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7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70" r:id="rId26"/>
    <p:sldId id="271" r:id="rId27"/>
    <p:sldId id="274" r:id="rId28"/>
    <p:sldId id="272" r:id="rId29"/>
    <p:sldId id="273" r:id="rId30"/>
    <p:sldId id="269" r:id="rId3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C3DA7-486A-4EB2-8C4D-E8762073A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C8A1898-42C1-4F18-ADB2-E2FE8BF5A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AFF4164-9845-493A-82C8-E90C9F47A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EEE38DC-7184-4A09-A9E7-8393CEBDD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CD8B78F-276C-4996-A18E-F884F6AE9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5676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3C774-23B4-4CC0-9087-0C8C3EB48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EC8E1-C398-4BFC-9CC0-0ADEFD771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0E9A96A-2CC0-486A-A9C9-E39034539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FA0F362-DE17-4D9E-AE3F-AC7F2BC68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682D7F-4B73-4D6C-8343-E8E5D3E4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7720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15D3F99-C8F5-4288-9B34-B0F716396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C28F503-C730-481F-9A38-C561F71EC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041951-4938-46A9-BC4C-9F9607F83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67F5AC5-7841-44D4-8A84-D28EE15A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E0B3A7-A297-4615-A97D-26E6DDF66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403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16FEE-9A4C-4C5D-8F61-ECC6A86C4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4BF4A1-39D3-4B5F-9FAE-540B04080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CAC544-44EB-4A55-879B-3A835A2DE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8B3780C-3643-446E-94DC-04F1260F8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38616E5-BAA1-416D-9E5D-0CD284970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7884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A2C65-CA5B-41E5-A263-CE11E6DF0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448D76A-61DF-4A78-AEBA-24D2BB0B2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7672EB-33B0-4303-ABF1-2E5DC2EBF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F72EBC2-C830-4C61-9F1D-2E077986D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899E3A9-71E3-4F61-815E-3361EE546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827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9DC547-C53D-48D8-838E-6472FBA8B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B765A59-029A-49CA-B34B-EAD7107E5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BED67AA-4ACB-4166-BACE-5A51DDA2D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B814195-E446-4CA3-83AF-DD7521AA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73DE8D5-B6E6-4E9D-AE44-A95614C4B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E7113D8-C32A-4B50-8604-224A1F66C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588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CCB8BF-E597-4148-9BED-C1D05EC1E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27646F-5D0C-46CF-88B0-58A078D0D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F8D19AF-5153-4D71-B85E-FCB3DA2B4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DBA5078-02F6-4BEE-824B-CC53A4EB89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9B94FC1-8FB2-41A8-AEB7-BD706D4EF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581E7DA-CA8B-4A00-B8D3-BF13A7839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20DC528-E3E7-47B0-9B84-400D6BFF9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6B792747-3DF6-456E-B68F-60AA1D38B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894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BEB416-60EB-4EF7-BD8F-77A8CDEAF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00C5FC6-65D5-4674-A9C9-B045C95A7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7ABAB51-624D-453F-8397-BAB243B80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1652D2D-F9CA-45FC-A79A-54BFD779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866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B4BA681-5E31-456F-8E15-9AACD2645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2E26D2-291D-4B60-B508-4D431D2B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8FA2DA8-31E9-43E9-88FC-F377D9A78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310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D1863-843C-47EA-826E-E1212CC49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4DF691E-547B-4CBC-9FE8-C25FD5FE9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166BB08-DB0D-4D70-92BB-F495DA95D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AAF5D6A-6664-4DA5-9BC9-67AF3C460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9C6344-F169-420B-9CF5-F71E9E637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772162F-144E-4332-AE2F-F9327103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9148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58F3E-E403-44F0-BCD3-C032C5B2A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36BC93B-614D-497E-B062-2EA420792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CDE4D51-E7AC-47A8-AA78-AACF64269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A2C8E92-C60A-4F47-B01E-5C5873E64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B22B39C-E716-44AD-8305-B19D43C8E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FF37E77-57F7-43DF-8262-A99DBEA07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2102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F5111D4-581A-43A3-B559-D3BC3B1B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7916D21-CA60-4198-9F7B-A649272F1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A2C828F-1ACB-49DE-8F67-0A71AD38B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E7F99-68EB-4A12-9574-46E9DE3476A0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AB8D9CC-C80B-4AA7-B1E8-DB655CEE2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AE8765-EB00-42AF-8568-49C976ABB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766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upport.google.com/docs/answer/309333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msdn.microsoft.com/ru-ru/library/ms256086(v=vs.120).asp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E4398F-6122-43D7-A32D-CE75F04878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err="1"/>
              <a:t>Парсинг</a:t>
            </a:r>
            <a:r>
              <a:rPr lang="uk-UA" b="1" dirty="0"/>
              <a:t> сайтів засобами електронних таблиць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0733E6B-E31B-49AF-B9CC-AB40615D35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Лекція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52879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2410DD83-B0DF-4E4C-88BA-4F0AED6493A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66800" y="591127"/>
            <a:ext cx="10058400" cy="5394035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6A873503-EB9B-403D-BE86-E5B576B5B577}"/>
              </a:ext>
            </a:extLst>
          </p:cNvPr>
          <p:cNvCxnSpPr>
            <a:cxnSpLocks/>
          </p:cNvCxnSpPr>
          <p:nvPr/>
        </p:nvCxnSpPr>
        <p:spPr>
          <a:xfrm flipH="1">
            <a:off x="3814619" y="872838"/>
            <a:ext cx="526472" cy="12792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 зі стрілкою 8">
            <a:extLst>
              <a:ext uri="{FF2B5EF4-FFF2-40B4-BE49-F238E27FC236}">
                <a16:creationId xmlns:a16="http://schemas.microsoft.com/office/drawing/2014/main" id="{692DE297-997B-4A25-8152-CB13FE1B5116}"/>
              </a:ext>
            </a:extLst>
          </p:cNvPr>
          <p:cNvCxnSpPr/>
          <p:nvPr/>
        </p:nvCxnSpPr>
        <p:spPr>
          <a:xfrm flipH="1">
            <a:off x="5615709" y="872838"/>
            <a:ext cx="249382" cy="1177635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330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5DA350-0819-4BB8-8FC4-AF13DA94C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0184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sz="3100" b="1" dirty="0"/>
              <a:t>GOOGLETRANSLATE — </a:t>
            </a:r>
            <a:r>
              <a:rPr lang="ru-RU" sz="3100" b="1" dirty="0" err="1"/>
              <a:t>Автоматичний</a:t>
            </a:r>
            <a:r>
              <a:rPr lang="ru-RU" sz="3100" b="1" dirty="0"/>
              <a:t> переклад тексту </a:t>
            </a:r>
            <a:r>
              <a:rPr lang="ru-RU" sz="3100" b="1" dirty="0" err="1"/>
              <a:t>всередині</a:t>
            </a:r>
            <a:r>
              <a:rPr lang="ru-RU" sz="3100" b="1" dirty="0"/>
              <a:t> листа</a:t>
            </a:r>
            <a:br>
              <a:rPr lang="ru-RU" sz="3100" b="1" dirty="0"/>
            </a:br>
            <a:endParaRPr lang="uk-UA" sz="31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0A57FB7-CE0A-4803-A9A4-726E16BE3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9273"/>
            <a:ext cx="10515600" cy="483769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</a:t>
            </a:r>
            <a:r>
              <a:rPr lang="ru-RU" dirty="0" err="1"/>
              <a:t>корочує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збору</a:t>
            </a:r>
            <a:r>
              <a:rPr lang="ru-RU" dirty="0"/>
              <a:t> </a:t>
            </a:r>
            <a:r>
              <a:rPr lang="ru-RU" dirty="0" err="1"/>
              <a:t>семантичного</a:t>
            </a:r>
            <a:r>
              <a:rPr lang="ru-RU" dirty="0"/>
              <a:t> ядра для </a:t>
            </a:r>
            <a:r>
              <a:rPr lang="ru-RU" dirty="0" err="1"/>
              <a:t>мультимовної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=</a:t>
            </a:r>
            <a:r>
              <a:rPr lang="ru-RU" b="1" dirty="0"/>
              <a:t>GOOGLETRANSLATE</a:t>
            </a:r>
            <a:r>
              <a:rPr lang="en-US" b="1" dirty="0"/>
              <a:t>(</a:t>
            </a:r>
            <a:r>
              <a:rPr lang="uk-UA" b="1" dirty="0"/>
              <a:t>текст; мова </a:t>
            </a:r>
            <a:r>
              <a:rPr lang="uk-UA" b="1" dirty="0" err="1"/>
              <a:t>орігіналу</a:t>
            </a:r>
            <a:r>
              <a:rPr lang="uk-UA" b="1" dirty="0"/>
              <a:t>; мова перекладу</a:t>
            </a:r>
            <a:r>
              <a:rPr lang="en-US" b="1" dirty="0"/>
              <a:t>)</a:t>
            </a:r>
            <a:endParaRPr lang="en-US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53842A-CB4B-48F4-A52A-1B4D60607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109" y="2691318"/>
            <a:ext cx="9291782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A1F976-B058-424D-9FBC-B9CB9F21F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IMAGE — </a:t>
            </a:r>
            <a:r>
              <a:rPr lang="uk-UA" b="1" dirty="0"/>
              <a:t>зображення всередині комірки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9BEE252-577E-46E0-86E7-B4BDDC2EA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Ця функція буде корисною для оформлення і </a:t>
            </a:r>
            <a:r>
              <a:rPr lang="uk-UA" dirty="0" err="1"/>
              <a:t>брендування</a:t>
            </a:r>
            <a:r>
              <a:rPr lang="uk-UA" dirty="0"/>
              <a:t> звітів всередині </a:t>
            </a:r>
            <a:r>
              <a:rPr lang="en-US" dirty="0"/>
              <a:t>Google Spreadsheets. </a:t>
            </a:r>
            <a:r>
              <a:rPr lang="uk-UA" dirty="0"/>
              <a:t>Синтаксис нехитрий, за бажанням можна додати </a:t>
            </a:r>
            <a:r>
              <a:rPr lang="uk-UA" u="sng" dirty="0">
                <a:hlinkClick r:id="rId2"/>
              </a:rPr>
              <a:t>параметри для трансформування зображення</a:t>
            </a:r>
            <a:r>
              <a:rPr lang="uk-UA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76D00B-55E0-4669-BBCB-C107B7387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549" y="3429000"/>
            <a:ext cx="7910245" cy="11507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32688A-0424-45E6-9C6D-2476DAB76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4549" y="4799171"/>
            <a:ext cx="8176969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C76BC1-8993-4F35-8AAA-4B0F7E9C0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5636"/>
            <a:ext cx="10515600" cy="576132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b="1" dirty="0"/>
              <a:t>Параметри функції </a:t>
            </a:r>
            <a:r>
              <a:rPr lang="en-US" b="1" dirty="0"/>
              <a:t>IMAGE</a:t>
            </a:r>
            <a:endParaRPr lang="uk-UA" b="1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en-US" dirty="0"/>
              <a:t>IMAGE(</a:t>
            </a:r>
            <a:r>
              <a:rPr lang="uk-UA" dirty="0"/>
              <a:t>посилання; [режим]; [висота]; [ширина])</a:t>
            </a:r>
          </a:p>
          <a:p>
            <a:pPr marL="0" indent="0">
              <a:buNone/>
            </a:pPr>
            <a:endParaRPr lang="uk-UA" dirty="0"/>
          </a:p>
          <a:p>
            <a:r>
              <a:rPr lang="uk-UA" dirty="0"/>
              <a:t>посилання — посилання на зображення. Повинне містити протокол (наприклад, </a:t>
            </a:r>
            <a:r>
              <a:rPr lang="en-US" dirty="0"/>
              <a:t>http://).</a:t>
            </a:r>
          </a:p>
          <a:p>
            <a:r>
              <a:rPr lang="uk-UA" dirty="0"/>
              <a:t>масштабування: = </a:t>
            </a:r>
            <a:r>
              <a:rPr lang="en-US" dirty="0"/>
              <a:t>IMAGE(“UFL”), = IMAGE(“URL”, 1);</a:t>
            </a:r>
          </a:p>
          <a:p>
            <a:r>
              <a:rPr lang="uk-UA" dirty="0"/>
              <a:t>розтягування: = </a:t>
            </a:r>
            <a:r>
              <a:rPr lang="en-US" dirty="0"/>
              <a:t>IMAGE(“URL”, 2);;</a:t>
            </a:r>
          </a:p>
          <a:p>
            <a:r>
              <a:rPr lang="uk-UA" dirty="0"/>
              <a:t>збереження вихідного файлу: = </a:t>
            </a:r>
            <a:r>
              <a:rPr lang="en-US" dirty="0"/>
              <a:t>IMAGE(“URL”, 3);;</a:t>
            </a:r>
          </a:p>
          <a:p>
            <a:r>
              <a:rPr lang="uk-UA" dirty="0"/>
              <a:t>довільні розміри: = </a:t>
            </a:r>
            <a:r>
              <a:rPr lang="en-US" dirty="0"/>
              <a:t>IMAGE(“URL”, 4, [</a:t>
            </a:r>
            <a:r>
              <a:rPr lang="uk-UA" dirty="0"/>
              <a:t>висота], [ширина]).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Приклад використання формули </a:t>
            </a:r>
            <a:r>
              <a:rPr lang="en-US" dirty="0"/>
              <a:t>Google </a:t>
            </a:r>
            <a:r>
              <a:rPr lang="uk-UA" dirty="0"/>
              <a:t>Таблиць: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en-US" dirty="0"/>
              <a:t>IMAGE(«https://www.google.com/images/</a:t>
            </a:r>
            <a:r>
              <a:rPr lang="en-US" dirty="0" err="1"/>
              <a:t>srpr</a:t>
            </a:r>
            <a:r>
              <a:rPr lang="en-US" dirty="0"/>
              <a:t>/logo3w.png»)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IMAGE(A2; 2)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IMAGE(A2; 4; 120; 200)</a:t>
            </a:r>
          </a:p>
          <a:p>
            <a:endParaRPr lang="en-US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53303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A0925E6-92E3-4407-BF3C-8E6A016376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r>
              <a:rPr lang="uk-UA" dirty="0" err="1"/>
              <a:t>Парсинг</a:t>
            </a:r>
            <a:r>
              <a:rPr lang="uk-UA" dirty="0"/>
              <a:t> сайтів засобами </a:t>
            </a:r>
            <a:r>
              <a:rPr lang="en-US" dirty="0"/>
              <a:t>MS Excel</a:t>
            </a:r>
            <a:r>
              <a:rPr lang="uk-UA" dirty="0"/>
              <a:t>. </a:t>
            </a:r>
            <a:r>
              <a:rPr lang="uk-UA" b="1" i="1" dirty="0" err="1"/>
              <a:t>Power</a:t>
            </a:r>
            <a:r>
              <a:rPr lang="uk-UA" b="1" i="1" dirty="0"/>
              <a:t> </a:t>
            </a:r>
            <a:r>
              <a:rPr lang="uk-UA" b="1" i="1" dirty="0" err="1"/>
              <a:t>Query</a:t>
            </a:r>
            <a:r>
              <a:rPr lang="uk-UA" b="1" i="1" dirty="0"/>
              <a:t>.</a:t>
            </a:r>
            <a:br>
              <a:rPr lang="uk-UA" dirty="0"/>
            </a:br>
            <a:endParaRPr lang="uk-UA" dirty="0"/>
          </a:p>
        </p:txBody>
      </p:sp>
      <p:sp>
        <p:nvSpPr>
          <p:cNvPr id="5" name="Підзаголовок 4">
            <a:extLst>
              <a:ext uri="{FF2B5EF4-FFF2-40B4-BE49-F238E27FC236}">
                <a16:creationId xmlns:a16="http://schemas.microsoft.com/office/drawing/2014/main" id="{AE1E5E0E-FB03-4C04-AF8A-E1E457D14D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8350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8ACE31-FEC4-413E-9631-D108CD69D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932" y="187799"/>
            <a:ext cx="8913668" cy="10745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007A81-16F7-49BD-91F2-34D221653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1191015"/>
            <a:ext cx="10732655" cy="5479186"/>
          </a:xfrm>
          <a:prstGeom prst="rect">
            <a:avLst/>
          </a:prstGeom>
        </p:spPr>
      </p:pic>
      <p:cxnSp>
        <p:nvCxnSpPr>
          <p:cNvPr id="10" name="Пряма зі стрілкою 9">
            <a:extLst>
              <a:ext uri="{FF2B5EF4-FFF2-40B4-BE49-F238E27FC236}">
                <a16:creationId xmlns:a16="http://schemas.microsoft.com/office/drawing/2014/main" id="{37DDD098-F340-4CCA-BB62-7790B5D9FF6E}"/>
              </a:ext>
            </a:extLst>
          </p:cNvPr>
          <p:cNvCxnSpPr/>
          <p:nvPr/>
        </p:nvCxnSpPr>
        <p:spPr>
          <a:xfrm flipH="1">
            <a:off x="4618182" y="397164"/>
            <a:ext cx="600363" cy="45350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961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9167A8F-337B-49B0-97E0-9656F11BC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82" y="0"/>
            <a:ext cx="11591635" cy="6858000"/>
          </a:xfrm>
          <a:prstGeom prst="rect">
            <a:avLst/>
          </a:prstGeom>
        </p:spPr>
      </p:pic>
      <p:cxnSp>
        <p:nvCxnSpPr>
          <p:cNvPr id="4" name="Пряма сполучна лінія 3">
            <a:extLst>
              <a:ext uri="{FF2B5EF4-FFF2-40B4-BE49-F238E27FC236}">
                <a16:creationId xmlns:a16="http://schemas.microsoft.com/office/drawing/2014/main" id="{FD6AEBB6-F262-493C-B082-015D375DE9B0}"/>
              </a:ext>
            </a:extLst>
          </p:cNvPr>
          <p:cNvCxnSpPr/>
          <p:nvPr/>
        </p:nvCxnSpPr>
        <p:spPr>
          <a:xfrm>
            <a:off x="7546109" y="6742545"/>
            <a:ext cx="29371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14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75D343-9F3D-4FE1-BA8C-B70541BDB3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315913"/>
          </a:xfrm>
        </p:spPr>
        <p:txBody>
          <a:bodyPr>
            <a:noAutofit/>
          </a:bodyPr>
          <a:lstStyle/>
          <a:p>
            <a:r>
              <a:rPr lang="uk-UA" sz="2400" dirty="0"/>
              <a:t>Після «завантажити дані»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555747-AB61-4347-A714-B255D6C54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2" y="681038"/>
            <a:ext cx="11841018" cy="608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43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3625C7-BDDD-4DA2-A142-657EFD516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529"/>
            <a:ext cx="12192000" cy="59649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5B1778-E6AE-4C57-B925-043AA52D62D4}"/>
              </a:ext>
            </a:extLst>
          </p:cNvPr>
          <p:cNvSpPr txBox="1"/>
          <p:nvPr/>
        </p:nvSpPr>
        <p:spPr>
          <a:xfrm>
            <a:off x="323273" y="73891"/>
            <a:ext cx="5772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Після «перетворити дані»</a:t>
            </a:r>
          </a:p>
        </p:txBody>
      </p:sp>
    </p:spTree>
    <p:extLst>
      <p:ext uri="{BB962C8B-B14F-4D97-AF65-F5344CB8AC3E}">
        <p14:creationId xmlns:p14="http://schemas.microsoft.com/office/powerpoint/2010/main" val="22113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619F3C-EC93-4FC5-BB0C-001458F2C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27" y="213081"/>
            <a:ext cx="11619345" cy="35778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AA5F62-EC87-4959-BA91-EE1E58DB1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63" y="2413000"/>
            <a:ext cx="7018628" cy="32159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BE85CF-44D7-4BB9-BB0A-C8095ACD2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657" y="3630622"/>
            <a:ext cx="1894133" cy="15873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FAC856-85DD-474D-9DAB-FE1470C4A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1885" y="4520799"/>
            <a:ext cx="7125317" cy="19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37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1D9D949-DB75-44FB-9061-A30D97F7F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План 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AAEB4D9F-B6CB-4C38-898C-FA4A61653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uk-UA" dirty="0"/>
              <a:t>Імпорт та </a:t>
            </a:r>
            <a:r>
              <a:rPr lang="uk-UA" dirty="0" err="1"/>
              <a:t>парсинг</a:t>
            </a:r>
            <a:r>
              <a:rPr lang="uk-UA" dirty="0"/>
              <a:t> даних за допомогою </a:t>
            </a:r>
            <a:r>
              <a:rPr lang="en-US" dirty="0"/>
              <a:t>Google Spreadsheets</a:t>
            </a:r>
            <a:endParaRPr lang="uk-UA" dirty="0"/>
          </a:p>
          <a:p>
            <a:pPr marL="514350" indent="-514350">
              <a:buAutoNum type="arabicPeriod"/>
            </a:pPr>
            <a:r>
              <a:rPr lang="uk-UA" dirty="0" err="1"/>
              <a:t>Парсинг</a:t>
            </a:r>
            <a:r>
              <a:rPr lang="uk-UA" dirty="0"/>
              <a:t> сайтів засобами </a:t>
            </a:r>
            <a:r>
              <a:rPr lang="en-US" dirty="0"/>
              <a:t>MS Excel</a:t>
            </a:r>
            <a:r>
              <a:rPr lang="uk-UA" dirty="0"/>
              <a:t>. </a:t>
            </a:r>
            <a:r>
              <a:rPr lang="uk-UA" dirty="0" err="1"/>
              <a:t>Power</a:t>
            </a:r>
            <a:r>
              <a:rPr lang="uk-UA" dirty="0"/>
              <a:t> </a:t>
            </a:r>
            <a:r>
              <a:rPr lang="uk-UA" dirty="0" err="1"/>
              <a:t>Query</a:t>
            </a:r>
            <a:r>
              <a:rPr lang="uk-UA" dirty="0"/>
              <a:t>.</a:t>
            </a:r>
          </a:p>
          <a:p>
            <a:pPr marL="514350" indent="-514350">
              <a:buAutoNum type="arabicPeriod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38684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AD31EAB-229C-4687-9E39-6BDB17169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9618"/>
            <a:ext cx="12192000" cy="59622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F45B6E-863F-446E-B9F3-9B8810CD8C92}"/>
              </a:ext>
            </a:extLst>
          </p:cNvPr>
          <p:cNvSpPr txBox="1"/>
          <p:nvPr/>
        </p:nvSpPr>
        <p:spPr>
          <a:xfrm>
            <a:off x="138545" y="277091"/>
            <a:ext cx="7324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Після «перетворити дані»</a:t>
            </a:r>
          </a:p>
        </p:txBody>
      </p:sp>
    </p:spTree>
    <p:extLst>
      <p:ext uri="{BB962C8B-B14F-4D97-AF65-F5344CB8AC3E}">
        <p14:creationId xmlns:p14="http://schemas.microsoft.com/office/powerpoint/2010/main" val="2046417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D6B40388-C594-4274-B1FA-552A54C9E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16000"/>
            <a:ext cx="4334164" cy="5160963"/>
          </a:xfrm>
        </p:spPr>
        <p:txBody>
          <a:bodyPr/>
          <a:lstStyle/>
          <a:p>
            <a:r>
              <a:rPr lang="uk-UA" dirty="0"/>
              <a:t>Вилучаємо «Навігація»</a:t>
            </a:r>
          </a:p>
          <a:p>
            <a:r>
              <a:rPr lang="uk-UA" dirty="0"/>
              <a:t>Відкриваємо «Джерело/ параметри»</a:t>
            </a:r>
          </a:p>
          <a:p>
            <a:r>
              <a:rPr lang="uk-UA" dirty="0"/>
              <a:t>В списку «Відкрити файл як» вибрати «Текстовий файл»</a:t>
            </a:r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485C0011-12C3-4FCB-B999-E38298E814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84800" y="1016000"/>
            <a:ext cx="6511636" cy="484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63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A1EA0F-63F9-4EE7-8B18-9EE3DC563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" y="131618"/>
            <a:ext cx="11859492" cy="659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99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918B98-6543-4776-B995-B7754F9D8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17" y="334818"/>
            <a:ext cx="11425383" cy="618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3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E6B3D0-8CA5-4D35-AECD-0A47002FD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47" y="906561"/>
            <a:ext cx="10440305" cy="50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55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2F4EB9B-C6DE-4370-8951-8D127F31E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833" y="2047533"/>
            <a:ext cx="9015241" cy="38712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69EBCF-BE3C-47F4-9B86-E52FEE5E484A}"/>
              </a:ext>
            </a:extLst>
          </p:cNvPr>
          <p:cNvSpPr txBox="1"/>
          <p:nvPr/>
        </p:nvSpPr>
        <p:spPr>
          <a:xfrm>
            <a:off x="1745673" y="378691"/>
            <a:ext cx="608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Вилучаємо зайву інформацію</a:t>
            </a:r>
          </a:p>
        </p:txBody>
      </p:sp>
    </p:spTree>
    <p:extLst>
      <p:ext uri="{BB962C8B-B14F-4D97-AF65-F5344CB8AC3E}">
        <p14:creationId xmlns:p14="http://schemas.microsoft.com/office/powerpoint/2010/main" val="2499526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3D5A68D-0F85-4653-B10E-66AD7FEF2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64" y="708051"/>
            <a:ext cx="11563927" cy="544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26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A30E88-FADC-45F9-AE20-95966A5D3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73" y="1146513"/>
            <a:ext cx="11275454" cy="53962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01C5FC-D2B1-4942-A7B1-4F7896DE95A7}"/>
              </a:ext>
            </a:extLst>
          </p:cNvPr>
          <p:cNvSpPr txBox="1"/>
          <p:nvPr/>
        </p:nvSpPr>
        <p:spPr>
          <a:xfrm>
            <a:off x="5763491" y="239422"/>
            <a:ext cx="5089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Встановлюємо потрібні формати (число, текст …)</a:t>
            </a:r>
          </a:p>
        </p:txBody>
      </p:sp>
      <p:cxnSp>
        <p:nvCxnSpPr>
          <p:cNvPr id="5" name="Пряма зі стрілкою 4">
            <a:extLst>
              <a:ext uri="{FF2B5EF4-FFF2-40B4-BE49-F238E27FC236}">
                <a16:creationId xmlns:a16="http://schemas.microsoft.com/office/drawing/2014/main" id="{EEFFA606-1101-4296-A8B4-E8C47A87A893}"/>
              </a:ext>
            </a:extLst>
          </p:cNvPr>
          <p:cNvCxnSpPr/>
          <p:nvPr/>
        </p:nvCxnSpPr>
        <p:spPr>
          <a:xfrm flipH="1">
            <a:off x="6918036" y="664896"/>
            <a:ext cx="997528" cy="20228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зі стрілкою 6">
            <a:extLst>
              <a:ext uri="{FF2B5EF4-FFF2-40B4-BE49-F238E27FC236}">
                <a16:creationId xmlns:a16="http://schemas.microsoft.com/office/drawing/2014/main" id="{E7962F24-A359-43E3-B9FA-FF442D0DE67F}"/>
              </a:ext>
            </a:extLst>
          </p:cNvPr>
          <p:cNvCxnSpPr/>
          <p:nvPr/>
        </p:nvCxnSpPr>
        <p:spPr>
          <a:xfrm flipH="1">
            <a:off x="4165600" y="721039"/>
            <a:ext cx="3519055" cy="18743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зі стрілкою 8">
            <a:extLst>
              <a:ext uri="{FF2B5EF4-FFF2-40B4-BE49-F238E27FC236}">
                <a16:creationId xmlns:a16="http://schemas.microsoft.com/office/drawing/2014/main" id="{9361A11F-C2E9-4634-A22C-50A5718D5498}"/>
              </a:ext>
            </a:extLst>
          </p:cNvPr>
          <p:cNvCxnSpPr/>
          <p:nvPr/>
        </p:nvCxnSpPr>
        <p:spPr>
          <a:xfrm flipH="1">
            <a:off x="905164" y="608754"/>
            <a:ext cx="6012872" cy="19959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530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A8545E-E5A3-46CC-AA7B-A0018C2F2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09" y="421592"/>
            <a:ext cx="11656292" cy="6014815"/>
          </a:xfrm>
          <a:prstGeom prst="rect">
            <a:avLst/>
          </a:prstGeom>
        </p:spPr>
      </p:pic>
      <p:cxnSp>
        <p:nvCxnSpPr>
          <p:cNvPr id="4" name="Пряма сполучна лінія 3">
            <a:extLst>
              <a:ext uri="{FF2B5EF4-FFF2-40B4-BE49-F238E27FC236}">
                <a16:creationId xmlns:a16="http://schemas.microsoft.com/office/drawing/2014/main" id="{66785173-7016-452F-BBD7-B32D4E1EC2EE}"/>
              </a:ext>
            </a:extLst>
          </p:cNvPr>
          <p:cNvCxnSpPr/>
          <p:nvPr/>
        </p:nvCxnSpPr>
        <p:spPr>
          <a:xfrm>
            <a:off x="434109" y="1699492"/>
            <a:ext cx="66501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040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833645E-09E8-433A-BBE1-F1FB6ECB3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91" y="637028"/>
            <a:ext cx="11342256" cy="58610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1E0636-0B88-4192-A541-480A5CCB44BA}"/>
              </a:ext>
            </a:extLst>
          </p:cNvPr>
          <p:cNvSpPr txBox="1"/>
          <p:nvPr/>
        </p:nvSpPr>
        <p:spPr>
          <a:xfrm>
            <a:off x="480291" y="166255"/>
            <a:ext cx="955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Редагуємо засобами </a:t>
            </a:r>
            <a:r>
              <a:rPr lang="en-US" dirty="0"/>
              <a:t>MS Excel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7048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E50AB-7C3B-447A-AB11-49510FB14B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06637"/>
          </a:xfrm>
        </p:spPr>
        <p:txBody>
          <a:bodyPr>
            <a:normAutofit fontScale="90000"/>
          </a:bodyPr>
          <a:lstStyle/>
          <a:p>
            <a:br>
              <a:rPr lang="uk-UA" dirty="0">
                <a:solidFill>
                  <a:srgbClr val="FFFFFF"/>
                </a:solidFill>
              </a:rPr>
            </a:br>
            <a:r>
              <a:rPr lang="uk-UA" b="1" dirty="0"/>
              <a:t>Імпорт та </a:t>
            </a:r>
            <a:r>
              <a:rPr lang="uk-UA" b="1" dirty="0" err="1"/>
              <a:t>парсинг</a:t>
            </a:r>
            <a:r>
              <a:rPr lang="uk-UA" b="1" dirty="0"/>
              <a:t> даних за допомогою </a:t>
            </a:r>
            <a:r>
              <a:rPr lang="en-US" b="1" dirty="0"/>
              <a:t>Google Spreadsheets</a:t>
            </a:r>
            <a:endParaRPr lang="uk-UA" b="1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D06CA77-366B-4A73-9E1F-8214BD880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16582"/>
            <a:ext cx="9144000" cy="74121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99056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F91C50D-EC82-478E-9632-0EEF309D4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21" y="712234"/>
            <a:ext cx="11049958" cy="543353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6A27EB-B834-4CA2-AF49-CD8E4E955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790" y="1224623"/>
            <a:ext cx="8954276" cy="538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57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E73F72-5604-4DBF-8DFE-C2137D21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4002"/>
          </a:xfrm>
        </p:spPr>
        <p:txBody>
          <a:bodyPr>
            <a:normAutofit fontScale="90000"/>
          </a:bodyPr>
          <a:lstStyle/>
          <a:p>
            <a:pPr algn="ctr"/>
            <a:br>
              <a:rPr lang="uk-UA" b="1" dirty="0"/>
            </a:br>
            <a:r>
              <a:rPr lang="uk-UA" sz="3600" b="1" dirty="0"/>
              <a:t>І</a:t>
            </a:r>
            <a:r>
              <a:rPr lang="en-US" sz="3600" b="1" dirty="0" err="1"/>
              <a:t>mportRange</a:t>
            </a:r>
            <a:r>
              <a:rPr lang="en-US" sz="3600" b="1" dirty="0"/>
              <a:t> — </a:t>
            </a:r>
            <a:r>
              <a:rPr lang="uk-UA" sz="3600" b="1" dirty="0"/>
              <a:t>імпорт даних з іншої таблиці </a:t>
            </a:r>
            <a:r>
              <a:rPr lang="en-US" sz="3600" b="1" dirty="0"/>
              <a:t>Google</a:t>
            </a:r>
            <a:br>
              <a:rPr lang="en-US" sz="3600" b="1" dirty="0"/>
            </a:br>
            <a:endParaRPr lang="uk-UA" sz="36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448FF75-59BC-4F0C-950F-C0EC6E174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999" y="1191491"/>
            <a:ext cx="11203709" cy="5394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За допомогою цієї формули можна уникнути дублювання даних та імпортувати їх з наявної таблиці </a:t>
            </a:r>
            <a:r>
              <a:rPr lang="en-US" dirty="0"/>
              <a:t>Google.</a:t>
            </a:r>
            <a:r>
              <a:rPr lang="uk-UA" dirty="0"/>
              <a:t> 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sz="1400" dirty="0"/>
          </a:p>
          <a:p>
            <a:pPr marL="0" indent="0">
              <a:buNone/>
            </a:pPr>
            <a:r>
              <a:rPr lang="uk-UA" sz="1600" dirty="0"/>
              <a:t>=</a:t>
            </a:r>
            <a:r>
              <a:rPr lang="en-US" sz="1600" dirty="0"/>
              <a:t>IMPORTRANGE</a:t>
            </a:r>
            <a:r>
              <a:rPr lang="en-US" sz="1600" dirty="0">
                <a:solidFill>
                  <a:srgbClr val="00B050"/>
                </a:solidFill>
              </a:rPr>
              <a:t>("https://docs.google.com/spreadsheets/d/1gS3l8QlRNtSi4mUE5KU8fNkcON1nVLtK-dnt1YgdwFE/</a:t>
            </a:r>
            <a:r>
              <a:rPr lang="en-US" sz="1600" dirty="0" err="1">
                <a:solidFill>
                  <a:srgbClr val="00B050"/>
                </a:solidFill>
              </a:rPr>
              <a:t>edit#gid</a:t>
            </a:r>
            <a:r>
              <a:rPr lang="en-US" sz="1600" dirty="0">
                <a:solidFill>
                  <a:srgbClr val="00B050"/>
                </a:solidFill>
              </a:rPr>
              <a:t>=0";"</a:t>
            </a:r>
            <a:r>
              <a:rPr lang="uk-UA" sz="1600" dirty="0">
                <a:solidFill>
                  <a:srgbClr val="00B050"/>
                </a:solidFill>
              </a:rPr>
              <a:t>ПЛ-3!</a:t>
            </a:r>
            <a:r>
              <a:rPr lang="en-US" sz="1600" dirty="0">
                <a:solidFill>
                  <a:srgbClr val="00B050"/>
                </a:solidFill>
              </a:rPr>
              <a:t>A4:X35"</a:t>
            </a:r>
            <a:r>
              <a:rPr lang="en-US" sz="1600" dirty="0"/>
              <a:t>)</a:t>
            </a:r>
            <a:endParaRPr lang="uk-UA" sz="1600" dirty="0"/>
          </a:p>
          <a:p>
            <a:pPr marL="0" indent="0">
              <a:buNone/>
            </a:pPr>
            <a:r>
              <a:rPr lang="ru-RU" dirty="0" err="1"/>
              <a:t>Якщо</a:t>
            </a:r>
            <a:r>
              <a:rPr lang="ru-RU" dirty="0"/>
              <a:t> документ, з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беруть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,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обмеження</a:t>
            </a:r>
            <a:r>
              <a:rPr lang="ru-RU" dirty="0"/>
              <a:t> доступу, </a:t>
            </a:r>
            <a:r>
              <a:rPr lang="ru-RU" dirty="0" err="1"/>
              <a:t>його</a:t>
            </a:r>
            <a:r>
              <a:rPr lang="ru-RU" dirty="0"/>
              <a:t> редакторам </a:t>
            </a:r>
            <a:r>
              <a:rPr lang="ru-RU" dirty="0" err="1"/>
              <a:t>необхідно</a:t>
            </a:r>
            <a:r>
              <a:rPr lang="ru-RU" dirty="0"/>
              <a:t> буде одноразово </a:t>
            </a:r>
            <a:r>
              <a:rPr lang="ru-RU" dirty="0" err="1"/>
              <a:t>дозволити</a:t>
            </a:r>
            <a:r>
              <a:rPr lang="ru-RU" dirty="0"/>
              <a:t> доступ до документа.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будь-</a:t>
            </a:r>
            <a:r>
              <a:rPr lang="ru-RU" dirty="0" err="1"/>
              <a:t>який</a:t>
            </a:r>
            <a:r>
              <a:rPr lang="ru-RU" dirty="0"/>
              <a:t> редактор документа </a:t>
            </a:r>
            <a:r>
              <a:rPr lang="ru-RU" dirty="0" err="1"/>
              <a:t>зможе</a:t>
            </a:r>
            <a:r>
              <a:rPr lang="ru-RU" dirty="0"/>
              <a:t> </a:t>
            </a:r>
            <a:r>
              <a:rPr lang="ru-RU" dirty="0" err="1"/>
              <a:t>імпортувати</a:t>
            </a:r>
            <a:r>
              <a:rPr lang="ru-RU" dirty="0"/>
              <a:t> будь-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з </a:t>
            </a:r>
            <a:r>
              <a:rPr lang="ru-RU" dirty="0" err="1"/>
              <a:t>таблиці-джерела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користувач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дав доступ до документа, </a:t>
            </a:r>
            <a:r>
              <a:rPr lang="ru-RU" dirty="0" err="1"/>
              <a:t>втрачає</a:t>
            </a:r>
            <a:r>
              <a:rPr lang="ru-RU" dirty="0"/>
              <a:t> на </a:t>
            </a:r>
            <a:r>
              <a:rPr lang="ru-RU" dirty="0" err="1"/>
              <a:t>нього</a:t>
            </a:r>
            <a:r>
              <a:rPr lang="ru-RU" dirty="0"/>
              <a:t> права доступу, то </a:t>
            </a:r>
            <a:r>
              <a:rPr lang="ru-RU" dirty="0" err="1"/>
              <a:t>губляться</a:t>
            </a:r>
            <a:r>
              <a:rPr lang="ru-RU" dirty="0"/>
              <a:t> і права доступу для документа,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імпортував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39C691-0B6A-46A0-999F-B703DE694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91" y="2052596"/>
            <a:ext cx="11508509" cy="66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31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58A8F7-86E1-46BE-8E07-79BA778D8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err="1"/>
              <a:t>Парсинг</a:t>
            </a:r>
            <a:r>
              <a:rPr lang="uk-UA" dirty="0"/>
              <a:t> сайтів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612A66D-F0CD-42AA-B7AD-0D055684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2" y="997529"/>
            <a:ext cx="11388436" cy="5495346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ImportHTML</a:t>
            </a:r>
            <a:r>
              <a:rPr lang="en-US" b="1" dirty="0"/>
              <a:t> — </a:t>
            </a:r>
            <a:r>
              <a:rPr lang="uk-UA" b="1" dirty="0"/>
              <a:t>імпорт таблиць і списків з веб-сторінки</a:t>
            </a:r>
          </a:p>
          <a:p>
            <a:pPr marL="0" indent="0">
              <a:buNone/>
            </a:pPr>
            <a:r>
              <a:rPr lang="uk-UA" dirty="0"/>
              <a:t>Як параметри треба вказати адресу веб-сторінки, тип даних (“</a:t>
            </a:r>
            <a:r>
              <a:rPr lang="en-US" dirty="0"/>
              <a:t>table” </a:t>
            </a:r>
            <a:r>
              <a:rPr lang="uk-UA" dirty="0"/>
              <a:t>або “</a:t>
            </a:r>
            <a:r>
              <a:rPr lang="en-US" dirty="0"/>
              <a:t>list”), </a:t>
            </a:r>
            <a:r>
              <a:rPr lang="uk-UA" dirty="0"/>
              <a:t>і порядковий номер таблиці, дані якої імпортуються.</a:t>
            </a:r>
          </a:p>
          <a:p>
            <a:pPr marL="0" indent="0">
              <a:buNone/>
            </a:pPr>
            <a:r>
              <a:rPr lang="en-US" sz="2400" dirty="0"/>
              <a:t>=</a:t>
            </a:r>
            <a:r>
              <a:rPr lang="en-US" sz="2400" dirty="0" err="1"/>
              <a:t>ImportHTML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B050"/>
                </a:solidFill>
              </a:rPr>
              <a:t>"https://index.minfin.com.ua/</a:t>
            </a:r>
            <a:r>
              <a:rPr lang="en-US" sz="2400" dirty="0" err="1">
                <a:solidFill>
                  <a:srgbClr val="00B050"/>
                </a:solidFill>
              </a:rPr>
              <a:t>ua</a:t>
            </a:r>
            <a:r>
              <a:rPr lang="en-US" sz="2400" dirty="0">
                <a:solidFill>
                  <a:srgbClr val="00B050"/>
                </a:solidFill>
              </a:rPr>
              <a:t>/</a:t>
            </a:r>
            <a:r>
              <a:rPr lang="en-US" sz="2400" dirty="0" err="1">
                <a:solidFill>
                  <a:srgbClr val="00B050"/>
                </a:solidFill>
              </a:rPr>
              <a:t>labour</a:t>
            </a:r>
            <a:r>
              <a:rPr lang="en-US" sz="2400" dirty="0">
                <a:solidFill>
                  <a:srgbClr val="00B050"/>
                </a:solidFill>
              </a:rPr>
              <a:t>/salary/average/"</a:t>
            </a:r>
            <a:r>
              <a:rPr lang="en-US" sz="2400" dirty="0"/>
              <a:t>;</a:t>
            </a:r>
            <a:r>
              <a:rPr lang="en-US" sz="2400" dirty="0">
                <a:solidFill>
                  <a:srgbClr val="00B050"/>
                </a:solidFill>
              </a:rPr>
              <a:t>"table"</a:t>
            </a:r>
            <a:r>
              <a:rPr lang="en-US" sz="2400" dirty="0"/>
              <a:t>; 1)</a:t>
            </a:r>
            <a:endParaRPr lang="uk-UA" sz="2400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B9539B-D004-4AB0-96C7-4A358B66C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211" y="3019208"/>
            <a:ext cx="9480262" cy="6199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9EF003-44F3-477A-A69D-58388BD8D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211" y="3639127"/>
            <a:ext cx="9198137" cy="23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82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1581214-F1E1-4874-A5E3-F44509E184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508000"/>
            <a:ext cx="5181600" cy="5668963"/>
          </a:xfrm>
        </p:spPr>
        <p:txBody>
          <a:bodyPr>
            <a:normAutofit fontScale="77500" lnSpcReduction="20000"/>
          </a:bodyPr>
          <a:lstStyle/>
          <a:p>
            <a:pPr marL="0" indent="457200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dirty="0"/>
              <a:t>Щоб дізнатися порядковий номер таблиці робимо наступне:</a:t>
            </a:r>
          </a:p>
          <a:p>
            <a:pPr marL="0" indent="457200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dirty="0"/>
              <a:t>Натискаємо правою кнопкою миші на область, яку займає потрібна таблиця, вибираємо в меню “Показати вихідний код”.</a:t>
            </a:r>
          </a:p>
          <a:p>
            <a:pPr marL="0" indent="457200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dirty="0"/>
              <a:t>Відкриється вікно, де з’явиться дерево елементів вихідної сторінки. Швидше за все, автоматично виділиться не сам елемент таблиці, а якийсь з дочірніх елементів. Нас же цікавить батьківський елемент </a:t>
            </a:r>
            <a:r>
              <a:rPr lang="en-US" b="1" dirty="0"/>
              <a:t>table.</a:t>
            </a:r>
            <a:r>
              <a:rPr lang="en-US" dirty="0"/>
              <a:t> </a:t>
            </a:r>
            <a:r>
              <a:rPr lang="uk-UA" dirty="0"/>
              <a:t>Йдемо вгору і знаходимо його. Якщо таблиця знайдена правильно, при наведенні миші на веб-сторінці повинна підсвітитися область з нашою таблицею.</a:t>
            </a:r>
          </a:p>
          <a:p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EE9C161C-1AE6-4F7D-8772-002EE423DD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25625"/>
            <a:ext cx="51816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07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EFE6EE-E807-4F31-B549-501E691CB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45" y="592428"/>
            <a:ext cx="10251486" cy="5673144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CDBC5FB-C93E-4E36-ADAD-0497B21E18ED}"/>
              </a:ext>
            </a:extLst>
          </p:cNvPr>
          <p:cNvCxnSpPr>
            <a:cxnSpLocks/>
          </p:cNvCxnSpPr>
          <p:nvPr/>
        </p:nvCxnSpPr>
        <p:spPr>
          <a:xfrm flipH="1">
            <a:off x="2198255" y="3325091"/>
            <a:ext cx="4987636" cy="21982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352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B6C4651-4808-4DB9-95A7-09AE1027E1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1273" y="589900"/>
            <a:ext cx="5437909" cy="5678199"/>
          </a:xfrm>
        </p:spPr>
        <p:txBody>
          <a:bodyPr>
            <a:normAutofit fontScale="92500" lnSpcReduction="20000"/>
          </a:bodyPr>
          <a:lstStyle/>
          <a:p>
            <a:pPr marL="0" indent="457200" algn="just">
              <a:lnSpc>
                <a:spcPct val="100000"/>
              </a:lnSpc>
              <a:buNone/>
            </a:pPr>
            <a:r>
              <a:rPr lang="uk-UA" dirty="0"/>
              <a:t>Коли таблиця знайдена, натискаємо на ній правою кнопкою миші та вибираємо “</a:t>
            </a:r>
            <a:r>
              <a:rPr lang="en-US" dirty="0"/>
              <a:t>Copy – Copy XPath”. </a:t>
            </a:r>
            <a:endParaRPr lang="uk-UA" dirty="0"/>
          </a:p>
          <a:p>
            <a:pPr marL="0" indent="457200" algn="just">
              <a:lnSpc>
                <a:spcPct val="100000"/>
              </a:lnSpc>
              <a:buNone/>
            </a:pPr>
            <a:r>
              <a:rPr lang="uk-UA" dirty="0"/>
              <a:t>Потім в будь-якому текстовому редакторі вставляємо з буфера обміну текст, який </a:t>
            </a:r>
            <a:r>
              <a:rPr lang="uk-UA" dirty="0" err="1"/>
              <a:t>виглядатиие</a:t>
            </a:r>
            <a:r>
              <a:rPr lang="uk-UA" dirty="0"/>
              <a:t> приблизно так: 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2600" b="1" dirty="0"/>
              <a:t>//*[@</a:t>
            </a:r>
            <a:r>
              <a:rPr lang="en-US" sz="2600" b="1" dirty="0"/>
              <a:t>id=”mw-content-text”]/table[3]. </a:t>
            </a:r>
            <a:endParaRPr lang="uk-UA" sz="2600" b="1" dirty="0"/>
          </a:p>
          <a:p>
            <a:pPr marL="0" indent="457200" algn="just">
              <a:lnSpc>
                <a:spcPct val="100000"/>
              </a:lnSpc>
              <a:buNone/>
            </a:pPr>
            <a:r>
              <a:rPr lang="uk-UA" dirty="0"/>
              <a:t>Число у квадратних дужках в кінці – це порядковий номер нашої таблиці, починаючи з нуля. Тому щоб використовувати його в таблицях </a:t>
            </a:r>
            <a:r>
              <a:rPr lang="en-US" dirty="0"/>
              <a:t>Google, </a:t>
            </a:r>
            <a:r>
              <a:rPr lang="uk-UA" dirty="0"/>
              <a:t>потрібно додати до нього одиницю.</a:t>
            </a:r>
          </a:p>
          <a:p>
            <a:endParaRPr lang="uk-UA" dirty="0"/>
          </a:p>
        </p:txBody>
      </p:sp>
      <p:pic>
        <p:nvPicPr>
          <p:cNvPr id="10" name="Місце для вмісту 9">
            <a:extLst>
              <a:ext uri="{FF2B5EF4-FFF2-40B4-BE49-F238E27FC236}">
                <a16:creationId xmlns:a16="http://schemas.microsoft.com/office/drawing/2014/main" id="{47C0CE67-2987-48D3-AEA0-2D30CEC98B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78829" y="692727"/>
            <a:ext cx="4768341" cy="412865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6340855-DEA5-422B-8E5D-A0B10B564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0" y="5680815"/>
            <a:ext cx="4248727" cy="37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6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5CB6104-C8C9-4274-A946-E31C8E147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ImportXML</a:t>
            </a:r>
            <a:r>
              <a:rPr lang="en-US" b="1" dirty="0"/>
              <a:t> — </a:t>
            </a:r>
            <a:r>
              <a:rPr lang="uk-UA" b="1" dirty="0"/>
              <a:t>імпорт інших даних з веб-сторінки</a:t>
            </a:r>
            <a:br>
              <a:rPr lang="uk-UA" b="1" dirty="0"/>
            </a:br>
            <a:endParaRPr lang="uk-UA" dirty="0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2817133-B4C0-47DC-B399-9A944D969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3" y="1200727"/>
            <a:ext cx="11323782" cy="5292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dirty="0" err="1"/>
              <a:t>Використовується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вам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витягнути</a:t>
            </a:r>
            <a:r>
              <a:rPr lang="ru-RU" dirty="0"/>
              <a:t> з веб-</a:t>
            </a:r>
            <a:r>
              <a:rPr lang="ru-RU" dirty="0" err="1"/>
              <a:t>сторінки</a:t>
            </a:r>
            <a:r>
              <a:rPr lang="ru-RU" dirty="0"/>
              <a:t> будь-яку </a:t>
            </a:r>
            <a:r>
              <a:rPr lang="ru-RU" dirty="0" err="1"/>
              <a:t>інформацію</a:t>
            </a:r>
            <a:r>
              <a:rPr lang="ru-RU" dirty="0"/>
              <a:t>, яка </a:t>
            </a:r>
            <a:r>
              <a:rPr lang="ru-RU" dirty="0" err="1"/>
              <a:t>виходить</a:t>
            </a:r>
            <a:r>
              <a:rPr lang="ru-RU" dirty="0"/>
              <a:t> за рамки </a:t>
            </a:r>
            <a:r>
              <a:rPr lang="ru-RU" dirty="0" err="1"/>
              <a:t>таблиці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переліку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заголовки H1 по </a:t>
            </a:r>
            <a:r>
              <a:rPr lang="ru-RU" dirty="0" err="1"/>
              <a:t>сторінці</a:t>
            </a:r>
            <a:r>
              <a:rPr lang="ru-RU" dirty="0"/>
              <a:t> з </a:t>
            </a:r>
            <a:r>
              <a:rPr lang="ru-RU" dirty="0" err="1"/>
              <a:t>заданим</a:t>
            </a:r>
            <a:r>
              <a:rPr lang="ru-RU" dirty="0"/>
              <a:t> </a:t>
            </a:r>
            <a:r>
              <a:rPr lang="ru-RU" dirty="0" err="1"/>
              <a:t>посиланням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Перший параметр </a:t>
            </a:r>
            <a:r>
              <a:rPr lang="en-US" dirty="0"/>
              <a:t>URL: -</a:t>
            </a:r>
            <a:r>
              <a:rPr lang="uk-UA" dirty="0"/>
              <a:t>адреса.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Другий параметр формули </a:t>
            </a:r>
            <a:r>
              <a:rPr lang="en-US" dirty="0" err="1"/>
              <a:t>ImportXML</a:t>
            </a:r>
            <a:r>
              <a:rPr lang="en-US" dirty="0"/>
              <a:t> — </a:t>
            </a:r>
            <a:r>
              <a:rPr lang="uk-UA" dirty="0"/>
              <a:t>адрес </a:t>
            </a:r>
            <a:r>
              <a:rPr lang="en-US" dirty="0"/>
              <a:t>XPath — </a:t>
            </a:r>
            <a:r>
              <a:rPr lang="uk-UA" dirty="0"/>
              <a:t>здобувається в такий само спосіб, що описано вище. </a:t>
            </a:r>
          </a:p>
          <a:p>
            <a:pPr marL="0" indent="0">
              <a:buNone/>
            </a:pPr>
            <a:r>
              <a:rPr lang="uk-UA" dirty="0"/>
              <a:t>Втім, якщо вас бентежить нагромадження зайвих символів в автоматично створеній адресі, завжди можна ознайомитися з </a:t>
            </a:r>
            <a:r>
              <a:rPr lang="uk-UA" u="sng" dirty="0">
                <a:hlinkClick r:id="rId2"/>
              </a:rPr>
              <a:t>документацією </a:t>
            </a:r>
            <a:r>
              <a:rPr lang="en-US" u="sng" dirty="0">
                <a:hlinkClick r:id="rId2"/>
              </a:rPr>
              <a:t>XPath</a:t>
            </a:r>
            <a:r>
              <a:rPr lang="en-US" dirty="0"/>
              <a:t> </a:t>
            </a:r>
            <a:r>
              <a:rPr lang="uk-UA" dirty="0"/>
              <a:t>і спробувати скласти свою адресу </a:t>
            </a:r>
            <a:r>
              <a:rPr lang="en-US" dirty="0"/>
              <a:t>XPath. </a:t>
            </a:r>
            <a:r>
              <a:rPr lang="uk-UA" dirty="0"/>
              <a:t>Наприклад, в нашому випадку з рівним успіхом спрацювала б проста адреса “//</a:t>
            </a:r>
            <a:r>
              <a:rPr lang="en-US" dirty="0"/>
              <a:t>h1”.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071135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723</Words>
  <Application>Microsoft Office PowerPoint</Application>
  <PresentationFormat>Широкий екран</PresentationFormat>
  <Paragraphs>69</Paragraphs>
  <Slides>30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Тема Office</vt:lpstr>
      <vt:lpstr>Парсинг сайтів засобами електронних таблиць</vt:lpstr>
      <vt:lpstr>План </vt:lpstr>
      <vt:lpstr> Імпорт та парсинг даних за допомогою Google Spreadsheets</vt:lpstr>
      <vt:lpstr> ІmportRange — імпорт даних з іншої таблиці Google </vt:lpstr>
      <vt:lpstr>Парсинг сайтів</vt:lpstr>
      <vt:lpstr>Презентація PowerPoint</vt:lpstr>
      <vt:lpstr>Презентація PowerPoint</vt:lpstr>
      <vt:lpstr>Презентація PowerPoint</vt:lpstr>
      <vt:lpstr>ImportXML — імпорт інших даних з веб-сторінки </vt:lpstr>
      <vt:lpstr>Презентація PowerPoint</vt:lpstr>
      <vt:lpstr> GOOGLETRANSLATE — Автоматичний переклад тексту всередині листа </vt:lpstr>
      <vt:lpstr>IMAGE — зображення всередині комірки</vt:lpstr>
      <vt:lpstr>Презентація PowerPoint</vt:lpstr>
      <vt:lpstr>     Парсинг сайтів засобами MS Excel. Power Query. </vt:lpstr>
      <vt:lpstr>Презентація PowerPoint</vt:lpstr>
      <vt:lpstr>Презентація PowerPoint</vt:lpstr>
      <vt:lpstr>Після «завантажити дані»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Парсинг сайтів засобами MS Excel</dc:title>
  <dc:creator>Оксана</dc:creator>
  <cp:lastModifiedBy>Oksana Okunkova</cp:lastModifiedBy>
  <cp:revision>14</cp:revision>
  <dcterms:created xsi:type="dcterms:W3CDTF">2023-09-25T13:49:11Z</dcterms:created>
  <dcterms:modified xsi:type="dcterms:W3CDTF">2025-11-25T06:23:21Z</dcterms:modified>
</cp:coreProperties>
</file>