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740" r:id="rId1"/>
  </p:sldMasterIdLst>
  <p:notesMasterIdLst>
    <p:notesMasterId r:id="rId69"/>
  </p:notesMasterIdLst>
  <p:sldIdLst>
    <p:sldId id="256" r:id="rId2"/>
    <p:sldId id="257" r:id="rId3"/>
    <p:sldId id="258" r:id="rId4"/>
    <p:sldId id="315"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7" r:id="rId21"/>
    <p:sldId id="279" r:id="rId22"/>
    <p:sldId id="280" r:id="rId23"/>
    <p:sldId id="325" r:id="rId24"/>
    <p:sldId id="281" r:id="rId25"/>
    <p:sldId id="278" r:id="rId26"/>
    <p:sldId id="282" r:id="rId27"/>
    <p:sldId id="316" r:id="rId28"/>
    <p:sldId id="284" r:id="rId29"/>
    <p:sldId id="285" r:id="rId30"/>
    <p:sldId id="330" r:id="rId31"/>
    <p:sldId id="331" r:id="rId32"/>
    <p:sldId id="317" r:id="rId33"/>
    <p:sldId id="318" r:id="rId34"/>
    <p:sldId id="319" r:id="rId35"/>
    <p:sldId id="320" r:id="rId36"/>
    <p:sldId id="321" r:id="rId37"/>
    <p:sldId id="322" r:id="rId38"/>
    <p:sldId id="323" r:id="rId39"/>
    <p:sldId id="324" r:id="rId40"/>
    <p:sldId id="298" r:id="rId41"/>
    <p:sldId id="299" r:id="rId42"/>
    <p:sldId id="300" r:id="rId43"/>
    <p:sldId id="286" r:id="rId44"/>
    <p:sldId id="288" r:id="rId45"/>
    <p:sldId id="326" r:id="rId46"/>
    <p:sldId id="327" r:id="rId47"/>
    <p:sldId id="328" r:id="rId48"/>
    <p:sldId id="329" r:id="rId49"/>
    <p:sldId id="289" r:id="rId50"/>
    <p:sldId id="290" r:id="rId51"/>
    <p:sldId id="291" r:id="rId52"/>
    <p:sldId id="292" r:id="rId53"/>
    <p:sldId id="293" r:id="rId54"/>
    <p:sldId id="294" r:id="rId55"/>
    <p:sldId id="295" r:id="rId56"/>
    <p:sldId id="301" r:id="rId57"/>
    <p:sldId id="302" r:id="rId58"/>
    <p:sldId id="296" r:id="rId59"/>
    <p:sldId id="297" r:id="rId60"/>
    <p:sldId id="303" r:id="rId61"/>
    <p:sldId id="304" r:id="rId62"/>
    <p:sldId id="305" r:id="rId63"/>
    <p:sldId id="306" r:id="rId64"/>
    <p:sldId id="307" r:id="rId65"/>
    <p:sldId id="308" r:id="rId66"/>
    <p:sldId id="314" r:id="rId67"/>
    <p:sldId id="276" r:id="rId6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5" d="100"/>
          <a:sy n="95" d="100"/>
        </p:scale>
        <p:origin x="1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4FFAAE-3DBF-414A-AB9A-CCF876DDFF09}" type="datetimeFigureOut">
              <a:rPr lang="ru-RU" smtClean="0"/>
              <a:t>31.03.2023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21A584-6F0B-4CEB-A84F-B7B9BC1DF468}" type="slidenum">
              <a:rPr lang="ru-RU" smtClean="0"/>
              <a:t>‹#›</a:t>
            </a:fld>
            <a:endParaRPr lang="ru-RU"/>
          </a:p>
        </p:txBody>
      </p:sp>
    </p:spTree>
    <p:extLst>
      <p:ext uri="{BB962C8B-B14F-4D97-AF65-F5344CB8AC3E}">
        <p14:creationId xmlns:p14="http://schemas.microsoft.com/office/powerpoint/2010/main" val="2167550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221A584-6F0B-4CEB-A84F-B7B9BC1DF468}" type="slidenum">
              <a:rPr lang="ru-RU" smtClean="0"/>
              <a:t>63</a:t>
            </a:fld>
            <a:endParaRPr lang="ru-RU"/>
          </a:p>
        </p:txBody>
      </p:sp>
    </p:spTree>
    <p:extLst>
      <p:ext uri="{BB962C8B-B14F-4D97-AF65-F5344CB8AC3E}">
        <p14:creationId xmlns:p14="http://schemas.microsoft.com/office/powerpoint/2010/main" val="2528798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31.03.2023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126811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31.03.2023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457129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31.03.2023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30383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31.03.2023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9309771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31.03.2023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182843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31.03.2023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31889614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31.03.2023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8982110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31.03.2023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3644070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31.03.2023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099748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31.03.2023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3009667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1514D21-26B9-4DE5-8051-EAF4C6F39A4C}" type="datetimeFigureOut">
              <a:rPr lang="ru-RU" smtClean="0"/>
              <a:t>31.03.2023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802854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1514D21-26B9-4DE5-8051-EAF4C6F39A4C}" type="datetimeFigureOut">
              <a:rPr lang="ru-RU" smtClean="0"/>
              <a:t>31.03.2023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125063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1514D21-26B9-4DE5-8051-EAF4C6F39A4C}" type="datetimeFigureOut">
              <a:rPr lang="ru-RU" smtClean="0"/>
              <a:t>31.03.2023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73735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514D21-26B9-4DE5-8051-EAF4C6F39A4C}" type="datetimeFigureOut">
              <a:rPr lang="ru-RU" smtClean="0"/>
              <a:t>31.03.2023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930335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D1514D21-26B9-4DE5-8051-EAF4C6F39A4C}" type="datetimeFigureOut">
              <a:rPr lang="ru-RU" smtClean="0"/>
              <a:t>31.03.2023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169661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1514D21-26B9-4DE5-8051-EAF4C6F39A4C}" type="datetimeFigureOut">
              <a:rPr lang="ru-RU" smtClean="0"/>
              <a:t>31.03.2023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689353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1514D21-26B9-4DE5-8051-EAF4C6F39A4C}" type="datetimeFigureOut">
              <a:rPr lang="ru-RU" smtClean="0"/>
              <a:t>31.03.2023</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2486F48-BCFD-4577-9587-B3B04C7FB16D}" type="slidenum">
              <a:rPr lang="ru-RU" smtClean="0"/>
              <a:t>‹#›</a:t>
            </a:fld>
            <a:endParaRPr lang="ru-RU"/>
          </a:p>
        </p:txBody>
      </p:sp>
    </p:spTree>
    <p:extLst>
      <p:ext uri="{BB962C8B-B14F-4D97-AF65-F5344CB8AC3E}">
        <p14:creationId xmlns:p14="http://schemas.microsoft.com/office/powerpoint/2010/main" val="3862825572"/>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 id="2147483755" r:id="rId15"/>
    <p:sldLayoutId id="214748375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13988" y="470780"/>
            <a:ext cx="9926728" cy="1883121"/>
          </a:xfrm>
        </p:spPr>
        <p:txBody>
          <a:bodyPr/>
          <a:lstStyle/>
          <a:p>
            <a:pPr algn="just"/>
            <a:r>
              <a:rPr lang="uk-UA" dirty="0" smtClean="0">
                <a:latin typeface="Times New Roman" panose="02020603050405020304" pitchFamily="18" charset="0"/>
                <a:cs typeface="Times New Roman" panose="02020603050405020304" pitchFamily="18" charset="0"/>
              </a:rPr>
              <a:t>Тема. 12. </a:t>
            </a:r>
            <a:r>
              <a:rPr lang="uk-UA" b="1" dirty="0" smtClean="0">
                <a:latin typeface="Times New Roman" panose="02020603050405020304" pitchFamily="18" charset="0"/>
                <a:cs typeface="Times New Roman" panose="02020603050405020304" pitchFamily="18" charset="0"/>
              </a:rPr>
              <a:t>Операції </a:t>
            </a:r>
            <a:r>
              <a:rPr lang="uk-UA" b="1" dirty="0">
                <a:latin typeface="Times New Roman" panose="02020603050405020304" pitchFamily="18" charset="0"/>
                <a:cs typeface="Times New Roman" panose="02020603050405020304" pitchFamily="18" charset="0"/>
              </a:rPr>
              <a:t>банків з цінними паперами</a:t>
            </a:r>
            <a:endParaRPr lang="ru-RU"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013987" y="2353901"/>
            <a:ext cx="10239549" cy="3748135"/>
          </a:xfrm>
        </p:spPr>
        <p:txBody>
          <a:bodyPr>
            <a:normAutofit fontScale="47500" lnSpcReduction="20000"/>
          </a:bodyPr>
          <a:lstStyle/>
          <a:p>
            <a:pPr algn="just">
              <a:lnSpc>
                <a:spcPct val="120000"/>
              </a:lnSpc>
              <a:spcBef>
                <a:spcPts val="0"/>
              </a:spcBef>
            </a:pPr>
            <a:r>
              <a:rPr lang="uk-UA" sz="6300" b="1" dirty="0">
                <a:solidFill>
                  <a:schemeClr val="tx1">
                    <a:lumMod val="75000"/>
                    <a:lumOff val="25000"/>
                  </a:schemeClr>
                </a:solidFill>
                <a:latin typeface="Times New Roman" panose="02020603050405020304" pitchFamily="18" charset="0"/>
                <a:cs typeface="Times New Roman" panose="02020603050405020304" pitchFamily="18" charset="0"/>
              </a:rPr>
              <a:t>1. Поняття операцій банків із цінними паперами</a:t>
            </a:r>
          </a:p>
          <a:p>
            <a:pPr algn="just">
              <a:lnSpc>
                <a:spcPct val="120000"/>
              </a:lnSpc>
              <a:spcBef>
                <a:spcPts val="0"/>
              </a:spcBef>
            </a:pPr>
            <a:r>
              <a:rPr lang="uk-UA" sz="6300" b="1" dirty="0">
                <a:solidFill>
                  <a:schemeClr val="tx1">
                    <a:lumMod val="75000"/>
                    <a:lumOff val="25000"/>
                  </a:schemeClr>
                </a:solidFill>
                <a:latin typeface="Times New Roman" panose="02020603050405020304" pitchFamily="18" charset="0"/>
                <a:cs typeface="Times New Roman" panose="02020603050405020304" pitchFamily="18" charset="0"/>
              </a:rPr>
              <a:t>2. Емісійні операції банків з цінними паперами</a:t>
            </a:r>
          </a:p>
          <a:p>
            <a:pPr algn="just">
              <a:lnSpc>
                <a:spcPct val="120000"/>
              </a:lnSpc>
              <a:spcBef>
                <a:spcPts val="0"/>
              </a:spcBef>
            </a:pPr>
            <a:r>
              <a:rPr lang="uk-UA" sz="6300" b="1" dirty="0">
                <a:solidFill>
                  <a:schemeClr val="tx1">
                    <a:lumMod val="75000"/>
                    <a:lumOff val="25000"/>
                  </a:schemeClr>
                </a:solidFill>
                <a:latin typeface="Times New Roman" panose="02020603050405020304" pitchFamily="18" charset="0"/>
                <a:cs typeface="Times New Roman" panose="02020603050405020304" pitchFamily="18" charset="0"/>
              </a:rPr>
              <a:t>3. Інвестиційні операції банків з цінними паперами</a:t>
            </a:r>
          </a:p>
          <a:p>
            <a:pPr algn="just">
              <a:lnSpc>
                <a:spcPct val="120000"/>
              </a:lnSpc>
              <a:spcBef>
                <a:spcPts val="0"/>
              </a:spcBef>
            </a:pPr>
            <a:r>
              <a:rPr lang="uk-UA" sz="6300" b="1" dirty="0">
                <a:solidFill>
                  <a:schemeClr val="tx1">
                    <a:lumMod val="75000"/>
                    <a:lumOff val="25000"/>
                  </a:schemeClr>
                </a:solidFill>
                <a:latin typeface="Times New Roman" panose="02020603050405020304" pitchFamily="18" charset="0"/>
                <a:cs typeface="Times New Roman" panose="02020603050405020304" pitchFamily="18" charset="0"/>
              </a:rPr>
              <a:t>4. Посередницька діяльність банків на фондовому ринку</a:t>
            </a:r>
          </a:p>
          <a:p>
            <a:pPr algn="just">
              <a:lnSpc>
                <a:spcPct val="120000"/>
              </a:lnSpc>
              <a:spcBef>
                <a:spcPts val="0"/>
              </a:spcBef>
            </a:pPr>
            <a:r>
              <a:rPr lang="uk-UA" sz="6300" b="1" dirty="0">
                <a:solidFill>
                  <a:schemeClr val="tx1">
                    <a:lumMod val="75000"/>
                    <a:lumOff val="25000"/>
                  </a:schemeClr>
                </a:solidFill>
                <a:latin typeface="Times New Roman" panose="02020603050405020304" pitchFamily="18" charset="0"/>
                <a:cs typeface="Times New Roman" panose="02020603050405020304" pitchFamily="18" charset="0"/>
              </a:rPr>
              <a:t>5. Робота банків з інвестиційними ризиками</a:t>
            </a:r>
          </a:p>
          <a:p>
            <a:endParaRPr lang="ru-RU" dirty="0"/>
          </a:p>
        </p:txBody>
      </p:sp>
    </p:spTree>
    <p:extLst>
      <p:ext uri="{BB962C8B-B14F-4D97-AF65-F5344CB8AC3E}">
        <p14:creationId xmlns:p14="http://schemas.microsoft.com/office/powerpoint/2010/main" val="3937568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664435" cy="5993394"/>
          </a:xfrm>
        </p:spPr>
        <p:txBody>
          <a:bodyPr>
            <a:normAutofit fontScale="92500" lnSpcReduction="10000"/>
          </a:bodyPr>
          <a:lstStyle/>
          <a:p>
            <a:pPr marL="0" indent="0">
              <a:buNone/>
            </a:pPr>
            <a:r>
              <a:rPr lang="uk-UA" sz="2600" b="1" dirty="0" smtClean="0">
                <a:latin typeface="Times New Roman" panose="02020603050405020304" pitchFamily="18" charset="0"/>
                <a:cs typeface="Times New Roman" panose="02020603050405020304" pitchFamily="18" charset="0"/>
              </a:rPr>
              <a:t>	2. Емісійні операції банків з цінними паперами</a:t>
            </a:r>
          </a:p>
          <a:p>
            <a:pPr marL="0" indent="0" algn="just">
              <a:lnSpc>
                <a:spcPct val="120000"/>
              </a:lnSpc>
              <a:spcBef>
                <a:spcPts val="0"/>
              </a:spcBef>
              <a:buNone/>
            </a:pPr>
            <a:r>
              <a:rPr lang="uk-UA" sz="2600" dirty="0" smtClean="0">
                <a:latin typeface="Times New Roman" panose="02020603050405020304" pitchFamily="18" charset="0"/>
                <a:cs typeface="Times New Roman" panose="02020603050405020304" pitchFamily="18" charset="0"/>
              </a:rPr>
              <a:t>	</a:t>
            </a:r>
          </a:p>
          <a:p>
            <a:pPr marL="0" indent="0" algn="just">
              <a:lnSpc>
                <a:spcPct val="120000"/>
              </a:lnSpc>
              <a:spcBef>
                <a:spcPts val="0"/>
              </a:spcBef>
              <a:buNone/>
            </a:pPr>
            <a:r>
              <a:rPr lang="uk-UA" sz="2200" dirty="0" smtClean="0">
                <a:latin typeface="Times New Roman" panose="02020603050405020304" pitchFamily="18" charset="0"/>
                <a:cs typeface="Times New Roman" panose="02020603050405020304" pitchFamily="18" charset="0"/>
              </a:rPr>
              <a:t>	</a:t>
            </a:r>
            <a:r>
              <a:rPr lang="uk-UA" sz="2400" dirty="0" smtClean="0">
                <a:latin typeface="Times New Roman" panose="02020603050405020304" pitchFamily="18" charset="0"/>
                <a:cs typeface="Times New Roman" panose="02020603050405020304" pitchFamily="18" charset="0"/>
              </a:rPr>
              <a:t>Емісійна діяльність банків полягає у випуску власних цінних паперів з метою залучення коштів для формування і поповнення статутного капіталу, а також з метою тимчасового залучення ресурсів для проведення окремих банківських операцій, фінансування певних програм чи напрямів діяльності. </a:t>
            </a:r>
          </a:p>
          <a:p>
            <a:pPr marL="0" indent="0" algn="just">
              <a:lnSpc>
                <a:spcPct val="120000"/>
              </a:lnSpc>
              <a:spcBef>
                <a:spcPts val="0"/>
              </a:spcBef>
              <a:buNone/>
            </a:pPr>
            <a:r>
              <a:rPr lang="uk-UA" sz="2400" dirty="0" smtClean="0">
                <a:latin typeface="Times New Roman" panose="02020603050405020304" pitchFamily="18" charset="0"/>
                <a:cs typeface="Times New Roman" panose="02020603050405020304" pitchFamily="18" charset="0"/>
              </a:rPr>
              <a:t>	Емісійна політика являє собою частину загальної фінансової стратегії банку, яка включає організаційні, інформаційні, консультаційні та інші процедури і полягає у виборі та реалізації найефективніших шляхів розширення обсягу активних операцій через випуск власних цінних паперів. </a:t>
            </a:r>
          </a:p>
          <a:p>
            <a:pPr marL="0" indent="0" algn="just">
              <a:lnSpc>
                <a:spcPct val="120000"/>
              </a:lnSpc>
              <a:spcBef>
                <a:spcPts val="0"/>
              </a:spcBef>
              <a:buNone/>
            </a:pPr>
            <a:r>
              <a:rPr lang="uk-UA" sz="2400" dirty="0" smtClean="0">
                <a:latin typeface="Times New Roman" panose="02020603050405020304" pitchFamily="18" charset="0"/>
                <a:cs typeface="Times New Roman" panose="02020603050405020304" pitchFamily="18" charset="0"/>
              </a:rPr>
              <a:t>	Метою емісійних операцій банку є:</a:t>
            </a:r>
          </a:p>
          <a:p>
            <a:pPr marL="0" indent="0" algn="just">
              <a:lnSpc>
                <a:spcPct val="120000"/>
              </a:lnSpc>
              <a:spcBef>
                <a:spcPts val="0"/>
              </a:spcBef>
              <a:buNone/>
            </a:pPr>
            <a:r>
              <a:rPr lang="uk-UA" sz="2400" dirty="0" smtClean="0">
                <a:latin typeface="Times New Roman" panose="02020603050405020304" pitchFamily="18" charset="0"/>
                <a:cs typeface="Times New Roman" panose="02020603050405020304" pitchFamily="18" charset="0"/>
              </a:rPr>
              <a:t>	залучення коштів для формування і поповнення статутного капіталу. Для досягнення цієї мети здійснюється випуск пайових цінних паперів – акцій (інструментів власності);</a:t>
            </a:r>
          </a:p>
          <a:p>
            <a:pPr marL="0" indent="0" algn="just">
              <a:lnSpc>
                <a:spcPct val="120000"/>
              </a:lnSpc>
              <a:spcBef>
                <a:spcPts val="0"/>
              </a:spcBef>
              <a:buNone/>
            </a:pPr>
            <a:r>
              <a:rPr lang="uk-UA" sz="2400" dirty="0" smtClean="0">
                <a:latin typeface="Times New Roman" panose="02020603050405020304" pitchFamily="18" charset="0"/>
                <a:cs typeface="Times New Roman" panose="02020603050405020304" pitchFamily="18" charset="0"/>
              </a:rPr>
              <a:t>	</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1112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528078" cy="5993394"/>
          </a:xfrm>
        </p:spPr>
        <p:txBody>
          <a:bodyPr>
            <a:noAutofit/>
          </a:bodyPr>
          <a:lstStyle/>
          <a:p>
            <a:pPr marL="0" indent="0" algn="just">
              <a:spcBef>
                <a:spcPts val="0"/>
              </a:spcBef>
              <a:buNone/>
            </a:pPr>
            <a:r>
              <a:rPr lang="en-US" sz="2200"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залучення ресурсів для проведення активних банківських операцій, фінансування визначених програм або напрямків діяльності. Для досягнення цієї мети здійснюється випуск боргових цінних паперів – облігацій, ощадних (депозитних) сертифікатів, іпотечних облігацій (інструментів позики);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хеджування ризиків операцій з цінними паперами. Для досягнення цієї мети здійснюється випуск похідних цінних паперів (деривативів) – ф’ючерсів, опціонів і </a:t>
            </a:r>
            <a:r>
              <a:rPr lang="uk-UA" sz="2200" dirty="0" err="1" smtClean="0">
                <a:latin typeface="Times New Roman" panose="02020603050405020304" pitchFamily="18" charset="0"/>
                <a:cs typeface="Times New Roman" panose="02020603050405020304" pitchFamily="18" charset="0"/>
              </a:rPr>
              <a:t>т.п</a:t>
            </a:r>
            <a:r>
              <a:rPr lang="uk-UA" sz="2200" dirty="0" smtClean="0">
                <a:latin typeface="Times New Roman" panose="02020603050405020304" pitchFamily="18" charset="0"/>
                <a:cs typeface="Times New Roman" panose="02020603050405020304" pitchFamily="18" charset="0"/>
              </a:rPr>
              <a:t>. (інструментів строкових угод).</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Емісія цінних паперів та їх випуск – це різні поняття.</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Емісія цінних паперів - сукупність дій емітента, що спрямовані на реєстрацію випуску цінних паперів у Національному регуляторі, їх </a:t>
            </a:r>
            <a:r>
              <a:rPr lang="uk-UA" sz="2200" dirty="0" smtClean="0">
                <a:latin typeface="Times New Roman" panose="02020603050405020304" pitchFamily="18" charset="0"/>
                <a:cs typeface="Times New Roman" panose="02020603050405020304" pitchFamily="18" charset="0"/>
              </a:rPr>
              <a:t>розміщення</a:t>
            </a:r>
            <a:r>
              <a:rPr lang="en-US" sz="2200"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серед </a:t>
            </a:r>
            <a:r>
              <a:rPr lang="uk-UA" sz="2200" dirty="0" smtClean="0">
                <a:latin typeface="Times New Roman" panose="02020603050405020304" pitchFamily="18" charset="0"/>
                <a:cs typeface="Times New Roman" panose="02020603050405020304" pitchFamily="18" charset="0"/>
              </a:rPr>
              <a:t>інвесторів в цінні папери та здійснюються в послідовності, встановленій чиним законодавством.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Випуск цінних паперів - сукупність певного виду емісійних цінних паперів одного емітента, однієї номінальної вартості, які мають однакову форму випуску і міжнародний ідентифікаційний номер, та забезпечують їх власникам однакові права незалежно від часу придбання і способу їх емісії.</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6734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5513"/>
            <a:ext cx="9888060" cy="5993394"/>
          </a:xfrm>
        </p:spPr>
        <p:txBody>
          <a:bodyPr>
            <a:no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Емісійні</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операції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банків</a:t>
            </a:r>
            <a:r>
              <a:rPr lang="ru-RU" sz="2200" dirty="0">
                <a:latin typeface="Times New Roman" panose="02020603050405020304" pitchFamily="18" charset="0"/>
                <a:cs typeface="Times New Roman" panose="02020603050405020304" pitchFamily="18" charset="0"/>
              </a:rPr>
              <a:t> на ринку </a:t>
            </a:r>
            <a:r>
              <a:rPr lang="ru-RU" sz="2200" dirty="0" err="1">
                <a:latin typeface="Times New Roman" panose="02020603050405020304" pitchFamily="18" charset="0"/>
                <a:cs typeface="Times New Roman" panose="02020603050405020304" pitchFamily="18" charset="0"/>
              </a:rPr>
              <a:t>цінних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паперів</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можна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класифікувати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залежно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від</a:t>
            </a:r>
            <a:r>
              <a:rPr lang="ru-RU" sz="2200" dirty="0">
                <a:latin typeface="Times New Roman" panose="02020603050405020304" pitchFamily="18" charset="0"/>
                <a:cs typeface="Times New Roman" panose="02020603050405020304" pitchFamily="18" charset="0"/>
              </a:rPr>
              <a:t> виду </a:t>
            </a:r>
            <a:r>
              <a:rPr lang="ru-RU" sz="2200" dirty="0" err="1">
                <a:latin typeface="Times New Roman" panose="02020603050405020304" pitchFamily="18" charset="0"/>
                <a:cs typeface="Times New Roman" panose="02020603050405020304" pitchFamily="18" charset="0"/>
              </a:rPr>
              <a:t>цінних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паперів</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що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випускаються</a:t>
            </a:r>
            <a:r>
              <a:rPr lang="ru-RU" sz="2200" dirty="0">
                <a:latin typeface="Times New Roman" panose="02020603050405020304" pitchFamily="18" charset="0"/>
                <a:cs typeface="Times New Roman" panose="02020603050405020304" pitchFamily="18" charset="0"/>
              </a:rPr>
              <a:t> в </a:t>
            </a:r>
            <a:r>
              <a:rPr lang="ru-RU" sz="2200" dirty="0" err="1" smtClean="0">
                <a:latin typeface="Times New Roman" panose="02020603050405020304" pitchFamily="18" charset="0"/>
                <a:cs typeface="Times New Roman" panose="02020603050405020304" pitchFamily="18" charset="0"/>
              </a:rPr>
              <a:t>обіг</a:t>
            </a:r>
            <a:r>
              <a:rPr lang="ru-RU" sz="2200" dirty="0" smtClean="0">
                <a:latin typeface="Times New Roman" panose="02020603050405020304" pitchFamily="18" charset="0"/>
                <a:cs typeface="Times New Roman" panose="02020603050405020304" pitchFamily="18" charset="0"/>
              </a:rPr>
              <a:t>:</a:t>
            </a:r>
          </a:p>
          <a:p>
            <a:pPr marL="0" indent="0" algn="just">
              <a:spcBef>
                <a:spcPts val="0"/>
              </a:spcBef>
              <a:buNone/>
            </a:pPr>
            <a:endParaRPr lang="ru-RU" sz="2200"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1297968" y="1548142"/>
            <a:ext cx="8350015" cy="4490519"/>
          </a:xfrm>
          <a:prstGeom prst="rect">
            <a:avLst/>
          </a:prstGeom>
        </p:spPr>
      </p:pic>
    </p:spTree>
    <p:extLst>
      <p:ext uri="{BB962C8B-B14F-4D97-AF65-F5344CB8AC3E}">
        <p14:creationId xmlns:p14="http://schemas.microsoft.com/office/powerpoint/2010/main" val="1566185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391719" cy="5993394"/>
          </a:xfrm>
        </p:spPr>
        <p:txBody>
          <a:bodyPr>
            <a:normAutofit/>
          </a:bodyPr>
          <a:lstStyle/>
          <a:p>
            <a:pPr marL="0" indent="0" algn="just">
              <a:spcBef>
                <a:spcPts val="0"/>
              </a:spcBef>
              <a:buNone/>
            </a:pPr>
            <a:r>
              <a:rPr lang="ru-RU" sz="2200" dirty="0" smtClean="0"/>
              <a:t>	</a:t>
            </a:r>
            <a:r>
              <a:rPr lang="uk-UA" sz="2200" dirty="0" smtClean="0">
                <a:latin typeface="Times New Roman" panose="02020603050405020304" pitchFamily="18" charset="0"/>
                <a:cs typeface="Times New Roman" panose="02020603050405020304" pitchFamily="18" charset="0"/>
              </a:rPr>
              <a:t>Емісія цінних паперів здійснюється за такими етапами:</a:t>
            </a:r>
          </a:p>
          <a:p>
            <a:pPr marL="0" indent="0" algn="just">
              <a:spcBef>
                <a:spcPts val="0"/>
              </a:spcBef>
              <a:buNone/>
            </a:pPr>
            <a:endParaRPr lang="uk-UA"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1) прийняття рішення про емісію цінних паперів органом (особою) емітента, уповноваженим приймати таке рішення;</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2) укладення у разі потреби договору з </a:t>
            </a:r>
            <a:r>
              <a:rPr lang="uk-UA" sz="2200" dirty="0" err="1" smtClean="0">
                <a:latin typeface="Times New Roman" panose="02020603050405020304" pitchFamily="18" charset="0"/>
                <a:cs typeface="Times New Roman" panose="02020603050405020304" pitchFamily="18" charset="0"/>
              </a:rPr>
              <a:t>андеррайтером</a:t>
            </a:r>
            <a:r>
              <a:rPr lang="uk-UA" sz="2200" dirty="0" smtClean="0">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3) подання до Національної комісії з цінних паперів та фондового ринку заяви, рішення про емісію цінних паперів і всіх необхідних документів для реєстрації випуску цінних паперів;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4) реєстрація Національною комісією з цінних паперів та фондового ринку випуску цінних паперів та видача тимчасового свідоцтва про реєстрацію випуску цінних паперів;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5) укладення з Центральним депозитарієм цінних паперів або з Національним банком України договору про обслуговування випусків цінних паперів (за відсутності такого договору);</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6) присвоєння </a:t>
            </a:r>
            <a:r>
              <a:rPr lang="uk-UA" sz="2200" dirty="0">
                <a:latin typeface="Times New Roman" panose="02020603050405020304" pitchFamily="18" charset="0"/>
                <a:cs typeface="Times New Roman" panose="02020603050405020304" pitchFamily="18" charset="0"/>
              </a:rPr>
              <a:t>цінним паперам міжнародного ідентифікаційного номера;</a:t>
            </a:r>
          </a:p>
          <a:p>
            <a:pPr marL="0" indent="0" algn="just">
              <a:spcBef>
                <a:spcPts val="0"/>
              </a:spcBef>
              <a:buNone/>
            </a:pPr>
            <a:r>
              <a:rPr lang="uk-UA" sz="2200" dirty="0">
                <a:latin typeface="Times New Roman" panose="02020603050405020304" pitchFamily="18" charset="0"/>
                <a:cs typeface="Times New Roman" panose="02020603050405020304" pitchFamily="18" charset="0"/>
              </a:rPr>
              <a:t>7) реалізація акціонерами свого переважного права на придбання акцій додаткової</a:t>
            </a:r>
          </a:p>
        </p:txBody>
      </p:sp>
    </p:spTree>
    <p:extLst>
      <p:ext uri="{BB962C8B-B14F-4D97-AF65-F5344CB8AC3E}">
        <p14:creationId xmlns:p14="http://schemas.microsoft.com/office/powerpoint/2010/main" val="14869452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5513"/>
            <a:ext cx="10343592" cy="5902859"/>
          </a:xfrm>
        </p:spPr>
        <p:txBody>
          <a:bodyPr>
            <a:normAutofit fontScale="92500" lnSpcReduction="10000"/>
          </a:bodyPr>
          <a:lstStyle/>
          <a:p>
            <a:pPr marL="0" indent="0" algn="just">
              <a:lnSpc>
                <a:spcPct val="120000"/>
              </a:lnSpc>
              <a:spcBef>
                <a:spcPts val="0"/>
              </a:spcBef>
              <a:buNone/>
            </a:pPr>
            <a:r>
              <a:rPr lang="uk-UA" sz="2400" dirty="0">
                <a:latin typeface="Times New Roman" panose="02020603050405020304" pitchFamily="18" charset="0"/>
                <a:cs typeface="Times New Roman" panose="02020603050405020304" pitchFamily="18" charset="0"/>
              </a:rPr>
              <a:t>емісії у порядку, встановленому Національною комісією з цінних паперів та фондового ринку;</a:t>
            </a:r>
          </a:p>
          <a:p>
            <a:pPr marL="0" indent="0" algn="just">
              <a:lnSpc>
                <a:spcPct val="120000"/>
              </a:lnSpc>
              <a:spcBef>
                <a:spcPts val="0"/>
              </a:spcBef>
              <a:buNone/>
            </a:pPr>
            <a:r>
              <a:rPr lang="uk-UA" sz="2400" dirty="0">
                <a:latin typeface="Times New Roman" panose="02020603050405020304" pitchFamily="18" charset="0"/>
                <a:cs typeface="Times New Roman" panose="02020603050405020304" pitchFamily="18" charset="0"/>
              </a:rPr>
              <a:t>8) розміщення цінних паперів;</a:t>
            </a:r>
          </a:p>
          <a:p>
            <a:pPr marL="0" indent="0" algn="just">
              <a:lnSpc>
                <a:spcPct val="120000"/>
              </a:lnSpc>
              <a:spcBef>
                <a:spcPts val="0"/>
              </a:spcBef>
              <a:buNone/>
            </a:pPr>
            <a:r>
              <a:rPr lang="uk-UA" sz="2400" dirty="0">
                <a:latin typeface="Times New Roman" panose="02020603050405020304" pitchFamily="18" charset="0"/>
                <a:cs typeface="Times New Roman" panose="02020603050405020304" pitchFamily="18" charset="0"/>
              </a:rPr>
              <a:t>9) затвердження результатів емісії цінних паперів органом емітента, уповноваженим приймати таке рішення;</a:t>
            </a:r>
          </a:p>
          <a:p>
            <a:pPr marL="0" indent="0" algn="just">
              <a:lnSpc>
                <a:spcPct val="120000"/>
              </a:lnSpc>
              <a:spcBef>
                <a:spcPts val="0"/>
              </a:spcBef>
              <a:buNone/>
            </a:pPr>
            <a:r>
              <a:rPr lang="uk-UA" sz="2400" dirty="0">
                <a:latin typeface="Times New Roman" panose="02020603050405020304" pitchFamily="18" charset="0"/>
                <a:cs typeface="Times New Roman" panose="02020603050405020304" pitchFamily="18" charset="0"/>
              </a:rPr>
              <a:t>10) внесення до статуту акціонерного товариства змін, пов’язаних із збільшенням статутного капіталу товариства, з урахуванням результатів емісії акцій;</a:t>
            </a:r>
          </a:p>
          <a:p>
            <a:pPr marL="0" indent="0" algn="just">
              <a:lnSpc>
                <a:spcPct val="120000"/>
              </a:lnSpc>
              <a:spcBef>
                <a:spcPts val="0"/>
              </a:spcBef>
              <a:buNone/>
            </a:pPr>
            <a:r>
              <a:rPr lang="uk-UA" sz="2400" dirty="0">
                <a:latin typeface="Times New Roman" panose="02020603050405020304" pitchFamily="18" charset="0"/>
                <a:cs typeface="Times New Roman" panose="02020603050405020304" pitchFamily="18" charset="0"/>
              </a:rPr>
              <a:t>11) реєстрація змін до статуту акціонерного товариства в органах державної реєстрації;</a:t>
            </a:r>
          </a:p>
          <a:p>
            <a:pPr marL="0" indent="0" algn="just">
              <a:lnSpc>
                <a:spcPct val="120000"/>
              </a:lnSpc>
              <a:spcBef>
                <a:spcPts val="0"/>
              </a:spcBef>
              <a:buNone/>
            </a:pPr>
            <a:r>
              <a:rPr lang="uk-UA" sz="2400" dirty="0">
                <a:latin typeface="Times New Roman" panose="02020603050405020304" pitchFamily="18" charset="0"/>
                <a:cs typeface="Times New Roman" panose="02020603050405020304" pitchFamily="18" charset="0"/>
              </a:rPr>
              <a:t>12) подання до Національної комісії з цінних паперів та фондового ринку заяви і всіх необхідних документів для реєстрації звіту про результати емісії цінних паперів;</a:t>
            </a:r>
          </a:p>
          <a:p>
            <a:pPr marL="0" indent="0" algn="just">
              <a:lnSpc>
                <a:spcPct val="120000"/>
              </a:lnSpc>
              <a:spcBef>
                <a:spcPts val="0"/>
              </a:spcBef>
              <a:buNone/>
            </a:pPr>
            <a:r>
              <a:rPr lang="uk-UA" sz="2400" dirty="0">
                <a:latin typeface="Times New Roman" panose="02020603050405020304" pitchFamily="18" charset="0"/>
                <a:cs typeface="Times New Roman" panose="02020603050405020304" pitchFamily="18" charset="0"/>
              </a:rPr>
              <a:t>13) реєстрація Національною комісією з цінних паперів та фондового ринку звіту про результати емісії цінних паперів та видача свідоцтва про реєстрацію випуску цінних паперів.</a:t>
            </a:r>
          </a:p>
          <a:p>
            <a:pPr marL="0" indent="0" algn="just">
              <a:buNone/>
            </a:pPr>
            <a:endParaRPr lang="ru-RU" sz="2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5423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520056" cy="5993394"/>
          </a:xfrm>
        </p:spPr>
        <p:txBody>
          <a:bodyPr>
            <a:normAutofit fontScale="92500"/>
          </a:bodyPr>
          <a:lstStyle/>
          <a:p>
            <a:pPr marL="0" indent="0" algn="just">
              <a:lnSpc>
                <a:spcPct val="110000"/>
              </a:lnSpc>
              <a:spcBef>
                <a:spcPts val="0"/>
              </a:spcBef>
              <a:buNone/>
            </a:pPr>
            <a:r>
              <a:rPr lang="ru-RU" sz="2200" b="1" dirty="0" smtClean="0">
                <a:latin typeface="Times New Roman" panose="02020603050405020304" pitchFamily="18" charset="0"/>
                <a:cs typeface="Times New Roman" panose="02020603050405020304" pitchFamily="18" charset="0"/>
              </a:rPr>
              <a:t>	</a:t>
            </a:r>
            <a:r>
              <a:rPr lang="uk-UA" sz="2200" b="1" dirty="0" smtClean="0">
                <a:latin typeface="Times New Roman" panose="02020603050405020304" pitchFamily="18" charset="0"/>
                <a:cs typeface="Times New Roman" panose="02020603050405020304" pitchFamily="18" charset="0"/>
              </a:rPr>
              <a:t>Облігації</a:t>
            </a:r>
            <a:r>
              <a:rPr lang="uk-UA" sz="2200" dirty="0" smtClean="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можуть існувати виключно у бездокументарній формі. Емітент може здійснювати емісію звичайних (незабезпечених) та забезпечених облігацій. Облігації можуть вважатися забезпеченими, якщо:</a:t>
            </a:r>
          </a:p>
          <a:p>
            <a:pPr marL="0" indent="0" algn="just">
              <a:lnSpc>
                <a:spcPct val="110000"/>
              </a:lnSpc>
              <a:spcBef>
                <a:spcPts val="0"/>
              </a:spcBef>
              <a:buNone/>
            </a:pPr>
            <a:r>
              <a:rPr lang="uk-UA" sz="2400" dirty="0">
                <a:latin typeface="Times New Roman" panose="02020603050405020304" pitchFamily="18" charset="0"/>
                <a:cs typeface="Times New Roman" panose="02020603050405020304" pitchFamily="18" charset="0"/>
              </a:rPr>
              <a:t>	емітентом укладаються відповідні договори поруки щодо забезпечення виконання зобов’язання стосовно погашення основної суми боргу/погашення основної суми боргу та виплати доходу за облігаціями;</a:t>
            </a:r>
          </a:p>
          <a:p>
            <a:pPr marL="0" indent="0" algn="just">
              <a:lnSpc>
                <a:spcPct val="110000"/>
              </a:lnSpc>
              <a:spcBef>
                <a:spcPts val="0"/>
              </a:spcBef>
              <a:buNone/>
            </a:pPr>
            <a:r>
              <a:rPr lang="uk-UA" sz="2400" dirty="0">
                <a:latin typeface="Times New Roman" panose="02020603050405020304" pitchFamily="18" charset="0"/>
                <a:cs typeface="Times New Roman" panose="02020603050405020304" pitchFamily="18" charset="0"/>
              </a:rPr>
              <a:t>	емітенту видається гарантія щодо погашення основної суми боргу/погашення основної суми боргу та виплати доходу за облігаціями;</a:t>
            </a:r>
          </a:p>
          <a:p>
            <a:pPr marL="0" indent="0" algn="just">
              <a:lnSpc>
                <a:spcPct val="110000"/>
              </a:lnSpc>
              <a:spcBef>
                <a:spcPts val="0"/>
              </a:spcBef>
              <a:buNone/>
            </a:pPr>
            <a:r>
              <a:rPr lang="uk-UA" sz="2400" dirty="0">
                <a:latin typeface="Times New Roman" panose="02020603050405020304" pitchFamily="18" charset="0"/>
                <a:cs typeface="Times New Roman" panose="02020603050405020304" pitchFamily="18" charset="0"/>
              </a:rPr>
              <a:t>	емітентом укладаються відповідні договори застави щодо забезпечення виконання зобов’язання стосовно погашення основної суми боргу/погашення основної суми боргу та виплати доходу за облігаціями.</a:t>
            </a:r>
          </a:p>
          <a:p>
            <a:pPr marL="0" indent="0" algn="just">
              <a:lnSpc>
                <a:spcPct val="110000"/>
              </a:lnSpc>
              <a:spcBef>
                <a:spcPts val="0"/>
              </a:spcBef>
              <a:buNone/>
            </a:pPr>
            <a:r>
              <a:rPr lang="uk-UA" sz="2400" dirty="0">
                <a:latin typeface="Times New Roman" panose="02020603050405020304" pitchFamily="18" charset="0"/>
                <a:cs typeface="Times New Roman" panose="02020603050405020304" pitchFamily="18" charset="0"/>
              </a:rPr>
              <a:t>	Емітент може здійснювати емісію відсоткових, цільових та дисконтних облігацій:</a:t>
            </a:r>
          </a:p>
          <a:p>
            <a:pPr marL="0" indent="0" algn="just">
              <a:lnSpc>
                <a:spcPct val="110000"/>
              </a:lnSpc>
              <a:spcBef>
                <a:spcPts val="0"/>
              </a:spcBef>
              <a:buNone/>
            </a:pPr>
            <a:r>
              <a:rPr lang="uk-UA" sz="2400" dirty="0">
                <a:latin typeface="Times New Roman" panose="02020603050405020304" pitchFamily="18" charset="0"/>
                <a:cs typeface="Times New Roman" panose="02020603050405020304" pitchFamily="18" charset="0"/>
              </a:rPr>
              <a:t>	1) емітент облігацій підприємств має право розміщувати відсоткові та/або дисконтні облігації на суму, яка з урахуванням суми випусків незабезпечених облігацій цього самого емітента, реєстрація яких не скасована на дату </a:t>
            </a:r>
            <a:r>
              <a:rPr lang="uk-UA" sz="2400" dirty="0" smtClean="0">
                <a:latin typeface="Times New Roman" panose="02020603050405020304" pitchFamily="18" charset="0"/>
                <a:cs typeface="Times New Roman" panose="02020603050405020304" pitchFamily="18" charset="0"/>
              </a:rPr>
              <a:t>прийняття рішення </a:t>
            </a:r>
            <a:r>
              <a:rPr lang="uk-UA" sz="2400" dirty="0">
                <a:latin typeface="Times New Roman" panose="02020603050405020304" pitchFamily="18" charset="0"/>
                <a:cs typeface="Times New Roman" panose="02020603050405020304" pitchFamily="18" charset="0"/>
              </a:rPr>
              <a:t>про розміщення облігацій, не перевищує трикратного розміру </a:t>
            </a:r>
            <a:r>
              <a:rPr lang="uk-UA" sz="2400" dirty="0" smtClean="0">
                <a:latin typeface="Times New Roman" panose="02020603050405020304" pitchFamily="18" charset="0"/>
                <a:cs typeface="Times New Roman" panose="02020603050405020304" pitchFamily="18" charset="0"/>
              </a:rPr>
              <a:t>власного</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1528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77334" y="561315"/>
            <a:ext cx="10343592" cy="5567881"/>
          </a:xfrm>
        </p:spPr>
        <p:txBody>
          <a:bodyPr>
            <a:norm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капіталу </a:t>
            </a:r>
            <a:r>
              <a:rPr lang="uk-UA" sz="2200" dirty="0">
                <a:latin typeface="Times New Roman" panose="02020603050405020304" pitchFamily="18" charset="0"/>
                <a:cs typeface="Times New Roman" panose="02020603050405020304" pitchFamily="18" charset="0"/>
              </a:rPr>
              <a:t>або розміру забезпечення, що надається йому з цією метою третіми особами у разі розміщення забезпечених відсоткових та/або дисконтних облігацій;</a:t>
            </a: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2</a:t>
            </a:r>
            <a:r>
              <a:rPr lang="ru-RU" sz="2200" dirty="0">
                <a:latin typeface="Times New Roman" panose="02020603050405020304" pitchFamily="18" charset="0"/>
                <a:cs typeface="Times New Roman" panose="02020603050405020304" pitchFamily="18" charset="0"/>
              </a:rPr>
              <a:t>)</a:t>
            </a:r>
            <a:r>
              <a:rPr lang="uk-UA" sz="2200" dirty="0">
                <a:latin typeface="Times New Roman" panose="02020603050405020304" pitchFamily="18" charset="0"/>
                <a:cs typeface="Times New Roman" panose="02020603050405020304" pitchFamily="18" charset="0"/>
              </a:rPr>
              <a:t> емітент відсоткових облігацій повинен виплачувати відсотковий дохід за облігаціями в розмірі та в строк, що встановлені проспектом та/або рішенням про емісію таких облігацій.</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Відсотковий дохід за облігаціями, номінальна вартість яких визначена в іноземній валюті, виплачується в іноземній валюті, у якій виражена номінальна вартість цих облігацій, з урахуванням законодавства про валютне регулювання або в національній валюті в порядку, встановленому рішенням про емісію облігацій та/або проспектом облігацій;</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3) загальна номінальна сума емісії цільових облігацій, виконання зобов’язань за якими передбачається об’єктами житлового будівництва, для фінансування будівництва яких залучаються кошти від фізичних та юридичних осіб через розміщення облігацій, не може перевищувати вартість будівництва об’єкта, яким передбачається виконання зобов’язань за цільовими облігаціями, за затвердженою проектною документацією.</a:t>
            </a:r>
          </a:p>
        </p:txBody>
      </p:sp>
    </p:spTree>
    <p:extLst>
      <p:ext uri="{BB962C8B-B14F-4D97-AF65-F5344CB8AC3E}">
        <p14:creationId xmlns:p14="http://schemas.microsoft.com/office/powerpoint/2010/main" val="3982651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97941"/>
            <a:ext cx="10640372" cy="5884752"/>
          </a:xfrm>
        </p:spPr>
        <p:txBody>
          <a:bodyPr>
            <a:normAutofit/>
          </a:bodyPr>
          <a:lstStyle/>
          <a:p>
            <a:pPr marL="0" indent="0" algn="just">
              <a:spcBef>
                <a:spcPts val="0"/>
              </a:spcBef>
              <a:buNone/>
            </a:pPr>
            <a:r>
              <a:rPr lang="ru-RU" sz="2000"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Емітентом конвертованих облігацій може бути лише акціонерне товариство. Емітент конвертованих облігацій підприємств може здійснювати емісію виключно іменних облігацій. Обов’язковою умовою конвертації є обмін облігацій, що підлягають конвертації, на цілу кількість акцій, в які конвертуються ці облігації, для кожного інвестора.</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Відсоткова ставка за відсотковими облігаціями може бути фіксованою або плаваючою. Якщо відсоткова ставка є фіксованою, конкретний розмір цієї ставки визначається в рішенні про емісію облігацій та/або в проспекті облігацій.</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Якщо відсоткова ставка є плаваючою, в рішенні про емісію облігацій та/або в проспекті облігацій визначається порядок її розрахунку за відповідною формулою або визначається уповноважений орган емітента та мінімальний і максимальний розмір відсоткової ставки, який такий уповноважений орган може визначити.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Стосовно кожної емісії облігацій емітент приймає окреме рішення про емісію облігацій. Рішення про емісію облігацій, крім конвертованих облігацій, приймається органом управління емітента, повноваження якого підтверджуються установчими документами емітента. Рішення про емісію конвертованих облігацій приймається тільки за рішенням загальних зборів акціонерів.</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89507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5513"/>
            <a:ext cx="10399740" cy="5993394"/>
          </a:xfrm>
        </p:spPr>
        <p:txBody>
          <a:bodyPr>
            <a:noAutofit/>
          </a:bodyPr>
          <a:lstStyle/>
          <a:p>
            <a:pPr marL="0" indent="0" algn="just">
              <a:spcBef>
                <a:spcPts val="0"/>
              </a:spcBef>
              <a:buNone/>
            </a:pPr>
            <a:r>
              <a:rPr lang="ru-RU" sz="24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У разі емісії облігацій їх розміщення здійснюється серед заздалегідь визначеного кола осіб, кількість некваліфікованих інвесторів серед яких не може дорівнювати або перевищувати 150 осіб, крім випадку здійснення публічної пропозиції емітентом у процесі емісії.</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У процесі емісії облігацій може </a:t>
            </a:r>
            <a:r>
              <a:rPr lang="uk-UA" sz="2200" dirty="0" smtClean="0">
                <a:latin typeface="Times New Roman" panose="02020603050405020304" pitchFamily="18" charset="0"/>
                <a:cs typeface="Times New Roman" panose="02020603050405020304" pitchFamily="18" charset="0"/>
              </a:rPr>
              <a:t>здійснюватися </a:t>
            </a:r>
            <a:r>
              <a:rPr lang="uk-UA" sz="2200" dirty="0" smtClean="0">
                <a:latin typeface="Times New Roman" panose="02020603050405020304" pitchFamily="18" charset="0"/>
                <a:cs typeface="Times New Roman" panose="02020603050405020304" pitchFamily="18" charset="0"/>
              </a:rPr>
              <a:t>публічна пропозиція.</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Не допускається розміщення облігацій для формування і поповнення статутного капіталу емітента, а також покриття збитків від господарської діяльності шляхом зарахування доходу від продажу облігацій як результату поточної господарської діяльності. Протягом установленого в рішенні про емісію облігацій, проспекті облігацій та змінах до проспекту облігацій </a:t>
            </a:r>
            <a:r>
              <a:rPr lang="uk-UA" sz="2200" dirty="0">
                <a:latin typeface="Times New Roman" panose="02020603050405020304" pitchFamily="18" charset="0"/>
                <a:cs typeface="Times New Roman" panose="02020603050405020304" pitchFamily="18" charset="0"/>
              </a:rPr>
              <a:t>(у разі оформлення проспекту для здійснення публічної пропозиції в процесі їх емісії та у разі внесення таких змін) строку розміщення учасники такого розміщення подають заяву, укладають договір купівлі-продажу облігацій.</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Кожен інвестор у цінні папери має оплатити вартість облігацій у повному обсязі до дати затвердження результатів емісії облігацій.</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Залучення коштів шляхом емісії облігацій має для банку певні переваги порівняно:</a:t>
            </a:r>
          </a:p>
        </p:txBody>
      </p:sp>
    </p:spTree>
    <p:extLst>
      <p:ext uri="{BB962C8B-B14F-4D97-AF65-F5344CB8AC3E}">
        <p14:creationId xmlns:p14="http://schemas.microsoft.com/office/powerpoint/2010/main" val="13428924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423804" cy="5920966"/>
          </a:xfrm>
        </p:spPr>
        <p:txBody>
          <a:bodyPr>
            <a:normAutofit lnSpcReduction="10000"/>
          </a:bodyPr>
          <a:lstStyle/>
          <a:p>
            <a:pPr marL="0" indent="0" algn="just">
              <a:spcBef>
                <a:spcPts val="0"/>
              </a:spcBef>
              <a:buNone/>
            </a:pPr>
            <a:r>
              <a:rPr lang="uk-UA" sz="2000" dirty="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1. з емісією акцій:</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проценти, які банки виплачують за </a:t>
            </a:r>
            <a:r>
              <a:rPr lang="uk-UA" sz="2200" dirty="0" smtClean="0">
                <a:latin typeface="Times New Roman" panose="02020603050405020304" pitchFamily="18" charset="0"/>
                <a:cs typeface="Times New Roman" panose="02020603050405020304" pitchFamily="18" charset="0"/>
              </a:rPr>
              <a:t>зобов</a:t>
            </a:r>
            <a:r>
              <a:rPr lang="uk-UA" sz="2200" dirty="0" smtClean="0">
                <a:latin typeface="Times New Roman" panose="02020603050405020304" pitchFamily="18" charset="0"/>
                <a:cs typeface="Times New Roman" panose="02020603050405020304" pitchFamily="18" charset="0"/>
              </a:rPr>
              <a:t>’</a:t>
            </a:r>
            <a:r>
              <a:rPr lang="uk-UA" sz="2200" dirty="0" smtClean="0">
                <a:latin typeface="Times New Roman" panose="02020603050405020304" pitchFamily="18" charset="0"/>
                <a:cs typeface="Times New Roman" panose="02020603050405020304" pitchFamily="18" charset="0"/>
              </a:rPr>
              <a:t>язаннями</a:t>
            </a:r>
            <a:r>
              <a:rPr lang="uk-UA" sz="2200" dirty="0">
                <a:latin typeface="Times New Roman" panose="02020603050405020304" pitchFamily="18" charset="0"/>
                <a:cs typeface="Times New Roman" panose="02020603050405020304" pitchFamily="18" charset="0"/>
              </a:rPr>
              <a:t>, вираховуються з прибутку;</a:t>
            </a:r>
          </a:p>
          <a:p>
            <a:pPr marL="0" indent="0" algn="just">
              <a:spcBef>
                <a:spcPts val="0"/>
              </a:spcBef>
              <a:buNone/>
            </a:pPr>
            <a:r>
              <a:rPr lang="uk-UA" sz="2200" dirty="0">
                <a:latin typeface="Times New Roman" panose="02020603050405020304" pitchFamily="18" charset="0"/>
                <a:cs typeface="Times New Roman" panose="02020603050405020304" pitchFamily="18" charset="0"/>
              </a:rPr>
              <a:t>боргові зобов‘язання не надають їх власникам права голосу на зборах акціонерів;</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2. з міжбанківським кредитом або залученням депозитів: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ціна </a:t>
            </a:r>
            <a:r>
              <a:rPr lang="uk-UA" sz="2200" dirty="0">
                <a:latin typeface="Times New Roman" panose="02020603050405020304" pitchFamily="18" charset="0"/>
                <a:cs typeface="Times New Roman" panose="02020603050405020304" pitchFamily="18" charset="0"/>
              </a:rPr>
              <a:t>коштів, залучених у такий спосіб, значно менша;</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проценти за зобов’язаннями є фіксованими (вони зазначаються в умовах випуску), що при інфляції становить для банку-емітента значну вигоду;</a:t>
            </a:r>
          </a:p>
          <a:p>
            <a:pPr marL="0" indent="0" algn="just">
              <a:spcBef>
                <a:spcPts val="0"/>
              </a:spcBef>
              <a:buNone/>
            </a:pPr>
            <a:r>
              <a:rPr lang="ru-RU" sz="2200" dirty="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термін погашення облігації, як правило, вимірюється роками, тобто значно переважає строки за міжбанківськими кредитами або залученими депозитами;</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банк-емітент може не повертати кошти власникам облігацій, якщо останні по закінченні строку обігу будуть конвертовані в акції банку.</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Ощадний (депозитний) сертифікат – це цінний папір, який підтверджує суму вкладу, внесеного у банк, і права вкладника (власника сертифіката) на одержання зі </a:t>
            </a:r>
            <a:r>
              <a:rPr lang="uk-UA" sz="2200" dirty="0" err="1">
                <a:latin typeface="Times New Roman" panose="02020603050405020304" pitchFamily="18" charset="0"/>
                <a:cs typeface="Times New Roman" panose="02020603050405020304" pitchFamily="18" charset="0"/>
              </a:rPr>
              <a:t>спливом</a:t>
            </a:r>
            <a:r>
              <a:rPr lang="uk-UA" sz="2200" dirty="0">
                <a:latin typeface="Times New Roman" panose="02020603050405020304" pitchFamily="18" charset="0"/>
                <a:cs typeface="Times New Roman" panose="02020603050405020304" pitchFamily="18" charset="0"/>
              </a:rPr>
              <a:t> встановленого строку суми вкладу та процентів, встановлених сертифікатом, у банку, який його видав. Ощадний (депозитний) сертифікат є неемісійним цінним папером, що видається на певний строк (під відсотки, передбачені умовами його видачі). Емітентами ощадних (депозитних) сертифікатів можуть бути лише банки - юридичні особи</a:t>
            </a:r>
            <a:r>
              <a:rPr lang="uk-UA" sz="2200" dirty="0" smtClean="0">
                <a:latin typeface="Times New Roman" panose="02020603050405020304" pitchFamily="18" charset="0"/>
                <a:cs typeface="Times New Roman" panose="02020603050405020304" pitchFamily="18" charset="0"/>
              </a:rPr>
              <a:t>.</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7969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213985" cy="5993394"/>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b="1" dirty="0" smtClean="0">
                <a:latin typeface="Times New Roman" panose="02020603050405020304" pitchFamily="18" charset="0"/>
                <a:cs typeface="Times New Roman" panose="02020603050405020304" pitchFamily="18" charset="0"/>
              </a:rPr>
              <a:t>Ринки капіталу</a:t>
            </a:r>
            <a:r>
              <a:rPr lang="uk-UA" sz="2200" dirty="0" smtClean="0">
                <a:latin typeface="Times New Roman" panose="02020603050405020304" pitchFamily="18" charset="0"/>
                <a:cs typeface="Times New Roman" panose="02020603050405020304" pitchFamily="18" charset="0"/>
              </a:rPr>
              <a:t> - це фондовий ринок, ринок </a:t>
            </a:r>
            <a:r>
              <a:rPr lang="uk-UA" sz="2200" dirty="0" err="1" smtClean="0">
                <a:latin typeface="Times New Roman" panose="02020603050405020304" pitchFamily="18" charset="0"/>
                <a:cs typeface="Times New Roman" panose="02020603050405020304" pitchFamily="18" charset="0"/>
              </a:rPr>
              <a:t>деривативних</a:t>
            </a:r>
            <a:r>
              <a:rPr lang="uk-UA" sz="2200" dirty="0" smtClean="0">
                <a:latin typeface="Times New Roman" panose="02020603050405020304" pitchFamily="18" charset="0"/>
                <a:cs typeface="Times New Roman" panose="02020603050405020304" pitchFamily="18" charset="0"/>
              </a:rPr>
              <a:t> фінансових інструментів та грошовий ринок. </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b="1" dirty="0" smtClean="0">
                <a:latin typeface="Times New Roman" panose="02020603050405020304" pitchFamily="18" charset="0"/>
                <a:cs typeface="Times New Roman" panose="02020603050405020304" pitchFamily="18" charset="0"/>
              </a:rPr>
              <a:t>Фондовий ринок </a:t>
            </a:r>
            <a:r>
              <a:rPr lang="uk-UA" sz="2200" dirty="0" smtClean="0">
                <a:latin typeface="Times New Roman" panose="02020603050405020304" pitchFamily="18" charset="0"/>
                <a:cs typeface="Times New Roman" panose="02020603050405020304" pitchFamily="18" charset="0"/>
              </a:rPr>
              <a:t>(ринок цінних паперів) - це сукупність учасників фондового ринку та правовідносин між ними щодо емісії (видачі), обігу, виконання зобов’язань, викупу та обліку цінних паперів (у тому числі </a:t>
            </a:r>
            <a:r>
              <a:rPr lang="uk-UA" sz="2200" dirty="0" err="1" smtClean="0">
                <a:latin typeface="Times New Roman" panose="02020603050405020304" pitchFamily="18" charset="0"/>
                <a:cs typeface="Times New Roman" panose="02020603050405020304" pitchFamily="18" charset="0"/>
              </a:rPr>
              <a:t>деривативних</a:t>
            </a:r>
            <a:r>
              <a:rPr lang="uk-UA" sz="2200" dirty="0" smtClean="0">
                <a:latin typeface="Times New Roman" panose="02020603050405020304" pitchFamily="18" charset="0"/>
                <a:cs typeface="Times New Roman" panose="02020603050405020304" pitchFamily="18" charset="0"/>
              </a:rPr>
              <a:t> цінних паперів). </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b="1" dirty="0" smtClean="0">
                <a:latin typeface="Times New Roman" panose="02020603050405020304" pitchFamily="18" charset="0"/>
                <a:cs typeface="Times New Roman" panose="02020603050405020304" pitchFamily="18" charset="0"/>
              </a:rPr>
              <a:t>Ринок </a:t>
            </a:r>
            <a:r>
              <a:rPr lang="uk-UA" sz="2200" b="1" dirty="0" err="1" smtClean="0">
                <a:latin typeface="Times New Roman" panose="02020603050405020304" pitchFamily="18" charset="0"/>
                <a:cs typeface="Times New Roman" panose="02020603050405020304" pitchFamily="18" charset="0"/>
              </a:rPr>
              <a:t>деривативних</a:t>
            </a:r>
            <a:r>
              <a:rPr lang="uk-UA" sz="2200" b="1" dirty="0" smtClean="0">
                <a:latin typeface="Times New Roman" panose="02020603050405020304" pitchFamily="18" charset="0"/>
                <a:cs typeface="Times New Roman" panose="02020603050405020304" pitchFamily="18" charset="0"/>
              </a:rPr>
              <a:t> фінансових інструментів</a:t>
            </a:r>
            <a:r>
              <a:rPr lang="uk-UA" sz="2200" dirty="0" smtClean="0">
                <a:latin typeface="Times New Roman" panose="02020603050405020304" pitchFamily="18" charset="0"/>
                <a:cs typeface="Times New Roman" panose="02020603050405020304" pitchFamily="18" charset="0"/>
              </a:rPr>
              <a:t> - це сукупність учасників ринку </a:t>
            </a:r>
            <a:r>
              <a:rPr lang="uk-UA" sz="2200" dirty="0" err="1" smtClean="0">
                <a:latin typeface="Times New Roman" panose="02020603050405020304" pitchFamily="18" charset="0"/>
                <a:cs typeface="Times New Roman" panose="02020603050405020304" pitchFamily="18" charset="0"/>
              </a:rPr>
              <a:t>деривативних</a:t>
            </a:r>
            <a:r>
              <a:rPr lang="uk-UA" sz="2200" dirty="0" smtClean="0">
                <a:latin typeface="Times New Roman" panose="02020603050405020304" pitchFamily="18" charset="0"/>
                <a:cs typeface="Times New Roman" panose="02020603050405020304" pitchFamily="18" charset="0"/>
              </a:rPr>
              <a:t> фінансових інструментів та правовідносин між ними, що виникають під час емісії </a:t>
            </a:r>
            <a:r>
              <a:rPr lang="uk-UA" sz="2200" dirty="0" err="1" smtClean="0">
                <a:latin typeface="Times New Roman" panose="02020603050405020304" pitchFamily="18" charset="0"/>
                <a:cs typeface="Times New Roman" panose="02020603050405020304" pitchFamily="18" charset="0"/>
              </a:rPr>
              <a:t>деривативних</a:t>
            </a:r>
            <a:r>
              <a:rPr lang="uk-UA" sz="2200" dirty="0" smtClean="0">
                <a:latin typeface="Times New Roman" panose="02020603050405020304" pitchFamily="18" charset="0"/>
                <a:cs typeface="Times New Roman" panose="02020603050405020304" pitchFamily="18" charset="0"/>
              </a:rPr>
              <a:t> цінних паперів, укладення </a:t>
            </a:r>
            <a:r>
              <a:rPr lang="uk-UA" sz="2200" dirty="0" err="1" smtClean="0">
                <a:latin typeface="Times New Roman" panose="02020603050405020304" pitchFamily="18" charset="0"/>
                <a:cs typeface="Times New Roman" panose="02020603050405020304" pitchFamily="18" charset="0"/>
              </a:rPr>
              <a:t>деривативних</a:t>
            </a:r>
            <a:r>
              <a:rPr lang="uk-UA" sz="2200" dirty="0" smtClean="0">
                <a:latin typeface="Times New Roman" panose="02020603050405020304" pitchFamily="18" charset="0"/>
                <a:cs typeface="Times New Roman" panose="02020603050405020304" pitchFamily="18" charset="0"/>
              </a:rPr>
              <a:t> контрактів, вчинення та виконання правочинів щодо </a:t>
            </a:r>
            <a:r>
              <a:rPr lang="uk-UA" sz="2200" dirty="0" err="1" smtClean="0">
                <a:latin typeface="Times New Roman" panose="02020603050405020304" pitchFamily="18" charset="0"/>
                <a:cs typeface="Times New Roman" panose="02020603050405020304" pitchFamily="18" charset="0"/>
              </a:rPr>
              <a:t>деривативних</a:t>
            </a:r>
            <a:r>
              <a:rPr lang="uk-UA" sz="2200" dirty="0" smtClean="0">
                <a:latin typeface="Times New Roman" panose="02020603050405020304" pitchFamily="18" charset="0"/>
                <a:cs typeface="Times New Roman" panose="02020603050405020304" pitchFamily="18" charset="0"/>
              </a:rPr>
              <a:t> цінних паперів, укладення та виконання договорів про заміну сторони </a:t>
            </a:r>
            <a:r>
              <a:rPr lang="uk-UA" sz="2200" dirty="0" err="1" smtClean="0">
                <a:latin typeface="Times New Roman" panose="02020603050405020304" pitchFamily="18" charset="0"/>
                <a:cs typeface="Times New Roman" panose="02020603050405020304" pitchFamily="18" charset="0"/>
              </a:rPr>
              <a:t>деривативних</a:t>
            </a:r>
            <a:r>
              <a:rPr lang="uk-UA" sz="2200" dirty="0" smtClean="0">
                <a:latin typeface="Times New Roman" panose="02020603050405020304" pitchFamily="18" charset="0"/>
                <a:cs typeface="Times New Roman" panose="02020603050405020304" pitchFamily="18" charset="0"/>
              </a:rPr>
              <a:t> контрактів, виконання зобов’язань за </a:t>
            </a:r>
            <a:r>
              <a:rPr lang="uk-UA" sz="2200" dirty="0" err="1" smtClean="0">
                <a:latin typeface="Times New Roman" panose="02020603050405020304" pitchFamily="18" charset="0"/>
                <a:cs typeface="Times New Roman" panose="02020603050405020304" pitchFamily="18" charset="0"/>
              </a:rPr>
              <a:t>деривативними</a:t>
            </a:r>
            <a:r>
              <a:rPr lang="uk-UA" sz="2200" dirty="0" smtClean="0">
                <a:latin typeface="Times New Roman" panose="02020603050405020304" pitchFamily="18" charset="0"/>
                <a:cs typeface="Times New Roman" panose="02020603050405020304" pitchFamily="18" charset="0"/>
              </a:rPr>
              <a:t> фінансовими інструментами.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b="1" dirty="0" smtClean="0">
                <a:latin typeface="Times New Roman" panose="02020603050405020304" pitchFamily="18" charset="0"/>
                <a:cs typeface="Times New Roman" panose="02020603050405020304" pitchFamily="18" charset="0"/>
              </a:rPr>
              <a:t>Грошовий ринок</a:t>
            </a:r>
            <a:r>
              <a:rPr lang="uk-UA" sz="2200" dirty="0" smtClean="0">
                <a:latin typeface="Times New Roman" panose="02020603050405020304" pitchFamily="18" charset="0"/>
                <a:cs typeface="Times New Roman" panose="02020603050405020304" pitchFamily="18" charset="0"/>
              </a:rPr>
              <a:t> - це сукупність учасників грошового ринку та правовідносин між ними, що виникають під час вчинення правочинів щодо інструментів грошового ринку та валютних цінностей.</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Учасники ринків капіталу - це учасники фондового ринку, учасники ринку </a:t>
            </a:r>
            <a:r>
              <a:rPr lang="uk-UA" sz="2200" dirty="0" err="1" smtClean="0">
                <a:latin typeface="Times New Roman" panose="02020603050405020304" pitchFamily="18" charset="0"/>
                <a:cs typeface="Times New Roman" panose="02020603050405020304" pitchFamily="18" charset="0"/>
              </a:rPr>
              <a:t>деривативних</a:t>
            </a:r>
            <a:r>
              <a:rPr lang="uk-UA" sz="2200" dirty="0" smtClean="0">
                <a:latin typeface="Times New Roman" panose="02020603050405020304" pitchFamily="18" charset="0"/>
                <a:cs typeface="Times New Roman" panose="02020603050405020304" pitchFamily="18" charset="0"/>
              </a:rPr>
              <a:t> фінансових інструментів та учасники грошового ринку.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82753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04495" y="362140"/>
            <a:ext cx="10629252" cy="6219730"/>
          </a:xfrm>
        </p:spPr>
        <p:txBody>
          <a:bodyPr>
            <a:normAutofit/>
          </a:bodyPr>
          <a:lstStyle/>
          <a:p>
            <a:pPr marL="0" indent="0" algn="just">
              <a:spcBef>
                <a:spcPts val="0"/>
              </a:spcBef>
              <a:buNone/>
            </a:pPr>
            <a:r>
              <a:rPr lang="uk-UA" sz="24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Фінансовий банківський вексель - цінний папір, що посвідчує безумовне зобов’язання банківської установи сплатити після настання строку платежу визначену суму власнику векселя. Особливості видачі, обігу, обліку, сплати та стягнення за фінансовими банківськими векселями визначаються Національним банком України за погодженням з Національною комісією з цінних паперів та фондового ринку.	Публічна пропозиція цінних паперів – пропозиція (оферта), звернена до невизначеного кола осіб, про придбання цінних паперів за ціною та на умовах, визначених такою пропозицією, що здійснюється з урахуванням вимог, встановлених законодавством.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Публічна пропозиція повинна містити умови та порядок придбання цінних паперів, щодо яких здійснюється така публічна пропозиція, строк дії такої пропозиції та відповідати вимогам, встановленим Національною комісією з цінних паперів та фондового ринку.</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Публічна пропозиція може здійснюватися:</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1) емітентом у процесі емісії цінних паперів;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2) емітентом щодо викуплених цінних паперів;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3) </a:t>
            </a:r>
            <a:r>
              <a:rPr lang="uk-UA" sz="2200" dirty="0" err="1" smtClean="0">
                <a:latin typeface="Times New Roman" panose="02020603050405020304" pitchFamily="18" charset="0"/>
                <a:cs typeface="Times New Roman" panose="02020603050405020304" pitchFamily="18" charset="0"/>
              </a:rPr>
              <a:t>оферентом</a:t>
            </a:r>
            <a:r>
              <a:rPr lang="uk-UA" sz="2200" dirty="0" smtClean="0">
                <a:latin typeface="Times New Roman" panose="02020603050405020304" pitchFamily="18" charset="0"/>
                <a:cs typeface="Times New Roman" panose="02020603050405020304" pitchFamily="18" charset="0"/>
              </a:rPr>
              <a:t> щодо продажу належних йому цінних паперів.</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01675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516048"/>
            <a:ext cx="9743205" cy="5812324"/>
          </a:xfrm>
        </p:spPr>
        <p:txBody>
          <a:bodyPr>
            <a:normAutofit fontScale="85000" lnSpcReduction="20000"/>
          </a:bodyPr>
          <a:lstStyle/>
          <a:p>
            <a:pPr marL="0" indent="0" algn="just">
              <a:lnSpc>
                <a:spcPct val="120000"/>
              </a:lnSpc>
              <a:spcBef>
                <a:spcPts val="0"/>
              </a:spcBef>
              <a:buNone/>
            </a:pPr>
            <a:r>
              <a:rPr lang="ru-RU" sz="2000" dirty="0">
                <a:latin typeface="Times New Roman" panose="02020603050405020304" pitchFamily="18" charset="0"/>
                <a:cs typeface="Times New Roman" panose="02020603050405020304" pitchFamily="18" charset="0"/>
              </a:rPr>
              <a:t>	</a:t>
            </a:r>
            <a:r>
              <a:rPr lang="uk-UA" sz="2600" dirty="0" smtClean="0">
                <a:latin typeface="Times New Roman" panose="02020603050405020304" pitchFamily="18" charset="0"/>
                <a:cs typeface="Times New Roman" panose="02020603050405020304" pitchFamily="18" charset="0"/>
              </a:rPr>
              <a:t>Проспект цінних паперів оформлюється особою, яка здійснює публічну пропозицію. Проспект повинен містити всю інформацію, яка, з огляду на особливості емітента та цінних паперів, щодо яких здійснюється публічна пропозиція, необхідна для надання інвесторам можливості зробити обґрунтовану оцінку фінансового становища активів і пасивів та перспектив емітента та будь-якої особи, яка забезпечує виконання зобов’язання емітента за таким випуском, а також прав за такими цінними паперами, та яка подається у формі, яку легко зрозуміти та проаналізувати. </a:t>
            </a:r>
          </a:p>
          <a:p>
            <a:pPr marL="0" indent="0" algn="just">
              <a:lnSpc>
                <a:spcPct val="120000"/>
              </a:lnSpc>
              <a:spcBef>
                <a:spcPts val="0"/>
              </a:spcBef>
              <a:buNone/>
            </a:pPr>
            <a:r>
              <a:rPr lang="uk-UA" sz="2600" dirty="0" smtClean="0">
                <a:latin typeface="Times New Roman" panose="02020603050405020304" pitchFamily="18" charset="0"/>
                <a:cs typeface="Times New Roman" panose="02020603050405020304" pitchFamily="18" charset="0"/>
              </a:rPr>
              <a:t>	Проспект повинен включати:</a:t>
            </a:r>
          </a:p>
          <a:p>
            <a:pPr marL="0" indent="0" algn="just">
              <a:lnSpc>
                <a:spcPct val="120000"/>
              </a:lnSpc>
              <a:spcBef>
                <a:spcPts val="0"/>
              </a:spcBef>
              <a:buNone/>
            </a:pPr>
            <a:r>
              <a:rPr lang="uk-UA" sz="2600" dirty="0" smtClean="0">
                <a:latin typeface="Times New Roman" panose="02020603050405020304" pitchFamily="18" charset="0"/>
                <a:cs typeface="Times New Roman" panose="02020603050405020304" pitchFamily="18" charset="0"/>
              </a:rPr>
              <a:t>	1) анотацію;</a:t>
            </a:r>
          </a:p>
          <a:p>
            <a:pPr marL="0" indent="0" algn="just">
              <a:lnSpc>
                <a:spcPct val="120000"/>
              </a:lnSpc>
              <a:spcBef>
                <a:spcPts val="0"/>
              </a:spcBef>
              <a:buNone/>
            </a:pPr>
            <a:r>
              <a:rPr lang="uk-UA" sz="2600" dirty="0" smtClean="0">
                <a:latin typeface="Times New Roman" panose="02020603050405020304" pitchFamily="18" charset="0"/>
                <a:cs typeface="Times New Roman" panose="02020603050405020304" pitchFamily="18" charset="0"/>
              </a:rPr>
              <a:t>	2) реєстраційний документ;</a:t>
            </a:r>
          </a:p>
          <a:p>
            <a:pPr marL="0" indent="0" algn="just">
              <a:lnSpc>
                <a:spcPct val="120000"/>
              </a:lnSpc>
              <a:spcBef>
                <a:spcPts val="0"/>
              </a:spcBef>
              <a:buNone/>
            </a:pPr>
            <a:r>
              <a:rPr lang="uk-UA" sz="2600" dirty="0" smtClean="0">
                <a:latin typeface="Times New Roman" panose="02020603050405020304" pitchFamily="18" charset="0"/>
                <a:cs typeface="Times New Roman" panose="02020603050405020304" pitchFamily="18" charset="0"/>
              </a:rPr>
              <a:t>	3) документ про цінні папери.</a:t>
            </a:r>
          </a:p>
          <a:p>
            <a:pPr marL="0" indent="0" algn="just">
              <a:lnSpc>
                <a:spcPct val="120000"/>
              </a:lnSpc>
              <a:spcBef>
                <a:spcPts val="0"/>
              </a:spcBef>
              <a:buNone/>
            </a:pPr>
            <a:r>
              <a:rPr lang="uk-UA" sz="2600" dirty="0" smtClean="0">
                <a:latin typeface="Times New Roman" panose="02020603050405020304" pitchFamily="18" charset="0"/>
                <a:cs typeface="Times New Roman" panose="02020603050405020304" pitchFamily="18" charset="0"/>
              </a:rPr>
              <a:t>	Анотація повинна містити інформацію про істотні характерні ознаки та ризики, пов’язані з емітентом, його цінними паперами або будь-якою особою, яка забезпечує виконання зобов’язань емітента за таким випуском. Анотація повинна містити інформацію щодо суттєвих характеристик цінних паперів та ризиків, пов’язаних з емітентом, будь-якою особою, яка надає забезпечення</a:t>
            </a:r>
            <a:endParaRPr lang="uk-UA"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1646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97940"/>
            <a:ext cx="10485589" cy="5821379"/>
          </a:xfrm>
        </p:spPr>
        <p:txBody>
          <a:bodyPr>
            <a:noAutofit/>
          </a:bodyPr>
          <a:lstStyle/>
          <a:p>
            <a:pPr marL="0" indent="0" algn="just">
              <a:spcBef>
                <a:spcPts val="0"/>
              </a:spcBef>
              <a:buNone/>
            </a:pPr>
            <a:r>
              <a:rPr lang="uk-UA" sz="24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за відповідним випуском цінних паперів, а також не повинна суперечити іншим частинам проспекту. У реєстраційному документі повинна міститися інформація про емітента. У документі про цінні папери повинна міститися інформація про цінні папери, щодо яких здійснюється публічна пропозиція.</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Публічна пропозиція цінних паперів емітентом у процесі їх емісії здійснюється в порядку, встановленому Національною комісією з цінних паперів та фондового ринку, виключно за умови: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1) оприлюднення проспекту, затвердженого Національною комісією з цінних паперів та фондового ринку;</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2) виконання вимог щодо дотримання послідовності етапів емісії цінних паперів;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3) реєстрації випуску цінних паперів відповідно до вимог чинного законодавства.</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Метою емісійної політики комерційного банку є визначення стратегічних пріоритетів при організації роботи банку як емітента на ринку цінних паперів. Успішна реалізація даної політики покликана забезпечити вирішення наступних завдань:</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послідовне збільшення власного капіталу як чинника, що визначає ринкові можливості, а також загальний імідж банку;</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12079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520056" cy="5993394"/>
          </a:xfrm>
        </p:spPr>
        <p:txBody>
          <a:bodyPr>
            <a:normAutofit/>
          </a:bodyPr>
          <a:lstStyle/>
          <a:p>
            <a:pPr marL="0" indent="0" algn="just">
              <a:spcBef>
                <a:spcPts val="0"/>
              </a:spcBef>
              <a:buNone/>
            </a:pPr>
            <a:r>
              <a:rPr lang="uk-UA" sz="2200" dirty="0">
                <a:latin typeface="Times New Roman" panose="02020603050405020304" pitchFamily="18" charset="0"/>
                <a:cs typeface="Times New Roman" panose="02020603050405020304" pitchFamily="18" charset="0"/>
              </a:rPr>
              <a:t>	збільшення об’ємів засобів, залучених на умовах, що забезпечують можливість їх подальшого рентабельного розміщення.</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Емісійна політика являє собою частину загальної фінансової стратегії банку, яка включає організаційні, інформаційні, консультаційні та інші процедури і полягає у виборі та реалізації найефективніших шляхів розширення обсягу активних операцій через випуск власних цінних паперів.</a:t>
            </a:r>
          </a:p>
          <a:p>
            <a:pPr marL="0" indent="0" algn="just">
              <a:spcBef>
                <a:spcPts val="0"/>
              </a:spcBef>
              <a:buNone/>
            </a:pPr>
            <a:r>
              <a:rPr lang="ru-RU" sz="2400" b="1" dirty="0" smtClean="0">
                <a:latin typeface="Times New Roman" panose="02020603050405020304" pitchFamily="18" charset="0"/>
                <a:cs typeface="Times New Roman" panose="02020603050405020304" pitchFamily="18" charset="0"/>
              </a:rPr>
              <a:t>	3</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Інвестиційні</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операції</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банків</a:t>
            </a:r>
            <a:r>
              <a:rPr lang="ru-RU" sz="2400" b="1" dirty="0">
                <a:latin typeface="Times New Roman" panose="02020603050405020304" pitchFamily="18" charset="0"/>
                <a:cs typeface="Times New Roman" panose="02020603050405020304" pitchFamily="18" charset="0"/>
              </a:rPr>
              <a:t> з </a:t>
            </a:r>
            <a:r>
              <a:rPr lang="ru-RU" sz="2400" b="1" dirty="0" err="1">
                <a:latin typeface="Times New Roman" panose="02020603050405020304" pitchFamily="18" charset="0"/>
                <a:cs typeface="Times New Roman" panose="02020603050405020304" pitchFamily="18" charset="0"/>
              </a:rPr>
              <a:t>цінними</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паперами</a:t>
            </a:r>
            <a:endParaRPr lang="ru-RU" sz="2400" b="1" dirty="0">
              <a:latin typeface="Times New Roman" panose="02020603050405020304" pitchFamily="18" charset="0"/>
              <a:cs typeface="Times New Roman" panose="02020603050405020304" pitchFamily="18" charset="0"/>
            </a:endParaRPr>
          </a:p>
          <a:p>
            <a:pPr marL="0" indent="0" algn="just">
              <a:spcBef>
                <a:spcPts val="0"/>
              </a:spcBef>
              <a:buNone/>
            </a:pPr>
            <a:r>
              <a:rPr lang="ru-RU" sz="2300" dirty="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Інвестиційні операції – це активні операції із вкладення власних та залучених фінансових ресурсів у фондові активи шляхом придбання відповідних цінних паперів на фондовому ринку від свого імені.</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Основними цілями банківських інвестицій є:</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отримання доходу;</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диверсифікація активних операцій;</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розширення джерел отримання додаткових доходів;</a:t>
            </a:r>
          </a:p>
          <a:p>
            <a:pPr marL="0" indent="0">
              <a:spcBef>
                <a:spcPts val="0"/>
              </a:spcBef>
              <a:buNone/>
            </a:pPr>
            <a:r>
              <a:rPr lang="uk-UA" sz="2200" dirty="0">
                <a:latin typeface="Times New Roman" panose="02020603050405020304" pitchFamily="18" charset="0"/>
                <a:cs typeface="Times New Roman" panose="02020603050405020304" pitchFamily="18" charset="0"/>
              </a:rPr>
              <a:t>− збереження капіталу і забезпечення його приросту на основі росту курсової вартості ЦП; </a:t>
            </a:r>
          </a:p>
          <a:p>
            <a:pPr marL="0" indent="0">
              <a:spcBef>
                <a:spcPts val="0"/>
              </a:spcBef>
              <a:buNone/>
            </a:pPr>
            <a:r>
              <a:rPr lang="uk-UA" sz="2200" dirty="0">
                <a:latin typeface="Times New Roman" panose="02020603050405020304" pitchFamily="18" charset="0"/>
                <a:cs typeface="Times New Roman" panose="02020603050405020304" pitchFamily="18" charset="0"/>
              </a:rPr>
              <a:t>− регулювання та забезпечення ліквідності банку</a:t>
            </a:r>
            <a:r>
              <a:rPr lang="uk-UA" sz="2200" dirty="0" smtClean="0">
                <a:latin typeface="Times New Roman" panose="02020603050405020304" pitchFamily="18" charset="0"/>
                <a:cs typeface="Times New Roman" panose="02020603050405020304" pitchFamily="18" charset="0"/>
              </a:rPr>
              <a:t>.</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56669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3"/>
            <a:ext cx="10395055" cy="6083929"/>
          </a:xfrm>
        </p:spPr>
        <p:txBody>
          <a:bodyPr>
            <a:noAutofit/>
          </a:bodyPr>
          <a:lstStyle/>
          <a:p>
            <a:pPr marL="0" indent="0" algn="just">
              <a:spcBef>
                <a:spcPts val="0"/>
              </a:spcBef>
              <a:buNone/>
            </a:pPr>
            <a:r>
              <a:rPr lang="ru-RU" sz="2400" b="1"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Основними видами інвестиційних операції банку є:</a:t>
            </a:r>
          </a:p>
          <a:p>
            <a:pPr marL="0" indent="0">
              <a:spcBef>
                <a:spcPts val="0"/>
              </a:spcBef>
              <a:buNone/>
            </a:pPr>
            <a:r>
              <a:rPr lang="uk-UA" sz="2200" dirty="0" smtClean="0">
                <a:latin typeface="Times New Roman" panose="02020603050405020304" pitchFamily="18" charset="0"/>
                <a:cs typeface="Times New Roman" panose="02020603050405020304" pitchFamily="18" charset="0"/>
              </a:rPr>
              <a:t>− арбітражна дилерська – виконання угод купівлі-продажу цінних паперів від свого імені та за свій рахунок шляхом виставлення власних цін купівлі-продажу із зобов‘язанням їх купівлі та (або) продажу за заявленими цінами;</a:t>
            </a:r>
          </a:p>
          <a:p>
            <a:pPr marL="0" indent="0">
              <a:spcBef>
                <a:spcPts val="0"/>
              </a:spcBef>
              <a:buNone/>
            </a:pPr>
            <a:r>
              <a:rPr lang="uk-UA" sz="2200" dirty="0" smtClean="0">
                <a:latin typeface="Times New Roman" panose="02020603050405020304" pitchFamily="18" charset="0"/>
                <a:cs typeface="Times New Roman" panose="02020603050405020304" pitchFamily="18" charset="0"/>
              </a:rPr>
              <a:t>− купівля акцій з метою утримання їх у своєму розпорядженні терміном більше ніж 1 рік.</a:t>
            </a: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Прямі інвестиції банків - це внесення банками власних коштів або майна до статутного капіталу юридичної особи в обмін на корпоративні права (акції, паї, частки), емітовані такою юридичною особою. Банк здійснює інвестицію на підставі письмового дозволу Національного банку:</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а) у фінансову установу в обсязі більше 1 відсотка статутного капіталу банку;</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б) в юридичну особу в обсязі 20 і більше відсотків її статутного капіталу та/або голосів (крім інвестицій у фінансову установу в обсязі менше 1 відсотка статутного капіталу банку).</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Банку забороняється інвестувати кошти в юридичну особу, статутом якої передбачена повна відповідальність її власників.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Нормативи інвестування (</a:t>
            </a:r>
            <a:r>
              <a:rPr lang="uk-UA" sz="2200" dirty="0" err="1" smtClean="0">
                <a:latin typeface="Times New Roman" panose="02020603050405020304" pitchFamily="18" charset="0"/>
                <a:cs typeface="Times New Roman" panose="02020603050405020304" pitchFamily="18" charset="0"/>
              </a:rPr>
              <a:t>investment</a:t>
            </a: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caps</a:t>
            </a:r>
            <a:r>
              <a:rPr lang="uk-UA" sz="2200" dirty="0" smtClean="0">
                <a:latin typeface="Times New Roman" panose="02020603050405020304" pitchFamily="18" charset="0"/>
                <a:cs typeface="Times New Roman" panose="02020603050405020304" pitchFamily="18" charset="0"/>
              </a:rPr>
              <a:t>) – економічні нормативи, що</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25433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9706991" cy="6083929"/>
          </a:xfrm>
        </p:spPr>
        <p:txBody>
          <a:bodyPr>
            <a:noAutofit/>
          </a:bodyPr>
          <a:lstStyle/>
          <a:p>
            <a:pPr marL="0" indent="0" algn="just">
              <a:lnSpc>
                <a:spcPct val="110000"/>
              </a:lnSpc>
              <a:spcBef>
                <a:spcPts val="0"/>
              </a:spcBef>
              <a:buNone/>
            </a:pP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Загальна</a:t>
            </a:r>
            <a:r>
              <a:rPr lang="ru-RU" sz="2200" dirty="0" smtClean="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схема </a:t>
            </a:r>
            <a:r>
              <a:rPr lang="ru-RU" sz="2200" dirty="0" err="1">
                <a:latin typeface="Times New Roman" panose="02020603050405020304" pitchFamily="18" charset="0"/>
                <a:cs typeface="Times New Roman" panose="02020603050405020304" pitchFamily="18" charset="0"/>
              </a:rPr>
              <a:t>здійснення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інвестиційних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операцій</a:t>
            </a:r>
            <a:r>
              <a:rPr lang="ru-RU" sz="2200" dirty="0">
                <a:latin typeface="Times New Roman" panose="02020603050405020304" pitchFamily="18" charset="0"/>
                <a:cs typeface="Times New Roman" panose="02020603050405020304" pitchFamily="18" charset="0"/>
              </a:rPr>
              <a:t> </a:t>
            </a:r>
            <a:r>
              <a:rPr lang="ru-RU" sz="2200" dirty="0" smtClean="0">
                <a:latin typeface="Times New Roman" panose="02020603050405020304" pitchFamily="18" charset="0"/>
                <a:cs typeface="Times New Roman" panose="02020603050405020304" pitchFamily="18" charset="0"/>
              </a:rPr>
              <a:t>банком:</a:t>
            </a:r>
          </a:p>
          <a:p>
            <a:pPr marL="0" indent="0" algn="just">
              <a:lnSpc>
                <a:spcPct val="110000"/>
              </a:lnSpc>
              <a:spcBef>
                <a:spcPts val="0"/>
              </a:spcBef>
              <a:buNone/>
            </a:pPr>
            <a:endParaRPr lang="ru-RU" dirty="0">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896294" y="986826"/>
            <a:ext cx="8036094" cy="5395865"/>
          </a:xfrm>
          <a:prstGeom prst="rect">
            <a:avLst/>
          </a:prstGeom>
        </p:spPr>
      </p:pic>
    </p:spTree>
    <p:extLst>
      <p:ext uri="{BB962C8B-B14F-4D97-AF65-F5344CB8AC3E}">
        <p14:creationId xmlns:p14="http://schemas.microsoft.com/office/powerpoint/2010/main" val="18162226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376948" cy="6083929"/>
          </a:xfrm>
        </p:spPr>
        <p:txBody>
          <a:bodyPr>
            <a:normAutofit fontScale="92500"/>
          </a:bodyPr>
          <a:lstStyle/>
          <a:p>
            <a:pPr marL="0" indent="0" algn="just">
              <a:lnSpc>
                <a:spcPct val="110000"/>
              </a:lnSpc>
              <a:spcBef>
                <a:spcPts val="0"/>
              </a:spcBef>
              <a:buNone/>
            </a:pPr>
            <a:r>
              <a:rPr lang="uk-UA" sz="2200" dirty="0" smtClean="0">
                <a:latin typeface="Times New Roman" panose="02020603050405020304" pitchFamily="18" charset="0"/>
                <a:cs typeface="Times New Roman" panose="02020603050405020304" pitchFamily="18" charset="0"/>
              </a:rPr>
              <a:t>встановлюються Національним банком України з метою забезпечення контролю за інвестиційною діяльністю банків, у т. ч. за прямими інвестиціями. До таких нормативів належать Н11 та Н12.</a:t>
            </a:r>
          </a:p>
          <a:p>
            <a:pPr marL="0" indent="0" algn="just">
              <a:lnSpc>
                <a:spcPct val="110000"/>
              </a:lnSpc>
              <a:spcBef>
                <a:spcPts val="0"/>
              </a:spcBef>
              <a:buNone/>
            </a:pPr>
            <a:r>
              <a:rPr lang="uk-UA" sz="2200" dirty="0" smtClean="0">
                <a:latin typeface="Times New Roman" panose="02020603050405020304" pitchFamily="18" charset="0"/>
                <a:cs typeface="Times New Roman" panose="02020603050405020304" pitchFamily="18" charset="0"/>
              </a:rPr>
              <a:t>	Норматив інвестування в цінні папери окремо за кожною установою (Н11) встановлюється для обмеження ризику, пов`язаного з інвестуванням в акції, паї, частки та інвестиційні сертифікати окремої юридичної особи. Норматив інвестування Н11 визначається </a:t>
            </a:r>
            <a:r>
              <a:rPr lang="uk-UA" sz="2200" dirty="0" err="1" smtClean="0">
                <a:latin typeface="Times New Roman" panose="02020603050405020304" pitchFamily="18" charset="0"/>
                <a:cs typeface="Times New Roman" panose="02020603050405020304" pitchFamily="18" charset="0"/>
              </a:rPr>
              <a:t>визначається</a:t>
            </a:r>
            <a:r>
              <a:rPr lang="uk-UA" sz="2200" dirty="0" smtClean="0">
                <a:latin typeface="Times New Roman" panose="02020603050405020304" pitchFamily="18" charset="0"/>
                <a:cs typeface="Times New Roman" panose="02020603050405020304" pitchFamily="18" charset="0"/>
              </a:rPr>
              <a:t> як співвідношення розміру коштів, які інвестуються на придбання акцій (паїв, часток) та інвестиційних сертифікатів окремо за кожною установою, до статутного капіталу банку. Нормативне значення нормативу Н11 не має перевищувати 15 відсотків.</a:t>
            </a:r>
          </a:p>
          <a:p>
            <a:pPr marL="0" indent="0" algn="just">
              <a:lnSpc>
                <a:spcPct val="110000"/>
              </a:lnSpc>
              <a:spcBef>
                <a:spcPts val="0"/>
              </a:spcBef>
              <a:buNone/>
            </a:pPr>
            <a:r>
              <a:rPr lang="uk-UA" sz="2200" dirty="0" smtClean="0">
                <a:latin typeface="Times New Roman" panose="02020603050405020304" pitchFamily="18" charset="0"/>
                <a:cs typeface="Times New Roman" panose="02020603050405020304" pitchFamily="18" charset="0"/>
              </a:rPr>
              <a:t>	Норматив загальної суми інвестування (Н12) встановлюється для обмеження ризику, пов’язаного зі здійсненням банком інвестиційної діяльності. Норматив Н12 визначається як співвідношення суми коштів, що інвестуються на придбання акцій (паїв, часток) та інвестиційних сертифікатів будь-якої юридичної особи, до статутного капіталу банку. Нормативне значення нормативу Н12 не повинно перевищувати 60%.</a:t>
            </a:r>
          </a:p>
          <a:p>
            <a:pPr marL="0" indent="0" algn="just">
              <a:lnSpc>
                <a:spcPct val="110000"/>
              </a:lnSpc>
              <a:spcBef>
                <a:spcPts val="0"/>
              </a:spcBef>
              <a:buNone/>
            </a:pPr>
            <a:r>
              <a:rPr lang="uk-UA" sz="2200" dirty="0" smtClean="0">
                <a:latin typeface="Times New Roman" panose="02020603050405020304" pitchFamily="18" charset="0"/>
                <a:cs typeface="Times New Roman" panose="02020603050405020304" pitchFamily="18" charset="0"/>
              </a:rPr>
              <a:t>	Банківський портфель цінних паперів - це сукупність усіх придбаних (отриманих) банком цінних паперів, право на власність, користування та</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07538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677334" y="497941"/>
            <a:ext cx="4184035" cy="5848538"/>
          </a:xfrm>
        </p:spPr>
        <p:txBody>
          <a:bodyPr>
            <a:normAutofit fontScale="25000" lnSpcReduction="20000"/>
          </a:bodyPr>
          <a:lstStyle/>
          <a:p>
            <a:pPr marL="0" indent="0" algn="just">
              <a:lnSpc>
                <a:spcPct val="120000"/>
              </a:lnSpc>
              <a:spcBef>
                <a:spcPts val="0"/>
              </a:spcBef>
              <a:buNone/>
            </a:pPr>
            <a:r>
              <a:rPr lang="uk-UA" sz="8000" dirty="0" smtClean="0">
                <a:latin typeface="Times New Roman" panose="02020603050405020304" pitchFamily="18" charset="0"/>
                <a:cs typeface="Times New Roman" panose="02020603050405020304" pitchFamily="18" charset="0"/>
              </a:rPr>
              <a:t>розпорядження якими належить банку та які згруповані за типами і призначенням.</a:t>
            </a:r>
          </a:p>
          <a:p>
            <a:pPr marL="0" indent="0" algn="just">
              <a:lnSpc>
                <a:spcPct val="120000"/>
              </a:lnSpc>
              <a:spcBef>
                <a:spcPts val="0"/>
              </a:spcBef>
              <a:buNone/>
            </a:pPr>
            <a:r>
              <a:rPr lang="uk-UA" sz="8000" dirty="0" smtClean="0">
                <a:latin typeface="Times New Roman" panose="02020603050405020304" pitchFamily="18" charset="0"/>
                <a:cs typeface="Times New Roman" panose="02020603050405020304" pitchFamily="18" charset="0"/>
              </a:rPr>
              <a:t>	Метою формування банками  портфеля цінних паперів є досягнення однієї з таких цілей як підтримання ліквідності, збільшення прибутковості, диверсифікація та </a:t>
            </a:r>
            <a:r>
              <a:rPr lang="uk-UA" sz="8000" dirty="0" err="1" smtClean="0">
                <a:latin typeface="Times New Roman" panose="02020603050405020304" pitchFamily="18" charset="0"/>
                <a:cs typeface="Times New Roman" panose="02020603050405020304" pitchFamily="18" charset="0"/>
              </a:rPr>
              <a:t>сек’юритизація</a:t>
            </a:r>
            <a:r>
              <a:rPr lang="uk-UA" sz="8000" dirty="0" smtClean="0">
                <a:latin typeface="Times New Roman" panose="02020603050405020304" pitchFamily="18" charset="0"/>
                <a:cs typeface="Times New Roman" panose="02020603050405020304" pitchFamily="18" charset="0"/>
              </a:rPr>
              <a:t> активів, зниження ризиковості активних операцій банку.</a:t>
            </a:r>
          </a:p>
          <a:p>
            <a:pPr marL="0" indent="0" algn="just">
              <a:lnSpc>
                <a:spcPct val="120000"/>
              </a:lnSpc>
              <a:spcBef>
                <a:spcPts val="0"/>
              </a:spcBef>
              <a:buNone/>
            </a:pPr>
            <a:r>
              <a:rPr lang="uk-UA" sz="8000" dirty="0" smtClean="0">
                <a:latin typeface="Times New Roman" panose="02020603050405020304" pitchFamily="18" charset="0"/>
                <a:cs typeface="Times New Roman" panose="02020603050405020304" pitchFamily="18" charset="0"/>
              </a:rPr>
              <a:t>	Залежно від мети, характеристики цінного паперу та строків зберігання в портфелі банку цінні папери класифікуються таким чином:</a:t>
            </a:r>
          </a:p>
          <a:p>
            <a:pPr marL="0" indent="0" algn="just">
              <a:lnSpc>
                <a:spcPct val="120000"/>
              </a:lnSpc>
              <a:spcBef>
                <a:spcPts val="0"/>
              </a:spcBef>
              <a:buNone/>
            </a:pPr>
            <a:r>
              <a:rPr lang="uk-UA" sz="8000" dirty="0" smtClean="0">
                <a:latin typeface="Times New Roman" panose="02020603050405020304" pitchFamily="18" charset="0"/>
                <a:cs typeface="Times New Roman" panose="02020603050405020304" pitchFamily="18" charset="0"/>
              </a:rPr>
              <a:t>- торговий портфель цінних паперів;</a:t>
            </a:r>
          </a:p>
          <a:p>
            <a:pPr marL="0" indent="0" algn="just">
              <a:lnSpc>
                <a:spcPct val="120000"/>
              </a:lnSpc>
              <a:spcBef>
                <a:spcPts val="0"/>
              </a:spcBef>
              <a:buNone/>
            </a:pPr>
            <a:r>
              <a:rPr lang="uk-UA" sz="8000" dirty="0" smtClean="0">
                <a:latin typeface="Times New Roman" panose="02020603050405020304" pitchFamily="18" charset="0"/>
                <a:cs typeface="Times New Roman" panose="02020603050405020304" pitchFamily="18" charset="0"/>
              </a:rPr>
              <a:t>- портфель цінних паперів на продаж;</a:t>
            </a:r>
            <a:endParaRPr lang="uk-UA" sz="8000" dirty="0">
              <a:latin typeface="Times New Roman" panose="02020603050405020304" pitchFamily="18" charset="0"/>
              <a:cs typeface="Times New Roman" panose="02020603050405020304" pitchFamily="18" charset="0"/>
            </a:endParaRPr>
          </a:p>
        </p:txBody>
      </p:sp>
      <p:pic>
        <p:nvPicPr>
          <p:cNvPr id="5" name="Объект 4"/>
          <p:cNvPicPr>
            <a:picLocks noGrp="1" noChangeAspect="1"/>
          </p:cNvPicPr>
          <p:nvPr>
            <p:ph sz="half" idx="2"/>
          </p:nvPr>
        </p:nvPicPr>
        <p:blipFill>
          <a:blip r:embed="rId2"/>
          <a:stretch>
            <a:fillRect/>
          </a:stretch>
        </p:blipFill>
        <p:spPr>
          <a:xfrm>
            <a:off x="5214796" y="579422"/>
            <a:ext cx="5450186" cy="5767057"/>
          </a:xfrm>
          <a:prstGeom prst="rect">
            <a:avLst/>
          </a:prstGeom>
        </p:spPr>
      </p:pic>
    </p:spTree>
    <p:extLst>
      <p:ext uri="{BB962C8B-B14F-4D97-AF65-F5344CB8AC3E}">
        <p14:creationId xmlns:p14="http://schemas.microsoft.com/office/powerpoint/2010/main" val="4211175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395055" cy="6083929"/>
          </a:xfrm>
        </p:spPr>
        <p:txBody>
          <a:bodyPr>
            <a:noAutofit/>
          </a:bodyPr>
          <a:lstStyle/>
          <a:p>
            <a:pPr marL="0" indent="0" algn="just">
              <a:lnSpc>
                <a:spcPct val="120000"/>
              </a:lnSpc>
              <a:spcBef>
                <a:spcPts val="0"/>
              </a:spcBef>
              <a:buNone/>
            </a:pPr>
            <a:r>
              <a:rPr lang="uk-UA" sz="2200" dirty="0" smtClean="0">
                <a:latin typeface="Times New Roman" panose="02020603050405020304" pitchFamily="18" charset="0"/>
                <a:cs typeface="Times New Roman" panose="02020603050405020304" pitchFamily="18" charset="0"/>
              </a:rPr>
              <a:t>- портфель цінних паперів, що утримуються до погашення;</a:t>
            </a:r>
          </a:p>
          <a:p>
            <a:pPr marL="0" indent="0" algn="just">
              <a:lnSpc>
                <a:spcPct val="120000"/>
              </a:lnSpc>
              <a:spcBef>
                <a:spcPts val="0"/>
              </a:spcBef>
              <a:buNone/>
            </a:pPr>
            <a:r>
              <a:rPr lang="uk-UA" sz="2200" dirty="0" smtClean="0">
                <a:latin typeface="Times New Roman" panose="02020603050405020304" pitchFamily="18" charset="0"/>
                <a:cs typeface="Times New Roman" panose="02020603050405020304" pitchFamily="18" charset="0"/>
              </a:rPr>
              <a:t>- інвестиції в асоційовані та дочірні компанії.</a:t>
            </a:r>
          </a:p>
          <a:p>
            <a:pPr marL="0" indent="0" algn="just">
              <a:lnSpc>
                <a:spcPct val="110000"/>
              </a:lnSpc>
              <a:spcBef>
                <a:spcPts val="0"/>
              </a:spcBef>
              <a:buNone/>
            </a:pPr>
            <a:r>
              <a:rPr lang="uk-UA" sz="2200" dirty="0" smtClean="0">
                <a:latin typeface="Times New Roman" panose="02020603050405020304" pitchFamily="18" charset="0"/>
                <a:cs typeface="Times New Roman" panose="02020603050405020304" pitchFamily="18" charset="0"/>
              </a:rPr>
              <a:t>	У випадку зміни намірів щодо придбання і утримання цінних паперів, або їх ліквідності, дохідності, ринку, погіршення фінансового стану емітента, цінні папери можуть переводитися з одного портфеля до іншого.</a:t>
            </a:r>
          </a:p>
          <a:p>
            <a:pPr marL="0" indent="0" algn="just">
              <a:lnSpc>
                <a:spcPct val="110000"/>
              </a:lnSpc>
              <a:spcBef>
                <a:spcPts val="0"/>
              </a:spcBef>
              <a:buNone/>
            </a:pPr>
            <a:r>
              <a:rPr lang="uk-UA" sz="2200" dirty="0" smtClean="0">
                <a:latin typeface="Times New Roman" panose="02020603050405020304" pitchFamily="18" charset="0"/>
                <a:cs typeface="Times New Roman" panose="02020603050405020304" pitchFamily="18" charset="0"/>
              </a:rPr>
              <a:t>	Цінні папери з торгового портфеля можуть бути переведені до портфеля на продаж у разі зміни намірів та здатності банку утримувати боргові цінні папери для отримання прибутків від короткотермінових коливань їх ринкової ціни. 	Крім того, цінні папери з торгового портфеля на продаж, якщо неможливо достовірно визначити справедливу вартість таких цінних паперів.</a:t>
            </a:r>
          </a:p>
          <a:p>
            <a:pPr marL="0" indent="0" algn="just">
              <a:lnSpc>
                <a:spcPct val="110000"/>
              </a:lnSpc>
              <a:spcBef>
                <a:spcPts val="0"/>
              </a:spcBef>
              <a:buNone/>
            </a:pPr>
            <a:r>
              <a:rPr lang="uk-UA" sz="2200" dirty="0" smtClean="0">
                <a:latin typeface="Times New Roman" panose="02020603050405020304" pitchFamily="18" charset="0"/>
                <a:cs typeface="Times New Roman" panose="02020603050405020304" pitchFamily="18" charset="0"/>
              </a:rPr>
              <a:t>	Цінні папери з портфеля цінних паперів на продаж переводяться до торгового портфеля, якщо банк приймає рішення про отримання прибутку від короткотермінових коливань ринкових цін або дилерської маржі. Також за рішенням банку цінні папери з портфеля на продаж можуть бути переведені до портфеля до погашення.</a:t>
            </a:r>
          </a:p>
          <a:p>
            <a:pPr marL="0" indent="0" algn="just">
              <a:lnSpc>
                <a:spcPct val="110000"/>
              </a:lnSpc>
              <a:spcBef>
                <a:spcPts val="0"/>
              </a:spcBef>
              <a:buNone/>
            </a:pPr>
            <a:r>
              <a:rPr lang="uk-UA" sz="2200" dirty="0" smtClean="0">
                <a:latin typeface="Times New Roman" panose="02020603050405020304" pitchFamily="18" charset="0"/>
                <a:cs typeface="Times New Roman" panose="02020603050405020304" pitchFamily="18" charset="0"/>
              </a:rPr>
              <a:t>	Переведення цінних паперів з портфеля до погашення до портфеля на продаж</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22342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621392" cy="6083929"/>
          </a:xfrm>
        </p:spPr>
        <p:txBody>
          <a:bodyPr>
            <a:noAutofit/>
          </a:bodyPr>
          <a:lstStyle/>
          <a:p>
            <a:pPr marL="0" indent="0" algn="just">
              <a:spcBef>
                <a:spcPts val="0"/>
              </a:spcBef>
              <a:buNone/>
            </a:pPr>
            <a:r>
              <a:rPr lang="uk-UA" sz="20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можливе y тому разі, коли менеджмент банку має сумніви щодо доцільності утримання цінних паперів до настання строків погашення у зв’язку з: погіршенням кредитоспроможності емітента; зміною податкового законодавства; об’єднанням або ліквідацією банку; зміною законодавства та регулятивних вимог; зміною вимог до капіталу; підвищенням ризику цінних паперів.</a:t>
            </a:r>
          </a:p>
          <a:p>
            <a:pPr marL="0" indent="0" algn="just">
              <a:spcBef>
                <a:spcPts val="0"/>
              </a:spcBef>
              <a:buNone/>
            </a:pPr>
            <a:endParaRPr lang="uk-UA"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Типи портфелів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цінних паперів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Комерційного</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банку:</a:t>
            </a:r>
          </a:p>
          <a:p>
            <a:pPr marL="0" indent="0" algn="just">
              <a:spcBef>
                <a:spcPts val="0"/>
              </a:spcBef>
              <a:buNone/>
            </a:pPr>
            <a:endParaRPr lang="ru-RU" sz="2200" dirty="0">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295138" y="2137851"/>
            <a:ext cx="8003587" cy="4290109"/>
          </a:xfrm>
          <a:prstGeom prst="rect">
            <a:avLst/>
          </a:prstGeom>
        </p:spPr>
      </p:pic>
    </p:spTree>
    <p:extLst>
      <p:ext uri="{BB962C8B-B14F-4D97-AF65-F5344CB8AC3E}">
        <p14:creationId xmlns:p14="http://schemas.microsoft.com/office/powerpoint/2010/main" val="876648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5513"/>
            <a:ext cx="10693818" cy="5993394"/>
          </a:xfrm>
        </p:spPr>
        <p:txBody>
          <a:bodyPr>
            <a:noAutofit/>
          </a:bodyPr>
          <a:lstStyle/>
          <a:p>
            <a:pPr marL="0" indent="0" algn="just">
              <a:spcBef>
                <a:spcPts val="0"/>
              </a:spcBef>
              <a:buNone/>
            </a:pPr>
            <a:r>
              <a:rPr lang="ru-RU"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Учасники фондового ринку - це емітенти, у тому числі іноземні, або особи, які видали неемісійні цінні папери, особи, які надають забезпечення, інвестори у фінансові інструменти, які набули права власності на цінні папери, адміністратори, професійні учасники ринків капіталу, особи, які провадять діяльність, пов’язану з ринками капіталу та організованими товарними ринками, об’єднання професійних учасників ринків капіталу. </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Учасники ринку </a:t>
            </a:r>
            <a:r>
              <a:rPr lang="uk-UA" sz="2200" dirty="0" err="1" smtClean="0">
                <a:latin typeface="Times New Roman" panose="02020603050405020304" pitchFamily="18" charset="0"/>
                <a:cs typeface="Times New Roman" panose="02020603050405020304" pitchFamily="18" charset="0"/>
              </a:rPr>
              <a:t>деривативних</a:t>
            </a:r>
            <a:r>
              <a:rPr lang="uk-UA" sz="2200" dirty="0" smtClean="0">
                <a:latin typeface="Times New Roman" panose="02020603050405020304" pitchFamily="18" charset="0"/>
                <a:cs typeface="Times New Roman" panose="02020603050405020304" pitchFamily="18" charset="0"/>
              </a:rPr>
              <a:t> фінансових інструментів - це емітенти </a:t>
            </a:r>
            <a:r>
              <a:rPr lang="uk-UA" sz="2200" dirty="0" err="1" smtClean="0">
                <a:latin typeface="Times New Roman" panose="02020603050405020304" pitchFamily="18" charset="0"/>
                <a:cs typeface="Times New Roman" panose="02020603050405020304" pitchFamily="18" charset="0"/>
              </a:rPr>
              <a:t>деривативних</a:t>
            </a:r>
            <a:r>
              <a:rPr lang="uk-UA" sz="2200" dirty="0" smtClean="0">
                <a:latin typeface="Times New Roman" panose="02020603050405020304" pitchFamily="18" charset="0"/>
                <a:cs typeface="Times New Roman" panose="02020603050405020304" pitchFamily="18" charset="0"/>
              </a:rPr>
              <a:t> цінних паперів, інвестори у фінансові інструменти, які є сторонами </a:t>
            </a:r>
            <a:r>
              <a:rPr lang="uk-UA" sz="2200" dirty="0" err="1" smtClean="0">
                <a:latin typeface="Times New Roman" panose="02020603050405020304" pitchFamily="18" charset="0"/>
                <a:cs typeface="Times New Roman" panose="02020603050405020304" pitchFamily="18" charset="0"/>
              </a:rPr>
              <a:t>деривативних</a:t>
            </a:r>
            <a:r>
              <a:rPr lang="uk-UA" sz="2200" dirty="0" smtClean="0">
                <a:latin typeface="Times New Roman" panose="02020603050405020304" pitchFamily="18" charset="0"/>
                <a:cs typeface="Times New Roman" panose="02020603050405020304" pitchFamily="18" charset="0"/>
              </a:rPr>
              <a:t> контрактів, інвестори у фінансові інструменти, які набули права власності на </a:t>
            </a:r>
            <a:r>
              <a:rPr lang="uk-UA" sz="2200" dirty="0" err="1" smtClean="0">
                <a:latin typeface="Times New Roman" panose="02020603050405020304" pitchFamily="18" charset="0"/>
                <a:cs typeface="Times New Roman" panose="02020603050405020304" pitchFamily="18" charset="0"/>
              </a:rPr>
              <a:t>деривативні</a:t>
            </a:r>
            <a:r>
              <a:rPr lang="uk-UA" sz="2200" dirty="0" smtClean="0">
                <a:latin typeface="Times New Roman" panose="02020603050405020304" pitchFamily="18" charset="0"/>
                <a:cs typeface="Times New Roman" panose="02020603050405020304" pitchFamily="18" charset="0"/>
              </a:rPr>
              <a:t> цінні папери, професійні учасники ринків капіталу, особи, які провадять діяльність, пов’язану з ринками капіталу та організованими товарними ринками, об’єднання професійних учасників ринків капіталу, а також юридичні особи.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Учасники грошового ринку - це емітенти інструментів грошового ринку, особи, які видали неемісійні інструменти грошового ринку, особи, які надають забезпечення, інвестори у фінансові інструменти, які набули права власності на інструменти грошового ринку, професійні учасники ринків капіталу та особи, які провадять діяльність, пов’язану з ринками капіталу та організованими товарними ринками.</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51233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463909" cy="6083929"/>
          </a:xfrm>
        </p:spPr>
        <p:txBody>
          <a:bodyPr>
            <a:no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Стратегія банків щодо формування портфелів цінних паперів відзначається консерватизмом з використанням таких принципів як максимальна реалізація потенційних можливостей фондового ринку стосовно мобілізації і розміщення фінансових ресурсів банку, створення необхідних умов для реалізації інтересів банку та забезпечення захисту його майнових прав, забезпечення функціонування ефективної системи внутрішнього регулювання та контролю. Застосовуючи таку політику стосовно управління портфелем цінних паперів, банки практично не зазнають негативних наслідків зниження показників діяльності фондового ринку, оскільки найбільшу частку у портфелі займають високоліквідні і </a:t>
            </a:r>
            <a:r>
              <a:rPr lang="uk-UA" sz="2200" dirty="0" err="1" smtClean="0">
                <a:latin typeface="Times New Roman" panose="02020603050405020304" pitchFamily="18" charset="0"/>
                <a:cs typeface="Times New Roman" panose="02020603050405020304" pitchFamily="18" charset="0"/>
              </a:rPr>
              <a:t>низькоризикові</a:t>
            </a:r>
            <a:r>
              <a:rPr lang="uk-UA" sz="2200" dirty="0" smtClean="0">
                <a:latin typeface="Times New Roman" panose="02020603050405020304" pitchFamily="18" charset="0"/>
                <a:cs typeface="Times New Roman" panose="02020603050405020304" pitchFamily="18" charset="0"/>
              </a:rPr>
              <a:t> державні цінні папери.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Серед найбільш важливих завдань, для вирішення яких комерційні банки, власне, здійснюють формування та управління портфелем цінних паперів у складі своїх активів, можна виділити такі:</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зменшення вагомої частки кредитного ризику (за рахунок його урівноважування високоякісними цінними паперами);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стабілізація доходу банку (за рахунок можливого зростання доходів від фондових операцій в той час, коли доходи від кредитів падають);</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забезпечення географічної диверсифікації (за допомогою вторинного фондового</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95046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463909" cy="6083929"/>
          </a:xfrm>
        </p:spPr>
        <p:txBody>
          <a:bodyPr>
            <a:norm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ринку цінні папери, на відміну від банківських кредитів, можуть вільно обертатися в різних регіонах);</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послідовне підтримання ліквідності (за рахунок можливості динамічної трансформації ресурсного портфеля в частині цінних паперів);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забезпечення високої гнучкості банківського портфеля активів (за рахунок його ефективної реструктуризації на базі купівлі-продажу цінних паперів);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страхування ризику змін процентних ставок;</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створення високоякісних видів застави (для забезпечення особливо важливих депозитів).</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01425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fontScale="92500" lnSpcReduction="10000"/>
          </a:bodyPr>
          <a:lstStyle/>
          <a:p>
            <a:pPr algn="ctr">
              <a:spcBef>
                <a:spcPts val="0"/>
              </a:spcBef>
            </a:pPr>
            <a:r>
              <a:rPr lang="ru-RU" sz="2600" b="1" dirty="0" err="1" smtClean="0">
                <a:solidFill>
                  <a:srgbClr val="000000"/>
                </a:solidFill>
                <a:latin typeface="Times New Roman" panose="02020603050405020304" pitchFamily="18" charset="0"/>
                <a:cs typeface="Times New Roman" panose="02020603050405020304" pitchFamily="18" charset="0"/>
              </a:rPr>
              <a:t>Операції</a:t>
            </a:r>
            <a:r>
              <a:rPr lang="ru-RU" sz="2600" b="1" dirty="0" smtClean="0">
                <a:solidFill>
                  <a:srgbClr val="000000"/>
                </a:solidFill>
                <a:latin typeface="Times New Roman" panose="02020603050405020304" pitchFamily="18" charset="0"/>
                <a:cs typeface="Times New Roman" panose="02020603050405020304" pitchFamily="18" charset="0"/>
              </a:rPr>
              <a:t> </a:t>
            </a:r>
            <a:r>
              <a:rPr lang="uk-UA" sz="2600" b="1" dirty="0" smtClean="0">
                <a:solidFill>
                  <a:srgbClr val="000000"/>
                </a:solidFill>
                <a:latin typeface="Times New Roman" panose="02020603050405020304" pitchFamily="18" charset="0"/>
                <a:cs typeface="Times New Roman" panose="02020603050405020304" pitchFamily="18" charset="0"/>
              </a:rPr>
              <a:t>комерційних </a:t>
            </a:r>
            <a:r>
              <a:rPr lang="ru-RU" sz="2600" b="1" dirty="0" err="1" smtClean="0">
                <a:solidFill>
                  <a:srgbClr val="000000"/>
                </a:solidFill>
                <a:latin typeface="Times New Roman" panose="02020603050405020304" pitchFamily="18" charset="0"/>
                <a:cs typeface="Times New Roman" panose="02020603050405020304" pitchFamily="18" charset="0"/>
              </a:rPr>
              <a:t>банків</a:t>
            </a:r>
            <a:r>
              <a:rPr lang="ru-RU" sz="2600" b="1" dirty="0" smtClean="0">
                <a:solidFill>
                  <a:srgbClr val="000000"/>
                </a:solidFill>
                <a:latin typeface="Times New Roman" panose="02020603050405020304" pitchFamily="18" charset="0"/>
                <a:cs typeface="Times New Roman" panose="02020603050405020304" pitchFamily="18" charset="0"/>
              </a:rPr>
              <a:t> </a:t>
            </a:r>
            <a:r>
              <a:rPr lang="ru-RU" sz="2600" b="1" dirty="0">
                <a:solidFill>
                  <a:srgbClr val="000000"/>
                </a:solidFill>
                <a:latin typeface="Times New Roman" panose="02020603050405020304" pitchFamily="18" charset="0"/>
                <a:cs typeface="Times New Roman" panose="02020603050405020304" pitchFamily="18" charset="0"/>
              </a:rPr>
              <a:t>з </a:t>
            </a:r>
            <a:r>
              <a:rPr lang="ru-RU" sz="2600" b="1" dirty="0" err="1">
                <a:solidFill>
                  <a:srgbClr val="000000"/>
                </a:solidFill>
                <a:latin typeface="Times New Roman" panose="02020603050405020304" pitchFamily="18" charset="0"/>
                <a:cs typeface="Times New Roman" panose="02020603050405020304" pitchFamily="18" charset="0"/>
              </a:rPr>
              <a:t>депозитними</a:t>
            </a:r>
            <a:r>
              <a:rPr lang="ru-RU" sz="2600" b="1" dirty="0">
                <a:solidFill>
                  <a:srgbClr val="000000"/>
                </a:solidFill>
                <a:latin typeface="Times New Roman" panose="02020603050405020304" pitchFamily="18" charset="0"/>
                <a:cs typeface="Times New Roman" panose="02020603050405020304" pitchFamily="18" charset="0"/>
              </a:rPr>
              <a:t> </a:t>
            </a:r>
            <a:r>
              <a:rPr lang="ru-RU" sz="2600" b="1" dirty="0" err="1" smtClean="0">
                <a:solidFill>
                  <a:srgbClr val="000000"/>
                </a:solidFill>
                <a:latin typeface="Times New Roman" panose="02020603050405020304" pitchFamily="18" charset="0"/>
                <a:cs typeface="Times New Roman" panose="02020603050405020304" pitchFamily="18" charset="0"/>
              </a:rPr>
              <a:t>сертифікатами</a:t>
            </a:r>
            <a:r>
              <a:rPr lang="ru-RU" sz="2600" b="1" dirty="0" smtClean="0">
                <a:solidFill>
                  <a:srgbClr val="000000"/>
                </a:solidFill>
                <a:latin typeface="Times New Roman" panose="02020603050405020304" pitchFamily="18" charset="0"/>
                <a:cs typeface="Times New Roman" panose="02020603050405020304" pitchFamily="18" charset="0"/>
              </a:rPr>
              <a:t> НБУ</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400" dirty="0" smtClean="0">
                <a:solidFill>
                  <a:srgbClr val="000000"/>
                </a:solidFill>
                <a:latin typeface="Times New Roman" panose="02020603050405020304" pitchFamily="18" charset="0"/>
                <a:cs typeface="Times New Roman" panose="02020603050405020304" pitchFamily="18" charset="0"/>
              </a:rPr>
              <a:t>НБУ здійснює операції з власними борговими зобов'язаннями шляхом розміщення депозитних сертифікатів у формі записів на рахунках у системі кількісного обліку СЕРТИФ з іменною ідентифікацією власників на підставі реєстру власників системи кількісного обліку СЕРТИФ.</a:t>
            </a:r>
          </a:p>
          <a:p>
            <a:pPr algn="just">
              <a:spcBef>
                <a:spcPts val="0"/>
              </a:spcBef>
            </a:pPr>
            <a:r>
              <a:rPr lang="uk-UA" sz="2400" dirty="0" smtClean="0">
                <a:solidFill>
                  <a:srgbClr val="000000"/>
                </a:solidFill>
                <a:latin typeface="Times New Roman" panose="02020603050405020304" pitchFamily="18" charset="0"/>
                <a:cs typeface="Times New Roman" panose="02020603050405020304" pitchFamily="18" charset="0"/>
              </a:rPr>
              <a:t>	Умовами для подання банком заявок на участь у проведенні операції з розміщення депозитних сертифікатів </a:t>
            </a:r>
            <a:r>
              <a:rPr lang="uk-UA" sz="2400" dirty="0" err="1" smtClean="0">
                <a:solidFill>
                  <a:srgbClr val="000000"/>
                </a:solidFill>
                <a:latin typeface="Times New Roman" panose="02020603050405020304" pitchFamily="18" charset="0"/>
                <a:cs typeface="Times New Roman" panose="02020603050405020304" pitchFamily="18" charset="0"/>
              </a:rPr>
              <a:t>овернайт</a:t>
            </a:r>
            <a:r>
              <a:rPr lang="uk-UA" sz="2400" dirty="0" smtClean="0">
                <a:solidFill>
                  <a:srgbClr val="000000"/>
                </a:solidFill>
                <a:latin typeface="Times New Roman" panose="02020603050405020304" pitchFamily="18" charset="0"/>
                <a:cs typeface="Times New Roman" panose="02020603050405020304" pitchFamily="18" charset="0"/>
              </a:rPr>
              <a:t> та на участь у тендерах із розміщення депозитних сертифікатів є:</a:t>
            </a:r>
          </a:p>
          <a:p>
            <a:pPr algn="just">
              <a:spcBef>
                <a:spcPts val="0"/>
              </a:spcBef>
            </a:pPr>
            <a:r>
              <a:rPr lang="uk-UA" sz="2400" dirty="0" smtClean="0">
                <a:solidFill>
                  <a:srgbClr val="000000"/>
                </a:solidFill>
                <a:latin typeface="Times New Roman" panose="02020603050405020304" pitchFamily="18" charset="0"/>
                <a:cs typeface="Times New Roman" panose="02020603050405020304" pitchFamily="18" charset="0"/>
              </a:rPr>
              <a:t>	1) укладення Єдиного договору банківського обслуговування та надання інших послуг НБУ у частині участі в операціях із розміщення депозитних сертифікатів НБУ;</a:t>
            </a:r>
          </a:p>
          <a:p>
            <a:pPr algn="just">
              <a:spcBef>
                <a:spcPts val="0"/>
              </a:spcBef>
            </a:pPr>
            <a:r>
              <a:rPr lang="uk-UA" sz="2400" dirty="0" smtClean="0">
                <a:solidFill>
                  <a:srgbClr val="000000"/>
                </a:solidFill>
                <a:latin typeface="Times New Roman" panose="02020603050405020304" pitchFamily="18" charset="0"/>
                <a:cs typeface="Times New Roman" panose="02020603050405020304" pitchFamily="18" charset="0"/>
              </a:rPr>
              <a:t>	2) відсутність простроченої заборгованості за усіма кредитами, наданими НБУ та операціями прямого </a:t>
            </a:r>
            <a:r>
              <a:rPr lang="uk-UA" sz="2400" dirty="0" err="1" smtClean="0">
                <a:solidFill>
                  <a:srgbClr val="000000"/>
                </a:solidFill>
                <a:latin typeface="Times New Roman" panose="02020603050405020304" pitchFamily="18" charset="0"/>
                <a:cs typeface="Times New Roman" panose="02020603050405020304" pitchFamily="18" charset="0"/>
              </a:rPr>
              <a:t>репо</a:t>
            </a:r>
            <a:r>
              <a:rPr lang="uk-UA" sz="24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400" dirty="0" smtClean="0">
                <a:solidFill>
                  <a:srgbClr val="000000"/>
                </a:solidFill>
                <a:latin typeface="Times New Roman" panose="02020603050405020304" pitchFamily="18" charset="0"/>
                <a:cs typeface="Times New Roman" panose="02020603050405020304" pitchFamily="18" charset="0"/>
              </a:rPr>
              <a:t>	Для окремих операцій з розміщення депозитних сертифікатів </a:t>
            </a:r>
            <a:r>
              <a:rPr lang="uk-UA" sz="2400" dirty="0" err="1" smtClean="0">
                <a:solidFill>
                  <a:srgbClr val="000000"/>
                </a:solidFill>
                <a:latin typeface="Times New Roman" panose="02020603050405020304" pitchFamily="18" charset="0"/>
                <a:cs typeface="Times New Roman" panose="02020603050405020304" pitchFamily="18" charset="0"/>
              </a:rPr>
              <a:t>овернайт</a:t>
            </a:r>
            <a:r>
              <a:rPr lang="uk-UA" sz="2400" dirty="0" smtClean="0">
                <a:solidFill>
                  <a:srgbClr val="000000"/>
                </a:solidFill>
                <a:latin typeface="Times New Roman" panose="02020603050405020304" pitchFamily="18" charset="0"/>
                <a:cs typeface="Times New Roman" panose="02020603050405020304" pitchFamily="18" charset="0"/>
              </a:rPr>
              <a:t>/тендерів з розміщення депозитних сертифікатів можуть установлюватися додаткові обмеження щодо їх потенційних власників.</a:t>
            </a:r>
          </a:p>
          <a:p>
            <a:pPr algn="just">
              <a:spcBef>
                <a:spcPts val="0"/>
              </a:spcBef>
            </a:pPr>
            <a:r>
              <a:rPr lang="uk-UA" sz="2400" dirty="0" smtClean="0">
                <a:solidFill>
                  <a:srgbClr val="000000"/>
                </a:solidFill>
                <a:latin typeface="Times New Roman" panose="02020603050405020304" pitchFamily="18" charset="0"/>
                <a:cs typeface="Times New Roman" panose="02020603050405020304" pitchFamily="18" charset="0"/>
              </a:rPr>
              <a:t>	Умови розміщення, максимальна або мінімальна сума заявки від банку, сума вкладу, строк (крім депозитних сертифікатів </a:t>
            </a:r>
            <a:r>
              <a:rPr lang="uk-UA" sz="2400" dirty="0" err="1" smtClean="0">
                <a:solidFill>
                  <a:srgbClr val="000000"/>
                </a:solidFill>
                <a:latin typeface="Times New Roman" panose="02020603050405020304" pitchFamily="18" charset="0"/>
                <a:cs typeface="Times New Roman" panose="02020603050405020304" pitchFamily="18" charset="0"/>
              </a:rPr>
              <a:t>овернайт</a:t>
            </a:r>
            <a:r>
              <a:rPr lang="uk-UA" sz="2400" dirty="0" smtClean="0">
                <a:solidFill>
                  <a:srgbClr val="000000"/>
                </a:solidFill>
                <a:latin typeface="Times New Roman" panose="02020603050405020304" pitchFamily="18" charset="0"/>
                <a:cs typeface="Times New Roman" panose="02020603050405020304" pitchFamily="18" charset="0"/>
              </a:rPr>
              <a:t>), на який розміщується депозитний</a:t>
            </a:r>
            <a:endParaRPr lang="uk-UA" sz="24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22633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сертифікат, визначаються </a:t>
            </a:r>
            <a:r>
              <a:rPr lang="uk-UA" sz="2200" dirty="0" smtClean="0">
                <a:solidFill>
                  <a:srgbClr val="000000"/>
                </a:solidFill>
                <a:latin typeface="Times New Roman" panose="02020603050405020304" pitchFamily="18" charset="0"/>
                <a:cs typeface="Times New Roman" panose="02020603050405020304" pitchFamily="18" charset="0"/>
              </a:rPr>
              <a:t>залежно від ситуації, що склалася на грошово-кредитному ринку в період оголошення про проведення операції з розміщення депозитних сертифікатів </a:t>
            </a:r>
            <a:r>
              <a:rPr lang="uk-UA" sz="2200" dirty="0" err="1" smtClean="0">
                <a:solidFill>
                  <a:srgbClr val="000000"/>
                </a:solidFill>
                <a:latin typeface="Times New Roman" panose="02020603050405020304" pitchFamily="18" charset="0"/>
                <a:cs typeface="Times New Roman" panose="02020603050405020304" pitchFamily="18" charset="0"/>
              </a:rPr>
              <a:t>овернайт</a:t>
            </a:r>
            <a:r>
              <a:rPr lang="uk-UA" sz="2200" dirty="0" smtClean="0">
                <a:solidFill>
                  <a:srgbClr val="000000"/>
                </a:solidFill>
                <a:latin typeface="Times New Roman" panose="02020603050405020304" pitchFamily="18" charset="0"/>
                <a:cs typeface="Times New Roman" panose="02020603050405020304" pitchFamily="18" charset="0"/>
              </a:rPr>
              <a:t>/тендера з розміщення депозитних сертифікатів.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Процентна ставка за депозитним сертифікатом залежить від строку розміщення депозитного сертифіката, облікової ставки НБУ, процентних ставок за депозитами на міжбанківському кредитному ринку.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Для нарахування процентів строк розміщення депозитного сертифіката починається з дня надходження коштів від банку і закінчується в день, який передує дню погашення (дострокового погашення) депозитного сертифіката.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Депозитні сертифікати мають право обігу на відкритому ринку лише серед банків, а також можуть використовуватися як застава на міжбанківському кредитному ринку та за кредитами НБУ.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Облік депозитних сертифікатів здійснюється в системі кількісного обліку СЕРТИФ відповідно до нормативно-правових та розпорядчих актів НБУ з питань обліку та проведення операцій з депозитними сертифікатами НБУ.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Бухгалтерський облік розміщених депозитних сертифікатів здійснюється відповідно до нормативно-правових актів та розпорядчих актів НБУ з питань бухгалтерського обліку.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11406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НБУ щоденно здійснює операції з розміщення депозитних сертифікатів до наступного робочого дня (</a:t>
            </a:r>
            <a:r>
              <a:rPr lang="uk-UA" sz="2200" dirty="0" err="1" smtClean="0">
                <a:solidFill>
                  <a:srgbClr val="000000"/>
                </a:solidFill>
                <a:latin typeface="Times New Roman" panose="02020603050405020304" pitchFamily="18" charset="0"/>
                <a:cs typeface="Times New Roman" panose="02020603050405020304" pitchFamily="18" charset="0"/>
              </a:rPr>
              <a:t>овернайт</a:t>
            </a:r>
            <a:r>
              <a:rPr lang="uk-UA" sz="2200" dirty="0" smtClean="0">
                <a:solidFill>
                  <a:srgbClr val="000000"/>
                </a:solidFill>
                <a:latin typeface="Times New Roman" panose="02020603050405020304" pitchFamily="18" charset="0"/>
                <a:cs typeface="Times New Roman" panose="02020603050405020304" pitchFamily="18" charset="0"/>
              </a:rPr>
              <a:t>). Кількісні або процентні тендери з розміщення депозитних сертифікатів строком до 14 днів та/або строком до 100 днів проводяться з періодичністю, встановленою відповідно до графіка проведення тендерів із розміщення депозитних сертифікатів.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НБУ оголошує графік проведення тендерів із розміщення депозитних сертифікатів на наступний квартал за допомогою засобів системи електронної пошти з розміщенням цієї інформації на сторінці офіційного Інтернет-представництва НБУ.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НБУ залежно від ситуації, що склалася на грошово-кредитному ринку, та стану ліквідності банків має право змінювати періодичність і черговість проведення тендерів з розміщення депозитних сертифікатів, а також оголошувати позачергові тендери з розміщення депозитних сертифікатів, про що повідомляє банкам за допомогою засобів програмно-технологічного забезпечення, системи електронної пошти та на сторінці Інтернет-представництва.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НБУ надсилає за допомогою засобів програмно-технологічного забезпечення, системи електронної пошти та розміщує на сторінці 	Інтернет-представництва інформацію про проведення: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58225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1) операцій з розміщення депозитних сертифікатів </a:t>
            </a:r>
            <a:r>
              <a:rPr lang="uk-UA" sz="2200" dirty="0" err="1" smtClean="0">
                <a:solidFill>
                  <a:srgbClr val="000000"/>
                </a:solidFill>
                <a:latin typeface="Times New Roman" panose="02020603050405020304" pitchFamily="18" charset="0"/>
                <a:cs typeface="Times New Roman" panose="02020603050405020304" pitchFamily="18" charset="0"/>
              </a:rPr>
              <a:t>овернайт</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 кількісного або процентного тендера з розміщення депозитних сертифікатів.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може протягом будь-якого робочого дня тижня до визначеного часу подати за допомогою засобів відповідного програмно-технологічного забезпечення до НБУ заявку на участь у проведенні: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операції з розміщення депозитних сертифікатів </a:t>
            </a:r>
            <a:r>
              <a:rPr lang="uk-UA" sz="2200" dirty="0" err="1" smtClean="0">
                <a:solidFill>
                  <a:srgbClr val="000000"/>
                </a:solidFill>
                <a:latin typeface="Times New Roman" panose="02020603050405020304" pitchFamily="18" charset="0"/>
                <a:cs typeface="Times New Roman" panose="02020603050405020304" pitchFamily="18" charset="0"/>
              </a:rPr>
              <a:t>овернайт</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 оголошеного тендера (черговому та/або позачерговому) із розміщення депозитних сертифікатів.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Прийняття заявок від банків на участь у проведенні операції з розміщення депозитних сертифікатів </a:t>
            </a:r>
            <a:r>
              <a:rPr lang="uk-UA" sz="2200" dirty="0" err="1" smtClean="0">
                <a:solidFill>
                  <a:srgbClr val="000000"/>
                </a:solidFill>
                <a:latin typeface="Times New Roman" panose="02020603050405020304" pitchFamily="18" charset="0"/>
                <a:cs typeface="Times New Roman" panose="02020603050405020304" pitchFamily="18" charset="0"/>
              </a:rPr>
              <a:t>овернайт</a:t>
            </a:r>
            <a:r>
              <a:rPr lang="uk-UA" sz="2200" dirty="0" smtClean="0">
                <a:solidFill>
                  <a:srgbClr val="000000"/>
                </a:solidFill>
                <a:latin typeface="Times New Roman" panose="02020603050405020304" pitchFamily="18" charset="0"/>
                <a:cs typeface="Times New Roman" panose="02020603050405020304" pitchFamily="18" charset="0"/>
              </a:rPr>
              <a:t>/тендері з розміщення депозитних сертифікатів, їх розгляд і надсилання банкам повідомлень про їх задоволення здійснюються НБУ протягом одного робочого дня.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разі проведення операції з розміщення депозитних сертифікатів </a:t>
            </a:r>
            <a:r>
              <a:rPr lang="uk-UA" sz="2200" dirty="0" err="1" smtClean="0">
                <a:solidFill>
                  <a:srgbClr val="000000"/>
                </a:solidFill>
                <a:latin typeface="Times New Roman" panose="02020603050405020304" pitchFamily="18" charset="0"/>
                <a:cs typeface="Times New Roman" panose="02020603050405020304" pitchFamily="18" charset="0"/>
              </a:rPr>
              <a:t>овернайт</a:t>
            </a:r>
            <a:r>
              <a:rPr lang="uk-UA" sz="2200" dirty="0" smtClean="0">
                <a:solidFill>
                  <a:srgbClr val="000000"/>
                </a:solidFill>
                <a:latin typeface="Times New Roman" panose="02020603050405020304" pitchFamily="18" charset="0"/>
                <a:cs typeface="Times New Roman" panose="02020603050405020304" pitchFamily="18" charset="0"/>
              </a:rPr>
              <a:t>/кількісного тендера з розміщення депозитних сертифікатів без оголошення загального обсягу коштів, що залучаються НБУ, розгляд і надсилання банкам повідомлень про їх задоволення здійснюються в міру їх надходження за умови дотримання вимог</a:t>
            </a:r>
          </a:p>
        </p:txBody>
      </p:sp>
    </p:spTree>
    <p:extLst>
      <p:ext uri="{BB962C8B-B14F-4D97-AF65-F5344CB8AC3E}">
        <p14:creationId xmlns:p14="http://schemas.microsoft.com/office/powerpoint/2010/main" val="23144670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нормативних актів. Банки в разі проведення процентного тендера з розміщення депозитних сертифікатів самостійно пропонують суму та мінімальну процентну ставку, за якими вони погоджуються вкласти кошти в депозитний сертифікат. Процентна ставка зазначається з точністю до двох знаків після коми. Банк може подати декілька заявок на участь у процентному тендері з розміщення депозитних сертифікатів із зазначенням різних процентних ставок.</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НБУ на підставі заявок на участь у процентному тендері з розміщення депозитних сертифікатів, а також ураховуючи оперативний моніторинг процентних ставок на міжбанківському кредитному ринку, самостійно визначає граничну процентну ставку для залучення коштів. </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Задоволення заявок банків може здійснюватися двома методами - за процентними ставками, що пропонуються банками, або за граничною процентною ставкою. Метод задоволення заявок банків зазначається в повідомленні НБУ про проведення процентного тендера з розміщення депозитних сертифікатів.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Задоволення заявок банків за методом застосування процентних ставок, що пропонуються банками, здійснюється за запропонованими банками процентними</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83596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ставками починаючи із заявки з найменшою процентною ставкою</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Задоволення заявок банків за методом застосування граничної процентної ставки здійснюється за граничною процентною ставкою починаючи із заявки з найменшою процентною ставкою. Заявки банків, що пропонують процентні ставки вищі, ніж гранична процентна ставка, не задовольняються.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Заявки банків у разі проведення процентного тендера з розміщення депозитних сертифікатів з оголошенням загального обсягу коштів, що залучаються НБУ, задовольняються до вичерпання оголошеного обсягу коштів.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Якщо оголошений обсяг залучення коштів менший, ніж сума коштів, зазначених у заявках банків з однаковою процентною ставкою (або граничною процентною ставкою), то розміщення депозитних сертифікатів здійснюється </a:t>
            </a:r>
            <a:r>
              <a:rPr lang="uk-UA" sz="2200" dirty="0" err="1" smtClean="0">
                <a:solidFill>
                  <a:srgbClr val="000000"/>
                </a:solidFill>
                <a:latin typeface="Times New Roman" panose="02020603050405020304" pitchFamily="18" charset="0"/>
                <a:cs typeface="Times New Roman" panose="02020603050405020304" pitchFamily="18" charset="0"/>
              </a:rPr>
              <a:t>пропорційно</a:t>
            </a:r>
            <a:r>
              <a:rPr lang="uk-UA" sz="2200" dirty="0" smtClean="0">
                <a:solidFill>
                  <a:srgbClr val="000000"/>
                </a:solidFill>
                <a:latin typeface="Times New Roman" panose="02020603050405020304" pitchFamily="18" charset="0"/>
                <a:cs typeface="Times New Roman" panose="02020603050405020304" pitchFamily="18" charset="0"/>
              </a:rPr>
              <a:t> до поданих заявок між цими банками з округленням до більшого цілого.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Заявки банків, які подані за ставкою, що менше або дорівнює граничній процентній ставці в разі проведення процентного тендера з розміщення депозитних сертифікатів без оголошення загального обсягу коштів, що залучаються НБУ, задовольняються в повному обсязі.</a:t>
            </a:r>
          </a:p>
        </p:txBody>
      </p:sp>
    </p:spTree>
    <p:extLst>
      <p:ext uri="{BB962C8B-B14F-4D97-AF65-F5344CB8AC3E}">
        <p14:creationId xmlns:p14="http://schemas.microsoft.com/office/powerpoint/2010/main" val="1164357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НБУ у разі проведення кількісного тендера з розміщення депозитних сертифікатів без оголошення загального обсягу коштів, що залучаються НБУ, задовольняє заявки банків у повному обсязі.</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НБУ у разі проведення кількісного тендера з розміщення депозитних сертифікатів з оголошенням загального обсягу коштів, що залучаються 	Національним банком, задовольняє заявки банків: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у повному обсязі, якщо оголошений обсяг залучення коштів більший, ніж сума коштів, зазначена у заявках банків;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 </a:t>
            </a:r>
            <a:r>
              <a:rPr lang="uk-UA" sz="2200" dirty="0" err="1" smtClean="0">
                <a:solidFill>
                  <a:srgbClr val="000000"/>
                </a:solidFill>
                <a:latin typeface="Times New Roman" panose="02020603050405020304" pitchFamily="18" charset="0"/>
                <a:cs typeface="Times New Roman" panose="02020603050405020304" pitchFamily="18" charset="0"/>
              </a:rPr>
              <a:t>пропорційно</a:t>
            </a:r>
            <a:r>
              <a:rPr lang="uk-UA" sz="2200" dirty="0" smtClean="0">
                <a:solidFill>
                  <a:srgbClr val="000000"/>
                </a:solidFill>
                <a:latin typeface="Times New Roman" panose="02020603050405020304" pitchFamily="18" charset="0"/>
                <a:cs typeface="Times New Roman" panose="02020603050405020304" pitchFamily="18" charset="0"/>
              </a:rPr>
              <a:t> до поданих банками заявок з округленням до більшого цілого, якщо оголошений обсяг залучення коштів менший, ніж сума коштів, зазначена у заявках банків.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у день отримання повідомлення про задоволення заявки банку на участь у проведенні операції з розміщення депозитних сертифікатів </a:t>
            </a:r>
            <a:r>
              <a:rPr lang="uk-UA" sz="2200" dirty="0" err="1" smtClean="0">
                <a:solidFill>
                  <a:srgbClr val="000000"/>
                </a:solidFill>
                <a:latin typeface="Times New Roman" panose="02020603050405020304" pitchFamily="18" charset="0"/>
                <a:cs typeface="Times New Roman" panose="02020603050405020304" pitchFamily="18" charset="0"/>
              </a:rPr>
              <a:t>овернайт</a:t>
            </a:r>
            <a:r>
              <a:rPr lang="uk-UA" sz="2200" dirty="0" smtClean="0">
                <a:solidFill>
                  <a:srgbClr val="000000"/>
                </a:solidFill>
                <a:latin typeface="Times New Roman" panose="02020603050405020304" pitchFamily="18" charset="0"/>
                <a:cs typeface="Times New Roman" panose="02020603050405020304" pitchFamily="18" charset="0"/>
              </a:rPr>
              <a:t>/тендері з розміщення депозитних сертифікатів перераховує відповідну суму коштів на рахунок у НБУ до часу, що зазначений у повідомленні НБУ.</a:t>
            </a:r>
          </a:p>
        </p:txBody>
      </p:sp>
    </p:spTree>
    <p:extLst>
      <p:ext uri="{BB962C8B-B14F-4D97-AF65-F5344CB8AC3E}">
        <p14:creationId xmlns:p14="http://schemas.microsoft.com/office/powerpoint/2010/main" val="35877123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Право </a:t>
            </a:r>
            <a:r>
              <a:rPr lang="uk-UA" sz="2200" dirty="0">
                <a:solidFill>
                  <a:srgbClr val="000000"/>
                </a:solidFill>
                <a:latin typeface="Times New Roman" panose="02020603050405020304" pitchFamily="18" charset="0"/>
                <a:cs typeface="Times New Roman" panose="02020603050405020304" pitchFamily="18" charset="0"/>
              </a:rPr>
              <a:t>власності на депозитний сертифікат виникає в банку з часу зарахування оплаченої кількості депозитних сертифікатів на рахунки власників у системі кількісного обліку СЕРТИФ. Підтвердженням права власності на депозитний сертифікат є виписка з рахунку банку в системі кількісного обліку СЕРТИФ, яка надається відповідно до нормативно-правових та розпорядчих актів НБУ з питань обліку та проведення операцій з депозитними сертифікатами.</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НБУ здійснює погашення депозитних сертифікатів шляхом перерахування на кореспондентський рахунок банку суми вкладу і процентів за ним на дату погашення відповідно до строків та умов, передбачених для розміщення депозитних сертифікатів. Погашення депозитних сертифікатів у системі кількісного обліку СЕРТИФ відбувається відповідно до реєстру власників депозитних сертифікатів.</a:t>
            </a:r>
          </a:p>
        </p:txBody>
      </p:sp>
    </p:spTree>
    <p:extLst>
      <p:ext uri="{BB962C8B-B14F-4D97-AF65-F5344CB8AC3E}">
        <p14:creationId xmlns:p14="http://schemas.microsoft.com/office/powerpoint/2010/main" val="1281787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1048533" y="552261"/>
            <a:ext cx="8665835" cy="5803272"/>
          </a:xfrm>
          <a:prstGeom prst="rect">
            <a:avLst/>
          </a:prstGeom>
        </p:spPr>
      </p:pic>
    </p:spTree>
    <p:extLst>
      <p:ext uri="{BB962C8B-B14F-4D97-AF65-F5344CB8AC3E}">
        <p14:creationId xmlns:p14="http://schemas.microsoft.com/office/powerpoint/2010/main" val="21554313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431269" cy="6083929"/>
          </a:xfrm>
        </p:spPr>
        <p:txBody>
          <a:bodyPr>
            <a:normAutofit/>
          </a:bodyPr>
          <a:lstStyle/>
          <a:p>
            <a:pPr marL="0" indent="0" algn="just">
              <a:spcBef>
                <a:spcPts val="0"/>
              </a:spcBef>
              <a:buNone/>
            </a:pPr>
            <a:r>
              <a:rPr lang="ru-RU" sz="2200" b="1" dirty="0" smtClean="0">
                <a:latin typeface="Times New Roman" panose="02020603050405020304" pitchFamily="18" charset="0"/>
                <a:cs typeface="Times New Roman" panose="02020603050405020304" pitchFamily="18" charset="0"/>
              </a:rPr>
              <a:t>	</a:t>
            </a:r>
            <a:r>
              <a:rPr lang="uk-UA" sz="2400" b="1" dirty="0" smtClean="0">
                <a:latin typeface="Times New Roman" panose="02020603050405020304" pitchFamily="18" charset="0"/>
                <a:cs typeface="Times New Roman" panose="02020603050405020304" pitchFamily="18" charset="0"/>
              </a:rPr>
              <a:t>4. Посередницька діяльність банків на фондовому ринку</a:t>
            </a:r>
          </a:p>
          <a:p>
            <a:pPr marL="0" indent="0" algn="just">
              <a:spcBef>
                <a:spcPts val="0"/>
              </a:spcBef>
              <a:buNone/>
            </a:pPr>
            <a:endParaRPr lang="uk-UA" sz="2000" dirty="0" smtClean="0">
              <a:latin typeface="Times New Roman" panose="02020603050405020304" pitchFamily="18" charset="0"/>
              <a:cs typeface="Times New Roman" panose="02020603050405020304" pitchFamily="18" charset="0"/>
            </a:endParaRPr>
          </a:p>
          <a:p>
            <a:pPr marL="0" indent="0" algn="just">
              <a:spcBef>
                <a:spcPts val="0"/>
              </a:spcBef>
              <a:buNone/>
            </a:pPr>
            <a:r>
              <a:rPr lang="uk-UA" sz="2000"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Посередницькі (комісійні, клієнтські) операції з цінними паперами дають можливість банку залу-</a:t>
            </a:r>
          </a:p>
          <a:p>
            <a:pPr marL="0" indent="0" algn="just">
              <a:spcBef>
                <a:spcPts val="0"/>
              </a:spcBef>
              <a:buNone/>
            </a:pPr>
            <a:r>
              <a:rPr lang="uk-UA" sz="2200" dirty="0" err="1" smtClean="0">
                <a:latin typeface="Times New Roman" panose="02020603050405020304" pitchFamily="18" charset="0"/>
                <a:cs typeface="Times New Roman" panose="02020603050405020304" pitchFamily="18" charset="0"/>
              </a:rPr>
              <a:t>чити</a:t>
            </a:r>
            <a:r>
              <a:rPr lang="uk-UA" sz="2200" dirty="0" smtClean="0">
                <a:latin typeface="Times New Roman" panose="02020603050405020304" pitchFamily="18" charset="0"/>
                <a:cs typeface="Times New Roman" panose="02020603050405020304" pitchFamily="18" charset="0"/>
              </a:rPr>
              <a:t> тимчасово вільні</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грошові кошти фізичних</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і юридичних осіб та пере-</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творити їх у капітал,</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інвестуючи у реальний</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сектор економіки.</a:t>
            </a:r>
            <a:endParaRPr lang="ru-RU" sz="2200" dirty="0">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3"/>
          <a:stretch>
            <a:fillRect/>
          </a:stretch>
        </p:blipFill>
        <p:spPr>
          <a:xfrm>
            <a:off x="3947332" y="1520982"/>
            <a:ext cx="7556536" cy="4481465"/>
          </a:xfrm>
          <a:prstGeom prst="rect">
            <a:avLst/>
          </a:prstGeom>
        </p:spPr>
      </p:pic>
    </p:spTree>
    <p:extLst>
      <p:ext uri="{BB962C8B-B14F-4D97-AF65-F5344CB8AC3E}">
        <p14:creationId xmlns:p14="http://schemas.microsoft.com/office/powerpoint/2010/main" val="1963335747"/>
      </p:ext>
    </p:extLst>
  </p:cSld>
  <p:clrMapOvr>
    <a:overrideClrMapping bg1="lt1" tx1="dk1" bg2="lt2" tx2="dk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530857" cy="5875699"/>
          </a:xfrm>
        </p:spPr>
        <p:txBody>
          <a:bodyPr>
            <a:normAutofit/>
          </a:bodyPr>
          <a:lstStyle/>
          <a:p>
            <a:pPr marL="0" indent="0" algn="just">
              <a:spcBef>
                <a:spcPts val="0"/>
              </a:spcBef>
              <a:buNone/>
            </a:pPr>
            <a:r>
              <a:rPr lang="ru-RU" sz="2000" dirty="0" smtClean="0">
                <a:latin typeface="Times New Roman" panose="02020603050405020304" pitchFamily="18" charset="0"/>
                <a:cs typeface="Times New Roman" panose="02020603050405020304" pitchFamily="18" charset="0"/>
              </a:rPr>
              <a:t>	</a:t>
            </a:r>
            <a:r>
              <a:rPr lang="uk-UA" sz="2200" b="1" dirty="0" smtClean="0">
                <a:latin typeface="Times New Roman" panose="02020603050405020304" pitchFamily="18" charset="0"/>
                <a:cs typeface="Times New Roman" panose="02020603050405020304" pitchFamily="18" charset="0"/>
              </a:rPr>
              <a:t>Брокерська діяльність</a:t>
            </a:r>
            <a:r>
              <a:rPr lang="uk-UA" sz="2200" dirty="0" smtClean="0">
                <a:latin typeface="Times New Roman" panose="02020603050405020304" pitchFamily="18" charset="0"/>
                <a:cs typeface="Times New Roman" panose="02020603050405020304" pitchFamily="18" charset="0"/>
              </a:rPr>
              <a:t> - укладення торговцем цінними паперами цивільно-правових договорів (зокрема на підставі договорів комісії, доручення) щодо цінних паперів та інших фінансових інструментів від свого імені (від імені іншої особи), за дорученням і за рахунок іншої особи. Торговець цінними паперами, який провадить брокерську діяльність, може надавати своїм клієнтам консультації щодо купівлі-продажу цінних паперів та інших фінансових інструментів. Сучасні банки, як правило, пропонують своїм клієнтам індивідуальний підбір схем брокерського обслуговування. Банки-брокери у процесі взаємодії з клієнтами пропонують також послуги Інтернет-</a:t>
            </a:r>
            <a:r>
              <a:rPr lang="uk-UA" sz="2200" dirty="0" err="1" smtClean="0">
                <a:latin typeface="Times New Roman" panose="02020603050405020304" pitchFamily="18" charset="0"/>
                <a:cs typeface="Times New Roman" panose="02020603050405020304" pitchFamily="18" charset="0"/>
              </a:rPr>
              <a:t>трейдингу</a:t>
            </a:r>
            <a:r>
              <a:rPr lang="uk-UA" sz="2200" dirty="0" smtClean="0">
                <a:latin typeface="Times New Roman" panose="02020603050405020304" pitchFamily="18" charset="0"/>
                <a:cs typeface="Times New Roman" panose="02020603050405020304" pitchFamily="18" charset="0"/>
              </a:rPr>
              <a:t>, що є зручним для клієнтів, котрі активно працюють на ринку.</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Договір на брокерське обслуговування - договір, укладений між торговцем та клієнтом, який передбачає надання торговцем послуг щодо укладання правочинів з цінними паперами або іншими фінансовими інструментами на підставі разових замовлень клієнта. Номер договору, що укладається торговцем, повинен містити присвоєну ним літерну ознаку виду договору, а саме:</a:t>
            </a:r>
          </a:p>
          <a:p>
            <a:pPr marL="0" indent="0" algn="just">
              <a:spcBef>
                <a:spcPts val="0"/>
              </a:spcBef>
              <a:buNone/>
            </a:pP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договір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доручення</a:t>
            </a:r>
            <a:r>
              <a:rPr lang="ru-RU" sz="2200" dirty="0">
                <a:latin typeface="Times New Roman" panose="02020603050405020304" pitchFamily="18" charset="0"/>
                <a:cs typeface="Times New Roman" panose="02020603050405020304" pitchFamily="18" charset="0"/>
              </a:rPr>
              <a:t> - «БД» (</a:t>
            </a:r>
            <a:r>
              <a:rPr lang="ru-RU" sz="2200" dirty="0" err="1">
                <a:latin typeface="Times New Roman" panose="02020603050405020304" pitchFamily="18" charset="0"/>
                <a:cs typeface="Times New Roman" panose="02020603050405020304" pitchFamily="18" charset="0"/>
              </a:rPr>
              <a:t>присвоюється</a:t>
            </a:r>
            <a:r>
              <a:rPr lang="ru-RU" sz="2200" dirty="0">
                <a:latin typeface="Times New Roman" panose="02020603050405020304" pitchFamily="18" charset="0"/>
                <a:cs typeface="Times New Roman" panose="02020603050405020304" pitchFamily="18" charset="0"/>
              </a:rPr>
              <a:t> торговцем, </a:t>
            </a:r>
            <a:r>
              <a:rPr lang="ru-RU" sz="2200" dirty="0" err="1">
                <a:latin typeface="Times New Roman" panose="02020603050405020304" pitchFamily="18" charset="0"/>
                <a:cs typeface="Times New Roman" panose="02020603050405020304" pitchFamily="18" charset="0"/>
              </a:rPr>
              <a:t>який</a:t>
            </a:r>
            <a:r>
              <a:rPr lang="ru-RU" sz="2200" dirty="0">
                <a:latin typeface="Times New Roman" panose="02020603050405020304" pitchFamily="18" charset="0"/>
                <a:cs typeface="Times New Roman" panose="02020603050405020304" pitchFamily="18" charset="0"/>
              </a:rPr>
              <a:t> за договором </a:t>
            </a:r>
            <a:r>
              <a:rPr lang="ru-RU" sz="2200" dirty="0" err="1">
                <a:latin typeface="Times New Roman" panose="02020603050405020304" pitchFamily="18" charset="0"/>
                <a:cs typeface="Times New Roman" panose="02020603050405020304" pitchFamily="18" charset="0"/>
              </a:rPr>
              <a:t>виступає</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повіреним</a:t>
            </a:r>
            <a:r>
              <a:rPr lang="ru-RU" sz="2200" dirty="0" smtClean="0">
                <a:latin typeface="Times New Roman" panose="02020603050405020304" pitchFamily="18" charset="0"/>
                <a:cs typeface="Times New Roman" panose="02020603050405020304" pitchFamily="18" charset="0"/>
              </a:rPr>
              <a:t>);</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1589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4"/>
            <a:ext cx="10399741" cy="5830432"/>
          </a:xfrm>
        </p:spPr>
        <p:txBody>
          <a:bodyPr>
            <a:norm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договір комісії - «БК» (присвоюється торговцем, який за договором виступає комісіонером);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договір на брокерське обслуговування - «БО» (присвоюється торговцем при укладанні договору з клієнтом, який не є торговцем), «БОТ» (присвоюється торговцем, який за договором з іншим торговцем виступає комісіонером, </a:t>
            </a:r>
            <a:r>
              <a:rPr lang="uk-UA" sz="2200" dirty="0" err="1" smtClean="0">
                <a:latin typeface="Times New Roman" panose="02020603050405020304" pitchFamily="18" charset="0"/>
                <a:cs typeface="Times New Roman" panose="02020603050405020304" pitchFamily="18" charset="0"/>
              </a:rPr>
              <a:t>субкомісіонером</a:t>
            </a:r>
            <a:r>
              <a:rPr lang="uk-UA" sz="2200" dirty="0" smtClean="0">
                <a:latin typeface="Times New Roman" panose="02020603050405020304" pitchFamily="18" charset="0"/>
                <a:cs typeface="Times New Roman" panose="02020603050405020304" pitchFamily="18" charset="0"/>
              </a:rPr>
              <a:t> або повіреним), «БОК» (присвоюється торговцем, який за договором з іншим торговцем виступає комітентом в інтересах свого клієнта);</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договір </a:t>
            </a:r>
            <a:r>
              <a:rPr lang="uk-UA" sz="2200" dirty="0" err="1" smtClean="0">
                <a:latin typeface="Times New Roman" panose="02020603050405020304" pitchFamily="18" charset="0"/>
                <a:cs typeface="Times New Roman" panose="02020603050405020304" pitchFamily="18" charset="0"/>
              </a:rPr>
              <a:t>субкомісії</a:t>
            </a:r>
            <a:r>
              <a:rPr lang="uk-UA" sz="2200" dirty="0" smtClean="0">
                <a:latin typeface="Times New Roman" panose="02020603050405020304" pitchFamily="18" charset="0"/>
                <a:cs typeface="Times New Roman" panose="02020603050405020304" pitchFamily="18" charset="0"/>
              </a:rPr>
              <a:t> - «БСС» (присвоюється торговцем, який за договором </a:t>
            </a:r>
            <a:r>
              <a:rPr lang="uk-UA" sz="2200" dirty="0" err="1" smtClean="0">
                <a:latin typeface="Times New Roman" panose="02020603050405020304" pitchFamily="18" charset="0"/>
                <a:cs typeface="Times New Roman" panose="02020603050405020304" pitchFamily="18" charset="0"/>
              </a:rPr>
              <a:t>субкомісії</a:t>
            </a:r>
            <a:r>
              <a:rPr lang="uk-UA" sz="2200" dirty="0" smtClean="0">
                <a:latin typeface="Times New Roman" panose="02020603050405020304" pitchFamily="18" charset="0"/>
                <a:cs typeface="Times New Roman" panose="02020603050405020304" pitchFamily="18" charset="0"/>
              </a:rPr>
              <a:t> з іншим торговцем виступає </a:t>
            </a:r>
            <a:r>
              <a:rPr lang="uk-UA" sz="2200" dirty="0" err="1" smtClean="0">
                <a:latin typeface="Times New Roman" panose="02020603050405020304" pitchFamily="18" charset="0"/>
                <a:cs typeface="Times New Roman" panose="02020603050405020304" pitchFamily="18" charset="0"/>
              </a:rPr>
              <a:t>субкомісіонером</a:t>
            </a:r>
            <a:r>
              <a:rPr lang="uk-UA" sz="2200" dirty="0" smtClean="0">
                <a:latin typeface="Times New Roman" panose="02020603050405020304" pitchFamily="18" charset="0"/>
                <a:cs typeface="Times New Roman" panose="02020603050405020304" pitchFamily="18" charset="0"/>
              </a:rPr>
              <a:t>), «БСК» (присвоюється торговцем, який за договором </a:t>
            </a:r>
            <a:r>
              <a:rPr lang="uk-UA" sz="2200" dirty="0" err="1" smtClean="0">
                <a:latin typeface="Times New Roman" panose="02020603050405020304" pitchFamily="18" charset="0"/>
                <a:cs typeface="Times New Roman" panose="02020603050405020304" pitchFamily="18" charset="0"/>
              </a:rPr>
              <a:t>субкомісії</a:t>
            </a:r>
            <a:r>
              <a:rPr lang="uk-UA" sz="2200" dirty="0" smtClean="0">
                <a:latin typeface="Times New Roman" panose="02020603050405020304" pitchFamily="18" charset="0"/>
                <a:cs typeface="Times New Roman" panose="02020603050405020304" pitchFamily="18" charset="0"/>
              </a:rPr>
              <a:t> з іншим торговцем виступає комітентом);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договір на виконання договору комісії, договору доручення, наданого разового замовлення до договору на брокерське обслуговування, укладених з клієнтом, який не є торговцем, - «БВ»;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договір на виконання договору комісії, договору доручення, договору </a:t>
            </a:r>
            <a:r>
              <a:rPr lang="uk-UA" sz="2200" dirty="0" err="1" smtClean="0">
                <a:latin typeface="Times New Roman" panose="02020603050405020304" pitchFamily="18" charset="0"/>
                <a:cs typeface="Times New Roman" panose="02020603050405020304" pitchFamily="18" charset="0"/>
              </a:rPr>
              <a:t>субкомісії</a:t>
            </a:r>
            <a:r>
              <a:rPr lang="uk-UA" sz="2200" dirty="0" smtClean="0">
                <a:latin typeface="Times New Roman" panose="02020603050405020304" pitchFamily="18" charset="0"/>
                <a:cs typeface="Times New Roman" panose="02020603050405020304" pitchFamily="18" charset="0"/>
              </a:rPr>
              <a:t>, наданого разового замовлення до договору на брокерське обслуговування, укладених</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між торговцями, - «БВТ» (присвоюється торговцем, який за договором з іншим торговцем виступає комісіонером, </a:t>
            </a:r>
            <a:r>
              <a:rPr lang="uk-UA" sz="2200" dirty="0" err="1" smtClean="0">
                <a:latin typeface="Times New Roman" panose="02020603050405020304" pitchFamily="18" charset="0"/>
                <a:cs typeface="Times New Roman" panose="02020603050405020304" pitchFamily="18" charset="0"/>
              </a:rPr>
              <a:t>субкомісіонером</a:t>
            </a:r>
            <a:r>
              <a:rPr lang="uk-UA" sz="2200" dirty="0" smtClean="0">
                <a:latin typeface="Times New Roman" panose="02020603050405020304" pitchFamily="18" charset="0"/>
                <a:cs typeface="Times New Roman" panose="02020603050405020304" pitchFamily="18" charset="0"/>
              </a:rPr>
              <a:t> або повіреним),</a:t>
            </a:r>
          </a:p>
          <a:p>
            <a:pPr marL="0" indent="0" algn="just">
              <a:spcBef>
                <a:spcPts val="0"/>
              </a:spcBef>
              <a:buNone/>
            </a:pP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99377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688499" cy="6083929"/>
          </a:xfrm>
        </p:spPr>
        <p:txBody>
          <a:bodyPr>
            <a:no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«БВК» (присвоюється торговцем, який в інтересах свого клієнта виступає комітентом за договором з іншим торговцем);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b="1" dirty="0" smtClean="0">
                <a:latin typeface="Times New Roman" panose="02020603050405020304" pitchFamily="18" charset="0"/>
                <a:cs typeface="Times New Roman" panose="02020603050405020304" pitchFamily="18" charset="0"/>
              </a:rPr>
              <a:t>Маржинальна операція</a:t>
            </a:r>
            <a:r>
              <a:rPr lang="uk-UA" sz="2200" dirty="0" smtClean="0">
                <a:latin typeface="Times New Roman" panose="02020603050405020304" pitchFamily="18" charset="0"/>
                <a:cs typeface="Times New Roman" panose="02020603050405020304" pitchFamily="18" charset="0"/>
              </a:rPr>
              <a:t> - купівля-продаж цінних паперів, що здійснюється торговцем на підставі разового замовлення клієнта у разі, якщо в момент укладання договору купівлі-продажу суми грошових коштів, що обліковуються на рахунку внутрішнього обліку клієнта, або кількості цінних паперів, що обліковуються на рахунку внутрішнього обліку клієнта з урахуванням прав вимог та зобов’язань щодо сплати грошових коштів та поставки цінних паперів за раніше укладеними договорами, недостатньо для виконання зобов’язань за таким договором, та виконання (розрахунок) за цим договором перед контрагентом здійснюється торговцем (комісіонером) з подальшим урегулюванням (виконанням) клієнтом (комітентом) зобов’язань перед торговцем згідно з умовами договору на брокерське обслуговування.</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Маржинальні операції здійснюються на фондових біржах. При здійсненні таких операцій торговець за умови, якщо це передбачено договором на брокерське обслуговування:</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здійснює виконання (розрахунки) зобов’язань за договорами купівлі-продажу цінних паперів, укладеними на підставі разових замовлень клієнта, за умови подальшого</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31061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568183" cy="6083929"/>
          </a:xfrm>
        </p:spPr>
        <p:txBody>
          <a:bodyPr>
            <a:norm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врегулювання (виконання) клієнтом зобов’язань перед торговцем згідно з умовами договору на брокерське обслуговування;</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−має право розпоряджатися грошовими коштами клієнта з метою придбання цінних паперів у розмірі, достатньому для проведення розрахунків за зобов’язаннями клієнта перед торговцем;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−має право продати (продавати) цінні папери, обліковані на рахунку внутрішнього обліку клієнта, в обсязі, достатньому для виконання клієнтом його зобов’язань перед торговцем.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Банк – торговець цінними паперами має право здійснювати маржинальні операції за умови: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надання клієнтом у забезпечення цінних паперів, що належать клієнту та/або придбаваються торговцем для клієнта;</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надання клієнтом у забезпечення грошових коштів, що належать клієнту та/або отримані клієнтом.</a:t>
            </a:r>
          </a:p>
          <a:p>
            <a:pPr marL="0" indent="0" algn="just">
              <a:spcBef>
                <a:spcPts val="0"/>
              </a:spcBef>
              <a:buNone/>
            </a:pPr>
            <a:r>
              <a:rPr lang="ru-RU" sz="2200" dirty="0">
                <a:latin typeface="Times New Roman" panose="02020603050405020304" pitchFamily="18" charset="0"/>
                <a:cs typeface="Times New Roman" panose="02020603050405020304" pitchFamily="18" charset="0"/>
              </a:rPr>
              <a:t>	Як </a:t>
            </a:r>
            <a:r>
              <a:rPr lang="ru-RU" sz="2200" dirty="0" err="1">
                <a:latin typeface="Times New Roman" panose="02020603050405020304" pitchFamily="18" charset="0"/>
                <a:cs typeface="Times New Roman" panose="02020603050405020304" pitchFamily="18" charset="0"/>
              </a:rPr>
              <a:t>забезпечення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виконання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зобов’язань</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клієнта</a:t>
            </a:r>
            <a:r>
              <a:rPr lang="ru-RU" sz="2200" dirty="0">
                <a:latin typeface="Times New Roman" panose="02020603050405020304" pitchFamily="18" charset="0"/>
                <a:cs typeface="Times New Roman" panose="02020603050405020304" pitchFamily="18" charset="0"/>
              </a:rPr>
              <a:t> перед торговцем </a:t>
            </a:r>
            <a:r>
              <a:rPr lang="ru-RU" sz="2200" dirty="0" err="1">
                <a:latin typeface="Times New Roman" panose="02020603050405020304" pitchFamily="18" charset="0"/>
                <a:cs typeface="Times New Roman" panose="02020603050405020304" pitchFamily="18" charset="0"/>
              </a:rPr>
              <a:t>можуть</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використовуватись</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кошти</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цінні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папери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що</a:t>
            </a:r>
            <a:r>
              <a:rPr lang="ru-RU" sz="2200" dirty="0">
                <a:latin typeface="Times New Roman" panose="02020603050405020304" pitchFamily="18" charset="0"/>
                <a:cs typeface="Times New Roman" panose="02020603050405020304" pitchFamily="18" charset="0"/>
              </a:rPr>
              <a:t> належать </a:t>
            </a:r>
            <a:r>
              <a:rPr lang="ru-RU" sz="2200" dirty="0" err="1">
                <a:latin typeface="Times New Roman" panose="02020603050405020304" pitchFamily="18" charset="0"/>
                <a:cs typeface="Times New Roman" panose="02020603050405020304" pitchFamily="18" charset="0"/>
              </a:rPr>
              <a:t>клієнту</a:t>
            </a:r>
            <a:r>
              <a:rPr lang="ru-RU" sz="2200" dirty="0">
                <a:latin typeface="Times New Roman" panose="02020603050405020304" pitchFamily="18" charset="0"/>
                <a:cs typeface="Times New Roman" panose="02020603050405020304" pitchFamily="18" charset="0"/>
              </a:rPr>
              <a:t>, а </a:t>
            </a:r>
            <a:r>
              <a:rPr lang="ru-RU" sz="2200" dirty="0" err="1">
                <a:latin typeface="Times New Roman" panose="02020603050405020304" pitchFamily="18" charset="0"/>
                <a:cs typeface="Times New Roman" panose="02020603050405020304" pitchFamily="18" charset="0"/>
              </a:rPr>
              <a:t>також</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кошти</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цінні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папери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що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мають</a:t>
            </a:r>
            <a:r>
              <a:rPr lang="ru-RU" sz="2200" dirty="0">
                <a:latin typeface="Times New Roman" panose="02020603050405020304" pitchFamily="18" charset="0"/>
                <a:cs typeface="Times New Roman" panose="02020603050405020304" pitchFamily="18" charset="0"/>
              </a:rPr>
              <a:t> бути </a:t>
            </a:r>
            <a:r>
              <a:rPr lang="ru-RU" sz="2200" dirty="0" err="1">
                <a:latin typeface="Times New Roman" panose="02020603050405020304" pitchFamily="18" charset="0"/>
                <a:cs typeface="Times New Roman" panose="02020603050405020304" pitchFamily="18" charset="0"/>
              </a:rPr>
              <a:t>отримані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придбані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клієнтом</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унаслідок</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здійснення</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32785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693819" cy="6083929"/>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торговцем </a:t>
            </a:r>
            <a:r>
              <a:rPr lang="ru-RU" sz="2200" dirty="0">
                <a:latin typeface="Times New Roman" panose="02020603050405020304" pitchFamily="18" charset="0"/>
                <a:cs typeface="Times New Roman" panose="02020603050405020304" pitchFamily="18" charset="0"/>
              </a:rPr>
              <a:t>в </a:t>
            </a:r>
            <a:r>
              <a:rPr lang="ru-RU" sz="2200" dirty="0" err="1">
                <a:latin typeface="Times New Roman" panose="02020603050405020304" pitchFamily="18" charset="0"/>
                <a:cs typeface="Times New Roman" panose="02020603050405020304" pitchFamily="18" charset="0"/>
              </a:rPr>
              <a:t>інтересах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клієнта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маржинальних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операцій</a:t>
            </a:r>
            <a:r>
              <a:rPr lang="ru-RU" sz="2200" dirty="0" smtClean="0">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Банк – торговець цінними паперами відповідно до </a:t>
            </a:r>
            <a:r>
              <a:rPr lang="uk-UA" sz="2200" dirty="0" smtClean="0">
                <a:latin typeface="Times New Roman" panose="02020603050405020304" pitchFamily="18" charset="0"/>
                <a:cs typeface="Times New Roman" panose="02020603050405020304" pitchFamily="18" charset="0"/>
              </a:rPr>
              <a:t>затвердженого </a:t>
            </a:r>
            <a:r>
              <a:rPr lang="uk-UA" sz="2200" dirty="0">
                <a:latin typeface="Times New Roman" panose="02020603050405020304" pitchFamily="18" charset="0"/>
                <a:cs typeface="Times New Roman" panose="02020603050405020304" pitchFamily="18" charset="0"/>
              </a:rPr>
              <a:t>ним положення про провадження діяльності з </a:t>
            </a:r>
            <a:r>
              <a:rPr lang="uk-UA" sz="2200" dirty="0" smtClean="0">
                <a:latin typeface="Times New Roman" panose="02020603050405020304" pitchFamily="18" charset="0"/>
                <a:cs typeface="Times New Roman" panose="02020603050405020304" pitchFamily="18" charset="0"/>
              </a:rPr>
              <a:t>торгівлі цінними </a:t>
            </a:r>
            <a:r>
              <a:rPr lang="uk-UA" sz="2200" dirty="0">
                <a:latin typeface="Times New Roman" panose="02020603050405020304" pitchFamily="18" charset="0"/>
                <a:cs typeface="Times New Roman" panose="02020603050405020304" pitchFamily="18" charset="0"/>
              </a:rPr>
              <a:t>паперами зобов’язаний забезпечити: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облік розміру зобов’язань кожного клієнта, що </a:t>
            </a:r>
            <a:r>
              <a:rPr lang="uk-UA" sz="2200" dirty="0" smtClean="0">
                <a:latin typeface="Times New Roman" panose="02020603050405020304" pitchFamily="18" charset="0"/>
                <a:cs typeface="Times New Roman" panose="02020603050405020304" pitchFamily="18" charset="0"/>
              </a:rPr>
              <a:t>виникають </a:t>
            </a:r>
            <a:r>
              <a:rPr lang="uk-UA" sz="2200" dirty="0">
                <a:latin typeface="Times New Roman" panose="02020603050405020304" pitchFamily="18" charset="0"/>
                <a:cs typeface="Times New Roman" panose="02020603050405020304" pitchFamily="18" charset="0"/>
              </a:rPr>
              <a:t>унаслідок здійснення торговцем маржинальних операцій;</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облік направлених клієнту вимог про внесення </a:t>
            </a:r>
            <a:r>
              <a:rPr lang="uk-UA" sz="2200" dirty="0" smtClean="0">
                <a:latin typeface="Times New Roman" panose="02020603050405020304" pitchFamily="18" charset="0"/>
                <a:cs typeface="Times New Roman" panose="02020603050405020304" pitchFamily="18" charset="0"/>
              </a:rPr>
              <a:t>коштів та/або </a:t>
            </a:r>
            <a:r>
              <a:rPr lang="uk-UA" sz="2200" dirty="0">
                <a:latin typeface="Times New Roman" panose="02020603050405020304" pitchFamily="18" charset="0"/>
                <a:cs typeface="Times New Roman" panose="02020603050405020304" pitchFamily="18" charset="0"/>
              </a:rPr>
              <a:t>цінних паперів, наданих торговцем, у розмірі, </a:t>
            </a:r>
            <a:r>
              <a:rPr lang="uk-UA" sz="2200" dirty="0" smtClean="0">
                <a:latin typeface="Times New Roman" panose="02020603050405020304" pitchFamily="18" charset="0"/>
                <a:cs typeface="Times New Roman" panose="02020603050405020304" pitchFamily="18" charset="0"/>
              </a:rPr>
              <a:t>достатньому </a:t>
            </a:r>
            <a:r>
              <a:rPr lang="uk-UA" sz="2200" dirty="0">
                <a:latin typeface="Times New Roman" panose="02020603050405020304" pitchFamily="18" charset="0"/>
                <a:cs typeface="Times New Roman" panose="02020603050405020304" pitchFamily="18" charset="0"/>
              </a:rPr>
              <a:t>для збільшення рівня маржі до граничного;</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з метою звернення торговцем стягнення на кошти </a:t>
            </a:r>
            <a:r>
              <a:rPr lang="uk-UA" sz="2200" dirty="0" smtClean="0">
                <a:latin typeface="Times New Roman" panose="02020603050405020304" pitchFamily="18" charset="0"/>
                <a:cs typeface="Times New Roman" panose="02020603050405020304" pitchFamily="18" charset="0"/>
              </a:rPr>
              <a:t>та/або </a:t>
            </a:r>
            <a:r>
              <a:rPr lang="uk-UA" sz="2200" dirty="0">
                <a:latin typeface="Times New Roman" panose="02020603050405020304" pitchFamily="18" charset="0"/>
                <a:cs typeface="Times New Roman" panose="02020603050405020304" pitchFamily="18" charset="0"/>
              </a:rPr>
              <a:t>цінні папери клієнта, що є забезпеченням </a:t>
            </a:r>
            <a:r>
              <a:rPr lang="uk-UA" sz="2200" dirty="0" smtClean="0">
                <a:latin typeface="Times New Roman" panose="02020603050405020304" pitchFamily="18" charset="0"/>
                <a:cs typeface="Times New Roman" panose="02020603050405020304" pitchFamily="18" charset="0"/>
              </a:rPr>
              <a:t>виконання зобов’язань </a:t>
            </a:r>
            <a:r>
              <a:rPr lang="uk-UA" sz="2200" dirty="0">
                <a:latin typeface="Times New Roman" panose="02020603050405020304" pitchFamily="18" charset="0"/>
                <a:cs typeface="Times New Roman" panose="02020603050405020304" pitchFamily="18" charset="0"/>
              </a:rPr>
              <a:t>клієнта перед торговцем, облік договорів </a:t>
            </a:r>
            <a:r>
              <a:rPr lang="uk-UA" sz="2200" dirty="0" smtClean="0">
                <a:latin typeface="Times New Roman" panose="02020603050405020304" pitchFamily="18" charset="0"/>
                <a:cs typeface="Times New Roman" panose="02020603050405020304" pitchFamily="18" charset="0"/>
              </a:rPr>
              <a:t>з продажу </a:t>
            </a:r>
            <a:r>
              <a:rPr lang="uk-UA" sz="2200" dirty="0">
                <a:latin typeface="Times New Roman" panose="02020603050405020304" pitchFamily="18" charset="0"/>
                <a:cs typeface="Times New Roman" panose="02020603050405020304" pitchFamily="18" charset="0"/>
              </a:rPr>
              <a:t>торговцем цінних паперів, що були використані </a:t>
            </a:r>
            <a:r>
              <a:rPr lang="uk-UA" sz="2200" dirty="0" smtClean="0">
                <a:latin typeface="Times New Roman" panose="02020603050405020304" pitchFamily="18" charset="0"/>
                <a:cs typeface="Times New Roman" panose="02020603050405020304" pitchFamily="18" charset="0"/>
              </a:rPr>
              <a:t>як забезпечення</a:t>
            </a:r>
            <a:r>
              <a:rPr lang="uk-UA" sz="2200" dirty="0">
                <a:latin typeface="Times New Roman" panose="02020603050405020304" pitchFamily="18" charset="0"/>
                <a:cs typeface="Times New Roman" panose="02020603050405020304" pitchFamily="18" charset="0"/>
              </a:rPr>
              <a:t>, а також договорів з купівлі торговцем </a:t>
            </a:r>
            <a:r>
              <a:rPr lang="uk-UA" sz="2200" dirty="0" smtClean="0">
                <a:latin typeface="Times New Roman" panose="02020603050405020304" pitchFamily="18" charset="0"/>
                <a:cs typeface="Times New Roman" panose="02020603050405020304" pitchFamily="18" charset="0"/>
              </a:rPr>
              <a:t>цінних паперів </a:t>
            </a:r>
            <a:r>
              <a:rPr lang="uk-UA" sz="2200" dirty="0">
                <a:latin typeface="Times New Roman" panose="02020603050405020304" pitchFamily="18" charset="0"/>
                <a:cs typeface="Times New Roman" panose="02020603050405020304" pitchFamily="18" charset="0"/>
              </a:rPr>
              <a:t>за рахунок коштів клієнта, що використані як </a:t>
            </a:r>
            <a:r>
              <a:rPr lang="uk-UA" sz="2200" dirty="0" smtClean="0">
                <a:latin typeface="Times New Roman" panose="02020603050405020304" pitchFamily="18" charset="0"/>
                <a:cs typeface="Times New Roman" panose="02020603050405020304" pitchFamily="18" charset="0"/>
              </a:rPr>
              <a:t>забезпечення </a:t>
            </a:r>
            <a:r>
              <a:rPr lang="uk-UA" sz="2200" dirty="0">
                <a:latin typeface="Times New Roman" panose="02020603050405020304" pitchFamily="18" charset="0"/>
                <a:cs typeface="Times New Roman" panose="02020603050405020304" pitchFamily="18" charset="0"/>
              </a:rPr>
              <a:t>виконання зобов’язань клієнта</a:t>
            </a:r>
            <a:r>
              <a:rPr lang="uk-UA" sz="2200" dirty="0" smtClean="0">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Додатково до умов, обов’язкових для договору на брокерське обслуговування, для здійснення маржинальних операцій у таких договорах визначаються:</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порядок надання послуги з купівлі-продажу цінних паперів при здійсненні маржинальних операцій;</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розмір плати та порядок одержання плати за послуги з купівлі- продажу цінних</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53419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463909" cy="6083929"/>
          </a:xfrm>
        </p:spPr>
        <p:txBody>
          <a:bodyPr>
            <a:norm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паперів, обумовлені особливостями маржинальних операцій;</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рівень маржі (граничний рівень, рівень для направлення вимоги та критичний рівень);</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розмір дисконтів;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опис цінних паперів, які можуть бути предметом забезпечення при маржинальних операціях;</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застереження стосовно купівлі торговцем цінних паперів за кошти клієнта, що складають забезпечення;</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застереження про можливість продажу торговцем цінних паперів, які можуть бути предметом забезпечення, через фондові біржі при врегулюванні зобов’язань клієнта перед торговцем;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застереження щодо ризиків, які виникають при здійсненні маржинальних операцій, зокрема ціновий ризик як за активами, набутими за власний кошт, так і за активами, переданими як забезпечення зобов’язань перед </a:t>
            </a:r>
            <a:r>
              <a:rPr lang="uk-UA" sz="2200" dirty="0">
                <a:latin typeface="Times New Roman" panose="02020603050405020304" pitchFamily="18" charset="0"/>
                <a:cs typeface="Times New Roman" panose="02020603050405020304" pitchFamily="18" charset="0"/>
              </a:rPr>
              <a:t>торговцем, ризиків втрати доходу, ризику втрати грошових коштів </a:t>
            </a:r>
            <a:r>
              <a:rPr lang="uk-UA" sz="2200" dirty="0" smtClean="0">
                <a:latin typeface="Times New Roman" panose="02020603050405020304" pitchFamily="18" charset="0"/>
                <a:cs typeface="Times New Roman" panose="02020603050405020304" pitchFamily="18" charset="0"/>
              </a:rPr>
              <a:t>або ризику </a:t>
            </a:r>
            <a:r>
              <a:rPr lang="uk-UA" sz="2200" dirty="0">
                <a:latin typeface="Times New Roman" panose="02020603050405020304" pitchFamily="18" charset="0"/>
                <a:cs typeface="Times New Roman" panose="02020603050405020304" pitchFamily="18" charset="0"/>
              </a:rPr>
              <a:t>втрат, що перебільшують власні грошові кошти </a:t>
            </a:r>
            <a:r>
              <a:rPr lang="uk-UA" sz="2200" dirty="0" smtClean="0">
                <a:latin typeface="Times New Roman" panose="02020603050405020304" pitchFamily="18" charset="0"/>
                <a:cs typeface="Times New Roman" panose="02020603050405020304" pitchFamily="18" charset="0"/>
              </a:rPr>
              <a:t>клієнта при </a:t>
            </a:r>
            <a:r>
              <a:rPr lang="uk-UA" sz="2200" dirty="0">
                <a:latin typeface="Times New Roman" panose="02020603050405020304" pitchFamily="18" charset="0"/>
                <a:cs typeface="Times New Roman" panose="02020603050405020304" pitchFamily="18" charset="0"/>
              </a:rPr>
              <a:t>примусовому закритті клієнтських позицій; </a:t>
            </a:r>
            <a:r>
              <a:rPr lang="uk-UA" sz="2200" dirty="0" smtClean="0">
                <a:latin typeface="Times New Roman" panose="02020603050405020304" pitchFamily="18" charset="0"/>
                <a:cs typeface="Times New Roman" panose="02020603050405020304" pitchFamily="18" charset="0"/>
              </a:rPr>
              <a:t>ризику невиконання </a:t>
            </a:r>
            <a:r>
              <a:rPr lang="uk-UA" sz="2200" dirty="0">
                <a:latin typeface="Times New Roman" panose="02020603050405020304" pitchFamily="18" charset="0"/>
                <a:cs typeface="Times New Roman" panose="02020603050405020304" pitchFamily="18" charset="0"/>
              </a:rPr>
              <a:t>чи неповного виконання маржинальних </a:t>
            </a:r>
            <a:r>
              <a:rPr lang="uk-UA" sz="2200" dirty="0" smtClean="0">
                <a:latin typeface="Times New Roman" panose="02020603050405020304" pitchFamily="18" charset="0"/>
                <a:cs typeface="Times New Roman" panose="02020603050405020304" pitchFamily="18" charset="0"/>
              </a:rPr>
              <a:t>операцій за </a:t>
            </a:r>
            <a:r>
              <a:rPr lang="uk-UA" sz="2200" dirty="0">
                <a:latin typeface="Times New Roman" panose="02020603050405020304" pitchFamily="18" charset="0"/>
                <a:cs typeface="Times New Roman" panose="02020603050405020304" pitchFamily="18" charset="0"/>
              </a:rPr>
              <a:t>рішенням брокера тощо.</a:t>
            </a:r>
          </a:p>
        </p:txBody>
      </p:sp>
    </p:spTree>
    <p:extLst>
      <p:ext uri="{BB962C8B-B14F-4D97-AF65-F5344CB8AC3E}">
        <p14:creationId xmlns:p14="http://schemas.microsoft.com/office/powerpoint/2010/main" val="8503089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4"/>
            <a:ext cx="10639499" cy="5957180"/>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При цьому невід’ємною частиною договору є підписана банком - торговцем та клієнтом згода (відмова) клієнта окремо за кожною позицією щодо особливостей провадження брокерської діяльності з подальшим врегулюванням зобов’язань клієнта про те, що клієнт ознайомлений з умовами надання послуги з купівлі-продажу цінних паперів при здійсненні маржинальних операцій та ризиками, що виникають при їх провадженні, а також умовами надання клієнтом належних йому цінних паперів та грошових коштів торговцю.</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Продаж банком - торговцем цінних паперів, що складають забезпечення виконання зобов’язань клієнта, а також купівля торговцем цінних паперів за рахунок коштів клієнтів, що складають забезпечення виконання зобов’язань клієнта, з метою звернення торговцем стягнення на кошти та/або цінні папери клієнта, що є забезпеченням виконання зобов’язань клієнта перед торговцем, здійснюються на фондовій біржі.</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Порядок здійснення маржинальних операцій є наступним.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Банк - торговець має право виконувати розпорядження клієнтів при здійсненні маржинальних операцій шляхом купівлі та/або продажу тільки тих цінних паперів, що допущені до торгів на фондовій біржі. Предметом таких операцій на фондовій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85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463909" cy="6083929"/>
          </a:xfrm>
        </p:spPr>
        <p:txBody>
          <a:bodyPr>
            <a:norm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біржі можуть бути цінні папери, які перебувають у біржовому списку. Вимоги до цінних паперів, які можуть бути предметом маржинальних операцій на фондовій біржі, визначаються торговцем. Не можуть бути предметом маржинальних операцій облігації, строк погашення яких настає протягом строку виконання зобов’язань за такими операціями, та цінні папери, що перебувають у клієнта на підставі договору РЕПО.</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Як забезпечення при здійсненні маржинальних операцій можуть виступати лише цінні папери, які допущені до торгів принаймні на одній фондовій біржі. Критерії ліквідності таких цінних паперів формуються фондовою </a:t>
            </a:r>
            <a:r>
              <a:rPr lang="uk-UA" sz="2200" dirty="0" err="1" smtClean="0">
                <a:latin typeface="Times New Roman" panose="02020603050405020304" pitchFamily="18" charset="0"/>
                <a:cs typeface="Times New Roman" panose="02020603050405020304" pitchFamily="18" charset="0"/>
              </a:rPr>
              <a:t>біржею</a:t>
            </a:r>
            <a:r>
              <a:rPr lang="uk-UA" sz="2200" dirty="0" smtClean="0">
                <a:latin typeface="Times New Roman" panose="02020603050405020304" pitchFamily="18" charset="0"/>
                <a:cs typeface="Times New Roman" panose="02020603050405020304" pitchFamily="18" charset="0"/>
              </a:rPr>
              <a:t> у встановленому нею порядку. Банк має право в договорі з клієнтом визначити перелік цінних паперів, які він може приймати як забезпечення при здійсненні маржинальних операцій, з урахуванням вимог до цінних паперів, визначених у цьому пункті.</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Банк зобов’язаний повідомити клієнта про зміни у переліку цінних паперів, а також про наслідки таких змін у терміни та в порядку, передбаченими в договорі з клієнтом.</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05721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34566"/>
            <a:ext cx="10675713" cy="6083929"/>
          </a:xfrm>
        </p:spPr>
        <p:txBody>
          <a:bodyPr>
            <a:normAutofit/>
          </a:bodyPr>
          <a:lstStyle/>
          <a:p>
            <a:pPr marL="0" indent="0" algn="just">
              <a:spcBef>
                <a:spcPts val="0"/>
              </a:spcBef>
              <a:buNone/>
            </a:pPr>
            <a:r>
              <a:rPr lang="ru-RU" sz="2200" b="1" dirty="0" smtClean="0">
                <a:latin typeface="Times New Roman" panose="02020603050405020304" pitchFamily="18" charset="0"/>
                <a:cs typeface="Times New Roman" panose="02020603050405020304" pitchFamily="18" charset="0"/>
              </a:rPr>
              <a:t>	</a:t>
            </a:r>
            <a:r>
              <a:rPr lang="uk-UA" sz="2200" b="1" dirty="0" smtClean="0">
                <a:latin typeface="Times New Roman" panose="02020603050405020304" pitchFamily="18" charset="0"/>
                <a:cs typeface="Times New Roman" panose="02020603050405020304" pitchFamily="18" charset="0"/>
              </a:rPr>
              <a:t>Дилерський договір </a:t>
            </a:r>
            <a:r>
              <a:rPr lang="uk-UA" sz="2200" dirty="0" smtClean="0">
                <a:latin typeface="Times New Roman" panose="02020603050405020304" pitchFamily="18" charset="0"/>
                <a:cs typeface="Times New Roman" panose="02020603050405020304" pitchFamily="18" charset="0"/>
              </a:rPr>
              <a:t>- договір купівлі-продажу (міни, позики) цінних паперів або інших фінансових інструментів, що укладається банком – торговцем цінних паперів від свого імені та за свій рахунок.</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Номер договору, що укладається банком, повинен містити присвоєну ним літерну ознаку виду договору, а саме:</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дилерські договори - «ДД»;</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договір комісії - «ДКК» (присвоюється банком, який за договором виступає комітентом);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договір доручення - «ДДД» (присвоюється банком, який за договором виступає довірителем);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договір на брокерське обслуговування - «БОД» (присвоюється банком, який за договором з іншим торговцем виступає комітентом або довірителем);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договір на виконання договору комісії, договору доручення, наданого разового замовлення до договору на брокерське обслуговування, укладених між торговцями, - «ДВК» (присвоюється банком - торговцем, який за договором з іншим торговцем виступає комітентом або довірителем).</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8334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5513"/>
            <a:ext cx="9082302" cy="5993394"/>
          </a:xfrm>
        </p:spPr>
        <p:txBody>
          <a:bodyPr/>
          <a:lstStyle/>
          <a:p>
            <a:pPr marL="0" indent="0">
              <a:buNone/>
            </a:pPr>
            <a:endParaRPr lang="ru-RU" dirty="0"/>
          </a:p>
        </p:txBody>
      </p:sp>
      <p:pic>
        <p:nvPicPr>
          <p:cNvPr id="2" name="Рисунок 1"/>
          <p:cNvPicPr>
            <a:picLocks noChangeAspect="1"/>
          </p:cNvPicPr>
          <p:nvPr/>
        </p:nvPicPr>
        <p:blipFill>
          <a:blip r:embed="rId2"/>
          <a:stretch>
            <a:fillRect/>
          </a:stretch>
        </p:blipFill>
        <p:spPr>
          <a:xfrm>
            <a:off x="1638677" y="425513"/>
            <a:ext cx="7335321" cy="5993394"/>
          </a:xfrm>
          <a:prstGeom prst="rect">
            <a:avLst/>
          </a:prstGeom>
        </p:spPr>
      </p:pic>
    </p:spTree>
    <p:extLst>
      <p:ext uri="{BB962C8B-B14F-4D97-AF65-F5344CB8AC3E}">
        <p14:creationId xmlns:p14="http://schemas.microsoft.com/office/powerpoint/2010/main" val="17564058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4"/>
            <a:ext cx="10666659" cy="5848538"/>
          </a:xfrm>
        </p:spPr>
        <p:txBody>
          <a:bodyPr>
            <a:normAutofit/>
          </a:bodyPr>
          <a:lstStyle/>
          <a:p>
            <a:pPr marL="0" indent="0" algn="just">
              <a:spcBef>
                <a:spcPts val="0"/>
              </a:spcBef>
              <a:buNone/>
            </a:pPr>
            <a:r>
              <a:rPr lang="uk-UA" sz="2000"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Чинним </a:t>
            </a:r>
            <a:r>
              <a:rPr lang="uk-UA" sz="2200" dirty="0">
                <a:latin typeface="Times New Roman" panose="02020603050405020304" pitchFamily="18" charset="0"/>
                <a:cs typeface="Times New Roman" panose="02020603050405020304" pitchFamily="18" charset="0"/>
              </a:rPr>
              <a:t>законодавством визначено основні вимоги </a:t>
            </a:r>
            <a:r>
              <a:rPr lang="uk-UA" sz="2200" dirty="0" smtClean="0">
                <a:latin typeface="Times New Roman" panose="02020603050405020304" pitchFamily="18" charset="0"/>
                <a:cs typeface="Times New Roman" panose="02020603050405020304" pitchFamily="18" charset="0"/>
              </a:rPr>
              <a:t>до дилерського </a:t>
            </a:r>
            <a:r>
              <a:rPr lang="uk-UA" sz="2200" dirty="0">
                <a:latin typeface="Times New Roman" panose="02020603050405020304" pitchFamily="18" charset="0"/>
                <a:cs typeface="Times New Roman" panose="02020603050405020304" pitchFamily="18" charset="0"/>
              </a:rPr>
              <a:t>договору</a:t>
            </a:r>
            <a:r>
              <a:rPr lang="uk-UA" sz="2200" dirty="0" smtClean="0">
                <a:latin typeface="Times New Roman" panose="02020603050405020304" pitchFamily="18" charset="0"/>
                <a:cs typeface="Times New Roman" panose="02020603050405020304" pitchFamily="18" charset="0"/>
              </a:rPr>
              <a:t>. Предметом </a:t>
            </a:r>
            <a:r>
              <a:rPr lang="uk-UA" sz="2200" dirty="0">
                <a:latin typeface="Times New Roman" panose="02020603050405020304" pitchFamily="18" charset="0"/>
                <a:cs typeface="Times New Roman" panose="02020603050405020304" pitchFamily="18" charset="0"/>
              </a:rPr>
              <a:t>дилерського договору є купівля, продаж</a:t>
            </a:r>
            <a:r>
              <a:rPr lang="uk-UA" sz="2200" dirty="0" smtClean="0">
                <a:latin typeface="Times New Roman" panose="02020603050405020304" pitchFamily="18" charset="0"/>
                <a:cs typeface="Times New Roman" panose="02020603050405020304" pitchFamily="18" charset="0"/>
              </a:rPr>
              <a:t>, позика </a:t>
            </a:r>
            <a:r>
              <a:rPr lang="uk-UA" sz="2200" dirty="0">
                <a:latin typeface="Times New Roman" panose="02020603050405020304" pitchFamily="18" charset="0"/>
                <a:cs typeface="Times New Roman" panose="02020603050405020304" pitchFamily="18" charset="0"/>
              </a:rPr>
              <a:t>або міна цінних паперів або інших </a:t>
            </a:r>
            <a:r>
              <a:rPr lang="uk-UA" sz="2200" dirty="0" smtClean="0">
                <a:latin typeface="Times New Roman" panose="02020603050405020304" pitchFamily="18" charset="0"/>
                <a:cs typeface="Times New Roman" panose="02020603050405020304" pitchFamily="18" charset="0"/>
              </a:rPr>
              <a:t>фінансових інструментів</a:t>
            </a:r>
            <a:r>
              <a:rPr lang="uk-UA" sz="2200" dirty="0">
                <a:latin typeface="Times New Roman" panose="02020603050405020304" pitchFamily="18" charset="0"/>
                <a:cs typeface="Times New Roman" panose="02020603050405020304" pitchFamily="18" charset="0"/>
              </a:rPr>
              <a:t>. Дилерський договір має містити:</a:t>
            </a:r>
          </a:p>
          <a:p>
            <a:pPr marL="0" indent="0" algn="just">
              <a:spcBef>
                <a:spcPts val="0"/>
              </a:spcBef>
              <a:buNone/>
            </a:pPr>
            <a:r>
              <a:rPr lang="uk-UA" sz="2200" dirty="0">
                <a:latin typeface="Times New Roman" panose="02020603050405020304" pitchFamily="18" charset="0"/>
                <a:cs typeface="Times New Roman" panose="02020603050405020304" pitchFamily="18" charset="0"/>
              </a:rPr>
              <a:t>а) реквізити ідентифікації цінного папера або </a:t>
            </a:r>
            <a:r>
              <a:rPr lang="uk-UA" sz="2200" dirty="0" smtClean="0">
                <a:latin typeface="Times New Roman" panose="02020603050405020304" pitchFamily="18" charset="0"/>
                <a:cs typeface="Times New Roman" panose="02020603050405020304" pitchFamily="18" charset="0"/>
              </a:rPr>
              <a:t>іншого фінансового </a:t>
            </a:r>
            <a:r>
              <a:rPr lang="uk-UA" sz="2200" dirty="0">
                <a:latin typeface="Times New Roman" panose="02020603050405020304" pitchFamily="18" charset="0"/>
                <a:cs typeface="Times New Roman" panose="02020603050405020304" pitchFamily="18" charset="0"/>
              </a:rPr>
              <a:t>інструменту;</a:t>
            </a:r>
          </a:p>
          <a:p>
            <a:pPr marL="0" indent="0" algn="just">
              <a:spcBef>
                <a:spcPts val="0"/>
              </a:spcBef>
              <a:buNone/>
            </a:pPr>
            <a:r>
              <a:rPr lang="uk-UA" sz="2200" dirty="0">
                <a:latin typeface="Times New Roman" panose="02020603050405020304" pitchFamily="18" charset="0"/>
                <a:cs typeface="Times New Roman" panose="02020603050405020304" pitchFamily="18" charset="0"/>
              </a:rPr>
              <a:t>б) кількість цінних паперів або інших </a:t>
            </a:r>
            <a:r>
              <a:rPr lang="uk-UA" sz="2200" dirty="0" smtClean="0">
                <a:latin typeface="Times New Roman" panose="02020603050405020304" pitchFamily="18" charset="0"/>
                <a:cs typeface="Times New Roman" panose="02020603050405020304" pitchFamily="18" charset="0"/>
              </a:rPr>
              <a:t>фінансових інструментів </a:t>
            </a:r>
            <a:r>
              <a:rPr lang="uk-UA" sz="2200" dirty="0">
                <a:latin typeface="Times New Roman" panose="02020603050405020304" pitchFamily="18" charset="0"/>
                <a:cs typeface="Times New Roman" panose="02020603050405020304" pitchFamily="18" charset="0"/>
              </a:rPr>
              <a:t>(у разі придбання цінних паперів </a:t>
            </a:r>
            <a:r>
              <a:rPr lang="uk-UA" sz="2200" dirty="0" smtClean="0">
                <a:latin typeface="Times New Roman" panose="02020603050405020304" pitchFamily="18" charset="0"/>
                <a:cs typeface="Times New Roman" panose="02020603050405020304" pitchFamily="18" charset="0"/>
              </a:rPr>
              <a:t>інституту спільного </a:t>
            </a:r>
            <a:r>
              <a:rPr lang="uk-UA" sz="2200" dirty="0">
                <a:latin typeface="Times New Roman" panose="02020603050405020304" pitchFamily="18" charset="0"/>
                <a:cs typeface="Times New Roman" panose="02020603050405020304" pitchFamily="18" charset="0"/>
              </a:rPr>
              <a:t>інвестування у емітента; їх кількість </a:t>
            </a:r>
            <a:r>
              <a:rPr lang="uk-UA" sz="2200" dirty="0" smtClean="0">
                <a:latin typeface="Times New Roman" panose="02020603050405020304" pitchFamily="18" charset="0"/>
                <a:cs typeface="Times New Roman" panose="02020603050405020304" pitchFamily="18" charset="0"/>
              </a:rPr>
              <a:t>визначається з </a:t>
            </a:r>
            <a:r>
              <a:rPr lang="uk-UA" sz="2200" dirty="0">
                <a:latin typeface="Times New Roman" panose="02020603050405020304" pitchFamily="18" charset="0"/>
                <a:cs typeface="Times New Roman" panose="02020603050405020304" pitchFamily="18" charset="0"/>
              </a:rPr>
              <a:t>урахуванням статті 56 Закону України «Про </a:t>
            </a:r>
            <a:r>
              <a:rPr lang="uk-UA" sz="2200" dirty="0" smtClean="0">
                <a:latin typeface="Times New Roman" panose="02020603050405020304" pitchFamily="18" charset="0"/>
                <a:cs typeface="Times New Roman" panose="02020603050405020304" pitchFamily="18" charset="0"/>
              </a:rPr>
              <a:t>інститути спільного </a:t>
            </a:r>
            <a:r>
              <a:rPr lang="uk-UA" sz="2200" dirty="0">
                <a:latin typeface="Times New Roman" panose="02020603050405020304" pitchFamily="18" charset="0"/>
                <a:cs typeface="Times New Roman" panose="02020603050405020304" pitchFamily="18" charset="0"/>
              </a:rPr>
              <a:t>інвестування»);</a:t>
            </a:r>
          </a:p>
          <a:p>
            <a:pPr marL="0" indent="0" algn="just">
              <a:spcBef>
                <a:spcPts val="0"/>
              </a:spcBef>
              <a:buNone/>
            </a:pPr>
            <a:r>
              <a:rPr lang="uk-UA" sz="2200" dirty="0">
                <a:latin typeface="Times New Roman" panose="02020603050405020304" pitchFamily="18" charset="0"/>
                <a:cs typeface="Times New Roman" panose="02020603050405020304" pitchFamily="18" charset="0"/>
              </a:rPr>
              <a:t>в) суму договору;</a:t>
            </a:r>
          </a:p>
          <a:p>
            <a:pPr marL="0" indent="0" algn="just">
              <a:spcBef>
                <a:spcPts val="0"/>
              </a:spcBef>
              <a:buNone/>
            </a:pPr>
            <a:r>
              <a:rPr lang="uk-UA" sz="2200" dirty="0">
                <a:latin typeface="Times New Roman" panose="02020603050405020304" pitchFamily="18" charset="0"/>
                <a:cs typeface="Times New Roman" panose="02020603050405020304" pitchFamily="18" charset="0"/>
              </a:rPr>
              <a:t>г) умови і термін/строк оплати цінних паперів або </a:t>
            </a:r>
            <a:r>
              <a:rPr lang="uk-UA" sz="2200" dirty="0" smtClean="0">
                <a:latin typeface="Times New Roman" panose="02020603050405020304" pitchFamily="18" charset="0"/>
                <a:cs typeface="Times New Roman" panose="02020603050405020304" pitchFamily="18" charset="0"/>
              </a:rPr>
              <a:t>інших фінансових </a:t>
            </a:r>
            <a:r>
              <a:rPr lang="uk-UA" sz="2200" dirty="0">
                <a:latin typeface="Times New Roman" panose="02020603050405020304" pitchFamily="18" charset="0"/>
                <a:cs typeface="Times New Roman" panose="02020603050405020304" pitchFamily="18" charset="0"/>
              </a:rPr>
              <a:t>інструментів, які є об`єктом цивільних прав </a:t>
            </a:r>
            <a:r>
              <a:rPr lang="uk-UA" sz="2200" dirty="0" smtClean="0">
                <a:latin typeface="Times New Roman" panose="02020603050405020304" pitchFamily="18" charset="0"/>
                <a:cs typeface="Times New Roman" panose="02020603050405020304" pitchFamily="18" charset="0"/>
              </a:rPr>
              <a:t>за договором</a:t>
            </a:r>
            <a:r>
              <a:rPr lang="uk-UA" sz="2200" dirty="0">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latin typeface="Times New Roman" panose="02020603050405020304" pitchFamily="18" charset="0"/>
                <a:cs typeface="Times New Roman" panose="02020603050405020304" pitchFamily="18" charset="0"/>
              </a:rPr>
              <a:t>ґ) умови і строк здійснення переходу прав власності </a:t>
            </a:r>
            <a:r>
              <a:rPr lang="uk-UA" sz="2200" dirty="0" smtClean="0">
                <a:latin typeface="Times New Roman" panose="02020603050405020304" pitchFamily="18" charset="0"/>
                <a:cs typeface="Times New Roman" panose="02020603050405020304" pitchFamily="18" charset="0"/>
              </a:rPr>
              <a:t>на цінні </a:t>
            </a:r>
            <a:r>
              <a:rPr lang="uk-UA" sz="2200" dirty="0">
                <a:latin typeface="Times New Roman" panose="02020603050405020304" pitchFamily="18" charset="0"/>
                <a:cs typeface="Times New Roman" panose="02020603050405020304" pitchFamily="18" charset="0"/>
              </a:rPr>
              <a:t>папери або інші фінансові інструменти;</a:t>
            </a:r>
          </a:p>
          <a:p>
            <a:pPr marL="0" indent="0" algn="just">
              <a:spcBef>
                <a:spcPts val="0"/>
              </a:spcBef>
              <a:buNone/>
            </a:pPr>
            <a:r>
              <a:rPr lang="uk-UA" sz="2200" dirty="0">
                <a:latin typeface="Times New Roman" panose="02020603050405020304" pitchFamily="18" charset="0"/>
                <a:cs typeface="Times New Roman" panose="02020603050405020304" pitchFamily="18" charset="0"/>
              </a:rPr>
              <a:t>д) спосіб проведення розрахунків (з </a:t>
            </a:r>
            <a:r>
              <a:rPr lang="uk-UA" sz="2200" dirty="0" smtClean="0">
                <a:latin typeface="Times New Roman" panose="02020603050405020304" pitchFamily="18" charset="0"/>
                <a:cs typeface="Times New Roman" panose="02020603050405020304" pitchFamily="18" charset="0"/>
              </a:rPr>
              <a:t>дотриманням/без дотримання </a:t>
            </a:r>
            <a:r>
              <a:rPr lang="uk-UA" sz="2200" dirty="0">
                <a:latin typeface="Times New Roman" panose="02020603050405020304" pitchFamily="18" charset="0"/>
                <a:cs typeface="Times New Roman" panose="02020603050405020304" pitchFamily="18" charset="0"/>
              </a:rPr>
              <a:t>принципу «поставка цінних паперів проти оплати</a:t>
            </a:r>
            <a:r>
              <a:rPr lang="uk-UA" sz="2200" dirty="0" smtClean="0">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latin typeface="Times New Roman" panose="02020603050405020304" pitchFamily="18" charset="0"/>
                <a:cs typeface="Times New Roman" panose="02020603050405020304" pitchFamily="18" charset="0"/>
              </a:rPr>
              <a:t>	 Згідно із Законом України «Про ринки капіталу та організовані товарні ринки» </a:t>
            </a:r>
            <a:r>
              <a:rPr lang="uk-UA" sz="2200" dirty="0" err="1">
                <a:latin typeface="Times New Roman" panose="02020603050405020304" pitchFamily="18" charset="0"/>
                <a:cs typeface="Times New Roman" panose="02020603050405020304" pitchFamily="18" charset="0"/>
              </a:rPr>
              <a:t>андеррайтинг</a:t>
            </a:r>
            <a:r>
              <a:rPr lang="uk-UA" sz="2200" dirty="0">
                <a:latin typeface="Times New Roman" panose="02020603050405020304" pitchFamily="18" charset="0"/>
                <a:cs typeface="Times New Roman" panose="02020603050405020304" pitchFamily="18" charset="0"/>
              </a:rPr>
              <a:t> - укладення торговцем цінними паперами договорів щодо </a:t>
            </a:r>
            <a:r>
              <a:rPr lang="uk-UA" sz="2200" dirty="0" smtClean="0">
                <a:latin typeface="Times New Roman" panose="02020603050405020304" pitchFamily="18" charset="0"/>
                <a:cs typeface="Times New Roman" panose="02020603050405020304" pitchFamily="18" charset="0"/>
              </a:rPr>
              <a:t>відчуження </a:t>
            </a:r>
            <a:r>
              <a:rPr lang="uk-UA" sz="2200" dirty="0">
                <a:latin typeface="Times New Roman" panose="02020603050405020304" pitchFamily="18" charset="0"/>
                <a:cs typeface="Times New Roman" panose="02020603050405020304" pitchFamily="18" charset="0"/>
              </a:rPr>
              <a:t>цінних паперів та/або здійснення дій чи надання послуг, пов’язаних з </a:t>
            </a:r>
            <a:r>
              <a:rPr lang="uk-UA" sz="2200" dirty="0" smtClean="0">
                <a:latin typeface="Times New Roman" panose="02020603050405020304" pitchFamily="18" charset="0"/>
                <a:cs typeface="Times New Roman" panose="02020603050405020304" pitchFamily="18" charset="0"/>
              </a:rPr>
              <a:t>таким</a:t>
            </a:r>
            <a:endParaRPr lang="ru-RU" sz="2200" dirty="0"/>
          </a:p>
        </p:txBody>
      </p:sp>
    </p:spTree>
    <p:extLst>
      <p:ext uri="{BB962C8B-B14F-4D97-AF65-F5344CB8AC3E}">
        <p14:creationId xmlns:p14="http://schemas.microsoft.com/office/powerpoint/2010/main" val="264081262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624330" cy="6083929"/>
          </a:xfrm>
        </p:spPr>
        <p:txBody>
          <a:bodyPr>
            <a:norm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відчуженням, у процесі емісії цих цінних паперів за дорученням, від імені та за рахунок емітента на підставі відповідного договору з емітентом. </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Андеррайтер</a:t>
            </a:r>
            <a:r>
              <a:rPr lang="uk-UA" sz="2200" dirty="0" smtClean="0">
                <a:latin typeface="Times New Roman" panose="02020603050405020304" pitchFamily="18" charset="0"/>
                <a:cs typeface="Times New Roman" panose="02020603050405020304" pitchFamily="18" charset="0"/>
              </a:rPr>
              <a:t> може надавати консультації емітенту щодо розміщення цінних паперів цього емітента. </a:t>
            </a:r>
            <a:r>
              <a:rPr lang="uk-UA" sz="2200" dirty="0" err="1" smtClean="0">
                <a:latin typeface="Times New Roman" panose="02020603050405020304" pitchFamily="18" charset="0"/>
                <a:cs typeface="Times New Roman" panose="02020603050405020304" pitchFamily="18" charset="0"/>
              </a:rPr>
              <a:t>Андеррайтер</a:t>
            </a:r>
            <a:r>
              <a:rPr lang="uk-UA" sz="2200" dirty="0" smtClean="0">
                <a:latin typeface="Times New Roman" panose="02020603050405020304" pitchFamily="18" charset="0"/>
                <a:cs typeface="Times New Roman" panose="02020603050405020304" pitchFamily="18" charset="0"/>
              </a:rPr>
              <a:t> відповідно до договору з емітентом може здійснювати: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купівлю цінних паперів у емітента з подальшим їх перепродажем інвесторам;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гарантування повного або часткового продажу цінних паперів емітента інвесторам, повний чи частковий їх викуп за фіксованою ціною з подальшим перепродажем;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продаж якомога більшої кількості цінних паперів, без зобов’язання придбати будь-які цінні папери, що не були продані.</a:t>
            </a:r>
          </a:p>
          <a:p>
            <a:pPr marL="0" indent="0" algn="just">
              <a:spcBef>
                <a:spcPts val="0"/>
              </a:spcBef>
              <a:buNone/>
            </a:pPr>
            <a:r>
              <a:rPr lang="uk-UA" dirty="0" smtClean="0"/>
              <a:t>	</a:t>
            </a:r>
            <a:r>
              <a:rPr lang="uk-UA" sz="2200" dirty="0" smtClean="0">
                <a:latin typeface="Times New Roman" panose="02020603050405020304" pitchFamily="18" charset="0"/>
                <a:cs typeface="Times New Roman" panose="02020603050405020304" pitchFamily="18" charset="0"/>
              </a:rPr>
              <a:t>Траст (</a:t>
            </a:r>
            <a:r>
              <a:rPr lang="uk-UA" sz="2200" dirty="0" err="1" smtClean="0">
                <a:latin typeface="Times New Roman" panose="02020603050405020304" pitchFamily="18" charset="0"/>
                <a:cs typeface="Times New Roman" panose="02020603050405020304" pitchFamily="18" charset="0"/>
              </a:rPr>
              <a:t>англ</a:t>
            </a: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trust</a:t>
            </a:r>
            <a:r>
              <a:rPr lang="uk-UA" sz="2200" dirty="0" smtClean="0">
                <a:latin typeface="Times New Roman" panose="02020603050405020304" pitchFamily="18" charset="0"/>
                <a:cs typeface="Times New Roman" panose="02020603050405020304" pitchFamily="18" charset="0"/>
              </a:rPr>
              <a:t> – довіра довірче управління) – це операції з управління коштами (майном, грошима, цінними паперами тощо) клієнта, які здійснюються на підставі договору від свого імені в інтересах і/але дорученням клієнта на правах довіреної особи.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Відповідно до Закону України «Про ринки капіталу та організовані товарні ринки» діяльність із управління цінними паперами – це діяльність, яку проводить торговець цінними паперами від свого імені за винагороду протягом визначеного строку на</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20033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752667" cy="6083929"/>
          </a:xfrm>
        </p:spPr>
        <p:txBody>
          <a:bodyPr>
            <a:normAutofit/>
          </a:bodyPr>
          <a:lstStyle/>
          <a:p>
            <a:pPr marL="0" indent="0" algn="just">
              <a:spcBef>
                <a:spcPts val="0"/>
              </a:spcBef>
              <a:buNone/>
            </a:pPr>
            <a:r>
              <a:rPr lang="ru-RU" sz="24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підставі договору про управління переданими йому цінними паперами та грошовими коштами, призначеними для інвестування в цінні папери, а також отриманими в процесі цього управління цінними паперами та грошовими коштами, які належать на праві власності установнику управління, в його інтересах або в інтересах визначених ним третіх осіб.</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Банк - торговець цінними паперами може провадити діяльність з управління цінними паперами, якщо має сплачений коштами статутний капітал у розмірі не менш як 7 мільйонів гривень.</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Банк, який провадить діяльність з управління цінними паперами, може надавати консультації, пов’язані з обслуговуванням установника управління.</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Банк має право укладати договори про управління цінними паперами з фізичними та юридичними особами. Сума договору про управління цінними паперами з одним клієнтом - фізичною особою має становити не менше суми, еквівалентної 100 мінімальним заробітним платам.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Для провадження діяльності з управління цінними паперами кошти клієнта (клієнтів), у разі якщо це передбачено договором управління, зараховуються на окремий поточний рахунок банку - торговця цінними паперами в банку окремо від власних коштів</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64192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702873" cy="6083929"/>
          </a:xfrm>
        </p:spPr>
        <p:txBody>
          <a:bodyPr>
            <a:normAutofit lnSpcReduction="10000"/>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торговця цінними паперами та відповідно до умов договору (договорів) про управління цінними паперами, іншими фінансовими інструментами і коштами, призначеними для інвестування в цінні папери та інші фінансові інструменти. Торговець цінними паперами звітує перед клієнтами про використання їхніх коштів.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Банк може використовувати кошти клієнтів, якщо це передбачено договором про управління цінними паперами. Договором про управління цінними паперами може бути передбачено розподіл між сторонами прибутку, отриманого банком від використання коштів клієнта.</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У довірчих правовідносинах беруть участь три сторони: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 довіритель майна (засновник) – юридична або фізична особа, яка заснувала траст та/або передала </a:t>
            </a:r>
            <a:r>
              <a:rPr lang="uk-UA" sz="2200" dirty="0" err="1" smtClean="0">
                <a:latin typeface="Times New Roman" panose="02020603050405020304" pitchFamily="18" charset="0"/>
                <a:cs typeface="Times New Roman" panose="02020603050405020304" pitchFamily="18" charset="0"/>
              </a:rPr>
              <a:t>довірительному</a:t>
            </a:r>
            <a:r>
              <a:rPr lang="uk-UA" sz="2200" dirty="0" smtClean="0">
                <a:latin typeface="Times New Roman" panose="02020603050405020304" pitchFamily="18" charset="0"/>
                <a:cs typeface="Times New Roman" panose="02020603050405020304" pitchFamily="18" charset="0"/>
              </a:rPr>
              <a:t> власнику повноваження власника належного їм майна відповідно до умов укладеного між ними договору;</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довірительний</a:t>
            </a:r>
            <a:r>
              <a:rPr lang="uk-UA" sz="2200" dirty="0" smtClean="0">
                <a:latin typeface="Times New Roman" panose="02020603050405020304" pitchFamily="18" charset="0"/>
                <a:cs typeface="Times New Roman" panose="02020603050405020304" pitchFamily="18" charset="0"/>
              </a:rPr>
              <a:t> власник (траст) – сторона, яка здійснює управління майном. Ним можуть бути спеціалізовані трастові компанії (довірчі товариства) або трастові відділи банків;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 </a:t>
            </a:r>
            <a:r>
              <a:rPr lang="uk-UA" sz="2200" dirty="0" err="1" smtClean="0">
                <a:latin typeface="Times New Roman" panose="02020603050405020304" pitchFamily="18" charset="0"/>
                <a:cs typeface="Times New Roman" panose="02020603050405020304" pitchFamily="18" charset="0"/>
              </a:rPr>
              <a:t>бенефіціар</a:t>
            </a:r>
            <a:r>
              <a:rPr lang="uk-UA" sz="2200" dirty="0" smtClean="0">
                <a:latin typeface="Times New Roman" panose="02020603050405020304" pitchFamily="18" charset="0"/>
                <a:cs typeface="Times New Roman" panose="02020603050405020304" pitchFamily="18" charset="0"/>
              </a:rPr>
              <a:t> – особа, на користь та в інтересах якої надаються довірчі послуги. Ним може бути сам довіритель майна або третя особа.</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В Україні законодавчо закріплено два види довірчих відносин: відносини довірчого управління; відносини довірчої власності.</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70273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463909" cy="6083929"/>
          </a:xfrm>
        </p:spPr>
        <p:txBody>
          <a:bodyPr>
            <a:normAutofit/>
          </a:bodyPr>
          <a:lstStyle/>
          <a:p>
            <a:pPr marL="0" indent="0" algn="just">
              <a:spcBef>
                <a:spcPts val="0"/>
              </a:spcBef>
              <a:buNone/>
            </a:pP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537675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544120" cy="6083929"/>
          </a:xfrm>
        </p:spPr>
        <p:txBody>
          <a:bodyPr>
            <a:normAutofit/>
          </a:bodyPr>
          <a:lstStyle/>
          <a:p>
            <a:pPr marL="0" indent="0" algn="just">
              <a:lnSpc>
                <a:spcPct val="110000"/>
              </a:lnSpc>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b="1" dirty="0" smtClean="0">
                <a:latin typeface="Times New Roman" panose="02020603050405020304" pitchFamily="18" charset="0"/>
                <a:cs typeface="Times New Roman" panose="02020603050405020304" pitchFamily="18" charset="0"/>
              </a:rPr>
              <a:t>Депозитарна </a:t>
            </a:r>
            <a:r>
              <a:rPr lang="uk-UA" sz="2200" b="1" dirty="0">
                <a:latin typeface="Times New Roman" panose="02020603050405020304" pitchFamily="18" charset="0"/>
                <a:cs typeface="Times New Roman" panose="02020603050405020304" pitchFamily="18" charset="0"/>
              </a:rPr>
              <a:t>діяльність зберігача цінних паперів </a:t>
            </a:r>
            <a:r>
              <a:rPr lang="uk-UA" sz="2200" dirty="0" smtClean="0">
                <a:latin typeface="Times New Roman" panose="02020603050405020304" pitchFamily="18" charset="0"/>
                <a:cs typeface="Times New Roman" panose="02020603050405020304" pitchFamily="18" charset="0"/>
              </a:rPr>
              <a:t>- діяльність </a:t>
            </a:r>
            <a:r>
              <a:rPr lang="uk-UA" sz="2200" dirty="0">
                <a:latin typeface="Times New Roman" panose="02020603050405020304" pitchFamily="18" charset="0"/>
                <a:cs typeface="Times New Roman" panose="02020603050405020304" pitchFamily="18" charset="0"/>
              </a:rPr>
              <a:t>з надання послуг щодо зберігання цінних паперів</a:t>
            </a:r>
            <a:r>
              <a:rPr lang="uk-UA" sz="2200" dirty="0" smtClean="0">
                <a:latin typeface="Times New Roman" panose="02020603050405020304" pitchFamily="18" charset="0"/>
                <a:cs typeface="Times New Roman" panose="02020603050405020304" pitchFamily="18" charset="0"/>
              </a:rPr>
              <a:t>, обслуговування </a:t>
            </a:r>
            <a:r>
              <a:rPr lang="uk-UA" sz="2200" dirty="0">
                <a:latin typeface="Times New Roman" panose="02020603050405020304" pitchFamily="18" charset="0"/>
                <a:cs typeface="Times New Roman" panose="02020603050405020304" pitchFamily="18" charset="0"/>
              </a:rPr>
              <a:t>правочинів щодо цінних паперів на </a:t>
            </a:r>
            <a:r>
              <a:rPr lang="uk-UA" sz="2200" dirty="0" smtClean="0">
                <a:latin typeface="Times New Roman" panose="02020603050405020304" pitchFamily="18" charset="0"/>
                <a:cs typeface="Times New Roman" panose="02020603050405020304" pitchFamily="18" charset="0"/>
              </a:rPr>
              <a:t>рахунках власників </a:t>
            </a:r>
            <a:r>
              <a:rPr lang="uk-UA" sz="2200" dirty="0">
                <a:latin typeface="Times New Roman" panose="02020603050405020304" pitchFamily="18" charset="0"/>
                <a:cs typeface="Times New Roman" panose="02020603050405020304" pitchFamily="18" charset="0"/>
              </a:rPr>
              <a:t>цінних паперів.</a:t>
            </a:r>
          </a:p>
          <a:p>
            <a:pPr marL="0" indent="0" algn="just">
              <a:lnSpc>
                <a:spcPct val="110000"/>
              </a:lnSpc>
              <a:spcBef>
                <a:spcPts val="0"/>
              </a:spcBef>
              <a:buNone/>
            </a:pPr>
            <a:r>
              <a:rPr lang="uk-UA" sz="2200" dirty="0" smtClean="0">
                <a:latin typeface="Times New Roman" panose="02020603050405020304" pitchFamily="18" charset="0"/>
                <a:cs typeface="Times New Roman" panose="02020603050405020304" pitchFamily="18" charset="0"/>
              </a:rPr>
              <a:t>	Законодавство </a:t>
            </a:r>
            <a:r>
              <a:rPr lang="uk-UA" sz="2200" dirty="0">
                <a:latin typeface="Times New Roman" panose="02020603050405020304" pitchFamily="18" charset="0"/>
                <a:cs typeface="Times New Roman" panose="02020603050405020304" pitchFamily="18" charset="0"/>
              </a:rPr>
              <a:t>унормовує, що зберігачами </a:t>
            </a:r>
            <a:r>
              <a:rPr lang="uk-UA" sz="2200" dirty="0" smtClean="0">
                <a:latin typeface="Times New Roman" panose="02020603050405020304" pitchFamily="18" charset="0"/>
                <a:cs typeface="Times New Roman" panose="02020603050405020304" pitchFamily="18" charset="0"/>
              </a:rPr>
              <a:t>можуть бути </a:t>
            </a:r>
            <a:r>
              <a:rPr lang="uk-UA" sz="2200" dirty="0">
                <a:latin typeface="Times New Roman" panose="02020603050405020304" pitchFamily="18" charset="0"/>
                <a:cs typeface="Times New Roman" panose="02020603050405020304" pitchFamily="18" charset="0"/>
              </a:rPr>
              <a:t>тільки банки або торговці цінними паперами. </a:t>
            </a:r>
            <a:r>
              <a:rPr lang="uk-UA" sz="2200" dirty="0" smtClean="0">
                <a:latin typeface="Times New Roman" panose="02020603050405020304" pitchFamily="18" charset="0"/>
                <a:cs typeface="Times New Roman" panose="02020603050405020304" pitchFamily="18" charset="0"/>
              </a:rPr>
              <a:t>Зберігачі цінних </a:t>
            </a:r>
            <a:r>
              <a:rPr lang="uk-UA" sz="2200" dirty="0">
                <a:latin typeface="Times New Roman" panose="02020603050405020304" pitchFamily="18" charset="0"/>
                <a:cs typeface="Times New Roman" panose="02020603050405020304" pitchFamily="18" charset="0"/>
              </a:rPr>
              <a:t>паперів як одні з найважливіших елементів </a:t>
            </a:r>
            <a:r>
              <a:rPr lang="uk-UA" sz="2200" dirty="0" smtClean="0">
                <a:latin typeface="Times New Roman" panose="02020603050405020304" pitchFamily="18" charset="0"/>
                <a:cs typeface="Times New Roman" panose="02020603050405020304" pitchFamily="18" charset="0"/>
              </a:rPr>
              <a:t>технічної підсистеми </a:t>
            </a:r>
            <a:r>
              <a:rPr lang="uk-UA" sz="2200" dirty="0">
                <a:latin typeface="Times New Roman" panose="02020603050405020304" pitchFamily="18" charset="0"/>
                <a:cs typeface="Times New Roman" panose="02020603050405020304" pitchFamily="18" charset="0"/>
              </a:rPr>
              <a:t>інфраструктури ринку цінних паперів </a:t>
            </a:r>
            <a:r>
              <a:rPr lang="uk-UA" sz="2200" dirty="0" smtClean="0">
                <a:latin typeface="Times New Roman" panose="02020603050405020304" pitchFamily="18" charset="0"/>
                <a:cs typeface="Times New Roman" panose="02020603050405020304" pitchFamily="18" charset="0"/>
              </a:rPr>
              <a:t>відіграють важливу </a:t>
            </a:r>
            <a:r>
              <a:rPr lang="uk-UA" sz="2200" dirty="0">
                <a:latin typeface="Times New Roman" panose="02020603050405020304" pitchFamily="18" charset="0"/>
                <a:cs typeface="Times New Roman" panose="02020603050405020304" pitchFamily="18" charset="0"/>
              </a:rPr>
              <a:t>роль у забезпеченні надійної системи обліку </a:t>
            </a:r>
            <a:r>
              <a:rPr lang="uk-UA" sz="2200" dirty="0" smtClean="0">
                <a:latin typeface="Times New Roman" panose="02020603050405020304" pitchFamily="18" charset="0"/>
                <a:cs typeface="Times New Roman" panose="02020603050405020304" pitchFamily="18" charset="0"/>
              </a:rPr>
              <a:t>прав власності </a:t>
            </a:r>
            <a:r>
              <a:rPr lang="uk-UA" sz="2200" dirty="0">
                <a:latin typeface="Times New Roman" panose="02020603050405020304" pitchFamily="18" charset="0"/>
                <a:cs typeface="Times New Roman" panose="02020603050405020304" pitchFamily="18" charset="0"/>
              </a:rPr>
              <a:t>на цінні папери і захисту інтересів інвестора. </a:t>
            </a:r>
            <a:r>
              <a:rPr lang="uk-UA" sz="2200" dirty="0" smtClean="0">
                <a:latin typeface="Times New Roman" panose="02020603050405020304" pitchFamily="18" charset="0"/>
                <a:cs typeface="Times New Roman" panose="02020603050405020304" pitchFamily="18" charset="0"/>
              </a:rPr>
              <a:t>Вони обслуговують </a:t>
            </a:r>
            <a:r>
              <a:rPr lang="uk-UA" sz="2200" dirty="0">
                <a:latin typeface="Times New Roman" panose="02020603050405020304" pitchFamily="18" charset="0"/>
                <a:cs typeface="Times New Roman" panose="02020603050405020304" pitchFamily="18" charset="0"/>
              </a:rPr>
              <a:t>електронний обіг цінних паперів, випущених </a:t>
            </a:r>
            <a:r>
              <a:rPr lang="uk-UA" sz="2200" dirty="0" smtClean="0">
                <a:latin typeface="Times New Roman" panose="02020603050405020304" pitchFamily="18" charset="0"/>
                <a:cs typeface="Times New Roman" panose="02020603050405020304" pitchFamily="18" charset="0"/>
              </a:rPr>
              <a:t>у бездокументарній </a:t>
            </a:r>
            <a:r>
              <a:rPr lang="uk-UA" sz="2200" dirty="0">
                <a:latin typeface="Times New Roman" panose="02020603050405020304" pitchFamily="18" charset="0"/>
                <a:cs typeface="Times New Roman" panose="02020603050405020304" pitchFamily="18" charset="0"/>
              </a:rPr>
              <a:t>або документарній формі, </a:t>
            </a:r>
            <a:r>
              <a:rPr lang="uk-UA" sz="2200" dirty="0" err="1">
                <a:latin typeface="Times New Roman" panose="02020603050405020304" pitchFamily="18" charset="0"/>
                <a:cs typeface="Times New Roman" panose="02020603050405020304" pitchFamily="18" charset="0"/>
              </a:rPr>
              <a:t>знерухомлених</a:t>
            </a:r>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у депозитарії</a:t>
            </a:r>
            <a:r>
              <a:rPr lang="uk-UA" sz="2200" dirty="0">
                <a:latin typeface="Times New Roman" panose="02020603050405020304" pitchFamily="18" charset="0"/>
                <a:cs typeface="Times New Roman" panose="02020603050405020304" pitchFamily="18" charset="0"/>
              </a:rPr>
              <a:t>. Зважаючи на необхідність підвищення </a:t>
            </a:r>
            <a:r>
              <a:rPr lang="uk-UA" sz="2200" dirty="0" smtClean="0">
                <a:latin typeface="Times New Roman" panose="02020603050405020304" pitchFamily="18" charset="0"/>
                <a:cs typeface="Times New Roman" panose="02020603050405020304" pitchFamily="18" charset="0"/>
              </a:rPr>
              <a:t>прозорості операцій </a:t>
            </a:r>
            <a:r>
              <a:rPr lang="uk-UA" sz="2200" dirty="0">
                <a:latin typeface="Times New Roman" panose="02020603050405020304" pitchFamily="18" charset="0"/>
                <a:cs typeface="Times New Roman" panose="02020603050405020304" pitchFamily="18" charset="0"/>
              </a:rPr>
              <a:t>на фондовому ринку, створення надійної </a:t>
            </a:r>
            <a:r>
              <a:rPr lang="uk-UA" sz="2200" dirty="0" smtClean="0">
                <a:latin typeface="Times New Roman" panose="02020603050405020304" pitchFamily="18" charset="0"/>
                <a:cs typeface="Times New Roman" panose="02020603050405020304" pitchFamily="18" charset="0"/>
              </a:rPr>
              <a:t>системи захисту </a:t>
            </a:r>
            <a:r>
              <a:rPr lang="uk-UA" sz="2200" dirty="0">
                <a:latin typeface="Times New Roman" panose="02020603050405020304" pitchFamily="18" charset="0"/>
                <a:cs typeface="Times New Roman" panose="02020603050405020304" pitchFamily="18" charset="0"/>
              </a:rPr>
              <a:t>прав інвесторів та розвитку організованого </a:t>
            </a:r>
            <a:r>
              <a:rPr lang="uk-UA" sz="2200" dirty="0" smtClean="0">
                <a:latin typeface="Times New Roman" panose="02020603050405020304" pitchFamily="18" charset="0"/>
                <a:cs typeface="Times New Roman" panose="02020603050405020304" pitchFamily="18" charset="0"/>
              </a:rPr>
              <a:t>обігу цінних </a:t>
            </a:r>
            <a:r>
              <a:rPr lang="uk-UA" sz="2200" dirty="0">
                <a:latin typeface="Times New Roman" panose="02020603050405020304" pitchFamily="18" charset="0"/>
                <a:cs typeface="Times New Roman" panose="02020603050405020304" pitchFamily="18" charset="0"/>
              </a:rPr>
              <a:t>паперів, їх випуск у бездокументарній формі є </a:t>
            </a:r>
            <a:r>
              <a:rPr lang="uk-UA" sz="2200" dirty="0" smtClean="0">
                <a:latin typeface="Times New Roman" panose="02020603050405020304" pitchFamily="18" charset="0"/>
                <a:cs typeface="Times New Roman" panose="02020603050405020304" pitchFamily="18" charset="0"/>
              </a:rPr>
              <a:t>найбільш доцільним </a:t>
            </a:r>
            <a:r>
              <a:rPr lang="uk-UA" sz="2200" dirty="0">
                <a:latin typeface="Times New Roman" panose="02020603050405020304" pitchFamily="18" charset="0"/>
                <a:cs typeface="Times New Roman" panose="02020603050405020304" pitchFamily="18" charset="0"/>
              </a:rPr>
              <a:t>та перспективним</a:t>
            </a:r>
            <a:r>
              <a:rPr lang="uk-UA" sz="2200" dirty="0" smtClean="0">
                <a:latin typeface="Times New Roman" panose="02020603050405020304" pitchFamily="18" charset="0"/>
                <a:cs typeface="Times New Roman" panose="02020603050405020304" pitchFamily="18" charset="0"/>
              </a:rPr>
              <a:t>.</a:t>
            </a:r>
          </a:p>
          <a:p>
            <a:pPr marL="0" indent="0" algn="just">
              <a:lnSpc>
                <a:spcPct val="110000"/>
              </a:lnSpc>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Нині в Україні діє дворівнева депозитарна система, на верхньому рівні якої – Національний депозитарій України (НДУ) і депозитарії, що ведуть рахунки для зберігачів та здійснюють кліринг і розрахунки за угодами щодо цінних паперів (депозитарій державних цінних паперів Нацбанку та ВДЦП).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036813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471930" cy="5902859"/>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Нижній рівень – це зберігачі, які ведуть рахунки власників цінних паперів, та реєстратори власників іменних цінних паперів.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Депозитарна система України</a:t>
            </a:r>
            <a:r>
              <a:rPr lang="uk-UA" sz="2200" dirty="0" smtClean="0">
                <a:latin typeface="Times New Roman" panose="02020603050405020304" pitchFamily="18" charset="0"/>
                <a:cs typeface="Times New Roman" panose="02020603050405020304" pitchFamily="18" charset="0"/>
              </a:rPr>
              <a:t> - сукупність учасників депозитарної системи та правовідносин між ними щодо ведення обліку цінних паперів, прав на цінні папери і прав за цінними паперами та їх обмежень, що встановлюються в системі депозитарного обліку цінних паперів, у тому числі внаслідок проведення розрахунків за правочинами щодо цінних паперів.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Депозитарна діяльність</a:t>
            </a:r>
            <a:r>
              <a:rPr lang="uk-UA" sz="2200" dirty="0" smtClean="0">
                <a:latin typeface="Times New Roman" panose="02020603050405020304" pitchFamily="18" charset="0"/>
                <a:cs typeface="Times New Roman" panose="02020603050405020304" pitchFamily="18" charset="0"/>
              </a:rPr>
              <a:t> - діяльність професійних учасників депозитарної системи України та Національного банку України щодо надання послуг із зберігання та обліку цінних паперів, обліку і обслуговування набуття, припинення та переходу прав на цінні папери і прав за цінними паперами та обмежень прав на цінні папери на рахунках у цінних паперах депозитарних установ, емітентів, депозитаріїв-кореспондентів, осіб, які провадять клірингову діяльність, Розрахункового центру з обслуговування договорів на фінансових ринках, депонентів, номінальних утримувачів, а також надання інших послуг, які відповідно до цього Закону мають право надавати професійні учасники депозитарної системи України.</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844712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4"/>
            <a:ext cx="10693819" cy="5857592"/>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Депонент</a:t>
            </a:r>
            <a:r>
              <a:rPr lang="uk-UA" sz="2200" dirty="0" smtClean="0">
                <a:latin typeface="Times New Roman" panose="02020603050405020304" pitchFamily="18" charset="0"/>
                <a:cs typeface="Times New Roman" panose="02020603050405020304" pitchFamily="18" charset="0"/>
              </a:rPr>
              <a:t> - власник цінних паперів, співвласники цінних паперів, нотаріус, на депозит якого </a:t>
            </a:r>
            <a:r>
              <a:rPr lang="uk-UA" sz="2200" dirty="0" err="1" smtClean="0">
                <a:latin typeface="Times New Roman" panose="02020603050405020304" pitchFamily="18" charset="0"/>
                <a:cs typeface="Times New Roman" panose="02020603050405020304" pitchFamily="18" charset="0"/>
              </a:rPr>
              <a:t>внесено</a:t>
            </a:r>
            <a:r>
              <a:rPr lang="uk-UA" sz="2200" dirty="0" smtClean="0">
                <a:latin typeface="Times New Roman" panose="02020603050405020304" pitchFamily="18" charset="0"/>
                <a:cs typeface="Times New Roman" panose="02020603050405020304" pitchFamily="18" charset="0"/>
              </a:rPr>
              <a:t> цінні папери, яким рахунок у цінних паперах відкривається депозитарною установою на підставі відповідного договору про обслуговування рахунка в цінних паперах, а також депозитарна установа, яка відкриває собі рахунок у цінних паперах на підставі наказу керівника цієї депозитарної установи. Національний банк України може бути депонентом у випадках, передбачених законодавством.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Кліринг</a:t>
            </a:r>
            <a:r>
              <a:rPr lang="uk-UA" sz="2200" dirty="0" smtClean="0">
                <a:latin typeface="Times New Roman" panose="02020603050405020304" pitchFamily="18" charset="0"/>
                <a:cs typeface="Times New Roman" panose="02020603050405020304" pitchFamily="18" charset="0"/>
              </a:rPr>
              <a:t> - визначення взаємних зобов’язань за правочинами щодо цінних паперів та інших фінансових інструментів, у тому числі шляхом </a:t>
            </a:r>
            <a:r>
              <a:rPr lang="uk-UA" sz="2200" dirty="0" err="1" smtClean="0">
                <a:latin typeface="Times New Roman" panose="02020603050405020304" pitchFamily="18" charset="0"/>
                <a:cs typeface="Times New Roman" panose="02020603050405020304" pitchFamily="18" charset="0"/>
              </a:rPr>
              <a:t>неттінгу</a:t>
            </a:r>
            <a:r>
              <a:rPr lang="uk-UA" sz="2200" dirty="0" smtClean="0">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i="1" dirty="0" err="1" smtClean="0">
                <a:latin typeface="Times New Roman" panose="02020603050405020304" pitchFamily="18" charset="0"/>
                <a:cs typeface="Times New Roman" panose="02020603050405020304" pitchFamily="18" charset="0"/>
              </a:rPr>
              <a:t>Неттінг</a:t>
            </a:r>
            <a:r>
              <a:rPr lang="uk-UA" sz="2200" dirty="0" smtClean="0">
                <a:latin typeface="Times New Roman" panose="02020603050405020304" pitchFamily="18" charset="0"/>
                <a:cs typeface="Times New Roman" panose="02020603050405020304" pitchFamily="18" charset="0"/>
              </a:rPr>
              <a:t> - повне або часткове припинення зобов’язань за правочинами щодо цінних паперів та інших фінансових інструментів шляхом заліку зобов’язань або в інший спосіб. На момент здійснення </a:t>
            </a:r>
            <a:r>
              <a:rPr lang="uk-UA" sz="2200" dirty="0" err="1" smtClean="0">
                <a:latin typeface="Times New Roman" panose="02020603050405020304" pitchFamily="18" charset="0"/>
                <a:cs typeface="Times New Roman" panose="02020603050405020304" pitchFamily="18" charset="0"/>
              </a:rPr>
              <a:t>неттінгу</a:t>
            </a:r>
            <a:r>
              <a:rPr lang="uk-UA" sz="2200" dirty="0" smtClean="0">
                <a:latin typeface="Times New Roman" panose="02020603050405020304" pitchFamily="18" charset="0"/>
                <a:cs typeface="Times New Roman" panose="02020603050405020304" pitchFamily="18" charset="0"/>
              </a:rPr>
              <a:t> строк виконання зобов’язань, за якими здійснюється </a:t>
            </a:r>
            <a:r>
              <a:rPr lang="uk-UA" sz="2200" dirty="0" err="1" smtClean="0">
                <a:latin typeface="Times New Roman" panose="02020603050405020304" pitchFamily="18" charset="0"/>
                <a:cs typeface="Times New Roman" panose="02020603050405020304" pitchFamily="18" charset="0"/>
              </a:rPr>
              <a:t>неттінг</a:t>
            </a:r>
            <a:r>
              <a:rPr lang="uk-UA" sz="2200" dirty="0" smtClean="0">
                <a:latin typeface="Times New Roman" panose="02020603050405020304" pitchFamily="18" charset="0"/>
                <a:cs typeface="Times New Roman" panose="02020603050405020304" pitchFamily="18" charset="0"/>
              </a:rPr>
              <a:t>, вважається таким, що настав.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Система депозитарного обліку цінних паперів</a:t>
            </a:r>
            <a:r>
              <a:rPr lang="uk-UA" sz="2200" dirty="0" smtClean="0">
                <a:latin typeface="Times New Roman" panose="02020603050405020304" pitchFamily="18" charset="0"/>
                <a:cs typeface="Times New Roman" panose="02020603050405020304" pitchFamily="18" charset="0"/>
              </a:rPr>
              <a:t> - сукупність інформації, записів про емісійні цінні папери (вид із зазначенням типу, номінальна вартість і кількість, реєстр кодів цінних паперів (міжнародних ідентифікаційних номерів цінних паперів), обмеження обігу тощо) на рахунках у цінних паперах власників таких рахунків;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0039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739087" cy="6083929"/>
          </a:xfrm>
        </p:spPr>
        <p:txBody>
          <a:bodyPr>
            <a:normAutofit/>
          </a:bodyPr>
          <a:lstStyle/>
          <a:p>
            <a:pPr marL="0" indent="0" algn="just">
              <a:lnSpc>
                <a:spcPct val="120000"/>
              </a:lnSpc>
              <a:spcBef>
                <a:spcPts val="0"/>
              </a:spcBef>
              <a:buNone/>
            </a:pPr>
            <a:r>
              <a:rPr lang="uk-UA" sz="2200" dirty="0" smtClean="0">
                <a:latin typeface="Times New Roman" panose="02020603050405020304" pitchFamily="18" charset="0"/>
                <a:cs typeface="Times New Roman" panose="02020603050405020304" pitchFamily="18" charset="0"/>
              </a:rPr>
              <a:t>інформації про емітентів; про власників цінних паперів, які мають права за цінними паперами та права на цінні папери; про обмеження прав на цінні папери та прав за цінними паперами; про осіб, уповноважених власниками цінних паперів (управителів, заставодержателів, інших осіб, наділених відповідними правами щодо цінних паперів); про номінальних утримувачів; інші дані, що дають змогу ідентифікувати емісійні цінні папери і зазначених осіб; інша передбачена законодавством інформація.</a:t>
            </a:r>
          </a:p>
          <a:p>
            <a:pPr marL="0" indent="0" algn="just">
              <a:lnSpc>
                <a:spcPct val="120000"/>
              </a:lnSpc>
              <a:spcBef>
                <a:spcPts val="0"/>
              </a:spcBef>
              <a:buNone/>
            </a:pPr>
            <a:r>
              <a:rPr lang="uk-UA" sz="2200" dirty="0" smtClean="0">
                <a:latin typeface="Times New Roman" panose="02020603050405020304" pitchFamily="18" charset="0"/>
                <a:cs typeface="Times New Roman" panose="02020603050405020304" pitchFamily="18" charset="0"/>
              </a:rPr>
              <a:t>	Рахунок у цінних паперах депонента відкривається депозитарною установою на підставі договору про обслуговування рахунка в цінних паперах власнику цінних паперів, співвласникам цінних паперів або нотаріусу, на депозит яких </a:t>
            </a:r>
            <a:r>
              <a:rPr lang="uk-UA" sz="2200" dirty="0" err="1" smtClean="0">
                <a:latin typeface="Times New Roman" panose="02020603050405020304" pitchFamily="18" charset="0"/>
                <a:cs typeface="Times New Roman" panose="02020603050405020304" pitchFamily="18" charset="0"/>
              </a:rPr>
              <a:t>внесено</a:t>
            </a:r>
            <a:r>
              <a:rPr lang="uk-UA" sz="2200" dirty="0" smtClean="0">
                <a:latin typeface="Times New Roman" panose="02020603050405020304" pitchFamily="18" charset="0"/>
                <a:cs typeface="Times New Roman" panose="02020603050405020304" pitchFamily="18" charset="0"/>
              </a:rPr>
              <a:t> цінні папери, а також самій депозитарній установі (на підставі наказу керівника цієї депозитарної установи) або Національному банку України відповідно до законодавства</a:t>
            </a:r>
            <a:r>
              <a:rPr lang="ru-RU" sz="2200" dirty="0" smtClean="0">
                <a:latin typeface="Times New Roman" panose="02020603050405020304" pitchFamily="18" charset="0"/>
                <a:cs typeface="Times New Roman" panose="02020603050405020304" pitchFamily="18" charset="0"/>
              </a:rPr>
              <a:t>.</a:t>
            </a:r>
          </a:p>
          <a:p>
            <a:pPr marL="0" indent="0" algn="just">
              <a:lnSpc>
                <a:spcPct val="120000"/>
              </a:lnSpc>
              <a:spcBef>
                <a:spcPts val="0"/>
              </a:spcBef>
              <a:buNone/>
            </a:pPr>
            <a:r>
              <a:rPr lang="uk-UA" sz="2200" dirty="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Депозитарний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облік</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цінних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паперів</a:t>
            </a:r>
            <a:r>
              <a:rPr lang="ru-RU" sz="2200" dirty="0">
                <a:latin typeface="Times New Roman" panose="02020603050405020304" pitchFamily="18" charset="0"/>
                <a:cs typeface="Times New Roman" panose="02020603050405020304" pitchFamily="18" charset="0"/>
              </a:rPr>
              <a:t> - </a:t>
            </a:r>
            <a:r>
              <a:rPr lang="ru-RU" sz="2200" dirty="0" err="1">
                <a:latin typeface="Times New Roman" panose="02020603050405020304" pitchFamily="18" charset="0"/>
                <a:cs typeface="Times New Roman" panose="02020603050405020304" pitchFamily="18" charset="0"/>
              </a:rPr>
              <a:t>облік</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цінних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паперів</a:t>
            </a:r>
            <a:r>
              <a:rPr lang="ru-RU" sz="2200" dirty="0">
                <a:latin typeface="Times New Roman" panose="02020603050405020304" pitchFamily="18" charset="0"/>
                <a:cs typeface="Times New Roman" panose="02020603050405020304" pitchFamily="18" charset="0"/>
              </a:rPr>
              <a:t>, прав на </a:t>
            </a:r>
            <a:r>
              <a:rPr lang="ru-RU" sz="2200" dirty="0" err="1">
                <a:latin typeface="Times New Roman" panose="02020603050405020304" pitchFamily="18" charset="0"/>
                <a:cs typeface="Times New Roman" panose="02020603050405020304" pitchFamily="18" charset="0"/>
              </a:rPr>
              <a:t>цінні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папери</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їх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обмежень</a:t>
            </a:r>
            <a:r>
              <a:rPr lang="ru-RU" sz="2200" dirty="0">
                <a:latin typeface="Times New Roman" panose="02020603050405020304" pitchFamily="18" charset="0"/>
                <a:cs typeface="Times New Roman" panose="02020603050405020304" pitchFamily="18" charset="0"/>
              </a:rPr>
              <a:t> на </a:t>
            </a:r>
            <a:r>
              <a:rPr lang="ru-RU" sz="2200" dirty="0" err="1">
                <a:latin typeface="Times New Roman" panose="02020603050405020304" pitchFamily="18" charset="0"/>
                <a:cs typeface="Times New Roman" panose="02020603050405020304" pitchFamily="18" charset="0"/>
              </a:rPr>
              <a:t>рахунках</a:t>
            </a:r>
            <a:r>
              <a:rPr lang="ru-RU" sz="2200" dirty="0">
                <a:latin typeface="Times New Roman" panose="02020603050405020304" pitchFamily="18" charset="0"/>
                <a:cs typeface="Times New Roman" panose="02020603050405020304" pitchFamily="18" charset="0"/>
              </a:rPr>
              <a:t> у </a:t>
            </a:r>
            <a:r>
              <a:rPr lang="ru-RU" sz="2200" dirty="0" err="1">
                <a:latin typeface="Times New Roman" panose="02020603050405020304" pitchFamily="18" charset="0"/>
                <a:cs typeface="Times New Roman" panose="02020603050405020304" pitchFamily="18" charset="0"/>
              </a:rPr>
              <a:t>цінних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паперах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Депозитарний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облік</a:t>
            </a:r>
            <a:r>
              <a:rPr lang="ru-RU" sz="2200" dirty="0">
                <a:latin typeface="Times New Roman" panose="02020603050405020304" pitchFamily="18" charset="0"/>
                <a:cs typeface="Times New Roman" panose="02020603050405020304" pitchFamily="18" charset="0"/>
              </a:rPr>
              <a:t> у </a:t>
            </a:r>
            <a:r>
              <a:rPr lang="ru-RU" sz="2200" dirty="0" err="1">
                <a:latin typeface="Times New Roman" panose="02020603050405020304" pitchFamily="18" charset="0"/>
                <a:cs typeface="Times New Roman" panose="02020603050405020304" pitchFamily="18" charset="0"/>
              </a:rPr>
              <a:t>системі</a:t>
            </a:r>
            <a:r>
              <a:rPr lang="ru-RU" sz="2200" dirty="0">
                <a:latin typeface="Times New Roman" panose="02020603050405020304" pitchFamily="18" charset="0"/>
                <a:cs typeface="Times New Roman" panose="02020603050405020304" pitchFamily="18" charset="0"/>
              </a:rPr>
              <a:t> депозитарного </a:t>
            </a:r>
            <a:r>
              <a:rPr lang="ru-RU" sz="2200" dirty="0" err="1">
                <a:latin typeface="Times New Roman" panose="02020603050405020304" pitchFamily="18" charset="0"/>
                <a:cs typeface="Times New Roman" panose="02020603050405020304" pitchFamily="18" charset="0"/>
              </a:rPr>
              <a:t>обліку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цінних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паперів</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ведеться</a:t>
            </a:r>
            <a:r>
              <a:rPr lang="ru-RU" sz="2200" dirty="0">
                <a:latin typeface="Times New Roman" panose="02020603050405020304" pitchFamily="18" charset="0"/>
                <a:cs typeface="Times New Roman" panose="02020603050405020304" pitchFamily="18" charset="0"/>
              </a:rPr>
              <a:t> у </a:t>
            </a:r>
            <a:r>
              <a:rPr lang="ru-RU" sz="2200" dirty="0" err="1">
                <a:latin typeface="Times New Roman" panose="02020603050405020304" pitchFamily="18" charset="0"/>
                <a:cs typeface="Times New Roman" panose="02020603050405020304" pitchFamily="18" charset="0"/>
              </a:rPr>
              <a:t>кількісному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виразі</a:t>
            </a:r>
            <a:r>
              <a:rPr lang="ru-RU" sz="2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1826639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Объект 3"/>
          <p:cNvSpPr>
            <a:spLocks noGrp="1"/>
          </p:cNvSpPr>
          <p:nvPr>
            <p:ph idx="1"/>
          </p:nvPr>
        </p:nvSpPr>
        <p:spPr>
          <a:xfrm>
            <a:off x="677333" y="479835"/>
            <a:ext cx="10624330" cy="5839484"/>
          </a:xfrm>
        </p:spPr>
        <p:txBody>
          <a:bodyPr>
            <a:norm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При цьому облік прав на цінні папери конкретного власника ведеться виключно депозитарними установами (крім обліку прав на цінні папери, які обліковуються на рахунку номінального утримувача), Національним банком України у визначених законодавством випадках і депозитаріями-кореспондентами, номінальними утримувачами чи їх клієнтами, а облік цінних паперів і прав за цінними паперами - виключно Центральним депозитарієм або Національним банком України. Депозитарна діяльність депозитарної установи може поєднуватися з діяльністю з торгівлі цінними паперами та/або банківською діяльністю за умови провадження таких видів діяльності окремими структурними підрозділами депозитарної установи в порядку, встановленому НКЦПФР.</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8269366"/>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1303699" y="344033"/>
            <a:ext cx="7894622" cy="6237836"/>
          </a:xfrm>
          <a:prstGeom prst="rect">
            <a:avLst/>
          </a:prstGeom>
        </p:spPr>
      </p:pic>
    </p:spTree>
    <p:extLst>
      <p:ext uri="{BB962C8B-B14F-4D97-AF65-F5344CB8AC3E}">
        <p14:creationId xmlns:p14="http://schemas.microsoft.com/office/powerpoint/2010/main" val="160257459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520056" cy="6083929"/>
          </a:xfrm>
        </p:spPr>
        <p:txBody>
          <a:bodyPr/>
          <a:lstStyle/>
          <a:p>
            <a:pPr marL="0" indent="0">
              <a:buNone/>
            </a:pPr>
            <a:r>
              <a:rPr lang="ru-RU" sz="2400" b="1" dirty="0" smtClean="0">
                <a:latin typeface="Times New Roman" panose="02020603050405020304" pitchFamily="18" charset="0"/>
                <a:cs typeface="Times New Roman" panose="02020603050405020304" pitchFamily="18" charset="0"/>
              </a:rPr>
              <a:t>	</a:t>
            </a:r>
            <a:r>
              <a:rPr lang="uk-UA" sz="2200" b="1" dirty="0" smtClean="0">
                <a:latin typeface="Times New Roman" panose="02020603050405020304" pitchFamily="18" charset="0"/>
                <a:cs typeface="Times New Roman" panose="02020603050405020304" pitchFamily="18" charset="0"/>
              </a:rPr>
              <a:t>5. Робота банків з інвестиційними ризиками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Інвестиційний ризик - це можливість відхилення конкретних інвестиційних рішень чи дій банку від запланованих та ймовірність неотримання або недоотримання установою банку очікуваного доходу (приросту капіталу) як результату інвестиційної діяльності. Ці відхилення можуть бути пов’язані як із додатковими доходами, так і з додатковими витратами, оскільки отримані величини є випадковими, тобто невідомими на момент прийняття</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інвестиційного рішення.</a:t>
            </a:r>
          </a:p>
        </p:txBody>
      </p:sp>
      <p:pic>
        <p:nvPicPr>
          <p:cNvPr id="2" name="Рисунок 1"/>
          <p:cNvPicPr>
            <a:picLocks noChangeAspect="1"/>
          </p:cNvPicPr>
          <p:nvPr/>
        </p:nvPicPr>
        <p:blipFill>
          <a:blip r:embed="rId2"/>
          <a:stretch>
            <a:fillRect/>
          </a:stretch>
        </p:blipFill>
        <p:spPr>
          <a:xfrm>
            <a:off x="4859963" y="2672333"/>
            <a:ext cx="6337426" cy="3755625"/>
          </a:xfrm>
          <a:prstGeom prst="rect">
            <a:avLst/>
          </a:prstGeom>
        </p:spPr>
      </p:pic>
    </p:spTree>
    <p:extLst>
      <p:ext uri="{BB962C8B-B14F-4D97-AF65-F5344CB8AC3E}">
        <p14:creationId xmlns:p14="http://schemas.microsoft.com/office/powerpoint/2010/main" val="170069223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520056" cy="6083929"/>
          </a:xfrm>
        </p:spPr>
        <p:txBody>
          <a:bodyPr>
            <a:noAutofit/>
          </a:bodyPr>
          <a:lstStyle/>
          <a:p>
            <a:pPr marL="0" indent="0" algn="just">
              <a:spcBef>
                <a:spcPts val="0"/>
              </a:spcBef>
              <a:buNone/>
            </a:pPr>
            <a:r>
              <a:rPr lang="en-US"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Системний</a:t>
            </a:r>
            <a:r>
              <a:rPr lang="uk-UA" sz="2200" dirty="0" smtClean="0">
                <a:latin typeface="Times New Roman" panose="02020603050405020304" pitchFamily="18" charset="0"/>
                <a:cs typeface="Times New Roman" panose="02020603050405020304" pitchFamily="18" charset="0"/>
              </a:rPr>
              <a:t> - це ризик понесення збитків від зміни умов функціонування фінансового ринку в цілому або окремих його сегментів (наприклад, інфляційний ризик, ризик відмови уряду від виконання своїх боргових зобов’язань або затримки виконання урядом зобов’язань).</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Несистемний</a:t>
            </a:r>
            <a:r>
              <a:rPr lang="uk-UA" sz="2200" dirty="0" smtClean="0">
                <a:latin typeface="Times New Roman" panose="02020603050405020304" pitchFamily="18" charset="0"/>
                <a:cs typeface="Times New Roman" panose="02020603050405020304" pitchFamily="18" charset="0"/>
              </a:rPr>
              <a:t> - це ризик, пов’язаний з особливостями обігу конкретних фінансових інструментів, з діяльністю окремих учасників ринку (наприклад, ризик невиплати дивідендів).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У процесі здійснення інвестиційних операцій з цінними паперами банки підпадають під дію багатьох ризиків, основними з яких є:</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ринковий ризик</a:t>
            </a:r>
            <a:r>
              <a:rPr lang="uk-UA" sz="2200" dirty="0" smtClean="0">
                <a:latin typeface="Times New Roman" panose="02020603050405020304" pitchFamily="18" charset="0"/>
                <a:cs typeface="Times New Roman" panose="02020603050405020304" pitchFamily="18" charset="0"/>
              </a:rPr>
              <a:t> - пов’язаний з можливістю непередбаченої зміни дохідності можливим лише за умови великої знижки);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ризик процентних ставок</a:t>
            </a:r>
            <a:r>
              <a:rPr lang="uk-UA" sz="2200" dirty="0" smtClean="0">
                <a:latin typeface="Times New Roman" panose="02020603050405020304" pitchFamily="18" charset="0"/>
                <a:cs typeface="Times New Roman" panose="02020603050405020304" pitchFamily="18" charset="0"/>
              </a:rPr>
              <a:t> - пов’язаний із мінливістю процентних ставок на фінансовому ринку (наприклад, зростання процентних ставок веде до зниження ринкової ціни раніше емітованих зобов’язань);</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кредитний ризик</a:t>
            </a:r>
            <a:r>
              <a:rPr lang="uk-UA" sz="2200" dirty="0" smtClean="0">
                <a:latin typeface="Times New Roman" panose="02020603050405020304" pitchFamily="18" charset="0"/>
                <a:cs typeface="Times New Roman" panose="02020603050405020304" pitchFamily="18" charset="0"/>
              </a:rPr>
              <a:t> - пов’язаний із можливістю невиконання боргових зобов’язань емітентом;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інфляційний та вартості цінних паперів на ринку</a:t>
            </a:r>
            <a:r>
              <a:rPr lang="uk-UA" sz="2200" dirty="0" smtClean="0">
                <a:latin typeface="Times New Roman" panose="02020603050405020304" pitchFamily="18" charset="0"/>
                <a:cs typeface="Times New Roman" panose="02020603050405020304" pitchFamily="18" charset="0"/>
              </a:rPr>
              <a:t> (внаслідок чого їх продаж стане ризик, пов’язаний із можливістю знецінення активів.</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884094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4"/>
            <a:ext cx="10458429" cy="5893806"/>
          </a:xfrm>
        </p:spPr>
        <p:txBody>
          <a:bodyPr/>
          <a:lstStyle/>
          <a:p>
            <a:pPr marL="0" indent="0">
              <a:spcBef>
                <a:spcPts val="0"/>
              </a:spcBef>
              <a:buNone/>
            </a:pPr>
            <a:r>
              <a:rPr lang="en-US" dirty="0" smtClean="0"/>
              <a:t>	</a:t>
            </a:r>
            <a:r>
              <a:rPr lang="uk-UA" sz="2200" dirty="0" smtClean="0">
                <a:latin typeface="Times New Roman" panose="02020603050405020304" pitchFamily="18" charset="0"/>
                <a:cs typeface="Times New Roman" panose="02020603050405020304" pitchFamily="18" charset="0"/>
              </a:rPr>
              <a:t>Процес управління ризиками складається з кількох етапів:</a:t>
            </a:r>
          </a:p>
          <a:p>
            <a:pPr marL="0" indent="0">
              <a:spcBef>
                <a:spcPts val="0"/>
              </a:spcBef>
              <a:buNone/>
            </a:pPr>
            <a:r>
              <a:rPr lang="uk-UA" sz="2200" dirty="0" smtClean="0">
                <a:latin typeface="Times New Roman" panose="02020603050405020304" pitchFamily="18" charset="0"/>
                <a:cs typeface="Times New Roman" panose="02020603050405020304" pitchFamily="18" charset="0"/>
              </a:rPr>
              <a:t>− виявлення ризику,</a:t>
            </a:r>
          </a:p>
          <a:p>
            <a:pPr marL="0" indent="0">
              <a:spcBef>
                <a:spcPts val="0"/>
              </a:spcBef>
              <a:buNone/>
            </a:pPr>
            <a:r>
              <a:rPr lang="uk-UA" sz="2200" dirty="0" smtClean="0">
                <a:latin typeface="Times New Roman" panose="02020603050405020304" pitchFamily="18" charset="0"/>
                <a:cs typeface="Times New Roman" panose="02020603050405020304" pitchFamily="18" charset="0"/>
              </a:rPr>
              <a:t>− оцінка масштабу (величини) ризику,</a:t>
            </a:r>
          </a:p>
          <a:p>
            <a:pPr marL="0" indent="0">
              <a:spcBef>
                <a:spcPts val="0"/>
              </a:spcBef>
              <a:buNone/>
            </a:pPr>
            <a:r>
              <a:rPr lang="uk-UA" sz="2200" dirty="0" smtClean="0">
                <a:latin typeface="Times New Roman" panose="02020603050405020304" pitchFamily="18" charset="0"/>
                <a:cs typeface="Times New Roman" panose="02020603050405020304" pitchFamily="18" charset="0"/>
              </a:rPr>
              <a:t>−моніторинг ризику,</a:t>
            </a:r>
          </a:p>
          <a:p>
            <a:pPr marL="0" indent="0">
              <a:spcBef>
                <a:spcPts val="0"/>
              </a:spcBef>
              <a:buNone/>
            </a:pPr>
            <a:r>
              <a:rPr lang="uk-UA" sz="2200" dirty="0" smtClean="0">
                <a:latin typeface="Times New Roman" panose="02020603050405020304" pitchFamily="18" charset="0"/>
                <a:cs typeface="Times New Roman" panose="02020603050405020304" pitchFamily="18" charset="0"/>
              </a:rPr>
              <a:t>−мінімізація ризику.</a:t>
            </a:r>
          </a:p>
          <a:p>
            <a:pPr marL="0" indent="0">
              <a:spcBef>
                <a:spcPts val="0"/>
              </a:spcBef>
              <a:buNone/>
            </a:pPr>
            <a:r>
              <a:rPr lang="uk-UA" sz="2200" dirty="0" smtClean="0">
                <a:latin typeface="Times New Roman" panose="02020603050405020304" pitchFamily="18" charset="0"/>
                <a:cs typeface="Times New Roman" panose="02020603050405020304" pitchFamily="18" charset="0"/>
              </a:rPr>
              <a:t>	Комерційні банки використовують такі методи мінімізації інвестиційних ризиків:</a:t>
            </a:r>
          </a:p>
          <a:p>
            <a:pPr marL="0" indent="0">
              <a:spcBef>
                <a:spcPts val="0"/>
              </a:spcBef>
              <a:buNone/>
            </a:pPr>
            <a:r>
              <a:rPr lang="uk-UA" sz="2200" dirty="0" smtClean="0">
                <a:latin typeface="Times New Roman" panose="02020603050405020304" pitchFamily="18" charset="0"/>
                <a:cs typeface="Times New Roman" panose="02020603050405020304" pitchFamily="18" charset="0"/>
              </a:rPr>
              <a:t>− диверсифікація інвестицій;</a:t>
            </a:r>
          </a:p>
          <a:p>
            <a:pPr marL="0" indent="0">
              <a:spcBef>
                <a:spcPts val="0"/>
              </a:spcBef>
              <a:buNone/>
            </a:pPr>
            <a:r>
              <a:rPr lang="uk-UA" sz="2200" dirty="0" smtClean="0">
                <a:latin typeface="Times New Roman" panose="02020603050405020304" pitchFamily="18" charset="0"/>
                <a:cs typeface="Times New Roman" panose="02020603050405020304" pitchFamily="18" charset="0"/>
              </a:rPr>
              <a:t>− установлення лімітів на здійснення тих чи інших інвестиційних операцій;</a:t>
            </a:r>
          </a:p>
          <a:p>
            <a:pPr marL="0" indent="0">
              <a:spcBef>
                <a:spcPts val="0"/>
              </a:spcBef>
              <a:buNone/>
            </a:pPr>
            <a:r>
              <a:rPr lang="uk-UA" sz="2200" dirty="0" smtClean="0">
                <a:latin typeface="Times New Roman" panose="02020603050405020304" pitchFamily="18" charset="0"/>
                <a:cs typeface="Times New Roman" panose="02020603050405020304" pitchFamily="18" charset="0"/>
              </a:rPr>
              <a:t>− хеджування ризиків за допомогою відповідних похідних фінансових інструментів;</a:t>
            </a:r>
          </a:p>
          <a:p>
            <a:pPr marL="0" indent="0">
              <a:spcBef>
                <a:spcPts val="0"/>
              </a:spcBef>
              <a:buNone/>
            </a:pPr>
            <a:r>
              <a:rPr lang="uk-UA" sz="2200" dirty="0" smtClean="0">
                <a:latin typeface="Times New Roman" panose="02020603050405020304" pitchFamily="18" charset="0"/>
                <a:cs typeface="Times New Roman" panose="02020603050405020304" pitchFamily="18" charset="0"/>
              </a:rPr>
              <a:t>− створення резервів на знецінення цінних паперів.</a:t>
            </a:r>
          </a:p>
          <a:p>
            <a:pPr marL="0" indent="0">
              <a:spcBef>
                <a:spcPts val="0"/>
              </a:spcBef>
              <a:buNone/>
            </a:pPr>
            <a:r>
              <a:rPr lang="uk-UA" sz="2200" dirty="0" smtClean="0">
                <a:latin typeface="Times New Roman" panose="02020603050405020304" pitchFamily="18" charset="0"/>
                <a:cs typeface="Times New Roman" panose="02020603050405020304" pitchFamily="18" charset="0"/>
              </a:rPr>
              <a:t>	Резерви згладжують негативні наслідки для банків втрат від реалізації цінних паперів за ціною нижчою, ніж ціна придбання.</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Згідно з нормативними документами НБУ банки зобов’язані створювати резерв на відшкодування можливих втрат від операцій з цінними паперами.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Державні цінні папери вважаються такими, що не мають ризику погіршення фінансового стану емітента, проте можуть знецінюватися внаслідок зміни ринкової </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норми дохідності і тому банк має право створювати резерв у розмірі перевищення</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412669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570368"/>
            <a:ext cx="10439846" cy="5649364"/>
          </a:xfrm>
        </p:spPr>
        <p:txBody>
          <a:bodyPr>
            <a:norm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балансової вартості цих цінних паперів порівняно з їх ринковою вартістю. При цьому для достовірного відображення в балансі реальної вартості всіх активних операцій банк зобов’язаний здійснювати оцінку ризику, що пов’язаний з проведенням операцій з державними цінними паперами. Комерційний банк коригує балансову вартість портфеля цінних паперів за правилом нижчої вартості.</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З метою розрахунку резерву в портфелі цінних паперів банку виділяються такі категорії цінних паперів: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1. Цінні папери в портфелі на продаж, що мають активний ринок.</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2. Цінні папери в портфелі на продаж, що не мають активного ринку.</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3. Цінні папери в портфелі на інвестиції, що мають активний ринок.</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4. Цінні папери в портфелі на інвестиції, що не мають активного ринку.</a:t>
            </a: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Залежно</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від</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категорії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цінного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папера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застосовується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різна</a:t>
            </a:r>
            <a:r>
              <a:rPr lang="en-US" sz="2200" dirty="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методика </a:t>
            </a:r>
            <a:r>
              <a:rPr lang="ru-RU" sz="2200" dirty="0" err="1">
                <a:latin typeface="Times New Roman" panose="02020603050405020304" pitchFamily="18" charset="0"/>
                <a:cs typeface="Times New Roman" panose="02020603050405020304" pitchFamily="18" charset="0"/>
              </a:rPr>
              <a:t>визначення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ринкової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вартості</a:t>
            </a:r>
            <a:r>
              <a:rPr lang="ru-RU" sz="2200" dirty="0">
                <a:latin typeface="Times New Roman" panose="02020603050405020304" pitchFamily="18" charset="0"/>
                <a:cs typeface="Times New Roman" panose="02020603050405020304" pitchFamily="18" charset="0"/>
              </a:rPr>
              <a:t>. Для </a:t>
            </a:r>
            <a:r>
              <a:rPr lang="ru-RU" sz="2200" dirty="0" err="1">
                <a:latin typeface="Times New Roman" panose="02020603050405020304" pitchFamily="18" charset="0"/>
                <a:cs typeface="Times New Roman" panose="02020603050405020304" pitchFamily="18" charset="0"/>
              </a:rPr>
              <a:t>деяких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категорій</a:t>
            </a:r>
            <a:r>
              <a:rPr lang="en-US"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цінних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паперів</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законодавством</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передбачено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кілька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альтернативних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варіантів</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визначення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ринкової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вартості</a:t>
            </a:r>
            <a:r>
              <a:rPr lang="ru-RU" sz="2200" dirty="0">
                <a:latin typeface="Times New Roman" panose="02020603050405020304" pitchFamily="18" charset="0"/>
                <a:cs typeface="Times New Roman" panose="02020603050405020304" pitchFamily="18" charset="0"/>
              </a:rPr>
              <a:t>. Банк </a:t>
            </a:r>
            <a:r>
              <a:rPr lang="ru-RU" sz="2200" dirty="0" err="1">
                <a:latin typeface="Times New Roman" panose="02020603050405020304" pitchFamily="18" charset="0"/>
                <a:cs typeface="Times New Roman" panose="02020603050405020304" pitchFamily="18" charset="0"/>
              </a:rPr>
              <a:t>має</a:t>
            </a:r>
            <a:r>
              <a:rPr lang="ru-RU" sz="2200" dirty="0">
                <a:latin typeface="Times New Roman" panose="02020603050405020304" pitchFamily="18" charset="0"/>
                <a:cs typeface="Times New Roman" panose="02020603050405020304" pitchFamily="18" charset="0"/>
              </a:rPr>
              <a:t> право</a:t>
            </a:r>
            <a:r>
              <a:rPr lang="en-US"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самостійно</a:t>
            </a:r>
            <a:r>
              <a:rPr lang="ru-RU" sz="2200" dirty="0">
                <a:latin typeface="Times New Roman" panose="02020603050405020304" pitchFamily="18" charset="0"/>
                <a:cs typeface="Times New Roman" panose="02020603050405020304" pitchFamily="18" charset="0"/>
              </a:rPr>
              <a:t> обрати одну </a:t>
            </a:r>
            <a:r>
              <a:rPr lang="ru-RU" sz="2200" dirty="0" err="1">
                <a:latin typeface="Times New Roman" panose="02020603050405020304" pitchFamily="18" charset="0"/>
                <a:cs typeface="Times New Roman" panose="02020603050405020304" pitchFamily="18" charset="0"/>
              </a:rPr>
              <a:t>із</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запропонованих</a:t>
            </a:r>
            <a:r>
              <a:rPr lang="ru-RU" sz="2200" dirty="0">
                <a:latin typeface="Times New Roman" panose="02020603050405020304" pitchFamily="18" charset="0"/>
                <a:cs typeface="Times New Roman" panose="02020603050405020304" pitchFamily="18" charset="0"/>
              </a:rPr>
              <a:t> методик. Методика</a:t>
            </a:r>
            <a:r>
              <a:rPr lang="en-US"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визначення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ринкової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вартості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цінних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паперів</a:t>
            </a:r>
            <a:r>
              <a:rPr lang="ru-RU" sz="2200" dirty="0">
                <a:latin typeface="Times New Roman" panose="02020603050405020304" pitchFamily="18" charset="0"/>
                <a:cs typeface="Times New Roman" panose="02020603050405020304" pitchFamily="18" charset="0"/>
              </a:rPr>
              <a:t> банку </a:t>
            </a:r>
            <a:r>
              <a:rPr lang="ru-RU" sz="2200" dirty="0" err="1">
                <a:latin typeface="Times New Roman" panose="02020603050405020304" pitchFamily="18" charset="0"/>
                <a:cs typeface="Times New Roman" panose="02020603050405020304" pitchFamily="18" charset="0"/>
              </a:rPr>
              <a:t>затверджується</a:t>
            </a:r>
            <a:r>
              <a:rPr lang="ru-RU" sz="2200" dirty="0">
                <a:latin typeface="Times New Roman" panose="02020603050405020304" pitchFamily="18" charset="0"/>
                <a:cs typeface="Times New Roman" panose="02020603050405020304" pitchFamily="18" charset="0"/>
              </a:rPr>
              <a:t> за </a:t>
            </a:r>
            <a:r>
              <a:rPr lang="ru-RU" sz="2200" dirty="0" err="1" smtClean="0">
                <a:latin typeface="Times New Roman" panose="02020603050405020304" pitchFamily="18" charset="0"/>
                <a:cs typeface="Times New Roman" panose="02020603050405020304" pitchFamily="18" charset="0"/>
              </a:rPr>
              <a:t>внутрішньобанківським</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90949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579422"/>
            <a:ext cx="10720980" cy="5676524"/>
          </a:xfrm>
        </p:spPr>
        <p:txBody>
          <a:bodyPr>
            <a:normAutofit/>
          </a:bodyPr>
          <a:lstStyle/>
          <a:p>
            <a:pPr marL="0" indent="0" algn="just">
              <a:spcBef>
                <a:spcPts val="0"/>
              </a:spcBef>
              <a:buNone/>
            </a:pPr>
            <a:r>
              <a:rPr lang="ru-RU"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положенням про порядок розрахунку резерву на відшкодування можливих збитків від операцій з	цінними паперами.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Спеціальний резерв під цінні папери в портфелі банку формується у разі зниження ринкової вартості групи цінних паперів (для цінних паперів на інвестиції - всього портфеля цінних паперів) нижче рівня балансової вартості цієї групи (портфеля) цінних паперів. Факт перевищення ринкової вартості групи цінних паперів (портфеля цінних паперів) над балансовою вартістю цієї групи (портфеля) цінних паперів у фінансовому обліку не визнається і при визначенні оціночної суми резерву до розрахунку не приймається.</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Резервуванню підлягають </a:t>
            </a:r>
            <a:r>
              <a:rPr lang="uk-UA" sz="2200" dirty="0" smtClean="0">
                <a:latin typeface="Times New Roman" panose="02020603050405020304" pitchFamily="18" charset="0"/>
                <a:cs typeface="Times New Roman" panose="02020603050405020304" pitchFamily="18" charset="0"/>
              </a:rPr>
              <a:t>усі групи цінних паперів, що перебувають у портфелях банку: на продаж - 15 і більше календарних днів, на інвестиції - за станом на 1 січня наступного за звітним періодом. За групою цінних паперів, що зараховані до портфеля на інвестиції, - протягом грудня звітного року, банк може </a:t>
            </a:r>
            <a:r>
              <a:rPr lang="uk-UA" sz="2200" dirty="0" err="1" smtClean="0">
                <a:latin typeface="Times New Roman" panose="02020603050405020304" pitchFamily="18" charset="0"/>
                <a:cs typeface="Times New Roman" panose="02020603050405020304" pitchFamily="18" charset="0"/>
              </a:rPr>
              <a:t>доформувати</a:t>
            </a:r>
            <a:r>
              <a:rPr lang="uk-UA" sz="2200" dirty="0" smtClean="0">
                <a:latin typeface="Times New Roman" panose="02020603050405020304" pitchFamily="18" charset="0"/>
                <a:cs typeface="Times New Roman" panose="02020603050405020304" pitchFamily="18" charset="0"/>
              </a:rPr>
              <a:t> резерв до дати подання річного балансу.</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Резервуванню не підлягають</a:t>
            </a:r>
            <a:r>
              <a:rPr lang="uk-UA" sz="2200" dirty="0" smtClean="0">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цінні папери власної емісії (пайові та боргові);</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854233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585178" cy="6083929"/>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цінні папери, про продаж яких укладено договір і отримана передоплата; </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 векселі, враховані банком, що виступають об’єктом резервування як складова частина кредитного портфеля. Ті векселі, що придбані з метою перепродажу чи з метою пред’явлення їх до платежу, виступають об’єктами резервування як складова частина балансового портфеля цінних паперів;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 вкладення, на суму яких коригується (зменшується) регулятивний капітал, а саме: коштів в акції та інші цінні папери з нефіксованим прибутком у портфелі банку на продаж та інвестиції, які випущені банками, а також інвестицій в капітал (що не консолідуються) установ у розмірі 10 і більше відсотків їх статутного капіталу та в дочірні установи;</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 вкладення у пайові цінні папери установ, де метою банку є можливість реалізації інших прав, а не одержання економічного доходу (акції бірж, депозитаріїв).</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82216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5513"/>
            <a:ext cx="10358840" cy="5993394"/>
          </a:xfrm>
        </p:spPr>
        <p:txBody>
          <a:bodyPr>
            <a:noAutofit/>
          </a:bodyPr>
          <a:lstStyle/>
          <a:p>
            <a:pPr marL="0" indent="0">
              <a:spcBef>
                <a:spcPts val="0"/>
              </a:spcBef>
              <a:buNone/>
            </a:pPr>
            <a:r>
              <a:rPr lang="uk-UA" sz="2200" b="1" dirty="0" smtClean="0">
                <a:latin typeface="Times New Roman" panose="02020603050405020304" pitchFamily="18" charset="0"/>
                <a:cs typeface="Times New Roman" panose="02020603050405020304" pitchFamily="18" charset="0"/>
              </a:rPr>
              <a:t>Використана література:</a:t>
            </a:r>
          </a:p>
          <a:p>
            <a:pPr marL="0" indent="0" algn="just">
              <a:spcBef>
                <a:spcPts val="0"/>
              </a:spcBef>
              <a:buNone/>
            </a:pPr>
            <a:endParaRPr lang="uk-UA" sz="2200" smtClean="0">
              <a:latin typeface="Times New Roman" panose="02020603050405020304" pitchFamily="18" charset="0"/>
              <a:cs typeface="Times New Roman" panose="02020603050405020304" pitchFamily="18" charset="0"/>
            </a:endParaRPr>
          </a:p>
          <a:p>
            <a:pPr marL="0" indent="0" algn="just">
              <a:spcBef>
                <a:spcPts val="0"/>
              </a:spcBef>
              <a:buNone/>
            </a:pPr>
            <a:r>
              <a:rPr lang="uk-UA" sz="2200" smtClean="0">
                <a:latin typeface="Times New Roman" panose="02020603050405020304" pitchFamily="18" charset="0"/>
                <a:cs typeface="Times New Roman" panose="02020603050405020304" pitchFamily="18" charset="0"/>
              </a:rPr>
              <a:t>Закон </a:t>
            </a:r>
            <a:r>
              <a:rPr lang="uk-UA" sz="2200" dirty="0" smtClean="0">
                <a:latin typeface="Times New Roman" panose="02020603050405020304" pitchFamily="18" charset="0"/>
                <a:cs typeface="Times New Roman" panose="02020603050405020304" pitchFamily="18" charset="0"/>
              </a:rPr>
              <a:t>України «Про ринки капіталу та організовані товарні ринки» від 23.02.2006 №3480-ІІІ.</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Закон України “Про банки та банківську діяльність” від 7 грудня 2000 р. № 2121.</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Закон України Про фінансові послуги та державне регулювання ринків фінансових послуг: від 12.07. 2001р. № 2664-Ш.</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Закон Украйни «Про інвестиційну діяльність» від 18 вересня 1991 р., № 1560-XII.</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Інструкція про порядок регулювання діяльності банків України: </a:t>
            </a:r>
            <a:r>
              <a:rPr lang="uk-UA" sz="2200" dirty="0" err="1" smtClean="0">
                <a:latin typeface="Times New Roman" panose="02020603050405020304" pitchFamily="18" charset="0"/>
                <a:cs typeface="Times New Roman" panose="02020603050405020304" pitchFamily="18" charset="0"/>
              </a:rPr>
              <a:t>Затв</a:t>
            </a:r>
            <a:r>
              <a:rPr lang="uk-UA" sz="2200" dirty="0" smtClean="0">
                <a:latin typeface="Times New Roman" panose="02020603050405020304" pitchFamily="18" charset="0"/>
                <a:cs typeface="Times New Roman" panose="02020603050405020304" pitchFamily="18" charset="0"/>
              </a:rPr>
              <a:t>. постановою Правління НБУ від 28.08. 2001 р. № 368. </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Методичні вказівки НБУ з інспектування банків «Система оцінки ризиків» від 15 березня 2004 р., № 104 // zakon.rada.gov.ua</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Положення про визначення банками України розміру кредитного ризику за активними банківськими операціями Правління НБУ 30.06.2016 № 351.</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Умови та правила надання банківських послуг. Приватбанк. https://privatbank.ua/terms</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634886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5513"/>
            <a:ext cx="10447866" cy="5993394"/>
          </a:xfrm>
        </p:spPr>
        <p:txBody>
          <a:bodyPr>
            <a:norm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Банківські операції [текст]: </a:t>
            </a:r>
            <a:r>
              <a:rPr lang="uk-UA" sz="2200" dirty="0" err="1" smtClean="0">
                <a:latin typeface="Times New Roman" panose="02020603050405020304" pitchFamily="18" charset="0"/>
                <a:cs typeface="Times New Roman" panose="02020603050405020304" pitchFamily="18" charset="0"/>
              </a:rPr>
              <a:t>навч.посіб</a:t>
            </a:r>
            <a:r>
              <a:rPr lang="uk-UA" sz="2200" dirty="0" smtClean="0">
                <a:latin typeface="Times New Roman" panose="02020603050405020304" pitchFamily="18" charset="0"/>
                <a:cs typeface="Times New Roman" panose="02020603050405020304" pitchFamily="18" charset="0"/>
              </a:rPr>
              <a:t>. Н.І. Демчук, О.В. </a:t>
            </a:r>
            <a:r>
              <a:rPr lang="uk-UA" sz="2200" dirty="0" err="1" smtClean="0">
                <a:latin typeface="Times New Roman" panose="02020603050405020304" pitchFamily="18" charset="0"/>
                <a:cs typeface="Times New Roman" panose="02020603050405020304" pitchFamily="18" charset="0"/>
              </a:rPr>
              <a:t>Довгаль</a:t>
            </a:r>
            <a:r>
              <a:rPr lang="uk-UA" sz="2200" dirty="0" smtClean="0">
                <a:latin typeface="Times New Roman" panose="02020603050405020304" pitchFamily="18" charset="0"/>
                <a:cs typeface="Times New Roman" panose="02020603050405020304" pitchFamily="18" charset="0"/>
              </a:rPr>
              <a:t>, Ю.П. Владика. Дніпро: Пороги, 2017.</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Банківські операції: [</a:t>
            </a:r>
            <a:r>
              <a:rPr lang="uk-UA" sz="2200" dirty="0" err="1" smtClean="0">
                <a:latin typeface="Times New Roman" panose="02020603050405020304" pitchFamily="18" charset="0"/>
                <a:cs typeface="Times New Roman" panose="02020603050405020304" pitchFamily="18" charset="0"/>
              </a:rPr>
              <a:t>навч</a:t>
            </a: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посіб</a:t>
            </a:r>
            <a:r>
              <a:rPr lang="uk-UA" sz="2200" dirty="0" smtClean="0">
                <a:latin typeface="Times New Roman" panose="02020603050405020304" pitchFamily="18" charset="0"/>
                <a:cs typeface="Times New Roman" panose="02020603050405020304" pitchFamily="18" charset="0"/>
              </a:rPr>
              <a:t>.] / О.М. Петрук, С.З. </a:t>
            </a:r>
            <a:r>
              <a:rPr lang="uk-UA" sz="2200" dirty="0" err="1" smtClean="0">
                <a:latin typeface="Times New Roman" panose="02020603050405020304" pitchFamily="18" charset="0"/>
                <a:cs typeface="Times New Roman" panose="02020603050405020304" pitchFamily="18" charset="0"/>
              </a:rPr>
              <a:t>Мошенський</a:t>
            </a:r>
            <a:r>
              <a:rPr lang="uk-UA" sz="2200" dirty="0" smtClean="0">
                <a:latin typeface="Times New Roman" panose="02020603050405020304" pitchFamily="18" charset="0"/>
                <a:cs typeface="Times New Roman" panose="02020603050405020304" pitchFamily="18" charset="0"/>
              </a:rPr>
              <a:t>, О.С. Новак. Житомир: ЖДТУ, 2011. 568 с.</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Банківська система: навчальний посібник / [Ситник Н.С., </a:t>
            </a:r>
            <a:r>
              <a:rPr lang="uk-UA" sz="2200" dirty="0" err="1" smtClean="0">
                <a:latin typeface="Times New Roman" panose="02020603050405020304" pitchFamily="18" charset="0"/>
                <a:cs typeface="Times New Roman" panose="02020603050405020304" pitchFamily="18" charset="0"/>
              </a:rPr>
              <a:t>Стасишин</a:t>
            </a:r>
            <a:r>
              <a:rPr lang="uk-UA" sz="2200" dirty="0" smtClean="0">
                <a:latin typeface="Times New Roman" panose="02020603050405020304" pitchFamily="18" charset="0"/>
                <a:cs typeface="Times New Roman" panose="02020603050405020304" pitchFamily="18" charset="0"/>
              </a:rPr>
              <a:t> А.В., </a:t>
            </a:r>
            <a:r>
              <a:rPr lang="uk-UA" sz="2200" dirty="0" err="1" smtClean="0">
                <a:latin typeface="Times New Roman" panose="02020603050405020304" pitchFamily="18" charset="0"/>
                <a:cs typeface="Times New Roman" panose="02020603050405020304" pitchFamily="18" charset="0"/>
              </a:rPr>
              <a:t>Блащук-Девяткіна</a:t>
            </a:r>
            <a:r>
              <a:rPr lang="uk-UA" sz="2200" dirty="0" smtClean="0">
                <a:latin typeface="Times New Roman" panose="02020603050405020304" pitchFamily="18" charset="0"/>
                <a:cs typeface="Times New Roman" panose="02020603050405020304" pitchFamily="18" charset="0"/>
              </a:rPr>
              <a:t> Н.З., </a:t>
            </a:r>
            <a:r>
              <a:rPr lang="uk-UA" sz="2200" dirty="0" err="1" smtClean="0">
                <a:latin typeface="Times New Roman" panose="02020603050405020304" pitchFamily="18" charset="0"/>
                <a:cs typeface="Times New Roman" panose="02020603050405020304" pitchFamily="18" charset="0"/>
              </a:rPr>
              <a:t>Петик</a:t>
            </a:r>
            <a:r>
              <a:rPr lang="uk-UA" sz="2200" dirty="0" smtClean="0">
                <a:latin typeface="Times New Roman" panose="02020603050405020304" pitchFamily="18" charset="0"/>
                <a:cs typeface="Times New Roman" panose="02020603050405020304" pitchFamily="18" charset="0"/>
              </a:rPr>
              <a:t> Л.О.]; за </a:t>
            </a:r>
            <a:r>
              <a:rPr lang="uk-UA" sz="2200" dirty="0" err="1" smtClean="0">
                <a:latin typeface="Times New Roman" panose="02020603050405020304" pitchFamily="18" charset="0"/>
                <a:cs typeface="Times New Roman" panose="02020603050405020304" pitchFamily="18" charset="0"/>
              </a:rPr>
              <a:t>заг</a:t>
            </a:r>
            <a:r>
              <a:rPr lang="uk-UA" sz="2200" dirty="0" smtClean="0">
                <a:latin typeface="Times New Roman" panose="02020603050405020304" pitchFamily="18" charset="0"/>
                <a:cs typeface="Times New Roman" panose="02020603050405020304" pitchFamily="18" charset="0"/>
              </a:rPr>
              <a:t>. ред. Н. С. Ситник.- Львів: ЛНУ імені Івана Франка, 2020.  580 с.</a:t>
            </a: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939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724277" y="769546"/>
            <a:ext cx="9696262" cy="5205742"/>
          </a:xfrm>
          <a:prstGeom prst="rect">
            <a:avLst/>
          </a:prstGeom>
        </p:spPr>
      </p:pic>
    </p:spTree>
    <p:extLst>
      <p:ext uri="{BB962C8B-B14F-4D97-AF65-F5344CB8AC3E}">
        <p14:creationId xmlns:p14="http://schemas.microsoft.com/office/powerpoint/2010/main" val="3612435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1566251" y="525101"/>
            <a:ext cx="7828042" cy="5930019"/>
          </a:xfrm>
          <a:prstGeom prst="rect">
            <a:avLst/>
          </a:prstGeom>
        </p:spPr>
      </p:pic>
    </p:spTree>
    <p:extLst>
      <p:ext uri="{BB962C8B-B14F-4D97-AF65-F5344CB8AC3E}">
        <p14:creationId xmlns:p14="http://schemas.microsoft.com/office/powerpoint/2010/main" val="627221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1285592" y="488886"/>
            <a:ext cx="7852235" cy="5911913"/>
          </a:xfrm>
          <a:prstGeom prst="rect">
            <a:avLst/>
          </a:prstGeom>
        </p:spPr>
      </p:pic>
    </p:spTree>
    <p:extLst>
      <p:ext uri="{BB962C8B-B14F-4D97-AF65-F5344CB8AC3E}">
        <p14:creationId xmlns:p14="http://schemas.microsoft.com/office/powerpoint/2010/main" val="3976163297"/>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2.xml><?xml version="1.0" encoding="utf-8"?>
<a:themeOverride xmlns:a="http://schemas.openxmlformats.org/drawingml/2006/main">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docProps/app.xml><?xml version="1.0" encoding="utf-8"?>
<Properties xmlns="http://schemas.openxmlformats.org/officeDocument/2006/extended-properties" xmlns:vt="http://schemas.openxmlformats.org/officeDocument/2006/docPropsVTypes">
  <Template/>
  <TotalTime>10109</TotalTime>
  <Words>1646</Words>
  <Application>Microsoft Office PowerPoint</Application>
  <PresentationFormat>Широкоэкранный</PresentationFormat>
  <Paragraphs>335</Paragraphs>
  <Slides>67</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67</vt:i4>
      </vt:variant>
    </vt:vector>
  </HeadingPairs>
  <TitlesOfParts>
    <vt:vector size="73" baseType="lpstr">
      <vt:lpstr>Arial</vt:lpstr>
      <vt:lpstr>Calibri</vt:lpstr>
      <vt:lpstr>Times New Roman</vt:lpstr>
      <vt:lpstr>Trebuchet MS</vt:lpstr>
      <vt:lpstr>Wingdings 3</vt:lpstr>
      <vt:lpstr>Грань</vt:lpstr>
      <vt:lpstr>Тема. 12. Операції банків з цінними паперами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261</cp:revision>
  <dcterms:created xsi:type="dcterms:W3CDTF">2022-02-07T14:59:41Z</dcterms:created>
  <dcterms:modified xsi:type="dcterms:W3CDTF">2023-04-03T07:01:17Z</dcterms:modified>
</cp:coreProperties>
</file>