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48" r:id="rId1"/>
  </p:sldMasterIdLst>
  <p:notesMasterIdLst>
    <p:notesMasterId r:id="rId37"/>
  </p:notesMasterIdLst>
  <p:sldIdLst>
    <p:sldId id="256" r:id="rId2"/>
    <p:sldId id="257" r:id="rId3"/>
    <p:sldId id="258" r:id="rId4"/>
    <p:sldId id="259" r:id="rId5"/>
    <p:sldId id="266" r:id="rId6"/>
    <p:sldId id="260" r:id="rId7"/>
    <p:sldId id="261" r:id="rId8"/>
    <p:sldId id="262" r:id="rId9"/>
    <p:sldId id="263" r:id="rId10"/>
    <p:sldId id="264" r:id="rId11"/>
    <p:sldId id="265" r:id="rId12"/>
    <p:sldId id="267" r:id="rId13"/>
    <p:sldId id="268" r:id="rId14"/>
    <p:sldId id="269" r:id="rId15"/>
    <p:sldId id="270" r:id="rId16"/>
    <p:sldId id="271" r:id="rId17"/>
    <p:sldId id="272" r:id="rId18"/>
    <p:sldId id="273" r:id="rId19"/>
    <p:sldId id="274" r:id="rId20"/>
    <p:sldId id="277" r:id="rId21"/>
    <p:sldId id="275" r:id="rId22"/>
    <p:sldId id="276"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89B711-9CF9-419B-90FD-F98DFF06A62E}" type="datetimeFigureOut">
              <a:rPr lang="uk-UA" smtClean="0"/>
              <a:t>18.04.2022</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5A2FA5-7E0E-4D7A-8058-9A315A8204BA}" type="slidenum">
              <a:rPr lang="uk-UA" smtClean="0"/>
              <a:t>‹#›</a:t>
            </a:fld>
            <a:endParaRPr lang="uk-UA"/>
          </a:p>
        </p:txBody>
      </p:sp>
    </p:spTree>
    <p:extLst>
      <p:ext uri="{BB962C8B-B14F-4D97-AF65-F5344CB8AC3E}">
        <p14:creationId xmlns:p14="http://schemas.microsoft.com/office/powerpoint/2010/main" val="3639085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5A44F838-5211-4A6E-A2B2-1F8ABFE934DD}" type="datetime1">
              <a:rPr lang="uk-UA" smtClean="0"/>
              <a:t>18.04.2022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FB75C4C-781B-46F1-A4F8-F45B8E167C80}" type="slidenum">
              <a:rPr lang="uk-UA" smtClean="0"/>
              <a:t>‹#›</a:t>
            </a:fld>
            <a:endParaRPr lang="uk-U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4681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E997F6B9-EF54-4C6E-8DD2-AE2C5CB4ED59}" type="datetime1">
              <a:rPr lang="uk-UA" smtClean="0"/>
              <a:t>18.04.2022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FB75C4C-781B-46F1-A4F8-F45B8E167C80}" type="slidenum">
              <a:rPr lang="uk-UA" smtClean="0"/>
              <a:t>‹#›</a:t>
            </a:fld>
            <a:endParaRPr lang="uk-UA"/>
          </a:p>
        </p:txBody>
      </p:sp>
    </p:spTree>
    <p:extLst>
      <p:ext uri="{BB962C8B-B14F-4D97-AF65-F5344CB8AC3E}">
        <p14:creationId xmlns:p14="http://schemas.microsoft.com/office/powerpoint/2010/main" val="1759300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ий заголовок і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CE447BD7-75C6-40DE-97F8-11BD25F8D51A}" type="datetime1">
              <a:rPr lang="uk-UA" smtClean="0"/>
              <a:t>18.04.2022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FB75C4C-781B-46F1-A4F8-F45B8E167C80}" type="slidenum">
              <a:rPr lang="uk-UA" smtClean="0"/>
              <a:t>‹#›</a:t>
            </a:fld>
            <a:endParaRPr lang="uk-UA"/>
          </a:p>
        </p:txBody>
      </p:sp>
    </p:spTree>
    <p:extLst>
      <p:ext uri="{BB962C8B-B14F-4D97-AF65-F5344CB8AC3E}">
        <p14:creationId xmlns:p14="http://schemas.microsoft.com/office/powerpoint/2010/main" val="751409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009083D-FD8D-4F51-9911-BB92A67CF486}" type="datetime1">
              <a:rPr lang="uk-UA" smtClean="0"/>
              <a:t>18.04.2022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FB75C4C-781B-46F1-A4F8-F45B8E167C80}" type="slidenum">
              <a:rPr lang="uk-UA" smtClean="0"/>
              <a:t>‹#›</a:t>
            </a:fld>
            <a:endParaRPr lang="uk-UA"/>
          </a:p>
        </p:txBody>
      </p:sp>
    </p:spTree>
    <p:extLst>
      <p:ext uri="{BB962C8B-B14F-4D97-AF65-F5344CB8AC3E}">
        <p14:creationId xmlns:p14="http://schemas.microsoft.com/office/powerpoint/2010/main" val="2881009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Назва розділу">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8A420E0-3D61-4802-80E8-B03B5289EBF5}" type="datetime1">
              <a:rPr lang="uk-UA" smtClean="0"/>
              <a:t>18.04.2022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FB75C4C-781B-46F1-A4F8-F45B8E167C80}" type="slidenum">
              <a:rPr lang="uk-UA" smtClean="0"/>
              <a:t>‹#›</a:t>
            </a:fld>
            <a:endParaRPr lang="uk-U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8392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21BDA7FF-59E6-456D-B73D-1829D7681FB2}" type="datetime1">
              <a:rPr lang="uk-UA" smtClean="0"/>
              <a:t>18.04.2022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FB75C4C-781B-46F1-A4F8-F45B8E167C80}" type="slidenum">
              <a:rPr lang="uk-UA" smtClean="0"/>
              <a:t>‹#›</a:t>
            </a:fld>
            <a:endParaRPr lang="uk-UA"/>
          </a:p>
        </p:txBody>
      </p:sp>
    </p:spTree>
    <p:extLst>
      <p:ext uri="{BB962C8B-B14F-4D97-AF65-F5344CB8AC3E}">
        <p14:creationId xmlns:p14="http://schemas.microsoft.com/office/powerpoint/2010/main" val="1404462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097280" y="2582334"/>
            <a:ext cx="4937760" cy="33782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217920" y="2582334"/>
            <a:ext cx="4937760" cy="33782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AA5357ED-07F9-40A9-8FCE-A4CEB7B418F8}" type="datetime1">
              <a:rPr lang="uk-UA" smtClean="0"/>
              <a:t>18.04.2022</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7FB75C4C-781B-46F1-A4F8-F45B8E167C80}" type="slidenum">
              <a:rPr lang="uk-UA" smtClean="0"/>
              <a:t>‹#›</a:t>
            </a:fld>
            <a:endParaRPr lang="uk-UA"/>
          </a:p>
        </p:txBody>
      </p:sp>
    </p:spTree>
    <p:extLst>
      <p:ext uri="{BB962C8B-B14F-4D97-AF65-F5344CB8AC3E}">
        <p14:creationId xmlns:p14="http://schemas.microsoft.com/office/powerpoint/2010/main" val="74494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C3858E34-C228-4973-9EF9-E41310F636DC}" type="datetime1">
              <a:rPr lang="uk-UA" smtClean="0"/>
              <a:t>18.04.2022</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7FB75C4C-781B-46F1-A4F8-F45B8E167C80}" type="slidenum">
              <a:rPr lang="uk-UA" smtClean="0"/>
              <a:t>‹#›</a:t>
            </a:fld>
            <a:endParaRPr lang="uk-UA"/>
          </a:p>
        </p:txBody>
      </p:sp>
    </p:spTree>
    <p:extLst>
      <p:ext uri="{BB962C8B-B14F-4D97-AF65-F5344CB8AC3E}">
        <p14:creationId xmlns:p14="http://schemas.microsoft.com/office/powerpoint/2010/main" val="194353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и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497C3F8-D1C2-4B8C-9191-E5043948BC25}" type="datetime1">
              <a:rPr lang="uk-UA" smtClean="0"/>
              <a:t>18.04.2022</a:t>
            </a:fld>
            <a:endParaRPr lang="uk-UA"/>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uk-UA"/>
          </a:p>
        </p:txBody>
      </p:sp>
      <p:sp>
        <p:nvSpPr>
          <p:cNvPr id="9" name="Slide Number Placeholder 8"/>
          <p:cNvSpPr>
            <a:spLocks noGrp="1"/>
          </p:cNvSpPr>
          <p:nvPr>
            <p:ph type="sldNum" sz="quarter" idx="12"/>
          </p:nvPr>
        </p:nvSpPr>
        <p:spPr/>
        <p:txBody>
          <a:bodyPr/>
          <a:lstStyle/>
          <a:p>
            <a:fld id="{7FB75C4C-781B-46F1-A4F8-F45B8E167C80}" type="slidenum">
              <a:rPr lang="uk-UA" smtClean="0"/>
              <a:t>‹#›</a:t>
            </a:fld>
            <a:endParaRPr lang="uk-UA"/>
          </a:p>
        </p:txBody>
      </p:sp>
    </p:spTree>
    <p:extLst>
      <p:ext uri="{BB962C8B-B14F-4D97-AF65-F5344CB8AC3E}">
        <p14:creationId xmlns:p14="http://schemas.microsoft.com/office/powerpoint/2010/main" val="3465906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Вміст і підпис">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93844FB-EB4D-4AFE-853F-97F9786D554B}" type="datetime1">
              <a:rPr lang="uk-UA" smtClean="0"/>
              <a:t>18.04.2022</a:t>
            </a:fld>
            <a:endParaRPr lang="uk-UA"/>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uk-UA"/>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FB75C4C-781B-46F1-A4F8-F45B8E167C80}" type="slidenum">
              <a:rPr lang="uk-UA" smtClean="0"/>
              <a:t>‹#›</a:t>
            </a:fld>
            <a:endParaRPr lang="uk-UA"/>
          </a:p>
        </p:txBody>
      </p:sp>
    </p:spTree>
    <p:extLst>
      <p:ext uri="{BB962C8B-B14F-4D97-AF65-F5344CB8AC3E}">
        <p14:creationId xmlns:p14="http://schemas.microsoft.com/office/powerpoint/2010/main" val="2929115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і підпис">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7C93D62D-FDFD-4F5D-9CDB-A6302D275689}" type="datetime1">
              <a:rPr lang="uk-UA" smtClean="0"/>
              <a:t>18.04.2022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FB75C4C-781B-46F1-A4F8-F45B8E167C80}" type="slidenum">
              <a:rPr lang="uk-UA" smtClean="0"/>
              <a:t>‹#›</a:t>
            </a:fld>
            <a:endParaRPr lang="uk-UA"/>
          </a:p>
        </p:txBody>
      </p:sp>
    </p:spTree>
    <p:extLst>
      <p:ext uri="{BB962C8B-B14F-4D97-AF65-F5344CB8AC3E}">
        <p14:creationId xmlns:p14="http://schemas.microsoft.com/office/powerpoint/2010/main" val="3489993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448B698-F241-4C41-9062-FCC8F18EA711}" type="datetime1">
              <a:rPr lang="uk-UA" smtClean="0"/>
              <a:t>18.04.2022</a:t>
            </a:fld>
            <a:endParaRPr lang="uk-UA"/>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uk-UA"/>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FB75C4C-781B-46F1-A4F8-F45B8E167C80}" type="slidenum">
              <a:rPr lang="uk-UA" smtClean="0"/>
              <a:t>‹#›</a:t>
            </a:fld>
            <a:endParaRPr lang="uk-UA"/>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7929446"/>
      </p:ext>
    </p:extLst>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A7B748-0785-4185-8DE6-6EE33B09C5C8}"/>
              </a:ext>
            </a:extLst>
          </p:cNvPr>
          <p:cNvSpPr>
            <a:spLocks noGrp="1"/>
          </p:cNvSpPr>
          <p:nvPr>
            <p:ph type="ctrTitle"/>
          </p:nvPr>
        </p:nvSpPr>
        <p:spPr>
          <a:xfrm>
            <a:off x="684212" y="685799"/>
            <a:ext cx="9952686" cy="2971801"/>
          </a:xfrm>
        </p:spPr>
        <p:txBody>
          <a:bodyPr>
            <a:normAutofit fontScale="90000"/>
          </a:bodyPr>
          <a:lstStyle/>
          <a:p>
            <a:r>
              <a:rPr lang="uk-UA" dirty="0"/>
              <a:t>Підприємництво у сфері торгівлі та торговельного посередництва</a:t>
            </a:r>
          </a:p>
        </p:txBody>
      </p:sp>
      <p:sp>
        <p:nvSpPr>
          <p:cNvPr id="3" name="Підзаголовок 2">
            <a:extLst>
              <a:ext uri="{FF2B5EF4-FFF2-40B4-BE49-F238E27FC236}">
                <a16:creationId xmlns:a16="http://schemas.microsoft.com/office/drawing/2014/main" id="{B2EB9B19-7DFB-4708-AE59-1D4FFD71C3FF}"/>
              </a:ext>
            </a:extLst>
          </p:cNvPr>
          <p:cNvSpPr>
            <a:spLocks noGrp="1"/>
          </p:cNvSpPr>
          <p:nvPr>
            <p:ph type="subTitle" idx="1"/>
          </p:nvPr>
        </p:nvSpPr>
        <p:spPr/>
        <p:txBody>
          <a:bodyPr/>
          <a:lstStyle/>
          <a:p>
            <a:r>
              <a:rPr lang="uk-UA" dirty="0"/>
              <a:t>Лекція 5 з навчальної дисципліни «Підприємництво та основи бізнесу»</a:t>
            </a:r>
          </a:p>
        </p:txBody>
      </p:sp>
    </p:spTree>
    <p:extLst>
      <p:ext uri="{BB962C8B-B14F-4D97-AF65-F5344CB8AC3E}">
        <p14:creationId xmlns:p14="http://schemas.microsoft.com/office/powerpoint/2010/main" val="1290456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FC28B27-F0E9-4FB8-B3B7-236BB8ED102D}"/>
              </a:ext>
            </a:extLst>
          </p:cNvPr>
          <p:cNvSpPr txBox="1"/>
          <p:nvPr/>
        </p:nvSpPr>
        <p:spPr>
          <a:xfrm>
            <a:off x="2119052" y="2505670"/>
            <a:ext cx="8437418" cy="923330"/>
          </a:xfrm>
          <a:prstGeom prst="rect">
            <a:avLst/>
          </a:prstGeom>
          <a:noFill/>
        </p:spPr>
        <p:txBody>
          <a:bodyPr wrap="square">
            <a:spAutoFit/>
          </a:bodyPr>
          <a:lstStyle/>
          <a:p>
            <a:r>
              <a:rPr lang="ru-RU" b="1" dirty="0" err="1"/>
              <a:t>Роздрібна</a:t>
            </a:r>
            <a:r>
              <a:rPr lang="ru-RU" b="1" dirty="0"/>
              <a:t> </a:t>
            </a:r>
            <a:r>
              <a:rPr lang="ru-RU" b="1" dirty="0" err="1"/>
              <a:t>торгівля</a:t>
            </a:r>
            <a:r>
              <a:rPr lang="ru-RU" b="1" dirty="0"/>
              <a:t> </a:t>
            </a:r>
            <a:r>
              <a:rPr lang="ru-RU" dirty="0"/>
              <a:t>як вид </a:t>
            </a:r>
            <a:r>
              <a:rPr lang="ru-RU" dirty="0" err="1"/>
              <a:t>економічної</a:t>
            </a:r>
            <a:r>
              <a:rPr lang="ru-RU" dirty="0"/>
              <a:t> </a:t>
            </a:r>
            <a:r>
              <a:rPr lang="ru-RU" dirty="0" err="1"/>
              <a:t>діяльності</a:t>
            </a:r>
            <a:r>
              <a:rPr lang="ru-RU" dirty="0"/>
              <a:t> </a:t>
            </a:r>
            <a:r>
              <a:rPr lang="ru-RU" dirty="0" err="1"/>
              <a:t>включає</a:t>
            </a:r>
            <a:r>
              <a:rPr lang="ru-RU" dirty="0"/>
              <a:t> перепродаж (продаж без </a:t>
            </a:r>
            <a:r>
              <a:rPr lang="ru-RU" dirty="0" err="1"/>
              <a:t>видозмінення</a:t>
            </a:r>
            <a:r>
              <a:rPr lang="ru-RU" dirty="0"/>
              <a:t>) </a:t>
            </a:r>
            <a:r>
              <a:rPr lang="ru-RU" dirty="0" err="1"/>
              <a:t>населенню</a:t>
            </a:r>
            <a:r>
              <a:rPr lang="ru-RU" dirty="0"/>
              <a:t> </a:t>
            </a:r>
            <a:r>
              <a:rPr lang="ru-RU" dirty="0" err="1"/>
              <a:t>нових</a:t>
            </a:r>
            <a:r>
              <a:rPr lang="ru-RU" dirty="0"/>
              <a:t> </a:t>
            </a:r>
            <a:r>
              <a:rPr lang="ru-RU" dirty="0" err="1"/>
              <a:t>або</a:t>
            </a:r>
            <a:r>
              <a:rPr lang="ru-RU" dirty="0"/>
              <a:t> </a:t>
            </a:r>
            <a:r>
              <a:rPr lang="ru-RU" dirty="0" err="1"/>
              <a:t>уживаних</a:t>
            </a:r>
            <a:r>
              <a:rPr lang="ru-RU" dirty="0"/>
              <a:t> </a:t>
            </a:r>
            <a:r>
              <a:rPr lang="ru-RU" dirty="0" err="1"/>
              <a:t>товарів</a:t>
            </a:r>
            <a:r>
              <a:rPr lang="ru-RU" dirty="0"/>
              <a:t>, </a:t>
            </a:r>
            <a:r>
              <a:rPr lang="ru-RU" dirty="0" err="1"/>
              <a:t>призначених</a:t>
            </a:r>
            <a:r>
              <a:rPr lang="ru-RU" dirty="0"/>
              <a:t> для </a:t>
            </a:r>
            <a:r>
              <a:rPr lang="ru-RU" dirty="0" err="1"/>
              <a:t>особистого</a:t>
            </a:r>
            <a:r>
              <a:rPr lang="ru-RU" dirty="0"/>
              <a:t> </a:t>
            </a:r>
            <a:r>
              <a:rPr lang="ru-RU" dirty="0" err="1"/>
              <a:t>споживання</a:t>
            </a:r>
            <a:r>
              <a:rPr lang="ru-RU" dirty="0"/>
              <a:t> </a:t>
            </a:r>
            <a:r>
              <a:rPr lang="ru-RU" dirty="0" err="1"/>
              <a:t>або</a:t>
            </a:r>
            <a:r>
              <a:rPr lang="ru-RU" dirty="0"/>
              <a:t> </a:t>
            </a:r>
            <a:r>
              <a:rPr lang="ru-RU" dirty="0" err="1"/>
              <a:t>використання</a:t>
            </a:r>
            <a:endParaRPr lang="uk-UA" dirty="0"/>
          </a:p>
        </p:txBody>
      </p:sp>
    </p:spTree>
    <p:extLst>
      <p:ext uri="{BB962C8B-B14F-4D97-AF65-F5344CB8AC3E}">
        <p14:creationId xmlns:p14="http://schemas.microsoft.com/office/powerpoint/2010/main" val="21778835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954C7CB-7843-4E56-9637-D296895FEE33}"/>
              </a:ext>
            </a:extLst>
          </p:cNvPr>
          <p:cNvSpPr txBox="1"/>
          <p:nvPr/>
        </p:nvSpPr>
        <p:spPr>
          <a:xfrm>
            <a:off x="1607128" y="1674674"/>
            <a:ext cx="9324109" cy="2585323"/>
          </a:xfrm>
          <a:prstGeom prst="rect">
            <a:avLst/>
          </a:prstGeom>
          <a:noFill/>
        </p:spPr>
        <p:txBody>
          <a:bodyPr wrap="square" rtlCol="0">
            <a:spAutoFit/>
          </a:bodyPr>
          <a:lstStyle/>
          <a:p>
            <a:r>
              <a:rPr lang="uk-UA" b="1" dirty="0"/>
              <a:t>Сутність комерційної операції </a:t>
            </a:r>
            <a:r>
              <a:rPr lang="uk-UA" dirty="0"/>
              <a:t>полягає у тому, що спочатку підприємець закуповує товар у власника (частіше у виробника).  Він сплачує власнику за куплений товар грошову суму, яка залежить від кількості товару та його ціни за одиницю. Далі підприємець продає товар покупцю та одержує від нього гроші. З цієї суми відшкодовуються витрати на оплату праці найманих працівників, відрахування на соціальні заходи, транспортування, утримання торговельного приміщення, оренду, витрати на зберігання товарів, рекламу, податки тощо.</a:t>
            </a:r>
          </a:p>
          <a:p>
            <a:endParaRPr lang="uk-UA" dirty="0"/>
          </a:p>
          <a:p>
            <a:r>
              <a:rPr lang="uk-UA" dirty="0"/>
              <a:t>Правовою основою здійснення торгових операцій є договір купівлі-продажу (договір постачання).</a:t>
            </a:r>
          </a:p>
        </p:txBody>
      </p:sp>
    </p:spTree>
    <p:extLst>
      <p:ext uri="{BB962C8B-B14F-4D97-AF65-F5344CB8AC3E}">
        <p14:creationId xmlns:p14="http://schemas.microsoft.com/office/powerpoint/2010/main" val="2606446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182058F-5E51-4F56-88DE-F36455A20485}"/>
              </a:ext>
            </a:extLst>
          </p:cNvPr>
          <p:cNvSpPr txBox="1"/>
          <p:nvPr/>
        </p:nvSpPr>
        <p:spPr>
          <a:xfrm>
            <a:off x="1219200" y="1607126"/>
            <a:ext cx="9753600" cy="1477328"/>
          </a:xfrm>
          <a:prstGeom prst="rect">
            <a:avLst/>
          </a:prstGeom>
          <a:noFill/>
        </p:spPr>
        <p:txBody>
          <a:bodyPr wrap="square" rtlCol="0">
            <a:spAutoFit/>
          </a:bodyPr>
          <a:lstStyle/>
          <a:p>
            <a:r>
              <a:rPr lang="uk-UA" b="1" i="1" dirty="0"/>
              <a:t>Успіх комерційного підприємництва залежить від виконання двох  головних умов:</a:t>
            </a:r>
          </a:p>
          <a:p>
            <a:endParaRPr lang="uk-UA" dirty="0"/>
          </a:p>
          <a:p>
            <a:pPr marL="342900" indent="-342900">
              <a:buAutoNum type="arabicParenR"/>
            </a:pPr>
            <a:r>
              <a:rPr lang="uk-UA" dirty="0"/>
              <a:t>ціна реалізації товару має бути відчутно вищою, ніж ціна закупівлі;</a:t>
            </a:r>
          </a:p>
          <a:p>
            <a:pPr marL="342900" indent="-342900">
              <a:buAutoNum type="arabicParenR"/>
            </a:pPr>
            <a:endParaRPr lang="uk-UA" dirty="0"/>
          </a:p>
          <a:p>
            <a:r>
              <a:rPr lang="uk-UA" dirty="0"/>
              <a:t>2) попит на даний вид товару повинен бути достатнім, щоб продавати його у наміченому обсязі.</a:t>
            </a:r>
          </a:p>
        </p:txBody>
      </p:sp>
    </p:spTree>
    <p:extLst>
      <p:ext uri="{BB962C8B-B14F-4D97-AF65-F5344CB8AC3E}">
        <p14:creationId xmlns:p14="http://schemas.microsoft.com/office/powerpoint/2010/main" val="27330522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9E6C1CE-6FA1-4E78-8AB4-EDEFCCC83D06}"/>
              </a:ext>
            </a:extLst>
          </p:cNvPr>
          <p:cNvSpPr txBox="1"/>
          <p:nvPr/>
        </p:nvSpPr>
        <p:spPr>
          <a:xfrm>
            <a:off x="1634837" y="1177636"/>
            <a:ext cx="9185563" cy="3970318"/>
          </a:xfrm>
          <a:prstGeom prst="rect">
            <a:avLst/>
          </a:prstGeom>
          <a:noFill/>
        </p:spPr>
        <p:txBody>
          <a:bodyPr wrap="square" rtlCol="0">
            <a:spAutoFit/>
          </a:bodyPr>
          <a:lstStyle/>
          <a:p>
            <a:r>
              <a:rPr lang="uk-UA" b="1" i="1" dirty="0"/>
              <a:t>Здійснення підприємницької діяльності у сфері торгівлі передбачає виконання наступних господарських операцій:</a:t>
            </a:r>
          </a:p>
          <a:p>
            <a:r>
              <a:rPr lang="uk-UA" dirty="0"/>
              <a:t>	</a:t>
            </a:r>
          </a:p>
          <a:p>
            <a:r>
              <a:rPr lang="uk-UA" dirty="0"/>
              <a:t>	наймання робітників для виконання торговельно-посередницьких  послуг (закупівля товару, його транспортування, продаж, проведення реклами, оформлення необхідних документів);</a:t>
            </a:r>
          </a:p>
          <a:p>
            <a:r>
              <a:rPr lang="uk-UA" dirty="0"/>
              <a:t>	придбання чи оренду приміщень складів, торговельних точок, необхідних для зберігання і реалізації товару;</a:t>
            </a:r>
          </a:p>
          <a:p>
            <a:r>
              <a:rPr lang="uk-UA" dirty="0"/>
              <a:t>	закупівлю товару для наступної її реалізації;</a:t>
            </a:r>
          </a:p>
          <a:p>
            <a:r>
              <a:rPr lang="uk-UA" dirty="0"/>
              <a:t>	залучення грошових коштів (при необхідності у кредит);</a:t>
            </a:r>
          </a:p>
          <a:p>
            <a:r>
              <a:rPr lang="uk-UA" dirty="0"/>
              <a:t>	отримання та оплата послуг сторонніх організацій і осіб, що виконують посередницькі функції;</a:t>
            </a:r>
          </a:p>
          <a:p>
            <a:r>
              <a:rPr lang="uk-UA" dirty="0"/>
              <a:t>	реалізація товару покупцю;</a:t>
            </a:r>
          </a:p>
          <a:p>
            <a:r>
              <a:rPr lang="uk-UA" dirty="0"/>
              <a:t>	сплата податків.</a:t>
            </a:r>
          </a:p>
        </p:txBody>
      </p:sp>
    </p:spTree>
    <p:extLst>
      <p:ext uri="{BB962C8B-B14F-4D97-AF65-F5344CB8AC3E}">
        <p14:creationId xmlns:p14="http://schemas.microsoft.com/office/powerpoint/2010/main" val="22022386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EE23300-72A4-4A90-98E2-CF7A4F38BD69}"/>
              </a:ext>
            </a:extLst>
          </p:cNvPr>
          <p:cNvSpPr txBox="1"/>
          <p:nvPr/>
        </p:nvSpPr>
        <p:spPr>
          <a:xfrm>
            <a:off x="979517" y="1039091"/>
            <a:ext cx="10329948" cy="3970318"/>
          </a:xfrm>
          <a:prstGeom prst="rect">
            <a:avLst/>
          </a:prstGeom>
          <a:noFill/>
        </p:spPr>
        <p:txBody>
          <a:bodyPr wrap="square" rtlCol="0">
            <a:spAutoFit/>
          </a:bodyPr>
          <a:lstStyle/>
          <a:p>
            <a:r>
              <a:rPr lang="uk-UA" b="1" i="1" dirty="0"/>
              <a:t>Суб’єкти торговельного підприємництва для ефективного функціонування мають забезпечити:</a:t>
            </a:r>
          </a:p>
          <a:p>
            <a:endParaRPr lang="uk-UA" dirty="0"/>
          </a:p>
          <a:p>
            <a:r>
              <a:rPr lang="uk-UA" dirty="0"/>
              <a:t>відповідність приміщення (місця) чи будівлі для здійснення торговельної діяльності необхідним екологічним і санітарно-гігієнічним  умовам, вимогам нормативних документів щодо зберігання, продажу відповідних товарів;</a:t>
            </a:r>
          </a:p>
          <a:p>
            <a:endParaRPr lang="uk-UA" dirty="0"/>
          </a:p>
          <a:p>
            <a:r>
              <a:rPr lang="uk-UA" dirty="0"/>
              <a:t>постійний розвиток матеріально-технічної бази підприємств, оснащення їх сучасною технікою і обладнанням;</a:t>
            </a:r>
          </a:p>
          <a:p>
            <a:endParaRPr lang="uk-UA" dirty="0"/>
          </a:p>
          <a:p>
            <a:r>
              <a:rPr lang="uk-UA" dirty="0"/>
              <a:t>застосування прогресивних форм торговельного обслуговування населення;</a:t>
            </a:r>
          </a:p>
          <a:p>
            <a:endParaRPr lang="uk-UA" dirty="0"/>
          </a:p>
          <a:p>
            <a:r>
              <a:rPr lang="uk-UA" dirty="0"/>
              <a:t>наявність на видному місці в торговельного приміщенні асортиментного переліку товарів, чинних санітарних і ветеринарних правил, правил продажу товарів та іншої необхідної нормативно-технічної документації та дотримання встановлених у них вимог.</a:t>
            </a:r>
          </a:p>
        </p:txBody>
      </p:sp>
    </p:spTree>
    <p:extLst>
      <p:ext uri="{BB962C8B-B14F-4D97-AF65-F5344CB8AC3E}">
        <p14:creationId xmlns:p14="http://schemas.microsoft.com/office/powerpoint/2010/main" val="15765067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28428B5-247E-414B-9211-67F914A49BF8}"/>
              </a:ext>
            </a:extLst>
          </p:cNvPr>
          <p:cNvSpPr txBox="1"/>
          <p:nvPr/>
        </p:nvSpPr>
        <p:spPr>
          <a:xfrm>
            <a:off x="1310640" y="1934620"/>
            <a:ext cx="9924010" cy="1200329"/>
          </a:xfrm>
          <a:prstGeom prst="rect">
            <a:avLst/>
          </a:prstGeom>
          <a:noFill/>
        </p:spPr>
        <p:txBody>
          <a:bodyPr wrap="square" rtlCol="0">
            <a:spAutoFit/>
          </a:bodyPr>
          <a:lstStyle/>
          <a:p>
            <a:r>
              <a:rPr lang="uk-UA" b="1" dirty="0"/>
              <a:t>Покупець має право </a:t>
            </a:r>
            <a:r>
              <a:rPr lang="uk-UA" dirty="0"/>
              <a:t>на вільний вибір товару, перевірку його якості, комплектності, міри, ваги і ціни, демонстрування безпечного та правильного використання. На вимогу покупця продавець зобов’язаний надати йому контрольно-вимірювальний прилад і документ, що підтверджує ціну та якість товару.</a:t>
            </a:r>
          </a:p>
        </p:txBody>
      </p:sp>
    </p:spTree>
    <p:extLst>
      <p:ext uri="{BB962C8B-B14F-4D97-AF65-F5344CB8AC3E}">
        <p14:creationId xmlns:p14="http://schemas.microsoft.com/office/powerpoint/2010/main" val="3756571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3EC75C8-9A90-4EB5-B54D-3F8ECF33FF48}"/>
              </a:ext>
            </a:extLst>
          </p:cNvPr>
          <p:cNvSpPr txBox="1"/>
          <p:nvPr/>
        </p:nvSpPr>
        <p:spPr>
          <a:xfrm>
            <a:off x="1427018" y="1620982"/>
            <a:ext cx="9337964" cy="2308324"/>
          </a:xfrm>
          <a:prstGeom prst="rect">
            <a:avLst/>
          </a:prstGeom>
          <a:noFill/>
        </p:spPr>
        <p:txBody>
          <a:bodyPr wrap="square" rtlCol="0">
            <a:spAutoFit/>
          </a:bodyPr>
          <a:lstStyle/>
          <a:p>
            <a:r>
              <a:rPr lang="uk-UA" dirty="0"/>
              <a:t>	Розрахунки за продаж продукції суб’єктами господарювання здійснюється за готівку та безготівковим розрахунком. Продаж товарів може здійснюватися у кредит. Розрахунки з покупцями за товари повинні проводитися через електронні контрольно-касові апарати або з використанням реєстратора розрахункових операцій. Касир або інший працівник, який отримує гроші за товар, під час розрахунку з покупцем повинен чітко назвати суму, одержану від покупця, і покласти отримані від нього гроші окремо на видному місці, віддрукувати чек, назвати покупцеві суму належної йому решти і віддати її разом з </a:t>
            </a:r>
            <a:r>
              <a:rPr lang="uk-UA" dirty="0" err="1"/>
              <a:t>чеком</a:t>
            </a:r>
            <a:r>
              <a:rPr lang="uk-UA" dirty="0"/>
              <a:t>. Правильність розрахунку покупець перевіряє на місці.</a:t>
            </a:r>
          </a:p>
        </p:txBody>
      </p:sp>
    </p:spTree>
    <p:extLst>
      <p:ext uri="{BB962C8B-B14F-4D97-AF65-F5344CB8AC3E}">
        <p14:creationId xmlns:p14="http://schemas.microsoft.com/office/powerpoint/2010/main" val="4520559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3B32F57-6F49-4163-B84F-28D556425539}"/>
              </a:ext>
            </a:extLst>
          </p:cNvPr>
          <p:cNvSpPr txBox="1"/>
          <p:nvPr/>
        </p:nvSpPr>
        <p:spPr>
          <a:xfrm>
            <a:off x="1482437" y="459571"/>
            <a:ext cx="9910156" cy="5355312"/>
          </a:xfrm>
          <a:prstGeom prst="rect">
            <a:avLst/>
          </a:prstGeom>
          <a:noFill/>
        </p:spPr>
        <p:txBody>
          <a:bodyPr wrap="square">
            <a:spAutoFit/>
          </a:bodyPr>
          <a:lstStyle/>
          <a:p>
            <a:pPr algn="ctr"/>
            <a:r>
              <a:rPr lang="uk-UA" b="1" dirty="0"/>
              <a:t>2. Сутність торговельного посередництва</a:t>
            </a:r>
          </a:p>
          <a:p>
            <a:endParaRPr lang="uk-UA" b="1" dirty="0"/>
          </a:p>
          <a:p>
            <a:r>
              <a:rPr lang="uk-UA" b="1" dirty="0"/>
              <a:t>Посередники </a:t>
            </a:r>
            <a:r>
              <a:rPr lang="uk-UA" dirty="0"/>
              <a:t>– це особи (юридичні або фізичні), що представляють на ринку інтереси виробників чи споживачів.</a:t>
            </a:r>
          </a:p>
          <a:p>
            <a:endParaRPr lang="uk-UA" dirty="0"/>
          </a:p>
          <a:p>
            <a:r>
              <a:rPr lang="uk-UA" b="1" dirty="0"/>
              <a:t>Мета посередництва </a:t>
            </a:r>
            <a:r>
              <a:rPr lang="uk-UA" dirty="0"/>
              <a:t>– сполучення (інтегрування) економічних інтересів виробників і споживачів, поєднання їх у єдиний ланцюг підприємницької угоди.</a:t>
            </a:r>
          </a:p>
          <a:p>
            <a:endParaRPr lang="uk-UA" dirty="0"/>
          </a:p>
          <a:p>
            <a:r>
              <a:rPr lang="uk-UA" dirty="0"/>
              <a:t>До </a:t>
            </a:r>
            <a:r>
              <a:rPr lang="uk-UA" b="1" dirty="0"/>
              <a:t>завдань посередницької діяльності </a:t>
            </a:r>
            <a:r>
              <a:rPr lang="uk-UA" dirty="0"/>
              <a:t>відносять:</a:t>
            </a:r>
          </a:p>
          <a:p>
            <a:r>
              <a:rPr lang="uk-UA" dirty="0"/>
              <a:t>сприяння здійсненню операцій купівлі-продажу;</a:t>
            </a:r>
          </a:p>
          <a:p>
            <a:r>
              <a:rPr lang="uk-UA" dirty="0"/>
              <a:t>збільшення обсягів реалізації товарів;</a:t>
            </a:r>
          </a:p>
          <a:p>
            <a:r>
              <a:rPr lang="uk-UA" dirty="0"/>
              <a:t>просування продукції на існуючі і нові ринки;</a:t>
            </a:r>
          </a:p>
          <a:p>
            <a:r>
              <a:rPr lang="uk-UA" dirty="0"/>
              <a:t>зниження загального рівня сукупного товарного запасу;</a:t>
            </a:r>
          </a:p>
          <a:p>
            <a:r>
              <a:rPr lang="uk-UA" dirty="0"/>
              <a:t>зменшення витрат виробників та споживачів продукції;</a:t>
            </a:r>
          </a:p>
          <a:p>
            <a:r>
              <a:rPr lang="uk-UA" dirty="0"/>
              <a:t>покращення контактів з покупцями, складськими, транспортними підприємствами та іншими суб’єктами товарного обертання;</a:t>
            </a:r>
          </a:p>
          <a:p>
            <a:r>
              <a:rPr lang="uk-UA" dirty="0"/>
              <a:t>сприяння досягненню оперативності реакції на зміни споживчого попиту та кон’юнктури ринку;</a:t>
            </a:r>
          </a:p>
          <a:p>
            <a:r>
              <a:rPr lang="uk-UA" dirty="0"/>
              <a:t>забезпечення доступу до первинної інформації;</a:t>
            </a:r>
          </a:p>
          <a:p>
            <a:r>
              <a:rPr lang="uk-UA" dirty="0"/>
              <a:t>створення налагоджених каналів товароруху</a:t>
            </a:r>
          </a:p>
        </p:txBody>
      </p:sp>
    </p:spTree>
    <p:extLst>
      <p:ext uri="{BB962C8B-B14F-4D97-AF65-F5344CB8AC3E}">
        <p14:creationId xmlns:p14="http://schemas.microsoft.com/office/powerpoint/2010/main" val="24417406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720981F-4452-40F2-905C-9F30BE0E8F47}"/>
              </a:ext>
            </a:extLst>
          </p:cNvPr>
          <p:cNvSpPr txBox="1"/>
          <p:nvPr/>
        </p:nvSpPr>
        <p:spPr>
          <a:xfrm>
            <a:off x="1149927" y="955964"/>
            <a:ext cx="9892146" cy="4247317"/>
          </a:xfrm>
          <a:prstGeom prst="rect">
            <a:avLst/>
          </a:prstGeom>
          <a:noFill/>
        </p:spPr>
        <p:txBody>
          <a:bodyPr wrap="square" rtlCol="0">
            <a:spAutoFit/>
          </a:bodyPr>
          <a:lstStyle/>
          <a:p>
            <a:r>
              <a:rPr lang="uk-UA" b="1" dirty="0"/>
              <a:t>Канал товароруху </a:t>
            </a:r>
            <a:r>
              <a:rPr lang="uk-UA" dirty="0"/>
              <a:t>– це шлях переміщення товару від виробника до покупця (споживача).</a:t>
            </a:r>
          </a:p>
          <a:p>
            <a:endParaRPr lang="uk-UA" dirty="0"/>
          </a:p>
          <a:p>
            <a:r>
              <a:rPr lang="uk-UA" dirty="0"/>
              <a:t>Залежно від характеру товароруху існують такі </a:t>
            </a:r>
            <a:r>
              <a:rPr lang="uk-UA" b="1" dirty="0"/>
              <a:t>методи збуту</a:t>
            </a:r>
            <a:r>
              <a:rPr lang="uk-UA" dirty="0"/>
              <a:t>: </a:t>
            </a:r>
            <a:r>
              <a:rPr lang="uk-UA" i="1" dirty="0"/>
              <a:t>прямий</a:t>
            </a:r>
            <a:r>
              <a:rPr lang="uk-UA" dirty="0"/>
              <a:t> і </a:t>
            </a:r>
            <a:r>
              <a:rPr lang="uk-UA" i="1" dirty="0"/>
              <a:t>непрямий</a:t>
            </a:r>
            <a:r>
              <a:rPr lang="uk-UA" dirty="0"/>
              <a:t>.</a:t>
            </a:r>
          </a:p>
          <a:p>
            <a:endParaRPr lang="uk-UA" dirty="0"/>
          </a:p>
          <a:p>
            <a:r>
              <a:rPr lang="uk-UA" b="1" dirty="0"/>
              <a:t>Прямий збут </a:t>
            </a:r>
            <a:r>
              <a:rPr lang="uk-UA" dirty="0"/>
              <a:t>передбачає вступ виробника продукції у безпосередні відносини з її споживачами, не  звертаючись до послуг незалежних посередників. Такий метод збуту, розповсюджений на ринку засобів виробництва, дає можливість зберігати повний контроль за веденням торгових операцій, забезпечує економію коштів на оплату послуг посередників, дозволяє швидко реагувати на зміну потреб ринку.</a:t>
            </a:r>
          </a:p>
          <a:p>
            <a:r>
              <a:rPr lang="uk-UA" b="1" dirty="0"/>
              <a:t>Прямий збут доцільно використовувати</a:t>
            </a:r>
            <a:r>
              <a:rPr lang="uk-UA" dirty="0"/>
              <a:t>, коли кількість товарів невелика, а споживачі сконцентровані на обмеженій території, коли потрібен висококваліфікований сервіс, коли товар унікальний за призначенням тощо.</a:t>
            </a:r>
          </a:p>
          <a:p>
            <a:r>
              <a:rPr lang="uk-UA" b="1" dirty="0"/>
              <a:t>Прямий збут недоцільно використовувати</a:t>
            </a:r>
            <a:r>
              <a:rPr lang="uk-UA" dirty="0"/>
              <a:t>, якщо є багато споживачів товару, а створення власної збутової мережі для їх обслуговування вимагає непропорційно великих витрат по відношенню до очікуваного обсягу продажу.</a:t>
            </a:r>
          </a:p>
        </p:txBody>
      </p:sp>
    </p:spTree>
    <p:extLst>
      <p:ext uri="{BB962C8B-B14F-4D97-AF65-F5344CB8AC3E}">
        <p14:creationId xmlns:p14="http://schemas.microsoft.com/office/powerpoint/2010/main" val="34311068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7804960-DF19-401B-98CA-24174C6D7E79}"/>
              </a:ext>
            </a:extLst>
          </p:cNvPr>
          <p:cNvSpPr txBox="1"/>
          <p:nvPr/>
        </p:nvSpPr>
        <p:spPr>
          <a:xfrm>
            <a:off x="1330036" y="609600"/>
            <a:ext cx="9882447" cy="4801314"/>
          </a:xfrm>
          <a:prstGeom prst="rect">
            <a:avLst/>
          </a:prstGeom>
          <a:noFill/>
        </p:spPr>
        <p:txBody>
          <a:bodyPr wrap="square" rtlCol="0">
            <a:spAutoFit/>
          </a:bodyPr>
          <a:lstStyle/>
          <a:p>
            <a:r>
              <a:rPr lang="uk-UA" dirty="0"/>
              <a:t>При </a:t>
            </a:r>
            <a:r>
              <a:rPr lang="uk-UA" b="1" dirty="0"/>
              <a:t>непрямому методі збуту </a:t>
            </a:r>
            <a:r>
              <a:rPr lang="uk-UA" dirty="0"/>
              <a:t>виробник товарів використовує послуги різного роду посередників.</a:t>
            </a:r>
          </a:p>
          <a:p>
            <a:endParaRPr lang="uk-UA" dirty="0"/>
          </a:p>
          <a:p>
            <a:r>
              <a:rPr lang="uk-UA" b="1" i="1" dirty="0"/>
              <a:t>Ефективність непрямого збуту обумовлюється наступними причинами</a:t>
            </a:r>
            <a:r>
              <a:rPr lang="uk-UA" dirty="0"/>
              <a:t>:</a:t>
            </a:r>
          </a:p>
          <a:p>
            <a:r>
              <a:rPr lang="uk-UA" dirty="0"/>
              <a:t>	посередники у комерційній сфері мають змогу прискорити окупність витрат і оборотність коштів за рахунок великомасштабних, універсальних і спеціалізованих операцій, створюють зручності для споживачів;</a:t>
            </a:r>
          </a:p>
          <a:p>
            <a:r>
              <a:rPr lang="uk-UA" dirty="0"/>
              <a:t>	у деяких виробників практично відсутній досвід роботи на товарному ринку, не вистачає фінансових ресурсів для проведення прямого збуту;</a:t>
            </a:r>
          </a:p>
          <a:p>
            <a:r>
              <a:rPr lang="uk-UA" dirty="0"/>
              <a:t>	відпрацьовані комерційні зв’язки, спеціалізація посередників забезпечує виробнику більший успіх, ніж можна було б досягнути власними силами. Це здійснюється завдяки вмілому доведенню товарів до потрібних сегментів ринку;</a:t>
            </a:r>
          </a:p>
          <a:p>
            <a:r>
              <a:rPr lang="uk-UA" dirty="0"/>
              <a:t>	за рахунок передачі функцій щодо просування товарів посередникам виробники мають можливість більше уваги сконцентрувати на виробничі функції, збільшуючи обсяги капіталовкладень у виробництво;</a:t>
            </a:r>
          </a:p>
          <a:p>
            <a:r>
              <a:rPr lang="uk-UA" dirty="0"/>
              <a:t>	у зв’язку з правилами, традиціями, що склалися на даному товарному ринку, в окремих випадках використання посередників стає єдиним можливим методом збуту через певні організаційні структури (аукціони, товарні біржі).</a:t>
            </a:r>
          </a:p>
        </p:txBody>
      </p:sp>
    </p:spTree>
    <p:extLst>
      <p:ext uri="{BB962C8B-B14F-4D97-AF65-F5344CB8AC3E}">
        <p14:creationId xmlns:p14="http://schemas.microsoft.com/office/powerpoint/2010/main" val="2353481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5311F3C-0237-4655-AED1-112661C5824B}"/>
              </a:ext>
            </a:extLst>
          </p:cNvPr>
          <p:cNvSpPr txBox="1"/>
          <p:nvPr/>
        </p:nvSpPr>
        <p:spPr>
          <a:xfrm>
            <a:off x="1841240" y="1483567"/>
            <a:ext cx="8509519" cy="1200329"/>
          </a:xfrm>
          <a:prstGeom prst="rect">
            <a:avLst/>
          </a:prstGeom>
          <a:noFill/>
        </p:spPr>
        <p:txBody>
          <a:bodyPr wrap="square" rtlCol="0">
            <a:spAutoFit/>
          </a:bodyPr>
          <a:lstStyle/>
          <a:p>
            <a:pPr algn="ctr"/>
            <a:r>
              <a:rPr lang="uk-UA" dirty="0"/>
              <a:t>ПЛАН</a:t>
            </a:r>
          </a:p>
          <a:p>
            <a:pPr marL="342900" indent="-342900" algn="just">
              <a:buAutoNum type="arabicPeriod"/>
            </a:pPr>
            <a:r>
              <a:rPr lang="uk-UA" dirty="0"/>
              <a:t>Сутність торгівлі та її функції.</a:t>
            </a:r>
          </a:p>
          <a:p>
            <a:pPr marL="342900" indent="-342900" algn="just">
              <a:buAutoNum type="arabicPeriod"/>
            </a:pPr>
            <a:r>
              <a:rPr lang="uk-UA" dirty="0"/>
              <a:t>Сутність торговельного посередництва.</a:t>
            </a:r>
          </a:p>
          <a:p>
            <a:pPr marL="342900" indent="-342900" algn="just">
              <a:buAutoNum type="arabicPeriod"/>
            </a:pPr>
            <a:r>
              <a:rPr lang="uk-UA" dirty="0"/>
              <a:t>Види торговельних посередників</a:t>
            </a:r>
          </a:p>
        </p:txBody>
      </p:sp>
    </p:spTree>
    <p:extLst>
      <p:ext uri="{BB962C8B-B14F-4D97-AF65-F5344CB8AC3E}">
        <p14:creationId xmlns:p14="http://schemas.microsoft.com/office/powerpoint/2010/main" val="29812900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DB8DFE6-C13A-4840-A067-9DAE6B96A6AA}"/>
              </a:ext>
            </a:extLst>
          </p:cNvPr>
          <p:cNvSpPr txBox="1"/>
          <p:nvPr/>
        </p:nvSpPr>
        <p:spPr>
          <a:xfrm>
            <a:off x="1113453" y="1504776"/>
            <a:ext cx="9965094" cy="2031325"/>
          </a:xfrm>
          <a:prstGeom prst="rect">
            <a:avLst/>
          </a:prstGeom>
          <a:noFill/>
        </p:spPr>
        <p:txBody>
          <a:bodyPr wrap="square">
            <a:spAutoFit/>
          </a:bodyPr>
          <a:lstStyle/>
          <a:p>
            <a:r>
              <a:rPr lang="ru-RU" dirty="0" err="1"/>
              <a:t>Торговельне</a:t>
            </a:r>
            <a:r>
              <a:rPr lang="ru-RU" dirty="0"/>
              <a:t> </a:t>
            </a:r>
            <a:r>
              <a:rPr lang="ru-RU" dirty="0" err="1"/>
              <a:t>посередництво</a:t>
            </a:r>
            <a:r>
              <a:rPr lang="ru-RU" dirty="0"/>
              <a:t> </a:t>
            </a:r>
            <a:r>
              <a:rPr lang="ru-RU" dirty="0" err="1"/>
              <a:t>включає</a:t>
            </a:r>
            <a:r>
              <a:rPr lang="ru-RU" dirty="0"/>
              <a:t> в себе </a:t>
            </a:r>
            <a:r>
              <a:rPr lang="ru-RU" dirty="0" err="1"/>
              <a:t>широке</a:t>
            </a:r>
            <a:r>
              <a:rPr lang="ru-RU" dirty="0"/>
              <a:t> коло </a:t>
            </a:r>
            <a:r>
              <a:rPr lang="ru-RU" dirty="0" err="1"/>
              <a:t>послуг</a:t>
            </a:r>
            <a:r>
              <a:rPr lang="ru-RU" dirty="0"/>
              <a:t> з </a:t>
            </a:r>
            <a:r>
              <a:rPr lang="ru-RU" dirty="0" err="1"/>
              <a:t>питань</a:t>
            </a:r>
            <a:r>
              <a:rPr lang="ru-RU" dirty="0"/>
              <a:t> </a:t>
            </a:r>
            <a:r>
              <a:rPr lang="ru-RU" dirty="0" err="1"/>
              <a:t>пошуку</a:t>
            </a:r>
            <a:r>
              <a:rPr lang="ru-RU" dirty="0"/>
              <a:t> </a:t>
            </a:r>
            <a:r>
              <a:rPr lang="ru-RU" dirty="0" err="1"/>
              <a:t>комерційного</a:t>
            </a:r>
            <a:r>
              <a:rPr lang="ru-RU" dirty="0"/>
              <a:t> контрагента, </a:t>
            </a:r>
            <a:r>
              <a:rPr lang="ru-RU" dirty="0" err="1"/>
              <a:t>підготовки</a:t>
            </a:r>
            <a:r>
              <a:rPr lang="ru-RU" dirty="0"/>
              <a:t> та </a:t>
            </a:r>
            <a:r>
              <a:rPr lang="ru-RU" dirty="0" err="1"/>
              <a:t>укладення</a:t>
            </a:r>
            <a:r>
              <a:rPr lang="ru-RU" dirty="0"/>
              <a:t> </a:t>
            </a:r>
            <a:r>
              <a:rPr lang="ru-RU" dirty="0" err="1"/>
              <a:t>угод</a:t>
            </a:r>
            <a:r>
              <a:rPr lang="ru-RU" dirty="0"/>
              <a:t>, </a:t>
            </a:r>
            <a:r>
              <a:rPr lang="ru-RU" dirty="0" err="1"/>
              <a:t>кредитування</a:t>
            </a:r>
            <a:r>
              <a:rPr lang="ru-RU" dirty="0"/>
              <a:t> </a:t>
            </a:r>
            <a:r>
              <a:rPr lang="ru-RU" dirty="0" err="1"/>
              <a:t>сторін</a:t>
            </a:r>
            <a:r>
              <a:rPr lang="ru-RU" dirty="0"/>
              <a:t>, </a:t>
            </a:r>
            <a:r>
              <a:rPr lang="ru-RU" dirty="0" err="1"/>
              <a:t>надання</a:t>
            </a:r>
            <a:r>
              <a:rPr lang="ru-RU" dirty="0"/>
              <a:t> </a:t>
            </a:r>
            <a:r>
              <a:rPr lang="ru-RU" dirty="0" err="1"/>
              <a:t>гарантій</a:t>
            </a:r>
            <a:r>
              <a:rPr lang="ru-RU" dirty="0"/>
              <a:t> оплати товару </a:t>
            </a:r>
            <a:r>
              <a:rPr lang="ru-RU" dirty="0" err="1"/>
              <a:t>покупцем</a:t>
            </a:r>
            <a:r>
              <a:rPr lang="ru-RU" dirty="0"/>
              <a:t>, </a:t>
            </a:r>
            <a:r>
              <a:rPr lang="ru-RU" dirty="0" err="1"/>
              <a:t>здійснення</a:t>
            </a:r>
            <a:r>
              <a:rPr lang="ru-RU" dirty="0"/>
              <a:t> транспортно-</a:t>
            </a:r>
            <a:r>
              <a:rPr lang="ru-RU" dirty="0" err="1"/>
              <a:t>експедиційних</a:t>
            </a:r>
            <a:r>
              <a:rPr lang="ru-RU" dirty="0"/>
              <a:t> </a:t>
            </a:r>
            <a:r>
              <a:rPr lang="ru-RU" dirty="0" err="1"/>
              <a:t>операцій</a:t>
            </a:r>
            <a:r>
              <a:rPr lang="ru-RU" dirty="0"/>
              <a:t>, </a:t>
            </a:r>
            <a:r>
              <a:rPr lang="ru-RU" dirty="0" err="1"/>
              <a:t>страхування</a:t>
            </a:r>
            <a:r>
              <a:rPr lang="ru-RU" dirty="0"/>
              <a:t> </a:t>
            </a:r>
            <a:r>
              <a:rPr lang="ru-RU" dirty="0" err="1"/>
              <a:t>товарів</a:t>
            </a:r>
            <a:r>
              <a:rPr lang="ru-RU" dirty="0"/>
              <a:t> </a:t>
            </a:r>
            <a:r>
              <a:rPr lang="ru-RU" dirty="0" err="1"/>
              <a:t>під</a:t>
            </a:r>
            <a:r>
              <a:rPr lang="ru-RU" dirty="0"/>
              <a:t> час </a:t>
            </a:r>
            <a:r>
              <a:rPr lang="ru-RU" dirty="0" err="1"/>
              <a:t>транспортування</a:t>
            </a:r>
            <a:r>
              <a:rPr lang="ru-RU" dirty="0"/>
              <a:t>, </a:t>
            </a:r>
            <a:r>
              <a:rPr lang="ru-RU" dirty="0" err="1"/>
              <a:t>збереження</a:t>
            </a:r>
            <a:r>
              <a:rPr lang="ru-RU" dirty="0"/>
              <a:t> </a:t>
            </a:r>
            <a:r>
              <a:rPr lang="ru-RU" dirty="0" err="1"/>
              <a:t>товарів</a:t>
            </a:r>
            <a:r>
              <a:rPr lang="ru-RU" dirty="0"/>
              <a:t> на складах, </a:t>
            </a:r>
            <a:r>
              <a:rPr lang="ru-RU" dirty="0" err="1"/>
              <a:t>виконання</a:t>
            </a:r>
            <a:r>
              <a:rPr lang="ru-RU" dirty="0"/>
              <a:t> </a:t>
            </a:r>
            <a:r>
              <a:rPr lang="ru-RU" dirty="0" err="1"/>
              <a:t>митних</a:t>
            </a:r>
            <a:r>
              <a:rPr lang="ru-RU" dirty="0"/>
              <a:t> формальностей, </a:t>
            </a:r>
            <a:r>
              <a:rPr lang="ru-RU" dirty="0" err="1"/>
              <a:t>проведення</a:t>
            </a:r>
            <a:r>
              <a:rPr lang="ru-RU" dirty="0"/>
              <a:t> </a:t>
            </a:r>
            <a:r>
              <a:rPr lang="ru-RU" dirty="0" err="1"/>
              <a:t>рекламних</a:t>
            </a:r>
            <a:r>
              <a:rPr lang="ru-RU" dirty="0"/>
              <a:t> </a:t>
            </a:r>
            <a:r>
              <a:rPr lang="ru-RU" dirty="0" err="1"/>
              <a:t>заходів</a:t>
            </a:r>
            <a:r>
              <a:rPr lang="ru-RU" dirty="0"/>
              <a:t> та </a:t>
            </a:r>
            <a:r>
              <a:rPr lang="ru-RU" dirty="0" err="1"/>
              <a:t>інших</a:t>
            </a:r>
            <a:r>
              <a:rPr lang="ru-RU" dirty="0"/>
              <a:t> </a:t>
            </a:r>
            <a:r>
              <a:rPr lang="ru-RU" dirty="0" err="1"/>
              <a:t>заходів</a:t>
            </a:r>
            <a:r>
              <a:rPr lang="ru-RU" dirty="0"/>
              <a:t> </a:t>
            </a:r>
            <a:r>
              <a:rPr lang="ru-RU" dirty="0" err="1"/>
              <a:t>щодо</a:t>
            </a:r>
            <a:r>
              <a:rPr lang="ru-RU" dirty="0"/>
              <a:t> </a:t>
            </a:r>
            <a:r>
              <a:rPr lang="ru-RU" dirty="0" err="1"/>
              <a:t>просування</a:t>
            </a:r>
            <a:r>
              <a:rPr lang="ru-RU" dirty="0"/>
              <a:t> </a:t>
            </a:r>
            <a:r>
              <a:rPr lang="ru-RU" dirty="0" err="1"/>
              <a:t>товарів</a:t>
            </a:r>
            <a:r>
              <a:rPr lang="ru-RU" dirty="0"/>
              <a:t> на </a:t>
            </a:r>
            <a:r>
              <a:rPr lang="ru-RU" dirty="0" err="1"/>
              <a:t>регіональні</a:t>
            </a:r>
            <a:r>
              <a:rPr lang="ru-RU" dirty="0"/>
              <a:t> та </a:t>
            </a:r>
            <a:r>
              <a:rPr lang="ru-RU" dirty="0" err="1"/>
              <a:t>зарубіжні</a:t>
            </a:r>
            <a:r>
              <a:rPr lang="ru-RU" dirty="0"/>
              <a:t> ринки, </a:t>
            </a:r>
            <a:r>
              <a:rPr lang="ru-RU" dirty="0" err="1"/>
              <a:t>здійснення</a:t>
            </a:r>
            <a:r>
              <a:rPr lang="ru-RU" dirty="0"/>
              <a:t> </a:t>
            </a:r>
            <a:r>
              <a:rPr lang="ru-RU" dirty="0" err="1"/>
              <a:t>технічного</a:t>
            </a:r>
            <a:r>
              <a:rPr lang="ru-RU" dirty="0"/>
              <a:t> </a:t>
            </a:r>
            <a:r>
              <a:rPr lang="ru-RU" dirty="0" err="1"/>
              <a:t>обслуговування</a:t>
            </a:r>
            <a:r>
              <a:rPr lang="ru-RU" dirty="0"/>
              <a:t> та </a:t>
            </a:r>
            <a:r>
              <a:rPr lang="ru-RU" dirty="0" err="1"/>
              <a:t>інформаційного</a:t>
            </a:r>
            <a:r>
              <a:rPr lang="ru-RU" dirty="0"/>
              <a:t> </a:t>
            </a:r>
            <a:r>
              <a:rPr lang="ru-RU" dirty="0" err="1"/>
              <a:t>забезпечення</a:t>
            </a:r>
            <a:r>
              <a:rPr lang="ru-RU" dirty="0"/>
              <a:t> ринку і </a:t>
            </a:r>
            <a:r>
              <a:rPr lang="ru-RU" dirty="0" err="1"/>
              <a:t>проведення</a:t>
            </a:r>
            <a:r>
              <a:rPr lang="ru-RU" dirty="0"/>
              <a:t> </a:t>
            </a:r>
            <a:r>
              <a:rPr lang="ru-RU" dirty="0" err="1"/>
              <a:t>інших</a:t>
            </a:r>
            <a:r>
              <a:rPr lang="ru-RU" dirty="0"/>
              <a:t> </a:t>
            </a:r>
            <a:r>
              <a:rPr lang="ru-RU" dirty="0" err="1"/>
              <a:t>операцій</a:t>
            </a:r>
            <a:r>
              <a:rPr lang="ru-RU" dirty="0"/>
              <a:t>.</a:t>
            </a:r>
            <a:endParaRPr lang="uk-UA" dirty="0"/>
          </a:p>
        </p:txBody>
      </p:sp>
    </p:spTree>
    <p:extLst>
      <p:ext uri="{BB962C8B-B14F-4D97-AF65-F5344CB8AC3E}">
        <p14:creationId xmlns:p14="http://schemas.microsoft.com/office/powerpoint/2010/main" val="10906994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6F3691D-8A8B-4F96-9EC1-B3779887AF09}"/>
              </a:ext>
            </a:extLst>
          </p:cNvPr>
          <p:cNvSpPr txBox="1"/>
          <p:nvPr/>
        </p:nvSpPr>
        <p:spPr>
          <a:xfrm>
            <a:off x="1122218" y="1025236"/>
            <a:ext cx="9947563" cy="4247317"/>
          </a:xfrm>
          <a:prstGeom prst="rect">
            <a:avLst/>
          </a:prstGeom>
          <a:noFill/>
        </p:spPr>
        <p:txBody>
          <a:bodyPr wrap="square" rtlCol="0">
            <a:spAutoFit/>
          </a:bodyPr>
          <a:lstStyle/>
          <a:p>
            <a:r>
              <a:rPr lang="uk-UA" dirty="0"/>
              <a:t>	Типова схема посередницького підприємництва полягає в наступному: посередник, вступаючи у контакт з виробником – власником товарів і послуг, необхідних споживачам, отримує від нього первинну інформацію про наявність даних товарів і умови їх продажу. За отримання такої інформації посередник, як правило, не сплачує гроші. Це пояснюється тим, що власник – продавець товарів зацікавлений у їх продажу, тому цілком імовірно, що він не стане брати у посередника плату за інформацію про свої товари.  Отримавши інформацію від продавця, посередник повідомляє її покупцеві. Одночасно посередник з’ясовує намір потенційного покупця придбати запропоновані товари, тобто отримує зустрічну інформацію. Інформацію про намір покупця купити товар посередник передає власнику товару.</a:t>
            </a:r>
          </a:p>
          <a:p>
            <a:r>
              <a:rPr lang="uk-UA" dirty="0"/>
              <a:t>	Тепер вже продавець і покупець мають взаємну інформацію, відомості, достатні, щоб укласти угоду щодо купівлі-продажу. Якщо ця угода відбулася, то посередник має право отримати грошову винагороду як від продавця, так і від покупця. Це може бути у фірмі обумовленого відсотка від суми угоди.</a:t>
            </a:r>
          </a:p>
          <a:p>
            <a:r>
              <a:rPr lang="uk-UA" dirty="0"/>
              <a:t>	В окремих випадках, якщо угода навіть і не була укладена, посередник може вимагати від тієї та іншої сторони гроші за надання інформації для покриття своїх витрат праці і часу.</a:t>
            </a:r>
          </a:p>
        </p:txBody>
      </p:sp>
    </p:spTree>
    <p:extLst>
      <p:ext uri="{BB962C8B-B14F-4D97-AF65-F5344CB8AC3E}">
        <p14:creationId xmlns:p14="http://schemas.microsoft.com/office/powerpoint/2010/main" val="26839475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5453181-A1A9-4707-963D-4630896B8221}"/>
              </a:ext>
            </a:extLst>
          </p:cNvPr>
          <p:cNvSpPr txBox="1"/>
          <p:nvPr/>
        </p:nvSpPr>
        <p:spPr>
          <a:xfrm>
            <a:off x="1177636" y="925360"/>
            <a:ext cx="9836727" cy="3139321"/>
          </a:xfrm>
          <a:prstGeom prst="rect">
            <a:avLst/>
          </a:prstGeom>
          <a:noFill/>
        </p:spPr>
        <p:txBody>
          <a:bodyPr wrap="square" rtlCol="0">
            <a:spAutoFit/>
          </a:bodyPr>
          <a:lstStyle/>
          <a:p>
            <a:pPr algn="ctr"/>
            <a:r>
              <a:rPr lang="uk-UA" b="1" dirty="0"/>
              <a:t>3. Види торговельних посередників</a:t>
            </a:r>
          </a:p>
          <a:p>
            <a:pPr algn="ctr"/>
            <a:endParaRPr lang="uk-UA" b="1" dirty="0"/>
          </a:p>
          <a:p>
            <a:pPr algn="just"/>
            <a:r>
              <a:rPr lang="uk-UA" dirty="0"/>
              <a:t>Класифікація посередників проводиться за двома ознаками: від чийого імені працює посередник та за чий рахунок посередник веде свої операції. Як видно можливе виділення чотирьох типів посередників:</a:t>
            </a:r>
          </a:p>
          <a:p>
            <a:pPr algn="just"/>
            <a:endParaRPr lang="uk-UA" dirty="0"/>
          </a:p>
          <a:p>
            <a:pPr algn="just"/>
            <a:r>
              <a:rPr lang="uk-UA" dirty="0"/>
              <a:t>1. Працюють від власного імені та за власний рахунок</a:t>
            </a:r>
          </a:p>
          <a:p>
            <a:pPr algn="just"/>
            <a:r>
              <a:rPr lang="uk-UA" dirty="0"/>
              <a:t>2. Працюють від чужого імені та за власний рахунок</a:t>
            </a:r>
          </a:p>
          <a:p>
            <a:pPr algn="just"/>
            <a:r>
              <a:rPr lang="uk-UA" dirty="0"/>
              <a:t>3. Працюють від свого імені та за чужий рахунок</a:t>
            </a:r>
          </a:p>
          <a:p>
            <a:pPr algn="just"/>
            <a:r>
              <a:rPr lang="uk-UA" dirty="0"/>
              <a:t>4. Працюють від чужого імені та за чужий рахунок</a:t>
            </a:r>
          </a:p>
          <a:p>
            <a:pPr algn="just"/>
            <a:endParaRPr lang="uk-UA" dirty="0"/>
          </a:p>
        </p:txBody>
      </p:sp>
    </p:spTree>
    <p:extLst>
      <p:ext uri="{BB962C8B-B14F-4D97-AF65-F5344CB8AC3E}">
        <p14:creationId xmlns:p14="http://schemas.microsoft.com/office/powerpoint/2010/main" val="41477805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41F00A5-9BC5-4B6B-9504-336E3AF98E95}"/>
              </a:ext>
            </a:extLst>
          </p:cNvPr>
          <p:cNvSpPr txBox="1"/>
          <p:nvPr/>
        </p:nvSpPr>
        <p:spPr>
          <a:xfrm>
            <a:off x="1216527" y="1111174"/>
            <a:ext cx="9339943" cy="3970318"/>
          </a:xfrm>
          <a:prstGeom prst="rect">
            <a:avLst/>
          </a:prstGeom>
          <a:noFill/>
        </p:spPr>
        <p:txBody>
          <a:bodyPr wrap="square">
            <a:spAutoFit/>
          </a:bodyPr>
          <a:lstStyle/>
          <a:p>
            <a:r>
              <a:rPr lang="uk-UA" dirty="0"/>
              <a:t>Розрізняють таки види посередників:</a:t>
            </a:r>
          </a:p>
          <a:p>
            <a:endParaRPr lang="uk-UA" b="1" dirty="0"/>
          </a:p>
          <a:p>
            <a:r>
              <a:rPr lang="uk-UA" b="1" dirty="0"/>
              <a:t>1. Агенти (прості посередники)</a:t>
            </a:r>
            <a:r>
              <a:rPr lang="uk-UA" dirty="0"/>
              <a:t> сприяють укладанню угод між виробниками і споживачами, не беручи участі в цьому ані своїм ім'ям, ані капіталом. Агент переважно є юридичною особою і виступає від імені іншої особи (принципала), яка виплачує агентові винагороду або за визначеним тарифом, або (частіше) як відсоток від суми визначеної угоди.</a:t>
            </a:r>
          </a:p>
          <a:p>
            <a:endParaRPr lang="uk-UA" dirty="0"/>
          </a:p>
          <a:p>
            <a:r>
              <a:rPr lang="uk-UA" dirty="0"/>
              <a:t>Розрізняють такі типи агентів:</a:t>
            </a:r>
          </a:p>
          <a:p>
            <a:r>
              <a:rPr lang="uk-UA" dirty="0"/>
              <a:t>– </a:t>
            </a:r>
            <a:r>
              <a:rPr lang="uk-UA" i="1" dirty="0"/>
              <a:t>агенти виробників </a:t>
            </a:r>
            <a:r>
              <a:rPr lang="uk-UA" dirty="0"/>
              <a:t>– представляють інтереси двох або кількох виробників товарів;</a:t>
            </a:r>
          </a:p>
          <a:p>
            <a:r>
              <a:rPr lang="uk-UA" dirty="0"/>
              <a:t>– </a:t>
            </a:r>
            <a:r>
              <a:rPr lang="uk-UA" i="1" dirty="0"/>
              <a:t>повноважні агенти зі збуту (збутові агенти)</a:t>
            </a:r>
            <a:r>
              <a:rPr lang="uk-UA" dirty="0"/>
              <a:t> – отримують право на збут та несуть відповідальність за маркетинг усієї продукції виробників; виконують функції відділу збуту фірми, але не входять до її інфраструктури, а взаємодіють на договірних умовах;</a:t>
            </a:r>
          </a:p>
          <a:p>
            <a:r>
              <a:rPr lang="uk-UA" dirty="0"/>
              <a:t>– </a:t>
            </a:r>
            <a:r>
              <a:rPr lang="uk-UA" i="1" dirty="0"/>
              <a:t>агенти із </a:t>
            </a:r>
            <a:r>
              <a:rPr lang="uk-UA" i="1" dirty="0" err="1"/>
              <a:t>закупівель</a:t>
            </a:r>
            <a:r>
              <a:rPr lang="uk-UA" i="1" dirty="0"/>
              <a:t> </a:t>
            </a:r>
            <a:r>
              <a:rPr lang="uk-UA" dirty="0"/>
              <a:t>– частіше за все займаються підбором необхідного товарного асортименту (наприклад, для невеликих роздрібних торговців).</a:t>
            </a:r>
          </a:p>
        </p:txBody>
      </p:sp>
    </p:spTree>
    <p:extLst>
      <p:ext uri="{BB962C8B-B14F-4D97-AF65-F5344CB8AC3E}">
        <p14:creationId xmlns:p14="http://schemas.microsoft.com/office/powerpoint/2010/main" val="1031235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7D9BE17-A555-4856-8A36-78DCA521D2E1}"/>
              </a:ext>
            </a:extLst>
          </p:cNvPr>
          <p:cNvSpPr txBox="1"/>
          <p:nvPr/>
        </p:nvSpPr>
        <p:spPr>
          <a:xfrm>
            <a:off x="1324947" y="1289600"/>
            <a:ext cx="9339943" cy="2862322"/>
          </a:xfrm>
          <a:prstGeom prst="rect">
            <a:avLst/>
          </a:prstGeom>
          <a:noFill/>
        </p:spPr>
        <p:txBody>
          <a:bodyPr wrap="square">
            <a:spAutoFit/>
          </a:bodyPr>
          <a:lstStyle/>
          <a:p>
            <a:r>
              <a:rPr lang="uk-UA" b="1" dirty="0"/>
              <a:t>2. Брокери</a:t>
            </a:r>
            <a:r>
              <a:rPr lang="uk-UA" dirty="0"/>
              <a:t>, як і агенти, сприяють укладанню угод, не беручи в них участі ні своїм ім'ям, ні капіталом. На відміну від агентів брокери підшукують клієнтів, пропонуючи різні джерела надходження товарів, і не мають тривалих відносин ні з виробниками, ні зі споживачами. Брокери працюють переважно за визначеними товарами або операціями.</a:t>
            </a:r>
          </a:p>
          <a:p>
            <a:r>
              <a:rPr lang="uk-UA" dirty="0"/>
              <a:t>До функцій брокерів належить пошук покупців для великих партій товарів і клієнтів, які купують товари за низькими цінами у період, коли пропозиції значно перевищують попит. В обороті засобів виробництва брокерів використовують для продажу сирої нафти, сільськогосподарського та промислового обладнання, комп'ютерної техніки та ін.</a:t>
            </a:r>
          </a:p>
          <a:p>
            <a:endParaRPr lang="uk-UA" dirty="0"/>
          </a:p>
          <a:p>
            <a:r>
              <a:rPr lang="uk-UA" dirty="0"/>
              <a:t>Переважно робота брокерів оплачується у вигляді відсотка від загального обсягу реалізації.</a:t>
            </a:r>
          </a:p>
        </p:txBody>
      </p:sp>
    </p:spTree>
    <p:extLst>
      <p:ext uri="{BB962C8B-B14F-4D97-AF65-F5344CB8AC3E}">
        <p14:creationId xmlns:p14="http://schemas.microsoft.com/office/powerpoint/2010/main" val="14283175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B5CE213-3B46-49D7-A9DA-518EECA9B6C4}"/>
              </a:ext>
            </a:extLst>
          </p:cNvPr>
          <p:cNvSpPr txBox="1"/>
          <p:nvPr/>
        </p:nvSpPr>
        <p:spPr>
          <a:xfrm>
            <a:off x="1548881" y="1302423"/>
            <a:ext cx="8817428" cy="2585323"/>
          </a:xfrm>
          <a:prstGeom prst="rect">
            <a:avLst/>
          </a:prstGeom>
          <a:noFill/>
        </p:spPr>
        <p:txBody>
          <a:bodyPr wrap="square">
            <a:spAutoFit/>
          </a:bodyPr>
          <a:lstStyle/>
          <a:p>
            <a:r>
              <a:rPr lang="uk-UA" b="1" dirty="0"/>
              <a:t>3. Комісіонери</a:t>
            </a:r>
            <a:r>
              <a:rPr lang="uk-UA" dirty="0"/>
              <a:t> – це посередники, які реалізовують продукцію виробників (комітентів) на комісійних засадах, тобто за кошти продавців, які є власниками товарів до моменту їх реалізації. До послуг комісіонерів найчастіше звертаються при продажу непродовольчих товарів, сільськогосподарської продукції.</a:t>
            </a:r>
          </a:p>
          <a:p>
            <a:endParaRPr lang="uk-UA" dirty="0"/>
          </a:p>
          <a:p>
            <a:r>
              <a:rPr lang="uk-UA" dirty="0"/>
              <a:t>Комісіонер отримує від комітента (сторони, яка дає доручення на здійснення комерційної операції) товар у тимчасове фізичне володіння. Ціна на товар визначається за домовленістю і згодою комітента. Після реалізації продукції з виручки вилучають комісійні та витрати, пов'язані зі збутом, а залишкову суму передають комітенту.</a:t>
            </a:r>
          </a:p>
        </p:txBody>
      </p:sp>
    </p:spTree>
    <p:extLst>
      <p:ext uri="{BB962C8B-B14F-4D97-AF65-F5344CB8AC3E}">
        <p14:creationId xmlns:p14="http://schemas.microsoft.com/office/powerpoint/2010/main" val="27126610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240B788-32DF-47C0-A870-7580E2EFA228}"/>
              </a:ext>
            </a:extLst>
          </p:cNvPr>
          <p:cNvSpPr txBox="1"/>
          <p:nvPr/>
        </p:nvSpPr>
        <p:spPr>
          <a:xfrm>
            <a:off x="1614197" y="1171795"/>
            <a:ext cx="8602824" cy="2862322"/>
          </a:xfrm>
          <a:prstGeom prst="rect">
            <a:avLst/>
          </a:prstGeom>
          <a:noFill/>
        </p:spPr>
        <p:txBody>
          <a:bodyPr wrap="square">
            <a:spAutoFit/>
          </a:bodyPr>
          <a:lstStyle/>
          <a:p>
            <a:r>
              <a:rPr lang="uk-UA" dirty="0"/>
              <a:t>4. </a:t>
            </a:r>
            <a:r>
              <a:rPr lang="uk-UA" b="1" dirty="0"/>
              <a:t>Консигнатори</a:t>
            </a:r>
            <a:r>
              <a:rPr lang="uk-UA" dirty="0"/>
              <a:t> є різновидом комісіонерів. Вони, як правило, володіють потужним складським господарством і зацікавлені у здійсненні активної збутової діяльності. На умовах консигнації реалізують товари масового попиту, а консигнатор здійснює платежі консигнанту (власнику товару до моменту реалізації) в міру реалізації товарів.</a:t>
            </a:r>
          </a:p>
          <a:p>
            <a:endParaRPr lang="uk-UA" dirty="0"/>
          </a:p>
          <a:p>
            <a:r>
              <a:rPr lang="uk-UA" dirty="0"/>
              <a:t>Договір консигнації має перелік особливостей. Так, попередньо визначають суму товарів, які одночасно зберігаються на консигнаційному складі і поповнюються в міру реалізації; термін консигнації, протягом якого ця сума повинна бути реалізована; календарні періоди здійснення платежів тощо.</a:t>
            </a:r>
          </a:p>
        </p:txBody>
      </p:sp>
    </p:spTree>
    <p:extLst>
      <p:ext uri="{BB962C8B-B14F-4D97-AF65-F5344CB8AC3E}">
        <p14:creationId xmlns:p14="http://schemas.microsoft.com/office/powerpoint/2010/main" val="26106092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E7D00E8-4801-4EEA-950D-93F0FA771383}"/>
              </a:ext>
            </a:extLst>
          </p:cNvPr>
          <p:cNvSpPr txBox="1"/>
          <p:nvPr/>
        </p:nvSpPr>
        <p:spPr>
          <a:xfrm>
            <a:off x="1772815" y="1443841"/>
            <a:ext cx="8061649" cy="3139321"/>
          </a:xfrm>
          <a:prstGeom prst="rect">
            <a:avLst/>
          </a:prstGeom>
          <a:noFill/>
        </p:spPr>
        <p:txBody>
          <a:bodyPr wrap="square">
            <a:spAutoFit/>
          </a:bodyPr>
          <a:lstStyle/>
          <a:p>
            <a:r>
              <a:rPr lang="uk-UA" dirty="0"/>
              <a:t>5. </a:t>
            </a:r>
            <a:r>
              <a:rPr lang="uk-UA" b="1" dirty="0"/>
              <a:t>Дистриб'ютори</a:t>
            </a:r>
            <a:r>
              <a:rPr lang="uk-UA" dirty="0"/>
              <a:t> – це збутові фірми, які здійснюють перепродаж товарів від мені фірм, представником якої вони є, але за свій кошт. Порівняно з іншими посередниками дистриб'ютори мають більшу комерційну самостійність і самі відповідають за ризики, пов'язані з псуванням чи втратою товарів, неплатоспроможністю покупців тощо. Вони, як правило, мають монопольне право на продаж товарів довірителя на визначеній території.</a:t>
            </a:r>
          </a:p>
          <a:p>
            <a:endParaRPr lang="uk-UA" dirty="0"/>
          </a:p>
          <a:p>
            <a:r>
              <a:rPr lang="uk-UA" dirty="0"/>
              <a:t>Для фірми, яку представляє дистриб'ютор, такі операції вигідні тим, що дають змогу вийти на нові ринки і забезпечують рекламу її фірми на цих ринках протягом кількох років, гарантують отримання платежів за товар відразу після його поставки.</a:t>
            </a:r>
          </a:p>
        </p:txBody>
      </p:sp>
    </p:spTree>
    <p:extLst>
      <p:ext uri="{BB962C8B-B14F-4D97-AF65-F5344CB8AC3E}">
        <p14:creationId xmlns:p14="http://schemas.microsoft.com/office/powerpoint/2010/main" val="34955990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15FA066-E3BF-48DB-812E-B88E1539DF7E}"/>
              </a:ext>
            </a:extLst>
          </p:cNvPr>
          <p:cNvSpPr txBox="1"/>
          <p:nvPr/>
        </p:nvSpPr>
        <p:spPr>
          <a:xfrm>
            <a:off x="1295400" y="1747945"/>
            <a:ext cx="9601199" cy="2308324"/>
          </a:xfrm>
          <a:prstGeom prst="rect">
            <a:avLst/>
          </a:prstGeom>
          <a:noFill/>
        </p:spPr>
        <p:txBody>
          <a:bodyPr wrap="square">
            <a:spAutoFit/>
          </a:bodyPr>
          <a:lstStyle/>
          <a:p>
            <a:r>
              <a:rPr lang="uk-UA" b="1" dirty="0"/>
              <a:t>6. Дилери</a:t>
            </a:r>
            <a:r>
              <a:rPr lang="uk-UA" dirty="0"/>
              <a:t> – це фізичні чи юридичні особи, що працюють як незалежні посередники і здійснюють перепродаж товару від свого імені і за свій кошт (на відміну від дистриб'юторів). Прибуток дилера формується як різниця між ціною купівлі та ціною продажу продукції.</a:t>
            </a:r>
          </a:p>
          <a:p>
            <a:endParaRPr lang="uk-UA" dirty="0"/>
          </a:p>
          <a:p>
            <a:r>
              <a:rPr lang="uk-UA" dirty="0"/>
              <a:t>У роботі з підприємствами-товаровиробниками дилери надають їм інформацію про ринок товарів, здійснюють маркетингові дослідження, надають послуги з реклами та стимулювання збуту на місці продажу, вирішують питання гарантії, ремонту та забезпечення запасними частинами проданої продукції.</a:t>
            </a:r>
          </a:p>
        </p:txBody>
      </p:sp>
    </p:spTree>
    <p:extLst>
      <p:ext uri="{BB962C8B-B14F-4D97-AF65-F5344CB8AC3E}">
        <p14:creationId xmlns:p14="http://schemas.microsoft.com/office/powerpoint/2010/main" val="20645889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5D57B10-53A1-493B-9F30-854AEC944FAC}"/>
              </a:ext>
            </a:extLst>
          </p:cNvPr>
          <p:cNvSpPr txBox="1"/>
          <p:nvPr/>
        </p:nvSpPr>
        <p:spPr>
          <a:xfrm>
            <a:off x="1071465" y="1110917"/>
            <a:ext cx="10049070" cy="4247317"/>
          </a:xfrm>
          <a:prstGeom prst="rect">
            <a:avLst/>
          </a:prstGeom>
          <a:noFill/>
        </p:spPr>
        <p:txBody>
          <a:bodyPr wrap="square">
            <a:spAutoFit/>
          </a:bodyPr>
          <a:lstStyle/>
          <a:p>
            <a:r>
              <a:rPr lang="uk-UA" b="1" dirty="0"/>
              <a:t>Основними критеріями вибору торгових посередників:</a:t>
            </a:r>
            <a:endParaRPr lang="uk-UA" dirty="0"/>
          </a:p>
          <a:p>
            <a:endParaRPr lang="uk-UA" dirty="0"/>
          </a:p>
          <a:p>
            <a:r>
              <a:rPr lang="uk-UA" i="1" dirty="0"/>
              <a:t>1. Фінансовий аспект. </a:t>
            </a:r>
            <a:r>
              <a:rPr lang="uk-UA" dirty="0"/>
              <a:t>Безперечно, значні фінансові можливості та стійке фінансове становище, досвід у веденні справ у цій сфері бізнесу свідчать на користь потенційного посередника.</a:t>
            </a:r>
          </a:p>
          <a:p>
            <a:r>
              <a:rPr lang="uk-UA" i="1" dirty="0"/>
              <a:t>2. Організація та основні показників збуту. </a:t>
            </a:r>
            <a:r>
              <a:rPr lang="uk-UA" dirty="0"/>
              <a:t>Наявність розгалуженої збутової мережі, високі темпи товарообігу є певною гарантією ефективного збуту продукції фірми. При цьому беруться до уваги чисельність зайнятих (чим більше, тим краще), рівень компетентності у технічній та комерційній сфері діяльності, динаміка обсягу продажу за останні 5 років.</a:t>
            </a:r>
          </a:p>
          <a:p>
            <a:r>
              <a:rPr lang="uk-UA" i="1" dirty="0"/>
              <a:t>3. Збут якої продукції здійснює посередник? </a:t>
            </a:r>
            <a:r>
              <a:rPr lang="uk-UA" dirty="0"/>
              <a:t>Це питання потребує ретельного аналізу показників якості виконуваних посередником робіт. Скажімо, інколи доцільно довірити збут своєї продукції фірмі, що торгує товарами конкурентів, але перевагу слід надавати посередникам, які здійснюють збут продукції вашого підприємства.</a:t>
            </a:r>
          </a:p>
          <a:p>
            <a:r>
              <a:rPr lang="uk-UA" i="1" dirty="0"/>
              <a:t>4. Загальна кількість проданих товарів та виробів різних фірм. </a:t>
            </a:r>
            <a:r>
              <a:rPr lang="uk-UA" dirty="0"/>
              <a:t>Якщо таких товарів багато, перш ніж вибирати цього посередника, слід переконатись, що виробам вашого підприємства буде приділена достатня увага.</a:t>
            </a:r>
          </a:p>
        </p:txBody>
      </p:sp>
    </p:spTree>
    <p:extLst>
      <p:ext uri="{BB962C8B-B14F-4D97-AF65-F5344CB8AC3E}">
        <p14:creationId xmlns:p14="http://schemas.microsoft.com/office/powerpoint/2010/main" val="2288550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0214569-4C74-405A-87AC-8DD52DE9863F}"/>
              </a:ext>
            </a:extLst>
          </p:cNvPr>
          <p:cNvSpPr txBox="1"/>
          <p:nvPr/>
        </p:nvSpPr>
        <p:spPr>
          <a:xfrm>
            <a:off x="914400" y="612844"/>
            <a:ext cx="9883524" cy="3970318"/>
          </a:xfrm>
          <a:prstGeom prst="rect">
            <a:avLst/>
          </a:prstGeom>
          <a:noFill/>
        </p:spPr>
        <p:txBody>
          <a:bodyPr wrap="square">
            <a:spAutoFit/>
          </a:bodyPr>
          <a:lstStyle/>
          <a:p>
            <a:pPr marL="342900" indent="-342900" algn="ctr">
              <a:buAutoNum type="arabicPeriod"/>
            </a:pPr>
            <a:r>
              <a:rPr lang="ru-RU" b="1" dirty="0" err="1"/>
              <a:t>Сутність</a:t>
            </a:r>
            <a:r>
              <a:rPr lang="ru-RU" b="1" dirty="0"/>
              <a:t> </a:t>
            </a:r>
            <a:r>
              <a:rPr lang="ru-RU" b="1" dirty="0" err="1"/>
              <a:t>торгівлі</a:t>
            </a:r>
            <a:r>
              <a:rPr lang="ru-RU" b="1" dirty="0"/>
              <a:t> та </a:t>
            </a:r>
            <a:r>
              <a:rPr lang="ru-RU" b="1" dirty="0" err="1"/>
              <a:t>її</a:t>
            </a:r>
            <a:r>
              <a:rPr lang="ru-RU" b="1" dirty="0"/>
              <a:t> </a:t>
            </a:r>
            <a:r>
              <a:rPr lang="ru-RU" b="1" dirty="0" err="1"/>
              <a:t>функції</a:t>
            </a:r>
            <a:r>
              <a:rPr lang="ru-RU" b="1" dirty="0"/>
              <a:t>.</a:t>
            </a:r>
          </a:p>
          <a:p>
            <a:pPr algn="just"/>
            <a:endParaRPr lang="ru-RU" b="1" dirty="0"/>
          </a:p>
          <a:p>
            <a:pPr algn="just"/>
            <a:r>
              <a:rPr lang="ru-RU" b="1" dirty="0" err="1"/>
              <a:t>Комерційне</a:t>
            </a:r>
            <a:r>
              <a:rPr lang="ru-RU" b="1" dirty="0"/>
              <a:t> </a:t>
            </a:r>
            <a:r>
              <a:rPr lang="ru-RU" b="1" dirty="0" err="1"/>
              <a:t>підприємництво</a:t>
            </a:r>
            <a:r>
              <a:rPr lang="ru-RU" b="1" dirty="0"/>
              <a:t> (</a:t>
            </a:r>
            <a:r>
              <a:rPr lang="ru-RU" b="1" dirty="0" err="1"/>
              <a:t>торгівля</a:t>
            </a:r>
            <a:r>
              <a:rPr lang="ru-RU" b="1" dirty="0"/>
              <a:t> </a:t>
            </a:r>
            <a:r>
              <a:rPr lang="ru-RU" b="1" dirty="0" err="1"/>
              <a:t>або</a:t>
            </a:r>
            <a:r>
              <a:rPr lang="ru-RU" b="1" dirty="0"/>
              <a:t> </a:t>
            </a:r>
            <a:r>
              <a:rPr lang="ru-RU" b="1" dirty="0" err="1"/>
              <a:t>комерція</a:t>
            </a:r>
            <a:r>
              <a:rPr lang="ru-RU" b="1" dirty="0"/>
              <a:t>) </a:t>
            </a:r>
            <a:r>
              <a:rPr lang="ru-RU" dirty="0"/>
              <a:t>– </a:t>
            </a:r>
            <a:r>
              <a:rPr lang="ru-RU" dirty="0" err="1"/>
              <a:t>це</a:t>
            </a:r>
            <a:r>
              <a:rPr lang="ru-RU" dirty="0"/>
              <a:t> </a:t>
            </a:r>
            <a:r>
              <a:rPr lang="ru-RU" dirty="0" err="1"/>
              <a:t>підприємництво</a:t>
            </a:r>
            <a:r>
              <a:rPr lang="ru-RU" dirty="0"/>
              <a:t>, </a:t>
            </a:r>
            <a:r>
              <a:rPr lang="ru-RU" dirty="0" err="1"/>
              <a:t>пов’язене</a:t>
            </a:r>
            <a:r>
              <a:rPr lang="ru-RU" dirty="0"/>
              <a:t> </a:t>
            </a:r>
            <a:r>
              <a:rPr lang="ru-RU" dirty="0" err="1"/>
              <a:t>із</a:t>
            </a:r>
            <a:r>
              <a:rPr lang="ru-RU" dirty="0"/>
              <a:t> </a:t>
            </a:r>
            <a:r>
              <a:rPr lang="ru-RU" dirty="0" err="1"/>
              <a:t>здійсненням</a:t>
            </a:r>
            <a:r>
              <a:rPr lang="ru-RU" dirty="0"/>
              <a:t> </a:t>
            </a:r>
            <a:r>
              <a:rPr lang="ru-RU" dirty="0" err="1"/>
              <a:t>процесів</a:t>
            </a:r>
            <a:r>
              <a:rPr lang="ru-RU" dirty="0"/>
              <a:t> </a:t>
            </a:r>
            <a:r>
              <a:rPr lang="ru-RU" dirty="0" err="1"/>
              <a:t>купівлі</a:t>
            </a:r>
            <a:r>
              <a:rPr lang="ru-RU" dirty="0"/>
              <a:t> продажу </a:t>
            </a:r>
            <a:r>
              <a:rPr lang="ru-RU" dirty="0" err="1"/>
              <a:t>товарів</a:t>
            </a:r>
            <a:r>
              <a:rPr lang="ru-RU" dirty="0"/>
              <a:t> для </a:t>
            </a:r>
            <a:r>
              <a:rPr lang="ru-RU" dirty="0" err="1"/>
              <a:t>задоволення</a:t>
            </a:r>
            <a:r>
              <a:rPr lang="ru-RU" dirty="0"/>
              <a:t> </a:t>
            </a:r>
            <a:r>
              <a:rPr lang="ru-RU" dirty="0" err="1"/>
              <a:t>попиту</a:t>
            </a:r>
            <a:r>
              <a:rPr lang="ru-RU" dirty="0"/>
              <a:t> </a:t>
            </a:r>
            <a:r>
              <a:rPr lang="ru-RU" dirty="0" err="1"/>
              <a:t>покупців</a:t>
            </a:r>
            <a:r>
              <a:rPr lang="ru-RU" dirty="0"/>
              <a:t> (</a:t>
            </a:r>
            <a:r>
              <a:rPr lang="ru-RU" dirty="0" err="1"/>
              <a:t>споживачів</a:t>
            </a:r>
            <a:r>
              <a:rPr lang="ru-RU" dirty="0"/>
              <a:t>) та </a:t>
            </a:r>
            <a:r>
              <a:rPr lang="ru-RU" dirty="0" err="1"/>
              <a:t>отримання</a:t>
            </a:r>
            <a:r>
              <a:rPr lang="ru-RU" dirty="0"/>
              <a:t> </a:t>
            </a:r>
            <a:r>
              <a:rPr lang="ru-RU" dirty="0" err="1"/>
              <a:t>прибутку</a:t>
            </a:r>
            <a:r>
              <a:rPr lang="ru-RU" dirty="0"/>
              <a:t>.</a:t>
            </a:r>
          </a:p>
          <a:p>
            <a:pPr algn="just"/>
            <a:endParaRPr lang="ru-RU" b="1" dirty="0"/>
          </a:p>
          <a:p>
            <a:pPr algn="just"/>
            <a:r>
              <a:rPr lang="ru-RU" b="1" dirty="0"/>
              <a:t>Роль </a:t>
            </a:r>
            <a:r>
              <a:rPr lang="ru-RU" b="1" dirty="0" err="1"/>
              <a:t>торгівлі</a:t>
            </a:r>
            <a:r>
              <a:rPr lang="ru-RU" b="1" dirty="0"/>
              <a:t> у </a:t>
            </a:r>
            <a:r>
              <a:rPr lang="ru-RU" b="1" dirty="0" err="1"/>
              <a:t>становленні</a:t>
            </a:r>
            <a:r>
              <a:rPr lang="ru-RU" b="1" dirty="0"/>
              <a:t> </a:t>
            </a:r>
            <a:r>
              <a:rPr lang="ru-RU" b="1" dirty="0" err="1"/>
              <a:t>ринкових</a:t>
            </a:r>
            <a:r>
              <a:rPr lang="ru-RU" b="1" dirty="0"/>
              <a:t> </a:t>
            </a:r>
            <a:r>
              <a:rPr lang="ru-RU" b="1" dirty="0" err="1"/>
              <a:t>відносин</a:t>
            </a:r>
            <a:r>
              <a:rPr lang="ru-RU" b="1" dirty="0"/>
              <a:t> та </a:t>
            </a:r>
            <a:r>
              <a:rPr lang="ru-RU" b="1" dirty="0" err="1"/>
              <a:t>підвищенні</a:t>
            </a:r>
            <a:r>
              <a:rPr lang="ru-RU" b="1" dirty="0"/>
              <a:t> </a:t>
            </a:r>
            <a:r>
              <a:rPr lang="ru-RU" b="1" dirty="0" err="1"/>
              <a:t>ефективності</a:t>
            </a:r>
            <a:r>
              <a:rPr lang="ru-RU" b="1" dirty="0"/>
              <a:t> </a:t>
            </a:r>
            <a:r>
              <a:rPr lang="ru-RU" b="1" dirty="0" err="1"/>
              <a:t>відтворення</a:t>
            </a:r>
            <a:r>
              <a:rPr lang="ru-RU" b="1" dirty="0"/>
              <a:t> </a:t>
            </a:r>
            <a:r>
              <a:rPr lang="ru-RU" b="1" dirty="0" err="1"/>
              <a:t>полягає</a:t>
            </a:r>
            <a:r>
              <a:rPr lang="ru-RU" b="1" dirty="0"/>
              <a:t> в </a:t>
            </a:r>
            <a:r>
              <a:rPr lang="ru-RU" b="1" dirty="0" err="1"/>
              <a:t>наступному</a:t>
            </a:r>
            <a:r>
              <a:rPr lang="ru-RU" b="1" dirty="0"/>
              <a:t>:</a:t>
            </a:r>
          </a:p>
          <a:p>
            <a:pPr algn="just"/>
            <a:r>
              <a:rPr lang="ru-RU" dirty="0"/>
              <a:t>1) </a:t>
            </a:r>
            <a:r>
              <a:rPr lang="ru-RU" dirty="0" err="1"/>
              <a:t>торгівля</a:t>
            </a:r>
            <a:r>
              <a:rPr lang="ru-RU" dirty="0"/>
              <a:t> </a:t>
            </a:r>
            <a:r>
              <a:rPr lang="ru-RU" dirty="0" err="1"/>
              <a:t>забезпечує</a:t>
            </a:r>
            <a:r>
              <a:rPr lang="ru-RU" dirty="0"/>
              <a:t> </a:t>
            </a:r>
            <a:r>
              <a:rPr lang="ru-RU" dirty="0" err="1"/>
              <a:t>задоволення</a:t>
            </a:r>
            <a:r>
              <a:rPr lang="ru-RU" dirty="0"/>
              <a:t> </a:t>
            </a:r>
            <a:r>
              <a:rPr lang="ru-RU" dirty="0" err="1"/>
              <a:t>попиту</a:t>
            </a:r>
            <a:r>
              <a:rPr lang="ru-RU" dirty="0"/>
              <a:t> </a:t>
            </a:r>
            <a:r>
              <a:rPr lang="ru-RU" dirty="0" err="1"/>
              <a:t>споживачів</a:t>
            </a:r>
            <a:r>
              <a:rPr lang="ru-RU" dirty="0"/>
              <a:t> в </a:t>
            </a:r>
            <a:r>
              <a:rPr lang="ru-RU" dirty="0" err="1"/>
              <a:t>різноманітних</a:t>
            </a:r>
            <a:r>
              <a:rPr lang="ru-RU" dirty="0"/>
              <a:t> товарах;</a:t>
            </a:r>
          </a:p>
          <a:p>
            <a:pPr algn="just"/>
            <a:r>
              <a:rPr lang="ru-RU" dirty="0"/>
              <a:t>2) </a:t>
            </a:r>
            <a:r>
              <a:rPr lang="ru-RU" dirty="0" err="1"/>
              <a:t>забезпечує</a:t>
            </a:r>
            <a:r>
              <a:rPr lang="ru-RU" dirty="0"/>
              <a:t> </a:t>
            </a:r>
            <a:r>
              <a:rPr lang="ru-RU" dirty="0" err="1"/>
              <a:t>найбільш</a:t>
            </a:r>
            <a:r>
              <a:rPr lang="ru-RU" dirty="0"/>
              <a:t> </a:t>
            </a:r>
            <a:r>
              <a:rPr lang="ru-RU" dirty="0" err="1"/>
              <a:t>ефективний</a:t>
            </a:r>
            <a:r>
              <a:rPr lang="ru-RU" dirty="0"/>
              <a:t> </a:t>
            </a:r>
            <a:r>
              <a:rPr lang="ru-RU" dirty="0" err="1"/>
              <a:t>зв’язок</a:t>
            </a:r>
            <a:r>
              <a:rPr lang="ru-RU" dirty="0"/>
              <a:t> </a:t>
            </a:r>
            <a:r>
              <a:rPr lang="ru-RU" dirty="0" err="1"/>
              <a:t>між</a:t>
            </a:r>
            <a:r>
              <a:rPr lang="ru-RU" dirty="0"/>
              <a:t> </a:t>
            </a:r>
            <a:r>
              <a:rPr lang="ru-RU" dirty="0" err="1"/>
              <a:t>виробництвом</a:t>
            </a:r>
            <a:r>
              <a:rPr lang="ru-RU" dirty="0"/>
              <a:t> і </a:t>
            </a:r>
            <a:r>
              <a:rPr lang="ru-RU" dirty="0" err="1"/>
              <a:t>споживанням</a:t>
            </a:r>
            <a:r>
              <a:rPr lang="ru-RU" dirty="0"/>
              <a:t>;</a:t>
            </a:r>
          </a:p>
          <a:p>
            <a:pPr algn="just"/>
            <a:r>
              <a:rPr lang="ru-RU" dirty="0"/>
              <a:t>3) </a:t>
            </a:r>
            <a:r>
              <a:rPr lang="ru-RU" dirty="0" err="1"/>
              <a:t>сприяє</a:t>
            </a:r>
            <a:r>
              <a:rPr lang="ru-RU" dirty="0"/>
              <a:t> </a:t>
            </a:r>
            <a:r>
              <a:rPr lang="ru-RU" dirty="0" err="1"/>
              <a:t>підвищенню</a:t>
            </a:r>
            <a:r>
              <a:rPr lang="ru-RU" dirty="0"/>
              <a:t> </a:t>
            </a:r>
            <a:r>
              <a:rPr lang="ru-RU" dirty="0" err="1"/>
              <a:t>ефективності</a:t>
            </a:r>
            <a:r>
              <a:rPr lang="ru-RU" dirty="0"/>
              <a:t> </a:t>
            </a:r>
            <a:r>
              <a:rPr lang="ru-RU" dirty="0" err="1"/>
              <a:t>економічних</a:t>
            </a:r>
            <a:r>
              <a:rPr lang="ru-RU" dirty="0"/>
              <a:t> </a:t>
            </a:r>
            <a:r>
              <a:rPr lang="ru-RU" dirty="0" err="1"/>
              <a:t>зв’язків</a:t>
            </a:r>
            <a:r>
              <a:rPr lang="ru-RU" dirty="0"/>
              <a:t> </a:t>
            </a:r>
            <a:r>
              <a:rPr lang="ru-RU" dirty="0" err="1"/>
              <a:t>між</a:t>
            </a:r>
            <a:r>
              <a:rPr lang="ru-RU" dirty="0"/>
              <a:t> </a:t>
            </a:r>
            <a:r>
              <a:rPr lang="ru-RU" dirty="0" err="1"/>
              <a:t>галузями</a:t>
            </a:r>
            <a:r>
              <a:rPr lang="ru-RU" dirty="0"/>
              <a:t> народного </a:t>
            </a:r>
            <a:r>
              <a:rPr lang="ru-RU" dirty="0" err="1"/>
              <a:t>господарства</a:t>
            </a:r>
            <a:r>
              <a:rPr lang="ru-RU" dirty="0"/>
              <a:t>;</a:t>
            </a:r>
          </a:p>
          <a:p>
            <a:pPr algn="just"/>
            <a:r>
              <a:rPr lang="ru-RU" dirty="0"/>
              <a:t>4) </a:t>
            </a:r>
            <a:r>
              <a:rPr lang="ru-RU" dirty="0" err="1"/>
              <a:t>забезпечує</a:t>
            </a:r>
            <a:r>
              <a:rPr lang="ru-RU" dirty="0"/>
              <a:t> </a:t>
            </a:r>
            <a:r>
              <a:rPr lang="ru-RU" dirty="0" err="1"/>
              <a:t>зайнятість</a:t>
            </a:r>
            <a:r>
              <a:rPr lang="ru-RU" dirty="0"/>
              <a:t> </a:t>
            </a:r>
            <a:r>
              <a:rPr lang="ru-RU" dirty="0" err="1"/>
              <a:t>населення</a:t>
            </a:r>
            <a:r>
              <a:rPr lang="ru-RU" dirty="0"/>
              <a:t>, </a:t>
            </a:r>
            <a:r>
              <a:rPr lang="ru-RU" dirty="0" err="1"/>
              <a:t>створення</a:t>
            </a:r>
            <a:r>
              <a:rPr lang="ru-RU" dirty="0"/>
              <a:t> </a:t>
            </a:r>
            <a:r>
              <a:rPr lang="ru-RU" dirty="0" err="1"/>
              <a:t>робочих</a:t>
            </a:r>
            <a:r>
              <a:rPr lang="ru-RU" dirty="0"/>
              <a:t> </a:t>
            </a:r>
            <a:r>
              <a:rPr lang="ru-RU" dirty="0" err="1"/>
              <a:t>місць</a:t>
            </a:r>
            <a:r>
              <a:rPr lang="ru-RU" dirty="0"/>
              <a:t>;</a:t>
            </a:r>
          </a:p>
          <a:p>
            <a:pPr algn="just"/>
            <a:r>
              <a:rPr lang="ru-RU" dirty="0"/>
              <a:t>5) </a:t>
            </a:r>
            <a:r>
              <a:rPr lang="ru-RU" dirty="0" err="1"/>
              <a:t>забезпечує</a:t>
            </a:r>
            <a:r>
              <a:rPr lang="ru-RU" dirty="0"/>
              <a:t> </a:t>
            </a:r>
            <a:r>
              <a:rPr lang="ru-RU" dirty="0" err="1"/>
              <a:t>стійкість</a:t>
            </a:r>
            <a:r>
              <a:rPr lang="ru-RU" dirty="0"/>
              <a:t> грошового </a:t>
            </a:r>
            <a:r>
              <a:rPr lang="ru-RU" dirty="0" err="1"/>
              <a:t>обігу</a:t>
            </a:r>
            <a:r>
              <a:rPr lang="ru-RU" dirty="0"/>
              <a:t>;</a:t>
            </a:r>
          </a:p>
          <a:p>
            <a:pPr algn="just"/>
            <a:r>
              <a:rPr lang="ru-RU" dirty="0"/>
              <a:t>6) </a:t>
            </a:r>
            <a:r>
              <a:rPr lang="ru-RU" dirty="0" err="1"/>
              <a:t>приймає</a:t>
            </a:r>
            <a:r>
              <a:rPr lang="ru-RU" dirty="0"/>
              <a:t> </a:t>
            </a:r>
            <a:r>
              <a:rPr lang="ru-RU" dirty="0" err="1"/>
              <a:t>активну</a:t>
            </a:r>
            <a:r>
              <a:rPr lang="ru-RU" dirty="0"/>
              <a:t> участь у </a:t>
            </a:r>
            <a:r>
              <a:rPr lang="ru-RU" dirty="0" err="1"/>
              <a:t>формуванні</a:t>
            </a:r>
            <a:r>
              <a:rPr lang="ru-RU" dirty="0"/>
              <a:t> бюджету.</a:t>
            </a:r>
          </a:p>
        </p:txBody>
      </p:sp>
    </p:spTree>
    <p:extLst>
      <p:ext uri="{BB962C8B-B14F-4D97-AF65-F5344CB8AC3E}">
        <p14:creationId xmlns:p14="http://schemas.microsoft.com/office/powerpoint/2010/main" val="42315828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0D6FD63-6B18-4A19-B70A-0A260E73AE0C}"/>
              </a:ext>
            </a:extLst>
          </p:cNvPr>
          <p:cNvSpPr txBox="1"/>
          <p:nvPr/>
        </p:nvSpPr>
        <p:spPr>
          <a:xfrm>
            <a:off x="765111" y="870610"/>
            <a:ext cx="10596662" cy="4801314"/>
          </a:xfrm>
          <a:prstGeom prst="rect">
            <a:avLst/>
          </a:prstGeom>
          <a:noFill/>
        </p:spPr>
        <p:txBody>
          <a:bodyPr wrap="square">
            <a:spAutoFit/>
          </a:bodyPr>
          <a:lstStyle/>
          <a:p>
            <a:r>
              <a:rPr lang="uk-UA" i="1" dirty="0"/>
              <a:t>5. Репутація посередника. </a:t>
            </a:r>
          </a:p>
          <a:p>
            <a:r>
              <a:rPr lang="uk-UA" i="1" dirty="0"/>
              <a:t>6. Охоплення ринку:</a:t>
            </a:r>
          </a:p>
          <a:p>
            <a:r>
              <a:rPr lang="uk-UA" dirty="0"/>
              <a:t>- в географічному розрізі - слід уникати дублювання у своїй збутовій мережі та конфліктів між посередниками;</a:t>
            </a:r>
          </a:p>
          <a:p>
            <a:r>
              <a:rPr lang="uk-UA" dirty="0"/>
              <a:t>- в галузевому розрізі - збутова мережа посередників повинна охоплювати основні групи споживачів;</a:t>
            </a:r>
          </a:p>
          <a:p>
            <a:r>
              <a:rPr lang="uk-UA" dirty="0"/>
              <a:t>- періодичність отримання замовлень - чим рідше надходять замовлення, тим менша ймовірність збереження своєї "присутності" у бізнесі.</a:t>
            </a:r>
          </a:p>
          <a:p>
            <a:r>
              <a:rPr lang="uk-UA" i="1" dirty="0"/>
              <a:t>7. Запаси та складські приміщення. </a:t>
            </a:r>
            <a:r>
              <a:rPr lang="uk-UA" dirty="0"/>
              <a:t>Головне в цьому випадку - готовність у будь-який момент здійснити поставку продукції споживачу. Тобто продукція в будь-який момент повинна бути повністю укомплектована. Запаси повинні підтримуватись на рівні необхідному для стійкого постачання споживачам. Крім того, складські приміщення мають бути обладнані всім необхідним для обробки вантажів.</a:t>
            </a:r>
          </a:p>
          <a:p>
            <a:r>
              <a:rPr lang="uk-UA" i="1" dirty="0"/>
              <a:t>8. Управління.</a:t>
            </a:r>
            <a:r>
              <a:rPr lang="uk-UA" dirty="0"/>
              <a:t> Впевнене лідерство в своїй сфері бізнесу завжди є гарантом успіху. Отже, один з напрямків вивчення спроможності посередника - оцінка його агресивності на ринку. Вибір того чи іншого каналу збуту або форми реалізації продукції залежить від багатьох факторів: від самого продукту, ставлення до нього споживачів, функцій та принципів роботи того чи іншого виду магазинів, збутової мережі, типів оптових чи роздрібних підприємств торгівлі.</a:t>
            </a:r>
          </a:p>
        </p:txBody>
      </p:sp>
    </p:spTree>
    <p:extLst>
      <p:ext uri="{BB962C8B-B14F-4D97-AF65-F5344CB8AC3E}">
        <p14:creationId xmlns:p14="http://schemas.microsoft.com/office/powerpoint/2010/main" val="887338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3A16124-6065-4B75-A847-61C87B5F47BA}"/>
              </a:ext>
            </a:extLst>
          </p:cNvPr>
          <p:cNvSpPr txBox="1"/>
          <p:nvPr/>
        </p:nvSpPr>
        <p:spPr>
          <a:xfrm>
            <a:off x="1266050" y="926594"/>
            <a:ext cx="9946433" cy="3970318"/>
          </a:xfrm>
          <a:prstGeom prst="rect">
            <a:avLst/>
          </a:prstGeom>
          <a:noFill/>
        </p:spPr>
        <p:txBody>
          <a:bodyPr wrap="square">
            <a:spAutoFit/>
          </a:bodyPr>
          <a:lstStyle/>
          <a:p>
            <a:r>
              <a:rPr lang="ru-RU" b="1" dirty="0" err="1"/>
              <a:t>Форми</a:t>
            </a:r>
            <a:r>
              <a:rPr lang="ru-RU" b="1" dirty="0"/>
              <a:t> </a:t>
            </a:r>
            <a:r>
              <a:rPr lang="ru-RU" b="1" dirty="0" err="1"/>
              <a:t>роботи</a:t>
            </a:r>
            <a:r>
              <a:rPr lang="ru-RU" b="1" dirty="0"/>
              <a:t> </a:t>
            </a:r>
            <a:r>
              <a:rPr lang="ru-RU" b="1" dirty="0" err="1"/>
              <a:t>виробника</a:t>
            </a:r>
            <a:r>
              <a:rPr lang="ru-RU" b="1" dirty="0"/>
              <a:t> з </a:t>
            </a:r>
            <a:r>
              <a:rPr lang="ru-RU" b="1" dirty="0" err="1"/>
              <a:t>посередниками</a:t>
            </a:r>
            <a:r>
              <a:rPr lang="ru-RU" dirty="0"/>
              <a:t> </a:t>
            </a:r>
            <a:r>
              <a:rPr lang="ru-RU" dirty="0" err="1"/>
              <a:t>можуть</a:t>
            </a:r>
            <a:r>
              <a:rPr lang="ru-RU" dirty="0"/>
              <a:t> бути </a:t>
            </a:r>
            <a:r>
              <a:rPr lang="ru-RU" dirty="0" err="1"/>
              <a:t>такі</a:t>
            </a:r>
            <a:r>
              <a:rPr lang="ru-RU" dirty="0"/>
              <a:t>:</a:t>
            </a:r>
          </a:p>
          <a:p>
            <a:endParaRPr lang="ru-RU" dirty="0"/>
          </a:p>
          <a:p>
            <a:r>
              <a:rPr lang="ru-RU" i="1" dirty="0"/>
              <a:t>1. Широкий (</a:t>
            </a:r>
            <a:r>
              <a:rPr lang="ru-RU" i="1" dirty="0" err="1"/>
              <a:t>екстенсивний</a:t>
            </a:r>
            <a:r>
              <a:rPr lang="ru-RU" i="1" dirty="0"/>
              <a:t>) </a:t>
            </a:r>
            <a:r>
              <a:rPr lang="ru-RU" i="1" dirty="0" err="1"/>
              <a:t>збут</a:t>
            </a:r>
            <a:r>
              <a:rPr lang="ru-RU" i="1" dirty="0"/>
              <a:t> </a:t>
            </a:r>
            <a:r>
              <a:rPr lang="ru-RU" dirty="0"/>
              <a:t>– </a:t>
            </a:r>
            <a:r>
              <a:rPr lang="ru-RU" dirty="0" err="1"/>
              <a:t>розміщення</a:t>
            </a:r>
            <a:r>
              <a:rPr lang="ru-RU" dirty="0"/>
              <a:t> </a:t>
            </a:r>
            <a:r>
              <a:rPr lang="ru-RU" dirty="0" err="1"/>
              <a:t>замовлень</a:t>
            </a:r>
            <a:r>
              <a:rPr lang="ru-RU" dirty="0"/>
              <a:t> і </a:t>
            </a:r>
            <a:r>
              <a:rPr lang="ru-RU" dirty="0" err="1"/>
              <a:t>реалізація</a:t>
            </a:r>
            <a:r>
              <a:rPr lang="ru-RU" dirty="0"/>
              <a:t> </a:t>
            </a:r>
            <a:r>
              <a:rPr lang="ru-RU" dirty="0" err="1"/>
              <a:t>товарів</a:t>
            </a:r>
            <a:r>
              <a:rPr lang="ru-RU" dirty="0"/>
              <a:t> через будь-</a:t>
            </a:r>
            <a:r>
              <a:rPr lang="ru-RU" dirty="0" err="1"/>
              <a:t>які</a:t>
            </a:r>
            <a:r>
              <a:rPr lang="ru-RU" dirty="0"/>
              <a:t> </a:t>
            </a:r>
            <a:r>
              <a:rPr lang="ru-RU" dirty="0" err="1"/>
              <a:t>фірми-посередники</a:t>
            </a:r>
            <a:r>
              <a:rPr lang="ru-RU" dirty="0"/>
              <a:t>, </a:t>
            </a:r>
            <a:r>
              <a:rPr lang="ru-RU" dirty="0" err="1"/>
              <a:t>які</a:t>
            </a:r>
            <a:r>
              <a:rPr lang="ru-RU" dirty="0"/>
              <a:t> </a:t>
            </a:r>
            <a:r>
              <a:rPr lang="ru-RU" dirty="0" err="1"/>
              <a:t>хочуть</a:t>
            </a:r>
            <a:r>
              <a:rPr lang="ru-RU" dirty="0"/>
              <a:t> і </a:t>
            </a:r>
            <a:r>
              <a:rPr lang="ru-RU" dirty="0" err="1"/>
              <a:t>здатні</a:t>
            </a:r>
            <a:r>
              <a:rPr lang="ru-RU" dirty="0"/>
              <a:t> </a:t>
            </a:r>
            <a:r>
              <a:rPr lang="ru-RU" dirty="0" err="1"/>
              <a:t>збувати</a:t>
            </a:r>
            <a:r>
              <a:rPr lang="ru-RU" dirty="0"/>
              <a:t> товар. В </a:t>
            </a:r>
            <a:r>
              <a:rPr lang="ru-RU" dirty="0" err="1"/>
              <a:t>такий</a:t>
            </a:r>
            <a:r>
              <a:rPr lang="ru-RU" dirty="0"/>
              <a:t> </a:t>
            </a:r>
            <a:r>
              <a:rPr lang="ru-RU" dirty="0" err="1"/>
              <a:t>спосіб</a:t>
            </a:r>
            <a:r>
              <a:rPr lang="ru-RU" dirty="0"/>
              <a:t> </a:t>
            </a:r>
            <a:r>
              <a:rPr lang="ru-RU" dirty="0" err="1"/>
              <a:t>найчастіше</a:t>
            </a:r>
            <a:r>
              <a:rPr lang="ru-RU" dirty="0"/>
              <a:t> </a:t>
            </a:r>
            <a:r>
              <a:rPr lang="ru-RU" dirty="0" err="1"/>
              <a:t>поширюють</a:t>
            </a:r>
            <a:r>
              <a:rPr lang="ru-RU" dirty="0"/>
              <a:t> </a:t>
            </a:r>
            <a:r>
              <a:rPr lang="ru-RU" dirty="0" err="1"/>
              <a:t>технологічно</a:t>
            </a:r>
            <a:r>
              <a:rPr lang="ru-RU" dirty="0"/>
              <a:t> </a:t>
            </a:r>
            <a:r>
              <a:rPr lang="ru-RU" dirty="0" err="1"/>
              <a:t>прості</a:t>
            </a:r>
            <a:r>
              <a:rPr lang="ru-RU" dirty="0"/>
              <a:t>, </a:t>
            </a:r>
            <a:r>
              <a:rPr lang="ru-RU" dirty="0" err="1"/>
              <a:t>дрібні</a:t>
            </a:r>
            <a:r>
              <a:rPr lang="ru-RU" dirty="0"/>
              <a:t> й </a:t>
            </a:r>
            <a:r>
              <a:rPr lang="ru-RU" dirty="0" err="1"/>
              <a:t>недорогі</a:t>
            </a:r>
            <a:r>
              <a:rPr lang="ru-RU" dirty="0"/>
              <a:t> </a:t>
            </a:r>
            <a:r>
              <a:rPr lang="ru-RU" dirty="0" err="1"/>
              <a:t>вироби</a:t>
            </a:r>
            <a:r>
              <a:rPr lang="ru-RU" dirty="0"/>
              <a:t> </a:t>
            </a:r>
            <a:r>
              <a:rPr lang="ru-RU" dirty="0" err="1"/>
              <a:t>масового</a:t>
            </a:r>
            <a:r>
              <a:rPr lang="ru-RU" dirty="0"/>
              <a:t> </a:t>
            </a:r>
            <a:r>
              <a:rPr lang="ru-RU" dirty="0" err="1"/>
              <a:t>попиту</a:t>
            </a:r>
            <a:r>
              <a:rPr lang="ru-RU" dirty="0"/>
              <a:t>.</a:t>
            </a:r>
          </a:p>
          <a:p>
            <a:endParaRPr lang="ru-RU" dirty="0"/>
          </a:p>
          <a:p>
            <a:r>
              <a:rPr lang="ru-RU" i="1" dirty="0"/>
              <a:t>2. </a:t>
            </a:r>
            <a:r>
              <a:rPr lang="ru-RU" i="1" dirty="0" err="1"/>
              <a:t>Вибірковий</a:t>
            </a:r>
            <a:r>
              <a:rPr lang="ru-RU" i="1" dirty="0"/>
              <a:t> (</a:t>
            </a:r>
            <a:r>
              <a:rPr lang="ru-RU" i="1" dirty="0" err="1"/>
              <a:t>селективний</a:t>
            </a:r>
            <a:r>
              <a:rPr lang="ru-RU" i="1" dirty="0"/>
              <a:t>) </a:t>
            </a:r>
            <a:r>
              <a:rPr lang="ru-RU" i="1" dirty="0" err="1"/>
              <a:t>збут</a:t>
            </a:r>
            <a:r>
              <a:rPr lang="ru-RU" i="1" dirty="0"/>
              <a:t> </a:t>
            </a:r>
            <a:r>
              <a:rPr lang="ru-RU" dirty="0"/>
              <a:t>– </a:t>
            </a:r>
            <a:r>
              <a:rPr lang="ru-RU" dirty="0" err="1"/>
              <a:t>вибір</a:t>
            </a:r>
            <a:r>
              <a:rPr lang="ru-RU" dirty="0"/>
              <a:t> </a:t>
            </a:r>
            <a:r>
              <a:rPr lang="ru-RU" dirty="0" err="1"/>
              <a:t>обмеженої</a:t>
            </a:r>
            <a:r>
              <a:rPr lang="ru-RU" dirty="0"/>
              <a:t> </a:t>
            </a:r>
            <a:r>
              <a:rPr lang="ru-RU" dirty="0" err="1"/>
              <a:t>кількості</a:t>
            </a:r>
            <a:r>
              <a:rPr lang="ru-RU" dirty="0"/>
              <a:t> </a:t>
            </a:r>
            <a:r>
              <a:rPr lang="ru-RU" dirty="0" err="1"/>
              <a:t>посередників</a:t>
            </a:r>
            <a:r>
              <a:rPr lang="ru-RU" dirty="0"/>
              <a:t> </a:t>
            </a:r>
            <a:r>
              <a:rPr lang="ru-RU" dirty="0" err="1"/>
              <a:t>залежно</a:t>
            </a:r>
            <a:r>
              <a:rPr lang="ru-RU" dirty="0"/>
              <a:t> </a:t>
            </a:r>
            <a:r>
              <a:rPr lang="ru-RU" dirty="0" err="1"/>
              <a:t>від</a:t>
            </a:r>
            <a:r>
              <a:rPr lang="ru-RU" dirty="0"/>
              <a:t> </a:t>
            </a:r>
            <a:r>
              <a:rPr lang="ru-RU" dirty="0" err="1"/>
              <a:t>особливостей</a:t>
            </a:r>
            <a:r>
              <a:rPr lang="ru-RU" dirty="0"/>
              <a:t> </a:t>
            </a:r>
            <a:r>
              <a:rPr lang="ru-RU" dirty="0" err="1"/>
              <a:t>їх</a:t>
            </a:r>
            <a:r>
              <a:rPr lang="ru-RU" dirty="0"/>
              <a:t> </a:t>
            </a:r>
            <a:r>
              <a:rPr lang="ru-RU" dirty="0" err="1"/>
              <a:t>клієнтури</a:t>
            </a:r>
            <a:r>
              <a:rPr lang="ru-RU" dirty="0"/>
              <a:t>, </a:t>
            </a:r>
            <a:r>
              <a:rPr lang="ru-RU" dirty="0" err="1"/>
              <a:t>можливостей</a:t>
            </a:r>
            <a:r>
              <a:rPr lang="ru-RU" dirty="0"/>
              <a:t> </a:t>
            </a:r>
            <a:r>
              <a:rPr lang="ru-RU" dirty="0" err="1"/>
              <a:t>обслуговування</a:t>
            </a:r>
            <a:r>
              <a:rPr lang="ru-RU" dirty="0"/>
              <a:t> й ремонту </a:t>
            </a:r>
            <a:r>
              <a:rPr lang="ru-RU" dirty="0" err="1"/>
              <a:t>продукції</a:t>
            </a:r>
            <a:r>
              <a:rPr lang="ru-RU" dirty="0"/>
              <a:t>, </a:t>
            </a:r>
            <a:r>
              <a:rPr lang="ru-RU" dirty="0" err="1"/>
              <a:t>рівня</a:t>
            </a:r>
            <a:r>
              <a:rPr lang="ru-RU" dirty="0"/>
              <a:t> </a:t>
            </a:r>
            <a:r>
              <a:rPr lang="ru-RU" dirty="0" err="1"/>
              <a:t>підготовки</a:t>
            </a:r>
            <a:r>
              <a:rPr lang="ru-RU" dirty="0"/>
              <a:t> персоналу. </a:t>
            </a:r>
            <a:r>
              <a:rPr lang="ru-RU" dirty="0" err="1"/>
              <a:t>Цю</a:t>
            </a:r>
            <a:r>
              <a:rPr lang="ru-RU" dirty="0"/>
              <a:t> форму </a:t>
            </a:r>
            <a:r>
              <a:rPr lang="ru-RU" dirty="0" err="1"/>
              <a:t>застосовують</a:t>
            </a:r>
            <a:r>
              <a:rPr lang="ru-RU" dirty="0"/>
              <a:t> </a:t>
            </a:r>
            <a:r>
              <a:rPr lang="ru-RU" dirty="0" err="1"/>
              <a:t>тоді</a:t>
            </a:r>
            <a:r>
              <a:rPr lang="ru-RU" dirty="0"/>
              <a:t>, коли </a:t>
            </a:r>
            <a:r>
              <a:rPr lang="ru-RU" dirty="0" err="1"/>
              <a:t>товари</a:t>
            </a:r>
            <a:r>
              <a:rPr lang="ru-RU" dirty="0"/>
              <a:t> </a:t>
            </a:r>
            <a:r>
              <a:rPr lang="ru-RU" dirty="0" err="1"/>
              <a:t>потребують</a:t>
            </a:r>
            <a:r>
              <a:rPr lang="ru-RU" dirty="0"/>
              <a:t> </a:t>
            </a:r>
            <a:r>
              <a:rPr lang="ru-RU" dirty="0" err="1"/>
              <a:t>спеціального</a:t>
            </a:r>
            <a:r>
              <a:rPr lang="ru-RU" dirty="0"/>
              <a:t> </a:t>
            </a:r>
            <a:r>
              <a:rPr lang="ru-RU" dirty="0" err="1"/>
              <a:t>обслуговування</a:t>
            </a:r>
            <a:r>
              <a:rPr lang="ru-RU" dirty="0"/>
              <a:t>, </a:t>
            </a:r>
            <a:r>
              <a:rPr lang="ru-RU" dirty="0" err="1"/>
              <a:t>забезпечення</a:t>
            </a:r>
            <a:r>
              <a:rPr lang="ru-RU" dirty="0"/>
              <a:t> </a:t>
            </a:r>
            <a:r>
              <a:rPr lang="ru-RU" dirty="0" err="1"/>
              <a:t>запчастинами</a:t>
            </a:r>
            <a:r>
              <a:rPr lang="ru-RU" dirty="0"/>
              <a:t>, </a:t>
            </a:r>
            <a:r>
              <a:rPr lang="ru-RU" dirty="0" err="1"/>
              <a:t>спеціально</a:t>
            </a:r>
            <a:r>
              <a:rPr lang="ru-RU" dirty="0"/>
              <a:t> </a:t>
            </a:r>
            <a:r>
              <a:rPr lang="ru-RU" dirty="0" err="1"/>
              <a:t>навченого</a:t>
            </a:r>
            <a:r>
              <a:rPr lang="ru-RU" dirty="0"/>
              <a:t> </a:t>
            </a:r>
            <a:r>
              <a:rPr lang="ru-RU" dirty="0" err="1"/>
              <a:t>сервісного</a:t>
            </a:r>
            <a:r>
              <a:rPr lang="ru-RU" dirty="0"/>
              <a:t> персоналу. </a:t>
            </a:r>
            <a:r>
              <a:rPr lang="ru-RU" dirty="0" err="1"/>
              <a:t>Вигідна</a:t>
            </a:r>
            <a:r>
              <a:rPr lang="ru-RU" dirty="0"/>
              <a:t> при </a:t>
            </a:r>
            <a:r>
              <a:rPr lang="ru-RU" dirty="0" err="1"/>
              <a:t>збуті</a:t>
            </a:r>
            <a:r>
              <a:rPr lang="ru-RU" dirty="0"/>
              <a:t> дорогих, </a:t>
            </a:r>
            <a:r>
              <a:rPr lang="ru-RU" dirty="0" err="1"/>
              <a:t>престижних</a:t>
            </a:r>
            <a:r>
              <a:rPr lang="ru-RU" dirty="0"/>
              <a:t> </a:t>
            </a:r>
            <a:r>
              <a:rPr lang="ru-RU" dirty="0" err="1"/>
              <a:t>товарів</a:t>
            </a:r>
            <a:r>
              <a:rPr lang="ru-RU" dirty="0"/>
              <a:t>, </a:t>
            </a:r>
            <a:r>
              <a:rPr lang="ru-RU" dirty="0" err="1"/>
              <a:t>що</a:t>
            </a:r>
            <a:r>
              <a:rPr lang="ru-RU" dirty="0"/>
              <a:t> </a:t>
            </a:r>
            <a:r>
              <a:rPr lang="ru-RU" dirty="0" err="1"/>
              <a:t>вимагають</a:t>
            </a:r>
            <a:r>
              <a:rPr lang="ru-RU" dirty="0"/>
              <a:t> </a:t>
            </a:r>
            <a:r>
              <a:rPr lang="ru-RU" dirty="0" err="1"/>
              <a:t>відповідного</a:t>
            </a:r>
            <a:r>
              <a:rPr lang="ru-RU" dirty="0"/>
              <a:t> </a:t>
            </a:r>
            <a:r>
              <a:rPr lang="ru-RU" dirty="0" err="1"/>
              <a:t>оточення</a:t>
            </a:r>
            <a:r>
              <a:rPr lang="ru-RU" dirty="0"/>
              <a:t>;</a:t>
            </a:r>
          </a:p>
          <a:p>
            <a:endParaRPr lang="ru-RU" dirty="0"/>
          </a:p>
          <a:p>
            <a:r>
              <a:rPr lang="ru-RU" i="1" dirty="0"/>
              <a:t>3. </a:t>
            </a:r>
            <a:r>
              <a:rPr lang="ru-RU" i="1" dirty="0" err="1"/>
              <a:t>Винятковий</a:t>
            </a:r>
            <a:r>
              <a:rPr lang="ru-RU" i="1" dirty="0"/>
              <a:t> (</a:t>
            </a:r>
            <a:r>
              <a:rPr lang="ru-RU" i="1" dirty="0" err="1"/>
              <a:t>ексклюзивний</a:t>
            </a:r>
            <a:r>
              <a:rPr lang="ru-RU" i="1" dirty="0"/>
              <a:t>) </a:t>
            </a:r>
            <a:r>
              <a:rPr lang="ru-RU" i="1" dirty="0" err="1"/>
              <a:t>збут</a:t>
            </a:r>
            <a:r>
              <a:rPr lang="ru-RU" i="1" dirty="0"/>
              <a:t> </a:t>
            </a:r>
            <a:r>
              <a:rPr lang="ru-RU" dirty="0"/>
              <a:t>– </a:t>
            </a:r>
            <a:r>
              <a:rPr lang="ru-RU" dirty="0" err="1"/>
              <a:t>вибір</a:t>
            </a:r>
            <a:r>
              <a:rPr lang="ru-RU" dirty="0"/>
              <a:t> одного </a:t>
            </a:r>
            <a:r>
              <a:rPr lang="ru-RU" dirty="0" err="1"/>
              <a:t>торговельного</a:t>
            </a:r>
            <a:r>
              <a:rPr lang="ru-RU" dirty="0"/>
              <a:t> </a:t>
            </a:r>
            <a:r>
              <a:rPr lang="ru-RU" dirty="0" err="1"/>
              <a:t>посередника</a:t>
            </a:r>
            <a:r>
              <a:rPr lang="ru-RU" dirty="0"/>
              <a:t> в </a:t>
            </a:r>
            <a:r>
              <a:rPr lang="ru-RU" dirty="0" err="1"/>
              <a:t>регіоні</a:t>
            </a:r>
            <a:r>
              <a:rPr lang="ru-RU" dirty="0"/>
              <a:t>, </a:t>
            </a:r>
            <a:r>
              <a:rPr lang="ru-RU" dirty="0" err="1"/>
              <a:t>якому</a:t>
            </a:r>
            <a:r>
              <a:rPr lang="ru-RU" dirty="0"/>
              <a:t> </a:t>
            </a:r>
            <a:r>
              <a:rPr lang="ru-RU" dirty="0" err="1"/>
              <a:t>надають</a:t>
            </a:r>
            <a:r>
              <a:rPr lang="ru-RU" dirty="0"/>
              <a:t> </a:t>
            </a:r>
            <a:r>
              <a:rPr lang="ru-RU" dirty="0" err="1"/>
              <a:t>виняткове</a:t>
            </a:r>
            <a:r>
              <a:rPr lang="ru-RU" dirty="0"/>
              <a:t> право </a:t>
            </a:r>
            <a:r>
              <a:rPr lang="ru-RU" dirty="0" err="1"/>
              <a:t>продавати</a:t>
            </a:r>
            <a:r>
              <a:rPr lang="ru-RU" dirty="0"/>
              <a:t> </a:t>
            </a:r>
            <a:r>
              <a:rPr lang="ru-RU" dirty="0" err="1"/>
              <a:t>продукцію</a:t>
            </a:r>
            <a:r>
              <a:rPr lang="ru-RU" dirty="0"/>
              <a:t> </a:t>
            </a:r>
            <a:r>
              <a:rPr lang="ru-RU" dirty="0" err="1"/>
              <a:t>виробника</a:t>
            </a:r>
            <a:r>
              <a:rPr lang="ru-RU" dirty="0"/>
              <a:t>. Угода з правом «</a:t>
            </a:r>
            <a:r>
              <a:rPr lang="ru-RU" dirty="0" err="1"/>
              <a:t>першої</a:t>
            </a:r>
            <a:r>
              <a:rPr lang="ru-RU" dirty="0"/>
              <a:t> руки».</a:t>
            </a:r>
            <a:endParaRPr lang="uk-UA" dirty="0"/>
          </a:p>
        </p:txBody>
      </p:sp>
    </p:spTree>
    <p:extLst>
      <p:ext uri="{BB962C8B-B14F-4D97-AF65-F5344CB8AC3E}">
        <p14:creationId xmlns:p14="http://schemas.microsoft.com/office/powerpoint/2010/main" val="18326303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859CD5AF-2C91-4D65-A9DA-7D3A1AB47130}"/>
              </a:ext>
            </a:extLst>
          </p:cNvPr>
          <p:cNvSpPr>
            <a:spLocks noGrp="1"/>
          </p:cNvSpPr>
          <p:nvPr>
            <p:ph type="title"/>
          </p:nvPr>
        </p:nvSpPr>
        <p:spPr/>
        <p:txBody>
          <a:bodyPr/>
          <a:lstStyle/>
          <a:p>
            <a:r>
              <a:rPr lang="uk-UA" dirty="0"/>
              <a:t>Теми доповідей</a:t>
            </a:r>
          </a:p>
        </p:txBody>
      </p:sp>
      <p:sp>
        <p:nvSpPr>
          <p:cNvPr id="5" name="Місце для вмісту 4">
            <a:extLst>
              <a:ext uri="{FF2B5EF4-FFF2-40B4-BE49-F238E27FC236}">
                <a16:creationId xmlns:a16="http://schemas.microsoft.com/office/drawing/2014/main" id="{6B425FB9-F825-482E-9554-1F93743402C0}"/>
              </a:ext>
            </a:extLst>
          </p:cNvPr>
          <p:cNvSpPr>
            <a:spLocks noGrp="1"/>
          </p:cNvSpPr>
          <p:nvPr>
            <p:ph idx="1"/>
          </p:nvPr>
        </p:nvSpPr>
        <p:spPr>
          <a:xfrm>
            <a:off x="1097280" y="1845734"/>
            <a:ext cx="10058400" cy="3574678"/>
          </a:xfrm>
        </p:spPr>
        <p:txBody>
          <a:bodyPr/>
          <a:lstStyle/>
          <a:p>
            <a:r>
              <a:rPr lang="uk-UA" dirty="0"/>
              <a:t>1. Історія розвитку торгівлі в різних країнах.</a:t>
            </a:r>
          </a:p>
          <a:p>
            <a:r>
              <a:rPr lang="uk-UA" dirty="0"/>
              <a:t>2. Прогресивні технології в роздрібній торгівлі.</a:t>
            </a:r>
          </a:p>
          <a:p>
            <a:r>
              <a:rPr lang="uk-UA" dirty="0"/>
              <a:t>3. Інтернет-торгівля.</a:t>
            </a:r>
          </a:p>
          <a:p>
            <a:r>
              <a:rPr lang="uk-UA" dirty="0"/>
              <a:t>4. Організаційні форми оптової торгівлі.</a:t>
            </a:r>
          </a:p>
          <a:p>
            <a:r>
              <a:rPr lang="uk-UA" dirty="0"/>
              <a:t>5. Організаційні форми роздрібної торгівлі.</a:t>
            </a:r>
          </a:p>
          <a:p>
            <a:r>
              <a:rPr lang="uk-UA" dirty="0"/>
              <a:t>6. Аукціони як організаційна форма торгівлі.</a:t>
            </a:r>
          </a:p>
          <a:p>
            <a:r>
              <a:rPr lang="uk-UA" dirty="0"/>
              <a:t>7. Мерчандайзинг.</a:t>
            </a:r>
          </a:p>
          <a:p>
            <a:r>
              <a:rPr lang="uk-UA" dirty="0"/>
              <a:t>8. Сітьовий маркетинг.</a:t>
            </a:r>
          </a:p>
        </p:txBody>
      </p:sp>
    </p:spTree>
    <p:extLst>
      <p:ext uri="{BB962C8B-B14F-4D97-AF65-F5344CB8AC3E}">
        <p14:creationId xmlns:p14="http://schemas.microsoft.com/office/powerpoint/2010/main" val="11406723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EE5C40-B907-4985-A50F-B9FF88CBF58E}"/>
              </a:ext>
            </a:extLst>
          </p:cNvPr>
          <p:cNvSpPr>
            <a:spLocks noGrp="1"/>
          </p:cNvSpPr>
          <p:nvPr>
            <p:ph type="title"/>
          </p:nvPr>
        </p:nvSpPr>
        <p:spPr>
          <a:xfrm>
            <a:off x="1097280" y="286604"/>
            <a:ext cx="10058400" cy="854040"/>
          </a:xfrm>
        </p:spPr>
        <p:txBody>
          <a:bodyPr/>
          <a:lstStyle/>
          <a:p>
            <a:r>
              <a:rPr lang="uk-UA" dirty="0"/>
              <a:t>Питання для обговорення</a:t>
            </a:r>
          </a:p>
        </p:txBody>
      </p:sp>
      <p:sp>
        <p:nvSpPr>
          <p:cNvPr id="3" name="Объект 2">
            <a:extLst>
              <a:ext uri="{FF2B5EF4-FFF2-40B4-BE49-F238E27FC236}">
                <a16:creationId xmlns:a16="http://schemas.microsoft.com/office/drawing/2014/main" id="{38C5EB47-B4BA-41A6-BDB6-756DBA78DA64}"/>
              </a:ext>
            </a:extLst>
          </p:cNvPr>
          <p:cNvSpPr>
            <a:spLocks noGrp="1"/>
          </p:cNvSpPr>
          <p:nvPr>
            <p:ph idx="1"/>
          </p:nvPr>
        </p:nvSpPr>
        <p:spPr/>
        <p:txBody>
          <a:bodyPr>
            <a:normAutofit fontScale="25000" lnSpcReduction="20000"/>
          </a:bodyPr>
          <a:lstStyle/>
          <a:p>
            <a:r>
              <a:rPr lang="uk-UA" sz="6400" dirty="0"/>
              <a:t>1. Що таке комерційне підприємництво? (слайд 3).</a:t>
            </a:r>
          </a:p>
          <a:p>
            <a:r>
              <a:rPr lang="uk-UA" sz="6400" dirty="0"/>
              <a:t>2. Яку роль відіграє торгівля в економіці країни (слайд 3).</a:t>
            </a:r>
          </a:p>
          <a:p>
            <a:r>
              <a:rPr lang="uk-UA" sz="6400" dirty="0"/>
              <a:t>3. Що таке технологічні процеси в торгівлі? (слайд 4).</a:t>
            </a:r>
          </a:p>
          <a:p>
            <a:r>
              <a:rPr lang="uk-UA" sz="6400" dirty="0"/>
              <a:t>4. Що таке комерційні процеси в торгівлі? (слайд 4).</a:t>
            </a:r>
          </a:p>
          <a:p>
            <a:r>
              <a:rPr lang="uk-UA" sz="6400" dirty="0"/>
              <a:t>5. Сутність додаткових торговельних та експлуатаційних послуг (слайд 5).</a:t>
            </a:r>
          </a:p>
          <a:p>
            <a:r>
              <a:rPr lang="uk-UA" sz="6400" dirty="0"/>
              <a:t>6. Основні принципи функціонування торгівлі. (слайд 6).</a:t>
            </a:r>
          </a:p>
          <a:p>
            <a:r>
              <a:rPr lang="uk-UA" sz="6400" dirty="0"/>
              <a:t>7. Які функції виконує торгівля (слайд 7).</a:t>
            </a:r>
          </a:p>
          <a:p>
            <a:r>
              <a:rPr lang="uk-UA" sz="6400" dirty="0"/>
              <a:t>8. Дайте визначення зовнішньої та внутрішньої торгівлі. (слайд 8).</a:t>
            </a:r>
          </a:p>
          <a:p>
            <a:r>
              <a:rPr lang="uk-UA" sz="6400" dirty="0"/>
              <a:t>9. Що таке оптова торгівля? (слайд 9).</a:t>
            </a:r>
          </a:p>
          <a:p>
            <a:r>
              <a:rPr lang="uk-UA" sz="6400" dirty="0"/>
              <a:t>10. Що таке роздрібна торгівля? (слайд 10).</a:t>
            </a:r>
          </a:p>
          <a:p>
            <a:r>
              <a:rPr lang="uk-UA" sz="6400" dirty="0"/>
              <a:t>11. Сутність комерційної операції. (слайд 11).</a:t>
            </a:r>
          </a:p>
          <a:p>
            <a:r>
              <a:rPr lang="uk-UA" sz="6400" dirty="0"/>
              <a:t>12. Що є правовою основою здійснення торговельних операцій? (слайд 11).</a:t>
            </a:r>
          </a:p>
          <a:p>
            <a:r>
              <a:rPr lang="uk-UA" sz="6400" dirty="0"/>
              <a:t>13. За яких умов  комерційне підприємництво є успішним? (слайд 12).</a:t>
            </a:r>
          </a:p>
          <a:p>
            <a:endParaRPr lang="uk-UA" dirty="0"/>
          </a:p>
        </p:txBody>
      </p:sp>
    </p:spTree>
    <p:extLst>
      <p:ext uri="{BB962C8B-B14F-4D97-AF65-F5344CB8AC3E}">
        <p14:creationId xmlns:p14="http://schemas.microsoft.com/office/powerpoint/2010/main" val="30459493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3E2C2AD8-9164-43EE-8423-7FEA245E9641}"/>
              </a:ext>
            </a:extLst>
          </p:cNvPr>
          <p:cNvSpPr/>
          <p:nvPr/>
        </p:nvSpPr>
        <p:spPr>
          <a:xfrm>
            <a:off x="1278903" y="398958"/>
            <a:ext cx="9634193" cy="5632311"/>
          </a:xfrm>
          <a:prstGeom prst="rect">
            <a:avLst/>
          </a:prstGeom>
        </p:spPr>
        <p:txBody>
          <a:bodyPr wrap="square">
            <a:spAutoFit/>
          </a:bodyPr>
          <a:lstStyle/>
          <a:p>
            <a:r>
              <a:rPr lang="uk-UA" dirty="0"/>
              <a:t>14. Виконання яких господарських операцій передбачає здійснення підприємництва у сфері торгівлі? (слайд 13).</a:t>
            </a:r>
          </a:p>
          <a:p>
            <a:r>
              <a:rPr lang="uk-UA" dirty="0"/>
              <a:t>15. Що необхідно забезпечити суб’єкту торговельного підприємництва для ефективного функціонування? (слайд 14).</a:t>
            </a:r>
          </a:p>
          <a:p>
            <a:r>
              <a:rPr lang="uk-UA" dirty="0"/>
              <a:t>16. Які права має покупець? (слайд 15).</a:t>
            </a:r>
          </a:p>
          <a:p>
            <a:r>
              <a:rPr lang="uk-UA" dirty="0"/>
              <a:t>17. Порядок розрахунків з постачальниками та покупцями (слайд 16).</a:t>
            </a:r>
          </a:p>
          <a:p>
            <a:r>
              <a:rPr lang="uk-UA" dirty="0"/>
              <a:t>18. Хто такі посередники? (слайд 17).</a:t>
            </a:r>
          </a:p>
          <a:p>
            <a:r>
              <a:rPr lang="uk-UA" dirty="0"/>
              <a:t>19. Що є метою посередницької діяльності? (слайд 17).</a:t>
            </a:r>
          </a:p>
          <a:p>
            <a:r>
              <a:rPr lang="uk-UA" dirty="0"/>
              <a:t>20. Які завдання посередництва? (слайд 17).</a:t>
            </a:r>
          </a:p>
          <a:p>
            <a:r>
              <a:rPr lang="uk-UA" dirty="0"/>
              <a:t>21. Що таке канал товароруху? (слайд 18).</a:t>
            </a:r>
          </a:p>
          <a:p>
            <a:r>
              <a:rPr lang="uk-UA" dirty="0"/>
              <a:t>22. Що таке прямий збут? (слайд 18).</a:t>
            </a:r>
          </a:p>
          <a:p>
            <a:r>
              <a:rPr lang="uk-UA" dirty="0"/>
              <a:t>23. Коли доцільно  використовувати прямий збут? (слайд 18).</a:t>
            </a:r>
          </a:p>
          <a:p>
            <a:r>
              <a:rPr lang="uk-UA" dirty="0"/>
              <a:t>24. Коли недоцільно використовувати прямий збут? (слайд 18).</a:t>
            </a:r>
          </a:p>
          <a:p>
            <a:r>
              <a:rPr lang="uk-UA" dirty="0"/>
              <a:t>25. Що таке непрямий збут? (слайд 19).</a:t>
            </a:r>
          </a:p>
          <a:p>
            <a:r>
              <a:rPr lang="uk-UA" dirty="0"/>
              <a:t>26. З яких причин непрямий збут є ефективним? (слайд 19).</a:t>
            </a:r>
          </a:p>
          <a:p>
            <a:r>
              <a:rPr lang="uk-UA" dirty="0"/>
              <a:t>27. Які послуги включає в себе торговельне посередництво? (слайд 20).</a:t>
            </a:r>
          </a:p>
          <a:p>
            <a:r>
              <a:rPr lang="uk-UA" dirty="0"/>
              <a:t>28. Опишіть типову схему посередницького підприємництва. (слайд 21).</a:t>
            </a:r>
          </a:p>
          <a:p>
            <a:r>
              <a:rPr lang="uk-UA" dirty="0"/>
              <a:t>29. За якими ознаками класифікують посередників? Назвіть чотири типи посередників.(слайд 22).</a:t>
            </a:r>
          </a:p>
          <a:p>
            <a:r>
              <a:rPr lang="uk-UA" dirty="0"/>
              <a:t>30. Агенти та їх типи. (слайд 23).</a:t>
            </a:r>
          </a:p>
        </p:txBody>
      </p:sp>
    </p:spTree>
    <p:extLst>
      <p:ext uri="{BB962C8B-B14F-4D97-AF65-F5344CB8AC3E}">
        <p14:creationId xmlns:p14="http://schemas.microsoft.com/office/powerpoint/2010/main" val="29408119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F6644F3-C954-48F0-AB85-319CC0716248}"/>
              </a:ext>
            </a:extLst>
          </p:cNvPr>
          <p:cNvSpPr/>
          <p:nvPr/>
        </p:nvSpPr>
        <p:spPr>
          <a:xfrm>
            <a:off x="2278144" y="1728083"/>
            <a:ext cx="7635711" cy="2031325"/>
          </a:xfrm>
          <a:prstGeom prst="rect">
            <a:avLst/>
          </a:prstGeom>
        </p:spPr>
        <p:txBody>
          <a:bodyPr wrap="square">
            <a:spAutoFit/>
          </a:bodyPr>
          <a:lstStyle/>
          <a:p>
            <a:r>
              <a:rPr lang="ru-RU" dirty="0"/>
              <a:t>31. </a:t>
            </a:r>
            <a:r>
              <a:rPr lang="ru-RU" dirty="0" err="1"/>
              <a:t>Брокери</a:t>
            </a:r>
            <a:r>
              <a:rPr lang="ru-RU" dirty="0"/>
              <a:t>. (слайд 24).</a:t>
            </a:r>
          </a:p>
          <a:p>
            <a:r>
              <a:rPr lang="ru-RU" dirty="0"/>
              <a:t>32. </a:t>
            </a:r>
            <a:r>
              <a:rPr lang="ru-RU" dirty="0" err="1"/>
              <a:t>Комісіонери</a:t>
            </a:r>
            <a:r>
              <a:rPr lang="ru-RU" dirty="0"/>
              <a:t>.(слайд 25).</a:t>
            </a:r>
          </a:p>
          <a:p>
            <a:r>
              <a:rPr lang="ru-RU" dirty="0"/>
              <a:t>33. </a:t>
            </a:r>
            <a:r>
              <a:rPr lang="ru-RU" dirty="0" err="1"/>
              <a:t>Консигнатори</a:t>
            </a:r>
            <a:r>
              <a:rPr lang="ru-RU" dirty="0"/>
              <a:t>. (слайд 26).</a:t>
            </a:r>
          </a:p>
          <a:p>
            <a:r>
              <a:rPr lang="ru-RU" dirty="0"/>
              <a:t>34. </a:t>
            </a:r>
            <a:r>
              <a:rPr lang="ru-RU" dirty="0" err="1"/>
              <a:t>Дистриб’ютори</a:t>
            </a:r>
            <a:r>
              <a:rPr lang="ru-RU" dirty="0"/>
              <a:t>. (слайд 27).</a:t>
            </a:r>
          </a:p>
          <a:p>
            <a:r>
              <a:rPr lang="ru-RU" dirty="0"/>
              <a:t>35. </a:t>
            </a:r>
            <a:r>
              <a:rPr lang="ru-RU" dirty="0" err="1"/>
              <a:t>Дилери</a:t>
            </a:r>
            <a:r>
              <a:rPr lang="ru-RU" dirty="0"/>
              <a:t>. (слайд 28).</a:t>
            </a:r>
          </a:p>
          <a:p>
            <a:r>
              <a:rPr lang="ru-RU" dirty="0"/>
              <a:t>36. </a:t>
            </a:r>
            <a:r>
              <a:rPr lang="ru-RU" dirty="0" err="1"/>
              <a:t>Основні</a:t>
            </a:r>
            <a:r>
              <a:rPr lang="ru-RU" dirty="0"/>
              <a:t> </a:t>
            </a:r>
            <a:r>
              <a:rPr lang="ru-RU" dirty="0" err="1"/>
              <a:t>критерії</a:t>
            </a:r>
            <a:r>
              <a:rPr lang="ru-RU" dirty="0"/>
              <a:t> </a:t>
            </a:r>
            <a:r>
              <a:rPr lang="ru-RU" dirty="0" err="1"/>
              <a:t>вибору</a:t>
            </a:r>
            <a:r>
              <a:rPr lang="ru-RU" dirty="0"/>
              <a:t> </a:t>
            </a:r>
            <a:r>
              <a:rPr lang="ru-RU" dirty="0" err="1"/>
              <a:t>торговельних</a:t>
            </a:r>
            <a:r>
              <a:rPr lang="ru-RU" dirty="0"/>
              <a:t> </a:t>
            </a:r>
            <a:r>
              <a:rPr lang="ru-RU" dirty="0" err="1"/>
              <a:t>посередників</a:t>
            </a:r>
            <a:r>
              <a:rPr lang="ru-RU" dirty="0"/>
              <a:t>. (слайд 29, 30).</a:t>
            </a:r>
          </a:p>
          <a:p>
            <a:r>
              <a:rPr lang="ru-RU" dirty="0"/>
              <a:t>37. </a:t>
            </a:r>
            <a:r>
              <a:rPr lang="ru-RU" dirty="0" err="1"/>
              <a:t>Форми</a:t>
            </a:r>
            <a:r>
              <a:rPr lang="ru-RU" dirty="0"/>
              <a:t> </a:t>
            </a:r>
            <a:r>
              <a:rPr lang="ru-RU" dirty="0" err="1"/>
              <a:t>роботи</a:t>
            </a:r>
            <a:r>
              <a:rPr lang="ru-RU" dirty="0"/>
              <a:t> </a:t>
            </a:r>
            <a:r>
              <a:rPr lang="ru-RU" dirty="0" err="1"/>
              <a:t>виробника</a:t>
            </a:r>
            <a:r>
              <a:rPr lang="ru-RU" dirty="0"/>
              <a:t> з </a:t>
            </a:r>
            <a:r>
              <a:rPr lang="ru-RU" dirty="0" err="1"/>
              <a:t>посередником</a:t>
            </a:r>
            <a:r>
              <a:rPr lang="ru-RU" dirty="0"/>
              <a:t> (слайд 31).</a:t>
            </a:r>
          </a:p>
        </p:txBody>
      </p:sp>
    </p:spTree>
    <p:extLst>
      <p:ext uri="{BB962C8B-B14F-4D97-AF65-F5344CB8AC3E}">
        <p14:creationId xmlns:p14="http://schemas.microsoft.com/office/powerpoint/2010/main" val="1995982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184612E-2C92-4C14-ABEE-375221F3C8CC}"/>
              </a:ext>
            </a:extLst>
          </p:cNvPr>
          <p:cNvSpPr txBox="1"/>
          <p:nvPr/>
        </p:nvSpPr>
        <p:spPr>
          <a:xfrm>
            <a:off x="1177636" y="623455"/>
            <a:ext cx="10293928" cy="595745"/>
          </a:xfrm>
          <a:prstGeom prst="rect">
            <a:avLst/>
          </a:prstGeom>
          <a:noFill/>
        </p:spPr>
        <p:txBody>
          <a:bodyPr wrap="square" rtlCol="0">
            <a:spAutoFit/>
          </a:bodyPr>
          <a:lstStyle/>
          <a:p>
            <a:endParaRPr lang="uk-UA" dirty="0"/>
          </a:p>
        </p:txBody>
      </p:sp>
      <p:sp>
        <p:nvSpPr>
          <p:cNvPr id="5" name="TextBox 4">
            <a:extLst>
              <a:ext uri="{FF2B5EF4-FFF2-40B4-BE49-F238E27FC236}">
                <a16:creationId xmlns:a16="http://schemas.microsoft.com/office/drawing/2014/main" id="{A375ADFB-FED1-4AD7-A5BD-23C43ED1DEFA}"/>
              </a:ext>
            </a:extLst>
          </p:cNvPr>
          <p:cNvSpPr txBox="1"/>
          <p:nvPr/>
        </p:nvSpPr>
        <p:spPr>
          <a:xfrm>
            <a:off x="1565564" y="623455"/>
            <a:ext cx="9448800" cy="4524315"/>
          </a:xfrm>
          <a:prstGeom prst="rect">
            <a:avLst/>
          </a:prstGeom>
          <a:noFill/>
        </p:spPr>
        <p:txBody>
          <a:bodyPr wrap="square" rtlCol="0">
            <a:spAutoFit/>
          </a:bodyPr>
          <a:lstStyle/>
          <a:p>
            <a:r>
              <a:rPr lang="uk-UA" dirty="0"/>
              <a:t>	У торгівлі, як сфері товарного обертання, виконується великий комплекс різних процесів та операцій.</a:t>
            </a:r>
          </a:p>
          <a:p>
            <a:endParaRPr lang="uk-UA" dirty="0"/>
          </a:p>
          <a:p>
            <a:r>
              <a:rPr lang="uk-UA" i="1" dirty="0"/>
              <a:t>За характером функцій</a:t>
            </a:r>
            <a:r>
              <a:rPr lang="uk-UA" dirty="0"/>
              <a:t>, які виконуються у сфері торгівлі, процеси і операції поділяють на виробничі або технологічні і комерційні (суто торговельні).</a:t>
            </a:r>
          </a:p>
          <a:p>
            <a:endParaRPr lang="uk-UA" dirty="0"/>
          </a:p>
          <a:p>
            <a:r>
              <a:rPr lang="uk-UA" b="1" dirty="0"/>
              <a:t>Технологічні процеси </a:t>
            </a:r>
            <a:r>
              <a:rPr lang="uk-UA" dirty="0"/>
              <a:t>пов’язані з рухом товарів та є продовженням процесу виробництва у сфері обертання (транспортування, зберігання, пакування, фасування). Ці процеси відображають механізм управління матеріальними потоками вантажів з включенням виробничо-технологічних операцій, що супроводжують організацію просування товарів від виробника до кінцевого споживача.</a:t>
            </a:r>
          </a:p>
          <a:p>
            <a:endParaRPr lang="uk-UA" dirty="0"/>
          </a:p>
          <a:p>
            <a:r>
              <a:rPr lang="uk-UA" b="1" dirty="0"/>
              <a:t>Комерційні процеси </a:t>
            </a:r>
            <a:r>
              <a:rPr lang="uk-UA" dirty="0"/>
              <a:t>– це процеси, пов’язані із зміною форм вартості, тобто з купівлею та продажом товарів. До комерційних відносять й такі торговельні процеси, які забезпечують нормальне функціонування торгового механізму, зокрема: організацію ринкових досліджень, оцінку основних конкурентів, встановлення партнерських </a:t>
            </a:r>
            <a:r>
              <a:rPr lang="uk-UA" dirty="0" err="1"/>
              <a:t>зв’язків</a:t>
            </a:r>
            <a:r>
              <a:rPr lang="uk-UA" dirty="0"/>
              <a:t> тощо.</a:t>
            </a:r>
          </a:p>
        </p:txBody>
      </p:sp>
    </p:spTree>
    <p:extLst>
      <p:ext uri="{BB962C8B-B14F-4D97-AF65-F5344CB8AC3E}">
        <p14:creationId xmlns:p14="http://schemas.microsoft.com/office/powerpoint/2010/main" val="3741095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E027605-5FC6-4DBF-AF3C-F1CA91038488}"/>
              </a:ext>
            </a:extLst>
          </p:cNvPr>
          <p:cNvSpPr txBox="1"/>
          <p:nvPr/>
        </p:nvSpPr>
        <p:spPr>
          <a:xfrm>
            <a:off x="1620289" y="1579418"/>
            <a:ext cx="8936181" cy="1477328"/>
          </a:xfrm>
          <a:prstGeom prst="rect">
            <a:avLst/>
          </a:prstGeom>
          <a:noFill/>
        </p:spPr>
        <p:txBody>
          <a:bodyPr wrap="square" rtlCol="0">
            <a:spAutoFit/>
          </a:bodyPr>
          <a:lstStyle/>
          <a:p>
            <a:r>
              <a:rPr lang="uk-UA" dirty="0"/>
              <a:t>Крім зазначених головних процесів , виділяють виконання </a:t>
            </a:r>
            <a:r>
              <a:rPr lang="uk-UA" b="1" dirty="0"/>
              <a:t>додаткових торговельних та експлуатаційних  послуг </a:t>
            </a:r>
            <a:r>
              <a:rPr lang="uk-UA" dirty="0"/>
              <a:t>– це доставка товарів додому, установка куплених технічно складних товарів вдома у покупців, прийом замовлень тощо.  Послуги передпродажного, продажного та </a:t>
            </a:r>
            <a:r>
              <a:rPr lang="uk-UA" dirty="0" err="1"/>
              <a:t>післяпродажного</a:t>
            </a:r>
            <a:r>
              <a:rPr lang="uk-UA" dirty="0"/>
              <a:t> сервісу – невід’ємні елементи в отриманні комерційного успіху підприємства.</a:t>
            </a:r>
          </a:p>
        </p:txBody>
      </p:sp>
    </p:spTree>
    <p:extLst>
      <p:ext uri="{BB962C8B-B14F-4D97-AF65-F5344CB8AC3E}">
        <p14:creationId xmlns:p14="http://schemas.microsoft.com/office/powerpoint/2010/main" val="3550139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945D026-A825-42E6-87AA-619B851C0813}"/>
              </a:ext>
            </a:extLst>
          </p:cNvPr>
          <p:cNvSpPr txBox="1"/>
          <p:nvPr/>
        </p:nvSpPr>
        <p:spPr>
          <a:xfrm>
            <a:off x="1136073" y="1097754"/>
            <a:ext cx="10321636" cy="3416320"/>
          </a:xfrm>
          <a:prstGeom prst="rect">
            <a:avLst/>
          </a:prstGeom>
          <a:noFill/>
        </p:spPr>
        <p:txBody>
          <a:bodyPr wrap="square">
            <a:spAutoFit/>
          </a:bodyPr>
          <a:lstStyle/>
          <a:p>
            <a:r>
              <a:rPr lang="uk-UA" dirty="0"/>
              <a:t>Функціонування торгівлі базується </a:t>
            </a:r>
            <a:r>
              <a:rPr lang="uk-UA" b="1" dirty="0"/>
              <a:t>на основі наступних принципів:</a:t>
            </a:r>
          </a:p>
          <a:p>
            <a:r>
              <a:rPr lang="uk-UA" dirty="0"/>
              <a:t>	- організаційно-господарська незалежність;</a:t>
            </a:r>
          </a:p>
          <a:p>
            <a:r>
              <a:rPr lang="uk-UA" dirty="0"/>
              <a:t>	- відкритість (доступність торговельних послуг для всіх категорій споживачів, пріоритетне врахування їх інтересів, запобігання дискримінації покупців);</a:t>
            </a:r>
          </a:p>
          <a:p>
            <a:r>
              <a:rPr lang="uk-UA" dirty="0"/>
              <a:t>	- цивілізованість (високий рівень торговельного обслуговування);</a:t>
            </a:r>
          </a:p>
          <a:p>
            <a:r>
              <a:rPr lang="uk-UA" dirty="0"/>
              <a:t>	- самоокупність (повернення суб’єктами господарювання витрат у процесі торговельної діяльності, запобігання банкрутству і фінансової неплатоспроможності підприємств);</a:t>
            </a:r>
          </a:p>
          <a:p>
            <a:r>
              <a:rPr lang="uk-UA" dirty="0"/>
              <a:t>	- конкурентоспроможність суб’єктів господарювання;</a:t>
            </a:r>
          </a:p>
          <a:p>
            <a:r>
              <a:rPr lang="uk-UA" dirty="0"/>
              <a:t>	- </a:t>
            </a:r>
            <a:r>
              <a:rPr lang="uk-UA" dirty="0" err="1"/>
              <a:t>регульованість</a:t>
            </a:r>
            <a:r>
              <a:rPr lang="uk-UA" dirty="0"/>
              <a:t> (відповідне реагування торговельної сфери на вплив координуючих і </a:t>
            </a:r>
            <a:r>
              <a:rPr lang="uk-UA" dirty="0" err="1"/>
              <a:t>корегуючих</a:t>
            </a:r>
            <a:r>
              <a:rPr lang="uk-UA" dirty="0"/>
              <a:t> зовнішніх факторів через систему правових, науково-технічних, інвестиційних, соціально-політичних та інших механізмів державного регулювання);</a:t>
            </a:r>
          </a:p>
          <a:p>
            <a:r>
              <a:rPr lang="uk-UA" dirty="0"/>
              <a:t>	- контрольованість – попередження і профілактика порушень та зловживань.</a:t>
            </a:r>
          </a:p>
        </p:txBody>
      </p:sp>
    </p:spTree>
    <p:extLst>
      <p:ext uri="{BB962C8B-B14F-4D97-AF65-F5344CB8AC3E}">
        <p14:creationId xmlns:p14="http://schemas.microsoft.com/office/powerpoint/2010/main" val="1303487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F902CCF-6178-4396-B803-3AC9EFD5C249}"/>
              </a:ext>
            </a:extLst>
          </p:cNvPr>
          <p:cNvSpPr txBox="1"/>
          <p:nvPr/>
        </p:nvSpPr>
        <p:spPr>
          <a:xfrm>
            <a:off x="1800398" y="1789884"/>
            <a:ext cx="9321692" cy="1754326"/>
          </a:xfrm>
          <a:prstGeom prst="rect">
            <a:avLst/>
          </a:prstGeom>
          <a:noFill/>
        </p:spPr>
        <p:txBody>
          <a:bodyPr wrap="square">
            <a:spAutoFit/>
          </a:bodyPr>
          <a:lstStyle/>
          <a:p>
            <a:r>
              <a:rPr lang="uk-UA" b="1" dirty="0"/>
              <a:t>Торгівля виконує наступні функції:</a:t>
            </a:r>
          </a:p>
          <a:p>
            <a:r>
              <a:rPr lang="uk-UA" dirty="0"/>
              <a:t>1) доведення товарів до споживачів;</a:t>
            </a:r>
          </a:p>
          <a:p>
            <a:r>
              <a:rPr lang="uk-UA" dirty="0"/>
              <a:t>2) продовження процесу виробництва у сфері товарного обігу (сортування, комплектування, пакування);</a:t>
            </a:r>
          </a:p>
          <a:p>
            <a:r>
              <a:rPr lang="uk-UA" dirty="0"/>
              <a:t>3) зміна форм вартості з товарної на грошову;</a:t>
            </a:r>
          </a:p>
          <a:p>
            <a:r>
              <a:rPr lang="uk-UA" dirty="0"/>
              <a:t>4) надання торгових послуг населенню в процесі реалізації товарів.</a:t>
            </a:r>
          </a:p>
        </p:txBody>
      </p:sp>
    </p:spTree>
    <p:extLst>
      <p:ext uri="{BB962C8B-B14F-4D97-AF65-F5344CB8AC3E}">
        <p14:creationId xmlns:p14="http://schemas.microsoft.com/office/powerpoint/2010/main" val="3868277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AAB25BF-AE85-443A-9D3E-79249D5C44B3}"/>
              </a:ext>
            </a:extLst>
          </p:cNvPr>
          <p:cNvSpPr txBox="1"/>
          <p:nvPr/>
        </p:nvSpPr>
        <p:spPr>
          <a:xfrm>
            <a:off x="1607127" y="1720840"/>
            <a:ext cx="8811491" cy="2585323"/>
          </a:xfrm>
          <a:prstGeom prst="rect">
            <a:avLst/>
          </a:prstGeom>
          <a:noFill/>
        </p:spPr>
        <p:txBody>
          <a:bodyPr wrap="square">
            <a:spAutoFit/>
          </a:bodyPr>
          <a:lstStyle/>
          <a:p>
            <a:r>
              <a:rPr lang="uk-UA" dirty="0"/>
              <a:t>Торгівля як важливий сектор національної економіки включає зовнішню та внутрішню торгівлю. </a:t>
            </a:r>
          </a:p>
          <a:p>
            <a:r>
              <a:rPr lang="uk-UA" b="1" dirty="0"/>
              <a:t>Зовнішня торгівля</a:t>
            </a:r>
            <a:r>
              <a:rPr lang="uk-UA" dirty="0"/>
              <a:t> включає торгівлю з іншими країнами з урахуванням експорту та імпорту товарів. За її даними формується зовнішньоторговельний баланс України – основна складова платіжного балансу країни. </a:t>
            </a:r>
          </a:p>
          <a:p>
            <a:r>
              <a:rPr lang="uk-UA" b="1" dirty="0"/>
              <a:t>Внутрішня торгівля </a:t>
            </a:r>
            <a:r>
              <a:rPr lang="uk-UA" dirty="0"/>
              <a:t>являє собою галузь національної економіки, що забезпечує надходження товарів зі сфери виробництва у сферу споживання. Вона є однією з тих галузей, яка відіграє значну роль у формуванні економічного потенціалу країни та задоволенні потреб населення.</a:t>
            </a:r>
          </a:p>
        </p:txBody>
      </p:sp>
    </p:spTree>
    <p:extLst>
      <p:ext uri="{BB962C8B-B14F-4D97-AF65-F5344CB8AC3E}">
        <p14:creationId xmlns:p14="http://schemas.microsoft.com/office/powerpoint/2010/main" val="382826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4CF38C5-0F19-4632-B41B-629A374A5370}"/>
              </a:ext>
            </a:extLst>
          </p:cNvPr>
          <p:cNvSpPr txBox="1"/>
          <p:nvPr/>
        </p:nvSpPr>
        <p:spPr>
          <a:xfrm>
            <a:off x="1599543" y="1979931"/>
            <a:ext cx="9494519" cy="1477328"/>
          </a:xfrm>
          <a:prstGeom prst="rect">
            <a:avLst/>
          </a:prstGeom>
          <a:noFill/>
        </p:spPr>
        <p:txBody>
          <a:bodyPr wrap="square">
            <a:spAutoFit/>
          </a:bodyPr>
          <a:lstStyle/>
          <a:p>
            <a:r>
              <a:rPr lang="uk-UA" b="1" dirty="0"/>
              <a:t>Оптова торгівля </a:t>
            </a:r>
            <a:r>
              <a:rPr lang="uk-UA" dirty="0"/>
              <a:t>– це сукупність економічних, організаційних та правових відносин між суб’єктами товарного ринку стосовно купівлі-продажу (поставки, обміну) великих партій товару для його подальшої реалізації або професійного використання. Оптова торгівля виступає початковим етапом товарного обігу, вона виступає торговим посередником між виробниками товарів і роздрібною торгівлею, іншими виробниками і споживачами товарів. </a:t>
            </a:r>
          </a:p>
        </p:txBody>
      </p:sp>
    </p:spTree>
    <p:extLst>
      <p:ext uri="{BB962C8B-B14F-4D97-AF65-F5344CB8AC3E}">
        <p14:creationId xmlns:p14="http://schemas.microsoft.com/office/powerpoint/2010/main" val="371214228"/>
      </p:ext>
    </p:extLst>
  </p:cSld>
  <p:clrMapOvr>
    <a:masterClrMapping/>
  </p:clrMapOvr>
</p:sld>
</file>

<file path=ppt/theme/theme1.xml><?xml version="1.0" encoding="utf-8"?>
<a:theme xmlns:a="http://schemas.openxmlformats.org/drawingml/2006/main" name="Ретроспектива">
  <a:themeElements>
    <a:clrScheme name="Ретроспектива">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Ретроспектива">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спектива">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1209</TotalTime>
  <Words>3518</Words>
  <Application>Microsoft Office PowerPoint</Application>
  <PresentationFormat>Широкоэкранный</PresentationFormat>
  <Paragraphs>205</Paragraphs>
  <Slides>35</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35</vt:i4>
      </vt:variant>
    </vt:vector>
  </HeadingPairs>
  <TitlesOfParts>
    <vt:vector size="38" baseType="lpstr">
      <vt:lpstr>Calibri</vt:lpstr>
      <vt:lpstr>Calibri Light</vt:lpstr>
      <vt:lpstr>Ретроспектива</vt:lpstr>
      <vt:lpstr>Підприємництво у сфері торгівлі та торговельного посередництва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Теми доповідей</vt:lpstr>
      <vt:lpstr>Питання для обговорення</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Підприємництво у сфері торгівлі та торговельного посередництва</dc:title>
  <dc:creator>Катерина Бужимська</dc:creator>
  <cp:lastModifiedBy>Катерина Бужимська</cp:lastModifiedBy>
  <cp:revision>50</cp:revision>
  <dcterms:created xsi:type="dcterms:W3CDTF">2021-02-28T07:17:06Z</dcterms:created>
  <dcterms:modified xsi:type="dcterms:W3CDTF">2022-04-18T06:12:37Z</dcterms:modified>
</cp:coreProperties>
</file>