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8" r:id="rId4"/>
    <p:sldId id="277" r:id="rId5"/>
    <p:sldId id="259" r:id="rId6"/>
    <p:sldId id="344" r:id="rId7"/>
    <p:sldId id="345" r:id="rId8"/>
    <p:sldId id="346" r:id="rId9"/>
    <p:sldId id="347" r:id="rId10"/>
    <p:sldId id="348" r:id="rId11"/>
    <p:sldId id="260" r:id="rId12"/>
    <p:sldId id="301" r:id="rId13"/>
    <p:sldId id="349" r:id="rId14"/>
    <p:sldId id="350" r:id="rId15"/>
    <p:sldId id="320" r:id="rId16"/>
    <p:sldId id="351" r:id="rId17"/>
    <p:sldId id="337" r:id="rId18"/>
    <p:sldId id="336" r:id="rId19"/>
    <p:sldId id="361" r:id="rId20"/>
    <p:sldId id="352" r:id="rId21"/>
    <p:sldId id="353" r:id="rId22"/>
    <p:sldId id="354" r:id="rId23"/>
    <p:sldId id="355" r:id="rId24"/>
    <p:sldId id="356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9" autoAdjust="0"/>
    <p:restoredTop sz="97343" autoAdjust="0"/>
  </p:normalViewPr>
  <p:slideViewPr>
    <p:cSldViewPr>
      <p:cViewPr varScale="1">
        <p:scale>
          <a:sx n="88" d="100"/>
          <a:sy n="88" d="100"/>
        </p:scale>
        <p:origin x="-12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D2BF-22FD-4046-9447-12BF082398DF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90E3-D2EC-48F7-AC9E-5841E6E438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1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26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16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61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09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20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912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75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ЕКОНОМІЧНА ТЕОРІЯ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/>
              <a:t>Сучасна схема циклу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05534" cy="4608512"/>
          </a:xfrm>
        </p:spPr>
      </p:pic>
    </p:spTree>
    <p:extLst>
      <p:ext uri="{BB962C8B-B14F-4D97-AF65-F5344CB8AC3E}">
        <p14:creationId xmlns:p14="http://schemas.microsoft.com/office/powerpoint/2010/main" val="224232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Тривалість економічних циклів: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Короткотермінові 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цикли Джозеф </a:t>
            </a:r>
            <a:r>
              <a:rPr lang="uk-UA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Кітчин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dirty="0">
                <a:solidFill>
                  <a:schemeClr val="tx1"/>
                </a:solidFill>
              </a:rPr>
              <a:t>(3 роки і 4 місяці) пов'язував з коливаннями світових запасів золота.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b="1" dirty="0">
                <a:solidFill>
                  <a:schemeClr val="tx1"/>
                </a:solidFill>
              </a:rPr>
              <a:t> Фундатор економетрики 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Веслі </a:t>
            </a:r>
            <a:r>
              <a:rPr lang="uk-UA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Клер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Мітчел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dirty="0">
                <a:solidFill>
                  <a:schemeClr val="tx1"/>
                </a:solidFill>
              </a:rPr>
              <a:t>вбачав причину циклів всередині економічної системи, особливо у сфері грошового обігу.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b="1" dirty="0">
                <a:solidFill>
                  <a:schemeClr val="tx1"/>
                </a:solidFill>
              </a:rPr>
              <a:t>Більшість економістів сучасності розглядає  короткотермінові цикли як невід'ємну частину загально циклічного розвитку в основі якого </a:t>
            </a:r>
            <a:r>
              <a:rPr lang="uk-UA" sz="2300" b="1" dirty="0" smtClean="0">
                <a:solidFill>
                  <a:schemeClr val="tx1"/>
                </a:solidFill>
              </a:rPr>
              <a:t>є </a:t>
            </a:r>
            <a:r>
              <a:rPr lang="uk-UA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середньо-тривалі 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цикли  Клемента </a:t>
            </a:r>
            <a:r>
              <a:rPr lang="uk-UA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Жугляра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dirty="0">
                <a:solidFill>
                  <a:schemeClr val="tx1"/>
                </a:solidFill>
              </a:rPr>
              <a:t>(10 років)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b="1" dirty="0">
                <a:solidFill>
                  <a:schemeClr val="tx1"/>
                </a:solidFill>
              </a:rPr>
              <a:t>Причина циклу прихована у сфері банківської діяльності, а саме кредиту. Криза  є оздоровлюючий фактор, що сприяє загальному зниженню рівня цін і ліквідації невиправдано створених підприємств </a:t>
            </a:r>
          </a:p>
        </p:txBody>
      </p:sp>
    </p:spTree>
    <p:extLst>
      <p:ext uri="{BB962C8B-B14F-4D97-AF65-F5344CB8AC3E}">
        <p14:creationId xmlns:p14="http://schemas.microsoft.com/office/powerpoint/2010/main" val="37135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2"/>
            <a:ext cx="842493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C000"/>
                </a:solidFill>
              </a:rPr>
              <a:t>Будівельні цикли </a:t>
            </a:r>
            <a:r>
              <a:rPr lang="uk-UA" sz="2400" b="1" dirty="0" err="1">
                <a:solidFill>
                  <a:srgbClr val="FFC000"/>
                </a:solidFill>
              </a:rPr>
              <a:t>Саймона</a:t>
            </a:r>
            <a:r>
              <a:rPr lang="uk-UA" sz="2400" b="1" dirty="0">
                <a:solidFill>
                  <a:srgbClr val="FFC000"/>
                </a:solidFill>
              </a:rPr>
              <a:t> </a:t>
            </a:r>
            <a:r>
              <a:rPr lang="uk-UA" sz="2400" b="1" dirty="0" err="1">
                <a:solidFill>
                  <a:srgbClr val="FFC000"/>
                </a:solidFill>
              </a:rPr>
              <a:t>Кузнеця</a:t>
            </a:r>
            <a:r>
              <a:rPr lang="uk-UA" sz="2400" b="1" dirty="0">
                <a:solidFill>
                  <a:srgbClr val="FFC000"/>
                </a:solidFill>
              </a:rPr>
              <a:t> </a:t>
            </a:r>
            <a:r>
              <a:rPr lang="uk-UA" sz="2400" b="1" dirty="0"/>
              <a:t>(15-20 </a:t>
            </a:r>
            <a:r>
              <a:rPr lang="uk-UA" sz="2400" b="1" dirty="0" smtClean="0"/>
              <a:t>років) </a:t>
            </a:r>
            <a:r>
              <a:rPr lang="uk-UA" sz="2400" b="1" dirty="0" err="1" smtClean="0"/>
              <a:t>звˊязані</a:t>
            </a:r>
            <a:r>
              <a:rPr lang="uk-UA" sz="2400" b="1" dirty="0" smtClean="0"/>
              <a:t> </a:t>
            </a:r>
            <a:r>
              <a:rPr lang="uk-UA" sz="2400" b="1" dirty="0"/>
              <a:t>із періодичним оновленням житла і певних типів промислових споруд.</a:t>
            </a: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C000"/>
                </a:solidFill>
              </a:rPr>
              <a:t>Дж. М. </a:t>
            </a:r>
            <a:r>
              <a:rPr lang="uk-UA" sz="2400" b="1" dirty="0" err="1">
                <a:solidFill>
                  <a:srgbClr val="FFC000"/>
                </a:solidFill>
              </a:rPr>
              <a:t>Кларк</a:t>
            </a:r>
            <a:r>
              <a:rPr lang="uk-UA" sz="2400" b="1" dirty="0">
                <a:solidFill>
                  <a:srgbClr val="FFC000"/>
                </a:solidFill>
              </a:rPr>
              <a:t> </a:t>
            </a:r>
            <a:r>
              <a:rPr lang="uk-UA" sz="2400" b="1" dirty="0"/>
              <a:t>помітив, що зростання попиту на предмети споживання супроводжується значним зростанням попиту на устаткування і машини. Цей ефект </a:t>
            </a:r>
            <a:r>
              <a:rPr lang="uk-UA" sz="2400" b="1" dirty="0" err="1"/>
              <a:t>Кларк</a:t>
            </a:r>
            <a:r>
              <a:rPr lang="uk-UA" sz="2400" b="1" dirty="0"/>
              <a:t> називав </a:t>
            </a: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ефектом акселератора </a:t>
            </a:r>
            <a:r>
              <a:rPr lang="uk-UA" sz="2400" b="1" dirty="0"/>
              <a:t>і вважав його основним моментом у процесі циклічного розвитку. </a:t>
            </a: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/>
              <a:t>До </a:t>
            </a:r>
            <a:r>
              <a:rPr lang="uk-UA" sz="2400" b="1" dirty="0" err="1"/>
              <a:t>Кларка</a:t>
            </a:r>
            <a:r>
              <a:rPr lang="uk-UA" sz="2400" b="1" dirty="0"/>
              <a:t> на це явище звернув увагу французький вчений </a:t>
            </a:r>
            <a:r>
              <a:rPr lang="uk-UA" sz="2400" b="1" dirty="0">
                <a:solidFill>
                  <a:srgbClr val="FFC000"/>
                </a:solidFill>
              </a:rPr>
              <a:t>Альбер </a:t>
            </a:r>
            <a:r>
              <a:rPr lang="uk-UA" sz="2400" b="1" dirty="0" err="1">
                <a:solidFill>
                  <a:srgbClr val="FFC000"/>
                </a:solidFill>
              </a:rPr>
              <a:t>Афтальон</a:t>
            </a:r>
            <a:r>
              <a:rPr lang="uk-UA" sz="2400" b="1" dirty="0"/>
              <a:t>, який пояснював причину </a:t>
            </a:r>
            <a:r>
              <a:rPr lang="uk-UA" sz="2400" b="1" dirty="0" err="1" smtClean="0"/>
              <a:t>середньо-</a:t>
            </a:r>
            <a:r>
              <a:rPr lang="uk-UA" sz="2400" b="1" dirty="0" smtClean="0"/>
              <a:t> термінових </a:t>
            </a:r>
            <a:r>
              <a:rPr lang="uk-UA" sz="2400" b="1" dirty="0"/>
              <a:t>циклів тривалістю процесу виробництва у часі. </a:t>
            </a:r>
          </a:p>
        </p:txBody>
      </p:sp>
    </p:spTree>
    <p:extLst>
      <p:ext uri="{BB962C8B-B14F-4D97-AF65-F5344CB8AC3E}">
        <p14:creationId xmlns:p14="http://schemas.microsoft.com/office/powerpoint/2010/main" val="367041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13.2. Теорії циклічного розвитку та їх класифікація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006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Теорія економічних циклів разом з теорією економічного зростання належать до теорій економічної динаміки і досліджує причини коливань економічної активності у часі. </a:t>
            </a:r>
          </a:p>
          <a:p>
            <a:r>
              <a:rPr lang="uk-UA" b="1" dirty="0">
                <a:solidFill>
                  <a:schemeClr val="tx1"/>
                </a:solidFill>
              </a:rPr>
              <a:t>Сьогодні виокремлюють такі теорії </a:t>
            </a:r>
            <a:r>
              <a:rPr lang="uk-UA" b="1" dirty="0" smtClean="0">
                <a:solidFill>
                  <a:schemeClr val="tx1"/>
                </a:solidFill>
              </a:rPr>
              <a:t>циклу: </a:t>
            </a:r>
            <a:endParaRPr lang="uk-UA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 зовнішніх факторів </a:t>
            </a:r>
            <a:r>
              <a:rPr lang="uk-UA" b="1" dirty="0">
                <a:solidFill>
                  <a:schemeClr val="tx1"/>
                </a:solidFill>
              </a:rPr>
              <a:t>( Вільям. Ст. </a:t>
            </a:r>
            <a:r>
              <a:rPr lang="uk-UA" b="1" dirty="0" err="1">
                <a:solidFill>
                  <a:schemeClr val="tx1"/>
                </a:solidFill>
              </a:rPr>
              <a:t>Джевонс</a:t>
            </a:r>
            <a:r>
              <a:rPr lang="uk-UA" b="1" dirty="0">
                <a:solidFill>
                  <a:schemeClr val="tx1"/>
                </a:solidFill>
              </a:rPr>
              <a:t>, </a:t>
            </a:r>
            <a:r>
              <a:rPr lang="uk-UA" b="1" dirty="0" err="1">
                <a:solidFill>
                  <a:schemeClr val="tx1"/>
                </a:solidFill>
              </a:rPr>
              <a:t>Сіманака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Юдзі</a:t>
            </a:r>
            <a:r>
              <a:rPr lang="uk-UA" b="1" dirty="0">
                <a:solidFill>
                  <a:schemeClr val="tx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 монетарна теорія </a:t>
            </a:r>
            <a:r>
              <a:rPr lang="uk-UA" b="1" dirty="0">
                <a:solidFill>
                  <a:schemeClr val="tx1"/>
                </a:solidFill>
              </a:rPr>
              <a:t>(</a:t>
            </a:r>
            <a:r>
              <a:rPr lang="uk-UA" b="1" dirty="0" err="1">
                <a:solidFill>
                  <a:schemeClr val="tx1"/>
                </a:solidFill>
              </a:rPr>
              <a:t>Рой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Хоутрі</a:t>
            </a:r>
            <a:r>
              <a:rPr lang="uk-UA" b="1" dirty="0">
                <a:solidFill>
                  <a:schemeClr val="tx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</a:t>
            </a:r>
            <a:r>
              <a:rPr lang="uk-UA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перенагромадження</a:t>
            </a: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капіталу </a:t>
            </a:r>
            <a:r>
              <a:rPr lang="uk-UA" b="1" dirty="0">
                <a:solidFill>
                  <a:schemeClr val="tx1"/>
                </a:solidFill>
              </a:rPr>
              <a:t>(М. </a:t>
            </a:r>
            <a:r>
              <a:rPr lang="uk-UA" b="1" dirty="0" err="1">
                <a:solidFill>
                  <a:schemeClr val="tx1"/>
                </a:solidFill>
              </a:rPr>
              <a:t>Туган-Барановський</a:t>
            </a:r>
            <a:r>
              <a:rPr lang="uk-UA" b="1" dirty="0">
                <a:solidFill>
                  <a:schemeClr val="tx1"/>
                </a:solidFill>
              </a:rPr>
              <a:t>, Альбер </a:t>
            </a:r>
            <a:r>
              <a:rPr lang="uk-UA" b="1" dirty="0" err="1">
                <a:solidFill>
                  <a:schemeClr val="tx1"/>
                </a:solidFill>
              </a:rPr>
              <a:t>Афтальон</a:t>
            </a:r>
            <a:r>
              <a:rPr lang="uk-UA" b="1" dirty="0">
                <a:solidFill>
                  <a:schemeClr val="tx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недоспоживання </a:t>
            </a:r>
            <a:r>
              <a:rPr lang="uk-UA" b="1" dirty="0">
                <a:solidFill>
                  <a:schemeClr val="tx1"/>
                </a:solidFill>
              </a:rPr>
              <a:t>Ж. </a:t>
            </a:r>
            <a:r>
              <a:rPr lang="uk-UA" b="1" dirty="0" err="1">
                <a:solidFill>
                  <a:schemeClr val="tx1"/>
                </a:solidFill>
              </a:rPr>
              <a:t>Сисмонді</a:t>
            </a:r>
            <a:r>
              <a:rPr lang="uk-UA" b="1" dirty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Кейнсіанські теорії </a:t>
            </a:r>
            <a:r>
              <a:rPr lang="uk-UA" b="1" dirty="0">
                <a:solidFill>
                  <a:schemeClr val="tx1"/>
                </a:solidFill>
              </a:rPr>
              <a:t>(Дж. М. Кейнс, Дж. </a:t>
            </a:r>
            <a:r>
              <a:rPr lang="uk-UA" b="1" dirty="0" err="1">
                <a:solidFill>
                  <a:schemeClr val="tx1"/>
                </a:solidFill>
              </a:rPr>
              <a:t>Ґікс</a:t>
            </a:r>
            <a:r>
              <a:rPr lang="uk-UA" b="1" dirty="0">
                <a:solidFill>
                  <a:schemeClr val="tx1"/>
                </a:solidFill>
              </a:rPr>
              <a:t>, П. </a:t>
            </a:r>
            <a:r>
              <a:rPr lang="uk-UA" b="1" dirty="0" err="1">
                <a:solidFill>
                  <a:schemeClr val="tx1"/>
                </a:solidFill>
              </a:rPr>
              <a:t>Самюельсен</a:t>
            </a:r>
            <a:r>
              <a:rPr lang="uk-UA" b="1" dirty="0">
                <a:solidFill>
                  <a:schemeClr val="tx1"/>
                </a:solidFill>
              </a:rPr>
              <a:t>, Е.</a:t>
            </a:r>
            <a:r>
              <a:rPr lang="uk-UA" b="1" dirty="0" err="1">
                <a:solidFill>
                  <a:schemeClr val="tx1"/>
                </a:solidFill>
              </a:rPr>
              <a:t>Ґансен</a:t>
            </a:r>
            <a:r>
              <a:rPr lang="uk-UA" b="1" dirty="0">
                <a:solidFill>
                  <a:schemeClr val="tx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Психологічні теорії циклу</a:t>
            </a:r>
            <a:r>
              <a:rPr lang="uk-UA" b="1" dirty="0">
                <a:solidFill>
                  <a:schemeClr val="tx1"/>
                </a:solidFill>
              </a:rPr>
              <a:t>: а) спекулятивні мотиви (Вільям. Ст. </a:t>
            </a:r>
            <a:r>
              <a:rPr lang="uk-UA" b="1" dirty="0" err="1">
                <a:solidFill>
                  <a:schemeClr val="tx1"/>
                </a:solidFill>
              </a:rPr>
              <a:t>Джевонс</a:t>
            </a:r>
            <a:r>
              <a:rPr lang="uk-UA" b="1" dirty="0">
                <a:solidFill>
                  <a:schemeClr val="tx1"/>
                </a:solidFill>
              </a:rPr>
              <a:t>, В. </a:t>
            </a:r>
            <a:r>
              <a:rPr lang="uk-UA" b="1" dirty="0" err="1">
                <a:solidFill>
                  <a:schemeClr val="tx1"/>
                </a:solidFill>
              </a:rPr>
              <a:t>Парето</a:t>
            </a:r>
            <a:r>
              <a:rPr lang="uk-UA" b="1" dirty="0">
                <a:solidFill>
                  <a:schemeClr val="tx1"/>
                </a:solidFill>
              </a:rPr>
              <a:t>); б) недосконалість ринкової інформації (</a:t>
            </a:r>
            <a:r>
              <a:rPr lang="uk-UA" b="1" dirty="0" smtClean="0">
                <a:solidFill>
                  <a:schemeClr val="tx1"/>
                </a:solidFill>
              </a:rPr>
              <a:t>А.</a:t>
            </a:r>
            <a:r>
              <a:rPr lang="uk-UA" b="1" dirty="0" err="1">
                <a:solidFill>
                  <a:schemeClr val="tx1"/>
                </a:solidFill>
              </a:rPr>
              <a:t>П</a:t>
            </a:r>
            <a:r>
              <a:rPr lang="uk-UA" b="1" dirty="0" err="1" smtClean="0">
                <a:solidFill>
                  <a:schemeClr val="tx1"/>
                </a:solidFill>
              </a:rPr>
              <a:t>ігу</a:t>
            </a:r>
            <a:r>
              <a:rPr lang="uk-UA" b="1" dirty="0">
                <a:solidFill>
                  <a:schemeClr val="tx1"/>
                </a:solidFill>
              </a:rPr>
              <a:t>); в) рівноважна теорія економічного циклу Р. </a:t>
            </a:r>
            <a:r>
              <a:rPr lang="uk-UA" b="1" dirty="0" err="1">
                <a:solidFill>
                  <a:schemeClr val="tx1"/>
                </a:solidFill>
              </a:rPr>
              <a:t>Лукаса</a:t>
            </a:r>
            <a:r>
              <a:rPr lang="uk-UA" b="1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нововведень (новатора) </a:t>
            </a:r>
            <a:r>
              <a:rPr lang="uk-UA" b="1" dirty="0">
                <a:solidFill>
                  <a:schemeClr val="tx1"/>
                </a:solidFill>
              </a:rPr>
              <a:t>Й. </a:t>
            </a:r>
            <a:r>
              <a:rPr lang="uk-UA" b="1" dirty="0" err="1">
                <a:solidFill>
                  <a:schemeClr val="tx1"/>
                </a:solidFill>
              </a:rPr>
              <a:t>Шумпетера</a:t>
            </a:r>
            <a:r>
              <a:rPr lang="uk-UA" b="1" dirty="0">
                <a:solidFill>
                  <a:schemeClr val="tx1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155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. 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 smtClean="0"/>
              <a:t>13.3. </a:t>
            </a:r>
            <a:r>
              <a:rPr lang="uk-UA" sz="3100" dirty="0"/>
              <a:t>Механізм поширення циклічних коливань: ефект мультиплікатора-акселератора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uk-UA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Інвестиції – є  нестабільним компонентом сукупного попиту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(більш нестабільним ніж споживчі та державні видатки)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похідних інвестицій залежить від обсягів реального ВВП, а з іншого боку - самі інвестиції є вагомим фактором збільшення обсягу ВВП</a:t>
            </a:r>
          </a:p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Ефект акселератора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описує зв’язок між змінами реального ВВП та похідних інвестицій 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 попиту на предмети споживання породжує ланцюгову реакцію збільшення попиту на капіталовкладення </a:t>
            </a:r>
            <a:r>
              <a:rPr lang="uk-UA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(Дж. М. </a:t>
            </a:r>
            <a:r>
              <a:rPr lang="uk-UA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Кларк</a:t>
            </a:r>
            <a:r>
              <a:rPr lang="uk-UA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4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/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капіталомісткості (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K/Y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3200" b="0" dirty="0" smtClean="0"/>
                  <a:t> </a:t>
                </a:r>
                <a:r>
                  <a:rPr lang="uk-UA" sz="3200" b="0" dirty="0" smtClean="0"/>
                  <a:t>Коефіцієнт капіталомісткості </a:t>
                </a:r>
                <a:endParaRPr lang="uk-UA" sz="32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sz="3200" b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endParaRPr lang="uk-UA" sz="3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uk-UA" sz="3200" dirty="0" smtClean="0"/>
                  <a:t>Різні галузі економіки мають різні значення цього коефіцієнта. Наприклад: його величина висока у суднобудуванні. Натомість він значно нижчий у галузях легкої промисловості</a:t>
                </a:r>
                <a:endParaRPr lang="uk-UA" sz="3200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  <a:blipFill rotWithShape="1">
                <a:blip r:embed="rId3"/>
                <a:stretch>
                  <a:fillRect l="-1630" t="-1430" r="-22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80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Коефіцієнт капіталомісткості та ефект акселератора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16747095"/>
                  </p:ext>
                </p:extLst>
              </p:nvPr>
            </p:nvGraphicFramePr>
            <p:xfrm>
              <a:off x="457200" y="1600200"/>
              <a:ext cx="8229600" cy="378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Час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 Річні продажі кінцевої продукції,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 млн.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Основний капітал, (К) млн.</a:t>
                          </a:r>
                          <a:r>
                            <a:rPr lang="uk-UA" baseline="0" dirty="0" smtClean="0"/>
                            <a:t>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Чисті інвестиції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Валові інвестиції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20+6=26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40+10=50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0+10=10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49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98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-2+9,8=7,8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16747095"/>
                  </p:ext>
                </p:extLst>
              </p:nvPr>
            </p:nvGraphicFramePr>
            <p:xfrm>
              <a:off x="457200" y="1600200"/>
              <a:ext cx="8229600" cy="378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Час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 Річні продажі кінцевої продукції,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 млн.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Основний капітал, (К) млн.</a:t>
                          </a:r>
                          <a:r>
                            <a:rPr lang="uk-UA" baseline="0" dirty="0" smtClean="0"/>
                            <a:t>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2564" r="-100000" b="-2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2564" b="-22564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20+6=26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40+10=50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0+10=10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49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98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-2+9,8=7,8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5733256"/>
                <a:ext cx="4968552" cy="76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/>
                  <a:t>Коефіцієнт капіталомісткості 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ru-RU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ru-RU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= 2, </a:t>
                </a:r>
                <a:endParaRPr lang="en-U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ru-RU" dirty="0" smtClean="0"/>
                  <a:t>а </a:t>
                </a:r>
                <a:r>
                  <a:rPr lang="ru-RU" dirty="0"/>
                  <a:t>норма</a:t>
                </a:r>
                <a:r>
                  <a:rPr lang="uk-UA" dirty="0"/>
                  <a:t> амортизації 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d= 10%</a:t>
                </a:r>
                <a:r>
                  <a:rPr lang="uk-UA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endParaRPr lang="uk-UA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733256"/>
                <a:ext cx="4968552" cy="766813"/>
              </a:xfrm>
              <a:prstGeom prst="rect">
                <a:avLst/>
              </a:prstGeom>
              <a:blipFill rotWithShape="1">
                <a:blip r:embed="rId3"/>
                <a:stretch>
                  <a:fillRect l="-982" b="-1428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70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 акселератора  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sz="2800" dirty="0"/>
              <a:t>Ефект </a:t>
            </a:r>
            <a:r>
              <a:rPr lang="uk-UA" sz="2800" dirty="0" smtClean="0"/>
              <a:t>акселератора </a:t>
            </a:r>
            <a:r>
              <a:rPr lang="en-US" sz="2800" dirty="0" smtClean="0"/>
              <a:t>– </a:t>
            </a:r>
            <a:r>
              <a:rPr lang="uk-UA" sz="2800" dirty="0" smtClean="0"/>
              <a:t>зростання (скорочення) обсягів продажу супроводжується більшим зростанням (скороченням) величини чистих інвестицій </a:t>
            </a:r>
            <a:endParaRPr lang="uk-UA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/>
              <a:t>Акселератор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uk-UA" sz="2800" dirty="0"/>
              <a:t>це </a:t>
            </a:r>
            <a:r>
              <a:rPr lang="uk-UA" sz="2800" dirty="0" smtClean="0"/>
              <a:t>коефіцієнт на який слід помножити обсяги продажу, щоб отримати величину чистих інвестицій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(у нашому прикладі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</a:t>
            </a:r>
            <a:r>
              <a:rPr lang="uk-UA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2800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</a:rPr>
              <a:t>NB!  </a:t>
            </a:r>
            <a:r>
              <a:rPr lang="uk-UA" sz="2800" i="1" dirty="0" smtClean="0">
                <a:solidFill>
                  <a:srgbClr val="FFFF00"/>
                </a:solidFill>
              </a:rPr>
              <a:t>Підприємці </a:t>
            </a:r>
            <a:r>
              <a:rPr lang="uk-UA" sz="2800" i="1" dirty="0">
                <a:solidFill>
                  <a:srgbClr val="FFFF00"/>
                </a:solidFill>
              </a:rPr>
              <a:t>у своїх проектах відштовхуються від минулих, а не теперішніх обсягів </a:t>
            </a:r>
            <a:r>
              <a:rPr lang="uk-UA" sz="2800" i="1" dirty="0" smtClean="0">
                <a:solidFill>
                  <a:srgbClr val="FFFF00"/>
                </a:solidFill>
              </a:rPr>
              <a:t>продажу</a:t>
            </a:r>
            <a:endParaRPr lang="en-US" sz="2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6288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 smtClean="0"/>
              <a:t>Формула акселератора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528392" cy="2509595"/>
          </a:xfrm>
        </p:spPr>
      </p:pic>
      <p:pic>
        <p:nvPicPr>
          <p:cNvPr id="10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13" y="3443502"/>
            <a:ext cx="3133377" cy="26536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083916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84535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</a:rPr>
              <a:t>Ефект мультиплікатора-акселератора демонструє механізм самовідтворення  циклічних коливань в економічній системі </a:t>
            </a:r>
            <a:endParaRPr lang="uk-UA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4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Варіанти циклічних коливань в моделі </a:t>
            </a:r>
            <a:br>
              <a:rPr lang="uk-UA" dirty="0" smtClean="0"/>
            </a:br>
            <a:r>
              <a:rPr lang="uk-UA" dirty="0" smtClean="0"/>
              <a:t>мультиплікатора-акселератора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8811361"/>
                  </p:ext>
                </p:extLst>
              </p:nvPr>
            </p:nvGraphicFramePr>
            <p:xfrm>
              <a:off x="457200" y="1600200"/>
              <a:ext cx="8229600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8576"/>
                    <a:gridCol w="2232248"/>
                    <a:gridCol w="389877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 граничної схильності до споживання (</a:t>
                          </a:r>
                          <a:r>
                            <a:rPr lang="en-US" dirty="0" smtClean="0"/>
                            <a:t>MPC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</a:t>
                          </a:r>
                          <a:r>
                            <a:rPr lang="uk-UA" baseline="0" dirty="0" smtClean="0"/>
                            <a:t> акселератора (</a:t>
                          </a:r>
                          <a:r>
                            <a:rPr lang="en-US" dirty="0" smtClean="0"/>
                            <a:t>v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Динаміка національного доходу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гальмівними</a:t>
                          </a:r>
                        </a:p>
                        <a:p>
                          <a:pPr algn="ctr"/>
                          <a:r>
                            <a:rPr lang="uk-UA" dirty="0" smtClean="0"/>
                            <a:t>коливаннями, що спричинять рівноважний рівень доходу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uk-UA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вибуховими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будь-яке 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рівномірними незатухаючими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8811361"/>
                  </p:ext>
                </p:extLst>
              </p:nvPr>
            </p:nvGraphicFramePr>
            <p:xfrm>
              <a:off x="457200" y="1600200"/>
              <a:ext cx="8229600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8576"/>
                    <a:gridCol w="2232248"/>
                    <a:gridCol w="3898776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 граничної схильності до споживання (</a:t>
                          </a:r>
                          <a:r>
                            <a:rPr lang="en-US" dirty="0" smtClean="0"/>
                            <a:t>MPC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</a:t>
                          </a:r>
                          <a:r>
                            <a:rPr lang="uk-UA" baseline="0" dirty="0" smtClean="0"/>
                            <a:t> акселератора (</a:t>
                          </a:r>
                          <a:r>
                            <a:rPr lang="en-US" dirty="0" smtClean="0"/>
                            <a:t>v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Динаміка національного доходу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гальмівними</a:t>
                          </a:r>
                        </a:p>
                        <a:p>
                          <a:pPr algn="ctr"/>
                          <a:r>
                            <a:rPr lang="uk-UA" dirty="0" smtClean="0"/>
                            <a:t>коливаннями, що спричинять рівноважний рівень доходу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3989" t="-333333" r="-174863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вибуховими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будь-яке 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рівномірними незатухаючими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11560" y="522920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Зростання величини доходу (реального ВВП) обмежене «стелею» - значенням </a:t>
            </a:r>
            <a:r>
              <a:rPr lang="uk-UA" sz="2000" i="1" dirty="0" smtClean="0">
                <a:solidFill>
                  <a:srgbClr val="FFFF00"/>
                </a:solidFill>
              </a:rPr>
              <a:t>потенційного ВВП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Натомість, падіння національного доходу обмежено «дном» - від'ємними чистими інвестиціями, що дорівнюють </a:t>
            </a:r>
            <a:r>
              <a:rPr lang="uk-UA" sz="2000" i="1" dirty="0">
                <a:solidFill>
                  <a:srgbClr val="FFFF00"/>
                </a:solidFill>
              </a:rPr>
              <a:t>величині </a:t>
            </a:r>
            <a:r>
              <a:rPr lang="uk-UA" sz="2000" i="1" dirty="0" smtClean="0">
                <a:solidFill>
                  <a:srgbClr val="FFFF00"/>
                </a:solidFill>
              </a:rPr>
              <a:t>амортизації.</a:t>
            </a:r>
            <a:endParaRPr lang="uk-UA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2128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</a:t>
            </a:r>
            <a:r>
              <a:rPr lang="uk-UA" sz="3200" dirty="0" smtClean="0"/>
              <a:t>ема </a:t>
            </a:r>
            <a:r>
              <a:rPr lang="uk-UA" sz="3200" dirty="0" smtClean="0"/>
              <a:t>13. </a:t>
            </a:r>
            <a:r>
              <a:rPr lang="uk-UA" sz="3200" dirty="0"/>
              <a:t>Макроекономічна </a:t>
            </a:r>
            <a:r>
              <a:rPr lang="uk-UA" sz="3200" dirty="0" smtClean="0"/>
              <a:t>нестабільність: циклічність </a:t>
            </a:r>
            <a:r>
              <a:rPr lang="uk-UA" sz="3200" dirty="0" smtClean="0"/>
              <a:t>економічного розвитку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030019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13.1</a:t>
            </a:r>
            <a:r>
              <a:rPr lang="uk-UA" sz="3200" dirty="0"/>
              <a:t>. </a:t>
            </a:r>
            <a:r>
              <a:rPr lang="uk-UA" sz="3200" dirty="0" smtClean="0"/>
              <a:t>Циклічність розвитку економіки: причини, </a:t>
            </a:r>
            <a:r>
              <a:rPr lang="uk-UA" sz="3200" dirty="0"/>
              <a:t>характерні риси та </a:t>
            </a:r>
            <a:r>
              <a:rPr lang="uk-UA" sz="3200" dirty="0" smtClean="0"/>
              <a:t>періодичність</a:t>
            </a:r>
          </a:p>
          <a:p>
            <a:r>
              <a:rPr lang="uk-UA" sz="3200" dirty="0" smtClean="0"/>
              <a:t>13.2. Теорії циклічного розвитку та їх класифікація</a:t>
            </a:r>
            <a:r>
              <a:rPr lang="uk-UA" sz="3200" dirty="0" smtClean="0"/>
              <a:t> </a:t>
            </a:r>
            <a:endParaRPr lang="uk-UA" sz="3200" dirty="0" smtClean="0"/>
          </a:p>
          <a:p>
            <a:r>
              <a:rPr lang="uk-UA" sz="3200" dirty="0" smtClean="0"/>
              <a:t>13.3. </a:t>
            </a:r>
            <a:r>
              <a:rPr lang="uk-UA" sz="3200" dirty="0"/>
              <a:t>Механізм поширення циклічних коливань: ефект </a:t>
            </a:r>
            <a:r>
              <a:rPr lang="uk-UA" sz="3200" dirty="0" smtClean="0"/>
              <a:t>мультиплікатора-акселератора </a:t>
            </a:r>
            <a:endParaRPr lang="uk-UA" sz="3200" dirty="0" smtClean="0"/>
          </a:p>
          <a:p>
            <a:r>
              <a:rPr lang="uk-UA" sz="3200" dirty="0" smtClean="0"/>
              <a:t>13.4. </a:t>
            </a:r>
            <a:r>
              <a:rPr lang="uk-UA" sz="3200" dirty="0"/>
              <a:t>Наслідки порушення макроекономічної </a:t>
            </a:r>
            <a:r>
              <a:rPr lang="uk-UA" sz="3200" dirty="0" smtClean="0"/>
              <a:t>рівноваги: безробіття та інфляція </a:t>
            </a:r>
            <a:endParaRPr lang="uk-UA" sz="3200" dirty="0" smtClean="0"/>
          </a:p>
        </p:txBody>
      </p:sp>
    </p:spTree>
    <p:extLst>
      <p:ext uri="{BB962C8B-B14F-4D97-AF65-F5344CB8AC3E}">
        <p14:creationId xmlns:p14="http://schemas.microsoft.com/office/powerpoint/2010/main" val="38864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870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13.4. </a:t>
            </a:r>
            <a:r>
              <a:rPr lang="uk-UA" dirty="0"/>
              <a:t>Наслідки порушення макроекономічної </a:t>
            </a:r>
            <a:r>
              <a:rPr lang="uk-UA" dirty="0" smtClean="0"/>
              <a:t>рівноваги: безробіття та інфляція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712968" cy="5229200"/>
          </a:xfrm>
        </p:spPr>
        <p:txBody>
          <a:bodyPr>
            <a:normAutofit/>
          </a:bodyPr>
          <a:lstStyle/>
          <a:p>
            <a:r>
              <a:rPr lang="uk-UA" dirty="0" smtClean="0"/>
              <a:t>Наслідками порушення макроекономічної рівноваги є:</a:t>
            </a:r>
          </a:p>
          <a:p>
            <a:pPr marL="0" indent="0">
              <a:buNone/>
            </a:pPr>
            <a:r>
              <a:rPr lang="uk-UA" dirty="0" smtClean="0"/>
              <a:t>         1</a:t>
            </a:r>
            <a:r>
              <a:rPr lang="uk-UA" dirty="0" smtClean="0"/>
              <a:t>)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 безробіття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          2</a:t>
            </a:r>
            <a:r>
              <a:rPr lang="uk-UA" dirty="0" smtClean="0"/>
              <a:t>)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інфляція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Робоча сила</a:t>
            </a:r>
            <a:r>
              <a:rPr lang="uk-UA" b="1" dirty="0" smtClean="0"/>
              <a:t>  </a:t>
            </a:r>
            <a:r>
              <a:rPr lang="uk-UA" dirty="0"/>
              <a:t>= населення </a:t>
            </a:r>
            <a:r>
              <a:rPr lang="uk-UA" dirty="0" smtClean="0"/>
              <a:t> – особи, </a:t>
            </a:r>
            <a:r>
              <a:rPr lang="uk-UA" dirty="0"/>
              <a:t>що не доросли до 16 </a:t>
            </a:r>
            <a:r>
              <a:rPr lang="uk-UA" dirty="0" smtClean="0"/>
              <a:t>років та особи, що перебувають у спеціалізованих установах – особи, що вибули із складу робочої сили.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Робоча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зайняті +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безробітні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Зайняті (працюючі)</a:t>
            </a:r>
            <a:r>
              <a:rPr lang="uk-UA" dirty="0" smtClean="0"/>
              <a:t> – люди, що мають роботу, або такі, що тимчасово не працюють (відпустка, хвороба).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Безробітні </a:t>
            </a:r>
            <a:r>
              <a:rPr lang="uk-UA" dirty="0" smtClean="0"/>
              <a:t>– люди, що не мають роботи, але перебувають у її активному пошуку.</a:t>
            </a:r>
          </a:p>
          <a:p>
            <a:pPr marL="0" indent="0">
              <a:buNone/>
            </a:pPr>
            <a:r>
              <a:rPr lang="uk-UA" dirty="0"/>
              <a:t> 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91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Види </a:t>
            </a:r>
            <a:r>
              <a:rPr lang="uk-UA" dirty="0"/>
              <a:t>безробіття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473473"/>
              </p:ext>
            </p:extLst>
          </p:nvPr>
        </p:nvGraphicFramePr>
        <p:xfrm>
          <a:off x="179512" y="952764"/>
          <a:ext cx="8712968" cy="557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409"/>
                <a:gridCol w="4237543"/>
                <a:gridCol w="2962016"/>
              </a:tblGrid>
              <a:tr h="68934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Вид безробіття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Характеристика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Тривалість</a:t>
                      </a:r>
                      <a:endParaRPr lang="uk-UA" dirty="0"/>
                    </a:p>
                  </a:txBody>
                  <a:tcPr/>
                </a:tc>
              </a:tr>
              <a:tr h="1356524">
                <a:tc>
                  <a:txBody>
                    <a:bodyPr/>
                    <a:lstStyle/>
                    <a:p>
                      <a:r>
                        <a:rPr lang="uk-UA" sz="2000" b="0" i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Фрикційне</a:t>
                      </a:r>
                      <a:endParaRPr lang="uk-UA" sz="2000" b="0" i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Зв'язане з пошуком або очікуванням роботи, що неминучі в умовах вільного вибору роду діяльності.</a:t>
                      </a:r>
                      <a:r>
                        <a:rPr lang="uk-UA" baseline="0" dirty="0" smtClean="0"/>
                        <a:t> </a:t>
                      </a:r>
                    </a:p>
                    <a:p>
                      <a:r>
                        <a:rPr lang="uk-UA" baseline="0" dirty="0" smtClean="0"/>
                        <a:t>Не потребує перекваліфікації робітника </a:t>
                      </a:r>
                      <a:r>
                        <a:rPr lang="uk-UA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Відносно короткотривале, зачіпає переважно людей,</a:t>
                      </a:r>
                      <a:r>
                        <a:rPr lang="uk-UA" baseline="0" dirty="0" smtClean="0"/>
                        <a:t> які мають достатній рівень кваліфікації. </a:t>
                      </a:r>
                      <a:endParaRPr lang="uk-UA" dirty="0"/>
                    </a:p>
                  </a:txBody>
                  <a:tcPr/>
                </a:tc>
              </a:tr>
              <a:tr h="1416304">
                <a:tc>
                  <a:txBody>
                    <a:bodyPr/>
                    <a:lstStyle/>
                    <a:p>
                      <a:r>
                        <a:rPr lang="uk-UA" sz="2000" b="0" i="0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Структурне</a:t>
                      </a:r>
                      <a:endParaRPr lang="uk-UA" sz="2000" b="0" i="0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Має вимушений характер. Виникає</a:t>
                      </a:r>
                      <a:r>
                        <a:rPr lang="uk-UA" baseline="0" dirty="0" smtClean="0"/>
                        <a:t> у зв'язку з технологічними зрушеннями в економіці, що змінюють структуру зайнятості, а тому потребує перекваліфікації  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Тривале, оскільки залежить від часу перепідготовки та набуття нових навиків.</a:t>
                      </a:r>
                      <a:endParaRPr lang="uk-UA" dirty="0"/>
                    </a:p>
                  </a:txBody>
                  <a:tcPr/>
                </a:tc>
              </a:tr>
              <a:tr h="513479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Природний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рівень безробіття  (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NAIRU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= повна зайнятість</a:t>
                      </a:r>
                      <a:endParaRPr lang="uk-UA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973602">
                <a:tc>
                  <a:txBody>
                    <a:bodyPr/>
                    <a:lstStyle/>
                    <a:p>
                      <a:r>
                        <a:rPr lang="uk-UA" sz="2000" b="0" i="0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Циклічне</a:t>
                      </a:r>
                      <a:endParaRPr lang="uk-UA" sz="2000" b="0" i="0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Породжене</a:t>
                      </a:r>
                      <a:r>
                        <a:rPr lang="uk-UA" baseline="0" dirty="0" smtClean="0"/>
                        <a:t> циклічними коливаннями економічної активності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Тривале. Навіть перекваліфікація не гарантує отримання роботи. </a:t>
                      </a:r>
                      <a:endParaRPr lang="uk-UA" dirty="0"/>
                    </a:p>
                  </a:txBody>
                  <a:tcPr/>
                </a:tc>
              </a:tr>
              <a:tr h="576594">
                <a:tc gridSpan="3">
                  <a:txBody>
                    <a:bodyPr/>
                    <a:lstStyle/>
                    <a:p>
                      <a:pPr algn="ctr"/>
                      <a:r>
                        <a:rPr lang="uk-UA" sz="1800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Фактичний рівень безробіття</a:t>
                      </a:r>
                      <a:endParaRPr lang="uk-UA" sz="1800" kern="1200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72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Розрахунок рівня безробіття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57192"/>
            <a:ext cx="5832116" cy="1296144"/>
          </a:xfrm>
        </p:spPr>
      </p:pic>
      <p:sp>
        <p:nvSpPr>
          <p:cNvPr id="5" name="TextBox 4"/>
          <p:cNvSpPr txBox="1"/>
          <p:nvPr/>
        </p:nvSpPr>
        <p:spPr>
          <a:xfrm>
            <a:off x="611560" y="364502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безробіття  </a:t>
            </a:r>
            <a:r>
              <a:rPr lang="uk-UA" sz="2800" dirty="0" smtClean="0"/>
              <a:t>- це відношення чисельності безробітних до загальної кількості робочої сили, або ж, - відсоток безробітної частини робочої сили. 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Природний рівень безробіття </a:t>
            </a:r>
            <a:r>
              <a:rPr lang="uk-UA" sz="2400" dirty="0" smtClean="0"/>
              <a:t>є сумарною величиною </a:t>
            </a:r>
            <a:r>
              <a:rPr lang="uk-UA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фрикційного</a:t>
            </a:r>
            <a:r>
              <a:rPr lang="uk-UA" sz="2400" dirty="0" smtClean="0"/>
              <a:t> та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структурного</a:t>
            </a:r>
            <a:r>
              <a:rPr lang="uk-UA" sz="2400" dirty="0" smtClean="0"/>
              <a:t> безробіття. Цей рівень часто називають </a:t>
            </a:r>
            <a:r>
              <a:rPr lang="uk-UA" sz="2400" i="1" dirty="0" smtClean="0">
                <a:solidFill>
                  <a:srgbClr val="FFFF00"/>
                </a:solidFill>
              </a:rPr>
              <a:t>рівнем повної зайнятості</a:t>
            </a:r>
            <a:r>
              <a:rPr lang="uk-UA" sz="2400" dirty="0" smtClean="0"/>
              <a:t>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NAIRU</a:t>
            </a:r>
            <a:r>
              <a:rPr lang="en-US" sz="2400" dirty="0" smtClean="0">
                <a:solidFill>
                  <a:prstClr val="white"/>
                </a:solidFill>
              </a:rPr>
              <a:t>  </a:t>
            </a:r>
            <a:r>
              <a:rPr lang="en-US" sz="2400" dirty="0">
                <a:solidFill>
                  <a:prstClr val="white"/>
                </a:solidFill>
              </a:rPr>
              <a:t>(</a:t>
            </a:r>
            <a:r>
              <a:rPr lang="en-US" sz="2400" i="1" dirty="0">
                <a:solidFill>
                  <a:prstClr val="white"/>
                </a:solidFill>
              </a:rPr>
              <a:t>Non-Acceleration-Inflation Rate </a:t>
            </a:r>
            <a:r>
              <a:rPr lang="en-US" sz="2400" i="1" dirty="0" smtClean="0">
                <a:solidFill>
                  <a:prstClr val="white"/>
                </a:solidFill>
              </a:rPr>
              <a:t>of</a:t>
            </a:r>
            <a:r>
              <a:rPr lang="uk-UA" sz="2400" i="1" dirty="0" smtClean="0">
                <a:solidFill>
                  <a:prstClr val="white"/>
                </a:solidFill>
              </a:rPr>
              <a:t> </a:t>
            </a:r>
            <a:r>
              <a:rPr lang="en-US" sz="2400" i="1" dirty="0" smtClean="0">
                <a:solidFill>
                  <a:prstClr val="white"/>
                </a:solidFill>
              </a:rPr>
              <a:t>Unemployment </a:t>
            </a:r>
            <a:r>
              <a:rPr lang="en-US" sz="2400" dirty="0">
                <a:solidFill>
                  <a:prstClr val="white"/>
                </a:solidFill>
              </a:rPr>
              <a:t>) – </a:t>
            </a:r>
            <a:r>
              <a:rPr lang="uk-UA" sz="2400" dirty="0">
                <a:solidFill>
                  <a:prstClr val="white"/>
                </a:solidFill>
              </a:rPr>
              <a:t> рівень безробіття, що не підвищує інфляції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endParaRPr lang="uk-UA" sz="2400" dirty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110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Закон </a:t>
            </a:r>
            <a:r>
              <a:rPr lang="uk-UA" sz="3200" dirty="0" err="1" smtClean="0"/>
              <a:t>Оукена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uk-UA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Оукена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dirty="0" smtClean="0"/>
              <a:t>якщо фактичний рівень безробіття перевищує природний рівень на 1% , то відставання фактичного обсягу ВВП від потенційного обсягу ВВП буде  дорівнювати 2,5%.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588584" cy="1656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7509" y="4714398"/>
                <a:ext cx="8712968" cy="197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uk-UA" sz="2400" b="0" i="1" dirty="0" smtClean="0">
                            <a:latin typeface="Cambria Math"/>
                          </a:rPr>
                          <m:t>ф</m:t>
                        </m:r>
                      </m:sub>
                    </m:sSub>
                  </m:oMath>
                </a14:m>
                <a:r>
                  <a:rPr lang="uk-UA" sz="2400" dirty="0" smtClean="0"/>
                  <a:t> - фактичний рівень безробіття;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uk-UA" sz="2400" b="0" i="1" smtClean="0"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uk-UA" sz="2400" dirty="0" smtClean="0"/>
                  <a:t> - природний рівень безробіття;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λ</m:t>
                      </m:r>
                      <m:r>
                        <a:rPr lang="uk-UA" sz="24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uk-UA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240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у абсолютному значенні</m:t>
                          </m:r>
                        </m:e>
                      </m:d>
                      <m:r>
                        <a:rPr lang="uk-UA" sz="24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−емпіричний коефіцієнт </m:t>
                      </m:r>
                    </m:oMath>
                  </m:oMathPara>
                </a14:m>
                <a:endParaRPr lang="uk-UA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/>
                        </a:rPr>
                        <m:t>чутливості ВВП  до зміни циклічного безробіття</m:t>
                      </m:r>
                    </m:oMath>
                  </m:oMathPara>
                </a14:m>
                <a:endParaRPr lang="uk-UA" sz="2400" dirty="0" smtClean="0"/>
              </a:p>
              <a:p>
                <a:r>
                  <a:rPr lang="uk-UA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(коефіцієнт </a:t>
                </a:r>
                <a:r>
                  <a:rPr lang="uk-UA" sz="240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Оукена</a:t>
                </a:r>
                <a:r>
                  <a:rPr lang="uk-UA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9" y="4714398"/>
                <a:ext cx="8712968" cy="1972207"/>
              </a:xfrm>
              <a:prstGeom prst="rect">
                <a:avLst/>
              </a:prstGeom>
              <a:blipFill rotWithShape="1">
                <a:blip r:embed="rId3"/>
                <a:stretch>
                  <a:fillRect l="-1190" t="-2160" b="-74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655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sz="3200" dirty="0" smtClean="0"/>
              <a:t>Інфляція та її вимірювання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100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Інфляція</a:t>
            </a:r>
            <a:r>
              <a:rPr lang="uk-UA" dirty="0" smtClean="0"/>
              <a:t> – це підвищення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загального рівня цін</a:t>
            </a:r>
            <a:r>
              <a:rPr lang="uk-UA" dirty="0" smtClean="0"/>
              <a:t>. Інфляція вимірюється за допомогою індексу цін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 споживчих цін (</a:t>
            </a:r>
            <a:r>
              <a:rPr lang="uk-UA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Леспейреса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dirty="0" smtClean="0"/>
              <a:t>обчислюється для незмінного кошика споживчих товарів і послуг.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ІСЦ</a:t>
            </a:r>
            <a:r>
              <a:rPr lang="uk-UA" dirty="0" smtClean="0"/>
              <a:t> є відношенням між сукупною ціною певного набору товарів і послуг (споживчого кошика) у поточному періоді  та сукупною ціною споживчого кошика у базовому періоді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71870"/>
            <a:ext cx="4896544" cy="22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13.1</a:t>
            </a:r>
            <a:r>
              <a:rPr lang="uk-UA" dirty="0"/>
              <a:t>. Циклічність розвитку економіки: причини, характерні риси та періодичність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04056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Циклічність –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це розвиток національної економіки та світового господарства як цілісності, це рух від однієї макроекономічної рівноваги до другої. </a:t>
            </a:r>
          </a:p>
          <a:p>
            <a:pPr marL="0" indent="0">
              <a:buNone/>
            </a:pPr>
            <a:r>
              <a:rPr lang="uk-UA" sz="3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цикл – </a:t>
            </a:r>
            <a:r>
              <a:rPr lang="uk-UA" sz="28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це періодичні піднесення і затухання економічної активності, що відрізняються один від одного тривалістю та інтенсивністю при наявній довготривалій тенденції до економічного зростання.</a:t>
            </a:r>
          </a:p>
          <a:p>
            <a:pPr>
              <a:spcBef>
                <a:spcPts val="0"/>
              </a:spcBef>
            </a:pPr>
            <a:endParaRPr lang="uk-UA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4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Класична схема циклу</a:t>
            </a: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842894" cy="4392488"/>
          </a:xfrm>
        </p:spPr>
      </p:pic>
    </p:spTree>
    <p:extLst>
      <p:ext uri="{BB962C8B-B14F-4D97-AF65-F5344CB8AC3E}">
        <p14:creationId xmlns:p14="http://schemas.microsoft.com/office/powerpoint/2010/main" val="82367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572000" y="332656"/>
            <a:ext cx="4392488" cy="626469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Сукупна пропозиція </a:t>
            </a:r>
            <a:r>
              <a:rPr lang="uk-UA" sz="2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AS</a:t>
            </a:r>
            <a:r>
              <a:rPr lang="uk-UA" sz="2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переповнює ринок, але сукупний попит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(AD) </a:t>
            </a: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поступово зменшується.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Збільшуються товарні запаси, але підприємства інерційно викидають на ринок нові й нові товари. Стрімко падають ціни </a:t>
            </a:r>
            <a:r>
              <a:rPr lang="uk-UA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</a:t>
            </a:r>
            <a:r>
              <a:rPr lang="uk-UA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Передусім банкрутують банки і кредитні установи, потім -  підприємства.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Втрачається довіра між суб'єктами економіки. Всі прагнуть розрахунків готівкою. Цінні папери втрачають у ціні. Зростає позичковий процент </a:t>
            </a:r>
            <a:r>
              <a:rPr lang="uk-UA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uk-UA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Банкрутують великі підприємства. Зростає безробіття.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2" y="2060848"/>
            <a:ext cx="4275068" cy="3384302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816424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Фаза циклу: криза</a:t>
            </a:r>
            <a:endParaRPr lang="uk-UA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Найвідоміші «класичні» кризи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4330824" cy="4565104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1825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Англія</a:t>
            </a:r>
          </a:p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1836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–Англія і США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1841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США</a:t>
            </a:r>
          </a:p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1841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США, Англія, Франція, Німеччина</a:t>
            </a:r>
          </a:p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1857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перша СВІТОВА криза</a:t>
            </a:r>
          </a:p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1873, 1882, 1890  </a:t>
            </a:r>
          </a:p>
          <a:p>
            <a:endParaRPr lang="uk-UA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709977" y="1340768"/>
            <a:ext cx="4176464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1900 – 1901</a:t>
            </a:r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майже одночасно почалася у США і Росії передусім у металургії, а потім перекинулася на Європейський континент і набула всеохоплюючого характеру.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Банкрутство підприємств супроводжувалося стрімким зростанням безробіття</a:t>
            </a:r>
          </a:p>
        </p:txBody>
      </p:sp>
    </p:spTree>
    <p:extLst>
      <p:ext uri="{BB962C8B-B14F-4D97-AF65-F5344CB8AC3E}">
        <p14:creationId xmlns:p14="http://schemas.microsoft.com/office/powerpoint/2010/main" val="344494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uk-UA" b="1" dirty="0" smtClean="0"/>
              <a:t>Велика депресія 1929-1933рр</a:t>
            </a:r>
            <a:endParaRPr lang="uk-UA" b="1" dirty="0"/>
          </a:p>
        </p:txBody>
      </p:sp>
      <p:sp>
        <p:nvSpPr>
          <p:cNvPr id="5" name="Текст 3"/>
          <p:cNvSpPr>
            <a:spLocks noGrp="1"/>
          </p:cNvSpPr>
          <p:nvPr>
            <p:ph idx="1"/>
          </p:nvPr>
        </p:nvSpPr>
        <p:spPr>
          <a:xfrm>
            <a:off x="3995936" y="1196752"/>
            <a:ext cx="483488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Світова економічна криза почалася у Сполучених Штатах у так званий «чорний вівторок», 24 жовтня 1929 року як грім серед ясного неба. 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Курси </a:t>
            </a: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акцій провідних корпорацій на Нью-Йоркській фондовій біржі почали стрімко падати, що спровокувало біржову паніку.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Промислове виробництво у США протягом кризи скоротилося на 46,2% (автомобілів на 80%).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Виплавка сталі скоротилася на 76%.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Обсяг міжнародної торгівлі скоротився на 30%.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 березні 1933 р. безробіття досягло свого піку – 17 млн. чол., а це означало, що безробітним був 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маже </a:t>
            </a: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кожен третій працездатний громадянин.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uk-UA" b="1" dirty="0">
              <a:solidFill>
                <a:schemeClr val="accent2"/>
              </a:solidFill>
            </a:endParaRPr>
          </a:p>
          <a:p>
            <a:endParaRPr lang="uk-UA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649467" cy="25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2915816" y="188640"/>
            <a:ext cx="5770984" cy="6264696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Може мати нетривалий характер. Рівень виробництва 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AS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зберігається стабільно низьким. Зберігається значний рівень безробіття.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Падіння цін 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(Р) </a:t>
            </a:r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припиняється, знижується позичковий процент  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Стабілізуються товарні запаси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Незначною мірою зростає рівень виробництва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Скорочується безробіття.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Поступово зростає рівень цін та позичковий процент.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товарному ринку підвищується попит на новітні технології та нове устаткування.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9376" y="404664"/>
            <a:ext cx="2664295" cy="1008112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Фаза циклу: депресія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116" y="2996952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Фаза циклу: пожвавлення</a:t>
            </a:r>
          </a:p>
        </p:txBody>
      </p:sp>
    </p:spTree>
    <p:extLst>
      <p:ext uri="{BB962C8B-B14F-4D97-AF65-F5344CB8AC3E}">
        <p14:creationId xmlns:p14="http://schemas.microsoft.com/office/powerpoint/2010/main" val="208584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3203848" y="260648"/>
            <a:ext cx="5616624" cy="61926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Наступає тоді, коли пожвавлення охоплює більшу частину галузей і має ажіотажний характер.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Рівень виробництва перевищує докризовий, зростають ціни, безробіття скорочується до мінімальних розмірів, зростає заробітна плата.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Особливо зростає попит на продукцію галузей, які визначають рівень НТП.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Розширення масштабів виробництва супроводжується зростанням попиту на сировину і матеріали – ціни на них зростають.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Фаза піднесення підсилює диспропорції, які закладені на стадії пожвавлення</a:t>
            </a: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Економіка наближається до наступної фази.</a:t>
            </a:r>
          </a:p>
        </p:txBody>
      </p:sp>
      <p:pic>
        <p:nvPicPr>
          <p:cNvPr id="5" name="Picture 2" descr="C:\Users\Юр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64904"/>
            <a:ext cx="3024336" cy="21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3024336" cy="1224136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Фаза циклу: піднесення</a:t>
            </a:r>
          </a:p>
        </p:txBody>
      </p:sp>
    </p:spTree>
    <p:extLst>
      <p:ext uri="{BB962C8B-B14F-4D97-AF65-F5344CB8AC3E}">
        <p14:creationId xmlns:p14="http://schemas.microsoft.com/office/powerpoint/2010/main" val="406666205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3132</TotalTime>
  <Words>1560</Words>
  <Application>Microsoft Office PowerPoint</Application>
  <PresentationFormat>Экран (4:3)</PresentationFormat>
  <Paragraphs>190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Паркет</vt:lpstr>
      <vt:lpstr>ЕКОНОМІЧНА ТЕОРІЯ</vt:lpstr>
      <vt:lpstr>            Тема 13. Макроекономічна нестабільність: циклічність економічного розвитку</vt:lpstr>
      <vt:lpstr>13.1. Циклічність розвитку економіки: причини, характерні риси та періодичність</vt:lpstr>
      <vt:lpstr>Класична схема циклу</vt:lpstr>
      <vt:lpstr>Фаза циклу: криза</vt:lpstr>
      <vt:lpstr>Найвідоміші «класичні» кризи</vt:lpstr>
      <vt:lpstr>Велика депресія 1929-1933рр</vt:lpstr>
      <vt:lpstr>Фаза циклу: депресія</vt:lpstr>
      <vt:lpstr>Фаза циклу: піднесення</vt:lpstr>
      <vt:lpstr>Сучасна схема циклу</vt:lpstr>
      <vt:lpstr>Тривалість економічних циклів:</vt:lpstr>
      <vt:lpstr>Презентация PowerPoint</vt:lpstr>
      <vt:lpstr>  13.2. Теорії циклічного розвитку та їх класифікація </vt:lpstr>
      <vt:lpstr>           .  13.3. Механізм поширення циклічних коливань: ефект мультиплікатора-акселератора</vt:lpstr>
      <vt:lpstr> Коефіцієнт капіталомісткості (K/Y)</vt:lpstr>
      <vt:lpstr>Коефіцієнт капіталомісткості та ефект акселератора</vt:lpstr>
      <vt:lpstr>Ефект акселератора  (v)</vt:lpstr>
      <vt:lpstr>Формула акселератора (v)</vt:lpstr>
      <vt:lpstr>Варіанти циклічних коливань в моделі  мультиплікатора-акселератора</vt:lpstr>
      <vt:lpstr> 13.4. Наслідки порушення макроекономічної рівноваги: безробіття та інфляція</vt:lpstr>
      <vt:lpstr>Види безробіття</vt:lpstr>
      <vt:lpstr>Розрахунок рівня безробіття</vt:lpstr>
      <vt:lpstr>Закон Оукена</vt:lpstr>
      <vt:lpstr>Інфляція та її вимірювання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ТЕОРІЯ</dc:title>
  <dc:creator>Юрій У</dc:creator>
  <cp:lastModifiedBy>Юрій У</cp:lastModifiedBy>
  <cp:revision>229</cp:revision>
  <dcterms:created xsi:type="dcterms:W3CDTF">2022-09-14T17:34:50Z</dcterms:created>
  <dcterms:modified xsi:type="dcterms:W3CDTF">2026-03-22T10:14:55Z</dcterms:modified>
</cp:coreProperties>
</file>