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6" r:id="rId1"/>
  </p:sldMasterIdLst>
  <p:notesMasterIdLst>
    <p:notesMasterId r:id="rId13"/>
  </p:notesMasterIdLst>
  <p:sldIdLst>
    <p:sldId id="310" r:id="rId2"/>
    <p:sldId id="916" r:id="rId3"/>
    <p:sldId id="917" r:id="rId4"/>
    <p:sldId id="922" r:id="rId5"/>
    <p:sldId id="921" r:id="rId6"/>
    <p:sldId id="920" r:id="rId7"/>
    <p:sldId id="919" r:id="rId8"/>
    <p:sldId id="923" r:id="rId9"/>
    <p:sldId id="924" r:id="rId10"/>
    <p:sldId id="925" r:id="rId11"/>
    <p:sldId id="914" r:id="rId12"/>
  </p:sldIdLst>
  <p:sldSz cx="9144000" cy="6858000" type="screen4x3"/>
  <p:notesSz cx="6735763" cy="9869488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1979" userDrawn="1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5E7FD"/>
    <a:srgbClr val="C1D9F3"/>
    <a:srgbClr val="CDD9FC"/>
    <a:srgbClr val="D1DAE4"/>
    <a:srgbClr val="A7BDF6"/>
    <a:srgbClr val="1D528D"/>
    <a:srgbClr val="91AAEC"/>
    <a:srgbClr val="144378"/>
    <a:srgbClr val="3186E3"/>
    <a:srgbClr val="0F2E5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2838BEF-8BB2-4498-84A7-C5851F593DF1}" styleName="Помірний стиль 4 –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69CF1AB2-1976-4502-BF36-3FF5EA218861}" styleName="Помірний стиль 4 –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16D9F66E-5EB9-4882-86FB-DCBF35E3C3E4}" styleName="Помірний стиль 4 – акцент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BC89EF96-8CEA-46FF-86C4-4CE0E7609802}" styleName="Світлий стиль 3 –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E25E649-3F16-4E02-A733-19D2CDBF48F0}" styleName="Помірний стиль 3 – акцент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A111915-BE36-4E01-A7E5-04B1672EAD32}" styleName="Світлий стиль 2 – акцент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17292A2E-F333-43FB-9621-5CBBE7FDCDCB}" styleName="Світлий стиль 2 – акцент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ED083AE6-46FA-4A59-8FB0-9F97EB10719F}" styleName="Світлий стиль 3 – акцент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7DF18680-E054-41AD-8BC1-D1AEF772440D}" styleName="Помірний стиль 2 –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B301B821-A1FF-4177-AEE7-76D212191A09}" styleName="Помірний стиль 1 –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35758FB7-9AC5-4552-8A53-C91805E547FA}" styleName="Стиль із теми 1 – акцент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073A0DAA-6AF3-43AB-8588-CEC1D06C72B9}" styleName="Помір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Помірний стиль 2 –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327F97BB-C833-4FB7-BDE5-3F7075034690}" styleName="Стиль із теми 2 – акцент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4C1A8A3-306A-4EB7-A6B1-4F7E0EB9C5D6}" styleName="Помірний стиль 3 – акцент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FABFCF23-3B69-468F-B69F-88F6DE6A72F2}" styleName="Помірний стиль 1 –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616DA210-FB5B-4158-B5E0-FEB733F419BA}" styleName="Світлий стиль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940675A-B579-460E-94D1-54222C63F5DA}" styleName="Без стилю та сітки таблиці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3B4B98B0-60AC-42C2-AFA5-B58CD77FA1E5}" styleName="Світлий стиль 1 –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D7AC3CCA-C797-4891-BE02-D94E43425B78}" styleName="Помірний стиль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775DCB02-9BB8-47FD-8907-85C794F793BA}" styleName="Стиль із теми 1 – акцент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69012ECD-51FC-41F1-AA8D-1B2483CD663E}" styleName="Світлий стиль 2 – акцент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DBED569-4797-4DF1-A0F4-6AAB3CD982D8}" styleName="Світлий стиль 3 – акцент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370" autoAdjust="0"/>
    <p:restoredTop sz="92326" autoAdjust="0"/>
  </p:normalViewPr>
  <p:slideViewPr>
    <p:cSldViewPr>
      <p:cViewPr varScale="1">
        <p:scale>
          <a:sx n="108" d="100"/>
          <a:sy n="108" d="100"/>
        </p:scale>
        <p:origin x="-1704" y="-78"/>
      </p:cViewPr>
      <p:guideLst>
        <p:guide orient="horz" pos="1979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5300"/>
          </a:xfrm>
          <a:prstGeom prst="rect">
            <a:avLst/>
          </a:prstGeom>
        </p:spPr>
        <p:txBody>
          <a:bodyPr vert="horz" lIns="90779" tIns="45389" rIns="90779" bIns="45389" rtlCol="0"/>
          <a:lstStyle>
            <a:lvl1pPr algn="l" eaLnBrk="1" hangingPunct="1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14763" y="0"/>
            <a:ext cx="2919412" cy="495300"/>
          </a:xfrm>
          <a:prstGeom prst="rect">
            <a:avLst/>
          </a:prstGeom>
        </p:spPr>
        <p:txBody>
          <a:bodyPr vert="horz" lIns="90779" tIns="45389" rIns="90779" bIns="45389" rtlCol="0"/>
          <a:lstStyle>
            <a:lvl1pPr algn="r" eaLnBrk="1" hangingPunct="1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2E6D5D5E-4555-4EF0-8AEE-7A76AEF5CAEB}" type="datetimeFigureOut">
              <a:rPr lang="ru-RU"/>
              <a:pPr>
                <a:defRPr/>
              </a:pPr>
              <a:t>22.07.2020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00113" y="739775"/>
            <a:ext cx="4935537" cy="37020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779" tIns="45389" rIns="90779" bIns="45389" rtlCol="0" anchor="ctr"/>
          <a:lstStyle/>
          <a:p>
            <a:pPr lvl="0"/>
            <a:endParaRPr lang="ru-RU" noProof="0" smtClean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3100" y="4687888"/>
            <a:ext cx="5389563" cy="4441825"/>
          </a:xfrm>
          <a:prstGeom prst="rect">
            <a:avLst/>
          </a:prstGeom>
        </p:spPr>
        <p:txBody>
          <a:bodyPr vert="horz" lIns="90779" tIns="45389" rIns="90779" bIns="45389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372600"/>
            <a:ext cx="2919413" cy="495300"/>
          </a:xfrm>
          <a:prstGeom prst="rect">
            <a:avLst/>
          </a:prstGeom>
        </p:spPr>
        <p:txBody>
          <a:bodyPr vert="horz" lIns="90779" tIns="45389" rIns="90779" bIns="45389" rtlCol="0" anchor="b"/>
          <a:lstStyle>
            <a:lvl1pPr algn="l" eaLnBrk="1" hangingPunct="1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14763" y="9372600"/>
            <a:ext cx="2919412" cy="495300"/>
          </a:xfrm>
          <a:prstGeom prst="rect">
            <a:avLst/>
          </a:prstGeom>
        </p:spPr>
        <p:txBody>
          <a:bodyPr vert="horz" wrap="square" lIns="90779" tIns="45389" rIns="90779" bIns="45389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848B4526-B03E-4040-B591-F581FA3225D8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338833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Місце для зображення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5" name="Місце для нотаток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uk-UA" altLang="uk-UA" smtClean="0"/>
          </a:p>
        </p:txBody>
      </p:sp>
      <p:sp>
        <p:nvSpPr>
          <p:cNvPr id="18436" name="Місце для номера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5A05ABA2-E792-4668-BF0F-AA519D8506F7}" type="slidenum">
              <a:rPr lang="ru-RU" altLang="uk-UA" smtClean="0"/>
              <a:pPr/>
              <a:t>2</a:t>
            </a:fld>
            <a:endParaRPr lang="ru-RU" altLang="uk-UA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5924B7-1AF8-422D-9ECD-83655AD77063}" type="datetimeFigureOut">
              <a:rPr lang="ru-RU"/>
              <a:pPr>
                <a:defRPr/>
              </a:pPr>
              <a:t>22.07.2020</a:t>
            </a:fld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5E69EE-5AEE-4D61-BEB5-FFBA04B6B967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394881985"/>
      </p:ext>
    </p:extLst>
  </p:cSld>
  <p:clrMapOvr>
    <a:masterClrMapping/>
  </p:clrMapOvr>
  <p:transition>
    <p:strips dir="l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28600"/>
            <a:ext cx="2057400" cy="60960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28600"/>
            <a:ext cx="6019800" cy="60960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876A1B-F1FC-4F9D-8735-539F3387C86B}" type="datetimeFigureOut">
              <a:rPr lang="ru-RU"/>
              <a:pPr>
                <a:defRPr/>
              </a:pPr>
              <a:t>22.07.2020</a:t>
            </a:fld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44234D-8F3B-4B36-88F3-FF6DA08768BF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1320398685"/>
      </p:ext>
    </p:extLst>
  </p:cSld>
  <p:clrMapOvr>
    <a:masterClrMapping/>
  </p:clrMapOvr>
  <p:transition>
    <p:strips dir="l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7391400" cy="563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457200" y="1228725"/>
            <a:ext cx="8229600" cy="5095875"/>
          </a:xfrm>
        </p:spPr>
        <p:txBody>
          <a:bodyPr/>
          <a:lstStyle/>
          <a:p>
            <a:pPr lvl="0"/>
            <a:r>
              <a:rPr lang="ru-RU" noProof="0" smtClean="0"/>
              <a:t>Вставка таблицы</a:t>
            </a:r>
            <a:endParaRPr lang="ru-RU" noProof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AC7B96-2133-482B-9A49-FB33CA307888}" type="datetimeFigureOut">
              <a:rPr lang="ru-RU"/>
              <a:pPr>
                <a:defRPr/>
              </a:pPr>
              <a:t>22.07.2020</a:t>
            </a:fld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C8EAAE-AAF7-4598-9176-0E6337A1B095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2638147353"/>
      </p:ext>
    </p:extLst>
  </p:cSld>
  <p:clrMapOvr>
    <a:masterClrMapping/>
  </p:clrMapOvr>
  <p:transition>
    <p:strips dir="l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35189F-810A-42BE-A600-29357F47429B}" type="datetimeFigureOut">
              <a:rPr lang="ru-RU"/>
              <a:pPr>
                <a:defRPr/>
              </a:pPr>
              <a:t>22.07.2020</a:t>
            </a:fld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7726E3-ADF1-4069-9592-3BBB5420D5B9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1989942812"/>
      </p:ext>
    </p:extLst>
  </p:cSld>
  <p:clrMapOvr>
    <a:masterClrMapping/>
  </p:clrMapOvr>
  <p:transition>
    <p:strips dir="l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228725"/>
            <a:ext cx="4038600" cy="50958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228725"/>
            <a:ext cx="4038600" cy="50958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B748A7-4F09-4AD6-96DC-558999BC23B1}" type="datetimeFigureOut">
              <a:rPr lang="ru-RU"/>
              <a:pPr>
                <a:defRPr/>
              </a:pPr>
              <a:t>22.07.2020</a:t>
            </a:fld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AF2022-9459-4DBC-9158-8503C78619C1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2292335475"/>
      </p:ext>
    </p:extLst>
  </p:cSld>
  <p:clrMapOvr>
    <a:masterClrMapping/>
  </p:clrMapOvr>
  <p:transition>
    <p:strips dir="l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33E7F4-FAEE-413D-A6F2-5D6E657EA765}" type="datetimeFigureOut">
              <a:rPr lang="ru-RU"/>
              <a:pPr>
                <a:defRPr/>
              </a:pPr>
              <a:t>22.07.2020</a:t>
            </a:fld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121591-235F-4382-8E52-81C71355E20E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752994240"/>
      </p:ext>
    </p:extLst>
  </p:cSld>
  <p:clrMapOvr>
    <a:masterClrMapping/>
  </p:clrMapOvr>
  <p:transition>
    <p:strips dir="l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F7033B-C7C1-4090-A704-DAC5E94A6E6E}" type="datetimeFigureOut">
              <a:rPr lang="ru-RU"/>
              <a:pPr>
                <a:defRPr/>
              </a:pPr>
              <a:t>22.07.2020</a:t>
            </a:fld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BDE7FE-B45A-4EDD-9D51-7705D656E2CE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3043509584"/>
      </p:ext>
    </p:extLst>
  </p:cSld>
  <p:clrMapOvr>
    <a:masterClrMapping/>
  </p:clrMapOvr>
  <p:transition>
    <p:strips dir="l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4D45D7-FA28-4CC1-B37C-FEB8251F7273}" type="datetimeFigureOut">
              <a:rPr lang="ru-RU"/>
              <a:pPr>
                <a:defRPr/>
              </a:pPr>
              <a:t>22.07.2020</a:t>
            </a:fld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A0A99C-F9F3-454D-B324-30F05E80CAA3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476136659"/>
      </p:ext>
    </p:extLst>
  </p:cSld>
  <p:clrMapOvr>
    <a:masterClrMapping/>
  </p:clrMapOvr>
  <p:transition>
    <p:strips dir="l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BD4F03-9FAF-45E7-91E4-F69D2ED9C5E2}" type="datetimeFigureOut">
              <a:rPr lang="ru-RU"/>
              <a:pPr>
                <a:defRPr/>
              </a:pPr>
              <a:t>22.07.2020</a:t>
            </a:fld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AC1FA4-F55E-4F74-A03E-CEAB45C5171D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3768877130"/>
      </p:ext>
    </p:extLst>
  </p:cSld>
  <p:clrMapOvr>
    <a:masterClrMapping/>
  </p:clrMapOvr>
  <p:transition>
    <p:strips dir="l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2F2DC2-AFC0-4FE3-BD3F-2815475F871F}" type="datetimeFigureOut">
              <a:rPr lang="ru-RU"/>
              <a:pPr>
                <a:defRPr/>
              </a:pPr>
              <a:t>22.07.2020</a:t>
            </a:fld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3FF389-3B31-48CB-83E6-A38D2F71DEF5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3573174158"/>
      </p:ext>
    </p:extLst>
  </p:cSld>
  <p:clrMapOvr>
    <a:masterClrMapping/>
  </p:clrMapOvr>
  <p:transition>
    <p:strips dir="l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AF27D7-ACD6-4895-A554-A98199A5CD1A}" type="datetimeFigureOut">
              <a:rPr lang="ru-RU"/>
              <a:pPr>
                <a:defRPr/>
              </a:pPr>
              <a:t>22.07.2020</a:t>
            </a:fld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BFC59C-E7A5-41ED-A33D-5E7C81EBCB6A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558426494"/>
      </p:ext>
    </p:extLst>
  </p:cSld>
  <p:clrMapOvr>
    <a:masterClrMapping/>
  </p:clrMapOvr>
  <p:transition>
    <p:strips dir="l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gi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9" name="Rectangle 15"/>
          <p:cNvSpPr>
            <a:spLocks noChangeArrowheads="1"/>
          </p:cNvSpPr>
          <p:nvPr/>
        </p:nvSpPr>
        <p:spPr bwMode="gray">
          <a:xfrm>
            <a:off x="1588" y="4763"/>
            <a:ext cx="9144000" cy="931862"/>
          </a:xfrm>
          <a:prstGeom prst="rect">
            <a:avLst/>
          </a:prstGeom>
          <a:gradFill rotWithShape="1">
            <a:gsLst>
              <a:gs pos="0">
                <a:schemeClr val="hlink"/>
              </a:gs>
              <a:gs pos="50000">
                <a:schemeClr val="hlink">
                  <a:gamma/>
                  <a:tint val="0"/>
                  <a:invGamma/>
                </a:schemeClr>
              </a:gs>
              <a:gs pos="100000">
                <a:schemeClr val="hlink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latin typeface="+mn-lt"/>
              <a:cs typeface="+mn-cs"/>
            </a:endParaRPr>
          </a:p>
        </p:txBody>
      </p:sp>
      <p:grpSp>
        <p:nvGrpSpPr>
          <p:cNvPr id="1027" name="Group 16"/>
          <p:cNvGrpSpPr>
            <a:grpSpLocks/>
          </p:cNvGrpSpPr>
          <p:nvPr/>
        </p:nvGrpSpPr>
        <p:grpSpPr bwMode="auto">
          <a:xfrm>
            <a:off x="-12700" y="0"/>
            <a:ext cx="9150350" cy="1012825"/>
            <a:chOff x="476" y="-638"/>
            <a:chExt cx="5764" cy="638"/>
          </a:xfrm>
        </p:grpSpPr>
        <p:sp>
          <p:nvSpPr>
            <p:cNvPr id="1035" name="Oval 17"/>
            <p:cNvSpPr>
              <a:spLocks noChangeArrowheads="1"/>
            </p:cNvSpPr>
            <p:nvPr userDrawn="1"/>
          </p:nvSpPr>
          <p:spPr bwMode="gray">
            <a:xfrm>
              <a:off x="555" y="-288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36" name="Oval 18"/>
            <p:cNvSpPr>
              <a:spLocks noChangeArrowheads="1"/>
            </p:cNvSpPr>
            <p:nvPr userDrawn="1"/>
          </p:nvSpPr>
          <p:spPr bwMode="gray">
            <a:xfrm>
              <a:off x="553" y="-545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37" name="Oval 19"/>
            <p:cNvSpPr>
              <a:spLocks noChangeArrowheads="1"/>
            </p:cNvSpPr>
            <p:nvPr userDrawn="1"/>
          </p:nvSpPr>
          <p:spPr bwMode="gray">
            <a:xfrm>
              <a:off x="843" y="-425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38" name="Oval 20"/>
            <p:cNvSpPr>
              <a:spLocks noChangeArrowheads="1"/>
            </p:cNvSpPr>
            <p:nvPr userDrawn="1"/>
          </p:nvSpPr>
          <p:spPr bwMode="gray">
            <a:xfrm>
              <a:off x="843" y="-135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2" name="Oval 21"/>
            <p:cNvSpPr>
              <a:spLocks noChangeArrowheads="1"/>
            </p:cNvSpPr>
            <p:nvPr userDrawn="1"/>
          </p:nvSpPr>
          <p:spPr bwMode="gray">
            <a:xfrm>
              <a:off x="1113" y="-289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40" name="Oval 22"/>
            <p:cNvSpPr>
              <a:spLocks noChangeArrowheads="1"/>
            </p:cNvSpPr>
            <p:nvPr userDrawn="1"/>
          </p:nvSpPr>
          <p:spPr bwMode="gray">
            <a:xfrm>
              <a:off x="1249" y="-151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41" name="Line 23"/>
            <p:cNvSpPr>
              <a:spLocks noChangeShapeType="1"/>
            </p:cNvSpPr>
            <p:nvPr userDrawn="1"/>
          </p:nvSpPr>
          <p:spPr bwMode="gray">
            <a:xfrm>
              <a:off x="577" y="-634"/>
              <a:ext cx="0" cy="632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1042" name="Line 24"/>
            <p:cNvSpPr>
              <a:spLocks noChangeShapeType="1"/>
            </p:cNvSpPr>
            <p:nvPr userDrawn="1"/>
          </p:nvSpPr>
          <p:spPr bwMode="gray">
            <a:xfrm>
              <a:off x="719" y="-634"/>
              <a:ext cx="0" cy="632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1043" name="Line 25"/>
            <p:cNvSpPr>
              <a:spLocks noChangeShapeType="1"/>
            </p:cNvSpPr>
            <p:nvPr userDrawn="1"/>
          </p:nvSpPr>
          <p:spPr bwMode="gray">
            <a:xfrm>
              <a:off x="864" y="-634"/>
              <a:ext cx="0" cy="632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1044" name="Line 26"/>
            <p:cNvSpPr>
              <a:spLocks noChangeShapeType="1"/>
            </p:cNvSpPr>
            <p:nvPr userDrawn="1"/>
          </p:nvSpPr>
          <p:spPr bwMode="gray">
            <a:xfrm>
              <a:off x="1000" y="-633"/>
              <a:ext cx="0" cy="632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1045" name="Line 27"/>
            <p:cNvSpPr>
              <a:spLocks noChangeShapeType="1"/>
            </p:cNvSpPr>
            <p:nvPr userDrawn="1"/>
          </p:nvSpPr>
          <p:spPr bwMode="gray">
            <a:xfrm>
              <a:off x="1136" y="-633"/>
              <a:ext cx="0" cy="632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1046" name="Line 28"/>
            <p:cNvSpPr>
              <a:spLocks noChangeShapeType="1"/>
            </p:cNvSpPr>
            <p:nvPr userDrawn="1"/>
          </p:nvSpPr>
          <p:spPr bwMode="gray">
            <a:xfrm>
              <a:off x="1272" y="-635"/>
              <a:ext cx="0" cy="633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1047" name="Line 29"/>
            <p:cNvSpPr>
              <a:spLocks noChangeShapeType="1"/>
            </p:cNvSpPr>
            <p:nvPr userDrawn="1"/>
          </p:nvSpPr>
          <p:spPr bwMode="gray">
            <a:xfrm>
              <a:off x="1414" y="-634"/>
              <a:ext cx="0" cy="633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1048" name="Line 30"/>
            <p:cNvSpPr>
              <a:spLocks noChangeShapeType="1"/>
            </p:cNvSpPr>
            <p:nvPr userDrawn="1"/>
          </p:nvSpPr>
          <p:spPr bwMode="gray">
            <a:xfrm>
              <a:off x="1565" y="-634"/>
              <a:ext cx="0" cy="633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1049" name="Line 31"/>
            <p:cNvSpPr>
              <a:spLocks noChangeShapeType="1"/>
            </p:cNvSpPr>
            <p:nvPr userDrawn="1"/>
          </p:nvSpPr>
          <p:spPr bwMode="gray">
            <a:xfrm>
              <a:off x="1701" y="-634"/>
              <a:ext cx="0" cy="633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1050" name="Line 32"/>
            <p:cNvSpPr>
              <a:spLocks noChangeShapeType="1"/>
            </p:cNvSpPr>
            <p:nvPr userDrawn="1"/>
          </p:nvSpPr>
          <p:spPr bwMode="gray">
            <a:xfrm>
              <a:off x="1837" y="-633"/>
              <a:ext cx="0" cy="633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1051" name="Line 33"/>
            <p:cNvSpPr>
              <a:spLocks noChangeShapeType="1"/>
            </p:cNvSpPr>
            <p:nvPr userDrawn="1"/>
          </p:nvSpPr>
          <p:spPr bwMode="gray">
            <a:xfrm>
              <a:off x="1973" y="-633"/>
              <a:ext cx="0" cy="633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1052" name="Line 34"/>
            <p:cNvSpPr>
              <a:spLocks noChangeShapeType="1"/>
            </p:cNvSpPr>
            <p:nvPr userDrawn="1"/>
          </p:nvSpPr>
          <p:spPr bwMode="gray">
            <a:xfrm>
              <a:off x="2109" y="-634"/>
              <a:ext cx="0" cy="632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1053" name="Oval 35"/>
            <p:cNvSpPr>
              <a:spLocks noChangeArrowheads="1"/>
            </p:cNvSpPr>
            <p:nvPr userDrawn="1"/>
          </p:nvSpPr>
          <p:spPr bwMode="gray">
            <a:xfrm>
              <a:off x="1392" y="-288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54" name="Oval 36"/>
            <p:cNvSpPr>
              <a:spLocks noChangeArrowheads="1"/>
            </p:cNvSpPr>
            <p:nvPr userDrawn="1"/>
          </p:nvSpPr>
          <p:spPr bwMode="gray">
            <a:xfrm>
              <a:off x="1390" y="-542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55" name="Oval 37"/>
            <p:cNvSpPr>
              <a:spLocks noChangeArrowheads="1"/>
            </p:cNvSpPr>
            <p:nvPr userDrawn="1"/>
          </p:nvSpPr>
          <p:spPr bwMode="gray">
            <a:xfrm>
              <a:off x="1680" y="-424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56" name="Oval 38"/>
            <p:cNvSpPr>
              <a:spLocks noChangeArrowheads="1"/>
            </p:cNvSpPr>
            <p:nvPr userDrawn="1"/>
          </p:nvSpPr>
          <p:spPr bwMode="gray">
            <a:xfrm>
              <a:off x="1680" y="-540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57" name="Oval 39"/>
            <p:cNvSpPr>
              <a:spLocks noChangeArrowheads="1"/>
            </p:cNvSpPr>
            <p:nvPr userDrawn="1"/>
          </p:nvSpPr>
          <p:spPr bwMode="gray">
            <a:xfrm>
              <a:off x="1950" y="-284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58" name="Oval 40"/>
            <p:cNvSpPr>
              <a:spLocks noChangeArrowheads="1"/>
            </p:cNvSpPr>
            <p:nvPr userDrawn="1"/>
          </p:nvSpPr>
          <p:spPr bwMode="gray">
            <a:xfrm>
              <a:off x="2086" y="-148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59" name="Oval 41"/>
            <p:cNvSpPr>
              <a:spLocks noChangeArrowheads="1"/>
            </p:cNvSpPr>
            <p:nvPr userDrawn="1"/>
          </p:nvSpPr>
          <p:spPr bwMode="gray">
            <a:xfrm>
              <a:off x="2224" y="-288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60" name="Oval 42"/>
            <p:cNvSpPr>
              <a:spLocks noChangeArrowheads="1"/>
            </p:cNvSpPr>
            <p:nvPr userDrawn="1"/>
          </p:nvSpPr>
          <p:spPr bwMode="gray">
            <a:xfrm>
              <a:off x="2222" y="-548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61" name="Oval 43"/>
            <p:cNvSpPr>
              <a:spLocks noChangeArrowheads="1"/>
            </p:cNvSpPr>
            <p:nvPr userDrawn="1"/>
          </p:nvSpPr>
          <p:spPr bwMode="gray">
            <a:xfrm>
              <a:off x="2512" y="-424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62" name="Oval 44"/>
            <p:cNvSpPr>
              <a:spLocks noChangeArrowheads="1"/>
            </p:cNvSpPr>
            <p:nvPr userDrawn="1"/>
          </p:nvSpPr>
          <p:spPr bwMode="gray">
            <a:xfrm>
              <a:off x="2512" y="-153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63" name="Oval 45"/>
            <p:cNvSpPr>
              <a:spLocks noChangeArrowheads="1"/>
            </p:cNvSpPr>
            <p:nvPr userDrawn="1"/>
          </p:nvSpPr>
          <p:spPr bwMode="gray">
            <a:xfrm>
              <a:off x="2782" y="-289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64" name="Oval 46"/>
            <p:cNvSpPr>
              <a:spLocks noChangeArrowheads="1"/>
            </p:cNvSpPr>
            <p:nvPr userDrawn="1"/>
          </p:nvSpPr>
          <p:spPr bwMode="gray">
            <a:xfrm>
              <a:off x="2918" y="-154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grpSp>
          <p:nvGrpSpPr>
            <p:cNvPr id="1065" name="Group 47"/>
            <p:cNvGrpSpPr>
              <a:grpSpLocks/>
            </p:cNvGrpSpPr>
            <p:nvPr userDrawn="1"/>
          </p:nvGrpSpPr>
          <p:grpSpPr bwMode="auto">
            <a:xfrm>
              <a:off x="2246" y="-638"/>
              <a:ext cx="1532" cy="635"/>
              <a:chOff x="-765" y="-1448"/>
              <a:chExt cx="1532" cy="2896"/>
            </a:xfrm>
          </p:grpSpPr>
          <p:sp>
            <p:nvSpPr>
              <p:cNvPr id="1111" name="Line 48"/>
              <p:cNvSpPr>
                <a:spLocks noChangeShapeType="1"/>
              </p:cNvSpPr>
              <p:nvPr userDrawn="1"/>
            </p:nvSpPr>
            <p:spPr bwMode="gray">
              <a:xfrm>
                <a:off x="-765" y="-1443"/>
                <a:ext cx="0" cy="2882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112" name="Line 49"/>
              <p:cNvSpPr>
                <a:spLocks noChangeShapeType="1"/>
              </p:cNvSpPr>
              <p:nvPr userDrawn="1"/>
            </p:nvSpPr>
            <p:spPr bwMode="gray">
              <a:xfrm>
                <a:off x="-614" y="-1443"/>
                <a:ext cx="0" cy="2882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113" name="Line 50"/>
              <p:cNvSpPr>
                <a:spLocks noChangeShapeType="1"/>
              </p:cNvSpPr>
              <p:nvPr userDrawn="1"/>
            </p:nvSpPr>
            <p:spPr bwMode="gray">
              <a:xfrm>
                <a:off x="-478" y="-1443"/>
                <a:ext cx="0" cy="2882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114" name="Line 51"/>
              <p:cNvSpPr>
                <a:spLocks noChangeShapeType="1"/>
              </p:cNvSpPr>
              <p:nvPr userDrawn="1"/>
            </p:nvSpPr>
            <p:spPr bwMode="gray">
              <a:xfrm>
                <a:off x="-342" y="-1439"/>
                <a:ext cx="0" cy="2882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115" name="Line 52"/>
              <p:cNvSpPr>
                <a:spLocks noChangeShapeType="1"/>
              </p:cNvSpPr>
              <p:nvPr userDrawn="1"/>
            </p:nvSpPr>
            <p:spPr bwMode="gray">
              <a:xfrm>
                <a:off x="-206" y="-1439"/>
                <a:ext cx="0" cy="2882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116" name="Line 53"/>
              <p:cNvSpPr>
                <a:spLocks noChangeShapeType="1"/>
              </p:cNvSpPr>
              <p:nvPr userDrawn="1"/>
            </p:nvSpPr>
            <p:spPr bwMode="gray">
              <a:xfrm>
                <a:off x="-70" y="-1448"/>
                <a:ext cx="0" cy="2887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117" name="Line 54"/>
              <p:cNvSpPr>
                <a:spLocks noChangeShapeType="1"/>
              </p:cNvSpPr>
              <p:nvPr userDrawn="1"/>
            </p:nvSpPr>
            <p:spPr bwMode="gray">
              <a:xfrm>
                <a:off x="72" y="-1443"/>
                <a:ext cx="0" cy="2887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118" name="Line 55"/>
              <p:cNvSpPr>
                <a:spLocks noChangeShapeType="1"/>
              </p:cNvSpPr>
              <p:nvPr userDrawn="1"/>
            </p:nvSpPr>
            <p:spPr bwMode="gray">
              <a:xfrm>
                <a:off x="223" y="-1443"/>
                <a:ext cx="0" cy="2887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119" name="Line 56"/>
              <p:cNvSpPr>
                <a:spLocks noChangeShapeType="1"/>
              </p:cNvSpPr>
              <p:nvPr userDrawn="1"/>
            </p:nvSpPr>
            <p:spPr bwMode="gray">
              <a:xfrm>
                <a:off x="359" y="-1443"/>
                <a:ext cx="0" cy="2887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120" name="Line 57"/>
              <p:cNvSpPr>
                <a:spLocks noChangeShapeType="1"/>
              </p:cNvSpPr>
              <p:nvPr userDrawn="1"/>
            </p:nvSpPr>
            <p:spPr bwMode="gray">
              <a:xfrm>
                <a:off x="495" y="-1439"/>
                <a:ext cx="0" cy="2887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121" name="Line 58"/>
              <p:cNvSpPr>
                <a:spLocks noChangeShapeType="1"/>
              </p:cNvSpPr>
              <p:nvPr userDrawn="1"/>
            </p:nvSpPr>
            <p:spPr bwMode="gray">
              <a:xfrm>
                <a:off x="631" y="-1439"/>
                <a:ext cx="0" cy="2887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122" name="Line 59"/>
              <p:cNvSpPr>
                <a:spLocks noChangeShapeType="1"/>
              </p:cNvSpPr>
              <p:nvPr userDrawn="1"/>
            </p:nvSpPr>
            <p:spPr bwMode="gray">
              <a:xfrm>
                <a:off x="767" y="-1443"/>
                <a:ext cx="0" cy="2882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</p:grpSp>
        <p:sp>
          <p:nvSpPr>
            <p:cNvPr id="1066" name="Oval 60"/>
            <p:cNvSpPr>
              <a:spLocks noChangeArrowheads="1"/>
            </p:cNvSpPr>
            <p:nvPr userDrawn="1"/>
          </p:nvSpPr>
          <p:spPr bwMode="gray">
            <a:xfrm>
              <a:off x="3061" y="-416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67" name="Oval 61"/>
            <p:cNvSpPr>
              <a:spLocks noChangeArrowheads="1"/>
            </p:cNvSpPr>
            <p:nvPr userDrawn="1"/>
          </p:nvSpPr>
          <p:spPr bwMode="gray">
            <a:xfrm>
              <a:off x="3059" y="-545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68" name="Oval 62"/>
            <p:cNvSpPr>
              <a:spLocks noChangeArrowheads="1"/>
            </p:cNvSpPr>
            <p:nvPr userDrawn="1"/>
          </p:nvSpPr>
          <p:spPr bwMode="gray">
            <a:xfrm>
              <a:off x="3349" y="-418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69" name="Oval 63"/>
            <p:cNvSpPr>
              <a:spLocks noChangeArrowheads="1"/>
            </p:cNvSpPr>
            <p:nvPr userDrawn="1"/>
          </p:nvSpPr>
          <p:spPr bwMode="gray">
            <a:xfrm>
              <a:off x="3349" y="-543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70" name="Oval 64"/>
            <p:cNvSpPr>
              <a:spLocks noChangeArrowheads="1"/>
            </p:cNvSpPr>
            <p:nvPr userDrawn="1"/>
          </p:nvSpPr>
          <p:spPr bwMode="gray">
            <a:xfrm>
              <a:off x="3619" y="-287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71" name="Oval 65"/>
            <p:cNvSpPr>
              <a:spLocks noChangeArrowheads="1"/>
            </p:cNvSpPr>
            <p:nvPr userDrawn="1"/>
          </p:nvSpPr>
          <p:spPr bwMode="gray">
            <a:xfrm>
              <a:off x="3755" y="-151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72" name="Oval 66"/>
            <p:cNvSpPr>
              <a:spLocks noChangeArrowheads="1"/>
            </p:cNvSpPr>
            <p:nvPr userDrawn="1"/>
          </p:nvSpPr>
          <p:spPr bwMode="gray">
            <a:xfrm>
              <a:off x="3913" y="-278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73" name="Oval 67"/>
            <p:cNvSpPr>
              <a:spLocks noChangeArrowheads="1"/>
            </p:cNvSpPr>
            <p:nvPr userDrawn="1"/>
          </p:nvSpPr>
          <p:spPr bwMode="gray">
            <a:xfrm>
              <a:off x="3911" y="-548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74" name="Oval 68"/>
            <p:cNvSpPr>
              <a:spLocks noChangeArrowheads="1"/>
            </p:cNvSpPr>
            <p:nvPr userDrawn="1"/>
          </p:nvSpPr>
          <p:spPr bwMode="gray">
            <a:xfrm>
              <a:off x="4201" y="-457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75" name="Oval 69"/>
            <p:cNvSpPr>
              <a:spLocks noChangeArrowheads="1"/>
            </p:cNvSpPr>
            <p:nvPr userDrawn="1"/>
          </p:nvSpPr>
          <p:spPr bwMode="gray">
            <a:xfrm>
              <a:off x="4201" y="-147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76" name="Oval 70"/>
            <p:cNvSpPr>
              <a:spLocks noChangeArrowheads="1"/>
            </p:cNvSpPr>
            <p:nvPr userDrawn="1"/>
          </p:nvSpPr>
          <p:spPr bwMode="gray">
            <a:xfrm>
              <a:off x="4471" y="-290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77" name="Oval 71"/>
            <p:cNvSpPr>
              <a:spLocks noChangeArrowheads="1"/>
            </p:cNvSpPr>
            <p:nvPr userDrawn="1"/>
          </p:nvSpPr>
          <p:spPr bwMode="gray">
            <a:xfrm>
              <a:off x="4607" y="-154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grpSp>
          <p:nvGrpSpPr>
            <p:cNvPr id="1078" name="Group 72"/>
            <p:cNvGrpSpPr>
              <a:grpSpLocks/>
            </p:cNvGrpSpPr>
            <p:nvPr userDrawn="1"/>
          </p:nvGrpSpPr>
          <p:grpSpPr bwMode="auto">
            <a:xfrm>
              <a:off x="3935" y="-638"/>
              <a:ext cx="1532" cy="635"/>
              <a:chOff x="-765" y="-1448"/>
              <a:chExt cx="1532" cy="2896"/>
            </a:xfrm>
          </p:grpSpPr>
          <p:sp>
            <p:nvSpPr>
              <p:cNvPr id="1099" name="Line 73"/>
              <p:cNvSpPr>
                <a:spLocks noChangeShapeType="1"/>
              </p:cNvSpPr>
              <p:nvPr userDrawn="1"/>
            </p:nvSpPr>
            <p:spPr bwMode="gray">
              <a:xfrm>
                <a:off x="-765" y="-1443"/>
                <a:ext cx="0" cy="2882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100" name="Line 74"/>
              <p:cNvSpPr>
                <a:spLocks noChangeShapeType="1"/>
              </p:cNvSpPr>
              <p:nvPr userDrawn="1"/>
            </p:nvSpPr>
            <p:spPr bwMode="gray">
              <a:xfrm>
                <a:off x="-614" y="-1443"/>
                <a:ext cx="0" cy="2882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101" name="Line 75"/>
              <p:cNvSpPr>
                <a:spLocks noChangeShapeType="1"/>
              </p:cNvSpPr>
              <p:nvPr userDrawn="1"/>
            </p:nvSpPr>
            <p:spPr bwMode="gray">
              <a:xfrm>
                <a:off x="-478" y="-1443"/>
                <a:ext cx="0" cy="2882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102" name="Line 76"/>
              <p:cNvSpPr>
                <a:spLocks noChangeShapeType="1"/>
              </p:cNvSpPr>
              <p:nvPr userDrawn="1"/>
            </p:nvSpPr>
            <p:spPr bwMode="gray">
              <a:xfrm>
                <a:off x="-342" y="-1439"/>
                <a:ext cx="0" cy="2882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103" name="Line 77"/>
              <p:cNvSpPr>
                <a:spLocks noChangeShapeType="1"/>
              </p:cNvSpPr>
              <p:nvPr userDrawn="1"/>
            </p:nvSpPr>
            <p:spPr bwMode="gray">
              <a:xfrm>
                <a:off x="-206" y="-1439"/>
                <a:ext cx="0" cy="2882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104" name="Line 78"/>
              <p:cNvSpPr>
                <a:spLocks noChangeShapeType="1"/>
              </p:cNvSpPr>
              <p:nvPr userDrawn="1"/>
            </p:nvSpPr>
            <p:spPr bwMode="gray">
              <a:xfrm>
                <a:off x="-70" y="-1448"/>
                <a:ext cx="0" cy="2887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105" name="Line 79"/>
              <p:cNvSpPr>
                <a:spLocks noChangeShapeType="1"/>
              </p:cNvSpPr>
              <p:nvPr userDrawn="1"/>
            </p:nvSpPr>
            <p:spPr bwMode="gray">
              <a:xfrm>
                <a:off x="72" y="-1443"/>
                <a:ext cx="0" cy="2887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106" name="Line 80"/>
              <p:cNvSpPr>
                <a:spLocks noChangeShapeType="1"/>
              </p:cNvSpPr>
              <p:nvPr userDrawn="1"/>
            </p:nvSpPr>
            <p:spPr bwMode="gray">
              <a:xfrm>
                <a:off x="223" y="-1443"/>
                <a:ext cx="0" cy="2887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107" name="Line 81"/>
              <p:cNvSpPr>
                <a:spLocks noChangeShapeType="1"/>
              </p:cNvSpPr>
              <p:nvPr userDrawn="1"/>
            </p:nvSpPr>
            <p:spPr bwMode="gray">
              <a:xfrm>
                <a:off x="359" y="-1443"/>
                <a:ext cx="0" cy="2887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108" name="Line 82"/>
              <p:cNvSpPr>
                <a:spLocks noChangeShapeType="1"/>
              </p:cNvSpPr>
              <p:nvPr userDrawn="1"/>
            </p:nvSpPr>
            <p:spPr bwMode="gray">
              <a:xfrm>
                <a:off x="495" y="-1439"/>
                <a:ext cx="0" cy="2887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109" name="Line 83"/>
              <p:cNvSpPr>
                <a:spLocks noChangeShapeType="1"/>
              </p:cNvSpPr>
              <p:nvPr userDrawn="1"/>
            </p:nvSpPr>
            <p:spPr bwMode="gray">
              <a:xfrm>
                <a:off x="631" y="-1439"/>
                <a:ext cx="0" cy="2887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110" name="Line 84"/>
              <p:cNvSpPr>
                <a:spLocks noChangeShapeType="1"/>
              </p:cNvSpPr>
              <p:nvPr userDrawn="1"/>
            </p:nvSpPr>
            <p:spPr bwMode="gray">
              <a:xfrm>
                <a:off x="767" y="-1443"/>
                <a:ext cx="0" cy="2882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</p:grpSp>
        <p:sp>
          <p:nvSpPr>
            <p:cNvPr id="1079" name="Oval 85"/>
            <p:cNvSpPr>
              <a:spLocks noChangeArrowheads="1"/>
            </p:cNvSpPr>
            <p:nvPr userDrawn="1"/>
          </p:nvSpPr>
          <p:spPr bwMode="gray">
            <a:xfrm>
              <a:off x="4750" y="-365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80" name="Oval 86"/>
            <p:cNvSpPr>
              <a:spLocks noChangeArrowheads="1"/>
            </p:cNvSpPr>
            <p:nvPr userDrawn="1"/>
          </p:nvSpPr>
          <p:spPr bwMode="gray">
            <a:xfrm>
              <a:off x="4748" y="-545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81" name="Oval 87"/>
            <p:cNvSpPr>
              <a:spLocks noChangeArrowheads="1"/>
            </p:cNvSpPr>
            <p:nvPr userDrawn="1"/>
          </p:nvSpPr>
          <p:spPr bwMode="gray">
            <a:xfrm>
              <a:off x="5038" y="-427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82" name="Oval 88"/>
            <p:cNvSpPr>
              <a:spLocks noChangeArrowheads="1"/>
            </p:cNvSpPr>
            <p:nvPr userDrawn="1"/>
          </p:nvSpPr>
          <p:spPr bwMode="gray">
            <a:xfrm>
              <a:off x="5038" y="-543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83" name="Oval 89"/>
            <p:cNvSpPr>
              <a:spLocks noChangeArrowheads="1"/>
            </p:cNvSpPr>
            <p:nvPr userDrawn="1"/>
          </p:nvSpPr>
          <p:spPr bwMode="gray">
            <a:xfrm>
              <a:off x="5308" y="-287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84" name="Oval 90"/>
            <p:cNvSpPr>
              <a:spLocks noChangeArrowheads="1"/>
            </p:cNvSpPr>
            <p:nvPr userDrawn="1"/>
          </p:nvSpPr>
          <p:spPr bwMode="gray">
            <a:xfrm>
              <a:off x="5444" y="-151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85" name="Oval 91"/>
            <p:cNvSpPr>
              <a:spLocks noChangeArrowheads="1"/>
            </p:cNvSpPr>
            <p:nvPr userDrawn="1"/>
          </p:nvSpPr>
          <p:spPr bwMode="gray">
            <a:xfrm>
              <a:off x="5580" y="-286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86" name="Oval 92"/>
            <p:cNvSpPr>
              <a:spLocks noChangeArrowheads="1"/>
            </p:cNvSpPr>
            <p:nvPr userDrawn="1"/>
          </p:nvSpPr>
          <p:spPr bwMode="gray">
            <a:xfrm>
              <a:off x="5578" y="-547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87" name="Oval 93"/>
            <p:cNvSpPr>
              <a:spLocks noChangeArrowheads="1"/>
            </p:cNvSpPr>
            <p:nvPr userDrawn="1"/>
          </p:nvSpPr>
          <p:spPr bwMode="gray">
            <a:xfrm>
              <a:off x="5868" y="-420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88" name="Oval 94"/>
            <p:cNvSpPr>
              <a:spLocks noChangeArrowheads="1"/>
            </p:cNvSpPr>
            <p:nvPr userDrawn="1"/>
          </p:nvSpPr>
          <p:spPr bwMode="gray">
            <a:xfrm>
              <a:off x="5868" y="-155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89" name="Oval 95"/>
            <p:cNvSpPr>
              <a:spLocks noChangeArrowheads="1"/>
            </p:cNvSpPr>
            <p:nvPr userDrawn="1"/>
          </p:nvSpPr>
          <p:spPr bwMode="gray">
            <a:xfrm>
              <a:off x="6138" y="-280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90" name="Line 96"/>
            <p:cNvSpPr>
              <a:spLocks noChangeShapeType="1"/>
            </p:cNvSpPr>
            <p:nvPr userDrawn="1"/>
          </p:nvSpPr>
          <p:spPr bwMode="gray">
            <a:xfrm>
              <a:off x="5602" y="-636"/>
              <a:ext cx="0" cy="632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1091" name="Line 97"/>
            <p:cNvSpPr>
              <a:spLocks noChangeShapeType="1"/>
            </p:cNvSpPr>
            <p:nvPr userDrawn="1"/>
          </p:nvSpPr>
          <p:spPr bwMode="gray">
            <a:xfrm>
              <a:off x="5753" y="-636"/>
              <a:ext cx="0" cy="632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1092" name="Line 98"/>
            <p:cNvSpPr>
              <a:spLocks noChangeShapeType="1"/>
            </p:cNvSpPr>
            <p:nvPr userDrawn="1"/>
          </p:nvSpPr>
          <p:spPr bwMode="gray">
            <a:xfrm>
              <a:off x="5889" y="-636"/>
              <a:ext cx="0" cy="632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1093" name="Line 99"/>
            <p:cNvSpPr>
              <a:spLocks noChangeShapeType="1"/>
            </p:cNvSpPr>
            <p:nvPr userDrawn="1"/>
          </p:nvSpPr>
          <p:spPr bwMode="gray">
            <a:xfrm>
              <a:off x="6025" y="-635"/>
              <a:ext cx="0" cy="632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1094" name="Line 100"/>
            <p:cNvSpPr>
              <a:spLocks noChangeShapeType="1"/>
            </p:cNvSpPr>
            <p:nvPr userDrawn="1"/>
          </p:nvSpPr>
          <p:spPr bwMode="gray">
            <a:xfrm>
              <a:off x="6161" y="-635"/>
              <a:ext cx="0" cy="632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1095" name="Line 101"/>
            <p:cNvSpPr>
              <a:spLocks noChangeShapeType="1"/>
            </p:cNvSpPr>
            <p:nvPr userDrawn="1"/>
          </p:nvSpPr>
          <p:spPr bwMode="gray">
            <a:xfrm>
              <a:off x="476" y="-525"/>
              <a:ext cx="5760" cy="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1096" name="Line 102"/>
            <p:cNvSpPr>
              <a:spLocks noChangeShapeType="1"/>
            </p:cNvSpPr>
            <p:nvPr userDrawn="1"/>
          </p:nvSpPr>
          <p:spPr bwMode="gray">
            <a:xfrm>
              <a:off x="477" y="-389"/>
              <a:ext cx="5760" cy="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1097" name="Line 103"/>
            <p:cNvSpPr>
              <a:spLocks noChangeShapeType="1"/>
            </p:cNvSpPr>
            <p:nvPr userDrawn="1"/>
          </p:nvSpPr>
          <p:spPr bwMode="gray">
            <a:xfrm>
              <a:off x="478" y="-253"/>
              <a:ext cx="5760" cy="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1098" name="Line 104"/>
            <p:cNvSpPr>
              <a:spLocks noChangeShapeType="1"/>
            </p:cNvSpPr>
            <p:nvPr userDrawn="1"/>
          </p:nvSpPr>
          <p:spPr bwMode="gray">
            <a:xfrm>
              <a:off x="480" y="-126"/>
              <a:ext cx="5760" cy="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uk-UA"/>
            </a:p>
          </p:txBody>
        </p:sp>
      </p:grpSp>
      <p:sp>
        <p:nvSpPr>
          <p:cNvPr id="1129" name="Rectangle 105"/>
          <p:cNvSpPr>
            <a:spLocks noChangeArrowheads="1"/>
          </p:cNvSpPr>
          <p:nvPr/>
        </p:nvSpPr>
        <p:spPr bwMode="gray">
          <a:xfrm>
            <a:off x="0" y="800100"/>
            <a:ext cx="9144000" cy="301625"/>
          </a:xfrm>
          <a:prstGeom prst="rect">
            <a:avLst/>
          </a:prstGeom>
          <a:gradFill rotWithShape="1">
            <a:gsLst>
              <a:gs pos="0">
                <a:schemeClr val="tx1">
                  <a:gamma/>
                  <a:shade val="46275"/>
                  <a:invGamma/>
                </a:schemeClr>
              </a:gs>
              <a:gs pos="100000">
                <a:schemeClr val="tx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latin typeface="+mn-lt"/>
              <a:cs typeface="+mn-cs"/>
            </a:endParaRPr>
          </a:p>
        </p:txBody>
      </p:sp>
      <p:sp>
        <p:nvSpPr>
          <p:cNvPr id="1029" name="Oval 106" descr="06_original_w"/>
          <p:cNvSpPr>
            <a:spLocks noChangeArrowheads="1"/>
          </p:cNvSpPr>
          <p:nvPr/>
        </p:nvSpPr>
        <p:spPr bwMode="gray">
          <a:xfrm>
            <a:off x="7956550" y="404813"/>
            <a:ext cx="936625" cy="1008062"/>
          </a:xfrm>
          <a:prstGeom prst="ellipse">
            <a:avLst/>
          </a:prstGeom>
          <a:blipFill dpi="0" rotWithShape="1">
            <a:blip r:embed="rId13"/>
            <a:srcRect/>
            <a:stretch>
              <a:fillRect/>
            </a:stretch>
          </a:blipFill>
          <a:ln w="571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uk-UA" altLang="uk-UA" smtClean="0"/>
          </a:p>
        </p:txBody>
      </p:sp>
      <p:sp>
        <p:nvSpPr>
          <p:cNvPr id="1030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228725"/>
            <a:ext cx="8229600" cy="5095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uk-UA" smtClean="0"/>
              <a:t>Образец текста</a:t>
            </a:r>
          </a:p>
          <a:p>
            <a:pPr lvl="1"/>
            <a:r>
              <a:rPr lang="en-US" altLang="uk-UA" smtClean="0"/>
              <a:t>Второй уровень</a:t>
            </a:r>
          </a:p>
          <a:p>
            <a:pPr lvl="2"/>
            <a:r>
              <a:rPr lang="en-US" altLang="uk-UA" smtClean="0"/>
              <a:t>Третий уровень</a:t>
            </a:r>
          </a:p>
          <a:p>
            <a:pPr lvl="3"/>
            <a:r>
              <a:rPr lang="en-US" altLang="uk-UA" smtClean="0"/>
              <a:t>Четвертый уровень</a:t>
            </a:r>
          </a:p>
          <a:p>
            <a:pPr lvl="4"/>
            <a:r>
              <a:rPr lang="en-US" altLang="uk-UA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400800"/>
            <a:ext cx="2133600" cy="32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 sz="1400" b="0">
                <a:latin typeface="+mn-lt"/>
                <a:cs typeface="+mn-cs"/>
              </a:defRPr>
            </a:lvl1pPr>
          </a:lstStyle>
          <a:p>
            <a:pPr>
              <a:defRPr/>
            </a:pPr>
            <a:fld id="{A95AFC7E-0181-4ED6-9046-95DD480F976B}" type="datetimeFigureOut">
              <a:rPr lang="ru-RU"/>
              <a:pPr>
                <a:defRPr/>
              </a:pPr>
              <a:t>22.07.2020</a:t>
            </a:fld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400800"/>
            <a:ext cx="2895600" cy="32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400" b="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400800"/>
            <a:ext cx="2133600" cy="32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19EE5AEF-E962-4A57-8304-8F18007BB3C8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  <p:sp>
        <p:nvSpPr>
          <p:cNvPr id="1034" name="Rectangle 2"/>
          <p:cNvSpPr>
            <a:spLocks noGrp="1" noChangeArrowheads="1"/>
          </p:cNvSpPr>
          <p:nvPr>
            <p:ph type="title"/>
          </p:nvPr>
        </p:nvSpPr>
        <p:spPr bwMode="black">
          <a:xfrm>
            <a:off x="457200" y="228600"/>
            <a:ext cx="7391400" cy="563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uk-UA" smtClean="0"/>
              <a:t>Образец заголовка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275" r:id="rId1"/>
    <p:sldLayoutId id="2147485276" r:id="rId2"/>
    <p:sldLayoutId id="2147485277" r:id="rId3"/>
    <p:sldLayoutId id="2147485278" r:id="rId4"/>
    <p:sldLayoutId id="2147485279" r:id="rId5"/>
    <p:sldLayoutId id="2147485280" r:id="rId6"/>
    <p:sldLayoutId id="2147485281" r:id="rId7"/>
    <p:sldLayoutId id="2147485282" r:id="rId8"/>
    <p:sldLayoutId id="2147485283" r:id="rId9"/>
    <p:sldLayoutId id="2147485284" r:id="rId10"/>
    <p:sldLayoutId id="2147485285" r:id="rId11"/>
  </p:sldLayoutIdLst>
  <p:transition>
    <p:strips dir="ld"/>
  </p:transition>
  <p:txStyles>
    <p:titleStyle>
      <a:lvl1pPr algn="r" rtl="0" eaLnBrk="0" fontAlgn="base" hangingPunct="0">
        <a:spcBef>
          <a:spcPct val="0"/>
        </a:spcBef>
        <a:spcAft>
          <a:spcPct val="0"/>
        </a:spcAft>
        <a:defRPr sz="2800" b="1" i="1">
          <a:solidFill>
            <a:schemeClr val="tx1"/>
          </a:solidFill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sz="2800" b="1" i="1">
          <a:solidFill>
            <a:schemeClr val="tx1"/>
          </a:solidFill>
          <a:latin typeface="Verdana" pitchFamily="34" charset="0"/>
        </a:defRPr>
      </a:lvl2pPr>
      <a:lvl3pPr algn="r" rtl="0" eaLnBrk="0" fontAlgn="base" hangingPunct="0">
        <a:spcBef>
          <a:spcPct val="0"/>
        </a:spcBef>
        <a:spcAft>
          <a:spcPct val="0"/>
        </a:spcAft>
        <a:defRPr sz="2800" b="1" i="1">
          <a:solidFill>
            <a:schemeClr val="tx1"/>
          </a:solidFill>
          <a:latin typeface="Verdana" pitchFamily="34" charset="0"/>
        </a:defRPr>
      </a:lvl3pPr>
      <a:lvl4pPr algn="r" rtl="0" eaLnBrk="0" fontAlgn="base" hangingPunct="0">
        <a:spcBef>
          <a:spcPct val="0"/>
        </a:spcBef>
        <a:spcAft>
          <a:spcPct val="0"/>
        </a:spcAft>
        <a:defRPr sz="2800" b="1" i="1">
          <a:solidFill>
            <a:schemeClr val="tx1"/>
          </a:solidFill>
          <a:latin typeface="Verdana" pitchFamily="34" charset="0"/>
        </a:defRPr>
      </a:lvl4pPr>
      <a:lvl5pPr algn="r" rtl="0" eaLnBrk="0" fontAlgn="base" hangingPunct="0">
        <a:spcBef>
          <a:spcPct val="0"/>
        </a:spcBef>
        <a:spcAft>
          <a:spcPct val="0"/>
        </a:spcAft>
        <a:defRPr sz="2800" b="1" i="1">
          <a:solidFill>
            <a:schemeClr val="tx1"/>
          </a:solidFill>
          <a:latin typeface="Verdana" pitchFamily="34" charset="0"/>
        </a:defRPr>
      </a:lvl5pPr>
      <a:lvl6pPr marL="457200" algn="r" rtl="0" eaLnBrk="1" fontAlgn="base" hangingPunct="1">
        <a:spcBef>
          <a:spcPct val="0"/>
        </a:spcBef>
        <a:spcAft>
          <a:spcPct val="0"/>
        </a:spcAft>
        <a:defRPr sz="2800" b="1" i="1">
          <a:solidFill>
            <a:schemeClr val="tx1"/>
          </a:solidFill>
          <a:latin typeface="Verdana" pitchFamily="34" charset="0"/>
        </a:defRPr>
      </a:lvl6pPr>
      <a:lvl7pPr marL="914400" algn="r" rtl="0" eaLnBrk="1" fontAlgn="base" hangingPunct="1">
        <a:spcBef>
          <a:spcPct val="0"/>
        </a:spcBef>
        <a:spcAft>
          <a:spcPct val="0"/>
        </a:spcAft>
        <a:defRPr sz="2800" b="1" i="1">
          <a:solidFill>
            <a:schemeClr val="tx1"/>
          </a:solidFill>
          <a:latin typeface="Verdana" pitchFamily="34" charset="0"/>
        </a:defRPr>
      </a:lvl7pPr>
      <a:lvl8pPr marL="1371600" algn="r" rtl="0" eaLnBrk="1" fontAlgn="base" hangingPunct="1">
        <a:spcBef>
          <a:spcPct val="0"/>
        </a:spcBef>
        <a:spcAft>
          <a:spcPct val="0"/>
        </a:spcAft>
        <a:defRPr sz="2800" b="1" i="1">
          <a:solidFill>
            <a:schemeClr val="tx1"/>
          </a:solidFill>
          <a:latin typeface="Verdana" pitchFamily="34" charset="0"/>
        </a:defRPr>
      </a:lvl8pPr>
      <a:lvl9pPr marL="1828800" algn="r" rtl="0" eaLnBrk="1" fontAlgn="base" hangingPunct="1">
        <a:spcBef>
          <a:spcPct val="0"/>
        </a:spcBef>
        <a:spcAft>
          <a:spcPct val="0"/>
        </a:spcAft>
        <a:defRPr sz="2800" b="1" i="1">
          <a:solidFill>
            <a:schemeClr val="tx1"/>
          </a:solidFill>
          <a:latin typeface="Verdan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anose="05000000000000000000" pitchFamily="2" charset="2"/>
        <a:buChar char="v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anose="05000000000000000000" pitchFamily="2" charset="2"/>
        <a:buChar char="§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764704"/>
            <a:ext cx="9144000" cy="4929187"/>
          </a:xfrm>
        </p:spPr>
        <p:txBody>
          <a:bodyPr/>
          <a:lstStyle/>
          <a:p>
            <a:pPr algn="ctr">
              <a:defRPr/>
            </a:pPr>
            <a:r>
              <a:rPr lang="uk-UA" sz="5400" i="0" dirty="0" smtClean="0">
                <a:solidFill>
                  <a:schemeClr val="accent4">
                    <a:lumMod val="50000"/>
                  </a:schemeClr>
                </a:solidFill>
                <a:latin typeface="Bookman Old Style" pitchFamily="18" charset="0"/>
              </a:rPr>
              <a:t>Тема </a:t>
            </a:r>
            <a:r>
              <a:rPr lang="uk-UA" sz="5400" i="0" dirty="0" smtClean="0">
                <a:solidFill>
                  <a:schemeClr val="accent4">
                    <a:lumMod val="50000"/>
                  </a:schemeClr>
                </a:solidFill>
                <a:latin typeface="Bookman Old Style" pitchFamily="18" charset="0"/>
              </a:rPr>
              <a:t>8.</a:t>
            </a:r>
            <a:r>
              <a:rPr lang="ru-RU" sz="4400" i="0" dirty="0">
                <a:latin typeface="Bookman Old Style" pitchFamily="18" charset="0"/>
              </a:rPr>
              <a:t/>
            </a:r>
            <a:br>
              <a:rPr lang="ru-RU" sz="4400" i="0" dirty="0">
                <a:latin typeface="Bookman Old Style" pitchFamily="18" charset="0"/>
              </a:rPr>
            </a:br>
            <a:r>
              <a:rPr lang="ru-RU" sz="4400" i="0" dirty="0" smtClean="0">
                <a:latin typeface="Bookman Old Style" pitchFamily="18" charset="0"/>
              </a:rPr>
              <a:t>Текст </a:t>
            </a:r>
            <a:r>
              <a:rPr lang="ru-RU" sz="4400" i="0" dirty="0" err="1">
                <a:latin typeface="Bookman Old Style" pitchFamily="18" charset="0"/>
              </a:rPr>
              <a:t>наукової</a:t>
            </a:r>
            <a:r>
              <a:rPr lang="ru-RU" sz="4400" i="0" dirty="0">
                <a:latin typeface="Bookman Old Style" pitchFamily="18" charset="0"/>
              </a:rPr>
              <a:t> </a:t>
            </a:r>
            <a:r>
              <a:rPr lang="ru-RU" sz="4400" i="0" dirty="0" err="1">
                <a:latin typeface="Bookman Old Style" pitchFamily="18" charset="0"/>
              </a:rPr>
              <a:t>роботи</a:t>
            </a:r>
            <a:r>
              <a:rPr lang="ru-RU" sz="4400" i="0" dirty="0" smtClean="0">
                <a:latin typeface="Bookman Old Style" pitchFamily="18" charset="0"/>
              </a:rPr>
              <a:t>:</a:t>
            </a:r>
            <a:br>
              <a:rPr lang="ru-RU" sz="4400" i="0" dirty="0" smtClean="0">
                <a:latin typeface="Bookman Old Style" pitchFamily="18" charset="0"/>
              </a:rPr>
            </a:br>
            <a:r>
              <a:rPr lang="ru-RU" sz="4400" i="0" dirty="0" smtClean="0">
                <a:latin typeface="Bookman Old Style" pitchFamily="18" charset="0"/>
              </a:rPr>
              <a:t> </a:t>
            </a:r>
            <a:r>
              <a:rPr lang="ru-RU" sz="4400" i="0" dirty="0" err="1">
                <a:latin typeface="Bookman Old Style" pitchFamily="18" charset="0"/>
              </a:rPr>
              <a:t>мова</a:t>
            </a:r>
            <a:r>
              <a:rPr lang="ru-RU" sz="4400" i="0" dirty="0">
                <a:latin typeface="Bookman Old Style" pitchFamily="18" charset="0"/>
              </a:rPr>
              <a:t> та стиль </a:t>
            </a:r>
            <a:r>
              <a:rPr lang="ru-RU" sz="4400" dirty="0"/>
              <a:t/>
            </a:r>
            <a:br>
              <a:rPr lang="ru-RU" sz="4400" dirty="0"/>
            </a:br>
            <a:endParaRPr lang="ru-RU" sz="5400" i="0" dirty="0">
              <a:latin typeface="Bookman Old Style" pitchFamily="18" charset="0"/>
            </a:endParaRPr>
          </a:p>
        </p:txBody>
      </p:sp>
    </p:spTree>
  </p:cSld>
  <p:clrMapOvr>
    <a:masterClrMapping/>
  </p:clrMapOvr>
  <p:transition>
    <p:strips dir="ld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я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6664753"/>
              </p:ext>
            </p:extLst>
          </p:nvPr>
        </p:nvGraphicFramePr>
        <p:xfrm>
          <a:off x="0" y="1124744"/>
          <a:ext cx="9144000" cy="6400800"/>
        </p:xfrm>
        <a:graphic>
          <a:graphicData uri="http://schemas.openxmlformats.org/drawingml/2006/table">
            <a:tbl>
              <a:tblPr firstRow="1" firstCol="1" bandRow="1">
                <a:tableStyleId>{3B4B98B0-60AC-42C2-AFA5-B58CD77FA1E5}</a:tableStyleId>
              </a:tblPr>
              <a:tblGrid>
                <a:gridCol w="2051720">
                  <a:extLst>
                    <a:ext uri="{9D8B030D-6E8A-4147-A177-3AD203B41FA5}">
                      <a16:colId xmlns:a16="http://schemas.microsoft.com/office/drawing/2014/main" xmlns="" val="864742785"/>
                    </a:ext>
                  </a:extLst>
                </a:gridCol>
                <a:gridCol w="7092280">
                  <a:extLst>
                    <a:ext uri="{9D8B030D-6E8A-4147-A177-3AD203B41FA5}">
                      <a16:colId xmlns:a16="http://schemas.microsoft.com/office/drawing/2014/main" xmlns="" val="761958771"/>
                    </a:ext>
                  </a:extLst>
                </a:gridCol>
              </a:tblGrid>
              <a:tr h="175219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400" spc="-20" dirty="0" smtClean="0">
                          <a:effectLst/>
                          <a:latin typeface="Bookman Old Style" panose="02050604050505020204" pitchFamily="18" charset="0"/>
                        </a:rPr>
                        <a:t>Характеристика</a:t>
                      </a:r>
                      <a:endParaRPr lang="uk-UA" sz="1400" dirty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300" marR="5730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  <a:latin typeface="Bookman Old Style" panose="02050604050505020204" pitchFamily="18" charset="0"/>
                        </a:rPr>
                        <a:t>Приклад оформлення</a:t>
                      </a:r>
                      <a:endParaRPr lang="uk-UA" sz="1400" dirty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300" marR="57300" marT="0" marB="0" anchor="ctr"/>
                </a:tc>
                <a:extLst>
                  <a:ext uri="{0D108BD9-81ED-4DB2-BD59-A6C34878D82A}">
                    <a16:rowId xmlns:a16="http://schemas.microsoft.com/office/drawing/2014/main" xmlns="" val="3706481325"/>
                  </a:ext>
                </a:extLst>
              </a:tr>
              <a:tr h="2102634"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Автореферати дисертацій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1. Куцик П. О. Облік і контроль виробничих витрат в об'єднаннях кооперативної промисловості (на матеріалах споживчої кооперації України) : </a:t>
                      </a:r>
                      <a:r>
                        <a:rPr lang="uk-UA" sz="14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автореф</a:t>
                      </a:r>
                      <a:r>
                        <a:rPr lang="uk-UA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 </a:t>
                      </a:r>
                      <a:r>
                        <a:rPr lang="uk-UA" sz="14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дис</a:t>
                      </a:r>
                      <a:r>
                        <a:rPr lang="uk-UA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 на здобуття наук. ступеня </a:t>
                      </a:r>
                      <a:r>
                        <a:rPr lang="uk-UA" sz="14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канд</a:t>
                      </a:r>
                      <a:r>
                        <a:rPr lang="uk-UA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 екон. наук : спец. 08.06.04 “Бухгалтерський облік, аналіз та аудит” / П. О. Куцик; Львівська комерційна академія. – Л., 2000. – 17 с.</a:t>
                      </a:r>
                      <a:endParaRPr lang="uk-UA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400" spc="1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2. </a:t>
                      </a:r>
                      <a:r>
                        <a:rPr lang="uk-UA" sz="1400" spc="1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Голов</a:t>
                      </a:r>
                      <a:r>
                        <a:rPr lang="uk-UA" sz="1400" spc="1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С. Ф. Сучасний стан та перспективи розвитку бухгалтерського обліку в Україні : </a:t>
                      </a:r>
                      <a:r>
                        <a:rPr lang="uk-UA" sz="1400" spc="1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автореф</a:t>
                      </a:r>
                      <a:r>
                        <a:rPr lang="uk-UA" sz="1400" spc="1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 </a:t>
                      </a:r>
                      <a:r>
                        <a:rPr lang="uk-UA" sz="1400" spc="1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дис</a:t>
                      </a:r>
                      <a:r>
                        <a:rPr lang="uk-UA" sz="1400" spc="1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 на здобуття наук. ступеня д-ра екон. наук : спец. 08.00.09 «Бухгалтерський облік, аналіз та аудит (за видами економічної діяльності)» / С. Ф. </a:t>
                      </a:r>
                      <a:r>
                        <a:rPr lang="uk-UA" sz="1400" spc="1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Голов</a:t>
                      </a:r>
                      <a:r>
                        <a:rPr lang="uk-UA" sz="1400" spc="1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; Київ. </a:t>
                      </a:r>
                      <a:r>
                        <a:rPr lang="uk-UA" sz="1400" spc="1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нац</a:t>
                      </a:r>
                      <a:r>
                        <a:rPr lang="uk-UA" sz="1400" spc="1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 екон. ун-т ім. Вадима Гетьмана. – К., 2009. – 31 с</a:t>
                      </a:r>
                      <a:r>
                        <a:rPr lang="uk-UA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</a:t>
                      </a:r>
                      <a:endParaRPr lang="uk-UA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3. Пушкар М. С. Тенденції та закономірності розвитку бухгалтерського обліку в Україні (теоретико-методологічні аспекти) : </a:t>
                      </a:r>
                      <a:r>
                        <a:rPr lang="uk-UA" sz="14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автореф</a:t>
                      </a:r>
                      <a:r>
                        <a:rPr lang="uk-UA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 </a:t>
                      </a:r>
                      <a:r>
                        <a:rPr lang="uk-UA" sz="14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дис</a:t>
                      </a:r>
                      <a:r>
                        <a:rPr lang="uk-UA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 на здобуття наук. ступеня д-ра екон. наук : спец. 08.06.04 “Бухгалтерський облік, аналіз та аудит” / М. С. Пушкар ; Тернопільська академія народного господарства. – Т., 2000. – 31 с.</a:t>
                      </a:r>
                      <a:endParaRPr lang="uk-UA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660029149"/>
                  </a:ext>
                </a:extLst>
              </a:tr>
              <a:tr h="157697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Електронні ресурси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lvl="1"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  <a:tabLst>
                          <a:tab pos="815975" algn="l"/>
                          <a:tab pos="1022350" algn="l"/>
                        </a:tabLst>
                      </a:pPr>
                      <a:r>
                        <a:rPr lang="uk-UA" sz="1400" u="non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Корягін</a:t>
                      </a:r>
                      <a:r>
                        <a:rPr lang="uk-UA" sz="1400" u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М. В. Розвиток бюджетної системи в період Гетьманщини та Запорозької Січі  / М. В. </a:t>
                      </a:r>
                      <a:r>
                        <a:rPr lang="uk-UA" sz="1400" u="non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Корягін</a:t>
                      </a:r>
                      <a:r>
                        <a:rPr lang="uk-UA" sz="1400" u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400" u="none" spc="-1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[Електронний ресурс] </a:t>
                      </a:r>
                      <a:r>
                        <a:rPr lang="uk-UA" sz="1400" u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– Режим доступу : http://www.sworld.com.ua/index.p </a:t>
                      </a:r>
                      <a:r>
                        <a:rPr lang="uk-UA" sz="1400" u="non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hp</a:t>
                      </a:r>
                      <a:r>
                        <a:rPr lang="uk-UA" sz="1400" u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uk-UA" sz="1400" u="non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ru</a:t>
                      </a:r>
                      <a:r>
                        <a:rPr lang="uk-UA" sz="1400" u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/</a:t>
                      </a:r>
                      <a:r>
                        <a:rPr lang="uk-UA" sz="1400" u="non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economy</a:t>
                      </a:r>
                      <a:r>
                        <a:rPr lang="uk-UA" sz="1400" u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uk-UA" sz="1400" u="non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economic-theory-and-history</a:t>
                      </a:r>
                      <a:r>
                        <a:rPr lang="uk-UA" sz="1400" u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/2987-koryagn-mv.</a:t>
                      </a:r>
                      <a:endParaRPr lang="uk-UA" sz="1400" u="non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lvl="1"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  <a:tabLst>
                          <a:tab pos="815975" algn="l"/>
                          <a:tab pos="1022350" algn="l"/>
                        </a:tabLst>
                      </a:pPr>
                      <a:r>
                        <a:rPr lang="uk-UA" sz="1400" u="non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Чік</a:t>
                      </a:r>
                      <a:r>
                        <a:rPr lang="uk-UA" sz="1400" u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М. Ю. Аспекти побудови бухгалтерського обліку витрат на підприємствах лісового господарства  / М. Ю. </a:t>
                      </a:r>
                      <a:r>
                        <a:rPr lang="uk-UA" sz="1400" u="non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Чік</a:t>
                      </a:r>
                      <a:r>
                        <a:rPr lang="uk-UA" sz="1400" u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400" u="none" spc="-1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[Електронний ресурс]. </a:t>
                      </a:r>
                      <a:r>
                        <a:rPr lang="uk-UA" sz="1400" u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– Режим доступу : www.nbuv.gov.ua/portal /chem_biol /</a:t>
                      </a:r>
                      <a:r>
                        <a:rPr lang="uk-UA" sz="1400" u="non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nvnltu</a:t>
                      </a:r>
                      <a:r>
                        <a:rPr lang="uk-UA" sz="1400" u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/22_10/194_Czi.pdf.</a:t>
                      </a:r>
                      <a:endParaRPr lang="uk-UA" sz="1400" u="non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lvl="1"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  <a:tabLst>
                          <a:tab pos="815975" algn="l"/>
                          <a:tab pos="1022350" algn="l"/>
                        </a:tabLst>
                      </a:pPr>
                      <a:r>
                        <a:rPr lang="uk-UA" sz="1400" u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Савчук В. </a:t>
                      </a:r>
                      <a:r>
                        <a:rPr lang="uk-UA" sz="1400" u="non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Расчет</a:t>
                      </a:r>
                      <a:r>
                        <a:rPr lang="uk-UA" sz="1400" u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400" u="non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себестоимости</a:t>
                      </a:r>
                      <a:r>
                        <a:rPr lang="uk-UA" sz="1400" u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– проблема </a:t>
                      </a:r>
                      <a:r>
                        <a:rPr lang="uk-UA" sz="1400" u="non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выбора</a:t>
                      </a:r>
                      <a:r>
                        <a:rPr lang="uk-UA" sz="1400" u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/ В. Савчук, И.  Троян </a:t>
                      </a:r>
                      <a:r>
                        <a:rPr lang="uk-UA" sz="1400" u="none" spc="-1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[Електронний ресурс]. </a:t>
                      </a:r>
                      <a:r>
                        <a:rPr lang="uk-UA" sz="1400" u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– Режим доступу : http://studmed.ru/savchuk-vp-troyan-ii-kak-rasschitat-sebestoimost-problema-vyb </a:t>
                      </a:r>
                      <a:r>
                        <a:rPr lang="uk-UA" sz="1400" u="non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ora</a:t>
                      </a:r>
                      <a:r>
                        <a:rPr lang="uk-UA" sz="1400" u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_a082a57.html.</a:t>
                      </a:r>
                      <a:endParaRPr lang="uk-UA" sz="1400" u="non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365336702"/>
                  </a:ext>
                </a:extLst>
              </a:tr>
              <a:tr h="1401756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Частина книги,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періодичного,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 smtClean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Продовжуваного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 smtClean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видання</a:t>
                      </a:r>
                      <a:endParaRPr lang="uk-UA" sz="1400" dirty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4572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marL="4572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marL="4572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marL="4572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400" u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1. </a:t>
                      </a:r>
                      <a:r>
                        <a:rPr lang="uk-UA" sz="1400" u="non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Корягін</a:t>
                      </a:r>
                      <a:r>
                        <a:rPr lang="uk-UA" sz="1400" u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М. В. Сутність, функції та ознаки бюджету як економічної категорії / М. В. </a:t>
                      </a:r>
                      <a:r>
                        <a:rPr lang="uk-UA" sz="1400" u="non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Корягін</a:t>
                      </a:r>
                      <a:r>
                        <a:rPr lang="uk-UA" sz="1400" u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// Науковий вісник НЛТУ України. – 2010. – </a:t>
                      </a:r>
                      <a:r>
                        <a:rPr lang="uk-UA" sz="1400" u="non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Вип</a:t>
                      </a:r>
                      <a:r>
                        <a:rPr lang="uk-UA" sz="1400" u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 20.14. – С. 205–209.</a:t>
                      </a:r>
                      <a:endParaRPr lang="uk-UA" sz="1400" u="non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400" u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2. Куцик П. О. Зміна статусу підрозділів-нерезидентів та її вплив на відображення в обліку головного підприємства / П. О. Куцик, Л. І. Коваль, Т. О. Герасименко // Вісник Львів. </a:t>
                      </a:r>
                      <a:r>
                        <a:rPr lang="uk-UA" sz="1400" u="non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комерц</a:t>
                      </a:r>
                      <a:r>
                        <a:rPr lang="uk-UA" sz="1400" u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 акад. – 2009. – </a:t>
                      </a:r>
                      <a:r>
                        <a:rPr lang="uk-UA" sz="1400" u="non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Вип</a:t>
                      </a:r>
                      <a:r>
                        <a:rPr lang="uk-UA" sz="1400" u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 30. –  С. 69–73</a:t>
                      </a:r>
                      <a:r>
                        <a:rPr lang="uk-UA" sz="1400" u="non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</a:t>
                      </a:r>
                      <a:endParaRPr lang="uk-UA" sz="1400" u="non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914792722"/>
                  </a:ext>
                </a:extLst>
              </a:tr>
            </a:tbl>
          </a:graphicData>
        </a:graphic>
      </p:graphicFrame>
      <p:sp>
        <p:nvSpPr>
          <p:cNvPr id="4" name="Прямокутник 3"/>
          <p:cNvSpPr/>
          <p:nvPr/>
        </p:nvSpPr>
        <p:spPr>
          <a:xfrm>
            <a:off x="0" y="-99392"/>
            <a:ext cx="91440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dirty="0">
                <a:latin typeface="Bookman Old Style" panose="02050604050505020204" pitchFamily="18" charset="0"/>
              </a:rPr>
              <a:t>Приклад </a:t>
            </a:r>
            <a:r>
              <a:rPr lang="ru-RU" sz="2800" dirty="0" err="1">
                <a:latin typeface="Bookman Old Style" panose="02050604050505020204" pitchFamily="18" charset="0"/>
              </a:rPr>
              <a:t>оформлення</a:t>
            </a:r>
            <a:r>
              <a:rPr lang="ru-RU" sz="2800" dirty="0">
                <a:latin typeface="Bookman Old Style" panose="02050604050505020204" pitchFamily="18" charset="0"/>
              </a:rPr>
              <a:t> </a:t>
            </a:r>
            <a:r>
              <a:rPr lang="ru-RU" sz="2800" dirty="0" err="1">
                <a:latin typeface="Bookman Old Style" panose="02050604050505020204" pitchFamily="18" charset="0"/>
              </a:rPr>
              <a:t>бібліографічного</a:t>
            </a:r>
            <a:r>
              <a:rPr lang="ru-RU" sz="2800" dirty="0">
                <a:latin typeface="Bookman Old Style" panose="02050604050505020204" pitchFamily="18" charset="0"/>
              </a:rPr>
              <a:t> </a:t>
            </a:r>
            <a:r>
              <a:rPr lang="ru-RU" sz="2800" dirty="0" err="1">
                <a:latin typeface="Bookman Old Style" panose="02050604050505020204" pitchFamily="18" charset="0"/>
              </a:rPr>
              <a:t>опису</a:t>
            </a:r>
            <a:r>
              <a:rPr lang="ru-RU" sz="2800" dirty="0">
                <a:latin typeface="Bookman Old Style" panose="02050604050505020204" pitchFamily="18" charset="0"/>
              </a:rPr>
              <a:t> списку </a:t>
            </a:r>
            <a:r>
              <a:rPr lang="ru-RU" sz="2800" dirty="0" err="1">
                <a:latin typeface="Bookman Old Style" panose="02050604050505020204" pitchFamily="18" charset="0"/>
              </a:rPr>
              <a:t>джерел</a:t>
            </a:r>
            <a:r>
              <a:rPr lang="ru-RU" sz="2800" dirty="0">
                <a:latin typeface="Bookman Old Style" panose="02050604050505020204" pitchFamily="18" charset="0"/>
              </a:rPr>
              <a:t> </a:t>
            </a:r>
            <a:r>
              <a:rPr lang="ru-RU" sz="2800" dirty="0" err="1">
                <a:latin typeface="Bookman Old Style" panose="02050604050505020204" pitchFamily="18" charset="0"/>
              </a:rPr>
              <a:t>наукової</a:t>
            </a:r>
            <a:r>
              <a:rPr lang="ru-RU" sz="2800" dirty="0">
                <a:latin typeface="Bookman Old Style" panose="02050604050505020204" pitchFamily="18" charset="0"/>
              </a:rPr>
              <a:t> </a:t>
            </a:r>
            <a:r>
              <a:rPr lang="ru-RU" sz="2800" dirty="0" err="1">
                <a:latin typeface="Bookman Old Style" panose="02050604050505020204" pitchFamily="18" charset="0"/>
              </a:rPr>
              <a:t>роботи</a:t>
            </a:r>
            <a:endParaRPr lang="uk-UA" sz="2800" dirty="0"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7286521"/>
      </p:ext>
    </p:extLst>
  </p:cSld>
  <p:clrMapOvr>
    <a:masterClrMapping/>
  </p:clrMapOvr>
  <p:transition>
    <p:strips dir="ld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Font typeface="Wingdings" panose="05000000000000000000" pitchFamily="2" charset="2"/>
              <a:buNone/>
              <a:defRPr/>
            </a:pPr>
            <a:endParaRPr lang="uk-UA" sz="900" dirty="0" smtClean="0"/>
          </a:p>
          <a:p>
            <a:pPr marL="0" indent="0" algn="ctr">
              <a:buFont typeface="Wingdings" panose="05000000000000000000" pitchFamily="2" charset="2"/>
              <a:buNone/>
              <a:defRPr/>
            </a:pPr>
            <a:endParaRPr lang="uk-UA" sz="900" dirty="0" smtClean="0"/>
          </a:p>
          <a:p>
            <a:pPr marL="0" indent="0" algn="ctr">
              <a:buFont typeface="Wingdings" panose="05000000000000000000" pitchFamily="2" charset="2"/>
              <a:buNone/>
              <a:defRPr/>
            </a:pPr>
            <a:endParaRPr lang="uk-UA" sz="900" dirty="0"/>
          </a:p>
          <a:p>
            <a:pPr marL="0" indent="0" algn="ctr">
              <a:buFont typeface="Wingdings" panose="05000000000000000000" pitchFamily="2" charset="2"/>
              <a:buNone/>
              <a:defRPr/>
            </a:pPr>
            <a:endParaRPr lang="uk-UA" sz="900" dirty="0" smtClean="0"/>
          </a:p>
          <a:p>
            <a:pPr marL="0" indent="0" algn="ctr">
              <a:buFont typeface="Wingdings" panose="05000000000000000000" pitchFamily="2" charset="2"/>
              <a:buNone/>
              <a:defRPr/>
            </a:pPr>
            <a:endParaRPr lang="uk-UA" sz="900" dirty="0"/>
          </a:p>
          <a:p>
            <a:pPr marL="0" indent="0" algn="ctr">
              <a:buFont typeface="Wingdings" panose="05000000000000000000" pitchFamily="2" charset="2"/>
              <a:buNone/>
              <a:defRPr/>
            </a:pPr>
            <a:endParaRPr lang="uk-UA" sz="900" dirty="0" smtClean="0"/>
          </a:p>
          <a:p>
            <a:pPr marL="0" indent="0" algn="ctr">
              <a:buFont typeface="Wingdings" panose="05000000000000000000" pitchFamily="2" charset="2"/>
              <a:buNone/>
              <a:defRPr/>
            </a:pPr>
            <a:endParaRPr lang="uk-UA" sz="900" dirty="0" smtClean="0"/>
          </a:p>
          <a:p>
            <a:pPr marL="0" indent="0" algn="ctr">
              <a:spcBef>
                <a:spcPts val="0"/>
              </a:spcBef>
              <a:buFont typeface="Wingdings" panose="05000000000000000000" pitchFamily="2" charset="2"/>
              <a:buNone/>
              <a:defRPr/>
            </a:pPr>
            <a:r>
              <a:rPr lang="uk-UA" sz="8000" b="1" dirty="0" smtClean="0">
                <a:solidFill>
                  <a:schemeClr val="accent4">
                    <a:lumMod val="75000"/>
                  </a:schemeClr>
                </a:solidFill>
                <a:latin typeface="Bookman Old Style" panose="02050604050505020204" pitchFamily="18" charset="0"/>
              </a:rPr>
              <a:t>Дякую </a:t>
            </a:r>
          </a:p>
          <a:p>
            <a:pPr marL="0" indent="0" algn="ctr">
              <a:spcBef>
                <a:spcPts val="0"/>
              </a:spcBef>
              <a:buFont typeface="Wingdings" panose="05000000000000000000" pitchFamily="2" charset="2"/>
              <a:buNone/>
              <a:defRPr/>
            </a:pPr>
            <a:r>
              <a:rPr lang="uk-UA" sz="8000" b="1" dirty="0" smtClean="0">
                <a:solidFill>
                  <a:schemeClr val="accent4">
                    <a:lumMod val="75000"/>
                  </a:schemeClr>
                </a:solidFill>
                <a:latin typeface="Bookman Old Style" panose="02050604050505020204" pitchFamily="18" charset="0"/>
              </a:rPr>
              <a:t>за увагу! </a:t>
            </a:r>
            <a:endParaRPr lang="uk-UA" sz="8000" b="1" dirty="0">
              <a:solidFill>
                <a:schemeClr val="accent4">
                  <a:lumMod val="75000"/>
                </a:schemeClr>
              </a:solidFill>
              <a:latin typeface="Bookman Old Style" panose="02050604050505020204" pitchFamily="18" charset="0"/>
            </a:endParaRPr>
          </a:p>
        </p:txBody>
      </p:sp>
    </p:spTree>
  </p:cSld>
  <p:clrMapOvr>
    <a:masterClrMapping/>
  </p:clrMapOvr>
  <p:transition>
    <p:strips dir="ld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288" y="228600"/>
            <a:ext cx="8353425" cy="563563"/>
          </a:xfrm>
        </p:spPr>
        <p:txBody>
          <a:bodyPr/>
          <a:lstStyle/>
          <a:p>
            <a:pPr algn="ctr">
              <a:defRPr/>
            </a:pPr>
            <a:r>
              <a:rPr lang="uk-UA" sz="5000" i="0" dirty="0" smtClean="0">
                <a:solidFill>
                  <a:schemeClr val="accent4">
                    <a:lumMod val="50000"/>
                  </a:schemeClr>
                </a:solidFill>
                <a:latin typeface="Bookman Old Style" panose="02050604050505020204" pitchFamily="18" charset="0"/>
              </a:rPr>
              <a:t>ЗМІСТ</a:t>
            </a:r>
            <a:endParaRPr lang="uk-UA" sz="5000" i="0" dirty="0">
              <a:solidFill>
                <a:schemeClr val="accent4">
                  <a:lumMod val="50000"/>
                </a:schemeClr>
              </a:solidFill>
              <a:latin typeface="Bookman Old Style" panose="02050604050505020204" pitchFamily="18" charset="0"/>
            </a:endParaRPr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26824" y="1268760"/>
            <a:ext cx="9117176" cy="5472608"/>
          </a:xfrm>
        </p:spPr>
        <p:txBody>
          <a:bodyPr/>
          <a:lstStyle/>
          <a:p>
            <a:pPr marL="0" indent="0" defTabSz="269875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None/>
              <a:defRPr/>
            </a:pPr>
            <a:r>
              <a:rPr lang="ru-RU" sz="4000" spc="-40" dirty="0" smtClean="0">
                <a:solidFill>
                  <a:schemeClr val="accent4">
                    <a:lumMod val="75000"/>
                  </a:schemeClr>
                </a:solidFill>
                <a:latin typeface="Bookman Old Style" panose="02050604050505020204" pitchFamily="18" charset="0"/>
              </a:rPr>
              <a:t>8.1</a:t>
            </a:r>
            <a:r>
              <a:rPr lang="ru-RU" sz="4000" spc="-40" dirty="0">
                <a:solidFill>
                  <a:schemeClr val="accent4">
                    <a:lumMod val="75000"/>
                  </a:schemeClr>
                </a:solidFill>
                <a:latin typeface="Bookman Old Style" panose="02050604050505020204" pitchFamily="18" charset="0"/>
              </a:rPr>
              <a:t>. </a:t>
            </a:r>
            <a:r>
              <a:rPr lang="ru-RU" sz="4000" spc="-40" dirty="0" err="1">
                <a:solidFill>
                  <a:schemeClr val="accent4">
                    <a:lumMod val="75000"/>
                  </a:schemeClr>
                </a:solidFill>
                <a:latin typeface="Bookman Old Style" panose="02050604050505020204" pitchFamily="18" charset="0"/>
              </a:rPr>
              <a:t>Ознаки</a:t>
            </a:r>
            <a:r>
              <a:rPr lang="ru-RU" sz="4000" spc="-40" dirty="0">
                <a:solidFill>
                  <a:schemeClr val="accent4">
                    <a:lumMod val="75000"/>
                  </a:schemeClr>
                </a:solidFill>
                <a:latin typeface="Bookman Old Style" panose="02050604050505020204" pitchFamily="18" charset="0"/>
              </a:rPr>
              <a:t> тексту </a:t>
            </a:r>
            <a:r>
              <a:rPr lang="ru-RU" sz="4000" spc="-40" dirty="0" err="1">
                <a:solidFill>
                  <a:schemeClr val="accent4">
                    <a:lumMod val="75000"/>
                  </a:schemeClr>
                </a:solidFill>
                <a:latin typeface="Bookman Old Style" panose="02050604050505020204" pitchFamily="18" charset="0"/>
              </a:rPr>
              <a:t>наукового</a:t>
            </a:r>
            <a:r>
              <a:rPr lang="ru-RU" sz="4000" spc="-40" dirty="0">
                <a:solidFill>
                  <a:schemeClr val="accent4">
                    <a:lumMod val="75000"/>
                  </a:schemeClr>
                </a:solidFill>
                <a:latin typeface="Bookman Old Style" panose="02050604050505020204" pitchFamily="18" charset="0"/>
              </a:rPr>
              <a:t> </a:t>
            </a:r>
            <a:r>
              <a:rPr lang="ru-RU" sz="4000" spc="-40" dirty="0" err="1" smtClean="0">
                <a:solidFill>
                  <a:schemeClr val="accent4">
                    <a:lumMod val="75000"/>
                  </a:schemeClr>
                </a:solidFill>
                <a:latin typeface="Bookman Old Style" panose="02050604050505020204" pitchFamily="18" charset="0"/>
              </a:rPr>
              <a:t>твору</a:t>
            </a:r>
            <a:endParaRPr lang="ru-RU" sz="4000" spc="-40" dirty="0" smtClean="0">
              <a:solidFill>
                <a:schemeClr val="accent4">
                  <a:lumMod val="75000"/>
                </a:schemeClr>
              </a:solidFill>
              <a:latin typeface="Bookman Old Style" panose="02050604050505020204" pitchFamily="18" charset="0"/>
            </a:endParaRPr>
          </a:p>
          <a:p>
            <a:pPr marL="0" indent="0" defTabSz="269875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None/>
              <a:defRPr/>
            </a:pPr>
            <a:r>
              <a:rPr lang="ru-RU" sz="4000" spc="-40" dirty="0">
                <a:solidFill>
                  <a:schemeClr val="accent4">
                    <a:lumMod val="75000"/>
                  </a:schemeClr>
                </a:solidFill>
                <a:latin typeface="Bookman Old Style" panose="02050604050505020204" pitchFamily="18" charset="0"/>
              </a:rPr>
              <a:t/>
            </a:r>
            <a:br>
              <a:rPr lang="ru-RU" sz="4000" spc="-40" dirty="0">
                <a:solidFill>
                  <a:schemeClr val="accent4">
                    <a:lumMod val="75000"/>
                  </a:schemeClr>
                </a:solidFill>
                <a:latin typeface="Bookman Old Style" panose="02050604050505020204" pitchFamily="18" charset="0"/>
              </a:rPr>
            </a:br>
            <a:r>
              <a:rPr lang="ru-RU" sz="4000" spc="-40" dirty="0">
                <a:solidFill>
                  <a:schemeClr val="accent4">
                    <a:lumMod val="75000"/>
                  </a:schemeClr>
                </a:solidFill>
                <a:latin typeface="Bookman Old Style" panose="02050604050505020204" pitchFamily="18" charset="0"/>
              </a:rPr>
              <a:t>8.2. </a:t>
            </a:r>
            <a:r>
              <a:rPr lang="ru-RU" sz="4000" spc="-40" dirty="0" err="1">
                <a:solidFill>
                  <a:schemeClr val="accent4">
                    <a:lumMod val="75000"/>
                  </a:schemeClr>
                </a:solidFill>
                <a:latin typeface="Bookman Old Style" panose="02050604050505020204" pitchFamily="18" charset="0"/>
              </a:rPr>
              <a:t>Прийоми</a:t>
            </a:r>
            <a:r>
              <a:rPr lang="ru-RU" sz="4000" spc="-40" dirty="0">
                <a:solidFill>
                  <a:schemeClr val="accent4">
                    <a:lumMod val="75000"/>
                  </a:schemeClr>
                </a:solidFill>
                <a:latin typeface="Bookman Old Style" panose="02050604050505020204" pitchFamily="18" charset="0"/>
              </a:rPr>
              <a:t> </a:t>
            </a:r>
            <a:r>
              <a:rPr lang="ru-RU" sz="4000" spc="-40" dirty="0" err="1">
                <a:solidFill>
                  <a:schemeClr val="accent4">
                    <a:lumMod val="75000"/>
                  </a:schemeClr>
                </a:solidFill>
                <a:latin typeface="Bookman Old Style" panose="02050604050505020204" pitchFamily="18" charset="0"/>
              </a:rPr>
              <a:t>викладення</a:t>
            </a:r>
            <a:r>
              <a:rPr lang="ru-RU" sz="4000" spc="-40" dirty="0">
                <a:solidFill>
                  <a:schemeClr val="accent4">
                    <a:lumMod val="75000"/>
                  </a:schemeClr>
                </a:solidFill>
                <a:latin typeface="Bookman Old Style" panose="02050604050505020204" pitchFamily="18" charset="0"/>
              </a:rPr>
              <a:t> </a:t>
            </a:r>
            <a:r>
              <a:rPr lang="ru-RU" sz="4000" spc="-40" dirty="0" err="1">
                <a:solidFill>
                  <a:schemeClr val="accent4">
                    <a:lumMod val="75000"/>
                  </a:schemeClr>
                </a:solidFill>
                <a:latin typeface="Bookman Old Style" panose="02050604050505020204" pitchFamily="18" charset="0"/>
              </a:rPr>
              <a:t>матеріалів</a:t>
            </a:r>
            <a:r>
              <a:rPr lang="ru-RU" sz="4000" spc="-40" dirty="0">
                <a:solidFill>
                  <a:schemeClr val="accent4">
                    <a:lumMod val="75000"/>
                  </a:schemeClr>
                </a:solidFill>
                <a:latin typeface="Bookman Old Style" panose="02050604050505020204" pitchFamily="18" charset="0"/>
              </a:rPr>
              <a:t> </a:t>
            </a:r>
            <a:r>
              <a:rPr lang="ru-RU" sz="4000" spc="-40" dirty="0" err="1">
                <a:solidFill>
                  <a:schemeClr val="accent4">
                    <a:lumMod val="75000"/>
                  </a:schemeClr>
                </a:solidFill>
                <a:latin typeface="Bookman Old Style" panose="02050604050505020204" pitchFamily="18" charset="0"/>
              </a:rPr>
              <a:t>наукового</a:t>
            </a:r>
            <a:r>
              <a:rPr lang="ru-RU" sz="4000" spc="-40" dirty="0">
                <a:solidFill>
                  <a:schemeClr val="accent4">
                    <a:lumMod val="75000"/>
                  </a:schemeClr>
                </a:solidFill>
                <a:latin typeface="Bookman Old Style" panose="02050604050505020204" pitchFamily="18" charset="0"/>
              </a:rPr>
              <a:t> </a:t>
            </a:r>
            <a:r>
              <a:rPr lang="ru-RU" sz="4000" spc="-40" dirty="0" err="1" smtClean="0">
                <a:solidFill>
                  <a:schemeClr val="accent4">
                    <a:lumMod val="75000"/>
                  </a:schemeClr>
                </a:solidFill>
                <a:latin typeface="Bookman Old Style" panose="02050604050505020204" pitchFamily="18" charset="0"/>
              </a:rPr>
              <a:t>дослідження</a:t>
            </a:r>
            <a:endParaRPr lang="ru-RU" sz="4000" spc="-40" dirty="0" smtClean="0">
              <a:solidFill>
                <a:schemeClr val="accent4">
                  <a:lumMod val="75000"/>
                </a:schemeClr>
              </a:solidFill>
              <a:latin typeface="Bookman Old Style" panose="02050604050505020204" pitchFamily="18" charset="0"/>
            </a:endParaRPr>
          </a:p>
          <a:p>
            <a:pPr marL="0" indent="0" defTabSz="269875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None/>
              <a:defRPr/>
            </a:pPr>
            <a:r>
              <a:rPr lang="ru-RU" sz="4000" spc="-40" dirty="0">
                <a:solidFill>
                  <a:schemeClr val="accent4">
                    <a:lumMod val="75000"/>
                  </a:schemeClr>
                </a:solidFill>
                <a:latin typeface="Bookman Old Style" panose="02050604050505020204" pitchFamily="18" charset="0"/>
              </a:rPr>
              <a:t/>
            </a:r>
            <a:br>
              <a:rPr lang="ru-RU" sz="4000" spc="-40" dirty="0">
                <a:solidFill>
                  <a:schemeClr val="accent4">
                    <a:lumMod val="75000"/>
                  </a:schemeClr>
                </a:solidFill>
                <a:latin typeface="Bookman Old Style" panose="02050604050505020204" pitchFamily="18" charset="0"/>
              </a:rPr>
            </a:br>
            <a:r>
              <a:rPr lang="ru-RU" sz="4000" spc="-40" dirty="0">
                <a:solidFill>
                  <a:schemeClr val="accent4">
                    <a:lumMod val="75000"/>
                  </a:schemeClr>
                </a:solidFill>
                <a:latin typeface="Bookman Old Style" panose="02050604050505020204" pitchFamily="18" charset="0"/>
              </a:rPr>
              <a:t>8.3. </a:t>
            </a:r>
            <a:r>
              <a:rPr lang="ru-RU" sz="4000" spc="-40" dirty="0" err="1">
                <a:solidFill>
                  <a:schemeClr val="accent4">
                    <a:lumMod val="75000"/>
                  </a:schemeClr>
                </a:solidFill>
                <a:latin typeface="Bookman Old Style" panose="02050604050505020204" pitchFamily="18" charset="0"/>
              </a:rPr>
              <a:t>Мова</a:t>
            </a:r>
            <a:r>
              <a:rPr lang="ru-RU" sz="4000" spc="-40" dirty="0">
                <a:solidFill>
                  <a:schemeClr val="accent4">
                    <a:lumMod val="75000"/>
                  </a:schemeClr>
                </a:solidFill>
                <a:latin typeface="Bookman Old Style" panose="02050604050505020204" pitchFamily="18" charset="0"/>
              </a:rPr>
              <a:t> та стиль </a:t>
            </a:r>
            <a:r>
              <a:rPr lang="ru-RU" sz="4000" spc="-40" dirty="0" err="1">
                <a:solidFill>
                  <a:schemeClr val="accent4">
                    <a:lumMod val="75000"/>
                  </a:schemeClr>
                </a:solidFill>
                <a:latin typeface="Bookman Old Style" panose="02050604050505020204" pitchFamily="18" charset="0"/>
              </a:rPr>
              <a:t>наукової</a:t>
            </a:r>
            <a:r>
              <a:rPr lang="ru-RU" sz="4000" spc="-40" dirty="0">
                <a:solidFill>
                  <a:schemeClr val="accent4">
                    <a:lumMod val="75000"/>
                  </a:schemeClr>
                </a:solidFill>
                <a:latin typeface="Bookman Old Style" panose="02050604050505020204" pitchFamily="18" charset="0"/>
              </a:rPr>
              <a:t> </a:t>
            </a:r>
            <a:r>
              <a:rPr lang="ru-RU" sz="4000" spc="-40" dirty="0" err="1">
                <a:solidFill>
                  <a:schemeClr val="accent4">
                    <a:lumMod val="75000"/>
                  </a:schemeClr>
                </a:solidFill>
                <a:latin typeface="Bookman Old Style" panose="02050604050505020204" pitchFamily="18" charset="0"/>
              </a:rPr>
              <a:t>роботи</a:t>
            </a:r>
            <a:r>
              <a:rPr lang="ru-RU" sz="4000" spc="-40" dirty="0">
                <a:solidFill>
                  <a:schemeClr val="accent4">
                    <a:lumMod val="75000"/>
                  </a:schemeClr>
                </a:solidFill>
                <a:latin typeface="Bookman Old Style" panose="02050604050505020204" pitchFamily="18" charset="0"/>
              </a:rPr>
              <a:t> </a:t>
            </a:r>
            <a:br>
              <a:rPr lang="ru-RU" sz="4000" spc="-40" dirty="0">
                <a:solidFill>
                  <a:schemeClr val="accent4">
                    <a:lumMod val="75000"/>
                  </a:schemeClr>
                </a:solidFill>
                <a:latin typeface="Bookman Old Style" panose="02050604050505020204" pitchFamily="18" charset="0"/>
              </a:rPr>
            </a:br>
            <a:endParaRPr lang="ru-RU" sz="4000" spc="-40" dirty="0">
              <a:solidFill>
                <a:schemeClr val="accent4">
                  <a:lumMod val="75000"/>
                </a:schemeClr>
              </a:solidFill>
              <a:latin typeface="Bookman Old Style" panose="02050604050505020204" pitchFamily="18" charset="0"/>
            </a:endParaRPr>
          </a:p>
          <a:p>
            <a:pPr marL="0" indent="0" defTabSz="390525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None/>
              <a:defRPr/>
            </a:pPr>
            <a:endParaRPr lang="ru-RU" sz="4000" spc="-40" dirty="0">
              <a:solidFill>
                <a:schemeClr val="accent4">
                  <a:lumMod val="75000"/>
                </a:schemeClr>
              </a:solidFill>
              <a:latin typeface="Bookman Old Style" panose="02050604050505020204" pitchFamily="18" charset="0"/>
            </a:endParaRPr>
          </a:p>
          <a:p>
            <a:pPr marL="0" indent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Wingdings" panose="05000000000000000000" pitchFamily="2" charset="2"/>
              <a:buNone/>
              <a:defRPr/>
            </a:pPr>
            <a:endParaRPr lang="uk-UA" sz="3600" spc="-40" dirty="0" smtClean="0">
              <a:solidFill>
                <a:schemeClr val="accent4">
                  <a:lumMod val="75000"/>
                </a:schemeClr>
              </a:solidFill>
              <a:latin typeface="Bookman Old Style" panose="02050604050505020204" pitchFamily="18" charset="0"/>
            </a:endParaRPr>
          </a:p>
        </p:txBody>
      </p:sp>
    </p:spTree>
  </p:cSld>
  <p:clrMapOvr>
    <a:masterClrMapping/>
  </p:clrMapOvr>
  <p:transition>
    <p:strips dir="l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кутник 3"/>
          <p:cNvSpPr/>
          <p:nvPr/>
        </p:nvSpPr>
        <p:spPr bwMode="auto">
          <a:xfrm>
            <a:off x="118576" y="1597305"/>
            <a:ext cx="2762283" cy="966555"/>
          </a:xfrm>
          <a:prstGeom prst="rect">
            <a:avLst/>
          </a:prstGeom>
          <a:ln>
            <a:solidFill>
              <a:schemeClr val="accent1"/>
            </a:solidFill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uk-UA" dirty="0">
                <a:latin typeface="Bookman Old Style" panose="02050604050505020204" pitchFamily="18" charset="0"/>
              </a:rPr>
              <a:t>Власне науковий </a:t>
            </a:r>
            <a:r>
              <a:rPr lang="uk-UA" dirty="0" err="1">
                <a:latin typeface="Bookman Old Style" panose="02050604050505020204" pitchFamily="18" charset="0"/>
              </a:rPr>
              <a:t>підстиль</a:t>
            </a:r>
            <a:r>
              <a:rPr lang="uk-UA" dirty="0">
                <a:latin typeface="Bookman Old Style" panose="02050604050505020204" pitchFamily="18" charset="0"/>
              </a:rPr>
              <a:t> (монографія, дисертація, доповідь)</a:t>
            </a:r>
            <a:endParaRPr lang="uk-UA" b="1" dirty="0">
              <a:latin typeface="Bookman Old Style" panose="02050604050505020204" pitchFamily="18" charset="0"/>
            </a:endParaRPr>
          </a:p>
        </p:txBody>
      </p:sp>
      <p:sp>
        <p:nvSpPr>
          <p:cNvPr id="5" name="Прямокутник 4"/>
          <p:cNvSpPr/>
          <p:nvPr/>
        </p:nvSpPr>
        <p:spPr bwMode="auto">
          <a:xfrm>
            <a:off x="118576" y="5511287"/>
            <a:ext cx="2762283" cy="726919"/>
          </a:xfrm>
          <a:prstGeom prst="rect">
            <a:avLst/>
          </a:prstGeom>
          <a:ln>
            <a:solidFill>
              <a:schemeClr val="accent1"/>
            </a:solidFill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uk-UA" dirty="0" smtClean="0">
                <a:latin typeface="Bookman Old Style" panose="02050604050505020204" pitchFamily="18" charset="0"/>
              </a:rPr>
              <a:t>Науково-популярний </a:t>
            </a:r>
            <a:r>
              <a:rPr lang="uk-UA" dirty="0" err="1" smtClean="0">
                <a:latin typeface="Bookman Old Style" panose="02050604050505020204" pitchFamily="18" charset="0"/>
              </a:rPr>
              <a:t>підстиль</a:t>
            </a:r>
            <a:endParaRPr lang="uk-UA" b="1" dirty="0">
              <a:latin typeface="Bookman Old Style" panose="02050604050505020204" pitchFamily="18" charset="0"/>
            </a:endParaRPr>
          </a:p>
        </p:txBody>
      </p:sp>
      <p:sp>
        <p:nvSpPr>
          <p:cNvPr id="6" name="Прямокутник 5"/>
          <p:cNvSpPr/>
          <p:nvPr/>
        </p:nvSpPr>
        <p:spPr bwMode="auto">
          <a:xfrm>
            <a:off x="118576" y="3586871"/>
            <a:ext cx="2762284" cy="713299"/>
          </a:xfrm>
          <a:prstGeom prst="rect">
            <a:avLst/>
          </a:prstGeom>
          <a:ln>
            <a:solidFill>
              <a:schemeClr val="accent1"/>
            </a:solidFill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uk-UA" dirty="0">
                <a:latin typeface="Bookman Old Style" panose="02050604050505020204" pitchFamily="18" charset="0"/>
              </a:rPr>
              <a:t>Науково-навчальний </a:t>
            </a:r>
            <a:r>
              <a:rPr lang="uk-UA" dirty="0" err="1">
                <a:latin typeface="Bookman Old Style" panose="02050604050505020204" pitchFamily="18" charset="0"/>
              </a:rPr>
              <a:t>підстиль</a:t>
            </a:r>
            <a:endParaRPr lang="uk-UA" b="1" dirty="0">
              <a:latin typeface="Bookman Old Style" panose="02050604050505020204" pitchFamily="18" charset="0"/>
            </a:endParaRPr>
          </a:p>
        </p:txBody>
      </p:sp>
      <p:sp>
        <p:nvSpPr>
          <p:cNvPr id="7" name="Прямокутник 6"/>
          <p:cNvSpPr/>
          <p:nvPr/>
        </p:nvSpPr>
        <p:spPr bwMode="auto">
          <a:xfrm>
            <a:off x="3369514" y="5039817"/>
            <a:ext cx="5616624" cy="1669861"/>
          </a:xfrm>
          <a:prstGeom prst="rect">
            <a:avLst/>
          </a:prstGeom>
          <a:ln>
            <a:solidFill>
              <a:schemeClr val="accent1"/>
            </a:solidFill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just"/>
            <a:r>
              <a:rPr lang="uk-UA" sz="1500" dirty="0">
                <a:latin typeface="Bookman Old Style" panose="02050604050505020204" pitchFamily="18" charset="0"/>
              </a:rPr>
              <a:t>Характерними ознаками є:</a:t>
            </a:r>
          </a:p>
          <a:p>
            <a:pPr algn="just"/>
            <a:r>
              <a:rPr lang="uk-UA" sz="1500" dirty="0">
                <a:latin typeface="Bookman Old Style" panose="02050604050505020204" pitchFamily="18" charset="0"/>
              </a:rPr>
              <a:t>1) інформація подається вибірково, не в повному обсязі, без аргументації; </a:t>
            </a:r>
          </a:p>
          <a:p>
            <a:pPr algn="just"/>
            <a:r>
              <a:rPr lang="uk-UA" sz="1500" dirty="0">
                <a:latin typeface="Bookman Old Style" panose="02050604050505020204" pitchFamily="18" charset="0"/>
              </a:rPr>
              <a:t>2) наводяться лише факти, положення, які непідготовлений читач (слухач) сприймає як істинні; </a:t>
            </a:r>
            <a:endParaRPr lang="uk-UA" sz="1500" dirty="0" smtClean="0">
              <a:latin typeface="Bookman Old Style" panose="02050604050505020204" pitchFamily="18" charset="0"/>
            </a:endParaRPr>
          </a:p>
          <a:p>
            <a:pPr algn="just"/>
            <a:r>
              <a:rPr lang="uk-UA" sz="1500" dirty="0" smtClean="0">
                <a:latin typeface="Bookman Old Style" panose="02050604050505020204" pitchFamily="18" charset="0"/>
              </a:rPr>
              <a:t>3</a:t>
            </a:r>
            <a:r>
              <a:rPr lang="uk-UA" sz="1500" dirty="0">
                <a:latin typeface="Bookman Old Style" panose="02050604050505020204" pitchFamily="18" charset="0"/>
              </a:rPr>
              <a:t>) якщо читач має певну підготовку, науковість викладу переважає над популярністю</a:t>
            </a:r>
            <a:endParaRPr kumimoji="0" lang="uk-UA" sz="15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Bookman Old Style" panose="02050604050505020204" pitchFamily="18" charset="0"/>
            </a:endParaRPr>
          </a:p>
        </p:txBody>
      </p:sp>
      <p:sp>
        <p:nvSpPr>
          <p:cNvPr id="8" name="Прямокутник 7"/>
          <p:cNvSpPr/>
          <p:nvPr/>
        </p:nvSpPr>
        <p:spPr bwMode="auto">
          <a:xfrm>
            <a:off x="3369514" y="2992459"/>
            <a:ext cx="5616624" cy="1902125"/>
          </a:xfrm>
          <a:prstGeom prst="rect">
            <a:avLst/>
          </a:prstGeom>
          <a:ln>
            <a:solidFill>
              <a:schemeClr val="accent1"/>
            </a:solidFill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just"/>
            <a:r>
              <a:rPr lang="uk-UA" sz="1500" dirty="0">
                <a:latin typeface="Bookman Old Style" panose="02050604050505020204" pitchFamily="18" charset="0"/>
              </a:rPr>
              <a:t>Поєднує в собі риси власне наукового й науково-популярного викладу. Із власне науковим </a:t>
            </a:r>
            <a:r>
              <a:rPr lang="uk-UA" sz="1500" dirty="0" err="1">
                <a:latin typeface="Bookman Old Style" panose="02050604050505020204" pitchFamily="18" charset="0"/>
              </a:rPr>
              <a:t>підстилем</a:t>
            </a:r>
            <a:r>
              <a:rPr lang="uk-UA" sz="1500" dirty="0">
                <a:latin typeface="Bookman Old Style" panose="02050604050505020204" pitchFamily="18" charset="0"/>
              </a:rPr>
              <a:t> його поєднує термінологічність, системність у подачі даних, логічність, доказовість. Із науково-популярним – доступність, насиченість ілюстративним матеріалом. До жанрів науково-навчального </a:t>
            </a:r>
            <a:r>
              <a:rPr lang="uk-UA" sz="1500" dirty="0" err="1">
                <a:latin typeface="Bookman Old Style" panose="02050604050505020204" pitchFamily="18" charset="0"/>
              </a:rPr>
              <a:t>підстилю</a:t>
            </a:r>
            <a:r>
              <a:rPr lang="uk-UA" sz="1500" dirty="0">
                <a:latin typeface="Bookman Old Style" panose="02050604050505020204" pitchFamily="18" charset="0"/>
              </a:rPr>
              <a:t> належать: навчальний посібник, лекція, семінарська доповідь, відповідь на екзамені тощо</a:t>
            </a:r>
          </a:p>
        </p:txBody>
      </p:sp>
      <p:sp>
        <p:nvSpPr>
          <p:cNvPr id="9" name="Прямокутник 8"/>
          <p:cNvSpPr/>
          <p:nvPr/>
        </p:nvSpPr>
        <p:spPr bwMode="auto">
          <a:xfrm>
            <a:off x="3369514" y="1313941"/>
            <a:ext cx="5616624" cy="1533285"/>
          </a:xfrm>
          <a:prstGeom prst="rect">
            <a:avLst/>
          </a:prstGeom>
          <a:ln>
            <a:solidFill>
              <a:schemeClr val="accent1"/>
            </a:solidFill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just"/>
            <a:r>
              <a:rPr lang="uk-UA" sz="1500" dirty="0">
                <a:latin typeface="Bookman Old Style" panose="02050604050505020204" pitchFamily="18" charset="0"/>
              </a:rPr>
              <a:t>Використовують у наукових працях для викладу, результатів наукової дослідницької діяльності. Метою наукового </a:t>
            </a:r>
            <a:r>
              <a:rPr lang="uk-UA" sz="1500" dirty="0" err="1">
                <a:latin typeface="Bookman Old Style" panose="02050604050505020204" pitchFamily="18" charset="0"/>
              </a:rPr>
              <a:t>підстилю</a:t>
            </a:r>
            <a:r>
              <a:rPr lang="uk-UA" sz="1500" dirty="0">
                <a:latin typeface="Bookman Old Style" panose="02050604050505020204" pitchFamily="18" charset="0"/>
              </a:rPr>
              <a:t> є повідомлення, пояснення, тлумачення досягнутих наукових результатів, відкриттів. Найпоширеніша форма власне наукового </a:t>
            </a:r>
            <a:r>
              <a:rPr lang="uk-UA" sz="1500" dirty="0" err="1">
                <a:latin typeface="Bookman Old Style" panose="02050604050505020204" pitchFamily="18" charset="0"/>
              </a:rPr>
              <a:t>підстилю</a:t>
            </a:r>
            <a:r>
              <a:rPr lang="uk-UA" sz="1500" dirty="0">
                <a:latin typeface="Bookman Old Style" panose="02050604050505020204" pitchFamily="18" charset="0"/>
              </a:rPr>
              <a:t> — монолог</a:t>
            </a:r>
          </a:p>
        </p:txBody>
      </p:sp>
      <p:cxnSp>
        <p:nvCxnSpPr>
          <p:cNvPr id="11" name="Пряма зі стрілкою 10"/>
          <p:cNvCxnSpPr>
            <a:stCxn id="4" idx="3"/>
            <a:endCxn id="9" idx="1"/>
          </p:cNvCxnSpPr>
          <p:nvPr/>
        </p:nvCxnSpPr>
        <p:spPr bwMode="auto">
          <a:xfrm>
            <a:off x="2880859" y="2080583"/>
            <a:ext cx="488655" cy="1"/>
          </a:xfrm>
          <a:prstGeom prst="straightConnector1">
            <a:avLst/>
          </a:prstGeom>
          <a:ln>
            <a:headEnd type="none" w="med" len="med"/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3" name="Пряма зі стрілкою 12"/>
          <p:cNvCxnSpPr>
            <a:stCxn id="6" idx="3"/>
            <a:endCxn id="8" idx="1"/>
          </p:cNvCxnSpPr>
          <p:nvPr/>
        </p:nvCxnSpPr>
        <p:spPr bwMode="auto">
          <a:xfrm>
            <a:off x="2880860" y="3943521"/>
            <a:ext cx="488654" cy="1"/>
          </a:xfrm>
          <a:prstGeom prst="straightConnector1">
            <a:avLst/>
          </a:prstGeom>
          <a:ln>
            <a:headEnd type="none" w="med" len="med"/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6" name="Пряма зі стрілкою 15"/>
          <p:cNvCxnSpPr>
            <a:stCxn id="5" idx="3"/>
            <a:endCxn id="7" idx="1"/>
          </p:cNvCxnSpPr>
          <p:nvPr/>
        </p:nvCxnSpPr>
        <p:spPr bwMode="auto">
          <a:xfrm>
            <a:off x="2880859" y="5874747"/>
            <a:ext cx="488655" cy="1"/>
          </a:xfrm>
          <a:prstGeom prst="straightConnector1">
            <a:avLst/>
          </a:prstGeom>
          <a:ln>
            <a:headEnd type="none" w="med" len="med"/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6" name="Прямокутник 35"/>
          <p:cNvSpPr/>
          <p:nvPr/>
        </p:nvSpPr>
        <p:spPr>
          <a:xfrm>
            <a:off x="0" y="-140920"/>
            <a:ext cx="914400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dirty="0" smtClean="0">
                <a:latin typeface="Bookman Old Style" panose="02050604050505020204" pitchFamily="18" charset="0"/>
              </a:rPr>
              <a:t>Характеристика </a:t>
            </a:r>
            <a:r>
              <a:rPr lang="ru-RU" sz="3200" dirty="0" err="1">
                <a:latin typeface="Bookman Old Style" panose="02050604050505020204" pitchFamily="18" charset="0"/>
              </a:rPr>
              <a:t>різновидів</a:t>
            </a:r>
            <a:r>
              <a:rPr lang="ru-RU" sz="3200" dirty="0">
                <a:latin typeface="Bookman Old Style" panose="02050604050505020204" pitchFamily="18" charset="0"/>
              </a:rPr>
              <a:t> </a:t>
            </a:r>
            <a:r>
              <a:rPr lang="ru-RU" sz="3200" dirty="0" err="1">
                <a:latin typeface="Bookman Old Style" panose="02050604050505020204" pitchFamily="18" charset="0"/>
              </a:rPr>
              <a:t>наукового</a:t>
            </a:r>
            <a:r>
              <a:rPr lang="ru-RU" sz="3200" dirty="0">
                <a:latin typeface="Bookman Old Style" panose="02050604050505020204" pitchFamily="18" charset="0"/>
              </a:rPr>
              <a:t> стилю</a:t>
            </a:r>
            <a:endParaRPr lang="uk-UA" sz="3200" dirty="0"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14046868"/>
      </p:ext>
    </p:extLst>
  </p:cSld>
  <p:clrMapOvr>
    <a:masterClrMapping/>
  </p:clrMapOvr>
  <p:transition>
    <p:strips dir="ld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кутник 1"/>
          <p:cNvSpPr/>
          <p:nvPr/>
        </p:nvSpPr>
        <p:spPr>
          <a:xfrm>
            <a:off x="0" y="-171400"/>
            <a:ext cx="914400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dirty="0">
                <a:latin typeface="Bookman Old Style" panose="02050604050505020204" pitchFamily="18" charset="0"/>
              </a:rPr>
              <a:t>Приклад </a:t>
            </a:r>
            <a:r>
              <a:rPr lang="ru-RU" sz="3200" dirty="0" err="1" smtClean="0">
                <a:latin typeface="Bookman Old Style" panose="02050604050505020204" pitchFamily="18" charset="0"/>
              </a:rPr>
              <a:t>розміщення</a:t>
            </a:r>
            <a:r>
              <a:rPr lang="ru-RU" sz="3200" dirty="0" smtClean="0">
                <a:latin typeface="Bookman Old Style" panose="02050604050505020204" pitchFamily="18" charset="0"/>
              </a:rPr>
              <a:t> </a:t>
            </a:r>
            <a:r>
              <a:rPr lang="ru-RU" sz="3200" dirty="0">
                <a:latin typeface="Bookman Old Style" panose="02050604050505020204" pitchFamily="18" charset="0"/>
              </a:rPr>
              <a:t>тексту в </a:t>
            </a:r>
            <a:r>
              <a:rPr lang="ru-RU" sz="3200" dirty="0" err="1">
                <a:latin typeface="Bookman Old Style" panose="02050604050505020204" pitchFamily="18" charset="0"/>
              </a:rPr>
              <a:t>науковій</a:t>
            </a:r>
            <a:r>
              <a:rPr lang="ru-RU" sz="3200" dirty="0">
                <a:latin typeface="Bookman Old Style" panose="02050604050505020204" pitchFamily="18" charset="0"/>
              </a:rPr>
              <a:t> </a:t>
            </a:r>
            <a:r>
              <a:rPr lang="ru-RU" sz="3200" dirty="0" err="1">
                <a:latin typeface="Bookman Old Style" panose="02050604050505020204" pitchFamily="18" charset="0"/>
              </a:rPr>
              <a:t>роботі</a:t>
            </a:r>
            <a:r>
              <a:rPr lang="ru-RU" sz="3200" dirty="0">
                <a:latin typeface="Bookman Old Style" panose="02050604050505020204" pitchFamily="18" charset="0"/>
              </a:rPr>
              <a:t> </a:t>
            </a:r>
            <a:endParaRPr lang="uk-UA" sz="3200" dirty="0">
              <a:latin typeface="Bookman Old Style" panose="02050604050505020204" pitchFamily="18" charset="0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302"/>
          <a:stretch/>
        </p:blipFill>
        <p:spPr>
          <a:xfrm>
            <a:off x="395536" y="1196752"/>
            <a:ext cx="8748464" cy="5616624"/>
          </a:xfrm>
          <a:prstGeom prst="rect">
            <a:avLst/>
          </a:prstGeom>
        </p:spPr>
      </p:pic>
      <p:sp>
        <p:nvSpPr>
          <p:cNvPr id="5" name="Округлена прямокутна виноска 4"/>
          <p:cNvSpPr/>
          <p:nvPr/>
        </p:nvSpPr>
        <p:spPr bwMode="auto">
          <a:xfrm>
            <a:off x="6300192" y="960257"/>
            <a:ext cx="1547664" cy="472989"/>
          </a:xfrm>
          <a:prstGeom prst="wedgeRoundRectCallout">
            <a:avLst>
              <a:gd name="adj1" fmla="val 50668"/>
              <a:gd name="adj2" fmla="val 86584"/>
              <a:gd name="adj3" fmla="val 16667"/>
            </a:avLst>
          </a:prstGeom>
          <a:ln>
            <a:solidFill>
              <a:schemeClr val="tx2"/>
            </a:solidFill>
            <a:headEnd type="none" w="med" len="med"/>
            <a:tailEnd type="none" w="med" len="med"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400" b="1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Bookman Old Style" panose="02050604050505020204" pitchFamily="18" charset="0"/>
              </a:rPr>
              <a:t>Номер сторінки</a:t>
            </a:r>
          </a:p>
        </p:txBody>
      </p:sp>
      <p:sp>
        <p:nvSpPr>
          <p:cNvPr id="6" name="Округлена прямокутна виноска 5"/>
          <p:cNvSpPr/>
          <p:nvPr/>
        </p:nvSpPr>
        <p:spPr bwMode="auto">
          <a:xfrm>
            <a:off x="2606885" y="1433246"/>
            <a:ext cx="1547664" cy="472989"/>
          </a:xfrm>
          <a:prstGeom prst="wedgeRoundRectCallout">
            <a:avLst>
              <a:gd name="adj1" fmla="val 57799"/>
              <a:gd name="adj2" fmla="val 89918"/>
              <a:gd name="adj3" fmla="val 16667"/>
            </a:avLst>
          </a:prstGeom>
          <a:ln>
            <a:solidFill>
              <a:schemeClr val="tx2"/>
            </a:solidFill>
            <a:headEnd type="none" w="med" len="med"/>
            <a:tailEnd type="none" w="med" len="med"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400" b="1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Bookman Old Style" panose="02050604050505020204" pitchFamily="18" charset="0"/>
              </a:rPr>
              <a:t>Заголовок розділу</a:t>
            </a:r>
          </a:p>
        </p:txBody>
      </p:sp>
      <p:cxnSp>
        <p:nvCxnSpPr>
          <p:cNvPr id="8" name="Пряма зі стрілкою 7"/>
          <p:cNvCxnSpPr/>
          <p:nvPr/>
        </p:nvCxnSpPr>
        <p:spPr bwMode="auto">
          <a:xfrm flipV="1">
            <a:off x="1331640" y="1196751"/>
            <a:ext cx="0" cy="709484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2"/>
            </a:solidFill>
            <a:prstDash val="solid"/>
            <a:round/>
            <a:headEnd type="triangle"/>
            <a:tailEnd type="triangle"/>
          </a:ln>
          <a:effectLst/>
        </p:spPr>
      </p:cxnSp>
      <p:cxnSp>
        <p:nvCxnSpPr>
          <p:cNvPr id="10" name="Пряма сполучна лінія 9"/>
          <p:cNvCxnSpPr/>
          <p:nvPr/>
        </p:nvCxnSpPr>
        <p:spPr bwMode="auto">
          <a:xfrm>
            <a:off x="1043608" y="1906235"/>
            <a:ext cx="576064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3" name="TextBox 12"/>
          <p:cNvSpPr txBox="1"/>
          <p:nvPr/>
        </p:nvSpPr>
        <p:spPr>
          <a:xfrm>
            <a:off x="1026233" y="1172428"/>
            <a:ext cx="338554" cy="707886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r>
              <a:rPr lang="uk-UA" sz="1000" b="1" i="1" dirty="0" smtClean="0">
                <a:solidFill>
                  <a:schemeClr val="tx2"/>
                </a:solidFill>
                <a:latin typeface="Bookman Old Style" panose="02050604050505020204" pitchFamily="18" charset="0"/>
              </a:rPr>
              <a:t>20 мм</a:t>
            </a:r>
            <a:endParaRPr lang="uk-UA" sz="1000" b="1" i="1" dirty="0">
              <a:solidFill>
                <a:schemeClr val="tx2"/>
              </a:solidFill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8548525"/>
      </p:ext>
    </p:extLst>
  </p:cSld>
  <p:clrMapOvr>
    <a:masterClrMapping/>
  </p:clrMapOvr>
  <p:transition>
    <p:strips dir="ld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кутник 1"/>
          <p:cNvSpPr/>
          <p:nvPr/>
        </p:nvSpPr>
        <p:spPr>
          <a:xfrm>
            <a:off x="107504" y="-171400"/>
            <a:ext cx="914400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dirty="0">
                <a:latin typeface="Bookman Old Style" panose="02050604050505020204" pitchFamily="18" charset="0"/>
              </a:rPr>
              <a:t>Схема </a:t>
            </a:r>
            <a:r>
              <a:rPr lang="ru-RU" sz="3200" dirty="0" err="1">
                <a:latin typeface="Bookman Old Style" panose="02050604050505020204" pitchFamily="18" charset="0"/>
              </a:rPr>
              <a:t>класифікації</a:t>
            </a:r>
            <a:r>
              <a:rPr lang="ru-RU" sz="3200" dirty="0">
                <a:latin typeface="Bookman Old Style" panose="02050604050505020204" pitchFamily="18" charset="0"/>
              </a:rPr>
              <a:t> </a:t>
            </a:r>
            <a:r>
              <a:rPr lang="ru-RU" sz="3200" dirty="0" err="1">
                <a:latin typeface="Bookman Old Style" panose="02050604050505020204" pitchFamily="18" charset="0"/>
              </a:rPr>
              <a:t>спеціальних</a:t>
            </a:r>
            <a:r>
              <a:rPr lang="ru-RU" sz="3200" dirty="0">
                <a:latin typeface="Bookman Old Style" panose="02050604050505020204" pitchFamily="18" charset="0"/>
              </a:rPr>
              <a:t> </a:t>
            </a:r>
            <a:r>
              <a:rPr lang="ru-RU" sz="3200" dirty="0" err="1">
                <a:latin typeface="Bookman Old Style" panose="02050604050505020204" pitchFamily="18" charset="0"/>
              </a:rPr>
              <a:t>методів</a:t>
            </a:r>
            <a:r>
              <a:rPr lang="ru-RU" sz="3200" dirty="0">
                <a:latin typeface="Bookman Old Style" panose="02050604050505020204" pitchFamily="18" charset="0"/>
              </a:rPr>
              <a:t> </a:t>
            </a:r>
            <a:r>
              <a:rPr lang="ru-RU" sz="3200" dirty="0" err="1">
                <a:latin typeface="Bookman Old Style" panose="02050604050505020204" pitchFamily="18" charset="0"/>
              </a:rPr>
              <a:t>калькулювання</a:t>
            </a:r>
            <a:endParaRPr lang="uk-UA" sz="3200" dirty="0">
              <a:latin typeface="Bookman Old Style" panose="02050604050505020204" pitchFamily="18" charset="0"/>
            </a:endParaRPr>
          </a:p>
        </p:txBody>
      </p:sp>
      <p:sp>
        <p:nvSpPr>
          <p:cNvPr id="4" name="Прямокутник 3"/>
          <p:cNvSpPr/>
          <p:nvPr/>
        </p:nvSpPr>
        <p:spPr bwMode="auto">
          <a:xfrm>
            <a:off x="1835696" y="1496680"/>
            <a:ext cx="7074236" cy="445450"/>
          </a:xfrm>
          <a:prstGeom prst="rect">
            <a:avLst/>
          </a:prstGeom>
          <a:ln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anose="02050604050505020204" pitchFamily="18" charset="0"/>
              </a:rPr>
              <a:t>Кайзен-костинг</a:t>
            </a:r>
            <a:endParaRPr kumimoji="0" lang="uk-UA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Bookman Old Style" panose="02050604050505020204" pitchFamily="18" charset="0"/>
            </a:endParaRPr>
          </a:p>
        </p:txBody>
      </p:sp>
      <p:sp>
        <p:nvSpPr>
          <p:cNvPr id="5" name="Прямокутник 4"/>
          <p:cNvSpPr/>
          <p:nvPr/>
        </p:nvSpPr>
        <p:spPr bwMode="auto">
          <a:xfrm>
            <a:off x="1847574" y="4456905"/>
            <a:ext cx="7044906" cy="523264"/>
          </a:xfrm>
          <a:prstGeom prst="rect">
            <a:avLst/>
          </a:prstGeom>
          <a:ln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anose="02050604050505020204" pitchFamily="18" charset="0"/>
              </a:rPr>
              <a:t>«Тариф-час-машина»</a:t>
            </a:r>
          </a:p>
        </p:txBody>
      </p:sp>
      <p:sp>
        <p:nvSpPr>
          <p:cNvPr id="6" name="Прямокутник 5"/>
          <p:cNvSpPr/>
          <p:nvPr/>
        </p:nvSpPr>
        <p:spPr bwMode="auto">
          <a:xfrm>
            <a:off x="1835696" y="2210837"/>
            <a:ext cx="7053997" cy="510794"/>
          </a:xfrm>
          <a:prstGeom prst="rect">
            <a:avLst/>
          </a:prstGeom>
          <a:ln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anose="02050604050505020204" pitchFamily="18" charset="0"/>
              </a:rPr>
              <a:t>Таргет</a:t>
            </a:r>
            <a:r>
              <a:rPr lang="uk-UA" sz="2400" b="1" dirty="0" err="1" smtClean="0">
                <a:solidFill>
                  <a:schemeClr val="tx1"/>
                </a:solidFill>
                <a:latin typeface="Bookman Old Style" panose="02050604050505020204" pitchFamily="18" charset="0"/>
              </a:rPr>
              <a:t>-костинг</a:t>
            </a:r>
            <a:endParaRPr kumimoji="0" lang="uk-UA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Bookman Old Style" panose="02050604050505020204" pitchFamily="18" charset="0"/>
            </a:endParaRPr>
          </a:p>
        </p:txBody>
      </p:sp>
      <p:sp>
        <p:nvSpPr>
          <p:cNvPr id="7" name="Прямокутник 6"/>
          <p:cNvSpPr/>
          <p:nvPr/>
        </p:nvSpPr>
        <p:spPr bwMode="auto">
          <a:xfrm>
            <a:off x="1865026" y="3684633"/>
            <a:ext cx="7044906" cy="587910"/>
          </a:xfrm>
          <a:prstGeom prst="rect">
            <a:avLst/>
          </a:prstGeom>
          <a:ln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anose="02050604050505020204" pitchFamily="18" charset="0"/>
              </a:rPr>
              <a:t>За останньою операцією</a:t>
            </a:r>
          </a:p>
        </p:txBody>
      </p:sp>
      <p:sp>
        <p:nvSpPr>
          <p:cNvPr id="8" name="Прямокутник 7"/>
          <p:cNvSpPr/>
          <p:nvPr/>
        </p:nvSpPr>
        <p:spPr bwMode="auto">
          <a:xfrm>
            <a:off x="1850361" y="2978442"/>
            <a:ext cx="7039332" cy="454047"/>
          </a:xfrm>
          <a:prstGeom prst="rect">
            <a:avLst/>
          </a:prstGeom>
          <a:ln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anose="02050604050505020204" pitchFamily="18" charset="0"/>
              </a:rPr>
              <a:t>Точно у строк</a:t>
            </a:r>
          </a:p>
        </p:txBody>
      </p:sp>
      <p:sp>
        <p:nvSpPr>
          <p:cNvPr id="13" name="Прямокутник 12"/>
          <p:cNvSpPr/>
          <p:nvPr/>
        </p:nvSpPr>
        <p:spPr bwMode="auto">
          <a:xfrm>
            <a:off x="1847574" y="5171622"/>
            <a:ext cx="7062358" cy="563685"/>
          </a:xfrm>
          <a:prstGeom prst="rect">
            <a:avLst/>
          </a:prstGeom>
          <a:ln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anose="02050604050505020204" pitchFamily="18" charset="0"/>
              </a:rPr>
              <a:t>Еквівалентне калькулювання</a:t>
            </a:r>
          </a:p>
        </p:txBody>
      </p:sp>
      <p:sp>
        <p:nvSpPr>
          <p:cNvPr id="14" name="Прямокутник 13"/>
          <p:cNvSpPr/>
          <p:nvPr/>
        </p:nvSpPr>
        <p:spPr bwMode="auto">
          <a:xfrm>
            <a:off x="1847574" y="5929732"/>
            <a:ext cx="7044906" cy="576064"/>
          </a:xfrm>
          <a:prstGeom prst="rect">
            <a:avLst/>
          </a:prstGeom>
          <a:ln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anose="02050604050505020204" pitchFamily="18" charset="0"/>
              </a:rPr>
              <a:t>За принципом зворотного впливу</a:t>
            </a:r>
          </a:p>
        </p:txBody>
      </p:sp>
      <p:cxnSp>
        <p:nvCxnSpPr>
          <p:cNvPr id="16" name="Сполучна лінія уступом 15"/>
          <p:cNvCxnSpPr>
            <a:stCxn id="3" idx="2"/>
            <a:endCxn id="14" idx="1"/>
          </p:cNvCxnSpPr>
          <p:nvPr/>
        </p:nvCxnSpPr>
        <p:spPr bwMode="auto">
          <a:xfrm rot="5400000" flipH="1" flipV="1">
            <a:off x="1139557" y="5797779"/>
            <a:ext cx="288032" cy="1128002"/>
          </a:xfrm>
          <a:prstGeom prst="bentConnector4">
            <a:avLst>
              <a:gd name="adj1" fmla="val 101261"/>
              <a:gd name="adj2" fmla="val 92108"/>
            </a:avLst>
          </a:prstGeom>
          <a:ln>
            <a:headEnd type="none" w="med" len="med"/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8" name="Сполучна лінія уступом 17"/>
          <p:cNvCxnSpPr>
            <a:stCxn id="3" idx="2"/>
            <a:endCxn id="13" idx="1"/>
          </p:cNvCxnSpPr>
          <p:nvPr/>
        </p:nvCxnSpPr>
        <p:spPr bwMode="auto">
          <a:xfrm rot="5400000" flipH="1" flipV="1">
            <a:off x="757407" y="5415630"/>
            <a:ext cx="1052331" cy="1128002"/>
          </a:xfrm>
          <a:prstGeom prst="bentConnector4">
            <a:avLst>
              <a:gd name="adj1" fmla="val 99627"/>
              <a:gd name="adj2" fmla="val 68348"/>
            </a:avLst>
          </a:prstGeom>
          <a:ln>
            <a:headEnd type="none" w="med" len="med"/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2" name="Сполучна лінія уступом 21"/>
          <p:cNvCxnSpPr>
            <a:stCxn id="3" idx="2"/>
            <a:endCxn id="5" idx="1"/>
          </p:cNvCxnSpPr>
          <p:nvPr/>
        </p:nvCxnSpPr>
        <p:spPr bwMode="auto">
          <a:xfrm rot="5400000" flipH="1" flipV="1">
            <a:off x="389943" y="5048166"/>
            <a:ext cx="1787259" cy="1128002"/>
          </a:xfrm>
          <a:prstGeom prst="bentConnector4">
            <a:avLst>
              <a:gd name="adj1" fmla="val 100119"/>
              <a:gd name="adj2" fmla="val 73939"/>
            </a:avLst>
          </a:prstGeom>
          <a:ln>
            <a:headEnd type="none" w="med" len="med"/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4" name="Сполучна лінія уступом 23"/>
          <p:cNvCxnSpPr>
            <a:stCxn id="3" idx="2"/>
            <a:endCxn id="7" idx="1"/>
          </p:cNvCxnSpPr>
          <p:nvPr/>
        </p:nvCxnSpPr>
        <p:spPr bwMode="auto">
          <a:xfrm rot="5400000" flipH="1" flipV="1">
            <a:off x="28695" y="4669465"/>
            <a:ext cx="2527208" cy="1145454"/>
          </a:xfrm>
          <a:prstGeom prst="bentConnector4">
            <a:avLst>
              <a:gd name="adj1" fmla="val 100125"/>
              <a:gd name="adj2" fmla="val 73574"/>
            </a:avLst>
          </a:prstGeom>
          <a:ln>
            <a:headEnd type="none" w="med" len="med"/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6" name="Сполучна лінія уступом 25"/>
          <p:cNvCxnSpPr>
            <a:stCxn id="3" idx="0"/>
            <a:endCxn id="4" idx="1"/>
          </p:cNvCxnSpPr>
          <p:nvPr/>
        </p:nvCxnSpPr>
        <p:spPr bwMode="auto">
          <a:xfrm rot="16200000" flipH="1">
            <a:off x="1166271" y="1049980"/>
            <a:ext cx="222725" cy="1116124"/>
          </a:xfrm>
          <a:prstGeom prst="bentConnector4">
            <a:avLst>
              <a:gd name="adj1" fmla="val 109716"/>
              <a:gd name="adj2" fmla="val 103857"/>
            </a:avLst>
          </a:prstGeom>
          <a:ln>
            <a:headEnd type="none" w="med" len="med"/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8" name="Сполучна лінія уступом 27"/>
          <p:cNvCxnSpPr>
            <a:stCxn id="3" idx="0"/>
            <a:endCxn id="6" idx="1"/>
          </p:cNvCxnSpPr>
          <p:nvPr/>
        </p:nvCxnSpPr>
        <p:spPr bwMode="auto">
          <a:xfrm rot="16200000" flipH="1">
            <a:off x="792857" y="1423395"/>
            <a:ext cx="969554" cy="1116124"/>
          </a:xfrm>
          <a:prstGeom prst="bentConnector4">
            <a:avLst>
              <a:gd name="adj1" fmla="val 100003"/>
              <a:gd name="adj2" fmla="val 74194"/>
            </a:avLst>
          </a:prstGeom>
          <a:ln>
            <a:headEnd type="none" w="med" len="med"/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0" name="Сполучна лінія уступом 29"/>
          <p:cNvCxnSpPr>
            <a:endCxn id="8" idx="1"/>
          </p:cNvCxnSpPr>
          <p:nvPr/>
        </p:nvCxnSpPr>
        <p:spPr bwMode="auto">
          <a:xfrm rot="16200000" flipH="1">
            <a:off x="502606" y="1857711"/>
            <a:ext cx="1564720" cy="1130790"/>
          </a:xfrm>
          <a:prstGeom prst="bentConnector2">
            <a:avLst/>
          </a:prstGeom>
          <a:ln>
            <a:headEnd type="none" w="med" len="med"/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" name="Прямокутник 2"/>
          <p:cNvSpPr/>
          <p:nvPr/>
        </p:nvSpPr>
        <p:spPr bwMode="auto">
          <a:xfrm>
            <a:off x="179512" y="1496680"/>
            <a:ext cx="1080120" cy="5009116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vert="vert270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000" b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anose="02050604050505020204" pitchFamily="18" charset="0"/>
              </a:rPr>
              <a:t>Спеціальні</a:t>
            </a:r>
            <a:r>
              <a:rPr kumimoji="0" lang="uk-UA" sz="2000" b="1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anose="02050604050505020204" pitchFamily="18" charset="0"/>
              </a:rPr>
              <a:t> методи калькулювання</a:t>
            </a:r>
            <a:endParaRPr kumimoji="0" lang="uk-UA" sz="2000" b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59314721"/>
      </p:ext>
    </p:extLst>
  </p:cSld>
  <p:clrMapOvr>
    <a:masterClrMapping/>
  </p:clrMapOvr>
  <p:transition>
    <p:strips dir="ld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кутник 1"/>
          <p:cNvSpPr/>
          <p:nvPr/>
        </p:nvSpPr>
        <p:spPr>
          <a:xfrm>
            <a:off x="0" y="-99392"/>
            <a:ext cx="91440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dirty="0" err="1">
                <a:latin typeface="Bookman Old Style" panose="02050604050505020204" pitchFamily="18" charset="0"/>
              </a:rPr>
              <a:t>Різноманітність</a:t>
            </a:r>
            <a:r>
              <a:rPr lang="ru-RU" sz="2800" dirty="0">
                <a:latin typeface="Bookman Old Style" panose="02050604050505020204" pitchFamily="18" charset="0"/>
              </a:rPr>
              <a:t> </a:t>
            </a:r>
            <a:r>
              <a:rPr lang="ru-RU" sz="2800" dirty="0" err="1">
                <a:latin typeface="Bookman Old Style" panose="02050604050505020204" pitchFamily="18" charset="0"/>
              </a:rPr>
              <a:t>визначень</a:t>
            </a:r>
            <a:r>
              <a:rPr lang="ru-RU" sz="2800" dirty="0">
                <a:latin typeface="Bookman Old Style" panose="02050604050505020204" pitchFamily="18" charset="0"/>
              </a:rPr>
              <a:t> </a:t>
            </a:r>
            <a:r>
              <a:rPr lang="ru-RU" sz="2800" dirty="0" err="1">
                <a:latin typeface="Bookman Old Style" panose="02050604050505020204" pitchFamily="18" charset="0"/>
              </a:rPr>
              <a:t>поняття</a:t>
            </a:r>
            <a:r>
              <a:rPr lang="ru-RU" sz="2800" dirty="0">
                <a:latin typeface="Bookman Old Style" panose="02050604050505020204" pitchFamily="18" charset="0"/>
              </a:rPr>
              <a:t> “</a:t>
            </a:r>
            <a:r>
              <a:rPr lang="ru-RU" sz="2800" dirty="0" err="1">
                <a:latin typeface="Bookman Old Style" panose="02050604050505020204" pitchFamily="18" charset="0"/>
              </a:rPr>
              <a:t>витрати</a:t>
            </a:r>
            <a:r>
              <a:rPr lang="ru-RU" sz="2800" dirty="0" smtClean="0">
                <a:latin typeface="Bookman Old Style" panose="02050604050505020204" pitchFamily="18" charset="0"/>
              </a:rPr>
              <a:t>”, </a:t>
            </a:r>
            <a:r>
              <a:rPr lang="ru-RU" sz="2800" dirty="0" err="1" smtClean="0">
                <a:latin typeface="Bookman Old Style" panose="02050604050505020204" pitchFamily="18" charset="0"/>
              </a:rPr>
              <a:t>запропоновані</a:t>
            </a:r>
            <a:r>
              <a:rPr lang="ru-RU" sz="2800" dirty="0" smtClean="0">
                <a:latin typeface="Bookman Old Style" panose="02050604050505020204" pitchFamily="18" charset="0"/>
              </a:rPr>
              <a:t> </a:t>
            </a:r>
            <a:r>
              <a:rPr lang="ru-RU" sz="2800" dirty="0" err="1">
                <a:latin typeface="Bookman Old Style" panose="02050604050505020204" pitchFamily="18" charset="0"/>
              </a:rPr>
              <a:t>науковцями</a:t>
            </a:r>
            <a:endParaRPr lang="uk-UA" sz="2800" dirty="0">
              <a:latin typeface="Bookman Old Style" panose="02050604050505020204" pitchFamily="18" charset="0"/>
            </a:endParaRPr>
          </a:p>
        </p:txBody>
      </p:sp>
      <p:graphicFrame>
        <p:nvGraphicFramePr>
          <p:cNvPr id="3" name="Таблиця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69034429"/>
              </p:ext>
            </p:extLst>
          </p:nvPr>
        </p:nvGraphicFramePr>
        <p:xfrm>
          <a:off x="107504" y="1772816"/>
          <a:ext cx="8928993" cy="3645408"/>
        </p:xfrm>
        <a:graphic>
          <a:graphicData uri="http://schemas.openxmlformats.org/drawingml/2006/table">
            <a:tbl>
              <a:tblPr firstRow="1" firstCol="1" bandRow="1">
                <a:tableStyleId>{BC89EF96-8CEA-46FF-86C4-4CE0E7609802}</a:tableStyleId>
              </a:tblPr>
              <a:tblGrid>
                <a:gridCol w="919518">
                  <a:extLst>
                    <a:ext uri="{9D8B030D-6E8A-4147-A177-3AD203B41FA5}">
                      <a16:colId xmlns:a16="http://schemas.microsoft.com/office/drawing/2014/main" xmlns="" val="2344949470"/>
                    </a:ext>
                  </a:extLst>
                </a:gridCol>
                <a:gridCol w="1294904">
                  <a:extLst>
                    <a:ext uri="{9D8B030D-6E8A-4147-A177-3AD203B41FA5}">
                      <a16:colId xmlns:a16="http://schemas.microsoft.com/office/drawing/2014/main" xmlns="" val="2376502855"/>
                    </a:ext>
                  </a:extLst>
                </a:gridCol>
                <a:gridCol w="2322082">
                  <a:extLst>
                    <a:ext uri="{9D8B030D-6E8A-4147-A177-3AD203B41FA5}">
                      <a16:colId xmlns:a16="http://schemas.microsoft.com/office/drawing/2014/main" xmlns="" val="2326390739"/>
                    </a:ext>
                  </a:extLst>
                </a:gridCol>
                <a:gridCol w="4392489">
                  <a:extLst>
                    <a:ext uri="{9D8B030D-6E8A-4147-A177-3AD203B41FA5}">
                      <a16:colId xmlns:a16="http://schemas.microsoft.com/office/drawing/2014/main" xmlns="" val="1271652124"/>
                    </a:ext>
                  </a:extLst>
                </a:gridCol>
              </a:tblGrid>
              <a:tr h="13081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effectLst/>
                          <a:latin typeface="Bookman Old Style" panose="02050604050505020204" pitchFamily="18" charset="0"/>
                        </a:rPr>
                        <a:t>№</a:t>
                      </a:r>
                      <a:endParaRPr lang="uk-UA" sz="160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effectLst/>
                          <a:latin typeface="Bookman Old Style" panose="02050604050505020204" pitchFamily="18" charset="0"/>
                        </a:rPr>
                        <a:t>Автор</a:t>
                      </a:r>
                      <a:endParaRPr lang="uk-UA" sz="160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effectLst/>
                          <a:latin typeface="Bookman Old Style" panose="02050604050505020204" pitchFamily="18" charset="0"/>
                        </a:rPr>
                        <a:t>Термін</a:t>
                      </a:r>
                      <a:endParaRPr lang="uk-UA" sz="160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effectLst/>
                          <a:latin typeface="Bookman Old Style" panose="02050604050505020204" pitchFamily="18" charset="0"/>
                        </a:rPr>
                        <a:t>Визначення терміна</a:t>
                      </a:r>
                      <a:endParaRPr lang="uk-UA" sz="160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3610422931"/>
                  </a:ext>
                </a:extLst>
              </a:tr>
              <a:tr h="15049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  <a:latin typeface="Bookman Old Style" panose="02050604050505020204" pitchFamily="18" charset="0"/>
                        </a:rPr>
                        <a:t>1</a:t>
                      </a:r>
                      <a:endParaRPr lang="uk-UA" sz="1600" dirty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 err="1">
                          <a:effectLst/>
                          <a:latin typeface="Bookman Old Style" panose="02050604050505020204" pitchFamily="18" charset="0"/>
                        </a:rPr>
                        <a:t>Макконелл</a:t>
                      </a:r>
                      <a:r>
                        <a:rPr lang="uk-UA" sz="1600" dirty="0">
                          <a:effectLst/>
                          <a:latin typeface="Bookman Old Style" panose="02050604050505020204" pitchFamily="18" charset="0"/>
                        </a:rPr>
                        <a:t>, </a:t>
                      </a:r>
                      <a:r>
                        <a:rPr lang="uk-UA" sz="1600" dirty="0" err="1">
                          <a:effectLst/>
                          <a:latin typeface="Bookman Old Style" panose="02050604050505020204" pitchFamily="18" charset="0"/>
                        </a:rPr>
                        <a:t>Брю</a:t>
                      </a:r>
                      <a:endParaRPr lang="uk-UA" sz="1600" dirty="0">
                        <a:effectLst/>
                        <a:latin typeface="Bookman Old Style" panose="020506040505050202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  <a:latin typeface="Bookman Old Style" panose="02050604050505020204" pitchFamily="18" charset="0"/>
                        </a:rPr>
                        <a:t>[38, с.197]</a:t>
                      </a:r>
                      <a:endParaRPr lang="uk-UA" sz="1600" dirty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  <a:latin typeface="Bookman Old Style" panose="02050604050505020204" pitchFamily="18" charset="0"/>
                        </a:rPr>
                        <a:t>Економічні витрати</a:t>
                      </a:r>
                      <a:endParaRPr lang="uk-UA" sz="1600" dirty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effectLst/>
                          <a:latin typeface="Bookman Old Style" panose="02050604050505020204" pitchFamily="18" charset="0"/>
                        </a:rPr>
                        <a:t>Це платежі, які фірма має зробити, або доходи, які фірма повинна забезпечити постачальникам ресурсів, щоб відвести ці ресурси від використання в альтернативних виробництвах</a:t>
                      </a:r>
                      <a:endParaRPr lang="uk-UA" sz="160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2867988650"/>
                  </a:ext>
                </a:extLst>
              </a:tr>
              <a:tr h="180975"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  <a:latin typeface="Bookman Old Style" panose="02050604050505020204" pitchFamily="18" charset="0"/>
                        </a:rPr>
                        <a:t>2</a:t>
                      </a:r>
                      <a:endParaRPr lang="uk-UA" sz="1600" dirty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effectLst/>
                          <a:latin typeface="Bookman Old Style" panose="02050604050505020204" pitchFamily="18" charset="0"/>
                        </a:rPr>
                        <a:t>Сопко В.В.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effectLst/>
                          <a:latin typeface="Bookman Old Style" panose="02050604050505020204" pitchFamily="18" charset="0"/>
                        </a:rPr>
                        <a:t>[66, с.341]</a:t>
                      </a:r>
                      <a:endParaRPr lang="uk-UA" sz="160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  <a:latin typeface="Bookman Old Style" panose="02050604050505020204" pitchFamily="18" charset="0"/>
                        </a:rPr>
                        <a:t>затрати</a:t>
                      </a:r>
                      <a:endParaRPr lang="uk-UA" sz="1600" dirty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effectLst/>
                          <a:latin typeface="Bookman Old Style" panose="02050604050505020204" pitchFamily="18" charset="0"/>
                        </a:rPr>
                        <a:t>Використані у процесі виробництва різні речовини та сили природи на виготовлення нового продукту</a:t>
                      </a:r>
                      <a:endParaRPr lang="uk-UA" sz="160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1566695960"/>
                  </a:ext>
                </a:extLst>
              </a:tr>
              <a:tr h="110490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  <a:latin typeface="Bookman Old Style" panose="02050604050505020204" pitchFamily="18" charset="0"/>
                        </a:rPr>
                        <a:t>собівартість</a:t>
                      </a:r>
                      <a:endParaRPr lang="uk-UA" sz="1600" dirty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  <a:latin typeface="Bookman Old Style" panose="02050604050505020204" pitchFamily="18" charset="0"/>
                        </a:rPr>
                        <a:t>Грошовий вираз суми затрат на виробництво конкретного продукту</a:t>
                      </a:r>
                      <a:endParaRPr lang="uk-UA" sz="1600" dirty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2567422280"/>
                  </a:ext>
                </a:extLst>
              </a:tr>
              <a:tr h="140970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effectLst/>
                          <a:latin typeface="Bookman Old Style" panose="02050604050505020204" pitchFamily="18" charset="0"/>
                        </a:rPr>
                        <a:t>затрати виробництва</a:t>
                      </a:r>
                      <a:endParaRPr lang="uk-UA" sz="160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  <a:latin typeface="Bookman Old Style" panose="02050604050505020204" pitchFamily="18" charset="0"/>
                        </a:rPr>
                        <a:t>поєднання термінів “затрати” і “собівартість”</a:t>
                      </a:r>
                      <a:endParaRPr lang="uk-UA" sz="1600" dirty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57244601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1415143"/>
      </p:ext>
    </p:extLst>
  </p:cSld>
  <p:clrMapOvr>
    <a:masterClrMapping/>
  </p:clrMapOvr>
  <p:transition>
    <p:strips dir="ld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кутник 1"/>
          <p:cNvSpPr/>
          <p:nvPr/>
        </p:nvSpPr>
        <p:spPr>
          <a:xfrm>
            <a:off x="0" y="-99392"/>
            <a:ext cx="91440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dirty="0">
                <a:latin typeface="Bookman Old Style" panose="02050604050505020204" pitchFamily="18" charset="0"/>
              </a:rPr>
              <a:t>Приклад </a:t>
            </a:r>
            <a:r>
              <a:rPr lang="ru-RU" sz="2800" dirty="0" err="1">
                <a:latin typeface="Bookman Old Style" panose="02050604050505020204" pitchFamily="18" charset="0"/>
              </a:rPr>
              <a:t>оформлення</a:t>
            </a:r>
            <a:r>
              <a:rPr lang="ru-RU" sz="2800" dirty="0">
                <a:latin typeface="Bookman Old Style" panose="02050604050505020204" pitchFamily="18" charset="0"/>
              </a:rPr>
              <a:t> </a:t>
            </a:r>
            <a:r>
              <a:rPr lang="ru-RU" sz="2800" dirty="0" err="1">
                <a:latin typeface="Bookman Old Style" panose="02050604050505020204" pitchFamily="18" charset="0"/>
              </a:rPr>
              <a:t>бібліографічного</a:t>
            </a:r>
            <a:r>
              <a:rPr lang="ru-RU" sz="2800" dirty="0">
                <a:latin typeface="Bookman Old Style" panose="02050604050505020204" pitchFamily="18" charset="0"/>
              </a:rPr>
              <a:t> </a:t>
            </a:r>
            <a:r>
              <a:rPr lang="ru-RU" sz="2800" dirty="0" err="1">
                <a:latin typeface="Bookman Old Style" panose="02050604050505020204" pitchFamily="18" charset="0"/>
              </a:rPr>
              <a:t>опису</a:t>
            </a:r>
            <a:r>
              <a:rPr lang="ru-RU" sz="2800" dirty="0">
                <a:latin typeface="Bookman Old Style" panose="02050604050505020204" pitchFamily="18" charset="0"/>
              </a:rPr>
              <a:t> списку </a:t>
            </a:r>
            <a:r>
              <a:rPr lang="ru-RU" sz="2800" dirty="0" err="1">
                <a:latin typeface="Bookman Old Style" panose="02050604050505020204" pitchFamily="18" charset="0"/>
              </a:rPr>
              <a:t>джерел</a:t>
            </a:r>
            <a:r>
              <a:rPr lang="ru-RU" sz="2800" dirty="0">
                <a:latin typeface="Bookman Old Style" panose="02050604050505020204" pitchFamily="18" charset="0"/>
              </a:rPr>
              <a:t> </a:t>
            </a:r>
            <a:r>
              <a:rPr lang="ru-RU" sz="2800" dirty="0" err="1">
                <a:latin typeface="Bookman Old Style" panose="02050604050505020204" pitchFamily="18" charset="0"/>
              </a:rPr>
              <a:t>наукової</a:t>
            </a:r>
            <a:r>
              <a:rPr lang="ru-RU" sz="2800" dirty="0">
                <a:latin typeface="Bookman Old Style" panose="02050604050505020204" pitchFamily="18" charset="0"/>
              </a:rPr>
              <a:t> </a:t>
            </a:r>
            <a:r>
              <a:rPr lang="ru-RU" sz="2800" dirty="0" err="1">
                <a:latin typeface="Bookman Old Style" panose="02050604050505020204" pitchFamily="18" charset="0"/>
              </a:rPr>
              <a:t>роботи</a:t>
            </a:r>
            <a:endParaRPr lang="uk-UA" sz="2800" dirty="0">
              <a:latin typeface="Bookman Old Style" panose="02050604050505020204" pitchFamily="18" charset="0"/>
            </a:endParaRPr>
          </a:p>
        </p:txBody>
      </p:sp>
      <p:graphicFrame>
        <p:nvGraphicFramePr>
          <p:cNvPr id="3" name="Таблиця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24131170"/>
              </p:ext>
            </p:extLst>
          </p:nvPr>
        </p:nvGraphicFramePr>
        <p:xfrm>
          <a:off x="-6379" y="1268760"/>
          <a:ext cx="9144000" cy="5334000"/>
        </p:xfrm>
        <a:graphic>
          <a:graphicData uri="http://schemas.openxmlformats.org/drawingml/2006/table">
            <a:tbl>
              <a:tblPr firstRow="1" firstCol="1" bandRow="1">
                <a:tableStyleId>{BC89EF96-8CEA-46FF-86C4-4CE0E7609802}</a:tableStyleId>
              </a:tblPr>
              <a:tblGrid>
                <a:gridCol w="1907704">
                  <a:extLst>
                    <a:ext uri="{9D8B030D-6E8A-4147-A177-3AD203B41FA5}">
                      <a16:colId xmlns:a16="http://schemas.microsoft.com/office/drawing/2014/main" xmlns="" val="864742785"/>
                    </a:ext>
                  </a:extLst>
                </a:gridCol>
                <a:gridCol w="7236296">
                  <a:extLst>
                    <a:ext uri="{9D8B030D-6E8A-4147-A177-3AD203B41FA5}">
                      <a16:colId xmlns:a16="http://schemas.microsoft.com/office/drawing/2014/main" xmlns="" val="761958771"/>
                    </a:ext>
                  </a:extLst>
                </a:gridCol>
              </a:tblGrid>
              <a:tr h="301501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400" spc="-20">
                          <a:effectLst/>
                          <a:latin typeface="Bookman Old Style" panose="02050604050505020204" pitchFamily="18" charset="0"/>
                        </a:rPr>
                        <a:t>Характеристика джерела</a:t>
                      </a:r>
                      <a:endParaRPr lang="uk-UA" sz="140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300" marR="5730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  <a:latin typeface="Bookman Old Style" panose="02050604050505020204" pitchFamily="18" charset="0"/>
                        </a:rPr>
                        <a:t>Приклад оформлення</a:t>
                      </a:r>
                      <a:endParaRPr lang="uk-UA" sz="140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300" marR="57300" marT="0" marB="0" anchor="ctr"/>
                </a:tc>
                <a:extLst>
                  <a:ext uri="{0D108BD9-81ED-4DB2-BD59-A6C34878D82A}">
                    <a16:rowId xmlns:a16="http://schemas.microsoft.com/office/drawing/2014/main" xmlns="" val="3706481325"/>
                  </a:ext>
                </a:extLst>
              </a:tr>
              <a:tr h="1244095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  <a:latin typeface="Bookman Old Style" panose="02050604050505020204" pitchFamily="18" charset="0"/>
                        </a:rPr>
                        <a:t>Один автор</a:t>
                      </a:r>
                      <a:endParaRPr lang="uk-UA" sz="140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300" marR="57300" marT="0" marB="0"/>
                </a:tc>
                <a:tc>
                  <a:txBody>
                    <a:bodyPr/>
                    <a:lstStyle/>
                    <a:p>
                      <a:pPr marL="0"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  <a:latin typeface="Bookman Old Style" panose="02050604050505020204" pitchFamily="18" charset="0"/>
                        </a:rPr>
                        <a:t>1</a:t>
                      </a:r>
                      <a:r>
                        <a:rPr lang="ru-RU" sz="1400" dirty="0">
                          <a:effectLst/>
                          <a:latin typeface="Bookman Old Style" panose="02050604050505020204" pitchFamily="18" charset="0"/>
                        </a:rPr>
                        <a:t>. Афанасьев В. Г. Человек в управлении обществом / В. Г. Афанасьев – М. : Политиздат, 1977. – 75 с.</a:t>
                      </a:r>
                      <a:endParaRPr lang="uk-UA" sz="1400" dirty="0">
                        <a:effectLst/>
                        <a:latin typeface="Bookman Old Style" panose="02050604050505020204" pitchFamily="18" charset="0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Bookman Old Style" panose="02050604050505020204" pitchFamily="18" charset="0"/>
                        </a:rPr>
                        <a:t>2. </a:t>
                      </a:r>
                      <a:r>
                        <a:rPr lang="ru-RU" sz="1400" dirty="0" err="1">
                          <a:effectLst/>
                          <a:latin typeface="Bookman Old Style" panose="02050604050505020204" pitchFamily="18" charset="0"/>
                        </a:rPr>
                        <a:t>Белобжецкий</a:t>
                      </a:r>
                      <a:r>
                        <a:rPr lang="ru-RU" sz="1400" dirty="0">
                          <a:effectLst/>
                          <a:latin typeface="Bookman Old Style" panose="02050604050505020204" pitchFamily="18" charset="0"/>
                        </a:rPr>
                        <a:t> И. А. Финансово-хозяйственный контроль в управлении экономикой / И. А. </a:t>
                      </a:r>
                      <a:r>
                        <a:rPr lang="ru-RU" sz="1400" dirty="0" err="1">
                          <a:effectLst/>
                          <a:latin typeface="Bookman Old Style" panose="02050604050505020204" pitchFamily="18" charset="0"/>
                        </a:rPr>
                        <a:t>Белобжецкий</a:t>
                      </a:r>
                      <a:r>
                        <a:rPr lang="ru-RU" sz="1400" dirty="0">
                          <a:effectLst/>
                          <a:latin typeface="Bookman Old Style" panose="02050604050505020204" pitchFamily="18" charset="0"/>
                        </a:rPr>
                        <a:t> – М. : Финансы, 1979. – 256 с.</a:t>
                      </a:r>
                      <a:endParaRPr lang="uk-UA" sz="1400" dirty="0">
                        <a:effectLst/>
                        <a:latin typeface="Bookman Old Style" panose="02050604050505020204" pitchFamily="18" charset="0"/>
                      </a:endParaRPr>
                    </a:p>
                    <a:p>
                      <a:pPr marL="0"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Bookman Old Style" panose="02050604050505020204" pitchFamily="18" charset="0"/>
                        </a:rPr>
                        <a:t>3. Белоусов М. С. Бухгалтерский учет в торговле : учебник для учет.-</a:t>
                      </a:r>
                      <a:r>
                        <a:rPr lang="ru-RU" sz="1400" dirty="0" err="1">
                          <a:effectLst/>
                          <a:latin typeface="Bookman Old Style" panose="02050604050505020204" pitchFamily="18" charset="0"/>
                        </a:rPr>
                        <a:t>экон</a:t>
                      </a:r>
                      <a:r>
                        <a:rPr lang="ru-RU" sz="1400" dirty="0">
                          <a:effectLst/>
                          <a:latin typeface="Bookman Old Style" panose="02050604050505020204" pitchFamily="18" charset="0"/>
                        </a:rPr>
                        <a:t>. фак. торг. вузов / М. С. Белоусов – М. : Экономика, 1976. – 455 с.</a:t>
                      </a:r>
                      <a:endParaRPr lang="uk-UA" sz="1400" dirty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300" marR="57300" marT="0" marB="0"/>
                </a:tc>
                <a:extLst>
                  <a:ext uri="{0D108BD9-81ED-4DB2-BD59-A6C34878D82A}">
                    <a16:rowId xmlns:a16="http://schemas.microsoft.com/office/drawing/2014/main" xmlns="" val="660029149"/>
                  </a:ext>
                </a:extLst>
              </a:tr>
              <a:tr h="1244095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  <a:latin typeface="Bookman Old Style" panose="02050604050505020204" pitchFamily="18" charset="0"/>
                        </a:rPr>
                        <a:t>Два автори</a:t>
                      </a:r>
                      <a:endParaRPr lang="uk-UA" sz="140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300" marR="5730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  <a:latin typeface="Bookman Old Style" panose="02050604050505020204" pitchFamily="18" charset="0"/>
                        </a:rPr>
                        <a:t>1. </a:t>
                      </a:r>
                      <a:r>
                        <a:rPr lang="uk-UA" sz="1400" dirty="0" err="1">
                          <a:effectLst/>
                          <a:latin typeface="Bookman Old Style" panose="02050604050505020204" pitchFamily="18" charset="0"/>
                        </a:rPr>
                        <a:t>Аренс</a:t>
                      </a:r>
                      <a:r>
                        <a:rPr lang="uk-UA" sz="1400" dirty="0">
                          <a:effectLst/>
                          <a:latin typeface="Bookman Old Style" panose="02050604050505020204" pitchFamily="18" charset="0"/>
                        </a:rPr>
                        <a:t> А. Аудит : </a:t>
                      </a:r>
                      <a:r>
                        <a:rPr lang="uk-UA" sz="1400" dirty="0" err="1">
                          <a:effectLst/>
                          <a:latin typeface="Bookman Old Style" panose="02050604050505020204" pitchFamily="18" charset="0"/>
                        </a:rPr>
                        <a:t>учебник</a:t>
                      </a:r>
                      <a:r>
                        <a:rPr lang="uk-UA" sz="1400" dirty="0">
                          <a:effectLst/>
                          <a:latin typeface="Bookman Old Style" panose="02050604050505020204" pitchFamily="18" charset="0"/>
                        </a:rPr>
                        <a:t> / А. </a:t>
                      </a:r>
                      <a:r>
                        <a:rPr lang="uk-UA" sz="1400" dirty="0" err="1">
                          <a:effectLst/>
                          <a:latin typeface="Bookman Old Style" panose="02050604050505020204" pitchFamily="18" charset="0"/>
                        </a:rPr>
                        <a:t>Аренс</a:t>
                      </a:r>
                      <a:r>
                        <a:rPr lang="uk-UA" sz="1400" dirty="0">
                          <a:effectLst/>
                          <a:latin typeface="Bookman Old Style" panose="02050604050505020204" pitchFamily="18" charset="0"/>
                        </a:rPr>
                        <a:t>, </a:t>
                      </a:r>
                      <a:r>
                        <a:rPr lang="uk-UA" sz="1400" dirty="0" err="1">
                          <a:effectLst/>
                          <a:latin typeface="Bookman Old Style" panose="02050604050505020204" pitchFamily="18" charset="0"/>
                        </a:rPr>
                        <a:t>Дж</a:t>
                      </a:r>
                      <a:r>
                        <a:rPr lang="uk-UA" sz="1400" dirty="0">
                          <a:effectLst/>
                          <a:latin typeface="Bookman Old Style" panose="02050604050505020204" pitchFamily="18" charset="0"/>
                        </a:rPr>
                        <a:t>. </a:t>
                      </a:r>
                      <a:r>
                        <a:rPr lang="uk-UA" sz="1400" dirty="0" err="1">
                          <a:effectLst/>
                          <a:latin typeface="Bookman Old Style" panose="02050604050505020204" pitchFamily="18" charset="0"/>
                        </a:rPr>
                        <a:t>Лоббек</a:t>
                      </a:r>
                      <a:r>
                        <a:rPr lang="uk-UA" sz="1400" dirty="0">
                          <a:effectLst/>
                          <a:latin typeface="Bookman Old Style" panose="02050604050505020204" pitchFamily="18" charset="0"/>
                        </a:rPr>
                        <a:t> ;  пер. с </a:t>
                      </a:r>
                      <a:r>
                        <a:rPr lang="uk-UA" sz="1400" dirty="0" err="1">
                          <a:effectLst/>
                          <a:latin typeface="Bookman Old Style" panose="02050604050505020204" pitchFamily="18" charset="0"/>
                        </a:rPr>
                        <a:t>англ</a:t>
                      </a:r>
                      <a:r>
                        <a:rPr lang="uk-UA" sz="1400" dirty="0">
                          <a:effectLst/>
                          <a:latin typeface="Bookman Old Style" panose="02050604050505020204" pitchFamily="18" charset="0"/>
                        </a:rPr>
                        <a:t>. – М. : </a:t>
                      </a:r>
                      <a:r>
                        <a:rPr lang="uk-UA" sz="1400" dirty="0" err="1">
                          <a:effectLst/>
                          <a:latin typeface="Bookman Old Style" panose="02050604050505020204" pitchFamily="18" charset="0"/>
                        </a:rPr>
                        <a:t>Финансы</a:t>
                      </a:r>
                      <a:r>
                        <a:rPr lang="uk-UA" sz="1400" dirty="0">
                          <a:effectLst/>
                          <a:latin typeface="Bookman Old Style" panose="02050604050505020204" pitchFamily="18" charset="0"/>
                        </a:rPr>
                        <a:t> и статистика, 1995. – 560 с.</a:t>
                      </a: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400" spc="-10" dirty="0">
                          <a:effectLst/>
                          <a:latin typeface="Bookman Old Style" panose="02050604050505020204" pitchFamily="18" charset="0"/>
                        </a:rPr>
                        <a:t>2. </a:t>
                      </a:r>
                      <a:r>
                        <a:rPr lang="uk-UA" sz="1400" spc="-10" dirty="0" err="1">
                          <a:effectLst/>
                          <a:latin typeface="Bookman Old Style" panose="02050604050505020204" pitchFamily="18" charset="0"/>
                        </a:rPr>
                        <a:t>Бутинець</a:t>
                      </a:r>
                      <a:r>
                        <a:rPr lang="uk-UA" sz="1400" spc="-10" dirty="0">
                          <a:effectLst/>
                          <a:latin typeface="Bookman Old Style" panose="02050604050505020204" pitchFamily="18" charset="0"/>
                        </a:rPr>
                        <a:t> Ф. Ф. Бухгалтерський облік : господарські операції, кореспонденція рахунків, первинні документи : </a:t>
                      </a:r>
                      <a:r>
                        <a:rPr lang="uk-UA" sz="1400" spc="-10" dirty="0" err="1">
                          <a:effectLst/>
                          <a:latin typeface="Bookman Old Style" panose="02050604050505020204" pitchFamily="18" charset="0"/>
                        </a:rPr>
                        <a:t>навч</a:t>
                      </a:r>
                      <a:r>
                        <a:rPr lang="uk-UA" sz="1400" spc="-10" dirty="0">
                          <a:effectLst/>
                          <a:latin typeface="Bookman Old Style" panose="02050604050505020204" pitchFamily="18" charset="0"/>
                        </a:rPr>
                        <a:t>. </a:t>
                      </a:r>
                      <a:r>
                        <a:rPr lang="uk-UA" sz="1400" spc="-10" dirty="0" err="1">
                          <a:effectLst/>
                          <a:latin typeface="Bookman Old Style" panose="02050604050505020204" pitchFamily="18" charset="0"/>
                        </a:rPr>
                        <a:t>посіб</a:t>
                      </a:r>
                      <a:r>
                        <a:rPr lang="uk-UA" sz="1400" spc="-10" dirty="0">
                          <a:effectLst/>
                          <a:latin typeface="Bookman Old Style" panose="02050604050505020204" pitchFamily="18" charset="0"/>
                        </a:rPr>
                        <a:t>. для </a:t>
                      </a:r>
                      <a:r>
                        <a:rPr lang="uk-UA" sz="1400" spc="-10" dirty="0" err="1">
                          <a:effectLst/>
                          <a:latin typeface="Bookman Old Style" panose="02050604050505020204" pitchFamily="18" charset="0"/>
                        </a:rPr>
                        <a:t>студ</a:t>
                      </a:r>
                      <a:r>
                        <a:rPr lang="uk-UA" sz="1400" spc="-10" dirty="0">
                          <a:effectLst/>
                          <a:latin typeface="Bookman Old Style" panose="02050604050505020204" pitchFamily="18" charset="0"/>
                        </a:rPr>
                        <a:t>. спец. 7.0505106 “Облік і аудит” / Ф. Ф. </a:t>
                      </a:r>
                      <a:r>
                        <a:rPr lang="uk-UA" sz="1400" spc="-10" dirty="0" err="1">
                          <a:effectLst/>
                          <a:latin typeface="Bookman Old Style" panose="02050604050505020204" pitchFamily="18" charset="0"/>
                        </a:rPr>
                        <a:t>Бутинець</a:t>
                      </a:r>
                      <a:r>
                        <a:rPr lang="uk-UA" sz="1400" spc="-10" dirty="0">
                          <a:effectLst/>
                          <a:latin typeface="Bookman Old Style" panose="02050604050505020204" pitchFamily="18" charset="0"/>
                        </a:rPr>
                        <a:t>, Н. М. </a:t>
                      </a:r>
                      <a:r>
                        <a:rPr lang="uk-UA" sz="1400" spc="-10" dirty="0" err="1">
                          <a:effectLst/>
                          <a:latin typeface="Bookman Old Style" panose="02050604050505020204" pitchFamily="18" charset="0"/>
                        </a:rPr>
                        <a:t>Малюга</a:t>
                      </a:r>
                      <a:r>
                        <a:rPr lang="uk-UA" sz="1400" spc="-10" dirty="0">
                          <a:effectLst/>
                          <a:latin typeface="Bookman Old Style" panose="02050604050505020204" pitchFamily="18" charset="0"/>
                        </a:rPr>
                        <a:t>. – Житомир : ЖІТІ, 1997. – 816 с.</a:t>
                      </a:r>
                      <a:endParaRPr lang="uk-UA" sz="1400" dirty="0">
                        <a:effectLst/>
                        <a:latin typeface="Bookman Old Style" panose="02050604050505020204" pitchFamily="18" charset="0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400" spc="-40" dirty="0">
                          <a:effectLst/>
                          <a:latin typeface="Bookman Old Style" panose="02050604050505020204" pitchFamily="18" charset="0"/>
                        </a:rPr>
                        <a:t>3. </a:t>
                      </a:r>
                      <a:r>
                        <a:rPr lang="uk-UA" sz="1400" spc="-40" dirty="0" err="1">
                          <a:effectLst/>
                          <a:latin typeface="Bookman Old Style" panose="02050604050505020204" pitchFamily="18" charset="0"/>
                        </a:rPr>
                        <a:t>Горшенев</a:t>
                      </a:r>
                      <a:r>
                        <a:rPr lang="uk-UA" sz="1400" spc="-40" dirty="0">
                          <a:effectLst/>
                          <a:latin typeface="Bookman Old Style" panose="02050604050505020204" pitchFamily="18" charset="0"/>
                        </a:rPr>
                        <a:t> В. М. Контроль </a:t>
                      </a:r>
                      <a:r>
                        <a:rPr lang="uk-UA" sz="1400" spc="-40" dirty="0" err="1">
                          <a:effectLst/>
                          <a:latin typeface="Bookman Old Style" panose="02050604050505020204" pitchFamily="18" charset="0"/>
                        </a:rPr>
                        <a:t>как</a:t>
                      </a:r>
                      <a:r>
                        <a:rPr lang="uk-UA" sz="1400" spc="-40" dirty="0">
                          <a:effectLst/>
                          <a:latin typeface="Bookman Old Style" panose="02050604050505020204" pitchFamily="18" charset="0"/>
                        </a:rPr>
                        <a:t> </a:t>
                      </a:r>
                      <a:r>
                        <a:rPr lang="uk-UA" sz="1400" spc="-40" dirty="0" err="1">
                          <a:effectLst/>
                          <a:latin typeface="Bookman Old Style" panose="02050604050505020204" pitchFamily="18" charset="0"/>
                        </a:rPr>
                        <a:t>правовая</a:t>
                      </a:r>
                      <a:r>
                        <a:rPr lang="uk-UA" sz="1400" spc="-40" dirty="0">
                          <a:effectLst/>
                          <a:latin typeface="Bookman Old Style" panose="02050604050505020204" pitchFamily="18" charset="0"/>
                        </a:rPr>
                        <a:t> форма </a:t>
                      </a:r>
                      <a:r>
                        <a:rPr lang="uk-UA" sz="1400" spc="-40" dirty="0" err="1">
                          <a:effectLst/>
                          <a:latin typeface="Bookman Old Style" panose="02050604050505020204" pitchFamily="18" charset="0"/>
                        </a:rPr>
                        <a:t>деятельности</a:t>
                      </a:r>
                      <a:r>
                        <a:rPr lang="uk-UA" sz="1400" spc="-40" dirty="0">
                          <a:effectLst/>
                          <a:latin typeface="Bookman Old Style" panose="02050604050505020204" pitchFamily="18" charset="0"/>
                        </a:rPr>
                        <a:t> / В. М. </a:t>
                      </a:r>
                      <a:r>
                        <a:rPr lang="uk-UA" sz="1400" spc="-40" dirty="0" err="1">
                          <a:effectLst/>
                          <a:latin typeface="Bookman Old Style" panose="02050604050505020204" pitchFamily="18" charset="0"/>
                        </a:rPr>
                        <a:t>Горшенев</a:t>
                      </a:r>
                      <a:r>
                        <a:rPr lang="uk-UA" sz="1400" spc="-40" dirty="0">
                          <a:effectLst/>
                          <a:latin typeface="Bookman Old Style" panose="02050604050505020204" pitchFamily="18" charset="0"/>
                        </a:rPr>
                        <a:t>, И. Б. </a:t>
                      </a:r>
                      <a:r>
                        <a:rPr lang="uk-UA" sz="1400" spc="-40" dirty="0" err="1">
                          <a:effectLst/>
                          <a:latin typeface="Bookman Old Style" panose="02050604050505020204" pitchFamily="18" charset="0"/>
                        </a:rPr>
                        <a:t>Шахов</a:t>
                      </a:r>
                      <a:r>
                        <a:rPr lang="uk-UA" sz="1400" spc="-40" dirty="0">
                          <a:effectLst/>
                          <a:latin typeface="Bookman Old Style" panose="02050604050505020204" pitchFamily="18" charset="0"/>
                        </a:rPr>
                        <a:t>. – М. : </a:t>
                      </a:r>
                      <a:r>
                        <a:rPr lang="uk-UA" sz="1400" spc="-40" dirty="0" err="1">
                          <a:effectLst/>
                          <a:latin typeface="Bookman Old Style" panose="02050604050505020204" pitchFamily="18" charset="0"/>
                        </a:rPr>
                        <a:t>Юрид</a:t>
                      </a:r>
                      <a:r>
                        <a:rPr lang="uk-UA" sz="1400" spc="-40" dirty="0">
                          <a:effectLst/>
                          <a:latin typeface="Bookman Old Style" panose="02050604050505020204" pitchFamily="18" charset="0"/>
                        </a:rPr>
                        <a:t>. </a:t>
                      </a:r>
                      <a:r>
                        <a:rPr lang="uk-UA" sz="1400" spc="-40" dirty="0" err="1">
                          <a:effectLst/>
                          <a:latin typeface="Bookman Old Style" panose="02050604050505020204" pitchFamily="18" charset="0"/>
                        </a:rPr>
                        <a:t>лит</a:t>
                      </a:r>
                      <a:r>
                        <a:rPr lang="uk-UA" sz="1400" spc="-40" dirty="0">
                          <a:effectLst/>
                          <a:latin typeface="Bookman Old Style" panose="02050604050505020204" pitchFamily="18" charset="0"/>
                        </a:rPr>
                        <a:t>., 1987. – 176 с.</a:t>
                      </a:r>
                      <a:endParaRPr lang="uk-UA" sz="1400" dirty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300" marR="57300" marT="0" marB="0"/>
                </a:tc>
                <a:extLst>
                  <a:ext uri="{0D108BD9-81ED-4DB2-BD59-A6C34878D82A}">
                    <a16:rowId xmlns:a16="http://schemas.microsoft.com/office/drawing/2014/main" xmlns="" val="3837696126"/>
                  </a:ext>
                </a:extLst>
              </a:tr>
              <a:tr h="1714841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  <a:latin typeface="Bookman Old Style" panose="02050604050505020204" pitchFamily="18" charset="0"/>
                        </a:rPr>
                        <a:t>Три автори</a:t>
                      </a:r>
                      <a:endParaRPr lang="uk-UA" sz="140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300" marR="5730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  <a:latin typeface="Bookman Old Style" panose="02050604050505020204" pitchFamily="18" charset="0"/>
                        </a:rPr>
                        <a:t>1. Безруких П. С. </a:t>
                      </a:r>
                      <a:r>
                        <a:rPr lang="uk-UA" sz="1400" dirty="0" err="1">
                          <a:effectLst/>
                          <a:latin typeface="Bookman Old Style" panose="02050604050505020204" pitchFamily="18" charset="0"/>
                        </a:rPr>
                        <a:t>Бухгалтерский</a:t>
                      </a:r>
                      <a:r>
                        <a:rPr lang="uk-UA" sz="1400" dirty="0">
                          <a:effectLst/>
                          <a:latin typeface="Bookman Old Style" panose="02050604050505020204" pitchFamily="18" charset="0"/>
                        </a:rPr>
                        <a:t> </a:t>
                      </a:r>
                      <a:r>
                        <a:rPr lang="uk-UA" sz="1400" dirty="0" err="1">
                          <a:effectLst/>
                          <a:latin typeface="Bookman Old Style" panose="02050604050505020204" pitchFamily="18" charset="0"/>
                        </a:rPr>
                        <a:t>учет</a:t>
                      </a:r>
                      <a:r>
                        <a:rPr lang="uk-UA" sz="1400" dirty="0">
                          <a:effectLst/>
                          <a:latin typeface="Bookman Old Style" panose="02050604050505020204" pitchFamily="18" charset="0"/>
                        </a:rPr>
                        <a:t> в </a:t>
                      </a:r>
                      <a:r>
                        <a:rPr lang="uk-UA" sz="1400" dirty="0" err="1">
                          <a:effectLst/>
                          <a:latin typeface="Bookman Old Style" panose="02050604050505020204" pitchFamily="18" charset="0"/>
                        </a:rPr>
                        <a:t>промышленности</a:t>
                      </a:r>
                      <a:r>
                        <a:rPr lang="uk-UA" sz="1400" dirty="0">
                          <a:effectLst/>
                          <a:latin typeface="Bookman Old Style" panose="02050604050505020204" pitchFamily="18" charset="0"/>
                        </a:rPr>
                        <a:t>  / П. С. Безруких, В. Б. </a:t>
                      </a:r>
                      <a:r>
                        <a:rPr lang="uk-UA" sz="1400" dirty="0" err="1">
                          <a:effectLst/>
                          <a:latin typeface="Bookman Old Style" panose="02050604050505020204" pitchFamily="18" charset="0"/>
                        </a:rPr>
                        <a:t>Ивашкевич</a:t>
                      </a:r>
                      <a:r>
                        <a:rPr lang="uk-UA" sz="1400" dirty="0">
                          <a:effectLst/>
                          <a:latin typeface="Bookman Old Style" panose="02050604050505020204" pitchFamily="18" charset="0"/>
                        </a:rPr>
                        <a:t>, А. Н. </a:t>
                      </a:r>
                      <a:r>
                        <a:rPr lang="uk-UA" sz="1400" dirty="0" err="1">
                          <a:effectLst/>
                          <a:latin typeface="Bookman Old Style" panose="02050604050505020204" pitchFamily="18" charset="0"/>
                        </a:rPr>
                        <a:t>Кашаев</a:t>
                      </a:r>
                      <a:r>
                        <a:rPr lang="uk-UA" sz="1400" dirty="0">
                          <a:effectLst/>
                          <a:latin typeface="Bookman Old Style" panose="02050604050505020204" pitchFamily="18" charset="0"/>
                        </a:rPr>
                        <a:t> и </a:t>
                      </a:r>
                      <a:r>
                        <a:rPr lang="uk-UA" sz="1400" dirty="0" err="1">
                          <a:effectLst/>
                          <a:latin typeface="Bookman Old Style" panose="02050604050505020204" pitchFamily="18" charset="0"/>
                        </a:rPr>
                        <a:t>др</a:t>
                      </a:r>
                      <a:r>
                        <a:rPr lang="uk-UA" sz="1400" dirty="0">
                          <a:effectLst/>
                          <a:latin typeface="Bookman Old Style" panose="02050604050505020204" pitchFamily="18" charset="0"/>
                        </a:rPr>
                        <a:t>. ; [</a:t>
                      </a:r>
                      <a:r>
                        <a:rPr lang="uk-UA" sz="1400" dirty="0" err="1">
                          <a:effectLst/>
                          <a:latin typeface="Bookman Old Style" panose="02050604050505020204" pitchFamily="18" charset="0"/>
                        </a:rPr>
                        <a:t>под</a:t>
                      </a:r>
                      <a:r>
                        <a:rPr lang="uk-UA" sz="1400" dirty="0">
                          <a:effectLst/>
                          <a:latin typeface="Bookman Old Style" panose="02050604050505020204" pitchFamily="18" charset="0"/>
                        </a:rPr>
                        <a:t> ред. П. С. Безруких]</a:t>
                      </a:r>
                      <a:r>
                        <a:rPr lang="uk-UA" sz="1400" spc="-10" dirty="0">
                          <a:effectLst/>
                          <a:latin typeface="Bookman Old Style" panose="02050604050505020204" pitchFamily="18" charset="0"/>
                        </a:rPr>
                        <a:t>. – </a:t>
                      </a:r>
                      <a:r>
                        <a:rPr lang="uk-UA" sz="1400" dirty="0">
                          <a:effectLst/>
                          <a:latin typeface="Bookman Old Style" panose="02050604050505020204" pitchFamily="18" charset="0"/>
                        </a:rPr>
                        <a:t>2-е </a:t>
                      </a:r>
                      <a:r>
                        <a:rPr lang="uk-UA" sz="1400" dirty="0" err="1">
                          <a:effectLst/>
                          <a:latin typeface="Bookman Old Style" panose="02050604050505020204" pitchFamily="18" charset="0"/>
                        </a:rPr>
                        <a:t>изд</a:t>
                      </a:r>
                      <a:r>
                        <a:rPr lang="uk-UA" sz="1400" dirty="0">
                          <a:effectLst/>
                          <a:latin typeface="Bookman Old Style" panose="02050604050505020204" pitchFamily="18" charset="0"/>
                        </a:rPr>
                        <a:t>. [</a:t>
                      </a:r>
                      <a:r>
                        <a:rPr lang="uk-UA" sz="1400" dirty="0" err="1">
                          <a:effectLst/>
                          <a:latin typeface="Bookman Old Style" panose="02050604050505020204" pitchFamily="18" charset="0"/>
                        </a:rPr>
                        <a:t>перераб</a:t>
                      </a:r>
                      <a:r>
                        <a:rPr lang="uk-UA" sz="1400" dirty="0">
                          <a:effectLst/>
                          <a:latin typeface="Bookman Old Style" panose="02050604050505020204" pitchFamily="18" charset="0"/>
                        </a:rPr>
                        <a:t>. и </a:t>
                      </a:r>
                      <a:r>
                        <a:rPr lang="uk-UA" sz="1400" dirty="0" err="1">
                          <a:effectLst/>
                          <a:latin typeface="Bookman Old Style" panose="02050604050505020204" pitchFamily="18" charset="0"/>
                        </a:rPr>
                        <a:t>доп</a:t>
                      </a:r>
                      <a:r>
                        <a:rPr lang="uk-UA" sz="1400" dirty="0">
                          <a:effectLst/>
                          <a:latin typeface="Bookman Old Style" panose="02050604050505020204" pitchFamily="18" charset="0"/>
                        </a:rPr>
                        <a:t>.] – М. : </a:t>
                      </a:r>
                      <a:r>
                        <a:rPr lang="uk-UA" sz="1400" dirty="0" err="1">
                          <a:effectLst/>
                          <a:latin typeface="Bookman Old Style" panose="02050604050505020204" pitchFamily="18" charset="0"/>
                        </a:rPr>
                        <a:t>Финансы</a:t>
                      </a:r>
                      <a:r>
                        <a:rPr lang="uk-UA" sz="1400" dirty="0">
                          <a:effectLst/>
                          <a:latin typeface="Bookman Old Style" panose="02050604050505020204" pitchFamily="18" charset="0"/>
                        </a:rPr>
                        <a:t> и статистика, 1987. – 263 с.</a:t>
                      </a:r>
                    </a:p>
                    <a:p>
                      <a:pPr marL="0"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400" spc="-30" dirty="0">
                          <a:effectLst/>
                          <a:latin typeface="Bookman Old Style" panose="02050604050505020204" pitchFamily="18" charset="0"/>
                        </a:rPr>
                        <a:t>2. Соколов Я. В. </a:t>
                      </a:r>
                      <a:r>
                        <a:rPr lang="uk-UA" sz="1400" spc="-30" dirty="0" err="1">
                          <a:effectLst/>
                          <a:latin typeface="Bookman Old Style" panose="02050604050505020204" pitchFamily="18" charset="0"/>
                        </a:rPr>
                        <a:t>Бухгалтерский</a:t>
                      </a:r>
                      <a:r>
                        <a:rPr lang="uk-UA" sz="1400" spc="-30" dirty="0">
                          <a:effectLst/>
                          <a:latin typeface="Bookman Old Style" panose="02050604050505020204" pitchFamily="18" charset="0"/>
                        </a:rPr>
                        <a:t> </a:t>
                      </a:r>
                      <a:r>
                        <a:rPr lang="uk-UA" sz="1400" spc="-30" dirty="0" err="1">
                          <a:effectLst/>
                          <a:latin typeface="Bookman Old Style" panose="02050604050505020204" pitchFamily="18" charset="0"/>
                        </a:rPr>
                        <a:t>учет</a:t>
                      </a:r>
                      <a:r>
                        <a:rPr lang="uk-UA" sz="1400" spc="-30" dirty="0">
                          <a:effectLst/>
                          <a:latin typeface="Bookman Old Style" panose="02050604050505020204" pitchFamily="18" charset="0"/>
                        </a:rPr>
                        <a:t> в </a:t>
                      </a:r>
                      <a:r>
                        <a:rPr lang="uk-UA" sz="1400" spc="-30" dirty="0" err="1">
                          <a:effectLst/>
                          <a:latin typeface="Bookman Old Style" panose="02050604050505020204" pitchFamily="18" charset="0"/>
                        </a:rPr>
                        <a:t>торговле</a:t>
                      </a:r>
                      <a:r>
                        <a:rPr lang="uk-UA" sz="1400" spc="-30" dirty="0">
                          <a:effectLst/>
                          <a:latin typeface="Bookman Old Style" panose="02050604050505020204" pitchFamily="18" charset="0"/>
                        </a:rPr>
                        <a:t> : </a:t>
                      </a:r>
                      <a:r>
                        <a:rPr lang="uk-UA" sz="1400" spc="-30" dirty="0" err="1">
                          <a:effectLst/>
                          <a:latin typeface="Bookman Old Style" panose="02050604050505020204" pitchFamily="18" charset="0"/>
                        </a:rPr>
                        <a:t>учеб</a:t>
                      </a:r>
                      <a:r>
                        <a:rPr lang="uk-UA" sz="1400" spc="-30" dirty="0">
                          <a:effectLst/>
                          <a:latin typeface="Bookman Old Style" panose="02050604050505020204" pitchFamily="18" charset="0"/>
                        </a:rPr>
                        <a:t>. для </a:t>
                      </a:r>
                      <a:r>
                        <a:rPr lang="uk-UA" sz="1400" spc="-30" dirty="0" err="1">
                          <a:effectLst/>
                          <a:latin typeface="Bookman Old Style" panose="02050604050505020204" pitchFamily="18" charset="0"/>
                        </a:rPr>
                        <a:t>студентов</a:t>
                      </a:r>
                      <a:r>
                        <a:rPr lang="uk-UA" sz="1400" spc="-30" dirty="0">
                          <a:effectLst/>
                          <a:latin typeface="Bookman Old Style" panose="02050604050505020204" pitchFamily="18" charset="0"/>
                        </a:rPr>
                        <a:t>, обуч. по спец. 1737 “Бух. </a:t>
                      </a:r>
                      <a:r>
                        <a:rPr lang="uk-UA" sz="1400" spc="-30" dirty="0" err="1">
                          <a:effectLst/>
                          <a:latin typeface="Bookman Old Style" panose="02050604050505020204" pitchFamily="18" charset="0"/>
                        </a:rPr>
                        <a:t>учет</a:t>
                      </a:r>
                      <a:r>
                        <a:rPr lang="uk-UA" sz="1400" spc="-30" dirty="0">
                          <a:effectLst/>
                          <a:latin typeface="Bookman Old Style" panose="02050604050505020204" pitchFamily="18" charset="0"/>
                        </a:rPr>
                        <a:t> и </a:t>
                      </a:r>
                      <a:r>
                        <a:rPr lang="uk-UA" sz="1400" spc="-30" dirty="0" err="1">
                          <a:effectLst/>
                          <a:latin typeface="Bookman Old Style" panose="02050604050505020204" pitchFamily="18" charset="0"/>
                        </a:rPr>
                        <a:t>анализ</a:t>
                      </a:r>
                      <a:r>
                        <a:rPr lang="uk-UA" sz="1400" spc="-30" dirty="0">
                          <a:effectLst/>
                          <a:latin typeface="Bookman Old Style" panose="02050604050505020204" pitchFamily="18" charset="0"/>
                        </a:rPr>
                        <a:t>  </a:t>
                      </a:r>
                      <a:r>
                        <a:rPr lang="uk-UA" sz="1400" spc="-30" dirty="0" err="1">
                          <a:effectLst/>
                          <a:latin typeface="Bookman Old Style" panose="02050604050505020204" pitchFamily="18" charset="0"/>
                        </a:rPr>
                        <a:t>хоз</a:t>
                      </a:r>
                      <a:r>
                        <a:rPr lang="uk-UA" sz="1400" spc="-30" dirty="0">
                          <a:effectLst/>
                          <a:latin typeface="Bookman Old Style" panose="02050604050505020204" pitchFamily="18" charset="0"/>
                        </a:rPr>
                        <a:t>. </a:t>
                      </a:r>
                      <a:r>
                        <a:rPr lang="uk-UA" sz="1400" spc="-30" dirty="0" err="1">
                          <a:effectLst/>
                          <a:latin typeface="Bookman Old Style" panose="02050604050505020204" pitchFamily="18" charset="0"/>
                        </a:rPr>
                        <a:t>деятельности</a:t>
                      </a:r>
                      <a:r>
                        <a:rPr lang="uk-UA" sz="1400" spc="-30" dirty="0">
                          <a:effectLst/>
                          <a:latin typeface="Bookman Old Style" panose="02050604050505020204" pitchFamily="18" charset="0"/>
                        </a:rPr>
                        <a:t>” / Я. В. Соколов, А. Д. </a:t>
                      </a:r>
                      <a:r>
                        <a:rPr lang="uk-UA" sz="1400" spc="-30" dirty="0" err="1">
                          <a:effectLst/>
                          <a:latin typeface="Bookman Old Style" panose="02050604050505020204" pitchFamily="18" charset="0"/>
                        </a:rPr>
                        <a:t>Зыков</a:t>
                      </a:r>
                      <a:r>
                        <a:rPr lang="uk-UA" sz="1400" spc="-30" dirty="0">
                          <a:effectLst/>
                          <a:latin typeface="Bookman Old Style" panose="02050604050505020204" pitchFamily="18" charset="0"/>
                        </a:rPr>
                        <a:t>, А. П. </a:t>
                      </a:r>
                      <a:r>
                        <a:rPr lang="uk-UA" sz="1400" spc="-30" dirty="0" err="1">
                          <a:effectLst/>
                          <a:latin typeface="Bookman Old Style" panose="02050604050505020204" pitchFamily="18" charset="0"/>
                        </a:rPr>
                        <a:t>Капралов</a:t>
                      </a:r>
                      <a:r>
                        <a:rPr lang="uk-UA" sz="1400" spc="-30" dirty="0">
                          <a:effectLst/>
                          <a:latin typeface="Bookman Old Style" panose="02050604050505020204" pitchFamily="18" charset="0"/>
                        </a:rPr>
                        <a:t> и </a:t>
                      </a:r>
                      <a:r>
                        <a:rPr lang="uk-UA" sz="1400" spc="-30" dirty="0" err="1">
                          <a:effectLst/>
                          <a:latin typeface="Bookman Old Style" panose="02050604050505020204" pitchFamily="18" charset="0"/>
                        </a:rPr>
                        <a:t>др</a:t>
                      </a:r>
                      <a:r>
                        <a:rPr lang="uk-UA" sz="1400" spc="-30" dirty="0">
                          <a:effectLst/>
                          <a:latin typeface="Bookman Old Style" panose="02050604050505020204" pitchFamily="18" charset="0"/>
                        </a:rPr>
                        <a:t>. ; [</a:t>
                      </a:r>
                      <a:r>
                        <a:rPr lang="uk-UA" sz="1400" spc="-30" dirty="0" err="1">
                          <a:effectLst/>
                          <a:latin typeface="Bookman Old Style" panose="02050604050505020204" pitchFamily="18" charset="0"/>
                        </a:rPr>
                        <a:t>под</a:t>
                      </a:r>
                      <a:r>
                        <a:rPr lang="uk-UA" sz="1400" spc="-30" dirty="0">
                          <a:effectLst/>
                          <a:latin typeface="Bookman Old Style" panose="02050604050505020204" pitchFamily="18" charset="0"/>
                        </a:rPr>
                        <a:t> ред. Я. В. Соколова].  – 2-е </a:t>
                      </a:r>
                      <a:r>
                        <a:rPr lang="uk-UA" sz="1400" spc="-30" dirty="0" err="1">
                          <a:effectLst/>
                          <a:latin typeface="Bookman Old Style" panose="02050604050505020204" pitchFamily="18" charset="0"/>
                        </a:rPr>
                        <a:t>изд</a:t>
                      </a:r>
                      <a:r>
                        <a:rPr lang="uk-UA" sz="1400" spc="-30" dirty="0">
                          <a:effectLst/>
                          <a:latin typeface="Bookman Old Style" panose="02050604050505020204" pitchFamily="18" charset="0"/>
                        </a:rPr>
                        <a:t>. [</a:t>
                      </a:r>
                      <a:r>
                        <a:rPr lang="uk-UA" sz="1400" spc="-30" dirty="0" err="1">
                          <a:effectLst/>
                          <a:latin typeface="Bookman Old Style" panose="02050604050505020204" pitchFamily="18" charset="0"/>
                        </a:rPr>
                        <a:t>перераб</a:t>
                      </a:r>
                      <a:r>
                        <a:rPr lang="uk-UA" sz="1400" spc="-30" dirty="0">
                          <a:effectLst/>
                          <a:latin typeface="Bookman Old Style" panose="02050604050505020204" pitchFamily="18" charset="0"/>
                        </a:rPr>
                        <a:t>.] – М. : </a:t>
                      </a:r>
                      <a:r>
                        <a:rPr lang="uk-UA" sz="1400" spc="-30" dirty="0" err="1">
                          <a:effectLst/>
                          <a:latin typeface="Bookman Old Style" panose="02050604050505020204" pitchFamily="18" charset="0"/>
                        </a:rPr>
                        <a:t>Экономика</a:t>
                      </a:r>
                      <a:r>
                        <a:rPr lang="uk-UA" sz="1400" spc="-30" dirty="0">
                          <a:effectLst/>
                          <a:latin typeface="Bookman Old Style" panose="02050604050505020204" pitchFamily="18" charset="0"/>
                        </a:rPr>
                        <a:t>, 1986. – 432 с.</a:t>
                      </a:r>
                      <a:endParaRPr lang="uk-UA" sz="1400" dirty="0">
                        <a:effectLst/>
                        <a:latin typeface="Bookman Old Style" panose="02050604050505020204" pitchFamily="18" charset="0"/>
                      </a:endParaRPr>
                    </a:p>
                    <a:p>
                      <a:pPr marL="0"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  <a:latin typeface="Bookman Old Style" panose="02050604050505020204" pitchFamily="18" charset="0"/>
                        </a:rPr>
                        <a:t>3. Бухгалтерський облік (загальна теорія) : </a:t>
                      </a:r>
                      <a:r>
                        <a:rPr lang="uk-UA" sz="1400" dirty="0" err="1">
                          <a:effectLst/>
                          <a:latin typeface="Bookman Old Style" panose="02050604050505020204" pitchFamily="18" charset="0"/>
                        </a:rPr>
                        <a:t>навч</a:t>
                      </a:r>
                      <a:r>
                        <a:rPr lang="uk-UA" sz="1400" dirty="0">
                          <a:effectLst/>
                          <a:latin typeface="Bookman Old Style" panose="02050604050505020204" pitchFamily="18" charset="0"/>
                        </a:rPr>
                        <a:t>. </a:t>
                      </a:r>
                      <a:r>
                        <a:rPr lang="uk-UA" sz="1400" dirty="0" err="1">
                          <a:effectLst/>
                          <a:latin typeface="Bookman Old Style" panose="02050604050505020204" pitchFamily="18" charset="0"/>
                        </a:rPr>
                        <a:t>посіб</a:t>
                      </a:r>
                      <a:r>
                        <a:rPr lang="uk-UA" sz="1400" dirty="0">
                          <a:effectLst/>
                          <a:latin typeface="Bookman Old Style" panose="02050604050505020204" pitchFamily="18" charset="0"/>
                        </a:rPr>
                        <a:t>. / В. І. Бачинський, П. О. Куцик, Л. Г. Медвідь. – Л. : Магнолія 2006, 2010. – 319 с.</a:t>
                      </a:r>
                      <a:endParaRPr lang="uk-UA" sz="1400" dirty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300" marR="57300" marT="0" marB="0"/>
                </a:tc>
                <a:extLst>
                  <a:ext uri="{0D108BD9-81ED-4DB2-BD59-A6C34878D82A}">
                    <a16:rowId xmlns:a16="http://schemas.microsoft.com/office/drawing/2014/main" xmlns="" val="3653367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96460810"/>
      </p:ext>
    </p:extLst>
  </p:cSld>
  <p:clrMapOvr>
    <a:masterClrMapping/>
  </p:clrMapOvr>
  <p:transition>
    <p:strips dir="ld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кутник 1"/>
          <p:cNvSpPr/>
          <p:nvPr/>
        </p:nvSpPr>
        <p:spPr>
          <a:xfrm>
            <a:off x="0" y="-99392"/>
            <a:ext cx="91440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dirty="0">
                <a:latin typeface="Bookman Old Style" panose="02050604050505020204" pitchFamily="18" charset="0"/>
              </a:rPr>
              <a:t>Приклад </a:t>
            </a:r>
            <a:r>
              <a:rPr lang="ru-RU" sz="2800" dirty="0" err="1">
                <a:latin typeface="Bookman Old Style" panose="02050604050505020204" pitchFamily="18" charset="0"/>
              </a:rPr>
              <a:t>оформлення</a:t>
            </a:r>
            <a:r>
              <a:rPr lang="ru-RU" sz="2800" dirty="0">
                <a:latin typeface="Bookman Old Style" panose="02050604050505020204" pitchFamily="18" charset="0"/>
              </a:rPr>
              <a:t> </a:t>
            </a:r>
            <a:r>
              <a:rPr lang="ru-RU" sz="2800" dirty="0" err="1">
                <a:latin typeface="Bookman Old Style" panose="02050604050505020204" pitchFamily="18" charset="0"/>
              </a:rPr>
              <a:t>бібліографічного</a:t>
            </a:r>
            <a:r>
              <a:rPr lang="ru-RU" sz="2800" dirty="0">
                <a:latin typeface="Bookman Old Style" panose="02050604050505020204" pitchFamily="18" charset="0"/>
              </a:rPr>
              <a:t> </a:t>
            </a:r>
            <a:r>
              <a:rPr lang="ru-RU" sz="2800" dirty="0" err="1">
                <a:latin typeface="Bookman Old Style" panose="02050604050505020204" pitchFamily="18" charset="0"/>
              </a:rPr>
              <a:t>опису</a:t>
            </a:r>
            <a:r>
              <a:rPr lang="ru-RU" sz="2800" dirty="0">
                <a:latin typeface="Bookman Old Style" panose="02050604050505020204" pitchFamily="18" charset="0"/>
              </a:rPr>
              <a:t> списку </a:t>
            </a:r>
            <a:r>
              <a:rPr lang="ru-RU" sz="2800" dirty="0" err="1">
                <a:latin typeface="Bookman Old Style" panose="02050604050505020204" pitchFamily="18" charset="0"/>
              </a:rPr>
              <a:t>джерел</a:t>
            </a:r>
            <a:r>
              <a:rPr lang="ru-RU" sz="2800" dirty="0">
                <a:latin typeface="Bookman Old Style" panose="02050604050505020204" pitchFamily="18" charset="0"/>
              </a:rPr>
              <a:t> </a:t>
            </a:r>
            <a:r>
              <a:rPr lang="ru-RU" sz="2800" dirty="0" err="1">
                <a:latin typeface="Bookman Old Style" panose="02050604050505020204" pitchFamily="18" charset="0"/>
              </a:rPr>
              <a:t>наукової</a:t>
            </a:r>
            <a:r>
              <a:rPr lang="ru-RU" sz="2800" dirty="0">
                <a:latin typeface="Bookman Old Style" panose="02050604050505020204" pitchFamily="18" charset="0"/>
              </a:rPr>
              <a:t> </a:t>
            </a:r>
            <a:r>
              <a:rPr lang="ru-RU" sz="2800" dirty="0" err="1">
                <a:latin typeface="Bookman Old Style" panose="02050604050505020204" pitchFamily="18" charset="0"/>
              </a:rPr>
              <a:t>роботи</a:t>
            </a:r>
            <a:endParaRPr lang="uk-UA" sz="2800" dirty="0">
              <a:latin typeface="Bookman Old Style" panose="02050604050505020204" pitchFamily="18" charset="0"/>
            </a:endParaRPr>
          </a:p>
        </p:txBody>
      </p:sp>
      <p:graphicFrame>
        <p:nvGraphicFramePr>
          <p:cNvPr id="3" name="Таблиця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99709392"/>
              </p:ext>
            </p:extLst>
          </p:nvPr>
        </p:nvGraphicFramePr>
        <p:xfrm>
          <a:off x="0" y="1556792"/>
          <a:ext cx="9144000" cy="4907280"/>
        </p:xfrm>
        <a:graphic>
          <a:graphicData uri="http://schemas.openxmlformats.org/drawingml/2006/table">
            <a:tbl>
              <a:tblPr firstRow="1" firstCol="1" bandRow="1">
                <a:tableStyleId>{BC89EF96-8CEA-46FF-86C4-4CE0E7609802}</a:tableStyleId>
              </a:tblPr>
              <a:tblGrid>
                <a:gridCol w="2051720">
                  <a:extLst>
                    <a:ext uri="{9D8B030D-6E8A-4147-A177-3AD203B41FA5}">
                      <a16:colId xmlns:a16="http://schemas.microsoft.com/office/drawing/2014/main" xmlns="" val="864742785"/>
                    </a:ext>
                  </a:extLst>
                </a:gridCol>
                <a:gridCol w="7092280">
                  <a:extLst>
                    <a:ext uri="{9D8B030D-6E8A-4147-A177-3AD203B41FA5}">
                      <a16:colId xmlns:a16="http://schemas.microsoft.com/office/drawing/2014/main" xmlns="" val="761958771"/>
                    </a:ext>
                  </a:extLst>
                </a:gridCol>
              </a:tblGrid>
              <a:tr h="29195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400" spc="-20" dirty="0">
                          <a:effectLst/>
                          <a:latin typeface="Bookman Old Style" panose="02050604050505020204" pitchFamily="18" charset="0"/>
                        </a:rPr>
                        <a:t>Характеристика джерела</a:t>
                      </a:r>
                      <a:endParaRPr lang="uk-UA" sz="1400" dirty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300" marR="5730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  <a:latin typeface="Bookman Old Style" panose="02050604050505020204" pitchFamily="18" charset="0"/>
                        </a:rPr>
                        <a:t>Приклад оформлення</a:t>
                      </a:r>
                      <a:endParaRPr lang="uk-UA" sz="140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300" marR="57300" marT="0" marB="0" anchor="ctr"/>
                </a:tc>
                <a:extLst>
                  <a:ext uri="{0D108BD9-81ED-4DB2-BD59-A6C34878D82A}">
                    <a16:rowId xmlns:a16="http://schemas.microsoft.com/office/drawing/2014/main" xmlns="" val="3706481325"/>
                  </a:ext>
                </a:extLst>
              </a:tr>
              <a:tr h="1151117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400" b="0" dirty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Чотири </a:t>
                      </a:r>
                      <a:r>
                        <a:rPr lang="uk-UA" sz="1400" b="0" dirty="0" smtClean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автори</a:t>
                      </a:r>
                      <a:endParaRPr lang="uk-UA" sz="1400" b="0" dirty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lvl="0"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  <a:tabLst>
                          <a:tab pos="160020" algn="l"/>
                        </a:tabLst>
                      </a:pPr>
                      <a:r>
                        <a:rPr lang="uk-UA" sz="1400" dirty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Контроль і ревізія. Нормативно-практичні матеріали : </a:t>
                      </a:r>
                      <a:r>
                        <a:rPr lang="uk-UA" sz="1400" dirty="0" err="1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навч</a:t>
                      </a:r>
                      <a:r>
                        <a:rPr lang="uk-UA" sz="1400" dirty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 </a:t>
                      </a:r>
                      <a:r>
                        <a:rPr lang="uk-UA" sz="1400" dirty="0" err="1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посіб</a:t>
                      </a:r>
                      <a:r>
                        <a:rPr lang="uk-UA" sz="1400" dirty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 / Є. М. Романів, Р. Л. Хом’як, А. С. Мороз, М. В. </a:t>
                      </a:r>
                      <a:r>
                        <a:rPr lang="uk-UA" sz="1400" dirty="0" err="1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Корягін</a:t>
                      </a:r>
                      <a:r>
                        <a:rPr lang="uk-UA" sz="1400" dirty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 – 2-ге вид. [перероб. і </a:t>
                      </a:r>
                      <a:r>
                        <a:rPr lang="uk-UA" sz="1400" dirty="0" err="1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доп</a:t>
                      </a:r>
                      <a:r>
                        <a:rPr lang="uk-UA" sz="1400" dirty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.] – Л. : Вид-во </a:t>
                      </a:r>
                      <a:r>
                        <a:rPr lang="uk-UA" sz="1400" dirty="0" err="1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Нац</a:t>
                      </a:r>
                      <a:r>
                        <a:rPr lang="uk-UA" sz="1400" dirty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 ун-ту „Львівська політехніка”, 2002. – 320 с.</a:t>
                      </a:r>
                    </a:p>
                    <a:p>
                      <a:pPr marL="0" lvl="0"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  <a:tabLst>
                          <a:tab pos="160020" algn="l"/>
                        </a:tabLst>
                      </a:pPr>
                      <a:r>
                        <a:rPr lang="uk-UA" sz="1400" spc="10" dirty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Бухгалтерський облік в основних галузях господарства споживчої кооперації : підручник  /  Ю. А. </a:t>
                      </a:r>
                      <a:r>
                        <a:rPr lang="uk-UA" sz="1400" spc="10" dirty="0" err="1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Верига</a:t>
                      </a:r>
                      <a:r>
                        <a:rPr lang="uk-UA" sz="1400" spc="10" dirty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О. В. Заєць, В. А. Левченко, С. І. Мельник. – Т. 1. – К. : Вища школа, 1995. – 230 с.</a:t>
                      </a:r>
                      <a:endParaRPr lang="uk-UA" sz="1400" dirty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lvl="0"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  <a:tabLst>
                          <a:tab pos="160020" algn="l"/>
                        </a:tabLst>
                      </a:pPr>
                      <a:r>
                        <a:rPr lang="uk-UA" sz="1400" spc="30" dirty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Контроль і ревізія : підручник для </a:t>
                      </a:r>
                      <a:r>
                        <a:rPr lang="uk-UA" sz="1400" spc="30" dirty="0" err="1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студ</a:t>
                      </a:r>
                      <a:r>
                        <a:rPr lang="uk-UA" sz="1400" spc="30" dirty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 спец. “Облік і аудит” вищих </a:t>
                      </a:r>
                      <a:r>
                        <a:rPr lang="uk-UA" sz="1400" spc="30" dirty="0" err="1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навч</a:t>
                      </a:r>
                      <a:r>
                        <a:rPr lang="uk-UA" sz="1400" spc="30" dirty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 </a:t>
                      </a:r>
                      <a:r>
                        <a:rPr lang="uk-UA" sz="1400" spc="30" dirty="0" err="1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закл</a:t>
                      </a:r>
                      <a:r>
                        <a:rPr lang="uk-UA" sz="1400" spc="30" dirty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 / Ф. Ф. </a:t>
                      </a:r>
                      <a:r>
                        <a:rPr lang="uk-UA" sz="1400" spc="30" dirty="0" err="1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Бутинець</a:t>
                      </a:r>
                      <a:r>
                        <a:rPr lang="uk-UA" sz="1400" spc="30" dirty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Н. Г. Виговська, Н. М. </a:t>
                      </a:r>
                      <a:r>
                        <a:rPr lang="uk-UA" sz="1400" spc="30" dirty="0" err="1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Малюга</a:t>
                      </a:r>
                      <a:r>
                        <a:rPr lang="uk-UA" sz="1400" spc="30" dirty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Н. І. Петренко. – Житомир : ПП “Рута”, 2002. – 544 с.</a:t>
                      </a:r>
                      <a:endParaRPr lang="uk-UA" sz="1400" dirty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660029149"/>
                  </a:ext>
                </a:extLst>
              </a:tr>
              <a:tr h="575558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400" b="0" dirty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П’ять і більше авторів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160020" algn="l"/>
                        </a:tabLst>
                      </a:pPr>
                      <a:r>
                        <a:rPr lang="uk-UA" sz="1400" dirty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1. Облік, аналіз та аудит : </a:t>
                      </a:r>
                      <a:r>
                        <a:rPr lang="uk-UA" sz="1400" dirty="0" err="1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навч</a:t>
                      </a:r>
                      <a:r>
                        <a:rPr lang="uk-UA" sz="1400" dirty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 </a:t>
                      </a:r>
                      <a:r>
                        <a:rPr lang="uk-UA" sz="1400" dirty="0" err="1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посіб</a:t>
                      </a:r>
                      <a:r>
                        <a:rPr lang="uk-UA" sz="1400" dirty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 / М. С. Білик, А. Г. Загородній, М. В. </a:t>
                      </a:r>
                      <a:r>
                        <a:rPr lang="uk-UA" sz="1400" dirty="0" err="1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Корягін</a:t>
                      </a:r>
                      <a:r>
                        <a:rPr lang="uk-UA" sz="1400" dirty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та ін. – К. : Кондор, 2008. – 616 с.</a:t>
                      </a: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160020" algn="l"/>
                        </a:tabLst>
                      </a:pPr>
                      <a:r>
                        <a:rPr lang="uk-UA" sz="1400" dirty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2. Аналіз і контроль в системі управління капіталом підприємства /  Є. В. Мних, А. Д. Бутко, О. Ю. </a:t>
                      </a:r>
                      <a:r>
                        <a:rPr lang="uk-UA" sz="1400" dirty="0" err="1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Большакова</a:t>
                      </a:r>
                      <a:r>
                        <a:rPr lang="uk-UA" sz="1400" dirty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та ін. – К. : КНТЕУ, 2005. – 232 с.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3837696126"/>
                  </a:ext>
                </a:extLst>
              </a:tr>
              <a:tr h="1007227"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400" b="0" dirty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Монографії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lvl="1"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  <a:tabLst>
                          <a:tab pos="160020" algn="l"/>
                        </a:tabLst>
                      </a:pPr>
                      <a:r>
                        <a:rPr lang="uk-UA" sz="1400" dirty="0" err="1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Бардаш</a:t>
                      </a:r>
                      <a:r>
                        <a:rPr lang="uk-UA" sz="1400" dirty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С. В. Економічний контроль в Україні : системний підхід : монографія / С. В. </a:t>
                      </a:r>
                      <a:r>
                        <a:rPr lang="uk-UA" sz="1400" dirty="0" err="1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Бардаш</a:t>
                      </a:r>
                      <a:r>
                        <a:rPr lang="uk-UA" sz="1400" dirty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 – К. : Київ. </a:t>
                      </a:r>
                      <a:r>
                        <a:rPr lang="uk-UA" sz="1400" dirty="0" err="1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нац</a:t>
                      </a:r>
                      <a:r>
                        <a:rPr lang="uk-UA" sz="1400" dirty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 торг.-екон. ун-т, 2010. – 656 с.</a:t>
                      </a:r>
                    </a:p>
                    <a:p>
                      <a:pPr marL="0" lvl="1"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  <a:tabLst>
                          <a:tab pos="160020" algn="l"/>
                        </a:tabLst>
                      </a:pPr>
                      <a:r>
                        <a:rPr lang="uk-UA" sz="1400" dirty="0" err="1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Корягін</a:t>
                      </a:r>
                      <a:r>
                        <a:rPr lang="uk-UA" sz="1400" dirty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М. В. Бухгалтерський облік у системі управління вартістю підприємства : монографія / М. В. </a:t>
                      </a:r>
                      <a:r>
                        <a:rPr lang="uk-UA" sz="1400" dirty="0" err="1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Корягін</a:t>
                      </a:r>
                      <a:r>
                        <a:rPr lang="uk-UA" sz="1400" dirty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 – Л. : ЛКА, 2012. – 389  с.</a:t>
                      </a: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160020" algn="l"/>
                        </a:tabLst>
                      </a:pPr>
                      <a:r>
                        <a:rPr lang="uk-UA" sz="1400" dirty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2. 3. </a:t>
                      </a:r>
                      <a:r>
                        <a:rPr lang="uk-UA" sz="1400" dirty="0" err="1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Костирко</a:t>
                      </a:r>
                      <a:r>
                        <a:rPr lang="uk-UA" sz="1400" dirty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Р. О. Контроль і аналіз в системі управління економічним потенціалом господарюючого суб’єкта : методологія та організація : монографія /  Р. О. </a:t>
                      </a:r>
                      <a:r>
                        <a:rPr lang="uk-UA" sz="1400" dirty="0" err="1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Костирко</a:t>
                      </a:r>
                      <a:r>
                        <a:rPr lang="uk-UA" sz="1400" dirty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 – Луганськ : вид-во СНУ ім. </a:t>
                      </a:r>
                      <a:r>
                        <a:rPr lang="uk-UA" sz="1400" dirty="0" err="1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В.Даля</a:t>
                      </a:r>
                      <a:r>
                        <a:rPr lang="uk-UA" sz="1400" dirty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2010. – 728 с.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3653367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37525191"/>
      </p:ext>
    </p:extLst>
  </p:cSld>
  <p:clrMapOvr>
    <a:masterClrMapping/>
  </p:clrMapOvr>
  <p:transition>
    <p:strips dir="ld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я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39062702"/>
              </p:ext>
            </p:extLst>
          </p:nvPr>
        </p:nvGraphicFramePr>
        <p:xfrm>
          <a:off x="0" y="0"/>
          <a:ext cx="9144000" cy="6844370"/>
        </p:xfrm>
        <a:graphic>
          <a:graphicData uri="http://schemas.openxmlformats.org/drawingml/2006/table">
            <a:tbl>
              <a:tblPr firstRow="1" firstCol="1" bandRow="1">
                <a:tableStyleId>{3B4B98B0-60AC-42C2-AFA5-B58CD77FA1E5}</a:tableStyleId>
              </a:tblPr>
              <a:tblGrid>
                <a:gridCol w="1763688">
                  <a:extLst>
                    <a:ext uri="{9D8B030D-6E8A-4147-A177-3AD203B41FA5}">
                      <a16:colId xmlns:a16="http://schemas.microsoft.com/office/drawing/2014/main" xmlns="" val="864742785"/>
                    </a:ext>
                  </a:extLst>
                </a:gridCol>
                <a:gridCol w="7380312">
                  <a:extLst>
                    <a:ext uri="{9D8B030D-6E8A-4147-A177-3AD203B41FA5}">
                      <a16:colId xmlns:a16="http://schemas.microsoft.com/office/drawing/2014/main" xmlns="" val="761958771"/>
                    </a:ext>
                  </a:extLst>
                </a:gridCol>
              </a:tblGrid>
              <a:tr h="1082187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2000" spc="-20" dirty="0" smtClean="0">
                          <a:effectLst/>
                          <a:latin typeface="Bookman Old Style" panose="02050604050505020204" pitchFamily="18" charset="0"/>
                        </a:rPr>
                        <a:t>Характеристика</a:t>
                      </a:r>
                      <a:endParaRPr lang="uk-UA" sz="2000" dirty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300" marR="5730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2000" dirty="0">
                          <a:effectLst/>
                          <a:latin typeface="Bookman Old Style" panose="02050604050505020204" pitchFamily="18" charset="0"/>
                        </a:rPr>
                        <a:t>Приклад оформлення</a:t>
                      </a:r>
                      <a:endParaRPr lang="uk-UA" sz="2000" dirty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300" marR="57300" marT="0" marB="0" anchor="ctr"/>
                </a:tc>
                <a:extLst>
                  <a:ext uri="{0D108BD9-81ED-4DB2-BD59-A6C34878D82A}">
                    <a16:rowId xmlns:a16="http://schemas.microsoft.com/office/drawing/2014/main" xmlns="" val="3706481325"/>
                  </a:ext>
                </a:extLst>
              </a:tr>
              <a:tr h="2405140"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  <a:latin typeface="Bookman Old Style" panose="02050604050505020204" pitchFamily="18" charset="0"/>
                        </a:rPr>
                        <a:t>Матеріали конференцій, з’їздів </a:t>
                      </a:r>
                      <a:endParaRPr lang="uk-UA" sz="1200" dirty="0">
                        <a:solidFill>
                          <a:schemeClr val="tx1"/>
                        </a:solidFill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160020" algn="l"/>
                        </a:tabLst>
                      </a:pPr>
                      <a:r>
                        <a:rPr lang="uk-UA" sz="1200" dirty="0">
                          <a:effectLst/>
                          <a:latin typeface="Bookman Old Style" panose="02050604050505020204" pitchFamily="18" charset="0"/>
                        </a:rPr>
                        <a:t>1. </a:t>
                      </a:r>
                      <a:r>
                        <a:rPr lang="uk-UA" sz="1200" dirty="0" err="1">
                          <a:effectLst/>
                          <a:latin typeface="Bookman Old Style" panose="02050604050505020204" pitchFamily="18" charset="0"/>
                        </a:rPr>
                        <a:t>Корягін</a:t>
                      </a:r>
                      <a:r>
                        <a:rPr lang="uk-UA" sz="1200" dirty="0">
                          <a:effectLst/>
                          <a:latin typeface="Bookman Old Style" panose="02050604050505020204" pitchFamily="18" charset="0"/>
                        </a:rPr>
                        <a:t> М. В. Модифікація облікової політики в умовах </a:t>
                      </a:r>
                      <a:r>
                        <a:rPr lang="uk-UA" sz="1200" dirty="0" err="1">
                          <a:effectLst/>
                          <a:latin typeface="Bookman Old Style" panose="02050604050505020204" pitchFamily="18" charset="0"/>
                        </a:rPr>
                        <a:t>вартісно</a:t>
                      </a:r>
                      <a:r>
                        <a:rPr lang="uk-UA" sz="1200" dirty="0">
                          <a:effectLst/>
                          <a:latin typeface="Bookman Old Style" panose="02050604050505020204" pitchFamily="18" charset="0"/>
                        </a:rPr>
                        <a:t>-орієнтованої системи управління / М. В. </a:t>
                      </a:r>
                      <a:r>
                        <a:rPr lang="uk-UA" sz="1200" dirty="0" err="1">
                          <a:effectLst/>
                          <a:latin typeface="Bookman Old Style" panose="02050604050505020204" pitchFamily="18" charset="0"/>
                        </a:rPr>
                        <a:t>Корягін</a:t>
                      </a:r>
                      <a:r>
                        <a:rPr lang="uk-UA" sz="1200" dirty="0">
                          <a:effectLst/>
                          <a:latin typeface="Bookman Old Style" panose="02050604050505020204" pitchFamily="18" charset="0"/>
                        </a:rPr>
                        <a:t> // Проблеми та перспективи розвитку обліку, аналізу і контролю в умовах світових інтеграційних процесів : </a:t>
                      </a:r>
                      <a:r>
                        <a:rPr lang="uk-UA" sz="1200" dirty="0" err="1">
                          <a:effectLst/>
                          <a:latin typeface="Bookman Old Style" panose="02050604050505020204" pitchFamily="18" charset="0"/>
                        </a:rPr>
                        <a:t>зб</a:t>
                      </a:r>
                      <a:r>
                        <a:rPr lang="uk-UA" sz="1200" dirty="0">
                          <a:effectLst/>
                          <a:latin typeface="Bookman Old Style" panose="02050604050505020204" pitchFamily="18" charset="0"/>
                        </a:rPr>
                        <a:t>. матеріалів І </a:t>
                      </a:r>
                      <a:r>
                        <a:rPr lang="uk-UA" sz="1200" dirty="0" err="1">
                          <a:effectLst/>
                          <a:latin typeface="Bookman Old Style" panose="02050604050505020204" pitchFamily="18" charset="0"/>
                        </a:rPr>
                        <a:t>Всеукр</a:t>
                      </a:r>
                      <a:r>
                        <a:rPr lang="uk-UA" sz="1200" dirty="0">
                          <a:effectLst/>
                          <a:latin typeface="Bookman Old Style" panose="02050604050505020204" pitchFamily="18" charset="0"/>
                        </a:rPr>
                        <a:t>. наук.-</a:t>
                      </a:r>
                      <a:r>
                        <a:rPr lang="uk-UA" sz="1200" dirty="0" err="1">
                          <a:effectLst/>
                          <a:latin typeface="Bookman Old Style" panose="02050604050505020204" pitchFamily="18" charset="0"/>
                        </a:rPr>
                        <a:t>практ</a:t>
                      </a:r>
                      <a:r>
                        <a:rPr lang="uk-UA" sz="1200" dirty="0">
                          <a:effectLst/>
                          <a:latin typeface="Bookman Old Style" panose="02050604050505020204" pitchFamily="18" charset="0"/>
                        </a:rPr>
                        <a:t>. </a:t>
                      </a:r>
                      <a:r>
                        <a:rPr lang="uk-UA" sz="1200" dirty="0" err="1">
                          <a:effectLst/>
                          <a:latin typeface="Bookman Old Style" panose="02050604050505020204" pitchFamily="18" charset="0"/>
                        </a:rPr>
                        <a:t>конф</a:t>
                      </a:r>
                      <a:r>
                        <a:rPr lang="uk-UA" sz="1200" dirty="0">
                          <a:effectLst/>
                          <a:latin typeface="Bookman Old Style" panose="02050604050505020204" pitchFamily="18" charset="0"/>
                        </a:rPr>
                        <a:t>. (Львів, 28 березня 2012 року). – Л. : Вид-во Львів. </a:t>
                      </a:r>
                      <a:r>
                        <a:rPr lang="uk-UA" sz="1200" dirty="0" err="1">
                          <a:effectLst/>
                          <a:latin typeface="Bookman Old Style" panose="02050604050505020204" pitchFamily="18" charset="0"/>
                        </a:rPr>
                        <a:t>комерц</a:t>
                      </a:r>
                      <a:r>
                        <a:rPr lang="uk-UA" sz="1200" dirty="0">
                          <a:effectLst/>
                          <a:latin typeface="Bookman Old Style" panose="02050604050505020204" pitchFamily="18" charset="0"/>
                        </a:rPr>
                        <a:t>. акад., 2012. – С. 31–33.</a:t>
                      </a:r>
                    </a:p>
                    <a:p>
                      <a:pPr marL="0"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200" spc="30" dirty="0">
                          <a:effectLst/>
                          <a:latin typeface="Bookman Old Style" panose="02050604050505020204" pitchFamily="18" charset="0"/>
                        </a:rPr>
                        <a:t>2. </a:t>
                      </a:r>
                      <a:r>
                        <a:rPr lang="uk-UA" sz="1200" spc="30" dirty="0" err="1">
                          <a:effectLst/>
                          <a:latin typeface="Bookman Old Style" panose="02050604050505020204" pitchFamily="18" charset="0"/>
                        </a:rPr>
                        <a:t>Чік</a:t>
                      </a:r>
                      <a:r>
                        <a:rPr lang="uk-UA" sz="1200" spc="30" dirty="0">
                          <a:effectLst/>
                          <a:latin typeface="Bookman Old Style" panose="02050604050505020204" pitchFamily="18" charset="0"/>
                        </a:rPr>
                        <a:t> М. Ю. Облік витрат на підприємствах лісового господарства  з використанням сучасних інформаційних технологій  / М. Ю. </a:t>
                      </a:r>
                      <a:r>
                        <a:rPr lang="uk-UA" sz="1200" spc="30" dirty="0" err="1">
                          <a:effectLst/>
                          <a:latin typeface="Bookman Old Style" panose="02050604050505020204" pitchFamily="18" charset="0"/>
                        </a:rPr>
                        <a:t>Чік</a:t>
                      </a:r>
                      <a:r>
                        <a:rPr lang="uk-UA" sz="1200" spc="30" dirty="0">
                          <a:effectLst/>
                          <a:latin typeface="Bookman Old Style" panose="02050604050505020204" pitchFamily="18" charset="0"/>
                        </a:rPr>
                        <a:t> // Інформаційні технології у змісті освіти та практичній діяльності фахівців з обліку і аудиту : проблеми методології та організації : тези </a:t>
                      </a:r>
                      <a:r>
                        <a:rPr lang="uk-UA" sz="1200" spc="30" dirty="0" err="1">
                          <a:effectLst/>
                          <a:latin typeface="Bookman Old Style" panose="02050604050505020204" pitchFamily="18" charset="0"/>
                        </a:rPr>
                        <a:t>доп</a:t>
                      </a:r>
                      <a:r>
                        <a:rPr lang="uk-UA" sz="1200" spc="30" dirty="0">
                          <a:effectLst/>
                          <a:latin typeface="Bookman Old Style" panose="02050604050505020204" pitchFamily="18" charset="0"/>
                        </a:rPr>
                        <a:t>. наук.- </a:t>
                      </a:r>
                      <a:r>
                        <a:rPr lang="uk-UA" sz="1200" spc="30" dirty="0" err="1">
                          <a:effectLst/>
                          <a:latin typeface="Bookman Old Style" panose="02050604050505020204" pitchFamily="18" charset="0"/>
                        </a:rPr>
                        <a:t>практ</a:t>
                      </a:r>
                      <a:r>
                        <a:rPr lang="uk-UA" sz="1200" spc="30" dirty="0">
                          <a:effectLst/>
                          <a:latin typeface="Bookman Old Style" panose="02050604050505020204" pitchFamily="18" charset="0"/>
                        </a:rPr>
                        <a:t>. </a:t>
                      </a:r>
                      <a:r>
                        <a:rPr lang="uk-UA" sz="1200" spc="30" dirty="0" err="1">
                          <a:effectLst/>
                          <a:latin typeface="Bookman Old Style" panose="02050604050505020204" pitchFamily="18" charset="0"/>
                        </a:rPr>
                        <a:t>конф</a:t>
                      </a:r>
                      <a:r>
                        <a:rPr lang="uk-UA" sz="1200" spc="30" dirty="0">
                          <a:effectLst/>
                          <a:latin typeface="Bookman Old Style" panose="02050604050505020204" pitchFamily="18" charset="0"/>
                        </a:rPr>
                        <a:t>. (Київ, 18 лютого 2010 року). –  К. : КНЕУ, 2010. –              С. 280–283.</a:t>
                      </a:r>
                      <a:endParaRPr lang="uk-UA" sz="1200" dirty="0">
                        <a:effectLst/>
                        <a:latin typeface="Bookman Old Style" panose="02050604050505020204" pitchFamily="18" charset="0"/>
                      </a:endParaRPr>
                    </a:p>
                    <a:p>
                      <a:pPr marL="0"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  <a:latin typeface="Bookman Old Style" panose="02050604050505020204" pitchFamily="18" charset="0"/>
                        </a:rPr>
                        <a:t>3. </a:t>
                      </a:r>
                      <a:r>
                        <a:rPr lang="uk-UA" sz="1200" dirty="0" err="1">
                          <a:effectLst/>
                          <a:latin typeface="Bookman Old Style" panose="02050604050505020204" pitchFamily="18" charset="0"/>
                        </a:rPr>
                        <a:t>Озеран</a:t>
                      </a:r>
                      <a:r>
                        <a:rPr lang="uk-UA" sz="1200" dirty="0">
                          <a:effectLst/>
                          <a:latin typeface="Bookman Old Style" panose="02050604050505020204" pitchFamily="18" charset="0"/>
                        </a:rPr>
                        <a:t> В. О. До питання обліку витрат на підприємствах лісового господарства  / В. О. </a:t>
                      </a:r>
                      <a:r>
                        <a:rPr lang="uk-UA" sz="1200" dirty="0" err="1">
                          <a:effectLst/>
                          <a:latin typeface="Bookman Old Style" panose="02050604050505020204" pitchFamily="18" charset="0"/>
                        </a:rPr>
                        <a:t>Озеран</a:t>
                      </a:r>
                      <a:r>
                        <a:rPr lang="uk-UA" sz="1200" dirty="0">
                          <a:effectLst/>
                          <a:latin typeface="Bookman Old Style" panose="02050604050505020204" pitchFamily="18" charset="0"/>
                        </a:rPr>
                        <a:t>, М. Ю. </a:t>
                      </a:r>
                      <a:r>
                        <a:rPr lang="uk-UA" sz="1200" dirty="0" err="1">
                          <a:effectLst/>
                          <a:latin typeface="Bookman Old Style" panose="02050604050505020204" pitchFamily="18" charset="0"/>
                        </a:rPr>
                        <a:t>Чік</a:t>
                      </a:r>
                      <a:r>
                        <a:rPr lang="uk-UA" sz="1200" dirty="0">
                          <a:effectLst/>
                          <a:latin typeface="Bookman Old Style" panose="02050604050505020204" pitchFamily="18" charset="0"/>
                        </a:rPr>
                        <a:t> // Удосконалення обліку, аналізу, аудиту і звітності в сучасних умовах глобалізаційних процесів у світовій економіці : матеріали першої </a:t>
                      </a:r>
                      <a:r>
                        <a:rPr lang="uk-UA" sz="1200" dirty="0" err="1">
                          <a:effectLst/>
                          <a:latin typeface="Bookman Old Style" panose="02050604050505020204" pitchFamily="18" charset="0"/>
                        </a:rPr>
                        <a:t>міжнар</a:t>
                      </a:r>
                      <a:r>
                        <a:rPr lang="uk-UA" sz="1200" dirty="0">
                          <a:effectLst/>
                          <a:latin typeface="Bookman Old Style" panose="02050604050505020204" pitchFamily="18" charset="0"/>
                        </a:rPr>
                        <a:t>. наук.-</a:t>
                      </a:r>
                      <a:r>
                        <a:rPr lang="uk-UA" sz="1200" dirty="0" err="1">
                          <a:effectLst/>
                          <a:latin typeface="Bookman Old Style" panose="02050604050505020204" pitchFamily="18" charset="0"/>
                        </a:rPr>
                        <a:t>практ</a:t>
                      </a:r>
                      <a:r>
                        <a:rPr lang="uk-UA" sz="1200" dirty="0">
                          <a:effectLst/>
                          <a:latin typeface="Bookman Old Style" panose="02050604050505020204" pitchFamily="18" charset="0"/>
                        </a:rPr>
                        <a:t>. </a:t>
                      </a:r>
                      <a:r>
                        <a:rPr lang="uk-UA" sz="1200" dirty="0" err="1">
                          <a:effectLst/>
                          <a:latin typeface="Bookman Old Style" panose="02050604050505020204" pitchFamily="18" charset="0"/>
                        </a:rPr>
                        <a:t>конф</a:t>
                      </a:r>
                      <a:r>
                        <a:rPr lang="uk-UA" sz="1200" dirty="0">
                          <a:effectLst/>
                          <a:latin typeface="Bookman Old Style" panose="02050604050505020204" pitchFamily="18" charset="0"/>
                        </a:rPr>
                        <a:t>. (Ужгород, 26–28 квітня 2010 р.). – Ужгород : УжНУ, 2010. – С. 201–202. </a:t>
                      </a:r>
                      <a:endParaRPr lang="uk-UA" sz="1200" dirty="0">
                        <a:solidFill>
                          <a:schemeClr val="tx1"/>
                        </a:solidFill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660029149"/>
                  </a:ext>
                </a:extLst>
              </a:tr>
              <a:tr h="1850108"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  <a:latin typeface="Bookman Old Style" panose="02050604050505020204" pitchFamily="18" charset="0"/>
                        </a:rPr>
                        <a:t>Законодавчі та</a:t>
                      </a:r>
                    </a:p>
                    <a:p>
                      <a:pPr marL="0"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  <a:latin typeface="Bookman Old Style" panose="02050604050505020204" pitchFamily="18" charset="0"/>
                        </a:rPr>
                        <a:t>нормативні</a:t>
                      </a:r>
                    </a:p>
                    <a:p>
                      <a:pPr marL="0"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  <a:tabLst/>
                      </a:pPr>
                      <a:r>
                        <a:rPr lang="uk-UA" sz="1200" dirty="0">
                          <a:effectLst/>
                          <a:latin typeface="Bookman Old Style" panose="02050604050505020204" pitchFamily="18" charset="0"/>
                        </a:rPr>
                        <a:t>документи</a:t>
                      </a:r>
                    </a:p>
                    <a:p>
                      <a:pPr marL="4572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  <a:latin typeface="Bookman Old Style" panose="02050604050505020204" pitchFamily="18" charset="0"/>
                        </a:rPr>
                        <a:t> </a:t>
                      </a:r>
                    </a:p>
                    <a:p>
                      <a:pPr marL="4572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  <a:latin typeface="Bookman Old Style" panose="02050604050505020204" pitchFamily="18" charset="0"/>
                        </a:rPr>
                        <a:t> </a:t>
                      </a:r>
                    </a:p>
                    <a:p>
                      <a:pPr marL="4572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  <a:latin typeface="Bookman Old Style" panose="02050604050505020204" pitchFamily="18" charset="0"/>
                        </a:rPr>
                        <a:t> </a:t>
                      </a:r>
                    </a:p>
                    <a:p>
                      <a:pPr marL="4572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  <a:latin typeface="Bookman Old Style" panose="02050604050505020204" pitchFamily="18" charset="0"/>
                        </a:rPr>
                        <a:t> </a:t>
                      </a:r>
                      <a:endParaRPr lang="uk-UA" sz="1200" dirty="0">
                        <a:solidFill>
                          <a:schemeClr val="tx1"/>
                        </a:solidFill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  <a:latin typeface="Bookman Old Style" panose="02050604050505020204" pitchFamily="18" charset="0"/>
                        </a:rPr>
                        <a:t>1. Про державну контрольно-ревізійну службу в Україні : закон України від 26.01.1993 р. № 2939-XII [Електронний ресурс]. – Режим доступу : </a:t>
                      </a:r>
                      <a:r>
                        <a:rPr lang="uk-UA" sz="1200" u="none" dirty="0">
                          <a:effectLst/>
                          <a:latin typeface="Bookman Old Style" panose="02050604050505020204" pitchFamily="18" charset="0"/>
                        </a:rPr>
                        <a:t>http://zakon.rada.gov.ua/cgibin/laws/ </a:t>
                      </a:r>
                      <a:r>
                        <a:rPr lang="uk-UA" sz="1200" u="none" dirty="0" err="1">
                          <a:effectLst/>
                          <a:latin typeface="Bookman Old Style" panose="02050604050505020204" pitchFamily="18" charset="0"/>
                        </a:rPr>
                        <a:t>main.cgi?nreg</a:t>
                      </a:r>
                      <a:r>
                        <a:rPr lang="uk-UA" sz="1200" u="none" dirty="0">
                          <a:effectLst/>
                          <a:latin typeface="Bookman Old Style" panose="02050604050505020204" pitchFamily="18" charset="0"/>
                        </a:rPr>
                        <a:t> </a:t>
                      </a:r>
                      <a:r>
                        <a:rPr lang="uk-UA" sz="1200" dirty="0">
                          <a:effectLst/>
                          <a:latin typeface="Bookman Old Style" panose="02050604050505020204" pitchFamily="18" charset="0"/>
                        </a:rPr>
                        <a:t>=2939–12</a:t>
                      </a:r>
                    </a:p>
                    <a:p>
                      <a:pPr marL="0"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95250" algn="l"/>
                        </a:tabLst>
                      </a:pPr>
                      <a:r>
                        <a:rPr lang="uk-UA" sz="1200" spc="10" dirty="0">
                          <a:effectLst/>
                          <a:latin typeface="Bookman Old Style" panose="02050604050505020204" pitchFamily="18" charset="0"/>
                        </a:rPr>
                        <a:t>2. Інструкція по інвентаризації основних засобів, нематеріальних активів, товарно-матеріальних цінностей, грошових коштів і документів та розрахунків : наказ Міністерства фінансів України від 11.08.1994 р. № 64 [Електронний ресурс]. – Режим доступу : </a:t>
                      </a:r>
                      <a:r>
                        <a:rPr lang="uk-UA" sz="1200" u="none" spc="10" dirty="0">
                          <a:effectLst/>
                          <a:latin typeface="Bookman Old Style" panose="02050604050505020204" pitchFamily="18" charset="0"/>
                        </a:rPr>
                        <a:t>http://zakon1.rada.gov. </a:t>
                      </a:r>
                      <a:r>
                        <a:rPr lang="uk-UA" sz="1200" u="none" spc="10" dirty="0" err="1">
                          <a:effectLst/>
                          <a:latin typeface="Bookman Old Style" panose="02050604050505020204" pitchFamily="18" charset="0"/>
                        </a:rPr>
                        <a:t>ua</a:t>
                      </a:r>
                      <a:r>
                        <a:rPr lang="uk-UA" sz="1200" u="none" spc="10" dirty="0">
                          <a:effectLst/>
                          <a:latin typeface="Bookman Old Style" panose="02050604050505020204" pitchFamily="18" charset="0"/>
                        </a:rPr>
                        <a:t>/</a:t>
                      </a:r>
                      <a:r>
                        <a:rPr lang="uk-UA" sz="1200" u="none" spc="10" dirty="0" err="1">
                          <a:effectLst/>
                          <a:latin typeface="Bookman Old Style" panose="02050604050505020204" pitchFamily="18" charset="0"/>
                        </a:rPr>
                        <a:t>cgi</a:t>
                      </a:r>
                      <a:r>
                        <a:rPr lang="uk-UA" sz="1200" u="none" spc="10" dirty="0">
                          <a:effectLst/>
                          <a:latin typeface="Bookman Old Style" panose="02050604050505020204" pitchFamily="18" charset="0"/>
                        </a:rPr>
                        <a:t>–</a:t>
                      </a:r>
                      <a:r>
                        <a:rPr lang="uk-UA" sz="1200" u="none" spc="10" dirty="0" err="1">
                          <a:effectLst/>
                          <a:latin typeface="Bookman Old Style" panose="02050604050505020204" pitchFamily="18" charset="0"/>
                        </a:rPr>
                        <a:t>bin</a:t>
                      </a:r>
                      <a:r>
                        <a:rPr lang="uk-UA" sz="1200" u="none" spc="10" dirty="0">
                          <a:effectLst/>
                          <a:latin typeface="Bookman Old Style" panose="02050604050505020204" pitchFamily="18" charset="0"/>
                        </a:rPr>
                        <a:t>/</a:t>
                      </a:r>
                      <a:r>
                        <a:rPr lang="uk-UA" sz="1200" u="none" spc="10" dirty="0" err="1">
                          <a:effectLst/>
                          <a:latin typeface="Bookman Old Style" panose="02050604050505020204" pitchFamily="18" charset="0"/>
                        </a:rPr>
                        <a:t>laws</a:t>
                      </a:r>
                      <a:r>
                        <a:rPr lang="uk-UA" sz="1200" u="none" spc="10" dirty="0">
                          <a:effectLst/>
                          <a:latin typeface="Bookman Old Style" panose="02050604050505020204" pitchFamily="18" charset="0"/>
                        </a:rPr>
                        <a:t>/</a:t>
                      </a:r>
                      <a:r>
                        <a:rPr lang="uk-UA" sz="1200" u="none" spc="10" dirty="0" err="1">
                          <a:effectLst/>
                          <a:latin typeface="Bookman Old Style" panose="02050604050505020204" pitchFamily="18" charset="0"/>
                        </a:rPr>
                        <a:t>main.cgi?nreg</a:t>
                      </a:r>
                      <a:r>
                        <a:rPr lang="uk-UA" sz="1200" u="none" spc="10" dirty="0">
                          <a:effectLst/>
                          <a:latin typeface="Bookman Old Style" panose="02050604050505020204" pitchFamily="18" charset="0"/>
                        </a:rPr>
                        <a:t>=z0202–94.</a:t>
                      </a:r>
                      <a:endParaRPr lang="uk-UA" sz="1200" u="none" dirty="0">
                        <a:effectLst/>
                        <a:latin typeface="Bookman Old Style" panose="02050604050505020204" pitchFamily="18" charset="0"/>
                      </a:endParaRPr>
                    </a:p>
                    <a:p>
                      <a:pPr marL="0"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200" u="none" dirty="0">
                          <a:effectLst/>
                          <a:latin typeface="Bookman Old Style" panose="02050604050505020204" pitchFamily="18" charset="0"/>
                        </a:rPr>
                        <a:t>3. Положення (стандарт) бухгалтерського облік</a:t>
                      </a:r>
                      <a:r>
                        <a:rPr lang="uk-UA" sz="1200" dirty="0">
                          <a:effectLst/>
                          <a:latin typeface="Bookman Old Style" panose="02050604050505020204" pitchFamily="18" charset="0"/>
                        </a:rPr>
                        <a:t>у 1 «Загальні вимоги до фінансової звітності : наказ Міністерства фінансів України від 31.03.1999 р. № 87 [Електронний ресурс]. – Режим доступу : </a:t>
                      </a:r>
                      <a:r>
                        <a:rPr lang="uk-UA" sz="1200" u="none" dirty="0">
                          <a:effectLst/>
                          <a:latin typeface="Bookman Old Style" panose="02050604050505020204" pitchFamily="18" charset="0"/>
                        </a:rPr>
                        <a:t>http://zakon1.rada.gov.ua/laws/show/z0391-99.</a:t>
                      </a:r>
                      <a:endParaRPr lang="uk-UA" sz="1200" u="none" dirty="0">
                        <a:solidFill>
                          <a:schemeClr val="tx1"/>
                        </a:solidFill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3837696126"/>
                  </a:ext>
                </a:extLst>
              </a:tr>
              <a:tr h="1506935"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  <a:latin typeface="Bookman Old Style" panose="02050604050505020204" pitchFamily="18" charset="0"/>
                        </a:rPr>
                        <a:t>Дисертації</a:t>
                      </a:r>
                      <a:endParaRPr lang="uk-UA" sz="1200" dirty="0">
                        <a:solidFill>
                          <a:schemeClr val="tx1"/>
                        </a:solidFill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  <a:latin typeface="Bookman Old Style" panose="02050604050505020204" pitchFamily="18" charset="0"/>
                        </a:rPr>
                        <a:t>1. </a:t>
                      </a:r>
                      <a:r>
                        <a:rPr lang="uk-UA" sz="1200" dirty="0" err="1">
                          <a:effectLst/>
                          <a:latin typeface="Bookman Old Style" panose="02050604050505020204" pitchFamily="18" charset="0"/>
                        </a:rPr>
                        <a:t>Корягін</a:t>
                      </a:r>
                      <a:r>
                        <a:rPr lang="uk-UA" sz="1200" dirty="0">
                          <a:effectLst/>
                          <a:latin typeface="Bookman Old Style" panose="02050604050505020204" pitchFamily="18" charset="0"/>
                        </a:rPr>
                        <a:t> М. В. Облік витрат і калькулювання собівартості продукції на хлібопекарних підприємствах (на матеріалах підприємств хлібопекарної промисловості споживчої кооперації України) : </a:t>
                      </a:r>
                      <a:r>
                        <a:rPr lang="uk-UA" sz="1200" dirty="0" err="1">
                          <a:effectLst/>
                          <a:latin typeface="Bookman Old Style" panose="02050604050505020204" pitchFamily="18" charset="0"/>
                        </a:rPr>
                        <a:t>дис</a:t>
                      </a:r>
                      <a:r>
                        <a:rPr lang="uk-UA" sz="1200" dirty="0">
                          <a:effectLst/>
                          <a:latin typeface="Bookman Old Style" panose="02050604050505020204" pitchFamily="18" charset="0"/>
                        </a:rPr>
                        <a:t>. ... </a:t>
                      </a:r>
                      <a:r>
                        <a:rPr lang="uk-UA" sz="1200" dirty="0" err="1">
                          <a:effectLst/>
                          <a:latin typeface="Bookman Old Style" panose="02050604050505020204" pitchFamily="18" charset="0"/>
                        </a:rPr>
                        <a:t>канд</a:t>
                      </a:r>
                      <a:r>
                        <a:rPr lang="uk-UA" sz="1200" dirty="0">
                          <a:effectLst/>
                          <a:latin typeface="Bookman Old Style" panose="02050604050505020204" pitchFamily="18" charset="0"/>
                        </a:rPr>
                        <a:t>. екон. наук : спец. 08.06.04 “Бухгалтерський облік, аналіз та аудит” / М. В. </a:t>
                      </a:r>
                      <a:r>
                        <a:rPr lang="uk-UA" sz="1200" dirty="0" err="1">
                          <a:effectLst/>
                          <a:latin typeface="Bookman Old Style" panose="02050604050505020204" pitchFamily="18" charset="0"/>
                        </a:rPr>
                        <a:t>Корягін</a:t>
                      </a:r>
                      <a:r>
                        <a:rPr lang="uk-UA" sz="1200" dirty="0">
                          <a:effectLst/>
                          <a:latin typeface="Bookman Old Style" panose="02050604050505020204" pitchFamily="18" charset="0"/>
                        </a:rPr>
                        <a:t>; Львівська комерційна академія. – Л., 1998. – 240 с.</a:t>
                      </a:r>
                    </a:p>
                    <a:p>
                      <a:pPr marL="0"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  <a:latin typeface="Bookman Old Style" panose="02050604050505020204" pitchFamily="18" charset="0"/>
                        </a:rPr>
                        <a:t>2. Легенчук С. Ф. Бухгалтерське відображення інтелектуального капіталу: </a:t>
                      </a:r>
                      <a:r>
                        <a:rPr lang="uk-UA" sz="1200" dirty="0" err="1">
                          <a:effectLst/>
                          <a:latin typeface="Bookman Old Style" panose="02050604050505020204" pitchFamily="18" charset="0"/>
                        </a:rPr>
                        <a:t>дис</a:t>
                      </a:r>
                      <a:r>
                        <a:rPr lang="uk-UA" sz="1200" dirty="0">
                          <a:effectLst/>
                          <a:latin typeface="Bookman Old Style" panose="02050604050505020204" pitchFamily="18" charset="0"/>
                        </a:rPr>
                        <a:t>. ... </a:t>
                      </a:r>
                      <a:r>
                        <a:rPr lang="uk-UA" sz="1200" dirty="0" err="1">
                          <a:effectLst/>
                          <a:latin typeface="Bookman Old Style" panose="02050604050505020204" pitchFamily="18" charset="0"/>
                        </a:rPr>
                        <a:t>канд</a:t>
                      </a:r>
                      <a:r>
                        <a:rPr lang="uk-UA" sz="1200" dirty="0">
                          <a:effectLst/>
                          <a:latin typeface="Bookman Old Style" panose="02050604050505020204" pitchFamily="18" charset="0"/>
                        </a:rPr>
                        <a:t>. екон. наук : спец. 08.06.04 “Бухгалтерський облік, аналіз та аудит” / С. Ф. Легенчук; Національний аграрний університет. – К., 2006. – 230 с</a:t>
                      </a:r>
                      <a:r>
                        <a:rPr lang="uk-UA" sz="1200" dirty="0" smtClean="0">
                          <a:effectLst/>
                          <a:latin typeface="Bookman Old Style" panose="02050604050505020204" pitchFamily="18" charset="0"/>
                        </a:rPr>
                        <a:t>.</a:t>
                      </a:r>
                      <a:endParaRPr lang="uk-UA" sz="1200" dirty="0"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3653367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28330163"/>
      </p:ext>
    </p:extLst>
  </p:cSld>
  <p:clrMapOvr>
    <a:masterClrMapping/>
  </p:clrMapOvr>
  <p:transition>
    <p:strips dir="ld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db2004100l">
  <a:themeElements>
    <a:clrScheme name="cdb2004100l 3">
      <a:dk1>
        <a:srgbClr val="1D528D"/>
      </a:dk1>
      <a:lt1>
        <a:srgbClr val="FFFFFF"/>
      </a:lt1>
      <a:dk2>
        <a:srgbClr val="000000"/>
      </a:dk2>
      <a:lt2>
        <a:srgbClr val="DDDDDD"/>
      </a:lt2>
      <a:accent1>
        <a:srgbClr val="2F85F7"/>
      </a:accent1>
      <a:accent2>
        <a:srgbClr val="FF9900"/>
      </a:accent2>
      <a:accent3>
        <a:srgbClr val="FFFFFF"/>
      </a:accent3>
      <a:accent4>
        <a:srgbClr val="174578"/>
      </a:accent4>
      <a:accent5>
        <a:srgbClr val="ADC2FA"/>
      </a:accent5>
      <a:accent6>
        <a:srgbClr val="E78A00"/>
      </a:accent6>
      <a:hlink>
        <a:srgbClr val="5AD9F2"/>
      </a:hlink>
      <a:folHlink>
        <a:srgbClr val="969696"/>
      </a:folHlink>
    </a:clrScheme>
    <a:fontScheme name="cdb2004100l">
      <a:majorFont>
        <a:latin typeface="Verdana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cdb2004100l 1">
        <a:dk1>
          <a:srgbClr val="29698D"/>
        </a:dk1>
        <a:lt1>
          <a:srgbClr val="FFFFFF"/>
        </a:lt1>
        <a:dk2>
          <a:srgbClr val="000000"/>
        </a:dk2>
        <a:lt2>
          <a:srgbClr val="D6E1E2"/>
        </a:lt2>
        <a:accent1>
          <a:srgbClr val="0099CC"/>
        </a:accent1>
        <a:accent2>
          <a:srgbClr val="FF9933"/>
        </a:accent2>
        <a:accent3>
          <a:srgbClr val="FFFFFF"/>
        </a:accent3>
        <a:accent4>
          <a:srgbClr val="215978"/>
        </a:accent4>
        <a:accent5>
          <a:srgbClr val="AACAE2"/>
        </a:accent5>
        <a:accent6>
          <a:srgbClr val="E78A2D"/>
        </a:accent6>
        <a:hlink>
          <a:srgbClr val="33CCCC"/>
        </a:hlink>
        <a:folHlink>
          <a:srgbClr val="83A6A7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db2004100l 2">
        <a:dk1>
          <a:srgbClr val="592C0D"/>
        </a:dk1>
        <a:lt1>
          <a:srgbClr val="FFFFFF"/>
        </a:lt1>
        <a:dk2>
          <a:srgbClr val="000000"/>
        </a:dk2>
        <a:lt2>
          <a:srgbClr val="C0C0C0"/>
        </a:lt2>
        <a:accent1>
          <a:srgbClr val="5B9569"/>
        </a:accent1>
        <a:accent2>
          <a:srgbClr val="5D8FC1"/>
        </a:accent2>
        <a:accent3>
          <a:srgbClr val="FFFFFF"/>
        </a:accent3>
        <a:accent4>
          <a:srgbClr val="4B2409"/>
        </a:accent4>
        <a:accent5>
          <a:srgbClr val="B5C8B9"/>
        </a:accent5>
        <a:accent6>
          <a:srgbClr val="5381AF"/>
        </a:accent6>
        <a:hlink>
          <a:srgbClr val="C5C059"/>
        </a:hlink>
        <a:folHlink>
          <a:srgbClr val="999C9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db2004100l 3">
        <a:dk1>
          <a:srgbClr val="1D528D"/>
        </a:dk1>
        <a:lt1>
          <a:srgbClr val="FFFFFF"/>
        </a:lt1>
        <a:dk2>
          <a:srgbClr val="000000"/>
        </a:dk2>
        <a:lt2>
          <a:srgbClr val="DDDDDD"/>
        </a:lt2>
        <a:accent1>
          <a:srgbClr val="2F85F7"/>
        </a:accent1>
        <a:accent2>
          <a:srgbClr val="FF9900"/>
        </a:accent2>
        <a:accent3>
          <a:srgbClr val="FFFFFF"/>
        </a:accent3>
        <a:accent4>
          <a:srgbClr val="174578"/>
        </a:accent4>
        <a:accent5>
          <a:srgbClr val="ADC2FA"/>
        </a:accent5>
        <a:accent6>
          <a:srgbClr val="E78A00"/>
        </a:accent6>
        <a:hlink>
          <a:srgbClr val="5AD9F2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12504</TotalTime>
  <Words>2051</Words>
  <Application>Microsoft Office PowerPoint</Application>
  <PresentationFormat>Экран (4:3)</PresentationFormat>
  <Paragraphs>126</Paragraphs>
  <Slides>11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cdb2004100l</vt:lpstr>
      <vt:lpstr>Тема 8. Текст наукової роботи:  мова та стиль  </vt:lpstr>
      <vt:lpstr>ЗМІСТ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Інститути та їх функції в економіці. Базисні інститути національної економіки</dc:title>
  <dc:creator>Baggio</dc:creator>
  <cp:lastModifiedBy>Легенчук Сергій Федорович</cp:lastModifiedBy>
  <cp:revision>1083</cp:revision>
  <dcterms:modified xsi:type="dcterms:W3CDTF">2020-07-22T11:01:05Z</dcterms:modified>
</cp:coreProperties>
</file>