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74" r:id="rId2"/>
    <p:sldId id="300"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9" r:id="rId18"/>
    <p:sldId id="320" r:id="rId19"/>
    <p:sldId id="321" r:id="rId20"/>
    <p:sldId id="322" r:id="rId21"/>
    <p:sldId id="323" r:id="rId22"/>
    <p:sldId id="325" r:id="rId23"/>
    <p:sldId id="326" r:id="rId24"/>
    <p:sldId id="327" r:id="rId25"/>
    <p:sldId id="316" r:id="rId26"/>
    <p:sldId id="328" r:id="rId27"/>
    <p:sldId id="329" r:id="rId28"/>
    <p:sldId id="330" r:id="rId29"/>
    <p:sldId id="331" r:id="rId30"/>
    <p:sldId id="332" r:id="rId31"/>
    <p:sldId id="333" r:id="rId32"/>
    <p:sldId id="335" r:id="rId33"/>
    <p:sldId id="336" r:id="rId34"/>
    <p:sldId id="337" r:id="rId35"/>
    <p:sldId id="339" r:id="rId36"/>
    <p:sldId id="340" r:id="rId37"/>
    <p:sldId id="341" r:id="rId38"/>
    <p:sldId id="346" r:id="rId39"/>
    <p:sldId id="342" r:id="rId40"/>
    <p:sldId id="343" r:id="rId41"/>
    <p:sldId id="344" r:id="rId42"/>
    <p:sldId id="345" r:id="rId43"/>
    <p:sldId id="318" r:id="rId44"/>
    <p:sldId id="262" r:id="rId4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76180" autoAdjust="0"/>
  </p:normalViewPr>
  <p:slideViewPr>
    <p:cSldViewPr snapToGrid="0">
      <p:cViewPr varScale="1">
        <p:scale>
          <a:sx n="113" d="100"/>
          <a:sy n="113" d="100"/>
        </p:scale>
        <p:origin x="3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8AB6D4-322B-4693-B480-9D6C6AA9B538}" type="datetimeFigureOut">
              <a:rPr lang="ru-RU" smtClean="0"/>
              <a:t>15.02.2022</a:t>
            </a:fld>
            <a:endParaRPr lang="ru-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F0E0A-2113-4AB0-84B3-A3E65B59DD1A}" type="slidenum">
              <a:rPr lang="ru-RU" smtClean="0"/>
              <a:t>‹#›</a:t>
            </a:fld>
            <a:endParaRPr lang="ru-RU"/>
          </a:p>
        </p:txBody>
      </p:sp>
    </p:spTree>
    <p:extLst>
      <p:ext uri="{BB962C8B-B14F-4D97-AF65-F5344CB8AC3E}">
        <p14:creationId xmlns:p14="http://schemas.microsoft.com/office/powerpoint/2010/main" val="3162965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ru-R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9B3B7A8F-A2AB-4785-88E1-FD6EDFF04271}" type="datetimeFigureOut">
              <a:rPr lang="ru-RU" smtClean="0"/>
              <a:t>15.02.2022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0DD8A8-655B-446A-992C-57381B166060}" type="slidenum">
              <a:rPr lang="ru-RU" smtClean="0"/>
              <a:t>‹#›</a:t>
            </a:fld>
            <a:endParaRPr lang="ru-RU"/>
          </a:p>
        </p:txBody>
      </p:sp>
    </p:spTree>
    <p:extLst>
      <p:ext uri="{BB962C8B-B14F-4D97-AF65-F5344CB8AC3E}">
        <p14:creationId xmlns:p14="http://schemas.microsoft.com/office/powerpoint/2010/main" val="1188701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9B3B7A8F-A2AB-4785-88E1-FD6EDFF04271}" type="datetimeFigureOut">
              <a:rPr lang="ru-RU" smtClean="0"/>
              <a:t>15.02.2022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0DD8A8-655B-446A-992C-57381B166060}" type="slidenum">
              <a:rPr lang="ru-RU" smtClean="0"/>
              <a:t>‹#›</a:t>
            </a:fld>
            <a:endParaRPr lang="ru-RU"/>
          </a:p>
        </p:txBody>
      </p:sp>
    </p:spTree>
    <p:extLst>
      <p:ext uri="{BB962C8B-B14F-4D97-AF65-F5344CB8AC3E}">
        <p14:creationId xmlns:p14="http://schemas.microsoft.com/office/powerpoint/2010/main" val="1891473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9B3B7A8F-A2AB-4785-88E1-FD6EDFF04271}" type="datetimeFigureOut">
              <a:rPr lang="ru-RU" smtClean="0"/>
              <a:t>15.02.2022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0DD8A8-655B-446A-992C-57381B166060}" type="slidenum">
              <a:rPr lang="ru-RU" smtClean="0"/>
              <a:t>‹#›</a:t>
            </a:fld>
            <a:endParaRPr lang="ru-RU"/>
          </a:p>
        </p:txBody>
      </p:sp>
    </p:spTree>
    <p:extLst>
      <p:ext uri="{BB962C8B-B14F-4D97-AF65-F5344CB8AC3E}">
        <p14:creationId xmlns:p14="http://schemas.microsoft.com/office/powerpoint/2010/main" val="4235590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3_Segue">
    <p:bg>
      <p:bgPr>
        <a:gradFill rotWithShape="0">
          <a:gsLst>
            <a:gs pos="0">
              <a:srgbClr val="36A4D7"/>
            </a:gs>
            <a:gs pos="99001">
              <a:srgbClr val="2D5AA3"/>
            </a:gs>
            <a:gs pos="100000">
              <a:srgbClr val="2D5AA3"/>
            </a:gs>
          </a:gsLst>
          <a:lin ang="5400000"/>
        </a:gra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55233" y="1220545"/>
            <a:ext cx="10130723" cy="3426595"/>
          </a:xfrm>
          <a:prstGeom prst="rect">
            <a:avLst/>
          </a:prstGeom>
        </p:spPr>
        <p:txBody>
          <a:bodyPr anchor="b">
            <a:noAutofit/>
          </a:bodyPr>
          <a:lstStyle>
            <a:lvl1pPr marL="0" indent="0" algn="l">
              <a:lnSpc>
                <a:spcPct val="90000"/>
              </a:lnSpc>
              <a:buFont typeface="Arial" panose="020B0604020202020204" pitchFamily="34" charset="0"/>
              <a:buNone/>
              <a:defRPr sz="6133" b="0" i="0" spc="0" baseline="0">
                <a:solidFill>
                  <a:schemeClr val="bg1"/>
                </a:solidFill>
                <a:latin typeface="+mj-lt"/>
                <a:cs typeface="CiscoSans Thin"/>
              </a:defRPr>
            </a:lvl1pPr>
          </a:lstStyle>
          <a:p>
            <a:r>
              <a:rPr lang="en-GB" dirty="0"/>
              <a:t>Section Title Goes Here</a:t>
            </a:r>
            <a:endParaRPr lang="en-US" dirty="0"/>
          </a:p>
        </p:txBody>
      </p:sp>
      <p:sp>
        <p:nvSpPr>
          <p:cNvPr id="7" name="Rectangle 7"/>
          <p:cNvSpPr>
            <a:spLocks noChangeArrowheads="1"/>
          </p:cNvSpPr>
          <p:nvPr/>
        </p:nvSpPr>
        <p:spPr bwMode="ltGray">
          <a:xfrm>
            <a:off x="11354627" y="6323876"/>
            <a:ext cx="290868" cy="206025"/>
          </a:xfrm>
          <a:prstGeom prst="rect">
            <a:avLst/>
          </a:prstGeom>
          <a:noFill/>
          <a:ln w="9525" algn="ctr">
            <a:noFill/>
            <a:miter lim="800000"/>
            <a:headEnd/>
            <a:tailEnd/>
          </a:ln>
          <a:effectLst/>
        </p:spPr>
        <p:txBody>
          <a:bodyPr wrap="none" lIns="82115" tIns="41056" rIns="82115" bIns="41056" anchor="b">
            <a:spAutoFit/>
          </a:bodyPr>
          <a:lstStyle/>
          <a:p>
            <a:pPr marL="0" marR="0" lvl="0" indent="0" algn="r" defTabSz="814305" rtl="0" eaLnBrk="1" fontAlgn="auto" latinLnBrk="0" hangingPunct="1">
              <a:lnSpc>
                <a:spcPct val="100000"/>
              </a:lnSpc>
              <a:spcBef>
                <a:spcPts val="0"/>
              </a:spcBef>
              <a:spcAft>
                <a:spcPts val="0"/>
              </a:spcAft>
              <a:buClrTx/>
              <a:buSzTx/>
              <a:buFontTx/>
              <a:buNone/>
              <a:tabLst/>
              <a:defRPr/>
            </a:pPr>
            <a:fld id="{4ABDCABE-3F10-B64C-92F1-862014417034}" type="slidenum">
              <a:rPr kumimoji="0" lang="en-US" sz="800" b="0" i="0" u="none" strike="noStrike" kern="1200" cap="none" spc="0" normalizeH="0" baseline="0" noProof="0">
                <a:ln>
                  <a:noFill/>
                </a:ln>
                <a:solidFill>
                  <a:srgbClr val="FFFFFF">
                    <a:alpha val="60000"/>
                  </a:srgbClr>
                </a:solidFill>
                <a:effectLst/>
                <a:uLnTx/>
                <a:uFillTx/>
                <a:latin typeface="Arial"/>
                <a:ea typeface=""/>
                <a:cs typeface="CiscoSans Thin"/>
              </a:rPr>
              <a:pPr marL="0" marR="0" lvl="0" indent="0" algn="r" defTabSz="814305"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alpha val="60000"/>
                </a:srgbClr>
              </a:solidFill>
              <a:effectLst/>
              <a:uLnTx/>
              <a:uFillTx/>
              <a:latin typeface="Arial"/>
              <a:ea typeface=""/>
              <a:cs typeface="CiscoSans Thin"/>
            </a:endParaRPr>
          </a:p>
        </p:txBody>
      </p:sp>
      <p:pic>
        <p:nvPicPr>
          <p:cNvPr id="10" name="Picture 2" descr="C:\Users\spius\Pictures\cisco logo blue gradient.png"/>
          <p:cNvPicPr>
            <a:picLocks noChangeAspect="1" noChangeArrowheads="1"/>
          </p:cNvPicPr>
          <p:nvPr/>
        </p:nvPicPr>
        <p:blipFill>
          <a:blip r:embed="rId2" cstate="print">
            <a:biLevel thresh="25000"/>
            <a:alphaModFix amt="60000"/>
            <a:extLst>
              <a:ext uri="{28A0092B-C50C-407E-A947-70E740481C1C}">
                <a14:useLocalDpi xmlns:a14="http://schemas.microsoft.com/office/drawing/2010/main"/>
              </a:ext>
            </a:extLst>
          </a:blip>
          <a:srcRect/>
          <a:stretch>
            <a:fillRect/>
          </a:stretch>
        </p:blipFill>
        <p:spPr bwMode="auto">
          <a:xfrm>
            <a:off x="632233" y="6167697"/>
            <a:ext cx="575083" cy="3535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0251467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9B3B7A8F-A2AB-4785-88E1-FD6EDFF04271}" type="datetimeFigureOut">
              <a:rPr lang="ru-RU" smtClean="0"/>
              <a:t>15.02.2022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0DD8A8-655B-446A-992C-57381B166060}" type="slidenum">
              <a:rPr lang="ru-RU" smtClean="0"/>
              <a:t>‹#›</a:t>
            </a:fld>
            <a:endParaRPr lang="ru-RU"/>
          </a:p>
        </p:txBody>
      </p:sp>
    </p:spTree>
    <p:extLst>
      <p:ext uri="{BB962C8B-B14F-4D97-AF65-F5344CB8AC3E}">
        <p14:creationId xmlns:p14="http://schemas.microsoft.com/office/powerpoint/2010/main" val="1393583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3B7A8F-A2AB-4785-88E1-FD6EDFF04271}" type="datetimeFigureOut">
              <a:rPr lang="ru-RU" smtClean="0"/>
              <a:t>15.02.2022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0DD8A8-655B-446A-992C-57381B166060}" type="slidenum">
              <a:rPr lang="ru-RU" smtClean="0"/>
              <a:t>‹#›</a:t>
            </a:fld>
            <a:endParaRPr lang="ru-RU"/>
          </a:p>
        </p:txBody>
      </p:sp>
    </p:spTree>
    <p:extLst>
      <p:ext uri="{BB962C8B-B14F-4D97-AF65-F5344CB8AC3E}">
        <p14:creationId xmlns:p14="http://schemas.microsoft.com/office/powerpoint/2010/main" val="35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9B3B7A8F-A2AB-4785-88E1-FD6EDFF04271}" type="datetimeFigureOut">
              <a:rPr lang="ru-RU" smtClean="0"/>
              <a:t>15.02.2022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B0DD8A8-655B-446A-992C-57381B166060}" type="slidenum">
              <a:rPr lang="ru-RU" smtClean="0"/>
              <a:t>‹#›</a:t>
            </a:fld>
            <a:endParaRPr lang="ru-RU"/>
          </a:p>
        </p:txBody>
      </p:sp>
    </p:spTree>
    <p:extLst>
      <p:ext uri="{BB962C8B-B14F-4D97-AF65-F5344CB8AC3E}">
        <p14:creationId xmlns:p14="http://schemas.microsoft.com/office/powerpoint/2010/main" val="2124544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9B3B7A8F-A2AB-4785-88E1-FD6EDFF04271}" type="datetimeFigureOut">
              <a:rPr lang="ru-RU" smtClean="0"/>
              <a:t>15.02.2022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B0DD8A8-655B-446A-992C-57381B166060}" type="slidenum">
              <a:rPr lang="ru-RU" smtClean="0"/>
              <a:t>‹#›</a:t>
            </a:fld>
            <a:endParaRPr lang="ru-RU"/>
          </a:p>
        </p:txBody>
      </p:sp>
    </p:spTree>
    <p:extLst>
      <p:ext uri="{BB962C8B-B14F-4D97-AF65-F5344CB8AC3E}">
        <p14:creationId xmlns:p14="http://schemas.microsoft.com/office/powerpoint/2010/main" val="137391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9B3B7A8F-A2AB-4785-88E1-FD6EDFF04271}" type="datetimeFigureOut">
              <a:rPr lang="ru-RU" smtClean="0"/>
              <a:t>15.02.2022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B0DD8A8-655B-446A-992C-57381B166060}" type="slidenum">
              <a:rPr lang="ru-RU" smtClean="0"/>
              <a:t>‹#›</a:t>
            </a:fld>
            <a:endParaRPr lang="ru-RU"/>
          </a:p>
        </p:txBody>
      </p:sp>
    </p:spTree>
    <p:extLst>
      <p:ext uri="{BB962C8B-B14F-4D97-AF65-F5344CB8AC3E}">
        <p14:creationId xmlns:p14="http://schemas.microsoft.com/office/powerpoint/2010/main" val="467053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3B7A8F-A2AB-4785-88E1-FD6EDFF04271}" type="datetimeFigureOut">
              <a:rPr lang="ru-RU" smtClean="0"/>
              <a:t>15.02.2022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B0DD8A8-655B-446A-992C-57381B166060}" type="slidenum">
              <a:rPr lang="ru-RU" smtClean="0"/>
              <a:t>‹#›</a:t>
            </a:fld>
            <a:endParaRPr lang="ru-RU"/>
          </a:p>
        </p:txBody>
      </p:sp>
    </p:spTree>
    <p:extLst>
      <p:ext uri="{BB962C8B-B14F-4D97-AF65-F5344CB8AC3E}">
        <p14:creationId xmlns:p14="http://schemas.microsoft.com/office/powerpoint/2010/main" val="3067386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B7A8F-A2AB-4785-88E1-FD6EDFF04271}" type="datetimeFigureOut">
              <a:rPr lang="ru-RU" smtClean="0"/>
              <a:t>15.02.2022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B0DD8A8-655B-446A-992C-57381B166060}" type="slidenum">
              <a:rPr lang="ru-RU" smtClean="0"/>
              <a:t>‹#›</a:t>
            </a:fld>
            <a:endParaRPr lang="ru-RU"/>
          </a:p>
        </p:txBody>
      </p:sp>
    </p:spTree>
    <p:extLst>
      <p:ext uri="{BB962C8B-B14F-4D97-AF65-F5344CB8AC3E}">
        <p14:creationId xmlns:p14="http://schemas.microsoft.com/office/powerpoint/2010/main" val="2210460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B7A8F-A2AB-4785-88E1-FD6EDFF04271}" type="datetimeFigureOut">
              <a:rPr lang="ru-RU" smtClean="0"/>
              <a:t>15.02.2022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B0DD8A8-655B-446A-992C-57381B166060}" type="slidenum">
              <a:rPr lang="ru-RU" smtClean="0"/>
              <a:t>‹#›</a:t>
            </a:fld>
            <a:endParaRPr lang="ru-RU"/>
          </a:p>
        </p:txBody>
      </p:sp>
    </p:spTree>
    <p:extLst>
      <p:ext uri="{BB962C8B-B14F-4D97-AF65-F5344CB8AC3E}">
        <p14:creationId xmlns:p14="http://schemas.microsoft.com/office/powerpoint/2010/main" val="4223453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B7A8F-A2AB-4785-88E1-FD6EDFF04271}" type="datetimeFigureOut">
              <a:rPr lang="ru-RU" smtClean="0"/>
              <a:t>15.02.2022</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DD8A8-655B-446A-992C-57381B166060}" type="slidenum">
              <a:rPr lang="ru-RU" smtClean="0"/>
              <a:t>‹#›</a:t>
            </a:fld>
            <a:endParaRPr lang="ru-RU"/>
          </a:p>
        </p:txBody>
      </p:sp>
    </p:spTree>
    <p:extLst>
      <p:ext uri="{BB962C8B-B14F-4D97-AF65-F5344CB8AC3E}">
        <p14:creationId xmlns:p14="http://schemas.microsoft.com/office/powerpoint/2010/main" val="231834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3762" y="603046"/>
            <a:ext cx="9144000" cy="3603545"/>
          </a:xfrm>
        </p:spPr>
        <p:txBody>
          <a:bodyPr>
            <a:normAutofit/>
          </a:bodyPr>
          <a:lstStyle/>
          <a:p>
            <a:r>
              <a:rPr lang="uk-UA" b="1" smtClean="0"/>
              <a:t>Лекція </a:t>
            </a:r>
            <a:r>
              <a:rPr lang="uk-UA" b="1" smtClean="0"/>
              <a:t>2</a:t>
            </a:r>
            <a:r>
              <a:rPr lang="en-US" b="1" dirty="0" smtClean="0"/>
              <a:t/>
            </a:r>
            <a:br>
              <a:rPr lang="en-US" b="1" dirty="0" smtClean="0"/>
            </a:br>
            <a:r>
              <a:rPr lang="en-US" b="1" dirty="0" smtClean="0"/>
              <a:t/>
            </a:r>
            <a:br>
              <a:rPr lang="en-US" b="1" dirty="0" smtClean="0"/>
            </a:br>
            <a:r>
              <a:rPr lang="uk-UA" b="1" dirty="0" smtClean="0"/>
              <a:t>Розробка і проектування ПЗ</a:t>
            </a:r>
            <a:endParaRPr lang="en-US" b="1" dirty="0"/>
          </a:p>
        </p:txBody>
      </p:sp>
    </p:spTree>
    <p:extLst>
      <p:ext uri="{BB962C8B-B14F-4D97-AF65-F5344CB8AC3E}">
        <p14:creationId xmlns:p14="http://schemas.microsoft.com/office/powerpoint/2010/main" val="3611692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rmAutofit/>
          </a:bodyPr>
          <a:lstStyle/>
          <a:p>
            <a:pPr marL="0" indent="0" algn="ctr">
              <a:buNone/>
            </a:pPr>
            <a:r>
              <a:rPr lang="en-US" sz="2400" b="1" dirty="0"/>
              <a:t>Agile Software </a:t>
            </a:r>
            <a:r>
              <a:rPr lang="en-US" sz="2400" b="1" dirty="0" smtClean="0"/>
              <a:t>Development</a:t>
            </a:r>
            <a:endParaRPr lang="ru-RU" sz="2400" b="1" dirty="0" smtClean="0"/>
          </a:p>
          <a:p>
            <a:pPr marL="0" indent="0">
              <a:buNone/>
            </a:pPr>
            <a:r>
              <a:rPr lang="uk-UA" sz="2000" dirty="0" smtClean="0"/>
              <a:t>Метод </a:t>
            </a:r>
            <a:r>
              <a:rPr lang="en-US" sz="2000" dirty="0"/>
              <a:t>Agile </a:t>
            </a:r>
            <a:r>
              <a:rPr lang="uk-UA" sz="2000" dirty="0"/>
              <a:t>є гнучким і орієнтованим на клієнта. Хоча методології, подібні до </a:t>
            </a:r>
            <a:r>
              <a:rPr lang="en-US" sz="2000" dirty="0"/>
              <a:t>Agile, </a:t>
            </a:r>
            <a:r>
              <a:rPr lang="uk-UA" sz="2000" dirty="0"/>
              <a:t>вже застосовувалися, модель </a:t>
            </a:r>
            <a:r>
              <a:rPr lang="en-US" sz="2000" dirty="0"/>
              <a:t>Agile </a:t>
            </a:r>
            <a:r>
              <a:rPr lang="uk-UA" sz="2000" dirty="0"/>
              <a:t>не була офіційною до 2001 року, коли сімнадцять розробників програмного забезпечення об’єдналися, щоб знайти рішення свого розчарування в поточних варіантах і придумали Маніфест для </a:t>
            </a:r>
            <a:r>
              <a:rPr lang="en-US" sz="2000" dirty="0"/>
              <a:t>Agile </a:t>
            </a:r>
            <a:r>
              <a:rPr lang="uk-UA" sz="2000" dirty="0"/>
              <a:t>розробки програмного забезпечення, також відомий як </a:t>
            </a:r>
            <a:r>
              <a:rPr lang="en-US" sz="2000" b="1" dirty="0"/>
              <a:t>Agile Manifesto</a:t>
            </a:r>
            <a:r>
              <a:rPr lang="en-US" sz="2000" dirty="0"/>
              <a:t>. </a:t>
            </a:r>
            <a:endParaRPr lang="ru-RU" sz="2000" dirty="0" smtClean="0"/>
          </a:p>
          <a:p>
            <a:pPr marL="0" indent="0">
              <a:buNone/>
            </a:pPr>
            <a:endParaRPr lang="uk-UA" sz="2000" dirty="0" smtClean="0"/>
          </a:p>
          <a:p>
            <a:pPr marL="804863" indent="0">
              <a:buNone/>
              <a:tabLst>
                <a:tab pos="1074738" algn="l"/>
              </a:tabLst>
            </a:pPr>
            <a:r>
              <a:rPr lang="en-US" sz="2000" b="1" dirty="0" smtClean="0"/>
              <a:t>Agile </a:t>
            </a:r>
            <a:r>
              <a:rPr lang="en-US" sz="2000" b="1" dirty="0"/>
              <a:t>Manifesto </a:t>
            </a:r>
            <a:endParaRPr lang="uk-UA" sz="2000" b="1" dirty="0" smtClean="0"/>
          </a:p>
          <a:p>
            <a:pPr marL="0" indent="0">
              <a:buNone/>
            </a:pPr>
            <a:r>
              <a:rPr lang="uk-UA" sz="1800" dirty="0" smtClean="0"/>
              <a:t>Відповідно </a:t>
            </a:r>
            <a:r>
              <a:rPr lang="uk-UA" sz="1800" dirty="0"/>
              <a:t>до маніфесту </a:t>
            </a:r>
            <a:r>
              <a:rPr lang="en-US" sz="1800" dirty="0"/>
              <a:t>Agile, </a:t>
            </a:r>
            <a:r>
              <a:rPr lang="uk-UA" sz="1800" dirty="0"/>
              <a:t>цінностями </a:t>
            </a:r>
            <a:r>
              <a:rPr lang="en-US" sz="1800" dirty="0"/>
              <a:t>Agile </a:t>
            </a:r>
            <a:r>
              <a:rPr lang="uk-UA" sz="1800" dirty="0"/>
              <a:t>є</a:t>
            </a:r>
            <a:r>
              <a:rPr lang="uk-UA" sz="1800" dirty="0" smtClean="0"/>
              <a:t>:</a:t>
            </a:r>
          </a:p>
          <a:p>
            <a:r>
              <a:rPr lang="uk-UA" sz="1800" b="1" dirty="0" smtClean="0"/>
              <a:t>Фахівці </a:t>
            </a:r>
            <a:r>
              <a:rPr lang="uk-UA" sz="1800" b="1" dirty="0"/>
              <a:t>та взаємодії </a:t>
            </a:r>
            <a:r>
              <a:rPr lang="uk-UA" sz="1800" dirty="0" smtClean="0"/>
              <a:t>важливіші процесів </a:t>
            </a:r>
            <a:r>
              <a:rPr lang="uk-UA" sz="1800" dirty="0"/>
              <a:t>та </a:t>
            </a:r>
            <a:r>
              <a:rPr lang="uk-UA" sz="1800" dirty="0" smtClean="0"/>
              <a:t>інструментів </a:t>
            </a:r>
          </a:p>
          <a:p>
            <a:r>
              <a:rPr lang="uk-UA" sz="1800" b="1" dirty="0" smtClean="0"/>
              <a:t>Працююче </a:t>
            </a:r>
            <a:r>
              <a:rPr lang="uk-UA" sz="1800" b="1" dirty="0"/>
              <a:t>програмне забезпечення </a:t>
            </a:r>
            <a:r>
              <a:rPr lang="uk-UA" sz="1800" dirty="0" smtClean="0"/>
              <a:t>важливіше за</a:t>
            </a:r>
          </a:p>
          <a:p>
            <a:pPr marL="0" indent="0">
              <a:spcBef>
                <a:spcPts val="0"/>
              </a:spcBef>
              <a:buNone/>
            </a:pPr>
            <a:r>
              <a:rPr lang="uk-UA" sz="1800" dirty="0" smtClean="0"/>
              <a:t>    повну документацію </a:t>
            </a:r>
          </a:p>
          <a:p>
            <a:r>
              <a:rPr lang="uk-UA" sz="1800" b="1" dirty="0" smtClean="0"/>
              <a:t>Співпраця </a:t>
            </a:r>
            <a:r>
              <a:rPr lang="uk-UA" sz="1800" b="1" dirty="0"/>
              <a:t>з клієнтами </a:t>
            </a:r>
            <a:r>
              <a:rPr lang="uk-UA" sz="1800" dirty="0" smtClean="0"/>
              <a:t>важливіше за узгодження </a:t>
            </a:r>
            <a:r>
              <a:rPr lang="uk-UA" sz="1800" dirty="0"/>
              <a:t>контракту </a:t>
            </a:r>
            <a:endParaRPr lang="uk-UA" sz="1800" dirty="0" smtClean="0"/>
          </a:p>
          <a:p>
            <a:r>
              <a:rPr lang="uk-UA" sz="1800" b="1" dirty="0" smtClean="0"/>
              <a:t>Реакція </a:t>
            </a:r>
            <a:r>
              <a:rPr lang="uk-UA" sz="1800" b="1" dirty="0"/>
              <a:t>на зміну </a:t>
            </a:r>
            <a:r>
              <a:rPr lang="uk-UA" sz="1800" dirty="0" smtClean="0"/>
              <a:t>важливіше за відповідність </a:t>
            </a:r>
            <a:r>
              <a:rPr lang="uk-UA" sz="1800" dirty="0"/>
              <a:t>до плану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1933" y="2592312"/>
            <a:ext cx="5018617" cy="3726255"/>
          </a:xfrm>
          <a:prstGeom prst="rect">
            <a:avLst/>
          </a:prstGeom>
        </p:spPr>
      </p:pic>
    </p:spTree>
    <p:extLst>
      <p:ext uri="{BB962C8B-B14F-4D97-AF65-F5344CB8AC3E}">
        <p14:creationId xmlns:p14="http://schemas.microsoft.com/office/powerpoint/2010/main" val="1534040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rmAutofit/>
          </a:bodyPr>
          <a:lstStyle/>
          <a:p>
            <a:pPr marL="0" indent="0">
              <a:buNone/>
            </a:pPr>
            <a:r>
              <a:rPr lang="uk-UA" sz="1800" dirty="0"/>
              <a:t>У маніфесті перераховано дванадцять різних принципів: </a:t>
            </a:r>
            <a:endParaRPr lang="uk-UA" sz="1800" dirty="0" smtClean="0"/>
          </a:p>
          <a:p>
            <a:pPr marL="457200" indent="-457200">
              <a:buAutoNum type="arabicPeriod"/>
            </a:pPr>
            <a:r>
              <a:rPr lang="uk-UA" sz="1600" b="1" dirty="0" smtClean="0"/>
              <a:t>Орієнтація </a:t>
            </a:r>
            <a:r>
              <a:rPr lang="uk-UA" sz="1600" b="1" dirty="0"/>
              <a:t>на клієнта. </a:t>
            </a:r>
            <a:r>
              <a:rPr lang="uk-UA" sz="1600" dirty="0"/>
              <a:t>Наш головний пріоритет — задовольнити клієнта шляхом своєчасної та постійної доставки цінного програмного забезпечення. </a:t>
            </a:r>
            <a:endParaRPr lang="uk-UA" sz="1600" dirty="0" smtClean="0"/>
          </a:p>
          <a:p>
            <a:pPr marL="457200" indent="-457200">
              <a:buAutoNum type="arabicPeriod"/>
            </a:pPr>
            <a:r>
              <a:rPr lang="uk-UA" sz="1600" b="1" dirty="0" smtClean="0"/>
              <a:t>Прийміть </a:t>
            </a:r>
            <a:r>
              <a:rPr lang="uk-UA" sz="1600" b="1" dirty="0"/>
              <a:t>зміни та адаптуйтеся </a:t>
            </a:r>
            <a:r>
              <a:rPr lang="uk-UA" sz="1600" dirty="0"/>
              <a:t>– вітайте зміни вимог, навіть на пізніх стадіях розробки. Гнучкі процеси використовують зміни для конкурентної переваги клієнта. </a:t>
            </a:r>
            <a:endParaRPr lang="uk-UA" sz="1600" dirty="0" smtClean="0"/>
          </a:p>
          <a:p>
            <a:pPr marL="457200" indent="-457200">
              <a:buAutoNum type="arabicPeriod"/>
            </a:pPr>
            <a:r>
              <a:rPr lang="uk-UA" sz="1600" b="1" dirty="0" smtClean="0"/>
              <a:t>Часта </a:t>
            </a:r>
            <a:r>
              <a:rPr lang="uk-UA" sz="1600" b="1" dirty="0"/>
              <a:t>поставка працюючого програмного забезпечення</a:t>
            </a:r>
            <a:r>
              <a:rPr lang="uk-UA" sz="1600" dirty="0"/>
              <a:t>. Поставляйте працююче програмне забезпечення часто, від кількох тижнів до кількох місяців, віддаючи перевагу коротшим термінам. </a:t>
            </a:r>
            <a:endParaRPr lang="uk-UA" sz="1600" dirty="0" smtClean="0"/>
          </a:p>
          <a:p>
            <a:pPr marL="457200" indent="-457200">
              <a:buAutoNum type="arabicPeriod"/>
            </a:pPr>
            <a:r>
              <a:rPr lang="uk-UA" sz="1600" b="1" dirty="0" smtClean="0"/>
              <a:t>Співпраця</a:t>
            </a:r>
            <a:r>
              <a:rPr lang="uk-UA" sz="1600" dirty="0" smtClean="0"/>
              <a:t> </a:t>
            </a:r>
            <a:r>
              <a:rPr lang="uk-UA" sz="1600" dirty="0"/>
              <a:t>– </a:t>
            </a:r>
            <a:r>
              <a:rPr lang="uk-UA" sz="1600" dirty="0" smtClean="0"/>
              <a:t>замовники та </a:t>
            </a:r>
            <a:r>
              <a:rPr lang="uk-UA" sz="1600" dirty="0"/>
              <a:t>розробники повинні працювати разом щодня протягом усього проекту. </a:t>
            </a:r>
            <a:endParaRPr lang="uk-UA" sz="1600" dirty="0" smtClean="0"/>
          </a:p>
          <a:p>
            <a:pPr marL="457200" indent="-457200">
              <a:buAutoNum type="arabicPeriod"/>
            </a:pPr>
            <a:r>
              <a:rPr lang="uk-UA" sz="1600" b="1" dirty="0" smtClean="0"/>
              <a:t>Мотивовані </a:t>
            </a:r>
            <a:r>
              <a:rPr lang="uk-UA" sz="1600" b="1" dirty="0"/>
              <a:t>команди </a:t>
            </a:r>
            <a:r>
              <a:rPr lang="uk-UA" sz="1600" dirty="0"/>
              <a:t>– створюйте проекти навколо мотивованих людей. Дайте їм необхідне середовище та підтримку, і довірте їм виконання роботи. </a:t>
            </a:r>
            <a:endParaRPr lang="uk-UA" sz="1600" dirty="0" smtClean="0"/>
          </a:p>
          <a:p>
            <a:pPr marL="457200" indent="-457200">
              <a:buAutoNum type="arabicPeriod"/>
            </a:pPr>
            <a:r>
              <a:rPr lang="uk-UA" sz="1600" b="1" dirty="0" smtClean="0"/>
              <a:t>Бесіди </a:t>
            </a:r>
            <a:r>
              <a:rPr lang="uk-UA" sz="1600" b="1" dirty="0"/>
              <a:t>віч-на-віч </a:t>
            </a:r>
            <a:r>
              <a:rPr lang="uk-UA" sz="1600" dirty="0"/>
              <a:t>– найефективніший та ефективний метод передачі інформації команді розробників та всередині неї – це бесіда віч-на-віч</a:t>
            </a:r>
            <a:r>
              <a:rPr lang="uk-UA" sz="1600" dirty="0" smtClean="0"/>
              <a:t>.</a:t>
            </a:r>
          </a:p>
          <a:p>
            <a:pPr marL="457200" indent="-457200">
              <a:buAutoNum type="arabicPeriod"/>
            </a:pPr>
            <a:r>
              <a:rPr lang="uk-UA" sz="1600" b="1" dirty="0" smtClean="0"/>
              <a:t>Працююче </a:t>
            </a:r>
            <a:r>
              <a:rPr lang="uk-UA" sz="1600" b="1" dirty="0"/>
              <a:t>програмне забезпечення </a:t>
            </a:r>
            <a:r>
              <a:rPr lang="uk-UA" sz="1600" dirty="0"/>
              <a:t>- </a:t>
            </a:r>
            <a:r>
              <a:rPr lang="uk-UA" sz="1600" dirty="0" smtClean="0"/>
              <a:t>працююче </a:t>
            </a:r>
            <a:r>
              <a:rPr lang="uk-UA" sz="1600" dirty="0"/>
              <a:t>програмне забезпечення є основним показником прогресу. </a:t>
            </a:r>
            <a:endParaRPr lang="uk-UA" sz="1600" dirty="0" smtClean="0"/>
          </a:p>
          <a:p>
            <a:pPr marL="457200" indent="-457200">
              <a:buAutoNum type="arabicPeriod"/>
            </a:pPr>
            <a:r>
              <a:rPr lang="uk-UA" sz="1600" b="1" dirty="0" smtClean="0"/>
              <a:t>Працюйте </a:t>
            </a:r>
            <a:r>
              <a:rPr lang="uk-UA" sz="1600" b="1" dirty="0"/>
              <a:t>в стабільному темпі </a:t>
            </a:r>
            <a:r>
              <a:rPr lang="uk-UA" sz="1600" dirty="0"/>
              <a:t>– </a:t>
            </a:r>
            <a:r>
              <a:rPr lang="en-US" sz="1600" dirty="0"/>
              <a:t>Agile </a:t>
            </a:r>
            <a:r>
              <a:rPr lang="uk-UA" sz="1600" dirty="0"/>
              <a:t>процеси сприяють сталому розвитку. </a:t>
            </a:r>
            <a:r>
              <a:rPr lang="uk-UA" sz="1600" dirty="0" smtClean="0"/>
              <a:t>Замовники, </a:t>
            </a:r>
            <a:r>
              <a:rPr lang="uk-UA" sz="1600" dirty="0"/>
              <a:t>розробники та користувачі повинні мати можливість підтримувати постійний темп необмежено. </a:t>
            </a:r>
            <a:endParaRPr lang="uk-UA" sz="1600" dirty="0" smtClean="0"/>
          </a:p>
          <a:p>
            <a:pPr marL="457200" indent="-457200">
              <a:buAutoNum type="arabicPeriod"/>
            </a:pPr>
            <a:r>
              <a:rPr lang="uk-UA" sz="1600" b="1" dirty="0" smtClean="0"/>
              <a:t>Гнучке </a:t>
            </a:r>
            <a:r>
              <a:rPr lang="uk-UA" sz="1600" b="1" dirty="0"/>
              <a:t>середовище </a:t>
            </a:r>
            <a:r>
              <a:rPr lang="uk-UA" sz="1600" dirty="0"/>
              <a:t>– Постійна увага до технічної досконалості та гарний дизайн покращують </a:t>
            </a:r>
            <a:r>
              <a:rPr lang="uk-UA" sz="1600" dirty="0" smtClean="0"/>
              <a:t>гнучкість. </a:t>
            </a:r>
          </a:p>
          <a:p>
            <a:pPr marL="457200" indent="-457200">
              <a:buAutoNum type="arabicPeriod"/>
            </a:pPr>
            <a:r>
              <a:rPr lang="uk-UA" sz="1600" b="1" dirty="0" smtClean="0"/>
              <a:t>Простота</a:t>
            </a:r>
            <a:r>
              <a:rPr lang="uk-UA" sz="1600" dirty="0"/>
              <a:t>. Мистецтво максимізації обсягу невиконаної роботи є надзвичайно важливим. </a:t>
            </a:r>
            <a:endParaRPr lang="uk-UA" sz="1600" dirty="0" smtClean="0"/>
          </a:p>
          <a:p>
            <a:pPr marL="457200" indent="-457200">
              <a:buAutoNum type="arabicPeriod"/>
            </a:pPr>
            <a:r>
              <a:rPr lang="uk-UA" sz="1600" b="1" dirty="0" smtClean="0"/>
              <a:t>Самоорганізуючі </a:t>
            </a:r>
            <a:r>
              <a:rPr lang="uk-UA" sz="1600" b="1" dirty="0"/>
              <a:t>команди </a:t>
            </a:r>
            <a:r>
              <a:rPr lang="uk-UA" sz="1600" dirty="0"/>
              <a:t>– найкращі архітектури, вимоги та дизайн виходять із самоорганізуючих команд. </a:t>
            </a:r>
            <a:endParaRPr lang="uk-UA" sz="1600" dirty="0" smtClean="0"/>
          </a:p>
          <a:p>
            <a:pPr marL="457200" indent="-457200">
              <a:buAutoNum type="arabicPeriod"/>
            </a:pPr>
            <a:r>
              <a:rPr lang="uk-UA" sz="1600" b="1" dirty="0" smtClean="0"/>
              <a:t>Постійне </a:t>
            </a:r>
            <a:r>
              <a:rPr lang="uk-UA" sz="1600" b="1" dirty="0"/>
              <a:t>вдосконалення </a:t>
            </a:r>
            <a:r>
              <a:rPr lang="uk-UA" sz="1600" dirty="0"/>
              <a:t>– через регулярні проміжки часу команда розмірковує над тим, як стати ефективнішою, а потім відповідно налаштовує та коригує свою поведінку. </a:t>
            </a:r>
            <a:endParaRPr lang="uk-UA" sz="1600" dirty="0" smtClean="0"/>
          </a:p>
        </p:txBody>
      </p:sp>
    </p:spTree>
    <p:extLst>
      <p:ext uri="{BB962C8B-B14F-4D97-AF65-F5344CB8AC3E}">
        <p14:creationId xmlns:p14="http://schemas.microsoft.com/office/powerpoint/2010/main" val="1786145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rmAutofit/>
          </a:bodyPr>
          <a:lstStyle/>
          <a:p>
            <a:pPr marL="0" indent="0" algn="ctr">
              <a:buNone/>
            </a:pPr>
            <a:r>
              <a:rPr lang="en-US" sz="1800" b="1" dirty="0"/>
              <a:t>Agile </a:t>
            </a:r>
            <a:r>
              <a:rPr lang="en-US" sz="1800" b="1" dirty="0" smtClean="0"/>
              <a:t>Methods</a:t>
            </a:r>
            <a:endParaRPr lang="ru-RU" sz="1800" b="1" dirty="0" smtClean="0"/>
          </a:p>
          <a:p>
            <a:pPr marL="0" indent="0">
              <a:buNone/>
            </a:pPr>
            <a:r>
              <a:rPr lang="uk-UA" sz="1600" dirty="0"/>
              <a:t>Маніфест </a:t>
            </a:r>
            <a:r>
              <a:rPr lang="en-US" sz="1600" dirty="0"/>
              <a:t>Agile </a:t>
            </a:r>
            <a:r>
              <a:rPr lang="uk-UA" sz="1600" dirty="0"/>
              <a:t>за задумом не був точним щодо того, як повинен працювати </a:t>
            </a:r>
            <a:r>
              <a:rPr lang="en-US" sz="1600" dirty="0"/>
              <a:t>Agile. </a:t>
            </a:r>
            <a:r>
              <a:rPr lang="uk-UA" sz="1600" dirty="0"/>
              <a:t>Після підробки Маніфесту його автори (і багато інших) продовжували розвивати ці ідеї, вбираючи нові ідеї з багатьох джерел і перевіряючи їх на практиці. В результаті за останні кілька десятиліть з’явилося багато варіантів </a:t>
            </a:r>
            <a:r>
              <a:rPr lang="en-US" sz="1600" dirty="0"/>
              <a:t>Agile, </a:t>
            </a:r>
            <a:r>
              <a:rPr lang="uk-UA" sz="1600" dirty="0"/>
              <a:t>а деякі з них стали широко популярними. До них належать: </a:t>
            </a:r>
            <a:endParaRPr lang="uk-UA" sz="1600" dirty="0" smtClean="0"/>
          </a:p>
          <a:p>
            <a:pPr marL="0" indent="0">
              <a:buNone/>
            </a:pPr>
            <a:endParaRPr lang="uk-UA" sz="1600" dirty="0" smtClean="0"/>
          </a:p>
          <a:p>
            <a:pPr marL="0" indent="0">
              <a:buNone/>
            </a:pPr>
            <a:r>
              <a:rPr lang="en-US" sz="1600" b="1" dirty="0" smtClean="0"/>
              <a:t>Agile </a:t>
            </a:r>
            <a:r>
              <a:rPr lang="en-US" sz="1600" b="1" dirty="0"/>
              <a:t>Scrum </a:t>
            </a:r>
            <a:r>
              <a:rPr lang="en-US" sz="1600" dirty="0"/>
              <a:t>– </a:t>
            </a:r>
            <a:r>
              <a:rPr lang="uk-UA" sz="1600" dirty="0"/>
              <a:t>у регбі термін </a:t>
            </a:r>
            <a:r>
              <a:rPr lang="en-US" sz="1600" dirty="0"/>
              <a:t>scrum </a:t>
            </a:r>
            <a:r>
              <a:rPr lang="uk-UA" sz="1600" dirty="0"/>
              <a:t>описує момент гри, коли гравці збираються разом і намагаються заволодіти м’ячем. </a:t>
            </a:r>
            <a:r>
              <a:rPr lang="en-US" sz="1600" dirty="0"/>
              <a:t>Scrum </a:t>
            </a:r>
            <a:r>
              <a:rPr lang="uk-UA" sz="1600" dirty="0"/>
              <a:t>зосереджується на невеликих, самоорганізованих командах, які </a:t>
            </a:r>
            <a:r>
              <a:rPr lang="uk-UA" sz="1600" u="sng" dirty="0"/>
              <a:t>щодня зустрічаються </a:t>
            </a:r>
            <a:r>
              <a:rPr lang="uk-UA" sz="1600" dirty="0"/>
              <a:t>протягом коротких періодів і працюють у </a:t>
            </a:r>
            <a:r>
              <a:rPr lang="uk-UA" sz="1600" u="sng" dirty="0"/>
              <a:t>ітеративних спринтах</a:t>
            </a:r>
            <a:r>
              <a:rPr lang="uk-UA" sz="1600" dirty="0"/>
              <a:t>, постійно адаптуючи результати відповідно до мінливих вимог. </a:t>
            </a:r>
            <a:endParaRPr lang="uk-UA" sz="1600" dirty="0" smtClean="0"/>
          </a:p>
          <a:p>
            <a:pPr marL="0" indent="0">
              <a:buNone/>
            </a:pPr>
            <a:endParaRPr lang="uk-UA" sz="1600" dirty="0" smtClean="0"/>
          </a:p>
          <a:p>
            <a:pPr marL="0" indent="0">
              <a:buNone/>
            </a:pPr>
            <a:r>
              <a:rPr lang="en-US" sz="1600" b="1" dirty="0" smtClean="0"/>
              <a:t>Lean</a:t>
            </a:r>
            <a:r>
              <a:rPr lang="en-US" sz="1600" dirty="0" smtClean="0"/>
              <a:t> </a:t>
            </a:r>
            <a:r>
              <a:rPr lang="en-US" sz="1600" dirty="0"/>
              <a:t>– </a:t>
            </a:r>
            <a:r>
              <a:rPr lang="uk-UA" sz="1600" dirty="0"/>
              <a:t>заснований на </a:t>
            </a:r>
            <a:r>
              <a:rPr lang="en-US" sz="1600" dirty="0"/>
              <a:t>Lean Manufacturing, </a:t>
            </a:r>
            <a:r>
              <a:rPr lang="uk-UA" sz="1600" dirty="0"/>
              <a:t>метод </a:t>
            </a:r>
            <a:r>
              <a:rPr lang="en-US" sz="1600" dirty="0"/>
              <a:t>Lean </a:t>
            </a:r>
            <a:r>
              <a:rPr lang="uk-UA" sz="1600" dirty="0"/>
              <a:t>акцентує увагу на </a:t>
            </a:r>
            <a:r>
              <a:rPr lang="uk-UA" sz="1600" u="sng" dirty="0"/>
              <a:t>усуненні зайвих зусиль у плануванні </a:t>
            </a:r>
            <a:r>
              <a:rPr lang="uk-UA" sz="1600" dirty="0"/>
              <a:t>та виконанні, а також на зменшенні когнітивного навантаження програміста. </a:t>
            </a:r>
            <a:endParaRPr lang="uk-UA" sz="1600" dirty="0" smtClean="0"/>
          </a:p>
          <a:p>
            <a:pPr marL="0" indent="0">
              <a:buNone/>
            </a:pPr>
            <a:endParaRPr lang="uk-UA" sz="1600" dirty="0" smtClean="0"/>
          </a:p>
          <a:p>
            <a:pPr marL="0" indent="0">
              <a:buNone/>
            </a:pPr>
            <a:r>
              <a:rPr lang="en-US" sz="1600" b="1" dirty="0"/>
              <a:t>Extreme Programming</a:t>
            </a:r>
            <a:r>
              <a:rPr lang="uk-UA" sz="1600" b="1" dirty="0" smtClean="0"/>
              <a:t>(</a:t>
            </a:r>
            <a:r>
              <a:rPr lang="en-US" sz="1600" b="1" dirty="0"/>
              <a:t>XP) </a:t>
            </a:r>
            <a:r>
              <a:rPr lang="en-US" sz="1600" dirty="0"/>
              <a:t>– </a:t>
            </a:r>
            <a:r>
              <a:rPr lang="uk-UA" sz="1600" dirty="0"/>
              <a:t>у порівнянні зі </a:t>
            </a:r>
            <a:r>
              <a:rPr lang="en-US" sz="1600" dirty="0"/>
              <a:t>Scrum, XP </a:t>
            </a:r>
            <a:r>
              <a:rPr lang="uk-UA" sz="1600" dirty="0"/>
              <a:t>більш директивний щодо передових методів розробки програмного забезпечення та більш свідомо вирішує конкретні види проблем якості життя, з якими стикаються команди розробників програмного забезпечення. </a:t>
            </a:r>
            <a:endParaRPr lang="uk-UA" sz="1600" dirty="0" smtClean="0"/>
          </a:p>
          <a:p>
            <a:pPr marL="0" indent="0">
              <a:buNone/>
            </a:pPr>
            <a:endParaRPr lang="uk-UA" sz="1600" dirty="0" smtClean="0"/>
          </a:p>
          <a:p>
            <a:pPr marL="0" indent="0">
              <a:buNone/>
            </a:pPr>
            <a:r>
              <a:rPr lang="en-US" sz="1600" b="1" dirty="0"/>
              <a:t>Feature-Driven Development</a:t>
            </a:r>
            <a:r>
              <a:rPr lang="uk-UA" sz="1600" b="1" dirty="0" smtClean="0"/>
              <a:t>(</a:t>
            </a:r>
            <a:r>
              <a:rPr lang="en-US" sz="1600" b="1" dirty="0"/>
              <a:t>FDD) </a:t>
            </a:r>
            <a:r>
              <a:rPr lang="en-US" sz="1600" dirty="0"/>
              <a:t>– FDD </a:t>
            </a:r>
            <a:r>
              <a:rPr lang="uk-UA" sz="1600" dirty="0"/>
              <a:t>передбачає, що розробка програмного забезпечення повинна здійснюватися з точки зору загальної моделі, розбитої, спланованої, розробленої та створеної окремої функції. Він визначає процес моделювання, який використовується для оцінки та планування надання функцій, а також детальний набір ролей як для основної команди розробників, так і для людей підтримки. </a:t>
            </a:r>
            <a:endParaRPr lang="uk-UA" sz="1600" dirty="0" smtClean="0"/>
          </a:p>
          <a:p>
            <a:pPr marL="0" indent="0">
              <a:buNone/>
            </a:pPr>
            <a:endParaRPr lang="uk-UA" sz="1600" dirty="0"/>
          </a:p>
          <a:p>
            <a:pPr marL="0" indent="0">
              <a:buNone/>
            </a:pPr>
            <a:r>
              <a:rPr lang="uk-UA" sz="1600" dirty="0" smtClean="0"/>
              <a:t>З </a:t>
            </a:r>
            <a:r>
              <a:rPr lang="uk-UA" sz="1600" dirty="0"/>
              <a:t>описаних вище методологій </a:t>
            </a:r>
            <a:r>
              <a:rPr lang="en-US" sz="1600" dirty="0"/>
              <a:t>Agile Scrum, </a:t>
            </a:r>
            <a:r>
              <a:rPr lang="uk-UA" sz="1600" dirty="0"/>
              <a:t>мабуть, найпопулярніший. </a:t>
            </a:r>
          </a:p>
        </p:txBody>
      </p:sp>
    </p:spTree>
    <p:extLst>
      <p:ext uri="{BB962C8B-B14F-4D97-AF65-F5344CB8AC3E}">
        <p14:creationId xmlns:p14="http://schemas.microsoft.com/office/powerpoint/2010/main" val="791254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rmAutofit/>
          </a:bodyPr>
          <a:lstStyle/>
          <a:p>
            <a:pPr marL="0" indent="0" algn="ctr">
              <a:buNone/>
            </a:pPr>
            <a:r>
              <a:rPr lang="uk-UA" sz="1800" b="1" dirty="0"/>
              <a:t>Спринт </a:t>
            </a:r>
            <a:endParaRPr lang="uk-UA" sz="1800" b="1" dirty="0" smtClean="0"/>
          </a:p>
          <a:p>
            <a:pPr marL="0" indent="0">
              <a:buNone/>
            </a:pPr>
            <a:r>
              <a:rPr lang="uk-UA" sz="1800" dirty="0" smtClean="0"/>
              <a:t>У </a:t>
            </a:r>
            <a:r>
              <a:rPr lang="uk-UA" sz="1800" dirty="0"/>
              <a:t>моделі </a:t>
            </a:r>
            <a:r>
              <a:rPr lang="en-US" sz="1800" dirty="0"/>
              <a:t>Agile </a:t>
            </a:r>
            <a:r>
              <a:rPr lang="uk-UA" sz="1800" dirty="0"/>
              <a:t>життєвий цикл розробки програмного забезпечення все ще застосовується. На відміну від методу водоспаду, де є одна довга ітерація </a:t>
            </a:r>
            <a:r>
              <a:rPr lang="en-US" sz="1800" dirty="0"/>
              <a:t>SDLC, Agile — </a:t>
            </a:r>
            <a:r>
              <a:rPr lang="uk-UA" sz="1800" dirty="0"/>
              <a:t>це багато швидких ітерацій </a:t>
            </a:r>
            <a:r>
              <a:rPr lang="en-US" sz="1800" dirty="0"/>
              <a:t>SDLC. </a:t>
            </a:r>
            <a:endParaRPr lang="ru-RU" sz="1800" dirty="0" smtClean="0"/>
          </a:p>
          <a:p>
            <a:pPr marL="0" indent="0">
              <a:buNone/>
            </a:pPr>
            <a:r>
              <a:rPr lang="uk-UA" sz="1800" dirty="0" smtClean="0"/>
              <a:t>Ці </a:t>
            </a:r>
            <a:r>
              <a:rPr lang="uk-UA" sz="1800" dirty="0"/>
              <a:t>швидкі ітерації називаються </a:t>
            </a:r>
            <a:r>
              <a:rPr lang="uk-UA" sz="1800" b="1" dirty="0"/>
              <a:t>спринтами</a:t>
            </a:r>
            <a:r>
              <a:rPr lang="uk-UA" sz="1800" dirty="0"/>
              <a:t>, і мета спринтів — забезпечити часту доставку працюючого програмного забезпечення за принципом </a:t>
            </a:r>
            <a:r>
              <a:rPr lang="en-US" sz="1800" dirty="0"/>
              <a:t>Agile-</a:t>
            </a:r>
            <a:r>
              <a:rPr lang="uk-UA" sz="1800" dirty="0"/>
              <a:t>маніфесту. Спринт – це певний період часу (з обмеженим часом), який зазвичай становить від двох до чотирьох тижнів, але бажано якомога коротший. Тривалість спринту повинна бути визначена перед початком процесу і рідко змінюватися. </a:t>
            </a:r>
            <a:endParaRPr lang="uk-UA" sz="1800" dirty="0" smtClean="0"/>
          </a:p>
          <a:p>
            <a:pPr marL="0" indent="0">
              <a:buNone/>
            </a:pPr>
            <a:r>
              <a:rPr lang="uk-UA" sz="1800" dirty="0" smtClean="0"/>
              <a:t>Під </a:t>
            </a:r>
            <a:r>
              <a:rPr lang="uk-UA" sz="1800" dirty="0"/>
              <a:t>час спринту кожна команда бере на себе стільки завдань, також відомих як історії користувачів, скільки, на їхню думку, вони можуть виконати протягом обмеженого часу тривалості спринту. Коли спринт закінчиться, програмне забезпечення має працювати і працювати, але це не обов’язково означає, що воно буде доставлено; спринт не завжди призводить до випуску, але </a:t>
            </a:r>
            <a:r>
              <a:rPr lang="en-US" sz="1800" dirty="0"/>
              <a:t>Agile </a:t>
            </a:r>
            <a:r>
              <a:rPr lang="uk-UA" sz="1800" dirty="0"/>
              <a:t>вимагає, щоб програмне забезпечення залишалося доступним. </a:t>
            </a:r>
          </a:p>
        </p:txBody>
      </p:sp>
      <p:pic>
        <p:nvPicPr>
          <p:cNvPr id="5" name="Picture 4"/>
          <p:cNvPicPr>
            <a:picLocks noChangeAspect="1"/>
          </p:cNvPicPr>
          <p:nvPr/>
        </p:nvPicPr>
        <p:blipFill>
          <a:blip r:embed="rId2"/>
          <a:stretch>
            <a:fillRect/>
          </a:stretch>
        </p:blipFill>
        <p:spPr>
          <a:xfrm>
            <a:off x="2605086" y="3634846"/>
            <a:ext cx="6465939" cy="3023129"/>
          </a:xfrm>
          <a:prstGeom prst="rect">
            <a:avLst/>
          </a:prstGeom>
        </p:spPr>
      </p:pic>
    </p:spTree>
    <p:extLst>
      <p:ext uri="{BB962C8B-B14F-4D97-AF65-F5344CB8AC3E}">
        <p14:creationId xmlns:p14="http://schemas.microsoft.com/office/powerpoint/2010/main" val="2791642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rmAutofit/>
          </a:bodyPr>
          <a:lstStyle/>
          <a:p>
            <a:pPr marL="0" indent="0" algn="ctr">
              <a:buNone/>
            </a:pPr>
            <a:r>
              <a:rPr lang="en-US" sz="2400" b="1" dirty="0"/>
              <a:t>Backlog</a:t>
            </a:r>
            <a:r>
              <a:rPr lang="uk-UA" sz="2400" b="1" dirty="0" smtClean="0"/>
              <a:t> </a:t>
            </a:r>
          </a:p>
          <a:p>
            <a:pPr marL="0" indent="0">
              <a:buNone/>
            </a:pPr>
            <a:r>
              <a:rPr lang="uk-UA" sz="1900" dirty="0" smtClean="0"/>
              <a:t>Роль </a:t>
            </a:r>
            <a:r>
              <a:rPr lang="uk-UA" sz="1900" dirty="0"/>
              <a:t>власника продукту — створити </a:t>
            </a:r>
            <a:r>
              <a:rPr lang="en-US" sz="1900" dirty="0" smtClean="0"/>
              <a:t>backlog</a:t>
            </a:r>
            <a:r>
              <a:rPr lang="uk-UA" sz="1900" dirty="0" smtClean="0"/>
              <a:t>. </a:t>
            </a:r>
            <a:r>
              <a:rPr lang="en-US" sz="1900" dirty="0" smtClean="0"/>
              <a:t>Backlog </a:t>
            </a:r>
            <a:r>
              <a:rPr lang="uk-UA" sz="1900" dirty="0" smtClean="0"/>
              <a:t>(список) - </a:t>
            </a:r>
            <a:r>
              <a:rPr lang="uk-UA" sz="1900" u="sng" dirty="0" smtClean="0"/>
              <a:t>складається </a:t>
            </a:r>
            <a:r>
              <a:rPr lang="uk-UA" sz="1900" u="sng" dirty="0"/>
              <a:t>з усіх функцій програмного забезпечення в пріоритетному списку</a:t>
            </a:r>
            <a:r>
              <a:rPr lang="uk-UA" sz="1900" dirty="0"/>
              <a:t>. Функції у </a:t>
            </a:r>
            <a:r>
              <a:rPr lang="uk-UA" sz="1900" dirty="0" smtClean="0"/>
              <a:t>беклозі </a:t>
            </a:r>
            <a:r>
              <a:rPr lang="uk-UA" sz="1900" dirty="0"/>
              <a:t>є результатом фази вимог та аналізу та включають функції, які не обов’язково будуть у негайному випуску. Нові функції можуть бути додані до </a:t>
            </a:r>
            <a:r>
              <a:rPr lang="uk-UA" sz="1900" dirty="0" smtClean="0"/>
              <a:t>беклогу </a:t>
            </a:r>
            <a:r>
              <a:rPr lang="uk-UA" sz="1900" dirty="0"/>
              <a:t>в будь-який час, і власник продукту може змінити пріоритетність </a:t>
            </a:r>
            <a:r>
              <a:rPr lang="uk-UA" sz="1900" dirty="0" smtClean="0"/>
              <a:t>беклогу </a:t>
            </a:r>
            <a:r>
              <a:rPr lang="uk-UA" sz="1900" dirty="0"/>
              <a:t>на основі відгуків клієнтів. </a:t>
            </a:r>
            <a:endParaRPr lang="uk-UA" sz="1900" dirty="0" smtClean="0"/>
          </a:p>
          <a:p>
            <a:pPr marL="0" indent="0" algn="ctr">
              <a:buNone/>
            </a:pPr>
            <a:r>
              <a:rPr lang="uk-UA" sz="2400" b="1" dirty="0" smtClean="0"/>
              <a:t>Історії </a:t>
            </a:r>
            <a:r>
              <a:rPr lang="uk-UA" sz="2400" b="1" dirty="0"/>
              <a:t>користувачів </a:t>
            </a:r>
            <a:endParaRPr lang="uk-UA" sz="2400" b="1" dirty="0" smtClean="0"/>
          </a:p>
          <a:p>
            <a:pPr marL="0" indent="0">
              <a:buNone/>
            </a:pPr>
            <a:r>
              <a:rPr lang="uk-UA" sz="1800" dirty="0" smtClean="0"/>
              <a:t>Коли </a:t>
            </a:r>
            <a:r>
              <a:rPr lang="uk-UA" sz="1800" dirty="0"/>
              <a:t>функція наближається до вершини списку пріоритетів, вона розбивається на менші завдання, які називаються історіями </a:t>
            </a:r>
            <a:r>
              <a:rPr lang="uk-UA" sz="1800" dirty="0" smtClean="0"/>
              <a:t>користувачів (</a:t>
            </a:r>
            <a:r>
              <a:rPr lang="en-US" sz="1800" dirty="0"/>
              <a:t>user </a:t>
            </a:r>
            <a:r>
              <a:rPr lang="en-US" sz="1800" dirty="0" smtClean="0"/>
              <a:t>stories</a:t>
            </a:r>
            <a:r>
              <a:rPr lang="uk-UA" sz="1800" dirty="0" smtClean="0"/>
              <a:t>). </a:t>
            </a:r>
            <a:r>
              <a:rPr lang="uk-UA" sz="1800" dirty="0"/>
              <a:t>Кожна історія користувача повинна бути достатньо маленькою, щоб одна команда могла завершити її за один спринт. Якщо </a:t>
            </a:r>
            <a:r>
              <a:rPr lang="uk-UA" sz="1800" dirty="0" smtClean="0"/>
              <a:t>вона </a:t>
            </a:r>
            <a:r>
              <a:rPr lang="uk-UA" sz="1800" dirty="0"/>
              <a:t>занадто </a:t>
            </a:r>
            <a:r>
              <a:rPr lang="uk-UA" sz="1800" dirty="0" smtClean="0"/>
              <a:t>велика </a:t>
            </a:r>
            <a:r>
              <a:rPr lang="uk-UA" sz="1800" dirty="0"/>
              <a:t>для виконання за один спринт, команді слід </a:t>
            </a:r>
            <a:r>
              <a:rPr lang="uk-UA" sz="1800" dirty="0" smtClean="0"/>
              <a:t>розбивати її </a:t>
            </a:r>
            <a:r>
              <a:rPr lang="uk-UA" sz="1800" dirty="0"/>
              <a:t>далі. Оскільки програмне забезпечення має бути доступним в кінці кожного спринту, історія користувача також повинна відповідати цим правилам. </a:t>
            </a:r>
            <a:endParaRPr lang="uk-UA" sz="1800" dirty="0" smtClean="0"/>
          </a:p>
          <a:p>
            <a:pPr marL="0" indent="0">
              <a:buNone/>
            </a:pPr>
            <a:r>
              <a:rPr lang="uk-UA" sz="1800" dirty="0" smtClean="0"/>
              <a:t>Історія </a:t>
            </a:r>
            <a:r>
              <a:rPr lang="uk-UA" sz="1800" dirty="0"/>
              <a:t>користувача — це просте пояснення того, що потрібно користувачеві (або ролі) і </a:t>
            </a:r>
            <a:r>
              <a:rPr lang="uk-UA" sz="1800" dirty="0" smtClean="0"/>
              <a:t>чому</a:t>
            </a:r>
            <a:r>
              <a:rPr lang="uk-UA" sz="1800" dirty="0"/>
              <a:t>. Пропонований </a:t>
            </a:r>
            <a:r>
              <a:rPr lang="uk-UA" sz="1800" dirty="0" smtClean="0"/>
              <a:t>шаблон </a:t>
            </a:r>
            <a:r>
              <a:rPr lang="uk-UA" sz="1800" dirty="0"/>
              <a:t>для історії користувача: </a:t>
            </a:r>
            <a:endParaRPr lang="uk-UA" sz="1800" dirty="0" smtClean="0"/>
          </a:p>
          <a:p>
            <a:pPr marL="0" indent="0">
              <a:buNone/>
            </a:pPr>
            <a:endParaRPr lang="uk-UA" sz="1800" dirty="0" smtClean="0"/>
          </a:p>
          <a:p>
            <a:pPr marL="0" lvl="0" indent="0">
              <a:buNone/>
            </a:pPr>
            <a:r>
              <a:rPr lang="ru-RU" altLang="ru-RU" sz="1800" dirty="0">
                <a:latin typeface="Arial" panose="020B0604020202020204" pitchFamily="34" charset="0"/>
                <a:cs typeface="Arial" panose="020B0604020202020204" pitchFamily="34" charset="0"/>
              </a:rPr>
              <a:t>As a &lt;user|role&gt;, I would like to &lt;action&gt;, so that &lt;value|benefit&gt; </a:t>
            </a:r>
            <a:endParaRPr lang="ru-RU" altLang="ru-RU" sz="1800" dirty="0" smtClean="0">
              <a:latin typeface="Arial" panose="020B0604020202020204" pitchFamily="34" charset="0"/>
              <a:cs typeface="Arial" panose="020B0604020202020204" pitchFamily="34" charset="0"/>
            </a:endParaRPr>
          </a:p>
          <a:p>
            <a:pPr marL="0" lvl="0" indent="0">
              <a:buNone/>
            </a:pPr>
            <a:endParaRPr lang="ru-RU" altLang="ru-RU" sz="1800" dirty="0" smtClean="0"/>
          </a:p>
          <a:p>
            <a:pPr marL="0" indent="0">
              <a:buNone/>
            </a:pPr>
            <a:r>
              <a:rPr lang="uk-UA" sz="1800" dirty="0"/>
              <a:t>Щоб завершити історію користувача, потрібно виконати всі фази </a:t>
            </a:r>
            <a:r>
              <a:rPr lang="en-US" sz="1800" dirty="0"/>
              <a:t>SDLC. </a:t>
            </a:r>
            <a:r>
              <a:rPr lang="uk-UA" sz="1800" dirty="0"/>
              <a:t>Сама історія користувача вже повинна мати вимоги, визначені власником продукту, і команда, яка бере на себе історію користувача, повинна придумати дизайн завдання, реалізувати його та протестувати. </a:t>
            </a:r>
          </a:p>
        </p:txBody>
      </p:sp>
    </p:spTree>
    <p:extLst>
      <p:ext uri="{BB962C8B-B14F-4D97-AF65-F5344CB8AC3E}">
        <p14:creationId xmlns:p14="http://schemas.microsoft.com/office/powerpoint/2010/main" val="1301702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rmAutofit/>
          </a:bodyPr>
          <a:lstStyle/>
          <a:p>
            <a:pPr marL="0" indent="0" algn="ctr">
              <a:buNone/>
            </a:pPr>
            <a:r>
              <a:rPr lang="en-US" sz="2000" b="1" dirty="0" smtClean="0"/>
              <a:t>Scrum-</a:t>
            </a:r>
            <a:r>
              <a:rPr lang="ru-RU" sz="2000" b="1" dirty="0" smtClean="0"/>
              <a:t>команди</a:t>
            </a:r>
          </a:p>
          <a:p>
            <a:pPr marL="0" indent="0">
              <a:buNone/>
            </a:pPr>
            <a:r>
              <a:rPr lang="ru-RU" sz="1800" b="1" dirty="0" smtClean="0"/>
              <a:t> </a:t>
            </a:r>
            <a:r>
              <a:rPr lang="ru-RU" sz="1800" b="1" dirty="0"/>
              <a:t>Scrum-команди </a:t>
            </a:r>
            <a:r>
              <a:rPr lang="ru-RU" sz="1800" dirty="0"/>
              <a:t>є міжфункціональними, спільними, самокерованими та наділеними повноваженнями. В ідеалі ці команди scrum не повинні бути більшими за 10 осіб, але вони повинні бути достатньо великими, щоб завершити історію користувача протягом спринту. </a:t>
            </a:r>
            <a:endParaRPr lang="ru-RU" sz="1800" dirty="0" smtClean="0"/>
          </a:p>
        </p:txBody>
      </p:sp>
      <p:pic>
        <p:nvPicPr>
          <p:cNvPr id="4" name="Picture 3"/>
          <p:cNvPicPr>
            <a:picLocks noChangeAspect="1"/>
          </p:cNvPicPr>
          <p:nvPr/>
        </p:nvPicPr>
        <p:blipFill>
          <a:blip r:embed="rId2"/>
          <a:stretch>
            <a:fillRect/>
          </a:stretch>
        </p:blipFill>
        <p:spPr>
          <a:xfrm>
            <a:off x="6256338" y="1488724"/>
            <a:ext cx="5935662" cy="4759676"/>
          </a:xfrm>
          <a:prstGeom prst="rect">
            <a:avLst/>
          </a:prstGeom>
        </p:spPr>
      </p:pic>
      <p:sp>
        <p:nvSpPr>
          <p:cNvPr id="5" name="Rectangle 4"/>
          <p:cNvSpPr/>
          <p:nvPr/>
        </p:nvSpPr>
        <p:spPr>
          <a:xfrm>
            <a:off x="287866" y="1606404"/>
            <a:ext cx="5698067" cy="4524315"/>
          </a:xfrm>
          <a:prstGeom prst="rect">
            <a:avLst/>
          </a:prstGeom>
        </p:spPr>
        <p:txBody>
          <a:bodyPr wrap="square">
            <a:spAutoFit/>
          </a:bodyPr>
          <a:lstStyle/>
          <a:p>
            <a:r>
              <a:rPr lang="ru-RU" dirty="0"/>
              <a:t>Кожного дня кожна scrum-команда повинна мати щоденний стендап. Стендап – це зустріч, яка має тривати не більше 15 хвилин і проводитися в один і той же час щодня. Насправді це називається «стендап», тому що в ідеалі він повинен бути досить коротким, щоб команда могла виконати його без необхідності сідати. </a:t>
            </a:r>
            <a:endParaRPr lang="en-US" dirty="0" smtClean="0"/>
          </a:p>
          <a:p>
            <a:endParaRPr lang="ru-RU" dirty="0"/>
          </a:p>
          <a:p>
            <a:r>
              <a:rPr lang="ru-RU" dirty="0"/>
              <a:t>Метою щоденного стендапу є синхронізувати всіх членів команди з тим, чого кожна людина досягла після останнього стендапу, над чим вони збираються працювати до наступного стендапу, і які перешкоди вони можуть завадити їм завершити свою роботу. завдання. Скрам-майстер сприяє цим стендапам, і їхня робота — повідомляти та/або допомагати усунути перешкоди. </a:t>
            </a:r>
            <a:endParaRPr lang="uk-UA" dirty="0"/>
          </a:p>
        </p:txBody>
      </p:sp>
    </p:spTree>
    <p:extLst>
      <p:ext uri="{BB962C8B-B14F-4D97-AF65-F5344CB8AC3E}">
        <p14:creationId xmlns:p14="http://schemas.microsoft.com/office/powerpoint/2010/main" val="2564330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rmAutofit fontScale="62500" lnSpcReduction="20000"/>
          </a:bodyPr>
          <a:lstStyle/>
          <a:p>
            <a:pPr marL="0" indent="0">
              <a:buNone/>
            </a:pPr>
            <a:r>
              <a:rPr lang="en-US" sz="2400" b="1" dirty="0"/>
              <a:t>Lean Software </a:t>
            </a:r>
            <a:r>
              <a:rPr lang="en-US" sz="2400" b="1" dirty="0" smtClean="0"/>
              <a:t>Development</a:t>
            </a:r>
            <a:endParaRPr lang="ru-RU" sz="2400" b="1" dirty="0" smtClean="0"/>
          </a:p>
          <a:p>
            <a:pPr marL="0" indent="0">
              <a:buNone/>
            </a:pPr>
            <a:r>
              <a:rPr lang="uk-UA" sz="2400" dirty="0"/>
              <a:t>Розробка програмного забезпечення </a:t>
            </a:r>
            <a:r>
              <a:rPr lang="uk-UA" sz="2400" dirty="0" smtClean="0"/>
              <a:t>за методоогією </a:t>
            </a:r>
            <a:r>
              <a:rPr lang="en-US" sz="2400" dirty="0" smtClean="0"/>
              <a:t>Lean </a:t>
            </a:r>
            <a:r>
              <a:rPr lang="uk-UA" sz="2400" dirty="0"/>
              <a:t>базується на принципах </a:t>
            </a:r>
            <a:r>
              <a:rPr lang="en-US" sz="2400" dirty="0"/>
              <a:t>Lean Manufacturing, </a:t>
            </a:r>
            <a:r>
              <a:rPr lang="uk-UA" sz="2400" dirty="0"/>
              <a:t>які зосереджені на мінімізації відходів і максимізації цінності для </a:t>
            </a:r>
            <a:r>
              <a:rPr lang="uk-UA" sz="2400" dirty="0" smtClean="0"/>
              <a:t>клієнта.У </a:t>
            </a:r>
            <a:r>
              <a:rPr lang="uk-UA" sz="2400" dirty="0"/>
              <a:t>своїй найпростішій формі </a:t>
            </a:r>
            <a:r>
              <a:rPr lang="en-US" sz="2400" dirty="0"/>
              <a:t>Lean Software Development </a:t>
            </a:r>
            <a:r>
              <a:rPr lang="uk-UA" sz="2400" dirty="0"/>
              <a:t>забезпечує лише те, що хочуть клієнти. У книзі </a:t>
            </a:r>
            <a:r>
              <a:rPr lang="en-US" sz="2400" dirty="0"/>
              <a:t>Lean Software Development: An Agile Toolkit , </a:t>
            </a:r>
            <a:r>
              <a:rPr lang="uk-UA" sz="2400" dirty="0"/>
              <a:t>є сім принципів </a:t>
            </a:r>
            <a:r>
              <a:rPr lang="en-US" sz="2400" dirty="0" smtClean="0"/>
              <a:t>lean</a:t>
            </a:r>
            <a:r>
              <a:rPr lang="uk-UA" sz="2400" dirty="0" smtClean="0"/>
              <a:t>: </a:t>
            </a:r>
            <a:endParaRPr lang="en-US" sz="2400" dirty="0" smtClean="0"/>
          </a:p>
          <a:p>
            <a:pPr marL="271463" indent="-271463">
              <a:buFont typeface="+mj-lt"/>
              <a:buAutoNum type="arabicPeriod"/>
              <a:tabLst>
                <a:tab pos="271463" algn="l"/>
              </a:tabLst>
            </a:pPr>
            <a:r>
              <a:rPr lang="uk-UA" sz="2400" dirty="0" smtClean="0"/>
              <a:t>Зменшити відходи </a:t>
            </a:r>
            <a:endParaRPr lang="en-US" sz="2400" dirty="0" smtClean="0"/>
          </a:p>
          <a:p>
            <a:pPr marL="271463" indent="-271463">
              <a:buFont typeface="+mj-lt"/>
              <a:buAutoNum type="arabicPeriod"/>
              <a:tabLst>
                <a:tab pos="271463" algn="l"/>
              </a:tabLst>
            </a:pPr>
            <a:r>
              <a:rPr lang="uk-UA" sz="2400" dirty="0" smtClean="0"/>
              <a:t>Покращити навчання</a:t>
            </a:r>
            <a:endParaRPr lang="en-US" sz="2400" dirty="0" smtClean="0"/>
          </a:p>
          <a:p>
            <a:pPr marL="271463" indent="-271463">
              <a:buFont typeface="+mj-lt"/>
              <a:buAutoNum type="arabicPeriod"/>
              <a:tabLst>
                <a:tab pos="271463" algn="l"/>
              </a:tabLst>
            </a:pPr>
            <a:r>
              <a:rPr lang="uk-UA" sz="2400" dirty="0" smtClean="0"/>
              <a:t>Вирішуйте </a:t>
            </a:r>
            <a:r>
              <a:rPr lang="uk-UA" sz="2400" dirty="0"/>
              <a:t>якомога пізніше </a:t>
            </a:r>
            <a:endParaRPr lang="en-US" sz="2400" dirty="0" smtClean="0"/>
          </a:p>
          <a:p>
            <a:pPr marL="271463" indent="-271463">
              <a:buFont typeface="+mj-lt"/>
              <a:buAutoNum type="arabicPeriod"/>
              <a:tabLst>
                <a:tab pos="271463" algn="l"/>
              </a:tabLst>
            </a:pPr>
            <a:r>
              <a:rPr lang="uk-UA" sz="2400" dirty="0" smtClean="0"/>
              <a:t>Доставляйте </a:t>
            </a:r>
            <a:r>
              <a:rPr lang="uk-UA" sz="2400" dirty="0"/>
              <a:t>якомога швидше </a:t>
            </a:r>
            <a:endParaRPr lang="en-US" sz="2400" dirty="0" smtClean="0"/>
          </a:p>
          <a:p>
            <a:pPr marL="271463" indent="-271463">
              <a:buFont typeface="+mj-lt"/>
              <a:buAutoNum type="arabicPeriod"/>
              <a:tabLst>
                <a:tab pos="271463" algn="l"/>
              </a:tabLst>
            </a:pPr>
            <a:r>
              <a:rPr lang="uk-UA" sz="2400" dirty="0" smtClean="0"/>
              <a:t>Розширте </a:t>
            </a:r>
            <a:r>
              <a:rPr lang="uk-UA" sz="2400" dirty="0"/>
              <a:t>можливості команди </a:t>
            </a:r>
            <a:endParaRPr lang="en-US" sz="2400" dirty="0" smtClean="0"/>
          </a:p>
          <a:p>
            <a:pPr marL="271463" indent="-271463">
              <a:buFont typeface="+mj-lt"/>
              <a:buAutoNum type="arabicPeriod"/>
              <a:tabLst>
                <a:tab pos="271463" algn="l"/>
              </a:tabLst>
            </a:pPr>
            <a:r>
              <a:rPr lang="uk-UA" sz="2400" dirty="0" smtClean="0"/>
              <a:t>Будувати цілісність </a:t>
            </a:r>
            <a:endParaRPr lang="en-US" sz="2400" dirty="0" smtClean="0"/>
          </a:p>
          <a:p>
            <a:pPr marL="271463" indent="-271463">
              <a:buFont typeface="+mj-lt"/>
              <a:buAutoNum type="arabicPeriod"/>
              <a:tabLst>
                <a:tab pos="271463" algn="l"/>
              </a:tabLst>
            </a:pPr>
            <a:r>
              <a:rPr lang="uk-UA" sz="2400" dirty="0" smtClean="0"/>
              <a:t>Оптимізувати </a:t>
            </a:r>
            <a:r>
              <a:rPr lang="uk-UA" sz="2400" dirty="0"/>
              <a:t>ціле </a:t>
            </a:r>
            <a:endParaRPr lang="en-US" sz="2400" dirty="0" smtClean="0"/>
          </a:p>
          <a:p>
            <a:pPr marL="0" indent="0">
              <a:buNone/>
            </a:pPr>
            <a:endParaRPr lang="en-US" sz="2400" dirty="0" smtClean="0"/>
          </a:p>
          <a:p>
            <a:pPr marL="0" indent="0" algn="ctr">
              <a:buNone/>
            </a:pPr>
            <a:endParaRPr lang="en-US" sz="2400" b="1" dirty="0" smtClean="0"/>
          </a:p>
          <a:p>
            <a:pPr marL="0" indent="0" algn="ctr">
              <a:buNone/>
            </a:pPr>
            <a:r>
              <a:rPr lang="uk-UA" sz="2400" b="1" dirty="0" smtClean="0"/>
              <a:t>Зменшення відходів</a:t>
            </a:r>
            <a:endParaRPr lang="en-US" sz="2400" b="1" dirty="0" smtClean="0"/>
          </a:p>
          <a:p>
            <a:pPr marL="0" indent="0">
              <a:buNone/>
            </a:pPr>
            <a:r>
              <a:rPr lang="uk-UA" sz="2400" dirty="0" smtClean="0"/>
              <a:t>Відходи – </a:t>
            </a:r>
            <a:r>
              <a:rPr lang="uk-UA" sz="2400" dirty="0"/>
              <a:t>це все, що не додає вартості для клієнтів. Однак визначення цінності є суб’єктивним, оскільки воно визначається клієнтом. </a:t>
            </a:r>
            <a:r>
              <a:rPr lang="uk-UA" sz="2400" dirty="0" smtClean="0"/>
              <a:t>Усунення відходів є </a:t>
            </a:r>
            <a:r>
              <a:rPr lang="uk-UA" sz="2400" dirty="0"/>
              <a:t>найбільш фундаментальним принципом бережливого виробництва, з якого випливають усі інші принципи. </a:t>
            </a:r>
            <a:r>
              <a:rPr lang="uk-UA" sz="2400" dirty="0" smtClean="0"/>
              <a:t>Щоб </a:t>
            </a:r>
            <a:r>
              <a:rPr lang="uk-UA" sz="2400" dirty="0"/>
              <a:t>усунути </a:t>
            </a:r>
            <a:r>
              <a:rPr lang="uk-UA" sz="2400" dirty="0" smtClean="0"/>
              <a:t>відходи, </a:t>
            </a:r>
            <a:r>
              <a:rPr lang="uk-UA" sz="2400" dirty="0"/>
              <a:t>ви повинні розуміти, що таке </a:t>
            </a:r>
            <a:r>
              <a:rPr lang="uk-UA" sz="2400" dirty="0" smtClean="0"/>
              <a:t>відходи. Відходи </a:t>
            </a:r>
            <a:r>
              <a:rPr lang="uk-UA" sz="2400" dirty="0"/>
              <a:t>– це все, що не додає безпосередньої цінності для споживача. Є сім відходів розробки програмного забезпечення: </a:t>
            </a:r>
            <a:endParaRPr lang="en-US" sz="2400" dirty="0" smtClean="0"/>
          </a:p>
          <a:p>
            <a:pPr marL="271463" indent="-271463">
              <a:buFont typeface="+mj-lt"/>
              <a:buAutoNum type="arabicPeriod"/>
            </a:pPr>
            <a:r>
              <a:rPr lang="uk-UA" sz="2400" dirty="0" smtClean="0"/>
              <a:t>Частково </a:t>
            </a:r>
            <a:r>
              <a:rPr lang="uk-UA" sz="2400" dirty="0"/>
              <a:t>виконана робота </a:t>
            </a:r>
            <a:endParaRPr lang="en-US" sz="2400" dirty="0" smtClean="0"/>
          </a:p>
          <a:p>
            <a:pPr marL="271463" indent="-271463">
              <a:buFont typeface="+mj-lt"/>
              <a:buAutoNum type="arabicPeriod"/>
            </a:pPr>
            <a:r>
              <a:rPr lang="uk-UA" sz="2400" dirty="0" smtClean="0"/>
              <a:t>Додаткові </a:t>
            </a:r>
            <a:r>
              <a:rPr lang="uk-UA" sz="2400" dirty="0"/>
              <a:t>процеси </a:t>
            </a:r>
            <a:endParaRPr lang="en-US" sz="2400" dirty="0" smtClean="0"/>
          </a:p>
          <a:p>
            <a:pPr marL="271463" indent="-271463">
              <a:buFont typeface="+mj-lt"/>
              <a:buAutoNum type="arabicPeriod"/>
            </a:pPr>
            <a:r>
              <a:rPr lang="uk-UA" sz="2400" dirty="0" smtClean="0"/>
              <a:t>Додаткові </a:t>
            </a:r>
            <a:r>
              <a:rPr lang="uk-UA" sz="2400" dirty="0"/>
              <a:t>можливості </a:t>
            </a:r>
            <a:endParaRPr lang="en-US" sz="2400" dirty="0" smtClean="0"/>
          </a:p>
          <a:p>
            <a:pPr marL="271463" indent="-271463">
              <a:buFont typeface="+mj-lt"/>
              <a:buAutoNum type="arabicPeriod"/>
            </a:pPr>
            <a:r>
              <a:rPr lang="uk-UA" sz="2400" dirty="0" smtClean="0"/>
              <a:t>Перемикання </a:t>
            </a:r>
            <a:r>
              <a:rPr lang="uk-UA" sz="2400" dirty="0"/>
              <a:t>завдань </a:t>
            </a:r>
            <a:endParaRPr lang="en-US" sz="2400" dirty="0" smtClean="0"/>
          </a:p>
          <a:p>
            <a:pPr marL="271463" indent="-271463">
              <a:buFont typeface="+mj-lt"/>
              <a:buAutoNum type="arabicPeriod"/>
            </a:pPr>
            <a:r>
              <a:rPr lang="uk-UA" sz="2400" dirty="0" smtClean="0"/>
              <a:t>Очікування </a:t>
            </a:r>
            <a:endParaRPr lang="en-US" sz="2400" dirty="0" smtClean="0"/>
          </a:p>
          <a:p>
            <a:pPr marL="271463" indent="-271463">
              <a:buFont typeface="+mj-lt"/>
              <a:buAutoNum type="arabicPeriod"/>
            </a:pPr>
            <a:r>
              <a:rPr lang="uk-UA" sz="2400" dirty="0" smtClean="0"/>
              <a:t>Рух</a:t>
            </a:r>
            <a:endParaRPr lang="en-US" sz="2400" dirty="0" smtClean="0"/>
          </a:p>
          <a:p>
            <a:pPr marL="271463" indent="-271463">
              <a:buFont typeface="+mj-lt"/>
              <a:buAutoNum type="arabicPeriod"/>
            </a:pPr>
            <a:r>
              <a:rPr lang="uk-UA" sz="2400" dirty="0" smtClean="0"/>
              <a:t> </a:t>
            </a:r>
            <a:r>
              <a:rPr lang="uk-UA" sz="2400" dirty="0"/>
              <a:t>Дефекти </a:t>
            </a:r>
            <a:endParaRPr lang="en-US" sz="2400" b="1" dirty="0"/>
          </a:p>
        </p:txBody>
      </p:sp>
      <p:pic>
        <p:nvPicPr>
          <p:cNvPr id="2" name="Picture 1"/>
          <p:cNvPicPr>
            <a:picLocks noChangeAspect="1"/>
          </p:cNvPicPr>
          <p:nvPr/>
        </p:nvPicPr>
        <p:blipFill>
          <a:blip r:embed="rId2"/>
          <a:stretch>
            <a:fillRect/>
          </a:stretch>
        </p:blipFill>
        <p:spPr>
          <a:xfrm>
            <a:off x="6985000" y="980648"/>
            <a:ext cx="4586816" cy="2422952"/>
          </a:xfrm>
          <a:prstGeom prst="rect">
            <a:avLst/>
          </a:prstGeom>
        </p:spPr>
      </p:pic>
    </p:spTree>
    <p:extLst>
      <p:ext uri="{BB962C8B-B14F-4D97-AF65-F5344CB8AC3E}">
        <p14:creationId xmlns:p14="http://schemas.microsoft.com/office/powerpoint/2010/main" val="1419855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rmAutofit/>
          </a:bodyPr>
          <a:lstStyle/>
          <a:p>
            <a:pPr marL="0" indent="0">
              <a:buNone/>
            </a:pPr>
            <a:r>
              <a:rPr lang="ru-RU" sz="1600" b="1" dirty="0"/>
              <a:t>Частково виконана робота </a:t>
            </a:r>
            <a:endParaRPr lang="en-US" sz="1600" b="1" dirty="0" smtClean="0"/>
          </a:p>
          <a:p>
            <a:pPr marL="0" indent="0">
              <a:buNone/>
            </a:pPr>
            <a:r>
              <a:rPr lang="ru-RU" sz="1600" dirty="0" smtClean="0"/>
              <a:t>Частково </a:t>
            </a:r>
            <a:r>
              <a:rPr lang="ru-RU" sz="1600" dirty="0"/>
              <a:t>виконана робота є марною тратою, оскільки: </a:t>
            </a:r>
            <a:endParaRPr lang="en-US" sz="1600" dirty="0" smtClean="0"/>
          </a:p>
          <a:p>
            <a:pPr>
              <a:spcBef>
                <a:spcPts val="0"/>
              </a:spcBef>
            </a:pPr>
            <a:r>
              <a:rPr lang="ru-RU" sz="1600" dirty="0" smtClean="0"/>
              <a:t>Це </a:t>
            </a:r>
            <a:r>
              <a:rPr lang="ru-RU" sz="1600" dirty="0"/>
              <a:t>не додає цінності </a:t>
            </a:r>
            <a:r>
              <a:rPr lang="ru-RU" sz="1600" dirty="0" smtClean="0"/>
              <a:t>клієнту</a:t>
            </a:r>
            <a:endParaRPr lang="en-US" sz="1600" dirty="0" smtClean="0"/>
          </a:p>
          <a:p>
            <a:pPr>
              <a:spcBef>
                <a:spcPts val="0"/>
              </a:spcBef>
            </a:pPr>
            <a:r>
              <a:rPr lang="ru-RU" sz="1600" dirty="0" smtClean="0"/>
              <a:t>Час </a:t>
            </a:r>
            <a:r>
              <a:rPr lang="ru-RU" sz="1600" dirty="0"/>
              <a:t>і ресурси, витрачені на виконання цієї роботи, могли бути використані на щось, що є цінним для клієнта </a:t>
            </a:r>
            <a:endParaRPr lang="en-US" sz="1600" dirty="0" smtClean="0"/>
          </a:p>
          <a:p>
            <a:pPr>
              <a:spcBef>
                <a:spcPts val="0"/>
              </a:spcBef>
            </a:pPr>
            <a:r>
              <a:rPr lang="ru-RU" sz="1600" dirty="0" smtClean="0"/>
              <a:t>Робота </a:t>
            </a:r>
            <a:r>
              <a:rPr lang="ru-RU" sz="1600" dirty="0"/>
              <a:t>зазвичай не обслуговується, тому з часом вона застаріває </a:t>
            </a:r>
            <a:endParaRPr lang="en-US" sz="1600" dirty="0" smtClean="0"/>
          </a:p>
          <a:p>
            <a:pPr marL="0" indent="0">
              <a:buNone/>
            </a:pPr>
            <a:endParaRPr lang="en-US" sz="1600" dirty="0"/>
          </a:p>
          <a:p>
            <a:pPr marL="0" indent="0">
              <a:buNone/>
            </a:pPr>
            <a:r>
              <a:rPr lang="ru-RU" sz="1600" b="1" dirty="0" smtClean="0"/>
              <a:t>Додаткові </a:t>
            </a:r>
            <a:r>
              <a:rPr lang="ru-RU" sz="1600" b="1" dirty="0"/>
              <a:t>процеси </a:t>
            </a:r>
            <a:endParaRPr lang="en-US" sz="1600" b="1" dirty="0" smtClean="0"/>
          </a:p>
          <a:p>
            <a:pPr marL="0" indent="0">
              <a:buNone/>
            </a:pPr>
            <a:r>
              <a:rPr lang="ru-RU" sz="1600" dirty="0" smtClean="0"/>
              <a:t>Додаткові </a:t>
            </a:r>
            <a:r>
              <a:rPr lang="ru-RU" sz="1600" dirty="0"/>
              <a:t>процеси схожі на купу паперів. В результаті вони є відходами майже з тих же причин, що й частково виконана робота. </a:t>
            </a:r>
            <a:endParaRPr lang="en-US" sz="1600" dirty="0" smtClean="0"/>
          </a:p>
          <a:p>
            <a:pPr marL="0" indent="0">
              <a:buNone/>
            </a:pPr>
            <a:endParaRPr lang="ru-RU" sz="1600" b="1" dirty="0" smtClean="0"/>
          </a:p>
          <a:p>
            <a:pPr marL="0" indent="0">
              <a:buNone/>
            </a:pPr>
            <a:r>
              <a:rPr lang="ru-RU" sz="1600" b="1" dirty="0" smtClean="0"/>
              <a:t>Додаткові </a:t>
            </a:r>
            <a:r>
              <a:rPr lang="ru-RU" sz="1600" b="1" dirty="0"/>
              <a:t>функції </a:t>
            </a:r>
            <a:endParaRPr lang="en-US" sz="1600" b="1" dirty="0" smtClean="0"/>
          </a:p>
          <a:p>
            <a:pPr marL="0" indent="0">
              <a:buNone/>
            </a:pPr>
            <a:r>
              <a:rPr lang="ru-RU" sz="1600" dirty="0" smtClean="0"/>
              <a:t>Якщо </a:t>
            </a:r>
            <a:r>
              <a:rPr lang="ru-RU" sz="1600" dirty="0"/>
              <a:t>клієнт цього не просив, це не приносить йому цінності. Можливо, це було б добре мати, але краще використовувати ресурси, щоб створити саме те, чого хочуть клієнти. </a:t>
            </a:r>
            <a:endParaRPr lang="en-US" sz="1600" dirty="0" smtClean="0"/>
          </a:p>
          <a:p>
            <a:pPr marL="0" indent="0">
              <a:buNone/>
            </a:pPr>
            <a:endParaRPr lang="ru-RU" sz="1600" dirty="0" smtClean="0"/>
          </a:p>
          <a:p>
            <a:pPr marL="0" indent="0">
              <a:buNone/>
            </a:pPr>
            <a:r>
              <a:rPr lang="ru-RU" sz="1600" b="1" dirty="0" smtClean="0"/>
              <a:t>Перемикання </a:t>
            </a:r>
            <a:r>
              <a:rPr lang="ru-RU" sz="1600" b="1" dirty="0"/>
              <a:t>завдань </a:t>
            </a:r>
            <a:endParaRPr lang="en-US" sz="1600" b="1" dirty="0" smtClean="0"/>
          </a:p>
          <a:p>
            <a:pPr marL="0" indent="0">
              <a:buNone/>
            </a:pPr>
            <a:r>
              <a:rPr lang="ru-RU" sz="1600" dirty="0" smtClean="0"/>
              <a:t>Людям </a:t>
            </a:r>
            <a:r>
              <a:rPr lang="ru-RU" sz="1600" dirty="0"/>
              <a:t>потрібен час, щоб переключитися на інше завдання, і цей час, витрачений на зміну контексту, є марною тратою. Перемикання завдань витрачає час ресурсу (особи), тому призначати ресурс для кількох проектів марно. </a:t>
            </a:r>
            <a:endParaRPr lang="uk-UA" sz="1600" dirty="0"/>
          </a:p>
        </p:txBody>
      </p:sp>
    </p:spTree>
    <p:extLst>
      <p:ext uri="{BB962C8B-B14F-4D97-AF65-F5344CB8AC3E}">
        <p14:creationId xmlns:p14="http://schemas.microsoft.com/office/powerpoint/2010/main" val="1263565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Autofit/>
          </a:bodyPr>
          <a:lstStyle/>
          <a:p>
            <a:pPr marL="0" indent="0">
              <a:buNone/>
            </a:pPr>
            <a:r>
              <a:rPr lang="uk-UA" sz="1600" b="1" dirty="0"/>
              <a:t>Очікування </a:t>
            </a:r>
            <a:endParaRPr lang="en-US" sz="1600" b="1" dirty="0" smtClean="0"/>
          </a:p>
          <a:p>
            <a:pPr marL="0" indent="0">
              <a:buNone/>
            </a:pPr>
            <a:r>
              <a:rPr lang="uk-UA" sz="1600" dirty="0" smtClean="0"/>
              <a:t>Багато </a:t>
            </a:r>
            <a:r>
              <a:rPr lang="uk-UA" sz="1600" dirty="0"/>
              <a:t>людей погодяться з тим, що за визначенням чекати – це велика трата часу. Отже, будь-яка затримка є марною тратою. Прикладами затримки в розробці програмного забезпечення є затримки: </a:t>
            </a:r>
            <a:endParaRPr lang="en-US" sz="1600" dirty="0" smtClean="0"/>
          </a:p>
          <a:p>
            <a:pPr>
              <a:lnSpc>
                <a:spcPct val="100000"/>
              </a:lnSpc>
              <a:spcBef>
                <a:spcPts val="0"/>
              </a:spcBef>
            </a:pPr>
            <a:r>
              <a:rPr lang="uk-UA" sz="1600" dirty="0" smtClean="0"/>
              <a:t>розпочати </a:t>
            </a:r>
            <a:r>
              <a:rPr lang="uk-UA" sz="1600" dirty="0"/>
              <a:t>проект </a:t>
            </a:r>
            <a:endParaRPr lang="en-US" sz="1600" dirty="0" smtClean="0"/>
          </a:p>
          <a:p>
            <a:pPr>
              <a:lnSpc>
                <a:spcPct val="100000"/>
              </a:lnSpc>
              <a:spcBef>
                <a:spcPts val="0"/>
              </a:spcBef>
            </a:pPr>
            <a:r>
              <a:rPr lang="uk-UA" sz="1600" dirty="0" smtClean="0"/>
              <a:t>отримання </a:t>
            </a:r>
            <a:r>
              <a:rPr lang="uk-UA" sz="1600" dirty="0"/>
              <a:t>потрібних ресурсів (персонал) </a:t>
            </a:r>
            <a:endParaRPr lang="en-US" sz="1600" dirty="0" smtClean="0"/>
          </a:p>
          <a:p>
            <a:pPr>
              <a:lnSpc>
                <a:spcPct val="100000"/>
              </a:lnSpc>
              <a:spcBef>
                <a:spcPts val="0"/>
              </a:spcBef>
            </a:pPr>
            <a:r>
              <a:rPr lang="uk-UA" sz="1600" dirty="0" smtClean="0"/>
              <a:t>отримання </a:t>
            </a:r>
            <a:r>
              <a:rPr lang="uk-UA" sz="1600" dirty="0"/>
              <a:t>вимог від замовника </a:t>
            </a:r>
            <a:endParaRPr lang="en-US" sz="1600" dirty="0" smtClean="0"/>
          </a:p>
          <a:p>
            <a:pPr>
              <a:lnSpc>
                <a:spcPct val="100000"/>
              </a:lnSpc>
              <a:spcBef>
                <a:spcPts val="0"/>
              </a:spcBef>
            </a:pPr>
            <a:r>
              <a:rPr lang="uk-UA" sz="1600" dirty="0" smtClean="0"/>
              <a:t>погодження </a:t>
            </a:r>
            <a:r>
              <a:rPr lang="uk-UA" sz="1600" dirty="0"/>
              <a:t>документації </a:t>
            </a:r>
            <a:endParaRPr lang="en-US" sz="1600" dirty="0" smtClean="0"/>
          </a:p>
          <a:p>
            <a:pPr>
              <a:lnSpc>
                <a:spcPct val="100000"/>
              </a:lnSpc>
              <a:spcBef>
                <a:spcPts val="0"/>
              </a:spcBef>
            </a:pPr>
            <a:r>
              <a:rPr lang="uk-UA" sz="1600" dirty="0" smtClean="0"/>
              <a:t>отримання </a:t>
            </a:r>
            <a:r>
              <a:rPr lang="uk-UA" sz="1600" dirty="0"/>
              <a:t>відповідей </a:t>
            </a:r>
            <a:endParaRPr lang="en-US" sz="1600" dirty="0" smtClean="0"/>
          </a:p>
          <a:p>
            <a:pPr>
              <a:lnSpc>
                <a:spcPct val="100000"/>
              </a:lnSpc>
              <a:spcBef>
                <a:spcPts val="0"/>
              </a:spcBef>
            </a:pPr>
            <a:r>
              <a:rPr lang="uk-UA" sz="1600" dirty="0" smtClean="0"/>
              <a:t>прийняття </a:t>
            </a:r>
            <a:r>
              <a:rPr lang="uk-UA" sz="1600" dirty="0"/>
              <a:t>рішень </a:t>
            </a:r>
            <a:endParaRPr lang="en-US" sz="1600" dirty="0" smtClean="0"/>
          </a:p>
          <a:p>
            <a:pPr>
              <a:lnSpc>
                <a:spcPct val="100000"/>
              </a:lnSpc>
              <a:spcBef>
                <a:spcPts val="0"/>
              </a:spcBef>
            </a:pPr>
            <a:r>
              <a:rPr lang="uk-UA" sz="1600" dirty="0" smtClean="0"/>
              <a:t>виконання </a:t>
            </a:r>
            <a:r>
              <a:rPr lang="uk-UA" sz="1600" dirty="0"/>
              <a:t>тестування </a:t>
            </a:r>
            <a:endParaRPr lang="en-US" sz="1600" dirty="0" smtClean="0"/>
          </a:p>
          <a:p>
            <a:pPr marL="0" indent="0">
              <a:buNone/>
            </a:pPr>
            <a:endParaRPr lang="en-US" sz="1600" dirty="0"/>
          </a:p>
          <a:p>
            <a:pPr marL="0" indent="0">
              <a:buNone/>
            </a:pPr>
            <a:r>
              <a:rPr lang="uk-UA" sz="1600" b="1" dirty="0" smtClean="0"/>
              <a:t>Рух </a:t>
            </a:r>
            <a:endParaRPr lang="en-US" sz="1600" b="1" dirty="0" smtClean="0"/>
          </a:p>
          <a:p>
            <a:pPr marL="0" indent="0">
              <a:buNone/>
            </a:pPr>
            <a:r>
              <a:rPr lang="uk-UA" sz="1600" dirty="0" smtClean="0"/>
              <a:t>Ощадлива </a:t>
            </a:r>
            <a:r>
              <a:rPr lang="uk-UA" sz="1600" dirty="0"/>
              <a:t>розробка програмного забезпечення визначає рух для двох речей: людей і артефактів. Рух для людей — це коли людям потрібно фізично пройти від свого столу до іншого члена команди, щоб поставити запитання, попрацювати тощо. Коли вони переходять зі свого столу, витрачається не тільки час, необхідний їм, щоб дістатися до місця призначення, але й час перемикання завдань. </a:t>
            </a:r>
            <a:endParaRPr lang="en-US" sz="1600" dirty="0" smtClean="0"/>
          </a:p>
          <a:p>
            <a:pPr marL="0" indent="0">
              <a:buNone/>
            </a:pPr>
            <a:r>
              <a:rPr lang="uk-UA" sz="1600" dirty="0" smtClean="0"/>
              <a:t>Рух </a:t>
            </a:r>
            <a:r>
              <a:rPr lang="uk-UA" sz="1600" dirty="0"/>
              <a:t>артефактів – це коли документи або код переміщуються від однієї особи до іншої. У більшості випадків документ не містить усієї інформації для наступної особи, тому або ця особа повинна збирати інформацію знову, або для передачі потрібен час, що є марною тратою. </a:t>
            </a:r>
            <a:endParaRPr lang="uk-UA" sz="1600" dirty="0" smtClean="0"/>
          </a:p>
          <a:p>
            <a:pPr marL="0" indent="0">
              <a:buNone/>
            </a:pPr>
            <a:endParaRPr lang="en-US" sz="1600" dirty="0" smtClean="0"/>
          </a:p>
          <a:p>
            <a:pPr marL="0" indent="0">
              <a:buNone/>
            </a:pPr>
            <a:r>
              <a:rPr lang="uk-UA" sz="1600" b="1" dirty="0" smtClean="0"/>
              <a:t>Дефекти </a:t>
            </a:r>
            <a:endParaRPr lang="en-US" sz="1600" b="1" dirty="0" smtClean="0"/>
          </a:p>
          <a:p>
            <a:pPr marL="0" indent="0">
              <a:buNone/>
            </a:pPr>
            <a:r>
              <a:rPr lang="uk-UA" sz="1600" dirty="0" smtClean="0"/>
              <a:t>Непомічені </a:t>
            </a:r>
            <a:r>
              <a:rPr lang="uk-UA" sz="1600" dirty="0"/>
              <a:t>дефекти (інакше відомі як </a:t>
            </a:r>
            <a:r>
              <a:rPr lang="uk-UA" sz="1600" dirty="0" smtClean="0"/>
              <a:t>баги</a:t>
            </a:r>
            <a:r>
              <a:rPr lang="uk-UA" sz="1600" dirty="0"/>
              <a:t>) є марною тратою через вплив дефекту. </a:t>
            </a:r>
            <a:r>
              <a:rPr lang="uk-UA" sz="1600" dirty="0" smtClean="0"/>
              <a:t>Дефект </a:t>
            </a:r>
            <a:r>
              <a:rPr lang="uk-UA" sz="1600" dirty="0"/>
              <a:t>може спричинити ефект снігової кулі з іншими функціями, тому час, необхідний для його налагодження, є марною тратою. Крім того, для клієнта цінність програмного забезпечення знижується, коли вони стикаються з проблемами, тому ця функція закінчується марною тратою. </a:t>
            </a:r>
          </a:p>
        </p:txBody>
      </p:sp>
    </p:spTree>
    <p:extLst>
      <p:ext uri="{BB962C8B-B14F-4D97-AF65-F5344CB8AC3E}">
        <p14:creationId xmlns:p14="http://schemas.microsoft.com/office/powerpoint/2010/main" val="2180370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rmAutofit lnSpcReduction="10000"/>
          </a:bodyPr>
          <a:lstStyle/>
          <a:p>
            <a:pPr marL="0" indent="0" algn="ctr">
              <a:buNone/>
            </a:pPr>
            <a:r>
              <a:rPr lang="uk-UA" sz="1600" b="1" dirty="0"/>
              <a:t>Покращте навчання за допомогою коротких спринтів </a:t>
            </a:r>
            <a:endParaRPr lang="en-US" sz="1600" b="1" dirty="0" smtClean="0"/>
          </a:p>
          <a:p>
            <a:pPr marL="0" indent="0">
              <a:buNone/>
            </a:pPr>
            <a:r>
              <a:rPr lang="uk-UA" sz="1600" dirty="0" smtClean="0"/>
              <a:t>Щоб </a:t>
            </a:r>
            <a:r>
              <a:rPr lang="uk-UA" sz="1600" dirty="0"/>
              <a:t>мати можливість точно налаштувати програмне забезпечення, повинні бути часті короткі ітерації робочого програмного забезпечення. Маючи більше ітерацій: </a:t>
            </a:r>
            <a:endParaRPr lang="en-US" sz="1600" dirty="0" smtClean="0"/>
          </a:p>
          <a:p>
            <a:r>
              <a:rPr lang="uk-UA" sz="1600" dirty="0" smtClean="0"/>
              <a:t>Розробники </a:t>
            </a:r>
            <a:r>
              <a:rPr lang="uk-UA" sz="1600" dirty="0"/>
              <a:t>навчаються швидше </a:t>
            </a:r>
            <a:endParaRPr lang="en-US" sz="1600" dirty="0" smtClean="0"/>
          </a:p>
          <a:p>
            <a:r>
              <a:rPr lang="uk-UA" sz="1600" dirty="0" smtClean="0"/>
              <a:t>Клієнти </a:t>
            </a:r>
            <a:r>
              <a:rPr lang="uk-UA" sz="1600" dirty="0"/>
              <a:t>можуть дати відгук швидше </a:t>
            </a:r>
            <a:endParaRPr lang="en-US" sz="1600" dirty="0" smtClean="0"/>
          </a:p>
          <a:p>
            <a:r>
              <a:rPr lang="uk-UA" sz="1600" dirty="0" smtClean="0"/>
              <a:t>Функції </a:t>
            </a:r>
            <a:r>
              <a:rPr lang="uk-UA" sz="1600" dirty="0"/>
              <a:t>можна налаштувати, щоб вони приносили клієнтам більше цінності </a:t>
            </a:r>
            <a:endParaRPr lang="en-US" sz="1600" dirty="0" smtClean="0"/>
          </a:p>
          <a:p>
            <a:pPr marL="0" indent="0">
              <a:buNone/>
            </a:pPr>
            <a:endParaRPr lang="en-US" sz="1600" dirty="0"/>
          </a:p>
          <a:p>
            <a:pPr marL="0" indent="0" algn="ctr">
              <a:buNone/>
            </a:pPr>
            <a:r>
              <a:rPr lang="uk-UA" sz="1600" b="1" dirty="0" smtClean="0"/>
              <a:t>Вирішуйте </a:t>
            </a:r>
            <a:r>
              <a:rPr lang="uk-UA" sz="1600" b="1" dirty="0"/>
              <a:t>якомога пізніше </a:t>
            </a:r>
            <a:endParaRPr lang="en-US" sz="1600" b="1" dirty="0" smtClean="0"/>
          </a:p>
          <a:p>
            <a:pPr marL="0" indent="0">
              <a:buNone/>
            </a:pPr>
            <a:r>
              <a:rPr lang="uk-UA" sz="1600" dirty="0" smtClean="0"/>
              <a:t>Коли </a:t>
            </a:r>
            <a:r>
              <a:rPr lang="uk-UA" sz="1600" dirty="0"/>
              <a:t>є невизначеність, найкраще відкласти прийняття рішень до якомога пізніше процесу, тому що краще базувати рішення на фактах, а не на думках чи припущеннях. </a:t>
            </a:r>
            <a:r>
              <a:rPr lang="uk-UA" sz="1600" dirty="0" smtClean="0"/>
              <a:t>Крім </a:t>
            </a:r>
            <a:r>
              <a:rPr lang="uk-UA" sz="1600" dirty="0"/>
              <a:t>того, коли рішення ще не прийнято, програмне забезпечення створене так, щоб бути гнучким, щоб пристосуватись до невизначеності. Ця гнучкість дозволяє розробникам вносити зміни під час прийняття рішення або в майбутньому, якщо вимоги зміняться. </a:t>
            </a:r>
            <a:endParaRPr lang="en-US" sz="1600" dirty="0" smtClean="0"/>
          </a:p>
          <a:p>
            <a:pPr marL="0" indent="0">
              <a:buNone/>
            </a:pPr>
            <a:endParaRPr lang="en-US" sz="1600" dirty="0"/>
          </a:p>
          <a:p>
            <a:pPr marL="0" indent="0" algn="ctr">
              <a:buNone/>
            </a:pPr>
            <a:r>
              <a:rPr lang="uk-UA" sz="1600" b="1" dirty="0" smtClean="0"/>
              <a:t>Доставте </a:t>
            </a:r>
            <a:r>
              <a:rPr lang="uk-UA" sz="1600" b="1" dirty="0"/>
              <a:t>якомога швидше </a:t>
            </a:r>
            <a:endParaRPr lang="en-US" sz="1600" b="1" dirty="0" smtClean="0"/>
          </a:p>
          <a:p>
            <a:pPr marL="0" indent="0">
              <a:buNone/>
            </a:pPr>
            <a:r>
              <a:rPr lang="uk-UA" sz="1600" dirty="0" smtClean="0"/>
              <a:t>Швидша </a:t>
            </a:r>
            <a:r>
              <a:rPr lang="uk-UA" sz="1600" dirty="0"/>
              <a:t>доставка програмного забезпечення: </a:t>
            </a:r>
            <a:endParaRPr lang="en-US" sz="1600" dirty="0" smtClean="0"/>
          </a:p>
          <a:p>
            <a:r>
              <a:rPr lang="uk-UA" sz="1600" dirty="0" smtClean="0"/>
              <a:t>Дозволяє </a:t>
            </a:r>
            <a:r>
              <a:rPr lang="uk-UA" sz="1600" dirty="0"/>
              <a:t>клієнтам надавати зворотній зв’язок </a:t>
            </a:r>
            <a:endParaRPr lang="en-US" sz="1600" dirty="0" smtClean="0"/>
          </a:p>
          <a:p>
            <a:r>
              <a:rPr lang="uk-UA" sz="1600" dirty="0" smtClean="0"/>
              <a:t>Дозволяє </a:t>
            </a:r>
            <a:r>
              <a:rPr lang="uk-UA" sz="1600" dirty="0"/>
              <a:t>розробникам розширювати навчання </a:t>
            </a:r>
            <a:endParaRPr lang="en-US" sz="1600" dirty="0" smtClean="0"/>
          </a:p>
          <a:p>
            <a:r>
              <a:rPr lang="uk-UA" sz="1600" dirty="0" smtClean="0"/>
              <a:t>Надає </a:t>
            </a:r>
            <a:r>
              <a:rPr lang="uk-UA" sz="1600" dirty="0"/>
              <a:t>клієнтам функції, які їм потрібні зараз </a:t>
            </a:r>
            <a:endParaRPr lang="en-US" sz="1600" dirty="0" smtClean="0"/>
          </a:p>
          <a:p>
            <a:r>
              <a:rPr lang="uk-UA" sz="1600" dirty="0" smtClean="0"/>
              <a:t>Не </a:t>
            </a:r>
            <a:r>
              <a:rPr lang="uk-UA" sz="1600" dirty="0"/>
              <a:t>дозволяє клієнтам змінити свою думку </a:t>
            </a:r>
            <a:endParaRPr lang="uk-UA" sz="1600" dirty="0" smtClean="0"/>
          </a:p>
          <a:p>
            <a:r>
              <a:rPr lang="uk-UA" sz="1600" dirty="0" smtClean="0"/>
              <a:t>Змушує </a:t>
            </a:r>
            <a:r>
              <a:rPr lang="uk-UA" sz="1600" dirty="0"/>
              <a:t>всіх приймати рішення швидше </a:t>
            </a:r>
            <a:endParaRPr lang="en-US" sz="1600" dirty="0" smtClean="0"/>
          </a:p>
          <a:p>
            <a:r>
              <a:rPr lang="uk-UA" sz="1600" dirty="0" smtClean="0"/>
              <a:t>Виробляє </a:t>
            </a:r>
            <a:r>
              <a:rPr lang="uk-UA" sz="1600" dirty="0"/>
              <a:t>менше відходів </a:t>
            </a:r>
            <a:endParaRPr lang="en-US" sz="1600" dirty="0" smtClean="0"/>
          </a:p>
          <a:p>
            <a:pPr marL="0" indent="0">
              <a:buNone/>
            </a:pPr>
            <a:endParaRPr lang="en-US" sz="2400" dirty="0"/>
          </a:p>
        </p:txBody>
      </p:sp>
    </p:spTree>
    <p:extLst>
      <p:ext uri="{BB962C8B-B14F-4D97-AF65-F5344CB8AC3E}">
        <p14:creationId xmlns:p14="http://schemas.microsoft.com/office/powerpoint/2010/main" val="1975303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23933" y="128293"/>
            <a:ext cx="6816725" cy="4629974"/>
          </a:xfrm>
          <a:prstGeom prst="rect">
            <a:avLst/>
          </a:prstGeom>
        </p:spPr>
      </p:pic>
      <p:sp>
        <p:nvSpPr>
          <p:cNvPr id="5" name="Rectangle 4"/>
          <p:cNvSpPr/>
          <p:nvPr/>
        </p:nvSpPr>
        <p:spPr>
          <a:xfrm>
            <a:off x="245534" y="228305"/>
            <a:ext cx="5503333" cy="5632311"/>
          </a:xfrm>
          <a:prstGeom prst="rect">
            <a:avLst/>
          </a:prstGeom>
        </p:spPr>
        <p:txBody>
          <a:bodyPr wrap="square">
            <a:spAutoFit/>
          </a:bodyPr>
          <a:lstStyle/>
          <a:p>
            <a:pPr algn="ctr"/>
            <a:r>
              <a:rPr lang="uk-UA" b="1" dirty="0"/>
              <a:t>Фази життєвого циклу розробки програмного </a:t>
            </a:r>
            <a:r>
              <a:rPr lang="uk-UA" b="1" dirty="0" smtClean="0"/>
              <a:t>забезпечення</a:t>
            </a:r>
          </a:p>
          <a:p>
            <a:endParaRPr lang="uk-UA" dirty="0"/>
          </a:p>
          <a:p>
            <a:endParaRPr lang="uk-UA" dirty="0" smtClean="0"/>
          </a:p>
          <a:p>
            <a:r>
              <a:rPr lang="uk-UA" dirty="0" smtClean="0"/>
              <a:t> </a:t>
            </a:r>
            <a:r>
              <a:rPr lang="uk-UA" b="1" dirty="0"/>
              <a:t>Життєвий цикл розробки програмного забезпечення </a:t>
            </a:r>
            <a:r>
              <a:rPr lang="uk-UA" dirty="0" smtClean="0"/>
              <a:t>(</a:t>
            </a:r>
            <a:r>
              <a:rPr lang="en-US" dirty="0"/>
              <a:t>software development life </a:t>
            </a:r>
            <a:r>
              <a:rPr lang="en-US" dirty="0" smtClean="0"/>
              <a:t>cycle</a:t>
            </a:r>
            <a:r>
              <a:rPr lang="ru-RU" dirty="0" smtClean="0"/>
              <a:t>- </a:t>
            </a:r>
            <a:r>
              <a:rPr lang="en-US" dirty="0" smtClean="0"/>
              <a:t>SDLC</a:t>
            </a:r>
            <a:r>
              <a:rPr lang="en-US" dirty="0"/>
              <a:t>) — </a:t>
            </a:r>
            <a:r>
              <a:rPr lang="uk-UA" dirty="0"/>
              <a:t>це процес розробки програмного забезпечення, починаючи від ідеї і закінчуючи постачанням. </a:t>
            </a:r>
            <a:endParaRPr lang="uk-UA" dirty="0" smtClean="0"/>
          </a:p>
          <a:p>
            <a:endParaRPr lang="uk-UA" dirty="0"/>
          </a:p>
          <a:p>
            <a:r>
              <a:rPr lang="uk-UA" dirty="0" smtClean="0"/>
              <a:t>Цей </a:t>
            </a:r>
            <a:r>
              <a:rPr lang="uk-UA" dirty="0"/>
              <a:t>процес складається з шести етапів. </a:t>
            </a:r>
            <a:r>
              <a:rPr lang="uk-UA" dirty="0" smtClean="0"/>
              <a:t>Кожна фаза </a:t>
            </a:r>
            <a:r>
              <a:rPr lang="uk-UA" dirty="0"/>
              <a:t>отримує вхідні дані з результатів попереднього етапу. Стандартного </a:t>
            </a:r>
            <a:r>
              <a:rPr lang="en-US" dirty="0"/>
              <a:t>SDLC </a:t>
            </a:r>
            <a:r>
              <a:rPr lang="uk-UA" dirty="0"/>
              <a:t>не існує, тому точні фази можуть відрізнятися, але найпоширенішими є: </a:t>
            </a:r>
            <a:endParaRPr lang="uk-UA" dirty="0" smtClean="0"/>
          </a:p>
          <a:p>
            <a:endParaRPr lang="uk-UA" dirty="0" smtClean="0"/>
          </a:p>
          <a:p>
            <a:r>
              <a:rPr lang="uk-UA" dirty="0" smtClean="0"/>
              <a:t>1</a:t>
            </a:r>
            <a:r>
              <a:rPr lang="uk-UA" dirty="0"/>
              <a:t>. Вимоги та аналіз </a:t>
            </a:r>
            <a:r>
              <a:rPr lang="uk-UA" dirty="0" smtClean="0"/>
              <a:t>(</a:t>
            </a:r>
            <a:r>
              <a:rPr lang="en-US" dirty="0"/>
              <a:t>Requirements &amp; </a:t>
            </a:r>
            <a:r>
              <a:rPr lang="en-US" dirty="0" smtClean="0"/>
              <a:t>Analysis</a:t>
            </a:r>
            <a:r>
              <a:rPr lang="ru-RU" dirty="0" smtClean="0"/>
              <a:t>)</a:t>
            </a:r>
            <a:endParaRPr lang="uk-UA" dirty="0" smtClean="0"/>
          </a:p>
          <a:p>
            <a:r>
              <a:rPr lang="uk-UA" dirty="0" smtClean="0"/>
              <a:t>2</a:t>
            </a:r>
            <a:r>
              <a:rPr lang="uk-UA" dirty="0"/>
              <a:t>. </a:t>
            </a:r>
            <a:r>
              <a:rPr lang="uk-UA" dirty="0" smtClean="0"/>
              <a:t>Проектування (</a:t>
            </a:r>
            <a:r>
              <a:rPr lang="en-US" dirty="0" smtClean="0"/>
              <a:t>Design</a:t>
            </a:r>
            <a:r>
              <a:rPr lang="ru-RU" dirty="0" smtClean="0"/>
              <a:t>)</a:t>
            </a:r>
            <a:endParaRPr lang="uk-UA" dirty="0" smtClean="0"/>
          </a:p>
          <a:p>
            <a:r>
              <a:rPr lang="uk-UA" dirty="0" smtClean="0"/>
              <a:t>3</a:t>
            </a:r>
            <a:r>
              <a:rPr lang="uk-UA" dirty="0"/>
              <a:t>. Реалізація </a:t>
            </a:r>
            <a:r>
              <a:rPr lang="uk-UA" dirty="0" smtClean="0"/>
              <a:t>(</a:t>
            </a:r>
            <a:r>
              <a:rPr lang="en-US" dirty="0" smtClean="0"/>
              <a:t>Implementation</a:t>
            </a:r>
            <a:r>
              <a:rPr lang="ru-RU" dirty="0" smtClean="0"/>
              <a:t>)</a:t>
            </a:r>
            <a:endParaRPr lang="uk-UA" dirty="0" smtClean="0"/>
          </a:p>
          <a:p>
            <a:r>
              <a:rPr lang="uk-UA" dirty="0" smtClean="0"/>
              <a:t>4</a:t>
            </a:r>
            <a:r>
              <a:rPr lang="uk-UA" dirty="0"/>
              <a:t>. Тестування </a:t>
            </a:r>
            <a:r>
              <a:rPr lang="uk-UA" dirty="0" smtClean="0"/>
              <a:t>(</a:t>
            </a:r>
            <a:r>
              <a:rPr lang="en-US" dirty="0" smtClean="0"/>
              <a:t>Testing</a:t>
            </a:r>
            <a:r>
              <a:rPr lang="ru-RU" dirty="0" smtClean="0"/>
              <a:t>)</a:t>
            </a:r>
            <a:endParaRPr lang="uk-UA" dirty="0" smtClean="0"/>
          </a:p>
          <a:p>
            <a:r>
              <a:rPr lang="uk-UA" dirty="0" smtClean="0"/>
              <a:t>5</a:t>
            </a:r>
            <a:r>
              <a:rPr lang="uk-UA" dirty="0"/>
              <a:t>. Розгортання </a:t>
            </a:r>
            <a:r>
              <a:rPr lang="uk-UA" dirty="0" smtClean="0"/>
              <a:t>(</a:t>
            </a:r>
            <a:r>
              <a:rPr lang="en-US" dirty="0" smtClean="0"/>
              <a:t>Deployment</a:t>
            </a:r>
            <a:r>
              <a:rPr lang="ru-RU" dirty="0" smtClean="0"/>
              <a:t>)</a:t>
            </a:r>
            <a:endParaRPr lang="uk-UA" dirty="0" smtClean="0"/>
          </a:p>
          <a:p>
            <a:r>
              <a:rPr lang="uk-UA" dirty="0" smtClean="0"/>
              <a:t>6</a:t>
            </a:r>
            <a:r>
              <a:rPr lang="uk-UA" dirty="0"/>
              <a:t>. Технічне обслуговування </a:t>
            </a:r>
            <a:r>
              <a:rPr lang="uk-UA" dirty="0" smtClean="0"/>
              <a:t>(</a:t>
            </a:r>
            <a:r>
              <a:rPr lang="en-US" dirty="0" smtClean="0"/>
              <a:t>Maintenance</a:t>
            </a:r>
            <a:r>
              <a:rPr lang="ru-RU" dirty="0" smtClean="0"/>
              <a:t>)</a:t>
            </a:r>
            <a:endParaRPr lang="uk-UA" dirty="0"/>
          </a:p>
        </p:txBody>
      </p:sp>
    </p:spTree>
    <p:extLst>
      <p:ext uri="{BB962C8B-B14F-4D97-AF65-F5344CB8AC3E}">
        <p14:creationId xmlns:p14="http://schemas.microsoft.com/office/powerpoint/2010/main" val="1049068505"/>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rmAutofit/>
          </a:bodyPr>
          <a:lstStyle/>
          <a:p>
            <a:pPr marL="0" indent="0" algn="ctr">
              <a:buNone/>
            </a:pPr>
            <a:r>
              <a:rPr lang="uk-UA" sz="1800" b="1" dirty="0"/>
              <a:t>Надайте команді повноваження </a:t>
            </a:r>
            <a:endParaRPr lang="en-US" sz="1800" b="1" dirty="0" smtClean="0"/>
          </a:p>
          <a:p>
            <a:pPr marL="0" indent="0">
              <a:buNone/>
            </a:pPr>
            <a:r>
              <a:rPr lang="uk-UA" sz="1800" dirty="0" smtClean="0"/>
              <a:t>Кожна </a:t>
            </a:r>
            <a:r>
              <a:rPr lang="uk-UA" sz="1800" dirty="0"/>
              <a:t>людина має власний досвід, тому нехай приймає рішення у своїй галузі. У поєднанні з іншими принципами, такими як виключення марнотратства, прийняття пізніх рішень і швидка доставка, інші не мають часу приймати рішення за команду. </a:t>
            </a:r>
            <a:endParaRPr lang="en-US" sz="1800" dirty="0" smtClean="0"/>
          </a:p>
          <a:p>
            <a:pPr marL="0" indent="0" algn="ctr">
              <a:buNone/>
            </a:pPr>
            <a:endParaRPr lang="uk-UA" sz="1800" b="1" dirty="0" smtClean="0"/>
          </a:p>
          <a:p>
            <a:pPr marL="0" indent="0" algn="ctr">
              <a:buNone/>
            </a:pPr>
            <a:endParaRPr lang="uk-UA" sz="1800" b="1" dirty="0" smtClean="0"/>
          </a:p>
          <a:p>
            <a:pPr marL="0" indent="0" algn="ctr">
              <a:buNone/>
            </a:pPr>
            <a:r>
              <a:rPr lang="uk-UA" sz="1800" b="1" dirty="0" smtClean="0"/>
              <a:t>Побудуйте </a:t>
            </a:r>
            <a:r>
              <a:rPr lang="uk-UA" sz="1800" b="1" dirty="0"/>
              <a:t>цілісність </a:t>
            </a:r>
            <a:endParaRPr lang="en-US" sz="1800" b="1" dirty="0" smtClean="0"/>
          </a:p>
          <a:p>
            <a:pPr marL="0" indent="0">
              <a:buNone/>
            </a:pPr>
            <a:r>
              <a:rPr lang="uk-UA" sz="1800" dirty="0" smtClean="0"/>
              <a:t>Цілісність </a:t>
            </a:r>
            <a:r>
              <a:rPr lang="uk-UA" sz="1800" dirty="0"/>
              <a:t>програмного забезпечення – це коли програмне забезпечення відповідає саме тому, що потребує клієнт. Інший рівень цілісності полягає в тому, що програмне забезпечення зберігає свою корисність для клієнта. </a:t>
            </a:r>
            <a:endParaRPr lang="en-US" sz="1800" dirty="0" smtClean="0"/>
          </a:p>
          <a:p>
            <a:pPr marL="0" indent="0">
              <a:buNone/>
            </a:pPr>
            <a:endParaRPr lang="en-US" sz="1800" dirty="0"/>
          </a:p>
          <a:p>
            <a:pPr marL="0" indent="0" algn="ctr">
              <a:buNone/>
            </a:pPr>
            <a:endParaRPr lang="uk-UA" sz="1800" b="1" dirty="0" smtClean="0"/>
          </a:p>
          <a:p>
            <a:pPr marL="0" indent="0" algn="ctr">
              <a:buNone/>
            </a:pPr>
            <a:r>
              <a:rPr lang="uk-UA" sz="1800" b="1" dirty="0" smtClean="0"/>
              <a:t>Оптимізуйте </a:t>
            </a:r>
            <a:r>
              <a:rPr lang="uk-UA" sz="1800" b="1" dirty="0"/>
              <a:t>ціле </a:t>
            </a:r>
            <a:endParaRPr lang="en-US" sz="1800" b="1" dirty="0" smtClean="0"/>
          </a:p>
          <a:p>
            <a:pPr marL="0" indent="0">
              <a:buNone/>
            </a:pPr>
            <a:r>
              <a:rPr lang="uk-UA" sz="1800" dirty="0" smtClean="0"/>
              <a:t>Хоча </a:t>
            </a:r>
            <a:r>
              <a:rPr lang="uk-UA" sz="1800" dirty="0"/>
              <a:t>одним із принципів є розширення можливостей команди, кожен експерт повинен зробити крок назад і побачити загальну картину. Програмне забезпечення має бути створено злагоджено. Цінність програмного забезпечення постраждає, якщо кожен експерт зосереджується лише на своєму досвіді і не враховує наслідки своїх рішень щодо решти програмного забезпечення. </a:t>
            </a:r>
          </a:p>
        </p:txBody>
      </p:sp>
    </p:spTree>
    <p:extLst>
      <p:ext uri="{BB962C8B-B14F-4D97-AF65-F5344CB8AC3E}">
        <p14:creationId xmlns:p14="http://schemas.microsoft.com/office/powerpoint/2010/main" val="485172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Autofit/>
          </a:bodyPr>
          <a:lstStyle/>
          <a:p>
            <a:pPr marL="0" indent="0">
              <a:buNone/>
            </a:pPr>
            <a:r>
              <a:rPr lang="en-US" sz="1600" b="1" dirty="0"/>
              <a:t>Software Design Patterns</a:t>
            </a:r>
          </a:p>
          <a:p>
            <a:pPr marL="0" indent="0">
              <a:buNone/>
            </a:pPr>
            <a:r>
              <a:rPr lang="uk-UA" sz="1600" dirty="0"/>
              <a:t>Шаблони проектування програмного забезпечення є найкращими практичними рішеннями для вирішення поширених проблем у розробці програмного забезпечення. Шаблони дизайну не залежать від мови. Це означає, що вони можуть бути реалізовані на будь-якій сучасній комп’ютерній мові загального призначення або будь-якій мові, яка підтримує об’єктно-орієнтоване програмування. Часто популярні шаблони проектування спонукають до створення додаткових фреймворків, які спрощують впровадження у широко вживаних мовах і парадигмах. </a:t>
            </a:r>
            <a:endParaRPr lang="uk-UA" sz="1600" dirty="0" smtClean="0"/>
          </a:p>
          <a:p>
            <a:pPr marL="0" indent="0">
              <a:buNone/>
            </a:pPr>
            <a:r>
              <a:rPr lang="uk-UA" sz="1600" dirty="0" smtClean="0"/>
              <a:t>У </a:t>
            </a:r>
            <a:r>
              <a:rPr lang="uk-UA" sz="1600" dirty="0"/>
              <a:t>1994 році Еріх Гамма, Річард Хелм, Ральф Джонсон і Джон Вліссідес ​​(відомі разом як </a:t>
            </a:r>
            <a:r>
              <a:rPr lang="en-US" sz="1600" dirty="0"/>
              <a:t>Gang of Four (</a:t>
            </a:r>
            <a:r>
              <a:rPr lang="en-US" sz="1600" dirty="0" err="1"/>
              <a:t>GoF</a:t>
            </a:r>
            <a:r>
              <a:rPr lang="en-US" sz="1600" dirty="0"/>
              <a:t>)) </a:t>
            </a:r>
            <a:r>
              <a:rPr lang="uk-UA" sz="1600" dirty="0"/>
              <a:t>опублікували книгу під назвою </a:t>
            </a:r>
            <a:r>
              <a:rPr lang="en-US" sz="1600" dirty="0"/>
              <a:t>Design Patterns - Elements of Reusable Object-Oriented Software. </a:t>
            </a: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r>
              <a:rPr lang="uk-UA" sz="1600" dirty="0" smtClean="0"/>
              <a:t>Програма </a:t>
            </a:r>
            <a:r>
              <a:rPr lang="uk-UA" sz="1600" dirty="0"/>
              <a:t>для інтерфейсу, а не реалізації. Тісна поєднання логіки основної програми з реалізацією певної функціональності, як правило, ускладнює розуміння та обслуговування коду. Досвід показав, що краще з’єднувати логічні шари, використовуючи абстрактні інтерфейси. Наприклад, основний код викликає функції та методи загальним способом. Функції нижнього рівня реалізують відповідні інтерфейси для функціональності, яку вони надають, гарантуючи, наприклад, що всі функції серіалізації, які використовуються в програмі, викликаються подібним чином</a:t>
            </a:r>
            <a:r>
              <a:rPr lang="uk-UA" sz="1600" dirty="0" smtClean="0"/>
              <a:t>.</a:t>
            </a:r>
          </a:p>
        </p:txBody>
      </p:sp>
      <p:pic>
        <p:nvPicPr>
          <p:cNvPr id="2" name="Picture 1"/>
          <p:cNvPicPr>
            <a:picLocks noChangeAspect="1"/>
          </p:cNvPicPr>
          <p:nvPr/>
        </p:nvPicPr>
        <p:blipFill>
          <a:blip r:embed="rId2"/>
          <a:stretch>
            <a:fillRect/>
          </a:stretch>
        </p:blipFill>
        <p:spPr>
          <a:xfrm>
            <a:off x="3403600" y="2384113"/>
            <a:ext cx="4996392" cy="2186827"/>
          </a:xfrm>
          <a:prstGeom prst="rect">
            <a:avLst/>
          </a:prstGeom>
        </p:spPr>
      </p:pic>
    </p:spTree>
    <p:extLst>
      <p:ext uri="{BB962C8B-B14F-4D97-AF65-F5344CB8AC3E}">
        <p14:creationId xmlns:p14="http://schemas.microsoft.com/office/powerpoint/2010/main" val="709749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rmAutofit/>
          </a:bodyPr>
          <a:lstStyle/>
          <a:p>
            <a:pPr marL="0" indent="0" algn="ctr">
              <a:buNone/>
            </a:pPr>
            <a:r>
              <a:rPr lang="uk-UA" sz="1800" b="1" dirty="0"/>
              <a:t>Оригінальні </a:t>
            </a:r>
            <a:r>
              <a:rPr lang="uk-UA" sz="1800" b="1" dirty="0" smtClean="0"/>
              <a:t>шаблони (патерни) </a:t>
            </a:r>
            <a:r>
              <a:rPr lang="uk-UA" sz="1800" b="1" dirty="0"/>
              <a:t>дизайну </a:t>
            </a:r>
            <a:endParaRPr lang="uk-UA" sz="1800" b="1" dirty="0" smtClean="0"/>
          </a:p>
          <a:p>
            <a:pPr marL="0" indent="0">
              <a:buNone/>
            </a:pPr>
            <a:r>
              <a:rPr lang="uk-UA" sz="1800" dirty="0" smtClean="0"/>
              <a:t>У </a:t>
            </a:r>
            <a:r>
              <a:rPr lang="uk-UA" sz="1800" dirty="0"/>
              <a:t>своїй книзі </a:t>
            </a:r>
            <a:r>
              <a:rPr lang="en-US" sz="1800" dirty="0"/>
              <a:t>Design Patterns, Gang of Four </a:t>
            </a:r>
            <a:r>
              <a:rPr lang="uk-UA" sz="1800" dirty="0"/>
              <a:t>розділила шаблони на три основні категорії: </a:t>
            </a:r>
            <a:endParaRPr lang="en-US" sz="1800" dirty="0" smtClean="0"/>
          </a:p>
          <a:p>
            <a:pPr marL="0" indent="0">
              <a:buNone/>
            </a:pPr>
            <a:endParaRPr lang="uk-UA" sz="1800" dirty="0" smtClean="0"/>
          </a:p>
          <a:p>
            <a:pPr marL="0" indent="0">
              <a:buNone/>
            </a:pPr>
            <a:r>
              <a:rPr lang="en-US" sz="1800" b="1" dirty="0" smtClean="0"/>
              <a:t>Creational </a:t>
            </a:r>
            <a:r>
              <a:rPr lang="en-US" sz="1800" dirty="0"/>
              <a:t>– </a:t>
            </a:r>
            <a:r>
              <a:rPr lang="uk-UA" sz="1800" dirty="0"/>
              <a:t>Шаблони, що використовуються для керування, спрощення та абстрактного створення програмних об’єктів у масштабі. </a:t>
            </a:r>
            <a:endParaRPr lang="uk-UA" sz="1800" dirty="0" smtClean="0"/>
          </a:p>
          <a:p>
            <a:pPr marL="0" indent="0">
              <a:buNone/>
            </a:pPr>
            <a:r>
              <a:rPr lang="uk-UA" sz="1800" b="1" dirty="0" smtClean="0"/>
              <a:t>Структурні</a:t>
            </a:r>
            <a:r>
              <a:rPr lang="uk-UA" sz="1800" dirty="0" smtClean="0"/>
              <a:t> </a:t>
            </a:r>
            <a:r>
              <a:rPr lang="uk-UA" sz="1800" dirty="0"/>
              <a:t>- Шаблони, що описують надійні способи використання об'єктів і класів для різних видів програмних проектів. </a:t>
            </a:r>
            <a:endParaRPr lang="uk-UA" sz="1800" dirty="0" smtClean="0"/>
          </a:p>
          <a:p>
            <a:pPr marL="0" indent="0">
              <a:buNone/>
            </a:pPr>
            <a:r>
              <a:rPr lang="uk-UA" sz="1800" b="1" dirty="0" smtClean="0"/>
              <a:t>Поведінкові </a:t>
            </a:r>
            <a:r>
              <a:rPr lang="uk-UA" sz="1800" dirty="0"/>
              <a:t>– шаблони, які детально описують, як об’єкти можуть </a:t>
            </a:r>
            <a:r>
              <a:rPr lang="uk-UA" sz="1800" dirty="0" smtClean="0"/>
              <a:t>спілкуватися </a:t>
            </a:r>
            <a:r>
              <a:rPr lang="uk-UA" sz="1800" dirty="0"/>
              <a:t>та працювати разом, щоб вирішувати знайомі завдання в розробці програмного забезпечення. </a:t>
            </a:r>
            <a:endParaRPr lang="en-US" sz="1800" dirty="0" smtClean="0"/>
          </a:p>
          <a:p>
            <a:pPr marL="0" indent="0">
              <a:buNone/>
            </a:pPr>
            <a:endParaRPr lang="uk-UA" sz="1800" dirty="0" smtClean="0"/>
          </a:p>
          <a:p>
            <a:pPr marL="0" indent="0">
              <a:buNone/>
            </a:pPr>
            <a:r>
              <a:rPr lang="uk-UA" sz="1800" dirty="0" smtClean="0"/>
              <a:t>Вони </a:t>
            </a:r>
            <a:r>
              <a:rPr lang="uk-UA" sz="1800" dirty="0"/>
              <a:t>перерахували загалом 23 шаблони дизайну, які зараз вважаються основою нових шаблонів дизайну. Більшість із цих шаблонів на певному рівні виражають основні принципи хорошого об’єктно-орієнтованого програмного забезпечення. </a:t>
            </a:r>
          </a:p>
        </p:txBody>
      </p:sp>
    </p:spTree>
    <p:extLst>
      <p:ext uri="{BB962C8B-B14F-4D97-AF65-F5344CB8AC3E}">
        <p14:creationId xmlns:p14="http://schemas.microsoft.com/office/powerpoint/2010/main" val="1410748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rmAutofit/>
          </a:bodyPr>
          <a:lstStyle/>
          <a:p>
            <a:pPr marL="0" indent="0" algn="ctr">
              <a:buNone/>
            </a:pPr>
            <a:r>
              <a:rPr lang="uk-UA" sz="1800" b="1" dirty="0"/>
              <a:t>Шаблон </a:t>
            </a:r>
            <a:r>
              <a:rPr lang="uk-UA" sz="1800" b="1" dirty="0" smtClean="0"/>
              <a:t>спостерігач </a:t>
            </a:r>
          </a:p>
          <a:p>
            <a:pPr marL="0" indent="0">
              <a:buNone/>
            </a:pPr>
            <a:r>
              <a:rPr lang="uk-UA" sz="1800" b="1" dirty="0" smtClean="0"/>
              <a:t>Шаблон спостерігач </a:t>
            </a:r>
            <a:r>
              <a:rPr lang="uk-UA" sz="1800" dirty="0"/>
              <a:t>— це дизайн сповіщень про підписку, який дозволяє об’єктам (спостерігачам чи підписникам) отримувати </a:t>
            </a:r>
            <a:r>
              <a:rPr lang="uk-UA" sz="1800" dirty="0" smtClean="0"/>
              <a:t>події</a:t>
            </a:r>
            <a:r>
              <a:rPr lang="uk-UA" sz="1800" dirty="0"/>
              <a:t>, коли відбуваються зміни в об’єкті (суб’єкті чи видавці), який вони спостерігають. Прикладів шаблону проектування спостерігача є багато в сучасних додатках. Подумайте про соціальні мережі. Користувачі (спостерігачі) стежать за іншими користувачами (суб’єктами). Коли суб’єкт публікує щось у своїх соціальних мережах, він сповіщає всіх спостерігачів, що є публікація, і спостерігачі дивляться на це оновлення. </a:t>
            </a:r>
            <a:endParaRPr lang="uk-UA" sz="1800" dirty="0" smtClean="0"/>
          </a:p>
          <a:p>
            <a:pPr marL="0" indent="0">
              <a:buNone/>
            </a:pPr>
            <a:endParaRPr lang="uk-UA" sz="1800" dirty="0" smtClean="0"/>
          </a:p>
          <a:p>
            <a:pPr marL="0" indent="0">
              <a:buNone/>
            </a:pPr>
            <a:r>
              <a:rPr lang="uk-UA" sz="1800" dirty="0" smtClean="0"/>
              <a:t>Щоб </a:t>
            </a:r>
            <a:r>
              <a:rPr lang="uk-UA" sz="1800" dirty="0"/>
              <a:t>реалізувати цей механізм підписки: </a:t>
            </a:r>
            <a:endParaRPr lang="uk-UA" sz="1800" dirty="0" smtClean="0"/>
          </a:p>
          <a:p>
            <a:pPr marL="342900" indent="-342900">
              <a:buFont typeface="+mj-lt"/>
              <a:buAutoNum type="arabicPeriod"/>
            </a:pPr>
            <a:r>
              <a:rPr lang="uk-UA" sz="1800" dirty="0" smtClean="0"/>
              <a:t>Суб'єкт </a:t>
            </a:r>
            <a:r>
              <a:rPr lang="uk-UA" sz="1800" dirty="0"/>
              <a:t>повинен мати можливість зберігати список усіх своїх спостерігачів. </a:t>
            </a:r>
            <a:endParaRPr lang="uk-UA" sz="1800" dirty="0" smtClean="0"/>
          </a:p>
          <a:p>
            <a:pPr marL="342900" indent="-342900">
              <a:buFont typeface="+mj-lt"/>
              <a:buAutoNum type="arabicPeriod"/>
            </a:pPr>
            <a:r>
              <a:rPr lang="uk-UA" sz="1800" dirty="0" smtClean="0"/>
              <a:t>Суб'єкт </a:t>
            </a:r>
            <a:r>
              <a:rPr lang="uk-UA" sz="1800" dirty="0"/>
              <a:t>повинен мати методи додавання та видалення спостерігачів. </a:t>
            </a:r>
            <a:endParaRPr lang="uk-UA" sz="1800" dirty="0" smtClean="0"/>
          </a:p>
          <a:p>
            <a:pPr marL="342900" indent="-342900">
              <a:buFont typeface="+mj-lt"/>
              <a:buAutoNum type="arabicPeriod"/>
            </a:pPr>
            <a:r>
              <a:rPr lang="uk-UA" sz="1800" dirty="0" smtClean="0"/>
              <a:t>Усі </a:t>
            </a:r>
            <a:r>
              <a:rPr lang="uk-UA" sz="1800" dirty="0"/>
              <a:t>спостерігачі повинні реалізувати зворотний виклик для виклику, коли видавець надсилає сповіщення, переважно використовуючи стандартний інтерфейс, щоб спростити справу для видавця. Цей інтерфейс повинен оголошувати механізм сповіщення, і він повинен мати параметри, щоб видавець надсилав необхідні дані спостерігачеві. </a:t>
            </a:r>
          </a:p>
        </p:txBody>
      </p:sp>
    </p:spTree>
    <p:extLst>
      <p:ext uri="{BB962C8B-B14F-4D97-AF65-F5344CB8AC3E}">
        <p14:creationId xmlns:p14="http://schemas.microsoft.com/office/powerpoint/2010/main" val="1740837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5048477" y="200208"/>
            <a:ext cx="7143523" cy="4951562"/>
          </a:xfrm>
          <a:prstGeom prst="rect">
            <a:avLst/>
          </a:prstGeom>
        </p:spPr>
      </p:pic>
      <p:sp>
        <p:nvSpPr>
          <p:cNvPr id="4" name="Rectangle 3"/>
          <p:cNvSpPr/>
          <p:nvPr/>
        </p:nvSpPr>
        <p:spPr>
          <a:xfrm>
            <a:off x="166778" y="200208"/>
            <a:ext cx="4922808" cy="5044652"/>
          </a:xfrm>
          <a:prstGeom prst="rect">
            <a:avLst/>
          </a:prstGeom>
        </p:spPr>
        <p:txBody>
          <a:bodyPr wrap="square">
            <a:spAutoFit/>
          </a:bodyPr>
          <a:lstStyle/>
          <a:p>
            <a:r>
              <a:rPr lang="uk-UA" dirty="0"/>
              <a:t>Виконання цього шаблону дизайну виглядає так: </a:t>
            </a:r>
            <a:endParaRPr lang="uk-UA" dirty="0" smtClean="0"/>
          </a:p>
          <a:p>
            <a:pPr marL="342900" indent="-342900">
              <a:buAutoNum type="arabicPeriod"/>
            </a:pPr>
            <a:r>
              <a:rPr lang="uk-UA" dirty="0" smtClean="0"/>
              <a:t>Спостерігач </a:t>
            </a:r>
            <a:r>
              <a:rPr lang="uk-UA" dirty="0"/>
              <a:t>додає себе до списку спостерігачів суб’єкта, викликаючи метод суб’єкта, щоб додати спостерігача. </a:t>
            </a:r>
            <a:endParaRPr lang="uk-UA" dirty="0" smtClean="0"/>
          </a:p>
          <a:p>
            <a:pPr marL="342900" indent="-342900">
              <a:buAutoNum type="arabicPeriod"/>
            </a:pPr>
            <a:r>
              <a:rPr lang="uk-UA" dirty="0" smtClean="0"/>
              <a:t>Коли </a:t>
            </a:r>
            <a:r>
              <a:rPr lang="uk-UA" dirty="0"/>
              <a:t>суб’єкт змінився, суб’єкт сповіщає всіх спостерігачів у списку, викликаючи зворотний виклик кожного спостерігача та передаючи необхідні дані. </a:t>
            </a:r>
            <a:endParaRPr lang="uk-UA" dirty="0" smtClean="0"/>
          </a:p>
          <a:p>
            <a:pPr marL="342900" indent="-342900">
              <a:buAutoNum type="arabicPeriod"/>
            </a:pPr>
            <a:r>
              <a:rPr lang="uk-UA" dirty="0" smtClean="0"/>
              <a:t>Зворотний </a:t>
            </a:r>
            <a:r>
              <a:rPr lang="uk-UA" dirty="0"/>
              <a:t>виклик спостерігача запускається і, отже, виконується, щоб обробити сповіщення. </a:t>
            </a:r>
            <a:endParaRPr lang="uk-UA" dirty="0" smtClean="0"/>
          </a:p>
          <a:p>
            <a:pPr marL="342900" indent="-342900">
              <a:buAutoNum type="arabicPeriod"/>
            </a:pPr>
            <a:r>
              <a:rPr lang="uk-UA" dirty="0" smtClean="0"/>
              <a:t>Кроки </a:t>
            </a:r>
            <a:r>
              <a:rPr lang="uk-UA" dirty="0"/>
              <a:t>2 і 3 продовжуються щоразу, коли тема змінюється</a:t>
            </a:r>
            <a:r>
              <a:rPr lang="uk-UA" dirty="0" smtClean="0"/>
              <a:t>.</a:t>
            </a:r>
          </a:p>
          <a:p>
            <a:pPr marL="342900" indent="-342900">
              <a:buAutoNum type="arabicPeriod"/>
            </a:pPr>
            <a:r>
              <a:rPr lang="uk-UA" dirty="0" smtClean="0"/>
              <a:t> </a:t>
            </a:r>
            <a:r>
              <a:rPr lang="uk-UA" dirty="0"/>
              <a:t>Коли спостерігач закінчить отримувати сповіщення, він видаляє себе зі списку спостерігачів суб’єкта, викликавши метод суб’єкта для видалення спостерігача. </a:t>
            </a:r>
          </a:p>
        </p:txBody>
      </p:sp>
      <p:sp>
        <p:nvSpPr>
          <p:cNvPr id="5" name="Rectangle 4"/>
          <p:cNvSpPr/>
          <p:nvPr/>
        </p:nvSpPr>
        <p:spPr>
          <a:xfrm>
            <a:off x="166778" y="5571559"/>
            <a:ext cx="11720423" cy="923330"/>
          </a:xfrm>
          <a:prstGeom prst="rect">
            <a:avLst/>
          </a:prstGeom>
        </p:spPr>
        <p:txBody>
          <a:bodyPr wrap="square">
            <a:spAutoFit/>
          </a:bodyPr>
          <a:lstStyle/>
          <a:p>
            <a:r>
              <a:rPr lang="uk-UA" dirty="0"/>
              <a:t>Перевага шаблону проектування спостерігача полягає в тому, що спостерігачі можуть отримувати дані в реальному часі від суб’єкта, коли відбувається зміна. Механізми підписки завжди забезпечують кращу продуктивність, ніж інші варіанти, такі як опитування. </a:t>
            </a:r>
          </a:p>
        </p:txBody>
      </p:sp>
    </p:spTree>
    <p:extLst>
      <p:ext uri="{BB962C8B-B14F-4D97-AF65-F5344CB8AC3E}">
        <p14:creationId xmlns:p14="http://schemas.microsoft.com/office/powerpoint/2010/main" val="755557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rmAutofit/>
          </a:bodyPr>
          <a:lstStyle/>
          <a:p>
            <a:pPr marL="0" indent="0">
              <a:buNone/>
            </a:pPr>
            <a:r>
              <a:rPr lang="en-US" sz="2400" b="1" dirty="0"/>
              <a:t>Model-View-Controller (MVC)</a:t>
            </a:r>
          </a:p>
          <a:p>
            <a:pPr marL="0" indent="0">
              <a:buNone/>
            </a:pPr>
            <a:endParaRPr lang="uk-UA" sz="2400" dirty="0" smtClean="0"/>
          </a:p>
          <a:p>
            <a:pPr marL="0" indent="0">
              <a:buNone/>
            </a:pPr>
            <a:endParaRPr lang="uk-UA" sz="2400" dirty="0"/>
          </a:p>
        </p:txBody>
      </p:sp>
      <p:pic>
        <p:nvPicPr>
          <p:cNvPr id="2" name="Picture 1"/>
          <p:cNvPicPr>
            <a:picLocks noChangeAspect="1"/>
          </p:cNvPicPr>
          <p:nvPr/>
        </p:nvPicPr>
        <p:blipFill>
          <a:blip r:embed="rId2"/>
          <a:stretch>
            <a:fillRect/>
          </a:stretch>
        </p:blipFill>
        <p:spPr>
          <a:xfrm>
            <a:off x="6849533" y="0"/>
            <a:ext cx="5342467" cy="4875443"/>
          </a:xfrm>
          <a:prstGeom prst="rect">
            <a:avLst/>
          </a:prstGeom>
        </p:spPr>
      </p:pic>
      <p:sp>
        <p:nvSpPr>
          <p:cNvPr id="4" name="Rectangle 3"/>
          <p:cNvSpPr/>
          <p:nvPr/>
        </p:nvSpPr>
        <p:spPr>
          <a:xfrm>
            <a:off x="209550" y="717792"/>
            <a:ext cx="6096000" cy="5909310"/>
          </a:xfrm>
          <a:prstGeom prst="rect">
            <a:avLst/>
          </a:prstGeom>
        </p:spPr>
        <p:txBody>
          <a:bodyPr>
            <a:spAutoFit/>
          </a:bodyPr>
          <a:lstStyle/>
          <a:p>
            <a:r>
              <a:rPr lang="uk-UA" dirty="0"/>
              <a:t>Шаблон проектування </a:t>
            </a:r>
            <a:r>
              <a:rPr lang="en-US" dirty="0"/>
              <a:t>Model-View-Controller (MVC) </a:t>
            </a:r>
            <a:r>
              <a:rPr lang="uk-UA" dirty="0"/>
              <a:t>іноді вважається шаблоном архітектурного проектування. Його мета — спростити розробку додатків, які залежать від графічних інтерфейсів користувача. </a:t>
            </a:r>
            <a:r>
              <a:rPr lang="en-US" dirty="0"/>
              <a:t>MVC </a:t>
            </a:r>
            <a:r>
              <a:rPr lang="uk-UA" dirty="0"/>
              <a:t>абстрагує код і відповідальність на три різні компоненти: модель, </a:t>
            </a:r>
            <a:r>
              <a:rPr lang="uk-UA" dirty="0" smtClean="0"/>
              <a:t>представлення </a:t>
            </a:r>
            <a:r>
              <a:rPr lang="uk-UA" dirty="0"/>
              <a:t>та контролер. Кожен компонент взаємодіє один з одним в одному напрямку. Цей шаблон дизайну зазвичай використовується в інтерфейсах користувача та веб-додатках. </a:t>
            </a:r>
            <a:endParaRPr lang="uk-UA" dirty="0" smtClean="0"/>
          </a:p>
          <a:p>
            <a:endParaRPr lang="uk-UA" dirty="0" smtClean="0"/>
          </a:p>
          <a:p>
            <a:r>
              <a:rPr lang="uk-UA" dirty="0" smtClean="0"/>
              <a:t>Компоненти </a:t>
            </a:r>
          </a:p>
          <a:p>
            <a:pPr marL="285750" indent="-285750">
              <a:buFont typeface="Arial" panose="020B0604020202020204" pitchFamily="34" charset="0"/>
              <a:buChar char="•"/>
            </a:pPr>
            <a:r>
              <a:rPr lang="en-US" b="1" dirty="0" smtClean="0"/>
              <a:t>Model</a:t>
            </a:r>
            <a:r>
              <a:rPr lang="uk-UA" dirty="0" smtClean="0"/>
              <a:t> </a:t>
            </a:r>
            <a:r>
              <a:rPr lang="uk-UA" dirty="0"/>
              <a:t>– модель – це структура даних програми, яка відповідає за керування даними, логікою та правилами програми. Він отримує вхід від контролера. </a:t>
            </a:r>
            <a:endParaRPr lang="uk-UA" dirty="0" smtClean="0"/>
          </a:p>
          <a:p>
            <a:pPr marL="285750" indent="-285750">
              <a:buFont typeface="Arial" panose="020B0604020202020204" pitchFamily="34" charset="0"/>
              <a:buChar char="•"/>
            </a:pPr>
            <a:r>
              <a:rPr lang="en-US" b="1" dirty="0" smtClean="0"/>
              <a:t>View</a:t>
            </a:r>
            <a:r>
              <a:rPr lang="uk-UA" dirty="0" smtClean="0"/>
              <a:t> </a:t>
            </a:r>
            <a:r>
              <a:rPr lang="uk-UA" dirty="0"/>
              <a:t>– </a:t>
            </a:r>
            <a:r>
              <a:rPr lang="uk-UA" dirty="0" smtClean="0"/>
              <a:t>представлення </a:t>
            </a:r>
            <a:r>
              <a:rPr lang="uk-UA" dirty="0"/>
              <a:t>є візуальним представленням даних. Можуть бути кілька представлень одних і тих же даних</a:t>
            </a:r>
            <a:r>
              <a:rPr lang="uk-UA" dirty="0" smtClean="0"/>
              <a:t>.</a:t>
            </a:r>
          </a:p>
          <a:p>
            <a:pPr marL="285750" indent="-285750">
              <a:buFont typeface="Arial" panose="020B0604020202020204" pitchFamily="34" charset="0"/>
              <a:buChar char="•"/>
            </a:pPr>
            <a:r>
              <a:rPr lang="en-US" b="1" dirty="0" smtClean="0"/>
              <a:t>Controller</a:t>
            </a:r>
            <a:r>
              <a:rPr lang="uk-UA" b="1" dirty="0" smtClean="0"/>
              <a:t> </a:t>
            </a:r>
            <a:r>
              <a:rPr lang="uk-UA" dirty="0"/>
              <a:t>– контролер є посередником між моделлю та представленням. Він приймає введення користувача та маніпулює ним, щоб відповідати формату моделі або представлення. </a:t>
            </a:r>
          </a:p>
        </p:txBody>
      </p:sp>
    </p:spTree>
    <p:extLst>
      <p:ext uri="{BB962C8B-B14F-4D97-AF65-F5344CB8AC3E}">
        <p14:creationId xmlns:p14="http://schemas.microsoft.com/office/powerpoint/2010/main" val="651654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rmAutofit/>
          </a:bodyPr>
          <a:lstStyle/>
          <a:p>
            <a:pPr marL="0" indent="0">
              <a:buNone/>
            </a:pPr>
            <a:r>
              <a:rPr lang="uk-UA" sz="1800" dirty="0"/>
              <a:t>Виконання </a:t>
            </a:r>
            <a:r>
              <a:rPr lang="en-US" sz="1800" dirty="0"/>
              <a:t>Model-View-Controller </a:t>
            </a:r>
            <a:r>
              <a:rPr lang="uk-UA" sz="1800" dirty="0"/>
              <a:t>виглядає так: </a:t>
            </a:r>
            <a:endParaRPr lang="en-US" sz="1800" dirty="0" smtClean="0"/>
          </a:p>
          <a:p>
            <a:pPr marL="457200" indent="-457200">
              <a:buAutoNum type="arabicPeriod"/>
            </a:pPr>
            <a:r>
              <a:rPr lang="uk-UA" sz="1800" dirty="0" smtClean="0"/>
              <a:t>Користувач </a:t>
            </a:r>
            <a:r>
              <a:rPr lang="uk-UA" sz="1800" dirty="0"/>
              <a:t>надає вхідні дані. </a:t>
            </a:r>
            <a:endParaRPr lang="en-US" sz="1800" dirty="0" smtClean="0"/>
          </a:p>
          <a:p>
            <a:pPr marL="457200" indent="-457200">
              <a:buAutoNum type="arabicPeriod"/>
            </a:pPr>
            <a:r>
              <a:rPr lang="uk-UA" sz="1800" dirty="0" smtClean="0"/>
              <a:t>Контролер </a:t>
            </a:r>
            <a:r>
              <a:rPr lang="uk-UA" sz="1800" dirty="0"/>
              <a:t>приймає вхідні дані та маніпулює даними. </a:t>
            </a:r>
            <a:endParaRPr lang="en-US" sz="1800" dirty="0" smtClean="0"/>
          </a:p>
          <a:p>
            <a:pPr marL="457200" indent="-457200">
              <a:buAutoNum type="arabicPeriod"/>
            </a:pPr>
            <a:r>
              <a:rPr lang="uk-UA" sz="1800" dirty="0" smtClean="0"/>
              <a:t>Контролер </a:t>
            </a:r>
            <a:r>
              <a:rPr lang="uk-UA" sz="1800" dirty="0"/>
              <a:t>надсилає маніпульовані дані в модель. </a:t>
            </a:r>
            <a:endParaRPr lang="en-US" sz="1800" dirty="0" smtClean="0"/>
          </a:p>
          <a:p>
            <a:pPr marL="457200" indent="-457200">
              <a:buAutoNum type="arabicPeriod"/>
            </a:pPr>
            <a:r>
              <a:rPr lang="uk-UA" sz="1800" dirty="0" smtClean="0"/>
              <a:t>Модель </a:t>
            </a:r>
            <a:r>
              <a:rPr lang="uk-UA" sz="1800" dirty="0"/>
              <a:t>приймає маніпульовані дані, обробляє їх і відправляє вибрані дані (у найсуворіших формах </a:t>
            </a:r>
            <a:r>
              <a:rPr lang="en-US" sz="1800" dirty="0"/>
              <a:t>MVC, </a:t>
            </a:r>
            <a:r>
              <a:rPr lang="uk-UA" sz="1800" dirty="0"/>
              <a:t>через контролер) у представлення. </a:t>
            </a:r>
            <a:endParaRPr lang="en-US" sz="1800" dirty="0" smtClean="0"/>
          </a:p>
          <a:p>
            <a:pPr marL="457200" indent="-457200">
              <a:buAutoNum type="arabicPeriod"/>
            </a:pPr>
            <a:r>
              <a:rPr lang="uk-UA" sz="1800" dirty="0" smtClean="0"/>
              <a:t>Подання </a:t>
            </a:r>
            <a:r>
              <a:rPr lang="uk-UA" sz="1800" dirty="0"/>
              <a:t>приймає вибрані дані та відображає їх користувачеві. </a:t>
            </a:r>
            <a:endParaRPr lang="en-US" sz="1800" dirty="0" smtClean="0"/>
          </a:p>
          <a:p>
            <a:pPr marL="457200" indent="-457200">
              <a:buAutoNum type="arabicPeriod"/>
            </a:pPr>
            <a:r>
              <a:rPr lang="uk-UA" sz="1800" dirty="0" smtClean="0"/>
              <a:t>Користувач </a:t>
            </a:r>
            <a:r>
              <a:rPr lang="uk-UA" sz="1800" dirty="0"/>
              <a:t>бачить оновлені дані в результаті їх введення. </a:t>
            </a:r>
            <a:endParaRPr lang="en-US" sz="1800" dirty="0" smtClean="0"/>
          </a:p>
          <a:p>
            <a:pPr marL="0" indent="0">
              <a:buNone/>
            </a:pPr>
            <a:endParaRPr lang="en-US" sz="1800" dirty="0"/>
          </a:p>
          <a:p>
            <a:pPr marL="0" indent="0">
              <a:buNone/>
            </a:pPr>
            <a:r>
              <a:rPr lang="uk-UA" sz="1800" dirty="0" smtClean="0"/>
              <a:t>Перевага </a:t>
            </a:r>
            <a:r>
              <a:rPr lang="uk-UA" sz="1800" dirty="0"/>
              <a:t>шаблону проектування </a:t>
            </a:r>
            <a:r>
              <a:rPr lang="en-US" sz="1800" dirty="0"/>
              <a:t>Model-View-Controller </a:t>
            </a:r>
            <a:r>
              <a:rPr lang="uk-UA" sz="1800" dirty="0"/>
              <a:t>полягає в тому, що кожен компонент може бути побудований паралельно. Оскільки кожен компонент є абстрагованим, єдина інформація, яка потрібна кожному компоненту, — це інтерфейс введення та виведення для двох інших компонентів. Компонентам не потрібно знати про реалізацію в інших компонентах. Більше того, оскільки кожен компонент залежить лише від вхідних даних, які він отримує, компоненти можна використовувати повторно, якщо інші компоненти надають дані відповідно до правильного інтерфейсу. </a:t>
            </a:r>
          </a:p>
        </p:txBody>
      </p:sp>
    </p:spTree>
    <p:extLst>
      <p:ext uri="{BB962C8B-B14F-4D97-AF65-F5344CB8AC3E}">
        <p14:creationId xmlns:p14="http://schemas.microsoft.com/office/powerpoint/2010/main" val="1015397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rmAutofit/>
          </a:bodyPr>
          <a:lstStyle/>
          <a:p>
            <a:pPr marL="0" indent="0" algn="ctr">
              <a:buNone/>
            </a:pPr>
            <a:r>
              <a:rPr lang="en-US" sz="2000" b="1" dirty="0"/>
              <a:t>Code Review </a:t>
            </a:r>
            <a:r>
              <a:rPr lang="uk-UA" sz="2000" b="1" dirty="0" smtClean="0"/>
              <a:t>і тестування</a:t>
            </a:r>
            <a:endParaRPr lang="en-US" sz="2000" b="1" dirty="0"/>
          </a:p>
          <a:p>
            <a:pPr marL="0" indent="0">
              <a:buNone/>
            </a:pPr>
            <a:r>
              <a:rPr lang="uk-UA" sz="1600" b="1" dirty="0"/>
              <a:t>Що таке </a:t>
            </a:r>
            <a:r>
              <a:rPr lang="uk-UA" sz="1600" b="1" dirty="0" smtClean="0"/>
              <a:t>огляд </a:t>
            </a:r>
            <a:r>
              <a:rPr lang="uk-UA" sz="1600" b="1" dirty="0"/>
              <a:t>коду і навіщо це робити? </a:t>
            </a:r>
            <a:endParaRPr lang="en-US" sz="1600" b="1" dirty="0" smtClean="0"/>
          </a:p>
          <a:p>
            <a:pPr marL="0" indent="0">
              <a:buNone/>
            </a:pPr>
            <a:r>
              <a:rPr lang="uk-UA" sz="1600" dirty="0" smtClean="0"/>
              <a:t>Огляд </a:t>
            </a:r>
            <a:r>
              <a:rPr lang="uk-UA" sz="1600" dirty="0"/>
              <a:t>коду – це коли розробники переглядають кодову базу, підмножину коду або конкретні зміни коду та надають зворотній зв’язок. Цих розробників часто називають рецензентами. Якщо можливо, краще мати більше одного рецензента. </a:t>
            </a:r>
            <a:endParaRPr lang="en-US" sz="1600" dirty="0" smtClean="0"/>
          </a:p>
          <a:p>
            <a:pPr marL="0" indent="0">
              <a:buNone/>
            </a:pPr>
            <a:r>
              <a:rPr lang="uk-UA" sz="1600" dirty="0" smtClean="0"/>
              <a:t>Найкраще </a:t>
            </a:r>
            <a:r>
              <a:rPr lang="uk-UA" sz="1600" dirty="0"/>
              <a:t>мати рецензентів, які розуміють мету коду, щоб вони могли надати якісний та відповідний відгук. Рецензенти нададуть коментарі, як правило, автору коду, щодо того, що, на їхню думку, потрібно виправити. Оскільки багато коментарів можуть бути суб’єктивними, автор повинен вирішувати, чи потрібно розглядати коментар, але добре мати згоду з рецензентом(ами), якщо це не буде виправлено. Цей процес перегляду коду відбувається лише після завершення та перевірки змін коду. </a:t>
            </a:r>
            <a:endParaRPr lang="en-US" sz="1600" dirty="0" smtClean="0"/>
          </a:p>
          <a:p>
            <a:pPr marL="0" indent="0">
              <a:buNone/>
            </a:pPr>
            <a:endParaRPr lang="uk-UA" sz="1600" dirty="0" smtClean="0"/>
          </a:p>
          <a:p>
            <a:pPr marL="0" indent="0">
              <a:buNone/>
            </a:pPr>
            <a:r>
              <a:rPr lang="uk-UA" sz="1600" dirty="0" smtClean="0"/>
              <a:t>Мета </a:t>
            </a:r>
            <a:r>
              <a:rPr lang="uk-UA" sz="1600" dirty="0"/>
              <a:t>перевірки коду – переконатися, що кінцевий код: </a:t>
            </a:r>
            <a:endParaRPr lang="en-US" sz="1600" dirty="0" smtClean="0"/>
          </a:p>
          <a:p>
            <a:r>
              <a:rPr lang="uk-UA" sz="1600" dirty="0" smtClean="0"/>
              <a:t>легко читається</a:t>
            </a:r>
            <a:endParaRPr lang="en-US" sz="1600" dirty="0" smtClean="0"/>
          </a:p>
          <a:p>
            <a:r>
              <a:rPr lang="uk-UA" sz="1600" dirty="0" smtClean="0"/>
              <a:t> </a:t>
            </a:r>
            <a:r>
              <a:rPr lang="uk-UA" sz="1600" dirty="0"/>
              <a:t>легко </a:t>
            </a:r>
            <a:r>
              <a:rPr lang="uk-UA" sz="1600" dirty="0" smtClean="0"/>
              <a:t>зрозуміти</a:t>
            </a:r>
            <a:endParaRPr lang="en-US" sz="1600" dirty="0" smtClean="0"/>
          </a:p>
          <a:p>
            <a:r>
              <a:rPr lang="uk-UA" sz="1600" dirty="0" smtClean="0"/>
              <a:t>дотримується </a:t>
            </a:r>
            <a:r>
              <a:rPr lang="uk-UA" sz="1600" dirty="0"/>
              <a:t>найкращих практик кодування </a:t>
            </a:r>
            <a:endParaRPr lang="en-US" sz="1600" dirty="0" smtClean="0"/>
          </a:p>
          <a:p>
            <a:r>
              <a:rPr lang="uk-UA" sz="1600" dirty="0" smtClean="0"/>
              <a:t>використовує </a:t>
            </a:r>
            <a:r>
              <a:rPr lang="uk-UA" sz="1600" dirty="0"/>
              <a:t>правильне форматування </a:t>
            </a:r>
            <a:endParaRPr lang="en-US" sz="1600" dirty="0" smtClean="0"/>
          </a:p>
          <a:p>
            <a:r>
              <a:rPr lang="uk-UA" sz="1600" dirty="0" smtClean="0"/>
              <a:t>не </a:t>
            </a:r>
            <a:r>
              <a:rPr lang="uk-UA" sz="1600" dirty="0"/>
              <a:t>містить помилок </a:t>
            </a:r>
            <a:endParaRPr lang="en-US" sz="1600" dirty="0" smtClean="0"/>
          </a:p>
          <a:p>
            <a:r>
              <a:rPr lang="uk-UA" sz="1600" dirty="0" smtClean="0"/>
              <a:t>має </a:t>
            </a:r>
            <a:r>
              <a:rPr lang="uk-UA" sz="1600" dirty="0"/>
              <a:t>відповідні коментарі та документацію </a:t>
            </a:r>
            <a:endParaRPr lang="en-US" sz="1600" dirty="0" smtClean="0"/>
          </a:p>
          <a:p>
            <a:r>
              <a:rPr lang="uk-UA" sz="1600" dirty="0" smtClean="0"/>
              <a:t>є </a:t>
            </a:r>
            <a:r>
              <a:rPr lang="uk-UA" sz="1600" dirty="0"/>
              <a:t>чистим </a:t>
            </a:r>
          </a:p>
        </p:txBody>
      </p:sp>
    </p:spTree>
    <p:extLst>
      <p:ext uri="{BB962C8B-B14F-4D97-AF65-F5344CB8AC3E}">
        <p14:creationId xmlns:p14="http://schemas.microsoft.com/office/powerpoint/2010/main" val="2834324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rmAutofit/>
          </a:bodyPr>
          <a:lstStyle/>
          <a:p>
            <a:pPr marL="0" indent="0">
              <a:buNone/>
            </a:pPr>
            <a:r>
              <a:rPr lang="uk-UA" sz="1800" dirty="0"/>
              <a:t>Перегляд коду приносить користь для всієї команди. Для автора вони отримують інформацію від рецензентів і вивчають додаткові передові методи, інші способи реалізації коду та різні стилі кодування. В результаті огляду автор вчиться на своїх помилках і може наступного разу написати кращий код. Огляди коду призначені не лише для молодших розробників, це чудовий процес навчання для всіх розробників. </a:t>
            </a:r>
            <a:endParaRPr lang="uk-UA" sz="1800" dirty="0" smtClean="0"/>
          </a:p>
          <a:p>
            <a:pPr marL="0" indent="0">
              <a:buNone/>
            </a:pPr>
            <a:endParaRPr lang="en-US" sz="1800" dirty="0" smtClean="0"/>
          </a:p>
          <a:p>
            <a:pPr marL="0" indent="0">
              <a:buNone/>
            </a:pPr>
            <a:r>
              <a:rPr lang="uk-UA" sz="1800" dirty="0" smtClean="0"/>
              <a:t>Огляди </a:t>
            </a:r>
            <a:r>
              <a:rPr lang="uk-UA" sz="1800" dirty="0"/>
              <a:t>коду також передають знання про код між розробниками. Якщо рецензентам доведеться працювати над цим фрагментом коду в майбутньому, вони краще розумітимуть, як він працює. </a:t>
            </a:r>
            <a:endParaRPr lang="en-US" sz="1800" dirty="0" smtClean="0"/>
          </a:p>
          <a:p>
            <a:pPr marL="0" indent="0">
              <a:buNone/>
            </a:pPr>
            <a:endParaRPr lang="en-US" sz="1800" dirty="0"/>
          </a:p>
          <a:p>
            <a:pPr marL="0" indent="0">
              <a:buNone/>
            </a:pPr>
            <a:r>
              <a:rPr lang="uk-UA" sz="1800" dirty="0" smtClean="0"/>
              <a:t>Огляд </a:t>
            </a:r>
            <a:r>
              <a:rPr lang="uk-UA" sz="1800" dirty="0"/>
              <a:t>коду — це спосіб покращити робочий код або виявити потенційні помилки, що підвищує якість коду. Загалом, мати інший погляд на код ніколи не є поганою річчю. </a:t>
            </a:r>
          </a:p>
        </p:txBody>
      </p:sp>
    </p:spTree>
    <p:extLst>
      <p:ext uri="{BB962C8B-B14F-4D97-AF65-F5344CB8AC3E}">
        <p14:creationId xmlns:p14="http://schemas.microsoft.com/office/powerpoint/2010/main" val="1501588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rmAutofit/>
          </a:bodyPr>
          <a:lstStyle/>
          <a:p>
            <a:pPr marL="0" indent="0">
              <a:buNone/>
            </a:pPr>
            <a:r>
              <a:rPr lang="uk-UA" sz="2400" b="1" dirty="0" smtClean="0"/>
              <a:t>Типи </a:t>
            </a:r>
            <a:r>
              <a:rPr lang="en-US" sz="2400" b="1" dirty="0" smtClean="0"/>
              <a:t>Code </a:t>
            </a:r>
            <a:r>
              <a:rPr lang="en-US" sz="2400" b="1" dirty="0"/>
              <a:t>Reviews</a:t>
            </a:r>
          </a:p>
          <a:p>
            <a:pPr marL="0" indent="0">
              <a:buNone/>
            </a:pPr>
            <a:endParaRPr lang="uk-UA" sz="2400" dirty="0"/>
          </a:p>
        </p:txBody>
      </p:sp>
      <p:pic>
        <p:nvPicPr>
          <p:cNvPr id="2" name="Picture 1"/>
          <p:cNvPicPr>
            <a:picLocks noChangeAspect="1"/>
          </p:cNvPicPr>
          <p:nvPr/>
        </p:nvPicPr>
        <p:blipFill>
          <a:blip r:embed="rId2"/>
          <a:stretch>
            <a:fillRect/>
          </a:stretch>
        </p:blipFill>
        <p:spPr>
          <a:xfrm>
            <a:off x="5046132" y="62024"/>
            <a:ext cx="6618817" cy="3480164"/>
          </a:xfrm>
          <a:prstGeom prst="rect">
            <a:avLst/>
          </a:prstGeom>
        </p:spPr>
      </p:pic>
      <p:sp>
        <p:nvSpPr>
          <p:cNvPr id="4" name="Rectangle 3"/>
          <p:cNvSpPr/>
          <p:nvPr/>
        </p:nvSpPr>
        <p:spPr>
          <a:xfrm>
            <a:off x="209550" y="841811"/>
            <a:ext cx="3775854" cy="2308324"/>
          </a:xfrm>
          <a:prstGeom prst="rect">
            <a:avLst/>
          </a:prstGeom>
        </p:spPr>
        <p:txBody>
          <a:bodyPr wrap="square">
            <a:spAutoFit/>
          </a:bodyPr>
          <a:lstStyle/>
          <a:p>
            <a:r>
              <a:rPr lang="uk-UA" dirty="0"/>
              <a:t>Існує багато способів зробити рецензування коду. Кожен з них має свої переваги. Найпоширеніші типи процесів перегляду коду включають</a:t>
            </a:r>
            <a:r>
              <a:rPr lang="uk-UA" dirty="0" smtClean="0"/>
              <a:t>:</a:t>
            </a:r>
            <a:endParaRPr lang="en-US" dirty="0" smtClean="0"/>
          </a:p>
          <a:p>
            <a:pPr marL="285750" indent="-285750">
              <a:buFont typeface="Arial" panose="020B0604020202020204" pitchFamily="34" charset="0"/>
              <a:buChar char="•"/>
            </a:pPr>
            <a:r>
              <a:rPr lang="uk-UA" dirty="0" smtClean="0"/>
              <a:t>Формльний </a:t>
            </a:r>
            <a:r>
              <a:rPr lang="uk-UA" dirty="0"/>
              <a:t>огляд коду </a:t>
            </a:r>
            <a:endParaRPr lang="en-US" dirty="0" smtClean="0"/>
          </a:p>
          <a:p>
            <a:pPr marL="285750" indent="-285750">
              <a:buFont typeface="Arial" panose="020B0604020202020204" pitchFamily="34" charset="0"/>
              <a:buChar char="•"/>
            </a:pPr>
            <a:r>
              <a:rPr lang="uk-UA" dirty="0" smtClean="0"/>
              <a:t>Огляд </a:t>
            </a:r>
            <a:r>
              <a:rPr lang="uk-UA" dirty="0"/>
              <a:t>коду на основі змін </a:t>
            </a:r>
            <a:endParaRPr lang="en-US" dirty="0" smtClean="0"/>
          </a:p>
          <a:p>
            <a:pPr marL="285750" indent="-285750">
              <a:buFont typeface="Arial" panose="020B0604020202020204" pitchFamily="34" charset="0"/>
              <a:buChar char="•"/>
            </a:pPr>
            <a:r>
              <a:rPr lang="uk-UA" dirty="0" smtClean="0"/>
              <a:t>Огляд </a:t>
            </a:r>
            <a:r>
              <a:rPr lang="uk-UA" dirty="0"/>
              <a:t>коду через плече </a:t>
            </a:r>
            <a:endParaRPr lang="en-US" dirty="0" smtClean="0"/>
          </a:p>
          <a:p>
            <a:pPr marL="285750" indent="-285750">
              <a:buFont typeface="Arial" panose="020B0604020202020204" pitchFamily="34" charset="0"/>
              <a:buChar char="•"/>
            </a:pPr>
            <a:r>
              <a:rPr lang="uk-UA" dirty="0" smtClean="0"/>
              <a:t>Передача </a:t>
            </a:r>
            <a:r>
              <a:rPr lang="uk-UA" dirty="0"/>
              <a:t>електронною поштою </a:t>
            </a:r>
          </a:p>
        </p:txBody>
      </p:sp>
      <p:sp>
        <p:nvSpPr>
          <p:cNvPr id="6" name="Rectangle 5"/>
          <p:cNvSpPr/>
          <p:nvPr/>
        </p:nvSpPr>
        <p:spPr>
          <a:xfrm>
            <a:off x="0" y="3542188"/>
            <a:ext cx="12020550" cy="3139321"/>
          </a:xfrm>
          <a:prstGeom prst="rect">
            <a:avLst/>
          </a:prstGeom>
        </p:spPr>
        <p:txBody>
          <a:bodyPr wrap="square">
            <a:spAutoFit/>
          </a:bodyPr>
          <a:lstStyle/>
          <a:p>
            <a:r>
              <a:rPr lang="en-US" b="1" dirty="0"/>
              <a:t>Formal Code </a:t>
            </a:r>
            <a:r>
              <a:rPr lang="en-US" b="1" dirty="0" smtClean="0"/>
              <a:t>Review</a:t>
            </a:r>
            <a:r>
              <a:rPr lang="uk-UA" b="1" dirty="0" smtClean="0"/>
              <a:t>- </a:t>
            </a:r>
            <a:r>
              <a:rPr lang="uk-UA" dirty="0" smtClean="0"/>
              <a:t> </a:t>
            </a:r>
            <a:r>
              <a:rPr lang="uk-UA" dirty="0"/>
              <a:t>це час, коли розробники проводять серію зустрічей, щоб переглянути всю базу коду. На цій зустрічі вони проходять рядок за рядком, обговорюючи кожен з них. Цей тип процесу рецензування коду сприяє обговоренню між усіма рецензентами. </a:t>
            </a:r>
            <a:endParaRPr lang="en-US" dirty="0" smtClean="0"/>
          </a:p>
          <a:p>
            <a:r>
              <a:rPr lang="uk-UA" dirty="0" smtClean="0"/>
              <a:t>Формальна </a:t>
            </a:r>
            <a:r>
              <a:rPr lang="uk-UA" dirty="0"/>
              <a:t>рецензія коду дозволяє рецензентам досягти консенсусу, що може призвести до кращого зворотного зв’язку. Ви можете переглядати новий код щоразу, коли звертаються до коментарів. </a:t>
            </a:r>
            <a:endParaRPr lang="en-US" dirty="0" smtClean="0"/>
          </a:p>
          <a:p>
            <a:r>
              <a:rPr lang="uk-UA" dirty="0" smtClean="0"/>
              <a:t>Деталі </a:t>
            </a:r>
            <a:r>
              <a:rPr lang="uk-UA" dirty="0"/>
              <a:t>зустрічей з перегляду коду, такі як учасники, коментарі та коментарі, які будуть розглянуті, документуються. Цей тип перевірки коду часто називають перевіркою Фагана і є звичайним для проектів, які використовують методологію розробки програмного забезпечення каскаду</a:t>
            </a:r>
            <a:r>
              <a:rPr lang="uk-UA" dirty="0" smtClean="0"/>
              <a:t>.</a:t>
            </a:r>
            <a:endParaRPr lang="en-US" dirty="0" smtClean="0"/>
          </a:p>
          <a:p>
            <a:r>
              <a:rPr lang="uk-UA" dirty="0" smtClean="0"/>
              <a:t> </a:t>
            </a:r>
            <a:r>
              <a:rPr lang="uk-UA" dirty="0"/>
              <a:t>Сучасна адаптація офіційної перевірки коду полягає в тому, щоб мати єдину нараду для розгляду лише змін коду. Таким чином, код може отримати користь від живого обговорення серед рецензентів. Це іноді називають покроковим керівництвом. </a:t>
            </a:r>
          </a:p>
        </p:txBody>
      </p:sp>
    </p:spTree>
    <p:extLst>
      <p:ext uri="{BB962C8B-B14F-4D97-AF65-F5344CB8AC3E}">
        <p14:creationId xmlns:p14="http://schemas.microsoft.com/office/powerpoint/2010/main" val="3371977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rmAutofit/>
          </a:bodyPr>
          <a:lstStyle/>
          <a:p>
            <a:pPr marL="0" indent="0">
              <a:buNone/>
            </a:pPr>
            <a:r>
              <a:rPr lang="ru-RU" sz="2000" dirty="0" smtClean="0"/>
              <a:t>Історично </a:t>
            </a:r>
            <a:r>
              <a:rPr lang="ru-RU" sz="2000" dirty="0"/>
              <a:t>склалося так, що команди розробників зазвичай дотримувалися цих етапів у </a:t>
            </a:r>
            <a:r>
              <a:rPr lang="ru-RU" sz="2000" dirty="0" smtClean="0"/>
              <a:t>«</a:t>
            </a:r>
            <a:r>
              <a:rPr lang="ru-RU" sz="2000" b="1" i="1" dirty="0" smtClean="0"/>
              <a:t>порядку водоспаду</a:t>
            </a:r>
            <a:r>
              <a:rPr lang="ru-RU" sz="2000" i="1" dirty="0" smtClean="0"/>
              <a:t>»</a:t>
            </a:r>
            <a:r>
              <a:rPr lang="ru-RU" sz="2000" dirty="0" smtClean="0"/>
              <a:t>. </a:t>
            </a:r>
            <a:r>
              <a:rPr lang="ru-RU" sz="2000" dirty="0"/>
              <a:t>Мета </a:t>
            </a:r>
            <a:r>
              <a:rPr lang="ru-RU" sz="2000" dirty="0" smtClean="0"/>
              <a:t>«водоспаду» </a:t>
            </a:r>
            <a:r>
              <a:rPr lang="ru-RU" sz="2000" dirty="0"/>
              <a:t>полягала в тому, щоб завершити кожну фазу </a:t>
            </a:r>
            <a:r>
              <a:rPr lang="en-US" sz="2000" dirty="0"/>
              <a:t>SDLC </a:t>
            </a:r>
            <a:r>
              <a:rPr lang="ru-RU" sz="2000" dirty="0"/>
              <a:t>до останньої деталі, перш ніж перейти до наступної, ніколи не повертаючись до попередньої фази і записуючи все на цьому шляху. </a:t>
            </a:r>
            <a:endParaRPr lang="ru-RU" sz="2000" dirty="0" smtClean="0"/>
          </a:p>
          <a:p>
            <a:pPr marL="0" indent="0">
              <a:buNone/>
            </a:pPr>
            <a:endParaRPr lang="ru-RU" sz="2000" dirty="0"/>
          </a:p>
          <a:p>
            <a:pPr marL="0" indent="0">
              <a:buNone/>
            </a:pPr>
            <a:r>
              <a:rPr lang="ru-RU" sz="2000" dirty="0" smtClean="0"/>
              <a:t>Хоча </a:t>
            </a:r>
            <a:r>
              <a:rPr lang="ru-RU" sz="2000" dirty="0"/>
              <a:t>водоспадні методи все ще широко використовуються сьогодні, вони поступово замінюються більш адаптивними, гнучкими методами, які створюють краще програмне забезпечення, швидше та </a:t>
            </a:r>
            <a:r>
              <a:rPr lang="ru-RU" sz="2000" dirty="0" smtClean="0"/>
              <a:t>простіше. </a:t>
            </a:r>
            <a:r>
              <a:rPr lang="ru-RU" sz="2000" dirty="0"/>
              <a:t>Ці методи спільно відомі як «</a:t>
            </a:r>
            <a:r>
              <a:rPr lang="en-US" sz="2000" b="1" dirty="0"/>
              <a:t>Agile development</a:t>
            </a:r>
            <a:r>
              <a:rPr lang="en-US" sz="2000" dirty="0"/>
              <a:t>». </a:t>
            </a:r>
            <a:endParaRPr lang="ru-RU" sz="2000" dirty="0" smtClean="0"/>
          </a:p>
          <a:p>
            <a:pPr marL="0" indent="0">
              <a:buNone/>
            </a:pPr>
            <a:endParaRPr lang="ru-RU"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5116" y="3312499"/>
            <a:ext cx="5555868" cy="3130634"/>
          </a:xfrm>
          <a:prstGeom prst="rect">
            <a:avLst/>
          </a:prstGeom>
        </p:spPr>
      </p:pic>
      <p:sp>
        <p:nvSpPr>
          <p:cNvPr id="4" name="Rectangle 3"/>
          <p:cNvSpPr/>
          <p:nvPr/>
        </p:nvSpPr>
        <p:spPr>
          <a:xfrm>
            <a:off x="209550" y="3403600"/>
            <a:ext cx="6096000" cy="2246769"/>
          </a:xfrm>
          <a:prstGeom prst="rect">
            <a:avLst/>
          </a:prstGeom>
        </p:spPr>
        <p:txBody>
          <a:bodyPr>
            <a:spAutoFit/>
          </a:bodyPr>
          <a:lstStyle/>
          <a:p>
            <a:r>
              <a:rPr lang="ru-RU" sz="2000" dirty="0"/>
              <a:t>Важливо розуміти, що </a:t>
            </a:r>
            <a:r>
              <a:rPr lang="en-US" sz="2000" dirty="0"/>
              <a:t>SDLC </a:t>
            </a:r>
            <a:r>
              <a:rPr lang="ru-RU" sz="2000" dirty="0"/>
              <a:t>можна застосовувати багатьма різними способами. Його фази можна повторювати, а порядок змінювати. Окремі фази можуть виконуватися на багатьох рівнях паралельно (наприклад, вимоги можуть бути зібрані окремо для деталей інтерфейсу користувача, інтеграції серверної частини, параметрів роботи та продуктивності тощо). </a:t>
            </a:r>
          </a:p>
        </p:txBody>
      </p:sp>
    </p:spTree>
    <p:extLst>
      <p:ext uri="{BB962C8B-B14F-4D97-AF65-F5344CB8AC3E}">
        <p14:creationId xmlns:p14="http://schemas.microsoft.com/office/powerpoint/2010/main" val="1236075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rmAutofit/>
          </a:bodyPr>
          <a:lstStyle/>
          <a:p>
            <a:pPr marL="0" indent="0">
              <a:buNone/>
            </a:pPr>
            <a:r>
              <a:rPr lang="en-US" sz="2000" b="1" dirty="0"/>
              <a:t>Change-Based Code </a:t>
            </a:r>
            <a:r>
              <a:rPr lang="en-US" sz="2000" b="1" dirty="0" smtClean="0"/>
              <a:t>Review</a:t>
            </a:r>
          </a:p>
          <a:p>
            <a:pPr marL="0" indent="0">
              <a:buNone/>
            </a:pPr>
            <a:r>
              <a:rPr lang="uk-UA" sz="2000" dirty="0"/>
              <a:t>Огляд коду на основі змін, також відомий як огляд коду за допомогою інструментів, перегляд коду, який був змінений в результаті помилки, історії користувача, функції, фіксації тощо. </a:t>
            </a:r>
            <a:endParaRPr lang="en-US" sz="2000" dirty="0" smtClean="0"/>
          </a:p>
          <a:p>
            <a:pPr marL="0" indent="0">
              <a:buNone/>
            </a:pPr>
            <a:r>
              <a:rPr lang="uk-UA" sz="2000" dirty="0" smtClean="0"/>
              <a:t>Щоб </a:t>
            </a:r>
            <a:r>
              <a:rPr lang="uk-UA" sz="2000" dirty="0"/>
              <a:t>визначити зміни в коді, які необхідно переглянути, зазвичай використовується інструмент перевірки однорангового коду, який підкреслює зміни коду. Цей тип перевірки коду ініціюється розробниками, які внесли зміни в код, і відповідають за вирішення узгоджених коментарів. У цьому типі процесу рецензування коду рецензенти зазвичай виконують рецензування незалежно і надають коментарі за допомогою інструмента аналізу коду. </a:t>
            </a:r>
            <a:endParaRPr lang="en-US" sz="2000" dirty="0" smtClean="0"/>
          </a:p>
          <a:p>
            <a:pPr marL="0" indent="0">
              <a:buNone/>
            </a:pPr>
            <a:r>
              <a:rPr lang="uk-UA" sz="2000" dirty="0" smtClean="0"/>
              <a:t>Огляд </a:t>
            </a:r>
            <a:r>
              <a:rPr lang="uk-UA" sz="2000" dirty="0"/>
              <a:t>коду на основі змін дозволяє легко визначити фактичні зміни коду, які потрібно переглянути, і дає можливість багатьом рецензентам отримати різноманітний погляд на код. </a:t>
            </a:r>
          </a:p>
        </p:txBody>
      </p:sp>
    </p:spTree>
    <p:extLst>
      <p:ext uri="{BB962C8B-B14F-4D97-AF65-F5344CB8AC3E}">
        <p14:creationId xmlns:p14="http://schemas.microsoft.com/office/powerpoint/2010/main" val="1465477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rmAutofit/>
          </a:bodyPr>
          <a:lstStyle/>
          <a:p>
            <a:pPr marL="0" indent="0" algn="ctr">
              <a:buNone/>
            </a:pPr>
            <a:r>
              <a:rPr lang="uk-UA" sz="1800" b="1" dirty="0"/>
              <a:t>Огляд коду через плече </a:t>
            </a:r>
            <a:endParaRPr lang="en-US" sz="1800" b="1" dirty="0" smtClean="0"/>
          </a:p>
          <a:p>
            <a:pPr marL="0" indent="0">
              <a:buNone/>
            </a:pPr>
            <a:r>
              <a:rPr lang="uk-UA" sz="1800" dirty="0" smtClean="0"/>
              <a:t>Огляд </a:t>
            </a:r>
            <a:r>
              <a:rPr lang="uk-UA" sz="1800" dirty="0"/>
              <a:t>коду через плече – це саме те, як це звучить. Рецензент дивиться через плече розробника, який написав код. Розробник, який написав код, переглядає зміни коду рядок за рядком, а рецензент надає зворотній зв’язок. </a:t>
            </a:r>
            <a:endParaRPr lang="en-US" sz="1800" dirty="0" smtClean="0"/>
          </a:p>
          <a:p>
            <a:pPr marL="0" indent="0">
              <a:buNone/>
            </a:pPr>
            <a:r>
              <a:rPr lang="uk-UA" sz="1800" dirty="0" smtClean="0"/>
              <a:t>За </a:t>
            </a:r>
            <a:r>
              <a:rPr lang="uk-UA" sz="1800" dirty="0"/>
              <a:t>допомогою цього методу, якщо виправлення не викликає труднощів, код можна змінити на місці, щоб рецензент міг негайно переглянути його. Перевага огляду коду через плече полягає в тому, що існує безпосередня взаємодія між автором коду та рецензентом, що дозволяє обговорювати, що є правильним рішенням. Недоліком такого типу перевірки коду є те, що зазвичай в ньому бере участь лише один рецензент, тому коментарі можуть бути односторонніми. </a:t>
            </a:r>
            <a:endParaRPr lang="uk-UA" sz="1800" dirty="0" smtClean="0"/>
          </a:p>
          <a:p>
            <a:pPr marL="0" indent="0">
              <a:buNone/>
            </a:pPr>
            <a:endParaRPr lang="ru-RU" sz="1800" dirty="0"/>
          </a:p>
          <a:p>
            <a:pPr marL="0" indent="0" algn="ctr">
              <a:buNone/>
            </a:pPr>
            <a:r>
              <a:rPr lang="uk-UA" sz="1800" b="1" dirty="0"/>
              <a:t>Передача електронною поштою </a:t>
            </a:r>
            <a:endParaRPr lang="en-US" sz="1800" b="1" dirty="0"/>
          </a:p>
          <a:p>
            <a:pPr marL="0" indent="0">
              <a:buNone/>
            </a:pPr>
            <a:r>
              <a:rPr lang="uk-UA" sz="1800" dirty="0"/>
              <a:t>Перегляд електронної пошти може відбуватися після автоматичних електронних листів, надісланих системами керування вихідним кодом, коли здійснено реєстрацію. Коли електронні листи надсилаються, інші розробники мають переглянути зміни коду, внесені під час реєстрації. Недоліком такого типу перевірки коду є те, що іноді одна реєстрація може бути лише частиною всієї зміни коду, тому вона може не включати належний контекст для повного розуміння змін коду. </a:t>
            </a:r>
          </a:p>
          <a:p>
            <a:pPr marL="0" indent="0">
              <a:buNone/>
            </a:pPr>
            <a:endParaRPr lang="uk-UA" sz="1800" dirty="0"/>
          </a:p>
        </p:txBody>
      </p:sp>
    </p:spTree>
    <p:extLst>
      <p:ext uri="{BB962C8B-B14F-4D97-AF65-F5344CB8AC3E}">
        <p14:creationId xmlns:p14="http://schemas.microsoft.com/office/powerpoint/2010/main" val="968113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rmAutofit/>
          </a:bodyPr>
          <a:lstStyle/>
          <a:p>
            <a:pPr marL="0" indent="0" algn="ctr">
              <a:buNone/>
            </a:pPr>
            <a:r>
              <a:rPr lang="uk-UA" sz="2000" b="1" dirty="0"/>
              <a:t>Тестування </a:t>
            </a:r>
            <a:endParaRPr lang="en-US" sz="2000" b="1" dirty="0" smtClean="0"/>
          </a:p>
          <a:p>
            <a:pPr marL="0" indent="0">
              <a:buNone/>
            </a:pPr>
            <a:r>
              <a:rPr lang="uk-UA" sz="1800" dirty="0" smtClean="0"/>
              <a:t>Чому </a:t>
            </a:r>
            <a:r>
              <a:rPr lang="uk-UA" sz="1800" dirty="0"/>
              <a:t>кодери тестують програмне забезпечення? Проста відповідь полягає в тому, щоб переконатися, що він працює так, як має працювати. Ця відповідь приховує безліч нюансів і деталей. </a:t>
            </a:r>
            <a:endParaRPr lang="uk-UA" sz="1800" dirty="0" smtClean="0"/>
          </a:p>
          <a:p>
            <a:pPr marL="0" indent="0">
              <a:buNone/>
            </a:pPr>
            <a:r>
              <a:rPr lang="uk-UA" sz="1800" dirty="0" smtClean="0"/>
              <a:t>Почнемо </a:t>
            </a:r>
            <a:r>
              <a:rPr lang="uk-UA" sz="1800" dirty="0"/>
              <a:t>з того, що тестування програмного забезпечення класично підрозділяється на дві загальні категорії: </a:t>
            </a:r>
            <a:endParaRPr lang="uk-UA" sz="1800" dirty="0" smtClean="0"/>
          </a:p>
          <a:p>
            <a:r>
              <a:rPr lang="uk-UA" sz="1800" dirty="0" smtClean="0"/>
              <a:t>Функціональне </a:t>
            </a:r>
            <a:r>
              <a:rPr lang="uk-UA" sz="1800" dirty="0"/>
              <a:t>тестування має на меті визначити, чи правильно працює програмне забезпечення. Чи поводиться </a:t>
            </a:r>
            <a:r>
              <a:rPr lang="uk-UA" sz="1800" dirty="0" smtClean="0"/>
              <a:t>воно </a:t>
            </a:r>
            <a:r>
              <a:rPr lang="uk-UA" sz="1800" dirty="0"/>
              <a:t>так, як задумано в логічному сенсі, від найнижчих рівнів деталізації, перевірених за допомогою модульного тестування, до більш високих рівнів складності, досліджуваних у інтеграційному тестуванні? </a:t>
            </a:r>
            <a:endParaRPr lang="uk-UA" sz="1800" dirty="0" smtClean="0"/>
          </a:p>
          <a:p>
            <a:r>
              <a:rPr lang="uk-UA" sz="1800" dirty="0" smtClean="0"/>
              <a:t>Нефункціональне </a:t>
            </a:r>
            <a:r>
              <a:rPr lang="uk-UA" sz="1800" dirty="0"/>
              <a:t>тестування вивчає зручність використання, продуктивність, безпеку, стійкість, відповідність, локалізацію та багато інших проблем. Цей тип тестування з’ясовує, чи підходить програмне забезпечення для своїх цілей, забезпечує очікувану цінність та мінімізує ризик.</a:t>
            </a:r>
          </a:p>
        </p:txBody>
      </p:sp>
    </p:spTree>
    <p:extLst>
      <p:ext uri="{BB962C8B-B14F-4D97-AF65-F5344CB8AC3E}">
        <p14:creationId xmlns:p14="http://schemas.microsoft.com/office/powerpoint/2010/main" val="575236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rmAutofit/>
          </a:bodyPr>
          <a:lstStyle/>
          <a:p>
            <a:pPr marL="0" indent="0">
              <a:buNone/>
            </a:pPr>
            <a:r>
              <a:rPr lang="uk-UA" sz="1600" dirty="0"/>
              <a:t>Ви можете подумати, що функціональне тестування відбувається на початку циклу розробки, а нефункціональне тестування починається після того, як частини програмного забезпечення створені або навіть завершені. Це неправильно. Деякі типи нефункціонального тестування (наприклад, визначення того, чи відповідає конкретна мова, бібліотека з відкритим вихідним кодом або компонент вимогам дизайну або стандарту) мають відбутися задовго до того, як дизайн буде виправлено. </a:t>
            </a:r>
            <a:endParaRPr lang="uk-UA" sz="1600" dirty="0" smtClean="0"/>
          </a:p>
          <a:p>
            <a:pPr marL="0" indent="0">
              <a:buNone/>
            </a:pPr>
            <a:r>
              <a:rPr lang="uk-UA" sz="1600" dirty="0" smtClean="0"/>
              <a:t>«</a:t>
            </a:r>
            <a:r>
              <a:rPr lang="uk-UA" sz="1600" dirty="0"/>
              <a:t>Гнучка» розробка програмного забезпечення сприяє створенню та розширенню мінімально життєздатного продукту (</a:t>
            </a:r>
            <a:r>
              <a:rPr lang="en-US" sz="1600" dirty="0"/>
              <a:t>MVP) </a:t>
            </a:r>
            <a:r>
              <a:rPr lang="uk-UA" sz="1600" dirty="0"/>
              <a:t>із високою адаптивністю, мінімально спланованим, а не короткими спринтами. Це означає, що продукт існує в тій чи іншій формі з самого початку процесу. А це означає, що він може бути підданий як функціональним, так і нефункціональним тестам із самого початку. </a:t>
            </a:r>
            <a:endParaRPr lang="uk-UA" sz="1600" dirty="0" smtClean="0"/>
          </a:p>
          <a:p>
            <a:pPr marL="0" indent="0">
              <a:buNone/>
            </a:pPr>
            <a:r>
              <a:rPr lang="uk-UA" sz="1600" dirty="0" smtClean="0"/>
              <a:t>Деякі </a:t>
            </a:r>
            <a:r>
              <a:rPr lang="uk-UA" sz="1600" dirty="0"/>
              <a:t>розробники виступають за використання тестування як основи для керівництва розробкою програмного забезпечення. Це означає фіксувати вимоги до проектування як тести, а потім писати програмне забезпечення для проходження цих тестів. Це називається розробкою, керованою тестуванням (</a:t>
            </a:r>
            <a:r>
              <a:rPr lang="en-US" sz="1600" dirty="0"/>
              <a:t>TDD). </a:t>
            </a:r>
            <a:endParaRPr lang="uk-UA" sz="1600" dirty="0"/>
          </a:p>
        </p:txBody>
      </p:sp>
    </p:spTree>
    <p:extLst>
      <p:ext uri="{BB962C8B-B14F-4D97-AF65-F5344CB8AC3E}">
        <p14:creationId xmlns:p14="http://schemas.microsoft.com/office/powerpoint/2010/main" val="4145620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rmAutofit/>
          </a:bodyPr>
          <a:lstStyle/>
          <a:p>
            <a:pPr marL="0" indent="0" algn="ctr">
              <a:buNone/>
            </a:pPr>
            <a:r>
              <a:rPr lang="en-US" sz="1800" b="1" dirty="0"/>
              <a:t>Unit </a:t>
            </a:r>
            <a:r>
              <a:rPr lang="en-US" sz="1800" b="1" dirty="0" smtClean="0"/>
              <a:t>Testing</a:t>
            </a:r>
            <a:r>
              <a:rPr lang="ru-RU" sz="1800" b="1" dirty="0" smtClean="0"/>
              <a:t> (</a:t>
            </a:r>
            <a:r>
              <a:rPr lang="uk-UA" sz="1800" b="1" dirty="0" smtClean="0"/>
              <a:t>Модульне тестування)</a:t>
            </a:r>
          </a:p>
          <a:p>
            <a:pPr marL="0" indent="0">
              <a:buNone/>
            </a:pPr>
            <a:endParaRPr lang="uk-UA" sz="1800" dirty="0"/>
          </a:p>
          <a:p>
            <a:pPr marL="0" indent="0">
              <a:buNone/>
            </a:pPr>
            <a:r>
              <a:rPr lang="uk-UA" sz="1800" dirty="0" smtClean="0"/>
              <a:t>Детальне </a:t>
            </a:r>
            <a:r>
              <a:rPr lang="uk-UA" sz="1800" dirty="0"/>
              <a:t>функціональне тестування невеликих фрагментів коду (рядків, блоків, функцій, класів та інших компонентів ізольовано) зазвичай називають модульним тестуванням. Сучасні розробники зазвичай автоматизують такий вид тестування за допомогою фреймворків модульного тестування. Ці тестові </a:t>
            </a:r>
            <a:r>
              <a:rPr lang="uk-UA" sz="1800" dirty="0" smtClean="0"/>
              <a:t>фреймворки є </a:t>
            </a:r>
            <a:r>
              <a:rPr lang="uk-UA" sz="1800" dirty="0"/>
              <a:t>програмним забезпеченням, яке дозволяє робити твердження про умови, які можна перевірити, і визначити, чи дійсні ці твердження на момент виконання. Наприклад</a:t>
            </a:r>
            <a:r>
              <a:rPr lang="uk-UA" sz="1800" dirty="0" smtClean="0"/>
              <a:t>:</a:t>
            </a:r>
          </a:p>
          <a:p>
            <a:pPr marL="0" indent="0">
              <a:buNone/>
            </a:pPr>
            <a:endParaRPr lang="uk-UA" sz="1800" dirty="0" smtClean="0"/>
          </a:p>
          <a:p>
            <a:pPr marL="0" indent="0">
              <a:buNone/>
            </a:pPr>
            <a:endParaRPr lang="uk-UA" sz="1800" dirty="0" smtClean="0"/>
          </a:p>
          <a:p>
            <a:pPr marL="0" indent="0">
              <a:buNone/>
            </a:pPr>
            <a:r>
              <a:rPr lang="uk-UA" sz="1800" dirty="0" smtClean="0"/>
              <a:t>У </a:t>
            </a:r>
            <a:r>
              <a:rPr lang="uk-UA" sz="1800" dirty="0"/>
              <a:t>цьому випадку твердження </a:t>
            </a:r>
            <a:r>
              <a:rPr lang="uk-UA" sz="1800" dirty="0" smtClean="0"/>
              <a:t>поверне </a:t>
            </a:r>
            <a:r>
              <a:rPr lang="uk-UA" sz="1800" dirty="0"/>
              <a:t>істиною, тому що 2 + 2 насправді дорівнює 4. З іншого боку, якби ви мали: </a:t>
            </a:r>
            <a:endParaRPr lang="uk-UA" sz="1800" dirty="0" smtClean="0"/>
          </a:p>
          <a:p>
            <a:pPr marL="0" indent="0">
              <a:buNone/>
            </a:pPr>
            <a:endParaRPr lang="ru-RU" sz="1800" dirty="0"/>
          </a:p>
          <a:p>
            <a:pPr marL="0" indent="0">
              <a:buNone/>
            </a:pPr>
            <a:r>
              <a:rPr lang="uk-UA" sz="1800" dirty="0" smtClean="0"/>
              <a:t>Це </a:t>
            </a:r>
            <a:r>
              <a:rPr lang="uk-UA" sz="1800" dirty="0"/>
              <a:t>поверне </a:t>
            </a:r>
            <a:r>
              <a:rPr lang="en-US" sz="1800" dirty="0"/>
              <a:t>false </a:t>
            </a:r>
            <a:r>
              <a:rPr lang="uk-UA" sz="1800" dirty="0"/>
              <a:t>і спричинить помилку. </a:t>
            </a:r>
            <a:endParaRPr lang="uk-UA" sz="1800" dirty="0" smtClean="0"/>
          </a:p>
          <a:p>
            <a:pPr marL="0" indent="0">
              <a:buNone/>
            </a:pPr>
            <a:endParaRPr lang="uk-UA" sz="1800" dirty="0" smtClean="0"/>
          </a:p>
          <a:p>
            <a:pPr marL="0" indent="0">
              <a:buNone/>
            </a:pPr>
            <a:r>
              <a:rPr lang="uk-UA" sz="1800" dirty="0" smtClean="0"/>
              <a:t>Найпопулярніші тестові фреймворки </a:t>
            </a:r>
            <a:r>
              <a:rPr lang="uk-UA" sz="1800" dirty="0"/>
              <a:t>для </a:t>
            </a:r>
            <a:r>
              <a:rPr lang="en-US" sz="1800" dirty="0" smtClean="0"/>
              <a:t>Python</a:t>
            </a:r>
            <a:r>
              <a:rPr lang="uk-UA" sz="1800" dirty="0" smtClean="0"/>
              <a:t>: </a:t>
            </a:r>
            <a:endParaRPr lang="uk-UA" sz="1800" dirty="0"/>
          </a:p>
          <a:p>
            <a:pPr marL="0" indent="0">
              <a:buNone/>
            </a:pPr>
            <a:r>
              <a:rPr lang="en-US" sz="1800" b="1" dirty="0" err="1"/>
              <a:t>unittest</a:t>
            </a:r>
            <a:r>
              <a:rPr lang="en-US" sz="1800" dirty="0"/>
              <a:t> — </a:t>
            </a:r>
            <a:r>
              <a:rPr lang="uk-UA" sz="1800" dirty="0"/>
              <a:t>це фреймворк, включений до </a:t>
            </a:r>
            <a:r>
              <a:rPr lang="en-US" sz="1800" dirty="0"/>
              <a:t>Python </a:t>
            </a:r>
            <a:r>
              <a:rPr lang="uk-UA" sz="1800" dirty="0"/>
              <a:t>за замовчуванням. Він дозволяє створювати тестові колекції як методи, що розширюють стандартний клас </a:t>
            </a:r>
            <a:r>
              <a:rPr lang="en-US" sz="1800" dirty="0" err="1"/>
              <a:t>TestCase</a:t>
            </a:r>
            <a:r>
              <a:rPr lang="en-US" sz="1800" dirty="0"/>
              <a:t>. </a:t>
            </a:r>
            <a:endParaRPr lang="uk-UA" sz="1800" dirty="0"/>
          </a:p>
          <a:p>
            <a:pPr marL="0" indent="0">
              <a:buNone/>
            </a:pPr>
            <a:r>
              <a:rPr lang="en-US" sz="1800" b="1" dirty="0" err="1"/>
              <a:t>PyTest</a:t>
            </a:r>
            <a:r>
              <a:rPr lang="en-US" sz="1800" dirty="0"/>
              <a:t> — </a:t>
            </a:r>
            <a:r>
              <a:rPr lang="uk-UA" sz="1800" dirty="0"/>
              <a:t>це фреймворк, який легко додається до </a:t>
            </a:r>
            <a:r>
              <a:rPr lang="en-US" sz="1800" dirty="0"/>
              <a:t>Python (</a:t>
            </a:r>
            <a:r>
              <a:rPr lang="uk-UA" sz="1800" dirty="0"/>
              <a:t>зі сховищ </a:t>
            </a:r>
            <a:r>
              <a:rPr lang="en-US" sz="1800" dirty="0"/>
              <a:t>pip: pip3 install </a:t>
            </a:r>
            <a:r>
              <a:rPr lang="en-US" sz="1800" dirty="0" err="1"/>
              <a:t>pytest</a:t>
            </a:r>
            <a:r>
              <a:rPr lang="en-US" sz="1800" dirty="0"/>
              <a:t>). </a:t>
            </a:r>
            <a:r>
              <a:rPr lang="en-US" sz="1800" dirty="0" err="1"/>
              <a:t>PyTest</a:t>
            </a:r>
            <a:r>
              <a:rPr lang="en-US" sz="1800" dirty="0"/>
              <a:t> </a:t>
            </a:r>
            <a:r>
              <a:rPr lang="uk-UA" sz="1800" dirty="0"/>
              <a:t>може запускати тести </a:t>
            </a:r>
            <a:r>
              <a:rPr lang="en-US" sz="1800" dirty="0" err="1"/>
              <a:t>unittest</a:t>
            </a:r>
            <a:r>
              <a:rPr lang="en-US" sz="1800" dirty="0"/>
              <a:t> </a:t>
            </a:r>
            <a:r>
              <a:rPr lang="uk-UA" sz="1800" dirty="0"/>
              <a:t>без змін, але він також спрощує тестування, дозволяючи програмістам створювати тести як прості функції, а не як методи класу. </a:t>
            </a:r>
            <a:r>
              <a:rPr lang="en-US" sz="1800" dirty="0" err="1"/>
              <a:t>PyTest</a:t>
            </a:r>
            <a:r>
              <a:rPr lang="en-US" sz="1800" dirty="0"/>
              <a:t> </a:t>
            </a:r>
            <a:r>
              <a:rPr lang="uk-UA" sz="1800" dirty="0"/>
              <a:t>використовується деякими більш спеціалізованими наборами тестів, як-от </a:t>
            </a:r>
            <a:r>
              <a:rPr lang="en-US" sz="1800" dirty="0" err="1"/>
              <a:t>PyATS</a:t>
            </a:r>
            <a:r>
              <a:rPr lang="en-US" sz="1800" dirty="0"/>
              <a:t> </a:t>
            </a:r>
            <a:r>
              <a:rPr lang="uk-UA" sz="1800" dirty="0"/>
              <a:t>від </a:t>
            </a:r>
            <a:r>
              <a:rPr lang="en-US" sz="1800" dirty="0"/>
              <a:t>Cisco. </a:t>
            </a:r>
            <a:endParaRPr lang="uk-UA" sz="1800" dirty="0"/>
          </a:p>
          <a:p>
            <a:pPr marL="0" indent="0">
              <a:buNone/>
            </a:pPr>
            <a:endParaRPr lang="uk-UA" sz="1800" dirty="0" smtClean="0"/>
          </a:p>
        </p:txBody>
      </p:sp>
      <p:pic>
        <p:nvPicPr>
          <p:cNvPr id="2" name="Picture 1"/>
          <p:cNvPicPr>
            <a:picLocks noChangeAspect="1"/>
          </p:cNvPicPr>
          <p:nvPr/>
        </p:nvPicPr>
        <p:blipFill>
          <a:blip r:embed="rId2"/>
          <a:stretch>
            <a:fillRect/>
          </a:stretch>
        </p:blipFill>
        <p:spPr>
          <a:xfrm>
            <a:off x="209550" y="2250017"/>
            <a:ext cx="8077200" cy="647700"/>
          </a:xfrm>
          <a:prstGeom prst="rect">
            <a:avLst/>
          </a:prstGeom>
        </p:spPr>
      </p:pic>
      <p:pic>
        <p:nvPicPr>
          <p:cNvPr id="4" name="Picture 3"/>
          <p:cNvPicPr>
            <a:picLocks noChangeAspect="1"/>
          </p:cNvPicPr>
          <p:nvPr/>
        </p:nvPicPr>
        <p:blipFill>
          <a:blip r:embed="rId3"/>
          <a:stretch>
            <a:fillRect/>
          </a:stretch>
        </p:blipFill>
        <p:spPr>
          <a:xfrm>
            <a:off x="190500" y="3318933"/>
            <a:ext cx="8115300" cy="542925"/>
          </a:xfrm>
          <a:prstGeom prst="rect">
            <a:avLst/>
          </a:prstGeom>
        </p:spPr>
      </p:pic>
    </p:spTree>
    <p:extLst>
      <p:ext uri="{BB962C8B-B14F-4D97-AF65-F5344CB8AC3E}">
        <p14:creationId xmlns:p14="http://schemas.microsoft.com/office/powerpoint/2010/main" val="2837068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79562" y="155275"/>
            <a:ext cx="10974238" cy="6021688"/>
          </a:xfrm>
        </p:spPr>
        <p:txBody>
          <a:bodyPr>
            <a:normAutofit/>
          </a:bodyPr>
          <a:lstStyle/>
          <a:p>
            <a:pPr marL="0" indent="0" algn="ctr">
              <a:buNone/>
            </a:pPr>
            <a:r>
              <a:rPr lang="uk-UA" sz="2000" b="1" dirty="0"/>
              <a:t>Просте модульне тестування за допомогою </a:t>
            </a:r>
            <a:r>
              <a:rPr lang="en-US" sz="2000" b="1" dirty="0" err="1" smtClean="0"/>
              <a:t>PyTest</a:t>
            </a:r>
            <a:r>
              <a:rPr lang="en-US" sz="2000" b="1" dirty="0" smtClean="0"/>
              <a:t> </a:t>
            </a:r>
            <a:endParaRPr lang="uk-UA" sz="2000" b="1" dirty="0" smtClean="0"/>
          </a:p>
          <a:p>
            <a:pPr marL="0" indent="0">
              <a:buNone/>
            </a:pPr>
            <a:r>
              <a:rPr lang="en-US" sz="1600" dirty="0" err="1" smtClean="0"/>
              <a:t>PyTest</a:t>
            </a:r>
            <a:r>
              <a:rPr lang="en-US" sz="1600" dirty="0" smtClean="0"/>
              <a:t> </a:t>
            </a:r>
            <a:r>
              <a:rPr lang="uk-UA" sz="1600" dirty="0"/>
              <a:t>зручний, оскільки він автоматично виконує будь-які сценарії, які починаються з </a:t>
            </a:r>
            <a:r>
              <a:rPr lang="en-US" sz="1600" dirty="0"/>
              <a:t>test_ </a:t>
            </a:r>
            <a:r>
              <a:rPr lang="uk-UA" sz="1600" dirty="0"/>
              <a:t>або закінчуються на _</a:t>
            </a:r>
            <a:r>
              <a:rPr lang="en-US" sz="1600" dirty="0"/>
              <a:t>test.py, </a:t>
            </a:r>
            <a:r>
              <a:rPr lang="uk-UA" sz="1600" dirty="0"/>
              <a:t>а в цих сценаріях автоматично виконує будь-які функції, які починаються з '</a:t>
            </a:r>
            <a:r>
              <a:rPr lang="en-US" sz="1600" dirty="0"/>
              <a:t>test_' </a:t>
            </a:r>
            <a:r>
              <a:rPr lang="uk-UA" sz="1600" dirty="0"/>
              <a:t>або '</a:t>
            </a:r>
            <a:r>
              <a:rPr lang="en-US" sz="1600" dirty="0"/>
              <a:t>tests_'. </a:t>
            </a:r>
            <a:r>
              <a:rPr lang="uk-UA" sz="1600" dirty="0"/>
              <a:t>Таким чином, ми можемо протестувати фрагмент коду (наприклад, функцію), скопіювавши його у файл, імпортуючи </a:t>
            </a:r>
            <a:r>
              <a:rPr lang="en-US" sz="1600" dirty="0" err="1"/>
              <a:t>pytest</a:t>
            </a:r>
            <a:r>
              <a:rPr lang="en-US" sz="1600" dirty="0"/>
              <a:t>, </a:t>
            </a:r>
            <a:r>
              <a:rPr lang="uk-UA" sz="1600" dirty="0"/>
              <a:t>додаючи функції тестування з відповідними назвами (імена, які починаються з </a:t>
            </a:r>
            <a:r>
              <a:rPr lang="en-US" sz="1600" dirty="0"/>
              <a:t>tests_ ), </a:t>
            </a:r>
            <a:r>
              <a:rPr lang="uk-UA" sz="1600" dirty="0"/>
              <a:t>зберігаючи файл під іменем файлу, яке також починається з ' </a:t>
            </a:r>
            <a:r>
              <a:rPr lang="en-US" sz="1600" dirty="0"/>
              <a:t>tests_", </a:t>
            </a:r>
            <a:r>
              <a:rPr lang="uk-UA" sz="1600" dirty="0"/>
              <a:t>і запустити його за допомогою </a:t>
            </a:r>
            <a:r>
              <a:rPr lang="en-US" sz="1600" dirty="0" err="1"/>
              <a:t>PyTest</a:t>
            </a:r>
            <a:r>
              <a:rPr lang="en-US" sz="1600" dirty="0"/>
              <a:t>. </a:t>
            </a:r>
            <a:r>
              <a:rPr lang="uk-UA" sz="1600" dirty="0"/>
              <a:t>Припустимо, ми хочемо перевірити функцію </a:t>
            </a:r>
            <a:r>
              <a:rPr lang="en-US" sz="1600" dirty="0"/>
              <a:t>add5() , </a:t>
            </a:r>
            <a:r>
              <a:rPr lang="uk-UA" sz="1600" dirty="0"/>
              <a:t>яка додає 5 до переданого значення та повертає результат: </a:t>
            </a:r>
            <a:endParaRPr lang="uk-UA" sz="1600" dirty="0" smtClean="0"/>
          </a:p>
          <a:p>
            <a:pPr marL="0" indent="0">
              <a:buNone/>
            </a:pPr>
            <a:endParaRPr lang="uk-UA" sz="1800" dirty="0"/>
          </a:p>
          <a:p>
            <a:pPr marL="0" indent="0">
              <a:buNone/>
            </a:pPr>
            <a:endParaRPr lang="uk-UA" sz="1800" dirty="0" smtClean="0"/>
          </a:p>
          <a:p>
            <a:pPr marL="0" indent="0">
              <a:buNone/>
            </a:pPr>
            <a:r>
              <a:rPr lang="uk-UA" sz="1600" dirty="0" smtClean="0"/>
              <a:t>Ми </a:t>
            </a:r>
            <a:r>
              <a:rPr lang="uk-UA" sz="1600" dirty="0"/>
              <a:t>можемо зберегти функцію у файлі під назвою </a:t>
            </a:r>
            <a:r>
              <a:rPr lang="en-US" sz="1600" dirty="0"/>
              <a:t>tests_mytest.py. </a:t>
            </a:r>
            <a:r>
              <a:rPr lang="uk-UA" sz="1600" dirty="0"/>
              <a:t>Потім імпортуйте </a:t>
            </a:r>
            <a:r>
              <a:rPr lang="en-US" sz="1600" dirty="0" err="1"/>
              <a:t>pytest</a:t>
            </a:r>
            <a:r>
              <a:rPr lang="en-US" sz="1600" dirty="0"/>
              <a:t> </a:t>
            </a:r>
            <a:r>
              <a:rPr lang="uk-UA" sz="1600" dirty="0"/>
              <a:t>і напишіть функцію, яка містить наші тести, яка називається </a:t>
            </a:r>
            <a:r>
              <a:rPr lang="en-US" sz="1600" dirty="0"/>
              <a:t>tests_add5() </a:t>
            </a:r>
            <a:r>
              <a:rPr lang="en-US" sz="1600" dirty="0" smtClean="0"/>
              <a:t>:</a:t>
            </a:r>
            <a:endParaRPr lang="uk-UA" sz="1600" dirty="0"/>
          </a:p>
        </p:txBody>
      </p:sp>
      <p:pic>
        <p:nvPicPr>
          <p:cNvPr id="2" name="Picture 1"/>
          <p:cNvPicPr>
            <a:picLocks noChangeAspect="1"/>
          </p:cNvPicPr>
          <p:nvPr/>
        </p:nvPicPr>
        <p:blipFill>
          <a:blip r:embed="rId2"/>
          <a:stretch>
            <a:fillRect/>
          </a:stretch>
        </p:blipFill>
        <p:spPr>
          <a:xfrm>
            <a:off x="379562" y="1934219"/>
            <a:ext cx="8115300" cy="800100"/>
          </a:xfrm>
          <a:prstGeom prst="rect">
            <a:avLst/>
          </a:prstGeom>
        </p:spPr>
      </p:pic>
      <p:pic>
        <p:nvPicPr>
          <p:cNvPr id="3" name="Picture 2"/>
          <p:cNvPicPr>
            <a:picLocks noChangeAspect="1"/>
          </p:cNvPicPr>
          <p:nvPr/>
        </p:nvPicPr>
        <p:blipFill>
          <a:blip r:embed="rId3"/>
          <a:stretch>
            <a:fillRect/>
          </a:stretch>
        </p:blipFill>
        <p:spPr>
          <a:xfrm>
            <a:off x="427187" y="3326871"/>
            <a:ext cx="8067675" cy="2524125"/>
          </a:xfrm>
          <a:prstGeom prst="rect">
            <a:avLst/>
          </a:prstGeom>
        </p:spPr>
      </p:pic>
    </p:spTree>
    <p:extLst>
      <p:ext uri="{BB962C8B-B14F-4D97-AF65-F5344CB8AC3E}">
        <p14:creationId xmlns:p14="http://schemas.microsoft.com/office/powerpoint/2010/main" val="33373018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rmAutofit/>
          </a:bodyPr>
          <a:lstStyle/>
          <a:p>
            <a:pPr marL="0" indent="0">
              <a:buNone/>
            </a:pPr>
            <a:r>
              <a:rPr lang="uk-UA" sz="1600" dirty="0"/>
              <a:t>Тести нашої функції тестування використовують стандартне ключове </a:t>
            </a:r>
            <a:r>
              <a:rPr lang="uk-UA" sz="1600" dirty="0" smtClean="0"/>
              <a:t>слово </a:t>
            </a:r>
            <a:r>
              <a:rPr lang="en-US" sz="1600" dirty="0" smtClean="0"/>
              <a:t>assert</a:t>
            </a:r>
            <a:r>
              <a:rPr lang="en-US" sz="1600" dirty="0"/>
              <a:t>. </a:t>
            </a:r>
            <a:r>
              <a:rPr lang="en-US" sz="1600" dirty="0" err="1"/>
              <a:t>PyTest</a:t>
            </a:r>
            <a:r>
              <a:rPr lang="en-US" sz="1600" dirty="0"/>
              <a:t> </a:t>
            </a:r>
            <a:r>
              <a:rPr lang="uk-UA" sz="1600" dirty="0"/>
              <a:t>буде компілювати та звітувати про ці результати, як під час збору елементів тесту з файлу (попередній крок, на якому </a:t>
            </a:r>
            <a:r>
              <a:rPr lang="en-US" sz="1600" dirty="0" err="1"/>
              <a:t>PyTest</a:t>
            </a:r>
            <a:r>
              <a:rPr lang="en-US" sz="1600" dirty="0"/>
              <a:t> </a:t>
            </a:r>
            <a:r>
              <a:rPr lang="uk-UA" sz="1600" dirty="0"/>
              <a:t>досліджує власний аналіз коду </a:t>
            </a:r>
            <a:r>
              <a:rPr lang="en-US" sz="1600" dirty="0"/>
              <a:t>Python </a:t>
            </a:r>
            <a:r>
              <a:rPr lang="uk-UA" sz="1600" dirty="0"/>
              <a:t>і повідомляє про правильне використання типу та інші проблеми, які виникають до часу виконання), так і під час виконання </a:t>
            </a:r>
            <a:r>
              <a:rPr lang="uk-UA" sz="1600" dirty="0" smtClean="0"/>
              <a:t>функції </a:t>
            </a:r>
            <a:r>
              <a:rPr lang="en-US" sz="1600" dirty="0" smtClean="0"/>
              <a:t>tests_add5</a:t>
            </a:r>
            <a:r>
              <a:rPr lang="en-US" sz="1600" dirty="0"/>
              <a:t>( </a:t>
            </a:r>
            <a:r>
              <a:rPr lang="en-US" sz="1600" dirty="0" smtClean="0"/>
              <a:t>)</a:t>
            </a:r>
            <a:endParaRPr lang="uk-UA" sz="1600" dirty="0" smtClean="0"/>
          </a:p>
          <a:p>
            <a:pPr marL="0" indent="0">
              <a:buNone/>
            </a:pPr>
            <a:r>
              <a:rPr lang="uk-UA" sz="1600" dirty="0" smtClean="0"/>
              <a:t>Ви можете запустити тест </a:t>
            </a:r>
          </a:p>
          <a:p>
            <a:pPr marL="0" indent="0">
              <a:buNone/>
            </a:pPr>
            <a:endParaRPr lang="uk-UA" sz="1600" dirty="0"/>
          </a:p>
          <a:p>
            <a:pPr marL="0" indent="0">
              <a:buNone/>
            </a:pPr>
            <a:r>
              <a:rPr lang="uk-UA" sz="1600" dirty="0" smtClean="0"/>
              <a:t>І в результаті отримати</a:t>
            </a:r>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uk-UA" sz="1600" dirty="0" smtClean="0"/>
          </a:p>
          <a:p>
            <a:pPr marL="0" indent="0">
              <a:buNone/>
            </a:pPr>
            <a:endParaRPr lang="uk-UA" sz="1600" dirty="0"/>
          </a:p>
        </p:txBody>
      </p:sp>
      <p:pic>
        <p:nvPicPr>
          <p:cNvPr id="2" name="Picture 1"/>
          <p:cNvPicPr>
            <a:picLocks noChangeAspect="1"/>
          </p:cNvPicPr>
          <p:nvPr/>
        </p:nvPicPr>
        <p:blipFill>
          <a:blip r:embed="rId2"/>
          <a:stretch>
            <a:fillRect/>
          </a:stretch>
        </p:blipFill>
        <p:spPr>
          <a:xfrm>
            <a:off x="209550" y="1413933"/>
            <a:ext cx="8096250" cy="457200"/>
          </a:xfrm>
          <a:prstGeom prst="rect">
            <a:avLst/>
          </a:prstGeom>
        </p:spPr>
      </p:pic>
      <p:pic>
        <p:nvPicPr>
          <p:cNvPr id="4" name="Picture 3"/>
          <p:cNvPicPr>
            <a:picLocks noChangeAspect="1"/>
          </p:cNvPicPr>
          <p:nvPr/>
        </p:nvPicPr>
        <p:blipFill>
          <a:blip r:embed="rId3"/>
          <a:stretch>
            <a:fillRect/>
          </a:stretch>
        </p:blipFill>
        <p:spPr>
          <a:xfrm>
            <a:off x="266700" y="2092325"/>
            <a:ext cx="8039100" cy="1362075"/>
          </a:xfrm>
          <a:prstGeom prst="rect">
            <a:avLst/>
          </a:prstGeom>
        </p:spPr>
      </p:pic>
      <p:sp>
        <p:nvSpPr>
          <p:cNvPr id="5" name="Rectangle 4"/>
          <p:cNvSpPr/>
          <p:nvPr/>
        </p:nvSpPr>
        <p:spPr>
          <a:xfrm>
            <a:off x="266700" y="3518654"/>
            <a:ext cx="11442700" cy="2585323"/>
          </a:xfrm>
          <a:prstGeom prst="rect">
            <a:avLst/>
          </a:prstGeom>
        </p:spPr>
        <p:txBody>
          <a:bodyPr wrap="square">
            <a:spAutoFit/>
          </a:bodyPr>
          <a:lstStyle/>
          <a:p>
            <a:r>
              <a:rPr lang="uk-UA" dirty="0" smtClean="0"/>
              <a:t>Хоча </a:t>
            </a:r>
            <a:r>
              <a:rPr lang="uk-UA" dirty="0"/>
              <a:t>функція, що тестується, </a:t>
            </a:r>
            <a:r>
              <a:rPr lang="uk-UA" dirty="0" smtClean="0"/>
              <a:t>доволі тривіальна</a:t>
            </a:r>
            <a:r>
              <a:rPr lang="uk-UA" dirty="0"/>
              <a:t>, багато програм реального світу містять функції, </a:t>
            </a:r>
            <a:r>
              <a:rPr lang="uk-UA" dirty="0" smtClean="0"/>
              <a:t>такі</a:t>
            </a:r>
            <a:r>
              <a:rPr lang="uk-UA" dirty="0"/>
              <a:t>, як і ця, виконують математику зі своїми аргументами. Зазвичай ці функції викликаються функціями вищого рівня, які потім виконують додаткову обробку повернутих значень. Якщо є помилка у функції нижнього рівня, через що вона повертає поганий результат, це, швидше за все, відобразиться на виводі вищого рівня. Але через всю проміжну обробку може бути важко або неможливо знайти джерело помилки (або навіть помітити, чи сталася помилка), дивлячись на вихід цих функцій вищого рівня або на вихід програми загалом. Це одна з причин, чому для розробки надійного програмного забезпечення необхідно детальне модульне тестування. І це причина, чому слід додавати модульні тести кожного разу, коли ви додаєте щось важливе до коду на будь-якому рівні, а потім запускаєте його повторно з кожною внесеною вами зміною. </a:t>
            </a:r>
          </a:p>
        </p:txBody>
      </p:sp>
    </p:spTree>
    <p:extLst>
      <p:ext uri="{BB962C8B-B14F-4D97-AF65-F5344CB8AC3E}">
        <p14:creationId xmlns:p14="http://schemas.microsoft.com/office/powerpoint/2010/main" val="3928107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rmAutofit/>
          </a:bodyPr>
          <a:lstStyle/>
          <a:p>
            <a:pPr marL="0" indent="0" algn="ctr">
              <a:buNone/>
            </a:pPr>
            <a:r>
              <a:rPr lang="uk-UA" sz="1800" b="1" smtClean="0"/>
              <a:t>Просте модульне тестування за допомогою </a:t>
            </a:r>
            <a:r>
              <a:rPr lang="en-US" sz="1800" b="1" smtClean="0"/>
              <a:t>unittest </a:t>
            </a:r>
            <a:endParaRPr lang="uk-UA" sz="1800" b="1" smtClean="0"/>
          </a:p>
          <a:p>
            <a:pPr marL="0" indent="0">
              <a:buNone/>
            </a:pPr>
            <a:r>
              <a:rPr lang="uk-UA" sz="1800" smtClean="0"/>
              <a:t>Структура </a:t>
            </a:r>
            <a:r>
              <a:rPr lang="en-US" sz="1800" smtClean="0"/>
              <a:t>unittest </a:t>
            </a:r>
            <a:r>
              <a:rPr lang="uk-UA" sz="1800" smtClean="0"/>
              <a:t>вимагає іншого синтаксису, ніж </a:t>
            </a:r>
            <a:r>
              <a:rPr lang="en-US" sz="1800" smtClean="0"/>
              <a:t>PyTest. </a:t>
            </a:r>
            <a:r>
              <a:rPr lang="uk-UA" sz="1800" smtClean="0"/>
              <a:t>Для </a:t>
            </a:r>
            <a:r>
              <a:rPr lang="en-US" sz="1800" smtClean="0"/>
              <a:t>unittest </a:t>
            </a:r>
            <a:r>
              <a:rPr lang="uk-UA" sz="1800" smtClean="0"/>
              <a:t>вам потрібно створити підклас вбудованого класу </a:t>
            </a:r>
            <a:r>
              <a:rPr lang="en-US" sz="1800" smtClean="0"/>
              <a:t>TestCase </a:t>
            </a:r>
            <a:r>
              <a:rPr lang="uk-UA" sz="1800" smtClean="0"/>
              <a:t>і перевірити, перевизначивши його вбудовані методи або додавши нові методи, імена яких починаються з «</a:t>
            </a:r>
            <a:r>
              <a:rPr lang="en-US" sz="1800" smtClean="0"/>
              <a:t>test_». </a:t>
            </a:r>
            <a:r>
              <a:rPr lang="uk-UA" sz="1800" smtClean="0"/>
              <a:t>Приклад сценарію модульного тестування, наведений вище, можна змінити для роботи з </a:t>
            </a:r>
            <a:r>
              <a:rPr lang="en-US" sz="1800" smtClean="0"/>
              <a:t>unittest </a:t>
            </a:r>
            <a:r>
              <a:rPr lang="uk-UA" sz="1800" smtClean="0"/>
              <a:t>таким чином: </a:t>
            </a:r>
            <a:endParaRPr lang="en-US" sz="1800" dirty="0">
              <a:effectLst/>
            </a:endParaRPr>
          </a:p>
        </p:txBody>
      </p:sp>
      <p:pic>
        <p:nvPicPr>
          <p:cNvPr id="2" name="Picture 1"/>
          <p:cNvPicPr>
            <a:picLocks noChangeAspect="1"/>
          </p:cNvPicPr>
          <p:nvPr/>
        </p:nvPicPr>
        <p:blipFill>
          <a:blip r:embed="rId2"/>
          <a:stretch>
            <a:fillRect/>
          </a:stretch>
        </p:blipFill>
        <p:spPr>
          <a:xfrm>
            <a:off x="209550" y="1542520"/>
            <a:ext cx="8086725" cy="2333625"/>
          </a:xfrm>
          <a:prstGeom prst="rect">
            <a:avLst/>
          </a:prstGeom>
        </p:spPr>
      </p:pic>
      <p:sp>
        <p:nvSpPr>
          <p:cNvPr id="4" name="Rectangle 3"/>
          <p:cNvSpPr/>
          <p:nvPr/>
        </p:nvSpPr>
        <p:spPr>
          <a:xfrm>
            <a:off x="209550" y="3941507"/>
            <a:ext cx="11415183" cy="2031325"/>
          </a:xfrm>
          <a:prstGeom prst="rect">
            <a:avLst/>
          </a:prstGeom>
        </p:spPr>
        <p:txBody>
          <a:bodyPr wrap="square">
            <a:spAutoFit/>
          </a:bodyPr>
          <a:lstStyle/>
          <a:p>
            <a:r>
              <a:rPr lang="uk-UA" dirty="0"/>
              <a:t>Як і у випадку з </a:t>
            </a:r>
            <a:r>
              <a:rPr lang="en-US" dirty="0" err="1"/>
              <a:t>PyTest</a:t>
            </a:r>
            <a:r>
              <a:rPr lang="en-US" dirty="0"/>
              <a:t>, </a:t>
            </a:r>
            <a:r>
              <a:rPr lang="uk-UA" dirty="0" smtClean="0"/>
              <a:t>імпортується </a:t>
            </a:r>
            <a:r>
              <a:rPr lang="uk-UA" dirty="0"/>
              <a:t>модуль </a:t>
            </a:r>
            <a:r>
              <a:rPr lang="en-US" dirty="0" err="1"/>
              <a:t>unittest</a:t>
            </a:r>
            <a:r>
              <a:rPr lang="en-US" dirty="0"/>
              <a:t> </a:t>
            </a:r>
            <a:r>
              <a:rPr lang="uk-UA" dirty="0"/>
              <a:t>для запуску. </a:t>
            </a:r>
            <a:endParaRPr lang="uk-UA" dirty="0" smtClean="0"/>
          </a:p>
          <a:p>
            <a:endParaRPr lang="uk-UA" dirty="0"/>
          </a:p>
          <a:p>
            <a:r>
              <a:rPr lang="uk-UA" dirty="0" smtClean="0"/>
              <a:t>Щоб </a:t>
            </a:r>
            <a:r>
              <a:rPr lang="uk-UA" dirty="0"/>
              <a:t>підкласувати клас </a:t>
            </a:r>
            <a:r>
              <a:rPr lang="en-US" dirty="0" err="1"/>
              <a:t>TestCase</a:t>
            </a:r>
            <a:r>
              <a:rPr lang="en-US" dirty="0"/>
              <a:t>, </a:t>
            </a:r>
            <a:r>
              <a:rPr lang="uk-UA" dirty="0"/>
              <a:t>передайте його у свій власний (похідний) тестовий клас (знову званий </a:t>
            </a:r>
            <a:r>
              <a:rPr lang="en-US" dirty="0"/>
              <a:t>tests_add5, </a:t>
            </a:r>
            <a:r>
              <a:rPr lang="uk-UA" dirty="0"/>
              <a:t>хоча тепер це клас, а не функція), змусивши останній успадкувати всі характеристики першого</a:t>
            </a:r>
            <a:r>
              <a:rPr lang="uk-UA" dirty="0" smtClean="0"/>
              <a:t>. </a:t>
            </a:r>
            <a:r>
              <a:rPr lang="uk-UA" dirty="0"/>
              <a:t>Далі скористайтеся методом </a:t>
            </a:r>
            <a:r>
              <a:rPr lang="en-US" dirty="0" err="1"/>
              <a:t>assertEqual</a:t>
            </a:r>
            <a:r>
              <a:rPr lang="en-US" dirty="0"/>
              <a:t> </a:t>
            </a:r>
            <a:r>
              <a:rPr lang="uk-UA" dirty="0"/>
              <a:t>від </a:t>
            </a:r>
            <a:r>
              <a:rPr lang="en-US" dirty="0" err="1"/>
              <a:t>unittest</a:t>
            </a:r>
            <a:r>
              <a:rPr lang="en-US" dirty="0"/>
              <a:t> (</a:t>
            </a:r>
            <a:r>
              <a:rPr lang="uk-UA" dirty="0"/>
              <a:t>це один із широкого спектру вбудованих методів тестування) так само, як ви використовували рідне підтвердження </a:t>
            </a:r>
            <a:r>
              <a:rPr lang="en-US" dirty="0"/>
              <a:t>Python </a:t>
            </a:r>
            <a:r>
              <a:rPr lang="uk-UA" dirty="0"/>
              <a:t>у прикладі </a:t>
            </a:r>
            <a:r>
              <a:rPr lang="en-US" dirty="0" err="1"/>
              <a:t>PyTest</a:t>
            </a:r>
            <a:r>
              <a:rPr lang="en-US" dirty="0"/>
              <a:t>. </a:t>
            </a:r>
            <a:r>
              <a:rPr lang="uk-UA" dirty="0" smtClean="0"/>
              <a:t>Ви </a:t>
            </a:r>
            <a:r>
              <a:rPr lang="uk-UA" dirty="0"/>
              <a:t>запускаєте свою функцію з різними аргументами і перевіряєте, чи відповідають повернуті значення очікуваним. </a:t>
            </a:r>
          </a:p>
        </p:txBody>
      </p:sp>
    </p:spTree>
    <p:extLst>
      <p:ext uri="{BB962C8B-B14F-4D97-AF65-F5344CB8AC3E}">
        <p14:creationId xmlns:p14="http://schemas.microsoft.com/office/powerpoint/2010/main" val="2147163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465" y="183092"/>
            <a:ext cx="11150601" cy="4351338"/>
          </a:xfrm>
        </p:spPr>
        <p:txBody>
          <a:bodyPr>
            <a:normAutofit/>
          </a:bodyPr>
          <a:lstStyle/>
          <a:p>
            <a:pPr marL="0" indent="0">
              <a:buNone/>
            </a:pPr>
            <a:r>
              <a:rPr lang="uk-UA" sz="1600" dirty="0"/>
              <a:t>Остання строфа є стандартним способом увімкнення виконання нашої програми з командного рядка, викликаючи її головну функцію; що в даному випадку визначається за допомогою </a:t>
            </a:r>
            <a:r>
              <a:rPr lang="en-US" sz="1600" dirty="0" err="1"/>
              <a:t>unittest</a:t>
            </a:r>
            <a:r>
              <a:rPr lang="en-US" sz="1600" dirty="0"/>
              <a:t>. </a:t>
            </a:r>
            <a:endParaRPr lang="uk-UA" sz="1600" dirty="0" smtClean="0"/>
          </a:p>
          <a:p>
            <a:pPr marL="0" indent="0">
              <a:buNone/>
            </a:pPr>
            <a:r>
              <a:rPr lang="uk-UA" sz="1600" dirty="0" smtClean="0"/>
              <a:t>Збережіть </a:t>
            </a:r>
            <a:r>
              <a:rPr lang="uk-UA" sz="1600" dirty="0"/>
              <a:t>цей файл (знову як </a:t>
            </a:r>
            <a:r>
              <a:rPr lang="en-US" sz="1600" dirty="0"/>
              <a:t>tests_mytest.py ), </a:t>
            </a:r>
            <a:r>
              <a:rPr lang="uk-UA" sz="1600" dirty="0"/>
              <a:t>переконайтеся, що він є виконуваним (наприклад, у </a:t>
            </a:r>
            <a:r>
              <a:rPr lang="en-US" sz="1600" dirty="0"/>
              <a:t>Linux, </a:t>
            </a:r>
            <a:r>
              <a:rPr lang="uk-UA" sz="1600" dirty="0"/>
              <a:t>використовуючи </a:t>
            </a:r>
            <a:r>
              <a:rPr lang="en-US" sz="1600" dirty="0" err="1"/>
              <a:t>chmod</a:t>
            </a:r>
            <a:r>
              <a:rPr lang="en-US" sz="1600" dirty="0"/>
              <a:t> +x tests_mytest.py ) </a:t>
            </a:r>
            <a:r>
              <a:rPr lang="uk-UA" sz="1600" dirty="0"/>
              <a:t>і виконайте його, додавши аргумент -</a:t>
            </a:r>
            <a:r>
              <a:rPr lang="en-US" sz="1600" dirty="0"/>
              <a:t>v, </a:t>
            </a:r>
            <a:r>
              <a:rPr lang="uk-UA" sz="1600" dirty="0"/>
              <a:t>щоб надати докладний звіт: </a:t>
            </a:r>
          </a:p>
        </p:txBody>
      </p:sp>
      <p:pic>
        <p:nvPicPr>
          <p:cNvPr id="4" name="Picture 3"/>
          <p:cNvPicPr>
            <a:picLocks noChangeAspect="1"/>
          </p:cNvPicPr>
          <p:nvPr/>
        </p:nvPicPr>
        <p:blipFill>
          <a:blip r:embed="rId2"/>
          <a:stretch>
            <a:fillRect/>
          </a:stretch>
        </p:blipFill>
        <p:spPr>
          <a:xfrm>
            <a:off x="262465" y="1259416"/>
            <a:ext cx="8096250" cy="1562100"/>
          </a:xfrm>
          <a:prstGeom prst="rect">
            <a:avLst/>
          </a:prstGeom>
        </p:spPr>
      </p:pic>
    </p:spTree>
    <p:extLst>
      <p:ext uri="{BB962C8B-B14F-4D97-AF65-F5344CB8AC3E}">
        <p14:creationId xmlns:p14="http://schemas.microsoft.com/office/powerpoint/2010/main" val="3983694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rmAutofit/>
          </a:bodyPr>
          <a:lstStyle/>
          <a:p>
            <a:pPr marL="0" indent="0" algn="ctr">
              <a:buNone/>
            </a:pPr>
            <a:r>
              <a:rPr lang="uk-UA" sz="1800" b="1" dirty="0"/>
              <a:t>Інтеграційне тестування </a:t>
            </a:r>
            <a:endParaRPr lang="uk-UA" sz="1800" b="1" dirty="0" smtClean="0"/>
          </a:p>
          <a:p>
            <a:pPr marL="0" indent="0">
              <a:buNone/>
            </a:pPr>
            <a:r>
              <a:rPr lang="uk-UA" sz="1800" dirty="0" smtClean="0"/>
              <a:t>Після </a:t>
            </a:r>
            <a:r>
              <a:rPr lang="uk-UA" sz="1800" dirty="0"/>
              <a:t>модульного тестування настає інтеграційне тестування, яке гарантує, що всі ті окремі блоки, які ви створили, належним чином підходять один до одного, щоб створити повну програму. Наприклад, припустимо, що програмі, яку ви пишете, потрібно звернутися до локальної веб-служби, щоб отримати дані конфігурації, включаючи ім’я відповідного хоста бази даних. Ви можете перевірити значення змінних, встановлених під час виклику цих функцій. Якщо ви використовуєте </a:t>
            </a:r>
            <a:r>
              <a:rPr lang="en-US" sz="1800" dirty="0" err="1"/>
              <a:t>PyTest</a:t>
            </a:r>
            <a:r>
              <a:rPr lang="en-US" sz="1800" dirty="0"/>
              <a:t>, </a:t>
            </a:r>
            <a:r>
              <a:rPr lang="uk-UA" sz="1800" dirty="0"/>
              <a:t>ви можете зробити це так: </a:t>
            </a:r>
            <a:endParaRPr lang="uk-UA" sz="1800" dirty="0"/>
          </a:p>
        </p:txBody>
      </p:sp>
      <p:pic>
        <p:nvPicPr>
          <p:cNvPr id="4" name="Picture 3"/>
          <p:cNvPicPr>
            <a:picLocks noChangeAspect="1"/>
          </p:cNvPicPr>
          <p:nvPr/>
        </p:nvPicPr>
        <p:blipFill>
          <a:blip r:embed="rId2"/>
          <a:stretch>
            <a:fillRect/>
          </a:stretch>
        </p:blipFill>
        <p:spPr>
          <a:xfrm>
            <a:off x="284162" y="1968500"/>
            <a:ext cx="8067675" cy="3429000"/>
          </a:xfrm>
          <a:prstGeom prst="rect">
            <a:avLst/>
          </a:prstGeom>
        </p:spPr>
      </p:pic>
    </p:spTree>
    <p:extLst>
      <p:ext uri="{BB962C8B-B14F-4D97-AF65-F5344CB8AC3E}">
        <p14:creationId xmlns:p14="http://schemas.microsoft.com/office/powerpoint/2010/main" val="665214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rmAutofit fontScale="92500" lnSpcReduction="10000"/>
          </a:bodyPr>
          <a:lstStyle/>
          <a:p>
            <a:pPr marL="0" indent="0" algn="ctr">
              <a:buNone/>
            </a:pPr>
            <a:r>
              <a:rPr lang="uk-UA" b="1" dirty="0" smtClean="0"/>
              <a:t>Фаза вимог </a:t>
            </a:r>
            <a:r>
              <a:rPr lang="uk-UA" b="1" dirty="0"/>
              <a:t>та </a:t>
            </a:r>
            <a:r>
              <a:rPr lang="uk-UA" b="1" dirty="0" smtClean="0"/>
              <a:t>аналізу </a:t>
            </a:r>
          </a:p>
          <a:p>
            <a:pPr marL="0" indent="0">
              <a:buNone/>
            </a:pPr>
            <a:r>
              <a:rPr lang="uk-UA" sz="1900" dirty="0" smtClean="0"/>
              <a:t>Мета </a:t>
            </a:r>
            <a:r>
              <a:rPr lang="uk-UA" sz="1900" dirty="0"/>
              <a:t>фази </a:t>
            </a:r>
            <a:r>
              <a:rPr lang="uk-UA" sz="1900" b="1" dirty="0"/>
              <a:t>вимог і аналізу (</a:t>
            </a:r>
            <a:r>
              <a:rPr lang="en-US" sz="1900" b="1" dirty="0"/>
              <a:t>Requirements &amp; Analysis</a:t>
            </a:r>
            <a:r>
              <a:rPr lang="ru-RU" sz="1900" b="1" dirty="0" smtClean="0"/>
              <a:t>)</a:t>
            </a:r>
            <a:r>
              <a:rPr lang="en-US" sz="1900" b="1" dirty="0" smtClean="0"/>
              <a:t> </a:t>
            </a:r>
            <a:r>
              <a:rPr lang="uk-UA" sz="1900" dirty="0" smtClean="0"/>
              <a:t>— </a:t>
            </a:r>
            <a:r>
              <a:rPr lang="uk-UA" sz="1900" dirty="0"/>
              <a:t>відповісти на кілька </a:t>
            </a:r>
            <a:r>
              <a:rPr lang="uk-UA" sz="1900" dirty="0" smtClean="0"/>
              <a:t>запитань</a:t>
            </a:r>
            <a:r>
              <a:rPr lang="uk-UA" sz="1900" dirty="0"/>
              <a:t>. </a:t>
            </a:r>
            <a:r>
              <a:rPr lang="uk-UA" sz="1900" dirty="0" smtClean="0"/>
              <a:t>Вона починається </a:t>
            </a:r>
            <a:r>
              <a:rPr lang="uk-UA" sz="1900" dirty="0"/>
              <a:t>з вивчення поточної ситуації зацікавлених сторін, потреб та обмежень, наявної інфраструктури тощо. </a:t>
            </a:r>
            <a:r>
              <a:rPr lang="uk-UA" sz="1900" dirty="0" smtClean="0"/>
              <a:t>Вона визначає, </a:t>
            </a:r>
            <a:r>
              <a:rPr lang="uk-UA" sz="1900" dirty="0"/>
              <a:t>яку проблему(и) має вирішити це нове програмне забезпечення. </a:t>
            </a:r>
            <a:endParaRPr lang="uk-UA" sz="1900" dirty="0" smtClean="0"/>
          </a:p>
          <a:p>
            <a:pPr marL="0" indent="0">
              <a:buNone/>
            </a:pPr>
            <a:r>
              <a:rPr lang="uk-UA" sz="1900" dirty="0" smtClean="0"/>
              <a:t>Після </a:t>
            </a:r>
            <a:r>
              <a:rPr lang="uk-UA" sz="1900" dirty="0"/>
              <a:t>того, як проблема буде краще визначена, можна буде дослідити більш конкретні питання, щоб визначити, де і в якому контексті нове програмне забезпечення має працювати. </a:t>
            </a:r>
            <a:endParaRPr lang="uk-UA" sz="1900" dirty="0" smtClean="0"/>
          </a:p>
          <a:p>
            <a:pPr marL="0" indent="0">
              <a:buNone/>
            </a:pPr>
            <a:endParaRPr lang="uk-UA" sz="1900" dirty="0"/>
          </a:p>
          <a:p>
            <a:pPr marL="0" indent="0">
              <a:buNone/>
            </a:pPr>
            <a:r>
              <a:rPr lang="uk-UA" sz="1900" dirty="0" smtClean="0"/>
              <a:t>Коли </a:t>
            </a:r>
            <a:r>
              <a:rPr lang="uk-UA" sz="1900" dirty="0"/>
              <a:t>відповіді на такі запитання будуть зібрані, настав час почати вивчати більш точні вимоги, зосереджуючись на бажаних </a:t>
            </a:r>
            <a:r>
              <a:rPr lang="uk-UA" sz="1900" u="sng" dirty="0"/>
              <a:t>функціях</a:t>
            </a:r>
            <a:r>
              <a:rPr lang="uk-UA" sz="1900" dirty="0"/>
              <a:t> та </a:t>
            </a:r>
            <a:r>
              <a:rPr lang="uk-UA" sz="1900" u="sng" dirty="0"/>
              <a:t>досвіді користувача </a:t>
            </a:r>
            <a:r>
              <a:rPr lang="uk-UA" sz="1900" dirty="0"/>
              <a:t>(</a:t>
            </a:r>
            <a:r>
              <a:rPr lang="en-US" sz="1900" dirty="0"/>
              <a:t>UX). </a:t>
            </a:r>
            <a:endParaRPr lang="uk-UA" sz="1900" dirty="0" smtClean="0"/>
          </a:p>
          <a:p>
            <a:pPr marL="0" indent="0">
              <a:buNone/>
            </a:pPr>
            <a:r>
              <a:rPr lang="uk-UA" sz="1900" dirty="0" smtClean="0"/>
              <a:t>Нарешті</a:t>
            </a:r>
            <a:r>
              <a:rPr lang="uk-UA" sz="1900" dirty="0"/>
              <a:t>, команда починає </a:t>
            </a:r>
            <a:r>
              <a:rPr lang="uk-UA" sz="1900" u="sng" dirty="0"/>
              <a:t>оцінювати архітектурні варіанти </a:t>
            </a:r>
            <a:r>
              <a:rPr lang="uk-UA" sz="1900" dirty="0"/>
              <a:t>створення самого програмного забезпечення. Для більшості корпоративних додатків це означає багато ітерацій визначення вимог до інтерфейсу та </a:t>
            </a:r>
            <a:r>
              <a:rPr lang="uk-UA" sz="1900" dirty="0" smtClean="0"/>
              <a:t>внутрішньої частини </a:t>
            </a:r>
            <a:r>
              <a:rPr lang="uk-UA" sz="1900" dirty="0"/>
              <a:t>програмного забезпечення. </a:t>
            </a:r>
            <a:r>
              <a:rPr lang="uk-UA" sz="1900" dirty="0" smtClean="0"/>
              <a:t>Також </a:t>
            </a:r>
            <a:r>
              <a:rPr lang="uk-UA" sz="1900" dirty="0"/>
              <a:t>потрібно буде надати точки інтеграції для інших програм, а також служби для управління життєвим циклом. </a:t>
            </a:r>
            <a:endParaRPr lang="uk-UA" sz="1900" dirty="0" smtClean="0"/>
          </a:p>
          <a:p>
            <a:pPr marL="0" indent="0">
              <a:buNone/>
            </a:pPr>
            <a:r>
              <a:rPr lang="uk-UA" sz="1900" dirty="0" smtClean="0"/>
              <a:t>Після </a:t>
            </a:r>
            <a:r>
              <a:rPr lang="uk-UA" sz="1900" dirty="0"/>
              <a:t>збору вимог команда </a:t>
            </a:r>
            <a:r>
              <a:rPr lang="uk-UA" sz="1900" u="sng" dirty="0"/>
              <a:t>аналізує результати</a:t>
            </a:r>
            <a:r>
              <a:rPr lang="uk-UA" sz="1900" dirty="0"/>
              <a:t>, щоб визначити наступне: </a:t>
            </a:r>
            <a:endParaRPr lang="uk-UA" sz="1900" dirty="0" smtClean="0"/>
          </a:p>
          <a:p>
            <a:pPr>
              <a:lnSpc>
                <a:spcPct val="110000"/>
              </a:lnSpc>
              <a:spcBef>
                <a:spcPts val="0"/>
              </a:spcBef>
            </a:pPr>
            <a:r>
              <a:rPr lang="uk-UA" sz="1900" dirty="0" smtClean="0"/>
              <a:t>Чи </a:t>
            </a:r>
            <a:r>
              <a:rPr lang="uk-UA" sz="1900" dirty="0"/>
              <a:t>можливо розробити програмне забезпечення відповідно до цих вимог, і чи можна це зробити за рахунок бюджету? </a:t>
            </a:r>
            <a:endParaRPr lang="uk-UA" sz="1900" dirty="0" smtClean="0"/>
          </a:p>
          <a:p>
            <a:pPr>
              <a:lnSpc>
                <a:spcPct val="110000"/>
              </a:lnSpc>
              <a:spcBef>
                <a:spcPts val="0"/>
              </a:spcBef>
            </a:pPr>
            <a:r>
              <a:rPr lang="uk-UA" sz="1900" dirty="0" smtClean="0"/>
              <a:t>Чи </a:t>
            </a:r>
            <a:r>
              <a:rPr lang="uk-UA" sz="1900" dirty="0"/>
              <a:t>існують ризики для графіка розробки, і якщо так, то які вони? </a:t>
            </a:r>
            <a:endParaRPr lang="uk-UA" sz="1900" dirty="0" smtClean="0"/>
          </a:p>
          <a:p>
            <a:pPr>
              <a:lnSpc>
                <a:spcPct val="110000"/>
              </a:lnSpc>
              <a:spcBef>
                <a:spcPts val="0"/>
              </a:spcBef>
            </a:pPr>
            <a:r>
              <a:rPr lang="uk-UA" sz="1900" dirty="0" smtClean="0"/>
              <a:t>Як </a:t>
            </a:r>
            <a:r>
              <a:rPr lang="uk-UA" sz="1900" dirty="0"/>
              <a:t>буде тестуватися програмне забезпечення? </a:t>
            </a:r>
            <a:endParaRPr lang="uk-UA" sz="1900" dirty="0" smtClean="0"/>
          </a:p>
          <a:p>
            <a:pPr>
              <a:lnSpc>
                <a:spcPct val="110000"/>
              </a:lnSpc>
              <a:spcBef>
                <a:spcPts val="0"/>
              </a:spcBef>
            </a:pPr>
            <a:r>
              <a:rPr lang="uk-UA" sz="1900" dirty="0" smtClean="0"/>
              <a:t>Коли </a:t>
            </a:r>
            <a:r>
              <a:rPr lang="uk-UA" sz="1900" dirty="0"/>
              <a:t>і як буде доставлено програмне забезпечення? </a:t>
            </a:r>
            <a:endParaRPr lang="uk-UA" sz="1900" dirty="0" smtClean="0"/>
          </a:p>
          <a:p>
            <a:pPr>
              <a:lnSpc>
                <a:spcPct val="110000"/>
              </a:lnSpc>
              <a:spcBef>
                <a:spcPts val="0"/>
              </a:spcBef>
            </a:pPr>
            <a:endParaRPr lang="uk-UA" sz="1900" dirty="0" smtClean="0"/>
          </a:p>
          <a:p>
            <a:pPr marL="0" indent="0">
              <a:buNone/>
            </a:pPr>
            <a:r>
              <a:rPr lang="uk-UA" sz="1900" dirty="0" smtClean="0"/>
              <a:t>На </a:t>
            </a:r>
            <a:r>
              <a:rPr lang="uk-UA" sz="1900" dirty="0"/>
              <a:t>завершення цього етапу класичний каскадний метод пропонує створити документ зі специфікацією вимог до програмного забезпечення </a:t>
            </a:r>
            <a:r>
              <a:rPr lang="uk-UA" sz="1900" dirty="0" smtClean="0"/>
              <a:t>(</a:t>
            </a:r>
            <a:r>
              <a:rPr lang="en-US" sz="1900" b="1" dirty="0"/>
              <a:t>Software Requirement </a:t>
            </a:r>
            <a:r>
              <a:rPr lang="en-US" sz="1900" b="1" dirty="0" smtClean="0"/>
              <a:t>Specification</a:t>
            </a:r>
            <a:r>
              <a:rPr lang="uk-UA" sz="1900" b="1" dirty="0" smtClean="0"/>
              <a:t> </a:t>
            </a:r>
            <a:r>
              <a:rPr lang="uk-UA" sz="1900" dirty="0" smtClean="0"/>
              <a:t>- </a:t>
            </a:r>
            <a:r>
              <a:rPr lang="en-US" sz="1900" dirty="0" smtClean="0"/>
              <a:t>SRS</a:t>
            </a:r>
            <a:r>
              <a:rPr lang="en-US" sz="1900" dirty="0"/>
              <a:t>), </a:t>
            </a:r>
            <a:r>
              <a:rPr lang="uk-UA" sz="1900" dirty="0"/>
              <a:t>в якому зазначаються вимоги до програмного забезпечення та обсяг, і ретельно </a:t>
            </a:r>
            <a:r>
              <a:rPr lang="uk-UA" sz="1900" dirty="0" smtClean="0"/>
              <a:t>затверджується зацікавленими </a:t>
            </a:r>
            <a:r>
              <a:rPr lang="uk-UA" sz="1900" dirty="0"/>
              <a:t>сторонами. </a:t>
            </a:r>
          </a:p>
        </p:txBody>
      </p:sp>
    </p:spTree>
    <p:extLst>
      <p:ext uri="{BB962C8B-B14F-4D97-AF65-F5344CB8AC3E}">
        <p14:creationId xmlns:p14="http://schemas.microsoft.com/office/powerpoint/2010/main" val="2579069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rmAutofit/>
          </a:bodyPr>
          <a:lstStyle/>
          <a:p>
            <a:pPr marL="0" indent="0">
              <a:buNone/>
            </a:pPr>
            <a:r>
              <a:rPr lang="uk-UA" sz="1800" dirty="0"/>
              <a:t>Зауважте, що ваш метод </a:t>
            </a:r>
            <a:r>
              <a:rPr lang="en-US" sz="1800" dirty="0" err="1"/>
              <a:t>test_setconfig</a:t>
            </a:r>
            <a:r>
              <a:rPr lang="en-US" sz="1800" dirty="0"/>
              <a:t>() </a:t>
            </a:r>
            <a:r>
              <a:rPr lang="uk-UA" sz="1800" dirty="0"/>
              <a:t>навмисно викликає вашу функцію </a:t>
            </a:r>
            <a:r>
              <a:rPr lang="en-US" sz="1800" dirty="0" err="1"/>
              <a:t>setUp</a:t>
            </a:r>
            <a:r>
              <a:rPr lang="en-US" sz="1800" dirty="0"/>
              <a:t>() </a:t>
            </a:r>
            <a:r>
              <a:rPr lang="uk-UA" sz="1800" dirty="0"/>
              <a:t>перед запуском тестів і функцію </a:t>
            </a:r>
            <a:r>
              <a:rPr lang="en-US" sz="1800" dirty="0" err="1"/>
              <a:t>tearDown</a:t>
            </a:r>
            <a:r>
              <a:rPr lang="en-US" sz="1800" dirty="0"/>
              <a:t>() </a:t>
            </a:r>
            <a:r>
              <a:rPr lang="uk-UA" sz="1800" dirty="0"/>
              <a:t>після цього. У </a:t>
            </a:r>
            <a:r>
              <a:rPr lang="en-US" sz="1800" dirty="0" err="1"/>
              <a:t>unittest</a:t>
            </a:r>
            <a:r>
              <a:rPr lang="en-US" sz="1800" dirty="0"/>
              <a:t> </a:t>
            </a:r>
            <a:r>
              <a:rPr lang="uk-UA" sz="1800" dirty="0"/>
              <a:t>методи, звані </a:t>
            </a:r>
            <a:r>
              <a:rPr lang="en-US" sz="1800" dirty="0" err="1"/>
              <a:t>setUp</a:t>
            </a:r>
            <a:r>
              <a:rPr lang="en-US" sz="1800" dirty="0"/>
              <a:t>() </a:t>
            </a:r>
            <a:r>
              <a:rPr lang="uk-UA" sz="1800" dirty="0"/>
              <a:t>і </a:t>
            </a:r>
            <a:r>
              <a:rPr lang="en-US" sz="1800" dirty="0" err="1"/>
              <a:t>tearDown</a:t>
            </a:r>
            <a:r>
              <a:rPr lang="en-US" sz="1800" dirty="0"/>
              <a:t>(), </a:t>
            </a:r>
            <a:r>
              <a:rPr lang="uk-UA" sz="1800" dirty="0"/>
              <a:t>надаються класом </a:t>
            </a:r>
            <a:r>
              <a:rPr lang="en-US" sz="1800" dirty="0" err="1"/>
              <a:t>TestCase</a:t>
            </a:r>
            <a:r>
              <a:rPr lang="en-US" sz="1800" dirty="0"/>
              <a:t>, </a:t>
            </a:r>
            <a:r>
              <a:rPr lang="uk-UA" sz="1800" dirty="0"/>
              <a:t>можуть бути замінені у визначеному підкласі та виконуються автоматично. </a:t>
            </a:r>
            <a:endParaRPr lang="uk-UA" sz="1800" dirty="0" smtClean="0"/>
          </a:p>
          <a:p>
            <a:pPr marL="0" indent="0">
              <a:buNone/>
            </a:pPr>
            <a:r>
              <a:rPr lang="uk-UA" sz="1800" dirty="0" smtClean="0"/>
              <a:t>Запуск </a:t>
            </a:r>
            <a:r>
              <a:rPr lang="uk-UA" sz="1800" dirty="0"/>
              <a:t>цього коду за допомогою </a:t>
            </a:r>
            <a:r>
              <a:rPr lang="en-US" sz="1800" dirty="0" err="1"/>
              <a:t>PyTest</a:t>
            </a:r>
            <a:r>
              <a:rPr lang="en-US" sz="1800" dirty="0"/>
              <a:t> </a:t>
            </a:r>
            <a:r>
              <a:rPr lang="uk-UA" sz="1800" dirty="0"/>
              <a:t>може вивести такий результат: </a:t>
            </a:r>
            <a:endParaRPr lang="uk-UA" sz="1800" dirty="0"/>
          </a:p>
        </p:txBody>
      </p:sp>
      <p:pic>
        <p:nvPicPr>
          <p:cNvPr id="2" name="Picture 1"/>
          <p:cNvPicPr>
            <a:picLocks noChangeAspect="1"/>
          </p:cNvPicPr>
          <p:nvPr/>
        </p:nvPicPr>
        <p:blipFill>
          <a:blip r:embed="rId2"/>
          <a:stretch>
            <a:fillRect/>
          </a:stretch>
        </p:blipFill>
        <p:spPr>
          <a:xfrm>
            <a:off x="385553" y="1564216"/>
            <a:ext cx="7239000" cy="4848225"/>
          </a:xfrm>
          <a:prstGeom prst="rect">
            <a:avLst/>
          </a:prstGeom>
        </p:spPr>
      </p:pic>
    </p:spTree>
    <p:extLst>
      <p:ext uri="{BB962C8B-B14F-4D97-AF65-F5344CB8AC3E}">
        <p14:creationId xmlns:p14="http://schemas.microsoft.com/office/powerpoint/2010/main" val="15208733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rmAutofit/>
          </a:bodyPr>
          <a:lstStyle/>
          <a:p>
            <a:pPr marL="0" indent="0">
              <a:buNone/>
            </a:pPr>
            <a:r>
              <a:rPr lang="ru-RU" sz="1800" dirty="0"/>
              <a:t>Якщо виправити зламаний тест, ви побачите, що все працює ідеально: </a:t>
            </a:r>
            <a:endParaRPr lang="uk-UA" sz="1800" dirty="0"/>
          </a:p>
          <a:p>
            <a:pPr marL="0" indent="0">
              <a:buNone/>
            </a:pPr>
            <a:endParaRPr lang="uk-UA" sz="2400" dirty="0" smtClean="0"/>
          </a:p>
          <a:p>
            <a:pPr marL="0" indent="0">
              <a:buNone/>
            </a:pPr>
            <a:endParaRPr lang="uk-UA" sz="2400" dirty="0"/>
          </a:p>
          <a:p>
            <a:pPr marL="0" indent="0">
              <a:buNone/>
            </a:pPr>
            <a:endParaRPr lang="uk-UA" sz="2400" dirty="0" smtClean="0"/>
          </a:p>
          <a:p>
            <a:pPr marL="0" indent="0">
              <a:buNone/>
            </a:pPr>
            <a:r>
              <a:rPr lang="uk-UA" sz="1800" dirty="0"/>
              <a:t>Знову ж таки, ви повинні запустити свої інтеграційні тести, перш ніж вносити будь-які зміни за день, щоразу, коли ви вносите значні зміни, і перед тим, як закрити на день. Якщо ви використовуєте безперервну інтеграцію, будь-які виявлені помилки необхідно виправити, перш ніж робити щось інше. </a:t>
            </a:r>
            <a:endParaRPr lang="uk-UA" sz="1800" dirty="0"/>
          </a:p>
        </p:txBody>
      </p:sp>
      <p:pic>
        <p:nvPicPr>
          <p:cNvPr id="2" name="Picture 1"/>
          <p:cNvPicPr>
            <a:picLocks noChangeAspect="1"/>
          </p:cNvPicPr>
          <p:nvPr/>
        </p:nvPicPr>
        <p:blipFill>
          <a:blip r:embed="rId2"/>
          <a:stretch>
            <a:fillRect/>
          </a:stretch>
        </p:blipFill>
        <p:spPr>
          <a:xfrm>
            <a:off x="296333" y="558040"/>
            <a:ext cx="7324725" cy="1333500"/>
          </a:xfrm>
          <a:prstGeom prst="rect">
            <a:avLst/>
          </a:prstGeom>
        </p:spPr>
      </p:pic>
    </p:spTree>
    <p:extLst>
      <p:ext uri="{BB962C8B-B14F-4D97-AF65-F5344CB8AC3E}">
        <p14:creationId xmlns:p14="http://schemas.microsoft.com/office/powerpoint/2010/main" val="9715134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rmAutofit/>
          </a:bodyPr>
          <a:lstStyle/>
          <a:p>
            <a:pPr marL="0" indent="0" algn="ctr">
              <a:buNone/>
            </a:pPr>
            <a:r>
              <a:rPr lang="en-US" sz="1800" b="1" dirty="0"/>
              <a:t>Test-Driven Development (TDD</a:t>
            </a:r>
            <a:r>
              <a:rPr lang="en-US" sz="1800" b="1" dirty="0" smtClean="0"/>
              <a:t>)</a:t>
            </a:r>
            <a:endParaRPr lang="uk-UA" sz="1800" b="1" dirty="0" smtClean="0"/>
          </a:p>
          <a:p>
            <a:pPr marL="0" indent="0" algn="ctr">
              <a:buNone/>
            </a:pPr>
            <a:endParaRPr lang="uk-UA" sz="1800" b="1" dirty="0" smtClean="0"/>
          </a:p>
          <a:p>
            <a:pPr marL="0" indent="0" algn="just">
              <a:buNone/>
            </a:pPr>
            <a:r>
              <a:rPr lang="uk-UA" sz="1800" dirty="0"/>
              <a:t>Побудова невеликих, простих модульних та інтеграційних тестів навколо невеликих фрагментів коду допомагає двома способами: </a:t>
            </a:r>
            <a:endParaRPr lang="uk-UA" sz="1800" dirty="0" smtClean="0"/>
          </a:p>
          <a:p>
            <a:pPr algn="just"/>
            <a:r>
              <a:rPr lang="uk-UA" sz="1800" dirty="0" smtClean="0"/>
              <a:t>Це </a:t>
            </a:r>
            <a:r>
              <a:rPr lang="uk-UA" sz="1800" dirty="0"/>
              <a:t>гарантує, що агрегати відповідають призначенню. Іншими словами, ви переконаєтеся, що підрозділи виконують те, що диктують вимоги, в контексті вашого рішення, що розвивається. </a:t>
            </a:r>
            <a:endParaRPr lang="uk-UA" sz="1800" dirty="0" smtClean="0"/>
          </a:p>
          <a:p>
            <a:pPr algn="just"/>
            <a:r>
              <a:rPr lang="uk-UA" sz="1800" dirty="0" smtClean="0"/>
              <a:t>Він </a:t>
            </a:r>
            <a:r>
              <a:rPr lang="uk-UA" sz="1800" dirty="0"/>
              <a:t>локально виявляє помилки та виправляє їх завчасно, позбавляючи проблем пізніше під час тестування або використання </a:t>
            </a:r>
            <a:r>
              <a:rPr lang="uk-UA" sz="1800" dirty="0" smtClean="0"/>
              <a:t>компонентів </a:t>
            </a:r>
            <a:r>
              <a:rPr lang="uk-UA" sz="1800" dirty="0"/>
              <a:t>вищого порядку, які залежать від цих компонентів. </a:t>
            </a:r>
            <a:endParaRPr lang="uk-UA" sz="1800" dirty="0" smtClean="0"/>
          </a:p>
          <a:p>
            <a:pPr marL="0" indent="0" algn="just">
              <a:buNone/>
            </a:pPr>
            <a:endParaRPr lang="ru-RU" sz="1800" dirty="0" smtClean="0"/>
          </a:p>
          <a:p>
            <a:pPr marL="0" indent="0" algn="just">
              <a:buNone/>
            </a:pPr>
            <a:r>
              <a:rPr lang="ru-RU" sz="1800" dirty="0" smtClean="0"/>
              <a:t>Перше </a:t>
            </a:r>
            <a:r>
              <a:rPr lang="ru-RU" sz="1800" dirty="0"/>
              <a:t>з цих дій настільки ж важливе, як і друге, оскільки воно дає змогу тестуванню підтвердити проект системи або, якщо це не вдається, керувати локальним рефакторингом, ширшим перепроектуванням або повторним узгодженням вимог. </a:t>
            </a:r>
            <a:endParaRPr lang="ru-RU" sz="1800" dirty="0" smtClean="0"/>
          </a:p>
          <a:p>
            <a:pPr marL="0" indent="0" algn="just">
              <a:buNone/>
            </a:pPr>
            <a:endParaRPr lang="ru-RU" sz="1800" dirty="0"/>
          </a:p>
          <a:p>
            <a:pPr marL="0" indent="0" algn="just">
              <a:buNone/>
            </a:pPr>
            <a:r>
              <a:rPr lang="ru-RU" sz="1800" dirty="0" smtClean="0"/>
              <a:t>Тестування </a:t>
            </a:r>
            <a:r>
              <a:rPr lang="ru-RU" sz="1800" dirty="0"/>
              <a:t>для перевірки наміру дизайну у світлі вимог означає, що ви повинні написати тестовий код перед тим, як писати код програми. Виразивши вимоги у вашому тестовому коді, ви можете писати код програми, поки він не пройде тести, які ви створили в тестовому коді. </a:t>
            </a:r>
            <a:endParaRPr lang="uk-UA" sz="1800" dirty="0"/>
          </a:p>
        </p:txBody>
      </p:sp>
    </p:spTree>
    <p:extLst>
      <p:ext uri="{BB962C8B-B14F-4D97-AF65-F5344CB8AC3E}">
        <p14:creationId xmlns:p14="http://schemas.microsoft.com/office/powerpoint/2010/main" val="680608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rmAutofit lnSpcReduction="10000"/>
          </a:bodyPr>
          <a:lstStyle/>
          <a:p>
            <a:pPr marL="0" indent="0">
              <a:buNone/>
            </a:pPr>
            <a:r>
              <a:rPr lang="ru-RU" sz="1800" dirty="0"/>
              <a:t>Це принцип </a:t>
            </a:r>
            <a:r>
              <a:rPr lang="en-US" sz="1800" dirty="0"/>
              <a:t>Test-Driven Development </a:t>
            </a:r>
            <a:r>
              <a:rPr lang="ru-RU" sz="1800" dirty="0" smtClean="0"/>
              <a:t>(</a:t>
            </a:r>
            <a:r>
              <a:rPr lang="ru-RU" sz="1800" dirty="0"/>
              <a:t>іноді її називають розробкою на основі тесту). Основний шаблон TDD - це п'ятиступінчастий процес, що повторюється: </a:t>
            </a:r>
            <a:endParaRPr lang="ru-RU" sz="1800" dirty="0" smtClean="0"/>
          </a:p>
          <a:p>
            <a:pPr marL="342900" indent="-342900">
              <a:buFont typeface="+mj-lt"/>
              <a:buAutoNum type="arabicPeriod"/>
            </a:pPr>
            <a:r>
              <a:rPr lang="ru-RU" sz="1800" dirty="0" smtClean="0"/>
              <a:t>Створіть </a:t>
            </a:r>
            <a:r>
              <a:rPr lang="ru-RU" sz="1800" dirty="0"/>
              <a:t>новий тест (додавши його до наявних тестів, якщо вони вже існують). Ідея тут полягає в тому, щоб охопити деякі вимоги до одиниці коду програми, яку ви хочете створити. </a:t>
            </a:r>
            <a:endParaRPr lang="ru-RU" sz="1800" dirty="0" smtClean="0"/>
          </a:p>
          <a:p>
            <a:pPr marL="342900" indent="-342900">
              <a:buFont typeface="+mj-lt"/>
              <a:buAutoNum type="arabicPeriod"/>
            </a:pPr>
            <a:r>
              <a:rPr lang="ru-RU" sz="1800" dirty="0" smtClean="0"/>
              <a:t>Виконайте </a:t>
            </a:r>
            <a:r>
              <a:rPr lang="ru-RU" sz="1800" dirty="0"/>
              <a:t>тести, щоб побачити, чи не вдається який-небудь з несподіваних причин. Якщо це сталося, виправте тести. Зауважте, що очікувані збої тут прийнятні (наприклад, якщо ваш новий тест зазнає невдачі, оскільки функція, яку він призначений для тестування, ще не існує, на даний момент це прийнятний збій). </a:t>
            </a:r>
            <a:endParaRPr lang="ru-RU" sz="1800" dirty="0" smtClean="0"/>
          </a:p>
          <a:p>
            <a:pPr marL="342900" indent="-342900">
              <a:buFont typeface="+mj-lt"/>
              <a:buAutoNum type="arabicPeriod"/>
            </a:pPr>
            <a:r>
              <a:rPr lang="ru-RU" sz="1800" dirty="0" smtClean="0"/>
              <a:t>Напишіть </a:t>
            </a:r>
            <a:r>
              <a:rPr lang="ru-RU" sz="1800" dirty="0"/>
              <a:t>код програми, щоб пройти новий тест. Правило тут полягає в тому, щоб нічого не додавати до програми, крім того, що потрібно для проходження тесту. </a:t>
            </a:r>
            <a:endParaRPr lang="ru-RU" sz="1800" dirty="0" smtClean="0"/>
          </a:p>
          <a:p>
            <a:pPr marL="342900" indent="-342900">
              <a:buFont typeface="+mj-lt"/>
              <a:buAutoNum type="arabicPeriod"/>
            </a:pPr>
            <a:r>
              <a:rPr lang="ru-RU" sz="1800" dirty="0" smtClean="0"/>
              <a:t>Виконайте </a:t>
            </a:r>
            <a:r>
              <a:rPr lang="ru-RU" sz="1800" dirty="0"/>
              <a:t>тести, щоб побачити, чи є якісь невдачі. Якщо так, виправте код програми та повторіть спробу. </a:t>
            </a:r>
            <a:endParaRPr lang="ru-RU" sz="1800" dirty="0" smtClean="0"/>
          </a:p>
          <a:p>
            <a:pPr marL="342900" indent="-342900">
              <a:buFont typeface="+mj-lt"/>
              <a:buAutoNum type="arabicPeriod"/>
            </a:pPr>
            <a:r>
              <a:rPr lang="ru-RU" sz="1800" dirty="0" smtClean="0"/>
              <a:t>Рефакторинг </a:t>
            </a:r>
            <a:r>
              <a:rPr lang="ru-RU" sz="1800" dirty="0"/>
              <a:t>і покращення коду програми</a:t>
            </a:r>
            <a:r>
              <a:rPr lang="ru-RU" sz="1800" dirty="0" smtClean="0"/>
              <a:t>. </a:t>
            </a:r>
            <a:r>
              <a:rPr lang="ru-RU" sz="1800" dirty="0"/>
              <a:t>Кожного разу, коли ви це робите, повторно запускайте тести та виправляйте код програми, якщо ви стикаєтеся з будь-якими помилками. </a:t>
            </a:r>
            <a:endParaRPr lang="ru-RU" sz="1800" dirty="0" smtClean="0"/>
          </a:p>
          <a:p>
            <a:pPr marL="0" indent="0">
              <a:buNone/>
            </a:pPr>
            <a:endParaRPr lang="ru-RU" sz="1800" dirty="0"/>
          </a:p>
          <a:p>
            <a:pPr marL="0" indent="0">
              <a:buNone/>
            </a:pPr>
            <a:r>
              <a:rPr lang="ru-RU" sz="1800" dirty="0" smtClean="0"/>
              <a:t>Продовжуючи </a:t>
            </a:r>
            <a:r>
              <a:rPr lang="ru-RU" sz="1800" dirty="0"/>
              <a:t>таким чином, тестовий джгут веде і росте відповідно до вашої програми. Це може здійснюватися на основі рядка за рядком, забезпечуючи дуже високе охоплення тестами та високу впевненість у тому, що як тестовий джгут, так і його застосування є правильними в будь-якій точці зупинки. Спільний розвиток тесту та коду програми таким чином: </a:t>
            </a:r>
            <a:endParaRPr lang="ru-RU" sz="1800" dirty="0" smtClean="0"/>
          </a:p>
          <a:p>
            <a:r>
              <a:rPr lang="ru-RU" sz="1800" dirty="0" smtClean="0"/>
              <a:t>Зобов'язує </a:t>
            </a:r>
            <a:r>
              <a:rPr lang="ru-RU" sz="1800" dirty="0"/>
              <a:t>розробників постійно думати про вимоги (і як їх охопити в тестах). </a:t>
            </a:r>
            <a:endParaRPr lang="ru-RU" sz="1800" dirty="0" smtClean="0"/>
          </a:p>
          <a:p>
            <a:r>
              <a:rPr lang="ru-RU" sz="1800" dirty="0" smtClean="0"/>
              <a:t>Допомагає </a:t>
            </a:r>
            <a:r>
              <a:rPr lang="ru-RU" sz="1800" dirty="0"/>
              <a:t>прояснити та обмежити те, що потрібно робити коду (оскільки він просто має пройти тести), прискорюючи розробку та заохочуючи до простоти та правильного використання шаблонів проектування. </a:t>
            </a:r>
            <a:endParaRPr lang="ru-RU" sz="1800" dirty="0" smtClean="0"/>
          </a:p>
          <a:p>
            <a:r>
              <a:rPr lang="ru-RU" sz="1800" dirty="0" smtClean="0"/>
              <a:t>Обов’язує </a:t>
            </a:r>
            <a:r>
              <a:rPr lang="ru-RU" sz="1800" dirty="0"/>
              <a:t>створення коду, що перевіряється. Це код, який, наприклад, розбиває операції на чисті функції, які можна перевірити ізольовано, у будь-якому порядку тощо. </a:t>
            </a:r>
            <a:endParaRPr lang="uk-UA" sz="1800" dirty="0"/>
          </a:p>
        </p:txBody>
      </p:sp>
    </p:spTree>
    <p:extLst>
      <p:ext uri="{BB962C8B-B14F-4D97-AF65-F5344CB8AC3E}">
        <p14:creationId xmlns:p14="http://schemas.microsoft.com/office/powerpoint/2010/main" val="31303317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21759" y="2429523"/>
            <a:ext cx="4275529" cy="830997"/>
          </a:xfrm>
          <a:prstGeom prst="rect">
            <a:avLst/>
          </a:prstGeom>
        </p:spPr>
        <p:txBody>
          <a:bodyPr wrap="none">
            <a:spAutoFit/>
          </a:bodyPr>
          <a:lstStyle/>
          <a:p>
            <a:r>
              <a:rPr lang="ru-RU" sz="4800" dirty="0" smtClean="0"/>
              <a:t>Дякую за увагу!</a:t>
            </a:r>
            <a:endParaRPr lang="ru-RU" sz="4800" dirty="0"/>
          </a:p>
        </p:txBody>
      </p:sp>
    </p:spTree>
    <p:extLst>
      <p:ext uri="{BB962C8B-B14F-4D97-AF65-F5344CB8AC3E}">
        <p14:creationId xmlns:p14="http://schemas.microsoft.com/office/powerpoint/2010/main" val="4062365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rmAutofit/>
          </a:bodyPr>
          <a:lstStyle/>
          <a:p>
            <a:pPr marL="0" indent="0" algn="ctr">
              <a:buNone/>
            </a:pPr>
            <a:r>
              <a:rPr lang="uk-UA" sz="2600" b="1" dirty="0" smtClean="0"/>
              <a:t>Проектування</a:t>
            </a:r>
          </a:p>
          <a:p>
            <a:pPr marL="0" indent="0">
              <a:buNone/>
            </a:pPr>
            <a:r>
              <a:rPr lang="uk-UA" sz="1800" dirty="0" smtClean="0"/>
              <a:t>На </a:t>
            </a:r>
            <a:r>
              <a:rPr lang="uk-UA" sz="1800" dirty="0"/>
              <a:t>етапі </a:t>
            </a:r>
            <a:r>
              <a:rPr lang="uk-UA" sz="1800" b="1" dirty="0"/>
              <a:t>проектування </a:t>
            </a:r>
            <a:r>
              <a:rPr lang="en-US" sz="1800" b="1" dirty="0" smtClean="0"/>
              <a:t>(design) </a:t>
            </a:r>
            <a:r>
              <a:rPr lang="uk-UA" sz="1800" dirty="0" smtClean="0"/>
              <a:t>в </a:t>
            </a:r>
            <a:r>
              <a:rPr lang="uk-UA" sz="1800" dirty="0"/>
              <a:t>якості вхідних даних класично береться документ SRS з етапу "Вимоги та аналіз". На етапі проектування архітектори та розробники програмного забезпечення </a:t>
            </a:r>
            <a:r>
              <a:rPr lang="uk-UA" sz="1800" u="sng" dirty="0"/>
              <a:t>розробляють програмне забезпечення на основі наданого SRS</a:t>
            </a:r>
            <a:r>
              <a:rPr lang="uk-UA" sz="1800" dirty="0"/>
              <a:t>. </a:t>
            </a:r>
            <a:endParaRPr lang="uk-UA" sz="1800" dirty="0" smtClean="0"/>
          </a:p>
          <a:p>
            <a:pPr marL="0" indent="0">
              <a:buNone/>
            </a:pPr>
            <a:r>
              <a:rPr lang="uk-UA" sz="1800" dirty="0" smtClean="0"/>
              <a:t>На </a:t>
            </a:r>
            <a:r>
              <a:rPr lang="uk-UA" sz="1800" dirty="0"/>
              <a:t>завершення етапу проектування команда </a:t>
            </a:r>
            <a:r>
              <a:rPr lang="uk-UA" sz="1800" dirty="0" smtClean="0"/>
              <a:t>створює проектний документ </a:t>
            </a:r>
            <a:r>
              <a:rPr lang="uk-UA" sz="1800" dirty="0"/>
              <a:t>високого рівня </a:t>
            </a:r>
            <a:r>
              <a:rPr lang="uk-UA" sz="1800" dirty="0" smtClean="0"/>
              <a:t>(</a:t>
            </a:r>
            <a:r>
              <a:rPr lang="en-US" sz="1800" dirty="0"/>
              <a:t>High-Level </a:t>
            </a:r>
            <a:r>
              <a:rPr lang="en-US" sz="1800" dirty="0" smtClean="0"/>
              <a:t>Design</a:t>
            </a:r>
            <a:r>
              <a:rPr lang="uk-UA" sz="1800" dirty="0" smtClean="0"/>
              <a:t>-HLD</a:t>
            </a:r>
            <a:r>
              <a:rPr lang="uk-UA" sz="1800" dirty="0"/>
              <a:t>) і </a:t>
            </a:r>
            <a:r>
              <a:rPr lang="uk-UA" sz="1800" dirty="0" smtClean="0"/>
              <a:t>низькорівневий проект (</a:t>
            </a:r>
            <a:r>
              <a:rPr lang="en-US" sz="1800" dirty="0"/>
              <a:t>Low-Level </a:t>
            </a:r>
            <a:r>
              <a:rPr lang="en-US" sz="1800" dirty="0" smtClean="0"/>
              <a:t>Design</a:t>
            </a:r>
            <a:r>
              <a:rPr lang="uk-UA" sz="1800" dirty="0" smtClean="0"/>
              <a:t>-LLD</a:t>
            </a:r>
            <a:r>
              <a:rPr lang="uk-UA" sz="1800" dirty="0"/>
              <a:t>). HLD надає </a:t>
            </a:r>
            <a:r>
              <a:rPr lang="uk-UA" sz="1800" dirty="0" smtClean="0"/>
              <a:t>концептуальний опис </a:t>
            </a:r>
            <a:r>
              <a:rPr lang="uk-UA" sz="1800" dirty="0"/>
              <a:t>пропонованого програмного забезпечення. Він описує загальну архітектуру, компоненти та їх взаємозв’язки, а також може надати додаткові деталі. LLD, заснований на документі HLD, описує набагато більш детально архітектуру окремих компонентів, протоколи, що використовуються для зв’язку між ними, і перераховує необхідні класи та інші аспекти дизайну. </a:t>
            </a:r>
            <a:endParaRPr lang="uk-UA" sz="1800" dirty="0" smtClean="0"/>
          </a:p>
          <a:p>
            <a:pPr marL="0" indent="0" algn="ctr">
              <a:buNone/>
            </a:pPr>
            <a:endParaRPr lang="uk-UA" sz="2600" b="1" dirty="0" smtClean="0"/>
          </a:p>
          <a:p>
            <a:pPr marL="0" indent="0" algn="ctr">
              <a:buNone/>
            </a:pPr>
            <a:r>
              <a:rPr lang="uk-UA" sz="2600" b="1" dirty="0" smtClean="0"/>
              <a:t>Впровадження</a:t>
            </a:r>
          </a:p>
          <a:p>
            <a:pPr marL="0" indent="0">
              <a:buNone/>
            </a:pPr>
            <a:r>
              <a:rPr lang="uk-UA" sz="1800" dirty="0" smtClean="0"/>
              <a:t>Фаза </a:t>
            </a:r>
            <a:r>
              <a:rPr lang="uk-UA" sz="1800" b="1" dirty="0" smtClean="0"/>
              <a:t>впровадження </a:t>
            </a:r>
            <a:r>
              <a:rPr lang="uk-UA" sz="1800" b="1" dirty="0"/>
              <a:t>(</a:t>
            </a:r>
            <a:r>
              <a:rPr lang="en-US" sz="1800" b="1" dirty="0"/>
              <a:t>Implementation</a:t>
            </a:r>
            <a:r>
              <a:rPr lang="ru-RU" sz="1800" b="1" dirty="0" smtClean="0"/>
              <a:t>)</a:t>
            </a:r>
            <a:r>
              <a:rPr lang="en-US" sz="1800" b="1" dirty="0" smtClean="0"/>
              <a:t> </a:t>
            </a:r>
            <a:r>
              <a:rPr lang="uk-UA" sz="1800" dirty="0" smtClean="0"/>
              <a:t>класично </a:t>
            </a:r>
            <a:r>
              <a:rPr lang="uk-UA" sz="1800" dirty="0"/>
              <a:t>бере HLD і LLD з фази проектування як вхідні дані. </a:t>
            </a:r>
            <a:endParaRPr lang="uk-UA" sz="1800" dirty="0" smtClean="0"/>
          </a:p>
          <a:p>
            <a:pPr marL="0" indent="0">
              <a:buNone/>
            </a:pPr>
            <a:r>
              <a:rPr lang="uk-UA" sz="1800" dirty="0" smtClean="0"/>
              <a:t>Фазу </a:t>
            </a:r>
            <a:r>
              <a:rPr lang="uk-UA" sz="1800" dirty="0"/>
              <a:t>впровадження часто називають фазою кодування або розробки. На цьому етапі розробники беруть проектну документацію та </a:t>
            </a:r>
            <a:r>
              <a:rPr lang="uk-UA" sz="1800" u="sng" dirty="0"/>
              <a:t>розробляють код</a:t>
            </a:r>
            <a:r>
              <a:rPr lang="uk-UA" sz="1800" dirty="0"/>
              <a:t> відповідно до цього дизайну. Усі компоненти та модулі будуються на цьому етапі, що робить впровадження найдовшою фазою життєвого циклу. На цьому етапі інженери з тестування також </a:t>
            </a:r>
            <a:r>
              <a:rPr lang="uk-UA" sz="1800" u="sng" dirty="0"/>
              <a:t>пишуть план тестування</a:t>
            </a:r>
            <a:r>
              <a:rPr lang="uk-UA" sz="1800" dirty="0"/>
              <a:t>. </a:t>
            </a:r>
            <a:endParaRPr lang="uk-UA" sz="1800" dirty="0" smtClean="0"/>
          </a:p>
          <a:p>
            <a:pPr marL="0" indent="0">
              <a:buNone/>
            </a:pPr>
            <a:r>
              <a:rPr lang="uk-UA" sz="1800" dirty="0" smtClean="0"/>
              <a:t>На </a:t>
            </a:r>
            <a:r>
              <a:rPr lang="uk-UA" sz="1800" dirty="0"/>
              <a:t>завершення етапу впровадження функціональний код, який реалізує всі вимоги замовника, готовий до тестування.</a:t>
            </a:r>
          </a:p>
        </p:txBody>
      </p:sp>
    </p:spTree>
    <p:extLst>
      <p:ext uri="{BB962C8B-B14F-4D97-AF65-F5344CB8AC3E}">
        <p14:creationId xmlns:p14="http://schemas.microsoft.com/office/powerpoint/2010/main" val="3383331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rmAutofit/>
          </a:bodyPr>
          <a:lstStyle/>
          <a:p>
            <a:pPr marL="0" indent="0" algn="ctr">
              <a:buNone/>
            </a:pPr>
            <a:r>
              <a:rPr lang="uk-UA" sz="2600" b="1" dirty="0"/>
              <a:t>Тестування </a:t>
            </a:r>
            <a:endParaRPr lang="uk-UA" sz="2600" b="1" dirty="0" smtClean="0"/>
          </a:p>
          <a:p>
            <a:pPr marL="0" indent="0">
              <a:buNone/>
            </a:pPr>
            <a:r>
              <a:rPr lang="uk-UA" sz="1800" dirty="0" smtClean="0"/>
              <a:t>Фаза </a:t>
            </a:r>
            <a:r>
              <a:rPr lang="uk-UA" sz="1800" b="1" dirty="0"/>
              <a:t>тестування (</a:t>
            </a:r>
            <a:r>
              <a:rPr lang="en-US" sz="1800" b="1" dirty="0"/>
              <a:t>Testing</a:t>
            </a:r>
            <a:r>
              <a:rPr lang="ru-RU" sz="1800" b="1" dirty="0" smtClean="0"/>
              <a:t>)</a:t>
            </a:r>
            <a:r>
              <a:rPr lang="en-US" sz="1800" b="1" dirty="0" smtClean="0"/>
              <a:t> </a:t>
            </a:r>
            <a:r>
              <a:rPr lang="uk-UA" sz="1800" dirty="0" smtClean="0"/>
              <a:t>класично </a:t>
            </a:r>
            <a:r>
              <a:rPr lang="uk-UA" sz="1800" dirty="0"/>
              <a:t>бере програмний код з етапу впровадження як вхідні дані. Під час цього етапу інженери-тестувальники беруть код і встановлюють його в середовище тестування, щоб вони могли виконувати план тестування. </a:t>
            </a:r>
            <a:r>
              <a:rPr lang="uk-UA" sz="1800" u="sng" dirty="0"/>
              <a:t>План тестування </a:t>
            </a:r>
            <a:r>
              <a:rPr lang="uk-UA" sz="1800" dirty="0"/>
              <a:t>— це документ, який містить перелік кожного окремого тесту, який потрібно виконати, щоб охопити всі функції та функціональні можливості програмного забезпечення, як визначено вимогами замовника. </a:t>
            </a:r>
            <a:endParaRPr lang="uk-UA" sz="1800" dirty="0" smtClean="0"/>
          </a:p>
          <a:p>
            <a:pPr marL="0" indent="0">
              <a:buNone/>
            </a:pPr>
            <a:r>
              <a:rPr lang="uk-UA" sz="1800" dirty="0" smtClean="0"/>
              <a:t>Крім </a:t>
            </a:r>
            <a:r>
              <a:rPr lang="uk-UA" sz="1800" dirty="0"/>
              <a:t>функціонального тестування, інженери-випробувачі також виконують: </a:t>
            </a:r>
            <a:endParaRPr lang="uk-UA" sz="1800" dirty="0" smtClean="0"/>
          </a:p>
          <a:p>
            <a:pPr>
              <a:lnSpc>
                <a:spcPct val="100000"/>
              </a:lnSpc>
              <a:spcBef>
                <a:spcPts val="0"/>
              </a:spcBef>
            </a:pPr>
            <a:r>
              <a:rPr lang="uk-UA" sz="1800" dirty="0" smtClean="0"/>
              <a:t>Інтеграційне </a:t>
            </a:r>
            <a:r>
              <a:rPr lang="uk-UA" sz="1800" dirty="0"/>
              <a:t>тестування </a:t>
            </a:r>
            <a:endParaRPr lang="uk-UA" sz="1800" dirty="0" smtClean="0"/>
          </a:p>
          <a:p>
            <a:pPr>
              <a:lnSpc>
                <a:spcPct val="100000"/>
              </a:lnSpc>
              <a:spcBef>
                <a:spcPts val="0"/>
              </a:spcBef>
            </a:pPr>
            <a:r>
              <a:rPr lang="uk-UA" sz="1800" dirty="0" smtClean="0"/>
              <a:t>Тестування </a:t>
            </a:r>
            <a:r>
              <a:rPr lang="uk-UA" sz="1800" dirty="0"/>
              <a:t>продуктивності </a:t>
            </a:r>
            <a:endParaRPr lang="uk-UA" sz="1800" dirty="0" smtClean="0"/>
          </a:p>
          <a:p>
            <a:pPr>
              <a:lnSpc>
                <a:spcPct val="100000"/>
              </a:lnSpc>
              <a:spcBef>
                <a:spcPts val="0"/>
              </a:spcBef>
            </a:pPr>
            <a:r>
              <a:rPr lang="uk-UA" sz="1800" dirty="0" smtClean="0"/>
              <a:t>Тестування </a:t>
            </a:r>
            <a:r>
              <a:rPr lang="uk-UA" sz="1800" dirty="0"/>
              <a:t>безпеки </a:t>
            </a:r>
            <a:endParaRPr lang="uk-UA" sz="1800" dirty="0" smtClean="0"/>
          </a:p>
          <a:p>
            <a:pPr marL="0" indent="0">
              <a:buNone/>
            </a:pPr>
            <a:r>
              <a:rPr lang="uk-UA" sz="1800" dirty="0" smtClean="0"/>
              <a:t>Коли </a:t>
            </a:r>
            <a:r>
              <a:rPr lang="uk-UA" sz="1800" dirty="0"/>
              <a:t>код не проходить тест, інженер-тестувальник визначає помилку, яка передається розробникам. Після виправлення помилки інженери-тестувальники повторно протестують програмне забезпечення. Ця передача між інженерами з тестування та розробки триває, поки весь код не пройде всі тести. </a:t>
            </a:r>
            <a:endParaRPr lang="uk-UA" sz="1800" dirty="0" smtClean="0"/>
          </a:p>
          <a:p>
            <a:pPr marL="0" indent="0">
              <a:buNone/>
            </a:pPr>
            <a:r>
              <a:rPr lang="uk-UA" sz="1800" dirty="0" smtClean="0"/>
              <a:t>На </a:t>
            </a:r>
            <a:r>
              <a:rPr lang="uk-UA" sz="1800" dirty="0"/>
              <a:t>завершення етапу тестування високоякісне програмне забезпечення без помилок, теоретично готове до виробництва. На практиці це трапляється рідко. Розробники навчилися ефективніше тестувати, як вбудувати тестування в автоматизовані робочі процеси та як тестувати програмне забезпечення на різних рівнях деталізації та абстракції: від найдрібніших низькорівневих визначень функцій до великомасштабних агрегацій компонентів. Вони також дізналися, що програмне забезпечення ніколи не буває без помилок, а натомість його потрібно зробити видимим, випробувати у виробництві та зробити стійким, щоб воно могло залишатися доступним і належним чином працювати, незважаючи на проблеми. </a:t>
            </a:r>
          </a:p>
        </p:txBody>
      </p:sp>
    </p:spTree>
    <p:extLst>
      <p:ext uri="{BB962C8B-B14F-4D97-AF65-F5344CB8AC3E}">
        <p14:creationId xmlns:p14="http://schemas.microsoft.com/office/powerpoint/2010/main" val="4008201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rmAutofit/>
          </a:bodyPr>
          <a:lstStyle/>
          <a:p>
            <a:pPr marL="0" indent="0" algn="ctr">
              <a:buNone/>
            </a:pPr>
            <a:r>
              <a:rPr lang="uk-UA" sz="2400" b="1" dirty="0" smtClean="0"/>
              <a:t>Розгортання</a:t>
            </a:r>
          </a:p>
          <a:p>
            <a:pPr marL="0" indent="0">
              <a:buNone/>
            </a:pPr>
            <a:r>
              <a:rPr lang="uk-UA" sz="1800" dirty="0" smtClean="0"/>
              <a:t>Фаза </a:t>
            </a:r>
            <a:r>
              <a:rPr lang="uk-UA" sz="1800" b="1" dirty="0" smtClean="0"/>
              <a:t>розгортання</a:t>
            </a:r>
            <a:r>
              <a:rPr lang="en-US" sz="1800" b="1" dirty="0" smtClean="0"/>
              <a:t> </a:t>
            </a:r>
            <a:r>
              <a:rPr lang="uk-UA" sz="1800" b="1" dirty="0"/>
              <a:t>(</a:t>
            </a:r>
            <a:r>
              <a:rPr lang="en-US" sz="1800" b="1" dirty="0"/>
              <a:t>Deployment</a:t>
            </a:r>
            <a:r>
              <a:rPr lang="ru-RU" sz="1800" b="1" dirty="0" smtClean="0"/>
              <a:t>)</a:t>
            </a:r>
            <a:r>
              <a:rPr lang="uk-UA" sz="1800" b="1" dirty="0" smtClean="0"/>
              <a:t> </a:t>
            </a:r>
            <a:r>
              <a:rPr lang="uk-UA" sz="1800" dirty="0"/>
              <a:t>бере програмне забезпечення з фази тестування як вхідні дані. На етапі розгортання програмне забезпечення встановлюється у виробниче середовище. Якщо проблем із розгортанням немає, менеджер продукту співпрацює з архітекторами та кваліфікованими інженерами, щоб вирішити, чи готове програмне забезпечення до випуску. </a:t>
            </a:r>
            <a:endParaRPr lang="uk-UA" sz="1800" dirty="0" smtClean="0"/>
          </a:p>
          <a:p>
            <a:pPr marL="0" indent="0">
              <a:buNone/>
            </a:pPr>
            <a:r>
              <a:rPr lang="uk-UA" sz="1800" dirty="0" smtClean="0"/>
              <a:t>Наприкінці </a:t>
            </a:r>
            <a:r>
              <a:rPr lang="uk-UA" sz="1800" dirty="0"/>
              <a:t>фази розгортання кінцевий елемент програмного забезпечення випускається клієнтам та іншим кінцевим користувачам. </a:t>
            </a:r>
            <a:endParaRPr lang="uk-UA" sz="1800" dirty="0" smtClean="0"/>
          </a:p>
          <a:p>
            <a:pPr marL="0" indent="0">
              <a:buNone/>
            </a:pPr>
            <a:endParaRPr lang="uk-UA" sz="1800" dirty="0"/>
          </a:p>
          <a:p>
            <a:pPr marL="0" indent="0" algn="ctr">
              <a:buNone/>
            </a:pPr>
            <a:r>
              <a:rPr lang="uk-UA" sz="2400" b="1" dirty="0" smtClean="0"/>
              <a:t>Технічне </a:t>
            </a:r>
            <a:r>
              <a:rPr lang="uk-UA" sz="2400" b="1" dirty="0"/>
              <a:t>обслуговування </a:t>
            </a:r>
            <a:endParaRPr lang="uk-UA" sz="2400" b="1" dirty="0" smtClean="0"/>
          </a:p>
          <a:p>
            <a:pPr marL="0" indent="0">
              <a:buNone/>
            </a:pPr>
            <a:r>
              <a:rPr lang="uk-UA" sz="1800" dirty="0" smtClean="0"/>
              <a:t>На </a:t>
            </a:r>
            <a:r>
              <a:rPr lang="uk-UA" sz="1800" dirty="0"/>
              <a:t>етапі технічного обслуговування команда: </a:t>
            </a:r>
            <a:endParaRPr lang="uk-UA" sz="1800" dirty="0" smtClean="0"/>
          </a:p>
          <a:p>
            <a:r>
              <a:rPr lang="uk-UA" sz="1800" dirty="0" smtClean="0"/>
              <a:t>Надає </a:t>
            </a:r>
            <a:r>
              <a:rPr lang="uk-UA" sz="1800" dirty="0"/>
              <a:t>підтримку клієнтам </a:t>
            </a:r>
            <a:endParaRPr lang="uk-UA" sz="1800" dirty="0" smtClean="0"/>
          </a:p>
          <a:p>
            <a:r>
              <a:rPr lang="uk-UA" sz="1800" dirty="0" smtClean="0"/>
              <a:t>Виправляє </a:t>
            </a:r>
            <a:r>
              <a:rPr lang="uk-UA" sz="1800" dirty="0"/>
              <a:t>помилки, виявлені у виробництві </a:t>
            </a:r>
            <a:endParaRPr lang="uk-UA" sz="1800" dirty="0" smtClean="0"/>
          </a:p>
          <a:p>
            <a:r>
              <a:rPr lang="uk-UA" sz="1800" dirty="0" smtClean="0"/>
              <a:t>Працює </a:t>
            </a:r>
            <a:r>
              <a:rPr lang="uk-UA" sz="1800" dirty="0"/>
              <a:t>над удосконаленням програмного забезпечення </a:t>
            </a:r>
            <a:endParaRPr lang="uk-UA" sz="1800" dirty="0" smtClean="0"/>
          </a:p>
          <a:p>
            <a:r>
              <a:rPr lang="uk-UA" sz="1800" dirty="0" smtClean="0"/>
              <a:t>Збирає </a:t>
            </a:r>
            <a:r>
              <a:rPr lang="uk-UA" sz="1800" dirty="0"/>
              <a:t>нові запити від замовника </a:t>
            </a:r>
            <a:endParaRPr lang="uk-UA" sz="1800" dirty="0" smtClean="0"/>
          </a:p>
          <a:p>
            <a:pPr marL="0" indent="0">
              <a:buNone/>
            </a:pPr>
            <a:r>
              <a:rPr lang="uk-UA" sz="1800" dirty="0" smtClean="0"/>
              <a:t>Після </a:t>
            </a:r>
            <a:r>
              <a:rPr lang="uk-UA" sz="1800" dirty="0"/>
              <a:t>завершення етапу обслуговування команда готова працювати над наступною ітерацією та версією програмного забезпечення, що повертає процес до початку </a:t>
            </a:r>
            <a:r>
              <a:rPr lang="en-US" sz="1800" dirty="0"/>
              <a:t>SDLC </a:t>
            </a:r>
            <a:r>
              <a:rPr lang="uk-UA" sz="1800" dirty="0"/>
              <a:t>та фази вимог та аналізу. </a:t>
            </a:r>
          </a:p>
        </p:txBody>
      </p:sp>
    </p:spTree>
    <p:extLst>
      <p:ext uri="{BB962C8B-B14F-4D97-AF65-F5344CB8AC3E}">
        <p14:creationId xmlns:p14="http://schemas.microsoft.com/office/powerpoint/2010/main" val="1577574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49225"/>
            <a:ext cx="11811000" cy="6508750"/>
          </a:xfrm>
        </p:spPr>
        <p:txBody>
          <a:bodyPr>
            <a:normAutofit/>
          </a:bodyPr>
          <a:lstStyle/>
          <a:p>
            <a:pPr marL="0" indent="0" algn="ctr">
              <a:buNone/>
            </a:pPr>
            <a:r>
              <a:rPr lang="uk-UA" sz="2400" b="1" dirty="0"/>
              <a:t>Методології розробки програмного забезпечення </a:t>
            </a:r>
            <a:endParaRPr lang="uk-UA" sz="2400" b="1" dirty="0" smtClean="0"/>
          </a:p>
          <a:p>
            <a:pPr marL="0" indent="0">
              <a:buNone/>
            </a:pPr>
            <a:r>
              <a:rPr lang="uk-UA" sz="2000" dirty="0" smtClean="0"/>
              <a:t>Методологія </a:t>
            </a:r>
            <a:r>
              <a:rPr lang="uk-UA" sz="2000" dirty="0"/>
              <a:t>розробки програмного забезпечення також відома як модель життєвого циклу розробки програмного забезпечення. Ці методології є не що інше, як набір правил, кроків, ролей і принципів. </a:t>
            </a:r>
            <a:endParaRPr lang="en-US" sz="2000" dirty="0" smtClean="0"/>
          </a:p>
          <a:p>
            <a:pPr marL="0" indent="0">
              <a:buNone/>
            </a:pPr>
            <a:endParaRPr lang="uk-UA" sz="2000" dirty="0" smtClean="0"/>
          </a:p>
          <a:p>
            <a:pPr marL="0" indent="0">
              <a:buNone/>
            </a:pPr>
            <a:r>
              <a:rPr lang="uk-UA" sz="2000" dirty="0" smtClean="0"/>
              <a:t>Існує </a:t>
            </a:r>
            <a:r>
              <a:rPr lang="uk-UA" sz="2000" dirty="0"/>
              <a:t>багато різних методологій, але </a:t>
            </a:r>
            <a:r>
              <a:rPr lang="uk-UA" sz="2000" dirty="0" smtClean="0"/>
              <a:t>найпопулярнішими є наступні три: </a:t>
            </a:r>
          </a:p>
          <a:p>
            <a:pPr marL="627063"/>
            <a:r>
              <a:rPr lang="uk-UA" sz="2000" dirty="0" smtClean="0"/>
              <a:t>Водоспад </a:t>
            </a:r>
          </a:p>
          <a:p>
            <a:pPr marL="627063"/>
            <a:r>
              <a:rPr lang="en-US" sz="2000" dirty="0" smtClean="0"/>
              <a:t>Agile </a:t>
            </a:r>
            <a:endParaRPr lang="uk-UA" sz="2000" dirty="0" smtClean="0"/>
          </a:p>
          <a:p>
            <a:pPr marL="627063"/>
            <a:r>
              <a:rPr lang="en-US" sz="2000" dirty="0" smtClean="0"/>
              <a:t>Lean</a:t>
            </a:r>
            <a:endParaRPr lang="uk-UA" sz="2000" dirty="0" smtClean="0"/>
          </a:p>
          <a:p>
            <a:pPr marL="0" indent="0">
              <a:buNone/>
            </a:pPr>
            <a:endParaRPr lang="uk-UA" sz="2000" dirty="0" smtClean="0"/>
          </a:p>
          <a:p>
            <a:pPr marL="0" indent="0">
              <a:buNone/>
            </a:pPr>
            <a:r>
              <a:rPr lang="uk-UA" sz="2000" dirty="0" smtClean="0"/>
              <a:t>Кожна </a:t>
            </a:r>
            <a:r>
              <a:rPr lang="uk-UA" sz="2000" dirty="0"/>
              <a:t>методологія має свої плюси і мінуси. Рішення про те, що використовувати, залежить від багатьох факторів, таких як тип проекту, тривалість проекту та розмір команди. </a:t>
            </a:r>
          </a:p>
        </p:txBody>
      </p:sp>
    </p:spTree>
    <p:extLst>
      <p:ext uri="{BB962C8B-B14F-4D97-AF65-F5344CB8AC3E}">
        <p14:creationId xmlns:p14="http://schemas.microsoft.com/office/powerpoint/2010/main" val="1935358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
            <a:ext cx="11811000" cy="6508750"/>
          </a:xfrm>
        </p:spPr>
        <p:txBody>
          <a:bodyPr>
            <a:normAutofit/>
          </a:bodyPr>
          <a:lstStyle/>
          <a:p>
            <a:pPr marL="0" indent="0">
              <a:buNone/>
            </a:pPr>
            <a:r>
              <a:rPr lang="en-US" sz="2400" b="1" dirty="0"/>
              <a:t>Waterfall Software Development</a:t>
            </a:r>
          </a:p>
          <a:p>
            <a:pPr marL="0" indent="0">
              <a:buNone/>
            </a:pPr>
            <a:endParaRPr lang="uk-UA" sz="2400" dirty="0"/>
          </a:p>
        </p:txBody>
      </p:sp>
      <p:pic>
        <p:nvPicPr>
          <p:cNvPr id="2" name="Picture 1"/>
          <p:cNvPicPr>
            <a:picLocks noChangeAspect="1"/>
          </p:cNvPicPr>
          <p:nvPr/>
        </p:nvPicPr>
        <p:blipFill>
          <a:blip r:embed="rId2"/>
          <a:stretch>
            <a:fillRect/>
          </a:stretch>
        </p:blipFill>
        <p:spPr>
          <a:xfrm>
            <a:off x="6388000" y="3477"/>
            <a:ext cx="4533999" cy="2446977"/>
          </a:xfrm>
          <a:prstGeom prst="rect">
            <a:avLst/>
          </a:prstGeom>
        </p:spPr>
      </p:pic>
      <p:sp>
        <p:nvSpPr>
          <p:cNvPr id="4" name="Rectangle 3"/>
          <p:cNvSpPr/>
          <p:nvPr/>
        </p:nvSpPr>
        <p:spPr>
          <a:xfrm>
            <a:off x="156534" y="661042"/>
            <a:ext cx="5363733" cy="2862322"/>
          </a:xfrm>
          <a:prstGeom prst="rect">
            <a:avLst/>
          </a:prstGeom>
        </p:spPr>
        <p:txBody>
          <a:bodyPr wrap="square">
            <a:spAutoFit/>
          </a:bodyPr>
          <a:lstStyle/>
          <a:p>
            <a:r>
              <a:rPr lang="uk-UA" dirty="0"/>
              <a:t>Водоспад є традиційною моделлю розробки програмного забезпечення, яка практикується донині. Модель водоспаду майже ідентична життєвому циклу розробки програмного забезпечення, оскільки кожна фаза залежить від результатів попередньої фази. </a:t>
            </a:r>
            <a:endParaRPr lang="en-US" dirty="0" smtClean="0"/>
          </a:p>
          <a:p>
            <a:endParaRPr lang="en-US" dirty="0"/>
          </a:p>
          <a:p>
            <a:r>
              <a:rPr lang="uk-UA" dirty="0" smtClean="0"/>
              <a:t>У водоспадах </a:t>
            </a:r>
            <a:r>
              <a:rPr lang="uk-UA" dirty="0"/>
              <a:t>вода тече тільки в одному напрямку. За методом водоспаду процес йде в одному напрямку і ніколи не може повернутися назад. </a:t>
            </a:r>
          </a:p>
        </p:txBody>
      </p:sp>
      <p:sp>
        <p:nvSpPr>
          <p:cNvPr id="5" name="Rectangle 4"/>
          <p:cNvSpPr/>
          <p:nvPr/>
        </p:nvSpPr>
        <p:spPr>
          <a:xfrm>
            <a:off x="156534" y="3767353"/>
            <a:ext cx="4845050" cy="2862322"/>
          </a:xfrm>
          <a:prstGeom prst="rect">
            <a:avLst/>
          </a:prstGeom>
        </p:spPr>
        <p:txBody>
          <a:bodyPr wrap="square">
            <a:spAutoFit/>
          </a:bodyPr>
          <a:lstStyle/>
          <a:p>
            <a:r>
              <a:rPr lang="ru-RU" i="1" dirty="0" smtClean="0"/>
              <a:t>Оригінальну </a:t>
            </a:r>
            <a:r>
              <a:rPr lang="ru-RU" i="1" dirty="0"/>
              <a:t>модель </a:t>
            </a:r>
            <a:r>
              <a:rPr lang="ru-RU" i="1" dirty="0" smtClean="0"/>
              <a:t>«водоспаду» </a:t>
            </a:r>
            <a:r>
              <a:rPr lang="ru-RU" i="1" dirty="0"/>
              <a:t>створив Вінстон В. Ройс. Його оригінальна модель складалася з семи етапів</a:t>
            </a:r>
            <a:r>
              <a:rPr lang="ru-RU" i="1" dirty="0" smtClean="0"/>
              <a:t>:</a:t>
            </a:r>
            <a:endParaRPr lang="en-US" i="1" dirty="0" smtClean="0"/>
          </a:p>
          <a:p>
            <a:pPr marL="285750" indent="-285750">
              <a:buFont typeface="Arial" panose="020B0604020202020204" pitchFamily="34" charset="0"/>
              <a:buChar char="•"/>
            </a:pPr>
            <a:r>
              <a:rPr lang="ru-RU" i="1" dirty="0" smtClean="0"/>
              <a:t>Системні </a:t>
            </a:r>
            <a:r>
              <a:rPr lang="ru-RU" i="1" dirty="0"/>
              <a:t>вимоги </a:t>
            </a:r>
            <a:endParaRPr lang="en-US" i="1" dirty="0" smtClean="0"/>
          </a:p>
          <a:p>
            <a:pPr marL="285750" indent="-285750">
              <a:buFont typeface="Arial" panose="020B0604020202020204" pitchFamily="34" charset="0"/>
              <a:buChar char="•"/>
            </a:pPr>
            <a:r>
              <a:rPr lang="ru-RU" i="1" dirty="0" smtClean="0"/>
              <a:t>Вимоги </a:t>
            </a:r>
            <a:r>
              <a:rPr lang="ru-RU" i="1" dirty="0"/>
              <a:t>до програмного </a:t>
            </a:r>
            <a:r>
              <a:rPr lang="ru-RU" i="1" dirty="0" smtClean="0"/>
              <a:t>забезпечення</a:t>
            </a:r>
            <a:endParaRPr lang="en-US" i="1" dirty="0" smtClean="0"/>
          </a:p>
          <a:p>
            <a:pPr marL="285750" indent="-285750">
              <a:buFont typeface="Arial" panose="020B0604020202020204" pitchFamily="34" charset="0"/>
              <a:buChar char="•"/>
            </a:pPr>
            <a:r>
              <a:rPr lang="ru-RU" i="1" dirty="0" smtClean="0"/>
              <a:t>Аналіз </a:t>
            </a:r>
            <a:endParaRPr lang="en-US" i="1" dirty="0" smtClean="0"/>
          </a:p>
          <a:p>
            <a:pPr marL="285750" indent="-285750">
              <a:buFont typeface="Arial" panose="020B0604020202020204" pitchFamily="34" charset="0"/>
              <a:buChar char="•"/>
            </a:pPr>
            <a:r>
              <a:rPr lang="ru-RU" i="1" dirty="0" smtClean="0"/>
              <a:t>Дизайн </a:t>
            </a:r>
            <a:r>
              <a:rPr lang="ru-RU" i="1" dirty="0"/>
              <a:t>програми </a:t>
            </a:r>
            <a:endParaRPr lang="en-US" i="1" dirty="0" smtClean="0"/>
          </a:p>
          <a:p>
            <a:pPr marL="285750" indent="-285750">
              <a:buFont typeface="Arial" panose="020B0604020202020204" pitchFamily="34" charset="0"/>
              <a:buChar char="•"/>
            </a:pPr>
            <a:r>
              <a:rPr lang="ru-RU" i="1" dirty="0" smtClean="0"/>
              <a:t>Кодування </a:t>
            </a:r>
            <a:endParaRPr lang="en-US" i="1" dirty="0" smtClean="0"/>
          </a:p>
          <a:p>
            <a:pPr marL="285750" indent="-285750">
              <a:buFont typeface="Arial" panose="020B0604020202020204" pitchFamily="34" charset="0"/>
              <a:buChar char="•"/>
            </a:pPr>
            <a:r>
              <a:rPr lang="ru-RU" i="1" dirty="0" smtClean="0"/>
              <a:t>Тестування </a:t>
            </a:r>
            <a:endParaRPr lang="en-US" i="1" dirty="0" smtClean="0"/>
          </a:p>
          <a:p>
            <a:pPr marL="285750" indent="-285750">
              <a:buFont typeface="Arial" panose="020B0604020202020204" pitchFamily="34" charset="0"/>
              <a:buChar char="•"/>
            </a:pPr>
            <a:r>
              <a:rPr lang="ru-RU" i="1" dirty="0" smtClean="0"/>
              <a:t>Операції </a:t>
            </a:r>
            <a:endParaRPr lang="uk-UA" i="1" dirty="0"/>
          </a:p>
        </p:txBody>
      </p:sp>
      <p:sp>
        <p:nvSpPr>
          <p:cNvPr id="6" name="Rectangle 5"/>
          <p:cNvSpPr/>
          <p:nvPr/>
        </p:nvSpPr>
        <p:spPr>
          <a:xfrm>
            <a:off x="5573283" y="2790032"/>
            <a:ext cx="6584951" cy="3970318"/>
          </a:xfrm>
          <a:prstGeom prst="rect">
            <a:avLst/>
          </a:prstGeom>
        </p:spPr>
        <p:txBody>
          <a:bodyPr wrap="square">
            <a:spAutoFit/>
          </a:bodyPr>
          <a:lstStyle/>
          <a:p>
            <a:r>
              <a:rPr lang="uk-UA" dirty="0"/>
              <a:t>Як бачите, модель водоспаду насправді є лише однією ітерацією життєвого циклу розробки програмного забезпечення. Зараз у моделі водоспаду існує багато варіацій фаз, але ідея, що кожна фаза не може перекриватися і повинна бути завершена, перш ніж рухатися далі, залишається незмінною. Оскільки результат кожного етапу є критичним для наступного, одне неправильне рішення може зруйнувати всю ітерацію; тому </a:t>
            </a:r>
            <a:r>
              <a:rPr lang="uk-UA" u="sng" dirty="0"/>
              <a:t>більшість реалізацій моделі водоспаду вимагає документації, що підсумовує результати кожної фази як вхідні дані для наступної фази</a:t>
            </a:r>
            <a:r>
              <a:rPr lang="uk-UA" dirty="0"/>
              <a:t>. Якщо вимоги змінюються під час поточної ітерації, ці нові вимоги не можуть бути включені до наступної каскадної ітерації, що може бути дорогим для великих програмних проектів і спричинити значні затримки перед тим, як запитувані функції стануть доступними для користувачів. </a:t>
            </a:r>
          </a:p>
        </p:txBody>
      </p:sp>
    </p:spTree>
    <p:extLst>
      <p:ext uri="{BB962C8B-B14F-4D97-AF65-F5344CB8AC3E}">
        <p14:creationId xmlns:p14="http://schemas.microsoft.com/office/powerpoint/2010/main" val="604901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880</TotalTime>
  <Words>6785</Words>
  <Application>Microsoft Office PowerPoint</Application>
  <PresentationFormat>Widescreen</PresentationFormat>
  <Paragraphs>368</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CiscoSans Thin</vt:lpstr>
      <vt:lpstr>Office Theme</vt:lpstr>
      <vt:lpstr>Лекція 2  Розробка і проектування ПЗ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ZigBee</dc:title>
  <dc:creator>Пользователь Windows</dc:creator>
  <cp:lastModifiedBy>Пользователь Windows</cp:lastModifiedBy>
  <cp:revision>54</cp:revision>
  <dcterms:created xsi:type="dcterms:W3CDTF">2020-10-24T16:35:18Z</dcterms:created>
  <dcterms:modified xsi:type="dcterms:W3CDTF">2022-02-15T18:16:37Z</dcterms:modified>
</cp:coreProperties>
</file>