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9D1F-D10E-43CA-8E3B-C0FB64D517FD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BA03-2FF2-42E1-A3E6-5DD95480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21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BA03-2FF2-42E1-A3E6-5DD9548042A3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2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259757-14E6-46AE-85A0-3B171D860A63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6FA8-CF97-4294-BD79-A0D84070E1D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2679-27B5-4557-BA8D-65B2B8CB0CFD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6CE6-3C4E-4F26-86C0-836D37D495C5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3745-C3CD-45CD-B05E-3BB48CA0FDFC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D5D2-2257-4047-8368-7A4F80A4B518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767-2640-4F73-AABA-FF192320328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96CF-6DC4-4C24-B301-E458DB8256DF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B2C4-AF10-4864-9FE7-7A2C5737F28E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0503-1A85-4CFA-AFBD-CE84218889D8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67C-CE62-425F-8C90-655D48B589D0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A5EF-DCD9-444D-8A89-D26D986483C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D41-8E1D-4B12-BAE4-F60E637F324A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FAA8-F510-4308-855D-8078B311950E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546C-4BE8-48CE-B4A0-EBA373D988FC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4E2B-3D82-415F-AE60-A1BE05E3E097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83FA-599F-4A2E-93F4-D0095E3ED9EB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90DE83-F5EF-4F37-B756-381BDFA8CF5D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C'%D1%8F%D0%B7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Біомеханіка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М'язи</a:t>
            </a:r>
          </a:p>
          <a:p>
            <a:pPr marL="457200" indent="-457200">
              <a:buAutoNum type="arabicPeriod"/>
            </a:pPr>
            <a:r>
              <a:rPr lang="uk-UA" dirty="0" smtClean="0"/>
              <a:t>Скорочення м'язів</a:t>
            </a:r>
          </a:p>
          <a:p>
            <a:pPr marL="457200" indent="-457200">
              <a:buAutoNum type="arabicPeriod"/>
            </a:pPr>
            <a:r>
              <a:rPr lang="uk-UA" dirty="0" smtClean="0"/>
              <a:t> Механічні властивості біологічних </a:t>
            </a:r>
            <a:r>
              <a:rPr lang="uk-UA" dirty="0" smtClean="0"/>
              <a:t>тканин – самостійно (стор.17-36 літератури </a:t>
            </a:r>
            <a:r>
              <a:rPr lang="en-US" dirty="0" smtClean="0"/>
              <a:t>[3]</a:t>
            </a:r>
            <a:r>
              <a:rPr lang="uk-UA" dirty="0" smtClean="0"/>
              <a:t>)</a:t>
            </a:r>
          </a:p>
          <a:p>
            <a:endParaRPr lang="uk-UA" dirty="0" smtClean="0"/>
          </a:p>
          <a:p>
            <a:endParaRPr lang="uk-UA" dirty="0" smtClean="0"/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2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340" y="1208551"/>
            <a:ext cx="64502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Найбільшу питому вагу у саркоплазмі становлять </a:t>
            </a:r>
            <a:r>
              <a:rPr lang="uk-UA" b="1" dirty="0" err="1"/>
              <a:t>міофібрили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Вони </a:t>
            </a:r>
            <a:r>
              <a:rPr lang="uk-UA" dirty="0"/>
              <a:t>розміщуються вздовж м'язового волокна і їх довжина збігається з довжиною волокна, діаметр </a:t>
            </a:r>
            <a:r>
              <a:rPr lang="uk-UA" dirty="0" err="1" smtClean="0"/>
              <a:t>міофібрил</a:t>
            </a:r>
            <a:r>
              <a:rPr lang="uk-UA" dirty="0" smtClean="0"/>
              <a:t> – 1 </a:t>
            </a:r>
            <a:r>
              <a:rPr lang="uk-UA" dirty="0"/>
              <a:t>– </a:t>
            </a:r>
            <a:r>
              <a:rPr lang="uk-UA" dirty="0" smtClean="0"/>
              <a:t> 2 </a:t>
            </a:r>
            <a:r>
              <a:rPr lang="uk-UA" dirty="0" err="1"/>
              <a:t>мкм</a:t>
            </a:r>
            <a:r>
              <a:rPr lang="uk-UA" dirty="0"/>
              <a:t>. Вони мають характерну поперечну смугастість (чергування світлих і темних смуг, дисків), що зумовлено особливістю їхньої структури і, в зв'язку з цим, різними оптичними властивостями. Усі темні й всі світлі диски </a:t>
            </a:r>
            <a:r>
              <a:rPr lang="uk-UA" dirty="0" err="1"/>
              <a:t>міофібрил</a:t>
            </a:r>
            <a:r>
              <a:rPr lang="uk-UA" dirty="0"/>
              <a:t> в одному </a:t>
            </a:r>
            <a:r>
              <a:rPr lang="uk-UA" dirty="0" err="1"/>
              <a:t>волокні</a:t>
            </a:r>
            <a:r>
              <a:rPr lang="uk-UA" dirty="0"/>
              <a:t> містяться на одному рівні, через що волокно має поперечну </a:t>
            </a:r>
            <a:r>
              <a:rPr lang="uk-UA" dirty="0" err="1"/>
              <a:t>посмугованість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Повздовжня </a:t>
            </a:r>
            <a:r>
              <a:rPr lang="uk-UA" dirty="0"/>
              <a:t>орієнтація </a:t>
            </a:r>
            <a:r>
              <a:rPr lang="uk-UA" dirty="0" err="1"/>
              <a:t>міофібрил</a:t>
            </a:r>
            <a:r>
              <a:rPr lang="uk-UA" dirty="0"/>
              <a:t> надає м'язовому волокну поздовжню смугастість.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365" y="1524643"/>
            <a:ext cx="2514600" cy="3495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0660" y="5020318"/>
            <a:ext cx="354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/>
              <a:t>https://uk.wikipedia.org/wiki/%D0%9C%D1%96%D0%BE%D1%84%D1%96%D0%B1%D1%80%D0%B8%D0%BB%D0%B0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437" y="1175599"/>
            <a:ext cx="74634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Міофибрила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ниткоподібна структура, що складається з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довжину близько 2 мікрометрів і містить два типи білкових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мікрофіламенти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актину 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міозину.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диски) складаються з особливих білків, до яких кріпляться ±кінці 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Міозинові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кріпляться до кордонів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ниток з білка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тітину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актиновими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філаментами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пов'язані допоміжні білки —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небулін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білки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тропонін-тропоміозінового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комплексу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1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58" y="957392"/>
            <a:ext cx="7267575" cy="3295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2725" y="4253042"/>
            <a:ext cx="9547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Тонкий </a:t>
            </a:r>
            <a:r>
              <a:rPr lang="uk-UA" dirty="0" err="1"/>
              <a:t>міофіламент</a:t>
            </a:r>
            <a:r>
              <a:rPr lang="uk-UA" dirty="0"/>
              <a:t> (</a:t>
            </a:r>
            <a:r>
              <a:rPr lang="uk-UA" dirty="0" err="1"/>
              <a:t>протофібрила</a:t>
            </a:r>
            <a:r>
              <a:rPr lang="uk-UA" dirty="0"/>
              <a:t>) у центральній частині перетинається </a:t>
            </a:r>
            <a:r>
              <a:rPr lang="uk-UA" dirty="0" err="1"/>
              <a:t>телофрагмою</a:t>
            </a:r>
            <a:r>
              <a:rPr lang="uk-UA" dirty="0"/>
              <a:t> (лінією </a:t>
            </a:r>
            <a:r>
              <a:rPr lang="en-US" dirty="0"/>
              <a:t>z</a:t>
            </a:r>
            <a:r>
              <a:rPr lang="en-US" dirty="0" smtClean="0"/>
              <a:t>)</a:t>
            </a:r>
            <a:r>
              <a:rPr lang="uk-UA" dirty="0" smtClean="0"/>
              <a:t> Ділянка </a:t>
            </a:r>
            <a:r>
              <a:rPr lang="uk-UA" dirty="0" err="1"/>
              <a:t>міофібрили</a:t>
            </a:r>
            <a:r>
              <a:rPr lang="uk-UA" dirty="0"/>
              <a:t>, розміщена між двома </a:t>
            </a:r>
            <a:r>
              <a:rPr lang="uk-UA" dirty="0" err="1"/>
              <a:t>телофрагмами</a:t>
            </a:r>
            <a:r>
              <a:rPr lang="uk-UA" dirty="0"/>
              <a:t>, називається </a:t>
            </a:r>
            <a:r>
              <a:rPr lang="uk-UA" dirty="0" err="1"/>
              <a:t>міомером</a:t>
            </a:r>
            <a:r>
              <a:rPr lang="uk-UA" dirty="0"/>
              <a:t> (відповідно ділянка м'язового волокна — </a:t>
            </a:r>
            <a:r>
              <a:rPr lang="uk-UA" dirty="0" err="1"/>
              <a:t>саркомером</a:t>
            </a:r>
            <a:r>
              <a:rPr lang="uk-UA" dirty="0"/>
              <a:t>) . Довжина одного </a:t>
            </a:r>
            <a:r>
              <a:rPr lang="uk-UA" dirty="0" err="1"/>
              <a:t>міомера</a:t>
            </a:r>
            <a:r>
              <a:rPr lang="uk-UA" dirty="0"/>
              <a:t> розслабленого м'язового волокна становить близько 25 </a:t>
            </a:r>
            <a:r>
              <a:rPr lang="uk-UA" dirty="0" err="1"/>
              <a:t>мкм</a:t>
            </a:r>
            <a:r>
              <a:rPr lang="uk-UA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1449" y="1052643"/>
            <a:ext cx="2743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Будова м`язового волокна </a:t>
            </a:r>
            <a:endParaRPr lang="uk-UA" b="1" dirty="0" smtClean="0"/>
          </a:p>
          <a:p>
            <a:pPr marL="400050" indent="-400050">
              <a:buAutoNum type="romanUcParenBoth"/>
            </a:pPr>
            <a:r>
              <a:rPr lang="uk-UA" dirty="0" err="1" smtClean="0"/>
              <a:t>Міофибрили</a:t>
            </a:r>
            <a:endParaRPr lang="uk-UA" dirty="0" smtClean="0"/>
          </a:p>
          <a:p>
            <a:pPr marL="400050" indent="-400050">
              <a:buAutoNum type="romanUcParenBoth"/>
            </a:pPr>
            <a:endParaRPr lang="uk-UA" dirty="0"/>
          </a:p>
          <a:p>
            <a:pPr marL="400050" indent="-400050">
              <a:buAutoNum type="romanUcParenBoth"/>
            </a:pPr>
            <a:endParaRPr lang="uk-UA" dirty="0" smtClean="0"/>
          </a:p>
          <a:p>
            <a:pPr marL="400050" indent="-400050">
              <a:buAutoNum type="romanUcParenBoth"/>
            </a:pPr>
            <a:endParaRPr lang="uk-UA" dirty="0" smtClean="0"/>
          </a:p>
          <a:p>
            <a:pPr marL="400050" indent="-400050">
              <a:buAutoNum type="romanUcParenBoth"/>
            </a:pPr>
            <a:r>
              <a:rPr lang="uk-UA" dirty="0" smtClean="0"/>
              <a:t> </a:t>
            </a:r>
            <a:r>
              <a:rPr lang="uk-UA" i="1" dirty="0" smtClean="0"/>
              <a:t>А</a:t>
            </a:r>
            <a:r>
              <a:rPr lang="uk-UA" dirty="0" smtClean="0"/>
              <a:t> </a:t>
            </a:r>
            <a:r>
              <a:rPr lang="uk-UA" dirty="0"/>
              <a:t>— анізотропні диски, </a:t>
            </a:r>
            <a:endParaRPr lang="uk-UA" dirty="0" smtClean="0"/>
          </a:p>
          <a:p>
            <a:r>
              <a:rPr lang="uk-UA" i="1" dirty="0" smtClean="0"/>
              <a:t>І</a:t>
            </a:r>
            <a:r>
              <a:rPr lang="uk-UA" dirty="0" smtClean="0"/>
              <a:t> </a:t>
            </a:r>
            <a:r>
              <a:rPr lang="uk-UA" dirty="0"/>
              <a:t>— ізотропні диски, </a:t>
            </a:r>
            <a:r>
              <a:rPr lang="uk-UA" i="1" dirty="0"/>
              <a:t>Н</a:t>
            </a:r>
            <a:r>
              <a:rPr lang="uk-UA" dirty="0"/>
              <a:t> и </a:t>
            </a:r>
            <a:r>
              <a:rPr lang="en-US" i="1" dirty="0"/>
              <a:t>Z</a:t>
            </a:r>
            <a:r>
              <a:rPr lang="en-US" dirty="0"/>
              <a:t> — </a:t>
            </a:r>
            <a:r>
              <a:rPr lang="uk-UA" dirty="0" smtClean="0"/>
              <a:t>пластинки.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30" y="904231"/>
            <a:ext cx="6377244" cy="50678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" y="1043888"/>
            <a:ext cx="5836508" cy="3838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6215" y="1043888"/>
            <a:ext cx="38388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Взагалі, в найзагальнішому вигляді, механізм м'язового скорочення виглядає наступним чином: при скороченні м'яза волокна міозину, використовуючи енергію АТФ (</a:t>
            </a:r>
            <a:r>
              <a:rPr lang="uk-UA" dirty="0" err="1"/>
              <a:t>аденозинтрифосфорна</a:t>
            </a:r>
            <a:r>
              <a:rPr lang="uk-UA" dirty="0"/>
              <a:t> кислота), просуваються уздовж волокон актину, тим самим забезпечуючи головну функцію м'язів (скорочення).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Міозин </a:t>
            </a:r>
            <a:r>
              <a:rPr lang="uk-UA" dirty="0"/>
              <a:t>в цьому процесі відіграє роль ферменту аденозинтрифосфатази і сприяє розщепленню АТФ і виділенню енергії.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4324" y="1174199"/>
            <a:ext cx="4588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Поперечносмугасті м'язи скорочуються лише на 1/3 від вихідної величини, тоді як гладенькі м'язи, скорочуючись, можуть зменшувати свій поздовжній розмір навіть у декілька </a:t>
            </a:r>
            <a:r>
              <a:rPr lang="uk-UA" dirty="0" smtClean="0"/>
              <a:t>разів.</a:t>
            </a:r>
          </a:p>
          <a:p>
            <a:endParaRPr lang="uk-UA" dirty="0"/>
          </a:p>
          <a:p>
            <a:r>
              <a:rPr lang="uk-UA" dirty="0" smtClean="0"/>
              <a:t>Відповідно </a:t>
            </a:r>
            <a:r>
              <a:rPr lang="uk-UA" dirty="0"/>
              <a:t>гладенькі м'язи скорочуються повільніше – через декілька секунд, поперечносмугасті – через кілька </a:t>
            </a:r>
            <a:r>
              <a:rPr lang="uk-UA" dirty="0" err="1"/>
              <a:t>мілісекунд</a:t>
            </a:r>
            <a:r>
              <a:rPr lang="uk-UA" dirty="0"/>
              <a:t>. Під час скорочення скелетні м'язи можуть виконувати роботу, вкорочуючись при цьому на певну відстань.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0" y="1664558"/>
            <a:ext cx="4700073" cy="31486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152525"/>
            <a:ext cx="8067675" cy="45529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6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633" y="807308"/>
            <a:ext cx="3706657" cy="506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4" y="1398501"/>
            <a:ext cx="5353813" cy="30828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551-4ABF-4153-8B55-F616AC81F6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433"/>
          <a:stretch/>
        </p:blipFill>
        <p:spPr>
          <a:xfrm>
            <a:off x="5609967" y="861498"/>
            <a:ext cx="5787844" cy="410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195"/>
          <a:stretch/>
        </p:blipFill>
        <p:spPr>
          <a:xfrm>
            <a:off x="799070" y="861498"/>
            <a:ext cx="4616484" cy="415534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3426" y="1178181"/>
            <a:ext cx="932317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ЛІТЕРАТУРА, яку </a:t>
            </a:r>
            <a:r>
              <a:rPr lang="uk-UA" b="1" dirty="0" smtClean="0"/>
              <a:t>необхідно</a:t>
            </a:r>
            <a:r>
              <a:rPr lang="ru-RU" b="1" dirty="0" smtClean="0"/>
              <a:t> </a:t>
            </a:r>
            <a:r>
              <a:rPr lang="uk-UA" b="1" dirty="0" smtClean="0"/>
              <a:t>опрацювати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[1]. </a:t>
            </a:r>
            <a:r>
              <a:rPr lang="ru-RU" dirty="0" smtClean="0"/>
              <a:t>https</a:t>
            </a:r>
            <a:r>
              <a:rPr lang="ru-RU" dirty="0"/>
              <a:t>://www.youtube.com/watch?v=jqy0i1KX </a:t>
            </a:r>
            <a:r>
              <a:rPr lang="ru-RU" dirty="0" smtClean="0"/>
              <a:t>UO4 </a:t>
            </a:r>
            <a:r>
              <a:rPr lang="ru-RU" dirty="0"/>
              <a:t>- </a:t>
            </a:r>
            <a:r>
              <a:rPr lang="uk-UA" b="1" dirty="0" smtClean="0"/>
              <a:t>м'язове скорочення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[2]. </a:t>
            </a:r>
            <a:r>
              <a:rPr lang="uk-UA" dirty="0" smtClean="0"/>
              <a:t>Біофізика</a:t>
            </a:r>
            <a:r>
              <a:rPr lang="uk-UA" dirty="0" smtClean="0"/>
              <a:t>. Фізичні методи аналізу та метрологія: підручник/ Е.І. </a:t>
            </a:r>
            <a:r>
              <a:rPr lang="uk-UA" dirty="0" err="1" smtClean="0"/>
              <a:t>Личковський</a:t>
            </a:r>
            <a:r>
              <a:rPr lang="uk-UA" dirty="0" smtClean="0"/>
              <a:t>, В.О. </a:t>
            </a:r>
            <a:r>
              <a:rPr lang="uk-UA" dirty="0" err="1" smtClean="0"/>
              <a:t>Тіманюк</a:t>
            </a:r>
            <a:r>
              <a:rPr lang="uk-UA" dirty="0" smtClean="0"/>
              <a:t>,  О.В. Чалий та ін. – Вінниця: Нова книга, 2014 – 464 с. – </a:t>
            </a:r>
            <a:r>
              <a:rPr lang="uk-UA" b="1" dirty="0" smtClean="0"/>
              <a:t>читати </a:t>
            </a:r>
            <a:r>
              <a:rPr lang="uk-UA" b="1" dirty="0" err="1" smtClean="0"/>
              <a:t>стор</a:t>
            </a:r>
            <a:r>
              <a:rPr lang="uk-UA" b="1" dirty="0" smtClean="0"/>
              <a:t>. 13-29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[3].</a:t>
            </a:r>
            <a:r>
              <a:rPr lang="uk-UA" dirty="0" smtClean="0"/>
              <a:t> </a:t>
            </a:r>
            <a:r>
              <a:rPr lang="uk-UA" dirty="0" smtClean="0"/>
              <a:t>Біофізика і біомеханіка: підручник/ В.С. Антонюк, М.О. Бондаренко, </a:t>
            </a:r>
            <a:r>
              <a:rPr lang="uk-UA" dirty="0"/>
              <a:t>В.А. </a:t>
            </a:r>
            <a:r>
              <a:rPr lang="uk-UA" dirty="0" smtClean="0"/>
              <a:t>Ващенко та ін. – К.: НТУУ «КПІ», 2012 – 344 с. – </a:t>
            </a:r>
            <a:r>
              <a:rPr lang="uk-UA" b="1" dirty="0" smtClean="0"/>
              <a:t>читати </a:t>
            </a:r>
            <a:r>
              <a:rPr lang="uk-UA" b="1" dirty="0" err="1" smtClean="0"/>
              <a:t>стор</a:t>
            </a:r>
            <a:r>
              <a:rPr lang="uk-UA" b="1" dirty="0" smtClean="0"/>
              <a:t>. </a:t>
            </a:r>
            <a:r>
              <a:rPr lang="uk-UA" b="1" dirty="0" smtClean="0"/>
              <a:t>12-</a:t>
            </a:r>
            <a:r>
              <a:rPr lang="en-US" b="1" smtClean="0"/>
              <a:t>36</a:t>
            </a: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20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0852"/>
          </a:xfrm>
        </p:spPr>
        <p:txBody>
          <a:bodyPr/>
          <a:lstStyle/>
          <a:p>
            <a:r>
              <a:rPr lang="uk-UA" dirty="0"/>
              <a:t>Класифікація м’язової тканини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М'язи </a:t>
            </a:r>
            <a:r>
              <a:rPr lang="uk-UA" dirty="0"/>
              <a:t>(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μιοδ — </a:t>
            </a:r>
            <a:r>
              <a:rPr lang="uk-UA" dirty="0"/>
              <a:t>м'яз; лат. </a:t>
            </a:r>
            <a:r>
              <a:rPr lang="en-US" dirty="0" err="1"/>
              <a:t>musculus</a:t>
            </a:r>
            <a:r>
              <a:rPr lang="en-US" dirty="0"/>
              <a:t> — </a:t>
            </a:r>
            <a:r>
              <a:rPr lang="uk-UA" dirty="0"/>
              <a:t>мишка, маленька миша) виконують рухову (моторну) функцію. </a:t>
            </a:r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Існує </a:t>
            </a:r>
            <a:r>
              <a:rPr lang="uk-UA" b="1" dirty="0"/>
              <a:t>дві класифікації м'язових тканин </a:t>
            </a:r>
            <a:r>
              <a:rPr lang="uk-UA" dirty="0"/>
              <a:t>— </a:t>
            </a:r>
            <a:r>
              <a:rPr lang="uk-UA" dirty="0" err="1"/>
              <a:t>морфофункціональна</a:t>
            </a:r>
            <a:r>
              <a:rPr lang="uk-UA" dirty="0"/>
              <a:t> та </a:t>
            </a:r>
            <a:r>
              <a:rPr lang="uk-UA" dirty="0" smtClean="0"/>
              <a:t>генетична.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За </a:t>
            </a:r>
            <a:r>
              <a:rPr lang="uk-UA" dirty="0" err="1"/>
              <a:t>морфофункціональною</a:t>
            </a:r>
            <a:r>
              <a:rPr lang="uk-UA" dirty="0"/>
              <a:t> класифікацією м'язові тканини за особливостями будови, функції та локалізації поділяють на дві групи: гладенька (непосмугована) та поперечносмугаста (посмугована), яка в свою чергу поділяється на скелетну та серцеву. Ще відокремлюють спеціалізовану м'язову тканину. До поперечносмугастих належать скелетні м’язи, м’язи язика і верхньої третини стравоходу, зовнішні м’язи очного яблука і ряд інших. Міокард за морфологічними ознаками належить до цієї ж групи; за іншими ознаками займає проміжне положення між гладенькими та поперечносмугастими. Гладенькі м’язи – це м’язи внутрішніх органів, які оточують пустотілі або трубчасті органи, які змінюються у об’ємі (є у шлунку, кишках, матці, сечовому міхурі, кровоносних судинах). </a:t>
            </a:r>
            <a:r>
              <a:rPr lang="en-US" dirty="0">
                <a:hlinkClick r:id="rId2"/>
              </a:rPr>
              <a:t>https://uk.wikipedia.org/wiki/%</a:t>
            </a:r>
            <a:r>
              <a:rPr lang="en-US" dirty="0" smtClean="0">
                <a:hlinkClick r:id="rId2"/>
              </a:rPr>
              <a:t>D0%9C%27%D1%8F%D0%B7%D0%B8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3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171575"/>
            <a:ext cx="8553450" cy="4514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4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379" y="1482813"/>
            <a:ext cx="54946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 генетичною класифікацією (М. Г. </a:t>
            </a:r>
            <a:r>
              <a:rPr lang="uk-UA" dirty="0" err="1"/>
              <a:t>Хлопін</a:t>
            </a:r>
            <a:r>
              <a:rPr lang="uk-UA" dirty="0"/>
              <a:t>) за походженням виділяють п'ять </a:t>
            </a:r>
            <a:r>
              <a:rPr lang="uk-UA" dirty="0" err="1"/>
              <a:t>гістогенетичних</a:t>
            </a:r>
            <a:r>
              <a:rPr lang="uk-UA" dirty="0"/>
              <a:t> типів: </a:t>
            </a:r>
            <a:r>
              <a:rPr lang="uk-UA" b="1" dirty="0"/>
              <a:t>соматичний</a:t>
            </a:r>
            <a:r>
              <a:rPr lang="uk-UA" dirty="0"/>
              <a:t> (походить з </a:t>
            </a:r>
            <a:r>
              <a:rPr lang="uk-UA" dirty="0" err="1"/>
              <a:t>міотомів</a:t>
            </a:r>
            <a:r>
              <a:rPr lang="uk-UA" dirty="0"/>
              <a:t> мезодерми </a:t>
            </a:r>
            <a:r>
              <a:rPr lang="uk-UA" dirty="0" smtClean="0"/>
              <a:t>– це </a:t>
            </a:r>
            <a:r>
              <a:rPr lang="uk-UA" dirty="0"/>
              <a:t>скелетна м'язова тканина); </a:t>
            </a:r>
            <a:endParaRPr lang="uk-UA" dirty="0" smtClean="0"/>
          </a:p>
          <a:p>
            <a:r>
              <a:rPr lang="uk-UA" b="1" dirty="0" err="1" smtClean="0"/>
              <a:t>целомічний</a:t>
            </a:r>
            <a:r>
              <a:rPr lang="uk-UA" b="1" dirty="0" smtClean="0"/>
              <a:t> </a:t>
            </a:r>
            <a:r>
              <a:rPr lang="uk-UA" dirty="0"/>
              <a:t>(походить з вентральної </a:t>
            </a:r>
            <a:r>
              <a:rPr lang="uk-UA" dirty="0" err="1"/>
              <a:t>мезодреми</a:t>
            </a:r>
            <a:r>
              <a:rPr lang="uk-UA" dirty="0"/>
              <a:t> –</a:t>
            </a:r>
            <a:r>
              <a:rPr lang="uk-UA" dirty="0" smtClean="0"/>
              <a:t> </a:t>
            </a:r>
            <a:r>
              <a:rPr lang="uk-UA" dirty="0"/>
              <a:t>це серцева м'язова тканина); </a:t>
            </a:r>
            <a:endParaRPr lang="uk-UA" dirty="0" smtClean="0"/>
          </a:p>
          <a:p>
            <a:r>
              <a:rPr lang="uk-UA" b="1" dirty="0" smtClean="0"/>
              <a:t>вісцеральний </a:t>
            </a:r>
            <a:r>
              <a:rPr lang="uk-UA" dirty="0"/>
              <a:t>(розвивається із мезенхіми –</a:t>
            </a:r>
            <a:r>
              <a:rPr lang="uk-UA" dirty="0" smtClean="0"/>
              <a:t> </a:t>
            </a:r>
            <a:r>
              <a:rPr lang="uk-UA" dirty="0"/>
              <a:t>це гладенька м'язова тканина стінок внутрішніх органів); </a:t>
            </a:r>
            <a:r>
              <a:rPr lang="uk-UA" b="1" dirty="0" err="1"/>
              <a:t>невральний</a:t>
            </a:r>
            <a:r>
              <a:rPr lang="uk-UA" dirty="0"/>
              <a:t> (походить з нервової трубки –</a:t>
            </a:r>
            <a:r>
              <a:rPr lang="uk-UA" dirty="0" smtClean="0"/>
              <a:t> </a:t>
            </a:r>
            <a:r>
              <a:rPr lang="uk-UA" dirty="0"/>
              <a:t>це гладенькі </a:t>
            </a:r>
            <a:r>
              <a:rPr lang="uk-UA" dirty="0" err="1"/>
              <a:t>міоцити</a:t>
            </a:r>
            <a:r>
              <a:rPr lang="uk-UA" dirty="0"/>
              <a:t> м'язів райдужної оболонки); </a:t>
            </a:r>
            <a:r>
              <a:rPr lang="uk-UA" b="1" dirty="0"/>
              <a:t>епідермальний</a:t>
            </a:r>
            <a:r>
              <a:rPr lang="uk-UA" dirty="0"/>
              <a:t> –</a:t>
            </a:r>
            <a:r>
              <a:rPr lang="uk-UA" dirty="0" smtClean="0"/>
              <a:t> </a:t>
            </a:r>
            <a:r>
              <a:rPr lang="uk-UA" dirty="0"/>
              <a:t>зі шкірної ектодерми, містить </a:t>
            </a:r>
            <a:r>
              <a:rPr lang="uk-UA" dirty="0" err="1"/>
              <a:t>міоепітеліальні</a:t>
            </a:r>
            <a:r>
              <a:rPr lang="uk-UA" dirty="0"/>
              <a:t> </a:t>
            </a:r>
            <a:r>
              <a:rPr lang="uk-UA" dirty="0" err="1"/>
              <a:t>кошикоподібні</a:t>
            </a:r>
            <a:r>
              <a:rPr lang="uk-UA" dirty="0"/>
              <a:t> клітини потових, сальних, молочних, слинних та слізних залоз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5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389" y="787396"/>
            <a:ext cx="4601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Структурною одиницею посмугованої м'язової тканини є м'язове волокно (</a:t>
            </a:r>
            <a:r>
              <a:rPr lang="uk-UA" dirty="0" err="1"/>
              <a:t>міоцит</a:t>
            </a:r>
            <a:r>
              <a:rPr lang="uk-UA" dirty="0"/>
              <a:t>), яке утворилося в результаті злиття багатьох ембріональних м'язових клітин. Саме тому кожне м'язове волокно містить багато </a:t>
            </a:r>
            <a:r>
              <a:rPr lang="uk-UA" dirty="0" err="1"/>
              <a:t>ядер</a:t>
            </a:r>
            <a:r>
              <a:rPr lang="uk-UA" dirty="0"/>
              <a:t>, що розташовані по краях по всій довжині.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08" y="1526060"/>
            <a:ext cx="5114925" cy="358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8496" y="5282168"/>
            <a:ext cx="103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Skeletal muscles are very large. Their diameter is about 100 microns (about 13 times the diameter of a red blood cell) and they can be as long as 30 to 40 cm (10 to 16 in.).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6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47737"/>
            <a:ext cx="7905750" cy="49625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3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10" y="865617"/>
            <a:ext cx="5221124" cy="3187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7491" y="2365973"/>
            <a:ext cx="3632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Загальна макроскопічна будова м'язу.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Кістка 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Перимізій</a:t>
            </a:r>
            <a:r>
              <a:rPr lang="uk-UA" dirty="0" smtClean="0"/>
              <a:t> </a:t>
            </a:r>
          </a:p>
          <a:p>
            <a:pPr marL="342900" indent="-342900">
              <a:buAutoNum type="arabicPeriod"/>
            </a:pPr>
            <a:r>
              <a:rPr lang="uk-UA" dirty="0" smtClean="0"/>
              <a:t>Кровоносна </a:t>
            </a:r>
            <a:r>
              <a:rPr lang="uk-UA" dirty="0"/>
              <a:t>судина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М'язове </a:t>
            </a:r>
            <a:r>
              <a:rPr lang="uk-UA" dirty="0"/>
              <a:t>волокно (симпласт).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Фасціальний</a:t>
            </a:r>
            <a:r>
              <a:rPr lang="uk-UA" dirty="0" smtClean="0"/>
              <a:t> </a:t>
            </a:r>
            <a:r>
              <a:rPr lang="uk-UA" dirty="0"/>
              <a:t>футляр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Ендомізій</a:t>
            </a:r>
            <a:r>
              <a:rPr lang="uk-UA" dirty="0" smtClean="0"/>
              <a:t>  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Епімізій</a:t>
            </a:r>
            <a:r>
              <a:rPr lang="uk-UA" dirty="0" smtClean="0"/>
              <a:t> </a:t>
            </a:r>
          </a:p>
          <a:p>
            <a:pPr marL="342900" indent="-342900">
              <a:buAutoNum type="arabicPeriod"/>
            </a:pPr>
            <a:r>
              <a:rPr lang="uk-UA" dirty="0" smtClean="0"/>
              <a:t>Сухожилок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3" y="684641"/>
            <a:ext cx="6387414" cy="4627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0722" y="5534453"/>
            <a:ext cx="5474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https://functionalanatomyblog.com/2014/06/12/muscle/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6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0984" y="94700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Клітини м'язової </a:t>
            </a:r>
            <a:r>
              <a:rPr lang="uk-UA" dirty="0"/>
              <a:t>тканини називають </a:t>
            </a:r>
            <a:r>
              <a:rPr lang="uk-UA" b="1" dirty="0" err="1"/>
              <a:t>міоцитами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 smtClean="0"/>
              <a:t>У </a:t>
            </a:r>
            <a:r>
              <a:rPr lang="uk-UA" dirty="0"/>
              <a:t>цитоплазмі </a:t>
            </a:r>
            <a:r>
              <a:rPr lang="uk-UA" dirty="0" err="1"/>
              <a:t>міоцитів</a:t>
            </a:r>
            <a:r>
              <a:rPr lang="uk-UA" dirty="0"/>
              <a:t> розташовуються </a:t>
            </a:r>
            <a:r>
              <a:rPr lang="uk-UA" b="1" dirty="0" err="1"/>
              <a:t>міофібрили</a:t>
            </a:r>
            <a:r>
              <a:rPr lang="uk-UA" dirty="0"/>
              <a:t>, що складаються зі скоротливих білків. Завдяки </a:t>
            </a:r>
            <a:r>
              <a:rPr lang="uk-UA" dirty="0" err="1"/>
              <a:t>міофібрилам</a:t>
            </a:r>
            <a:r>
              <a:rPr lang="uk-UA" dirty="0"/>
              <a:t> м'язова клітина здатна скорочуватися під впливом </a:t>
            </a:r>
            <a:r>
              <a:rPr lang="uk-UA" b="1" dirty="0"/>
              <a:t>нервових імпульсів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В </a:t>
            </a:r>
            <a:r>
              <a:rPr lang="uk-UA" dirty="0"/>
              <a:t>клітинах гладеньких м’язів відсутня поперечна </a:t>
            </a:r>
            <a:r>
              <a:rPr lang="uk-UA" dirty="0" err="1"/>
              <a:t>посмугованість</a:t>
            </a:r>
            <a:r>
              <a:rPr lang="uk-UA" dirty="0"/>
              <a:t>, оскільки </a:t>
            </a:r>
            <a:r>
              <a:rPr lang="uk-UA" dirty="0" err="1"/>
              <a:t>міофіламенти</a:t>
            </a:r>
            <a:r>
              <a:rPr lang="uk-UA" dirty="0"/>
              <a:t> — тонкі (актинові) и товсті (міозинові) нитки — не утворюють </a:t>
            </a:r>
            <a:r>
              <a:rPr lang="uk-UA" dirty="0" err="1"/>
              <a:t>міофибрил</a:t>
            </a:r>
            <a:r>
              <a:rPr lang="uk-UA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3" y="821082"/>
            <a:ext cx="4097552" cy="44609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2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819</Words>
  <Application>Microsoft Office PowerPoint</Application>
  <PresentationFormat>Широкоэкранный</PresentationFormat>
  <Paragraphs>82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Біомеханіка </vt:lpstr>
      <vt:lpstr>Класифікація м’язової тканини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Нікітчук Тетяна Миколаївна</dc:creator>
  <cp:lastModifiedBy>Нікітчук Тетяна Миколаївна</cp:lastModifiedBy>
  <cp:revision>14</cp:revision>
  <dcterms:created xsi:type="dcterms:W3CDTF">2021-02-09T12:04:24Z</dcterms:created>
  <dcterms:modified xsi:type="dcterms:W3CDTF">2021-02-24T07:00:36Z</dcterms:modified>
</cp:coreProperties>
</file>