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10972800"/>
  <p:notesSz cx="10972800" cy="14630400"/>
  <p:embeddedFontLst>
    <p:embeddedFont>
      <p:font typeface="Gelasio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5" d="100"/>
          <a:sy n="35" d="100"/>
        </p:scale>
        <p:origin x="6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659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302D2C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302D2C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302D2C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302D2C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302D2C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302D2C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302D2C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302D2C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302D2C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302D2C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302D2C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302D2C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302D2C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302D2C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302D2C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302D2C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302D2C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302D2C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302D2C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302D2C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5160" y="243840"/>
            <a:ext cx="13980081" cy="10485120"/>
          </a:xfrm>
          <a:prstGeom prst="roundRect">
            <a:avLst>
              <a:gd name="adj" fmla="val 310"/>
            </a:avLst>
          </a:prstGeom>
          <a:solidFill>
            <a:srgbClr val="464342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680" y="243840"/>
            <a:ext cx="5242441" cy="104851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83707" y="3953232"/>
            <a:ext cx="7220426" cy="1354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Розвиток психології в Україні: ІХХ-ХХІ століття</a:t>
            </a:r>
            <a:endParaRPr lang="en-US" sz="4250" dirty="0"/>
          </a:p>
        </p:txBody>
      </p:sp>
      <p:sp>
        <p:nvSpPr>
          <p:cNvPr id="5" name="Text 2"/>
          <p:cNvSpPr/>
          <p:nvPr/>
        </p:nvSpPr>
        <p:spPr>
          <a:xfrm>
            <a:off x="1083707" y="5632728"/>
            <a:ext cx="7220426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Представляємо вам історичну подорож розвитком психологічної науки в Україні. Ми дослідимо ключові етапи, видатних науковців та суспільні зміни, що формували цю дисципліну впродовж трьох століть.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5160" y="243840"/>
            <a:ext cx="13980081" cy="10485120"/>
          </a:xfrm>
          <a:prstGeom prst="roundRect">
            <a:avLst>
              <a:gd name="adj" fmla="val 310"/>
            </a:avLst>
          </a:prstGeom>
          <a:solidFill>
            <a:srgbClr val="464342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60" y="243840"/>
            <a:ext cx="5242441" cy="104851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326148" y="2217301"/>
            <a:ext cx="7220426" cy="1354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Київська психологічна школа 1930-1950-х рр.</a:t>
            </a:r>
            <a:endParaRPr lang="en-US" sz="4250" dirty="0"/>
          </a:p>
        </p:txBody>
      </p:sp>
      <p:sp>
        <p:nvSpPr>
          <p:cNvPr id="5" name="Shape 2"/>
          <p:cNvSpPr/>
          <p:nvPr/>
        </p:nvSpPr>
        <p:spPr>
          <a:xfrm>
            <a:off x="6326148" y="3896797"/>
            <a:ext cx="7220426" cy="4858703"/>
          </a:xfrm>
          <a:prstGeom prst="roundRect">
            <a:avLst>
              <a:gd name="adj" fmla="val 669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333768" y="3904417"/>
            <a:ext cx="7204353" cy="96869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6551414" y="4042053"/>
            <a:ext cx="1963936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Керівник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8956358" y="4042053"/>
            <a:ext cx="196012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Напрямок досліджень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11357491" y="4042053"/>
            <a:ext cx="1963936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Основні праці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333768" y="4873109"/>
            <a:ext cx="7204353" cy="96869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6551414" y="5010745"/>
            <a:ext cx="196393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Олександр Лазурський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8956358" y="5010745"/>
            <a:ext cx="1960126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Характерологія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11357491" y="5010745"/>
            <a:ext cx="196393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"Нарис науки про характери"</a:t>
            </a:r>
            <a:endParaRPr lang="en-US" sz="1700" dirty="0"/>
          </a:p>
        </p:txBody>
      </p:sp>
      <p:sp>
        <p:nvSpPr>
          <p:cNvPr id="14" name="Shape 11"/>
          <p:cNvSpPr/>
          <p:nvPr/>
        </p:nvSpPr>
        <p:spPr>
          <a:xfrm>
            <a:off x="6333768" y="5841802"/>
            <a:ext cx="7204353" cy="96869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6551414" y="5979438"/>
            <a:ext cx="196393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Григорій Синицький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8956358" y="5979438"/>
            <a:ext cx="1960126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Емоційні процеси</a:t>
            </a:r>
            <a:endParaRPr lang="en-US" sz="1700" dirty="0"/>
          </a:p>
        </p:txBody>
      </p:sp>
      <p:sp>
        <p:nvSpPr>
          <p:cNvPr id="17" name="Text 14"/>
          <p:cNvSpPr/>
          <p:nvPr/>
        </p:nvSpPr>
        <p:spPr>
          <a:xfrm>
            <a:off x="11357491" y="5979438"/>
            <a:ext cx="196393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"Психологія емоцій"</a:t>
            </a:r>
            <a:endParaRPr lang="en-US" sz="1700" dirty="0"/>
          </a:p>
        </p:txBody>
      </p:sp>
      <p:sp>
        <p:nvSpPr>
          <p:cNvPr id="18" name="Shape 15"/>
          <p:cNvSpPr/>
          <p:nvPr/>
        </p:nvSpPr>
        <p:spPr>
          <a:xfrm>
            <a:off x="6333768" y="6810494"/>
            <a:ext cx="7204353" cy="96869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9" name="Text 16"/>
          <p:cNvSpPr/>
          <p:nvPr/>
        </p:nvSpPr>
        <p:spPr>
          <a:xfrm>
            <a:off x="6551414" y="6948130"/>
            <a:ext cx="196393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Олександр Раєвський</a:t>
            </a:r>
            <a:endParaRPr lang="en-US" sz="1700" dirty="0"/>
          </a:p>
        </p:txBody>
      </p:sp>
      <p:sp>
        <p:nvSpPr>
          <p:cNvPr id="20" name="Text 17"/>
          <p:cNvSpPr/>
          <p:nvPr/>
        </p:nvSpPr>
        <p:spPr>
          <a:xfrm>
            <a:off x="8956358" y="6948130"/>
            <a:ext cx="196012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Психологія мислення</a:t>
            </a:r>
            <a:endParaRPr lang="en-US" sz="1700" dirty="0"/>
          </a:p>
        </p:txBody>
      </p:sp>
      <p:sp>
        <p:nvSpPr>
          <p:cNvPr id="21" name="Text 18"/>
          <p:cNvSpPr/>
          <p:nvPr/>
        </p:nvSpPr>
        <p:spPr>
          <a:xfrm>
            <a:off x="11357491" y="6948130"/>
            <a:ext cx="196393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"Мислення та мова"</a:t>
            </a:r>
            <a:endParaRPr lang="en-US" sz="1700" dirty="0"/>
          </a:p>
        </p:txBody>
      </p:sp>
      <p:sp>
        <p:nvSpPr>
          <p:cNvPr id="22" name="Shape 19"/>
          <p:cNvSpPr/>
          <p:nvPr/>
        </p:nvSpPr>
        <p:spPr>
          <a:xfrm>
            <a:off x="6333768" y="7779187"/>
            <a:ext cx="7204353" cy="96869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3" name="Text 20"/>
          <p:cNvSpPr/>
          <p:nvPr/>
        </p:nvSpPr>
        <p:spPr>
          <a:xfrm>
            <a:off x="6551414" y="7916823"/>
            <a:ext cx="1963936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Валентин Асмус</a:t>
            </a:r>
            <a:endParaRPr lang="en-US" sz="1700" dirty="0"/>
          </a:p>
        </p:txBody>
      </p:sp>
      <p:sp>
        <p:nvSpPr>
          <p:cNvPr id="24" name="Text 21"/>
          <p:cNvSpPr/>
          <p:nvPr/>
        </p:nvSpPr>
        <p:spPr>
          <a:xfrm>
            <a:off x="8956358" y="7916823"/>
            <a:ext cx="196012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Філософська психологія</a:t>
            </a:r>
            <a:endParaRPr lang="en-US" sz="1700" dirty="0"/>
          </a:p>
        </p:txBody>
      </p:sp>
      <p:sp>
        <p:nvSpPr>
          <p:cNvPr id="25" name="Text 22"/>
          <p:cNvSpPr/>
          <p:nvPr/>
        </p:nvSpPr>
        <p:spPr>
          <a:xfrm>
            <a:off x="11357491" y="7916823"/>
            <a:ext cx="196393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"Логіка та мислення"</a:t>
            </a:r>
            <a:endParaRPr lang="en-US" sz="1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5160" y="243840"/>
            <a:ext cx="13980081" cy="10485120"/>
          </a:xfrm>
          <a:prstGeom prst="roundRect">
            <a:avLst>
              <a:gd name="adj" fmla="val 310"/>
            </a:avLst>
          </a:prstGeom>
          <a:solidFill>
            <a:srgbClr val="464342"/>
          </a:solidFill>
          <a:ln/>
        </p:spPr>
      </p:sp>
      <p:sp>
        <p:nvSpPr>
          <p:cNvPr id="3" name="Text 1"/>
          <p:cNvSpPr/>
          <p:nvPr/>
        </p:nvSpPr>
        <p:spPr>
          <a:xfrm>
            <a:off x="1083707" y="2643902"/>
            <a:ext cx="9953982" cy="677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Розвиток психофізіології, кінця 1950-х</a:t>
            </a:r>
            <a:endParaRPr lang="en-US" sz="42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07" y="3754517"/>
            <a:ext cx="3973711" cy="245590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83707" y="6481286"/>
            <a:ext cx="3973711" cy="677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Нейрофізіологічні дослідження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1083707" y="7288768"/>
            <a:ext cx="3973711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Вивчення електричної активності мозку за допомогою ЕЕГ. Розробка нових методик нейровізуалізації.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285" y="3754517"/>
            <a:ext cx="3973711" cy="245590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28285" y="6481286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Вивчення реакцій</a:t>
            </a:r>
            <a:endParaRPr lang="en-US" sz="2100" dirty="0"/>
          </a:p>
        </p:txBody>
      </p:sp>
      <p:sp>
        <p:nvSpPr>
          <p:cNvPr id="9" name="Text 5"/>
          <p:cNvSpPr/>
          <p:nvPr/>
        </p:nvSpPr>
        <p:spPr>
          <a:xfrm>
            <a:off x="5328285" y="6950035"/>
            <a:ext cx="3973711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Дослідження швидкості реакції та сенсомоторних процесів. Створення нових методик вимірювання.</a:t>
            </a:r>
            <a:endParaRPr lang="en-US" sz="17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863" y="3754517"/>
            <a:ext cx="3973711" cy="245590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572863" y="6481286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Інститут психології</a:t>
            </a:r>
            <a:endParaRPr lang="en-US" sz="2100" dirty="0"/>
          </a:p>
        </p:txBody>
      </p:sp>
      <p:sp>
        <p:nvSpPr>
          <p:cNvPr id="12" name="Text 7"/>
          <p:cNvSpPr/>
          <p:nvPr/>
        </p:nvSpPr>
        <p:spPr>
          <a:xfrm>
            <a:off x="9572863" y="6950035"/>
            <a:ext cx="3973711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Заснування Інституту психології АН УРСР у 1960 році. Централізація психологічних досліджень.</a:t>
            </a:r>
            <a:endParaRPr lang="en-US" sz="17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5160" y="243840"/>
            <a:ext cx="13980081" cy="10485120"/>
          </a:xfrm>
          <a:prstGeom prst="roundRect">
            <a:avLst>
              <a:gd name="adj" fmla="val 310"/>
            </a:avLst>
          </a:prstGeom>
          <a:solidFill>
            <a:srgbClr val="464342"/>
          </a:solidFill>
          <a:ln/>
        </p:spPr>
      </p:sp>
      <p:sp>
        <p:nvSpPr>
          <p:cNvPr id="3" name="Text 1"/>
          <p:cNvSpPr/>
          <p:nvPr/>
        </p:nvSpPr>
        <p:spPr>
          <a:xfrm>
            <a:off x="1083707" y="1711523"/>
            <a:ext cx="12462986" cy="1354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Григорій Костюк: провідник освіти та психології</a:t>
            </a:r>
            <a:endParaRPr lang="en-US" sz="42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27" y="3639145"/>
            <a:ext cx="2981920" cy="298192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602" y="3639145"/>
            <a:ext cx="2981920" cy="298192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877" y="3639145"/>
            <a:ext cx="2981920" cy="2981920"/>
          </a:xfrm>
          <a:prstGeom prst="rect">
            <a:avLst/>
          </a:prstGeom>
        </p:spPr>
      </p:pic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7153" y="3639145"/>
            <a:ext cx="2981920" cy="2981920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083707" y="7113032"/>
            <a:ext cx="3937635" cy="715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1960</a:t>
            </a:r>
            <a:endParaRPr lang="en-US" sz="5600" dirty="0"/>
          </a:p>
        </p:txBody>
      </p:sp>
      <p:sp>
        <p:nvSpPr>
          <p:cNvPr id="9" name="Text 3"/>
          <p:cNvSpPr/>
          <p:nvPr/>
        </p:nvSpPr>
        <p:spPr>
          <a:xfrm>
            <a:off x="1697831" y="8099108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Рік заснування</a:t>
            </a:r>
            <a:endParaRPr lang="en-US" sz="2100" dirty="0"/>
          </a:p>
        </p:txBody>
      </p:sp>
      <p:sp>
        <p:nvSpPr>
          <p:cNvPr id="10" name="Text 4"/>
          <p:cNvSpPr/>
          <p:nvPr/>
        </p:nvSpPr>
        <p:spPr>
          <a:xfrm>
            <a:off x="1083707" y="8567857"/>
            <a:ext cx="393763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Став першим директором Інституту психології у Києві</a:t>
            </a:r>
            <a:endParaRPr lang="en-US" sz="1700" dirty="0"/>
          </a:p>
        </p:txBody>
      </p:sp>
      <p:sp>
        <p:nvSpPr>
          <p:cNvPr id="11" name="Text 5"/>
          <p:cNvSpPr/>
          <p:nvPr/>
        </p:nvSpPr>
        <p:spPr>
          <a:xfrm>
            <a:off x="5346383" y="7113032"/>
            <a:ext cx="3937635" cy="715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150+</a:t>
            </a:r>
            <a:endParaRPr lang="en-US" sz="5600" dirty="0"/>
          </a:p>
        </p:txBody>
      </p:sp>
      <p:sp>
        <p:nvSpPr>
          <p:cNvPr id="12" name="Text 6"/>
          <p:cNvSpPr/>
          <p:nvPr/>
        </p:nvSpPr>
        <p:spPr>
          <a:xfrm>
            <a:off x="5960507" y="8099108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Наукові праці</a:t>
            </a:r>
            <a:endParaRPr lang="en-US" sz="2100" dirty="0"/>
          </a:p>
        </p:txBody>
      </p:sp>
      <p:sp>
        <p:nvSpPr>
          <p:cNvPr id="13" name="Text 7"/>
          <p:cNvSpPr/>
          <p:nvPr/>
        </p:nvSpPr>
        <p:spPr>
          <a:xfrm>
            <a:off x="5346383" y="8567857"/>
            <a:ext cx="393763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Опублікував фундаментальні дослідження з освітньої психології</a:t>
            </a:r>
            <a:endParaRPr lang="en-US" sz="1700" dirty="0"/>
          </a:p>
        </p:txBody>
      </p:sp>
      <p:sp>
        <p:nvSpPr>
          <p:cNvPr id="14" name="Text 8"/>
          <p:cNvSpPr/>
          <p:nvPr/>
        </p:nvSpPr>
        <p:spPr>
          <a:xfrm>
            <a:off x="9609058" y="7113032"/>
            <a:ext cx="3937635" cy="715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32</a:t>
            </a:r>
            <a:endParaRPr lang="en-US" sz="5600" dirty="0"/>
          </a:p>
        </p:txBody>
      </p:sp>
      <p:sp>
        <p:nvSpPr>
          <p:cNvPr id="15" name="Text 9"/>
          <p:cNvSpPr/>
          <p:nvPr/>
        </p:nvSpPr>
        <p:spPr>
          <a:xfrm>
            <a:off x="10180796" y="8099108"/>
            <a:ext cx="2794159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Учні та послідовники</a:t>
            </a:r>
            <a:endParaRPr lang="en-US" sz="2100" dirty="0"/>
          </a:p>
        </p:txBody>
      </p:sp>
      <p:sp>
        <p:nvSpPr>
          <p:cNvPr id="16" name="Text 10"/>
          <p:cNvSpPr/>
          <p:nvPr/>
        </p:nvSpPr>
        <p:spPr>
          <a:xfrm>
            <a:off x="9609058" y="8567857"/>
            <a:ext cx="393763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Виховав плеяду відомих українських психологів</a:t>
            </a:r>
            <a:endParaRPr lang="en-US" sz="17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5160" y="243840"/>
            <a:ext cx="13980081" cy="10485120"/>
          </a:xfrm>
          <a:prstGeom prst="roundRect">
            <a:avLst>
              <a:gd name="adj" fmla="val 310"/>
            </a:avLst>
          </a:prstGeom>
          <a:solidFill>
            <a:srgbClr val="464342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60" y="243840"/>
            <a:ext cx="5242441" cy="104851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326148" y="1888927"/>
            <a:ext cx="7220426" cy="1354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Поява шкільної психології та психодіагностики</a:t>
            </a:r>
            <a:endParaRPr lang="en-US" sz="4250" dirty="0"/>
          </a:p>
        </p:txBody>
      </p:sp>
      <p:sp>
        <p:nvSpPr>
          <p:cNvPr id="5" name="Shape 2"/>
          <p:cNvSpPr/>
          <p:nvPr/>
        </p:nvSpPr>
        <p:spPr>
          <a:xfrm>
            <a:off x="6326148" y="3568422"/>
            <a:ext cx="162520" cy="1162169"/>
          </a:xfrm>
          <a:prstGeom prst="roundRect">
            <a:avLst>
              <a:gd name="adj" fmla="val 20005"/>
            </a:avLst>
          </a:prstGeom>
          <a:solidFill>
            <a:srgbClr val="373433"/>
          </a:solidFill>
          <a:ln/>
        </p:spPr>
      </p:sp>
      <p:sp>
        <p:nvSpPr>
          <p:cNvPr id="6" name="Text 3"/>
          <p:cNvSpPr/>
          <p:nvPr/>
        </p:nvSpPr>
        <p:spPr>
          <a:xfrm>
            <a:off x="6813709" y="3568422"/>
            <a:ext cx="443400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Початкові експерименти (1970-ті)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6813709" y="4037171"/>
            <a:ext cx="673286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Впровадження психологічних посад у експериментальних школах. Розробка перших програм психологічного супроводу.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6651188" y="4947285"/>
            <a:ext cx="162520" cy="1162169"/>
          </a:xfrm>
          <a:prstGeom prst="roundRect">
            <a:avLst>
              <a:gd name="adj" fmla="val 20005"/>
            </a:avLst>
          </a:prstGeom>
          <a:solidFill>
            <a:srgbClr val="373433"/>
          </a:solidFill>
          <a:ln/>
        </p:spPr>
      </p:sp>
      <p:sp>
        <p:nvSpPr>
          <p:cNvPr id="9" name="Text 6"/>
          <p:cNvSpPr/>
          <p:nvPr/>
        </p:nvSpPr>
        <p:spPr>
          <a:xfrm>
            <a:off x="7138749" y="4947285"/>
            <a:ext cx="543222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Методологічне забезпечення (1975-1980)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7138749" y="5416034"/>
            <a:ext cx="640782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Створення діагностичних методик українською мовою. Адаптація світових підходів до місцевих умов.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6976348" y="6326148"/>
            <a:ext cx="162520" cy="1162169"/>
          </a:xfrm>
          <a:prstGeom prst="roundRect">
            <a:avLst>
              <a:gd name="adj" fmla="val 20005"/>
            </a:avLst>
          </a:prstGeom>
          <a:solidFill>
            <a:srgbClr val="373433"/>
          </a:solidFill>
          <a:ln/>
        </p:spPr>
      </p:sp>
      <p:sp>
        <p:nvSpPr>
          <p:cNvPr id="12" name="Text 9"/>
          <p:cNvSpPr/>
          <p:nvPr/>
        </p:nvSpPr>
        <p:spPr>
          <a:xfrm>
            <a:off x="7463909" y="6326148"/>
            <a:ext cx="3383994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Інституціалізація (1980-ті)</a:t>
            </a:r>
            <a:endParaRPr lang="en-US" sz="2100" dirty="0"/>
          </a:p>
        </p:txBody>
      </p:sp>
      <p:sp>
        <p:nvSpPr>
          <p:cNvPr id="13" name="Text 10"/>
          <p:cNvSpPr/>
          <p:nvPr/>
        </p:nvSpPr>
        <p:spPr>
          <a:xfrm>
            <a:off x="7463909" y="6794897"/>
            <a:ext cx="608266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Офіційне визнання необхідності психологічної служби. Впровадження штатних позицій шкільних психологів.</a:t>
            </a:r>
            <a:endParaRPr lang="en-US" sz="1700" dirty="0"/>
          </a:p>
        </p:txBody>
      </p:sp>
      <p:sp>
        <p:nvSpPr>
          <p:cNvPr id="14" name="Shape 11"/>
          <p:cNvSpPr/>
          <p:nvPr/>
        </p:nvSpPr>
        <p:spPr>
          <a:xfrm>
            <a:off x="7301508" y="7705011"/>
            <a:ext cx="162520" cy="1162169"/>
          </a:xfrm>
          <a:prstGeom prst="roundRect">
            <a:avLst>
              <a:gd name="adj" fmla="val 20005"/>
            </a:avLst>
          </a:prstGeom>
          <a:solidFill>
            <a:srgbClr val="373433"/>
          </a:solidFill>
          <a:ln/>
        </p:spPr>
      </p:sp>
      <p:sp>
        <p:nvSpPr>
          <p:cNvPr id="15" name="Text 12"/>
          <p:cNvSpPr/>
          <p:nvPr/>
        </p:nvSpPr>
        <p:spPr>
          <a:xfrm>
            <a:off x="7789069" y="7705011"/>
            <a:ext cx="4105870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Систематизація (кінець 1980-х)</a:t>
            </a:r>
            <a:endParaRPr lang="en-US" sz="2100" dirty="0"/>
          </a:p>
        </p:txBody>
      </p:sp>
      <p:sp>
        <p:nvSpPr>
          <p:cNvPr id="16" name="Text 13"/>
          <p:cNvSpPr/>
          <p:nvPr/>
        </p:nvSpPr>
        <p:spPr>
          <a:xfrm>
            <a:off x="7789069" y="8173760"/>
            <a:ext cx="575750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Формування єдиної системи психологічної служби. Розробка методичних рекомендацій для практиків.</a:t>
            </a:r>
            <a:endParaRPr lang="en-US" sz="17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5160" y="243840"/>
            <a:ext cx="13980081" cy="10485120"/>
          </a:xfrm>
          <a:prstGeom prst="roundRect">
            <a:avLst>
              <a:gd name="adj" fmla="val 310"/>
            </a:avLst>
          </a:prstGeom>
          <a:solidFill>
            <a:srgbClr val="464342"/>
          </a:solidFill>
          <a:ln/>
        </p:spPr>
      </p:sp>
      <p:sp>
        <p:nvSpPr>
          <p:cNvPr id="3" name="Text 1"/>
          <p:cNvSpPr/>
          <p:nvPr/>
        </p:nvSpPr>
        <p:spPr>
          <a:xfrm>
            <a:off x="1083707" y="2750106"/>
            <a:ext cx="10579418" cy="677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Психологія в період Незалежності (1991)</a:t>
            </a:r>
            <a:endParaRPr lang="en-US" sz="4250" dirty="0"/>
          </a:p>
        </p:txBody>
      </p:sp>
      <p:sp>
        <p:nvSpPr>
          <p:cNvPr id="4" name="Text 2"/>
          <p:cNvSpPr/>
          <p:nvPr/>
        </p:nvSpPr>
        <p:spPr>
          <a:xfrm>
            <a:off x="2045494" y="4028837"/>
            <a:ext cx="3088719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Ідеологічне звільнення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1083707" y="4497586"/>
            <a:ext cx="4050506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Відмова від марксистсько-ленінської догматики. Можливість вільно досліджувати різні теорії.</a:t>
            </a:r>
            <a:endParaRPr lang="en-US" sz="17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213" y="3860721"/>
            <a:ext cx="4361974" cy="4361974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475" y="5056882"/>
            <a:ext cx="304800" cy="3810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496187" y="4028837"/>
            <a:ext cx="3044904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Міжнародна інтеграція</a:t>
            </a:r>
            <a:endParaRPr lang="en-US" sz="2100" dirty="0"/>
          </a:p>
        </p:txBody>
      </p:sp>
      <p:sp>
        <p:nvSpPr>
          <p:cNvPr id="9" name="Text 5"/>
          <p:cNvSpPr/>
          <p:nvPr/>
        </p:nvSpPr>
        <p:spPr>
          <a:xfrm>
            <a:off x="9496187" y="4497586"/>
            <a:ext cx="4050506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Налагодження зв'язків із світовою спільнотою. Участь у міжнародних конференціях та проєктах.</a:t>
            </a:r>
            <a:endParaRPr lang="en-US" sz="17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213" y="3860721"/>
            <a:ext cx="4361974" cy="4361974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6887" y="5056882"/>
            <a:ext cx="304800" cy="38100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496187" y="6198989"/>
            <a:ext cx="3146108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Гуманістичний поворот</a:t>
            </a:r>
            <a:endParaRPr lang="en-US" sz="2100" dirty="0"/>
          </a:p>
        </p:txBody>
      </p:sp>
      <p:sp>
        <p:nvSpPr>
          <p:cNvPr id="13" name="Text 7"/>
          <p:cNvSpPr/>
          <p:nvPr/>
        </p:nvSpPr>
        <p:spPr>
          <a:xfrm>
            <a:off x="9496187" y="6667738"/>
            <a:ext cx="4050506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Відродження особистісно-орієнтованих підходів. Зростання інтересу до психотерапевтичних практик.</a:t>
            </a:r>
            <a:endParaRPr lang="en-US" sz="17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4213" y="3860721"/>
            <a:ext cx="4361974" cy="4361974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887" y="6645295"/>
            <a:ext cx="304800" cy="381000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051209" y="6372344"/>
            <a:ext cx="3083004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Освітня трансформація</a:t>
            </a:r>
            <a:endParaRPr lang="en-US" sz="2100" dirty="0"/>
          </a:p>
        </p:txBody>
      </p:sp>
      <p:sp>
        <p:nvSpPr>
          <p:cNvPr id="17" name="Text 9"/>
          <p:cNvSpPr/>
          <p:nvPr/>
        </p:nvSpPr>
        <p:spPr>
          <a:xfrm>
            <a:off x="1083707" y="6841093"/>
            <a:ext cx="4050506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Реформування психологічної освіти. Створення нових програм та спеціалізацій.</a:t>
            </a:r>
            <a:endParaRPr lang="en-US" sz="170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13" y="3860721"/>
            <a:ext cx="4361974" cy="4361974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8475" y="6645295"/>
            <a:ext cx="304800" cy="381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5160" y="243840"/>
            <a:ext cx="13980081" cy="10485120"/>
          </a:xfrm>
          <a:prstGeom prst="roundRect">
            <a:avLst>
              <a:gd name="adj" fmla="val 264"/>
            </a:avLst>
          </a:prstGeom>
          <a:solidFill>
            <a:srgbClr val="464342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60" y="243840"/>
            <a:ext cx="5242441" cy="104851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326148" y="2060496"/>
            <a:ext cx="7220426" cy="11513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Становлення психотерапії та консультативної практики</a:t>
            </a:r>
            <a:endParaRPr lang="en-US" sz="36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148" y="3488174"/>
            <a:ext cx="921068" cy="135600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523559" y="3672364"/>
            <a:ext cx="2302907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Сертифікація</a:t>
            </a:r>
            <a:endParaRPr lang="en-US" sz="1800" dirty="0"/>
          </a:p>
        </p:txBody>
      </p:sp>
      <p:sp>
        <p:nvSpPr>
          <p:cNvPr id="7" name="Text 3"/>
          <p:cNvSpPr/>
          <p:nvPr/>
        </p:nvSpPr>
        <p:spPr>
          <a:xfrm>
            <a:off x="7523559" y="4070628"/>
            <a:ext cx="6023015" cy="589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Створення системи професійної акредитації. Впровадження стандартів якості.</a:t>
            </a:r>
            <a:endParaRPr lang="en-US" sz="14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148" y="4844177"/>
            <a:ext cx="921068" cy="135600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523559" y="5028367"/>
            <a:ext cx="2302907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Розвиток методів</a:t>
            </a:r>
            <a:endParaRPr lang="en-US" sz="1800" dirty="0"/>
          </a:p>
        </p:txBody>
      </p:sp>
      <p:sp>
        <p:nvSpPr>
          <p:cNvPr id="10" name="Text 5"/>
          <p:cNvSpPr/>
          <p:nvPr/>
        </p:nvSpPr>
        <p:spPr>
          <a:xfrm>
            <a:off x="7523559" y="5426631"/>
            <a:ext cx="6023015" cy="589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Поширення когнітивно-поведінкової терапії. Адаптація психоаналітичних та гуманістичних підходів.</a:t>
            </a:r>
            <a:endParaRPr lang="en-US" sz="14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148" y="6200180"/>
            <a:ext cx="921068" cy="135600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523559" y="6384369"/>
            <a:ext cx="2433161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Професійні спільноти</a:t>
            </a:r>
            <a:endParaRPr lang="en-US" sz="1800" dirty="0"/>
          </a:p>
        </p:txBody>
      </p:sp>
      <p:sp>
        <p:nvSpPr>
          <p:cNvPr id="13" name="Text 7"/>
          <p:cNvSpPr/>
          <p:nvPr/>
        </p:nvSpPr>
        <p:spPr>
          <a:xfrm>
            <a:off x="7523559" y="6782633"/>
            <a:ext cx="6023015" cy="589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Формування асоціацій та об'єднань. Створення етичного кодексу психологів.</a:t>
            </a:r>
            <a:endParaRPr lang="en-US" sz="14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6148" y="7556183"/>
            <a:ext cx="921068" cy="1356003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7523559" y="7740372"/>
            <a:ext cx="2302907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Освітні програми</a:t>
            </a:r>
            <a:endParaRPr lang="en-US" sz="1800" dirty="0"/>
          </a:p>
        </p:txBody>
      </p:sp>
      <p:sp>
        <p:nvSpPr>
          <p:cNvPr id="16" name="Text 9"/>
          <p:cNvSpPr/>
          <p:nvPr/>
        </p:nvSpPr>
        <p:spPr>
          <a:xfrm>
            <a:off x="7523559" y="8138636"/>
            <a:ext cx="6023015" cy="589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Відкриття спеціалізованих тренінгових центрів. Запровадження супервізії як обов'язкового елементу.</a:t>
            </a:r>
            <a:endParaRPr lang="en-US" sz="14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5160" y="243840"/>
            <a:ext cx="13980081" cy="10485120"/>
          </a:xfrm>
          <a:prstGeom prst="roundRect">
            <a:avLst>
              <a:gd name="adj" fmla="val 310"/>
            </a:avLst>
          </a:prstGeom>
          <a:solidFill>
            <a:srgbClr val="464342"/>
          </a:solidFill>
          <a:ln/>
        </p:spPr>
      </p:sp>
      <p:sp>
        <p:nvSpPr>
          <p:cNvPr id="3" name="Text 1"/>
          <p:cNvSpPr/>
          <p:nvPr/>
        </p:nvSpPr>
        <p:spPr>
          <a:xfrm>
            <a:off x="1083707" y="1441490"/>
            <a:ext cx="9858494" cy="677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Ключові сучасні напрями досліджень</a:t>
            </a:r>
            <a:endParaRPr lang="en-US" sz="42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07" y="2552105"/>
            <a:ext cx="12462986" cy="5929551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1083707" y="8512135"/>
            <a:ext cx="216694" cy="216694"/>
          </a:xfrm>
          <a:prstGeom prst="roundRect">
            <a:avLst>
              <a:gd name="adj" fmla="val 8440"/>
            </a:avLst>
          </a:prstGeom>
          <a:solidFill>
            <a:srgbClr val="33221A"/>
          </a:solidFill>
          <a:ln/>
        </p:spPr>
      </p:sp>
      <p:sp>
        <p:nvSpPr>
          <p:cNvPr id="6" name="Text 3"/>
          <p:cNvSpPr/>
          <p:nvPr/>
        </p:nvSpPr>
        <p:spPr>
          <a:xfrm>
            <a:off x="1361361" y="8512135"/>
            <a:ext cx="2093000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Когнітивна психологія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3606760" y="8512135"/>
            <a:ext cx="216694" cy="216694"/>
          </a:xfrm>
          <a:prstGeom prst="roundRect">
            <a:avLst>
              <a:gd name="adj" fmla="val 8440"/>
            </a:avLst>
          </a:prstGeom>
          <a:solidFill>
            <a:srgbClr val="604131"/>
          </a:solidFill>
          <a:ln/>
        </p:spPr>
      </p:sp>
      <p:sp>
        <p:nvSpPr>
          <p:cNvPr id="8" name="Text 5"/>
          <p:cNvSpPr/>
          <p:nvPr/>
        </p:nvSpPr>
        <p:spPr>
          <a:xfrm>
            <a:off x="3884414" y="8512135"/>
            <a:ext cx="2093000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Соціальна психологія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6129814" y="8512135"/>
            <a:ext cx="216694" cy="216694"/>
          </a:xfrm>
          <a:prstGeom prst="roundRect">
            <a:avLst>
              <a:gd name="adj" fmla="val 8440"/>
            </a:avLst>
          </a:prstGeom>
          <a:solidFill>
            <a:srgbClr val="8C5F48"/>
          </a:solidFill>
          <a:ln/>
        </p:spPr>
      </p:sp>
      <p:sp>
        <p:nvSpPr>
          <p:cNvPr id="10" name="Text 7"/>
          <p:cNvSpPr/>
          <p:nvPr/>
        </p:nvSpPr>
        <p:spPr>
          <a:xfrm>
            <a:off x="6407468" y="8512135"/>
            <a:ext cx="1824395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Нейропсихологія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8652867" y="8512135"/>
            <a:ext cx="216694" cy="216694"/>
          </a:xfrm>
          <a:prstGeom prst="roundRect">
            <a:avLst>
              <a:gd name="adj" fmla="val 8440"/>
            </a:avLst>
          </a:prstGeom>
          <a:solidFill>
            <a:srgbClr val="B18067"/>
          </a:solidFill>
          <a:ln/>
        </p:spPr>
      </p:sp>
      <p:sp>
        <p:nvSpPr>
          <p:cNvPr id="12" name="Text 9"/>
          <p:cNvSpPr/>
          <p:nvPr/>
        </p:nvSpPr>
        <p:spPr>
          <a:xfrm>
            <a:off x="8930521" y="8512135"/>
            <a:ext cx="1994059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Психологія травми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11175921" y="8512135"/>
            <a:ext cx="216694" cy="216694"/>
          </a:xfrm>
          <a:prstGeom prst="roundRect">
            <a:avLst>
              <a:gd name="adj" fmla="val 8440"/>
            </a:avLst>
          </a:prstGeom>
          <a:solidFill>
            <a:srgbClr val="C8A694"/>
          </a:solidFill>
          <a:ln/>
        </p:spPr>
      </p:sp>
      <p:sp>
        <p:nvSpPr>
          <p:cNvPr id="14" name="Text 11"/>
          <p:cNvSpPr/>
          <p:nvPr/>
        </p:nvSpPr>
        <p:spPr>
          <a:xfrm>
            <a:off x="11453574" y="8512135"/>
            <a:ext cx="2093000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Психологія розвитку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1083707" y="9097923"/>
            <a:ext cx="216694" cy="216694"/>
          </a:xfrm>
          <a:prstGeom prst="roundRect">
            <a:avLst>
              <a:gd name="adj" fmla="val 8440"/>
            </a:avLst>
          </a:prstGeom>
          <a:solidFill>
            <a:srgbClr val="DFCBC1"/>
          </a:solidFill>
          <a:ln/>
        </p:spPr>
      </p:sp>
      <p:sp>
        <p:nvSpPr>
          <p:cNvPr id="16" name="Text 13"/>
          <p:cNvSpPr/>
          <p:nvPr/>
        </p:nvSpPr>
        <p:spPr>
          <a:xfrm>
            <a:off x="1361361" y="9097923"/>
            <a:ext cx="2093000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Психологія особистості</a:t>
            </a:r>
            <a:endParaRPr lang="en-US" sz="17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5160" y="243840"/>
            <a:ext cx="13980081" cy="10501193"/>
          </a:xfrm>
          <a:prstGeom prst="roundRect">
            <a:avLst>
              <a:gd name="adj" fmla="val 257"/>
            </a:avLst>
          </a:prstGeom>
          <a:solidFill>
            <a:srgbClr val="464342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680" y="243840"/>
            <a:ext cx="5242441" cy="1050119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64657" y="824865"/>
            <a:ext cx="7258526" cy="11227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Українська психологічна асоціація</a:t>
            </a:r>
            <a:endParaRPr lang="en-US" sz="3500" dirty="0"/>
          </a:p>
        </p:txBody>
      </p:sp>
      <p:sp>
        <p:nvSpPr>
          <p:cNvPr id="5" name="Text 2"/>
          <p:cNvSpPr/>
          <p:nvPr/>
        </p:nvSpPr>
        <p:spPr>
          <a:xfrm>
            <a:off x="1064657" y="2306717"/>
            <a:ext cx="7258526" cy="592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650"/>
              </a:lnSpc>
              <a:buNone/>
            </a:pPr>
            <a:r>
              <a:rPr lang="en-US" sz="4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1994</a:t>
            </a:r>
            <a:endParaRPr lang="en-US" sz="4650" dirty="0"/>
          </a:p>
        </p:txBody>
      </p:sp>
      <p:sp>
        <p:nvSpPr>
          <p:cNvPr id="6" name="Text 3"/>
          <p:cNvSpPr/>
          <p:nvPr/>
        </p:nvSpPr>
        <p:spPr>
          <a:xfrm>
            <a:off x="3571280" y="3123843"/>
            <a:ext cx="2245162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Рік заснування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64657" y="3512225"/>
            <a:ext cx="7258526" cy="2874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Офіційна реєстрація УПА як національної професійної спільноти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1064657" y="4428173"/>
            <a:ext cx="7258526" cy="592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650"/>
              </a:lnSpc>
              <a:buNone/>
            </a:pPr>
            <a:r>
              <a:rPr lang="en-US" sz="4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2500+</a:t>
            </a:r>
            <a:endParaRPr lang="en-US" sz="4650" dirty="0"/>
          </a:p>
        </p:txBody>
      </p:sp>
      <p:sp>
        <p:nvSpPr>
          <p:cNvPr id="9" name="Text 6"/>
          <p:cNvSpPr/>
          <p:nvPr/>
        </p:nvSpPr>
        <p:spPr>
          <a:xfrm>
            <a:off x="3571280" y="5245298"/>
            <a:ext cx="2245162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Членів асоціації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064657" y="5633680"/>
            <a:ext cx="7258526" cy="2874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Об'єднує практиків та науковців з усієї України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1064657" y="6549628"/>
            <a:ext cx="7258526" cy="592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650"/>
              </a:lnSpc>
              <a:buNone/>
            </a:pPr>
            <a:r>
              <a:rPr lang="en-US" sz="4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24</a:t>
            </a:r>
            <a:endParaRPr lang="en-US" sz="4650" dirty="0"/>
          </a:p>
        </p:txBody>
      </p:sp>
      <p:sp>
        <p:nvSpPr>
          <p:cNvPr id="12" name="Text 9"/>
          <p:cNvSpPr/>
          <p:nvPr/>
        </p:nvSpPr>
        <p:spPr>
          <a:xfrm>
            <a:off x="3447455" y="7366754"/>
            <a:ext cx="2492812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Регіональні відділення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1064657" y="7755136"/>
            <a:ext cx="7258526" cy="2874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Мережа представництв у всіх областях країни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1064657" y="8671084"/>
            <a:ext cx="7258526" cy="592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650"/>
              </a:lnSpc>
              <a:buNone/>
            </a:pPr>
            <a:r>
              <a:rPr lang="en-US" sz="4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12</a:t>
            </a:r>
            <a:endParaRPr lang="en-US" sz="4650" dirty="0"/>
          </a:p>
        </p:txBody>
      </p:sp>
      <p:sp>
        <p:nvSpPr>
          <p:cNvPr id="15" name="Text 12"/>
          <p:cNvSpPr/>
          <p:nvPr/>
        </p:nvSpPr>
        <p:spPr>
          <a:xfrm>
            <a:off x="3529489" y="9488210"/>
            <a:ext cx="2328743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Секцій за напрямами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1064657" y="9876592"/>
            <a:ext cx="7258526" cy="2874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Спеціалізовані професійні об'єднання за галузями психології</a:t>
            </a:r>
            <a:endParaRPr lang="en-US" sz="1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5160" y="243840"/>
            <a:ext cx="13980081" cy="10485120"/>
          </a:xfrm>
          <a:prstGeom prst="roundRect">
            <a:avLst>
              <a:gd name="adj" fmla="val 310"/>
            </a:avLst>
          </a:prstGeom>
          <a:solidFill>
            <a:srgbClr val="464342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60" y="243840"/>
            <a:ext cx="13980081" cy="270926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83707" y="4307681"/>
            <a:ext cx="11423452" cy="677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Психологія війни: нові виклики ХХІ століття</a:t>
            </a:r>
            <a:endParaRPr lang="en-US" sz="42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707" y="5347811"/>
            <a:ext cx="541853" cy="54185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842254" y="5438537"/>
            <a:ext cx="2153960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Вивчення ПТСР</a:t>
            </a:r>
            <a:endParaRPr lang="en-US" sz="2100" dirty="0"/>
          </a:p>
        </p:txBody>
      </p:sp>
      <p:sp>
        <p:nvSpPr>
          <p:cNvPr id="7" name="Text 3"/>
          <p:cNvSpPr/>
          <p:nvPr/>
        </p:nvSpPr>
        <p:spPr>
          <a:xfrm>
            <a:off x="1842254" y="5907286"/>
            <a:ext cx="2153960" cy="346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Розробка українських протоколів діагностики та лікування. Дослідження особливостей травматичного досвіду в умовах війни.</a:t>
            </a:r>
            <a:endParaRPr lang="en-US" sz="17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081" y="5347811"/>
            <a:ext cx="541853" cy="54185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025628" y="5438537"/>
            <a:ext cx="2154079" cy="677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Військова психологія</a:t>
            </a:r>
            <a:endParaRPr lang="en-US" sz="2100" dirty="0"/>
          </a:p>
        </p:txBody>
      </p:sp>
      <p:sp>
        <p:nvSpPr>
          <p:cNvPr id="10" name="Text 5"/>
          <p:cNvSpPr/>
          <p:nvPr/>
        </p:nvSpPr>
        <p:spPr>
          <a:xfrm>
            <a:off x="5025628" y="6246019"/>
            <a:ext cx="2154079" cy="2080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Психологічний супровід військовослужбовців. Програми підготовки та реабілітації бійців.</a:t>
            </a:r>
            <a:endParaRPr lang="en-US" sz="17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0574" y="5347811"/>
            <a:ext cx="541853" cy="54185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8209121" y="5438537"/>
            <a:ext cx="2154079" cy="677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Підтримка цивільних</a:t>
            </a:r>
            <a:endParaRPr lang="en-US" sz="2100" dirty="0"/>
          </a:p>
        </p:txBody>
      </p:sp>
      <p:sp>
        <p:nvSpPr>
          <p:cNvPr id="13" name="Text 7"/>
          <p:cNvSpPr/>
          <p:nvPr/>
        </p:nvSpPr>
        <p:spPr>
          <a:xfrm>
            <a:off x="8209121" y="6246019"/>
            <a:ext cx="2154079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Психологічна допомога переселенцям. Робота з травмами втрати та адаптації.</a:t>
            </a:r>
            <a:endParaRPr lang="en-US" sz="17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4067" y="5347811"/>
            <a:ext cx="541853" cy="541853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1392614" y="5438537"/>
            <a:ext cx="2154079" cy="677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Наукові розробки</a:t>
            </a:r>
            <a:endParaRPr lang="en-US" sz="2100" dirty="0"/>
          </a:p>
        </p:txBody>
      </p:sp>
      <p:sp>
        <p:nvSpPr>
          <p:cNvPr id="16" name="Text 9"/>
          <p:cNvSpPr/>
          <p:nvPr/>
        </p:nvSpPr>
        <p:spPr>
          <a:xfrm>
            <a:off x="11392614" y="6246019"/>
            <a:ext cx="2154079" cy="2426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Дослідження психологічної стійкості. Вивчення факторів відновлення після травматичних подій.</a:t>
            </a:r>
            <a:endParaRPr lang="en-US" sz="17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5160" y="243840"/>
            <a:ext cx="13980081" cy="10485120"/>
          </a:xfrm>
          <a:prstGeom prst="roundRect">
            <a:avLst>
              <a:gd name="adj" fmla="val 310"/>
            </a:avLst>
          </a:prstGeom>
          <a:solidFill>
            <a:srgbClr val="464342"/>
          </a:solidFill>
          <a:ln/>
        </p:spPr>
      </p:sp>
      <p:sp>
        <p:nvSpPr>
          <p:cNvPr id="3" name="Text 1"/>
          <p:cNvSpPr/>
          <p:nvPr/>
        </p:nvSpPr>
        <p:spPr>
          <a:xfrm>
            <a:off x="1083707" y="2497217"/>
            <a:ext cx="11439287" cy="677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Українські психологи на міжнародній арені</a:t>
            </a:r>
            <a:endParaRPr lang="en-US" sz="4250" dirty="0"/>
          </a:p>
        </p:txBody>
      </p:sp>
      <p:sp>
        <p:nvSpPr>
          <p:cNvPr id="4" name="Text 2"/>
          <p:cNvSpPr/>
          <p:nvPr/>
        </p:nvSpPr>
        <p:spPr>
          <a:xfrm>
            <a:off x="1083707" y="3716179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Наукові публікації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1083707" y="4271605"/>
            <a:ext cx="3801428" cy="2080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Зростає кількість статей українських психологів у міжнародних журналах. Дослідження з травматичного досвіду отримують світове визнання.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1083707" y="6546890"/>
            <a:ext cx="3801428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Видання перекладаються англійською та іншими мовами. Українські науковці входять до редакційних колегій престижних видань.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5421392" y="3716179"/>
            <a:ext cx="3078718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Конференції та форуми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5421392" y="4271605"/>
            <a:ext cx="3801428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Активна участь у світових психологічних конгресах. Організація міжнародних заходів в Україні.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5421392" y="5853470"/>
            <a:ext cx="3801428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Українські фахівці виступають з доповідями та проводять майстер-класи. Їхній досвід роботи у кризових ситуаціях особливо цінується.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9759077" y="3716179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Професійні асоціації</a:t>
            </a:r>
            <a:endParaRPr lang="en-US" sz="2100" dirty="0"/>
          </a:p>
        </p:txBody>
      </p:sp>
      <p:sp>
        <p:nvSpPr>
          <p:cNvPr id="11" name="Text 9"/>
          <p:cNvSpPr/>
          <p:nvPr/>
        </p:nvSpPr>
        <p:spPr>
          <a:xfrm>
            <a:off x="9759077" y="4271605"/>
            <a:ext cx="3801428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Членство у Європейській федерації психологічних асоціацій. Інтеграція до Міжнародного союзу психологічної науки.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9759077" y="5853470"/>
            <a:ext cx="3801428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Представництво в керівних органах світових психологічних організацій. Участь у розробці міжнародних стандартів.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5160" y="243840"/>
            <a:ext cx="13980081" cy="10485120"/>
          </a:xfrm>
          <a:prstGeom prst="roundRect">
            <a:avLst>
              <a:gd name="adj" fmla="val 310"/>
            </a:avLst>
          </a:prstGeom>
          <a:solidFill>
            <a:srgbClr val="464342"/>
          </a:solidFill>
          <a:ln/>
        </p:spPr>
      </p:sp>
      <p:sp>
        <p:nvSpPr>
          <p:cNvPr id="3" name="Text 1"/>
          <p:cNvSpPr/>
          <p:nvPr/>
        </p:nvSpPr>
        <p:spPr>
          <a:xfrm>
            <a:off x="1083707" y="3808214"/>
            <a:ext cx="12082701" cy="677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Передумови становлення психології в Україні</a:t>
            </a:r>
            <a:endParaRPr lang="en-US" sz="4250" dirty="0"/>
          </a:p>
        </p:txBody>
      </p:sp>
      <p:sp>
        <p:nvSpPr>
          <p:cNvPr id="4" name="Text 2"/>
          <p:cNvSpPr/>
          <p:nvPr/>
        </p:nvSpPr>
        <p:spPr>
          <a:xfrm>
            <a:off x="1083707" y="5027176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Соціальні фактори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1083707" y="5582603"/>
            <a:ext cx="3801428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Розвиток міст та промисловості змінював суспільну структуру. Зростала потреба в психологічному розумінні особистості.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5421392" y="5027176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Освітні впливи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5421392" y="5582603"/>
            <a:ext cx="380142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Реформа університетів ХІХ століття сприяла появі психології. Класична освіта включала філософські студії.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9759077" y="5027176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Європейські впливи</a:t>
            </a:r>
            <a:endParaRPr lang="en-US" sz="2100" dirty="0"/>
          </a:p>
        </p:txBody>
      </p:sp>
      <p:sp>
        <p:nvSpPr>
          <p:cNvPr id="9" name="Text 7"/>
          <p:cNvSpPr/>
          <p:nvPr/>
        </p:nvSpPr>
        <p:spPr>
          <a:xfrm>
            <a:off x="9759077" y="5582603"/>
            <a:ext cx="3801428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Ідеї Вундта, Бехтерева та інших науковців потрапляли до України. Відбувався обмін знаннями з провідними центрами.</a:t>
            </a:r>
            <a:endParaRPr lang="en-US" sz="17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5160" y="243840"/>
            <a:ext cx="13980081" cy="10488692"/>
          </a:xfrm>
          <a:prstGeom prst="roundRect">
            <a:avLst>
              <a:gd name="adj" fmla="val 310"/>
            </a:avLst>
          </a:prstGeom>
          <a:solidFill>
            <a:srgbClr val="464342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60" y="243840"/>
            <a:ext cx="5242441" cy="1048869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326148" y="839867"/>
            <a:ext cx="7220426" cy="2031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Висновки: уроки минулого та перспективи майбутнього</a:t>
            </a:r>
            <a:endParaRPr lang="en-US" sz="4250" dirty="0"/>
          </a:p>
        </p:txBody>
      </p:sp>
      <p:sp>
        <p:nvSpPr>
          <p:cNvPr id="5" name="Shape 2"/>
          <p:cNvSpPr/>
          <p:nvPr/>
        </p:nvSpPr>
        <p:spPr>
          <a:xfrm>
            <a:off x="6326148" y="3196590"/>
            <a:ext cx="487680" cy="487680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468" y="3237250"/>
            <a:ext cx="325041" cy="4063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030522" y="3271004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Історичні уроки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7030522" y="3739753"/>
            <a:ext cx="6516053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Розвиток української психології демонструє стійкість до політичних змін. Наукові традиції зберігаються попри зовнішні перешкоди.</a:t>
            </a:r>
            <a:endParaRPr lang="en-US" sz="1700" dirty="0"/>
          </a:p>
        </p:txBody>
      </p:sp>
      <p:sp>
        <p:nvSpPr>
          <p:cNvPr id="9" name="Shape 5"/>
          <p:cNvSpPr/>
          <p:nvPr/>
        </p:nvSpPr>
        <p:spPr>
          <a:xfrm>
            <a:off x="6326148" y="5213271"/>
            <a:ext cx="487680" cy="487680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468" y="5253930"/>
            <a:ext cx="325041" cy="40636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030522" y="5287685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Сучасні досягнення</a:t>
            </a:r>
            <a:endParaRPr lang="en-US" sz="2100" dirty="0"/>
          </a:p>
        </p:txBody>
      </p:sp>
      <p:sp>
        <p:nvSpPr>
          <p:cNvPr id="12" name="Text 7"/>
          <p:cNvSpPr/>
          <p:nvPr/>
        </p:nvSpPr>
        <p:spPr>
          <a:xfrm>
            <a:off x="7030522" y="5756434"/>
            <a:ext cx="6516053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Формування власних наукових шкіл з унікальним підходом. Інтеграція до світової спільноти зі збереженням ідентичності.</a:t>
            </a:r>
            <a:endParaRPr lang="en-US" sz="1700" dirty="0"/>
          </a:p>
        </p:txBody>
      </p:sp>
      <p:sp>
        <p:nvSpPr>
          <p:cNvPr id="13" name="Shape 8"/>
          <p:cNvSpPr/>
          <p:nvPr/>
        </p:nvSpPr>
        <p:spPr>
          <a:xfrm>
            <a:off x="6326148" y="7229951"/>
            <a:ext cx="487680" cy="487680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7468" y="7270611"/>
            <a:ext cx="325041" cy="40636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030522" y="7304365"/>
            <a:ext cx="2988112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Перспективи розвитку</a:t>
            </a:r>
            <a:endParaRPr lang="en-US" sz="2100" dirty="0"/>
          </a:p>
        </p:txBody>
      </p:sp>
      <p:sp>
        <p:nvSpPr>
          <p:cNvPr id="16" name="Text 10"/>
          <p:cNvSpPr/>
          <p:nvPr/>
        </p:nvSpPr>
        <p:spPr>
          <a:xfrm>
            <a:off x="7030522" y="7773114"/>
            <a:ext cx="651605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Розширення міждисциплінарних досліджень. Впровадження новітніх технологій у психодіагностику та терапію.</a:t>
            </a:r>
            <a:endParaRPr lang="en-US" sz="1700" dirty="0"/>
          </a:p>
        </p:txBody>
      </p:sp>
      <p:sp>
        <p:nvSpPr>
          <p:cNvPr id="17" name="Shape 11"/>
          <p:cNvSpPr/>
          <p:nvPr/>
        </p:nvSpPr>
        <p:spPr>
          <a:xfrm>
            <a:off x="6326148" y="8899922"/>
            <a:ext cx="487680" cy="487680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7468" y="8940582"/>
            <a:ext cx="325041" cy="406360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7030522" y="8974336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Виклики</a:t>
            </a:r>
            <a:endParaRPr lang="en-US" sz="2100" dirty="0"/>
          </a:p>
        </p:txBody>
      </p:sp>
      <p:sp>
        <p:nvSpPr>
          <p:cNvPr id="20" name="Text 13"/>
          <p:cNvSpPr/>
          <p:nvPr/>
        </p:nvSpPr>
        <p:spPr>
          <a:xfrm>
            <a:off x="7030522" y="9443085"/>
            <a:ext cx="651605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Необхідність адаптації до швидких соціальних змін. Потреба у вирішенні проблем колективної травми.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5160" y="243840"/>
            <a:ext cx="13980081" cy="10485120"/>
          </a:xfrm>
          <a:prstGeom prst="roundRect">
            <a:avLst>
              <a:gd name="adj" fmla="val 310"/>
            </a:avLst>
          </a:prstGeom>
          <a:solidFill>
            <a:srgbClr val="464342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60" y="243840"/>
            <a:ext cx="5242441" cy="104851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326148" y="1523405"/>
            <a:ext cx="7220426" cy="1354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Перші наукові підходи (кінець ХІХ ст.)</a:t>
            </a:r>
            <a:endParaRPr lang="en-US" sz="4250" dirty="0"/>
          </a:p>
        </p:txBody>
      </p:sp>
      <p:sp>
        <p:nvSpPr>
          <p:cNvPr id="5" name="Shape 2"/>
          <p:cNvSpPr/>
          <p:nvPr/>
        </p:nvSpPr>
        <p:spPr>
          <a:xfrm>
            <a:off x="6569988" y="3202900"/>
            <a:ext cx="30480" cy="6246495"/>
          </a:xfrm>
          <a:prstGeom prst="roundRect">
            <a:avLst>
              <a:gd name="adj" fmla="val 106667"/>
            </a:avLst>
          </a:prstGeom>
          <a:solidFill>
            <a:srgbClr val="504D4C"/>
          </a:solidFill>
          <a:ln/>
        </p:spPr>
      </p:sp>
      <p:sp>
        <p:nvSpPr>
          <p:cNvPr id="6" name="Shape 3"/>
          <p:cNvSpPr/>
          <p:nvPr/>
        </p:nvSpPr>
        <p:spPr>
          <a:xfrm>
            <a:off x="6783348" y="3431500"/>
            <a:ext cx="650200" cy="30480"/>
          </a:xfrm>
          <a:prstGeom prst="roundRect">
            <a:avLst>
              <a:gd name="adj" fmla="val 106667"/>
            </a:avLst>
          </a:prstGeom>
          <a:solidFill>
            <a:srgbClr val="504D4C"/>
          </a:solidFill>
          <a:ln/>
        </p:spPr>
      </p:sp>
      <p:sp>
        <p:nvSpPr>
          <p:cNvPr id="7" name="Shape 4"/>
          <p:cNvSpPr/>
          <p:nvPr/>
        </p:nvSpPr>
        <p:spPr>
          <a:xfrm>
            <a:off x="6326148" y="3202900"/>
            <a:ext cx="487680" cy="487680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8" name="Text 5"/>
          <p:cNvSpPr/>
          <p:nvPr/>
        </p:nvSpPr>
        <p:spPr>
          <a:xfrm>
            <a:off x="6407468" y="3243560"/>
            <a:ext cx="325041" cy="406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</a:t>
            </a:r>
            <a:endParaRPr lang="en-US" sz="2550" dirty="0"/>
          </a:p>
        </p:txBody>
      </p:sp>
      <p:sp>
        <p:nvSpPr>
          <p:cNvPr id="9" name="Text 6"/>
          <p:cNvSpPr/>
          <p:nvPr/>
        </p:nvSpPr>
        <p:spPr>
          <a:xfrm>
            <a:off x="7653695" y="3277314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1860-ті роки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7653695" y="3746063"/>
            <a:ext cx="589287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Зародження філософських шкіл з психологічним ухилом. Ідеї інтроспекції набувають популярності.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6783348" y="5101471"/>
            <a:ext cx="650200" cy="30480"/>
          </a:xfrm>
          <a:prstGeom prst="roundRect">
            <a:avLst>
              <a:gd name="adj" fmla="val 106667"/>
            </a:avLst>
          </a:prstGeom>
          <a:solidFill>
            <a:srgbClr val="504D4C"/>
          </a:solidFill>
          <a:ln/>
        </p:spPr>
      </p:sp>
      <p:sp>
        <p:nvSpPr>
          <p:cNvPr id="12" name="Shape 9"/>
          <p:cNvSpPr/>
          <p:nvPr/>
        </p:nvSpPr>
        <p:spPr>
          <a:xfrm>
            <a:off x="6326148" y="4872871"/>
            <a:ext cx="487680" cy="487680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13" name="Text 10"/>
          <p:cNvSpPr/>
          <p:nvPr/>
        </p:nvSpPr>
        <p:spPr>
          <a:xfrm>
            <a:off x="6407468" y="4913531"/>
            <a:ext cx="325041" cy="406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</a:t>
            </a:r>
            <a:endParaRPr lang="en-US" sz="2550" dirty="0"/>
          </a:p>
        </p:txBody>
      </p:sp>
      <p:sp>
        <p:nvSpPr>
          <p:cNvPr id="14" name="Text 11"/>
          <p:cNvSpPr/>
          <p:nvPr/>
        </p:nvSpPr>
        <p:spPr>
          <a:xfrm>
            <a:off x="7653695" y="4947285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1870-ті роки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7653695" y="5416034"/>
            <a:ext cx="589287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Початок психофізіологічних досліджень у Харкові. Вивчення зв'язку фізіологічних процесів із психікою.</a:t>
            </a:r>
            <a:endParaRPr lang="en-US" sz="1700" dirty="0"/>
          </a:p>
        </p:txBody>
      </p:sp>
      <p:sp>
        <p:nvSpPr>
          <p:cNvPr id="16" name="Shape 13"/>
          <p:cNvSpPr/>
          <p:nvPr/>
        </p:nvSpPr>
        <p:spPr>
          <a:xfrm>
            <a:off x="6783348" y="6771442"/>
            <a:ext cx="650200" cy="30480"/>
          </a:xfrm>
          <a:prstGeom prst="roundRect">
            <a:avLst>
              <a:gd name="adj" fmla="val 106667"/>
            </a:avLst>
          </a:prstGeom>
          <a:solidFill>
            <a:srgbClr val="504D4C"/>
          </a:solidFill>
          <a:ln/>
        </p:spPr>
      </p:sp>
      <p:sp>
        <p:nvSpPr>
          <p:cNvPr id="17" name="Shape 14"/>
          <p:cNvSpPr/>
          <p:nvPr/>
        </p:nvSpPr>
        <p:spPr>
          <a:xfrm>
            <a:off x="6326148" y="6542842"/>
            <a:ext cx="487680" cy="487680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18" name="Text 15"/>
          <p:cNvSpPr/>
          <p:nvPr/>
        </p:nvSpPr>
        <p:spPr>
          <a:xfrm>
            <a:off x="6407468" y="6583501"/>
            <a:ext cx="325041" cy="406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</a:t>
            </a:r>
            <a:endParaRPr lang="en-US" sz="2550" dirty="0"/>
          </a:p>
        </p:txBody>
      </p:sp>
      <p:sp>
        <p:nvSpPr>
          <p:cNvPr id="19" name="Text 16"/>
          <p:cNvSpPr/>
          <p:nvPr/>
        </p:nvSpPr>
        <p:spPr>
          <a:xfrm>
            <a:off x="7653695" y="6617256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1880-ті роки</a:t>
            </a:r>
            <a:endParaRPr lang="en-US" sz="2100" dirty="0"/>
          </a:p>
        </p:txBody>
      </p:sp>
      <p:sp>
        <p:nvSpPr>
          <p:cNvPr id="20" name="Text 17"/>
          <p:cNvSpPr/>
          <p:nvPr/>
        </p:nvSpPr>
        <p:spPr>
          <a:xfrm>
            <a:off x="7653695" y="7086005"/>
            <a:ext cx="589287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Відкриття перших лабораторій при Київському університеті. Формування наукових гуртків.</a:t>
            </a:r>
            <a:endParaRPr lang="en-US" sz="1700" dirty="0"/>
          </a:p>
        </p:txBody>
      </p:sp>
      <p:sp>
        <p:nvSpPr>
          <p:cNvPr id="21" name="Shape 18"/>
          <p:cNvSpPr/>
          <p:nvPr/>
        </p:nvSpPr>
        <p:spPr>
          <a:xfrm>
            <a:off x="6783348" y="8441412"/>
            <a:ext cx="650200" cy="30480"/>
          </a:xfrm>
          <a:prstGeom prst="roundRect">
            <a:avLst>
              <a:gd name="adj" fmla="val 106667"/>
            </a:avLst>
          </a:prstGeom>
          <a:solidFill>
            <a:srgbClr val="504D4C"/>
          </a:solidFill>
          <a:ln/>
        </p:spPr>
      </p:sp>
      <p:sp>
        <p:nvSpPr>
          <p:cNvPr id="22" name="Shape 19"/>
          <p:cNvSpPr/>
          <p:nvPr/>
        </p:nvSpPr>
        <p:spPr>
          <a:xfrm>
            <a:off x="6326148" y="8212812"/>
            <a:ext cx="487680" cy="487680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23" name="Text 20"/>
          <p:cNvSpPr/>
          <p:nvPr/>
        </p:nvSpPr>
        <p:spPr>
          <a:xfrm>
            <a:off x="6407468" y="8253472"/>
            <a:ext cx="325041" cy="406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</a:t>
            </a:r>
            <a:endParaRPr lang="en-US" sz="2550" dirty="0"/>
          </a:p>
        </p:txBody>
      </p:sp>
      <p:sp>
        <p:nvSpPr>
          <p:cNvPr id="24" name="Text 21"/>
          <p:cNvSpPr/>
          <p:nvPr/>
        </p:nvSpPr>
        <p:spPr>
          <a:xfrm>
            <a:off x="7653695" y="8287226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1890-ті роки</a:t>
            </a:r>
            <a:endParaRPr lang="en-US" sz="2100" dirty="0"/>
          </a:p>
        </p:txBody>
      </p:sp>
      <p:sp>
        <p:nvSpPr>
          <p:cNvPr id="25" name="Text 22"/>
          <p:cNvSpPr/>
          <p:nvPr/>
        </p:nvSpPr>
        <p:spPr>
          <a:xfrm>
            <a:off x="7653695" y="8755975"/>
            <a:ext cx="589287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Систематизація підходів та початок викладання психології як окремої дисципліни.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5160" y="243840"/>
            <a:ext cx="13980081" cy="10485120"/>
          </a:xfrm>
          <a:prstGeom prst="roundRect">
            <a:avLst>
              <a:gd name="adj" fmla="val 310"/>
            </a:avLst>
          </a:prstGeom>
          <a:solidFill>
            <a:srgbClr val="464342"/>
          </a:solidFill>
          <a:ln/>
        </p:spPr>
      </p:sp>
      <p:sp>
        <p:nvSpPr>
          <p:cNvPr id="3" name="Text 1"/>
          <p:cNvSpPr/>
          <p:nvPr/>
        </p:nvSpPr>
        <p:spPr>
          <a:xfrm>
            <a:off x="1083707" y="2483525"/>
            <a:ext cx="12227481" cy="677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Іван Сікорський: засновник дитячої психології</a:t>
            </a:r>
            <a:endParaRPr lang="en-US" sz="42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230" y="3594140"/>
            <a:ext cx="2056328" cy="1595557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934" y="4408170"/>
            <a:ext cx="304800" cy="3810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444252" y="3984188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Дитяча психологія</a:t>
            </a:r>
            <a:endParaRPr lang="en-US" sz="2100" dirty="0"/>
          </a:p>
        </p:txBody>
      </p:sp>
      <p:sp>
        <p:nvSpPr>
          <p:cNvPr id="7" name="Text 3"/>
          <p:cNvSpPr/>
          <p:nvPr/>
        </p:nvSpPr>
        <p:spPr>
          <a:xfrm>
            <a:off x="5444252" y="4452938"/>
            <a:ext cx="4857036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Перші в Україні дослідження розвитку дитини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5281732" y="5201483"/>
            <a:ext cx="8210788" cy="15240"/>
          </a:xfrm>
          <a:prstGeom prst="roundRect">
            <a:avLst>
              <a:gd name="adj" fmla="val 213334"/>
            </a:avLst>
          </a:prstGeom>
          <a:solidFill>
            <a:srgbClr val="504D4C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006" y="5243870"/>
            <a:ext cx="4112776" cy="1595557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6934" y="5851088"/>
            <a:ext cx="304800" cy="38100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472476" y="5633918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Наукові праці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6472476" y="6102667"/>
            <a:ext cx="6264116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"Душа дитини" та "Про заїкання" стали фундаментальними</a:t>
            </a:r>
            <a:endParaRPr lang="en-US" sz="1700" dirty="0"/>
          </a:p>
        </p:txBody>
      </p:sp>
      <p:sp>
        <p:nvSpPr>
          <p:cNvPr id="13" name="Shape 7"/>
          <p:cNvSpPr/>
          <p:nvPr/>
        </p:nvSpPr>
        <p:spPr>
          <a:xfrm>
            <a:off x="6309955" y="6851213"/>
            <a:ext cx="7182564" cy="15240"/>
          </a:xfrm>
          <a:prstGeom prst="roundRect">
            <a:avLst>
              <a:gd name="adj" fmla="val 213334"/>
            </a:avLst>
          </a:prstGeom>
          <a:solidFill>
            <a:srgbClr val="504D4C"/>
          </a:solidFill>
          <a:ln/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782" y="6893600"/>
            <a:ext cx="6169104" cy="1595557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6934" y="7500818"/>
            <a:ext cx="304800" cy="381000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7500580" y="7110293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Освітня діяльність</a:t>
            </a:r>
            <a:endParaRPr lang="en-US" sz="2100" dirty="0"/>
          </a:p>
        </p:txBody>
      </p:sp>
      <p:sp>
        <p:nvSpPr>
          <p:cNvPr id="17" name="Text 9"/>
          <p:cNvSpPr/>
          <p:nvPr/>
        </p:nvSpPr>
        <p:spPr>
          <a:xfrm>
            <a:off x="7500580" y="7579043"/>
            <a:ext cx="582941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Професор Київського університету, засновник інституту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5160" y="243840"/>
            <a:ext cx="13980081" cy="10485120"/>
          </a:xfrm>
          <a:prstGeom prst="roundRect">
            <a:avLst>
              <a:gd name="adj" fmla="val 310"/>
            </a:avLst>
          </a:prstGeom>
          <a:solidFill>
            <a:srgbClr val="464342"/>
          </a:solidFill>
          <a:ln/>
        </p:spPr>
      </p:sp>
      <p:sp>
        <p:nvSpPr>
          <p:cNvPr id="3" name="Text 1"/>
          <p:cNvSpPr/>
          <p:nvPr/>
        </p:nvSpPr>
        <p:spPr>
          <a:xfrm>
            <a:off x="1083707" y="2437448"/>
            <a:ext cx="12462986" cy="1354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Осип Курилас та введення експериментальної психології</a:t>
            </a:r>
            <a:endParaRPr lang="en-US" sz="4250" dirty="0"/>
          </a:p>
        </p:txBody>
      </p:sp>
      <p:sp>
        <p:nvSpPr>
          <p:cNvPr id="4" name="Shape 2"/>
          <p:cNvSpPr/>
          <p:nvPr/>
        </p:nvSpPr>
        <p:spPr>
          <a:xfrm>
            <a:off x="1083707" y="4225290"/>
            <a:ext cx="2077045" cy="1248847"/>
          </a:xfrm>
          <a:prstGeom prst="roundRect">
            <a:avLst>
              <a:gd name="adj" fmla="val 2603"/>
            </a:avLst>
          </a:prstGeom>
          <a:solidFill>
            <a:srgbClr val="373433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770" y="4659154"/>
            <a:ext cx="304800" cy="3810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3377446" y="4441984"/>
            <a:ext cx="3148251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Заснування лабораторії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3377446" y="4910733"/>
            <a:ext cx="556200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Створення першої експериментальної бази у Львові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3269099" y="5458897"/>
            <a:ext cx="10169247" cy="15240"/>
          </a:xfrm>
          <a:prstGeom prst="roundRect">
            <a:avLst>
              <a:gd name="adj" fmla="val 213334"/>
            </a:avLst>
          </a:prstGeom>
          <a:solidFill>
            <a:srgbClr val="504D4C"/>
          </a:solidFill>
          <a:ln/>
        </p:spPr>
      </p:sp>
      <p:sp>
        <p:nvSpPr>
          <p:cNvPr id="9" name="Shape 6"/>
          <p:cNvSpPr/>
          <p:nvPr/>
        </p:nvSpPr>
        <p:spPr>
          <a:xfrm>
            <a:off x="1083707" y="5582483"/>
            <a:ext cx="4154210" cy="1248847"/>
          </a:xfrm>
          <a:prstGeom prst="roundRect">
            <a:avLst>
              <a:gd name="adj" fmla="val 2603"/>
            </a:avLst>
          </a:prstGeom>
          <a:solidFill>
            <a:srgbClr val="373433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352" y="6016347"/>
            <a:ext cx="304800" cy="38100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4610" y="5799177"/>
            <a:ext cx="31639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Методологічні інновації</a:t>
            </a:r>
            <a:endParaRPr lang="en-US" sz="2100" dirty="0"/>
          </a:p>
        </p:txBody>
      </p:sp>
      <p:sp>
        <p:nvSpPr>
          <p:cNvPr id="12" name="Text 8"/>
          <p:cNvSpPr/>
          <p:nvPr/>
        </p:nvSpPr>
        <p:spPr>
          <a:xfrm>
            <a:off x="5454610" y="6267926"/>
            <a:ext cx="7075646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Впровадження кількісних методів дослідження психічних процесів</a:t>
            </a:r>
            <a:endParaRPr lang="en-US" sz="1700" dirty="0"/>
          </a:p>
        </p:txBody>
      </p:sp>
      <p:sp>
        <p:nvSpPr>
          <p:cNvPr id="13" name="Shape 9"/>
          <p:cNvSpPr/>
          <p:nvPr/>
        </p:nvSpPr>
        <p:spPr>
          <a:xfrm>
            <a:off x="5346263" y="6816090"/>
            <a:ext cx="8092083" cy="15240"/>
          </a:xfrm>
          <a:prstGeom prst="roundRect">
            <a:avLst>
              <a:gd name="adj" fmla="val 213334"/>
            </a:avLst>
          </a:prstGeom>
          <a:solidFill>
            <a:srgbClr val="504D4C"/>
          </a:solidFill>
          <a:ln/>
        </p:spPr>
      </p:sp>
      <p:sp>
        <p:nvSpPr>
          <p:cNvPr id="14" name="Shape 10"/>
          <p:cNvSpPr/>
          <p:nvPr/>
        </p:nvSpPr>
        <p:spPr>
          <a:xfrm>
            <a:off x="1083707" y="6939677"/>
            <a:ext cx="6231493" cy="1595557"/>
          </a:xfrm>
          <a:prstGeom prst="roundRect">
            <a:avLst>
              <a:gd name="adj" fmla="val 2038"/>
            </a:avLst>
          </a:prstGeom>
          <a:solidFill>
            <a:srgbClr val="373433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053" y="7546896"/>
            <a:ext cx="304800" cy="38100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7531894" y="7156371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Дослідження пам'яті</a:t>
            </a:r>
            <a:endParaRPr lang="en-US" sz="2100" dirty="0"/>
          </a:p>
        </p:txBody>
      </p:sp>
      <p:sp>
        <p:nvSpPr>
          <p:cNvPr id="17" name="Text 12"/>
          <p:cNvSpPr/>
          <p:nvPr/>
        </p:nvSpPr>
        <p:spPr>
          <a:xfrm>
            <a:off x="7531894" y="7625120"/>
            <a:ext cx="579810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Розробка унікальних експериментів з вивчення запам'ятовування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5160" y="243840"/>
            <a:ext cx="13980081" cy="10485120"/>
          </a:xfrm>
          <a:prstGeom prst="roundRect">
            <a:avLst>
              <a:gd name="adj" fmla="val 310"/>
            </a:avLst>
          </a:prstGeom>
          <a:solidFill>
            <a:srgbClr val="464342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60" y="243840"/>
            <a:ext cx="5242441" cy="104851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326148" y="2253258"/>
            <a:ext cx="7220426" cy="1354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Філософія і психологія Михайла Драгоманова</a:t>
            </a:r>
            <a:endParaRPr lang="en-US" sz="4250" dirty="0"/>
          </a:p>
        </p:txBody>
      </p:sp>
      <p:sp>
        <p:nvSpPr>
          <p:cNvPr id="5" name="Shape 2"/>
          <p:cNvSpPr/>
          <p:nvPr/>
        </p:nvSpPr>
        <p:spPr>
          <a:xfrm>
            <a:off x="6326148" y="3932753"/>
            <a:ext cx="3501866" cy="2974419"/>
          </a:xfrm>
          <a:prstGeom prst="roundRect">
            <a:avLst>
              <a:gd name="adj" fmla="val 1093"/>
            </a:avLst>
          </a:prstGeom>
          <a:solidFill>
            <a:srgbClr val="373433"/>
          </a:solidFill>
          <a:ln/>
        </p:spPr>
      </p:sp>
      <p:sp>
        <p:nvSpPr>
          <p:cNvPr id="6" name="Text 3"/>
          <p:cNvSpPr/>
          <p:nvPr/>
        </p:nvSpPr>
        <p:spPr>
          <a:xfrm>
            <a:off x="6542842" y="4149447"/>
            <a:ext cx="3068479" cy="677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Національна ідентичність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6542842" y="4956929"/>
            <a:ext cx="3068479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Драгоманов досліджував як формується самосвідомість народу. Він пов'язував психологічні особливості з історичним досвідом.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10044708" y="3932753"/>
            <a:ext cx="3501866" cy="2974419"/>
          </a:xfrm>
          <a:prstGeom prst="roundRect">
            <a:avLst>
              <a:gd name="adj" fmla="val 1093"/>
            </a:avLst>
          </a:prstGeom>
          <a:solidFill>
            <a:srgbClr val="373433"/>
          </a:solidFill>
          <a:ln/>
        </p:spPr>
      </p:sp>
      <p:sp>
        <p:nvSpPr>
          <p:cNvPr id="9" name="Text 6"/>
          <p:cNvSpPr/>
          <p:nvPr/>
        </p:nvSpPr>
        <p:spPr>
          <a:xfrm>
            <a:off x="10261402" y="4149447"/>
            <a:ext cx="3045500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Колективна психологія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10261402" y="4618196"/>
            <a:ext cx="3068479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Ввів поняття колективної свідомості українців. Розглядав її як динамічну систему, що еволюціонує.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6326148" y="7123867"/>
            <a:ext cx="7220426" cy="1595557"/>
          </a:xfrm>
          <a:prstGeom prst="roundRect">
            <a:avLst>
              <a:gd name="adj" fmla="val 2038"/>
            </a:avLst>
          </a:prstGeom>
          <a:solidFill>
            <a:srgbClr val="373433"/>
          </a:solidFill>
          <a:ln/>
        </p:spPr>
      </p:sp>
      <p:sp>
        <p:nvSpPr>
          <p:cNvPr id="12" name="Text 9"/>
          <p:cNvSpPr/>
          <p:nvPr/>
        </p:nvSpPr>
        <p:spPr>
          <a:xfrm>
            <a:off x="6542842" y="7340560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Етнопсихологія</a:t>
            </a:r>
            <a:endParaRPr lang="en-US" sz="2100" dirty="0"/>
          </a:p>
        </p:txBody>
      </p:sp>
      <p:sp>
        <p:nvSpPr>
          <p:cNvPr id="13" name="Text 10"/>
          <p:cNvSpPr/>
          <p:nvPr/>
        </p:nvSpPr>
        <p:spPr>
          <a:xfrm>
            <a:off x="6542842" y="7809309"/>
            <a:ext cx="678703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Вивчав психологічні характеристики етнічних груп. Заклав основи української етнопсихології.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5160" y="243840"/>
            <a:ext cx="13980081" cy="10485120"/>
          </a:xfrm>
          <a:prstGeom prst="roundRect">
            <a:avLst>
              <a:gd name="adj" fmla="val 310"/>
            </a:avLst>
          </a:prstGeom>
          <a:solidFill>
            <a:srgbClr val="464342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680" y="243840"/>
            <a:ext cx="5242441" cy="104851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83707" y="1350050"/>
            <a:ext cx="7220426" cy="1354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Розвиток психології в українських університетах</a:t>
            </a:r>
            <a:endParaRPr lang="en-US" sz="4250" dirty="0"/>
          </a:p>
        </p:txBody>
      </p:sp>
      <p:sp>
        <p:nvSpPr>
          <p:cNvPr id="5" name="Shape 2"/>
          <p:cNvSpPr/>
          <p:nvPr/>
        </p:nvSpPr>
        <p:spPr>
          <a:xfrm>
            <a:off x="1083707" y="3029545"/>
            <a:ext cx="487680" cy="487680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027" y="3070205"/>
            <a:ext cx="325041" cy="4063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788081" y="3103959"/>
            <a:ext cx="3233618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Харківський університет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1788081" y="3572708"/>
            <a:ext cx="6516053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Заснування кафедри психології у 1906 році. Сформував школу експериментальної психології під керівництвом Павла Ковалевського.</a:t>
            </a:r>
            <a:endParaRPr lang="en-US" sz="1700" dirty="0"/>
          </a:p>
        </p:txBody>
      </p:sp>
      <p:sp>
        <p:nvSpPr>
          <p:cNvPr id="9" name="Shape 5"/>
          <p:cNvSpPr/>
          <p:nvPr/>
        </p:nvSpPr>
        <p:spPr>
          <a:xfrm>
            <a:off x="1083707" y="5046226"/>
            <a:ext cx="487680" cy="487680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027" y="5086886"/>
            <a:ext cx="325041" cy="40636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788081" y="5120640"/>
            <a:ext cx="2958465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Київський університет</a:t>
            </a:r>
            <a:endParaRPr lang="en-US" sz="2100" dirty="0"/>
          </a:p>
        </p:txBody>
      </p:sp>
      <p:sp>
        <p:nvSpPr>
          <p:cNvPr id="12" name="Text 7"/>
          <p:cNvSpPr/>
          <p:nvPr/>
        </p:nvSpPr>
        <p:spPr>
          <a:xfrm>
            <a:off x="1788081" y="5589389"/>
            <a:ext cx="651605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Відкриття психологічної лабораторії у 1897 році. Зосередження на психології розвитку та освіти.</a:t>
            </a:r>
            <a:endParaRPr lang="en-US" sz="1700" dirty="0"/>
          </a:p>
        </p:txBody>
      </p:sp>
      <p:sp>
        <p:nvSpPr>
          <p:cNvPr id="13" name="Shape 8"/>
          <p:cNvSpPr/>
          <p:nvPr/>
        </p:nvSpPr>
        <p:spPr>
          <a:xfrm>
            <a:off x="1083707" y="6716197"/>
            <a:ext cx="487680" cy="487680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027" y="6756856"/>
            <a:ext cx="325041" cy="40636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788081" y="6790611"/>
            <a:ext cx="3126819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Львівський університет</a:t>
            </a:r>
            <a:endParaRPr lang="en-US" sz="2100" dirty="0"/>
          </a:p>
        </p:txBody>
      </p:sp>
      <p:sp>
        <p:nvSpPr>
          <p:cNvPr id="16" name="Text 10"/>
          <p:cNvSpPr/>
          <p:nvPr/>
        </p:nvSpPr>
        <p:spPr>
          <a:xfrm>
            <a:off x="1788081" y="7259360"/>
            <a:ext cx="651605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Розвиток психології у тісному зв'язку з європейськими традиціями. Формування галицької психологічної школи.</a:t>
            </a:r>
            <a:endParaRPr lang="en-US" sz="1700" dirty="0"/>
          </a:p>
        </p:txBody>
      </p:sp>
      <p:sp>
        <p:nvSpPr>
          <p:cNvPr id="17" name="Shape 11"/>
          <p:cNvSpPr/>
          <p:nvPr/>
        </p:nvSpPr>
        <p:spPr>
          <a:xfrm>
            <a:off x="1083707" y="8386167"/>
            <a:ext cx="487680" cy="487680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5027" y="8426827"/>
            <a:ext cx="325041" cy="406360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1788081" y="8460581"/>
            <a:ext cx="2915603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Одеський університет</a:t>
            </a:r>
            <a:endParaRPr lang="en-US" sz="2100" dirty="0"/>
          </a:p>
        </p:txBody>
      </p:sp>
      <p:sp>
        <p:nvSpPr>
          <p:cNvPr id="20" name="Text 13"/>
          <p:cNvSpPr/>
          <p:nvPr/>
        </p:nvSpPr>
        <p:spPr>
          <a:xfrm>
            <a:off x="1788081" y="8929330"/>
            <a:ext cx="651605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Становлення психофізіологічного напряму. Дослідження сенсорних процесів та сприйняття.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5160" y="243840"/>
            <a:ext cx="13980081" cy="10485120"/>
          </a:xfrm>
          <a:prstGeom prst="roundRect">
            <a:avLst>
              <a:gd name="adj" fmla="val 310"/>
            </a:avLst>
          </a:prstGeom>
          <a:solidFill>
            <a:srgbClr val="464342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680" y="243840"/>
            <a:ext cx="5242441" cy="104851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83707" y="1741289"/>
            <a:ext cx="7220426" cy="2031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Психологія в добу Української Народної Республіки</a:t>
            </a:r>
            <a:endParaRPr lang="en-US" sz="42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707" y="4098012"/>
            <a:ext cx="1083707" cy="194226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492454" y="4314706"/>
            <a:ext cx="3484602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Національне відродження</a:t>
            </a:r>
            <a:endParaRPr lang="en-US" sz="2100" dirty="0"/>
          </a:p>
        </p:txBody>
      </p:sp>
      <p:sp>
        <p:nvSpPr>
          <p:cNvPr id="7" name="Text 3"/>
          <p:cNvSpPr/>
          <p:nvPr/>
        </p:nvSpPr>
        <p:spPr>
          <a:xfrm>
            <a:off x="2492454" y="4783455"/>
            <a:ext cx="5811679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Політичні зміни стимулювали дослідження національної ідентичності. Вчені почали вивчати психологію українського народу.</a:t>
            </a:r>
            <a:endParaRPr lang="en-US" sz="17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707" y="6040279"/>
            <a:ext cx="1083707" cy="159555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492454" y="6256972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Перші журнали</a:t>
            </a:r>
            <a:endParaRPr lang="en-US" sz="2100" dirty="0"/>
          </a:p>
        </p:txBody>
      </p:sp>
      <p:sp>
        <p:nvSpPr>
          <p:cNvPr id="10" name="Text 5"/>
          <p:cNvSpPr/>
          <p:nvPr/>
        </p:nvSpPr>
        <p:spPr>
          <a:xfrm>
            <a:off x="2492454" y="6725722"/>
            <a:ext cx="581167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Заснування "Вісника психології" у 1918 році. Публікація досліджень українською мовою.</a:t>
            </a:r>
            <a:endParaRPr lang="en-US" sz="17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707" y="7635835"/>
            <a:ext cx="1083707" cy="159555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492454" y="7852529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Освітні реформи</a:t>
            </a:r>
            <a:endParaRPr lang="en-US" sz="2100" dirty="0"/>
          </a:p>
        </p:txBody>
      </p:sp>
      <p:sp>
        <p:nvSpPr>
          <p:cNvPr id="13" name="Text 7"/>
          <p:cNvSpPr/>
          <p:nvPr/>
        </p:nvSpPr>
        <p:spPr>
          <a:xfrm>
            <a:off x="2492454" y="8321278"/>
            <a:ext cx="581167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Впровадження психології у шкільні програми. Розробка україномовних підручників з психології.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5160" y="243840"/>
            <a:ext cx="13980081" cy="10485120"/>
          </a:xfrm>
          <a:prstGeom prst="roundRect">
            <a:avLst>
              <a:gd name="adj" fmla="val 310"/>
            </a:avLst>
          </a:prstGeom>
          <a:solidFill>
            <a:srgbClr val="464342"/>
          </a:solidFill>
          <a:ln/>
        </p:spPr>
      </p:sp>
      <p:sp>
        <p:nvSpPr>
          <p:cNvPr id="3" name="Text 1"/>
          <p:cNvSpPr/>
          <p:nvPr/>
        </p:nvSpPr>
        <p:spPr>
          <a:xfrm>
            <a:off x="1083707" y="2750106"/>
            <a:ext cx="11553587" cy="677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Радянський період: ідеологізація психології</a:t>
            </a:r>
            <a:endParaRPr lang="en-US" sz="4250" dirty="0"/>
          </a:p>
        </p:txBody>
      </p:sp>
      <p:sp>
        <p:nvSpPr>
          <p:cNvPr id="4" name="Text 2"/>
          <p:cNvSpPr/>
          <p:nvPr/>
        </p:nvSpPr>
        <p:spPr>
          <a:xfrm>
            <a:off x="2099905" y="4373523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Ідеологічний тиск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1083707" y="4842272"/>
            <a:ext cx="372546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Підпорядкування науки марксистсько-ленінській доктрині</a:t>
            </a:r>
            <a:endParaRPr lang="en-US" sz="17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213" y="3860721"/>
            <a:ext cx="4361974" cy="4361974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130" y="4589919"/>
            <a:ext cx="324207" cy="40528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21228" y="4204097"/>
            <a:ext cx="3725466" cy="677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Заборона "буржуазних" теорій</a:t>
            </a:r>
            <a:endParaRPr lang="en-US" sz="2100" dirty="0"/>
          </a:p>
        </p:txBody>
      </p:sp>
      <p:sp>
        <p:nvSpPr>
          <p:cNvPr id="9" name="Text 5"/>
          <p:cNvSpPr/>
          <p:nvPr/>
        </p:nvSpPr>
        <p:spPr>
          <a:xfrm>
            <a:off x="9821228" y="5011579"/>
            <a:ext cx="372546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Витіснення психоаналізу та гуманістичних підходів</a:t>
            </a:r>
            <a:endParaRPr lang="en-US" sz="17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213" y="3860721"/>
            <a:ext cx="4361974" cy="4361974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2062" y="4961037"/>
            <a:ext cx="324207" cy="40528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21228" y="6717030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Фізіологічний ухил</a:t>
            </a:r>
            <a:endParaRPr lang="en-US" sz="2100" dirty="0"/>
          </a:p>
        </p:txBody>
      </p:sp>
      <p:sp>
        <p:nvSpPr>
          <p:cNvPr id="13" name="Text 7"/>
          <p:cNvSpPr/>
          <p:nvPr/>
        </p:nvSpPr>
        <p:spPr>
          <a:xfrm>
            <a:off x="9821228" y="7185779"/>
            <a:ext cx="372546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Домінування досліджень вищої нервової діяльності</a:t>
            </a:r>
            <a:endParaRPr lang="en-US" sz="17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4213" y="3860721"/>
            <a:ext cx="4361974" cy="4361974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0944" y="7087969"/>
            <a:ext cx="324207" cy="405289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099905" y="6717030"/>
            <a:ext cx="270926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Колективізм</a:t>
            </a:r>
            <a:endParaRPr lang="en-US" sz="2100" dirty="0"/>
          </a:p>
        </p:txBody>
      </p:sp>
      <p:sp>
        <p:nvSpPr>
          <p:cNvPr id="17" name="Text 9"/>
          <p:cNvSpPr/>
          <p:nvPr/>
        </p:nvSpPr>
        <p:spPr>
          <a:xfrm>
            <a:off x="1083707" y="7185779"/>
            <a:ext cx="372546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Пріоритет вивчення колективної поведінки над індивідуальною</a:t>
            </a:r>
            <a:endParaRPr lang="en-US" sz="170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13" y="3860721"/>
            <a:ext cx="4361974" cy="4361974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4012" y="6716851"/>
            <a:ext cx="324207" cy="40528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1062</Words>
  <Application>Microsoft Office PowerPoint</Application>
  <PresentationFormat>Довільний</PresentationFormat>
  <Paragraphs>196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4" baseType="lpstr">
      <vt:lpstr>Arial</vt:lpstr>
      <vt:lpstr>Gelasio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Kharytonov Nikita</cp:lastModifiedBy>
  <cp:revision>1</cp:revision>
  <dcterms:created xsi:type="dcterms:W3CDTF">2025-05-01T08:36:37Z</dcterms:created>
  <dcterms:modified xsi:type="dcterms:W3CDTF">2025-05-01T08:59:13Z</dcterms:modified>
</cp:coreProperties>
</file>