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2"/>
  </p:notesMasterIdLst>
  <p:sldIdLst>
    <p:sldId id="256" r:id="rId2"/>
    <p:sldId id="319" r:id="rId3"/>
    <p:sldId id="257" r:id="rId4"/>
    <p:sldId id="318" r:id="rId5"/>
    <p:sldId id="317" r:id="rId6"/>
    <p:sldId id="315" r:id="rId7"/>
    <p:sldId id="316" r:id="rId8"/>
    <p:sldId id="294" r:id="rId9"/>
    <p:sldId id="281" r:id="rId10"/>
    <p:sldId id="304" r:id="rId11"/>
    <p:sldId id="283" r:id="rId12"/>
    <p:sldId id="297" r:id="rId13"/>
    <p:sldId id="286" r:id="rId14"/>
    <p:sldId id="320" r:id="rId15"/>
    <p:sldId id="305" r:id="rId16"/>
    <p:sldId id="295" r:id="rId17"/>
    <p:sldId id="306" r:id="rId18"/>
    <p:sldId id="310" r:id="rId19"/>
    <p:sldId id="307" r:id="rId20"/>
    <p:sldId id="284" r:id="rId21"/>
    <p:sldId id="311" r:id="rId22"/>
    <p:sldId id="312" r:id="rId23"/>
    <p:sldId id="313" r:id="rId24"/>
    <p:sldId id="298" r:id="rId25"/>
    <p:sldId id="309" r:id="rId26"/>
    <p:sldId id="324" r:id="rId27"/>
    <p:sldId id="322" r:id="rId28"/>
    <p:sldId id="323" r:id="rId29"/>
    <p:sldId id="321" r:id="rId30"/>
    <p:sldId id="26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94730" autoAdjust="0"/>
  </p:normalViewPr>
  <p:slideViewPr>
    <p:cSldViewPr snapToGrid="0">
      <p:cViewPr varScale="1">
        <p:scale>
          <a:sx n="83" d="100"/>
          <a:sy n="83" d="100"/>
        </p:scale>
        <p:origin x="1133"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6856D-DDD3-4545-9DC2-D12DFA553DF1}" type="datetimeFigureOut">
              <a:rPr lang="x-none" smtClean="0"/>
              <a:pPr/>
              <a:t>17.03.2026</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58D90-75EB-4358-AF9C-184D6CFD78D5}" type="slidenum">
              <a:rPr lang="x-none" smtClean="0"/>
              <a:pPr/>
              <a:t>‹#›</a:t>
            </a:fld>
            <a:endParaRPr lang="x-none"/>
          </a:p>
        </p:txBody>
      </p:sp>
    </p:spTree>
    <p:extLst>
      <p:ext uri="{BB962C8B-B14F-4D97-AF65-F5344CB8AC3E}">
        <p14:creationId xmlns:p14="http://schemas.microsoft.com/office/powerpoint/2010/main" val="315005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9FE5B2F3-962C-43B8-8FD1-FE83FAA6A984}"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7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25C6427-DE76-49C0-877F-B351FF15AFB5}"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774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1353EE7-1CAD-4667-A349-6789356DC218}"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55243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E2F2E392-702E-42A2-A3FD-8C1677FEF812}"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17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B560A20A-D6C3-493C-A25F-ECF19F072113}"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7807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1EC40C45-48CC-4A4E-AAC3-4C74D6A1D354}"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53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F7E550F-ABB9-4645-9B3D-CE2D2C23369D}"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2228229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9069FEF7-74C4-46A0-9CE3-6C396B6509B9}"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32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0934B61-AB56-4355-B7A0-93A4F046C496}"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485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5372DEE9-B0AE-4928-85CD-9AFD723D6BAA}" type="datetime1">
              <a:rPr lang="en-US" smtClean="0"/>
              <a:pPr/>
              <a:t>3/17/2026</a:t>
            </a:fld>
            <a:endParaRPr lang="en-US" dirty="0"/>
          </a:p>
        </p:txBody>
      </p:sp>
      <p:sp>
        <p:nvSpPr>
          <p:cNvPr id="5" name="Footer Placeholder 4"/>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66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8AE3A97-FA76-4CB7-ACBD-BE358D7C4E63}" type="datetime1">
              <a:rPr lang="en-US" smtClean="0"/>
              <a:pPr/>
              <a:t>3/17/2026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348076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AE553CED-2C7C-4337-9576-2FCDB56BBA07}" type="datetime1">
              <a:rPr lang="en-US" smtClean="0"/>
              <a:pPr/>
              <a:t>3/17/2026</a:t>
            </a:fld>
            <a:endParaRPr lang="en-US" dirty="0"/>
          </a:p>
        </p:txBody>
      </p:sp>
      <p:sp>
        <p:nvSpPr>
          <p:cNvPr id="8" name="Footer Placeholder 7"/>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6899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47249D0-D768-4864-8DAE-D39799DD7A44}" type="datetime1">
              <a:rPr lang="en-US" smtClean="0"/>
              <a:pPr/>
              <a:t>3/17/2026</a:t>
            </a:fld>
            <a:endParaRPr lang="en-US" dirty="0"/>
          </a:p>
        </p:txBody>
      </p:sp>
      <p:sp>
        <p:nvSpPr>
          <p:cNvPr id="4" name="Footer Placeholder 3"/>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20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0B7C3-8A76-48B2-ACBB-E73C78280263}" type="datetime1">
              <a:rPr lang="en-US" smtClean="0"/>
              <a:pPr/>
              <a:t>3/17/2026</a:t>
            </a:fld>
            <a:endParaRPr lang="en-US" dirty="0"/>
          </a:p>
        </p:txBody>
      </p:sp>
      <p:sp>
        <p:nvSpPr>
          <p:cNvPr id="3" name="Footer Placeholder 2"/>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03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27FF2A59-F3A7-4C73-9B7A-F33A03A07F2C}" type="datetime1">
              <a:rPr lang="en-US" smtClean="0"/>
              <a:pPr/>
              <a:t>3/17/2026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4173670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69235640-2F62-412E-8B6A-69DFAE038F90}" type="datetime1">
              <a:rPr lang="en-US" smtClean="0"/>
              <a:pPr/>
              <a:t>3/17/2026</a:t>
            </a:fld>
            <a:endParaRPr lang="en-US" dirty="0"/>
          </a:p>
        </p:txBody>
      </p:sp>
      <p:sp>
        <p:nvSpPr>
          <p:cNvPr id="6" name="Footer Placeholder 5"/>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3976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CDBBC8-E744-43F0-8DE2-022E60DB8DC7}" type="datetime1">
              <a:rPr lang="en-US" smtClean="0"/>
              <a:pPr/>
              <a:t>3/17/2026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Entrepreneurship and Business Basics / K. Orlova (Zhytomyr Polytechnic State University)</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2845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zakon.rada.gov.ua/laws/show/2755-17#n849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xmlns="" id="{462FFA08-9BC7-4E8F-9749-E1B5BD4C4B5A}"/>
              </a:ext>
            </a:extLst>
          </p:cNvPr>
          <p:cNvSpPr>
            <a:spLocks noGrp="1"/>
          </p:cNvSpPr>
          <p:nvPr>
            <p:ph type="subTitle" idx="1"/>
          </p:nvPr>
        </p:nvSpPr>
        <p:spPr>
          <a:xfrm>
            <a:off x="1091176" y="1651734"/>
            <a:ext cx="8717508" cy="978733"/>
          </a:xfrm>
        </p:spPr>
        <p:txBody>
          <a:bodyPr>
            <a:noAutofit/>
          </a:bodyPr>
          <a:lstStyle/>
          <a:p>
            <a:pPr algn="ctr">
              <a:spcBef>
                <a:spcPts val="0"/>
              </a:spcBef>
            </a:pPr>
            <a:r>
              <a:rPr lang="ru-RU" sz="2000" b="1" dirty="0" smtClean="0">
                <a:solidFill>
                  <a:schemeClr val="tx1"/>
                </a:solidFill>
                <a:latin typeface="Times New Roman" panose="02020603050405020304" pitchFamily="18" charset="0"/>
                <a:cs typeface="Times New Roman" panose="02020603050405020304" pitchFamily="18" charset="0"/>
              </a:rPr>
              <a:t>ТЕМА 5. ВИБІР СИСТЕМИ ОПОДАТКУВАННЯ СУБ’ЄКТІВ ПІДПРИЄМНИЦТВА</a:t>
            </a:r>
          </a:p>
        </p:txBody>
      </p:sp>
      <p:sp>
        <p:nvSpPr>
          <p:cNvPr id="4" name="Підзаголовок 2">
            <a:extLst>
              <a:ext uri="{FF2B5EF4-FFF2-40B4-BE49-F238E27FC236}">
                <a16:creationId xmlns:a16="http://schemas.microsoft.com/office/drawing/2014/main" xmlns="" id="{3E271608-9726-4B03-8461-E5827A8C9861}"/>
              </a:ext>
            </a:extLst>
          </p:cNvPr>
          <p:cNvSpPr txBox="1">
            <a:spLocks/>
          </p:cNvSpPr>
          <p:nvPr/>
        </p:nvSpPr>
        <p:spPr>
          <a:xfrm>
            <a:off x="654365" y="2795501"/>
            <a:ext cx="9324474" cy="279651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5.1. Види податків і обов'язкових зборів, їх функції.</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5.2. Особливості вибору системи оподаткування та реєстрації платником податків.</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 Спрощена система оподаткування суб'єктів господарювання.</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5.3.1. Основні переваги та обмеження перебування на спрощеній системі </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оподаткування.</a:t>
            </a:r>
          </a:p>
          <a:p>
            <a:pPr indent="360000"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5.3.2. Характеристика груп єдиного податку.</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5.4. Єдиний соціальний внесок.</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5.5. Податкове навантаження на спрощеній системі оподаткування.</a:t>
            </a:r>
          </a:p>
          <a:p>
            <a:pPr algn="just">
              <a:lnSpc>
                <a:spcPct val="120000"/>
              </a:lnSpc>
              <a:spcBef>
                <a:spcPts val="0"/>
              </a:spcBef>
            </a:pPr>
            <a:r>
              <a:rPr lang="uk-UA" sz="1600" dirty="0" smtClean="0">
                <a:solidFill>
                  <a:schemeClr val="tx1"/>
                </a:solidFill>
                <a:latin typeface="Times New Roman" panose="02020603050405020304" pitchFamily="18" charset="0"/>
                <a:cs typeface="Times New Roman" panose="02020603050405020304" pitchFamily="18" charset="0"/>
              </a:rPr>
              <a:t>5.6. Загальна система оподаткування для фізичних осіб – підприємців.</a:t>
            </a:r>
          </a:p>
        </p:txBody>
      </p:sp>
      <p:sp>
        <p:nvSpPr>
          <p:cNvPr id="5" name="Підзаголовок 2">
            <a:extLst>
              <a:ext uri="{FF2B5EF4-FFF2-40B4-BE49-F238E27FC236}">
                <a16:creationId xmlns:a16="http://schemas.microsoft.com/office/drawing/2014/main" xmlns="" id="{462FFA08-9BC7-4E8F-9749-E1B5BD4C4B5A}"/>
              </a:ext>
            </a:extLst>
          </p:cNvPr>
          <p:cNvSpPr txBox="1">
            <a:spLocks/>
          </p:cNvSpPr>
          <p:nvPr/>
        </p:nvSpPr>
        <p:spPr>
          <a:xfrm>
            <a:off x="1433134" y="183079"/>
            <a:ext cx="7766936" cy="983983"/>
          </a:xfrm>
          <a:prstGeom prst="rect">
            <a:avLst/>
          </a:prstGeom>
        </p:spPr>
        <p:txBody>
          <a:bodyPr vert="horz" lIns="91440" tIns="45720" rIns="91440" bIns="45720" rtlCol="0" anchor="t">
            <a:normAutofit fontScale="70000" lnSpcReduction="20000"/>
          </a:bodyPr>
          <a:lstStyle/>
          <a:p>
            <a:pPr lvl="0" algn="ctr">
              <a:buClr>
                <a:schemeClr val="accent1"/>
              </a:buClr>
              <a:buSzPct val="80000"/>
            </a:pPr>
            <a:endParaRPr lang="en-US" sz="2000" dirty="0" smtClean="0">
              <a:latin typeface="Times New Roman" panose="02020603050405020304" pitchFamily="18" charset="0"/>
              <a:cs typeface="Times New Roman" panose="02020603050405020304" pitchFamily="18" charset="0"/>
            </a:endParaRPr>
          </a:p>
          <a:p>
            <a:pPr lvl="0" algn="ctr">
              <a:lnSpc>
                <a:spcPct val="170000"/>
              </a:lnSpc>
              <a:buClr>
                <a:schemeClr val="accent1"/>
              </a:buClr>
              <a:buSzPct val="80000"/>
            </a:pPr>
            <a:r>
              <a:rPr lang="ru-RU" sz="2000" dirty="0" smtClean="0">
                <a:latin typeface="Times New Roman" panose="02020603050405020304" pitchFamily="18" charset="0"/>
                <a:cs typeface="Times New Roman" panose="02020603050405020304" pitchFamily="18" charset="0"/>
              </a:rPr>
              <a:t>МІНІСТЕРСТВО ОСВІТИ І НАУКИ УКРАЇНИ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ДЕРЖАВНИЙ УНІВЕРСИТЕТ «ЖИТОМИРСЬКА ПОЛІТЕХНІКА»</a:t>
            </a:r>
            <a:endParaRPr kumimoji="0" lang="x-none"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7" name="Прямоугольник 4"/>
          <p:cNvSpPr>
            <a:spLocks noChangeArrowheads="1"/>
          </p:cNvSpPr>
          <p:nvPr/>
        </p:nvSpPr>
        <p:spPr bwMode="auto">
          <a:xfrm>
            <a:off x="1985211" y="1235242"/>
            <a:ext cx="6929438" cy="400050"/>
          </a:xfrm>
          <a:prstGeom prst="rect">
            <a:avLst/>
          </a:prstGeom>
          <a:noFill/>
          <a:ln w="9525">
            <a:noFill/>
            <a:miter lim="800000"/>
            <a:headEnd/>
            <a:tailEnd/>
          </a:ln>
        </p:spPr>
        <p:txBody>
          <a:bodyPr>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uk-UA" altLang="uk-UA" sz="2000" b="0" i="1" u="none" strike="noStrike" kern="0" cap="none" spc="0" normalizeH="0" baseline="0" noProof="0" dirty="0" smtClean="0">
                <a:ln>
                  <a:noFill/>
                </a:ln>
                <a:solidFill>
                  <a:sysClr val="windowText" lastClr="000000"/>
                </a:solidFill>
                <a:effectLst/>
                <a:uLnTx/>
                <a:uFillTx/>
                <a:latin typeface="Palatino Linotype" pitchFamily="18" charset="0"/>
              </a:rPr>
              <a:t>ПРЕЗЕНТАЦІЯ ЗА ТЕМОЮ ЛЕКЦІЇ</a:t>
            </a:r>
            <a:endParaRPr kumimoji="0" lang="ru-RU" altLang="uk-UA" sz="2000" b="0" i="1" u="none" strike="noStrike" kern="0" cap="none" spc="0" normalizeH="0" baseline="0" noProof="0" dirty="0" smtClean="0">
              <a:ln>
                <a:noFill/>
              </a:ln>
              <a:solidFill>
                <a:sysClr val="windowText" lastClr="000000"/>
              </a:solidFill>
              <a:effectLst/>
              <a:uLnTx/>
              <a:uFillTx/>
              <a:latin typeface="Palatino Linotype" pitchFamily="18" charset="0"/>
            </a:endParaRPr>
          </a:p>
        </p:txBody>
      </p:sp>
      <p:pic>
        <p:nvPicPr>
          <p:cNvPr id="8" name="Рисунок 7" descr="1421829709_0_k__527535398665345.jpg"/>
          <p:cNvPicPr>
            <a:picLocks noChangeAspect="1"/>
          </p:cNvPicPr>
          <p:nvPr/>
        </p:nvPicPr>
        <p:blipFill>
          <a:blip r:embed="rId2"/>
          <a:stretch>
            <a:fillRect/>
          </a:stretch>
        </p:blipFill>
        <p:spPr>
          <a:xfrm>
            <a:off x="8301789" y="3486484"/>
            <a:ext cx="3890210" cy="3371515"/>
          </a:xfrm>
          <a:prstGeom prst="rect">
            <a:avLst/>
          </a:prstGeom>
          <a:ln>
            <a:noFill/>
          </a:ln>
          <a:effectLst>
            <a:softEdge rad="112500"/>
          </a:effectLst>
        </p:spPr>
      </p:pic>
    </p:spTree>
    <p:extLst>
      <p:ext uri="{BB962C8B-B14F-4D97-AF65-F5344CB8AC3E}">
        <p14:creationId xmlns:p14="http://schemas.microsoft.com/office/powerpoint/2010/main" val="215684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AD2E8C89-F86E-43F2-932F-591D33F8F54D}"/>
              </a:ext>
            </a:extLst>
          </p:cNvPr>
          <p:cNvSpPr/>
          <p:nvPr/>
        </p:nvSpPr>
        <p:spPr>
          <a:xfrm>
            <a:off x="589548" y="890336"/>
            <a:ext cx="9998243" cy="10828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Якщо підприємець не подав заяви державному реєстратору про обрання спрощеної системи оподаткування, він може подати її безпосередньо до податкового органу за місцем своєї реєстрації.</a:t>
            </a:r>
          </a:p>
        </p:txBody>
      </p:sp>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677334" y="213491"/>
            <a:ext cx="8596668" cy="460277"/>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Реєстрація платником податків (продовження)</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32" name="Выгнутая влево стрелка 31"/>
          <p:cNvSpPr/>
          <p:nvPr/>
        </p:nvSpPr>
        <p:spPr>
          <a:xfrm>
            <a:off x="156411" y="541421"/>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0" name="Прямоугольник 29"/>
          <p:cNvSpPr/>
          <p:nvPr/>
        </p:nvSpPr>
        <p:spPr>
          <a:xfrm>
            <a:off x="866274" y="2304235"/>
            <a:ext cx="5624173"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uk-UA" dirty="0" smtClean="0">
                <a:latin typeface="Times New Roman" pitchFamily="18" charset="0"/>
                <a:cs typeface="Times New Roman" pitchFamily="18" charset="0"/>
              </a:rPr>
              <a:t>Незалежно від вибраної системи оподаткування, підприємці мають вести облік результатів своєї господарської діяльності. </a:t>
            </a:r>
          </a:p>
          <a:p>
            <a:pPr marL="285750" indent="-285750" algn="just">
              <a:buFont typeface="Arial" panose="020B0604020202020204" pitchFamily="34" charset="0"/>
              <a:buChar char="•"/>
            </a:pPr>
            <a:r>
              <a:rPr lang="uk-UA" dirty="0" smtClean="0">
                <a:latin typeface="Times New Roman" pitchFamily="18" charset="0"/>
                <a:cs typeface="Times New Roman" pitchFamily="18" charset="0"/>
              </a:rPr>
              <a:t>Основними регістрами обліку для фізичних осіб-підприємців до 2021 року були Книга обліку доходів або Книга обліку доходів і витрат. Підприємці були зобов’язані зареєструвати відповідну книгу в органах Державної податкової служби. </a:t>
            </a:r>
          </a:p>
          <a:p>
            <a:pPr marL="285750" indent="-285750" algn="just">
              <a:buFont typeface="Arial" panose="020B0604020202020204" pitchFamily="34" charset="0"/>
              <a:buChar char="•"/>
            </a:pPr>
            <a:r>
              <a:rPr lang="uk-UA" dirty="0" smtClean="0">
                <a:latin typeface="Times New Roman" pitchFamily="18" charset="0"/>
                <a:cs typeface="Times New Roman" pitchFamily="18" charset="0"/>
              </a:rPr>
              <a:t>З 2021 року підприємці звільнені від обов’язку заповнювати згадані книги, а облік можуть вести в довільній формі шляхом помісячного відображення отриманих доходів або доходів та витрат.</a:t>
            </a:r>
            <a:endParaRPr lang="ru-RU" dirty="0">
              <a:latin typeface="Times New Roman" pitchFamily="18" charset="0"/>
              <a:cs typeface="Times New Roman" pitchFamily="18" charset="0"/>
            </a:endParaRPr>
          </a:p>
        </p:txBody>
      </p:sp>
      <p:pic>
        <p:nvPicPr>
          <p:cNvPr id="11" name="Рисунок 10" descr="unnamed.jpg"/>
          <p:cNvPicPr>
            <a:picLocks noChangeAspect="1"/>
          </p:cNvPicPr>
          <p:nvPr/>
        </p:nvPicPr>
        <p:blipFill>
          <a:blip r:embed="rId2"/>
          <a:stretch>
            <a:fillRect/>
          </a:stretch>
        </p:blipFill>
        <p:spPr>
          <a:xfrm>
            <a:off x="6725654" y="2320590"/>
            <a:ext cx="4876800"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трілка: шеврон 13">
            <a:extLst>
              <a:ext uri="{FF2B5EF4-FFF2-40B4-BE49-F238E27FC236}">
                <a16:creationId xmlns:a16="http://schemas.microsoft.com/office/drawing/2014/main" xmlns="" id="{21498B7C-10FB-4DEA-8F57-7D1FCE91D0B7}"/>
              </a:ext>
            </a:extLst>
          </p:cNvPr>
          <p:cNvSpPr/>
          <p:nvPr/>
        </p:nvSpPr>
        <p:spPr>
          <a:xfrm>
            <a:off x="268619" y="1088281"/>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11" name="Стрілка: шеврон 13">
            <a:extLst>
              <a:ext uri="{FF2B5EF4-FFF2-40B4-BE49-F238E27FC236}">
                <a16:creationId xmlns:a16="http://schemas.microsoft.com/office/drawing/2014/main" xmlns="" id="{C105857B-1A23-4E04-84EB-8BD77088BED7}"/>
              </a:ext>
            </a:extLst>
          </p:cNvPr>
          <p:cNvSpPr/>
          <p:nvPr/>
        </p:nvSpPr>
        <p:spPr>
          <a:xfrm>
            <a:off x="538311" y="2436389"/>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13" name="Прямокутник 6">
            <a:extLst>
              <a:ext uri="{FF2B5EF4-FFF2-40B4-BE49-F238E27FC236}">
                <a16:creationId xmlns:a16="http://schemas.microsoft.com/office/drawing/2014/main" xmlns="" id="{5597D9ED-3839-4475-A0A3-D181B75C94B6}"/>
              </a:ext>
            </a:extLst>
          </p:cNvPr>
          <p:cNvSpPr/>
          <p:nvPr/>
        </p:nvSpPr>
        <p:spPr>
          <a:xfrm>
            <a:off x="1080978" y="1965443"/>
            <a:ext cx="9879791" cy="16801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buFont typeface="Wingdings"/>
              <a:buChar char=""/>
              <a:tabLst>
                <a:tab pos="540385" algn="l"/>
              </a:tabLst>
            </a:pPr>
            <a:r>
              <a:rPr lang="uk-UA" dirty="0" smtClean="0">
                <a:latin typeface="Times New Roman"/>
                <a:ea typeface="Times New Roman"/>
                <a:cs typeface="Times New Roman"/>
              </a:rPr>
              <a:t>Механізм розрахунку податків і зборів наведено в нормативно-правовій базі з питань оподаткування. Найважливішими законодавчими актами у цій царині є </a:t>
            </a:r>
            <a:r>
              <a:rPr lang="uk-UA" b="1" dirty="0" smtClean="0">
                <a:latin typeface="Times New Roman"/>
                <a:ea typeface="Times New Roman"/>
                <a:cs typeface="Times New Roman"/>
              </a:rPr>
              <a:t>Податковий кодекс, Закон України «Про збір та облік єдиного внеску на загальнообов’язкове державне соціальне страхування»</a:t>
            </a:r>
            <a:r>
              <a:rPr lang="uk-UA" dirty="0" smtClean="0">
                <a:latin typeface="Times New Roman"/>
                <a:ea typeface="Times New Roman"/>
                <a:cs typeface="Times New Roman"/>
              </a:rPr>
              <a:t>, накази контролюючих органів у сфері оподаткування (Державної податкової служби, Державної митної служби України), накази Міністерства фінансів України тощо.</a:t>
            </a:r>
            <a:endParaRPr lang="uk-UA" dirty="0">
              <a:latin typeface="Times New Roman"/>
              <a:ea typeface="Times New Roman"/>
              <a:cs typeface="Times New Roman"/>
            </a:endParaRPr>
          </a:p>
        </p:txBody>
      </p:sp>
      <p:sp>
        <p:nvSpPr>
          <p:cNvPr id="15" name="Прямокутник 6">
            <a:extLst>
              <a:ext uri="{FF2B5EF4-FFF2-40B4-BE49-F238E27FC236}">
                <a16:creationId xmlns:a16="http://schemas.microsoft.com/office/drawing/2014/main" xmlns="" id="{5597D9ED-3839-4475-A0A3-D181B75C94B6}"/>
              </a:ext>
            </a:extLst>
          </p:cNvPr>
          <p:cNvSpPr/>
          <p:nvPr/>
        </p:nvSpPr>
        <p:spPr>
          <a:xfrm>
            <a:off x="1064934" y="3717758"/>
            <a:ext cx="9919897" cy="12873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lvl="0" indent="-342900" algn="just">
              <a:lnSpc>
                <a:spcPct val="115000"/>
              </a:lnSpc>
              <a:spcAft>
                <a:spcPts val="0"/>
              </a:spcAft>
              <a:buFont typeface="Wingdings"/>
              <a:buChar char=""/>
              <a:tabLst>
                <a:tab pos="540385" algn="l"/>
              </a:tabLst>
            </a:pPr>
            <a:r>
              <a:rPr lang="uk-UA" dirty="0" smtClean="0">
                <a:latin typeface="Times New Roman" pitchFamily="18" charset="0"/>
                <a:cs typeface="Times New Roman" pitchFamily="18" charset="0"/>
              </a:rPr>
              <a:t>Форма податкової декларації та форми податкових декларацій з місцевих податків і зборів, що є обов’язковими для застосування платниками (податковими агентами), встановлюються центральним органом виконавчої влади. </a:t>
            </a:r>
            <a:endParaRPr lang="ru-RU" dirty="0">
              <a:latin typeface="Times New Roman" pitchFamily="18" charset="0"/>
              <a:ea typeface="Times New Roman"/>
              <a:cs typeface="Times New Roman" pitchFamily="18" charset="0"/>
            </a:endParaRPr>
          </a:p>
        </p:txBody>
      </p:sp>
      <p:sp>
        <p:nvSpPr>
          <p:cNvPr id="17" name="Стрілка: шеврон 13">
            <a:extLst>
              <a:ext uri="{FF2B5EF4-FFF2-40B4-BE49-F238E27FC236}">
                <a16:creationId xmlns:a16="http://schemas.microsoft.com/office/drawing/2014/main" xmlns="" id="{C105857B-1A23-4E04-84EB-8BD77088BED7}"/>
              </a:ext>
            </a:extLst>
          </p:cNvPr>
          <p:cNvSpPr/>
          <p:nvPr/>
        </p:nvSpPr>
        <p:spPr>
          <a:xfrm>
            <a:off x="510238" y="4044610"/>
            <a:ext cx="390617" cy="301841"/>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solidFill>
                <a:schemeClr val="tx1"/>
              </a:solidFill>
            </a:endParaRPr>
          </a:p>
        </p:txBody>
      </p:sp>
      <p:sp>
        <p:nvSpPr>
          <p:cNvPr id="28" name="Заголовок 1">
            <a:extLst>
              <a:ext uri="{FF2B5EF4-FFF2-40B4-BE49-F238E27FC236}">
                <a16:creationId xmlns:a16="http://schemas.microsoft.com/office/drawing/2014/main" xmlns="" id="{C227144E-1103-4DC3-89B8-B71EDED2D586}"/>
              </a:ext>
            </a:extLst>
          </p:cNvPr>
          <p:cNvSpPr txBox="1">
            <a:spLocks/>
          </p:cNvSpPr>
          <p:nvPr/>
        </p:nvSpPr>
        <p:spPr>
          <a:xfrm>
            <a:off x="705546" y="149323"/>
            <a:ext cx="8596668" cy="496372"/>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Виконання податкового обов’язку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9" name="Прямоугольник 28">
            <a:extLst>
              <a:ext uri="{FF2B5EF4-FFF2-40B4-BE49-F238E27FC236}">
                <a16:creationId xmlns:a16="http://schemas.microsoft.com/office/drawing/2014/main" xmlns="" id="{AD2E8C89-F86E-43F2-932F-591D33F8F54D}"/>
              </a:ext>
            </a:extLst>
          </p:cNvPr>
          <p:cNvSpPr/>
          <p:nvPr/>
        </p:nvSpPr>
        <p:spPr>
          <a:xfrm>
            <a:off x="705546" y="597855"/>
            <a:ext cx="9998243" cy="1287379"/>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Після реєстрації платником податків підприємцю необхідно виконувати податковий обов’язок. Найважливішими діями для платника податків є </a:t>
            </a:r>
            <a:r>
              <a:rPr lang="uk-UA" sz="2000" u="sng" dirty="0" smtClean="0">
                <a:latin typeface="Times New Roman" pitchFamily="18" charset="0"/>
                <a:cs typeface="Times New Roman" pitchFamily="18" charset="0"/>
              </a:rPr>
              <a:t>розрахунок суми податків до сплати, заповнення і подання податкової звітності та сплата податкових зобов’язань</a:t>
            </a:r>
            <a:r>
              <a:rPr lang="uk-UA"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10" name="Прямокутник 6">
            <a:extLst>
              <a:ext uri="{FF2B5EF4-FFF2-40B4-BE49-F238E27FC236}">
                <a16:creationId xmlns:a16="http://schemas.microsoft.com/office/drawing/2014/main" xmlns="" id="{5597D9ED-3839-4475-A0A3-D181B75C94B6}"/>
              </a:ext>
            </a:extLst>
          </p:cNvPr>
          <p:cNvSpPr/>
          <p:nvPr/>
        </p:nvSpPr>
        <p:spPr>
          <a:xfrm>
            <a:off x="842211" y="5085347"/>
            <a:ext cx="10138609" cy="1471864"/>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r>
              <a:rPr lang="uk-UA" i="1" dirty="0" smtClean="0">
                <a:latin typeface="Times New Roman" pitchFamily="18" charset="0"/>
                <a:cs typeface="Times New Roman" pitchFamily="18" charset="0"/>
              </a:rPr>
              <a:t>Податкова декларація подається до органу Державної податкової служби за вибором платника податків в один із таких способів:</a:t>
            </a:r>
            <a:endParaRPr lang="ru-RU" i="1"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особисто платником податків або уповноваженою на це особою;</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поштою з повідомленням про вручення та з описом вкладення;</a:t>
            </a:r>
            <a:endParaRPr lang="ru-RU" dirty="0" smtClean="0">
              <a:latin typeface="Times New Roman" pitchFamily="18" charset="0"/>
              <a:cs typeface="Times New Roman" pitchFamily="18" charset="0"/>
            </a:endParaRPr>
          </a:p>
          <a:p>
            <a:r>
              <a:rPr lang="uk-UA" dirty="0" smtClean="0">
                <a:latin typeface="Times New Roman" pitchFamily="18" charset="0"/>
                <a:cs typeface="Times New Roman" pitchFamily="18" charset="0"/>
              </a:rPr>
              <a:t>• засобами електронного зв’язку в електронній формі </a:t>
            </a:r>
            <a:endParaRPr lang="ru-RU"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6573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252662" y="216568"/>
            <a:ext cx="10419347" cy="109487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xmlns="" id="{B077149B-4D93-4026-8673-55BA2D9E68A6}"/>
              </a:ext>
            </a:extLst>
          </p:cNvPr>
          <p:cNvSpPr/>
          <p:nvPr/>
        </p:nvSpPr>
        <p:spPr>
          <a:xfrm>
            <a:off x="924688" y="1552185"/>
            <a:ext cx="8905113" cy="42109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000" dirty="0" smtClean="0">
                <a:solidFill>
                  <a:schemeClr val="tx1"/>
                </a:solidFill>
                <a:latin typeface="Times New Roman" pitchFamily="18" charset="0"/>
                <a:cs typeface="Times New Roman" pitchFamily="18" charset="0"/>
              </a:rPr>
              <a:t>• календарному місяцю (у тому числі в разі сплати місячних авансових внесків) – протягом 20 календарних днів, що настають за останнім календарним днем звітного (податкового) місяця;</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кварталу або півріччю (у тому числі в разі сплати квартальних або піврічних авансових внесків) – протягом 40 календарних днів, що настають за останнім календарним днем звітного (податкового) кварталу (півріччя);</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 протягом 60 календарних днів, що настають за останнім календарним днем звітного (податкового) року;</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для платників податку на доходи фізичних осіб – до 1 травня року, що настає за звітним;</a:t>
            </a:r>
            <a:endParaRPr lang="ru-RU" sz="2000" dirty="0" smtClean="0">
              <a:solidFill>
                <a:schemeClr val="tx1"/>
              </a:solidFill>
              <a:latin typeface="Times New Roman" pitchFamily="18" charset="0"/>
              <a:cs typeface="Times New Roman" pitchFamily="18" charset="0"/>
            </a:endParaRPr>
          </a:p>
          <a:p>
            <a:pPr algn="just"/>
            <a:r>
              <a:rPr lang="uk-UA" sz="2000" dirty="0" smtClean="0">
                <a:solidFill>
                  <a:schemeClr val="tx1"/>
                </a:solidFill>
                <a:latin typeface="Times New Roman" pitchFamily="18" charset="0"/>
                <a:cs typeface="Times New Roman" pitchFamily="18" charset="0"/>
              </a:rPr>
              <a:t>• календарному року для платників податку на доходи фізичних осіб-підприємців – протягом 40 календарних днів, що настають за останнім календарним днем звітного (податкового) року.</a:t>
            </a:r>
            <a:endParaRPr lang="ru-RU" sz="2000" dirty="0">
              <a:solidFill>
                <a:schemeClr val="tx1"/>
              </a:solidFill>
              <a:latin typeface="Times New Roman" pitchFamily="18" charset="0"/>
              <a:cs typeface="Times New Roman" pitchFamily="18" charset="0"/>
            </a:endParaRPr>
          </a:p>
        </p:txBody>
      </p:sp>
      <p:sp>
        <p:nvSpPr>
          <p:cNvPr id="6" name="Заголовок 1">
            <a:extLst>
              <a:ext uri="{FF2B5EF4-FFF2-40B4-BE49-F238E27FC236}">
                <a16:creationId xmlns:a16="http://schemas.microsoft.com/office/drawing/2014/main" xmlns="" id="{C227144E-1103-4DC3-89B8-B71EDED2D586}"/>
              </a:ext>
            </a:extLst>
          </p:cNvPr>
          <p:cNvSpPr txBox="1">
            <a:spLocks/>
          </p:cNvSpPr>
          <p:nvPr/>
        </p:nvSpPr>
        <p:spPr>
          <a:xfrm>
            <a:off x="180475" y="273648"/>
            <a:ext cx="9288378" cy="1025763"/>
          </a:xfrm>
          <a:prstGeom prst="rect">
            <a:avLst/>
          </a:prstGeom>
        </p:spPr>
        <p:txBody>
          <a:bodyPr vert="horz" lIns="91440" tIns="45720" rIns="91440" bIns="45720" rtlCol="0" anchor="t">
            <a:normAutofit fontScale="97500"/>
          </a:bodyPr>
          <a:lstStyle/>
          <a:p>
            <a:pPr lvl="0">
              <a:spcBef>
                <a:spcPct val="0"/>
              </a:spcBef>
            </a:pPr>
            <a:r>
              <a:rPr lang="uk-UA" sz="2800" dirty="0" smtClean="0"/>
              <a:t>Податкові декларації подають за базовий звітний (податковий) період, що дорівнює:</a:t>
            </a:r>
            <a:endParaRPr kumimoji="0" lang="uk-UA" sz="2800" b="0" i="0" u="none" strike="noStrike" kern="1200" cap="none" spc="0" normalizeH="0" baseline="0" noProof="0" dirty="0">
              <a:ln>
                <a:noFill/>
              </a:ln>
              <a:solidFill>
                <a:schemeClr val="accent2">
                  <a:lumMod val="50000"/>
                </a:schemeClr>
              </a:solidFill>
              <a:effectLst/>
              <a:uLnTx/>
              <a:uFillTx/>
              <a:latin typeface="Arial" pitchFamily="34" charset="0"/>
              <a:ea typeface="+mj-ea"/>
              <a:cs typeface="Arial" pitchFamily="34" charset="0"/>
            </a:endParaRPr>
          </a:p>
        </p:txBody>
      </p:sp>
      <p:sp>
        <p:nvSpPr>
          <p:cNvPr id="12290" name="Rectangle 2"/>
          <p:cNvSpPr>
            <a:spLocks noChangeArrowheads="1"/>
          </p:cNvSpPr>
          <p:nvPr/>
        </p:nvSpPr>
        <p:spPr bwMode="auto">
          <a:xfrm>
            <a:off x="0" y="5934670"/>
            <a:ext cx="1098483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Якщо останній день строку подання податкової декларації припадає на вихідний або святковий, то останнім днем строку вважають операційний (банківський) день, що настає за вихідним або святковим днем.</a:t>
            </a:r>
            <a:endParaRPr kumimoji="0" lang="uk-UA"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6195654B-D15B-4ECD-8838-23D3B4AEF24A}"/>
              </a:ext>
            </a:extLst>
          </p:cNvPr>
          <p:cNvSpPr/>
          <p:nvPr/>
        </p:nvSpPr>
        <p:spPr>
          <a:xfrm>
            <a:off x="744911" y="2562725"/>
            <a:ext cx="9096920" cy="392201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i="1" dirty="0" smtClean="0">
                <a:solidFill>
                  <a:schemeClr val="tx1"/>
                </a:solidFill>
              </a:rPr>
              <a:t>Переваги спрощеної системи оподаткування</a:t>
            </a:r>
            <a:endParaRPr lang="uk-UA"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1. Простота нарахування єдиного податку. Значне спрощення процедури обчислення об’єкта оподаткування для визначення сум єдиного податку. Спрощене ведення обліку та відносна простота заповнення звітності. </a:t>
            </a:r>
            <a:endParaRPr lang="ru-RU"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2. Звільнення від сплати деяких податків та обов’язкових платежів. Звільнення від сплати податків та зборів передбачених ст. 297 ПК України, що тягне за собою зменшення документів бухгалтерського обліку та документів, які потрібно подавати для звітності у відповідні органи. </a:t>
            </a:r>
            <a:endParaRPr lang="ru-RU" sz="2000" dirty="0" smtClean="0">
              <a:solidFill>
                <a:schemeClr val="tx1"/>
              </a:solidFill>
              <a:latin typeface="Times New Roman" pitchFamily="18" charset="0"/>
              <a:cs typeface="Times New Roman" pitchFamily="18" charset="0"/>
            </a:endParaRPr>
          </a:p>
          <a:p>
            <a:r>
              <a:rPr lang="uk-UA" sz="2000" dirty="0" smtClean="0">
                <a:solidFill>
                  <a:schemeClr val="tx1"/>
                </a:solidFill>
                <a:latin typeface="Times New Roman" pitchFamily="18" charset="0"/>
                <a:cs typeface="Times New Roman" pitchFamily="18" charset="0"/>
              </a:rPr>
              <a:t>3. Можливість бути платником ПДВ за власним бажанням. </a:t>
            </a:r>
            <a:endParaRPr lang="ru-RU" sz="2000" dirty="0" smtClean="0">
              <a:solidFill>
                <a:schemeClr val="tx1"/>
              </a:solidFill>
              <a:latin typeface="Times New Roman" pitchFamily="18" charset="0"/>
              <a:cs typeface="Times New Roman" pitchFamily="18" charset="0"/>
            </a:endParaRPr>
          </a:p>
          <a:p>
            <a:r>
              <a:rPr lang="ru-RU" sz="2000" dirty="0" smtClean="0">
                <a:solidFill>
                  <a:schemeClr val="tx1"/>
                </a:solidFill>
                <a:latin typeface="Times New Roman" pitchFamily="18" charset="0"/>
                <a:cs typeface="Times New Roman" pitchFamily="18" charset="0"/>
              </a:rPr>
              <a:t>4</a:t>
            </a:r>
            <a:r>
              <a:rPr lang="uk-UA" sz="2000" dirty="0" smtClean="0">
                <a:solidFill>
                  <a:schemeClr val="tx1"/>
                </a:solidFill>
                <a:latin typeface="Times New Roman" pitchFamily="18" charset="0"/>
                <a:cs typeface="Times New Roman" pitchFamily="18" charset="0"/>
              </a:rPr>
              <a:t>. Зменшення ймовірності порушень податкового законодавства та застосування фінансових санкцій.</a:t>
            </a:r>
            <a:endParaRPr lang="ru-RU" sz="2000" dirty="0">
              <a:solidFill>
                <a:schemeClr val="tx1"/>
              </a:solidFill>
              <a:latin typeface="Times New Roman" pitchFamily="18" charset="0"/>
              <a:cs typeface="Times New Roman" pitchFamily="18" charset="0"/>
            </a:endParaRPr>
          </a:p>
        </p:txBody>
      </p:sp>
      <p:sp>
        <p:nvSpPr>
          <p:cNvPr id="8" name="Выгнутая влево стрелка 7"/>
          <p:cNvSpPr/>
          <p:nvPr/>
        </p:nvSpPr>
        <p:spPr>
          <a:xfrm>
            <a:off x="192505" y="1552073"/>
            <a:ext cx="360948" cy="2117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5.3.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
        <p:nvSpPr>
          <p:cNvPr id="6" name="Прямоугольник 5"/>
          <p:cNvSpPr/>
          <p:nvPr/>
        </p:nvSpPr>
        <p:spPr>
          <a:xfrm>
            <a:off x="665748" y="1125959"/>
            <a:ext cx="980172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Спрощена система оподаткування, обліку і звітності введена в Україні з метою сприяння розвитку малого бізнесу. Існують переваги та недоліки спрощеної системи оподаткування, які залежать від умов здійснення підприємницької діяльності, господарських операцій суб’єкта підприємницької діяльності, від величини його прибутку та ін.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405867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91603" y="1277292"/>
            <a:ext cx="9018494" cy="5189113"/>
          </a:xfrm>
          <a:prstGeom prst="rect">
            <a:avLst/>
          </a:prstGeom>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Платники єдиного податку </a:t>
            </a:r>
            <a:r>
              <a:rPr lang="uk-UA" i="1" dirty="0">
                <a:latin typeface="Times New Roman" panose="02020603050405020304" pitchFamily="18" charset="0"/>
                <a:ea typeface="Calibri" panose="020F0502020204030204" pitchFamily="34" charset="0"/>
                <a:cs typeface="Times New Roman" panose="02020603050405020304" pitchFamily="18" charset="0"/>
              </a:rPr>
              <a:t>звільняються від обов’язку нарахування, сплати та подання податкової звітності з таких податків і зборів</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1) податку на прибуток підприємств;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2) податку на доходи фізичних осіб у частині доходів (об’єкта оподаткування), отриманих у результаті господарської діяльності платника єдиного податку першої – четвертої груп (фізичної особи);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3) податку на додану вартість з операцій з постачання товарів, робіт та послуг, місце постачання яких розташоване на митній території України, крім податку на додану вартість, що сплачується фізичними та юридичними особами, які обрали ставку єдиного податку 3%, а також що сплачується платниками єдиного податку четвертої групи;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4) податку на майно, крім земельного податку за земельні ділянки, що не використовуються платниками єдиного податку першої– третьої груп для провадження господарської діяльності та платниками єдиного податку четвертої групи для ведення сільськогосподарського </a:t>
            </a:r>
            <a:r>
              <a:rPr lang="uk-UA" dirty="0" err="1">
                <a:latin typeface="Times New Roman" panose="02020603050405020304" pitchFamily="18" charset="0"/>
                <a:ea typeface="Calibri" panose="020F0502020204030204" pitchFamily="34" charset="0"/>
                <a:cs typeface="Times New Roman" panose="02020603050405020304" pitchFamily="18" charset="0"/>
              </a:rPr>
              <a:t>товаровиробництва</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5) рентної плати за спеціальне використання води платниками єдиного податку четвертої групи.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5.3.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995469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6195654B-D15B-4ECD-8838-23D3B4AEF24A}"/>
              </a:ext>
            </a:extLst>
          </p:cNvPr>
          <p:cNvSpPr/>
          <p:nvPr/>
        </p:nvSpPr>
        <p:spPr>
          <a:xfrm>
            <a:off x="744911" y="1371601"/>
            <a:ext cx="9686468" cy="511314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200" b="1" i="1" dirty="0" smtClean="0">
                <a:solidFill>
                  <a:schemeClr val="tx1"/>
                </a:solidFill>
                <a:latin typeface="Times New Roman" pitchFamily="18" charset="0"/>
                <a:cs typeface="Times New Roman" pitchFamily="18" charset="0"/>
              </a:rPr>
              <a:t>Недоліки спрощеної системи оподаткування</a:t>
            </a:r>
            <a:endParaRPr lang="ru-RU" sz="2200"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1. Обмеження по видах діяльності.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2. Обмеження по отриманому прибутку.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3. Обмеження, які стосуються кількості найманих працівників.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4. Негативні нюанси роботи фізичних осіб підприємців з юридичними особами, що перебувають на загальній системі оподаткування.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5. Розмір податку для платників першої та другої групи не залежать від результатів діяльності. Суб’єкти господарювання, які перебувають у 1 та 2 групі платників єдиного податку сплачують податок не залежно від результатів господарської діяльності, тобто навіть якщо у них за податковий період дохід дорівнює нулю. </a:t>
            </a:r>
            <a:endParaRPr lang="ru-RU" dirty="0" smtClean="0">
              <a:solidFill>
                <a:schemeClr val="tx1"/>
              </a:solidFill>
              <a:latin typeface="Times New Roman" pitchFamily="18" charset="0"/>
              <a:cs typeface="Times New Roman" pitchFamily="18" charset="0"/>
            </a:endParaRPr>
          </a:p>
          <a:p>
            <a:pPr indent="457200" algn="just"/>
            <a:r>
              <a:rPr lang="uk-UA" dirty="0" smtClean="0">
                <a:solidFill>
                  <a:schemeClr val="tx1"/>
                </a:solidFill>
                <a:latin typeface="Times New Roman" pitchFamily="18" charset="0"/>
                <a:cs typeface="Times New Roman" pitchFamily="18" charset="0"/>
              </a:rPr>
              <a:t>6. Платники єдиного податку повинні здійснювати розрахунки за відвантажені товари (виконані роботи, надані послуги) виключно в грошовій формі (готівковій та/або безготівковій) (291.6 статті 291 ПКУ). З чого можна зробити висновок, що, юридичні особи – платники – єдиного податку не мають права здійснювати бартерні операції, </a:t>
            </a:r>
            <a:r>
              <a:rPr lang="uk-UA" dirty="0" err="1" smtClean="0">
                <a:solidFill>
                  <a:schemeClr val="tx1"/>
                </a:solidFill>
                <a:latin typeface="Times New Roman" pitchFamily="18" charset="0"/>
                <a:cs typeface="Times New Roman" pitchFamily="18" charset="0"/>
              </a:rPr>
              <a:t>операції</a:t>
            </a:r>
            <a:r>
              <a:rPr lang="uk-UA" dirty="0" smtClean="0">
                <a:solidFill>
                  <a:schemeClr val="tx1"/>
                </a:solidFill>
                <a:latin typeface="Times New Roman" pitchFamily="18" charset="0"/>
                <a:cs typeface="Times New Roman" pitchFamily="18" charset="0"/>
              </a:rPr>
              <a:t> переведення боргу, переуступки права вимоги боргу, вексельні операції, тобто погашати заборгованість за відвантажені товари (виконані роботи, надані послуги) іншим способом ніж грошовим. </a:t>
            </a:r>
            <a:endParaRPr lang="ru-RU" dirty="0">
              <a:solidFill>
                <a:schemeClr val="tx1"/>
              </a:solidFill>
              <a:latin typeface="Times New Roman" pitchFamily="18" charset="0"/>
              <a:cs typeface="Times New Roman" pitchFamily="18" charset="0"/>
            </a:endParaRPr>
          </a:p>
        </p:txBody>
      </p:sp>
      <p:sp>
        <p:nvSpPr>
          <p:cNvPr id="8" name="Выгнутая влево стрелка 7"/>
          <p:cNvSpPr/>
          <p:nvPr/>
        </p:nvSpPr>
        <p:spPr>
          <a:xfrm>
            <a:off x="348915" y="854241"/>
            <a:ext cx="360948" cy="21175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713429" y="153334"/>
            <a:ext cx="8596668" cy="642151"/>
          </a:xfrm>
        </p:spPr>
        <p:txBody>
          <a:bodyPr vert="horz" lIns="91440" tIns="45720" rIns="91440" bIns="45720" rtlCol="0" anchor="t">
            <a:normAutofit fontScale="90000"/>
          </a:bodyPr>
          <a:lstStyle/>
          <a:p>
            <a:r>
              <a:rPr lang="uk-UA" sz="3100" dirty="0" smtClean="0">
                <a:solidFill>
                  <a:schemeClr val="accent2">
                    <a:lumMod val="50000"/>
                  </a:schemeClr>
                </a:solidFill>
                <a:latin typeface="Arial Black" panose="020B0A04020102020204" pitchFamily="34" charset="0"/>
              </a:rPr>
              <a:t>5.3. Спрощена система оподаткування суб'єктів господарювання.</a:t>
            </a:r>
            <a:endParaRPr lang="uk-UA" sz="3100" dirty="0">
              <a:solidFill>
                <a:schemeClr val="accent2">
                  <a:lumMod val="50000"/>
                </a:schemeClr>
              </a:solidFill>
              <a:latin typeface="Arial Black" panose="020B0A04020102020204" pitchFamily="34" charset="0"/>
            </a:endParaRPr>
          </a:p>
        </p:txBody>
      </p:sp>
    </p:spTree>
    <p:extLst>
      <p:ext uri="{BB962C8B-B14F-4D97-AF65-F5344CB8AC3E}">
        <p14:creationId xmlns:p14="http://schemas.microsoft.com/office/powerpoint/2010/main" val="405867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AD2E8C89-F86E-43F2-932F-591D33F8F54D}"/>
              </a:ext>
            </a:extLst>
          </p:cNvPr>
          <p:cNvSpPr/>
          <p:nvPr/>
        </p:nvSpPr>
        <p:spPr>
          <a:xfrm>
            <a:off x="541420" y="854241"/>
            <a:ext cx="9998243" cy="1251285"/>
          </a:xfrm>
          <a:prstGeom prst="rect">
            <a:avLst/>
          </a:prstGeom>
          <a:solidFill>
            <a:schemeClr val="accent1">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1. Перша група</a:t>
            </a:r>
            <a:r>
              <a:rPr lang="uk-UA" dirty="0" smtClean="0">
                <a:latin typeface="Times New Roman" pitchFamily="18" charset="0"/>
                <a:cs typeface="Times New Roman" pitchFamily="18" charset="0"/>
              </a:rPr>
              <a:t>. </a:t>
            </a:r>
            <a:r>
              <a:rPr lang="uk-UA" i="1" u="sng" dirty="0" smtClean="0">
                <a:latin typeface="Times New Roman" pitchFamily="18" charset="0"/>
                <a:cs typeface="Times New Roman" pitchFamily="18" charset="0"/>
              </a:rPr>
              <a:t>Фізичні особи-підприємці</a:t>
            </a:r>
            <a:r>
              <a:rPr lang="uk-UA" sz="2400" i="1" u="sng" dirty="0" smtClean="0">
                <a:solidFill>
                  <a:srgbClr val="FF0000"/>
                </a:solidFill>
                <a:latin typeface="Times New Roman" pitchFamily="18" charset="0"/>
                <a:cs typeface="Times New Roman" pitchFamily="18" charset="0"/>
              </a:rPr>
              <a:t>!</a:t>
            </a:r>
            <a:r>
              <a:rPr lang="uk-UA" dirty="0" smtClean="0">
                <a:latin typeface="Times New Roman" pitchFamily="18" charset="0"/>
                <a:cs typeface="Times New Roman" pitchFamily="18" charset="0"/>
              </a:rPr>
              <a:t>, які </a:t>
            </a:r>
            <a:r>
              <a:rPr lang="uk-UA" b="1" dirty="0" smtClean="0">
                <a:latin typeface="Times New Roman" pitchFamily="18" charset="0"/>
                <a:cs typeface="Times New Roman" pitchFamily="18" charset="0"/>
              </a:rPr>
              <a:t>не використовують працю найманих осіб</a:t>
            </a:r>
            <a:r>
              <a:rPr lang="uk-UA" dirty="0" smtClean="0">
                <a:latin typeface="Times New Roman" pitchFamily="18" charset="0"/>
                <a:cs typeface="Times New Roman" pitchFamily="18" charset="0"/>
              </a:rPr>
              <a:t>, здійснюють винятково роздрібний продаж товарів з торговельних місць на ринках та/або провадять господарську діяльність з надання побутових послуг населенню і обсяг доходу яких протягом календарного року не перевищує </a:t>
            </a:r>
            <a:r>
              <a:rPr lang="uk-UA" b="1" dirty="0" smtClean="0">
                <a:latin typeface="Times New Roman" pitchFamily="18" charset="0"/>
                <a:cs typeface="Times New Roman" pitchFamily="18" charset="0"/>
              </a:rPr>
              <a:t>167 розмірів мінімальної заробітної плати.</a:t>
            </a:r>
            <a:endParaRPr lang="en-US" b="1" dirty="0" smtClean="0">
              <a:solidFill>
                <a:schemeClr val="tx1"/>
              </a:solidFill>
              <a:latin typeface="Times New Roman" pitchFamily="18" charset="0"/>
              <a:cs typeface="Times New Roman" pitchFamily="18" charset="0"/>
            </a:endParaRPr>
          </a:p>
        </p:txBody>
      </p:sp>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677334" y="369902"/>
            <a:ext cx="8596668" cy="472309"/>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Характеристика груп єдиного податку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99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Прямоугольник 19">
            <a:extLst>
              <a:ext uri="{FF2B5EF4-FFF2-40B4-BE49-F238E27FC236}">
                <a16:creationId xmlns:a16="http://schemas.microsoft.com/office/drawing/2014/main" xmlns="" id="{AD2E8C89-F86E-43F2-932F-591D33F8F54D}"/>
              </a:ext>
            </a:extLst>
          </p:cNvPr>
          <p:cNvSpPr/>
          <p:nvPr/>
        </p:nvSpPr>
        <p:spPr>
          <a:xfrm>
            <a:off x="753979" y="2185736"/>
            <a:ext cx="9998243" cy="2867527"/>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2. Друга група</a:t>
            </a:r>
            <a:r>
              <a:rPr lang="uk-UA" dirty="0" smtClean="0">
                <a:latin typeface="Times New Roman" pitchFamily="18" charset="0"/>
                <a:cs typeface="Times New Roman" pitchFamily="18" charset="0"/>
              </a:rPr>
              <a:t>. </a:t>
            </a:r>
            <a:r>
              <a:rPr lang="uk-UA" i="1" u="sng" dirty="0">
                <a:latin typeface="Times New Roman" pitchFamily="18" charset="0"/>
                <a:cs typeface="Times New Roman" pitchFamily="18" charset="0"/>
              </a:rPr>
              <a:t>Фізичні особи-підприємці</a:t>
            </a:r>
            <a:r>
              <a:rPr lang="uk-UA" sz="2000" i="1" u="sng" dirty="0">
                <a:solidFill>
                  <a:srgbClr val="FF0000"/>
                </a:solidFill>
                <a:latin typeface="Times New Roman" pitchFamily="18" charset="0"/>
                <a:cs typeface="Times New Roman" pitchFamily="18" charset="0"/>
              </a:rPr>
              <a:t>!</a:t>
            </a:r>
            <a:r>
              <a:rPr lang="uk-UA" dirty="0" smtClean="0">
                <a:latin typeface="Times New Roman" pitchFamily="18" charset="0"/>
                <a:cs typeface="Times New Roman" pitchFamily="18" charset="0"/>
              </a:rPr>
              <a:t>, які здійснюють господарську діяльність з надання послуг, у тому числі побутових, платникам єдиного податку та/або населенню, виробництво та/або продаж товарів, діяльність у сфері ресторанного господарства за умови, що протягом календарного року відповідають сукупності таких критеріїв:</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 не використовують працю найманих осіб або кількість осіб, які перебувають з ними в трудових відносинах, одночасно </a:t>
            </a:r>
            <a:r>
              <a:rPr lang="uk-UA" b="1" dirty="0" smtClean="0">
                <a:latin typeface="Times New Roman" pitchFamily="18" charset="0"/>
                <a:cs typeface="Times New Roman" pitchFamily="18" charset="0"/>
              </a:rPr>
              <a:t>не перевищує 10 осіб</a:t>
            </a:r>
            <a:r>
              <a:rPr lang="uk-UA"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 обсяг доходу не перевищує </a:t>
            </a:r>
            <a:r>
              <a:rPr lang="uk-UA" b="1" dirty="0" smtClean="0">
                <a:latin typeface="Times New Roman" pitchFamily="18" charset="0"/>
                <a:cs typeface="Times New Roman" pitchFamily="18" charset="0"/>
              </a:rPr>
              <a:t>834 розміри мінімальної заробітної пл</a:t>
            </a:r>
            <a:r>
              <a:rPr lang="uk-UA" dirty="0" smtClean="0">
                <a:latin typeface="Times New Roman" pitchFamily="18" charset="0"/>
                <a:cs typeface="Times New Roman" pitchFamily="18" charset="0"/>
              </a:rPr>
              <a:t>ати.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До цієї групи не можуть належати фізичні особи-підприємці, які надають посередницькі послуги з купівлі, продажу, оренди та оцінювання нерухомого майна (група 70.31КВЕД </a:t>
            </a:r>
            <a:r>
              <a:rPr lang="uk-UA" dirty="0" err="1" smtClean="0">
                <a:latin typeface="Times New Roman" pitchFamily="18" charset="0"/>
                <a:cs typeface="Times New Roman" pitchFamily="18" charset="0"/>
              </a:rPr>
              <a:t>ДК</a:t>
            </a:r>
            <a:r>
              <a:rPr lang="uk-UA" dirty="0" smtClean="0">
                <a:latin typeface="Times New Roman" pitchFamily="18" charset="0"/>
                <a:cs typeface="Times New Roman" pitchFamily="18" charset="0"/>
              </a:rPr>
              <a:t> 009:2005).</a:t>
            </a:r>
            <a:endParaRPr lang="ru-RU" dirty="0">
              <a:latin typeface="Times New Roman" pitchFamily="18" charset="0"/>
              <a:cs typeface="Times New Roman" pitchFamily="18" charset="0"/>
            </a:endParaRPr>
          </a:p>
        </p:txBody>
      </p:sp>
      <p:sp>
        <p:nvSpPr>
          <p:cNvPr id="21" name="Прямоугольник 20">
            <a:extLst>
              <a:ext uri="{FF2B5EF4-FFF2-40B4-BE49-F238E27FC236}">
                <a16:creationId xmlns:a16="http://schemas.microsoft.com/office/drawing/2014/main" xmlns="" id="{AD2E8C89-F86E-43F2-932F-591D33F8F54D}"/>
              </a:ext>
            </a:extLst>
          </p:cNvPr>
          <p:cNvSpPr/>
          <p:nvPr/>
        </p:nvSpPr>
        <p:spPr>
          <a:xfrm>
            <a:off x="874293" y="5193631"/>
            <a:ext cx="10134602" cy="1387643"/>
          </a:xfrm>
          <a:prstGeom prst="rect">
            <a:avLst/>
          </a:prstGeom>
          <a:solidFill>
            <a:schemeClr val="accent5">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3. Третя група.</a:t>
            </a:r>
            <a:r>
              <a:rPr lang="uk-UA" dirty="0" smtClean="0">
                <a:latin typeface="Times New Roman" pitchFamily="18" charset="0"/>
                <a:cs typeface="Times New Roman" pitchFamily="18" charset="0"/>
              </a:rPr>
              <a:t> </a:t>
            </a:r>
            <a:r>
              <a:rPr lang="uk-UA" i="1" u="sng" dirty="0">
                <a:latin typeface="Times New Roman" pitchFamily="18" charset="0"/>
                <a:cs typeface="Times New Roman" pitchFamily="18" charset="0"/>
              </a:rPr>
              <a:t>Фізичні особи-підприємці</a:t>
            </a:r>
            <a:r>
              <a:rPr lang="uk-UA" dirty="0" smtClean="0">
                <a:latin typeface="Times New Roman" pitchFamily="18" charset="0"/>
                <a:cs typeface="Times New Roman" pitchFamily="18" charset="0"/>
              </a:rPr>
              <a:t>, які не використовують працю найманих осіб або використовують, при цьому кількість осіб, які перебувають з ними в трудових відносинах, не обмежена, та </a:t>
            </a:r>
            <a:r>
              <a:rPr lang="uk-UA" i="1" u="sng" dirty="0">
                <a:latin typeface="Times New Roman" pitchFamily="18" charset="0"/>
                <a:cs typeface="Times New Roman" pitchFamily="18" charset="0"/>
              </a:rPr>
              <a:t>юридичні особи</a:t>
            </a:r>
            <a:r>
              <a:rPr lang="uk-UA" dirty="0" smtClean="0">
                <a:latin typeface="Times New Roman" pitchFamily="18" charset="0"/>
                <a:cs typeface="Times New Roman" pitchFamily="18" charset="0"/>
              </a:rPr>
              <a:t> – суб’єкти господарювання будь-якої організаційно-правової форми, у яких протягом календарного року обсяг доходу не перевищує </a:t>
            </a:r>
            <a:r>
              <a:rPr lang="uk-UA" b="1" dirty="0">
                <a:latin typeface="Times New Roman" pitchFamily="18" charset="0"/>
                <a:cs typeface="Times New Roman" pitchFamily="18" charset="0"/>
              </a:rPr>
              <a:t>1167 розмірів мінімальної заробітної плати.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753979" y="287352"/>
            <a:ext cx="8596668" cy="472309"/>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Характеристика груп єдиного податку</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998" name="Rectangle 1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 name="Прямоугольник 19">
            <a:extLst>
              <a:ext uri="{FF2B5EF4-FFF2-40B4-BE49-F238E27FC236}">
                <a16:creationId xmlns:a16="http://schemas.microsoft.com/office/drawing/2014/main" xmlns="" id="{AD2E8C89-F86E-43F2-932F-591D33F8F54D}"/>
              </a:ext>
            </a:extLst>
          </p:cNvPr>
          <p:cNvSpPr/>
          <p:nvPr/>
        </p:nvSpPr>
        <p:spPr>
          <a:xfrm>
            <a:off x="753979" y="878306"/>
            <a:ext cx="9998243" cy="4223083"/>
          </a:xfrm>
          <a:prstGeom prst="rect">
            <a:avLst/>
          </a:prstGeom>
          <a:solidFill>
            <a:schemeClr val="bg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b="1" dirty="0" smtClean="0">
                <a:latin typeface="Times New Roman" pitchFamily="18" charset="0"/>
                <a:cs typeface="Times New Roman" pitchFamily="18" charset="0"/>
              </a:rPr>
              <a:t>4. Четверта група.</a:t>
            </a:r>
            <a:r>
              <a:rPr lang="uk-UA" dirty="0" smtClean="0">
                <a:latin typeface="Times New Roman" pitchFamily="18" charset="0"/>
                <a:cs typeface="Times New Roman" pitchFamily="18" charset="0"/>
              </a:rPr>
              <a:t> </a:t>
            </a:r>
            <a:r>
              <a:rPr lang="uk-UA" u="sng" dirty="0" smtClean="0">
                <a:latin typeface="Times New Roman" pitchFamily="18" charset="0"/>
                <a:cs typeface="Times New Roman" pitchFamily="18" charset="0"/>
              </a:rPr>
              <a:t>Сільськогосподарські товаровиробники:</a:t>
            </a:r>
            <a:endParaRPr lang="ru-RU" u="sng"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а) юридичні особи незалежно від організаційно-правової форми, у яких частка сільськогосподарського </a:t>
            </a:r>
            <a:r>
              <a:rPr lang="uk-UA" dirty="0" err="1" smtClean="0">
                <a:latin typeface="Times New Roman" pitchFamily="18" charset="0"/>
                <a:cs typeface="Times New Roman" pitchFamily="18" charset="0"/>
              </a:rPr>
              <a:t>товаровиробництва</a:t>
            </a:r>
            <a:r>
              <a:rPr lang="uk-UA" dirty="0" smtClean="0">
                <a:latin typeface="Times New Roman" pitchFamily="18" charset="0"/>
                <a:cs typeface="Times New Roman" pitchFamily="18" charset="0"/>
              </a:rPr>
              <a:t> за попередній податковий (звітний) рік дорівнює або перевищує 75%;</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б) фізичні особи-підприємці, які провадять діяльність винятково в межах фермерського господарства, зареєстрованого відповідно до Закону України «Про фермерське господарство», за умови виконання сукупності таких вимог:</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здійснюють винятково вирощування, відгодовування сільськогосподарської продукції, збирання, вилов, переробку такої </a:t>
            </a:r>
            <a:r>
              <a:rPr lang="uk-UA" dirty="0" err="1" smtClean="0">
                <a:latin typeface="Times New Roman" pitchFamily="18" charset="0"/>
                <a:cs typeface="Times New Roman" pitchFamily="18" charset="0"/>
              </a:rPr>
              <a:t>власновирощеної</a:t>
            </a:r>
            <a:r>
              <a:rPr lang="uk-UA" dirty="0" smtClean="0">
                <a:latin typeface="Times New Roman" pitchFamily="18" charset="0"/>
                <a:cs typeface="Times New Roman" pitchFamily="18" charset="0"/>
              </a:rPr>
              <a:t> або відгодованої продукції та її продаж;</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провадять господарську діяльність (крім постачання) за місцем податкової адреси;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не використовують працю найманих осіб;</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членами фермерського господарства такої фізичної особи є лише члени її сім’ї у визначенні ч. 2 ст. 3 Сімейного кодексу України;</a:t>
            </a:r>
            <a:endParaRPr lang="ru-RU" dirty="0" smtClean="0">
              <a:latin typeface="Times New Roman" pitchFamily="18" charset="0"/>
              <a:cs typeface="Times New Roman" pitchFamily="18" charset="0"/>
            </a:endParaRPr>
          </a:p>
          <a:p>
            <a:pPr algn="just"/>
            <a:r>
              <a:rPr lang="uk-UA" dirty="0" smtClean="0">
                <a:latin typeface="Times New Roman" pitchFamily="18" charset="0"/>
                <a:cs typeface="Times New Roman" pitchFamily="18" charset="0"/>
              </a:rPr>
              <a:t>• площа сільськогосподарських угідь та/або земель водного фонду у власності та/або користуванні членів фермерського господарства становить не менше 2 гектарів, але не більше 20.</a:t>
            </a:r>
            <a:endParaRPr lang="ru-RU" dirty="0">
              <a:latin typeface="Times New Roman" pitchFamily="18" charset="0"/>
              <a:cs typeface="Times New Roman" pitchFamily="18" charset="0"/>
            </a:endParaRPr>
          </a:p>
        </p:txBody>
      </p:sp>
      <p:sp>
        <p:nvSpPr>
          <p:cNvPr id="8" name="Прямоугольник 7"/>
          <p:cNvSpPr/>
          <p:nvPr/>
        </p:nvSpPr>
        <p:spPr>
          <a:xfrm>
            <a:off x="1390473" y="5220034"/>
            <a:ext cx="8490284" cy="1200329"/>
          </a:xfrm>
          <a:prstGeom prst="rect">
            <a:avLst/>
          </a:prstGeom>
        </p:spPr>
        <p:txBody>
          <a:bodyPr wrap="square">
            <a:spAutoFit/>
          </a:bodyPr>
          <a:lstStyle/>
          <a:p>
            <a:pPr algn="just"/>
            <a:r>
              <a:rPr lang="uk-UA" b="1" dirty="0" smtClean="0">
                <a:solidFill>
                  <a:srgbClr val="FF0000"/>
                </a:solidFill>
                <a:latin typeface="Times New Roman" pitchFamily="18" charset="0"/>
                <a:cs typeface="Times New Roman" pitchFamily="18" charset="0"/>
              </a:rPr>
              <a:t>Ставки єдиного податку </a:t>
            </a:r>
            <a:r>
              <a:rPr lang="uk-UA" b="1" i="1" dirty="0" smtClean="0">
                <a:solidFill>
                  <a:srgbClr val="FF0000"/>
                </a:solidFill>
                <a:latin typeface="Times New Roman" pitchFamily="18" charset="0"/>
                <a:cs typeface="Times New Roman" pitchFamily="18" charset="0"/>
              </a:rPr>
              <a:t>для платників першої групи</a:t>
            </a:r>
            <a:r>
              <a:rPr lang="uk-UA" i="1" dirty="0" smtClean="0">
                <a:solidFill>
                  <a:srgbClr val="FF0000"/>
                </a:solidFill>
                <a:latin typeface="Times New Roman" pitchFamily="18" charset="0"/>
                <a:cs typeface="Times New Roman" pitchFamily="18" charset="0"/>
              </a:rPr>
              <a:t> </a:t>
            </a:r>
            <a:r>
              <a:rPr lang="uk-UA" dirty="0" smtClean="0">
                <a:solidFill>
                  <a:srgbClr val="FF0000"/>
                </a:solidFill>
                <a:latin typeface="Times New Roman" pitchFamily="18" charset="0"/>
                <a:cs typeface="Times New Roman" pitchFamily="18" charset="0"/>
              </a:rPr>
              <a:t>встановлюються у відсотках (фіксовані ставки) до розміру прожиткового мінімуму, </a:t>
            </a:r>
            <a:r>
              <a:rPr lang="uk-UA" b="1" i="1" dirty="0" smtClean="0">
                <a:solidFill>
                  <a:srgbClr val="FF0000"/>
                </a:solidFill>
                <a:latin typeface="Times New Roman" pitchFamily="18" charset="0"/>
                <a:cs typeface="Times New Roman" pitchFamily="18" charset="0"/>
              </a:rPr>
              <a:t>для другої групи </a:t>
            </a:r>
            <a:r>
              <a:rPr lang="uk-UA" dirty="0" smtClean="0">
                <a:solidFill>
                  <a:srgbClr val="FF0000"/>
                </a:solidFill>
                <a:latin typeface="Times New Roman" pitchFamily="18" charset="0"/>
                <a:cs typeface="Times New Roman" pitchFamily="18" charset="0"/>
              </a:rPr>
              <a:t>– у відсотках до мінімальної заробітної плати, встановлених законом на 1 січня податкового </a:t>
            </a:r>
            <a:r>
              <a:rPr lang="ru-RU" dirty="0" smtClean="0">
                <a:solidFill>
                  <a:srgbClr val="FF0000"/>
                </a:solidFill>
                <a:latin typeface="Times New Roman" pitchFamily="18" charset="0"/>
                <a:cs typeface="Times New Roman" pitchFamily="18" charset="0"/>
              </a:rPr>
              <a:t>(</a:t>
            </a:r>
            <a:r>
              <a:rPr lang="ru-RU" dirty="0" err="1" smtClean="0">
                <a:solidFill>
                  <a:srgbClr val="FF0000"/>
                </a:solidFill>
                <a:latin typeface="Times New Roman" pitchFamily="18" charset="0"/>
                <a:cs typeface="Times New Roman" pitchFamily="18" charset="0"/>
              </a:rPr>
              <a:t>звітного</a:t>
            </a:r>
            <a:r>
              <a:rPr lang="ru-RU" dirty="0" smtClean="0">
                <a:solidFill>
                  <a:srgbClr val="FF0000"/>
                </a:solidFill>
                <a:latin typeface="Times New Roman" pitchFamily="18" charset="0"/>
                <a:cs typeface="Times New Roman" pitchFamily="18" charset="0"/>
              </a:rPr>
              <a:t>) року, та </a:t>
            </a:r>
            <a:r>
              <a:rPr lang="ru-RU" b="1" i="1" dirty="0" err="1" smtClean="0">
                <a:solidFill>
                  <a:srgbClr val="FF0000"/>
                </a:solidFill>
                <a:latin typeface="Times New Roman" pitchFamily="18" charset="0"/>
                <a:cs typeface="Times New Roman" pitchFamily="18" charset="0"/>
              </a:rPr>
              <a:t>третьої</a:t>
            </a:r>
            <a:r>
              <a:rPr lang="ru-RU" b="1" i="1" dirty="0" smtClean="0">
                <a:solidFill>
                  <a:srgbClr val="FF0000"/>
                </a:solidFill>
                <a:latin typeface="Times New Roman" pitchFamily="18" charset="0"/>
                <a:cs typeface="Times New Roman" pitchFamily="18" charset="0"/>
              </a:rPr>
              <a:t> </a:t>
            </a:r>
            <a:r>
              <a:rPr lang="ru-RU" b="1" i="1" dirty="0" err="1" smtClean="0">
                <a:solidFill>
                  <a:srgbClr val="FF0000"/>
                </a:solidFill>
                <a:latin typeface="Times New Roman" pitchFamily="18" charset="0"/>
                <a:cs typeface="Times New Roman" pitchFamily="18" charset="0"/>
              </a:rPr>
              <a:t>групи</a:t>
            </a:r>
            <a:r>
              <a:rPr lang="ru-RU" b="1" i="1" dirty="0" smtClean="0">
                <a:solidFill>
                  <a:srgbClr val="FF0000"/>
                </a:solidFill>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 у </a:t>
            </a:r>
            <a:r>
              <a:rPr lang="ru-RU" dirty="0" err="1" smtClean="0">
                <a:solidFill>
                  <a:srgbClr val="FF0000"/>
                </a:solidFill>
                <a:latin typeface="Times New Roman" pitchFamily="18" charset="0"/>
                <a:cs typeface="Times New Roman" pitchFamily="18" charset="0"/>
              </a:rPr>
              <a:t>відсотках</a:t>
            </a:r>
            <a:r>
              <a:rPr lang="ru-RU" dirty="0" smtClean="0">
                <a:solidFill>
                  <a:srgbClr val="FF0000"/>
                </a:solidFill>
                <a:latin typeface="Times New Roman" pitchFamily="18" charset="0"/>
                <a:cs typeface="Times New Roman" pitchFamily="18" charset="0"/>
              </a:rPr>
              <a:t> до доходу (</a:t>
            </a:r>
            <a:r>
              <a:rPr lang="ru-RU" dirty="0" err="1" smtClean="0">
                <a:solidFill>
                  <a:srgbClr val="FF0000"/>
                </a:solidFill>
                <a:latin typeface="Times New Roman" pitchFamily="18" charset="0"/>
                <a:cs typeface="Times New Roman" pitchFamily="18" charset="0"/>
              </a:rPr>
              <a:t>відсоткові</a:t>
            </a:r>
            <a:r>
              <a:rPr lang="ru-RU" dirty="0" smtClean="0">
                <a:solidFill>
                  <a:srgbClr val="FF0000"/>
                </a:solidFill>
                <a:latin typeface="Times New Roman" pitchFamily="18" charset="0"/>
                <a:cs typeface="Times New Roman" pitchFamily="18" charset="0"/>
              </a:rPr>
              <a:t> ставки).</a:t>
            </a:r>
            <a:endParaRPr lang="ru-RU" b="1" i="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5768290" cy="851647"/>
          </a:xfrm>
        </p:spPr>
        <p:txBody>
          <a:bodyPr/>
          <a:lstStyle/>
          <a:p>
            <a:r>
              <a:rPr lang="uk-UA" b="1" dirty="0">
                <a:solidFill>
                  <a:srgbClr val="FF0000"/>
                </a:solidFill>
                <a:latin typeface="Times New Roman" pitchFamily="18" charset="0"/>
                <a:cs typeface="Times New Roman" pitchFamily="18" charset="0"/>
              </a:rPr>
              <a:t>Ставки єдиного податку</a:t>
            </a:r>
            <a:endParaRPr lang="ru-RU" dirty="0"/>
          </a:p>
        </p:txBody>
      </p:sp>
      <p:sp>
        <p:nvSpPr>
          <p:cNvPr id="3" name="Объект 2"/>
          <p:cNvSpPr>
            <a:spLocks noGrp="1"/>
          </p:cNvSpPr>
          <p:nvPr>
            <p:ph idx="1"/>
          </p:nvPr>
        </p:nvSpPr>
        <p:spPr>
          <a:xfrm>
            <a:off x="677334" y="1461247"/>
            <a:ext cx="8596668" cy="3880773"/>
          </a:xfrm>
        </p:spPr>
        <p:txBody>
          <a:bodyPr>
            <a:normAutofit/>
          </a:bodyPr>
          <a:lstStyle/>
          <a:p>
            <a:pPr algn="just"/>
            <a:r>
              <a:rPr lang="uk-UA" sz="2800" b="1" i="1" dirty="0">
                <a:solidFill>
                  <a:schemeClr val="tx1"/>
                </a:solidFill>
                <a:latin typeface="Times New Roman" pitchFamily="18" charset="0"/>
                <a:cs typeface="Times New Roman" pitchFamily="18" charset="0"/>
              </a:rPr>
              <a:t>для платників першої групи</a:t>
            </a:r>
            <a:r>
              <a:rPr lang="uk-UA" sz="2800" i="1" dirty="0">
                <a:solidFill>
                  <a:schemeClr val="tx1"/>
                </a:solidFill>
                <a:latin typeface="Times New Roman" pitchFamily="18" charset="0"/>
                <a:cs typeface="Times New Roman" pitchFamily="18" charset="0"/>
              </a:rPr>
              <a:t> </a:t>
            </a:r>
            <a:r>
              <a:rPr lang="uk-UA" sz="2800" dirty="0">
                <a:solidFill>
                  <a:schemeClr val="tx1"/>
                </a:solidFill>
                <a:latin typeface="Times New Roman" pitchFamily="18" charset="0"/>
                <a:cs typeface="Times New Roman" pitchFamily="18" charset="0"/>
              </a:rPr>
              <a:t>встановлюються у відсотках (фіксовані ставки) </a:t>
            </a:r>
            <a:r>
              <a:rPr lang="uk-UA" sz="2800" u="sng" dirty="0">
                <a:solidFill>
                  <a:schemeClr val="tx1"/>
                </a:solidFill>
                <a:latin typeface="Times New Roman" pitchFamily="18" charset="0"/>
                <a:cs typeface="Times New Roman" pitchFamily="18" charset="0"/>
              </a:rPr>
              <a:t>до розміру прожиткового мінімуму</a:t>
            </a:r>
            <a:r>
              <a:rPr lang="uk-UA" sz="2800" dirty="0">
                <a:solidFill>
                  <a:schemeClr val="tx1"/>
                </a:solidFill>
                <a:latin typeface="Times New Roman" pitchFamily="18" charset="0"/>
                <a:cs typeface="Times New Roman" pitchFamily="18" charset="0"/>
              </a:rPr>
              <a:t>, </a:t>
            </a:r>
            <a:r>
              <a:rPr lang="uk-UA" sz="2800" b="1" dirty="0" smtClean="0">
                <a:solidFill>
                  <a:schemeClr val="tx1"/>
                </a:solidFill>
                <a:latin typeface="Times New Roman" pitchFamily="18" charset="0"/>
                <a:cs typeface="Times New Roman" pitchFamily="18" charset="0"/>
              </a:rPr>
              <a:t>ставка 10 %</a:t>
            </a:r>
          </a:p>
          <a:p>
            <a:pPr algn="just"/>
            <a:r>
              <a:rPr lang="uk-UA" sz="2800" b="1" i="1" dirty="0" smtClean="0">
                <a:solidFill>
                  <a:schemeClr val="tx1"/>
                </a:solidFill>
                <a:latin typeface="Times New Roman" pitchFamily="18" charset="0"/>
                <a:cs typeface="Times New Roman" pitchFamily="18" charset="0"/>
              </a:rPr>
              <a:t>для </a:t>
            </a:r>
            <a:r>
              <a:rPr lang="uk-UA" sz="2800" b="1" i="1" dirty="0">
                <a:solidFill>
                  <a:schemeClr val="tx1"/>
                </a:solidFill>
                <a:latin typeface="Times New Roman" pitchFamily="18" charset="0"/>
                <a:cs typeface="Times New Roman" pitchFamily="18" charset="0"/>
              </a:rPr>
              <a:t>другої групи </a:t>
            </a:r>
            <a:r>
              <a:rPr lang="uk-UA" sz="2800" dirty="0">
                <a:solidFill>
                  <a:schemeClr val="tx1"/>
                </a:solidFill>
                <a:latin typeface="Times New Roman" pitchFamily="18" charset="0"/>
                <a:cs typeface="Times New Roman" pitchFamily="18" charset="0"/>
              </a:rPr>
              <a:t>– у відсотках </a:t>
            </a:r>
            <a:r>
              <a:rPr lang="uk-UA" sz="2800" u="sng" dirty="0">
                <a:solidFill>
                  <a:schemeClr val="tx1"/>
                </a:solidFill>
                <a:latin typeface="Times New Roman" pitchFamily="18" charset="0"/>
                <a:cs typeface="Times New Roman" pitchFamily="18" charset="0"/>
              </a:rPr>
              <a:t>до мінімальної заробітної плати</a:t>
            </a:r>
            <a:r>
              <a:rPr lang="uk-UA" sz="2800" dirty="0">
                <a:solidFill>
                  <a:schemeClr val="tx1"/>
                </a:solidFill>
                <a:latin typeface="Times New Roman" pitchFamily="18" charset="0"/>
                <a:cs typeface="Times New Roman" pitchFamily="18" charset="0"/>
              </a:rPr>
              <a:t>, встановлених законом на 1 січня податкового </a:t>
            </a:r>
            <a:r>
              <a:rPr lang="ru-RU" sz="2800" dirty="0">
                <a:solidFill>
                  <a:schemeClr val="tx1"/>
                </a:solidFill>
                <a:latin typeface="Times New Roman" pitchFamily="18" charset="0"/>
                <a:cs typeface="Times New Roman" pitchFamily="18" charset="0"/>
              </a:rPr>
              <a:t>(</a:t>
            </a:r>
            <a:r>
              <a:rPr lang="ru-RU" sz="2800" dirty="0" err="1">
                <a:solidFill>
                  <a:schemeClr val="tx1"/>
                </a:solidFill>
                <a:latin typeface="Times New Roman" pitchFamily="18" charset="0"/>
                <a:cs typeface="Times New Roman" pitchFamily="18" charset="0"/>
              </a:rPr>
              <a:t>звітного</a:t>
            </a:r>
            <a:r>
              <a:rPr lang="ru-RU" sz="2800" dirty="0">
                <a:solidFill>
                  <a:schemeClr val="tx1"/>
                </a:solidFill>
                <a:latin typeface="Times New Roman" pitchFamily="18" charset="0"/>
                <a:cs typeface="Times New Roman" pitchFamily="18" charset="0"/>
              </a:rPr>
              <a:t>) року, </a:t>
            </a:r>
            <a:r>
              <a:rPr lang="ru-RU" sz="2800" b="1" dirty="0" smtClean="0">
                <a:solidFill>
                  <a:schemeClr val="tx1"/>
                </a:solidFill>
                <a:latin typeface="Times New Roman" pitchFamily="18" charset="0"/>
                <a:cs typeface="Times New Roman" pitchFamily="18" charset="0"/>
              </a:rPr>
              <a:t>ставка 20 % </a:t>
            </a:r>
          </a:p>
          <a:p>
            <a:pPr algn="just"/>
            <a:r>
              <a:rPr lang="ru-RU" sz="2800" b="1" i="1" dirty="0" smtClean="0">
                <a:solidFill>
                  <a:schemeClr val="tx1"/>
                </a:solidFill>
                <a:latin typeface="Times New Roman" pitchFamily="18" charset="0"/>
                <a:cs typeface="Times New Roman" pitchFamily="18" charset="0"/>
              </a:rPr>
              <a:t>для </a:t>
            </a:r>
            <a:r>
              <a:rPr lang="ru-RU" sz="2800" b="1" i="1" dirty="0" err="1" smtClean="0">
                <a:solidFill>
                  <a:schemeClr val="tx1"/>
                </a:solidFill>
                <a:latin typeface="Times New Roman" pitchFamily="18" charset="0"/>
                <a:cs typeface="Times New Roman" pitchFamily="18" charset="0"/>
              </a:rPr>
              <a:t>третьої</a:t>
            </a:r>
            <a:r>
              <a:rPr lang="ru-RU" sz="2800" b="1" i="1" dirty="0" smtClean="0">
                <a:solidFill>
                  <a:schemeClr val="tx1"/>
                </a:solidFill>
                <a:latin typeface="Times New Roman" pitchFamily="18" charset="0"/>
                <a:cs typeface="Times New Roman" pitchFamily="18" charset="0"/>
              </a:rPr>
              <a:t> </a:t>
            </a:r>
            <a:r>
              <a:rPr lang="ru-RU" sz="2800" b="1" i="1" dirty="0" err="1">
                <a:solidFill>
                  <a:schemeClr val="tx1"/>
                </a:solidFill>
                <a:latin typeface="Times New Roman" pitchFamily="18" charset="0"/>
                <a:cs typeface="Times New Roman" pitchFamily="18" charset="0"/>
              </a:rPr>
              <a:t>групи</a:t>
            </a:r>
            <a:r>
              <a:rPr lang="ru-RU" sz="2800" b="1" i="1" dirty="0">
                <a:solidFill>
                  <a:schemeClr val="tx1"/>
                </a:solidFill>
                <a:latin typeface="Times New Roman" pitchFamily="18" charset="0"/>
                <a:cs typeface="Times New Roman" pitchFamily="18" charset="0"/>
              </a:rPr>
              <a:t> </a:t>
            </a:r>
            <a:r>
              <a:rPr lang="ru-RU" sz="2800" dirty="0">
                <a:solidFill>
                  <a:schemeClr val="tx1"/>
                </a:solidFill>
                <a:latin typeface="Times New Roman" pitchFamily="18" charset="0"/>
                <a:cs typeface="Times New Roman" pitchFamily="18" charset="0"/>
              </a:rPr>
              <a:t>– у </a:t>
            </a:r>
            <a:r>
              <a:rPr lang="ru-RU" sz="2800" dirty="0" err="1">
                <a:solidFill>
                  <a:schemeClr val="tx1"/>
                </a:solidFill>
                <a:latin typeface="Times New Roman" pitchFamily="18" charset="0"/>
                <a:cs typeface="Times New Roman" pitchFamily="18" charset="0"/>
              </a:rPr>
              <a:t>відсотках</a:t>
            </a:r>
            <a:r>
              <a:rPr lang="ru-RU" sz="2800" dirty="0">
                <a:solidFill>
                  <a:schemeClr val="tx1"/>
                </a:solidFill>
                <a:latin typeface="Times New Roman" pitchFamily="18" charset="0"/>
                <a:cs typeface="Times New Roman" pitchFamily="18" charset="0"/>
              </a:rPr>
              <a:t> </a:t>
            </a:r>
            <a:r>
              <a:rPr lang="ru-RU" sz="2800" u="sng" dirty="0">
                <a:solidFill>
                  <a:schemeClr val="tx1"/>
                </a:solidFill>
                <a:latin typeface="Times New Roman" pitchFamily="18" charset="0"/>
                <a:cs typeface="Times New Roman" pitchFamily="18" charset="0"/>
              </a:rPr>
              <a:t>до </a:t>
            </a:r>
            <a:r>
              <a:rPr lang="ru-RU" sz="2800" u="sng" dirty="0" smtClean="0">
                <a:solidFill>
                  <a:schemeClr val="tx1"/>
                </a:solidFill>
                <a:latin typeface="Times New Roman" pitchFamily="18" charset="0"/>
                <a:cs typeface="Times New Roman" pitchFamily="18" charset="0"/>
              </a:rPr>
              <a:t>доходу,    </a:t>
            </a:r>
            <a:r>
              <a:rPr lang="ru-RU" sz="2800" b="1" u="sng" dirty="0" smtClean="0">
                <a:solidFill>
                  <a:schemeClr val="tx1"/>
                </a:solidFill>
                <a:latin typeface="Times New Roman" pitchFamily="18" charset="0"/>
                <a:cs typeface="Times New Roman" pitchFamily="18" charset="0"/>
              </a:rPr>
              <a:t>ставка 5 % та 3 % (для </a:t>
            </a:r>
            <a:r>
              <a:rPr lang="ru-RU" sz="2800" b="1" u="sng" dirty="0" err="1" smtClean="0">
                <a:solidFill>
                  <a:schemeClr val="tx1"/>
                </a:solidFill>
                <a:latin typeface="Times New Roman" pitchFamily="18" charset="0"/>
                <a:cs typeface="Times New Roman" pitchFamily="18" charset="0"/>
              </a:rPr>
              <a:t>платників</a:t>
            </a:r>
            <a:r>
              <a:rPr lang="ru-RU" sz="2800" b="1" u="sng" dirty="0" smtClean="0">
                <a:solidFill>
                  <a:schemeClr val="tx1"/>
                </a:solidFill>
                <a:latin typeface="Times New Roman" pitchFamily="18" charset="0"/>
                <a:cs typeface="Times New Roman" pitchFamily="18" charset="0"/>
              </a:rPr>
              <a:t> ПДВ)</a:t>
            </a:r>
            <a:endParaRPr lang="ru-RU" sz="2800" b="1" i="1" dirty="0">
              <a:solidFill>
                <a:schemeClr val="tx1"/>
              </a:solidFill>
              <a:latin typeface="Times New Roman" pitchFamily="18" charset="0"/>
              <a:cs typeface="Times New Roman" pitchFamily="18" charset="0"/>
            </a:endParaRPr>
          </a:p>
          <a:p>
            <a:pPr marL="0" indent="0" algn="just">
              <a:buNone/>
            </a:pPr>
            <a:endParaRPr lang="ru-RU" sz="2800" dirty="0">
              <a:solidFill>
                <a:schemeClr val="tx1"/>
              </a:solidFill>
            </a:endParaRPr>
          </a:p>
        </p:txBody>
      </p:sp>
    </p:spTree>
    <p:extLst>
      <p:ext uri="{BB962C8B-B14F-4D97-AF65-F5344CB8AC3E}">
        <p14:creationId xmlns:p14="http://schemas.microsoft.com/office/powerpoint/2010/main" val="168069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unnamed"/>
          <p:cNvPicPr>
            <a:picLocks noChangeAspect="1" noChangeArrowheads="1"/>
          </p:cNvPicPr>
          <p:nvPr/>
        </p:nvPicPr>
        <p:blipFill>
          <a:blip r:embed="rId2"/>
          <a:srcRect/>
          <a:stretch>
            <a:fillRect/>
          </a:stretch>
        </p:blipFill>
        <p:spPr bwMode="auto">
          <a:xfrm>
            <a:off x="878306" y="507904"/>
            <a:ext cx="7772399" cy="5936512"/>
          </a:xfrm>
          <a:prstGeom prst="rect">
            <a:avLst/>
          </a:prstGeom>
          <a:noFill/>
          <a:ln w="9525">
            <a:noFill/>
            <a:miter lim="800000"/>
            <a:headEnd/>
            <a:tailEnd/>
          </a:ln>
        </p:spPr>
      </p:pic>
      <p:sp>
        <p:nvSpPr>
          <p:cNvPr id="40963" name="Надпись 1"/>
          <p:cNvSpPr txBox="1">
            <a:spLocks noChangeArrowheads="1"/>
          </p:cNvSpPr>
          <p:nvPr/>
        </p:nvSpPr>
        <p:spPr bwMode="auto">
          <a:xfrm>
            <a:off x="2688890" y="3168233"/>
            <a:ext cx="1004888" cy="479425"/>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167 мін з./пл.</a:t>
            </a:r>
            <a:endParaRPr kumimoji="0" lang="ru-RU" sz="1800" b="0" i="0" u="none" strike="noStrike" cap="none" normalizeH="0" baseline="0" smtClean="0">
              <a:ln>
                <a:noFill/>
              </a:ln>
              <a:solidFill>
                <a:schemeClr val="tx1"/>
              </a:solidFill>
              <a:effectLst/>
              <a:latin typeface="Arial" pitchFamily="34" charset="0"/>
            </a:endParaRPr>
          </a:p>
        </p:txBody>
      </p:sp>
      <p:sp>
        <p:nvSpPr>
          <p:cNvPr id="40964" name="Надпись 2"/>
          <p:cNvSpPr txBox="1">
            <a:spLocks noChangeArrowheads="1"/>
          </p:cNvSpPr>
          <p:nvPr/>
        </p:nvSpPr>
        <p:spPr bwMode="auto">
          <a:xfrm>
            <a:off x="4095081" y="3185695"/>
            <a:ext cx="1004888" cy="481013"/>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834 мін з./пл.</a:t>
            </a:r>
            <a:endParaRPr kumimoji="0" lang="ru-RU" sz="1800" b="0" i="0" u="none" strike="noStrike" cap="none" normalizeH="0" baseline="0" smtClean="0">
              <a:ln>
                <a:noFill/>
              </a:ln>
              <a:solidFill>
                <a:schemeClr val="tx1"/>
              </a:solidFill>
              <a:effectLst/>
              <a:latin typeface="Arial" pitchFamily="34" charset="0"/>
            </a:endParaRPr>
          </a:p>
        </p:txBody>
      </p:sp>
      <p:sp>
        <p:nvSpPr>
          <p:cNvPr id="40965" name="Надпись 3"/>
          <p:cNvSpPr txBox="1">
            <a:spLocks noChangeArrowheads="1"/>
          </p:cNvSpPr>
          <p:nvPr/>
        </p:nvSpPr>
        <p:spPr bwMode="auto">
          <a:xfrm>
            <a:off x="5500771" y="3179345"/>
            <a:ext cx="1004888" cy="479425"/>
          </a:xfrm>
          <a:prstGeom prst="rect">
            <a:avLst/>
          </a:prstGeom>
          <a:solidFill>
            <a:srgbClr val="BFBFB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100" b="1" i="0" u="none" strike="noStrike" cap="none" normalizeH="0" baseline="0" smtClean="0">
                <a:ln>
                  <a:noFill/>
                </a:ln>
                <a:solidFill>
                  <a:schemeClr val="tx1"/>
                </a:solidFill>
                <a:effectLst/>
                <a:latin typeface="Times New Roman" pitchFamily="18" charset="0"/>
              </a:rPr>
              <a:t>Не біл. 1167 мін з./пл.</a:t>
            </a:r>
            <a:endParaRPr kumimoji="0" lang="ru-RU" sz="1800" b="0" i="0" u="none" strike="noStrike" cap="none" normalizeH="0" baseline="0" smtClean="0">
              <a:ln>
                <a:noFill/>
              </a:ln>
              <a:solidFill>
                <a:schemeClr val="tx1"/>
              </a:solidFill>
              <a:effectLst/>
              <a:latin typeface="Arial" pitchFamily="34" charset="0"/>
            </a:endParaRPr>
          </a:p>
        </p:txBody>
      </p:sp>
      <p:pic>
        <p:nvPicPr>
          <p:cNvPr id="9" name="Рисунок 8" descr="node_772.jpg"/>
          <p:cNvPicPr>
            <a:picLocks noChangeAspect="1"/>
          </p:cNvPicPr>
          <p:nvPr/>
        </p:nvPicPr>
        <p:blipFill>
          <a:blip r:embed="rId3"/>
          <a:stretch>
            <a:fillRect/>
          </a:stretch>
        </p:blipFill>
        <p:spPr>
          <a:xfrm>
            <a:off x="9204160" y="2129588"/>
            <a:ext cx="2622884" cy="257782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1235163"/>
            <a:ext cx="8875059" cy="4870564"/>
          </a:xfrm>
          <a:prstGeom prst="rect">
            <a:avLst/>
          </a:prstGeom>
        </p:spPr>
        <p:txBody>
          <a:bodyPr wrap="square">
            <a:spAutoFit/>
          </a:bodyPr>
          <a:lstStyle/>
          <a:p>
            <a:pPr marL="285750" indent="-285750" algn="just">
              <a:lnSpc>
                <a:spcPct val="115000"/>
              </a:lnSpc>
              <a:spcAft>
                <a:spcPts val="0"/>
              </a:spcAft>
              <a:buFont typeface="Arial" panose="020B0604020202020204" pitchFamily="34" charset="0"/>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Важливим моментом ведення бізнесу є </a:t>
            </a:r>
            <a:r>
              <a:rPr lang="uk-UA" b="1" dirty="0">
                <a:latin typeface="Times New Roman" panose="02020603050405020304" pitchFamily="18" charset="0"/>
                <a:ea typeface="Calibri" panose="020F0502020204030204" pitchFamily="34" charset="0"/>
                <a:cs typeface="Times New Roman" panose="02020603050405020304" pitchFamily="18" charset="0"/>
              </a:rPr>
              <a:t>дисципліна виконання податкового законодавства</a:t>
            </a:r>
            <a:r>
              <a:rPr lang="uk-UA" dirty="0">
                <a:latin typeface="Times New Roman" panose="02020603050405020304" pitchFamily="18" charset="0"/>
                <a:ea typeface="Calibri" panose="020F0502020204030204" pitchFamily="34" charset="0"/>
                <a:cs typeface="Times New Roman" panose="02020603050405020304" pitchFamily="18" charset="0"/>
              </a:rPr>
              <a:t> і, по можливості, оптимізація податкової політики з боку суб'єкта господарювання.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Необхідно </a:t>
            </a:r>
            <a:r>
              <a:rPr lang="uk-UA" b="1" dirty="0">
                <a:latin typeface="Times New Roman" panose="02020603050405020304" pitchFamily="18" charset="0"/>
                <a:ea typeface="Calibri" panose="020F0502020204030204" pitchFamily="34" charset="0"/>
                <a:cs typeface="Times New Roman" panose="02020603050405020304" pitchFamily="18" charset="0"/>
              </a:rPr>
              <a:t>постійно стежити за змінами, що відбуваються, в податковому законодавстві</a:t>
            </a:r>
            <a:r>
              <a:rPr lang="uk-UA" dirty="0">
                <a:latin typeface="Times New Roman" panose="02020603050405020304" pitchFamily="18" charset="0"/>
                <a:ea typeface="Calibri" panose="020F0502020204030204" pitchFamily="34" charset="0"/>
                <a:cs typeface="Times New Roman" panose="02020603050405020304" pitchFamily="18" charset="0"/>
              </a:rPr>
              <a:t>, оскільки деякі з них, значно змінюють правила гри. Ігнорування моніторингу податкової політики держави може привести підприємця до фінансових втрат, через сплату неочікуваних штрафів, через невиконання яких-небудь нових вимог, або </a:t>
            </a:r>
            <a:r>
              <a:rPr lang="uk-UA" dirty="0" smtClean="0">
                <a:latin typeface="Times New Roman" panose="02020603050405020304" pitchFamily="18" charset="0"/>
                <a:ea typeface="Calibri" panose="020F0502020204030204" pitchFamily="34" charset="0"/>
                <a:cs typeface="Times New Roman" panose="02020603050405020304" pitchFamily="18" charset="0"/>
              </a:rPr>
              <a:t>допущень </a:t>
            </a:r>
            <a:r>
              <a:rPr lang="uk-UA" dirty="0">
                <a:latin typeface="Times New Roman" panose="02020603050405020304" pitchFamily="18" charset="0"/>
                <a:ea typeface="Calibri" panose="020F0502020204030204" pitchFamily="34" charset="0"/>
                <a:cs typeface="Times New Roman" panose="02020603050405020304" pitchFamily="18" charset="0"/>
              </a:rPr>
              <a:t>матеріальної вигоди, які можуть виникнути унаслідок запізнілих дій з оформлення пільг, можливій зміні системи оподаткування або який-небудь іншій причині. </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uk-UA" dirty="0">
                <a:latin typeface="Times New Roman" panose="02020603050405020304" pitchFamily="18" charset="0"/>
                <a:ea typeface="Calibri" panose="020F0502020204030204" pitchFamily="34" charset="0"/>
                <a:cs typeface="Times New Roman" panose="02020603050405020304" pitchFamily="18" charset="0"/>
              </a:rPr>
              <a:t>Незважаючи на велику кількість існуючих податків і зборів, окремо взяте підприємство здійснює платежі в досить обмеженій кількості. </a:t>
            </a:r>
            <a:r>
              <a:rPr lang="uk-UA" b="1" dirty="0">
                <a:latin typeface="Times New Roman" panose="02020603050405020304" pitchFamily="18" charset="0"/>
                <a:ea typeface="Calibri" panose="020F0502020204030204" pitchFamily="34" charset="0"/>
                <a:cs typeface="Times New Roman" panose="02020603050405020304" pitchFamily="18" charset="0"/>
              </a:rPr>
              <a:t>Складність обліку і звітності багато в чому залежить від виду діяльності підприємства і його </a:t>
            </a:r>
            <a:r>
              <a:rPr lang="uk-UA" b="1" dirty="0" err="1">
                <a:latin typeface="Times New Roman" panose="02020603050405020304" pitchFamily="18" charset="0"/>
                <a:ea typeface="Calibri" panose="020F0502020204030204" pitchFamily="34" charset="0"/>
                <a:cs typeface="Times New Roman" panose="02020603050405020304" pitchFamily="18" charset="0"/>
              </a:rPr>
              <a:t>багатопрофільності</a:t>
            </a:r>
            <a:r>
              <a:rPr lang="uk-UA" b="1" dirty="0">
                <a:latin typeface="Times New Roman" panose="02020603050405020304" pitchFamily="18" charset="0"/>
                <a:ea typeface="Calibri" panose="020F0502020204030204" pitchFamily="34" charset="0"/>
                <a:cs typeface="Times New Roman" panose="02020603050405020304" pitchFamily="18" charset="0"/>
              </a:rPr>
              <a:t>, а головне, яку систему оподаткування вибрав суб'єкт господарської діяльності.</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186268" y="167970"/>
            <a:ext cx="6268320" cy="458488"/>
          </a:xfrm>
        </p:spPr>
        <p:txBody>
          <a:bodyPr>
            <a:noAutofit/>
          </a:bodyPr>
          <a:lstStyle/>
          <a:p>
            <a:r>
              <a:rPr lang="uk-UA" sz="2000" dirty="0" smtClean="0">
                <a:solidFill>
                  <a:schemeClr val="accent2">
                    <a:lumMod val="50000"/>
                  </a:schemeClr>
                </a:solidFill>
                <a:latin typeface="Arial Black" panose="020B0A04020102020204" pitchFamily="34" charset="0"/>
              </a:rPr>
              <a:t>5.1. Види податків і обов'язкових зборів.</a:t>
            </a:r>
          </a:p>
        </p:txBody>
      </p:sp>
      <p:sp>
        <p:nvSpPr>
          <p:cNvPr id="7" name="Прямоугольник 6"/>
          <p:cNvSpPr/>
          <p:nvPr/>
        </p:nvSpPr>
        <p:spPr>
          <a:xfrm>
            <a:off x="6566148" y="167970"/>
            <a:ext cx="5096933" cy="687881"/>
          </a:xfrm>
          <a:prstGeom prst="rect">
            <a:avLst/>
          </a:prstGeom>
        </p:spPr>
        <p:txBody>
          <a:bodyPr wrap="square">
            <a:spAutoFit/>
          </a:bodyPr>
          <a:lstStyle/>
          <a:p>
            <a:pPr algn="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"У житті неминучі дві речі – смерть і податки".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i="1" dirty="0">
                <a:latin typeface="Times New Roman" panose="02020603050405020304" pitchFamily="18" charset="0"/>
                <a:ea typeface="Calibri" panose="020F0502020204030204" pitchFamily="34" charset="0"/>
              </a:rPr>
              <a:t>Б. ФРАНКЛІН (1706-1790)</a:t>
            </a:r>
            <a:endParaRPr lang="ru-RU" dirty="0"/>
          </a:p>
        </p:txBody>
      </p:sp>
    </p:spTree>
    <p:extLst>
      <p:ext uri="{BB962C8B-B14F-4D97-AF65-F5344CB8AC3E}">
        <p14:creationId xmlns:p14="http://schemas.microsoft.com/office/powerpoint/2010/main" val="3759878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ятиугольник 7"/>
          <p:cNvSpPr/>
          <p:nvPr/>
        </p:nvSpPr>
        <p:spPr>
          <a:xfrm>
            <a:off x="144378" y="649705"/>
            <a:ext cx="10419347" cy="14317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Нижний колонтитул 4">
            <a:extLst>
              <a:ext uri="{FF2B5EF4-FFF2-40B4-BE49-F238E27FC236}">
                <a16:creationId xmlns:a16="http://schemas.microsoft.com/office/drawing/2014/main" xmlns="" id="{1D7728BF-C57C-4839-AD6F-83EF8EF7F701}"/>
              </a:ext>
            </a:extLst>
          </p:cNvPr>
          <p:cNvSpPr>
            <a:spLocks noGrp="1"/>
          </p:cNvSpPr>
          <p:nvPr>
            <p:ph type="ftr" sz="quarter" idx="11"/>
          </p:nvPr>
        </p:nvSpPr>
        <p:spPr/>
        <p:txBody>
          <a:bodyPr/>
          <a:lstStyle/>
          <a:p>
            <a:r>
              <a:rPr lang="en-US"/>
              <a:t>Entrepreneurship and Business Basics / K. Orlova (Zhytomyr Polytechnic State University)</a:t>
            </a:r>
            <a:endParaRPr lang="en-US" dirty="0"/>
          </a:p>
        </p:txBody>
      </p:sp>
      <p:sp>
        <p:nvSpPr>
          <p:cNvPr id="3" name="Прямоугольник 2">
            <a:extLst>
              <a:ext uri="{FF2B5EF4-FFF2-40B4-BE49-F238E27FC236}">
                <a16:creationId xmlns:a16="http://schemas.microsoft.com/office/drawing/2014/main" xmlns="" id="{B077149B-4D93-4026-8673-55BA2D9E68A6}"/>
              </a:ext>
            </a:extLst>
          </p:cNvPr>
          <p:cNvSpPr/>
          <p:nvPr/>
        </p:nvSpPr>
        <p:spPr>
          <a:xfrm>
            <a:off x="262951" y="2237984"/>
            <a:ext cx="10902354" cy="424703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i="1" dirty="0" smtClean="0">
                <a:solidFill>
                  <a:schemeClr val="tx1"/>
                </a:solidFill>
                <a:latin typeface="Times New Roman" pitchFamily="18" charset="0"/>
                <a:cs typeface="Times New Roman" pitchFamily="18" charset="0"/>
              </a:rPr>
              <a:t>Закон </a:t>
            </a:r>
            <a:r>
              <a:rPr lang="ru-RU" sz="2000" b="1" i="1" dirty="0" err="1">
                <a:solidFill>
                  <a:schemeClr val="tx1"/>
                </a:solidFill>
                <a:latin typeface="Times New Roman" pitchFamily="18" charset="0"/>
                <a:cs typeface="Times New Roman" pitchFamily="18" charset="0"/>
              </a:rPr>
              <a:t>України</a:t>
            </a:r>
            <a:r>
              <a:rPr lang="ru-RU" sz="2000" b="1" i="1" dirty="0">
                <a:solidFill>
                  <a:schemeClr val="tx1"/>
                </a:solidFill>
                <a:latin typeface="Times New Roman" pitchFamily="18" charset="0"/>
                <a:cs typeface="Times New Roman" pitchFamily="18" charset="0"/>
              </a:rPr>
              <a:t> </a:t>
            </a:r>
            <a:r>
              <a:rPr lang="ru-RU" sz="2000" b="1" i="1" dirty="0" smtClean="0">
                <a:solidFill>
                  <a:schemeClr val="tx1"/>
                </a:solidFill>
                <a:latin typeface="Times New Roman" pitchFamily="18" charset="0"/>
                <a:cs typeface="Times New Roman" pitchFamily="18" charset="0"/>
              </a:rPr>
              <a:t>«</a:t>
            </a:r>
            <a:r>
              <a:rPr lang="ru-RU" sz="2000" b="1" i="1" dirty="0">
                <a:solidFill>
                  <a:schemeClr val="tx1"/>
                </a:solidFill>
                <a:latin typeface="Times New Roman" pitchFamily="18" charset="0"/>
                <a:cs typeface="Times New Roman" pitchFamily="18" charset="0"/>
              </a:rPr>
              <a:t>Про </a:t>
            </a:r>
            <a:r>
              <a:rPr lang="ru-RU" sz="2000" b="1" i="1" dirty="0" err="1">
                <a:solidFill>
                  <a:schemeClr val="tx1"/>
                </a:solidFill>
                <a:latin typeface="Times New Roman" pitchFamily="18" charset="0"/>
                <a:cs typeface="Times New Roman" pitchFamily="18" charset="0"/>
              </a:rPr>
              <a:t>збір</a:t>
            </a:r>
            <a:r>
              <a:rPr lang="ru-RU" sz="2000" b="1" i="1" dirty="0">
                <a:solidFill>
                  <a:schemeClr val="tx1"/>
                </a:solidFill>
                <a:latin typeface="Times New Roman" pitchFamily="18" charset="0"/>
                <a:cs typeface="Times New Roman" pitchFamily="18" charset="0"/>
              </a:rPr>
              <a:t> та </a:t>
            </a:r>
            <a:r>
              <a:rPr lang="ru-RU" sz="2000" b="1" i="1" dirty="0" err="1">
                <a:solidFill>
                  <a:schemeClr val="tx1"/>
                </a:solidFill>
                <a:latin typeface="Times New Roman" pitchFamily="18" charset="0"/>
                <a:cs typeface="Times New Roman" pitchFamily="18" charset="0"/>
              </a:rPr>
              <a:t>облік</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єдиного</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внеску</a:t>
            </a:r>
            <a:r>
              <a:rPr lang="ru-RU" sz="2000" b="1" i="1" dirty="0">
                <a:solidFill>
                  <a:schemeClr val="tx1"/>
                </a:solidFill>
                <a:latin typeface="Times New Roman" pitchFamily="18" charset="0"/>
                <a:cs typeface="Times New Roman" pitchFamily="18" charset="0"/>
              </a:rPr>
              <a:t> на </a:t>
            </a:r>
            <a:r>
              <a:rPr lang="ru-RU" sz="2000" b="1" i="1" dirty="0" err="1">
                <a:solidFill>
                  <a:schemeClr val="tx1"/>
                </a:solidFill>
                <a:latin typeface="Times New Roman" pitchFamily="18" charset="0"/>
                <a:cs typeface="Times New Roman" pitchFamily="18" charset="0"/>
              </a:rPr>
              <a:t>загальнообов'язкове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державне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соціальне</a:t>
            </a:r>
            <a:r>
              <a:rPr lang="ru-RU" sz="2000" b="1" i="1" dirty="0">
                <a:solidFill>
                  <a:schemeClr val="tx1"/>
                </a:solidFill>
                <a:latin typeface="Times New Roman" pitchFamily="18" charset="0"/>
                <a:cs typeface="Times New Roman" pitchFamily="18" charset="0"/>
              </a:rPr>
              <a:t> </a:t>
            </a:r>
            <a:r>
              <a:rPr lang="ru-RU" sz="2000" b="1" i="1" dirty="0" err="1">
                <a:solidFill>
                  <a:schemeClr val="tx1"/>
                </a:solidFill>
                <a:latin typeface="Times New Roman" pitchFamily="18" charset="0"/>
                <a:cs typeface="Times New Roman" pitchFamily="18" charset="0"/>
              </a:rPr>
              <a:t>страхування</a:t>
            </a:r>
            <a:r>
              <a:rPr lang="ru-RU" sz="2000" b="1" i="1" dirty="0">
                <a:solidFill>
                  <a:schemeClr val="tx1"/>
                </a:solidFill>
                <a:latin typeface="Times New Roman" pitchFamily="18" charset="0"/>
                <a:cs typeface="Times New Roman" pitchFamily="18" charset="0"/>
              </a:rPr>
              <a:t>»</a:t>
            </a:r>
            <a:endParaRPr lang="uk-UA" sz="2000" b="1" i="1" dirty="0" smtClean="0">
              <a:solidFill>
                <a:schemeClr val="tx1"/>
              </a:solidFill>
              <a:latin typeface="Times New Roman" pitchFamily="18" charset="0"/>
              <a:cs typeface="Times New Roman" pitchFamily="18" charset="0"/>
            </a:endParaRPr>
          </a:p>
          <a:p>
            <a:pPr algn="just"/>
            <a:r>
              <a:rPr lang="uk-UA" sz="2000" i="1" dirty="0" smtClean="0">
                <a:solidFill>
                  <a:schemeClr val="tx1"/>
                </a:solidFill>
                <a:latin typeface="Times New Roman" pitchFamily="18" charset="0"/>
                <a:cs typeface="Times New Roman" pitchFamily="18" charset="0"/>
              </a:rPr>
              <a:t>Єдиний соціальний внесок (ЄСВ)</a:t>
            </a:r>
            <a:r>
              <a:rPr lang="uk-UA" sz="2000" dirty="0" smtClean="0">
                <a:solidFill>
                  <a:schemeClr val="tx1"/>
                </a:solidFill>
                <a:latin typeface="Times New Roman" pitchFamily="18" charset="0"/>
                <a:cs typeface="Times New Roman" pitchFamily="18" charset="0"/>
              </a:rPr>
              <a:t> – обов’язкові відрахування на загальнодержавне соціальне страхування. ЄСВ сплачується підприємцем за себе та за кожного найманого робітника. Він є внеском у загальнодержавну систему соціального страхування з метою захисту у випадках, передбачених законодавством, прав застрахованих осіб на отримання страхових виплат. Єдиний соціальний внесок сплачується на рахунки органів доходів і зборів за місцем обліку.</a:t>
            </a:r>
            <a:endParaRPr lang="ru-RU" sz="2000" dirty="0" smtClean="0">
              <a:solidFill>
                <a:schemeClr val="tx1"/>
              </a:solidFill>
              <a:latin typeface="Times New Roman" pitchFamily="18" charset="0"/>
              <a:cs typeface="Times New Roman" pitchFamily="18" charset="0"/>
            </a:endParaRPr>
          </a:p>
          <a:p>
            <a:pPr algn="just"/>
            <a:r>
              <a:rPr lang="uk-UA" sz="2000" b="1" i="1" dirty="0" smtClean="0">
                <a:solidFill>
                  <a:schemeClr val="tx1"/>
                </a:solidFill>
                <a:latin typeface="Times New Roman" pitchFamily="18" charset="0"/>
                <a:cs typeface="Times New Roman" pitchFamily="18" charset="0"/>
              </a:rPr>
              <a:t>Розмір єдиного внеску складає 22% від бази нарахування. Так, розмір ЄСВ:</a:t>
            </a:r>
          </a:p>
          <a:p>
            <a:pPr algn="just"/>
            <a:r>
              <a:rPr lang="uk-UA" sz="2000" dirty="0" smtClean="0">
                <a:solidFill>
                  <a:schemeClr val="tx1"/>
                </a:solidFill>
                <a:latin typeface="Times New Roman" pitchFamily="18" charset="0"/>
                <a:cs typeface="Times New Roman" pitchFamily="18" charset="0"/>
              </a:rPr>
              <a:t>- для </a:t>
            </a:r>
            <a:r>
              <a:rPr lang="uk-UA" sz="2000" i="1" u="sng" dirty="0" smtClean="0">
                <a:solidFill>
                  <a:schemeClr val="tx1"/>
                </a:solidFill>
                <a:latin typeface="Times New Roman" pitchFamily="18" charset="0"/>
                <a:cs typeface="Times New Roman" pitchFamily="18" charset="0"/>
              </a:rPr>
              <a:t>фізичних осіб-підприємців платників єдиного податку </a:t>
            </a:r>
            <a:r>
              <a:rPr lang="uk-UA" sz="2000" dirty="0" smtClean="0">
                <a:solidFill>
                  <a:schemeClr val="tx1"/>
                </a:solidFill>
                <a:latin typeface="Times New Roman" pitchFamily="18" charset="0"/>
                <a:cs typeface="Times New Roman" pitchFamily="18" charset="0"/>
              </a:rPr>
              <a:t>1-3 груп встановлений на рівні </a:t>
            </a:r>
            <a:r>
              <a:rPr lang="uk-UA" sz="2000" dirty="0" smtClean="0">
                <a:solidFill>
                  <a:srgbClr val="FF0000"/>
                </a:solidFill>
                <a:latin typeface="Times New Roman" pitchFamily="18" charset="0"/>
                <a:cs typeface="Times New Roman" pitchFamily="18" charset="0"/>
              </a:rPr>
              <a:t>22% від мінімальної зарплати. </a:t>
            </a:r>
          </a:p>
          <a:p>
            <a:pPr algn="just"/>
            <a:r>
              <a:rPr lang="uk-UA" sz="2000" dirty="0" smtClean="0">
                <a:solidFill>
                  <a:schemeClr val="tx1"/>
                </a:solidFill>
                <a:latin typeface="Times New Roman" pitchFamily="18" charset="0"/>
                <a:cs typeface="Times New Roman" pitchFamily="18" charset="0"/>
              </a:rPr>
              <a:t>- </a:t>
            </a:r>
            <a:r>
              <a:rPr lang="uk-UA" sz="2000" i="1" u="sng" dirty="0" smtClean="0">
                <a:solidFill>
                  <a:schemeClr val="tx1"/>
                </a:solidFill>
                <a:latin typeface="Times New Roman" pitchFamily="18" charset="0"/>
                <a:cs typeface="Times New Roman" pitchFamily="18" charset="0"/>
              </a:rPr>
              <a:t>для </a:t>
            </a:r>
            <a:r>
              <a:rPr lang="uk-UA" sz="2000" i="1" u="sng" dirty="0" err="1" smtClean="0">
                <a:solidFill>
                  <a:schemeClr val="tx1"/>
                </a:solidFill>
                <a:latin typeface="Times New Roman" pitchFamily="18" charset="0"/>
                <a:cs typeface="Times New Roman" pitchFamily="18" charset="0"/>
              </a:rPr>
              <a:t>ФОП</a:t>
            </a:r>
            <a:r>
              <a:rPr lang="uk-UA" sz="2000" i="1" u="sng" dirty="0" smtClean="0">
                <a:solidFill>
                  <a:schemeClr val="tx1"/>
                </a:solidFill>
                <a:latin typeface="Times New Roman" pitchFamily="18" charset="0"/>
                <a:cs typeface="Times New Roman" pitchFamily="18" charset="0"/>
              </a:rPr>
              <a:t> на загальній системі</a:t>
            </a:r>
            <a:r>
              <a:rPr lang="uk-UA" sz="2000" dirty="0" smtClean="0">
                <a:solidFill>
                  <a:schemeClr val="tx1"/>
                </a:solidFill>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22% від чистого прибутку </a:t>
            </a:r>
            <a:r>
              <a:rPr lang="uk-UA" sz="2000" dirty="0" smtClean="0">
                <a:solidFill>
                  <a:schemeClr val="tx1"/>
                </a:solidFill>
                <a:latin typeface="Times New Roman" pitchFamily="18" charset="0"/>
                <a:cs typeface="Times New Roman" pitchFamily="18" charset="0"/>
              </a:rPr>
              <a:t>(доходи – витрати, але не менше 22% від мінімальної зарплати);</a:t>
            </a:r>
          </a:p>
          <a:p>
            <a:pPr algn="just"/>
            <a:r>
              <a:rPr lang="uk-UA" sz="2000" dirty="0" smtClean="0">
                <a:solidFill>
                  <a:schemeClr val="tx1"/>
                </a:solidFill>
                <a:latin typeface="Times New Roman" pitchFamily="18" charset="0"/>
                <a:cs typeface="Times New Roman" pitchFamily="18" charset="0"/>
              </a:rPr>
              <a:t>- </a:t>
            </a:r>
            <a:r>
              <a:rPr lang="uk-UA" sz="2000" i="1" u="sng" dirty="0" smtClean="0">
                <a:solidFill>
                  <a:schemeClr val="tx1"/>
                </a:solidFill>
                <a:latin typeface="Times New Roman" pitchFamily="18" charset="0"/>
                <a:cs typeface="Times New Roman" pitchFamily="18" charset="0"/>
              </a:rPr>
              <a:t>для найманих працівників </a:t>
            </a:r>
            <a:r>
              <a:rPr lang="uk-UA" sz="2000" dirty="0" smtClean="0">
                <a:solidFill>
                  <a:schemeClr val="tx1"/>
                </a:solidFill>
                <a:latin typeface="Times New Roman" pitchFamily="18" charset="0"/>
                <a:cs typeface="Times New Roman" pitchFamily="18" charset="0"/>
              </a:rPr>
              <a:t>– </a:t>
            </a:r>
            <a:r>
              <a:rPr lang="uk-UA" sz="2000" dirty="0" smtClean="0">
                <a:solidFill>
                  <a:srgbClr val="FF0000"/>
                </a:solidFill>
                <a:latin typeface="Times New Roman" pitchFamily="18" charset="0"/>
                <a:cs typeface="Times New Roman" pitchFamily="18" charset="0"/>
              </a:rPr>
              <a:t>22% від окладу</a:t>
            </a:r>
            <a:r>
              <a:rPr lang="uk-UA" sz="2000" dirty="0" smtClean="0">
                <a:solidFill>
                  <a:schemeClr val="tx1"/>
                </a:solidFill>
                <a:latin typeface="Times New Roman" pitchFamily="18" charset="0"/>
                <a:cs typeface="Times New Roman" pitchFamily="18" charset="0"/>
              </a:rPr>
              <a:t>.</a:t>
            </a:r>
          </a:p>
          <a:p>
            <a:pPr algn="just"/>
            <a:endParaRPr lang="ru-RU" sz="2000" dirty="0">
              <a:solidFill>
                <a:schemeClr val="tx1"/>
              </a:solidFill>
              <a:latin typeface="Times New Roman" pitchFamily="18" charset="0"/>
              <a:ea typeface="Times New Roman"/>
              <a:cs typeface="Times New Roman" pitchFamily="18" charset="0"/>
            </a:endParaRPr>
          </a:p>
        </p:txBody>
      </p:sp>
      <p:sp>
        <p:nvSpPr>
          <p:cNvPr id="6" name="Заголовок 1">
            <a:extLst>
              <a:ext uri="{FF2B5EF4-FFF2-40B4-BE49-F238E27FC236}">
                <a16:creationId xmlns:a16="http://schemas.microsoft.com/office/drawing/2014/main" xmlns="" id="{C227144E-1103-4DC3-89B8-B71EDED2D586}"/>
              </a:ext>
            </a:extLst>
          </p:cNvPr>
          <p:cNvSpPr txBox="1">
            <a:spLocks/>
          </p:cNvSpPr>
          <p:nvPr/>
        </p:nvSpPr>
        <p:spPr>
          <a:xfrm>
            <a:off x="168443" y="658659"/>
            <a:ext cx="9625262" cy="1398741"/>
          </a:xfrm>
          <a:prstGeom prst="rect">
            <a:avLst/>
          </a:prstGeom>
        </p:spPr>
        <p:txBody>
          <a:bodyPr vert="horz" lIns="91440" tIns="45720" rIns="91440" bIns="45720" rtlCol="0" anchor="t">
            <a:normAutofit fontScale="75000" lnSpcReduction="20000"/>
          </a:bodyPr>
          <a:lstStyle/>
          <a:p>
            <a:pPr lvl="0">
              <a:spcBef>
                <a:spcPct val="0"/>
              </a:spcBef>
            </a:pPr>
            <a:r>
              <a:rPr lang="uk-UA" sz="2800" dirty="0" smtClean="0"/>
              <a:t>Суб'єкти господарювання зобов’язані сплачувати єдиний внесок на соціальне страхування на загальних підставах відповідно до Закону України від 08.07.2010 р. № 2464-VІ «Про збір та облік єдиного внеску на загальнообов'язкове державне соціальне страхування» (далі Закон про ЄСВ).</a:t>
            </a:r>
            <a:endParaRPr kumimoji="0" lang="uk-UA" sz="2800" b="0" i="0" u="none" strike="noStrike" kern="1200" cap="none" spc="0" normalizeH="0" baseline="0" noProof="0" dirty="0">
              <a:ln>
                <a:noFill/>
              </a:ln>
              <a:solidFill>
                <a:schemeClr val="accent2">
                  <a:lumMod val="50000"/>
                </a:schemeClr>
              </a:solidFill>
              <a:effectLst/>
              <a:uLnTx/>
              <a:uFillTx/>
              <a:latin typeface="Arial" pitchFamily="34" charset="0"/>
              <a:ea typeface="+mj-ea"/>
              <a:cs typeface="Arial" pitchFamily="34" charset="0"/>
            </a:endParaRPr>
          </a:p>
        </p:txBody>
      </p:sp>
      <p:sp>
        <p:nvSpPr>
          <p:cNvPr id="10" name="Заголовок 1">
            <a:extLst>
              <a:ext uri="{FF2B5EF4-FFF2-40B4-BE49-F238E27FC236}">
                <a16:creationId xmlns:a16="http://schemas.microsoft.com/office/drawing/2014/main" xmlns="" id="{C227144E-1103-4DC3-89B8-B71EDED2D586}"/>
              </a:ext>
            </a:extLst>
          </p:cNvPr>
          <p:cNvSpPr txBox="1">
            <a:spLocks/>
          </p:cNvSpPr>
          <p:nvPr/>
        </p:nvSpPr>
        <p:spPr>
          <a:xfrm>
            <a:off x="256229" y="0"/>
            <a:ext cx="8596668" cy="580591"/>
          </a:xfrm>
          <a:prstGeom prst="rect">
            <a:avLst/>
          </a:prstGeom>
        </p:spPr>
        <p:txBody>
          <a:bodyPr vert="horz" lIns="91440" tIns="45720" rIns="91440" bIns="45720" rtlCol="0" anchor="t">
            <a:normAutofit/>
          </a:bodyPr>
          <a:lstStyle/>
          <a:p>
            <a:pPr>
              <a:spcBef>
                <a:spcPct val="0"/>
              </a:spcBef>
              <a:defRPr/>
            </a:pPr>
            <a:r>
              <a:rPr lang="uk-UA" sz="3200" dirty="0" smtClean="0">
                <a:solidFill>
                  <a:schemeClr val="accent2">
                    <a:lumMod val="50000"/>
                  </a:schemeClr>
                </a:solidFill>
                <a:latin typeface="Arial Black" panose="020B0A04020102020204" pitchFamily="34" charset="0"/>
                <a:ea typeface="+mj-ea"/>
                <a:cs typeface="+mj-cs"/>
              </a:rPr>
              <a:t>5.4. Єдиний соціальний внесок</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uk-UA" sz="3200" b="0" i="0" u="none" strike="noStrike" kern="1200" cap="none" spc="0" normalizeH="0" baseline="0" noProof="0" dirty="0">
              <a:ln>
                <a:noFill/>
              </a:ln>
              <a:solidFill>
                <a:schemeClr val="accent2">
                  <a:lumMod val="50000"/>
                </a:schemeClr>
              </a:solidFill>
              <a:effectLst/>
              <a:uLnTx/>
              <a:uFillTx/>
              <a:latin typeface="Arial Black" panose="020B0A04020102020204" pitchFamily="34" charset="0"/>
              <a:ea typeface="+mj-ea"/>
              <a:cs typeface="+mj-cs"/>
            </a:endParaRPr>
          </a:p>
        </p:txBody>
      </p:sp>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34871" y="376518"/>
            <a:ext cx="3239495" cy="735106"/>
          </a:xfrm>
        </p:spPr>
        <p:txBody>
          <a:bodyPr/>
          <a:lstStyle/>
          <a:p>
            <a:r>
              <a:rPr lang="uk-UA" dirty="0" smtClean="0"/>
              <a:t>Ставки ЄСВ</a:t>
            </a:r>
            <a:endParaRPr lang="ru-RU" dirty="0"/>
          </a:p>
        </p:txBody>
      </p:sp>
      <p:sp>
        <p:nvSpPr>
          <p:cNvPr id="5" name="TextBox 4"/>
          <p:cNvSpPr txBox="1"/>
          <p:nvPr/>
        </p:nvSpPr>
        <p:spPr>
          <a:xfrm>
            <a:off x="842681" y="1810870"/>
            <a:ext cx="2268071" cy="1323439"/>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22 %</a:t>
            </a:r>
            <a:r>
              <a:rPr lang="uk-UA" sz="2000" dirty="0" smtClean="0">
                <a:latin typeface="Times New Roman" panose="02020603050405020304" pitchFamily="18" charset="0"/>
                <a:cs typeface="Times New Roman" panose="02020603050405020304" pitchFamily="18" charset="0"/>
              </a:rPr>
              <a:t> платять роботодавці поверх заробітної плати працівника</a:t>
            </a:r>
            <a:endParaRPr lang="ru-RU" sz="2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657598" y="1810870"/>
            <a:ext cx="2268071" cy="1631216"/>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8,41 %</a:t>
            </a:r>
            <a:r>
              <a:rPr lang="uk-UA" sz="2000" dirty="0" smtClean="0">
                <a:latin typeface="Times New Roman" panose="02020603050405020304" pitchFamily="18" charset="0"/>
                <a:cs typeface="Times New Roman" panose="02020603050405020304" pitchFamily="18" charset="0"/>
              </a:rPr>
              <a:t> платять роботодавці поверх заробітної плати особи з інвалідністю</a:t>
            </a:r>
            <a:endParaRPr lang="ru-RU" sz="20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347010" y="1810870"/>
            <a:ext cx="2268071" cy="1323439"/>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22 %</a:t>
            </a:r>
            <a:r>
              <a:rPr lang="uk-UA" sz="2000" dirty="0" smtClean="0">
                <a:latin typeface="Times New Roman" panose="02020603050405020304" pitchFamily="18" charset="0"/>
                <a:cs typeface="Times New Roman" panose="02020603050405020304" pitchFamily="18" charset="0"/>
              </a:rPr>
              <a:t> від мінімальної зарплати платять </a:t>
            </a:r>
            <a:r>
              <a:rPr lang="uk-UA" sz="2000" dirty="0" err="1" smtClean="0">
                <a:latin typeface="Times New Roman" panose="02020603050405020304" pitchFamily="18" charset="0"/>
                <a:cs typeface="Times New Roman" panose="02020603050405020304" pitchFamily="18" charset="0"/>
              </a:rPr>
              <a:t>ФОПи</a:t>
            </a:r>
            <a:r>
              <a:rPr lang="uk-UA" sz="2000" dirty="0" smtClean="0">
                <a:latin typeface="Times New Roman" panose="02020603050405020304" pitchFamily="18" charset="0"/>
                <a:cs typeface="Times New Roman" panose="02020603050405020304" pitchFamily="18" charset="0"/>
              </a:rPr>
              <a:t> за себе</a:t>
            </a:r>
            <a:endParaRPr lang="ru-RU" sz="2000"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303929" y="1111624"/>
            <a:ext cx="2563906" cy="69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986866" y="1111624"/>
            <a:ext cx="2494179" cy="779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a:endCxn id="6" idx="0"/>
          </p:cNvCxnSpPr>
          <p:nvPr/>
        </p:nvCxnSpPr>
        <p:spPr>
          <a:xfrm flipH="1">
            <a:off x="4791634" y="1111624"/>
            <a:ext cx="162985" cy="699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7030" y="3479612"/>
            <a:ext cx="6817658" cy="707886"/>
          </a:xfrm>
          <a:prstGeom prst="rect">
            <a:avLst/>
          </a:prstGeom>
          <a:noFill/>
        </p:spPr>
        <p:txBody>
          <a:bodyPr wrap="square" rtlCol="0">
            <a:spAutoFit/>
          </a:bodyPr>
          <a:lstStyle/>
          <a:p>
            <a:pPr algn="ctr"/>
            <a:r>
              <a:rPr lang="uk-UA" sz="2000" b="1" dirty="0" smtClean="0">
                <a:latin typeface="Times New Roman" panose="02020603050405020304" pitchFamily="18" charset="0"/>
                <a:cs typeface="Times New Roman" panose="02020603050405020304" pitchFamily="18" charset="0"/>
              </a:rPr>
              <a:t>Мінімальне ЄСВ платиться з мінімальної зарплати, максимальне ЄСВ з 20 мінімальних зарплат</a:t>
            </a:r>
            <a:endParaRPr lang="ru-RU" sz="2000"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510987" y="4631412"/>
            <a:ext cx="8319247" cy="1477328"/>
          </a:xfrm>
          <a:prstGeom prst="rect">
            <a:avLst/>
          </a:prstGeom>
        </p:spPr>
        <p:txBody>
          <a:bodyPr wrap="square">
            <a:spAutoFit/>
          </a:bodyPr>
          <a:lstStyle/>
          <a:p>
            <a:r>
              <a:rPr lang="uk-UA" dirty="0" smtClean="0">
                <a:solidFill>
                  <a:srgbClr val="000000"/>
                </a:solidFill>
                <a:latin typeface="Roboto"/>
              </a:rPr>
              <a:t>У 2026 році розмір мінімальної зарплати становитиме 8647 грн. З огляду на це:</a:t>
            </a:r>
          </a:p>
          <a:p>
            <a:pPr>
              <a:buFont typeface="Arial" panose="020B0604020202020204" pitchFamily="34" charset="0"/>
              <a:buChar char="•"/>
            </a:pPr>
            <a:r>
              <a:rPr lang="uk-UA" b="1" dirty="0" smtClean="0">
                <a:solidFill>
                  <a:srgbClr val="000000"/>
                </a:solidFill>
                <a:latin typeface="Roboto"/>
              </a:rPr>
              <a:t>мінімальний страховий внесок з ЄСВ - </a:t>
            </a:r>
            <a:r>
              <a:rPr lang="uk-UA" dirty="0" smtClean="0">
                <a:solidFill>
                  <a:srgbClr val="000000"/>
                </a:solidFill>
                <a:latin typeface="Roboto"/>
              </a:rPr>
              <a:t> 1902,34 грн;</a:t>
            </a:r>
          </a:p>
          <a:p>
            <a:pPr>
              <a:buFont typeface="Arial" panose="020B0604020202020204" pitchFamily="34" charset="0"/>
              <a:buChar char="•"/>
            </a:pPr>
            <a:r>
              <a:rPr lang="uk-UA" b="1" dirty="0" smtClean="0">
                <a:solidFill>
                  <a:srgbClr val="000000"/>
                </a:solidFill>
                <a:latin typeface="Roboto"/>
              </a:rPr>
              <a:t>максимальна база для нарахування ЄСВ -</a:t>
            </a:r>
            <a:r>
              <a:rPr lang="uk-UA" dirty="0" smtClean="0">
                <a:solidFill>
                  <a:srgbClr val="000000"/>
                </a:solidFill>
                <a:latin typeface="Roboto"/>
              </a:rPr>
              <a:t> 20 МЗП;</a:t>
            </a:r>
          </a:p>
          <a:p>
            <a:pPr>
              <a:buFont typeface="Arial" panose="020B0604020202020204" pitchFamily="34" charset="0"/>
              <a:buChar char="•"/>
            </a:pPr>
            <a:r>
              <a:rPr lang="uk-UA" b="1" dirty="0" smtClean="0">
                <a:solidFill>
                  <a:srgbClr val="000000"/>
                </a:solidFill>
                <a:latin typeface="Roboto"/>
              </a:rPr>
              <a:t>максимальна сума ЄСВ</a:t>
            </a:r>
            <a:r>
              <a:rPr lang="uk-UA" dirty="0" smtClean="0">
                <a:solidFill>
                  <a:srgbClr val="000000"/>
                </a:solidFill>
                <a:latin typeface="Roboto"/>
              </a:rPr>
              <a:t> - 38046,8 грн.</a:t>
            </a:r>
            <a:endParaRPr lang="uk-UA" b="0" i="0" dirty="0">
              <a:solidFill>
                <a:srgbClr val="000000"/>
              </a:solidFill>
              <a:effectLst/>
              <a:latin typeface="Roboto"/>
            </a:endParaRPr>
          </a:p>
        </p:txBody>
      </p:sp>
    </p:spTree>
    <p:extLst>
      <p:ext uri="{BB962C8B-B14F-4D97-AF65-F5344CB8AC3E}">
        <p14:creationId xmlns:p14="http://schemas.microsoft.com/office/powerpoint/2010/main" val="1584246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970" y="125506"/>
            <a:ext cx="9497607" cy="896471"/>
          </a:xfrm>
        </p:spPr>
        <p:txBody>
          <a:bodyPr>
            <a:normAutofit/>
          </a:bodyPr>
          <a:lstStyle/>
          <a:p>
            <a:r>
              <a:rPr lang="uk-UA" sz="3200" b="1" dirty="0" smtClean="0"/>
              <a:t>Хто з </a:t>
            </a:r>
            <a:r>
              <a:rPr lang="uk-UA" sz="3200" b="1" dirty="0" err="1" smtClean="0"/>
              <a:t>ФОПів</a:t>
            </a:r>
            <a:r>
              <a:rPr lang="uk-UA" sz="3200" b="1" dirty="0" smtClean="0"/>
              <a:t> звільняється від сплати ЄСВ?</a:t>
            </a:r>
            <a:endParaRPr lang="uk-UA" sz="3200" dirty="0"/>
          </a:p>
        </p:txBody>
      </p:sp>
      <p:sp>
        <p:nvSpPr>
          <p:cNvPr id="5" name="Прямоугольник 4"/>
          <p:cNvSpPr/>
          <p:nvPr/>
        </p:nvSpPr>
        <p:spPr>
          <a:xfrm>
            <a:off x="998256" y="1388640"/>
            <a:ext cx="3220946" cy="369332"/>
          </a:xfrm>
          <a:prstGeom prst="rect">
            <a:avLst/>
          </a:prstGeom>
        </p:spPr>
        <p:txBody>
          <a:bodyPr wrap="none">
            <a:spAutoFit/>
          </a:bodyPr>
          <a:lstStyle/>
          <a:p>
            <a:r>
              <a:rPr lang="uk-UA" b="1" dirty="0" err="1" smtClean="0">
                <a:solidFill>
                  <a:srgbClr val="000000"/>
                </a:solidFill>
                <a:latin typeface="Roboto"/>
              </a:rPr>
              <a:t>ФОПи</a:t>
            </a:r>
            <a:r>
              <a:rPr lang="uk-UA" b="1" dirty="0" smtClean="0">
                <a:solidFill>
                  <a:srgbClr val="000000"/>
                </a:solidFill>
                <a:latin typeface="Roboto"/>
              </a:rPr>
              <a:t>-наймані працівники</a:t>
            </a:r>
            <a:endParaRPr lang="uk-UA" dirty="0"/>
          </a:p>
        </p:txBody>
      </p:sp>
      <p:sp>
        <p:nvSpPr>
          <p:cNvPr id="6" name="Прямоугольник 5"/>
          <p:cNvSpPr/>
          <p:nvPr/>
        </p:nvSpPr>
        <p:spPr>
          <a:xfrm>
            <a:off x="4500282" y="1111641"/>
            <a:ext cx="6096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uk-UA" dirty="0" smtClean="0">
                <a:solidFill>
                  <a:srgbClr val="000000"/>
                </a:solidFill>
                <a:latin typeface="Roboto"/>
              </a:rPr>
              <a:t>Якщо </a:t>
            </a:r>
            <a:r>
              <a:rPr lang="uk-UA" dirty="0" err="1" smtClean="0">
                <a:solidFill>
                  <a:srgbClr val="000000"/>
                </a:solidFill>
                <a:latin typeface="Roboto"/>
              </a:rPr>
              <a:t>ФОПи</a:t>
            </a:r>
            <a:r>
              <a:rPr lang="uk-UA" dirty="0" smtClean="0">
                <a:solidFill>
                  <a:srgbClr val="000000"/>
                </a:solidFill>
                <a:latin typeface="Roboto"/>
              </a:rPr>
              <a:t> (як «загальники», так і «</a:t>
            </a:r>
            <a:r>
              <a:rPr lang="uk-UA" dirty="0" err="1" smtClean="0">
                <a:solidFill>
                  <a:srgbClr val="000000"/>
                </a:solidFill>
                <a:latin typeface="Roboto"/>
              </a:rPr>
              <a:t>єдинники</a:t>
            </a:r>
            <a:r>
              <a:rPr lang="uk-UA" dirty="0" smtClean="0">
                <a:solidFill>
                  <a:srgbClr val="000000"/>
                </a:solidFill>
                <a:latin typeface="Roboto"/>
              </a:rPr>
              <a:t>») одночасно перебувають у трудових відносинах, то вони можуть не платити ЄСВ за себе. </a:t>
            </a:r>
            <a:endParaRPr lang="uk-UA" dirty="0"/>
          </a:p>
        </p:txBody>
      </p:sp>
      <p:sp>
        <p:nvSpPr>
          <p:cNvPr id="7" name="Стрелка вправо 6"/>
          <p:cNvSpPr/>
          <p:nvPr/>
        </p:nvSpPr>
        <p:spPr>
          <a:xfrm>
            <a:off x="457200" y="1375193"/>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98256" y="2545087"/>
            <a:ext cx="3125509" cy="646331"/>
          </a:xfrm>
          <a:prstGeom prst="rect">
            <a:avLst/>
          </a:prstGeom>
        </p:spPr>
        <p:txBody>
          <a:bodyPr wrap="square">
            <a:spAutoFit/>
          </a:bodyPr>
          <a:lstStyle/>
          <a:p>
            <a:r>
              <a:rPr lang="uk-UA" b="1" dirty="0" err="1" smtClean="0">
                <a:solidFill>
                  <a:srgbClr val="000000"/>
                </a:solidFill>
                <a:latin typeface="Roboto"/>
              </a:rPr>
              <a:t>ФОПи</a:t>
            </a:r>
            <a:r>
              <a:rPr lang="uk-UA" b="1" dirty="0" smtClean="0">
                <a:solidFill>
                  <a:srgbClr val="000000"/>
                </a:solidFill>
                <a:latin typeface="Roboto"/>
              </a:rPr>
              <a:t>-пенсіонери та особи з інвалідністю</a:t>
            </a:r>
            <a:endParaRPr lang="uk-UA" dirty="0"/>
          </a:p>
        </p:txBody>
      </p:sp>
      <p:sp>
        <p:nvSpPr>
          <p:cNvPr id="9" name="Стрелка вправо 8"/>
          <p:cNvSpPr/>
          <p:nvPr/>
        </p:nvSpPr>
        <p:spPr>
          <a:xfrm>
            <a:off x="457200" y="2657581"/>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4500282" y="2129588"/>
            <a:ext cx="6096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dirty="0" smtClean="0">
                <a:solidFill>
                  <a:srgbClr val="000000"/>
                </a:solidFill>
                <a:latin typeface="Roboto"/>
              </a:rPr>
              <a:t>Також звільняються від сплати за себе ЄСВ </a:t>
            </a:r>
            <a:r>
              <a:rPr lang="uk-UA" dirty="0" err="1" smtClean="0">
                <a:solidFill>
                  <a:srgbClr val="000000"/>
                </a:solidFill>
                <a:latin typeface="Roboto"/>
              </a:rPr>
              <a:t>ФОПи</a:t>
            </a:r>
            <a:r>
              <a:rPr lang="uk-UA" dirty="0" smtClean="0">
                <a:solidFill>
                  <a:srgbClr val="000000"/>
                </a:solidFill>
                <a:latin typeface="Roboto"/>
              </a:rPr>
              <a:t>, якщо вони отримують пенсію за віком або за вислугу років, або є особами з інвалідністю, або досягли відповідного віку, та отримують відповідно до закону пенсію або соціальну допомогу.</a:t>
            </a:r>
            <a:endParaRPr lang="uk-UA" dirty="0"/>
          </a:p>
        </p:txBody>
      </p:sp>
      <p:sp>
        <p:nvSpPr>
          <p:cNvPr id="11" name="Прямоугольник 10"/>
          <p:cNvSpPr/>
          <p:nvPr/>
        </p:nvSpPr>
        <p:spPr>
          <a:xfrm>
            <a:off x="998256" y="4490429"/>
            <a:ext cx="2684325" cy="369332"/>
          </a:xfrm>
          <a:prstGeom prst="rect">
            <a:avLst/>
          </a:prstGeom>
        </p:spPr>
        <p:txBody>
          <a:bodyPr wrap="none">
            <a:spAutoFit/>
          </a:bodyPr>
          <a:lstStyle/>
          <a:p>
            <a:r>
              <a:rPr lang="ru-RU" b="1" dirty="0" err="1">
                <a:solidFill>
                  <a:srgbClr val="000000"/>
                </a:solidFill>
                <a:latin typeface="Roboto"/>
              </a:rPr>
              <a:t>ФОПи</a:t>
            </a:r>
            <a:r>
              <a:rPr lang="ru-RU" b="1" dirty="0">
                <a:solidFill>
                  <a:srgbClr val="000000"/>
                </a:solidFill>
                <a:latin typeface="Roboto"/>
              </a:rPr>
              <a:t>-«</a:t>
            </a:r>
            <a:r>
              <a:rPr lang="ru-RU" b="1" dirty="0" err="1">
                <a:solidFill>
                  <a:srgbClr val="000000"/>
                </a:solidFill>
                <a:latin typeface="Roboto"/>
              </a:rPr>
              <a:t>незалежники</a:t>
            </a:r>
            <a:r>
              <a:rPr lang="ru-RU" b="1" dirty="0">
                <a:solidFill>
                  <a:srgbClr val="000000"/>
                </a:solidFill>
                <a:latin typeface="Roboto"/>
              </a:rPr>
              <a:t>»</a:t>
            </a:r>
            <a:endParaRPr lang="ru-RU" dirty="0"/>
          </a:p>
        </p:txBody>
      </p:sp>
      <p:sp>
        <p:nvSpPr>
          <p:cNvPr id="12" name="Стрелка вправо 11"/>
          <p:cNvSpPr/>
          <p:nvPr/>
        </p:nvSpPr>
        <p:spPr>
          <a:xfrm>
            <a:off x="376518" y="4464424"/>
            <a:ext cx="541056" cy="4213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4500282" y="3701533"/>
            <a:ext cx="6096000" cy="286232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uk-UA" dirty="0" smtClean="0">
                <a:solidFill>
                  <a:srgbClr val="000000"/>
                </a:solidFill>
                <a:latin typeface="Roboto"/>
              </a:rPr>
              <a:t>З 1 січня 2021 року якщо фізична особа зареєстрована як підприємець та при цьому провадить незалежну професійну діяльність, вона обліковується ДПС як фізична особа – підприємець з ознакою провадження незалежної професійної діяльності. ФОП-«незалежник», який отримує пенсію або </a:t>
            </a:r>
            <a:r>
              <a:rPr lang="uk-UA" dirty="0" err="1" smtClean="0">
                <a:solidFill>
                  <a:srgbClr val="000000"/>
                </a:solidFill>
                <a:latin typeface="Roboto"/>
              </a:rPr>
              <a:t>соцдопомогу</a:t>
            </a:r>
            <a:r>
              <a:rPr lang="uk-UA" dirty="0" smtClean="0">
                <a:solidFill>
                  <a:srgbClr val="000000"/>
                </a:solidFill>
                <a:latin typeface="Roboto"/>
              </a:rPr>
              <a:t>, ЄСВ за себе не сплачуватиме. Хоча може і платити – за умови добровільної участі у системі загальнообов'язкового державного соціального страхування.</a:t>
            </a:r>
            <a:endParaRPr lang="uk-UA" dirty="0"/>
          </a:p>
        </p:txBody>
      </p:sp>
    </p:spTree>
    <p:extLst>
      <p:ext uri="{BB962C8B-B14F-4D97-AF65-F5344CB8AC3E}">
        <p14:creationId xmlns:p14="http://schemas.microsoft.com/office/powerpoint/2010/main" val="287104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521" y="149163"/>
            <a:ext cx="9085231" cy="1320800"/>
          </a:xfrm>
        </p:spPr>
        <p:txBody>
          <a:bodyPr>
            <a:normAutofit/>
          </a:bodyPr>
          <a:lstStyle/>
          <a:p>
            <a:r>
              <a:rPr lang="ru-RU" sz="2800" b="1" dirty="0" err="1"/>
              <a:t>Військовий</a:t>
            </a:r>
            <a:r>
              <a:rPr lang="ru-RU" sz="2800" b="1" dirty="0"/>
              <a:t> </a:t>
            </a:r>
            <a:r>
              <a:rPr lang="ru-RU" sz="2800" b="1" dirty="0" err="1"/>
              <a:t>збір</a:t>
            </a:r>
            <a:r>
              <a:rPr lang="ru-RU" sz="2800" b="1" dirty="0"/>
              <a:t> для ФОП-</a:t>
            </a:r>
            <a:r>
              <a:rPr lang="ru-RU" sz="2800" b="1" dirty="0" err="1"/>
              <a:t>платників</a:t>
            </a:r>
            <a:r>
              <a:rPr lang="ru-RU" sz="2800" b="1" dirty="0"/>
              <a:t> ЄП у </a:t>
            </a:r>
            <a:r>
              <a:rPr lang="ru-RU" sz="2800" b="1" dirty="0" smtClean="0"/>
              <a:t>2026 </a:t>
            </a:r>
            <a:r>
              <a:rPr lang="ru-RU" sz="2800" b="1" dirty="0" err="1"/>
              <a:t>році</a:t>
            </a:r>
            <a:endParaRPr lang="ru-RU" sz="2800" dirty="0"/>
          </a:p>
        </p:txBody>
      </p:sp>
      <p:sp>
        <p:nvSpPr>
          <p:cNvPr id="5" name="Прямоугольник 4"/>
          <p:cNvSpPr/>
          <p:nvPr/>
        </p:nvSpPr>
        <p:spPr>
          <a:xfrm>
            <a:off x="475364" y="1880952"/>
            <a:ext cx="8525436" cy="646331"/>
          </a:xfrm>
          <a:prstGeom prst="rect">
            <a:avLst/>
          </a:prstGeom>
        </p:spPr>
        <p:txBody>
          <a:bodyPr wrap="square">
            <a:spAutoFit/>
          </a:bodyPr>
          <a:lstStyle/>
          <a:p>
            <a:r>
              <a:rPr lang="uk-UA" dirty="0" smtClean="0">
                <a:solidFill>
                  <a:srgbClr val="333333"/>
                </a:solidFill>
                <a:latin typeface="MuseoSansCyrillic"/>
              </a:rPr>
              <a:t>Нарахування та сплата військового збору ФОП-платниками єдиного податку розпочинається з </a:t>
            </a:r>
            <a:r>
              <a:rPr lang="uk-UA" b="1" dirty="0" smtClean="0">
                <a:solidFill>
                  <a:srgbClr val="333333"/>
                </a:solidFill>
                <a:latin typeface="MuseoSansCyrillic"/>
              </a:rPr>
              <a:t>1 січня 2025 року</a:t>
            </a:r>
            <a:r>
              <a:rPr lang="uk-UA" dirty="0" smtClean="0">
                <a:solidFill>
                  <a:srgbClr val="333333"/>
                </a:solidFill>
                <a:latin typeface="MuseoSansCyrillic"/>
              </a:rPr>
              <a:t>.</a:t>
            </a:r>
            <a:endParaRPr lang="uk-UA" dirty="0"/>
          </a:p>
        </p:txBody>
      </p:sp>
      <p:sp>
        <p:nvSpPr>
          <p:cNvPr id="6" name="Прямоугольник 5"/>
          <p:cNvSpPr/>
          <p:nvPr/>
        </p:nvSpPr>
        <p:spPr>
          <a:xfrm>
            <a:off x="475364" y="3683386"/>
            <a:ext cx="2278381" cy="369332"/>
          </a:xfrm>
          <a:prstGeom prst="rect">
            <a:avLst/>
          </a:prstGeom>
        </p:spPr>
        <p:txBody>
          <a:bodyPr wrap="none">
            <a:spAutoFit/>
          </a:bodyPr>
          <a:lstStyle/>
          <a:p>
            <a:r>
              <a:rPr lang="ru-RU" b="1" dirty="0">
                <a:solidFill>
                  <a:srgbClr val="333333"/>
                </a:solidFill>
                <a:latin typeface="MuseoSansCyrillic"/>
              </a:rPr>
              <a:t>Для ФОП 1-2 </a:t>
            </a:r>
            <a:r>
              <a:rPr lang="ru-RU" b="1" dirty="0" err="1">
                <a:solidFill>
                  <a:srgbClr val="333333"/>
                </a:solidFill>
                <a:latin typeface="MuseoSansCyrillic"/>
              </a:rPr>
              <a:t>груп</a:t>
            </a:r>
            <a:r>
              <a:rPr lang="ru-RU" b="1" dirty="0">
                <a:solidFill>
                  <a:srgbClr val="333333"/>
                </a:solidFill>
                <a:latin typeface="MuseoSansCyrillic"/>
              </a:rPr>
              <a:t>:</a:t>
            </a:r>
            <a:endParaRPr lang="ru-RU" b="1" dirty="0"/>
          </a:p>
        </p:txBody>
      </p:sp>
      <p:sp>
        <p:nvSpPr>
          <p:cNvPr id="7" name="Прямоугольник 6"/>
          <p:cNvSpPr/>
          <p:nvPr/>
        </p:nvSpPr>
        <p:spPr>
          <a:xfrm>
            <a:off x="2816263" y="2691981"/>
            <a:ext cx="7019365"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Розмір військового збору становитиме </a:t>
            </a:r>
            <a:r>
              <a:rPr lang="uk-UA" b="1" i="1" dirty="0" smtClean="0">
                <a:solidFill>
                  <a:srgbClr val="333333"/>
                </a:solidFill>
                <a:latin typeface="Times New Roman" panose="02020603050405020304" pitchFamily="18" charset="0"/>
                <a:cs typeface="Times New Roman" panose="02020603050405020304" pitchFamily="18" charset="0"/>
              </a:rPr>
              <a:t>10% від мінімальної заробітної плати</a:t>
            </a:r>
            <a:r>
              <a:rPr lang="uk-UA" dirty="0" smtClean="0">
                <a:solidFill>
                  <a:srgbClr val="333333"/>
                </a:solidFill>
                <a:latin typeface="Times New Roman" panose="02020603050405020304" pitchFamily="18" charset="0"/>
                <a:cs typeface="Times New Roman" panose="02020603050405020304" pitchFamily="18" charset="0"/>
              </a:rPr>
              <a:t>, встановленої на 1 січня звітного року (у 2026 році — 864,7 грн).</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Сплачувати військовий збір потрібно</a:t>
            </a:r>
            <a:r>
              <a:rPr lang="uk-UA" b="1" dirty="0" smtClean="0">
                <a:solidFill>
                  <a:srgbClr val="333333"/>
                </a:solidFill>
                <a:latin typeface="Times New Roman" panose="02020603050405020304" pitchFamily="18" charset="0"/>
                <a:cs typeface="Times New Roman" panose="02020603050405020304" pitchFamily="18" charset="0"/>
              </a:rPr>
              <a:t> щомісяця</a:t>
            </a:r>
            <a:r>
              <a:rPr lang="uk-UA" dirty="0" smtClean="0">
                <a:solidFill>
                  <a:srgbClr val="333333"/>
                </a:solidFill>
                <a:latin typeface="Times New Roman" panose="02020603050405020304" pitchFamily="18" charset="0"/>
                <a:cs typeface="Times New Roman" panose="02020603050405020304" pitchFamily="18" charset="0"/>
              </a:rPr>
              <a:t>, в ті самі терміни, що і єдиний податок.</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 Звітувати за військовий збір потрібно буде у річній декларації за 2026 рік.</a:t>
            </a:r>
            <a:endParaRPr lang="uk-UA" b="0" i="0" dirty="0">
              <a:solidFill>
                <a:srgbClr val="333333"/>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537882" y="5718593"/>
            <a:ext cx="2215863" cy="369332"/>
          </a:xfrm>
          <a:prstGeom prst="rect">
            <a:avLst/>
          </a:prstGeom>
        </p:spPr>
        <p:txBody>
          <a:bodyPr wrap="none">
            <a:spAutoFit/>
          </a:bodyPr>
          <a:lstStyle/>
          <a:p>
            <a:r>
              <a:rPr lang="ru-RU" b="1" dirty="0">
                <a:solidFill>
                  <a:srgbClr val="333333"/>
                </a:solidFill>
                <a:latin typeface="MuseoSansCyrillic"/>
              </a:rPr>
              <a:t>Для ФОП 3 </a:t>
            </a:r>
            <a:r>
              <a:rPr lang="ru-RU" b="1" dirty="0" err="1">
                <a:solidFill>
                  <a:srgbClr val="333333"/>
                </a:solidFill>
                <a:latin typeface="MuseoSansCyrillic"/>
              </a:rPr>
              <a:t>групи</a:t>
            </a:r>
            <a:r>
              <a:rPr lang="ru-RU" b="1" dirty="0">
                <a:solidFill>
                  <a:srgbClr val="333333"/>
                </a:solidFill>
                <a:latin typeface="MuseoSansCyrillic"/>
              </a:rPr>
              <a:t>:</a:t>
            </a:r>
            <a:endParaRPr lang="ru-RU" b="1" dirty="0"/>
          </a:p>
        </p:txBody>
      </p:sp>
      <p:sp>
        <p:nvSpPr>
          <p:cNvPr id="9" name="Прямоугольник 8"/>
          <p:cNvSpPr/>
          <p:nvPr/>
        </p:nvSpPr>
        <p:spPr>
          <a:xfrm>
            <a:off x="2816263" y="4949007"/>
            <a:ext cx="7019365"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Розмір військового збору становитиме </a:t>
            </a:r>
            <a:r>
              <a:rPr lang="uk-UA" b="1" i="1" dirty="0" smtClean="0">
                <a:solidFill>
                  <a:srgbClr val="333333"/>
                </a:solidFill>
                <a:latin typeface="Times New Roman" panose="02020603050405020304" pitchFamily="18" charset="0"/>
                <a:cs typeface="Times New Roman" panose="02020603050405020304" pitchFamily="18" charset="0"/>
              </a:rPr>
              <a:t>1% та розраховується від доходу</a:t>
            </a:r>
            <a:r>
              <a:rPr lang="uk-UA" dirty="0" smtClean="0">
                <a:solidFill>
                  <a:srgbClr val="333333"/>
                </a:solidFill>
                <a:latin typeface="Times New Roman" panose="02020603050405020304" pitchFamily="18" charset="0"/>
                <a:cs typeface="Times New Roman" panose="02020603050405020304" pitchFamily="18" charset="0"/>
              </a:rPr>
              <a:t>.</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Сплата відбуватиметься </a:t>
            </a:r>
            <a:r>
              <a:rPr lang="uk-UA" b="1" dirty="0" smtClean="0">
                <a:solidFill>
                  <a:srgbClr val="333333"/>
                </a:solidFill>
                <a:latin typeface="Times New Roman" panose="02020603050405020304" pitchFamily="18" charset="0"/>
                <a:cs typeface="Times New Roman" panose="02020603050405020304" pitchFamily="18" charset="0"/>
              </a:rPr>
              <a:t>раз на квартал</a:t>
            </a:r>
            <a:r>
              <a:rPr lang="uk-UA" dirty="0" smtClean="0">
                <a:solidFill>
                  <a:srgbClr val="333333"/>
                </a:solidFill>
                <a:latin typeface="Times New Roman" panose="02020603050405020304" pitchFamily="18" charset="0"/>
                <a:cs typeface="Times New Roman" panose="02020603050405020304" pitchFamily="18" charset="0"/>
              </a:rPr>
              <a:t>, у ті самі терміни, що і єдиний податок.</a:t>
            </a:r>
          </a:p>
          <a:p>
            <a:pPr>
              <a:buFont typeface="+mj-lt"/>
              <a:buAutoNum type="arabicPeriod"/>
            </a:pPr>
            <a:r>
              <a:rPr lang="uk-UA" dirty="0" smtClean="0">
                <a:solidFill>
                  <a:srgbClr val="333333"/>
                </a:solidFill>
                <a:latin typeface="Times New Roman" panose="02020603050405020304" pitchFamily="18" charset="0"/>
                <a:cs typeface="Times New Roman" panose="02020603050405020304" pitchFamily="18" charset="0"/>
              </a:rPr>
              <a:t>Звітувати за військовий збір потрібно у складі податкової декларації платника єдиного податку, яка подається у визначені законом строки.</a:t>
            </a:r>
            <a:endParaRPr lang="uk-UA" b="0" i="0" dirty="0">
              <a:solidFill>
                <a:srgbClr val="333333"/>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91906" y="772334"/>
            <a:ext cx="8408894" cy="923330"/>
          </a:xfrm>
          <a:prstGeom prst="rect">
            <a:avLst/>
          </a:prstGeom>
        </p:spPr>
        <p:txBody>
          <a:bodyPr wrap="square">
            <a:spAutoFit/>
          </a:bodyPr>
          <a:lstStyle/>
          <a:p>
            <a:r>
              <a:rPr lang="uk-UA" b="1" u="sng" dirty="0" smtClean="0">
                <a:solidFill>
                  <a:srgbClr val="333333"/>
                </a:solidFill>
                <a:latin typeface="MuseoSansCyrillic"/>
              </a:rPr>
              <a:t>Військовий збір</a:t>
            </a:r>
            <a:r>
              <a:rPr lang="uk-UA" dirty="0" smtClean="0">
                <a:solidFill>
                  <a:srgbClr val="333333"/>
                </a:solidFill>
                <a:latin typeface="MuseoSansCyrillic"/>
              </a:rPr>
              <a:t>  — це обов’язковий платіж, який був введений </a:t>
            </a:r>
            <a:r>
              <a:rPr lang="uk-UA" u="sng" dirty="0" smtClean="0">
                <a:solidFill>
                  <a:srgbClr val="3A4D91"/>
                </a:solidFill>
                <a:latin typeface="MuseoSansCyrillic"/>
                <a:hlinkClick r:id="rId2"/>
              </a:rPr>
              <a:t>тимчасово</a:t>
            </a:r>
            <a:r>
              <a:rPr lang="uk-UA" dirty="0" smtClean="0">
                <a:solidFill>
                  <a:srgbClr val="333333"/>
                </a:solidFill>
                <a:latin typeface="MuseoSansCyrillic"/>
              </a:rPr>
              <a:t> з 3 серпня 2014 року для фінансування потреб Збройних сил України, Служби безпеки України після початку російської агресії на території України.</a:t>
            </a:r>
            <a:endParaRPr lang="uk-UA" dirty="0"/>
          </a:p>
        </p:txBody>
      </p:sp>
    </p:spTree>
    <p:extLst>
      <p:ext uri="{BB962C8B-B14F-4D97-AF65-F5344CB8AC3E}">
        <p14:creationId xmlns:p14="http://schemas.microsoft.com/office/powerpoint/2010/main" val="236167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8964706" y="75139"/>
            <a:ext cx="3227294" cy="5078313"/>
          </a:xfrm>
          <a:prstGeom prst="rect">
            <a:avLst/>
          </a:prstGeom>
          <a:solidFill>
            <a:schemeClr val="accent5">
              <a:lumMod val="40000"/>
              <a:lumOff val="60000"/>
            </a:schemeClr>
          </a:solidFill>
        </p:spPr>
        <p:txBody>
          <a:bodyPr wrap="square">
            <a:spAutoFit/>
          </a:bodyPr>
          <a:lstStyle/>
          <a:p>
            <a:pPr algn="just"/>
            <a:r>
              <a:rPr lang="uk-UA" dirty="0" smtClean="0">
                <a:latin typeface="Times New Roman" pitchFamily="18" charset="0"/>
                <a:cs typeface="Times New Roman" pitchFamily="18" charset="0"/>
              </a:rPr>
              <a:t>Отже, фіксований розмір єдиного податку на першій та другій групах залежить від прожиткового мінімуму для працездатних осіб та мінімальної заробітної плати станом на 1 січня звітного року. Сума єдиного податку при зміні протягом року наведених соціальних показників не змінюється. Натомість мінімальна сума єдиного соціального внеску як для підприємця, так і найманих працівників змінюється відповідно до зміни мінімальної заробітної плати протягом року.</a:t>
            </a:r>
            <a:endParaRPr lang="ru-RU" dirty="0">
              <a:latin typeface="Times New Roman" pitchFamily="18" charset="0"/>
              <a:cs typeface="Times New Roman" pitchFamily="18" charset="0"/>
            </a:endParaRPr>
          </a:p>
        </p:txBody>
      </p:sp>
      <p:sp>
        <p:nvSpPr>
          <p:cNvPr id="11266" name="Rectangle 2"/>
          <p:cNvSpPr>
            <a:spLocks noChangeArrowheads="1"/>
          </p:cNvSpPr>
          <p:nvPr/>
        </p:nvSpPr>
        <p:spPr bwMode="auto">
          <a:xfrm>
            <a:off x="161061" y="5446129"/>
            <a:ext cx="9425459" cy="1323439"/>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Розмір єдиного податку на третій групі залежить від доходу. Підприємець самостійно обирає ставку єдиного податку: 3% зі сплатою податку на додану вартість або 5%. Звичайно, при ставці 5% без податку на додану вартість податкове навантаження для підприємця буде меншим, однак часто підприємці реєструються за ставкою 3% для того, щоб бути платниками податку на додану вартість і мати можливість виписувати податкові накладні, що сприяє кращим контрагентським відносинам.</a:t>
            </a:r>
            <a:endParaRPr kumimoji="0" lang="uk-UA" sz="1600" b="0" i="0" u="none" strike="noStrike" cap="none" normalizeH="0" baseline="0" dirty="0" smtClean="0">
              <a:ln>
                <a:noFill/>
              </a:ln>
              <a:solidFill>
                <a:schemeClr val="tx1"/>
              </a:solidFill>
              <a:effectLst/>
              <a:latin typeface="Arial"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7" y="-62753"/>
            <a:ext cx="8704440" cy="5589753"/>
          </a:xfrm>
          <a:prstGeom prst="rect">
            <a:avLst/>
          </a:prstGeom>
        </p:spPr>
      </p:pic>
    </p:spTree>
    <p:extLst>
      <p:ext uri="{BB962C8B-B14F-4D97-AF65-F5344CB8AC3E}">
        <p14:creationId xmlns:p14="http://schemas.microsoft.com/office/powerpoint/2010/main" val="18697649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011" y="183340"/>
            <a:ext cx="8041342" cy="369332"/>
          </a:xfrm>
          <a:prstGeom prst="rect">
            <a:avLst/>
          </a:prstGeom>
        </p:spPr>
        <p:txBody>
          <a:bodyPr wrap="square">
            <a:spAutoFit/>
          </a:bodyPr>
          <a:lstStyle/>
          <a:p>
            <a:r>
              <a:rPr lang="uk-UA" b="1" i="1" dirty="0" smtClean="0">
                <a:latin typeface="Times New Roman" panose="02020603050405020304" pitchFamily="18" charset="0"/>
                <a:ea typeface="Calibri" panose="020F0502020204030204" pitchFamily="34" charset="0"/>
              </a:rPr>
              <a:t>5.6. Загальна </a:t>
            </a:r>
            <a:r>
              <a:rPr lang="uk-UA" b="1" i="1" dirty="0">
                <a:latin typeface="Times New Roman" panose="02020603050405020304" pitchFamily="18" charset="0"/>
                <a:ea typeface="Calibri" panose="020F0502020204030204" pitchFamily="34" charset="0"/>
              </a:rPr>
              <a:t>система оподаткування для фізичних осіб – підприємців</a:t>
            </a:r>
            <a:endParaRPr lang="ru-RU" dirty="0"/>
          </a:p>
        </p:txBody>
      </p:sp>
      <p:sp>
        <p:nvSpPr>
          <p:cNvPr id="6" name="Прямоугольник 5"/>
          <p:cNvSpPr/>
          <p:nvPr/>
        </p:nvSpPr>
        <p:spPr>
          <a:xfrm>
            <a:off x="170328" y="552672"/>
            <a:ext cx="11474825" cy="3277820"/>
          </a:xfrm>
          <a:prstGeom prst="rect">
            <a:avLst/>
          </a:prstGeom>
          <a:solidFill>
            <a:schemeClr val="accent3"/>
          </a:solidFill>
        </p:spPr>
        <p:txBody>
          <a:bodyPr wrap="square">
            <a:spAutoFit/>
          </a:bodyPr>
          <a:lstStyle/>
          <a:p>
            <a:pPr indent="450215" algn="just">
              <a:lnSpc>
                <a:spcPct val="115000"/>
              </a:lnSpc>
              <a:spcAft>
                <a:spcPts val="0"/>
              </a:spcAft>
            </a:pPr>
            <a:r>
              <a:rPr lang="uk-UA" sz="2000" b="1" dirty="0" smtClean="0">
                <a:latin typeface="Times New Roman" panose="02020603050405020304" pitchFamily="18" charset="0"/>
                <a:ea typeface="Calibri" panose="020F0502020204030204" pitchFamily="34" charset="0"/>
                <a:cs typeface="Times New Roman" panose="02020603050405020304" pitchFamily="18" charset="0"/>
              </a:rPr>
              <a:t>Основне податкове </a:t>
            </a:r>
            <a:r>
              <a:rPr lang="uk-UA" sz="2000" b="1" dirty="0">
                <a:latin typeface="Times New Roman" panose="02020603050405020304" pitchFamily="18" charset="0"/>
                <a:ea typeface="Calibri" panose="020F0502020204030204" pitchFamily="34" charset="0"/>
                <a:cs typeface="Times New Roman" panose="02020603050405020304" pitchFamily="18" charset="0"/>
              </a:rPr>
              <a:t>навантаження на загальній системі оподаткування для фізичних осіб складають:</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податок на доходи фізичних осіб у розмірі 18% від чистого оподатковуваного доходу;</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військовий збір у розмірі </a:t>
            </a:r>
            <a:r>
              <a:rPr lang="uk-UA" sz="2000" dirty="0" smtClean="0">
                <a:latin typeface="Times New Roman" panose="02020603050405020304" pitchFamily="18" charset="0"/>
                <a:ea typeface="Calibri" panose="020F0502020204030204" pitchFamily="34" charset="0"/>
                <a:cs typeface="Times New Roman" panose="02020603050405020304" pitchFamily="18" charset="0"/>
              </a:rPr>
              <a:t>5 % </a:t>
            </a:r>
            <a:r>
              <a:rPr lang="uk-UA" sz="2000" dirty="0">
                <a:latin typeface="Times New Roman" panose="02020603050405020304" pitchFamily="18" charset="0"/>
                <a:ea typeface="Calibri" panose="020F0502020204030204" pitchFamily="34" charset="0"/>
                <a:cs typeface="Times New Roman" panose="02020603050405020304" pitchFamily="18" charset="0"/>
              </a:rPr>
              <a:t>від чистого оподатковуваного доходу;</a:t>
            </a:r>
          </a:p>
          <a:p>
            <a:pPr indent="450215" algn="just">
              <a:lnSpc>
                <a:spcPct val="115000"/>
              </a:lnSpc>
              <a:spcAft>
                <a:spcPts val="0"/>
              </a:spcAft>
            </a:pPr>
            <a:r>
              <a:rPr lang="uk-UA" sz="2000" dirty="0">
                <a:latin typeface="Times New Roman" panose="02020603050405020304" pitchFamily="18" charset="0"/>
                <a:ea typeface="Calibri" panose="020F0502020204030204" pitchFamily="34" charset="0"/>
                <a:cs typeface="Times New Roman" panose="02020603050405020304" pitchFamily="18" charset="0"/>
              </a:rPr>
              <a:t>• єдиний соціальний внесок у розмірі 22% від чистого оподатковуваного доходу.</a:t>
            </a:r>
          </a:p>
          <a:p>
            <a:pPr indent="450215" algn="just">
              <a:lnSpc>
                <a:spcPct val="115000"/>
              </a:lnSpc>
              <a:spcAft>
                <a:spcPts val="0"/>
              </a:spcAft>
            </a:pPr>
            <a:endParaRPr lang="uk-UA" sz="2000" dirty="0" smtClean="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uk-UA" sz="2000" i="1" u="sng" dirty="0" smtClean="0">
                <a:latin typeface="Times New Roman" panose="02020603050405020304" pitchFamily="18" charset="0"/>
                <a:ea typeface="Calibri" panose="020F0502020204030204" pitchFamily="34" charset="0"/>
                <a:cs typeface="Times New Roman" panose="02020603050405020304" pitchFamily="18" charset="0"/>
              </a:rPr>
              <a:t>Чистим </a:t>
            </a:r>
            <a:r>
              <a:rPr lang="uk-UA" sz="2000" i="1" u="sng" dirty="0">
                <a:latin typeface="Times New Roman" panose="02020603050405020304" pitchFamily="18" charset="0"/>
                <a:ea typeface="Calibri" panose="020F0502020204030204" pitchFamily="34" charset="0"/>
                <a:cs typeface="Times New Roman" panose="02020603050405020304" pitchFamily="18" charset="0"/>
              </a:rPr>
              <a:t>оподатковуваним доходом</a:t>
            </a:r>
            <a:r>
              <a:rPr lang="uk-UA" sz="2000" dirty="0">
                <a:latin typeface="Times New Roman" panose="02020603050405020304" pitchFamily="18" charset="0"/>
                <a:ea typeface="Calibri" panose="020F0502020204030204" pitchFamily="34" charset="0"/>
                <a:cs typeface="Times New Roman" panose="02020603050405020304" pitchFamily="18" charset="0"/>
              </a:rPr>
              <a:t> вважають сукупний чистий дохід, тобто різницю між загальним оподатковуваним доходом (виручкою в грошовій та натуральній формі) і документально підтвердженими витратами, пов’язаними з господарською діяльністю фізичної особи-підприємця.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7611034" y="4414395"/>
            <a:ext cx="4518212" cy="1200329"/>
          </a:xfrm>
          <a:prstGeom prst="rect">
            <a:avLst/>
          </a:prstGeom>
        </p:spPr>
        <p:txBody>
          <a:bodyPr wrap="square">
            <a:spAutoFit/>
          </a:bodyPr>
          <a:lstStyle/>
          <a:p>
            <a:r>
              <a:rPr lang="uk-UA" sz="2400" dirty="0">
                <a:latin typeface="Times New Roman" panose="02020603050405020304" pitchFamily="18" charset="0"/>
                <a:ea typeface="Calibri" panose="020F0502020204030204" pitchFamily="34" charset="0"/>
              </a:rPr>
              <a:t>Тобто податкове навантаження на дохід підприємця на цій системі становить </a:t>
            </a:r>
            <a:r>
              <a:rPr lang="uk-UA" sz="2400" dirty="0" smtClean="0">
                <a:latin typeface="Times New Roman" panose="02020603050405020304" pitchFamily="18" charset="0"/>
                <a:ea typeface="Calibri" panose="020F0502020204030204" pitchFamily="34" charset="0"/>
              </a:rPr>
              <a:t>45</a:t>
            </a:r>
            <a:r>
              <a:rPr lang="uk-UA" sz="2400" dirty="0">
                <a:latin typeface="Times New Roman" panose="02020603050405020304" pitchFamily="18" charset="0"/>
                <a:ea typeface="Calibri" panose="020F0502020204030204" pitchFamily="34" charset="0"/>
              </a:rPr>
              <a:t>%.</a:t>
            </a:r>
            <a:endParaRPr lang="ru-RU" sz="2400" dirty="0"/>
          </a:p>
        </p:txBody>
      </p:sp>
      <p:sp>
        <p:nvSpPr>
          <p:cNvPr id="9" name="Прямоугольник 8"/>
          <p:cNvSpPr/>
          <p:nvPr/>
        </p:nvSpPr>
        <p:spPr>
          <a:xfrm>
            <a:off x="340659" y="4100631"/>
            <a:ext cx="6956610" cy="2640723"/>
          </a:xfrm>
          <a:prstGeom prst="rect">
            <a:avLst/>
          </a:prstGeom>
          <a:solidFill>
            <a:schemeClr val="accent2">
              <a:lumMod val="20000"/>
              <a:lumOff val="80000"/>
            </a:schemeClr>
          </a:solidFill>
        </p:spPr>
        <p:txBody>
          <a:bodyPr wrap="square">
            <a:spAutoFit/>
          </a:bodyPr>
          <a:lstStyle/>
          <a:p>
            <a:pPr indent="450215" algn="just">
              <a:lnSpc>
                <a:spcPct val="115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Водночас за наявності найманих робітників підприємець є податковим агентом щодо утримання з їх заробітної плати податку на доходи фізичних осіб (ПДФО) та військового збору. Також на заробітну плату кожного найманого працівника нараховується єдиний соціальний внесок у розмірі 22%. Мінімальним розміром бази оподаткування для нього є мінімальна заробітна плата. </a:t>
            </a:r>
            <a:r>
              <a:rPr lang="uk-UA" i="1" u="sng" dirty="0">
                <a:latin typeface="Times New Roman" panose="02020603050405020304" pitchFamily="18" charset="0"/>
                <a:ea typeface="Calibri" panose="020F0502020204030204" pitchFamily="34" charset="0"/>
                <a:cs typeface="Times New Roman" panose="02020603050405020304" pitchFamily="18" charset="0"/>
              </a:rPr>
              <a:t>Такий платіж за найманих працівників також лягає податковим навантаженням на підприємця.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Стрелка вниз 9"/>
          <p:cNvSpPr/>
          <p:nvPr/>
        </p:nvSpPr>
        <p:spPr>
          <a:xfrm>
            <a:off x="9269506" y="3899647"/>
            <a:ext cx="1272988" cy="618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8605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3129" y="297223"/>
            <a:ext cx="8623420" cy="687977"/>
          </a:xfrm>
        </p:spPr>
        <p:txBody>
          <a:bodyPr/>
          <a:lstStyle/>
          <a:p>
            <a:pPr algn="ctr"/>
            <a:r>
              <a:rPr lang="uk-UA" dirty="0" smtClean="0"/>
              <a:t>Питання для обговорення</a:t>
            </a:r>
            <a:endParaRPr lang="ru-RU" dirty="0"/>
          </a:p>
        </p:txBody>
      </p:sp>
      <p:sp>
        <p:nvSpPr>
          <p:cNvPr id="5" name="Прямоугольник 4"/>
          <p:cNvSpPr/>
          <p:nvPr/>
        </p:nvSpPr>
        <p:spPr>
          <a:xfrm>
            <a:off x="557349" y="1263874"/>
            <a:ext cx="8839200" cy="5262979"/>
          </a:xfrm>
          <a:prstGeom prst="rect">
            <a:avLst/>
          </a:prstGeom>
        </p:spPr>
        <p:txBody>
          <a:bodyPr wrap="square">
            <a:spAutoFit/>
          </a:bodyPr>
          <a:lstStyle/>
          <a:p>
            <a:pPr marL="36000" indent="-342900">
              <a:buAutoNum type="arabicPeriod"/>
            </a:pPr>
            <a:r>
              <a:rPr lang="uk-UA" sz="1600" dirty="0" smtClean="0">
                <a:latin typeface="+mj-lt"/>
              </a:rPr>
              <a:t>Розкрийте сутність понять «податок» та «збір». Які Ви знаєте види податків та зборів? </a:t>
            </a:r>
          </a:p>
          <a:p>
            <a:pPr marL="36000" indent="-342900">
              <a:buAutoNum type="arabicPeriod"/>
            </a:pPr>
            <a:r>
              <a:rPr lang="uk-UA" sz="1600" dirty="0" smtClean="0">
                <a:latin typeface="+mj-lt"/>
              </a:rPr>
              <a:t>Які податки відносяться до місцевих, які до загальнодержавних? </a:t>
            </a:r>
          </a:p>
          <a:p>
            <a:pPr marL="36000" indent="-342900">
              <a:buAutoNum type="arabicPeriod"/>
            </a:pPr>
            <a:r>
              <a:rPr lang="uk-UA" sz="1600" dirty="0" smtClean="0">
                <a:latin typeface="+mj-lt"/>
              </a:rPr>
              <a:t>Які системи оподаткування є в Україні? </a:t>
            </a:r>
          </a:p>
          <a:p>
            <a:pPr marL="36000" indent="-342900">
              <a:buAutoNum type="arabicPeriod"/>
            </a:pPr>
            <a:r>
              <a:rPr lang="uk-UA" sz="1600" dirty="0" smtClean="0">
                <a:latin typeface="+mj-lt"/>
              </a:rPr>
              <a:t>Які чинники слід враховувати при виборі системи оподаткування бізнесу?</a:t>
            </a:r>
          </a:p>
          <a:p>
            <a:pPr marL="36000" indent="-342900">
              <a:buAutoNum type="arabicPeriod"/>
            </a:pPr>
            <a:r>
              <a:rPr lang="uk-UA" sz="1600" dirty="0" smtClean="0">
                <a:latin typeface="+mj-lt"/>
              </a:rPr>
              <a:t>Розкрийте сутність, переваги та недоліки спрощеної системи оподаткування? </a:t>
            </a:r>
          </a:p>
          <a:p>
            <a:pPr marL="36000" indent="-342900">
              <a:buAutoNum type="arabicPeriod"/>
            </a:pPr>
            <a:r>
              <a:rPr lang="uk-UA" sz="1600" dirty="0" smtClean="0">
                <a:latin typeface="+mj-lt"/>
              </a:rPr>
              <a:t>Надайте характеристику груп єдиного податку. </a:t>
            </a:r>
          </a:p>
          <a:p>
            <a:pPr marL="36000" indent="-342900">
              <a:buAutoNum type="arabicPeriod"/>
            </a:pPr>
            <a:r>
              <a:rPr lang="uk-UA" sz="1600" dirty="0" smtClean="0">
                <a:latin typeface="+mj-lt"/>
              </a:rPr>
              <a:t>Які суб’єкти не можуть бути платниками єдиного податку першої – третьої груп? </a:t>
            </a:r>
          </a:p>
          <a:p>
            <a:pPr marL="36000" indent="-342900">
              <a:buAutoNum type="arabicPeriod"/>
            </a:pPr>
            <a:r>
              <a:rPr lang="uk-UA" sz="1600" dirty="0" smtClean="0">
                <a:latin typeface="+mj-lt"/>
              </a:rPr>
              <a:t>Які ставки податків встановлено для різних груп платників єдиного податку? </a:t>
            </a:r>
          </a:p>
          <a:p>
            <a:pPr marL="36000" indent="-342900">
              <a:buAutoNum type="arabicPeriod"/>
            </a:pPr>
            <a:r>
              <a:rPr lang="uk-UA" sz="1600" dirty="0" smtClean="0">
                <a:latin typeface="+mj-lt"/>
              </a:rPr>
              <a:t>Що таке єдиний соціальний внесок? </a:t>
            </a:r>
          </a:p>
          <a:p>
            <a:pPr marL="36000" indent="-342900">
              <a:buAutoNum type="arabicPeriod"/>
            </a:pPr>
            <a:r>
              <a:rPr lang="uk-UA" sz="1600" dirty="0" smtClean="0">
                <a:latin typeface="+mj-lt"/>
              </a:rPr>
              <a:t>Що є базою для нарахування ЄСВ? Яка ставка ЄСВ? </a:t>
            </a:r>
          </a:p>
          <a:p>
            <a:pPr marL="36000" indent="-342900">
              <a:buAutoNum type="arabicPeriod"/>
            </a:pPr>
            <a:r>
              <a:rPr lang="uk-UA" sz="1600" dirty="0" smtClean="0">
                <a:latin typeface="+mj-lt"/>
              </a:rPr>
              <a:t>Наведіть розрахунок податкового навантаження на спрощеній системі для фізичних осіб-підприємців на 1-3 групах. </a:t>
            </a:r>
          </a:p>
          <a:p>
            <a:pPr marL="36000" indent="-342900">
              <a:buAutoNum type="arabicPeriod"/>
            </a:pPr>
            <a:r>
              <a:rPr lang="uk-UA" sz="1600" dirty="0" smtClean="0">
                <a:latin typeface="+mj-lt"/>
              </a:rPr>
              <a:t>Розкрийте сутність загальної системи оподаткування для </a:t>
            </a:r>
            <a:r>
              <a:rPr lang="uk-UA" sz="1600" dirty="0" err="1" smtClean="0">
                <a:latin typeface="+mj-lt"/>
              </a:rPr>
              <a:t>ФОПів</a:t>
            </a:r>
            <a:r>
              <a:rPr lang="uk-UA" sz="1600" dirty="0" smtClean="0">
                <a:latin typeface="+mj-lt"/>
              </a:rPr>
              <a:t> та для юридичних осіб. </a:t>
            </a:r>
          </a:p>
          <a:p>
            <a:pPr marL="36000" indent="-342900">
              <a:buAutoNum type="arabicPeriod"/>
            </a:pPr>
            <a:r>
              <a:rPr lang="uk-UA" sz="1600" dirty="0" smtClean="0">
                <a:latin typeface="+mj-lt"/>
              </a:rPr>
              <a:t>Наведіть розрахунок податкового навантаження на загальній системі оподаткування для фізичних осіб-підприємців. </a:t>
            </a:r>
          </a:p>
          <a:p>
            <a:pPr marL="36000" indent="-342900">
              <a:buAutoNum type="arabicPeriod"/>
            </a:pPr>
            <a:r>
              <a:rPr lang="uk-UA" sz="1600" dirty="0" smtClean="0">
                <a:latin typeface="+mj-lt"/>
              </a:rPr>
              <a:t>Розкрийте сутність податкового режиму </a:t>
            </a:r>
            <a:r>
              <a:rPr lang="uk-UA" sz="1600" dirty="0" err="1" smtClean="0">
                <a:latin typeface="+mj-lt"/>
              </a:rPr>
              <a:t>Дія.Сіті</a:t>
            </a:r>
            <a:r>
              <a:rPr lang="uk-UA" sz="1600" dirty="0" smtClean="0">
                <a:latin typeface="+mj-lt"/>
              </a:rPr>
              <a:t>. Які умови вступу до </a:t>
            </a:r>
            <a:r>
              <a:rPr lang="uk-UA" sz="1600" dirty="0" err="1" smtClean="0">
                <a:latin typeface="+mj-lt"/>
              </a:rPr>
              <a:t>Дія.Сіті</a:t>
            </a:r>
            <a:r>
              <a:rPr lang="uk-UA" sz="1600" dirty="0" smtClean="0">
                <a:latin typeface="+mj-lt"/>
              </a:rPr>
              <a:t>?</a:t>
            </a:r>
          </a:p>
          <a:p>
            <a:pPr marL="36000" indent="0" algn="just">
              <a:buNone/>
            </a:pPr>
            <a:r>
              <a:rPr lang="uk-UA" sz="1600" dirty="0" smtClean="0">
                <a:latin typeface="+mj-lt"/>
                <a:ea typeface="Calibri" panose="020F0502020204030204" pitchFamily="34" charset="0"/>
                <a:cs typeface="Times New Roman" panose="02020603050405020304" pitchFamily="18" charset="0"/>
              </a:rPr>
              <a:t>15. Що </a:t>
            </a:r>
            <a:r>
              <a:rPr lang="uk-UA" sz="1600" dirty="0">
                <a:latin typeface="+mj-lt"/>
                <a:ea typeface="Calibri" panose="020F0502020204030204" pitchFamily="34" charset="0"/>
                <a:cs typeface="Times New Roman" panose="02020603050405020304" pitchFamily="18" charset="0"/>
              </a:rPr>
              <a:t>таке </a:t>
            </a:r>
            <a:r>
              <a:rPr lang="uk-UA" sz="1600" dirty="0" smtClean="0">
                <a:latin typeface="+mj-lt"/>
                <a:ea typeface="Calibri" panose="020F0502020204030204" pitchFamily="34" charset="0"/>
                <a:cs typeface="Times New Roman" panose="02020603050405020304" pitchFamily="18" charset="0"/>
              </a:rPr>
              <a:t>податки на які види вони поділяються? </a:t>
            </a:r>
            <a:endParaRPr lang="uk-UA" sz="1600" dirty="0">
              <a:latin typeface="+mj-lt"/>
              <a:ea typeface="Calibri" panose="020F0502020204030204" pitchFamily="34" charset="0"/>
              <a:cs typeface="Times New Roman" panose="02020603050405020304" pitchFamily="18" charset="0"/>
            </a:endParaRPr>
          </a:p>
          <a:p>
            <a:pPr marL="36000" indent="0" algn="just">
              <a:buNone/>
            </a:pPr>
            <a:r>
              <a:rPr lang="uk-UA" sz="1600" dirty="0" smtClean="0">
                <a:latin typeface="+mj-lt"/>
                <a:ea typeface="Calibri" panose="020F0502020204030204" pitchFamily="34" charset="0"/>
                <a:cs typeface="Times New Roman" panose="02020603050405020304" pitchFamily="18" charset="0"/>
              </a:rPr>
              <a:t>16. Які </a:t>
            </a:r>
            <a:r>
              <a:rPr lang="uk-UA" sz="1600" dirty="0">
                <a:latin typeface="+mj-lt"/>
                <a:ea typeface="Calibri" panose="020F0502020204030204" pitchFamily="34" charset="0"/>
                <a:cs typeface="Times New Roman" panose="02020603050405020304" pitchFamily="18" charset="0"/>
              </a:rPr>
              <a:t>є функції податку, </a:t>
            </a:r>
            <a:r>
              <a:rPr lang="uk-UA" sz="1600" dirty="0" smtClean="0">
                <a:latin typeface="+mj-lt"/>
                <a:ea typeface="Calibri" panose="020F0502020204030204" pitchFamily="34" charset="0"/>
                <a:cs typeface="Times New Roman" panose="02020603050405020304" pitchFamily="18" charset="0"/>
              </a:rPr>
              <a:t>охарактеризуйте кожну з них.</a:t>
            </a:r>
            <a:endParaRPr lang="uk-UA" sz="1600" dirty="0">
              <a:latin typeface="+mj-lt"/>
              <a:ea typeface="Calibri" panose="020F0502020204030204" pitchFamily="34" charset="0"/>
              <a:cs typeface="Times New Roman" panose="02020603050405020304" pitchFamily="18" charset="0"/>
            </a:endParaRPr>
          </a:p>
          <a:p>
            <a:pPr marL="36000" indent="0" algn="just">
              <a:buNone/>
            </a:pPr>
            <a:r>
              <a:rPr lang="uk-UA" sz="1600" dirty="0" smtClean="0">
                <a:latin typeface="+mj-lt"/>
                <a:ea typeface="Calibri" panose="020F0502020204030204" pitchFamily="34" charset="0"/>
                <a:cs typeface="Times New Roman" panose="02020603050405020304" pitchFamily="18" charset="0"/>
              </a:rPr>
              <a:t>17. В </a:t>
            </a:r>
            <a:r>
              <a:rPr lang="uk-UA" sz="1600" dirty="0">
                <a:latin typeface="+mj-lt"/>
                <a:ea typeface="Calibri" panose="020F0502020204030204" pitchFamily="34" charset="0"/>
                <a:cs typeface="Times New Roman" panose="02020603050405020304" pitchFamily="18" charset="0"/>
              </a:rPr>
              <a:t>чому полягає сутність фіскальної  та регулюючої функції?</a:t>
            </a:r>
          </a:p>
          <a:p>
            <a:pPr marL="36000" indent="0" algn="just">
              <a:buNone/>
            </a:pPr>
            <a:r>
              <a:rPr lang="uk-UA" sz="1600" dirty="0" smtClean="0">
                <a:latin typeface="+mj-lt"/>
                <a:ea typeface="Calibri" panose="020F0502020204030204" pitchFamily="34" charset="0"/>
                <a:cs typeface="Times New Roman" panose="02020603050405020304" pitchFamily="18" charset="0"/>
              </a:rPr>
              <a:t>19. В </a:t>
            </a:r>
            <a:r>
              <a:rPr lang="uk-UA" sz="1600" dirty="0">
                <a:latin typeface="+mj-lt"/>
                <a:ea typeface="Calibri" panose="020F0502020204030204" pitchFamily="34" charset="0"/>
                <a:cs typeface="Times New Roman" panose="02020603050405020304" pitchFamily="18" charset="0"/>
              </a:rPr>
              <a:t>чому полягає сутність соціальної та контролюючої функції</a:t>
            </a:r>
            <a:r>
              <a:rPr lang="uk-UA" sz="1600" dirty="0" smtClean="0">
                <a:latin typeface="+mj-lt"/>
                <a:ea typeface="Calibri" panose="020F0502020204030204" pitchFamily="34" charset="0"/>
                <a:cs typeface="Times New Roman" panose="02020603050405020304" pitchFamily="18" charset="0"/>
              </a:rPr>
              <a:t>?</a:t>
            </a:r>
            <a:endParaRPr lang="uk-UA"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589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0546" y="0"/>
            <a:ext cx="8596668" cy="696686"/>
          </a:xfrm>
        </p:spPr>
        <p:txBody>
          <a:bodyPr/>
          <a:lstStyle/>
          <a:p>
            <a:pPr algn="ctr"/>
            <a:r>
              <a:rPr lang="uk-UA" dirty="0" smtClean="0"/>
              <a:t>Питання для обговорення:</a:t>
            </a:r>
            <a:endParaRPr lang="ru-RU" dirty="0"/>
          </a:p>
        </p:txBody>
      </p:sp>
      <p:sp>
        <p:nvSpPr>
          <p:cNvPr id="3" name="Объект 2"/>
          <p:cNvSpPr>
            <a:spLocks noGrp="1"/>
          </p:cNvSpPr>
          <p:nvPr>
            <p:ph idx="1"/>
          </p:nvPr>
        </p:nvSpPr>
        <p:spPr>
          <a:xfrm>
            <a:off x="347717" y="792481"/>
            <a:ext cx="9039497" cy="6161314"/>
          </a:xfrm>
        </p:spPr>
        <p:txBody>
          <a:bodyPr>
            <a:noAutofit/>
          </a:bodyPr>
          <a:lstStyle/>
          <a:p>
            <a:pPr indent="0" algn="just">
              <a:buNone/>
            </a:pPr>
            <a:r>
              <a:rPr lang="uk-UA" sz="1600" dirty="0" smtClean="0">
                <a:latin typeface="+mj-lt"/>
                <a:ea typeface="Calibri" panose="020F0502020204030204" pitchFamily="34" charset="0"/>
                <a:cs typeface="Times New Roman" panose="02020603050405020304" pitchFamily="18" charset="0"/>
              </a:rPr>
              <a:t>20. Що </a:t>
            </a:r>
            <a:r>
              <a:rPr lang="uk-UA" sz="1600" dirty="0">
                <a:latin typeface="+mj-lt"/>
                <a:ea typeface="Calibri" panose="020F0502020204030204" pitchFamily="34" charset="0"/>
                <a:cs typeface="Times New Roman" panose="02020603050405020304" pitchFamily="18" charset="0"/>
              </a:rPr>
              <a:t>таке елементи податків? </a:t>
            </a:r>
          </a:p>
          <a:p>
            <a:pPr indent="0" algn="just">
              <a:buNone/>
            </a:pPr>
            <a:r>
              <a:rPr lang="uk-UA" sz="1600" dirty="0" smtClean="0">
                <a:latin typeface="+mj-lt"/>
                <a:ea typeface="Calibri" panose="020F0502020204030204" pitchFamily="34" charset="0"/>
                <a:cs typeface="Times New Roman" panose="02020603050405020304" pitchFamily="18" charset="0"/>
              </a:rPr>
              <a:t>21. Хто </a:t>
            </a:r>
            <a:r>
              <a:rPr lang="uk-UA" sz="1600" dirty="0">
                <a:latin typeface="+mj-lt"/>
                <a:ea typeface="Calibri" panose="020F0502020204030204" pitchFamily="34" charset="0"/>
                <a:cs typeface="Times New Roman" panose="02020603050405020304" pitchFamily="18" charset="0"/>
              </a:rPr>
              <a:t>такі платники податку? </a:t>
            </a:r>
          </a:p>
          <a:p>
            <a:pPr indent="0" algn="just">
              <a:buNone/>
            </a:pPr>
            <a:r>
              <a:rPr lang="uk-UA" sz="1600" dirty="0" smtClean="0">
                <a:latin typeface="+mj-lt"/>
                <a:ea typeface="Calibri" panose="020F0502020204030204" pitchFamily="34" charset="0"/>
                <a:cs typeface="Times New Roman" panose="02020603050405020304" pitchFamily="18" charset="0"/>
              </a:rPr>
              <a:t>22. Що </a:t>
            </a:r>
            <a:r>
              <a:rPr lang="uk-UA" sz="1600" dirty="0">
                <a:latin typeface="+mj-lt"/>
                <a:ea typeface="Calibri" panose="020F0502020204030204" pitchFamily="34" charset="0"/>
                <a:cs typeface="Times New Roman" panose="02020603050405020304" pitchFamily="18" charset="0"/>
              </a:rPr>
              <a:t>є об’єктом оподаткування? </a:t>
            </a:r>
          </a:p>
          <a:p>
            <a:pPr indent="0" algn="just">
              <a:buNone/>
            </a:pPr>
            <a:r>
              <a:rPr lang="uk-UA" sz="1600" dirty="0" smtClean="0">
                <a:latin typeface="+mj-lt"/>
                <a:ea typeface="Calibri" panose="020F0502020204030204" pitchFamily="34" charset="0"/>
                <a:cs typeface="Times New Roman" panose="02020603050405020304" pitchFamily="18" charset="0"/>
              </a:rPr>
              <a:t>23. Що </a:t>
            </a:r>
            <a:r>
              <a:rPr lang="uk-UA" sz="1600" dirty="0">
                <a:latin typeface="+mj-lt"/>
                <a:ea typeface="Calibri" panose="020F0502020204030204" pitchFamily="34" charset="0"/>
                <a:cs typeface="Times New Roman" panose="02020603050405020304" pitchFamily="18" charset="0"/>
              </a:rPr>
              <a:t>таке база оподаткування? </a:t>
            </a:r>
          </a:p>
          <a:p>
            <a:pPr indent="0" algn="just">
              <a:buNone/>
            </a:pPr>
            <a:r>
              <a:rPr lang="uk-UA" sz="1600" dirty="0" smtClean="0">
                <a:latin typeface="+mj-lt"/>
                <a:ea typeface="Calibri" panose="020F0502020204030204" pitchFamily="34" charset="0"/>
                <a:cs typeface="Times New Roman" panose="02020603050405020304" pitchFamily="18" charset="0"/>
              </a:rPr>
              <a:t>24. Що </a:t>
            </a:r>
            <a:r>
              <a:rPr lang="uk-UA" sz="1600" dirty="0">
                <a:latin typeface="+mj-lt"/>
                <a:ea typeface="Calibri" panose="020F0502020204030204" pitchFamily="34" charset="0"/>
                <a:cs typeface="Times New Roman" panose="02020603050405020304" pitchFamily="18" charset="0"/>
              </a:rPr>
              <a:t>таке ставка податку? </a:t>
            </a:r>
          </a:p>
          <a:p>
            <a:pPr indent="0" algn="just">
              <a:buNone/>
            </a:pPr>
            <a:r>
              <a:rPr lang="uk-UA" sz="1600" dirty="0" smtClean="0">
                <a:latin typeface="+mj-lt"/>
                <a:ea typeface="Calibri" panose="020F0502020204030204" pitchFamily="34" charset="0"/>
                <a:cs typeface="Times New Roman" panose="02020603050405020304" pitchFamily="18" charset="0"/>
              </a:rPr>
              <a:t>25. Порядок </a:t>
            </a:r>
            <a:r>
              <a:rPr lang="uk-UA" sz="1600" dirty="0">
                <a:latin typeface="+mj-lt"/>
                <a:ea typeface="Calibri" panose="020F0502020204030204" pitchFamily="34" charset="0"/>
                <a:cs typeface="Times New Roman" panose="02020603050405020304" pitchFamily="18" charset="0"/>
              </a:rPr>
              <a:t>обчислення податку. </a:t>
            </a:r>
          </a:p>
          <a:p>
            <a:pPr indent="0" algn="just">
              <a:buNone/>
            </a:pPr>
            <a:r>
              <a:rPr lang="uk-UA" sz="1600" dirty="0" smtClean="0">
                <a:latin typeface="+mj-lt"/>
                <a:ea typeface="Calibri" panose="020F0502020204030204" pitchFamily="34" charset="0"/>
                <a:cs typeface="Times New Roman" panose="02020603050405020304" pitchFamily="18" charset="0"/>
              </a:rPr>
              <a:t>26. Що </a:t>
            </a:r>
            <a:r>
              <a:rPr lang="uk-UA" sz="1600" dirty="0">
                <a:latin typeface="+mj-lt"/>
                <a:ea typeface="Calibri" panose="020F0502020204030204" pitchFamily="34" charset="0"/>
                <a:cs typeface="Times New Roman" panose="02020603050405020304" pitchFamily="18" charset="0"/>
              </a:rPr>
              <a:t>таке податковий період? </a:t>
            </a:r>
          </a:p>
          <a:p>
            <a:pPr indent="0" algn="just">
              <a:buNone/>
            </a:pPr>
            <a:r>
              <a:rPr lang="uk-UA" sz="1600" dirty="0" smtClean="0">
                <a:latin typeface="+mj-lt"/>
                <a:ea typeface="Calibri" panose="020F0502020204030204" pitchFamily="34" charset="0"/>
                <a:cs typeface="Times New Roman" panose="02020603050405020304" pitchFamily="18" charset="0"/>
              </a:rPr>
              <a:t>27. Строк </a:t>
            </a:r>
            <a:r>
              <a:rPr lang="uk-UA" sz="1600" dirty="0">
                <a:latin typeface="+mj-lt"/>
                <a:ea typeface="Calibri" panose="020F0502020204030204" pitchFamily="34" charset="0"/>
                <a:cs typeface="Times New Roman" panose="02020603050405020304" pitchFamily="18" charset="0"/>
              </a:rPr>
              <a:t>та порядок сплати податку. </a:t>
            </a:r>
            <a:endParaRPr lang="uk-UA" sz="1600" dirty="0" smtClean="0">
              <a:latin typeface="+mj-lt"/>
              <a:ea typeface="Calibri" panose="020F0502020204030204" pitchFamily="34" charset="0"/>
              <a:cs typeface="Times New Roman" panose="02020603050405020304" pitchFamily="18" charset="0"/>
            </a:endParaRPr>
          </a:p>
          <a:p>
            <a:pPr indent="0" algn="just">
              <a:buNone/>
            </a:pPr>
            <a:r>
              <a:rPr lang="uk-UA" sz="1600" dirty="0" smtClean="0">
                <a:latin typeface="+mj-lt"/>
                <a:ea typeface="Calibri" panose="020F0502020204030204" pitchFamily="34" charset="0"/>
                <a:cs typeface="Times New Roman" panose="02020603050405020304" pitchFamily="18" charset="0"/>
              </a:rPr>
              <a:t>28. Строк </a:t>
            </a:r>
            <a:r>
              <a:rPr lang="uk-UA" sz="1600" dirty="0">
                <a:latin typeface="+mj-lt"/>
                <a:ea typeface="Calibri" panose="020F0502020204030204" pitchFamily="34" charset="0"/>
                <a:cs typeface="Times New Roman" panose="02020603050405020304" pitchFamily="18" charset="0"/>
              </a:rPr>
              <a:t>та порядок подання звітності. </a:t>
            </a:r>
          </a:p>
          <a:p>
            <a:pPr indent="0" algn="just">
              <a:buNone/>
            </a:pPr>
            <a:r>
              <a:rPr lang="uk-UA" sz="1600" dirty="0" smtClean="0">
                <a:latin typeface="+mj-lt"/>
                <a:ea typeface="Calibri" panose="020F0502020204030204" pitchFamily="34" charset="0"/>
                <a:cs typeface="Times New Roman" panose="02020603050405020304" pitchFamily="18" charset="0"/>
              </a:rPr>
              <a:t>29. Що </a:t>
            </a:r>
            <a:r>
              <a:rPr lang="uk-UA" sz="1600" dirty="0">
                <a:latin typeface="+mj-lt"/>
                <a:ea typeface="Calibri" panose="020F0502020204030204" pitchFamily="34" charset="0"/>
                <a:cs typeface="Times New Roman" panose="02020603050405020304" pitchFamily="18" charset="0"/>
              </a:rPr>
              <a:t>таке податкова пільга? </a:t>
            </a:r>
          </a:p>
          <a:p>
            <a:pPr indent="0" algn="just">
              <a:buNone/>
            </a:pPr>
            <a:r>
              <a:rPr lang="uk-UA" sz="1600" dirty="0" smtClean="0">
                <a:latin typeface="+mj-lt"/>
                <a:ea typeface="Calibri" panose="020F0502020204030204" pitchFamily="34" charset="0"/>
                <a:cs typeface="Times New Roman" panose="02020603050405020304" pitchFamily="18" charset="0"/>
              </a:rPr>
              <a:t>30. Що </a:t>
            </a:r>
            <a:r>
              <a:rPr lang="uk-UA" sz="1600" dirty="0">
                <a:latin typeface="+mj-lt"/>
                <a:ea typeface="Calibri" panose="020F0502020204030204" pitchFamily="34" charset="0"/>
                <a:cs typeface="Times New Roman" panose="02020603050405020304" pitchFamily="18" charset="0"/>
              </a:rPr>
              <a:t>таке податкова система? </a:t>
            </a:r>
          </a:p>
          <a:p>
            <a:pPr indent="0" algn="just">
              <a:buNone/>
            </a:pPr>
            <a:r>
              <a:rPr lang="uk-UA" sz="1600" dirty="0" smtClean="0">
                <a:latin typeface="+mj-lt"/>
                <a:ea typeface="Calibri" panose="020F0502020204030204" pitchFamily="34" charset="0"/>
                <a:cs typeface="Times New Roman" panose="02020603050405020304" pitchFamily="18" charset="0"/>
              </a:rPr>
              <a:t>31. Назвіть </a:t>
            </a:r>
            <a:r>
              <a:rPr lang="uk-UA" sz="1600" dirty="0">
                <a:latin typeface="+mj-lt"/>
                <a:ea typeface="Calibri" panose="020F0502020204030204" pitchFamily="34" charset="0"/>
                <a:cs typeface="Times New Roman" panose="02020603050405020304" pitchFamily="18" charset="0"/>
              </a:rPr>
              <a:t>складові підсистеми податкового законодавства. </a:t>
            </a:r>
          </a:p>
          <a:p>
            <a:pPr indent="0" algn="just">
              <a:buNone/>
            </a:pPr>
            <a:r>
              <a:rPr lang="uk-UA" sz="1600" dirty="0" smtClean="0">
                <a:latin typeface="+mj-lt"/>
                <a:ea typeface="Calibri" panose="020F0502020204030204" pitchFamily="34" charset="0"/>
                <a:cs typeface="Times New Roman" panose="02020603050405020304" pitchFamily="18" charset="0"/>
              </a:rPr>
              <a:t>32. Що </a:t>
            </a:r>
            <a:r>
              <a:rPr lang="uk-UA" sz="1600" dirty="0">
                <a:latin typeface="+mj-lt"/>
                <a:ea typeface="Calibri" panose="020F0502020204030204" pitchFamily="34" charset="0"/>
                <a:cs typeface="Times New Roman" panose="02020603050405020304" pitchFamily="18" charset="0"/>
              </a:rPr>
              <a:t>відноситься до підсистеми органів державної влади, які здійснюють стягнення податків, зборів та ЄСВ</a:t>
            </a:r>
            <a:r>
              <a:rPr lang="uk-UA" sz="1600" dirty="0" smtClean="0">
                <a:latin typeface="+mj-lt"/>
                <a:ea typeface="Calibri" panose="020F0502020204030204" pitchFamily="34" charset="0"/>
                <a:cs typeface="Times New Roman" panose="02020603050405020304" pitchFamily="18" charset="0"/>
              </a:rPr>
              <a:t>.</a:t>
            </a:r>
            <a:endParaRPr lang="uk-UA" sz="1600" dirty="0">
              <a:latin typeface="+mj-lt"/>
              <a:ea typeface="Calibri" panose="020F0502020204030204" pitchFamily="34" charset="0"/>
              <a:cs typeface="Times New Roman" panose="02020603050405020304" pitchFamily="18" charset="0"/>
            </a:endParaRPr>
          </a:p>
          <a:p>
            <a:pPr indent="0" algn="just">
              <a:buNone/>
            </a:pPr>
            <a:r>
              <a:rPr lang="uk-UA" sz="1600" dirty="0" smtClean="0">
                <a:latin typeface="+mj-lt"/>
                <a:ea typeface="Calibri" panose="020F0502020204030204" pitchFamily="34" charset="0"/>
                <a:cs typeface="Times New Roman" panose="02020603050405020304" pitchFamily="18" charset="0"/>
              </a:rPr>
              <a:t>33. Що </a:t>
            </a:r>
            <a:r>
              <a:rPr lang="uk-UA" sz="1600" dirty="0">
                <a:latin typeface="+mj-lt"/>
                <a:ea typeface="Calibri" panose="020F0502020204030204" pitchFamily="34" charset="0"/>
                <a:cs typeface="Times New Roman" panose="02020603050405020304" pitchFamily="18" charset="0"/>
              </a:rPr>
              <a:t>відносять до підсистеми адміністрування податків, зборів та ЄСВ? </a:t>
            </a:r>
          </a:p>
          <a:p>
            <a:pPr indent="0" algn="just">
              <a:buNone/>
            </a:pPr>
            <a:r>
              <a:rPr lang="uk-UA" sz="1600" dirty="0" smtClean="0">
                <a:latin typeface="+mj-lt"/>
                <a:ea typeface="Calibri" panose="020F0502020204030204" pitchFamily="34" charset="0"/>
                <a:cs typeface="Times New Roman" panose="02020603050405020304" pitchFamily="18" charset="0"/>
              </a:rPr>
              <a:t>34. За </a:t>
            </a:r>
            <a:r>
              <a:rPr lang="uk-UA" sz="1600" dirty="0">
                <a:latin typeface="+mj-lt"/>
                <a:ea typeface="Calibri" panose="020F0502020204030204" pitchFamily="34" charset="0"/>
                <a:cs typeface="Times New Roman" panose="02020603050405020304" pitchFamily="18" charset="0"/>
              </a:rPr>
              <a:t>якими ознаками класифікують податки і збори? </a:t>
            </a:r>
          </a:p>
        </p:txBody>
      </p:sp>
    </p:spTree>
    <p:extLst>
      <p:ext uri="{BB962C8B-B14F-4D97-AF65-F5344CB8AC3E}">
        <p14:creationId xmlns:p14="http://schemas.microsoft.com/office/powerpoint/2010/main" val="327659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209006"/>
            <a:ext cx="8701171" cy="6570485"/>
          </a:xfrm>
        </p:spPr>
        <p:txBody>
          <a:bodyPr>
            <a:normAutofit fontScale="92500" lnSpcReduction="20000"/>
          </a:bodyPr>
          <a:lstStyle/>
          <a:p>
            <a:pPr indent="0" algn="just">
              <a:buNone/>
            </a:pPr>
            <a:r>
              <a:rPr lang="uk-UA" dirty="0" smtClean="0">
                <a:ea typeface="Calibri" panose="020F0502020204030204" pitchFamily="34" charset="0"/>
                <a:cs typeface="Times New Roman" panose="02020603050405020304" pitchFamily="18" charset="0"/>
              </a:rPr>
              <a:t>35. Що </a:t>
            </a:r>
            <a:r>
              <a:rPr lang="uk-UA" dirty="0">
                <a:ea typeface="Calibri" panose="020F0502020204030204" pitchFamily="34" charset="0"/>
                <a:cs typeface="Times New Roman" panose="02020603050405020304" pitchFamily="18" charset="0"/>
              </a:rPr>
              <a:t>таке прямі податки? </a:t>
            </a:r>
          </a:p>
          <a:p>
            <a:pPr indent="0" algn="just">
              <a:buNone/>
            </a:pPr>
            <a:r>
              <a:rPr lang="uk-UA" dirty="0" smtClean="0">
                <a:ea typeface="Calibri" panose="020F0502020204030204" pitchFamily="34" charset="0"/>
                <a:cs typeface="Times New Roman" panose="02020603050405020304" pitchFamily="18" charset="0"/>
              </a:rPr>
              <a:t>36. Що </a:t>
            </a:r>
            <a:r>
              <a:rPr lang="uk-UA" dirty="0">
                <a:ea typeface="Calibri" panose="020F0502020204030204" pitchFamily="34" charset="0"/>
                <a:cs typeface="Times New Roman" panose="02020603050405020304" pitchFamily="18" charset="0"/>
              </a:rPr>
              <a:t>таке непрямі податки? </a:t>
            </a:r>
          </a:p>
          <a:p>
            <a:pPr indent="0" algn="just">
              <a:buNone/>
            </a:pPr>
            <a:r>
              <a:rPr lang="uk-UA" dirty="0" smtClean="0">
                <a:ea typeface="Calibri" panose="020F0502020204030204" pitchFamily="34" charset="0"/>
                <a:cs typeface="Times New Roman" panose="02020603050405020304" pitchFamily="18" charset="0"/>
              </a:rPr>
              <a:t>37. Що </a:t>
            </a:r>
            <a:r>
              <a:rPr lang="uk-UA" dirty="0">
                <a:ea typeface="Calibri" panose="020F0502020204030204" pitchFamily="34" charset="0"/>
                <a:cs typeface="Times New Roman" panose="02020603050405020304" pitchFamily="18" charset="0"/>
              </a:rPr>
              <a:t>таке податки на доходи? </a:t>
            </a:r>
          </a:p>
          <a:p>
            <a:pPr indent="0" algn="just">
              <a:buNone/>
            </a:pPr>
            <a:r>
              <a:rPr lang="uk-UA" dirty="0" smtClean="0">
                <a:ea typeface="Calibri" panose="020F0502020204030204" pitchFamily="34" charset="0"/>
                <a:cs typeface="Times New Roman" panose="02020603050405020304" pitchFamily="18" charset="0"/>
              </a:rPr>
              <a:t>38. Що </a:t>
            </a:r>
            <a:r>
              <a:rPr lang="uk-UA" dirty="0">
                <a:ea typeface="Calibri" panose="020F0502020204030204" pitchFamily="34" charset="0"/>
                <a:cs typeface="Times New Roman" panose="02020603050405020304" pitchFamily="18" charset="0"/>
              </a:rPr>
              <a:t>таке податки на споживання? </a:t>
            </a:r>
          </a:p>
          <a:p>
            <a:pPr indent="0" algn="just">
              <a:buNone/>
            </a:pPr>
            <a:r>
              <a:rPr lang="uk-UA" dirty="0" smtClean="0">
                <a:ea typeface="Calibri" panose="020F0502020204030204" pitchFamily="34" charset="0"/>
                <a:cs typeface="Times New Roman" panose="02020603050405020304" pitchFamily="18" charset="0"/>
              </a:rPr>
              <a:t>39. Що </a:t>
            </a:r>
            <a:r>
              <a:rPr lang="uk-UA" dirty="0">
                <a:ea typeface="Calibri" panose="020F0502020204030204" pitchFamily="34" charset="0"/>
                <a:cs typeface="Times New Roman" panose="02020603050405020304" pitchFamily="18" charset="0"/>
              </a:rPr>
              <a:t>таке податки на майно? </a:t>
            </a:r>
            <a:endParaRPr lang="uk-UA" dirty="0" smtClean="0">
              <a:ea typeface="Calibri" panose="020F0502020204030204" pitchFamily="34" charset="0"/>
              <a:cs typeface="Times New Roman" panose="02020603050405020304" pitchFamily="18" charset="0"/>
            </a:endParaRPr>
          </a:p>
          <a:p>
            <a:pPr indent="0" algn="just">
              <a:buNone/>
            </a:pPr>
            <a:r>
              <a:rPr lang="uk-UA" dirty="0" smtClean="0">
                <a:ea typeface="Calibri" panose="020F0502020204030204" pitchFamily="34" charset="0"/>
                <a:cs typeface="Times New Roman" panose="02020603050405020304" pitchFamily="18" charset="0"/>
              </a:rPr>
              <a:t>40. Що </a:t>
            </a:r>
            <a:r>
              <a:rPr lang="uk-UA" dirty="0">
                <a:ea typeface="Calibri" panose="020F0502020204030204" pitchFamily="34" charset="0"/>
                <a:cs typeface="Times New Roman" panose="02020603050405020304" pitchFamily="18" charset="0"/>
              </a:rPr>
              <a:t>таке загальнодержавні податки? </a:t>
            </a:r>
            <a:endParaRPr lang="uk-UA" dirty="0" smtClean="0">
              <a:ea typeface="Calibri" panose="020F0502020204030204" pitchFamily="34" charset="0"/>
              <a:cs typeface="Times New Roman" panose="02020603050405020304" pitchFamily="18" charset="0"/>
            </a:endParaRPr>
          </a:p>
          <a:p>
            <a:pPr indent="0" algn="just">
              <a:buNone/>
            </a:pPr>
            <a:r>
              <a:rPr lang="uk-UA" dirty="0" smtClean="0">
                <a:ea typeface="Calibri" panose="020F0502020204030204" pitchFamily="34" charset="0"/>
                <a:cs typeface="Times New Roman" panose="02020603050405020304" pitchFamily="18" charset="0"/>
              </a:rPr>
              <a:t>41. Що </a:t>
            </a:r>
            <a:r>
              <a:rPr lang="uk-UA" dirty="0">
                <a:ea typeface="Calibri" panose="020F0502020204030204" pitchFamily="34" charset="0"/>
                <a:cs typeface="Times New Roman" panose="02020603050405020304" pitchFamily="18" charset="0"/>
              </a:rPr>
              <a:t>таке місцеві податки? </a:t>
            </a:r>
          </a:p>
          <a:p>
            <a:pPr indent="0" algn="just">
              <a:buNone/>
            </a:pPr>
            <a:r>
              <a:rPr lang="uk-UA" dirty="0" smtClean="0">
                <a:ea typeface="Calibri" panose="020F0502020204030204" pitchFamily="34" charset="0"/>
                <a:cs typeface="Times New Roman" panose="02020603050405020304" pitchFamily="18" charset="0"/>
              </a:rPr>
              <a:t>42. Які </a:t>
            </a:r>
            <a:r>
              <a:rPr lang="uk-UA" dirty="0">
                <a:ea typeface="Calibri" panose="020F0502020204030204" pitchFamily="34" charset="0"/>
                <a:cs typeface="Times New Roman" panose="02020603050405020304" pitchFamily="18" charset="0"/>
              </a:rPr>
              <a:t>податки виділяють за суб’єктом оподаткування? </a:t>
            </a:r>
            <a:endParaRPr lang="uk-UA" dirty="0" smtClean="0">
              <a:ea typeface="Calibri" panose="020F0502020204030204" pitchFamily="34" charset="0"/>
              <a:cs typeface="Times New Roman" panose="02020603050405020304" pitchFamily="18" charset="0"/>
            </a:endParaRPr>
          </a:p>
          <a:p>
            <a:pPr indent="0" algn="just">
              <a:buNone/>
            </a:pPr>
            <a:r>
              <a:rPr lang="uk-UA" dirty="0" smtClean="0">
                <a:ea typeface="Calibri" panose="020F0502020204030204" pitchFamily="34" charset="0"/>
                <a:cs typeface="Times New Roman" panose="02020603050405020304" pitchFamily="18" charset="0"/>
              </a:rPr>
              <a:t>43. Які податки поділяють </a:t>
            </a:r>
            <a:r>
              <a:rPr lang="uk-UA" dirty="0">
                <a:cs typeface="Times New Roman" panose="02020603050405020304" pitchFamily="18" charset="0"/>
              </a:rPr>
              <a:t>з</a:t>
            </a:r>
            <a:r>
              <a:rPr lang="uk-UA" dirty="0" smtClean="0">
                <a:cs typeface="Times New Roman" panose="02020603050405020304" pitchFamily="18" charset="0"/>
              </a:rPr>
              <a:t>а </a:t>
            </a:r>
            <a:r>
              <a:rPr lang="uk-UA" dirty="0">
                <a:cs typeface="Times New Roman" panose="02020603050405020304" pitchFamily="18" charset="0"/>
              </a:rPr>
              <a:t>економічним змістом об’єкта </a:t>
            </a:r>
            <a:r>
              <a:rPr lang="uk-UA" dirty="0" smtClean="0">
                <a:cs typeface="Times New Roman" panose="02020603050405020304" pitchFamily="18" charset="0"/>
              </a:rPr>
              <a:t>оподаткування? </a:t>
            </a:r>
            <a:endParaRPr lang="uk-UA" dirty="0" smtClean="0">
              <a:ea typeface="Calibri" panose="020F0502020204030204" pitchFamily="34" charset="0"/>
              <a:cs typeface="Times New Roman" panose="02020603050405020304" pitchFamily="18" charset="0"/>
            </a:endParaRPr>
          </a:p>
          <a:p>
            <a:pPr indent="0" algn="just">
              <a:buNone/>
            </a:pPr>
            <a:r>
              <a:rPr lang="uk-UA" dirty="0" smtClean="0">
                <a:ea typeface="Calibri" panose="020F0502020204030204" pitchFamily="34" charset="0"/>
                <a:cs typeface="Times New Roman" panose="02020603050405020304" pitchFamily="18" charset="0"/>
              </a:rPr>
              <a:t>44. Які </a:t>
            </a:r>
            <a:r>
              <a:rPr lang="uk-UA" dirty="0">
                <a:ea typeface="Calibri" panose="020F0502020204030204" pitchFamily="34" charset="0"/>
                <a:cs typeface="Times New Roman" panose="02020603050405020304" pitchFamily="18" charset="0"/>
              </a:rPr>
              <a:t>види </a:t>
            </a:r>
            <a:r>
              <a:rPr lang="uk-UA" dirty="0" smtClean="0">
                <a:ea typeface="Calibri" panose="020F0502020204030204" pitchFamily="34" charset="0"/>
                <a:cs typeface="Times New Roman" panose="02020603050405020304" pitchFamily="18" charset="0"/>
              </a:rPr>
              <a:t>податків та зборів є в Україні? </a:t>
            </a:r>
          </a:p>
          <a:p>
            <a:pPr indent="0" algn="just">
              <a:buNone/>
            </a:pPr>
            <a:r>
              <a:rPr lang="uk-UA" dirty="0" smtClean="0">
                <a:ea typeface="Calibri" panose="020F0502020204030204" pitchFamily="34" charset="0"/>
                <a:cs typeface="Times New Roman" panose="02020603050405020304" pitchFamily="18" charset="0"/>
              </a:rPr>
              <a:t>45. Що таке ЄСВ, який розмір складає від бази нарахування? </a:t>
            </a:r>
          </a:p>
          <a:p>
            <a:pPr indent="0" algn="just">
              <a:buNone/>
            </a:pPr>
            <a:r>
              <a:rPr lang="uk-UA" dirty="0" smtClean="0">
                <a:ea typeface="Calibri" panose="020F0502020204030204" pitchFamily="34" charset="0"/>
                <a:cs typeface="Times New Roman" panose="02020603050405020304" pitchFamily="18" charset="0"/>
              </a:rPr>
              <a:t>46. Які </a:t>
            </a:r>
            <a:r>
              <a:rPr lang="uk-UA" dirty="0">
                <a:ea typeface="Calibri" panose="020F0502020204030204" pitchFamily="34" charset="0"/>
                <a:cs typeface="Times New Roman" panose="02020603050405020304" pitchFamily="18" charset="0"/>
              </a:rPr>
              <a:t>дві системи оподаткування підприємницької діяльності існують в Україні? </a:t>
            </a:r>
            <a:endParaRPr lang="uk-UA" dirty="0" smtClean="0">
              <a:ea typeface="Calibri" panose="020F0502020204030204" pitchFamily="34" charset="0"/>
              <a:cs typeface="Times New Roman" panose="02020603050405020304" pitchFamily="18" charset="0"/>
            </a:endParaRPr>
          </a:p>
          <a:p>
            <a:pPr indent="0" algn="just">
              <a:buNone/>
            </a:pPr>
            <a:r>
              <a:rPr lang="uk-UA" dirty="0" smtClean="0">
                <a:ea typeface="Calibri" panose="020F0502020204030204" pitchFamily="34" charset="0"/>
                <a:cs typeface="Times New Roman" panose="02020603050405020304" pitchFamily="18" charset="0"/>
              </a:rPr>
              <a:t>47. Назвіть переваги спрощеної системи оподаткування.</a:t>
            </a:r>
          </a:p>
          <a:p>
            <a:pPr indent="0" algn="just">
              <a:buNone/>
            </a:pPr>
            <a:r>
              <a:rPr lang="uk-UA" dirty="0" smtClean="0">
                <a:solidFill>
                  <a:schemeClr val="tx1"/>
                </a:solidFill>
                <a:cs typeface="Times New Roman" pitchFamily="18" charset="0"/>
              </a:rPr>
              <a:t>48. Які недоліки </a:t>
            </a:r>
            <a:r>
              <a:rPr lang="uk-UA" dirty="0">
                <a:solidFill>
                  <a:schemeClr val="tx1"/>
                </a:solidFill>
                <a:cs typeface="Times New Roman" pitchFamily="18" charset="0"/>
              </a:rPr>
              <a:t>спрощеної системи </a:t>
            </a:r>
            <a:r>
              <a:rPr lang="uk-UA" dirty="0" smtClean="0">
                <a:solidFill>
                  <a:schemeClr val="tx1"/>
                </a:solidFill>
                <a:cs typeface="Times New Roman" pitchFamily="18" charset="0"/>
              </a:rPr>
              <a:t>оподаткування?</a:t>
            </a:r>
            <a:endParaRPr lang="ru-RU" dirty="0">
              <a:solidFill>
                <a:schemeClr val="tx1"/>
              </a:solidFill>
              <a:cs typeface="Times New Roman" pitchFamily="18" charset="0"/>
            </a:endParaRPr>
          </a:p>
          <a:p>
            <a:pPr indent="0" algn="just">
              <a:buNone/>
            </a:pPr>
            <a:r>
              <a:rPr lang="uk-UA" dirty="0" smtClean="0">
                <a:ea typeface="Calibri" panose="020F0502020204030204" pitchFamily="34" charset="0"/>
                <a:cs typeface="Times New Roman" panose="02020603050405020304" pitchFamily="18" charset="0"/>
              </a:rPr>
              <a:t>49. Що таке військовий збір, які розміри військового збору становитиме </a:t>
            </a:r>
            <a:r>
              <a:rPr lang="ru-RU" dirty="0" smtClean="0">
                <a:solidFill>
                  <a:srgbClr val="333333"/>
                </a:solidFill>
                <a:latin typeface="MuseoSansCyrillic"/>
              </a:rPr>
              <a:t>для </a:t>
            </a:r>
            <a:r>
              <a:rPr lang="ru-RU" dirty="0">
                <a:solidFill>
                  <a:srgbClr val="333333"/>
                </a:solidFill>
                <a:latin typeface="MuseoSansCyrillic"/>
              </a:rPr>
              <a:t>ФОП 1-2 </a:t>
            </a:r>
            <a:r>
              <a:rPr lang="ru-RU" dirty="0" err="1" smtClean="0">
                <a:solidFill>
                  <a:srgbClr val="333333"/>
                </a:solidFill>
                <a:latin typeface="MuseoSansCyrillic"/>
              </a:rPr>
              <a:t>груп</a:t>
            </a:r>
            <a:r>
              <a:rPr lang="ru-RU" b="1" dirty="0" smtClean="0">
                <a:solidFill>
                  <a:srgbClr val="333333"/>
                </a:solidFill>
                <a:latin typeface="MuseoSansCyrillic"/>
              </a:rPr>
              <a:t>?</a:t>
            </a:r>
            <a:endParaRPr lang="uk-UA" dirty="0">
              <a:ea typeface="Calibri" panose="020F0502020204030204" pitchFamily="34" charset="0"/>
              <a:cs typeface="Times New Roman" panose="02020603050405020304" pitchFamily="18" charset="0"/>
            </a:endParaRPr>
          </a:p>
          <a:p>
            <a:pPr indent="0" algn="just">
              <a:buNone/>
            </a:pPr>
            <a:r>
              <a:rPr lang="uk-UA" dirty="0" smtClean="0">
                <a:ea typeface="Calibri" panose="020F0502020204030204" pitchFamily="34" charset="0"/>
                <a:cs typeface="Times New Roman" panose="02020603050405020304" pitchFamily="18" charset="0"/>
              </a:rPr>
              <a:t>50. Характеристика Група </a:t>
            </a:r>
            <a:r>
              <a:rPr lang="uk-UA" dirty="0">
                <a:ea typeface="Calibri" panose="020F0502020204030204" pitchFamily="34" charset="0"/>
                <a:cs typeface="Times New Roman" panose="02020603050405020304" pitchFamily="18" charset="0"/>
              </a:rPr>
              <a:t>1 платників єдиного податку. </a:t>
            </a:r>
          </a:p>
          <a:p>
            <a:pPr indent="0" algn="just">
              <a:buNone/>
            </a:pPr>
            <a:r>
              <a:rPr lang="uk-UA" dirty="0" smtClean="0">
                <a:ea typeface="Calibri" panose="020F0502020204030204" pitchFamily="34" charset="0"/>
                <a:cs typeface="Times New Roman" panose="02020603050405020304" pitchFamily="18" charset="0"/>
              </a:rPr>
              <a:t>51. Характеристика Група 2 платників єдиного податку. </a:t>
            </a:r>
          </a:p>
          <a:p>
            <a:pPr indent="0" algn="just">
              <a:buNone/>
            </a:pPr>
            <a:r>
              <a:rPr lang="uk-UA" dirty="0" smtClean="0">
                <a:ea typeface="Calibri" panose="020F0502020204030204" pitchFamily="34" charset="0"/>
                <a:cs typeface="Times New Roman" panose="02020603050405020304" pitchFamily="18" charset="0"/>
              </a:rPr>
              <a:t>52. Характеристика Група </a:t>
            </a:r>
            <a:r>
              <a:rPr lang="uk-UA" dirty="0">
                <a:ea typeface="Calibri" panose="020F0502020204030204" pitchFamily="34" charset="0"/>
                <a:cs typeface="Times New Roman" panose="02020603050405020304" pitchFamily="18" charset="0"/>
              </a:rPr>
              <a:t>3 платників єдиного податку. </a:t>
            </a:r>
          </a:p>
          <a:p>
            <a:pPr indent="0" algn="just">
              <a:buNone/>
            </a:pPr>
            <a:r>
              <a:rPr lang="uk-UA" dirty="0" smtClean="0">
                <a:ea typeface="Calibri" panose="020F0502020204030204" pitchFamily="34" charset="0"/>
                <a:cs typeface="Times New Roman" panose="02020603050405020304" pitchFamily="18" charset="0"/>
              </a:rPr>
              <a:t>53. Характеристика Група </a:t>
            </a:r>
            <a:r>
              <a:rPr lang="uk-UA" dirty="0">
                <a:ea typeface="Calibri" panose="020F0502020204030204" pitchFamily="34" charset="0"/>
                <a:cs typeface="Times New Roman" panose="02020603050405020304" pitchFamily="18" charset="0"/>
              </a:rPr>
              <a:t>4 платників єдиного податку. </a:t>
            </a:r>
          </a:p>
          <a:p>
            <a:endParaRPr lang="ru-RU" dirty="0"/>
          </a:p>
        </p:txBody>
      </p:sp>
    </p:spTree>
    <p:extLst>
      <p:ext uri="{BB962C8B-B14F-4D97-AF65-F5344CB8AC3E}">
        <p14:creationId xmlns:p14="http://schemas.microsoft.com/office/powerpoint/2010/main" val="1462240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48937"/>
          </a:xfrm>
        </p:spPr>
        <p:txBody>
          <a:bodyPr/>
          <a:lstStyle/>
          <a:p>
            <a:r>
              <a:rPr lang="uk-UA" dirty="0"/>
              <a:t>Теми презентацій (доповідей):</a:t>
            </a:r>
            <a:endParaRPr lang="ru-RU" dirty="0"/>
          </a:p>
        </p:txBody>
      </p:sp>
      <p:sp>
        <p:nvSpPr>
          <p:cNvPr id="3" name="Объект 2"/>
          <p:cNvSpPr>
            <a:spLocks noGrp="1"/>
          </p:cNvSpPr>
          <p:nvPr>
            <p:ph idx="1"/>
          </p:nvPr>
        </p:nvSpPr>
        <p:spPr>
          <a:xfrm>
            <a:off x="581540" y="1524863"/>
            <a:ext cx="8596668" cy="3880773"/>
          </a:xfrm>
        </p:spPr>
        <p:txBody>
          <a:bodyPr/>
          <a:lstStyle/>
          <a:p>
            <a:pPr marL="457200" indent="-457200">
              <a:buAutoNum type="arabicPeriod"/>
            </a:pPr>
            <a:r>
              <a:rPr lang="uk-UA" dirty="0"/>
              <a:t>Історія податків та податкових систем різних країн світу.</a:t>
            </a:r>
          </a:p>
          <a:p>
            <a:pPr marL="457200" indent="-457200">
              <a:buAutoNum type="arabicPeriod"/>
            </a:pPr>
            <a:r>
              <a:rPr lang="uk-UA" dirty="0"/>
              <a:t>Антимонопольне законодавство в різних країнах світу та в Україні.</a:t>
            </a:r>
          </a:p>
          <a:p>
            <a:pPr marL="457200" indent="-457200">
              <a:buAutoNum type="arabicPeriod"/>
            </a:pPr>
            <a:r>
              <a:rPr lang="uk-UA" dirty="0"/>
              <a:t>Військовий податок в </a:t>
            </a:r>
            <a:r>
              <a:rPr lang="uk-UA" dirty="0" smtClean="0"/>
              <a:t>Україні.</a:t>
            </a:r>
          </a:p>
          <a:p>
            <a:pPr marL="457200" indent="-457200">
              <a:buAutoNum type="arabicPeriod"/>
            </a:pPr>
            <a:r>
              <a:rPr lang="uk-UA" dirty="0" smtClean="0"/>
              <a:t>Сплата податків під час дії воєнного стану. </a:t>
            </a:r>
          </a:p>
          <a:p>
            <a:pPr marL="457200" indent="-457200">
              <a:buAutoNum type="arabicPeriod"/>
            </a:pPr>
            <a:r>
              <a:rPr lang="uk-UA" dirty="0" smtClean="0"/>
              <a:t>Податковий режим </a:t>
            </a:r>
            <a:r>
              <a:rPr lang="uk-UA" dirty="0" err="1" smtClean="0"/>
              <a:t>Дія.Сіті</a:t>
            </a:r>
            <a:r>
              <a:rPr lang="uk-UA" dirty="0" smtClean="0"/>
              <a:t>. </a:t>
            </a:r>
          </a:p>
          <a:p>
            <a:pPr marL="457200" indent="-457200">
              <a:buAutoNum type="arabicPeriod"/>
            </a:pPr>
            <a:r>
              <a:rPr lang="uk-UA" dirty="0" smtClean="0"/>
              <a:t>Податкові системи зарубіжних країн</a:t>
            </a:r>
            <a:r>
              <a:rPr lang="ru-RU" dirty="0" smtClean="0"/>
              <a:t>.</a:t>
            </a:r>
          </a:p>
          <a:p>
            <a:pPr marL="457200" indent="-457200">
              <a:buAutoNum type="arabicPeriod"/>
            </a:pPr>
            <a:endParaRPr lang="ru-RU" dirty="0" smtClean="0"/>
          </a:p>
          <a:p>
            <a:pPr marL="0" indent="0">
              <a:buNone/>
            </a:pPr>
            <a:r>
              <a:rPr lang="uk-UA" i="1" dirty="0"/>
              <a:t>Доповідь до 5 хвилин з презентацією до 10 слайдів.</a:t>
            </a:r>
          </a:p>
          <a:p>
            <a:pPr marL="0" indent="0">
              <a:buNone/>
            </a:pPr>
            <a:endParaRPr lang="ru-RU" dirty="0"/>
          </a:p>
        </p:txBody>
      </p:sp>
    </p:spTree>
    <p:extLst>
      <p:ext uri="{BB962C8B-B14F-4D97-AF65-F5344CB8AC3E}">
        <p14:creationId xmlns:p14="http://schemas.microsoft.com/office/powerpoint/2010/main" val="36916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186268" y="167970"/>
            <a:ext cx="6268320" cy="458488"/>
          </a:xfrm>
        </p:spPr>
        <p:txBody>
          <a:bodyPr>
            <a:noAutofit/>
          </a:bodyPr>
          <a:lstStyle/>
          <a:p>
            <a:r>
              <a:rPr lang="uk-UA" sz="2000" dirty="0" smtClean="0">
                <a:solidFill>
                  <a:schemeClr val="accent2">
                    <a:lumMod val="50000"/>
                  </a:schemeClr>
                </a:solidFill>
                <a:latin typeface="Arial Black" panose="020B0A04020102020204" pitchFamily="34" charset="0"/>
              </a:rPr>
              <a:t>5.1. Види податків і обов'язкових зборів.</a:t>
            </a:r>
          </a:p>
        </p:txBody>
      </p:sp>
      <p:sp>
        <p:nvSpPr>
          <p:cNvPr id="4" name="Прямокутник 3">
            <a:extLst>
              <a:ext uri="{FF2B5EF4-FFF2-40B4-BE49-F238E27FC236}">
                <a16:creationId xmlns:a16="http://schemas.microsoft.com/office/drawing/2014/main" xmlns="" id="{472B4F0F-1107-46C2-8A45-DF2C2EAC5734}"/>
              </a:ext>
            </a:extLst>
          </p:cNvPr>
          <p:cNvSpPr/>
          <p:nvPr/>
        </p:nvSpPr>
        <p:spPr>
          <a:xfrm>
            <a:off x="467712" y="794900"/>
            <a:ext cx="4104288" cy="3480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sz="2400" b="1" dirty="0" smtClean="0">
                <a:latin typeface="Times New Roman" panose="02020603050405020304" pitchFamily="18" charset="0"/>
                <a:cs typeface="Times New Roman" panose="02020603050405020304" pitchFamily="18" charset="0"/>
              </a:rPr>
              <a:t>Поняття (ПКУ, ст. 6) </a:t>
            </a:r>
            <a:endParaRPr lang="uk-UA" sz="2000" b="1" dirty="0">
              <a:latin typeface="Times New Roman" panose="02020603050405020304" pitchFamily="18" charset="0"/>
              <a:cs typeface="Times New Roman" panose="02020603050405020304" pitchFamily="18" charset="0"/>
            </a:endParaRPr>
          </a:p>
        </p:txBody>
      </p:sp>
      <p:sp>
        <p:nvSpPr>
          <p:cNvPr id="5" name="Прямокутник 4">
            <a:extLst>
              <a:ext uri="{FF2B5EF4-FFF2-40B4-BE49-F238E27FC236}">
                <a16:creationId xmlns:a16="http://schemas.microsoft.com/office/drawing/2014/main" xmlns="" id="{24BF3DA0-4B58-4291-BCBC-A56686FCF4C4}"/>
              </a:ext>
            </a:extLst>
          </p:cNvPr>
          <p:cNvSpPr/>
          <p:nvPr/>
        </p:nvSpPr>
        <p:spPr>
          <a:xfrm>
            <a:off x="300789" y="1311442"/>
            <a:ext cx="10804357" cy="26349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b="1" i="1" dirty="0" smtClean="0">
                <a:solidFill>
                  <a:schemeClr val="tx1"/>
                </a:solidFill>
                <a:latin typeface="Times New Roman" panose="02020603050405020304" pitchFamily="18" charset="0"/>
                <a:cs typeface="Times New Roman" panose="02020603050405020304" pitchFamily="18" charset="0"/>
              </a:rPr>
              <a:t>Податок – </a:t>
            </a:r>
            <a:r>
              <a:rPr lang="uk-UA" sz="2000" dirty="0" smtClean="0">
                <a:solidFill>
                  <a:schemeClr val="tx1"/>
                </a:solidFill>
                <a:latin typeface="Times New Roman" panose="02020603050405020304" pitchFamily="18" charset="0"/>
                <a:cs typeface="Times New Roman" panose="02020603050405020304" pitchFamily="18" charset="0"/>
              </a:rPr>
              <a:t>це обов'язковий, безумовний платіж до відповідного бюджету або на єдиний рахунок, що справляється з платників податку. Найвідоміші податки це: податок на прибуток, єдиний податок, податок на додану вартість, акцизний податок, податок на прибуток фізичних осіб, екологічний податок та інші. </a:t>
            </a:r>
          </a:p>
          <a:p>
            <a:pPr algn="just"/>
            <a:r>
              <a:rPr lang="uk-UA" sz="2000" b="1" i="1" dirty="0" smtClean="0">
                <a:solidFill>
                  <a:schemeClr val="tx1"/>
                </a:solidFill>
                <a:latin typeface="Times New Roman" panose="02020603050405020304" pitchFamily="18" charset="0"/>
                <a:cs typeface="Times New Roman" panose="02020603050405020304" pitchFamily="18" charset="0"/>
              </a:rPr>
              <a:t>Збір (плата, внесок) – </a:t>
            </a:r>
            <a:r>
              <a:rPr lang="uk-UA" sz="2000" dirty="0" smtClean="0">
                <a:solidFill>
                  <a:schemeClr val="tx1"/>
                </a:solidFill>
                <a:latin typeface="Times New Roman" panose="02020603050405020304" pitchFamily="18" charset="0"/>
                <a:cs typeface="Times New Roman" panose="02020603050405020304" pitchFamily="18" charset="0"/>
              </a:rPr>
              <a:t>обов'язковий платіж до відповідного бюджету або на єдиний рахунок, що справляється з платників зборів, з умовою отримання ними спеціальної вигоди, у тому числі внаслідок вчинення на користь таких осіб державними органами, </a:t>
            </a:r>
            <a:r>
              <a:rPr lang="uk-UA" sz="2000" dirty="0" err="1" smtClean="0">
                <a:solidFill>
                  <a:schemeClr val="tx1"/>
                </a:solidFill>
                <a:latin typeface="Times New Roman" panose="02020603050405020304" pitchFamily="18" charset="0"/>
                <a:cs typeface="Times New Roman" panose="02020603050405020304" pitchFamily="18" charset="0"/>
              </a:rPr>
              <a:t>органами</a:t>
            </a:r>
            <a:r>
              <a:rPr lang="uk-UA" sz="2000" dirty="0" smtClean="0">
                <a:solidFill>
                  <a:schemeClr val="tx1"/>
                </a:solidFill>
                <a:latin typeface="Times New Roman" panose="02020603050405020304" pitchFamily="18" charset="0"/>
                <a:cs typeface="Times New Roman" panose="02020603050405020304" pitchFamily="18" charset="0"/>
              </a:rPr>
              <a:t> місцевого самоврядування, іншими уповноваженими органами та особами юридично значимих дій.</a:t>
            </a:r>
          </a:p>
        </p:txBody>
      </p:sp>
      <p:sp>
        <p:nvSpPr>
          <p:cNvPr id="6" name="Стрілка: шеврон 5">
            <a:extLst>
              <a:ext uri="{FF2B5EF4-FFF2-40B4-BE49-F238E27FC236}">
                <a16:creationId xmlns:a16="http://schemas.microsoft.com/office/drawing/2014/main" xmlns="" id="{F4995FDA-AFB5-4BD2-A3CA-57FFEF25FEB5}"/>
              </a:ext>
            </a:extLst>
          </p:cNvPr>
          <p:cNvSpPr/>
          <p:nvPr/>
        </p:nvSpPr>
        <p:spPr>
          <a:xfrm rot="5400000">
            <a:off x="3051349" y="1127120"/>
            <a:ext cx="301841" cy="359546"/>
          </a:xfrm>
          <a:prstGeom prst="chevron">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uk-UA">
              <a:solidFill>
                <a:schemeClr val="tx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1181629884"/>
              </p:ext>
            </p:extLst>
          </p:nvPr>
        </p:nvGraphicFramePr>
        <p:xfrm>
          <a:off x="951246" y="4143715"/>
          <a:ext cx="9624485" cy="2348294"/>
        </p:xfrm>
        <a:graphic>
          <a:graphicData uri="http://schemas.openxmlformats.org/drawingml/2006/table">
            <a:tbl>
              <a:tblPr/>
              <a:tblGrid>
                <a:gridCol w="4098481"/>
                <a:gridCol w="2763002"/>
                <a:gridCol w="2763002"/>
              </a:tblGrid>
              <a:tr h="0">
                <a:tc>
                  <a:txBody>
                    <a:bodyPr/>
                    <a:lstStyle/>
                    <a:p>
                      <a:pPr algn="ctr">
                        <a:lnSpc>
                          <a:spcPct val="107000"/>
                        </a:lnSpc>
                        <a:spcAft>
                          <a:spcPts val="0"/>
                        </a:spcAft>
                      </a:pPr>
                      <a:r>
                        <a:rPr lang="uk-UA" sz="1600" dirty="0">
                          <a:latin typeface="Times New Roman"/>
                          <a:ea typeface="Calibri"/>
                          <a:cs typeface="Times New Roman"/>
                        </a:rPr>
                        <a:t>Загальнодержавні</a:t>
                      </a:r>
                      <a:endParaRPr lang="ru-RU" sz="1600" dirty="0">
                        <a:latin typeface="Calibri"/>
                        <a:ea typeface="Calibri"/>
                        <a:cs typeface="Times New Roman"/>
                      </a:endParaRPr>
                    </a:p>
                    <a:p>
                      <a:pPr algn="ctr">
                        <a:lnSpc>
                          <a:spcPct val="107000"/>
                        </a:lnSpc>
                        <a:spcAft>
                          <a:spcPts val="0"/>
                        </a:spcAft>
                      </a:pPr>
                      <a:r>
                        <a:rPr lang="uk-UA" sz="1600" dirty="0">
                          <a:latin typeface="Times New Roman"/>
                          <a:ea typeface="Calibri"/>
                          <a:cs typeface="Times New Roman"/>
                        </a:rPr>
                        <a:t>податки (ст. 9 ПКУ)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uk-UA" sz="1600">
                          <a:latin typeface="Times New Roman"/>
                          <a:ea typeface="Calibri"/>
                          <a:cs typeface="Times New Roman"/>
                        </a:rPr>
                        <a:t>Місцеві податки</a:t>
                      </a:r>
                      <a:endParaRPr lang="ru-RU" sz="1600">
                        <a:latin typeface="Calibri"/>
                        <a:ea typeface="Calibri"/>
                        <a:cs typeface="Times New Roman"/>
                      </a:endParaRPr>
                    </a:p>
                    <a:p>
                      <a:pPr algn="ctr">
                        <a:lnSpc>
                          <a:spcPct val="107000"/>
                        </a:lnSpc>
                        <a:spcAft>
                          <a:spcPts val="0"/>
                        </a:spcAft>
                      </a:pPr>
                      <a:r>
                        <a:rPr lang="uk-UA" sz="1600">
                          <a:latin typeface="Times New Roman"/>
                          <a:ea typeface="Calibri"/>
                          <a:cs typeface="Times New Roman"/>
                        </a:rPr>
                        <a:t>(ст. 10 ПКУ)</a:t>
                      </a:r>
                      <a:endParaRPr lang="ru-RU"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uk-UA" sz="1600" dirty="0">
                          <a:latin typeface="Times New Roman"/>
                          <a:ea typeface="Calibri"/>
                          <a:cs typeface="Times New Roman"/>
                        </a:rPr>
                        <a:t>Місцеві збори</a:t>
                      </a:r>
                      <a:endParaRPr lang="ru-RU" sz="1600" dirty="0">
                        <a:latin typeface="Calibri"/>
                        <a:ea typeface="Calibri"/>
                        <a:cs typeface="Times New Roman"/>
                      </a:endParaRPr>
                    </a:p>
                    <a:p>
                      <a:pPr algn="ctr">
                        <a:lnSpc>
                          <a:spcPct val="107000"/>
                        </a:lnSpc>
                        <a:spcAft>
                          <a:spcPts val="0"/>
                        </a:spcAft>
                      </a:pPr>
                      <a:r>
                        <a:rPr lang="uk-UA" sz="1600" dirty="0">
                          <a:latin typeface="Times New Roman"/>
                          <a:ea typeface="Calibri"/>
                          <a:cs typeface="Times New Roman"/>
                        </a:rPr>
                        <a:t>(ст. 10 ПКУ)</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r>
              <a:tr h="0">
                <a:tc>
                  <a:txBody>
                    <a:bodyPr/>
                    <a:lstStyle/>
                    <a:p>
                      <a:pPr algn="just">
                        <a:lnSpc>
                          <a:spcPct val="107000"/>
                        </a:lnSpc>
                        <a:spcAft>
                          <a:spcPts val="0"/>
                        </a:spcAft>
                      </a:pPr>
                      <a:r>
                        <a:rPr lang="uk-UA" sz="1600" dirty="0">
                          <a:latin typeface="Times New Roman"/>
                          <a:ea typeface="Calibri"/>
                          <a:cs typeface="Times New Roman"/>
                        </a:rPr>
                        <a:t>1. Податок на </a:t>
                      </a:r>
                      <a:r>
                        <a:rPr lang="uk-UA" sz="1600" dirty="0" smtClean="0">
                          <a:latin typeface="Times New Roman"/>
                          <a:ea typeface="Calibri"/>
                          <a:cs typeface="Times New Roman"/>
                        </a:rPr>
                        <a:t>прибуток підприємств</a:t>
                      </a:r>
                      <a:r>
                        <a:rPr lang="uk-UA" sz="1600" dirty="0">
                          <a:latin typeface="Times New Roman"/>
                          <a:ea typeface="Calibri"/>
                          <a:cs typeface="Times New Roman"/>
                        </a:rPr>
                        <a:t>.</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2. Податок на доходи фізичних осіб (ПДФО).</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3. Податок на </a:t>
                      </a:r>
                      <a:r>
                        <a:rPr lang="uk-UA" sz="1600" dirty="0" smtClean="0">
                          <a:latin typeface="Times New Roman"/>
                          <a:ea typeface="Calibri"/>
                          <a:cs typeface="Times New Roman"/>
                        </a:rPr>
                        <a:t>додану вартість </a:t>
                      </a:r>
                      <a:r>
                        <a:rPr lang="uk-UA" sz="1600" dirty="0">
                          <a:latin typeface="Times New Roman"/>
                          <a:ea typeface="Calibri"/>
                          <a:cs typeface="Times New Roman"/>
                        </a:rPr>
                        <a:t>(ПДВ).</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4. Акцизний податок.</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5. Екологічний податок.</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6. Рентна плата.</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7. Мито.</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uk-UA" sz="1600" dirty="0">
                          <a:latin typeface="Times New Roman"/>
                          <a:ea typeface="Calibri"/>
                          <a:cs typeface="Times New Roman"/>
                        </a:rPr>
                        <a:t>1</a:t>
                      </a:r>
                      <a:r>
                        <a:rPr lang="uk-UA" sz="1600" dirty="0" smtClean="0">
                          <a:latin typeface="Times New Roman"/>
                          <a:ea typeface="Calibri"/>
                          <a:cs typeface="Times New Roman"/>
                        </a:rPr>
                        <a:t>. Податок </a:t>
                      </a:r>
                      <a:r>
                        <a:rPr lang="uk-UA" sz="1600" dirty="0">
                          <a:latin typeface="Times New Roman"/>
                          <a:ea typeface="Calibri"/>
                          <a:cs typeface="Times New Roman"/>
                        </a:rPr>
                        <a:t>на майно.</a:t>
                      </a:r>
                      <a:endParaRPr lang="ru-RU" sz="1600" dirty="0">
                        <a:latin typeface="Calibri"/>
                        <a:ea typeface="Calibri"/>
                        <a:cs typeface="Times New Roman"/>
                      </a:endParaRPr>
                    </a:p>
                    <a:p>
                      <a:pPr algn="just">
                        <a:lnSpc>
                          <a:spcPct val="107000"/>
                        </a:lnSpc>
                        <a:spcAft>
                          <a:spcPts val="0"/>
                        </a:spcAft>
                      </a:pPr>
                      <a:r>
                        <a:rPr lang="uk-UA" sz="1600" b="1" dirty="0">
                          <a:latin typeface="Times New Roman"/>
                          <a:ea typeface="Calibri"/>
                          <a:cs typeface="Times New Roman"/>
                        </a:rPr>
                        <a:t>2</a:t>
                      </a:r>
                      <a:r>
                        <a:rPr lang="uk-UA" sz="1600" b="1" dirty="0" smtClean="0">
                          <a:latin typeface="Times New Roman"/>
                          <a:ea typeface="Calibri"/>
                          <a:cs typeface="Times New Roman"/>
                        </a:rPr>
                        <a:t>. Єдиний </a:t>
                      </a:r>
                      <a:r>
                        <a:rPr lang="uk-UA" sz="1600" b="1" dirty="0">
                          <a:latin typeface="Times New Roman"/>
                          <a:ea typeface="Calibri"/>
                          <a:cs typeface="Times New Roman"/>
                        </a:rPr>
                        <a:t>податок. </a:t>
                      </a:r>
                      <a:endParaRPr lang="ru-RU"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07000"/>
                        </a:lnSpc>
                        <a:spcAft>
                          <a:spcPts val="0"/>
                        </a:spcAft>
                      </a:pPr>
                      <a:r>
                        <a:rPr lang="uk-UA" sz="1600" dirty="0">
                          <a:latin typeface="Times New Roman"/>
                          <a:ea typeface="Calibri"/>
                          <a:cs typeface="Times New Roman"/>
                        </a:rPr>
                        <a:t>1</a:t>
                      </a:r>
                      <a:r>
                        <a:rPr lang="uk-UA" sz="1600" dirty="0" smtClean="0">
                          <a:latin typeface="Times New Roman"/>
                          <a:ea typeface="Calibri"/>
                          <a:cs typeface="Times New Roman"/>
                        </a:rPr>
                        <a:t>. Збір </a:t>
                      </a:r>
                      <a:r>
                        <a:rPr lang="uk-UA" sz="1600" dirty="0">
                          <a:latin typeface="Times New Roman"/>
                          <a:ea typeface="Calibri"/>
                          <a:cs typeface="Times New Roman"/>
                        </a:rPr>
                        <a:t>за місця для</a:t>
                      </a:r>
                      <a:endParaRPr lang="ru-RU" sz="1600" dirty="0">
                        <a:latin typeface="Calibri"/>
                        <a:ea typeface="Calibri"/>
                        <a:cs typeface="Times New Roman"/>
                      </a:endParaRPr>
                    </a:p>
                    <a:p>
                      <a:pPr algn="just">
                        <a:lnSpc>
                          <a:spcPct val="107000"/>
                        </a:lnSpc>
                        <a:spcAft>
                          <a:spcPts val="0"/>
                        </a:spcAft>
                      </a:pPr>
                      <a:r>
                        <a:rPr lang="uk-UA" sz="1600" dirty="0" smtClean="0">
                          <a:latin typeface="Times New Roman"/>
                          <a:ea typeface="Calibri"/>
                          <a:cs typeface="Times New Roman"/>
                        </a:rPr>
                        <a:t>паркування</a:t>
                      </a:r>
                      <a:r>
                        <a:rPr lang="uk-UA" sz="1600" baseline="0" dirty="0" smtClean="0">
                          <a:latin typeface="Times New Roman"/>
                          <a:ea typeface="Calibri"/>
                          <a:cs typeface="Times New Roman"/>
                        </a:rPr>
                        <a:t> </a:t>
                      </a:r>
                      <a:r>
                        <a:rPr lang="uk-UA" sz="1600" dirty="0" smtClean="0">
                          <a:latin typeface="Times New Roman"/>
                          <a:ea typeface="Calibri"/>
                          <a:cs typeface="Times New Roman"/>
                        </a:rPr>
                        <a:t>транспортних </a:t>
                      </a:r>
                      <a:r>
                        <a:rPr lang="uk-UA" sz="1600" dirty="0">
                          <a:latin typeface="Times New Roman"/>
                          <a:ea typeface="Calibri"/>
                          <a:cs typeface="Times New Roman"/>
                        </a:rPr>
                        <a:t>засобів.</a:t>
                      </a:r>
                      <a:endParaRPr lang="ru-RU" sz="1600" dirty="0">
                        <a:latin typeface="Calibri"/>
                        <a:ea typeface="Calibri"/>
                        <a:cs typeface="Times New Roman"/>
                      </a:endParaRPr>
                    </a:p>
                    <a:p>
                      <a:pPr algn="just">
                        <a:lnSpc>
                          <a:spcPct val="107000"/>
                        </a:lnSpc>
                        <a:spcAft>
                          <a:spcPts val="0"/>
                        </a:spcAft>
                      </a:pPr>
                      <a:r>
                        <a:rPr lang="uk-UA" sz="1600" dirty="0">
                          <a:latin typeface="Times New Roman"/>
                          <a:ea typeface="Calibri"/>
                          <a:cs typeface="Times New Roman"/>
                        </a:rPr>
                        <a:t>2</a:t>
                      </a:r>
                      <a:r>
                        <a:rPr lang="uk-UA" sz="1600" dirty="0" smtClean="0">
                          <a:latin typeface="Times New Roman"/>
                          <a:ea typeface="Calibri"/>
                          <a:cs typeface="Times New Roman"/>
                        </a:rPr>
                        <a:t>. Туристичний </a:t>
                      </a:r>
                      <a:r>
                        <a:rPr lang="uk-UA" sz="1600" dirty="0">
                          <a:latin typeface="Times New Roman"/>
                          <a:ea typeface="Calibri"/>
                          <a:cs typeface="Times New Roman"/>
                        </a:rPr>
                        <a:t>збір.</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3" name="Прямоугольник 2"/>
          <p:cNvSpPr/>
          <p:nvPr/>
        </p:nvSpPr>
        <p:spPr>
          <a:xfrm>
            <a:off x="7095066" y="180942"/>
            <a:ext cx="5096933" cy="687881"/>
          </a:xfrm>
          <a:prstGeom prst="rect">
            <a:avLst/>
          </a:prstGeom>
        </p:spPr>
        <p:txBody>
          <a:bodyPr wrap="square">
            <a:spAutoFit/>
          </a:bodyPr>
          <a:lstStyle/>
          <a:p>
            <a:pPr algn="r">
              <a:lnSpc>
                <a:spcPct val="115000"/>
              </a:lnSpc>
              <a:spcAft>
                <a:spcPts val="0"/>
              </a:spcAft>
            </a:pPr>
            <a:r>
              <a:rPr lang="uk-UA" i="1" dirty="0">
                <a:latin typeface="Times New Roman" panose="02020603050405020304" pitchFamily="18" charset="0"/>
                <a:ea typeface="Calibri" panose="020F0502020204030204" pitchFamily="34" charset="0"/>
                <a:cs typeface="Times New Roman" panose="02020603050405020304" pitchFamily="18" charset="0"/>
              </a:rPr>
              <a:t>"У житті неминучі дві речі – смерть і податки".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r>
              <a:rPr lang="uk-UA" i="1" dirty="0">
                <a:latin typeface="Times New Roman" panose="02020603050405020304" pitchFamily="18" charset="0"/>
                <a:ea typeface="Calibri" panose="020F0502020204030204" pitchFamily="34" charset="0"/>
              </a:rPr>
              <a:t>Б. ФРАНКЛІН (1706-1790)</a:t>
            </a:r>
            <a:endParaRPr lang="ru-RU" dirty="0"/>
          </a:p>
        </p:txBody>
      </p:sp>
    </p:spTree>
    <p:extLst>
      <p:ext uri="{BB962C8B-B14F-4D97-AF65-F5344CB8AC3E}">
        <p14:creationId xmlns:p14="http://schemas.microsoft.com/office/powerpoint/2010/main" val="38182018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1997242" y="1672389"/>
            <a:ext cx="4813265" cy="830355"/>
          </a:xfrm>
        </p:spPr>
        <p:txBody>
          <a:bodyPr>
            <a:noAutofit/>
          </a:bodyPr>
          <a:lstStyle/>
          <a:p>
            <a:pPr algn="ctr"/>
            <a:r>
              <a:rPr lang="uk-UA"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Дякую за увагу</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rPr>
              <a:t>!</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3" name="Заголовок 1">
            <a:extLst>
              <a:ext uri="{FF2B5EF4-FFF2-40B4-BE49-F238E27FC236}">
                <a16:creationId xmlns:a16="http://schemas.microsoft.com/office/drawing/2014/main" xmlns="" id="{7B7DB14C-6D1E-46FF-B761-8983A822EB55}"/>
              </a:ext>
            </a:extLst>
          </p:cNvPr>
          <p:cNvSpPr txBox="1">
            <a:spLocks/>
          </p:cNvSpPr>
          <p:nvPr/>
        </p:nvSpPr>
        <p:spPr>
          <a:xfrm>
            <a:off x="4506956" y="4998965"/>
            <a:ext cx="4596002" cy="1094913"/>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Гарного дня</a:t>
            </a:r>
            <a:r>
              <a:rPr lang="en-U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rPr>
              <a:t>!</a:t>
            </a:r>
            <a:endParaRPr lang="uk-UA"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anose="020B0A04020102020204" pitchFamily="34" charset="0"/>
            </a:endParaRPr>
          </a:p>
        </p:txBody>
      </p:sp>
      <p:sp>
        <p:nvSpPr>
          <p:cNvPr id="6" name="Улыбающееся лицо 5"/>
          <p:cNvSpPr/>
          <p:nvPr/>
        </p:nvSpPr>
        <p:spPr>
          <a:xfrm>
            <a:off x="2983831" y="2442411"/>
            <a:ext cx="2731169" cy="2490536"/>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30854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358CB76-3B46-4C7B-B0E2-25C238D6491D}"/>
              </a:ext>
            </a:extLst>
          </p:cNvPr>
          <p:cNvSpPr txBox="1"/>
          <p:nvPr/>
        </p:nvSpPr>
        <p:spPr>
          <a:xfrm>
            <a:off x="254303" y="300117"/>
            <a:ext cx="8948057"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i="1" dirty="0" smtClean="0">
                <a:latin typeface="Times New Roman" panose="02020603050405020304" pitchFamily="18" charset="0"/>
                <a:cs typeface="Times New Roman" panose="02020603050405020304" pitchFamily="18" charset="0"/>
              </a:rPr>
              <a:t>В залежності від рівня державних структур, які встановлюють податки</a:t>
            </a:r>
            <a:r>
              <a:rPr lang="uk-UA" dirty="0" smtClean="0">
                <a:latin typeface="Times New Roman" panose="02020603050405020304" pitchFamily="18" charset="0"/>
                <a:cs typeface="Times New Roman" panose="02020603050405020304" pitchFamily="18" charset="0"/>
              </a:rPr>
              <a:t>, податки поділяють на:</a:t>
            </a:r>
          </a:p>
          <a:p>
            <a:pPr algn="just"/>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загальнодержавні податки </a:t>
            </a:r>
            <a:r>
              <a:rPr lang="uk-UA" dirty="0" smtClean="0">
                <a:latin typeface="Times New Roman" panose="02020603050405020304" pitchFamily="18" charset="0"/>
                <a:cs typeface="Times New Roman" panose="02020603050405020304" pitchFamily="18" charset="0"/>
              </a:rPr>
              <a:t>– обов’язкові платежі, які встановлюються найвищими органами влади в державі і є обов’язковими до сплати за єдиними ставками на всій території України. Ці податки можуть формувати дохідну частину як державного, так і місцевих бюджетів;</a:t>
            </a:r>
          </a:p>
          <a:p>
            <a:pPr marL="285750" indent="-285750" algn="just">
              <a:buFont typeface="Arial" panose="020B0604020202020204" pitchFamily="34" charset="0"/>
              <a:buChar char="•"/>
            </a:pPr>
            <a:endParaRPr lang="uk-UA"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uk-UA" b="1" dirty="0" smtClean="0">
                <a:latin typeface="Times New Roman" panose="02020603050405020304" pitchFamily="18" charset="0"/>
                <a:cs typeface="Times New Roman" panose="02020603050405020304" pitchFamily="18" charset="0"/>
              </a:rPr>
              <a:t>місцеві податки</a:t>
            </a:r>
            <a:r>
              <a:rPr lang="uk-UA" dirty="0" smtClean="0">
                <a:latin typeface="Times New Roman" panose="02020603050405020304" pitchFamily="18" charset="0"/>
                <a:cs typeface="Times New Roman" panose="02020603050405020304" pitchFamily="18" charset="0"/>
              </a:rPr>
              <a:t> – обов’язкові платежі, які встановлюються місцевими органами влади і є обов’язковими до сплати за встановленими ставками тільки на певній території. Місцеві податки надходять виключно до місцевих бюджетів.</a:t>
            </a:r>
            <a:endParaRPr lang="uk-UA"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B9054EE8-EE8B-4AB8-A527-A7F9BC623F85}"/>
              </a:ext>
            </a:extLst>
          </p:cNvPr>
          <p:cNvSpPr txBox="1"/>
          <p:nvPr/>
        </p:nvSpPr>
        <p:spPr>
          <a:xfrm>
            <a:off x="254302" y="3810458"/>
            <a:ext cx="8948057"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i="1" dirty="0" smtClean="0">
                <a:latin typeface="Times New Roman" panose="02020603050405020304" pitchFamily="18" charset="0"/>
                <a:cs typeface="Times New Roman" panose="02020603050405020304" pitchFamily="18" charset="0"/>
              </a:rPr>
              <a:t>За суб’єктом оподаткування податки поділяють на:</a:t>
            </a:r>
          </a:p>
          <a:p>
            <a:endParaRPr lang="uk-UA"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податки з юридичних осіб (податок на прибуток підприємств);</a:t>
            </a:r>
          </a:p>
          <a:p>
            <a:pPr marL="285750" indent="-285750">
              <a:buFont typeface="Arial" panose="020B0604020202020204" pitchFamily="34" charset="0"/>
              <a:buChar char="•"/>
            </a:pPr>
            <a:endParaRPr lang="uk-UA"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податки з фізичних осіб (податок на доходи фізичних осіб);</a:t>
            </a:r>
          </a:p>
          <a:p>
            <a:pPr marL="285750" indent="-285750">
              <a:buFont typeface="Arial" panose="020B0604020202020204" pitchFamily="34" charset="0"/>
              <a:buChar char="•"/>
            </a:pPr>
            <a:endParaRPr lang="uk-UA"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uk-UA" dirty="0" smtClean="0">
                <a:latin typeface="Times New Roman" panose="02020603050405020304" pitchFamily="18" charset="0"/>
                <a:cs typeface="Times New Roman" panose="02020603050405020304" pitchFamily="18" charset="0"/>
              </a:rPr>
              <a:t>змішані податки (плата за землю, екологічний податок).</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44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1218C30F-0088-4629-8092-5E2D5465064A}"/>
              </a:ext>
            </a:extLst>
          </p:cNvPr>
          <p:cNvSpPr txBox="1"/>
          <p:nvPr/>
        </p:nvSpPr>
        <p:spPr>
          <a:xfrm>
            <a:off x="512086" y="311803"/>
            <a:ext cx="8667773" cy="5016758"/>
          </a:xfrm>
          <a:prstGeom prst="rect">
            <a:avLst/>
          </a:prstGeom>
          <a:noFill/>
        </p:spPr>
        <p:txBody>
          <a:bodyPr wrap="square">
            <a:spAutoFit/>
          </a:bodyPr>
          <a:lstStyle/>
          <a:p>
            <a:pPr algn="just"/>
            <a:r>
              <a:rPr lang="uk-UA" sz="2000" i="1" dirty="0" smtClean="0">
                <a:latin typeface="Times New Roman" panose="02020603050405020304" pitchFamily="18" charset="0"/>
                <a:cs typeface="Times New Roman" panose="02020603050405020304" pitchFamily="18" charset="0"/>
              </a:rPr>
              <a:t>За економічним змістом об’єкта оподаткування податки поділяють на:</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податки на доходи </a:t>
            </a:r>
            <a:r>
              <a:rPr lang="uk-UA" sz="2000" dirty="0" smtClean="0">
                <a:latin typeface="Times New Roman" panose="02020603050405020304" pitchFamily="18" charset="0"/>
                <a:cs typeface="Times New Roman" panose="02020603050405020304" pitchFamily="18" charset="0"/>
              </a:rPr>
              <a:t>– обов’язкові платежі, які справляються з чистого доходу з юридичних та фізичних осіб в момент його отримання. Безпосередніми об’єктами оподаткування є прибуток чи валовий доход підприємства, заробітна плата та інші доходи громадян;</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податки на споживання</a:t>
            </a:r>
            <a:r>
              <a:rPr lang="uk-UA" sz="2000" dirty="0" smtClean="0">
                <a:latin typeface="Times New Roman" panose="02020603050405020304" pitchFamily="18" charset="0"/>
                <a:cs typeface="Times New Roman" panose="02020603050405020304" pitchFamily="18" charset="0"/>
              </a:rPr>
              <a:t> – обов’язкові платежі, які справляються в процесі споживання товарів, робіт та послуг, причому їх сплата залежить не від результатів фінансово-господарської діяльності, а від розміру споживання. Вони справляються у вигляді непрямих податків;</a:t>
            </a:r>
          </a:p>
          <a:p>
            <a:pPr algn="just"/>
            <a:endParaRPr lang="uk-UA" sz="2000" dirty="0" smtClean="0">
              <a:latin typeface="Times New Roman" panose="02020603050405020304" pitchFamily="18" charset="0"/>
              <a:cs typeface="Times New Roman" panose="02020603050405020304" pitchFamily="18" charset="0"/>
            </a:endParaRPr>
          </a:p>
          <a:p>
            <a:pPr algn="just"/>
            <a:r>
              <a:rPr lang="uk-UA" sz="2000" b="1" dirty="0" smtClean="0">
                <a:latin typeface="Times New Roman" panose="02020603050405020304" pitchFamily="18" charset="0"/>
                <a:cs typeface="Times New Roman" panose="02020603050405020304" pitchFamily="18" charset="0"/>
              </a:rPr>
              <a:t>податки на майно </a:t>
            </a:r>
            <a:r>
              <a:rPr lang="uk-UA" sz="2000" dirty="0" smtClean="0">
                <a:latin typeface="Times New Roman" panose="02020603050405020304" pitchFamily="18" charset="0"/>
                <a:cs typeface="Times New Roman" panose="02020603050405020304" pitchFamily="18" charset="0"/>
              </a:rPr>
              <a:t>– обов’язкові платежі, які справляються внаслідок наявності конкретного виду майна, що перебуває в приватній, колективній та державній формах власності (податок на нерухоме майно, відмінне від земельної ділянки, плата за землю).</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72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D4C68983-890D-4B6C-B7F6-857AA972A80E}"/>
              </a:ext>
            </a:extLst>
          </p:cNvPr>
          <p:cNvSpPr txBox="1"/>
          <p:nvPr/>
        </p:nvSpPr>
        <p:spPr>
          <a:xfrm>
            <a:off x="359763" y="556087"/>
            <a:ext cx="8889167" cy="5016758"/>
          </a:xfrm>
          <a:prstGeom prst="rect">
            <a:avLst/>
          </a:prstGeom>
          <a:noFill/>
        </p:spPr>
        <p:txBody>
          <a:bodyPr wrap="square">
            <a:spAutoFit/>
          </a:bodyPr>
          <a:lstStyle/>
          <a:p>
            <a:pPr algn="just"/>
            <a:r>
              <a:rPr lang="uk-UA" sz="2000" b="1" dirty="0">
                <a:latin typeface="Times New Roman" panose="02020603050405020304" pitchFamily="18" charset="0"/>
                <a:cs typeface="Times New Roman" panose="02020603050405020304" pitchFamily="18" charset="0"/>
              </a:rPr>
              <a:t>Функції податку </a:t>
            </a:r>
            <a:r>
              <a:rPr lang="uk-UA" sz="2000" dirty="0">
                <a:latin typeface="Times New Roman" panose="02020603050405020304" pitchFamily="18" charset="0"/>
                <a:cs typeface="Times New Roman" panose="02020603050405020304" pitchFamily="18" charset="0"/>
              </a:rPr>
              <a:t>– це прояв його сутності в дії, спосіб вираження його властивостей. Виділяють наступні функції податків, які є взаємопов’язаними та взаємодоповнюючими: </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фіскальна функція </a:t>
            </a:r>
            <a:r>
              <a:rPr lang="uk-UA" sz="2000" dirty="0">
                <a:latin typeface="Times New Roman" panose="02020603050405020304" pitchFamily="18" charset="0"/>
                <a:cs typeface="Times New Roman" panose="02020603050405020304" pitchFamily="18" charset="0"/>
              </a:rPr>
              <a:t>– пов’язана із забезпеченням доходів бюджету для задоволення суспільних потреб;</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регулююча функція </a:t>
            </a:r>
            <a:r>
              <a:rPr lang="uk-UA" sz="2000" dirty="0">
                <a:latin typeface="Times New Roman" panose="02020603050405020304" pitchFamily="18" charset="0"/>
                <a:cs typeface="Times New Roman" panose="02020603050405020304" pitchFamily="18" charset="0"/>
              </a:rPr>
              <a:t>– формує систему пільг, зміну об’єктів оподаткування, ставок, кількості податків; сприяє розвитку виробництва і стримує його за необхідністю; визначає обсяги витрат на соціальний і економічний розвиток суспільства;</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контрольна функція </a:t>
            </a:r>
            <a:r>
              <a:rPr lang="uk-UA" sz="2000" dirty="0">
                <a:latin typeface="Times New Roman" panose="02020603050405020304" pitchFamily="18" charset="0"/>
                <a:cs typeface="Times New Roman" panose="02020603050405020304" pitchFamily="18" charset="0"/>
              </a:rPr>
              <a:t>– реалізується в процесі оподаткування та визначає раціональний, збалансований характер податкової системи, її відповідність поставленим цілям;</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розподільча функція </a:t>
            </a:r>
            <a:r>
              <a:rPr lang="uk-UA" sz="2000" dirty="0">
                <a:latin typeface="Times New Roman" panose="02020603050405020304" pitchFamily="18" charset="0"/>
                <a:cs typeface="Times New Roman" panose="02020603050405020304" pitchFamily="18" charset="0"/>
              </a:rPr>
              <a:t>– пов’язана із первинним і вторинним розподілом валового внутрішнього продукту і національного доходу;</a:t>
            </a:r>
          </a:p>
          <a:p>
            <a:pPr marL="285750" indent="-285750" algn="just">
              <a:buFont typeface="Wingdings" panose="05000000000000000000" pitchFamily="2" charset="2"/>
              <a:buChar char="v"/>
            </a:pPr>
            <a:r>
              <a:rPr lang="uk-UA" sz="2000" b="1" dirty="0">
                <a:latin typeface="Times New Roman" panose="02020603050405020304" pitchFamily="18" charset="0"/>
                <a:cs typeface="Times New Roman" panose="02020603050405020304" pitchFamily="18" charset="0"/>
              </a:rPr>
              <a:t>соціальна функція </a:t>
            </a:r>
            <a:r>
              <a:rPr lang="uk-UA" sz="2000" dirty="0">
                <a:latin typeface="Times New Roman" panose="02020603050405020304" pitchFamily="18" charset="0"/>
                <a:cs typeface="Times New Roman" panose="02020603050405020304" pitchFamily="18" charset="0"/>
              </a:rPr>
              <a:t>– підтримує соціальну рівновагу між окремими групами платників податків.</a:t>
            </a:r>
          </a:p>
        </p:txBody>
      </p:sp>
    </p:spTree>
    <p:extLst>
      <p:ext uri="{BB962C8B-B14F-4D97-AF65-F5344CB8AC3E}">
        <p14:creationId xmlns:p14="http://schemas.microsoft.com/office/powerpoint/2010/main" val="104399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1760C36-93FA-45DF-B6CD-9E8494EEBC0E}"/>
              </a:ext>
            </a:extLst>
          </p:cNvPr>
          <p:cNvSpPr txBox="1"/>
          <p:nvPr/>
        </p:nvSpPr>
        <p:spPr>
          <a:xfrm>
            <a:off x="353473" y="119167"/>
            <a:ext cx="10422103" cy="646330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b="1" dirty="0" err="1">
                <a:latin typeface="Times New Roman" panose="02020603050405020304" pitchFamily="18" charset="0"/>
                <a:cs typeface="Times New Roman" panose="02020603050405020304" pitchFamily="18" charset="0"/>
              </a:rPr>
              <a:t>Під</a:t>
            </a:r>
            <a:r>
              <a:rPr lang="ru-RU" b="1" dirty="0">
                <a:latin typeface="Times New Roman" panose="02020603050405020304" pitchFamily="18" charset="0"/>
                <a:cs typeface="Times New Roman" panose="02020603050405020304" pitchFamily="18" charset="0"/>
              </a:rPr>
              <a:t> час </a:t>
            </a:r>
            <a:r>
              <a:rPr lang="ru-RU" b="1" dirty="0" err="1">
                <a:latin typeface="Times New Roman" panose="02020603050405020304" pitchFamily="18" charset="0"/>
                <a:cs typeface="Times New Roman" panose="02020603050405020304" pitchFamily="18" charset="0"/>
              </a:rPr>
              <a:t>встановлення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податку</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обов'язково</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визначаються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такі</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елементи</a:t>
            </a:r>
            <a:r>
              <a:rPr lang="ru-RU" b="1" dirty="0">
                <a:latin typeface="Times New Roman" panose="02020603050405020304" pitchFamily="18" charset="0"/>
                <a:cs typeface="Times New Roman" panose="02020603050405020304" pitchFamily="18" charset="0"/>
              </a:rPr>
              <a:t> (ст. 7 ПКУ</a:t>
            </a:r>
            <a:r>
              <a:rPr lang="ru-RU" b="1"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Платники </a:t>
            </a:r>
            <a:r>
              <a:rPr lang="uk-UA" b="1" dirty="0">
                <a:latin typeface="Times New Roman" panose="02020603050405020304" pitchFamily="18" charset="0"/>
                <a:cs typeface="Times New Roman" panose="02020603050405020304" pitchFamily="18" charset="0"/>
              </a:rPr>
              <a:t>податку </a:t>
            </a:r>
            <a:r>
              <a:rPr lang="uk-UA" dirty="0">
                <a:latin typeface="Times New Roman" panose="02020603050405020304" pitchFamily="18" charset="0"/>
                <a:cs typeface="Times New Roman" panose="02020603050405020304" pitchFamily="18" charset="0"/>
              </a:rPr>
              <a:t>– це фізичні та юридичні особи (резиденти і нерезиденти України) та їх відокремлені підрозділи, які мають, одержують (передають) об’єкти оподаткування, і на яких покладено обов’язок сплати податків і зборів</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Об’єкт </a:t>
            </a:r>
            <a:r>
              <a:rPr lang="uk-UA" b="1" dirty="0">
                <a:latin typeface="Times New Roman" panose="02020603050405020304" pitchFamily="18" charset="0"/>
                <a:cs typeface="Times New Roman" panose="02020603050405020304" pitchFamily="18" charset="0"/>
              </a:rPr>
              <a:t>оподаткування </a:t>
            </a:r>
            <a:r>
              <a:rPr lang="uk-UA" dirty="0">
                <a:latin typeface="Times New Roman" panose="02020603050405020304" pitchFamily="18" charset="0"/>
                <a:cs typeface="Times New Roman" panose="02020603050405020304" pitchFamily="18" charset="0"/>
              </a:rPr>
              <a:t>– майно, товари, дохід (прибуток) або його частина, обороти з реалізації товарів (робіт, послуг), операції з постачання товарів (робіт, послуг) та інші об’єкти, визначені податковим законодавством, з наявністю яких у платників податків виникає податковий обов’язок</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b="1" dirty="0" smtClean="0">
                <a:latin typeface="Times New Roman" panose="02020603050405020304" pitchFamily="18" charset="0"/>
                <a:cs typeface="Times New Roman" panose="02020603050405020304" pitchFamily="18" charset="0"/>
              </a:rPr>
              <a:t>База </a:t>
            </a:r>
            <a:r>
              <a:rPr lang="ru-RU" b="1" dirty="0" err="1">
                <a:latin typeface="Times New Roman" panose="02020603050405020304" pitchFamily="18" charset="0"/>
                <a:cs typeface="Times New Roman" panose="02020603050405020304" pitchFamily="18" charset="0"/>
              </a:rPr>
              <a:t>оподаткування</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конкретні вартісні, фізичні або інші характеристики певного об’єкта оподаткування, до яких застосовується податкова ставка і які використовуються для визначення розміру податкового зобов’язання;</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Ставка </a:t>
            </a:r>
            <a:r>
              <a:rPr lang="uk-UA" b="1" dirty="0">
                <a:latin typeface="Times New Roman" panose="02020603050405020304" pitchFamily="18" charset="0"/>
                <a:cs typeface="Times New Roman" panose="02020603050405020304" pitchFamily="18" charset="0"/>
              </a:rPr>
              <a:t>податку </a:t>
            </a:r>
            <a:r>
              <a:rPr lang="uk-UA" dirty="0">
                <a:latin typeface="Times New Roman" panose="02020603050405020304" pitchFamily="18" charset="0"/>
                <a:cs typeface="Times New Roman" panose="02020603050405020304" pitchFamily="18" charset="0"/>
              </a:rPr>
              <a:t>– розмір податкових нарахувань на / від одиницю / одиниці виміру бази оподаткування;</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Порядок </a:t>
            </a:r>
            <a:r>
              <a:rPr lang="uk-UA" b="1" dirty="0">
                <a:latin typeface="Times New Roman" panose="02020603050405020304" pitchFamily="18" charset="0"/>
                <a:cs typeface="Times New Roman" panose="02020603050405020304" pitchFamily="18" charset="0"/>
              </a:rPr>
              <a:t>обчислення податку. </a:t>
            </a:r>
            <a:r>
              <a:rPr lang="uk-UA" dirty="0">
                <a:latin typeface="Times New Roman" panose="02020603050405020304" pitchFamily="18" charset="0"/>
                <a:cs typeface="Times New Roman" panose="02020603050405020304" pitchFamily="18" charset="0"/>
              </a:rPr>
              <a:t>Обчислення суми податку здійснюється шляхом множення бази оподаткування на ставку податку із / без застосуванням відповідних коефіцієнтів</a:t>
            </a:r>
            <a:r>
              <a:rPr lang="uk-UA" dirty="0" smtClean="0">
                <a:latin typeface="Times New Roman" panose="02020603050405020304" pitchFamily="18" charset="0"/>
                <a:cs typeface="Times New Roman" panose="02020603050405020304" pitchFamily="18" charset="0"/>
              </a:rPr>
              <a:t>;</a:t>
            </a:r>
          </a:p>
          <a:p>
            <a:pPr marL="342900" indent="-342900" algn="just">
              <a:buAutoNum type="arabicPeriod"/>
            </a:pPr>
            <a:r>
              <a:rPr lang="ru-RU" b="1" dirty="0" err="1" smtClean="0">
                <a:latin typeface="Times New Roman" panose="02020603050405020304" pitchFamily="18" charset="0"/>
                <a:cs typeface="Times New Roman" panose="02020603050405020304" pitchFamily="18" charset="0"/>
              </a:rPr>
              <a:t>Податковий</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період</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встановлений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період</a:t>
            </a:r>
            <a:r>
              <a:rPr lang="ru-RU" dirty="0">
                <a:latin typeface="Times New Roman" panose="02020603050405020304" pitchFamily="18" charset="0"/>
                <a:cs typeface="Times New Roman" panose="02020603050405020304" pitchFamily="18" charset="0"/>
              </a:rPr>
              <a:t> часу, з </a:t>
            </a:r>
            <a:r>
              <a:rPr lang="ru-RU" dirty="0" err="1">
                <a:latin typeface="Times New Roman" panose="02020603050405020304" pitchFamily="18" charset="0"/>
                <a:cs typeface="Times New Roman" panose="02020603050405020304" pitchFamily="18" charset="0"/>
              </a:rPr>
              <a:t>урахуванням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відбувається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обчислення</a:t>
            </a:r>
            <a:r>
              <a:rPr lang="ru-RU" dirty="0">
                <a:latin typeface="Times New Roman" panose="02020603050405020304" pitchFamily="18" charset="0"/>
                <a:cs typeface="Times New Roman" panose="02020603050405020304" pitchFamily="18" charset="0"/>
              </a:rPr>
              <a:t> та </a:t>
            </a:r>
            <a:r>
              <a:rPr lang="uk-UA" dirty="0" smtClean="0">
                <a:latin typeface="Times New Roman" panose="02020603050405020304" pitchFamily="18" charset="0"/>
                <a:cs typeface="Times New Roman" panose="02020603050405020304" pitchFamily="18" charset="0"/>
              </a:rPr>
              <a:t>сплата окремих податків та зборів;</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Строк та порядок сплати податку </a:t>
            </a:r>
            <a:r>
              <a:rPr lang="uk-UA" dirty="0" smtClean="0">
                <a:latin typeface="Times New Roman" panose="02020603050405020304" pitchFamily="18" charset="0"/>
                <a:cs typeface="Times New Roman" panose="02020603050405020304" pitchFamily="18" charset="0"/>
              </a:rPr>
              <a:t>– період, що розпочинається з моменту виникнення податкового обов’язку платника податку із сплати конкретного виду податку і завершується останнім днем строку, протягом якого такий податок чи збір повинен бути сплачений у порядку, визначеному податковим законодавством;</a:t>
            </a:r>
          </a:p>
          <a:p>
            <a:pPr marL="342900" indent="-342900" algn="just">
              <a:buAutoNum type="arabicPeriod"/>
            </a:pPr>
            <a:r>
              <a:rPr lang="uk-UA" b="1" dirty="0" smtClean="0">
                <a:latin typeface="Times New Roman" panose="02020603050405020304" pitchFamily="18" charset="0"/>
                <a:cs typeface="Times New Roman" panose="02020603050405020304" pitchFamily="18" charset="0"/>
              </a:rPr>
              <a:t>Строк та порядок подання звітності про обчислення і сплату податку. </a:t>
            </a:r>
            <a:r>
              <a:rPr lang="uk-UA" dirty="0" smtClean="0">
                <a:latin typeface="Times New Roman" panose="02020603050405020304" pitchFamily="18" charset="0"/>
                <a:cs typeface="Times New Roman" panose="02020603050405020304" pitchFamily="18" charset="0"/>
              </a:rPr>
              <a:t>Податкова декларація подається за звітний період у встановлені строки до органу державної податкової служби, в якому перебуває на обліку платник податків. </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300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авая фигурная скобка 11"/>
          <p:cNvSpPr/>
          <p:nvPr/>
        </p:nvSpPr>
        <p:spPr>
          <a:xfrm flipH="1">
            <a:off x="914400" y="1600200"/>
            <a:ext cx="508000" cy="3810000"/>
          </a:xfrm>
          <a:prstGeom prst="rightBrace">
            <a:avLst>
              <a:gd name="adj1" fmla="val 8333"/>
              <a:gd name="adj2" fmla="val 50371"/>
            </a:avLst>
          </a:prstGeom>
          <a:ln cap="rnd" cmpd="sng">
            <a:solidFill>
              <a:schemeClr val="bg1"/>
            </a:solidFill>
            <a:tailEnd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2060" name="Rectangle 1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2049" name="Group 1"/>
          <p:cNvGrpSpPr>
            <a:grpSpLocks noChangeAspect="1"/>
          </p:cNvGrpSpPr>
          <p:nvPr/>
        </p:nvGrpSpPr>
        <p:grpSpPr bwMode="auto">
          <a:xfrm>
            <a:off x="902116" y="1518642"/>
            <a:ext cx="9035956" cy="4976934"/>
            <a:chOff x="3057" y="1785"/>
            <a:chExt cx="5835" cy="3390"/>
          </a:xfrm>
        </p:grpSpPr>
        <p:sp>
          <p:nvSpPr>
            <p:cNvPr id="2057" name="Text Box 9"/>
            <p:cNvSpPr txBox="1">
              <a:spLocks noChangeArrowheads="1"/>
            </p:cNvSpPr>
            <p:nvPr/>
          </p:nvSpPr>
          <p:spPr bwMode="auto">
            <a:xfrm>
              <a:off x="3057" y="1785"/>
              <a:ext cx="5532" cy="740"/>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just" defTabSz="914400" fontAlgn="base">
                <a:spcBef>
                  <a:spcPct val="0"/>
                </a:spcBef>
                <a:spcAft>
                  <a:spcPct val="0"/>
                </a:spcAft>
              </a:pPr>
              <a:r>
                <a:rPr lang="uk-UA" sz="2000" dirty="0" smtClean="0">
                  <a:latin typeface="Times New Roman" pitchFamily="18" charset="0"/>
                  <a:ea typeface="Times New Roman" pitchFamily="18" charset="0"/>
                  <a:cs typeface="Times New Roman" pitchFamily="18" charset="0"/>
                </a:rPr>
                <a:t>Майбутньому підприємцю важливо уважно прорахувати та визначитись, на якій системі оподаткування йому вигідніше перебувати з точки зору оптимізації податкового навантаження: на загальній чи спрощеній.</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4" name="Text Box 6"/>
            <p:cNvSpPr txBox="1">
              <a:spLocks noChangeArrowheads="1"/>
            </p:cNvSpPr>
            <p:nvPr/>
          </p:nvSpPr>
          <p:spPr bwMode="auto">
            <a:xfrm>
              <a:off x="3360" y="2627"/>
              <a:ext cx="5532" cy="2548"/>
            </a:xfrm>
            <a:prstGeom prst="rect">
              <a:avLst/>
            </a:prstGeom>
            <a:solidFill>
              <a:schemeClr val="accent1">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defTabSz="914400" fontAlgn="base">
                <a:spcBef>
                  <a:spcPct val="0"/>
                </a:spcBef>
                <a:spcAft>
                  <a:spcPct val="0"/>
                </a:spcAft>
              </a:pPr>
              <a:r>
                <a:rPr lang="uk-UA" sz="2000" dirty="0" smtClean="0">
                  <a:latin typeface="Times New Roman" pitchFamily="18" charset="0"/>
                  <a:ea typeface="Times New Roman" pitchFamily="18" charset="0"/>
                  <a:cs typeface="Times New Roman" pitchFamily="18" charset="0"/>
                </a:rPr>
                <a:t>З погляду оптимізації податкового навантаження на платника податків вигіднішою є </a:t>
              </a:r>
              <a:r>
                <a:rPr lang="uk-UA" sz="2000" b="1" dirty="0" smtClean="0">
                  <a:latin typeface="Times New Roman" pitchFamily="18" charset="0"/>
                  <a:ea typeface="Times New Roman" pitchFamily="18" charset="0"/>
                  <a:cs typeface="Times New Roman" pitchFamily="18" charset="0"/>
                </a:rPr>
                <a:t>спрощена система оподаткування </a:t>
              </a:r>
              <a:r>
                <a:rPr lang="uk-UA" sz="2000" dirty="0" smtClean="0">
                  <a:latin typeface="Times New Roman" pitchFamily="18" charset="0"/>
                  <a:ea typeface="Times New Roman" pitchFamily="18" charset="0"/>
                  <a:cs typeface="Times New Roman" pitchFamily="18" charset="0"/>
                </a:rPr>
                <a:t>зі сплатою єдиного податку. Однак у разі ведення діяльності, з якою заборонено перебувати на єдиному податку (наприклад, торгівля підакцизними товарами), підприємці – фізичні особи обирають загальну систему оподаткування зі сплатою податку на доходи фізичних осіб. Крім цього, загальна система оподаткування вигідна тим підприємцям, які в процесі підприємницької діяльності мають значні витрати, адже на цій системі їх враховують при розрахунку бази оподаткування. Зазвичай це підприємці, які займаються виробничою діяльністю (придбають сировину для виробництва) або торгівлею товарами, де на більшість витрат припадають собівартість продукції, витрати на транспортування, оплата праці тощо.</a:t>
              </a:r>
              <a:endParaRPr lang="ru-RU" sz="2000" dirty="0" smtClean="0">
                <a:latin typeface="Times New Roman" pitchFamily="18" charset="0"/>
                <a:ea typeface="Times New Roman" pitchFamily="18" charset="0"/>
                <a:cs typeface="Times New Roman" pitchFamily="18" charset="0"/>
              </a:endParaRPr>
            </a:p>
          </p:txBody>
        </p:sp>
      </p:grpSp>
      <p:sp>
        <p:nvSpPr>
          <p:cNvPr id="22" name="Стрелка вправо 21"/>
          <p:cNvSpPr/>
          <p:nvPr/>
        </p:nvSpPr>
        <p:spPr>
          <a:xfrm>
            <a:off x="505326" y="1852863"/>
            <a:ext cx="336884"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трелка вправо 22"/>
          <p:cNvSpPr/>
          <p:nvPr/>
        </p:nvSpPr>
        <p:spPr>
          <a:xfrm>
            <a:off x="982579" y="4399547"/>
            <a:ext cx="336884"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Заголовок 1">
            <a:extLst>
              <a:ext uri="{FF2B5EF4-FFF2-40B4-BE49-F238E27FC236}">
                <a16:creationId xmlns:a16="http://schemas.microsoft.com/office/drawing/2014/main" xmlns="" id="{C227144E-1103-4DC3-89B8-B71EDED2D586}"/>
              </a:ext>
            </a:extLst>
          </p:cNvPr>
          <p:cNvSpPr>
            <a:spLocks noGrp="1"/>
          </p:cNvSpPr>
          <p:nvPr>
            <p:ph type="title"/>
          </p:nvPr>
        </p:nvSpPr>
        <p:spPr>
          <a:xfrm>
            <a:off x="324853" y="369902"/>
            <a:ext cx="8949149" cy="642151"/>
          </a:xfrm>
        </p:spPr>
        <p:txBody>
          <a:bodyPr>
            <a:noAutofit/>
          </a:bodyPr>
          <a:lstStyle/>
          <a:p>
            <a:r>
              <a:rPr lang="uk-UA" sz="2000" dirty="0" smtClean="0">
                <a:solidFill>
                  <a:schemeClr val="accent2">
                    <a:lumMod val="50000"/>
                  </a:schemeClr>
                </a:solidFill>
                <a:latin typeface="Arial Black" panose="020B0A04020102020204" pitchFamily="34" charset="0"/>
              </a:rPr>
              <a:t>5.2. Особливості вибору системи оподаткування та реєстрації платником податків.</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AD2E8C89-F86E-43F2-932F-591D33F8F54D}"/>
              </a:ext>
            </a:extLst>
          </p:cNvPr>
          <p:cNvSpPr/>
          <p:nvPr/>
        </p:nvSpPr>
        <p:spPr>
          <a:xfrm>
            <a:off x="565485" y="637673"/>
            <a:ext cx="9998243" cy="1768643"/>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r>
              <a:rPr lang="uk-UA" sz="2000" dirty="0" smtClean="0">
                <a:latin typeface="Times New Roman" pitchFamily="18" charset="0"/>
                <a:cs typeface="Times New Roman" pitchFamily="18" charset="0"/>
              </a:rPr>
              <a:t>Для ведення підприємницької діяльності суб’єкту господарювання</a:t>
            </a:r>
            <a:r>
              <a:rPr lang="uk-UA" sz="2000" dirty="0">
                <a:latin typeface="Times New Roman" pitchFamily="18" charset="0"/>
                <a:cs typeface="Times New Roman" pitchFamily="18" charset="0"/>
              </a:rPr>
              <a:t> </a:t>
            </a:r>
            <a:r>
              <a:rPr lang="uk-UA" sz="2000" b="1" u="sng" dirty="0" smtClean="0">
                <a:latin typeface="Times New Roman" pitchFamily="18" charset="0"/>
                <a:cs typeface="Times New Roman" pitchFamily="18" charset="0"/>
              </a:rPr>
              <a:t>повинен бути поставлений на облік:</a:t>
            </a:r>
          </a:p>
          <a:p>
            <a:r>
              <a:rPr lang="uk-UA" sz="2000" dirty="0" smtClean="0">
                <a:latin typeface="Times New Roman" pitchFamily="18" charset="0"/>
                <a:cs typeface="Times New Roman" pitchFamily="18" charset="0"/>
              </a:rPr>
              <a:t>• в органах Державної податкової служби – як платник податків і зборів;</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у Пенсійному фонді України – як платник єдиного соціального внеску;</a:t>
            </a:r>
            <a:endParaRPr lang="ru-RU" sz="2000" dirty="0" smtClean="0">
              <a:latin typeface="Times New Roman" pitchFamily="18" charset="0"/>
              <a:cs typeface="Times New Roman" pitchFamily="18" charset="0"/>
            </a:endParaRPr>
          </a:p>
          <a:p>
            <a:r>
              <a:rPr lang="uk-UA" sz="2000" dirty="0" smtClean="0">
                <a:latin typeface="Times New Roman" pitchFamily="18" charset="0"/>
                <a:cs typeface="Times New Roman" pitchFamily="18" charset="0"/>
              </a:rPr>
              <a:t>• в органах статистики.</a:t>
            </a:r>
            <a:endParaRPr lang="ru-RU" sz="2000" dirty="0" smtClean="0">
              <a:latin typeface="Times New Roman" pitchFamily="18" charset="0"/>
              <a:cs typeface="Times New Roman" pitchFamily="18" charset="0"/>
            </a:endParaRPr>
          </a:p>
        </p:txBody>
      </p:sp>
      <p:sp>
        <p:nvSpPr>
          <p:cNvPr id="19" name="Заголовок 1">
            <a:extLst>
              <a:ext uri="{FF2B5EF4-FFF2-40B4-BE49-F238E27FC236}">
                <a16:creationId xmlns:a16="http://schemas.microsoft.com/office/drawing/2014/main" xmlns="" id="{C227144E-1103-4DC3-89B8-B71EDED2D586}"/>
              </a:ext>
            </a:extLst>
          </p:cNvPr>
          <p:cNvSpPr txBox="1">
            <a:spLocks/>
          </p:cNvSpPr>
          <p:nvPr/>
        </p:nvSpPr>
        <p:spPr>
          <a:xfrm>
            <a:off x="677334" y="213491"/>
            <a:ext cx="8596668" cy="460277"/>
          </a:xfrm>
          <a:prstGeom prst="rect">
            <a:avLst/>
          </a:prstGeom>
        </p:spPr>
        <p:txBody>
          <a:bodyPr vert="horz" lIns="91440" tIns="45720" rIns="91440" bIns="45720" rtlCol="0" anchor="t">
            <a:normAutofit fontScale="97500"/>
          </a:bodyPr>
          <a:lstStyle/>
          <a:p>
            <a:pPr lvl="0">
              <a:spcBef>
                <a:spcPct val="0"/>
              </a:spcBef>
              <a:defRPr/>
            </a:pPr>
            <a:r>
              <a:rPr lang="uk-UA" sz="2000" b="1" i="1" dirty="0" smtClean="0"/>
              <a:t>Реєстрація платником податків</a:t>
            </a:r>
            <a:endParaRPr kumimoji="0" lang="en-US" sz="3200" b="0" i="0" u="none" strike="noStrike" kern="1200" cap="none" spc="0" normalizeH="0" baseline="0" noProof="0" dirty="0" smtClean="0">
              <a:ln>
                <a:noFill/>
              </a:ln>
              <a:solidFill>
                <a:schemeClr val="accent2">
                  <a:lumMod val="50000"/>
                </a:schemeClr>
              </a:solidFill>
              <a:effectLst/>
              <a:uLnTx/>
              <a:uFillTx/>
              <a:latin typeface="Arial Black" panose="020B0A04020102020204" pitchFamily="34" charset="0"/>
              <a:ea typeface="+mj-ea"/>
              <a:cs typeface="+mj-cs"/>
            </a:endParaRPr>
          </a:p>
        </p:txBody>
      </p:sp>
      <p:sp>
        <p:nvSpPr>
          <p:cNvPr id="32" name="Выгнутая влево стрелка 31"/>
          <p:cNvSpPr/>
          <p:nvPr/>
        </p:nvSpPr>
        <p:spPr>
          <a:xfrm>
            <a:off x="180474" y="625642"/>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503" name="Rectangle 23"/>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 name="Прямоугольник 27"/>
          <p:cNvSpPr/>
          <p:nvPr/>
        </p:nvSpPr>
        <p:spPr>
          <a:xfrm>
            <a:off x="581525" y="2527501"/>
            <a:ext cx="4580022" cy="3139321"/>
          </a:xfrm>
          <a:prstGeom prst="rect">
            <a:avLst/>
          </a:prstGeom>
          <a:solidFill>
            <a:schemeClr val="bg2">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Ці процедури нині не вимагають присутності самого підприємця і його зусиль. Державний реєстратор після внесення відомостей про реєстрацію фізичної особи-підприємця до Єдиного державного реєстру, тобто в день проведення реєстрації, самостійно передає інформацію про реєстрацію підприємницької діяльності до органів Державної податкової служби, Пенсійного фонду України та статистики.</a:t>
            </a:r>
            <a:endParaRPr lang="ru-RU" dirty="0">
              <a:latin typeface="Times New Roman" pitchFamily="18" charset="0"/>
              <a:cs typeface="Times New Roman" pitchFamily="18" charset="0"/>
            </a:endParaRPr>
          </a:p>
        </p:txBody>
      </p:sp>
      <p:sp>
        <p:nvSpPr>
          <p:cNvPr id="29" name="Выгнутая влево стрелка 28"/>
          <p:cNvSpPr/>
          <p:nvPr/>
        </p:nvSpPr>
        <p:spPr>
          <a:xfrm>
            <a:off x="248653" y="2654968"/>
            <a:ext cx="276725" cy="10828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0" name="Прямоугольник 29"/>
          <p:cNvSpPr/>
          <p:nvPr/>
        </p:nvSpPr>
        <p:spPr>
          <a:xfrm>
            <a:off x="5606716" y="2484709"/>
            <a:ext cx="6244389"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uk-UA" dirty="0" smtClean="0">
                <a:latin typeface="Times New Roman" pitchFamily="18" charset="0"/>
                <a:cs typeface="Times New Roman" pitchFamily="18" charset="0"/>
              </a:rPr>
              <a:t>Якщо підприємець визначився про перебування </a:t>
            </a:r>
            <a:r>
              <a:rPr lang="uk-UA" b="1" dirty="0" smtClean="0">
                <a:latin typeface="Times New Roman" pitchFamily="18" charset="0"/>
                <a:cs typeface="Times New Roman" pitchFamily="18" charset="0"/>
              </a:rPr>
              <a:t>на спрощеній системі оподаткування</a:t>
            </a:r>
            <a:r>
              <a:rPr lang="uk-UA" dirty="0" smtClean="0">
                <a:latin typeface="Times New Roman" pitchFamily="18" charset="0"/>
                <a:cs typeface="Times New Roman" pitchFamily="18" charset="0"/>
              </a:rPr>
              <a:t>, то разом із реєстраційною заявою він може подати державному реєстратору й заяву щодо обрання цієї системи оподаткування. В такому випадку державний реєстратор передає до органів Державної податкової служби разом із відомостями про проведення державної реєстрації підприємницької діяльності копію заяви про обрання спрощеної системи оподаткування в електронній формі. Орган Державної податкової служби здійснює реєстрацію підприємця як платника єдиного податку протягом 2 робочих днів із дати отримання електронної копії заяви.</a:t>
            </a:r>
            <a:endParaRPr lang="ru-RU" dirty="0">
              <a:latin typeface="Times New Roman" pitchFamily="18" charset="0"/>
              <a:cs typeface="Times New Roman" pitchFamily="18" charset="0"/>
            </a:endParaRPr>
          </a:p>
        </p:txBody>
      </p:sp>
      <p:sp>
        <p:nvSpPr>
          <p:cNvPr id="31" name="Стрелка вправо 30"/>
          <p:cNvSpPr/>
          <p:nvPr/>
        </p:nvSpPr>
        <p:spPr>
          <a:xfrm>
            <a:off x="5149517" y="3753853"/>
            <a:ext cx="385010" cy="3248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497307" y="6027003"/>
            <a:ext cx="10812378" cy="830997"/>
          </a:xfrm>
          <a:prstGeom prst="rect">
            <a:avLst/>
          </a:prstGeom>
          <a:solidFill>
            <a:schemeClr val="accent1">
              <a:lumMod val="60000"/>
              <a:lumOff val="4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uk-UA" sz="1600" dirty="0" smtClean="0">
                <a:latin typeface="Times New Roman" pitchFamily="18" charset="0"/>
                <a:cs typeface="Times New Roman" pitchFamily="18" charset="0"/>
              </a:rPr>
              <a:t>За бажанням підприємець може </a:t>
            </a:r>
            <a:r>
              <a:rPr lang="uk-UA" sz="1600" b="1" dirty="0" smtClean="0">
                <a:latin typeface="Times New Roman" pitchFamily="18" charset="0"/>
                <a:cs typeface="Times New Roman" pitchFamily="18" charset="0"/>
              </a:rPr>
              <a:t>стати платником податку на додану вартість</a:t>
            </a:r>
            <a:r>
              <a:rPr lang="uk-UA" sz="1600" dirty="0" smtClean="0">
                <a:latin typeface="Times New Roman" pitchFamily="18" charset="0"/>
                <a:cs typeface="Times New Roman" pitchFamily="18" charset="0"/>
              </a:rPr>
              <a:t>. Для цього він подає заяву про добровільну реєстрацію як платника податку на додану вартість або разом із реєстраційною заявою державному реєстратору, або згодом особисто до органів Державної податкової служби за місцезнаходженням (місцем проживання).</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1293860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Другая 5">
      <a:dk1>
        <a:sysClr val="windowText" lastClr="000000"/>
      </a:dk1>
      <a:lt1>
        <a:sysClr val="window" lastClr="FFFFFF"/>
      </a:lt1>
      <a:dk2>
        <a:srgbClr val="69676D"/>
      </a:dk2>
      <a:lt2>
        <a:srgbClr val="C9C2D1"/>
      </a:lt2>
      <a:accent1>
        <a:srgbClr val="CEB966"/>
      </a:accent1>
      <a:accent2>
        <a:srgbClr val="9CB084"/>
      </a:accent2>
      <a:accent3>
        <a:srgbClr val="C3DFE9"/>
      </a:accent3>
      <a:accent4>
        <a:srgbClr val="6585CF"/>
      </a:accent4>
      <a:accent5>
        <a:srgbClr val="7E6BC9"/>
      </a:accent5>
      <a:accent6>
        <a:srgbClr val="A379BB"/>
      </a:accent6>
      <a:hlink>
        <a:srgbClr val="410082"/>
      </a:hlink>
      <a:folHlink>
        <a:srgbClr val="932968"/>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5180</TotalTime>
  <Words>4395</Words>
  <Application>Microsoft Office PowerPoint</Application>
  <PresentationFormat>Широкоэкранный</PresentationFormat>
  <Paragraphs>266</Paragraphs>
  <Slides>30</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30</vt:i4>
      </vt:variant>
    </vt:vector>
  </HeadingPairs>
  <TitlesOfParts>
    <vt:vector size="41" baseType="lpstr">
      <vt:lpstr>Arial</vt:lpstr>
      <vt:lpstr>Arial Black</vt:lpstr>
      <vt:lpstr>Calibri</vt:lpstr>
      <vt:lpstr>MuseoSansCyrillic</vt:lpstr>
      <vt:lpstr>Palatino Linotype</vt:lpstr>
      <vt:lpstr>Roboto</vt:lpstr>
      <vt:lpstr>Times New Roman</vt:lpstr>
      <vt:lpstr>Trebuchet MS</vt:lpstr>
      <vt:lpstr>Wingdings</vt:lpstr>
      <vt:lpstr>Wingdings 3</vt:lpstr>
      <vt:lpstr>Грань</vt:lpstr>
      <vt:lpstr>Презентация PowerPoint</vt:lpstr>
      <vt:lpstr>5.1. Види податків і обов'язкових зборів.</vt:lpstr>
      <vt:lpstr>5.1. Види податків і обов'язкових зборів.</vt:lpstr>
      <vt:lpstr>Презентация PowerPoint</vt:lpstr>
      <vt:lpstr>Презентация PowerPoint</vt:lpstr>
      <vt:lpstr>Презентация PowerPoint</vt:lpstr>
      <vt:lpstr>Презентация PowerPoint</vt:lpstr>
      <vt:lpstr>5.2. Особливості вибору системи оподаткування та реєстрації платником податків.</vt:lpstr>
      <vt:lpstr>Презентация PowerPoint</vt:lpstr>
      <vt:lpstr>Презентация PowerPoint</vt:lpstr>
      <vt:lpstr>Презентация PowerPoint</vt:lpstr>
      <vt:lpstr>Презентация PowerPoint</vt:lpstr>
      <vt:lpstr>5.3. Спрощена система оподаткування суб'єктів господарювання.</vt:lpstr>
      <vt:lpstr>5.3. Спрощена система оподаткування суб'єктів господарювання.</vt:lpstr>
      <vt:lpstr>5.3. Спрощена система оподаткування суб'єктів господарювання.</vt:lpstr>
      <vt:lpstr>Презентация PowerPoint</vt:lpstr>
      <vt:lpstr>Презентация PowerPoint</vt:lpstr>
      <vt:lpstr>Ставки єдиного податку</vt:lpstr>
      <vt:lpstr>Презентация PowerPoint</vt:lpstr>
      <vt:lpstr>Презентация PowerPoint</vt:lpstr>
      <vt:lpstr>Ставки ЄСВ</vt:lpstr>
      <vt:lpstr>Хто з ФОПів звільняється від сплати ЄСВ?</vt:lpstr>
      <vt:lpstr>Військовий збір для ФОП-платників ЄП у 2026 році</vt:lpstr>
      <vt:lpstr>Презентация PowerPoint</vt:lpstr>
      <vt:lpstr>Презентация PowerPoint</vt:lpstr>
      <vt:lpstr>Питання для обговорення</vt:lpstr>
      <vt:lpstr>Питання для обговорення:</vt:lpstr>
      <vt:lpstr>Презентация PowerPoint</vt:lpstr>
      <vt:lpstr>Теми презентацій (доповідей):</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Адміністратор</dc:creator>
  <cp:lastModifiedBy>Asus</cp:lastModifiedBy>
  <cp:revision>171</cp:revision>
  <dcterms:created xsi:type="dcterms:W3CDTF">2017-12-12T13:35:46Z</dcterms:created>
  <dcterms:modified xsi:type="dcterms:W3CDTF">2026-03-19T12:36:29Z</dcterms:modified>
</cp:coreProperties>
</file>