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1" r:id="rId4"/>
    <p:sldId id="277" r:id="rId5"/>
    <p:sldId id="276" r:id="rId6"/>
    <p:sldId id="278" r:id="rId7"/>
    <p:sldId id="279" r:id="rId8"/>
    <p:sldId id="272" r:id="rId9"/>
    <p:sldId id="273" r:id="rId10"/>
    <p:sldId id="274" r:id="rId11"/>
    <p:sldId id="275" r:id="rId12"/>
    <p:sldId id="282" r:id="rId13"/>
    <p:sldId id="257" r:id="rId14"/>
    <p:sldId id="267" r:id="rId15"/>
    <p:sldId id="258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8" r:id="rId24"/>
    <p:sldId id="269" r:id="rId25"/>
    <p:sldId id="270" r:id="rId26"/>
    <p:sldId id="259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63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420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279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928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908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7020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322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53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526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7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30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4661-D67E-46EE-B5BC-C4A7FF258FF0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B8CF5-BA32-47C5-BF74-F687DB5F259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470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ular-expressions.info/" TargetMode="External"/><Relationship Id="rId2" Type="http://schemas.openxmlformats.org/officeDocument/2006/relationships/hyperlink" Target="https://docs.python.org/3/library/re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NLTP Python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</a:t>
            </a:r>
            <a:r>
              <a:rPr lang="uk-UA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862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035" y="1091953"/>
            <a:ext cx="10515600" cy="53887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Завантажити бібліотеку: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nltk.stem</a:t>
            </a:r>
            <a: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WordNetLemmatizer</a:t>
            </a:r>
            <a:b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nltk.download</a:t>
            </a:r>
            <a: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('</a:t>
            </a:r>
            <a:r>
              <a:rPr lang="uk-UA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wordnet</a:t>
            </a:r>
            <a:r>
              <a:rPr lang="uk-UA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')</a:t>
            </a:r>
          </a:p>
          <a:p>
            <a:pPr marL="0" indent="0">
              <a:buNone/>
            </a:pP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Wordnet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поширювана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загальнодоступна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семантичних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Створити екземпляр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WordNetLemmatizer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de-DE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lemmatizer</a:t>
            </a:r>
            <a:r>
              <a:rPr lang="de-DE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de-DE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WordNetLemmatizer</a:t>
            </a:r>
            <a:r>
              <a:rPr lang="de-DE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uk-UA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 цикл в якому виведення кожного слова здійснювати за допомогою об'єкта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WordNetLemmatizer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lemmatize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мати параметр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який може приймати значення: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дієслово, «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прикметника, 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іменника. Лематизатор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лематизує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лише ті слова, які відповідають параметру.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2642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лематизації використовується метод 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WordNetLemmatizer</a:t>
            </a:r>
            <a:r>
              <a:rPr lang="de-D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664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330171" y="5581050"/>
            <a:ext cx="10515600" cy="12080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47" y="97654"/>
            <a:ext cx="9516862" cy="53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4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6ADCF74-597D-41C0-9B3B-FAFC79ECC421}"/>
              </a:ext>
            </a:extLst>
          </p:cNvPr>
          <p:cNvSpPr/>
          <p:nvPr/>
        </p:nvSpPr>
        <p:spPr>
          <a:xfrm>
            <a:off x="868218" y="843293"/>
            <a:ext cx="106864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Чим лематизація відрізняється від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стеммінгу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передбачає скорочення слова до його основи або словникової форми з урахуванням його значення та частини мови.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видаляє префікси та суфікси без урахування контексту. 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 може вибрати лематизацію для завдань, що вимагають високої лінгвістичної точності, наприклад, для аналізу настроїв, а вилучення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для швидшої обробки в додатках, де ідеальна точність не є критичною. </a:t>
            </a:r>
          </a:p>
        </p:txBody>
      </p:sp>
    </p:spTree>
    <p:extLst>
      <p:ext uri="{BB962C8B-B14F-4D97-AF65-F5344CB8AC3E}">
        <p14:creationId xmlns:p14="http://schemas.microsoft.com/office/powerpoint/2010/main" val="2450249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332" y="178695"/>
            <a:ext cx="10515600" cy="52264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1236"/>
            <a:ext cx="11176986" cy="5788240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 (</a:t>
            </a:r>
            <a:r>
              <a:rPr lang="de-DE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рядки, які задають шаблон для пошуку певних фрагментів у тексті.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пошуку, за допомогою спеціальних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 можна маніпулювати текстовими фрагментами – видаляти та змінювати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підрядки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частково чи повністю.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регулярними висловлюваннями нагадує вивчення іноземної мови: як тільки приходить розуміння слів та граматики — починаєш легко складати пропозиції.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найзагальнішому сенсі регулярні висловлювання — це послідовності символів для пошуку відповідності шаблону. Вони є екземплярами регулярної мови та широко застосовуються для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або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валідації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вхідних рядків.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39" y="4646583"/>
            <a:ext cx="3796083" cy="21315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969" y="4580941"/>
            <a:ext cx="5322256" cy="198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4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79394"/>
            <a:ext cx="10924713" cy="569756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випадки застосування регулярних виразів:</a:t>
            </a:r>
          </a:p>
          <a:p>
            <a:pPr marL="630238" indent="-274638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вхідних даних, наприклад, тексту,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веб-інформації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630238" indent="-274638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валідація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введення користувача;</a:t>
            </a:r>
          </a:p>
          <a:p>
            <a:pPr marL="6302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 результатів виведення;</a:t>
            </a:r>
          </a:p>
          <a:p>
            <a:pPr marL="6302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небажаних символів;</a:t>
            </a:r>
          </a:p>
          <a:p>
            <a:pPr marL="6302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тексту;</a:t>
            </a:r>
          </a:p>
          <a:p>
            <a:pPr marL="630238" indent="-274638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структуризація даних.</a:t>
            </a:r>
          </a:p>
        </p:txBody>
      </p:sp>
    </p:spTree>
    <p:extLst>
      <p:ext uri="{BB962C8B-B14F-4D97-AF65-F5344CB8AC3E}">
        <p14:creationId xmlns:p14="http://schemas.microsoft.com/office/powerpoint/2010/main" val="2877122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024" y="346229"/>
            <a:ext cx="10515600" cy="6303146"/>
          </a:xfrm>
        </p:spPr>
        <p:txBody>
          <a:bodyPr>
            <a:normAutofit lnSpcReduction="10000"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набору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цифр)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метасимволів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^ $ * + ? { } [ ] \ | ( ))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метасимволи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Regex-вирази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скриптах для веб-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скрапінгу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OCR-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відсканованого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11" y="1568665"/>
            <a:ext cx="10507093" cy="9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2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2440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регулярних виразів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924951"/>
              </p:ext>
            </p:extLst>
          </p:nvPr>
        </p:nvGraphicFramePr>
        <p:xfrm>
          <a:off x="594801" y="1136343"/>
          <a:ext cx="11292398" cy="5468644"/>
        </p:xfrm>
        <a:graphic>
          <a:graphicData uri="http://schemas.openxmlformats.org/drawingml/2006/table">
            <a:tbl>
              <a:tblPr/>
              <a:tblGrid>
                <a:gridCol w="5646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6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03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</a:t>
                      </a:r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текст «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028">
                <a:tc>
                  <a:txBody>
                    <a:bodyPr/>
                    <a:lstStyle/>
                    <a:p>
                      <a:pPr algn="ctr" defTabSz="777875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d{5}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Послідовності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5 цифр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означає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будь-яку цифру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{5}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0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dd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/d{4}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ДД/ММ/РРРР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шматки, на них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схожі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наприклад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98/76/5432)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802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</a:t>
                      </a:r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{3}b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 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точності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трьох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означає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кордон слова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 одного боку буква, а з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іншого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 — будь-яка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{3}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три рази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4529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[-+]?d+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число,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наприклад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7, +17, -42, 0013 (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провідні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нулі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[-+]?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або-або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пусто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d+ —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послідовність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1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цифр</a:t>
                      </a:r>
                    </a:p>
                  </a:txBody>
                  <a:tcPr marL="23804" marR="23804" marT="23804" marB="23804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562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191" y="461638"/>
            <a:ext cx="11194743" cy="6107837"/>
          </a:xfrm>
        </p:spPr>
        <p:txBody>
          <a:bodyPr>
            <a:normAutofit lnSpcReduction="10000"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прості та зрозумілі методи для роботи з регулярними виразами. Всі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 знаходяться в модулі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входить до стандартного дистрибутиву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–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 імпортувати його у свій проект: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екранування службових символів у шаблонах пошуку та заміни використовують два способи – зворотний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«сирі» рядки 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r''.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метод кращий – він дозволяє уникнути нагромадження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шаблонах.</a:t>
            </a: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Імпортуємо бібліотеки</a:t>
            </a: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"Sylvie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.«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вираз для вилучення чисел з рядка</a:t>
            </a: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(r'\d', </a:t>
            </a:r>
            <a:r>
              <a:rPr lang="de-DE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513013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['2', '0']</a:t>
            </a:r>
          </a:p>
        </p:txBody>
      </p:sp>
    </p:spTree>
    <p:extLst>
      <p:ext uri="{BB962C8B-B14F-4D97-AF65-F5344CB8AC3E}">
        <p14:creationId xmlns:p14="http://schemas.microsoft.com/office/powerpoint/2010/main" val="2143108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6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функції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56443"/>
            <a:ext cx="10906957" cy="5120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re.match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фрагмента на початку рядка.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re.match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r'шаблон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рядок):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код поверне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фрагменти розташовані не на початку рядка.</a:t>
            </a:r>
          </a:p>
          <a:p>
            <a:pPr marL="0" indent="0" algn="just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перше входження фрагмента у будь-якому місці та повертає шуканий фрагмент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у рядку є інші фрагменти, які відповідають запиту,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проігнорує. </a:t>
            </a:r>
          </a:p>
          <a:p>
            <a:pPr marL="0" indent="0" algn="just"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додаткові методи:</a:t>
            </a:r>
          </a:p>
          <a:p>
            <a:pPr marL="1882775" indent="-1341438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кортеж, що містить початкову та кінцеву позиції шуканого фрагмента.</a:t>
            </a:r>
          </a:p>
          <a:p>
            <a:pPr marL="0" indent="541338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 рядок, переданий у функцію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re.search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541338" algn="just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фрагмент рядка, у якому виявлено збіг.</a:t>
            </a:r>
          </a:p>
        </p:txBody>
      </p:sp>
    </p:spTree>
    <p:extLst>
      <p:ext uri="{BB962C8B-B14F-4D97-AF65-F5344CB8AC3E}">
        <p14:creationId xmlns:p14="http://schemas.microsoft.com/office/powerpoint/2010/main" val="377879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70" y="645726"/>
            <a:ext cx="7482166" cy="2097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390" y="1694462"/>
            <a:ext cx="5943600" cy="571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49" y="3114728"/>
            <a:ext cx="7118181" cy="2584735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63349" y="645726"/>
            <a:ext cx="11468239" cy="5410458"/>
            <a:chOff x="463349" y="660534"/>
            <a:chExt cx="11468239" cy="5410458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349" y="3129536"/>
              <a:ext cx="7118181" cy="258473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/>
            <a:srcRect r="10374"/>
            <a:stretch/>
          </p:blipFill>
          <p:spPr>
            <a:xfrm>
              <a:off x="6330565" y="4108842"/>
              <a:ext cx="5601023" cy="1962150"/>
            </a:xfrm>
            <a:prstGeom prst="rect">
              <a:avLst/>
            </a:prstGeom>
          </p:spPr>
        </p:pic>
        <p:pic>
          <p:nvPicPr>
            <p:cNvPr id="9" name="Объект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370" y="660534"/>
              <a:ext cx="7482166" cy="2097473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5390" y="1709270"/>
              <a:ext cx="5943600" cy="571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417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6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тексту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1851"/>
            <a:ext cx="10515600" cy="5005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тексту включає :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реченнями.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словами.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Стоп-слова.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Лематизацію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528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27969"/>
            <a:ext cx="10658383" cy="5448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 усі входження фрагмента, у будь-якому місці. Функція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 регістр символів. Щоб у результат увійшли фрагменти із символами в іншому регістрі, застосовують прапор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re.IGNORECASE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de-DE" dirty="0" err="1"/>
              <a:t>match</a:t>
            </a:r>
            <a:r>
              <a:rPr lang="de-DE" dirty="0"/>
              <a:t> = </a:t>
            </a:r>
            <a:r>
              <a:rPr lang="de-DE" dirty="0" err="1"/>
              <a:t>re.findall</a:t>
            </a:r>
            <a:r>
              <a:rPr lang="de-DE" dirty="0"/>
              <a:t>(r'</a:t>
            </a:r>
            <a:r>
              <a:rPr lang="uk-UA" dirty="0"/>
              <a:t>не', </a:t>
            </a:r>
            <a:r>
              <a:rPr lang="de-DE" dirty="0"/>
              <a:t>s, </a:t>
            </a:r>
            <a:r>
              <a:rPr lang="de-DE" dirty="0" err="1"/>
              <a:t>re.I</a:t>
            </a:r>
            <a:r>
              <a:rPr lang="de-DE" dirty="0"/>
              <a:t>)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re.split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шаблоном.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числом (прапором)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re.sub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замінює фрагмент відповідно до шаблону.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re.compile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об'єкт із регулярного вираження. Застосовується, якщо один і той же пошуковий шаблон використовується в коді кілька разів:</a:t>
            </a:r>
          </a:p>
        </p:txBody>
      </p:sp>
    </p:spTree>
    <p:extLst>
      <p:ext uri="{BB962C8B-B14F-4D97-AF65-F5344CB8AC3E}">
        <p14:creationId xmlns:p14="http://schemas.microsoft.com/office/powerpoint/2010/main" val="1831396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968" y="696766"/>
            <a:ext cx="6600825" cy="1104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109" y="1615928"/>
            <a:ext cx="7696200" cy="371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43" y="2152881"/>
            <a:ext cx="6610350" cy="847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209" y="2743431"/>
            <a:ext cx="7658100" cy="257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43" y="3351821"/>
            <a:ext cx="6486525" cy="1076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7509" y="4175417"/>
            <a:ext cx="6400800" cy="371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593" y="4674269"/>
            <a:ext cx="6496050" cy="1857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9634" y="5721703"/>
            <a:ext cx="14954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58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0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7363"/>
            <a:ext cx="10515600" cy="4969600"/>
          </a:xfrm>
        </p:spPr>
        <p:txBody>
          <a:bodyPr>
            <a:normAutofit/>
          </a:bodyPr>
          <a:lstStyle/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до 9;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нецифровий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символ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непробільний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цифро-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 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слова;</a:t>
            </a:r>
          </a:p>
          <a:p>
            <a:pPr marL="63023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символ;</a:t>
            </a:r>
          </a:p>
          <a:p>
            <a:pPr marL="63023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(Приклад)\.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161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437" y="949912"/>
            <a:ext cx="10732363" cy="550415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групування числових значень. Наприклад, \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d{3}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дає збіги, що включають 3 цифри, а \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d{3,5}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збіги, що містять від 3 до 5 цифр. Власне, це {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}.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[]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угруповання символів. Відповідає одному із символів у дужках.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збіги з кожним символом алфавіту у нижньому регістрі.</a:t>
            </a:r>
          </a:p>
          <a:p>
            <a:pPr marL="0" indent="0">
              <a:buNone/>
            </a:pPr>
            <a:r>
              <a:rPr lang="uk-UA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відповідає попередньому елементу один або більше разів.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a-z]+a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згрупує результат збігів.</a:t>
            </a:r>
          </a:p>
          <a:p>
            <a:pPr marL="0" indent="0">
              <a:buNone/>
            </a:pPr>
            <a:r>
              <a:rPr lang="uk-UA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відповідає попередньому елементу 0 або один раз. Тут можна подивитися принцип дії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a-z]?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попередньому елементу 0 або багато разів. Звернемося, наприклад, [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a-z]*a.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 кінець рядка.</a:t>
            </a:r>
          </a:p>
          <a:p>
            <a:pPr marL="0" indent="0">
              <a:buNone/>
            </a:pPr>
            <a:r>
              <a:rPr lang="uk-UA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вказує на початок рядка.</a:t>
            </a:r>
          </a:p>
          <a:p>
            <a:pPr marL="0" indent="0">
              <a:buNone/>
            </a:pPr>
            <a:r>
              <a:rPr lang="uk-UA" sz="33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оператор чи. Наприклад,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o|u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і американському, і британському варіантам написання слова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24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302" y="582750"/>
            <a:ext cx="11311631" cy="587131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updates@gmail.com</a:t>
            </a:r>
          </a:p>
          <a:p>
            <a:pPr marL="0" indent="0">
              <a:buNone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[a-zA-Z0–9]+@[a-</a:t>
            </a:r>
            <a:r>
              <a:rPr lang="uk-UA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-Z]+\.(</a:t>
            </a:r>
            <a:r>
              <a:rPr lang="uk-UA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com|net|org|edu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Sylvie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2001"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(r'\b\d{2}\b',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/>
              <a:t>[‘20’]</a:t>
            </a:r>
          </a:p>
          <a:p>
            <a:pPr marL="0" indent="0">
              <a:buNone/>
            </a:pPr>
            <a:r>
              <a:rPr lang="uk-UA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ages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re.findall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(r'\b[A-z][a-z]{2,}\b', s)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[A-</a:t>
            </a:r>
            <a:r>
              <a:rPr lang="de-DE" dirty="0" err="1">
                <a:solidFill>
                  <a:schemeClr val="accent6">
                    <a:lumMod val="50000"/>
                  </a:schemeClr>
                </a:solidFill>
              </a:rPr>
              <a:t>Za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-z\d_@$!%*?&amp;]{8,}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5996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Онлайн-конструктори регулярних виразів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Чим складніший регулярний вираз, тим важче його правильно скласти та протестувати.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інтернеті є чимало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візуалізаторів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значно спрощують це завдання. Найзручніший ресурс –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regex101.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надає довідкову та налагоджувальну інформацію, дозволяє візуально тестувати шаблони для пошуку та заміни. Крім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PHP, Java,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190" y="1825625"/>
            <a:ext cx="5071620" cy="44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79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 посилання по </a:t>
            </a:r>
            <a:r>
              <a:rPr lang="de-DE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https://docs.python.org/3/library/re.html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https://www.regular-expressions.info/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складні трюки і тонкощі з прикладами: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http://www.rexegg.com/;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налагодження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https://regex101.com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забудьте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поставити галочку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розділі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FLAVOR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зліва);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візуалізація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https://www.debuggex.com/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забудьте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вибрати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Python);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Могутній текстовий редактор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Sublime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якому дуже зручний пошук за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регуляркам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endParaRPr lang="ru-RU" dirty="0"/>
          </a:p>
          <a:p>
            <a:pPr fontAlgn="base"/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137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Нормалізація текстів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3895"/>
            <a:ext cx="10515600" cy="4863068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нормальна форма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канонічна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початкова форма слова.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початковою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прикметників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прикметник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Фруктами -&gt; фрукт,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074738" algn="just">
              <a:lnSpc>
                <a:spcPct val="100000"/>
              </a:lnSpc>
              <a:spcBef>
                <a:spcPts val="0"/>
              </a:spcBef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74738" algn="just">
              <a:lnSpc>
                <a:spcPct val="100000"/>
              </a:lnSpc>
              <a:spcBef>
                <a:spcPts val="0"/>
              </a:spcBef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за мету привести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35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668" y="166250"/>
            <a:ext cx="10515600" cy="54039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розділових знаків з тексту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228" y="590627"/>
            <a:ext cx="10528176" cy="1889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03" y="2262333"/>
            <a:ext cx="10112683" cy="254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28" y="2552369"/>
            <a:ext cx="9721049" cy="31500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262" y="5774254"/>
            <a:ext cx="11354540" cy="63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9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13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825" y="923278"/>
            <a:ext cx="11008311" cy="563732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метод нормалізації тексту, який обрізає кінець або початок слова, беручи до уваги список загальних префіксів або суфіксів, які можна знайти в цьому слові. Це елементарний процес видалення суфіксів ("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"es", "s"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зі слова, що базується на правилах.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Stemming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шляхом вирізання суфікса чи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префікса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зі слова.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виконання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існує метод </a:t>
            </a:r>
            <a:r>
              <a:rPr lang="de-D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PorterStemmer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</a:t>
            </a:r>
            <a:r>
              <a:rPr lang="de-DE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PorterStemmer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4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стемінгу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581" y="2041316"/>
            <a:ext cx="5009987" cy="471025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Імпортується пакет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PorterStemer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(Імпортуються пакети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речень, слів. Реалізується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слів. Видаляються розділові знаки)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 об’єкт для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PorterStemmer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виконується, а виведення кожного слова здійснюється за допомогою об'єкта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PorterStemmer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81" y="2752039"/>
            <a:ext cx="5009987" cy="342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35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77475" cy="60198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963662" y="4941333"/>
            <a:ext cx="9127724" cy="17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42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929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7363"/>
            <a:ext cx="10515600" cy="4969600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Лематизація – тонкий процес, цілю якого є виділення леми слова. Під лемою розуміють базову, або канонічну форму вхідного слова, тобто ту, яку ми можемо знайти в словнику. Цей метод зазвичай працює на основі словника, де зберігається інформація про слова в їх початкових формах.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 складність цього підходу полягає у формуванні словника для кожної мови. Адже в ньому має зберігатися інформація про основи слів, список всіх можливих словоформ а також частина мови. Якщо існує сформований словник під необхідну мову, реалізація значно спрощується. Один з основних етапів, який необхідний для збільшення точності нормалізації в алгоритмі лематизації – це виділення частини мови для слова. Оскільки залежно від частини мови, до одного і того самого слова можуть бути застосовані різні правила.</a:t>
            </a:r>
          </a:p>
        </p:txBody>
      </p:sp>
    </p:spTree>
    <p:extLst>
      <p:ext uri="{BB962C8B-B14F-4D97-AF65-F5344CB8AC3E}">
        <p14:creationId xmlns:p14="http://schemas.microsoft.com/office/powerpoint/2010/main" val="141435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9394"/>
            <a:ext cx="10515600" cy="5697569"/>
          </a:xfrm>
        </p:spPr>
        <p:txBody>
          <a:bodyPr>
            <a:normAutofit fontScale="70000" lnSpcReduction="20000"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для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час,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словнику.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нюанс,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і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застосунком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найкоротші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правила синтаксису,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слова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вручну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ряду правил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артикль,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 слово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прикметник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Стохастичні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вони,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4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2044</Words>
  <Application>Microsoft Office PowerPoint</Application>
  <PresentationFormat>Широкий екран</PresentationFormat>
  <Paragraphs>147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NLTP Python</vt:lpstr>
      <vt:lpstr>Основи NLP для тексту</vt:lpstr>
      <vt:lpstr>Нормалізація текстів</vt:lpstr>
      <vt:lpstr>Видалення розділових знаків з тексту</vt:lpstr>
      <vt:lpstr>Стемінг</vt:lpstr>
      <vt:lpstr>Виконання стемінгу</vt:lpstr>
      <vt:lpstr>Презентація PowerPoint</vt:lpstr>
      <vt:lpstr>Лематизація</vt:lpstr>
      <vt:lpstr>Презентація PowerPoint</vt:lpstr>
      <vt:lpstr>Для лематизації використовується метод WordNetLemmatizer() </vt:lpstr>
      <vt:lpstr>Презентація PowerPoint</vt:lpstr>
      <vt:lpstr>Презентація PowerPoint</vt:lpstr>
      <vt:lpstr>Регулярні вирази</vt:lpstr>
      <vt:lpstr>Презентація PowerPoint</vt:lpstr>
      <vt:lpstr>Презентація PowerPoint</vt:lpstr>
      <vt:lpstr>Приклади регулярних виразів</vt:lpstr>
      <vt:lpstr>Презентація PowerPoint</vt:lpstr>
      <vt:lpstr>Основні функції Regex</vt:lpstr>
      <vt:lpstr>Презентація PowerPoint</vt:lpstr>
      <vt:lpstr>Презентація PowerPoint</vt:lpstr>
      <vt:lpstr>Презентація PowerPoint</vt:lpstr>
      <vt:lpstr>Символи</vt:lpstr>
      <vt:lpstr>Модифікатори</vt:lpstr>
      <vt:lpstr>Презентація PowerPoint</vt:lpstr>
      <vt:lpstr>Онлайн-конструктори регулярних виразів.</vt:lpstr>
      <vt:lpstr>Корисні посилання по Regex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NLTP Python</dc:title>
  <dc:creator>Admin</dc:creator>
  <cp:lastModifiedBy>Оксана</cp:lastModifiedBy>
  <cp:revision>44</cp:revision>
  <dcterms:created xsi:type="dcterms:W3CDTF">2022-09-27T17:15:26Z</dcterms:created>
  <dcterms:modified xsi:type="dcterms:W3CDTF">2024-09-19T10:28:18Z</dcterms:modified>
</cp:coreProperties>
</file>