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5" r:id="rId18"/>
    <p:sldId id="276" r:id="rId19"/>
    <p:sldId id="277" r:id="rId20"/>
    <p:sldId id="278" r:id="rId21"/>
    <p:sldId id="279" r:id="rId22"/>
    <p:sldId id="280" r:id="rId23"/>
    <p:sldId id="281" r:id="rId24"/>
    <p:sldId id="282" r:id="rId25"/>
    <p:sldId id="283" r:id="rId26"/>
    <p:sldId id="272" r:id="rId27"/>
    <p:sldId id="273" r:id="rId28"/>
    <p:sldId id="27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11"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924C0620-779C-4CF8-9B50-F91B02389F8D}" type="datetimeFigureOut">
              <a:rPr lang="uk-UA" smtClean="0"/>
              <a:t>07.09.2021</a:t>
            </a:fld>
            <a:endParaRPr lang="uk-UA"/>
          </a:p>
        </p:txBody>
      </p:sp>
      <p:sp>
        <p:nvSpPr>
          <p:cNvPr id="5" name="Footer Placeholder 4"/>
          <p:cNvSpPr>
            <a:spLocks noGrp="1"/>
          </p:cNvSpPr>
          <p:nvPr>
            <p:ph type="ftr" sz="quarter" idx="11"/>
          </p:nvPr>
        </p:nvSpPr>
        <p:spPr>
          <a:xfrm>
            <a:off x="1371600" y="4323845"/>
            <a:ext cx="6400800" cy="365125"/>
          </a:xfrm>
        </p:spPr>
        <p:txBody>
          <a:bodyPr/>
          <a:lstStyle/>
          <a:p>
            <a:endParaRPr lang="uk-UA"/>
          </a:p>
        </p:txBody>
      </p:sp>
      <p:sp>
        <p:nvSpPr>
          <p:cNvPr id="6" name="Slide Number Placeholder 5"/>
          <p:cNvSpPr>
            <a:spLocks noGrp="1"/>
          </p:cNvSpPr>
          <p:nvPr>
            <p:ph type="sldNum" sz="quarter" idx="12"/>
          </p:nvPr>
        </p:nvSpPr>
        <p:spPr>
          <a:xfrm>
            <a:off x="8077200" y="1430866"/>
            <a:ext cx="2743200" cy="365125"/>
          </a:xfrm>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1514952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24C0620-779C-4CF8-9B50-F91B02389F8D}" type="datetimeFigureOut">
              <a:rPr lang="uk-UA" smtClean="0"/>
              <a:t>07.09.2021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1101514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Назва та підпис">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924C0620-779C-4CF8-9B50-F91B02389F8D}" type="datetimeFigureOut">
              <a:rPr lang="uk-UA" smtClean="0"/>
              <a:t>07.09.2021</a:t>
            </a:fld>
            <a:endParaRPr lang="uk-UA"/>
          </a:p>
        </p:txBody>
      </p:sp>
      <p:sp>
        <p:nvSpPr>
          <p:cNvPr id="6" name="Footer Placeholder 5"/>
          <p:cNvSpPr>
            <a:spLocks noGrp="1"/>
          </p:cNvSpPr>
          <p:nvPr>
            <p:ph type="ftr" sz="quarter" idx="11"/>
          </p:nvPr>
        </p:nvSpPr>
        <p:spPr>
          <a:xfrm>
            <a:off x="685800" y="379941"/>
            <a:ext cx="6991492" cy="365125"/>
          </a:xfrm>
        </p:spPr>
        <p:txBody>
          <a:bodyPr/>
          <a:lstStyle/>
          <a:p>
            <a:endParaRPr lang="uk-UA"/>
          </a:p>
        </p:txBody>
      </p:sp>
      <p:sp>
        <p:nvSpPr>
          <p:cNvPr id="7" name="Slide Number Placeholder 6"/>
          <p:cNvSpPr>
            <a:spLocks noGrp="1"/>
          </p:cNvSpPr>
          <p:nvPr>
            <p:ph type="sldNum" sz="quarter" idx="12"/>
          </p:nvPr>
        </p:nvSpPr>
        <p:spPr>
          <a:xfrm>
            <a:off x="10862452" y="381000"/>
            <a:ext cx="643748" cy="365125"/>
          </a:xfrm>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23567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з підписом">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uk-UA"/>
              <a:t>Клацніть, щоб редагувати стиль зразка заголовка</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924C0620-779C-4CF8-9B50-F91B02389F8D}" type="datetimeFigureOut">
              <a:rPr lang="uk-UA" smtClean="0"/>
              <a:t>07.09.2021</a:t>
            </a:fld>
            <a:endParaRPr lang="uk-UA"/>
          </a:p>
        </p:txBody>
      </p:sp>
      <p:sp>
        <p:nvSpPr>
          <p:cNvPr id="6" name="Footer Placeholder 5"/>
          <p:cNvSpPr>
            <a:spLocks noGrp="1"/>
          </p:cNvSpPr>
          <p:nvPr>
            <p:ph type="ftr" sz="quarter" idx="11"/>
          </p:nvPr>
        </p:nvSpPr>
        <p:spPr>
          <a:xfrm>
            <a:off x="685800" y="379941"/>
            <a:ext cx="6991492" cy="365125"/>
          </a:xfrm>
        </p:spPr>
        <p:txBody>
          <a:bodyPr/>
          <a:lstStyle/>
          <a:p>
            <a:endParaRPr lang="uk-UA"/>
          </a:p>
        </p:txBody>
      </p:sp>
      <p:sp>
        <p:nvSpPr>
          <p:cNvPr id="7" name="Slide Number Placeholder 6"/>
          <p:cNvSpPr>
            <a:spLocks noGrp="1"/>
          </p:cNvSpPr>
          <p:nvPr>
            <p:ph type="sldNum" sz="quarter" idx="12"/>
          </p:nvPr>
        </p:nvSpPr>
        <p:spPr>
          <a:xfrm>
            <a:off x="10862452" y="381000"/>
            <a:ext cx="643748" cy="365125"/>
          </a:xfrm>
        </p:spPr>
        <p:txBody>
          <a:bodyPr/>
          <a:lstStyle/>
          <a:p>
            <a:fld id="{F692617A-FF2A-422B-9ABF-E273FC31CB23}" type="slidenum">
              <a:rPr lang="uk-UA" smtClean="0"/>
              <a:t>‹#›</a:t>
            </a:fld>
            <a:endParaRPr lang="uk-UA"/>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9047769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ка назви">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924C0620-779C-4CF8-9B50-F91B02389F8D}" type="datetimeFigureOut">
              <a:rPr lang="uk-UA" smtClean="0"/>
              <a:t>07.09.2021</a:t>
            </a:fld>
            <a:endParaRPr lang="uk-UA"/>
          </a:p>
        </p:txBody>
      </p:sp>
      <p:sp>
        <p:nvSpPr>
          <p:cNvPr id="6" name="Footer Placeholder 5"/>
          <p:cNvSpPr>
            <a:spLocks noGrp="1"/>
          </p:cNvSpPr>
          <p:nvPr>
            <p:ph type="ftr" sz="quarter" idx="11"/>
          </p:nvPr>
        </p:nvSpPr>
        <p:spPr>
          <a:xfrm>
            <a:off x="685800" y="378883"/>
            <a:ext cx="6991492" cy="365125"/>
          </a:xfrm>
        </p:spPr>
        <p:txBody>
          <a:bodyPr/>
          <a:lstStyle/>
          <a:p>
            <a:endParaRPr lang="uk-UA"/>
          </a:p>
        </p:txBody>
      </p:sp>
      <p:sp>
        <p:nvSpPr>
          <p:cNvPr id="7" name="Slide Number Placeholder 6"/>
          <p:cNvSpPr>
            <a:spLocks noGrp="1"/>
          </p:cNvSpPr>
          <p:nvPr>
            <p:ph type="sldNum" sz="quarter" idx="12"/>
          </p:nvPr>
        </p:nvSpPr>
        <p:spPr>
          <a:xfrm>
            <a:off x="10862452" y="381000"/>
            <a:ext cx="643748" cy="365125"/>
          </a:xfrm>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7898813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uk-UA"/>
              <a:t>Клацніть, щоб редагувати стиль зразка заголовка</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924C0620-779C-4CF8-9B50-F91B02389F8D}" type="datetimeFigureOut">
              <a:rPr lang="uk-UA" smtClean="0"/>
              <a:t>07.09.2021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37976530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uk-UA"/>
              <a:t>Клацніть, щоб редагувати стиль зразка заголовка</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3" name="Date Placeholder 2"/>
          <p:cNvSpPr>
            <a:spLocks noGrp="1"/>
          </p:cNvSpPr>
          <p:nvPr>
            <p:ph type="dt" sz="half" idx="10"/>
          </p:nvPr>
        </p:nvSpPr>
        <p:spPr/>
        <p:txBody>
          <a:bodyPr/>
          <a:lstStyle/>
          <a:p>
            <a:fld id="{924C0620-779C-4CF8-9B50-F91B02389F8D}" type="datetimeFigureOut">
              <a:rPr lang="uk-UA" smtClean="0"/>
              <a:t>07.09.2021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17902559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24C0620-779C-4CF8-9B50-F91B02389F8D}" type="datetimeFigureOut">
              <a:rPr lang="uk-UA" smtClean="0"/>
              <a:t>07.09.2021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12286411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ий заголовок і текст">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924C0620-779C-4CF8-9B50-F91B02389F8D}" type="datetimeFigureOut">
              <a:rPr lang="uk-UA" smtClean="0"/>
              <a:t>07.09.2021</a:t>
            </a:fld>
            <a:endParaRPr lang="uk-UA"/>
          </a:p>
        </p:txBody>
      </p:sp>
      <p:sp>
        <p:nvSpPr>
          <p:cNvPr id="5" name="Footer Placeholder 4"/>
          <p:cNvSpPr>
            <a:spLocks noGrp="1"/>
          </p:cNvSpPr>
          <p:nvPr>
            <p:ph type="ftr" sz="quarter" idx="11"/>
          </p:nvPr>
        </p:nvSpPr>
        <p:spPr>
          <a:xfrm>
            <a:off x="685800" y="381000"/>
            <a:ext cx="6991492" cy="365125"/>
          </a:xfrm>
        </p:spPr>
        <p:txBody>
          <a:bodyPr/>
          <a:lstStyle/>
          <a:p>
            <a:endParaRPr lang="uk-UA"/>
          </a:p>
        </p:txBody>
      </p:sp>
      <p:sp>
        <p:nvSpPr>
          <p:cNvPr id="6" name="Slide Number Placeholder 5"/>
          <p:cNvSpPr>
            <a:spLocks noGrp="1"/>
          </p:cNvSpPr>
          <p:nvPr>
            <p:ph type="sldNum" sz="quarter" idx="12"/>
          </p:nvPr>
        </p:nvSpPr>
        <p:spPr>
          <a:xfrm>
            <a:off x="10862452" y="381000"/>
            <a:ext cx="643748" cy="365125"/>
          </a:xfrm>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2060225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924C0620-779C-4CF8-9B50-F91B02389F8D}" type="datetimeFigureOut">
              <a:rPr lang="uk-UA" smtClean="0"/>
              <a:t>07.09.2021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1593103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Назва розділу">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924C0620-779C-4CF8-9B50-F91B02389F8D}" type="datetimeFigureOut">
              <a:rPr lang="uk-UA" smtClean="0"/>
              <a:t>07.09.2021</a:t>
            </a:fld>
            <a:endParaRPr lang="uk-UA"/>
          </a:p>
        </p:txBody>
      </p:sp>
      <p:sp>
        <p:nvSpPr>
          <p:cNvPr id="5" name="Footer Placeholder 4"/>
          <p:cNvSpPr>
            <a:spLocks noGrp="1"/>
          </p:cNvSpPr>
          <p:nvPr>
            <p:ph type="ftr" sz="quarter" idx="11"/>
          </p:nvPr>
        </p:nvSpPr>
        <p:spPr>
          <a:xfrm>
            <a:off x="685800" y="381001"/>
            <a:ext cx="6991492" cy="364065"/>
          </a:xfrm>
        </p:spPr>
        <p:txBody>
          <a:bodyPr/>
          <a:lstStyle/>
          <a:p>
            <a:endParaRPr lang="uk-UA"/>
          </a:p>
        </p:txBody>
      </p:sp>
      <p:sp>
        <p:nvSpPr>
          <p:cNvPr id="6" name="Slide Number Placeholder 5"/>
          <p:cNvSpPr>
            <a:spLocks noGrp="1"/>
          </p:cNvSpPr>
          <p:nvPr>
            <p:ph type="sldNum" sz="quarter" idx="12"/>
          </p:nvPr>
        </p:nvSpPr>
        <p:spPr>
          <a:xfrm>
            <a:off x="10862452" y="381000"/>
            <a:ext cx="643748" cy="365125"/>
          </a:xfrm>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871841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924C0620-779C-4CF8-9B50-F91B02389F8D}" type="datetimeFigureOut">
              <a:rPr lang="uk-UA" smtClean="0"/>
              <a:t>07.09.2021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2602532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685800" y="3132666"/>
            <a:ext cx="5311775" cy="3086019"/>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172200" y="3132666"/>
            <a:ext cx="5334000" cy="3086019"/>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924C0620-779C-4CF8-9B50-F91B02389F8D}" type="datetimeFigureOut">
              <a:rPr lang="uk-UA" smtClean="0"/>
              <a:t>07.09.2021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2397609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924C0620-779C-4CF8-9B50-F91B02389F8D}" type="datetimeFigureOut">
              <a:rPr lang="uk-UA" smtClean="0"/>
              <a:t>07.09.2021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1027462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4C0620-779C-4CF8-9B50-F91B02389F8D}" type="datetimeFigureOut">
              <a:rPr lang="uk-UA" smtClean="0"/>
              <a:t>07.09.2021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3682833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24C0620-779C-4CF8-9B50-F91B02389F8D}" type="datetimeFigureOut">
              <a:rPr lang="uk-UA" smtClean="0"/>
              <a:t>07.09.2021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2652922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924C0620-779C-4CF8-9B50-F91B02389F8D}" type="datetimeFigureOut">
              <a:rPr lang="uk-UA" smtClean="0"/>
              <a:t>07.09.2021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692617A-FF2A-422B-9ABF-E273FC31CB23}" type="slidenum">
              <a:rPr lang="uk-UA" smtClean="0"/>
              <a:t>‹#›</a:t>
            </a:fld>
            <a:endParaRPr lang="uk-UA"/>
          </a:p>
        </p:txBody>
      </p:sp>
    </p:spTree>
    <p:extLst>
      <p:ext uri="{BB962C8B-B14F-4D97-AF65-F5344CB8AC3E}">
        <p14:creationId xmlns:p14="http://schemas.microsoft.com/office/powerpoint/2010/main" val="4011663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24C0620-779C-4CF8-9B50-F91B02389F8D}" type="datetimeFigureOut">
              <a:rPr lang="uk-UA" smtClean="0"/>
              <a:t>07.09.2021</a:t>
            </a:fld>
            <a:endParaRPr lang="uk-UA"/>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692617A-FF2A-422B-9ABF-E273FC31CB23}" type="slidenum">
              <a:rPr lang="uk-UA" smtClean="0"/>
              <a:t>‹#›</a:t>
            </a:fld>
            <a:endParaRPr lang="uk-UA"/>
          </a:p>
        </p:txBody>
      </p:sp>
    </p:spTree>
    <p:extLst>
      <p:ext uri="{BB962C8B-B14F-4D97-AF65-F5344CB8AC3E}">
        <p14:creationId xmlns:p14="http://schemas.microsoft.com/office/powerpoint/2010/main" val="382422520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D6454F-58B3-47F2-BF07-DE32BF0A2D3E}"/>
              </a:ext>
            </a:extLst>
          </p:cNvPr>
          <p:cNvSpPr>
            <a:spLocks noGrp="1"/>
          </p:cNvSpPr>
          <p:nvPr>
            <p:ph type="ctrTitle"/>
          </p:nvPr>
        </p:nvSpPr>
        <p:spPr/>
        <p:txBody>
          <a:bodyPr>
            <a:normAutofit fontScale="90000"/>
          </a:bodyPr>
          <a:lstStyle/>
          <a:p>
            <a:r>
              <a:rPr lang="uk-UA" dirty="0"/>
              <a:t>ЕКОНОМІЧНА ХАРАКТЕРИСТИКА ОПТОВОЇ ТОРГІВЛІ</a:t>
            </a:r>
          </a:p>
        </p:txBody>
      </p:sp>
      <p:sp>
        <p:nvSpPr>
          <p:cNvPr id="3" name="Підзаголовок 2">
            <a:extLst>
              <a:ext uri="{FF2B5EF4-FFF2-40B4-BE49-F238E27FC236}">
                <a16:creationId xmlns:a16="http://schemas.microsoft.com/office/drawing/2014/main" id="{E9EB8B30-3DCB-4583-B858-BA3D3B4A571D}"/>
              </a:ext>
            </a:extLst>
          </p:cNvPr>
          <p:cNvSpPr>
            <a:spLocks noGrp="1"/>
          </p:cNvSpPr>
          <p:nvPr>
            <p:ph type="subTitle" idx="1"/>
          </p:nvPr>
        </p:nvSpPr>
        <p:spPr/>
        <p:txBody>
          <a:bodyPr>
            <a:normAutofit fontScale="92500" lnSpcReduction="10000"/>
          </a:bodyPr>
          <a:lstStyle/>
          <a:p>
            <a:r>
              <a:rPr lang="uk-UA" dirty="0"/>
              <a:t>Лекція з навчальної дисципліни</a:t>
            </a:r>
          </a:p>
          <a:p>
            <a:r>
              <a:rPr lang="uk-UA" dirty="0"/>
              <a:t>«Економіка та управління в сфері торгівлі»</a:t>
            </a:r>
          </a:p>
        </p:txBody>
      </p:sp>
    </p:spTree>
    <p:extLst>
      <p:ext uri="{BB962C8B-B14F-4D97-AF65-F5344CB8AC3E}">
        <p14:creationId xmlns:p14="http://schemas.microsoft.com/office/powerpoint/2010/main" val="3669708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3EA3E8A-BACD-458D-91A5-74F59303140D}"/>
              </a:ext>
            </a:extLst>
          </p:cNvPr>
          <p:cNvSpPr txBox="1"/>
          <p:nvPr/>
        </p:nvSpPr>
        <p:spPr>
          <a:xfrm>
            <a:off x="1458686" y="1720840"/>
            <a:ext cx="9274628" cy="3416320"/>
          </a:xfrm>
          <a:prstGeom prst="rect">
            <a:avLst/>
          </a:prstGeom>
          <a:noFill/>
        </p:spPr>
        <p:txBody>
          <a:bodyPr wrap="square">
            <a:spAutoFit/>
          </a:bodyPr>
          <a:lstStyle/>
          <a:p>
            <a:r>
              <a:rPr lang="uk-UA" b="1" dirty="0"/>
              <a:t>Технологічні функції оптових підприємств </a:t>
            </a:r>
            <a:r>
              <a:rPr lang="uk-UA" dirty="0"/>
              <a:t>становлять основу діяльності їхніх складів. Вони включають комплекс заходів, пов’язаних з нагромадженням на складах необхідних запасів товарів, перетворенням виробничого асортименту у торговий, підготовкою товарів до продажу покупцям, організацією транспортно-експедиційних операцій.</a:t>
            </a:r>
          </a:p>
          <a:p>
            <a:endParaRPr lang="uk-UA" dirty="0"/>
          </a:p>
          <a:p>
            <a:r>
              <a:rPr lang="uk-UA" dirty="0"/>
              <a:t>Крім комерційних і технологічних функцій оптові підприємства можуть виконувати виробничі операції. Характер цих операцій визначається властивостями і особливостями асортименту окремих товарів, умовами їх зберігання, транспортування і споживання.</a:t>
            </a:r>
          </a:p>
          <a:p>
            <a:r>
              <a:rPr lang="uk-UA" dirty="0"/>
              <a:t>До </a:t>
            </a:r>
            <a:r>
              <a:rPr lang="uk-UA" b="1" dirty="0"/>
              <a:t>виробничих операцій </a:t>
            </a:r>
            <a:r>
              <a:rPr lang="uk-UA" dirty="0"/>
              <a:t>належать, наприклад, переробка і фасування плодоовочевих, </a:t>
            </a:r>
            <a:r>
              <a:rPr lang="uk-UA" dirty="0" err="1"/>
              <a:t>бакалейних</a:t>
            </a:r>
            <a:r>
              <a:rPr lang="uk-UA" dirty="0"/>
              <a:t>, м´ясних та молочних товарів.</a:t>
            </a:r>
          </a:p>
        </p:txBody>
      </p:sp>
    </p:spTree>
    <p:extLst>
      <p:ext uri="{BB962C8B-B14F-4D97-AF65-F5344CB8AC3E}">
        <p14:creationId xmlns:p14="http://schemas.microsoft.com/office/powerpoint/2010/main" val="2993453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85EFA2E-0839-4ACC-9629-26C2313CFBBC}"/>
              </a:ext>
            </a:extLst>
          </p:cNvPr>
          <p:cNvSpPr txBox="1"/>
          <p:nvPr/>
        </p:nvSpPr>
        <p:spPr>
          <a:xfrm>
            <a:off x="1043473" y="1674674"/>
            <a:ext cx="10105053" cy="2862322"/>
          </a:xfrm>
          <a:prstGeom prst="rect">
            <a:avLst/>
          </a:prstGeom>
          <a:noFill/>
        </p:spPr>
        <p:txBody>
          <a:bodyPr wrap="square">
            <a:spAutoFit/>
          </a:bodyPr>
          <a:lstStyle/>
          <a:p>
            <a:r>
              <a:rPr lang="uk-UA" dirty="0"/>
              <a:t>Значення оптової торгівлі для контрагентів угод полягає в тому, що оптова торгівля надає такі переваги для виробників:</a:t>
            </a:r>
          </a:p>
          <a:p>
            <a:endParaRPr lang="uk-UA" dirty="0"/>
          </a:p>
          <a:p>
            <a:pPr marL="342900" indent="-342900">
              <a:buAutoNum type="arabicPeriod"/>
            </a:pPr>
            <a:r>
              <a:rPr lang="uk-UA" dirty="0"/>
              <a:t>Розвантажує органи збуту. </a:t>
            </a:r>
          </a:p>
          <a:p>
            <a:endParaRPr lang="uk-UA" dirty="0"/>
          </a:p>
          <a:p>
            <a:r>
              <a:rPr lang="uk-UA" dirty="0"/>
              <a:t>2. Знижує коливання завантаженості виробничих </a:t>
            </a:r>
            <a:r>
              <a:rPr lang="uk-UA" dirty="0" err="1"/>
              <a:t>потужностей</a:t>
            </a:r>
            <a:r>
              <a:rPr lang="uk-UA" dirty="0"/>
              <a:t>. </a:t>
            </a:r>
          </a:p>
          <a:p>
            <a:endParaRPr lang="uk-UA" dirty="0"/>
          </a:p>
          <a:p>
            <a:r>
              <a:rPr lang="uk-UA" dirty="0"/>
              <a:t>3. Знижується ризик, пов’язаний із зберіганням продукції на складі. </a:t>
            </a:r>
          </a:p>
          <a:p>
            <a:endParaRPr lang="uk-UA" dirty="0"/>
          </a:p>
          <a:p>
            <a:r>
              <a:rPr lang="uk-UA" dirty="0"/>
              <a:t>4. Фінансові переваги. </a:t>
            </a:r>
          </a:p>
        </p:txBody>
      </p:sp>
    </p:spTree>
    <p:extLst>
      <p:ext uri="{BB962C8B-B14F-4D97-AF65-F5344CB8AC3E}">
        <p14:creationId xmlns:p14="http://schemas.microsoft.com/office/powerpoint/2010/main" val="491284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DDE579-C4C3-402C-B859-2FE18925C5EB}"/>
              </a:ext>
            </a:extLst>
          </p:cNvPr>
          <p:cNvSpPr txBox="1"/>
          <p:nvPr/>
        </p:nvSpPr>
        <p:spPr>
          <a:xfrm>
            <a:off x="1449354" y="1859339"/>
            <a:ext cx="9293291" cy="3139321"/>
          </a:xfrm>
          <a:prstGeom prst="rect">
            <a:avLst/>
          </a:prstGeom>
          <a:noFill/>
        </p:spPr>
        <p:txBody>
          <a:bodyPr wrap="square">
            <a:spAutoFit/>
          </a:bodyPr>
          <a:lstStyle/>
          <a:p>
            <a:r>
              <a:rPr lang="uk-UA" dirty="0"/>
              <a:t>Наявність каналів оптового товароруху надає такі переваги для роздрібної торгівлі:</a:t>
            </a:r>
          </a:p>
          <a:p>
            <a:r>
              <a:rPr lang="uk-UA" dirty="0"/>
              <a:t>• полегшується організація </a:t>
            </a:r>
            <a:r>
              <a:rPr lang="uk-UA" dirty="0" err="1"/>
              <a:t>закупівель</a:t>
            </a:r>
            <a:r>
              <a:rPr lang="uk-UA" dirty="0"/>
              <a:t>;</a:t>
            </a:r>
          </a:p>
          <a:p>
            <a:r>
              <a:rPr lang="uk-UA" dirty="0"/>
              <a:t>• забезпечується терміновість і малий обсяг поставок;</a:t>
            </a:r>
          </a:p>
          <a:p>
            <a:r>
              <a:rPr lang="uk-UA" dirty="0"/>
              <a:t>• забезпечується кредитна допомога;</a:t>
            </a:r>
          </a:p>
          <a:p>
            <a:r>
              <a:rPr lang="uk-UA" dirty="0"/>
              <a:t>• виступаючи замовником на виробництво товарів народного споживання, оптова торгівля організує та встановлює господарські зв’язки між промисловими і сільськогосподарськими підприємствами, з одного боку, та роздрібними торговельними підприємствами - з іншого. У процесі оптового продажу встановлюються також зв’язки між суб´єктами оптової та роздрібної торгівлі.</a:t>
            </a:r>
          </a:p>
        </p:txBody>
      </p:sp>
    </p:spTree>
    <p:extLst>
      <p:ext uri="{BB962C8B-B14F-4D97-AF65-F5344CB8AC3E}">
        <p14:creationId xmlns:p14="http://schemas.microsoft.com/office/powerpoint/2010/main" val="1361869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0FEC853-EF0D-405F-8CB6-88AD5AD184FF}"/>
              </a:ext>
            </a:extLst>
          </p:cNvPr>
          <p:cNvSpPr txBox="1"/>
          <p:nvPr/>
        </p:nvSpPr>
        <p:spPr>
          <a:xfrm>
            <a:off x="1205593" y="1370342"/>
            <a:ext cx="9780814" cy="4247317"/>
          </a:xfrm>
          <a:prstGeom prst="rect">
            <a:avLst/>
          </a:prstGeom>
          <a:noFill/>
        </p:spPr>
        <p:txBody>
          <a:bodyPr wrap="square">
            <a:spAutoFit/>
          </a:bodyPr>
          <a:lstStyle/>
          <a:p>
            <a:pPr algn="ctr"/>
            <a:r>
              <a:rPr lang="ru-RU" b="1" dirty="0"/>
              <a:t>2. Характеристика та </a:t>
            </a:r>
            <a:r>
              <a:rPr lang="ru-RU" b="1" dirty="0" err="1"/>
              <a:t>класифікація</a:t>
            </a:r>
            <a:r>
              <a:rPr lang="ru-RU" b="1" dirty="0"/>
              <a:t> </a:t>
            </a:r>
            <a:r>
              <a:rPr lang="ru-RU" b="1" dirty="0" err="1"/>
              <a:t>оптових</a:t>
            </a:r>
            <a:r>
              <a:rPr lang="ru-RU" b="1" dirty="0"/>
              <a:t> </a:t>
            </a:r>
            <a:r>
              <a:rPr lang="ru-RU" b="1" dirty="0" err="1"/>
              <a:t>торговельних</a:t>
            </a:r>
            <a:r>
              <a:rPr lang="ru-RU" b="1" dirty="0"/>
              <a:t> </a:t>
            </a:r>
            <a:r>
              <a:rPr lang="ru-RU" b="1" dirty="0" err="1"/>
              <a:t>підприємств</a:t>
            </a:r>
            <a:endParaRPr lang="ru-RU" b="1" dirty="0"/>
          </a:p>
          <a:p>
            <a:endParaRPr lang="ru-RU" dirty="0"/>
          </a:p>
          <a:p>
            <a:r>
              <a:rPr lang="uk-UA" b="1" dirty="0"/>
              <a:t>Оптовим (гуртовим) торговельним підприємством </a:t>
            </a:r>
            <a:r>
              <a:rPr lang="uk-UA" dirty="0"/>
              <a:t>є підприємство підгалузі оптової торгівлі, яке має економічні, організаційні та юридичні ознаки суб’єкта господарської діяльності, від власного імені і за власний кошт набуває права власності на придбані партії товарів, спеціалізується на веденні оптового торгу і має необхідні передумови для виконання повного комплексу </a:t>
            </a:r>
            <a:r>
              <a:rPr lang="uk-UA" dirty="0" err="1"/>
              <a:t>закупівельно</a:t>
            </a:r>
            <a:r>
              <a:rPr lang="uk-UA" dirty="0"/>
              <a:t>-збутових і складських технологічних операцій. </a:t>
            </a:r>
          </a:p>
          <a:p>
            <a:endParaRPr lang="uk-UA" dirty="0"/>
          </a:p>
          <a:p>
            <a:r>
              <a:rPr lang="uk-UA" dirty="0"/>
              <a:t>Підприємства оптової торгівлі можна класифікувати за такими ознаками:</a:t>
            </a:r>
          </a:p>
          <a:p>
            <a:r>
              <a:rPr lang="uk-UA" dirty="0"/>
              <a:t>• функціональним рівнем;</a:t>
            </a:r>
          </a:p>
          <a:p>
            <a:r>
              <a:rPr lang="uk-UA" dirty="0"/>
              <a:t>• організаційно-правовою формою;</a:t>
            </a:r>
          </a:p>
          <a:p>
            <a:r>
              <a:rPr lang="uk-UA" dirty="0"/>
              <a:t>• формою власності і належністю;</a:t>
            </a:r>
          </a:p>
          <a:p>
            <a:r>
              <a:rPr lang="uk-UA" dirty="0"/>
              <a:t>• місцем і роллю в </a:t>
            </a:r>
            <a:r>
              <a:rPr lang="uk-UA" dirty="0" err="1"/>
              <a:t>товаропросуванні</a:t>
            </a:r>
            <a:r>
              <a:rPr lang="uk-UA" dirty="0"/>
              <a:t>;</a:t>
            </a:r>
          </a:p>
          <a:p>
            <a:r>
              <a:rPr lang="uk-UA" dirty="0"/>
              <a:t>• товарною спеціалізацією.</a:t>
            </a:r>
          </a:p>
        </p:txBody>
      </p:sp>
    </p:spTree>
    <p:extLst>
      <p:ext uri="{BB962C8B-B14F-4D97-AF65-F5344CB8AC3E}">
        <p14:creationId xmlns:p14="http://schemas.microsoft.com/office/powerpoint/2010/main" val="1483091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6435B1-A776-4BDB-BF57-57FF7AC0B84C}"/>
              </a:ext>
            </a:extLst>
          </p:cNvPr>
          <p:cNvSpPr txBox="1"/>
          <p:nvPr/>
        </p:nvSpPr>
        <p:spPr>
          <a:xfrm>
            <a:off x="1416698" y="1049608"/>
            <a:ext cx="9358604" cy="4524315"/>
          </a:xfrm>
          <a:prstGeom prst="rect">
            <a:avLst/>
          </a:prstGeom>
          <a:noFill/>
        </p:spPr>
        <p:txBody>
          <a:bodyPr wrap="square">
            <a:spAutoFit/>
          </a:bodyPr>
          <a:lstStyle/>
          <a:p>
            <a:r>
              <a:rPr lang="uk-UA" dirty="0"/>
              <a:t>	</a:t>
            </a:r>
            <a:r>
              <a:rPr lang="uk-UA" b="1" dirty="0"/>
              <a:t>Функціональний рівень масштабів діяльності </a:t>
            </a:r>
            <a:r>
              <a:rPr lang="uk-UA" dirty="0"/>
              <a:t>(зон впливу) оптових торговельних підприємств за значенням розподіляє їх на три основні групи: оптові підприємства національного, міжрегіонального (регіонального) і локального значення (масштабу).</a:t>
            </a:r>
          </a:p>
          <a:p>
            <a:endParaRPr lang="uk-UA" dirty="0"/>
          </a:p>
          <a:p>
            <a:r>
              <a:rPr lang="uk-UA" dirty="0"/>
              <a:t>	</a:t>
            </a:r>
            <a:r>
              <a:rPr lang="uk-UA" b="1" dirty="0"/>
              <a:t>У розрізі організаційно-правових форм </a:t>
            </a:r>
            <a:r>
              <a:rPr lang="uk-UA" dirty="0"/>
              <a:t>суб’єкти оптової торгівлі в ринкових умовах характеризуються широкою різноманітністю.</a:t>
            </a:r>
          </a:p>
          <a:p>
            <a:endParaRPr lang="uk-UA" dirty="0"/>
          </a:p>
          <a:p>
            <a:r>
              <a:rPr lang="uk-UA" dirty="0"/>
              <a:t>	</a:t>
            </a:r>
            <a:r>
              <a:rPr lang="uk-UA" b="1" dirty="0"/>
              <a:t>За формою власності </a:t>
            </a:r>
            <a:r>
              <a:rPr lang="uk-UA" dirty="0"/>
              <a:t>розрізняють приватні, колективні, кооперативні, державні і змішані оптові торговельні підприємства.</a:t>
            </a:r>
          </a:p>
          <a:p>
            <a:endParaRPr lang="uk-UA" dirty="0"/>
          </a:p>
          <a:p>
            <a:r>
              <a:rPr lang="uk-UA" dirty="0"/>
              <a:t>	</a:t>
            </a:r>
            <a:r>
              <a:rPr lang="uk-UA" b="1" dirty="0"/>
              <a:t>За своїм місцем у процесі </a:t>
            </a:r>
            <a:r>
              <a:rPr lang="uk-UA" b="1" dirty="0" err="1"/>
              <a:t>товаропросування</a:t>
            </a:r>
            <a:r>
              <a:rPr lang="uk-UA" b="1" dirty="0"/>
              <a:t> </a:t>
            </a:r>
            <a:r>
              <a:rPr lang="uk-UA" dirty="0"/>
              <a:t>оптові торговельні підприємства поділяються на вихідні, торговельно-закупівельні і торговельні, тоді як </a:t>
            </a:r>
            <a:r>
              <a:rPr lang="uk-UA" b="1" dirty="0"/>
              <a:t>за роллю</a:t>
            </a:r>
            <a:r>
              <a:rPr lang="uk-UA" dirty="0"/>
              <a:t> у цьому ж процесі – на виробничо-торговельно-сервісні, виробничо-торговельні, постачальницько-збутові, оптово-торговельні, оптово-роздрібні.</a:t>
            </a:r>
          </a:p>
        </p:txBody>
      </p:sp>
    </p:spTree>
    <p:extLst>
      <p:ext uri="{BB962C8B-B14F-4D97-AF65-F5344CB8AC3E}">
        <p14:creationId xmlns:p14="http://schemas.microsoft.com/office/powerpoint/2010/main" val="1730757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B464DF-781A-4CE3-97B7-8DF4375865A1}"/>
              </a:ext>
            </a:extLst>
          </p:cNvPr>
          <p:cNvSpPr txBox="1"/>
          <p:nvPr/>
        </p:nvSpPr>
        <p:spPr>
          <a:xfrm>
            <a:off x="1272073" y="1516139"/>
            <a:ext cx="9647853" cy="3139321"/>
          </a:xfrm>
          <a:prstGeom prst="rect">
            <a:avLst/>
          </a:prstGeom>
          <a:noFill/>
        </p:spPr>
        <p:txBody>
          <a:bodyPr wrap="square">
            <a:spAutoFit/>
          </a:bodyPr>
          <a:lstStyle/>
          <a:p>
            <a:r>
              <a:rPr lang="uk-UA" dirty="0"/>
              <a:t>	</a:t>
            </a:r>
            <a:r>
              <a:rPr lang="uk-UA" b="1" dirty="0"/>
              <a:t>За загальною товарною спеціалізацією </a:t>
            </a:r>
            <a:r>
              <a:rPr lang="uk-UA" dirty="0"/>
              <a:t>оптові торговельні підприємства поділяються на універсальні, спеціалізовані і змішані, а </a:t>
            </a:r>
            <a:r>
              <a:rPr lang="uk-UA" b="1" dirty="0"/>
              <a:t>за функціональною </a:t>
            </a:r>
            <a:r>
              <a:rPr lang="uk-UA" dirty="0"/>
              <a:t>— на консигнаційні, комісійні, дилерські, дистриб’юторам, агентські, брокерські, маклерські.</a:t>
            </a:r>
          </a:p>
          <a:p>
            <a:endParaRPr lang="uk-UA" dirty="0"/>
          </a:p>
          <a:p>
            <a:r>
              <a:rPr lang="uk-UA" b="1" dirty="0"/>
              <a:t>Оптові підприємства мають такі риси: </a:t>
            </a:r>
            <a:r>
              <a:rPr lang="uk-UA" dirty="0"/>
              <a:t>тісно пов´язані як з виробниками товарів, так і з роздрібними підприємствами; як правило, спеціалізуються на торгівлі окремих груп товарів; мають справу з великими партіями товарів; охоплюють відносно великий район діяльності.</a:t>
            </a:r>
          </a:p>
          <a:p>
            <a:endParaRPr lang="uk-UA" dirty="0"/>
          </a:p>
          <a:p>
            <a:endParaRPr lang="uk-UA" dirty="0"/>
          </a:p>
        </p:txBody>
      </p:sp>
    </p:spTree>
    <p:extLst>
      <p:ext uri="{BB962C8B-B14F-4D97-AF65-F5344CB8AC3E}">
        <p14:creationId xmlns:p14="http://schemas.microsoft.com/office/powerpoint/2010/main" val="2633991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06423E-94CD-4A64-9887-3592936D4E07}"/>
              </a:ext>
            </a:extLst>
          </p:cNvPr>
          <p:cNvSpPr txBox="1"/>
          <p:nvPr/>
        </p:nvSpPr>
        <p:spPr>
          <a:xfrm>
            <a:off x="1660849" y="1815979"/>
            <a:ext cx="8630816" cy="2585323"/>
          </a:xfrm>
          <a:prstGeom prst="rect">
            <a:avLst/>
          </a:prstGeom>
          <a:noFill/>
        </p:spPr>
        <p:txBody>
          <a:bodyPr wrap="square">
            <a:spAutoFit/>
          </a:bodyPr>
          <a:lstStyle/>
          <a:p>
            <a:pPr algn="ctr"/>
            <a:r>
              <a:rPr lang="uk-UA" b="1" dirty="0"/>
              <a:t>3. Види оптових посередників</a:t>
            </a:r>
          </a:p>
          <a:p>
            <a:pPr algn="just"/>
            <a:r>
              <a:rPr lang="uk-UA" dirty="0"/>
              <a:t>Класифікація посередників проводиться за двома ознаками: від чийого імені працює посередник та за чий рахунок посередник веде свої операції. Як видно можливе виділення чотирьох типів посередників:</a:t>
            </a:r>
          </a:p>
          <a:p>
            <a:pPr algn="just"/>
            <a:endParaRPr lang="uk-UA" dirty="0"/>
          </a:p>
          <a:p>
            <a:pPr algn="just"/>
            <a:r>
              <a:rPr lang="uk-UA" dirty="0"/>
              <a:t>1. Працюють від власного імені та за власний рахунок</a:t>
            </a:r>
          </a:p>
          <a:p>
            <a:pPr algn="just"/>
            <a:r>
              <a:rPr lang="uk-UA" dirty="0"/>
              <a:t>2. Працюють від чужого імені та за власний рахунок</a:t>
            </a:r>
          </a:p>
          <a:p>
            <a:pPr algn="just"/>
            <a:r>
              <a:rPr lang="uk-UA" dirty="0"/>
              <a:t>3. Працюють від свого імені та за чужий рахунок</a:t>
            </a:r>
          </a:p>
          <a:p>
            <a:pPr algn="just"/>
            <a:r>
              <a:rPr lang="uk-UA" dirty="0"/>
              <a:t>4. Працюють від чужого імені та за чужий рахунок</a:t>
            </a:r>
          </a:p>
        </p:txBody>
      </p:sp>
    </p:spTree>
    <p:extLst>
      <p:ext uri="{BB962C8B-B14F-4D97-AF65-F5344CB8AC3E}">
        <p14:creationId xmlns:p14="http://schemas.microsoft.com/office/powerpoint/2010/main" val="1181675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65A91F9-7984-4714-9488-528B59F7C57A}"/>
              </a:ext>
            </a:extLst>
          </p:cNvPr>
          <p:cNvSpPr/>
          <p:nvPr/>
        </p:nvSpPr>
        <p:spPr>
          <a:xfrm>
            <a:off x="1221259" y="1593659"/>
            <a:ext cx="9749481" cy="4524315"/>
          </a:xfrm>
          <a:prstGeom prst="rect">
            <a:avLst/>
          </a:prstGeom>
        </p:spPr>
        <p:txBody>
          <a:bodyPr wrap="square">
            <a:spAutoFit/>
          </a:bodyPr>
          <a:lstStyle/>
          <a:p>
            <a:r>
              <a:rPr lang="uk-UA" dirty="0"/>
              <a:t>Розрізняють таки види посередників:</a:t>
            </a:r>
          </a:p>
          <a:p>
            <a:endParaRPr lang="uk-UA" dirty="0"/>
          </a:p>
          <a:p>
            <a:r>
              <a:rPr lang="uk-UA" dirty="0"/>
              <a:t>1. Агенти (прості посередники) сприяють укладанню угод між виробниками і споживачами, не беручи участі в цьому ані своїм ім'ям, ані капіталом. Агент переважно є юридичною особою і виступає від імені іншої особи (принципала), яка виплачує агентові винагороду або за визначеним тарифом, або (частіше) як відсоток від суми визначеної угоди.</a:t>
            </a:r>
          </a:p>
          <a:p>
            <a:endParaRPr lang="uk-UA" dirty="0"/>
          </a:p>
          <a:p>
            <a:r>
              <a:rPr lang="uk-UA" dirty="0"/>
              <a:t>Розрізняють такі типи агентів:</a:t>
            </a:r>
          </a:p>
          <a:p>
            <a:r>
              <a:rPr lang="uk-UA" dirty="0"/>
              <a:t>– агенти виробників – представляють інтереси двох або кількох виробників товарів;</a:t>
            </a:r>
          </a:p>
          <a:p>
            <a:r>
              <a:rPr lang="uk-UA" dirty="0"/>
              <a:t>– повноважні агенти зі збуту (збутові агенти) – отримують право на збут та несуть відповідальність за маркетинг усієї продукції виробників; виконують функції відділу збуту фірми, але не входять до її інфраструктури, а взаємодіють на договірних умовах;</a:t>
            </a:r>
          </a:p>
          <a:p>
            <a:r>
              <a:rPr lang="uk-UA" dirty="0"/>
              <a:t>– агенти із </a:t>
            </a:r>
            <a:r>
              <a:rPr lang="uk-UA" dirty="0" err="1"/>
              <a:t>закупівель</a:t>
            </a:r>
            <a:r>
              <a:rPr lang="uk-UA" dirty="0"/>
              <a:t> – частіше за все займаються підбором необхідного товарного асортименту (наприклад, для невеликих роздрібних торговців).</a:t>
            </a:r>
          </a:p>
        </p:txBody>
      </p:sp>
    </p:spTree>
    <p:extLst>
      <p:ext uri="{BB962C8B-B14F-4D97-AF65-F5344CB8AC3E}">
        <p14:creationId xmlns:p14="http://schemas.microsoft.com/office/powerpoint/2010/main" val="10328228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762E3CA-7DE4-4D7E-817E-7BA73F34285A}"/>
              </a:ext>
            </a:extLst>
          </p:cNvPr>
          <p:cNvSpPr/>
          <p:nvPr/>
        </p:nvSpPr>
        <p:spPr>
          <a:xfrm>
            <a:off x="1421026" y="1582340"/>
            <a:ext cx="10008973" cy="3693319"/>
          </a:xfrm>
          <a:prstGeom prst="rect">
            <a:avLst/>
          </a:prstGeom>
        </p:spPr>
        <p:txBody>
          <a:bodyPr wrap="square">
            <a:spAutoFit/>
          </a:bodyPr>
          <a:lstStyle/>
          <a:p>
            <a:r>
              <a:rPr lang="uk-UA" dirty="0"/>
              <a:t>2. Брокери, як і агенти, сприяють укладанню угод, не беручи в них участі ні своїм ім'ям, ні капіталом. На відміну від агентів брокери підшукують клієнтів, пропонуючи різні джерела надходження товарів, і не мають тривалих відносин ні з виробниками, ні зі споживачами. Брокери працюють переважно за визначеними товарами або операціями.</a:t>
            </a:r>
          </a:p>
          <a:p>
            <a:r>
              <a:rPr lang="uk-UA" dirty="0"/>
              <a:t>До функцій брокерів належить пошук покупців для великих партій товарів і клієнтів, які купують товари за низькими цінами у період, коли пропозиції значно перевищують попит. В обороті засобів виробництва брокерів використовують для продажу сирої нафти, сільськогосподарського та промислового обладнання, комп'ютерної техніки та ін.</a:t>
            </a:r>
          </a:p>
          <a:p>
            <a:endParaRPr lang="uk-UA" dirty="0"/>
          </a:p>
          <a:p>
            <a:r>
              <a:rPr lang="uk-UA" dirty="0"/>
              <a:t>Переважно робота брокерів оплачується у вигляді відсотка від загального обсягу реалізації.</a:t>
            </a:r>
          </a:p>
        </p:txBody>
      </p:sp>
    </p:spTree>
    <p:extLst>
      <p:ext uri="{BB962C8B-B14F-4D97-AF65-F5344CB8AC3E}">
        <p14:creationId xmlns:p14="http://schemas.microsoft.com/office/powerpoint/2010/main" val="770983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1EC449E-29C1-402A-AE0C-643ABA38C58A}"/>
              </a:ext>
            </a:extLst>
          </p:cNvPr>
          <p:cNvSpPr/>
          <p:nvPr/>
        </p:nvSpPr>
        <p:spPr>
          <a:xfrm>
            <a:off x="1245973" y="1898466"/>
            <a:ext cx="9700054" cy="2862322"/>
          </a:xfrm>
          <a:prstGeom prst="rect">
            <a:avLst/>
          </a:prstGeom>
        </p:spPr>
        <p:txBody>
          <a:bodyPr wrap="square">
            <a:spAutoFit/>
          </a:bodyPr>
          <a:lstStyle/>
          <a:p>
            <a:r>
              <a:rPr lang="uk-UA" dirty="0"/>
              <a:t>3. Комісіонери – це посередники, які реалізовують продукцію виробників (комітентів) на комісійних засадах, тобто за кошти продавців, які є власниками товарів до моменту їх реалізації. До послуг комісіонерів найчастіше звертаються при продажу непродовольчих товарів, сільськогосподарської продукції.</a:t>
            </a:r>
          </a:p>
          <a:p>
            <a:endParaRPr lang="uk-UA" dirty="0"/>
          </a:p>
          <a:p>
            <a:r>
              <a:rPr lang="uk-UA" dirty="0"/>
              <a:t>Комісіонер отримує від комітента (сторони, яка дає доручення на здійснення комерційної операції) товар у тимчасове фізичне володіння. Ціна на товар визначається за домовленістю і згодою комітента. Після реалізації продукції з виручки вилучають комісійні та витрати, пов'язані зі збутом, а залишкову суму передають комітенту.</a:t>
            </a:r>
          </a:p>
        </p:txBody>
      </p:sp>
    </p:spTree>
    <p:extLst>
      <p:ext uri="{BB962C8B-B14F-4D97-AF65-F5344CB8AC3E}">
        <p14:creationId xmlns:p14="http://schemas.microsoft.com/office/powerpoint/2010/main" val="2006395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45A320B-359B-4C59-B8A3-4CBE3C79381F}"/>
              </a:ext>
            </a:extLst>
          </p:cNvPr>
          <p:cNvSpPr txBox="1"/>
          <p:nvPr/>
        </p:nvSpPr>
        <p:spPr>
          <a:xfrm>
            <a:off x="1938046" y="1397675"/>
            <a:ext cx="8315908" cy="2031325"/>
          </a:xfrm>
          <a:prstGeom prst="rect">
            <a:avLst/>
          </a:prstGeom>
          <a:noFill/>
        </p:spPr>
        <p:txBody>
          <a:bodyPr wrap="square">
            <a:spAutoFit/>
          </a:bodyPr>
          <a:lstStyle/>
          <a:p>
            <a:pPr algn="ctr"/>
            <a:r>
              <a:rPr lang="uk-UA" b="1" dirty="0"/>
              <a:t>ПЛАН</a:t>
            </a:r>
          </a:p>
          <a:p>
            <a:pPr algn="ctr"/>
            <a:endParaRPr lang="uk-UA" dirty="0"/>
          </a:p>
          <a:p>
            <a:r>
              <a:rPr lang="uk-UA" dirty="0"/>
              <a:t>1. Місце та функції оптової торгівлі у сфері товарного обігу</a:t>
            </a:r>
          </a:p>
          <a:p>
            <a:r>
              <a:rPr lang="uk-UA" dirty="0"/>
              <a:t>2. Характеристика та класифікація оптових торговельних підприємств</a:t>
            </a:r>
          </a:p>
          <a:p>
            <a:r>
              <a:rPr lang="uk-UA" dirty="0"/>
              <a:t>3. Види оптових посередників</a:t>
            </a:r>
          </a:p>
          <a:p>
            <a:r>
              <a:rPr lang="uk-UA" dirty="0"/>
              <a:t>4. Організатори оптового обороту, їх роль та функції у формуванні оптового ринку</a:t>
            </a:r>
          </a:p>
        </p:txBody>
      </p:sp>
    </p:spTree>
    <p:extLst>
      <p:ext uri="{BB962C8B-B14F-4D97-AF65-F5344CB8AC3E}">
        <p14:creationId xmlns:p14="http://schemas.microsoft.com/office/powerpoint/2010/main" val="2865911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CA913A2-D16D-4FD5-A124-323CF9FABC2D}"/>
              </a:ext>
            </a:extLst>
          </p:cNvPr>
          <p:cNvSpPr/>
          <p:nvPr/>
        </p:nvSpPr>
        <p:spPr>
          <a:xfrm>
            <a:off x="1721708" y="1685826"/>
            <a:ext cx="8748584" cy="3139321"/>
          </a:xfrm>
          <a:prstGeom prst="rect">
            <a:avLst/>
          </a:prstGeom>
        </p:spPr>
        <p:txBody>
          <a:bodyPr wrap="square">
            <a:spAutoFit/>
          </a:bodyPr>
          <a:lstStyle/>
          <a:p>
            <a:r>
              <a:rPr lang="uk-UA" dirty="0"/>
              <a:t>4. Консигнатори є різновидом комісіонерів. Вони, як правило, володіють потужним складським господарством і зацікавлені у здійсненні активної збутової діяльності. На умовах консигнації реалізують товари масового попиту, а консигнатор здійснює платежі консигнанту (власнику товару до моменту реалізації) в міру реалізації товарів.</a:t>
            </a:r>
          </a:p>
          <a:p>
            <a:endParaRPr lang="uk-UA" dirty="0"/>
          </a:p>
          <a:p>
            <a:r>
              <a:rPr lang="uk-UA" dirty="0"/>
              <a:t>Договір консигнації має перелік особливостей. Так, попередньо визначають суму товарів, які одночасно зберігаються на консигнаційному складі і поповнюються в міру реалізації; термін консигнації, протягом якого ця сума повинна бути реалізована; календарні періоди здійснення платежів тощо.</a:t>
            </a:r>
          </a:p>
        </p:txBody>
      </p:sp>
    </p:spTree>
    <p:extLst>
      <p:ext uri="{BB962C8B-B14F-4D97-AF65-F5344CB8AC3E}">
        <p14:creationId xmlns:p14="http://schemas.microsoft.com/office/powerpoint/2010/main" val="39521459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44E1DCB-5263-4E44-B1A9-E92B13017986}"/>
              </a:ext>
            </a:extLst>
          </p:cNvPr>
          <p:cNvSpPr/>
          <p:nvPr/>
        </p:nvSpPr>
        <p:spPr>
          <a:xfrm>
            <a:off x="1629032" y="1720840"/>
            <a:ext cx="8933935" cy="3416320"/>
          </a:xfrm>
          <a:prstGeom prst="rect">
            <a:avLst/>
          </a:prstGeom>
        </p:spPr>
        <p:txBody>
          <a:bodyPr wrap="square">
            <a:spAutoFit/>
          </a:bodyPr>
          <a:lstStyle/>
          <a:p>
            <a:r>
              <a:rPr lang="uk-UA" dirty="0"/>
              <a:t>5. Дистриб'ютори – це збутові фірми, які здійснюють перепродаж товарів від мені фірм, представником якої вони є, але за свій кошт. Порівняно з іншими посередниками дистриб'ютори мають більшу комерційну самостійність і самі відповідають за ризики, пов'язані з псуванням чи втратою товарів, неплатоспроможністю покупців тощо. Вони, як правило, мають монопольне право на продаж товарів довірителя на визначеній території.</a:t>
            </a:r>
          </a:p>
          <a:p>
            <a:endParaRPr lang="uk-UA" dirty="0"/>
          </a:p>
          <a:p>
            <a:r>
              <a:rPr lang="uk-UA" dirty="0"/>
              <a:t>Для фірми, яку представляє дистриб'ютор, такі операції вигідні тим, що дають змогу вийти на нові ринки і забезпечують рекламу її фірми на цих ринках протягом кількох років, гарантують отримання платежів за товар відразу після його поставки.</a:t>
            </a:r>
          </a:p>
        </p:txBody>
      </p:sp>
    </p:spTree>
    <p:extLst>
      <p:ext uri="{BB962C8B-B14F-4D97-AF65-F5344CB8AC3E}">
        <p14:creationId xmlns:p14="http://schemas.microsoft.com/office/powerpoint/2010/main" val="2495105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73D6482-2696-4CA0-924E-746090C46428}"/>
              </a:ext>
            </a:extLst>
          </p:cNvPr>
          <p:cNvSpPr/>
          <p:nvPr/>
        </p:nvSpPr>
        <p:spPr>
          <a:xfrm>
            <a:off x="1610497" y="1863972"/>
            <a:ext cx="8971006" cy="2862322"/>
          </a:xfrm>
          <a:prstGeom prst="rect">
            <a:avLst/>
          </a:prstGeom>
        </p:spPr>
        <p:txBody>
          <a:bodyPr wrap="square">
            <a:spAutoFit/>
          </a:bodyPr>
          <a:lstStyle/>
          <a:p>
            <a:r>
              <a:rPr lang="uk-UA" dirty="0"/>
              <a:t>6. Дилери – це фізичні чи юридичні особи, що працюють як незалежні посередники і здійснюють перепродаж товару від свого імені і за свій кошт (на відміну від дистриб'юторів). Прибуток дилера формується як різниця між ціною купівлі та ціною продажу продукції.</a:t>
            </a:r>
          </a:p>
          <a:p>
            <a:endParaRPr lang="uk-UA" dirty="0"/>
          </a:p>
          <a:p>
            <a:r>
              <a:rPr lang="uk-UA" dirty="0"/>
              <a:t>У роботі з підприємствами-товаровиробниками дилери надають їм інформацію про ринок товарів, здійснюють маркетингові дослідження, надають послуги з реклами та стимулювання збуту на місці продажу, вирішують питання гарантії, ремонту та забезпечення запасними частинами проданої продукції.</a:t>
            </a:r>
          </a:p>
        </p:txBody>
      </p:sp>
    </p:spTree>
    <p:extLst>
      <p:ext uri="{BB962C8B-B14F-4D97-AF65-F5344CB8AC3E}">
        <p14:creationId xmlns:p14="http://schemas.microsoft.com/office/powerpoint/2010/main" val="36489830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4819072-46EA-429D-8AE8-DF5F11F38FFE}"/>
              </a:ext>
            </a:extLst>
          </p:cNvPr>
          <p:cNvSpPr/>
          <p:nvPr/>
        </p:nvSpPr>
        <p:spPr>
          <a:xfrm>
            <a:off x="1655805" y="1185367"/>
            <a:ext cx="9724768" cy="5078313"/>
          </a:xfrm>
          <a:prstGeom prst="rect">
            <a:avLst/>
          </a:prstGeom>
        </p:spPr>
        <p:txBody>
          <a:bodyPr wrap="square">
            <a:spAutoFit/>
          </a:bodyPr>
          <a:lstStyle/>
          <a:p>
            <a:r>
              <a:rPr lang="uk-UA" dirty="0"/>
              <a:t>Основними критеріями вибору торгових посередників:</a:t>
            </a:r>
          </a:p>
          <a:p>
            <a:endParaRPr lang="uk-UA" dirty="0"/>
          </a:p>
          <a:p>
            <a:r>
              <a:rPr lang="uk-UA" dirty="0"/>
              <a:t>1. Фінансовий аспект. Безперечно, значні фінансові можливості та стійке фінансове становище, досвід у веденні справ у цій сфері бізнесу свідчать на користь потенційного посередника.</a:t>
            </a:r>
          </a:p>
          <a:p>
            <a:r>
              <a:rPr lang="uk-UA" dirty="0"/>
              <a:t>2. Організація та основні показників збуту. Наявність розгалуженої збутової мережі, високі темпи товарообігу є певною гарантією ефективного збуту продукції фірми. При цьому беруться до уваги чисельність зайнятих (чим більше, тим краще), рівень компетентності у технічній та комерційній сфері діяльності, динаміка обсягу продажу за останні 5 років.</a:t>
            </a:r>
          </a:p>
          <a:p>
            <a:r>
              <a:rPr lang="uk-UA" dirty="0"/>
              <a:t>3. Збут якої продукції здійснює посередник? Це питання потребує ретельного аналізу показників якості виконуваних посередником робіт. Скажімо, інколи доцільно довірити збут своєї продукції фірмі, що торгує товарами конкурентів, але перевагу слід надавати посередникам, які здійснюють збут продукції вашого підприємства.</a:t>
            </a:r>
          </a:p>
          <a:p>
            <a:r>
              <a:rPr lang="uk-UA" dirty="0"/>
              <a:t>4. Загальна кількість проданих товарів та виробів різних фірм. Якщо таких товарів багато, перш ніж вибирати цього посередника, слід переконатись, що виробам вашого підприємства буде приділена достатня увага.</a:t>
            </a:r>
          </a:p>
        </p:txBody>
      </p:sp>
    </p:spTree>
    <p:extLst>
      <p:ext uri="{BB962C8B-B14F-4D97-AF65-F5344CB8AC3E}">
        <p14:creationId xmlns:p14="http://schemas.microsoft.com/office/powerpoint/2010/main" val="31216623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1A8942E-5BBC-4932-B88D-26AAD2CC14C7}"/>
              </a:ext>
            </a:extLst>
          </p:cNvPr>
          <p:cNvSpPr/>
          <p:nvPr/>
        </p:nvSpPr>
        <p:spPr>
          <a:xfrm>
            <a:off x="1186249" y="1255395"/>
            <a:ext cx="10577384" cy="5355312"/>
          </a:xfrm>
          <a:prstGeom prst="rect">
            <a:avLst/>
          </a:prstGeom>
        </p:spPr>
        <p:txBody>
          <a:bodyPr wrap="square">
            <a:spAutoFit/>
          </a:bodyPr>
          <a:lstStyle/>
          <a:p>
            <a:r>
              <a:rPr lang="uk-UA" dirty="0"/>
              <a:t>5. Репутація посередника. </a:t>
            </a:r>
          </a:p>
          <a:p>
            <a:r>
              <a:rPr lang="uk-UA" dirty="0"/>
              <a:t>6. Охоплення ринку:</a:t>
            </a:r>
          </a:p>
          <a:p>
            <a:r>
              <a:rPr lang="uk-UA" dirty="0"/>
              <a:t>- в географічному розрізі - слід уникати дублювання у своїй збутовій мережі та конфліктів між посередниками;</a:t>
            </a:r>
          </a:p>
          <a:p>
            <a:r>
              <a:rPr lang="uk-UA" dirty="0"/>
              <a:t>- в галузевому розрізі - збутова мережа посередників повинна охоплювати основні групи споживачів;</a:t>
            </a:r>
          </a:p>
          <a:p>
            <a:r>
              <a:rPr lang="uk-UA" dirty="0"/>
              <a:t>- періодичність отримання замовлень - чим рідше надходять замовлення, тим менша ймовірність збереження своєї "присутності" у бізнесі.</a:t>
            </a:r>
          </a:p>
          <a:p>
            <a:r>
              <a:rPr lang="uk-UA" dirty="0"/>
              <a:t>7. Запаси та складські приміщення. Головне в цьому випадку - готовність у будь-який момент здійснити поставку продукції споживачу. Тобто продукція в будь-який момент повинна бути повністю укомплектована. Запаси повинні підтримуватись на рівні необхідному для стійкого постачання споживачам. Крім того, складські приміщення мають бути обладнані всім необхідним для обробки вантажів.</a:t>
            </a:r>
          </a:p>
          <a:p>
            <a:r>
              <a:rPr lang="uk-UA" dirty="0"/>
              <a:t>8. Управління. Впевнене лідерство в своїй сфері бізнесу завжди є гарантом успіху. Отже, один з напрямків вивчення спроможності посередника - оцінка його агресивності на ринку. Вибір того чи іншого каналу збуту або форми реалізації продукції залежить від багатьох факторів: від самого продукту, ставлення до нього споживачів, функцій та принципів роботи того чи іншого виду магазинів, збутової мережі, типів оптових чи роздрібних підприємств торгівлі.</a:t>
            </a:r>
          </a:p>
        </p:txBody>
      </p:sp>
    </p:spTree>
    <p:extLst>
      <p:ext uri="{BB962C8B-B14F-4D97-AF65-F5344CB8AC3E}">
        <p14:creationId xmlns:p14="http://schemas.microsoft.com/office/powerpoint/2010/main" val="1930481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D080486-4D5C-47C2-A913-2EA92BE814F3}"/>
              </a:ext>
            </a:extLst>
          </p:cNvPr>
          <p:cNvSpPr/>
          <p:nvPr/>
        </p:nvSpPr>
        <p:spPr>
          <a:xfrm>
            <a:off x="1050323" y="1427871"/>
            <a:ext cx="10429103" cy="4524315"/>
          </a:xfrm>
          <a:prstGeom prst="rect">
            <a:avLst/>
          </a:prstGeom>
        </p:spPr>
        <p:txBody>
          <a:bodyPr wrap="square">
            <a:spAutoFit/>
          </a:bodyPr>
          <a:lstStyle/>
          <a:p>
            <a:r>
              <a:rPr lang="ru-RU" dirty="0" err="1"/>
              <a:t>Форми</a:t>
            </a:r>
            <a:r>
              <a:rPr lang="ru-RU" dirty="0"/>
              <a:t> </a:t>
            </a:r>
            <a:r>
              <a:rPr lang="ru-RU" dirty="0" err="1"/>
              <a:t>роботи</a:t>
            </a:r>
            <a:r>
              <a:rPr lang="ru-RU" dirty="0"/>
              <a:t> </a:t>
            </a:r>
            <a:r>
              <a:rPr lang="ru-RU" dirty="0" err="1"/>
              <a:t>виробника</a:t>
            </a:r>
            <a:r>
              <a:rPr lang="ru-RU" dirty="0"/>
              <a:t> з </a:t>
            </a:r>
            <a:r>
              <a:rPr lang="ru-RU" dirty="0" err="1"/>
              <a:t>посередниками</a:t>
            </a:r>
            <a:r>
              <a:rPr lang="ru-RU" dirty="0"/>
              <a:t> </a:t>
            </a:r>
            <a:r>
              <a:rPr lang="ru-RU" dirty="0" err="1"/>
              <a:t>можуть</a:t>
            </a:r>
            <a:r>
              <a:rPr lang="ru-RU" dirty="0"/>
              <a:t> бути </a:t>
            </a:r>
            <a:r>
              <a:rPr lang="ru-RU" dirty="0" err="1"/>
              <a:t>такі</a:t>
            </a:r>
            <a:r>
              <a:rPr lang="ru-RU" dirty="0"/>
              <a:t>:</a:t>
            </a:r>
          </a:p>
          <a:p>
            <a:endParaRPr lang="ru-RU" dirty="0"/>
          </a:p>
          <a:p>
            <a:r>
              <a:rPr lang="ru-RU" dirty="0"/>
              <a:t>1. Широкий (</a:t>
            </a:r>
            <a:r>
              <a:rPr lang="ru-RU" dirty="0" err="1"/>
              <a:t>екстенсивний</a:t>
            </a:r>
            <a:r>
              <a:rPr lang="ru-RU" dirty="0"/>
              <a:t>) </a:t>
            </a:r>
            <a:r>
              <a:rPr lang="ru-RU" dirty="0" err="1"/>
              <a:t>збут</a:t>
            </a:r>
            <a:r>
              <a:rPr lang="ru-RU" dirty="0"/>
              <a:t> – </a:t>
            </a:r>
            <a:r>
              <a:rPr lang="ru-RU" dirty="0" err="1"/>
              <a:t>розміщення</a:t>
            </a:r>
            <a:r>
              <a:rPr lang="ru-RU" dirty="0"/>
              <a:t> </a:t>
            </a:r>
            <a:r>
              <a:rPr lang="ru-RU" dirty="0" err="1"/>
              <a:t>замовлень</a:t>
            </a:r>
            <a:r>
              <a:rPr lang="ru-RU" dirty="0"/>
              <a:t> і </a:t>
            </a:r>
            <a:r>
              <a:rPr lang="ru-RU" dirty="0" err="1"/>
              <a:t>реалізація</a:t>
            </a:r>
            <a:r>
              <a:rPr lang="ru-RU" dirty="0"/>
              <a:t> </a:t>
            </a:r>
            <a:r>
              <a:rPr lang="ru-RU" dirty="0" err="1"/>
              <a:t>товарів</a:t>
            </a:r>
            <a:r>
              <a:rPr lang="ru-RU" dirty="0"/>
              <a:t> через будь-</a:t>
            </a:r>
            <a:r>
              <a:rPr lang="ru-RU" dirty="0" err="1"/>
              <a:t>які</a:t>
            </a:r>
            <a:r>
              <a:rPr lang="ru-RU" dirty="0"/>
              <a:t> </a:t>
            </a:r>
            <a:r>
              <a:rPr lang="ru-RU" dirty="0" err="1"/>
              <a:t>фірми-посередники</a:t>
            </a:r>
            <a:r>
              <a:rPr lang="ru-RU" dirty="0"/>
              <a:t>, </a:t>
            </a:r>
            <a:r>
              <a:rPr lang="ru-RU" dirty="0" err="1"/>
              <a:t>які</a:t>
            </a:r>
            <a:r>
              <a:rPr lang="ru-RU" dirty="0"/>
              <a:t> </a:t>
            </a:r>
            <a:r>
              <a:rPr lang="ru-RU" dirty="0" err="1"/>
              <a:t>хочуть</a:t>
            </a:r>
            <a:r>
              <a:rPr lang="ru-RU" dirty="0"/>
              <a:t> і </a:t>
            </a:r>
            <a:r>
              <a:rPr lang="ru-RU" dirty="0" err="1"/>
              <a:t>здатні</a:t>
            </a:r>
            <a:r>
              <a:rPr lang="ru-RU" dirty="0"/>
              <a:t> </a:t>
            </a:r>
            <a:r>
              <a:rPr lang="ru-RU" dirty="0" err="1"/>
              <a:t>збувати</a:t>
            </a:r>
            <a:r>
              <a:rPr lang="ru-RU" dirty="0"/>
              <a:t> товар. В </a:t>
            </a:r>
            <a:r>
              <a:rPr lang="ru-RU" dirty="0" err="1"/>
              <a:t>такий</a:t>
            </a:r>
            <a:r>
              <a:rPr lang="ru-RU" dirty="0"/>
              <a:t> </a:t>
            </a:r>
            <a:r>
              <a:rPr lang="ru-RU" dirty="0" err="1"/>
              <a:t>спосіб</a:t>
            </a:r>
            <a:r>
              <a:rPr lang="ru-RU" dirty="0"/>
              <a:t> </a:t>
            </a:r>
            <a:r>
              <a:rPr lang="ru-RU" dirty="0" err="1"/>
              <a:t>найчастіше</a:t>
            </a:r>
            <a:r>
              <a:rPr lang="ru-RU" dirty="0"/>
              <a:t> </a:t>
            </a:r>
            <a:r>
              <a:rPr lang="ru-RU" dirty="0" err="1"/>
              <a:t>поширюють</a:t>
            </a:r>
            <a:r>
              <a:rPr lang="ru-RU" dirty="0"/>
              <a:t> </a:t>
            </a:r>
            <a:r>
              <a:rPr lang="ru-RU" dirty="0" err="1"/>
              <a:t>технологічно</a:t>
            </a:r>
            <a:r>
              <a:rPr lang="ru-RU" dirty="0"/>
              <a:t> </a:t>
            </a:r>
            <a:r>
              <a:rPr lang="ru-RU" dirty="0" err="1"/>
              <a:t>прості</a:t>
            </a:r>
            <a:r>
              <a:rPr lang="ru-RU" dirty="0"/>
              <a:t>, </a:t>
            </a:r>
            <a:r>
              <a:rPr lang="ru-RU" dirty="0" err="1"/>
              <a:t>дрібні</a:t>
            </a:r>
            <a:r>
              <a:rPr lang="ru-RU" dirty="0"/>
              <a:t> й </a:t>
            </a:r>
            <a:r>
              <a:rPr lang="ru-RU" dirty="0" err="1"/>
              <a:t>недорогі</a:t>
            </a:r>
            <a:r>
              <a:rPr lang="ru-RU" dirty="0"/>
              <a:t> </a:t>
            </a:r>
            <a:r>
              <a:rPr lang="ru-RU" dirty="0" err="1"/>
              <a:t>вироби</a:t>
            </a:r>
            <a:r>
              <a:rPr lang="ru-RU" dirty="0"/>
              <a:t> </a:t>
            </a:r>
            <a:r>
              <a:rPr lang="ru-RU" dirty="0" err="1"/>
              <a:t>масового</a:t>
            </a:r>
            <a:r>
              <a:rPr lang="ru-RU" dirty="0"/>
              <a:t> </a:t>
            </a:r>
            <a:r>
              <a:rPr lang="ru-RU" dirty="0" err="1"/>
              <a:t>попиту</a:t>
            </a:r>
            <a:r>
              <a:rPr lang="ru-RU" dirty="0"/>
              <a:t>.</a:t>
            </a:r>
          </a:p>
          <a:p>
            <a:endParaRPr lang="ru-RU" dirty="0"/>
          </a:p>
          <a:p>
            <a:r>
              <a:rPr lang="ru-RU" dirty="0"/>
              <a:t>2. </a:t>
            </a:r>
            <a:r>
              <a:rPr lang="ru-RU" dirty="0" err="1"/>
              <a:t>Вибірковий</a:t>
            </a:r>
            <a:r>
              <a:rPr lang="ru-RU" dirty="0"/>
              <a:t> (</a:t>
            </a:r>
            <a:r>
              <a:rPr lang="ru-RU" dirty="0" err="1"/>
              <a:t>селективний</a:t>
            </a:r>
            <a:r>
              <a:rPr lang="ru-RU" dirty="0"/>
              <a:t>) </a:t>
            </a:r>
            <a:r>
              <a:rPr lang="ru-RU" dirty="0" err="1"/>
              <a:t>збут</a:t>
            </a:r>
            <a:r>
              <a:rPr lang="ru-RU" dirty="0"/>
              <a:t> – </a:t>
            </a:r>
            <a:r>
              <a:rPr lang="ru-RU" dirty="0" err="1"/>
              <a:t>вибір</a:t>
            </a:r>
            <a:r>
              <a:rPr lang="ru-RU" dirty="0"/>
              <a:t> </a:t>
            </a:r>
            <a:r>
              <a:rPr lang="ru-RU" dirty="0" err="1"/>
              <a:t>обмеженої</a:t>
            </a:r>
            <a:r>
              <a:rPr lang="ru-RU" dirty="0"/>
              <a:t> </a:t>
            </a:r>
            <a:r>
              <a:rPr lang="ru-RU" dirty="0" err="1"/>
              <a:t>кількості</a:t>
            </a:r>
            <a:r>
              <a:rPr lang="ru-RU" dirty="0"/>
              <a:t> </a:t>
            </a:r>
            <a:r>
              <a:rPr lang="ru-RU" dirty="0" err="1"/>
              <a:t>посередників</a:t>
            </a:r>
            <a:r>
              <a:rPr lang="ru-RU" dirty="0"/>
              <a:t> </a:t>
            </a:r>
            <a:r>
              <a:rPr lang="ru-RU" dirty="0" err="1"/>
              <a:t>залежно</a:t>
            </a:r>
            <a:r>
              <a:rPr lang="ru-RU" dirty="0"/>
              <a:t> </a:t>
            </a:r>
            <a:r>
              <a:rPr lang="ru-RU" dirty="0" err="1"/>
              <a:t>від</a:t>
            </a:r>
            <a:r>
              <a:rPr lang="ru-RU" dirty="0"/>
              <a:t> </a:t>
            </a:r>
            <a:r>
              <a:rPr lang="ru-RU" dirty="0" err="1"/>
              <a:t>особливостей</a:t>
            </a:r>
            <a:r>
              <a:rPr lang="ru-RU" dirty="0"/>
              <a:t> </a:t>
            </a:r>
            <a:r>
              <a:rPr lang="ru-RU" dirty="0" err="1"/>
              <a:t>їх</a:t>
            </a:r>
            <a:r>
              <a:rPr lang="ru-RU" dirty="0"/>
              <a:t> </a:t>
            </a:r>
            <a:r>
              <a:rPr lang="ru-RU" dirty="0" err="1"/>
              <a:t>клієнтури</a:t>
            </a:r>
            <a:r>
              <a:rPr lang="ru-RU" dirty="0"/>
              <a:t>, </a:t>
            </a:r>
            <a:r>
              <a:rPr lang="ru-RU" dirty="0" err="1"/>
              <a:t>можливостей</a:t>
            </a:r>
            <a:r>
              <a:rPr lang="ru-RU" dirty="0"/>
              <a:t> </a:t>
            </a:r>
            <a:r>
              <a:rPr lang="ru-RU" dirty="0" err="1"/>
              <a:t>обслуговування</a:t>
            </a:r>
            <a:r>
              <a:rPr lang="ru-RU" dirty="0"/>
              <a:t> й ремонту </a:t>
            </a:r>
            <a:r>
              <a:rPr lang="ru-RU" dirty="0" err="1"/>
              <a:t>продукції</a:t>
            </a:r>
            <a:r>
              <a:rPr lang="ru-RU" dirty="0"/>
              <a:t>, </a:t>
            </a:r>
            <a:r>
              <a:rPr lang="ru-RU" dirty="0" err="1"/>
              <a:t>рівня</a:t>
            </a:r>
            <a:r>
              <a:rPr lang="ru-RU" dirty="0"/>
              <a:t> </a:t>
            </a:r>
            <a:r>
              <a:rPr lang="ru-RU" dirty="0" err="1"/>
              <a:t>підготовки</a:t>
            </a:r>
            <a:r>
              <a:rPr lang="ru-RU" dirty="0"/>
              <a:t> персоналу. </a:t>
            </a:r>
            <a:r>
              <a:rPr lang="ru-RU" dirty="0" err="1"/>
              <a:t>Цю</a:t>
            </a:r>
            <a:r>
              <a:rPr lang="ru-RU" dirty="0"/>
              <a:t> форму </a:t>
            </a:r>
            <a:r>
              <a:rPr lang="ru-RU" dirty="0" err="1"/>
              <a:t>застосовують</a:t>
            </a:r>
            <a:r>
              <a:rPr lang="ru-RU" dirty="0"/>
              <a:t> </a:t>
            </a:r>
            <a:r>
              <a:rPr lang="ru-RU" dirty="0" err="1"/>
              <a:t>тоді</a:t>
            </a:r>
            <a:r>
              <a:rPr lang="ru-RU" dirty="0"/>
              <a:t>, коли </a:t>
            </a:r>
            <a:r>
              <a:rPr lang="ru-RU" dirty="0" err="1"/>
              <a:t>товари</a:t>
            </a:r>
            <a:r>
              <a:rPr lang="ru-RU" dirty="0"/>
              <a:t> </a:t>
            </a:r>
            <a:r>
              <a:rPr lang="ru-RU" dirty="0" err="1"/>
              <a:t>потребують</a:t>
            </a:r>
            <a:r>
              <a:rPr lang="ru-RU" dirty="0"/>
              <a:t> </a:t>
            </a:r>
            <a:r>
              <a:rPr lang="ru-RU" dirty="0" err="1"/>
              <a:t>спеціального</a:t>
            </a:r>
            <a:r>
              <a:rPr lang="ru-RU" dirty="0"/>
              <a:t> </a:t>
            </a:r>
            <a:r>
              <a:rPr lang="ru-RU" dirty="0" err="1"/>
              <a:t>обслуговування</a:t>
            </a:r>
            <a:r>
              <a:rPr lang="ru-RU" dirty="0"/>
              <a:t>, </a:t>
            </a:r>
            <a:r>
              <a:rPr lang="ru-RU" dirty="0" err="1"/>
              <a:t>забезпечення</a:t>
            </a:r>
            <a:r>
              <a:rPr lang="ru-RU" dirty="0"/>
              <a:t> </a:t>
            </a:r>
            <a:r>
              <a:rPr lang="ru-RU" dirty="0" err="1"/>
              <a:t>запчастинами</a:t>
            </a:r>
            <a:r>
              <a:rPr lang="ru-RU" dirty="0"/>
              <a:t>, </a:t>
            </a:r>
            <a:r>
              <a:rPr lang="ru-RU" dirty="0" err="1"/>
              <a:t>спеціально</a:t>
            </a:r>
            <a:r>
              <a:rPr lang="ru-RU" dirty="0"/>
              <a:t> </a:t>
            </a:r>
            <a:r>
              <a:rPr lang="ru-RU" dirty="0" err="1"/>
              <a:t>навченого</a:t>
            </a:r>
            <a:r>
              <a:rPr lang="ru-RU" dirty="0"/>
              <a:t> </a:t>
            </a:r>
            <a:r>
              <a:rPr lang="ru-RU" dirty="0" err="1"/>
              <a:t>сервісного</a:t>
            </a:r>
            <a:r>
              <a:rPr lang="ru-RU" dirty="0"/>
              <a:t> персоналу. </a:t>
            </a:r>
            <a:r>
              <a:rPr lang="ru-RU" dirty="0" err="1"/>
              <a:t>Вигідна</a:t>
            </a:r>
            <a:r>
              <a:rPr lang="ru-RU" dirty="0"/>
              <a:t> при </a:t>
            </a:r>
            <a:r>
              <a:rPr lang="ru-RU" dirty="0" err="1"/>
              <a:t>збуті</a:t>
            </a:r>
            <a:r>
              <a:rPr lang="ru-RU" dirty="0"/>
              <a:t> дорогих, </a:t>
            </a:r>
            <a:r>
              <a:rPr lang="ru-RU" dirty="0" err="1"/>
              <a:t>престижних</a:t>
            </a:r>
            <a:r>
              <a:rPr lang="ru-RU" dirty="0"/>
              <a:t> </a:t>
            </a:r>
            <a:r>
              <a:rPr lang="ru-RU" dirty="0" err="1"/>
              <a:t>товарів</a:t>
            </a:r>
            <a:r>
              <a:rPr lang="ru-RU" dirty="0"/>
              <a:t>, </a:t>
            </a:r>
            <a:r>
              <a:rPr lang="ru-RU" dirty="0" err="1"/>
              <a:t>що</a:t>
            </a:r>
            <a:r>
              <a:rPr lang="ru-RU" dirty="0"/>
              <a:t> </a:t>
            </a:r>
            <a:r>
              <a:rPr lang="ru-RU" dirty="0" err="1"/>
              <a:t>вимагають</a:t>
            </a:r>
            <a:r>
              <a:rPr lang="ru-RU" dirty="0"/>
              <a:t> </a:t>
            </a:r>
            <a:r>
              <a:rPr lang="ru-RU" dirty="0" err="1"/>
              <a:t>відповідного</a:t>
            </a:r>
            <a:r>
              <a:rPr lang="ru-RU" dirty="0"/>
              <a:t> </a:t>
            </a:r>
            <a:r>
              <a:rPr lang="ru-RU" dirty="0" err="1"/>
              <a:t>оточення</a:t>
            </a:r>
            <a:r>
              <a:rPr lang="ru-RU" dirty="0"/>
              <a:t>;</a:t>
            </a:r>
          </a:p>
          <a:p>
            <a:endParaRPr lang="ru-RU" dirty="0"/>
          </a:p>
          <a:p>
            <a:r>
              <a:rPr lang="ru-RU" dirty="0"/>
              <a:t>3. </a:t>
            </a:r>
            <a:r>
              <a:rPr lang="ru-RU" dirty="0" err="1"/>
              <a:t>Винятковий</a:t>
            </a:r>
            <a:r>
              <a:rPr lang="ru-RU" dirty="0"/>
              <a:t> (</a:t>
            </a:r>
            <a:r>
              <a:rPr lang="ru-RU" dirty="0" err="1"/>
              <a:t>ексклюзивний</a:t>
            </a:r>
            <a:r>
              <a:rPr lang="ru-RU" dirty="0"/>
              <a:t>) </a:t>
            </a:r>
            <a:r>
              <a:rPr lang="ru-RU" dirty="0" err="1"/>
              <a:t>збут</a:t>
            </a:r>
            <a:r>
              <a:rPr lang="ru-RU" dirty="0"/>
              <a:t> – </a:t>
            </a:r>
            <a:r>
              <a:rPr lang="ru-RU" dirty="0" err="1"/>
              <a:t>вибір</a:t>
            </a:r>
            <a:r>
              <a:rPr lang="ru-RU" dirty="0"/>
              <a:t> одного </a:t>
            </a:r>
            <a:r>
              <a:rPr lang="ru-RU" dirty="0" err="1"/>
              <a:t>торговельного</a:t>
            </a:r>
            <a:r>
              <a:rPr lang="ru-RU" dirty="0"/>
              <a:t> </a:t>
            </a:r>
            <a:r>
              <a:rPr lang="ru-RU" dirty="0" err="1"/>
              <a:t>посередника</a:t>
            </a:r>
            <a:r>
              <a:rPr lang="ru-RU" dirty="0"/>
              <a:t> в </a:t>
            </a:r>
            <a:r>
              <a:rPr lang="ru-RU" dirty="0" err="1"/>
              <a:t>регіоні</a:t>
            </a:r>
            <a:r>
              <a:rPr lang="ru-RU" dirty="0"/>
              <a:t>, </a:t>
            </a:r>
            <a:r>
              <a:rPr lang="ru-RU" dirty="0" err="1"/>
              <a:t>якому</a:t>
            </a:r>
            <a:r>
              <a:rPr lang="ru-RU" dirty="0"/>
              <a:t> </a:t>
            </a:r>
            <a:r>
              <a:rPr lang="ru-RU" dirty="0" err="1"/>
              <a:t>надають</a:t>
            </a:r>
            <a:r>
              <a:rPr lang="ru-RU" dirty="0"/>
              <a:t> </a:t>
            </a:r>
            <a:r>
              <a:rPr lang="ru-RU" dirty="0" err="1"/>
              <a:t>виняткове</a:t>
            </a:r>
            <a:r>
              <a:rPr lang="ru-RU" dirty="0"/>
              <a:t> право </a:t>
            </a:r>
            <a:r>
              <a:rPr lang="ru-RU" dirty="0" err="1"/>
              <a:t>продавати</a:t>
            </a:r>
            <a:r>
              <a:rPr lang="ru-RU" dirty="0"/>
              <a:t> </a:t>
            </a:r>
            <a:r>
              <a:rPr lang="ru-RU" dirty="0" err="1"/>
              <a:t>продукцію</a:t>
            </a:r>
            <a:r>
              <a:rPr lang="ru-RU" dirty="0"/>
              <a:t> </a:t>
            </a:r>
            <a:r>
              <a:rPr lang="ru-RU" dirty="0" err="1"/>
              <a:t>виробника</a:t>
            </a:r>
            <a:r>
              <a:rPr lang="ru-RU" dirty="0"/>
              <a:t>. Угода з правом «</a:t>
            </a:r>
            <a:r>
              <a:rPr lang="ru-RU" dirty="0" err="1"/>
              <a:t>першої</a:t>
            </a:r>
            <a:r>
              <a:rPr lang="ru-RU" dirty="0"/>
              <a:t> руки».</a:t>
            </a:r>
          </a:p>
        </p:txBody>
      </p:sp>
    </p:spTree>
    <p:extLst>
      <p:ext uri="{BB962C8B-B14F-4D97-AF65-F5344CB8AC3E}">
        <p14:creationId xmlns:p14="http://schemas.microsoft.com/office/powerpoint/2010/main" val="622897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F6DBE7-5B95-496C-BA9B-2CA85C9A838B}"/>
              </a:ext>
            </a:extLst>
          </p:cNvPr>
          <p:cNvSpPr txBox="1"/>
          <p:nvPr/>
        </p:nvSpPr>
        <p:spPr>
          <a:xfrm>
            <a:off x="1035698" y="1370341"/>
            <a:ext cx="10077061" cy="4247317"/>
          </a:xfrm>
          <a:prstGeom prst="rect">
            <a:avLst/>
          </a:prstGeom>
          <a:noFill/>
        </p:spPr>
        <p:txBody>
          <a:bodyPr wrap="square">
            <a:spAutoFit/>
          </a:bodyPr>
          <a:lstStyle/>
          <a:p>
            <a:pPr algn="ctr"/>
            <a:r>
              <a:rPr lang="ru-RU" b="1" dirty="0"/>
              <a:t>4. </a:t>
            </a:r>
            <a:r>
              <a:rPr lang="ru-RU" b="1" dirty="0" err="1"/>
              <a:t>Організатори</a:t>
            </a:r>
            <a:r>
              <a:rPr lang="ru-RU" b="1" dirty="0"/>
              <a:t> оптового обороту, </a:t>
            </a:r>
            <a:r>
              <a:rPr lang="ru-RU" b="1" dirty="0" err="1"/>
              <a:t>їх</a:t>
            </a:r>
            <a:r>
              <a:rPr lang="ru-RU" b="1" dirty="0"/>
              <a:t> роль та </a:t>
            </a:r>
            <a:r>
              <a:rPr lang="ru-RU" b="1" dirty="0" err="1"/>
              <a:t>функції</a:t>
            </a:r>
            <a:r>
              <a:rPr lang="ru-RU" b="1" dirty="0"/>
              <a:t> у </a:t>
            </a:r>
            <a:r>
              <a:rPr lang="ru-RU" b="1" dirty="0" err="1"/>
              <a:t>формуванні</a:t>
            </a:r>
            <a:r>
              <a:rPr lang="ru-RU" b="1" dirty="0"/>
              <a:t> оптового ринку</a:t>
            </a:r>
          </a:p>
          <a:p>
            <a:pPr algn="ctr"/>
            <a:endParaRPr lang="ru-RU" b="1" dirty="0"/>
          </a:p>
          <a:p>
            <a:pPr algn="just"/>
            <a:r>
              <a:rPr lang="ru-RU" dirty="0" err="1"/>
              <a:t>Організатори</a:t>
            </a:r>
            <a:r>
              <a:rPr lang="ru-RU" dirty="0"/>
              <a:t> оптового обороту: </a:t>
            </a:r>
            <a:r>
              <a:rPr lang="ru-RU" dirty="0" err="1"/>
              <a:t>оптові</a:t>
            </a:r>
            <a:r>
              <a:rPr lang="ru-RU" dirty="0"/>
              <a:t> ярмарки та </a:t>
            </a:r>
            <a:r>
              <a:rPr lang="ru-RU" dirty="0" err="1"/>
              <a:t>виставки</a:t>
            </a:r>
            <a:r>
              <a:rPr lang="ru-RU" dirty="0"/>
              <a:t> продажу, </a:t>
            </a:r>
            <a:r>
              <a:rPr lang="ru-RU" dirty="0" err="1"/>
              <a:t>товарні</a:t>
            </a:r>
            <a:r>
              <a:rPr lang="ru-RU" dirty="0"/>
              <a:t> </a:t>
            </a:r>
            <a:r>
              <a:rPr lang="ru-RU" dirty="0" err="1"/>
              <a:t>біржі</a:t>
            </a:r>
            <a:r>
              <a:rPr lang="ru-RU" dirty="0"/>
              <a:t>, </a:t>
            </a:r>
            <a:r>
              <a:rPr lang="ru-RU" dirty="0" err="1"/>
              <a:t>аукціони</a:t>
            </a:r>
            <a:r>
              <a:rPr lang="ru-RU" dirty="0"/>
              <a:t>, </a:t>
            </a:r>
            <a:r>
              <a:rPr lang="ru-RU" dirty="0" err="1"/>
              <a:t>торгові</a:t>
            </a:r>
            <a:r>
              <a:rPr lang="ru-RU" dirty="0"/>
              <a:t> </a:t>
            </a:r>
            <a:r>
              <a:rPr lang="ru-RU" dirty="0" err="1"/>
              <a:t>доми</a:t>
            </a:r>
            <a:r>
              <a:rPr lang="ru-RU" dirty="0"/>
              <a:t>, </a:t>
            </a:r>
            <a:r>
              <a:rPr lang="ru-RU" dirty="0" err="1"/>
              <a:t>оптові</a:t>
            </a:r>
            <a:r>
              <a:rPr lang="ru-RU" dirty="0"/>
              <a:t> </a:t>
            </a:r>
            <a:r>
              <a:rPr lang="ru-RU" dirty="0" err="1"/>
              <a:t>продовольчі</a:t>
            </a:r>
            <a:r>
              <a:rPr lang="ru-RU" dirty="0"/>
              <a:t> ринки.</a:t>
            </a:r>
          </a:p>
          <a:p>
            <a:pPr algn="just"/>
            <a:endParaRPr lang="ru-RU" dirty="0"/>
          </a:p>
          <a:p>
            <a:pPr algn="just"/>
            <a:r>
              <a:rPr lang="uk-UA" b="1" dirty="0"/>
              <a:t>Ярмарки</a:t>
            </a:r>
            <a:r>
              <a:rPr lang="uk-UA" dirty="0"/>
              <a:t> – місця періодичних з’їздів торговців і привозу товарів головним чином для оптового торгу або форма організації оптової торгівлі, її метою є розширення споживчого ринку за рахунок встановлення </a:t>
            </a:r>
            <a:r>
              <a:rPr lang="uk-UA" dirty="0" err="1"/>
              <a:t>зв’язків</a:t>
            </a:r>
            <a:r>
              <a:rPr lang="uk-UA" dirty="0"/>
              <a:t> між регіонами.</a:t>
            </a:r>
          </a:p>
          <a:p>
            <a:pPr algn="just"/>
            <a:endParaRPr lang="uk-UA" dirty="0"/>
          </a:p>
          <a:p>
            <a:pPr algn="just"/>
            <a:r>
              <a:rPr lang="uk-UA" b="1" dirty="0"/>
              <a:t>Виставкова торгівля.</a:t>
            </a:r>
            <a:r>
              <a:rPr lang="uk-UA" dirty="0"/>
              <a:t> Короткочасна і періодично повторювана реалізація товарів, яка виражається в укладенні договорів купівлі-продажу на основі огляду зразків товарів. На виставках представляють новинки товарів. Поширені торгово-промислові виставки, основу яких складають виставкові комплекси, зареєстровані в якості комерційних організацій. Виставки бувають універсальні, спеціалізовані, вузькоспеціалізовані.</a:t>
            </a:r>
          </a:p>
        </p:txBody>
      </p:sp>
    </p:spTree>
    <p:extLst>
      <p:ext uri="{BB962C8B-B14F-4D97-AF65-F5344CB8AC3E}">
        <p14:creationId xmlns:p14="http://schemas.microsoft.com/office/powerpoint/2010/main" val="5537621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7D66753-F708-466C-AB75-0B32BF302399}"/>
              </a:ext>
            </a:extLst>
          </p:cNvPr>
          <p:cNvSpPr txBox="1"/>
          <p:nvPr/>
        </p:nvSpPr>
        <p:spPr>
          <a:xfrm>
            <a:off x="1365379" y="1354027"/>
            <a:ext cx="9461241" cy="4524315"/>
          </a:xfrm>
          <a:prstGeom prst="rect">
            <a:avLst/>
          </a:prstGeom>
          <a:noFill/>
        </p:spPr>
        <p:txBody>
          <a:bodyPr wrap="square">
            <a:spAutoFit/>
          </a:bodyPr>
          <a:lstStyle/>
          <a:p>
            <a:r>
              <a:rPr lang="ru-RU" b="1" dirty="0" err="1"/>
              <a:t>Товарні</a:t>
            </a:r>
            <a:r>
              <a:rPr lang="ru-RU" b="1" dirty="0"/>
              <a:t> </a:t>
            </a:r>
            <a:r>
              <a:rPr lang="ru-RU" b="1" dirty="0" err="1"/>
              <a:t>біржі</a:t>
            </a:r>
            <a:r>
              <a:rPr lang="ru-RU" b="1" dirty="0"/>
              <a:t> </a:t>
            </a:r>
            <a:r>
              <a:rPr lang="ru-RU" dirty="0"/>
              <a:t>– </a:t>
            </a:r>
            <a:r>
              <a:rPr lang="ru-RU" dirty="0" err="1"/>
              <a:t>організації</a:t>
            </a:r>
            <a:r>
              <a:rPr lang="ru-RU" dirty="0"/>
              <a:t>, </a:t>
            </a:r>
            <a:r>
              <a:rPr lang="ru-RU" dirty="0" err="1"/>
              <a:t>що</a:t>
            </a:r>
            <a:r>
              <a:rPr lang="ru-RU" dirty="0"/>
              <a:t> </a:t>
            </a:r>
            <a:r>
              <a:rPr lang="ru-RU" dirty="0" err="1"/>
              <a:t>створюються</a:t>
            </a:r>
            <a:r>
              <a:rPr lang="ru-RU" dirty="0"/>
              <a:t> для </a:t>
            </a:r>
            <a:r>
              <a:rPr lang="ru-RU" dirty="0" err="1"/>
              <a:t>проведення</a:t>
            </a:r>
            <a:r>
              <a:rPr lang="ru-RU" dirty="0"/>
              <a:t> </a:t>
            </a:r>
            <a:r>
              <a:rPr lang="ru-RU" dirty="0" err="1"/>
              <a:t>голосних</a:t>
            </a:r>
            <a:r>
              <a:rPr lang="ru-RU" dirty="0"/>
              <a:t>, </a:t>
            </a:r>
            <a:r>
              <a:rPr lang="ru-RU" dirty="0" err="1"/>
              <a:t>публічних</a:t>
            </a:r>
            <a:r>
              <a:rPr lang="ru-RU" dirty="0"/>
              <a:t> </a:t>
            </a:r>
            <a:r>
              <a:rPr lang="ru-RU" dirty="0" err="1"/>
              <a:t>торгів</a:t>
            </a:r>
            <a:r>
              <a:rPr lang="ru-RU" dirty="0"/>
              <a:t>, </a:t>
            </a:r>
            <a:r>
              <a:rPr lang="ru-RU" dirty="0" err="1"/>
              <a:t>які</a:t>
            </a:r>
            <a:r>
              <a:rPr lang="ru-RU" dirty="0"/>
              <a:t> </a:t>
            </a:r>
            <a:r>
              <a:rPr lang="ru-RU" dirty="0" err="1"/>
              <a:t>проходять</a:t>
            </a:r>
            <a:r>
              <a:rPr lang="ru-RU" dirty="0"/>
              <a:t> по </a:t>
            </a:r>
            <a:r>
              <a:rPr lang="ru-RU" dirty="0" err="1"/>
              <a:t>спеціально</a:t>
            </a:r>
            <a:r>
              <a:rPr lang="ru-RU" dirty="0"/>
              <a:t> </a:t>
            </a:r>
            <a:r>
              <a:rPr lang="ru-RU" dirty="0" err="1"/>
              <a:t>встановленим</a:t>
            </a:r>
            <a:r>
              <a:rPr lang="ru-RU" dirty="0"/>
              <a:t> правилам в </a:t>
            </a:r>
            <a:r>
              <a:rPr lang="ru-RU" dirty="0" err="1"/>
              <a:t>заздалегідь</a:t>
            </a:r>
            <a:r>
              <a:rPr lang="ru-RU" dirty="0"/>
              <a:t> </a:t>
            </a:r>
            <a:r>
              <a:rPr lang="ru-RU" dirty="0" err="1"/>
              <a:t>визначеному</a:t>
            </a:r>
            <a:r>
              <a:rPr lang="ru-RU" dirty="0"/>
              <a:t> </a:t>
            </a:r>
            <a:r>
              <a:rPr lang="ru-RU" dirty="0" err="1"/>
              <a:t>місці</a:t>
            </a:r>
            <a:r>
              <a:rPr lang="ru-RU" dirty="0"/>
              <a:t> і в </a:t>
            </a:r>
            <a:r>
              <a:rPr lang="ru-RU" dirty="0" err="1"/>
              <a:t>певний</a:t>
            </a:r>
            <a:r>
              <a:rPr lang="ru-RU" dirty="0"/>
              <a:t> час. Мета – </a:t>
            </a:r>
            <a:r>
              <a:rPr lang="ru-RU" dirty="0" err="1"/>
              <a:t>укладання</a:t>
            </a:r>
            <a:r>
              <a:rPr lang="ru-RU" dirty="0"/>
              <a:t> </a:t>
            </a:r>
            <a:r>
              <a:rPr lang="ru-RU" dirty="0" err="1"/>
              <a:t>угод</a:t>
            </a:r>
            <a:r>
              <a:rPr lang="ru-RU" dirty="0"/>
              <a:t> з </a:t>
            </a:r>
            <a:r>
              <a:rPr lang="ru-RU" dirty="0" err="1"/>
              <a:t>реальним</a:t>
            </a:r>
            <a:r>
              <a:rPr lang="ru-RU" dirty="0"/>
              <a:t> товаром (</a:t>
            </a:r>
            <a:r>
              <a:rPr lang="ru-RU" dirty="0" err="1"/>
              <a:t>узгоджена</a:t>
            </a:r>
            <a:r>
              <a:rPr lang="ru-RU" dirty="0"/>
              <a:t> </a:t>
            </a:r>
            <a:r>
              <a:rPr lang="ru-RU" dirty="0" err="1"/>
              <a:t>ціна</a:t>
            </a:r>
            <a:r>
              <a:rPr lang="ru-RU" dirty="0"/>
              <a:t>, </a:t>
            </a:r>
            <a:r>
              <a:rPr lang="ru-RU" dirty="0" err="1"/>
              <a:t>кількість</a:t>
            </a:r>
            <a:r>
              <a:rPr lang="ru-RU" dirty="0"/>
              <a:t>, </a:t>
            </a:r>
            <a:r>
              <a:rPr lang="ru-RU" dirty="0" err="1"/>
              <a:t>якість</a:t>
            </a:r>
            <a:r>
              <a:rPr lang="ru-RU" dirty="0"/>
              <a:t> – </a:t>
            </a:r>
            <a:r>
              <a:rPr lang="ru-RU" dirty="0" err="1"/>
              <a:t>негайна</a:t>
            </a:r>
            <a:r>
              <a:rPr lang="ru-RU" dirty="0"/>
              <a:t> поставка, </a:t>
            </a:r>
            <a:r>
              <a:rPr lang="ru-RU" dirty="0" err="1"/>
              <a:t>форвардні</a:t>
            </a:r>
            <a:r>
              <a:rPr lang="ru-RU" dirty="0"/>
              <a:t> угоди – </a:t>
            </a:r>
            <a:r>
              <a:rPr lang="ru-RU" dirty="0" err="1"/>
              <a:t>договір</a:t>
            </a:r>
            <a:r>
              <a:rPr lang="ru-RU" dirty="0"/>
              <a:t> на </a:t>
            </a:r>
            <a:r>
              <a:rPr lang="ru-RU" dirty="0" err="1"/>
              <a:t>біржі</a:t>
            </a:r>
            <a:r>
              <a:rPr lang="ru-RU" dirty="0"/>
              <a:t> – доставка в </a:t>
            </a:r>
            <a:r>
              <a:rPr lang="ru-RU" dirty="0" err="1"/>
              <a:t>майбутньому</a:t>
            </a:r>
            <a:r>
              <a:rPr lang="ru-RU" dirty="0"/>
              <a:t>,) і без реального товару (</a:t>
            </a:r>
            <a:r>
              <a:rPr lang="ru-RU" dirty="0" err="1"/>
              <a:t>ф’ючерсні</a:t>
            </a:r>
            <a:r>
              <a:rPr lang="ru-RU" dirty="0"/>
              <a:t> угоди – </a:t>
            </a:r>
            <a:r>
              <a:rPr lang="ru-RU" dirty="0" err="1"/>
              <a:t>висновок</a:t>
            </a:r>
            <a:r>
              <a:rPr lang="ru-RU" dirty="0"/>
              <a:t> стандартного контракту в </a:t>
            </a:r>
            <a:r>
              <a:rPr lang="ru-RU" dirty="0" err="1"/>
              <a:t>майбутньому</a:t>
            </a:r>
            <a:r>
              <a:rPr lang="ru-RU" dirty="0"/>
              <a:t>).</a:t>
            </a:r>
          </a:p>
          <a:p>
            <a:endParaRPr lang="ru-RU" dirty="0"/>
          </a:p>
          <a:p>
            <a:r>
              <a:rPr lang="ru-RU" b="1" dirty="0" err="1"/>
              <a:t>Аукціон</a:t>
            </a:r>
            <a:r>
              <a:rPr lang="ru-RU" dirty="0"/>
              <a:t> (</a:t>
            </a:r>
            <a:r>
              <a:rPr lang="ru-RU" dirty="0" err="1"/>
              <a:t>від</a:t>
            </a:r>
            <a:r>
              <a:rPr lang="ru-RU" dirty="0"/>
              <a:t> лат. </a:t>
            </a:r>
            <a:r>
              <a:rPr lang="ru-RU" dirty="0" err="1"/>
              <a:t>Auctio</a:t>
            </a:r>
            <a:r>
              <a:rPr lang="ru-RU" dirty="0"/>
              <a:t> – продаж з </a:t>
            </a:r>
            <a:r>
              <a:rPr lang="ru-RU" dirty="0" err="1"/>
              <a:t>публічного</a:t>
            </a:r>
            <a:r>
              <a:rPr lang="ru-RU" dirty="0"/>
              <a:t> торгу) </a:t>
            </a:r>
            <a:r>
              <a:rPr lang="ru-RU" dirty="0" err="1"/>
              <a:t>являє</a:t>
            </a:r>
            <a:r>
              <a:rPr lang="ru-RU" dirty="0"/>
              <a:t> собою </a:t>
            </a:r>
            <a:r>
              <a:rPr lang="ru-RU" dirty="0" err="1"/>
              <a:t>спосіб</a:t>
            </a:r>
            <a:r>
              <a:rPr lang="ru-RU" dirty="0"/>
              <a:t> продажу </a:t>
            </a:r>
            <a:r>
              <a:rPr lang="ru-RU" dirty="0" err="1"/>
              <a:t>деяких</a:t>
            </a:r>
            <a:r>
              <a:rPr lang="ru-RU" dirty="0"/>
              <a:t> </a:t>
            </a:r>
            <a:r>
              <a:rPr lang="ru-RU" dirty="0" err="1"/>
              <a:t>товарів</a:t>
            </a:r>
            <a:r>
              <a:rPr lang="ru-RU" dirty="0"/>
              <a:t> за </a:t>
            </a:r>
            <a:r>
              <a:rPr lang="ru-RU" dirty="0" err="1"/>
              <a:t>цінами</a:t>
            </a:r>
            <a:r>
              <a:rPr lang="ru-RU" dirty="0"/>
              <a:t>, </a:t>
            </a:r>
            <a:r>
              <a:rPr lang="ru-RU" dirty="0" err="1"/>
              <a:t>що</a:t>
            </a:r>
            <a:r>
              <a:rPr lang="ru-RU" dirty="0"/>
              <a:t> </a:t>
            </a:r>
            <a:r>
              <a:rPr lang="ru-RU" dirty="0" err="1"/>
              <a:t>встановлюються</a:t>
            </a:r>
            <a:r>
              <a:rPr lang="ru-RU" dirty="0"/>
              <a:t> </a:t>
            </a:r>
            <a:r>
              <a:rPr lang="ru-RU" dirty="0" err="1"/>
              <a:t>споживачами</a:t>
            </a:r>
            <a:r>
              <a:rPr lang="ru-RU" dirty="0"/>
              <a:t> в </a:t>
            </a:r>
            <a:r>
              <a:rPr lang="ru-RU" dirty="0" err="1"/>
              <a:t>результаті</a:t>
            </a:r>
            <a:r>
              <a:rPr lang="ru-RU" dirty="0"/>
              <a:t> </a:t>
            </a:r>
            <a:r>
              <a:rPr lang="ru-RU" dirty="0" err="1"/>
              <a:t>торгів</a:t>
            </a:r>
            <a:r>
              <a:rPr lang="ru-RU" dirty="0"/>
              <a:t>.</a:t>
            </a:r>
          </a:p>
          <a:p>
            <a:endParaRPr lang="ru-RU" dirty="0"/>
          </a:p>
          <a:p>
            <a:r>
              <a:rPr lang="uk-UA" b="1" dirty="0"/>
              <a:t>Торговий дім</a:t>
            </a:r>
            <a:r>
              <a:rPr lang="uk-UA" dirty="0"/>
              <a:t> (Будинок торгівлі) – це багатопрофільна організація торгівлі, інтегрована в виробничу, фінансову і зовнішньоекономічну сфери, т</a:t>
            </a:r>
            <a:r>
              <a:rPr lang="ru-RU" dirty="0" err="1"/>
              <a:t>оргово-посередницька</a:t>
            </a:r>
            <a:r>
              <a:rPr lang="ru-RU" dirty="0"/>
              <a:t> </a:t>
            </a:r>
            <a:r>
              <a:rPr lang="ru-RU" dirty="0" err="1"/>
              <a:t>організація</a:t>
            </a:r>
            <a:r>
              <a:rPr lang="ru-RU" dirty="0"/>
              <a:t>, </a:t>
            </a:r>
            <a:r>
              <a:rPr lang="ru-RU" dirty="0" err="1"/>
              <a:t>що</a:t>
            </a:r>
            <a:r>
              <a:rPr lang="ru-RU" dirty="0"/>
              <a:t> </a:t>
            </a:r>
            <a:r>
              <a:rPr lang="ru-RU" dirty="0" err="1"/>
              <a:t>здійснює</a:t>
            </a:r>
            <a:r>
              <a:rPr lang="ru-RU" dirty="0"/>
              <a:t> торгово-</a:t>
            </a:r>
            <a:r>
              <a:rPr lang="ru-RU" dirty="0" err="1"/>
              <a:t>закупівельні</a:t>
            </a:r>
            <a:r>
              <a:rPr lang="ru-RU" dirty="0"/>
              <a:t> </a:t>
            </a:r>
            <a:r>
              <a:rPr lang="ru-RU" dirty="0" err="1"/>
              <a:t>операції</a:t>
            </a:r>
            <a:r>
              <a:rPr lang="ru-RU" dirty="0"/>
              <a:t> з </a:t>
            </a:r>
            <a:r>
              <a:rPr lang="ru-RU" dirty="0" err="1"/>
              <a:t>наданням</a:t>
            </a:r>
            <a:r>
              <a:rPr lang="ru-RU" dirty="0"/>
              <a:t> </a:t>
            </a:r>
            <a:r>
              <a:rPr lang="ru-RU" dirty="0" err="1"/>
              <a:t>споживачам</a:t>
            </a:r>
            <a:r>
              <a:rPr lang="ru-RU" dirty="0"/>
              <a:t> широкого спектру </a:t>
            </a:r>
            <a:r>
              <a:rPr lang="ru-RU" dirty="0" err="1"/>
              <a:t>послуг</a:t>
            </a:r>
            <a:r>
              <a:rPr lang="ru-RU" dirty="0"/>
              <a:t> і </a:t>
            </a:r>
            <a:r>
              <a:rPr lang="ru-RU" dirty="0" err="1"/>
              <a:t>активним</a:t>
            </a:r>
            <a:r>
              <a:rPr lang="ru-RU" dirty="0"/>
              <a:t> </a:t>
            </a:r>
            <a:r>
              <a:rPr lang="ru-RU" dirty="0" err="1"/>
              <a:t>впливом</a:t>
            </a:r>
            <a:r>
              <a:rPr lang="ru-RU" dirty="0"/>
              <a:t> на </a:t>
            </a:r>
            <a:r>
              <a:rPr lang="ru-RU" dirty="0" err="1"/>
              <a:t>виробництво</a:t>
            </a:r>
            <a:r>
              <a:rPr lang="ru-RU" dirty="0"/>
              <a:t>.</a:t>
            </a:r>
            <a:endParaRPr lang="uk-UA" dirty="0"/>
          </a:p>
        </p:txBody>
      </p:sp>
    </p:spTree>
    <p:extLst>
      <p:ext uri="{BB962C8B-B14F-4D97-AF65-F5344CB8AC3E}">
        <p14:creationId xmlns:p14="http://schemas.microsoft.com/office/powerpoint/2010/main" val="4343627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53D5BF-55B1-4187-B8DB-1A7F3C476B74}"/>
              </a:ext>
            </a:extLst>
          </p:cNvPr>
          <p:cNvSpPr txBox="1"/>
          <p:nvPr/>
        </p:nvSpPr>
        <p:spPr>
          <a:xfrm>
            <a:off x="1216089" y="2274838"/>
            <a:ext cx="9759821" cy="2308324"/>
          </a:xfrm>
          <a:prstGeom prst="rect">
            <a:avLst/>
          </a:prstGeom>
          <a:noFill/>
        </p:spPr>
        <p:txBody>
          <a:bodyPr wrap="square">
            <a:spAutoFit/>
          </a:bodyPr>
          <a:lstStyle/>
          <a:p>
            <a:r>
              <a:rPr lang="uk-UA" b="1" dirty="0"/>
              <a:t>Оптові продовольчі ринки </a:t>
            </a:r>
            <a:r>
              <a:rPr lang="uk-UA" dirty="0"/>
              <a:t>(універсальні і спеціалізовані) – самостійні господарські структури з купівлі-продажу оптових партій товарів в певному місці і за встановленими правилами. Мета: підвищити ефективність постачання споживачів продовольчими товарами та сільськогосподарською продукцією. Вибір місця розташування залежить від: </a:t>
            </a:r>
          </a:p>
          <a:p>
            <a:r>
              <a:rPr lang="uk-UA" dirty="0"/>
              <a:t>	1) площі зони обслуговування і чисельності потенційних покупців; </a:t>
            </a:r>
          </a:p>
          <a:p>
            <a:r>
              <a:rPr lang="uk-UA" dirty="0"/>
              <a:t>	2) наявності доріг, що з’єднують ринок з міською транспортною системою; </a:t>
            </a:r>
          </a:p>
          <a:p>
            <a:r>
              <a:rPr lang="uk-UA" dirty="0"/>
              <a:t>	3) можливістю перспективного розширення ділянки, відведеної під ринок. </a:t>
            </a:r>
          </a:p>
        </p:txBody>
      </p:sp>
    </p:spTree>
    <p:extLst>
      <p:ext uri="{BB962C8B-B14F-4D97-AF65-F5344CB8AC3E}">
        <p14:creationId xmlns:p14="http://schemas.microsoft.com/office/powerpoint/2010/main" val="689081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704B8BF-6FDB-4197-A980-558271246457}"/>
              </a:ext>
            </a:extLst>
          </p:cNvPr>
          <p:cNvSpPr txBox="1"/>
          <p:nvPr/>
        </p:nvSpPr>
        <p:spPr>
          <a:xfrm>
            <a:off x="1262742" y="1443841"/>
            <a:ext cx="9666515" cy="3970318"/>
          </a:xfrm>
          <a:prstGeom prst="rect">
            <a:avLst/>
          </a:prstGeom>
          <a:noFill/>
        </p:spPr>
        <p:txBody>
          <a:bodyPr wrap="square">
            <a:spAutoFit/>
          </a:bodyPr>
          <a:lstStyle/>
          <a:p>
            <a:r>
              <a:rPr lang="ru-RU" b="1" dirty="0" err="1"/>
              <a:t>Оптова</a:t>
            </a:r>
            <a:r>
              <a:rPr lang="ru-RU" b="1" dirty="0"/>
              <a:t> </a:t>
            </a:r>
            <a:r>
              <a:rPr lang="ru-RU" b="1" dirty="0" err="1"/>
              <a:t>торгівля</a:t>
            </a:r>
            <a:r>
              <a:rPr lang="ru-RU" b="1" dirty="0"/>
              <a:t> </a:t>
            </a:r>
            <a:r>
              <a:rPr lang="ru-RU" dirty="0"/>
              <a:t>– </a:t>
            </a:r>
            <a:r>
              <a:rPr lang="ru-RU" dirty="0" err="1"/>
              <a:t>торгівля</a:t>
            </a:r>
            <a:r>
              <a:rPr lang="ru-RU" dirty="0"/>
              <a:t> товарами, </a:t>
            </a:r>
            <a:r>
              <a:rPr lang="ru-RU" dirty="0" err="1"/>
              <a:t>призначеними</a:t>
            </a:r>
            <a:r>
              <a:rPr lang="ru-RU" dirty="0"/>
              <a:t> для </a:t>
            </a:r>
            <a:r>
              <a:rPr lang="ru-RU" dirty="0" err="1"/>
              <a:t>подальшого</a:t>
            </a:r>
            <a:r>
              <a:rPr lang="ru-RU" dirty="0"/>
              <a:t> </a:t>
            </a:r>
            <a:r>
              <a:rPr lang="ru-RU" dirty="0" err="1"/>
              <a:t>їх</a:t>
            </a:r>
            <a:r>
              <a:rPr lang="ru-RU" dirty="0"/>
              <a:t> продажу </a:t>
            </a:r>
            <a:r>
              <a:rPr lang="ru-RU" dirty="0" err="1"/>
              <a:t>або</a:t>
            </a:r>
            <a:r>
              <a:rPr lang="ru-RU" dirty="0"/>
              <a:t> </a:t>
            </a:r>
            <a:r>
              <a:rPr lang="ru-RU" dirty="0" err="1"/>
              <a:t>відповідного</a:t>
            </a:r>
            <a:r>
              <a:rPr lang="ru-RU" dirty="0"/>
              <a:t> </a:t>
            </a:r>
            <a:r>
              <a:rPr lang="ru-RU" dirty="0" err="1"/>
              <a:t>перетворення</a:t>
            </a:r>
            <a:r>
              <a:rPr lang="ru-RU" dirty="0"/>
              <a:t> з метою продажу та </a:t>
            </a:r>
            <a:r>
              <a:rPr lang="ru-RU" dirty="0" err="1"/>
              <a:t>надання</a:t>
            </a:r>
            <a:r>
              <a:rPr lang="ru-RU" dirty="0"/>
              <a:t> </a:t>
            </a:r>
            <a:r>
              <a:rPr lang="ru-RU" dirty="0" err="1"/>
              <a:t>пов’язаних</a:t>
            </a:r>
            <a:r>
              <a:rPr lang="ru-RU" dirty="0"/>
              <a:t> з </a:t>
            </a:r>
            <a:r>
              <a:rPr lang="ru-RU" dirty="0" err="1"/>
              <a:t>цим</a:t>
            </a:r>
            <a:r>
              <a:rPr lang="ru-RU" dirty="0"/>
              <a:t> </a:t>
            </a:r>
            <a:r>
              <a:rPr lang="ru-RU" dirty="0" err="1"/>
              <a:t>послуг</a:t>
            </a:r>
            <a:r>
              <a:rPr lang="ru-RU" dirty="0"/>
              <a:t>. </a:t>
            </a:r>
          </a:p>
          <a:p>
            <a:endParaRPr lang="ru-RU" dirty="0"/>
          </a:p>
          <a:p>
            <a:r>
              <a:rPr lang="ru-RU" dirty="0"/>
              <a:t>За </a:t>
            </a:r>
            <a:r>
              <a:rPr lang="ru-RU" dirty="0" err="1"/>
              <a:t>організаційною</a:t>
            </a:r>
            <a:r>
              <a:rPr lang="ru-RU" dirty="0"/>
              <a:t> </a:t>
            </a:r>
            <a:r>
              <a:rPr lang="ru-RU" dirty="0" err="1"/>
              <a:t>сутністю</a:t>
            </a:r>
            <a:r>
              <a:rPr lang="ru-RU" dirty="0"/>
              <a:t> </a:t>
            </a:r>
            <a:r>
              <a:rPr lang="ru-RU" dirty="0" err="1"/>
              <a:t>оптова</a:t>
            </a:r>
            <a:r>
              <a:rPr lang="ru-RU" dirty="0"/>
              <a:t> </a:t>
            </a:r>
            <a:r>
              <a:rPr lang="ru-RU" dirty="0" err="1"/>
              <a:t>торгівля</a:t>
            </a:r>
            <a:r>
              <a:rPr lang="ru-RU" dirty="0"/>
              <a:t> є формою </a:t>
            </a:r>
            <a:r>
              <a:rPr lang="ru-RU" dirty="0" err="1"/>
              <a:t>організації</a:t>
            </a:r>
            <a:r>
              <a:rPr lang="ru-RU" dirty="0"/>
              <a:t> </a:t>
            </a:r>
            <a:r>
              <a:rPr lang="ru-RU" dirty="0" err="1"/>
              <a:t>господарських</a:t>
            </a:r>
            <a:r>
              <a:rPr lang="ru-RU" dirty="0"/>
              <a:t> </a:t>
            </a:r>
            <a:r>
              <a:rPr lang="ru-RU" dirty="0" err="1"/>
              <a:t>зв'язків</a:t>
            </a:r>
            <a:r>
              <a:rPr lang="ru-RU" dirty="0"/>
              <a:t> </a:t>
            </a:r>
            <a:r>
              <a:rPr lang="ru-RU" dirty="0" err="1"/>
              <a:t>між</a:t>
            </a:r>
            <a:r>
              <a:rPr lang="ru-RU" dirty="0"/>
              <a:t> </a:t>
            </a:r>
            <a:r>
              <a:rPr lang="ru-RU" dirty="0" err="1"/>
              <a:t>суб’єктами</a:t>
            </a:r>
            <a:r>
              <a:rPr lang="ru-RU" dirty="0"/>
              <a:t> </a:t>
            </a:r>
            <a:r>
              <a:rPr lang="ru-RU" dirty="0" err="1"/>
              <a:t>інституціонального</a:t>
            </a:r>
            <a:r>
              <a:rPr lang="ru-RU" dirty="0"/>
              <a:t> ринку (</a:t>
            </a:r>
            <a:r>
              <a:rPr lang="ru-RU" dirty="0" err="1"/>
              <a:t>товаровиробниками</a:t>
            </a:r>
            <a:r>
              <a:rPr lang="ru-RU" dirty="0"/>
              <a:t>, </a:t>
            </a:r>
            <a:r>
              <a:rPr lang="ru-RU" dirty="0" err="1"/>
              <a:t>оптовими</a:t>
            </a:r>
            <a:r>
              <a:rPr lang="ru-RU" dirty="0"/>
              <a:t> і </a:t>
            </a:r>
            <a:r>
              <a:rPr lang="ru-RU" dirty="0" err="1"/>
              <a:t>роздрібними</a:t>
            </a:r>
            <a:r>
              <a:rPr lang="ru-RU" dirty="0"/>
              <a:t> </a:t>
            </a:r>
            <a:r>
              <a:rPr lang="ru-RU" dirty="0" err="1"/>
              <a:t>торговельними</a:t>
            </a:r>
            <a:r>
              <a:rPr lang="ru-RU" dirty="0"/>
              <a:t> </a:t>
            </a:r>
            <a:r>
              <a:rPr lang="ru-RU" dirty="0" err="1"/>
              <a:t>підприємствами</a:t>
            </a:r>
            <a:r>
              <a:rPr lang="ru-RU" dirty="0"/>
              <a:t>, </a:t>
            </a:r>
            <a:r>
              <a:rPr lang="ru-RU" dirty="0" err="1"/>
              <a:t>комерційними</a:t>
            </a:r>
            <a:r>
              <a:rPr lang="ru-RU" dirty="0"/>
              <a:t> </a:t>
            </a:r>
            <a:r>
              <a:rPr lang="ru-RU" dirty="0" err="1"/>
              <a:t>посередниками</a:t>
            </a:r>
            <a:r>
              <a:rPr lang="ru-RU" dirty="0"/>
              <a:t>, </a:t>
            </a:r>
            <a:r>
              <a:rPr lang="ru-RU" dirty="0" err="1"/>
              <a:t>державними</a:t>
            </a:r>
            <a:r>
              <a:rPr lang="ru-RU" dirty="0"/>
              <a:t> </a:t>
            </a:r>
            <a:r>
              <a:rPr lang="ru-RU" dirty="0" err="1"/>
              <a:t>установами</a:t>
            </a:r>
            <a:r>
              <a:rPr lang="ru-RU" dirty="0"/>
              <a:t>, </a:t>
            </a:r>
            <a:r>
              <a:rPr lang="ru-RU" dirty="0" err="1"/>
              <a:t>виробничими</a:t>
            </a:r>
            <a:r>
              <a:rPr lang="ru-RU" dirty="0"/>
              <a:t> і </a:t>
            </a:r>
            <a:r>
              <a:rPr lang="ru-RU" dirty="0" err="1"/>
              <a:t>суспільними</a:t>
            </a:r>
            <a:r>
              <a:rPr lang="ru-RU" dirty="0"/>
              <a:t> </a:t>
            </a:r>
            <a:r>
              <a:rPr lang="ru-RU" dirty="0" err="1"/>
              <a:t>колективними</a:t>
            </a:r>
            <a:r>
              <a:rPr lang="ru-RU" dirty="0"/>
              <a:t> </a:t>
            </a:r>
            <a:r>
              <a:rPr lang="ru-RU" dirty="0" err="1"/>
              <a:t>споживачами</a:t>
            </a:r>
            <a:r>
              <a:rPr lang="ru-RU" dirty="0"/>
              <a:t>) </a:t>
            </a:r>
            <a:r>
              <a:rPr lang="ru-RU" dirty="0" err="1"/>
              <a:t>стосовно</a:t>
            </a:r>
            <a:r>
              <a:rPr lang="ru-RU" dirty="0"/>
              <a:t> </a:t>
            </a:r>
            <a:r>
              <a:rPr lang="ru-RU" dirty="0" err="1"/>
              <a:t>купівлі</a:t>
            </a:r>
            <a:r>
              <a:rPr lang="ru-RU" dirty="0"/>
              <a:t>-продажу великих </a:t>
            </a:r>
            <a:r>
              <a:rPr lang="ru-RU" dirty="0" err="1"/>
              <a:t>партій</a:t>
            </a:r>
            <a:r>
              <a:rPr lang="ru-RU" dirty="0"/>
              <a:t> товару </a:t>
            </a:r>
            <a:r>
              <a:rPr lang="ru-RU" dirty="0" err="1"/>
              <a:t>або</a:t>
            </a:r>
            <a:r>
              <a:rPr lang="ru-RU" dirty="0"/>
              <a:t> комплексу </a:t>
            </a:r>
            <a:r>
              <a:rPr lang="ru-RU" dirty="0" err="1"/>
              <a:t>послуг</a:t>
            </a:r>
            <a:r>
              <a:rPr lang="ru-RU" dirty="0"/>
              <a:t>.</a:t>
            </a:r>
          </a:p>
          <a:p>
            <a:endParaRPr lang="ru-RU" dirty="0"/>
          </a:p>
          <a:p>
            <a:r>
              <a:rPr lang="ru-RU" dirty="0" err="1"/>
              <a:t>Основним</a:t>
            </a:r>
            <a:r>
              <a:rPr lang="ru-RU" dirty="0"/>
              <a:t> </a:t>
            </a:r>
            <a:r>
              <a:rPr lang="ru-RU" dirty="0" err="1"/>
              <a:t>місцем</a:t>
            </a:r>
            <a:r>
              <a:rPr lang="ru-RU" dirty="0"/>
              <a:t> </a:t>
            </a:r>
            <a:r>
              <a:rPr lang="ru-RU" dirty="0" err="1"/>
              <a:t>її</a:t>
            </a:r>
            <a:r>
              <a:rPr lang="ru-RU" dirty="0"/>
              <a:t> </a:t>
            </a:r>
            <a:r>
              <a:rPr lang="ru-RU" dirty="0" err="1"/>
              <a:t>здійснення</a:t>
            </a:r>
            <a:r>
              <a:rPr lang="ru-RU" dirty="0"/>
              <a:t> є </a:t>
            </a:r>
            <a:r>
              <a:rPr lang="ru-RU" dirty="0" err="1"/>
              <a:t>оптовий</a:t>
            </a:r>
            <a:r>
              <a:rPr lang="ru-RU" dirty="0"/>
              <a:t> </a:t>
            </a:r>
            <a:r>
              <a:rPr lang="ru-RU" dirty="0" err="1"/>
              <a:t>ринок</a:t>
            </a:r>
            <a:r>
              <a:rPr lang="ru-RU" dirty="0"/>
              <a:t>, де </a:t>
            </a:r>
            <a:r>
              <a:rPr lang="ru-RU" dirty="0" err="1"/>
              <a:t>сконцентровані</a:t>
            </a:r>
            <a:r>
              <a:rPr lang="ru-RU" dirty="0"/>
              <a:t> </a:t>
            </a:r>
            <a:r>
              <a:rPr lang="ru-RU" dirty="0" err="1"/>
              <a:t>оптові</a:t>
            </a:r>
            <a:r>
              <a:rPr lang="ru-RU" dirty="0"/>
              <a:t> і </a:t>
            </a:r>
            <a:r>
              <a:rPr lang="ru-RU" dirty="0" err="1"/>
              <a:t>комерційні</a:t>
            </a:r>
            <a:r>
              <a:rPr lang="ru-RU" dirty="0"/>
              <a:t> </a:t>
            </a:r>
            <a:r>
              <a:rPr lang="ru-RU" dirty="0" err="1"/>
              <a:t>посередники</a:t>
            </a:r>
            <a:r>
              <a:rPr lang="ru-RU" dirty="0"/>
              <a:t> (</a:t>
            </a:r>
            <a:r>
              <a:rPr lang="ru-RU" dirty="0" err="1"/>
              <a:t>оптові</a:t>
            </a:r>
            <a:r>
              <a:rPr lang="ru-RU" dirty="0"/>
              <a:t> </a:t>
            </a:r>
            <a:r>
              <a:rPr lang="ru-RU" dirty="0" err="1"/>
              <a:t>продавці</a:t>
            </a:r>
            <a:r>
              <a:rPr lang="ru-RU" dirty="0"/>
              <a:t>) і на </a:t>
            </a:r>
            <a:r>
              <a:rPr lang="ru-RU" dirty="0" err="1"/>
              <a:t>який</a:t>
            </a:r>
            <a:r>
              <a:rPr lang="ru-RU" dirty="0"/>
              <a:t> </a:t>
            </a:r>
            <a:r>
              <a:rPr lang="ru-RU" dirty="0" err="1"/>
              <a:t>виноситься</a:t>
            </a:r>
            <a:r>
              <a:rPr lang="ru-RU" dirty="0"/>
              <a:t> попит </a:t>
            </a:r>
            <a:r>
              <a:rPr lang="ru-RU" dirty="0" err="1"/>
              <a:t>колективних</a:t>
            </a:r>
            <a:r>
              <a:rPr lang="ru-RU" dirty="0"/>
              <a:t> </a:t>
            </a:r>
            <a:r>
              <a:rPr lang="ru-RU" dirty="0" err="1"/>
              <a:t>набувачів</a:t>
            </a:r>
            <a:r>
              <a:rPr lang="ru-RU" dirty="0"/>
              <a:t> </a:t>
            </a:r>
            <a:r>
              <a:rPr lang="ru-RU" dirty="0" err="1"/>
              <a:t>товарів</a:t>
            </a:r>
            <a:r>
              <a:rPr lang="ru-RU" dirty="0"/>
              <a:t> і </a:t>
            </a:r>
            <a:r>
              <a:rPr lang="ru-RU" dirty="0" err="1"/>
              <a:t>послуг</a:t>
            </a:r>
            <a:r>
              <a:rPr lang="ru-RU" dirty="0"/>
              <a:t> (</a:t>
            </a:r>
            <a:r>
              <a:rPr lang="ru-RU" dirty="0" err="1"/>
              <a:t>оптових</a:t>
            </a:r>
            <a:r>
              <a:rPr lang="ru-RU" dirty="0"/>
              <a:t> </a:t>
            </a:r>
            <a:r>
              <a:rPr lang="ru-RU" dirty="0" err="1"/>
              <a:t>покупців</a:t>
            </a:r>
            <a:r>
              <a:rPr lang="ru-RU" dirty="0"/>
              <a:t>).</a:t>
            </a:r>
          </a:p>
        </p:txBody>
      </p:sp>
    </p:spTree>
    <p:extLst>
      <p:ext uri="{BB962C8B-B14F-4D97-AF65-F5344CB8AC3E}">
        <p14:creationId xmlns:p14="http://schemas.microsoft.com/office/powerpoint/2010/main" val="4010438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9CAEFB-F17E-48D3-B9D8-BA5FEF3CB675}"/>
              </a:ext>
            </a:extLst>
          </p:cNvPr>
          <p:cNvSpPr txBox="1"/>
          <p:nvPr/>
        </p:nvSpPr>
        <p:spPr>
          <a:xfrm>
            <a:off x="1379375" y="2551837"/>
            <a:ext cx="9433249" cy="1754326"/>
          </a:xfrm>
          <a:prstGeom prst="rect">
            <a:avLst/>
          </a:prstGeom>
          <a:noFill/>
        </p:spPr>
        <p:txBody>
          <a:bodyPr wrap="square">
            <a:spAutoFit/>
          </a:bodyPr>
          <a:lstStyle/>
          <a:p>
            <a:r>
              <a:rPr lang="uk-UA" b="1" dirty="0"/>
              <a:t>Дрібнооптова торгівля </a:t>
            </a:r>
            <a:r>
              <a:rPr lang="uk-UA" dirty="0"/>
              <a:t>– це  різновид оптової торгівлі, що пов’язаний з реалізацією партій товарів виробниками і торговими посередниками для подальшого перепродажу у роздрібній торгівлі або іншому комерційному обороті. Мінімальна партія товару при дрібнооптовій торгівлі не може бути меншою, ніж кількість одиниць відповідного товару в одній упаковці виробника для роздрібної реалізації.</a:t>
            </a:r>
          </a:p>
        </p:txBody>
      </p:sp>
    </p:spTree>
    <p:extLst>
      <p:ext uri="{BB962C8B-B14F-4D97-AF65-F5344CB8AC3E}">
        <p14:creationId xmlns:p14="http://schemas.microsoft.com/office/powerpoint/2010/main" val="2307439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67B7058-BB66-4122-AAF8-4592F8EB59DB}"/>
              </a:ext>
            </a:extLst>
          </p:cNvPr>
          <p:cNvSpPr txBox="1"/>
          <p:nvPr/>
        </p:nvSpPr>
        <p:spPr>
          <a:xfrm>
            <a:off x="1830744" y="1443841"/>
            <a:ext cx="8530512" cy="3970318"/>
          </a:xfrm>
          <a:prstGeom prst="rect">
            <a:avLst/>
          </a:prstGeom>
          <a:noFill/>
        </p:spPr>
        <p:txBody>
          <a:bodyPr wrap="square">
            <a:spAutoFit/>
          </a:bodyPr>
          <a:lstStyle/>
          <a:p>
            <a:r>
              <a:rPr lang="uk-UA" dirty="0"/>
              <a:t>Організація раціональної системи товароруху базується на виборі:</a:t>
            </a:r>
          </a:p>
          <a:p>
            <a:r>
              <a:rPr lang="uk-UA" dirty="0"/>
              <a:t>• найкоротших напрямків та шляхів руху товарів;</a:t>
            </a:r>
          </a:p>
          <a:p>
            <a:r>
              <a:rPr lang="uk-UA" dirty="0"/>
              <a:t>• раціональних форм та </a:t>
            </a:r>
            <a:r>
              <a:rPr lang="uk-UA" dirty="0" err="1"/>
              <a:t>ланковості</a:t>
            </a:r>
            <a:r>
              <a:rPr lang="uk-UA" dirty="0"/>
              <a:t> товароруху;</a:t>
            </a:r>
          </a:p>
          <a:p>
            <a:r>
              <a:rPr lang="uk-UA" dirty="0"/>
              <a:t>• економічних видів транспортних засобів.</a:t>
            </a:r>
          </a:p>
          <a:p>
            <a:endParaRPr lang="uk-UA" dirty="0"/>
          </a:p>
          <a:p>
            <a:r>
              <a:rPr lang="uk-UA" dirty="0"/>
              <a:t>Вирішення цих завдань досягається на підставі обліку та оцінки факторів, що визначають необхідність оптово-посередницьких ланок і характер товароруху:</a:t>
            </a:r>
          </a:p>
          <a:p>
            <a:r>
              <a:rPr lang="uk-UA" dirty="0"/>
              <a:t>- виробничі фактори, серед яких – рівень спеціалізації та рівномірність розміщення виробництва на території країни;</a:t>
            </a:r>
          </a:p>
          <a:p>
            <a:r>
              <a:rPr lang="uk-UA" dirty="0"/>
              <a:t>- умови транспортування товарів, способи і швидкість їх доставки;</a:t>
            </a:r>
          </a:p>
          <a:p>
            <a:r>
              <a:rPr lang="uk-UA" dirty="0"/>
              <a:t>- можливості роздрібної торгівлі (потужність підприємств, наявність складських приміщень, холодильних </a:t>
            </a:r>
            <a:r>
              <a:rPr lang="uk-UA" dirty="0" err="1"/>
              <a:t>ємностей</a:t>
            </a:r>
            <a:r>
              <a:rPr lang="uk-UA" dirty="0"/>
              <a:t>);</a:t>
            </a:r>
          </a:p>
          <a:p>
            <a:r>
              <a:rPr lang="uk-UA" dirty="0"/>
              <a:t>- складність асортименту та фізико-хімічні властивості товарів.</a:t>
            </a:r>
          </a:p>
        </p:txBody>
      </p:sp>
    </p:spTree>
    <p:extLst>
      <p:ext uri="{BB962C8B-B14F-4D97-AF65-F5344CB8AC3E}">
        <p14:creationId xmlns:p14="http://schemas.microsoft.com/office/powerpoint/2010/main" val="2220652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0EB5B0-0093-4325-B45F-810EAED529DA}"/>
              </a:ext>
            </a:extLst>
          </p:cNvPr>
          <p:cNvSpPr txBox="1"/>
          <p:nvPr/>
        </p:nvSpPr>
        <p:spPr>
          <a:xfrm>
            <a:off x="1579983" y="2413337"/>
            <a:ext cx="9032033" cy="2031325"/>
          </a:xfrm>
          <a:prstGeom prst="rect">
            <a:avLst/>
          </a:prstGeom>
          <a:noFill/>
        </p:spPr>
        <p:txBody>
          <a:bodyPr wrap="square">
            <a:spAutoFit/>
          </a:bodyPr>
          <a:lstStyle/>
          <a:p>
            <a:r>
              <a:rPr lang="uk-UA" dirty="0"/>
              <a:t>На процес розвитку оптової торгівлі позитивно впливають такі фактори:</a:t>
            </a:r>
          </a:p>
          <a:p>
            <a:r>
              <a:rPr lang="uk-UA" dirty="0"/>
              <a:t>♦ збільшення числа віддалених від своїх основних покупців великих промислових підприємств;</a:t>
            </a:r>
          </a:p>
          <a:p>
            <a:r>
              <a:rPr lang="uk-UA" dirty="0"/>
              <a:t>♦ зростання обсягів виробництва;</a:t>
            </a:r>
          </a:p>
          <a:p>
            <a:r>
              <a:rPr lang="uk-UA" dirty="0"/>
              <a:t>♦ розширення числа рівнів проміжних виробників і користувачів;</a:t>
            </a:r>
          </a:p>
          <a:p>
            <a:r>
              <a:rPr lang="uk-UA" dirty="0"/>
              <a:t>♦ необхідність адаптації товарів до потреб проміжних і кінцевих споживачів з точки зору кількості, упаковки, різновидів товарів.</a:t>
            </a:r>
          </a:p>
        </p:txBody>
      </p:sp>
    </p:spTree>
    <p:extLst>
      <p:ext uri="{BB962C8B-B14F-4D97-AF65-F5344CB8AC3E}">
        <p14:creationId xmlns:p14="http://schemas.microsoft.com/office/powerpoint/2010/main" val="3297428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C4CAD4-F3AB-4B3E-8BAB-A59E0C6AB932}"/>
              </a:ext>
            </a:extLst>
          </p:cNvPr>
          <p:cNvSpPr txBox="1"/>
          <p:nvPr/>
        </p:nvSpPr>
        <p:spPr>
          <a:xfrm>
            <a:off x="1304730" y="1028343"/>
            <a:ext cx="9582539" cy="4801314"/>
          </a:xfrm>
          <a:prstGeom prst="rect">
            <a:avLst/>
          </a:prstGeom>
          <a:noFill/>
        </p:spPr>
        <p:txBody>
          <a:bodyPr wrap="square">
            <a:spAutoFit/>
          </a:bodyPr>
          <a:lstStyle/>
          <a:p>
            <a:r>
              <a:rPr lang="uk-UA" dirty="0"/>
              <a:t>		Доцільність наявності оптової ланки товароруху обґрунтовується тим, що оптовики забезпечують ефективність торговельного процесу.</a:t>
            </a:r>
          </a:p>
          <a:p>
            <a:r>
              <a:rPr lang="uk-UA" dirty="0"/>
              <a:t>Цьому сприяють такі обставини:</a:t>
            </a:r>
          </a:p>
          <a:p>
            <a:endParaRPr lang="uk-UA" dirty="0"/>
          </a:p>
          <a:p>
            <a:r>
              <a:rPr lang="uk-UA" dirty="0"/>
              <a:t>1. Дрібний виробник з обмеженими фінансовими ресурсами не в змозі створити та утримувати організацію прямих господарських </a:t>
            </a:r>
            <a:r>
              <a:rPr lang="uk-UA" dirty="0" err="1"/>
              <a:t>зв’язків</a:t>
            </a:r>
            <a:r>
              <a:rPr lang="uk-UA" dirty="0"/>
              <a:t>.</a:t>
            </a:r>
          </a:p>
          <a:p>
            <a:endParaRPr lang="uk-UA" dirty="0"/>
          </a:p>
          <a:p>
            <a:r>
              <a:rPr lang="uk-UA" dirty="0"/>
              <a:t>2. Маючи достатній капітал, виробники скоріше </a:t>
            </a:r>
            <a:r>
              <a:rPr lang="uk-UA" dirty="0" err="1"/>
              <a:t>віддадуть</a:t>
            </a:r>
            <a:r>
              <a:rPr lang="uk-UA" dirty="0"/>
              <a:t> перевагу спрямувати кошти на розвиток виробництва, а не на організацію оптової торгівлі.</a:t>
            </a:r>
          </a:p>
          <a:p>
            <a:endParaRPr lang="uk-UA" dirty="0"/>
          </a:p>
          <a:p>
            <a:r>
              <a:rPr lang="uk-UA" dirty="0"/>
              <a:t>3. Ефективність діяльності оптовиків може бути вищою завдяки обсягам операцій, великої кількості ділових контактів у сфері товарного обігу, наявності у них спеціальних знань та вмінь.</a:t>
            </a:r>
          </a:p>
          <a:p>
            <a:endParaRPr lang="uk-UA" dirty="0"/>
          </a:p>
          <a:p>
            <a:r>
              <a:rPr lang="uk-UA" dirty="0"/>
              <a:t>4. Роздрібні торговці, що мають справу з широким товарним асортиментом, часто проявляють більший комерційний інтерес закуповувати увесь набір товарів у одного оптовика, а не частинами у різних виробників.</a:t>
            </a:r>
          </a:p>
        </p:txBody>
      </p:sp>
    </p:spTree>
    <p:extLst>
      <p:ext uri="{BB962C8B-B14F-4D97-AF65-F5344CB8AC3E}">
        <p14:creationId xmlns:p14="http://schemas.microsoft.com/office/powerpoint/2010/main" val="993782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B216DD5-91CB-48D6-8929-6171B5571031}"/>
              </a:ext>
            </a:extLst>
          </p:cNvPr>
          <p:cNvSpPr txBox="1"/>
          <p:nvPr/>
        </p:nvSpPr>
        <p:spPr>
          <a:xfrm>
            <a:off x="1567543" y="1997839"/>
            <a:ext cx="8845420" cy="3139321"/>
          </a:xfrm>
          <a:prstGeom prst="rect">
            <a:avLst/>
          </a:prstGeom>
          <a:noFill/>
        </p:spPr>
        <p:txBody>
          <a:bodyPr wrap="square">
            <a:spAutoFit/>
          </a:bodyPr>
          <a:lstStyle/>
          <a:p>
            <a:r>
              <a:rPr lang="uk-UA" dirty="0"/>
              <a:t>На макрорівні </a:t>
            </a:r>
            <a:r>
              <a:rPr lang="uk-UA" b="1" dirty="0"/>
              <a:t>оптова торгівля виконує такі функції:</a:t>
            </a:r>
          </a:p>
          <a:p>
            <a:endParaRPr lang="uk-UA" dirty="0"/>
          </a:p>
          <a:p>
            <a:r>
              <a:rPr lang="uk-UA" dirty="0"/>
              <a:t>♦ інтегруючу — забезпечує взаємозв’язок між партнерами по поставкам продукції, у знаходженні каналів збуту;</a:t>
            </a:r>
          </a:p>
          <a:p>
            <a:endParaRPr lang="uk-UA" dirty="0"/>
          </a:p>
          <a:p>
            <a:r>
              <a:rPr lang="uk-UA" dirty="0"/>
              <a:t>♦ оціночну — визначає рівень суспільно необхідних витрат праці через ціноутворення;</a:t>
            </a:r>
          </a:p>
          <a:p>
            <a:endParaRPr lang="uk-UA" dirty="0"/>
          </a:p>
          <a:p>
            <a:r>
              <a:rPr lang="uk-UA" dirty="0"/>
              <a:t>♦ організаційну і регулюючу — забезпечує раціональну побудову і гармонійне функціонування економічних систем з допомогою імпульсів, що стимулюють структурні зміни.</a:t>
            </a:r>
          </a:p>
        </p:txBody>
      </p:sp>
    </p:spTree>
    <p:extLst>
      <p:ext uri="{BB962C8B-B14F-4D97-AF65-F5344CB8AC3E}">
        <p14:creationId xmlns:p14="http://schemas.microsoft.com/office/powerpoint/2010/main" val="985666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DFAB043-9C7C-4D22-AF15-294F05B21265}"/>
              </a:ext>
            </a:extLst>
          </p:cNvPr>
          <p:cNvSpPr txBox="1"/>
          <p:nvPr/>
        </p:nvSpPr>
        <p:spPr>
          <a:xfrm>
            <a:off x="325016" y="889843"/>
            <a:ext cx="11541968" cy="5078313"/>
          </a:xfrm>
          <a:prstGeom prst="rect">
            <a:avLst/>
          </a:prstGeom>
          <a:noFill/>
        </p:spPr>
        <p:txBody>
          <a:bodyPr wrap="square">
            <a:spAutoFit/>
          </a:bodyPr>
          <a:lstStyle/>
          <a:p>
            <a:r>
              <a:rPr lang="uk-UA" dirty="0"/>
              <a:t>						До комерційних функцій оптовиків належать:</a:t>
            </a:r>
          </a:p>
          <a:p>
            <a:r>
              <a:rPr lang="uk-UA" dirty="0"/>
              <a:t>- організація, вивчення та прогнозування попиту оптових покупців і населення на товари, складання на цій основі замовлень виробникам;</a:t>
            </a:r>
          </a:p>
          <a:p>
            <a:r>
              <a:rPr lang="uk-UA" dirty="0"/>
              <a:t>- проведення ярмарків з оптової закупівлі-продажу товарів, узгодження з промисловістю асортименту нових виробів;</a:t>
            </a:r>
          </a:p>
          <a:p>
            <a:r>
              <a:rPr lang="uk-UA" dirty="0"/>
              <a:t>- укладання договорів поставки з урахуванням потреб оптовиків та роздрібних торговців, що обслуговуються, оперативний облік і контроль виконання договірних зобов’язань;</a:t>
            </a:r>
          </a:p>
          <a:p>
            <a:r>
              <a:rPr lang="uk-UA" dirty="0"/>
              <a:t>- виявлення додаткових товарних ресурсів за рахунок підвищення їхнього обсягу виробництва на підприємствах місцевої промисловості, малих і середніх фірмах, </a:t>
            </a:r>
            <a:r>
              <a:rPr lang="uk-UA" dirty="0" err="1"/>
              <a:t>закупівель</a:t>
            </a:r>
            <a:r>
              <a:rPr lang="uk-UA" dirty="0"/>
              <a:t> сільськогосподарської продукції у фермерських господарствах;</a:t>
            </a:r>
          </a:p>
          <a:p>
            <a:r>
              <a:rPr lang="uk-UA" dirty="0"/>
              <a:t>- постійний вплив на виробництво з метою своєчасної та рівномірної поставки товарів, розширення асортименту та підвищення їхньої якості, збільшення випуску та надходжень фасованих товарів;</a:t>
            </a:r>
          </a:p>
          <a:p>
            <a:r>
              <a:rPr lang="uk-UA" dirty="0"/>
              <a:t>- організація планомірного та ритмічного постачання товарами підприємств роздрібної торгівлі;</a:t>
            </a:r>
          </a:p>
          <a:p>
            <a:r>
              <a:rPr lang="uk-UA" dirty="0"/>
              <a:t>- надання допомоги роздрібним торговельним підприємствам у формуванні товарного асортименту, організації вивчення попиту, складанні замовлень на товари, контролі їхньої якості, рекламуванні продукції, вдосконалення методів продажу товарів та обслуговування кінцевих споживачів.</a:t>
            </a:r>
          </a:p>
        </p:txBody>
      </p:sp>
    </p:spTree>
    <p:extLst>
      <p:ext uri="{BB962C8B-B14F-4D97-AF65-F5344CB8AC3E}">
        <p14:creationId xmlns:p14="http://schemas.microsoft.com/office/powerpoint/2010/main" val="3039926566"/>
      </p:ext>
    </p:extLst>
  </p:cSld>
  <p:clrMapOvr>
    <a:masterClrMapping/>
  </p:clrMapOvr>
</p:sld>
</file>

<file path=ppt/theme/theme1.xml><?xml version="1.0" encoding="utf-8"?>
<a:theme xmlns:a="http://schemas.openxmlformats.org/drawingml/2006/main" name="Туман">
  <a:themeElements>
    <a:clrScheme name="Туман">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Туман">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уман">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Туман</Template>
  <TotalTime>165</TotalTime>
  <Words>2789</Words>
  <Application>Microsoft Office PowerPoint</Application>
  <PresentationFormat>Широкоэкранный</PresentationFormat>
  <Paragraphs>160</Paragraphs>
  <Slides>28</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28</vt:i4>
      </vt:variant>
    </vt:vector>
  </HeadingPairs>
  <TitlesOfParts>
    <vt:vector size="31" baseType="lpstr">
      <vt:lpstr>Arial</vt:lpstr>
      <vt:lpstr>Century Gothic</vt:lpstr>
      <vt:lpstr>Туман</vt:lpstr>
      <vt:lpstr>ЕКОНОМІЧНА ХАРАКТЕРИСТИКА ОПТОВОЇ ТОРГІВЛІ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ЕКОНОМІЧНА ХАРАКТЕРИСТИКА ОПТОВОЇ ТОРГІВЛІ</dc:title>
  <dc:creator>Катерина Бужимська</dc:creator>
  <cp:lastModifiedBy>Катерина Бужимська</cp:lastModifiedBy>
  <cp:revision>17</cp:revision>
  <dcterms:created xsi:type="dcterms:W3CDTF">2020-11-20T06:51:16Z</dcterms:created>
  <dcterms:modified xsi:type="dcterms:W3CDTF">2021-09-07T09:55:35Z</dcterms:modified>
</cp:coreProperties>
</file>