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5" r:id="rId17"/>
    <p:sldId id="276" r:id="rId18"/>
  </p:sldIdLst>
  <p:sldSz cx="12169775" cy="6858000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33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590" y="77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490" y="1412776"/>
            <a:ext cx="11194794" cy="2016224"/>
          </a:xfrm>
        </p:spPr>
        <p:txBody>
          <a:bodyPr>
            <a:noAutofit/>
          </a:bodyPr>
          <a:lstStyle/>
          <a:p>
            <a:r>
              <a:rPr lang="uk-UA" sz="6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Екологічна політика та міжнародне співробітництво </a:t>
            </a:r>
          </a:p>
        </p:txBody>
      </p:sp>
    </p:spTree>
    <p:extLst>
      <p:ext uri="{BB962C8B-B14F-4D97-AF65-F5344CB8AC3E}">
        <p14:creationId xmlns:p14="http://schemas.microsoft.com/office/powerpoint/2010/main" val="1908572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700808"/>
          </a:xfrm>
        </p:spPr>
        <p:txBody>
          <a:bodyPr>
            <a:noAutofit/>
          </a:bodyPr>
          <a:lstStyle/>
          <a:p>
            <a:br>
              <a:rPr lang="uk-UA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Міжнародне</a:t>
            </a: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4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співробітництво</a:t>
            </a: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України </a:t>
            </a:r>
            <a:b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у сфері екологічної політики</a:t>
            </a:r>
            <a:br>
              <a:rPr lang="uk-UA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uk-UA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39444"/>
              </p:ext>
            </p:extLst>
          </p:nvPr>
        </p:nvGraphicFramePr>
        <p:xfrm>
          <a:off x="540271" y="1772816"/>
          <a:ext cx="11233248" cy="457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233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Основні напрями міжнародного співробітництва України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425451"/>
              </p:ext>
            </p:extLst>
          </p:nvPr>
        </p:nvGraphicFramePr>
        <p:xfrm>
          <a:off x="612279" y="2360468"/>
          <a:ext cx="6984776" cy="394755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984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702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2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охорона біорізноманіття;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40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2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охорона транскордонних водотоків і міжнародних озер;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02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2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зміна клімату;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02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2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охорона озонового шару;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02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2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охорона атмосферного повітря;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02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2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поводження з відходами;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02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2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оцінювання впливу на довкілля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0" r="15475"/>
          <a:stretch/>
        </p:blipFill>
        <p:spPr bwMode="auto">
          <a:xfrm>
            <a:off x="7741071" y="2307698"/>
            <a:ext cx="4024544" cy="400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283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700808"/>
          </a:xfrm>
        </p:spPr>
        <p:txBody>
          <a:bodyPr>
            <a:noAutofit/>
          </a:bodyPr>
          <a:lstStyle/>
          <a:p>
            <a:br>
              <a:rPr lang="uk-UA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Міжнародне</a:t>
            </a: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4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співробітництво</a:t>
            </a: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України </a:t>
            </a:r>
            <a:b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у сфері екологічної політики</a:t>
            </a:r>
            <a:br>
              <a:rPr lang="uk-UA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uk-UA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56627"/>
              </p:ext>
            </p:extLst>
          </p:nvPr>
        </p:nvGraphicFramePr>
        <p:xfrm>
          <a:off x="540271" y="1772816"/>
          <a:ext cx="11233248" cy="457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233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Події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в діяльності </a:t>
                      </a:r>
                      <a:r>
                        <a:rPr lang="ru-RU" sz="2400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міжнародного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природоохоронного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руху</a:t>
                      </a:r>
                      <a:endParaRPr lang="uk-UA" sz="2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345618"/>
              </p:ext>
            </p:extLst>
          </p:nvPr>
        </p:nvGraphicFramePr>
        <p:xfrm>
          <a:off x="468263" y="2348879"/>
          <a:ext cx="8208912" cy="386844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179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Генеральна</a:t>
                      </a:r>
                      <a:r>
                        <a:rPr lang="ru-RU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Асамблея</a:t>
                      </a:r>
                      <a:r>
                        <a:rPr lang="ru-RU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 МСОП (1978), </a:t>
                      </a:r>
                      <a:r>
                        <a:rPr lang="ru-RU" sz="2000" b="1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запроваджено</a:t>
                      </a:r>
                      <a:r>
                        <a:rPr lang="ru-RU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 Червону книгу, Зелену книгу;</a:t>
                      </a:r>
                      <a:endParaRPr lang="uk-UA" sz="2000" b="1" dirty="0">
                        <a:solidFill>
                          <a:srgbClr val="001E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79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Всесвітня </a:t>
                      </a:r>
                      <a:r>
                        <a:rPr lang="ru-RU" sz="2000" b="1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комісія</a:t>
                      </a:r>
                      <a:r>
                        <a:rPr lang="ru-RU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 з навколишнього середовища і розвитку (1983), </a:t>
                      </a:r>
                      <a:r>
                        <a:rPr lang="ru-RU" sz="2000" b="1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комісія</a:t>
                      </a:r>
                      <a:r>
                        <a:rPr lang="ru-RU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 Г. Х. Брундтланд;</a:t>
                      </a:r>
                      <a:endParaRPr lang="uk-UA" sz="2000" b="1" dirty="0">
                        <a:solidFill>
                          <a:srgbClr val="001E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26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Конференція</a:t>
                      </a:r>
                      <a:r>
                        <a:rPr lang="ru-RU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 ООН, в </a:t>
                      </a:r>
                      <a:r>
                        <a:rPr lang="ru-RU" sz="2000" b="1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Ріо</a:t>
                      </a:r>
                      <a:r>
                        <a:rPr lang="ru-RU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-де-Жанейро (1992), представники 179 </a:t>
                      </a:r>
                      <a:r>
                        <a:rPr lang="ru-RU" sz="2000" b="1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урядів</a:t>
                      </a:r>
                      <a:r>
                        <a:rPr lang="ru-RU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прийняли</a:t>
                      </a:r>
                      <a:r>
                        <a:rPr lang="ru-RU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 документ про принципи і основні дії з метою сталого розвитку;</a:t>
                      </a:r>
                      <a:endParaRPr lang="uk-UA" sz="2000" b="1" dirty="0">
                        <a:solidFill>
                          <a:srgbClr val="001E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79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Саміт в Нью-Йорку (2015), схвалено Цілі сталого розвитку на період до 2030 р.;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79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Генеральна Асамблея ООН і Всесвітня хартія природи - ведуча роль у міжнародно-правовій охороні довкілля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823" y="2348879"/>
            <a:ext cx="3063248" cy="386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255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700808"/>
          </a:xfrm>
        </p:spPr>
        <p:txBody>
          <a:bodyPr>
            <a:noAutofit/>
          </a:bodyPr>
          <a:lstStyle/>
          <a:p>
            <a:br>
              <a:rPr lang="uk-UA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Міжнародне</a:t>
            </a: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4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співробітництво</a:t>
            </a: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України </a:t>
            </a:r>
            <a:b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у сфері екологічної політики</a:t>
            </a:r>
            <a:br>
              <a:rPr lang="uk-UA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uk-UA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559299"/>
              </p:ext>
            </p:extLst>
          </p:nvPr>
        </p:nvGraphicFramePr>
        <p:xfrm>
          <a:off x="540271" y="1772816"/>
          <a:ext cx="11233248" cy="8229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233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Розвиток </a:t>
                      </a:r>
                      <a:r>
                        <a:rPr lang="ru-RU" sz="2400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міжнародного</a:t>
                      </a:r>
                      <a:r>
                        <a:rPr lang="ru-RU" sz="2400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співробітництва</a:t>
                      </a:r>
                      <a:r>
                        <a:rPr lang="ru-RU" sz="2400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 України у сфері охорони довкілля передбачає:</a:t>
                      </a:r>
                      <a:endParaRPr lang="uk-UA" sz="2400" dirty="0">
                        <a:solidFill>
                          <a:srgbClr val="001E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779040"/>
              </p:ext>
            </p:extLst>
          </p:nvPr>
        </p:nvGraphicFramePr>
        <p:xfrm>
          <a:off x="540271" y="2708921"/>
          <a:ext cx="8208912" cy="367240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87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врахування рекомендацій всесвітніх самітів зі сталого розвитку;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87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забезпечення участі в діяльності таких міжнародних організацій, як Організація Об'єднаних Націй з питань освіти, науки і культури (ЮНЕСКО), Міжнародна спілка охорони природи (МСОП), Міжнародне агентство з атомної енергії (МАГАТЕ), Всесвітня організація охорони здоров'я (ВООЗ), Продовольча і сільськогосподарська організація ООН (ФАО), Всесвітня метеорологічна організація (ВМО);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32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залучення</a:t>
                      </a:r>
                      <a:r>
                        <a:rPr lang="ru-RU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зовнішньої</a:t>
                      </a:r>
                      <a:r>
                        <a:rPr lang="ru-RU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 допомоги в сектор охорони довкілля;</a:t>
                      </a:r>
                      <a:endParaRPr lang="uk-UA" sz="2000" b="1" dirty="0">
                        <a:solidFill>
                          <a:srgbClr val="001E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191" y="2708919"/>
            <a:ext cx="2952328" cy="166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191" y="4437112"/>
            <a:ext cx="2985265" cy="199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297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700808"/>
          </a:xfrm>
        </p:spPr>
        <p:txBody>
          <a:bodyPr>
            <a:noAutofit/>
          </a:bodyPr>
          <a:lstStyle/>
          <a:p>
            <a:br>
              <a:rPr lang="uk-UA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Міжнародне</a:t>
            </a: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4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співробітництво</a:t>
            </a: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України </a:t>
            </a:r>
            <a:b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у сфері екологічної політики</a:t>
            </a:r>
            <a:br>
              <a:rPr lang="uk-UA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uk-UA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409176"/>
              </p:ext>
            </p:extLst>
          </p:nvPr>
        </p:nvGraphicFramePr>
        <p:xfrm>
          <a:off x="540271" y="1772816"/>
          <a:ext cx="11233248" cy="8229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233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Розвиток </a:t>
                      </a:r>
                      <a:r>
                        <a:rPr lang="ru-RU" sz="2400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міжнародного</a:t>
                      </a:r>
                      <a:r>
                        <a:rPr lang="ru-RU" sz="2400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співробітництва</a:t>
                      </a:r>
                      <a:r>
                        <a:rPr lang="ru-RU" sz="2400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 України у сфері охорони довкілля передбачає:</a:t>
                      </a:r>
                      <a:endParaRPr lang="uk-UA" sz="2400" dirty="0">
                        <a:solidFill>
                          <a:srgbClr val="001E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63226"/>
              </p:ext>
            </p:extLst>
          </p:nvPr>
        </p:nvGraphicFramePr>
        <p:xfrm>
          <a:off x="396255" y="2708920"/>
          <a:ext cx="8208912" cy="38404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87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актуалізація чинних міжнародних стандартів;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87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забезпечення виконання важливих міжнародних документів (Конвенція про оцінку впливу на навколишнє середовище у транскордонному аспекті, Стокгольмська конвенція про стійкі органічні забруднювачі, Конвенція із захисту озонового шару та ін.);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для забезпечення функціонування єдиної європейської мережі природоохоронних територій, згідно з Бернською Конвенцією про охорону дикої флори та фауни і природних середовищ існування в Європі, Україна розробила та винесла на обговорення проект Закону «Про території Смарагдової мережі».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75" y="2708920"/>
            <a:ext cx="313767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615240"/>
              </p:ext>
            </p:extLst>
          </p:nvPr>
        </p:nvGraphicFramePr>
        <p:xfrm>
          <a:off x="8677175" y="5229200"/>
          <a:ext cx="3137673" cy="129614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137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Заборона та обмеження господарської діяльності  в межах території Смарагдової мережі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806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271" y="1196752"/>
            <a:ext cx="11305256" cy="5328592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>
                <a:solidFill>
                  <a:srgbClr val="001E00"/>
                </a:solidFill>
                <a:latin typeface="Comic Sans MS" panose="030F0702030302020204" pitchFamily="66" charset="0"/>
              </a:rPr>
              <a:t>Екологічна політика є координуючою ієрархічною першоосновою для досягнення цілей у сфері раціонального природокористування, охорони довкілля і екологічної безпеки</a:t>
            </a:r>
          </a:p>
          <a:p>
            <a:r>
              <a:rPr lang="ru-RU" b="1" dirty="0">
                <a:solidFill>
                  <a:srgbClr val="001E00"/>
                </a:solidFill>
                <a:latin typeface="Comic Sans MS" panose="030F0702030302020204" pitchFamily="66" charset="0"/>
              </a:rPr>
              <a:t>Екологічна </a:t>
            </a:r>
            <a:r>
              <a:rPr lang="ru-RU" b="1" dirty="0" err="1">
                <a:solidFill>
                  <a:srgbClr val="001E00"/>
                </a:solidFill>
                <a:latin typeface="Comic Sans MS" panose="030F0702030302020204" pitchFamily="66" charset="0"/>
              </a:rPr>
              <a:t>політика</a:t>
            </a:r>
            <a:r>
              <a:rPr lang="ru-RU" b="1" dirty="0">
                <a:solidFill>
                  <a:srgbClr val="001E00"/>
                </a:solidFill>
                <a:latin typeface="Comic Sans MS" panose="030F0702030302020204" pitchFamily="66" charset="0"/>
              </a:rPr>
              <a:t> України - це діяльність </a:t>
            </a:r>
            <a:r>
              <a:rPr lang="ru-RU" b="1" dirty="0" err="1">
                <a:solidFill>
                  <a:srgbClr val="001E00"/>
                </a:solidFill>
                <a:latin typeface="Comic Sans MS" panose="030F0702030302020204" pitchFamily="66" charset="0"/>
              </a:rPr>
              <a:t>державних</a:t>
            </a:r>
            <a:r>
              <a:rPr lang="ru-RU" b="1" dirty="0">
                <a:solidFill>
                  <a:srgbClr val="001E00"/>
                </a:solidFill>
                <a:latin typeface="Comic Sans MS" panose="030F0702030302020204" pitchFamily="66" charset="0"/>
              </a:rPr>
              <a:t> та </a:t>
            </a:r>
            <a:r>
              <a:rPr lang="ru-RU" b="1" dirty="0" err="1">
                <a:solidFill>
                  <a:srgbClr val="001E00"/>
                </a:solidFill>
                <a:latin typeface="Comic Sans MS" panose="030F0702030302020204" pitchFamily="66" charset="0"/>
              </a:rPr>
              <a:t>неурядових</a:t>
            </a:r>
            <a:r>
              <a:rPr lang="ru-RU" b="1" dirty="0">
                <a:solidFill>
                  <a:srgbClr val="001E00"/>
                </a:solidFill>
                <a:latin typeface="Comic Sans MS" panose="030F0702030302020204" pitchFamily="66" charset="0"/>
              </a:rPr>
              <a:t> органів, спрямована на забезпечення екологічно збалансованого розвитку</a:t>
            </a:r>
          </a:p>
          <a:p>
            <a:r>
              <a:rPr lang="uk-UA" b="1" dirty="0">
                <a:solidFill>
                  <a:srgbClr val="001E00"/>
                </a:solidFill>
                <a:latin typeface="Comic Sans MS" panose="030F0702030302020204" pitchFamily="66" charset="0"/>
              </a:rPr>
              <a:t>Міжнародне співробітництво України у сфері охорони довкілля розвивається на рівні узгодження і коригування дій державних органів у глобальних міжнародних програмах, а також шляхом допомоги ЄС у реалізації конкретних проектів</a:t>
            </a:r>
          </a:p>
        </p:txBody>
      </p:sp>
    </p:spTree>
    <p:extLst>
      <p:ext uri="{BB962C8B-B14F-4D97-AF65-F5344CB8AC3E}">
        <p14:creationId xmlns:p14="http://schemas.microsoft.com/office/powerpoint/2010/main" val="1114749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447" y="116632"/>
            <a:ext cx="11953328" cy="1484784"/>
          </a:xfrm>
        </p:spPr>
        <p:txBody>
          <a:bodyPr>
            <a:normAutofit/>
          </a:bodyPr>
          <a:lstStyle/>
          <a:p>
            <a:b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Побутові</a:t>
            </a: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відходи</a:t>
            </a: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 як екологічна проблема</a:t>
            </a:r>
            <a:endParaRPr lang="uk-UA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827" y="1700808"/>
            <a:ext cx="8092307" cy="3600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500" b="1" dirty="0">
                <a:solidFill>
                  <a:srgbClr val="003300"/>
                </a:solidFill>
                <a:latin typeface="Comic Sans MS" panose="030F0702030302020204" pitchFamily="66" charset="0"/>
              </a:rPr>
              <a:t>Щороку людство продукує понад 2 млрд тонн сміття або близько 2 т на рік на людину. </a:t>
            </a:r>
          </a:p>
          <a:p>
            <a:pPr marL="0" indent="0" algn="ctr">
              <a:buNone/>
            </a:pPr>
            <a:r>
              <a:rPr lang="uk-UA" sz="2500" b="1" dirty="0">
                <a:solidFill>
                  <a:srgbClr val="003300"/>
                </a:solidFill>
                <a:latin typeface="Comic Sans MS" panose="030F0702030302020204" pitchFamily="66" charset="0"/>
              </a:rPr>
              <a:t>У багатьох країнах світу давно замислилися над тим, як уникнути перетворення планети на великий смітник. Виявляється, сміття можна переробляти і робити з нього або речі, або електричну енергію, або тепло, а сміттєспалювальні заводи перетворювати на теплоелектростанції і водночас мистецькі об'єкти.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85417" y="5748313"/>
            <a:ext cx="941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Кашалот</a:t>
            </a:r>
            <a:endParaRPr lang="uk-UA" sz="1400" dirty="0">
              <a:solidFill>
                <a:schemeClr val="bg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2" r="19999"/>
          <a:stretch/>
        </p:blipFill>
        <p:spPr bwMode="auto">
          <a:xfrm>
            <a:off x="8463134" y="1916832"/>
            <a:ext cx="3382392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499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4607" y="692696"/>
            <a:ext cx="8352928" cy="23796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600" b="1" dirty="0">
                <a:solidFill>
                  <a:srgbClr val="001E00"/>
                </a:solidFill>
                <a:latin typeface="Comic Sans MS" panose="030F0702030302020204" pitchFamily="66" charset="0"/>
              </a:rPr>
              <a:t>Щорічно в усьому світі 15 травня відзначається </a:t>
            </a:r>
            <a:r>
              <a:rPr lang="uk-UA" sz="2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Всесвітній День захисту клімату</a:t>
            </a:r>
            <a:r>
              <a:rPr lang="uk-UA" sz="2600" b="1" dirty="0">
                <a:solidFill>
                  <a:srgbClr val="001E00"/>
                </a:solidFill>
                <a:latin typeface="Comic Sans MS" panose="030F0702030302020204" pitchFamily="66" charset="0"/>
              </a:rPr>
              <a:t>,  мета якого – привернути увагу людства до проблеми його зміни, основною причиною якої вважають зростання викидів парникових газів внаслідок діяльності людини</a:t>
            </a:r>
            <a:endParaRPr lang="uk-UA" sz="2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98" y="692696"/>
            <a:ext cx="284706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3572" y="3501008"/>
            <a:ext cx="781757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dirty="0">
                <a:solidFill>
                  <a:srgbClr val="001E00"/>
                </a:solidFill>
                <a:latin typeface="Comic Sans MS" panose="030F0702030302020204" pitchFamily="66" charset="0"/>
              </a:rPr>
              <a:t>22 березня уся світова спільнота відзначає </a:t>
            </a:r>
            <a:r>
              <a:rPr lang="uk-UA" sz="2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Всесвітній день води</a:t>
            </a:r>
            <a:r>
              <a:rPr lang="uk-UA" sz="2600" b="1" dirty="0">
                <a:solidFill>
                  <a:srgbClr val="001E00"/>
                </a:solidFill>
                <a:latin typeface="Comic Sans MS" panose="030F0702030302020204" pitchFamily="66" charset="0"/>
              </a:rPr>
              <a:t> під гаслом: «Вода для </a:t>
            </a:r>
            <a:r>
              <a:rPr lang="uk-UA" sz="2600" b="1" dirty="0" err="1">
                <a:solidFill>
                  <a:srgbClr val="001E00"/>
                </a:solidFill>
                <a:latin typeface="Comic Sans MS" panose="030F0702030302020204" pitchFamily="66" charset="0"/>
              </a:rPr>
              <a:t>всіх».Уперше</a:t>
            </a:r>
            <a:r>
              <a:rPr lang="uk-UA" sz="2600" b="1" dirty="0">
                <a:solidFill>
                  <a:srgbClr val="001E00"/>
                </a:solidFill>
                <a:latin typeface="Comic Sans MS" panose="030F0702030302020204" pitchFamily="66" charset="0"/>
              </a:rPr>
              <a:t> ідея проведення Всесвітнього дня води прозвучала на Конференції ООН з охорони довкілля, що відбулася в 1992 році в Ріо-де-Жанейро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75"/>
          <a:stretch/>
        </p:blipFill>
        <p:spPr bwMode="auto">
          <a:xfrm>
            <a:off x="8893199" y="3501008"/>
            <a:ext cx="2787843" cy="266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060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altLang="uk-UA" sz="7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Запитання:</a:t>
            </a:r>
            <a:endParaRPr lang="ru-RU" altLang="uk-UA" sz="7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uk-UA" dirty="0"/>
              <a:t>Дайте визначення поняттю – екологічна політика.</a:t>
            </a:r>
          </a:p>
          <a:p>
            <a:pPr marL="514350" indent="-514350">
              <a:buAutoNum type="arabicPeriod"/>
            </a:pPr>
            <a:r>
              <a:rPr lang="uk-UA" dirty="0"/>
              <a:t>Охарактеризуйте основні принципи </a:t>
            </a:r>
            <a:r>
              <a:rPr lang="uk-UA" dirty="0" err="1"/>
              <a:t>екополітики</a:t>
            </a:r>
            <a:r>
              <a:rPr lang="uk-UA" dirty="0"/>
              <a:t>.</a:t>
            </a:r>
          </a:p>
          <a:p>
            <a:pPr marL="514350" indent="-514350">
              <a:buAutoNum type="arabicPeriod"/>
            </a:pPr>
            <a:r>
              <a:rPr lang="uk-UA" dirty="0"/>
              <a:t>У чому полягають стратегічні цілі </a:t>
            </a:r>
            <a:r>
              <a:rPr lang="uk-UA" dirty="0" err="1"/>
              <a:t>екополітики</a:t>
            </a:r>
            <a:r>
              <a:rPr lang="uk-UA" dirty="0"/>
              <a:t> України.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err="1">
                <a:cs typeface="Times New Roman" pitchFamily="18" charset="0"/>
              </a:rPr>
              <a:t>Назвіть</a:t>
            </a:r>
            <a:r>
              <a:rPr lang="ru-RU" dirty="0">
                <a:cs typeface="Times New Roman" pitchFamily="18" charset="0"/>
              </a:rPr>
              <a:t> та охарактеризуйте </a:t>
            </a:r>
            <a:r>
              <a:rPr lang="ru-RU" dirty="0" err="1">
                <a:cs typeface="Times New Roman" pitchFamily="18" charset="0"/>
              </a:rPr>
              <a:t>основні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документи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екологічної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політики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України</a:t>
            </a:r>
            <a:r>
              <a:rPr lang="ru-RU" dirty="0">
                <a:cs typeface="Times New Roman" pitchFamily="18" charset="0"/>
              </a:rPr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uk-UA" dirty="0">
                <a:cs typeface="Times New Roman" pitchFamily="18" charset="0"/>
              </a:rPr>
              <a:t>Назвіть </a:t>
            </a:r>
            <a:r>
              <a:rPr lang="ru-RU" dirty="0">
                <a:cs typeface="Times New Roman" pitchFamily="18" charset="0"/>
              </a:rPr>
              <a:t>та охарактеризуйте </a:t>
            </a:r>
            <a:r>
              <a:rPr lang="uk-UA" dirty="0">
                <a:cs typeface="Times New Roman" pitchFamily="18" charset="0"/>
              </a:rPr>
              <a:t>основні напрями міжнародного співробітництва України.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err="1">
                <a:cs typeface="Times New Roman" pitchFamily="18" charset="0"/>
              </a:rPr>
              <a:t>Поясніть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необхідність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правильної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утилізації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побутових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відходів</a:t>
            </a:r>
            <a:endParaRPr lang="uk-UA" dirty="0"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endParaRPr lang="ru-RU" dirty="0"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endParaRPr lang="uk-UA" dirty="0"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uk-UA" dirty="0"/>
          </a:p>
          <a:p>
            <a:pPr marL="514350" indent="-514350">
              <a:buAutoNum type="arabicPeriod"/>
            </a:pPr>
            <a:endParaRPr lang="uk-UA" dirty="0"/>
          </a:p>
          <a:p>
            <a:pPr marL="514350" indent="-514350">
              <a:buAutoNum type="arabicPeriod"/>
            </a:pPr>
            <a:endParaRPr lang="uk-UA" dirty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89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279" y="188640"/>
            <a:ext cx="10952798" cy="1143000"/>
          </a:xfrm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87" y="1484784"/>
            <a:ext cx="6696744" cy="4525963"/>
          </a:xfrm>
        </p:spPr>
        <p:txBody>
          <a:bodyPr>
            <a:normAutofit lnSpcReduction="10000"/>
          </a:bodyPr>
          <a:lstStyle/>
          <a:p>
            <a:r>
              <a:rPr lang="uk-UA" sz="4000" b="1" dirty="0">
                <a:solidFill>
                  <a:srgbClr val="001E00"/>
                </a:solidFill>
                <a:latin typeface="Comic Sans MS" panose="030F0702030302020204" pitchFamily="66" charset="0"/>
              </a:rPr>
              <a:t>Екологічна політика</a:t>
            </a:r>
          </a:p>
          <a:p>
            <a:r>
              <a:rPr lang="uk-UA" sz="4000" b="1" dirty="0">
                <a:solidFill>
                  <a:srgbClr val="001E00"/>
                </a:solidFill>
                <a:latin typeface="Comic Sans MS" panose="030F0702030302020204" pitchFamily="66" charset="0"/>
              </a:rPr>
              <a:t>Засади екологічної політики в Україні</a:t>
            </a:r>
          </a:p>
          <a:p>
            <a:r>
              <a:rPr lang="uk-UA" sz="4000" b="1" dirty="0">
                <a:solidFill>
                  <a:srgbClr val="001E00"/>
                </a:solidFill>
                <a:latin typeface="Comic Sans MS" panose="030F0702030302020204" pitchFamily="66" charset="0"/>
              </a:rPr>
              <a:t>Міжнародне співробітництво України у сфері екологічної політики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1" r="25102"/>
          <a:stretch/>
        </p:blipFill>
        <p:spPr bwMode="auto">
          <a:xfrm>
            <a:off x="7453039" y="1509951"/>
            <a:ext cx="419288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28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279" y="116632"/>
            <a:ext cx="10952798" cy="1143000"/>
          </a:xfrm>
        </p:spPr>
        <p:txBody>
          <a:bodyPr>
            <a:noAutofit/>
          </a:bodyPr>
          <a:lstStyle/>
          <a:p>
            <a:br>
              <a:rPr lang="uk-UA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uk-UA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Екологічна політика</a:t>
            </a:r>
            <a:br>
              <a:rPr lang="uk-UA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254989"/>
              </p:ext>
            </p:extLst>
          </p:nvPr>
        </p:nvGraphicFramePr>
        <p:xfrm>
          <a:off x="324247" y="1196752"/>
          <a:ext cx="11377264" cy="16764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377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Екологічна політика </a:t>
                      </a:r>
                      <a:r>
                        <a:rPr lang="uk-UA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- це діяльність суспільства і держави, спрямована на охорону та оздоровлення природного середовища, ефективне поєднання функцій природокористування і охорони довкілля, забезпечення екологічної безпеки громадян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9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поява терміну свідчить про визнання людським суспільством третього виміру в політиці - екологічного (окрім економічного й соціального)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933998"/>
              </p:ext>
            </p:extLst>
          </p:nvPr>
        </p:nvGraphicFramePr>
        <p:xfrm>
          <a:off x="324247" y="2924944"/>
          <a:ext cx="8712968" cy="36576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712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Рівні ієрархії </a:t>
                      </a:r>
                      <a:r>
                        <a:rPr lang="uk-UA" sz="2000" b="1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екополітики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9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міжнародно-глобальна </a:t>
                      </a:r>
                      <a:r>
                        <a:rPr lang="uk-UA" sz="1900" b="1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екополітика</a:t>
                      </a:r>
                      <a:r>
                        <a:rPr lang="uk-UA" sz="19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 (наприклад, встановлюються економічні зони в Світовому океані, квоти на вилучення природних ресурсів, вводяться заборони на скидання речовин);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9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регіональна </a:t>
                      </a:r>
                      <a:r>
                        <a:rPr lang="uk-UA" sz="1900" b="1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екополітика</a:t>
                      </a:r>
                      <a:r>
                        <a:rPr lang="uk-UA" sz="19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 (наприклад, створення прикордонних заповідників, співпраця країн щодо контролю за перенесенням </a:t>
                      </a:r>
                      <a:r>
                        <a:rPr lang="uk-UA" sz="1900" b="1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біозабруднювачів</a:t>
                      </a:r>
                      <a:r>
                        <a:rPr lang="uk-UA" sz="19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);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9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національна (державна) </a:t>
                      </a:r>
                      <a:r>
                        <a:rPr lang="uk-UA" sz="1900" b="1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екополітика</a:t>
                      </a:r>
                      <a:r>
                        <a:rPr lang="uk-UA" sz="19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 (наприклад, прийняття і реалізація природоохоронних законів, міжнародних договорів);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9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локальна </a:t>
                      </a:r>
                      <a:r>
                        <a:rPr lang="uk-UA" sz="1900" b="1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екополітика</a:t>
                      </a:r>
                      <a:r>
                        <a:rPr lang="uk-UA" sz="19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 (наприклад, політика економічного району або міста)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3"/>
          <a:stretch/>
        </p:blipFill>
        <p:spPr bwMode="auto">
          <a:xfrm>
            <a:off x="9099611" y="2924944"/>
            <a:ext cx="261591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099611" y="2942287"/>
            <a:ext cx="2534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Ужанський</a:t>
            </a:r>
            <a:r>
              <a:rPr lang="uk-UA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і </a:t>
            </a:r>
            <a:r>
              <a:rPr lang="uk-UA" sz="1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Надсянський</a:t>
            </a:r>
            <a:r>
              <a:rPr lang="uk-UA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біосферні заповідники</a:t>
            </a:r>
            <a:endParaRPr lang="uk-UA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178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279" y="116632"/>
            <a:ext cx="10952798" cy="1143000"/>
          </a:xfrm>
        </p:spPr>
        <p:txBody>
          <a:bodyPr>
            <a:noAutofit/>
          </a:bodyPr>
          <a:lstStyle/>
          <a:p>
            <a:br>
              <a:rPr lang="uk-UA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uk-UA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Екологічна політика</a:t>
            </a:r>
            <a:br>
              <a:rPr lang="uk-UA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148560"/>
              </p:ext>
            </p:extLst>
          </p:nvPr>
        </p:nvGraphicFramePr>
        <p:xfrm>
          <a:off x="468263" y="1295596"/>
          <a:ext cx="6192688" cy="371758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259">
                <a:tc gridSpan="2">
                  <a:txBody>
                    <a:bodyPr/>
                    <a:lstStyle/>
                    <a:p>
                      <a:pPr algn="ctr"/>
                      <a:r>
                        <a:rPr lang="uk-UA" sz="22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Цілі </a:t>
                      </a:r>
                      <a:r>
                        <a:rPr lang="uk-UA" sz="2200" b="1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екополітики</a:t>
                      </a:r>
                      <a:r>
                        <a:rPr lang="uk-UA" sz="22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uk-UA" sz="22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встановлюються </a:t>
                      </a:r>
                    </a:p>
                    <a:p>
                      <a:pPr algn="ctr"/>
                      <a:r>
                        <a:rPr lang="uk-UA" sz="22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на таких рівнях: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2000" b="1" dirty="0">
                        <a:solidFill>
                          <a:srgbClr val="001E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9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Глобальний рівень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Національний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6142">
                <a:tc gridSpan="2"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на регіональному та місцевому рівнях цілі конкретизуються, виходячи із специфіки території;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uk-UA" sz="1900" b="1" dirty="0">
                        <a:solidFill>
                          <a:srgbClr val="001E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2245">
                <a:tc gridSpan="2"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на національному та регіональному рівнях використовується поняття стратегічних цілей, для реалізації яких намічають конкретні напрями дій;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/>
          <a:stretch/>
        </p:blipFill>
        <p:spPr bwMode="auto">
          <a:xfrm>
            <a:off x="6732959" y="1268760"/>
            <a:ext cx="5040945" cy="329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97080"/>
              </p:ext>
            </p:extLst>
          </p:nvPr>
        </p:nvGraphicFramePr>
        <p:xfrm>
          <a:off x="540271" y="5157192"/>
          <a:ext cx="11161240" cy="1005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161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На основі визначених напрямів розробляються </a:t>
                      </a:r>
                      <a:r>
                        <a:rPr lang="uk-UA" sz="20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механізми та заходи </a:t>
                      </a:r>
                      <a:r>
                        <a:rPr lang="uk-UA" sz="2000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їхньої реалізації - інструменти </a:t>
                      </a:r>
                      <a:r>
                        <a:rPr lang="uk-UA" sz="2000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екополітики</a:t>
                      </a:r>
                      <a:r>
                        <a:rPr lang="uk-UA" sz="2000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 (наприклад, оцінювання впливу на довкілля, екологічний рейтинг забруднених територій)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732958" y="4657044"/>
            <a:ext cx="50409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Сумарна забрудненість природного середовища</a:t>
            </a:r>
          </a:p>
        </p:txBody>
      </p:sp>
    </p:spTree>
    <p:extLst>
      <p:ext uri="{BB962C8B-B14F-4D97-AF65-F5344CB8AC3E}">
        <p14:creationId xmlns:p14="http://schemas.microsoft.com/office/powerpoint/2010/main" val="412726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279" y="116632"/>
            <a:ext cx="10952798" cy="1143000"/>
          </a:xfrm>
        </p:spPr>
        <p:txBody>
          <a:bodyPr>
            <a:noAutofit/>
          </a:bodyPr>
          <a:lstStyle/>
          <a:p>
            <a:br>
              <a:rPr lang="uk-UA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uk-UA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Екологічна політика</a:t>
            </a:r>
            <a:br>
              <a:rPr lang="uk-UA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487818"/>
              </p:ext>
            </p:extLst>
          </p:nvPr>
        </p:nvGraphicFramePr>
        <p:xfrm>
          <a:off x="756295" y="1340768"/>
          <a:ext cx="6192688" cy="467971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192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7867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Основні принципи сучасної </a:t>
                      </a:r>
                      <a:r>
                        <a:rPr lang="uk-UA" sz="2000" b="1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екополітики</a:t>
                      </a:r>
                      <a:r>
                        <a:rPr lang="uk-UA" sz="20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uk-UA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реалізуються в рамках Концепції сталого розвитку, в основі якої - ідея узгодженого керування трьома взаємопов'язаними сферами - економікою, екологією та соціальними процесами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372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зазвичай принципи закріплюються установчими договорами;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867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наприклад, у статті договору про заснування Європейського Співтовариства визначаються принципи його екологічної політики: інтеграція, «забруднювач платить», попередження, перестороги, збереження біорізноманіття та ін.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36"/>
          <a:stretch/>
        </p:blipFill>
        <p:spPr bwMode="auto">
          <a:xfrm>
            <a:off x="7020991" y="1340768"/>
            <a:ext cx="4715825" cy="46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05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700808"/>
          </a:xfrm>
        </p:spPr>
        <p:txBody>
          <a:bodyPr>
            <a:noAutofit/>
          </a:bodyPr>
          <a:lstStyle/>
          <a:p>
            <a:br>
              <a:rPr lang="uk-UA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uk-UA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Засади екологічної </a:t>
            </a:r>
            <a:br>
              <a:rPr lang="ru-RU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політики в Украї</a:t>
            </a:r>
            <a: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ні</a:t>
            </a:r>
            <a:b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uk-UA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911862"/>
              </p:ext>
            </p:extLst>
          </p:nvPr>
        </p:nvGraphicFramePr>
        <p:xfrm>
          <a:off x="540271" y="1884866"/>
          <a:ext cx="7920880" cy="320157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92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058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Реалізація</a:t>
                      </a:r>
                      <a:r>
                        <a:rPr lang="ru-RU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 екологічної політики здійснюється на міжнародному (глобальному), державному (</a:t>
                      </a:r>
                      <a:r>
                        <a:rPr lang="ru-RU" sz="2000" b="1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національному</a:t>
                      </a:r>
                      <a:r>
                        <a:rPr lang="ru-RU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), </a:t>
                      </a:r>
                      <a:r>
                        <a:rPr lang="ru-RU" sz="2000" b="1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регіональному</a:t>
                      </a:r>
                      <a:r>
                        <a:rPr lang="ru-RU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ru-RU" sz="2000" b="1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обласному</a:t>
                      </a:r>
                      <a:r>
                        <a:rPr lang="ru-RU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) та місцевому (міста, села) </a:t>
                      </a:r>
                      <a:r>
                        <a:rPr lang="ru-RU" sz="2000" b="1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рівнях</a:t>
                      </a:r>
                      <a:endParaRPr lang="uk-UA" sz="2000" b="1" dirty="0">
                        <a:solidFill>
                          <a:srgbClr val="001E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801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екологічна </a:t>
                      </a:r>
                      <a:r>
                        <a:rPr lang="ru-RU" sz="2000" b="1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політика</a:t>
                      </a:r>
                      <a:r>
                        <a:rPr lang="ru-RU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 на державному рівні формується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Міністерством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екології та природних ресурсів України</a:t>
                      </a:r>
                      <a:r>
                        <a:rPr lang="ru-RU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; </a:t>
                      </a:r>
                      <a:endParaRPr lang="uk-UA" sz="2000" b="1" dirty="0">
                        <a:solidFill>
                          <a:srgbClr val="001E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193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основні пріоритети </a:t>
                      </a:r>
                      <a:r>
                        <a:rPr lang="ru-RU" sz="2000" b="1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визначено</a:t>
                      </a:r>
                      <a:r>
                        <a:rPr lang="ru-RU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 у Проєкті Закону України «Про основні засади (</a:t>
                      </a:r>
                      <a:r>
                        <a:rPr lang="ru-RU" sz="2000" b="1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стратегію</a:t>
                      </a:r>
                      <a:r>
                        <a:rPr lang="ru-RU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) Державної екологічної політики України на період до 2030 року»;</a:t>
                      </a:r>
                      <a:endParaRPr lang="uk-UA" sz="2000" b="1" dirty="0">
                        <a:solidFill>
                          <a:srgbClr val="001E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064799"/>
              </p:ext>
            </p:extLst>
          </p:nvPr>
        </p:nvGraphicFramePr>
        <p:xfrm>
          <a:off x="396255" y="5157192"/>
          <a:ext cx="11305256" cy="1005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305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суб'єктами екологічної політики разом з державою реалізацію екологічної політики забезпечують політичні партії, наукові організації, громадські організації, що робить її об'єктом не лише державного, а й публічного управління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9" t="6250" r="23612" b="3810"/>
          <a:stretch/>
        </p:blipFill>
        <p:spPr bwMode="auto">
          <a:xfrm>
            <a:off x="8558057" y="1926453"/>
            <a:ext cx="3143454" cy="314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3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700808"/>
          </a:xfrm>
        </p:spPr>
        <p:txBody>
          <a:bodyPr>
            <a:noAutofit/>
          </a:bodyPr>
          <a:lstStyle/>
          <a:p>
            <a:br>
              <a:rPr lang="uk-UA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uk-UA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Засади екологічної </a:t>
            </a:r>
            <a:br>
              <a:rPr lang="ru-RU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політики в Украї</a:t>
            </a:r>
            <a: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ні</a:t>
            </a:r>
            <a:b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uk-UA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766443"/>
              </p:ext>
            </p:extLst>
          </p:nvPr>
        </p:nvGraphicFramePr>
        <p:xfrm>
          <a:off x="540271" y="1863820"/>
          <a:ext cx="6336704" cy="446449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5134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Стратегічні цілі </a:t>
                      </a:r>
                      <a:r>
                        <a:rPr lang="uk-UA" sz="2400" b="1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екополітики</a:t>
                      </a:r>
                      <a:r>
                        <a:rPr lang="uk-UA" sz="24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України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872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формування екологічної свідомості, цінностей та освіти;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872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сталий розвиток і збалансоване використання природних ресурсів;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872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впровадження екологічних вимог і норм в усі сфери діяльності;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872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зниження екологічних ризиків для екосистем та здоров'я громадян;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9872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розвиток державної системи охорони довкілля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5" r="22336"/>
          <a:stretch/>
        </p:blipFill>
        <p:spPr bwMode="auto">
          <a:xfrm>
            <a:off x="6983009" y="1849275"/>
            <a:ext cx="479440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01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700808"/>
          </a:xfrm>
        </p:spPr>
        <p:txBody>
          <a:bodyPr>
            <a:noAutofit/>
          </a:bodyPr>
          <a:lstStyle/>
          <a:p>
            <a:br>
              <a:rPr lang="uk-UA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uk-UA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Засади екологічної </a:t>
            </a:r>
            <a:br>
              <a:rPr lang="ru-RU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політики в Украї</a:t>
            </a:r>
            <a: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ні</a:t>
            </a:r>
            <a:b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uk-UA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901493"/>
              </p:ext>
            </p:extLst>
          </p:nvPr>
        </p:nvGraphicFramePr>
        <p:xfrm>
          <a:off x="540271" y="1772816"/>
          <a:ext cx="7848872" cy="475252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788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Основні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документи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екологічної політики України</a:t>
                      </a:r>
                      <a:endParaRPr lang="uk-UA" sz="24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98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2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закони</a:t>
                      </a:r>
                      <a:r>
                        <a:rPr lang="ru-RU" sz="22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 - «Про природно-заповідний фонд України», «Про </a:t>
                      </a:r>
                      <a:r>
                        <a:rPr lang="ru-RU" sz="2200" b="1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тваринний</a:t>
                      </a:r>
                      <a:r>
                        <a:rPr lang="ru-RU" sz="22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 світ», «Про </a:t>
                      </a:r>
                      <a:r>
                        <a:rPr lang="ru-RU" sz="2200" b="1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оцінку</a:t>
                      </a:r>
                      <a:r>
                        <a:rPr lang="ru-RU" sz="22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 впливу на довкілля» (2017), «Про </a:t>
                      </a:r>
                      <a:r>
                        <a:rPr lang="ru-RU" sz="2200" b="1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стратегічну</a:t>
                      </a:r>
                      <a:r>
                        <a:rPr lang="ru-RU" sz="22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200" b="1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екологічну</a:t>
                      </a:r>
                      <a:r>
                        <a:rPr lang="ru-RU" sz="22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200" b="1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оцінку</a:t>
                      </a:r>
                      <a:r>
                        <a:rPr lang="ru-RU" sz="22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»;</a:t>
                      </a:r>
                      <a:endParaRPr lang="uk-UA" sz="2200" b="1" dirty="0">
                        <a:solidFill>
                          <a:srgbClr val="001E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89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200" b="1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концепції</a:t>
                      </a:r>
                      <a:r>
                        <a:rPr lang="ru-RU" sz="22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2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- Концепція реалізації державної політики у сфері зміни клімату на період до 2030 року;</a:t>
                      </a:r>
                      <a:endParaRPr lang="uk-UA" sz="2200" b="1" dirty="0">
                        <a:solidFill>
                          <a:srgbClr val="001E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864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2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програми</a:t>
                      </a:r>
                      <a:r>
                        <a:rPr lang="ru-RU" sz="22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 - Концепція Загальнодержавної програми збереження біорізноманіття на 2005-2025 роки; </a:t>
                      </a:r>
                      <a:endParaRPr lang="uk-UA" sz="2200" b="1" dirty="0">
                        <a:solidFill>
                          <a:srgbClr val="001E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864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2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стратегії </a:t>
                      </a:r>
                      <a:r>
                        <a:rPr lang="ru-RU" sz="22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- Національна стратегія </a:t>
                      </a:r>
                      <a:r>
                        <a:rPr lang="ru-RU" sz="2200" b="1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поводження</a:t>
                      </a:r>
                      <a:r>
                        <a:rPr lang="ru-RU" sz="22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 з </a:t>
                      </a:r>
                      <a:r>
                        <a:rPr lang="ru-RU" sz="2200" b="1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відходами</a:t>
                      </a:r>
                      <a:endParaRPr lang="uk-UA" sz="2200" b="1" dirty="0">
                        <a:solidFill>
                          <a:srgbClr val="001E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371" y="1711612"/>
            <a:ext cx="1120356" cy="171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9" b="7363"/>
          <a:stretch/>
        </p:blipFill>
        <p:spPr bwMode="auto">
          <a:xfrm>
            <a:off x="9661490" y="1700021"/>
            <a:ext cx="1118730" cy="171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667" y="3501008"/>
            <a:ext cx="343186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3371" y="5949279"/>
            <a:ext cx="3384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Національна стратегія поводження з відходами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602" y="1711612"/>
            <a:ext cx="1166941" cy="170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63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700808"/>
          </a:xfrm>
        </p:spPr>
        <p:txBody>
          <a:bodyPr>
            <a:noAutofit/>
          </a:bodyPr>
          <a:lstStyle/>
          <a:p>
            <a:br>
              <a:rPr lang="uk-UA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uk-UA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Засади екологічної </a:t>
            </a:r>
            <a:br>
              <a:rPr lang="ru-RU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політики в Украї</a:t>
            </a:r>
            <a: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ні</a:t>
            </a:r>
            <a:b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uk-UA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359706"/>
              </p:ext>
            </p:extLst>
          </p:nvPr>
        </p:nvGraphicFramePr>
        <p:xfrm>
          <a:off x="612279" y="2708920"/>
          <a:ext cx="4104456" cy="374441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1807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Найвідоміші природоохоронні організації світу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333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Всесвітній фонд природи;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807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000" b="1" dirty="0" err="1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Грінпіс</a:t>
                      </a:r>
                      <a:r>
                        <a:rPr lang="uk-UA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 (англ. </a:t>
                      </a:r>
                      <a:r>
                        <a:rPr lang="en-US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Greenpeace, </a:t>
                      </a:r>
                      <a:r>
                        <a:rPr lang="uk-UA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Зелений мир);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5469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Всесвітнє товариство захисту тварин (англ. </a:t>
                      </a:r>
                      <a:r>
                        <a:rPr lang="en-US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World Society for the Protection of Animals, WSPA</a:t>
                      </a:r>
                      <a:r>
                        <a:rPr lang="uk-UA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891420"/>
              </p:ext>
            </p:extLst>
          </p:nvPr>
        </p:nvGraphicFramePr>
        <p:xfrm>
          <a:off x="540271" y="1772816"/>
          <a:ext cx="11233248" cy="762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233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У всьому світі громадський екологічний рух давно став одним із суб'єктів екологічної політики</a:t>
                      </a:r>
                      <a:endParaRPr lang="uk-UA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421504"/>
              </p:ext>
            </p:extLst>
          </p:nvPr>
        </p:nvGraphicFramePr>
        <p:xfrm>
          <a:off x="7309023" y="2708919"/>
          <a:ext cx="4536504" cy="367240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20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0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Найвпливовіші екологічні організації України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087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Національний екологічний центр;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049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«МАМА-86»;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049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«Екологія-Право-Людина»;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087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Українська екологічна асоціація «Зелений світ»;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04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000" b="1" dirty="0">
                          <a:solidFill>
                            <a:srgbClr val="001E00"/>
                          </a:solidFill>
                          <a:latin typeface="Comic Sans MS" panose="030F0702030302020204" pitchFamily="66" charset="0"/>
                        </a:rPr>
                        <a:t>Всеукраїнська екологічна ліга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39" y="2708920"/>
            <a:ext cx="22322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39" y="5017264"/>
            <a:ext cx="2290565" cy="149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3470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1212</Words>
  <Application>Microsoft Office PowerPoint</Application>
  <PresentationFormat>Произвольный</PresentationFormat>
  <Paragraphs>105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Comic Sans MS</vt:lpstr>
      <vt:lpstr>Тема Office</vt:lpstr>
      <vt:lpstr>Екологічна політика та міжнародне співробітництво </vt:lpstr>
      <vt:lpstr>План</vt:lpstr>
      <vt:lpstr> Екологічна політика </vt:lpstr>
      <vt:lpstr> Екологічна політика </vt:lpstr>
      <vt:lpstr> Екологічна політика </vt:lpstr>
      <vt:lpstr>  Засади екологічної  політики в Україні  </vt:lpstr>
      <vt:lpstr>  Засади екологічної  політики в Україні  </vt:lpstr>
      <vt:lpstr>  Засади екологічної  політики в Україні  </vt:lpstr>
      <vt:lpstr>  Засади екологічної  політики в Україні  </vt:lpstr>
      <vt:lpstr> Міжнародне співробітництво України  у сфері екологічної політики </vt:lpstr>
      <vt:lpstr> Міжнародне співробітництво України  у сфері екологічної політики </vt:lpstr>
      <vt:lpstr> Міжнародне співробітництво України  у сфері екологічної політики </vt:lpstr>
      <vt:lpstr> Міжнародне співробітництво України  у сфері екологічної політики </vt:lpstr>
      <vt:lpstr>Презентация PowerPoint</vt:lpstr>
      <vt:lpstr> Побутові відходи як екологічна проблема</vt:lpstr>
      <vt:lpstr>Презентация PowerPoint</vt:lpstr>
      <vt:lpstr>Запитання: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Екологічна політика  в Україні</dc:title>
  <dc:creator>Admin</dc:creator>
  <cp:lastModifiedBy>Admin</cp:lastModifiedBy>
  <cp:revision>9</cp:revision>
  <dcterms:modified xsi:type="dcterms:W3CDTF">2023-03-22T12:39:29Z</dcterms:modified>
</cp:coreProperties>
</file>