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57" r:id="rId10"/>
    <p:sldId id="275" r:id="rId11"/>
    <p:sldId id="276" r:id="rId12"/>
    <p:sldId id="27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99"/>
  </p:normalViewPr>
  <p:slideViewPr>
    <p:cSldViewPr>
      <p:cViewPr>
        <p:scale>
          <a:sx n="112" d="100"/>
          <a:sy n="112" d="100"/>
        </p:scale>
        <p:origin x="1640" y="-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E8C7-318D-4592-8FC3-B0382DA64D18}" type="datetimeFigureOut">
              <a:rPr lang="uk-UA" smtClean="0"/>
              <a:t>08.11.23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00DC2-4CB2-4791-BC5D-706CC2F6C4D8}" type="slidenum">
              <a:rPr lang="uk-UA" smtClean="0"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E8C7-318D-4592-8FC3-B0382DA64D18}" type="datetimeFigureOut">
              <a:rPr lang="uk-UA" smtClean="0"/>
              <a:t>08.11.23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00DC2-4CB2-4791-BC5D-706CC2F6C4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E8C7-318D-4592-8FC3-B0382DA64D18}" type="datetimeFigureOut">
              <a:rPr lang="uk-UA" smtClean="0"/>
              <a:t>08.11.23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00DC2-4CB2-4791-BC5D-706CC2F6C4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E8C7-318D-4592-8FC3-B0382DA64D18}" type="datetimeFigureOut">
              <a:rPr lang="uk-UA" smtClean="0"/>
              <a:t>08.11.23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00DC2-4CB2-4791-BC5D-706CC2F6C4D8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E8C7-318D-4592-8FC3-B0382DA64D18}" type="datetimeFigureOut">
              <a:rPr lang="uk-UA" smtClean="0"/>
              <a:t>08.11.23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00DC2-4CB2-4791-BC5D-706CC2F6C4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E8C7-318D-4592-8FC3-B0382DA64D18}" type="datetimeFigureOut">
              <a:rPr lang="uk-UA" smtClean="0"/>
              <a:t>08.11.23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00DC2-4CB2-4791-BC5D-706CC2F6C4D8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E8C7-318D-4592-8FC3-B0382DA64D18}" type="datetimeFigureOut">
              <a:rPr lang="uk-UA" smtClean="0"/>
              <a:t>08.11.23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00DC2-4CB2-4791-BC5D-706CC2F6C4D8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E8C7-318D-4592-8FC3-B0382DA64D18}" type="datetimeFigureOut">
              <a:rPr lang="uk-UA" smtClean="0"/>
              <a:t>08.11.23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00DC2-4CB2-4791-BC5D-706CC2F6C4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E8C7-318D-4592-8FC3-B0382DA64D18}" type="datetimeFigureOut">
              <a:rPr lang="uk-UA" smtClean="0"/>
              <a:t>08.11.23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00DC2-4CB2-4791-BC5D-706CC2F6C4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E8C7-318D-4592-8FC3-B0382DA64D18}" type="datetimeFigureOut">
              <a:rPr lang="uk-UA" smtClean="0"/>
              <a:t>08.11.23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00DC2-4CB2-4791-BC5D-706CC2F6C4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E8C7-318D-4592-8FC3-B0382DA64D18}" type="datetimeFigureOut">
              <a:rPr lang="uk-UA" smtClean="0"/>
              <a:t>08.11.23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00DC2-4CB2-4791-BC5D-706CC2F6C4D8}" type="slidenum">
              <a:rPr lang="uk-UA" smtClean="0"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636E8C7-318D-4592-8FC3-B0382DA64D18}" type="datetimeFigureOut">
              <a:rPr lang="uk-UA" smtClean="0"/>
              <a:t>08.11.23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6D00DC2-4CB2-4791-BC5D-706CC2F6C4D8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/>
              <a:t>Лекція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>
                <a:effectLst/>
                <a:latin typeface="Times New Roman" pitchFamily="18" charset="0"/>
                <a:cs typeface="Times New Roman" pitchFamily="18" charset="0"/>
              </a:rPr>
              <a:t>Організація оплати праці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047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94FC7108-EE9B-5741-05D1-5527B471E1D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360038"/>
            <a:ext cx="7245350" cy="4177611"/>
          </a:xfrm>
        </p:spPr>
      </p:pic>
    </p:spTree>
    <p:extLst>
      <p:ext uri="{BB962C8B-B14F-4D97-AF65-F5344CB8AC3E}">
        <p14:creationId xmlns:p14="http://schemas.microsoft.com/office/powerpoint/2010/main" val="1857854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15F1911A-67AA-0A3B-DB66-3FE9BC4C8C0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88" y="176332"/>
            <a:ext cx="8496300" cy="6000511"/>
          </a:xfrm>
        </p:spPr>
      </p:pic>
    </p:spTree>
    <p:extLst>
      <p:ext uri="{BB962C8B-B14F-4D97-AF65-F5344CB8AC3E}">
        <p14:creationId xmlns:p14="http://schemas.microsoft.com/office/powerpoint/2010/main" val="580921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B91428BC-628E-58B7-2A44-67BA19A2683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385291"/>
            <a:ext cx="8424863" cy="5655618"/>
          </a:xfrm>
        </p:spPr>
      </p:pic>
    </p:spTree>
    <p:extLst>
      <p:ext uri="{BB962C8B-B14F-4D97-AF65-F5344CB8AC3E}">
        <p14:creationId xmlns:p14="http://schemas.microsoft.com/office/powerpoint/2010/main" val="30938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75187" y="339213"/>
            <a:ext cx="8101269" cy="6114123"/>
          </a:xfrm>
        </p:spPr>
        <p:txBody>
          <a:bodyPr>
            <a:noAutofit/>
          </a:bodyPr>
          <a:lstStyle/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Згідно із Законом України "Про оплату праці" заробітна плата скла­дається з двох частин:</a:t>
            </a:r>
          </a:p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uk-UA" sz="1600" i="1" dirty="0">
                <a:latin typeface="Times New Roman" pitchFamily="18" charset="0"/>
                <a:cs typeface="Times New Roman" pitchFamily="18" charset="0"/>
              </a:rPr>
              <a:t>основна заробітна плата —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це оплата за виконану конкретним виконавцем роботу, яка визначається тарифними ставками, відрядними розцінками, посадовими окладами, а також надбавками і доплатами, встановленими законом;</a:t>
            </a:r>
          </a:p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uk-UA" sz="1600" i="1" dirty="0">
                <a:latin typeface="Times New Roman" pitchFamily="18" charset="0"/>
                <a:cs typeface="Times New Roman" pitchFamily="18" charset="0"/>
              </a:rPr>
              <a:t>додаткова оплата праці —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це оплата, яка залежить від підсумко­вих результатів діяльності підприємства, і виплачується у вигляді премій, заохочень, надбавок і доплат, непередбачених законом або в розмірах по­над встановлені законом нормативи.</a:t>
            </a:r>
          </a:p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Розрізняють два види заробітної плати:</a:t>
            </a:r>
          </a:p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uk-UA" sz="1600" i="1" dirty="0">
                <a:latin typeface="Times New Roman" pitchFamily="18" charset="0"/>
                <a:cs typeface="Times New Roman" pitchFamily="18" charset="0"/>
              </a:rPr>
              <a:t>номінальну заробітну плату -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суму коштів в грошовому виразі, от­риману працівником за певний період часу (день, місяць, рік);</a:t>
            </a:r>
          </a:p>
          <a:p>
            <a:pPr lvl="0"/>
            <a:r>
              <a:rPr lang="uk-UA" sz="1600" i="1" dirty="0">
                <a:latin typeface="Times New Roman" pitchFamily="18" charset="0"/>
                <a:cs typeface="Times New Roman" pitchFamily="18" charset="0"/>
              </a:rPr>
              <a:t>реальну заробітну тату—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купівельну спроможність номінальної зар­плати, тобто кількість товарів і послуг, яку можна придбати за цю зарплату. </a:t>
            </a:r>
          </a:p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Оплата праці повинна Ґрунтуватись на таких принципах:</a:t>
            </a:r>
          </a:p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— праця повинна бути оплачена залежно від її кількості та якості;</a:t>
            </a:r>
          </a:p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— зарплата повинна залежати від кваліфікації працівника і умов ро­боти;</a:t>
            </a:r>
          </a:p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— зарплата повинна бути такою, щоб працівник міг утримувати себе і свою сім'ю;</a:t>
            </a:r>
          </a:p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— заробітна плата повинна складатися з двох частин: фіксованої (на рівні прожиткового мінімуму) та змінної (залежної від досягнутих успіхів).</a:t>
            </a:r>
          </a:p>
          <a:p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262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548680"/>
            <a:ext cx="8064896" cy="5544616"/>
          </a:xfrm>
        </p:spPr>
        <p:txBody>
          <a:bodyPr>
            <a:normAutofit fontScale="85000" lnSpcReduction="20000"/>
          </a:bodyPr>
          <a:lstStyle/>
          <a:p>
            <a:r>
              <a:rPr lang="uk-UA" dirty="0"/>
              <a:t>Організація оплати праці на підприємстві охоплює:</a:t>
            </a:r>
          </a:p>
          <a:p>
            <a:r>
              <a:rPr lang="uk-UA" dirty="0"/>
              <a:t>— визначення форм та систем оплати праці;</a:t>
            </a:r>
          </a:p>
          <a:p>
            <a:pPr lvl="0"/>
            <a:r>
              <a:rPr lang="uk-UA" dirty="0"/>
              <a:t>розробку системи тарифних ставок та посадових окладів;</a:t>
            </a:r>
          </a:p>
          <a:p>
            <a:r>
              <a:rPr lang="uk-UA" dirty="0"/>
              <a:t>— розробку критеріїв і визначення розмірів доплат за окремі досяг­нення;</a:t>
            </a:r>
          </a:p>
          <a:p>
            <a:r>
              <a:rPr lang="uk-UA" dirty="0"/>
              <a:t>—  обґрунтування показників та системи преміювання працівників.</a:t>
            </a:r>
          </a:p>
          <a:p>
            <a:r>
              <a:rPr lang="uk-UA" dirty="0"/>
              <a:t>В основі організації оплати праці лежить тарифна система.</a:t>
            </a:r>
          </a:p>
          <a:p>
            <a:r>
              <a:rPr lang="uk-UA" i="1" dirty="0"/>
              <a:t>Тарифна система — </a:t>
            </a:r>
            <a:r>
              <a:rPr lang="uk-UA" dirty="0"/>
              <a:t>це сукупність нормативів, які визначають диференціацію оплати праці залежно від її складності, умов, форм зарплати і галузі виробництва.</a:t>
            </a:r>
          </a:p>
          <a:p>
            <a:r>
              <a:rPr lang="uk-UA" dirty="0"/>
              <a:t>Основні елементи тарифної системи:</a:t>
            </a:r>
          </a:p>
          <a:p>
            <a:r>
              <a:rPr lang="uk-UA" dirty="0"/>
              <a:t>1. </a:t>
            </a:r>
            <a:r>
              <a:rPr lang="uk-UA" i="1" dirty="0"/>
              <a:t>Тарифно-кваліфікаційні довідники — </a:t>
            </a:r>
            <a:r>
              <a:rPr lang="uk-UA" dirty="0"/>
              <a:t>збірники, що містять перелік кваліфікаційних характеристик робіт, а також знань і вмінь, якими пови­нен володіти робітник певної професії і розряду.</a:t>
            </a:r>
          </a:p>
          <a:p>
            <a:r>
              <a:rPr lang="uk-UA" dirty="0"/>
              <a:t>Довідник по кожній професії і розряду містить три розділи:</a:t>
            </a:r>
          </a:p>
          <a:p>
            <a:r>
              <a:rPr lang="uk-UA" dirty="0"/>
              <a:t>а) "характеристика робіт" </a:t>
            </a:r>
          </a:p>
          <a:p>
            <a:r>
              <a:rPr lang="uk-UA" dirty="0"/>
              <a:t>б) "повинен знати" </a:t>
            </a:r>
          </a:p>
          <a:p>
            <a:r>
              <a:rPr lang="uk-UA" dirty="0"/>
              <a:t>в) "приклади робіт" —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33812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548680"/>
            <a:ext cx="7848872" cy="5256584"/>
          </a:xfrm>
        </p:spPr>
        <p:txBody>
          <a:bodyPr>
            <a:normAutofit/>
          </a:bodyPr>
          <a:lstStyle/>
          <a:p>
            <a:r>
              <a:rPr lang="uk-UA" dirty="0"/>
              <a:t>2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Тарифна сітка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—це шкала, з допомогою якої всі роботи поділяють­ся на групи (розряди) залежно від складності праці, затраченої на їх виконання.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Тарифні сітки включають тарифні розряди і тарифні коефіцієнти. 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Тарифний розряд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— це показник, який відображає рівень кваліфікації ро­бітника. 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Тарифний коефіцієнт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показує в скільки разів оплата праці робіт­ника даного розряду більша від оплати праці робітника першого розряду.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Годинні тарифні ставки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визначають рівень оплати праці робітника відповідного розряду за 1 годину. Тарифна ставка 1 -го розряду є основною. Годинні тарифні ставки інших розрядів розраховуються через тарифні коефіцієнти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21797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476672"/>
            <a:ext cx="7632848" cy="5688632"/>
          </a:xfrm>
        </p:spPr>
        <p:txBody>
          <a:bodyPr>
            <a:normAutofit fontScale="70000" lnSpcReduction="20000"/>
          </a:bodyPr>
          <a:lstStyle/>
          <a:p>
            <a:r>
              <a:rPr lang="uk-UA" b="1" dirty="0"/>
              <a:t>4. Основні форми та системи оплати праці робітників</a:t>
            </a:r>
            <a:endParaRPr lang="uk-UA" dirty="0"/>
          </a:p>
          <a:p>
            <a:r>
              <a:rPr lang="uk-UA" dirty="0"/>
              <a:t> </a:t>
            </a:r>
          </a:p>
          <a:p>
            <a:r>
              <a:rPr lang="uk-UA" dirty="0"/>
              <a:t>Організація оплати праці робітників повинна забезпечувати за­лежність величини заробітної плати кожного робітника від його особис­того вкладу і від кінцевих результатів роботи колективу. У звичайних системах заробітної плати робітників враховується кількість виготовле­ної продукції або кількість відпрацьованого часу. Відповідно до цього, на підприємствах використовують дві </a:t>
            </a:r>
            <a:r>
              <a:rPr lang="uk-UA" i="1" dirty="0"/>
              <a:t>основні форми </a:t>
            </a:r>
            <a:r>
              <a:rPr lang="uk-UA" dirty="0"/>
              <a:t>оплати праці: відрядну і погодинну.</a:t>
            </a:r>
          </a:p>
          <a:p>
            <a:r>
              <a:rPr lang="uk-UA" dirty="0"/>
              <a:t>При </a:t>
            </a:r>
            <a:r>
              <a:rPr lang="uk-UA" i="1" dirty="0"/>
              <a:t>відрядній формі </a:t>
            </a:r>
            <a:r>
              <a:rPr lang="uk-UA" dirty="0"/>
              <a:t>праця оплачується залежно від кількості виго­товленої продукції (виконаної роботи) заданої якості. Оплата здійснюєть­ся за нормами і розцінками, що встановлюються згідно розряду викону­ваної роботи.</a:t>
            </a:r>
          </a:p>
          <a:p>
            <a:r>
              <a:rPr lang="uk-UA" dirty="0"/>
              <a:t>Таку форму доцільно використовувати:</a:t>
            </a:r>
          </a:p>
          <a:p>
            <a:r>
              <a:rPr lang="uk-UA" dirty="0"/>
              <a:t>— при можливості чіткого нормування роботи;</a:t>
            </a:r>
          </a:p>
          <a:p>
            <a:r>
              <a:rPr lang="uk-UA" dirty="0"/>
              <a:t>— за умови, що працівники мають реальну можливість збільшувати обсяг випуску продукції і це збільшення обсягу не приведе до погіршення</a:t>
            </a:r>
          </a:p>
          <a:p>
            <a:r>
              <a:rPr lang="uk-UA" dirty="0"/>
              <a:t>якості.</a:t>
            </a:r>
          </a:p>
          <a:p>
            <a:r>
              <a:rPr lang="uk-UA" dirty="0"/>
              <a:t>Системи відрядної форми оплати праці є наступні:</a:t>
            </a:r>
          </a:p>
          <a:p>
            <a:r>
              <a:rPr lang="uk-UA" dirty="0"/>
              <a:t>1 . </a:t>
            </a:r>
            <a:r>
              <a:rPr lang="uk-UA" i="1" dirty="0"/>
              <a:t>Пряма відрядна </a:t>
            </a:r>
            <a:r>
              <a:rPr lang="uk-UA" dirty="0"/>
              <a:t>— передбачає оплату лише за виготовлену продукцію </a:t>
            </a:r>
          </a:p>
          <a:p>
            <a:r>
              <a:rPr lang="uk-UA" dirty="0"/>
              <a:t>2. </a:t>
            </a:r>
            <a:r>
              <a:rPr lang="uk-UA" i="1" dirty="0"/>
              <a:t>Відрядно—преміальна</a:t>
            </a:r>
            <a:endParaRPr lang="uk-UA" dirty="0"/>
          </a:p>
          <a:p>
            <a:r>
              <a:rPr lang="uk-UA" dirty="0"/>
              <a:t>3. </a:t>
            </a:r>
            <a:r>
              <a:rPr lang="uk-UA" i="1" dirty="0"/>
              <a:t>Відрядно—прогресивна </a:t>
            </a:r>
            <a:endParaRPr lang="uk-UA" dirty="0"/>
          </a:p>
          <a:p>
            <a:r>
              <a:rPr lang="uk-UA" dirty="0"/>
              <a:t>4. </a:t>
            </a:r>
            <a:r>
              <a:rPr lang="uk-UA" i="1" dirty="0"/>
              <a:t>Непряма відрядна</a:t>
            </a:r>
            <a:endParaRPr lang="uk-UA" dirty="0"/>
          </a:p>
          <a:p>
            <a:r>
              <a:rPr lang="uk-UA" dirty="0"/>
              <a:t>5. Для оплати колективної праці (наприклад бригади робітників) використовуються: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74888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404664"/>
            <a:ext cx="7848872" cy="5616624"/>
          </a:xfrm>
        </p:spPr>
        <p:txBody>
          <a:bodyPr>
            <a:normAutofit fontScale="85000" lnSpcReduction="20000"/>
          </a:bodyPr>
          <a:lstStyle/>
          <a:p>
            <a:r>
              <a:rPr lang="uk-UA" dirty="0"/>
              <a:t>- </a:t>
            </a:r>
            <a:r>
              <a:rPr lang="uk-UA" i="1" dirty="0"/>
              <a:t>пряма відрядна колективна оплата, </a:t>
            </a:r>
            <a:r>
              <a:rPr lang="uk-UA" dirty="0"/>
              <a:t>де заробітна плата робітника в поставлена в пряму залежність від фактичного колективного виробітку</a:t>
            </a:r>
          </a:p>
          <a:p>
            <a:r>
              <a:rPr lang="uk-UA" i="1" dirty="0"/>
              <a:t>- відрядна бригадна оплата праці по </a:t>
            </a:r>
            <a:r>
              <a:rPr lang="uk-UA" dirty="0"/>
              <a:t>кінцевих результатах за єдиним нарядом. Єдиний наряд (документ для встановлення завдання, обсягу виконання робіт і оплати праці) забезпечує колективну і індивідуальну зацікавленість в результатах роботи (продуктивність, якість, економія ма­теріальних ресурсів тощо) .</a:t>
            </a:r>
          </a:p>
          <a:p>
            <a:r>
              <a:rPr lang="uk-UA" dirty="0"/>
              <a:t>Розподіл колективної заробітної плати між членами бригади прово­диться згідно присвоєного робітникові розряду і фактично відпрацьова­ного часу. За згодою членів бригади для цього можуть використовуватись коефіцієнти трудової участі, які диференціюють заробітну плату кожно­го члена бригади відповідно до його трудового вкладу (але тут заробітна плата не повинна бути меншою від заробітної плати по тарифу за відпра­цьований час).</a:t>
            </a:r>
          </a:p>
          <a:p>
            <a:r>
              <a:rPr lang="uk-UA" i="1" dirty="0"/>
              <a:t>6. Акордна — </a:t>
            </a:r>
            <a:r>
              <a:rPr lang="uk-UA" dirty="0"/>
              <a:t>передбачає, що загальна сума заробітної плати встанов­люється за весь конкретний обсяг робіт із зазначенням строку виконан­ня. Може використовуватись для розрахунку заробітної плати як окре­мим робітникам, так і для колективної оплати праці.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39062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101408" cy="5361776"/>
          </a:xfrm>
        </p:spPr>
        <p:txBody>
          <a:bodyPr>
            <a:normAutofit fontScale="62500" lnSpcReduction="20000"/>
          </a:bodyPr>
          <a:lstStyle/>
          <a:p>
            <a:r>
              <a:rPr lang="uk-UA" dirty="0"/>
              <a:t>При </a:t>
            </a:r>
            <a:r>
              <a:rPr lang="uk-UA" i="1" dirty="0"/>
              <a:t>погодинній формі робота </a:t>
            </a:r>
            <a:r>
              <a:rPr lang="uk-UA" dirty="0"/>
              <a:t>працівника оплачується залежно від кількості відпрацьованого робочого часу та його кваліфікації.</a:t>
            </a:r>
          </a:p>
          <a:p>
            <a:r>
              <a:rPr lang="uk-UA" dirty="0"/>
              <a:t>Погодинна форма оплати праці застосовується:</a:t>
            </a:r>
          </a:p>
          <a:p>
            <a:r>
              <a:rPr lang="uk-UA" dirty="0"/>
              <a:t>— при виконанні важливих високоточних робіт;</a:t>
            </a:r>
          </a:p>
          <a:p>
            <a:r>
              <a:rPr lang="uk-UA" dirty="0"/>
              <a:t>— при неможливості встановлення точних норм обсягу робіт;</a:t>
            </a:r>
          </a:p>
          <a:p>
            <a:r>
              <a:rPr lang="uk-UA" dirty="0"/>
              <a:t>— при освоєнні виробництва нової продукції і </a:t>
            </a:r>
            <a:r>
              <a:rPr lang="uk-UA" dirty="0" err="1"/>
              <a:t>т.д</a:t>
            </a:r>
            <a:r>
              <a:rPr lang="uk-UA" dirty="0"/>
              <a:t> . Системи погодинної форми оплати праці:</a:t>
            </a:r>
          </a:p>
          <a:p>
            <a:r>
              <a:rPr lang="uk-UA" dirty="0"/>
              <a:t>1 . </a:t>
            </a:r>
            <a:r>
              <a:rPr lang="uk-UA" i="1" dirty="0"/>
              <a:t>Пряма погодинна, </a:t>
            </a:r>
            <a:endParaRPr lang="uk-UA" dirty="0"/>
          </a:p>
          <a:p>
            <a:r>
              <a:rPr lang="uk-UA" dirty="0"/>
              <a:t>2. </a:t>
            </a:r>
            <a:r>
              <a:rPr lang="uk-UA" i="1" dirty="0"/>
              <a:t>Погодинно-преміальна, </a:t>
            </a:r>
            <a:endParaRPr lang="uk-UA" dirty="0"/>
          </a:p>
          <a:p>
            <a:r>
              <a:rPr lang="uk-UA" dirty="0"/>
              <a:t>В сучасних умовах господарювання формою постійної матеріальної зацікавленості робітників у результатах роботи підприємства є отриман­ня доходу на акції, якими вони володіють. Цей дохід називають дивідендом. Дивіденд нараховується один раз на рік після затвердження підсумків господарської діяльності підприємства за річним звітом. Дохід на акції не є гарантованим, а залежить від прибутку, призначеного до розподілу.</a:t>
            </a:r>
          </a:p>
          <a:p>
            <a:r>
              <a:rPr lang="uk-UA" dirty="0"/>
              <a:t>Нарахування доходу на акції виконується в такій послідовності:</a:t>
            </a:r>
          </a:p>
          <a:p>
            <a:r>
              <a:rPr lang="uk-UA" dirty="0"/>
              <a:t>— за результатами роботи за рік знаходять прибуток і рентабельність підприємства в цілому;</a:t>
            </a:r>
          </a:p>
          <a:p>
            <a:r>
              <a:rPr lang="uk-UA" dirty="0"/>
              <a:t>- загальну суму акцій множать на відсоток рентабельності і отриму­ють прибуток на акціонерний капітал;</a:t>
            </a:r>
          </a:p>
          <a:p>
            <a:r>
              <a:rPr lang="uk-UA" dirty="0"/>
              <a:t>— із цього прибутку віднімають податок на прибуток і відрахування до резервного фонду підприємства;</a:t>
            </a:r>
          </a:p>
          <a:p>
            <a:r>
              <a:rPr lang="uk-UA" dirty="0"/>
              <a:t>— прибуток, що залишився, належить до розподілу між власниками акцій пропорційно вартості цих акцій.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54324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88640"/>
            <a:ext cx="8064896" cy="5544616"/>
          </a:xfrm>
        </p:spPr>
        <p:txBody>
          <a:bodyPr>
            <a:normAutofit/>
          </a:bodyPr>
          <a:lstStyle/>
          <a:p>
            <a:r>
              <a:rPr lang="uk-UA" dirty="0"/>
              <a:t>При відхиленні від нормальних умов роботи робітник отримує до­даткову оплату (доплати):</a:t>
            </a:r>
          </a:p>
          <a:p>
            <a:r>
              <a:rPr lang="uk-UA" dirty="0"/>
              <a:t>— за роботу по наказу адміністрації понад тривалість зміни;</a:t>
            </a:r>
          </a:p>
          <a:p>
            <a:r>
              <a:rPr lang="uk-UA" dirty="0"/>
              <a:t>— за роботу в святкові дні;</a:t>
            </a:r>
          </a:p>
          <a:p>
            <a:r>
              <a:rPr lang="uk-UA" dirty="0"/>
              <a:t>— за простої по вині адміністрації;</a:t>
            </a:r>
          </a:p>
          <a:p>
            <a:r>
              <a:rPr lang="uk-UA" dirty="0"/>
              <a:t>- за простої, допущені в період освоєння виробництва нових ви­робів і незалежні від робітника;</a:t>
            </a:r>
          </a:p>
          <a:p>
            <a:r>
              <a:rPr lang="uk-UA" dirty="0"/>
              <a:t>— за виконання кваліфікованими робітникам менш кваліфікованих робіт (при різниці в 2 розряди і більше);</a:t>
            </a:r>
          </a:p>
          <a:p>
            <a:r>
              <a:rPr lang="uk-UA" dirty="0"/>
              <a:t>Робота в дні відпочинку компенсується відгулами.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02321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ADE7D42-01A0-81CE-CC99-AE015CA952D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9512" y="332656"/>
            <a:ext cx="8345016" cy="5850984"/>
          </a:xfrm>
        </p:spPr>
        <p:txBody>
          <a:bodyPr/>
          <a:lstStyle/>
          <a:p>
            <a:r>
              <a:rPr lang="uk-UA" b="1" i="1" dirty="0"/>
              <a:t>1. Поняття, класифікація та структура персоналу</a:t>
            </a:r>
            <a:endParaRPr lang="ru-UA" b="1" i="1" dirty="0"/>
          </a:p>
          <a:p>
            <a:r>
              <a:rPr lang="uk-UA" b="1" i="1" dirty="0"/>
              <a:t>Трудові ресурси</a:t>
            </a:r>
            <a:r>
              <a:rPr lang="uk-UA" dirty="0"/>
              <a:t> – це працездатна частина населення, яка володіє фізичними та інтелектуальними можливостями, може виробляти матеріальні блага і надавати послуги. Трудові ресурси включають в себе як реальних працівників, вже зайнятих в економіці країни, так і потенційних, котрі не зайняті , але можуть працювати</a:t>
            </a:r>
            <a:r>
              <a:rPr lang="ru-UA" dirty="0"/>
              <a:t> </a:t>
            </a:r>
          </a:p>
          <a:p>
            <a:r>
              <a:rPr lang="uk-UA" dirty="0"/>
              <a:t>Персонал є основним ресурсом підприємства, що складається з окремих працівників, які об’єднані певним чином та діють цілеспрямовано для досягнення цілей підприємства та особистих цілей.</a:t>
            </a:r>
            <a:endParaRPr lang="ru-UA" dirty="0"/>
          </a:p>
          <a:p>
            <a:r>
              <a:rPr lang="uk-UA" b="1" i="1" dirty="0"/>
              <a:t>Персонал підприємства</a:t>
            </a:r>
            <a:r>
              <a:rPr lang="uk-UA" dirty="0"/>
              <a:t> – це сукупність постійних працівників, які отримали необхідну професійну підготовку та (або) мають досвід практичної діяльності і забезпечують господарську діяльність суб’єкта господарювання.</a:t>
            </a:r>
            <a:endParaRPr lang="ru-UA" dirty="0"/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6501341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476672"/>
            <a:ext cx="7416824" cy="5328592"/>
          </a:xfrm>
        </p:spPr>
        <p:txBody>
          <a:bodyPr>
            <a:normAutofit fontScale="77500" lnSpcReduction="20000"/>
          </a:bodyPr>
          <a:lstStyle/>
          <a:p>
            <a:r>
              <a:rPr lang="uk-UA" b="1" dirty="0"/>
              <a:t>5. Системи оплати праці спеціалістів і керівників</a:t>
            </a:r>
            <a:endParaRPr lang="uk-UA" dirty="0"/>
          </a:p>
          <a:p>
            <a:r>
              <a:rPr lang="uk-UA" dirty="0"/>
              <a:t> </a:t>
            </a:r>
          </a:p>
          <a:p>
            <a:r>
              <a:rPr lang="uk-UA" dirty="0"/>
              <a:t>Особливість заробітної плати керівників, спеціалістів і службовців визначається тим, що робота цих категорій важко піддається нормуванню. Тому оплата їх праці встановлюється на основі схем посадових окладів.</a:t>
            </a:r>
          </a:p>
          <a:p>
            <a:r>
              <a:rPr lang="uk-UA" i="1" dirty="0"/>
              <a:t>Посадовий оклад — </a:t>
            </a:r>
            <a:r>
              <a:rPr lang="uk-UA" dirty="0"/>
              <a:t>абсолютний розмір заробітної плати, що встанов­люється відповідно до посади, яку займає працівник, і може коливатися в межах від мінімального до максимального рівня.</a:t>
            </a:r>
          </a:p>
          <a:p>
            <a:r>
              <a:rPr lang="uk-UA" dirty="0"/>
              <a:t>Схеми посадових окладів передбачають різний рівень окладів в за­лежності від групи, до якої віднесено підприємство. Фактори, які визначають групу:</a:t>
            </a:r>
          </a:p>
          <a:p>
            <a:r>
              <a:rPr lang="uk-UA" dirty="0"/>
              <a:t>— вартість основних виробничих фондів і ефективність їх викорис­тання;</a:t>
            </a:r>
          </a:p>
          <a:p>
            <a:r>
              <a:rPr lang="uk-UA" dirty="0"/>
              <a:t>- тип виробництва;</a:t>
            </a:r>
          </a:p>
          <a:p>
            <a:r>
              <a:rPr lang="uk-UA" dirty="0"/>
              <a:t>— чисельність промислово-виробничого персоналу;</a:t>
            </a:r>
          </a:p>
          <a:p>
            <a:r>
              <a:rPr lang="uk-UA" dirty="0"/>
              <a:t>— ріст продуктивності праці;</a:t>
            </a:r>
          </a:p>
          <a:p>
            <a:r>
              <a:rPr lang="uk-UA" dirty="0"/>
              <a:t>— об'єм складності і якості продукції, що випускається.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615059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548680"/>
            <a:ext cx="7416824" cy="5472608"/>
          </a:xfrm>
        </p:spPr>
        <p:txBody>
          <a:bodyPr>
            <a:normAutofit fontScale="85000" lnSpcReduction="20000"/>
          </a:bodyPr>
          <a:lstStyle/>
          <a:p>
            <a:r>
              <a:rPr lang="uk-UA" dirty="0"/>
              <a:t>Ці фактори оцінюються за системою балів. За їх сумою підприєм­ство відносять до певної групи (всіх груп — 7). Очевидно, що розмір окла­ду в межах однієї і тієї ж посади значно відрізняється в залежності від групи підприємства.</a:t>
            </a:r>
          </a:p>
          <a:p>
            <a:r>
              <a:rPr lang="uk-UA" dirty="0"/>
              <a:t>Цехи підприємства також поділяються на групи (4 </a:t>
            </a:r>
            <a:r>
              <a:rPr lang="uk-UA" dirty="0" err="1"/>
              <a:t>групи</a:t>
            </a:r>
            <a:r>
              <a:rPr lang="uk-UA" dirty="0"/>
              <a:t>). Основ­ними показниками віднесення цехів до певної групи є:</a:t>
            </a:r>
          </a:p>
          <a:p>
            <a:r>
              <a:rPr lang="uk-UA" dirty="0"/>
              <a:t>— планова чисельність робітників;</a:t>
            </a:r>
          </a:p>
          <a:p>
            <a:r>
              <a:rPr lang="uk-UA" dirty="0"/>
              <a:t>— тип виробництва;</a:t>
            </a:r>
          </a:p>
          <a:p>
            <a:r>
              <a:rPr lang="uk-UA" dirty="0"/>
              <a:t>— складність продукції, що випускається.</a:t>
            </a:r>
          </a:p>
          <a:p>
            <a:r>
              <a:rPr lang="uk-UA" dirty="0"/>
              <a:t>Оплата праці майстрів диференціюється залежно від складності про­дукції, що випускається на дільниці. Передбачено 3 групи дільниць і, відповідно, 3 рівні оплати:</a:t>
            </a:r>
          </a:p>
          <a:p>
            <a:r>
              <a:rPr lang="uk-UA" dirty="0"/>
              <a:t>1 — дільниці, на яких випускається особливо складна продукція;</a:t>
            </a:r>
          </a:p>
          <a:p>
            <a:r>
              <a:rPr lang="uk-UA" dirty="0"/>
              <a:t>2 — дільниці, на яких здійснюється випуск складної продукції;</a:t>
            </a:r>
          </a:p>
          <a:p>
            <a:r>
              <a:rPr lang="uk-UA" dirty="0"/>
              <a:t>3 — всі інші дільниці.</a:t>
            </a:r>
          </a:p>
          <a:p>
            <a:r>
              <a:rPr lang="uk-UA" dirty="0"/>
              <a:t>Віднесення цехів і дільниць до </a:t>
            </a:r>
            <a:r>
              <a:rPr lang="uk-UA" dirty="0" err="1"/>
              <a:t>пе</a:t>
            </a:r>
            <a:r>
              <a:rPr lang="uk-UA" dirty="0"/>
              <a:t> </a:t>
            </a:r>
            <a:r>
              <a:rPr lang="uk-UA" dirty="0" err="1"/>
              <a:t>вної</a:t>
            </a:r>
            <a:r>
              <a:rPr lang="uk-UA" dirty="0"/>
              <a:t> групи проводиться відповідно до діючих методик та інструктивних матеріалів.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348182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476672"/>
            <a:ext cx="7992888" cy="5976664"/>
          </a:xfrm>
        </p:spPr>
        <p:txBody>
          <a:bodyPr>
            <a:normAutofit fontScale="70000" lnSpcReduction="20000"/>
          </a:bodyPr>
          <a:lstStyle/>
          <a:p>
            <a:r>
              <a:rPr lang="uk-UA" dirty="0"/>
              <a:t>Оклади інженерів-конструкторів і технологів встановлюються за­лежно від кваліфікації, досвіду і стажу роботи. По цих показниках їм при­своюється певна категорія (1,2 або 3).</a:t>
            </a:r>
          </a:p>
          <a:p>
            <a:r>
              <a:rPr lang="uk-UA" dirty="0"/>
              <a:t>Для старших інженерів, </a:t>
            </a:r>
            <a:r>
              <a:rPr lang="uk-UA" dirty="0" err="1"/>
              <a:t>інженерів</a:t>
            </a:r>
            <a:r>
              <a:rPr lang="uk-UA" dirty="0"/>
              <a:t>, механіків, техніків передбачено дві групи окладів: для осіб, зайнятих у виробництві особливо складної продукції, і для осіб, </a:t>
            </a:r>
            <a:r>
              <a:rPr lang="uk-UA" dirty="0" err="1"/>
              <a:t>зай</a:t>
            </a:r>
            <a:r>
              <a:rPr lang="uk-UA" dirty="0"/>
              <a:t> </a:t>
            </a:r>
            <a:r>
              <a:rPr lang="uk-UA" dirty="0" err="1"/>
              <a:t>нятих</a:t>
            </a:r>
            <a:r>
              <a:rPr lang="uk-UA" dirty="0"/>
              <a:t> у виробництві всієї іншої продукції, неза­лежно від групи підприємства.</a:t>
            </a:r>
          </a:p>
          <a:p>
            <a:r>
              <a:rPr lang="uk-UA" dirty="0"/>
              <a:t>За рівнем оплати праці молодшого обслуговуючого персоналу всі підприємства поділено на дві групи: підприємства важкої індустрії і підприємства текстильної та легкої промисловості.</a:t>
            </a:r>
          </a:p>
          <a:p>
            <a:r>
              <a:rPr lang="uk-UA" dirty="0"/>
              <a:t>Крім зазначеного вище, штатно-окладною системою передбачено різний рівень окладів залежно від освіти, умов роботи тощо. Рівень кваліфікації працівників управління, ІТП, службовців враховується </a:t>
            </a:r>
            <a:r>
              <a:rPr lang="uk-UA" dirty="0" err="1"/>
              <a:t>на-</a:t>
            </a:r>
            <a:r>
              <a:rPr lang="uk-UA" dirty="0"/>
              <a:t> звою посади і диференціацією окладів в межах «вилки» (мінімального і максимального окладів для даної посади). Підприємство має право вста­новлювати доплати до заробітної плати висококваліфікованим праців­никам (в межах планового фонду заробітної плати).</a:t>
            </a:r>
          </a:p>
          <a:p>
            <a:r>
              <a:rPr lang="uk-UA" dirty="0"/>
              <a:t>З метою більшої матеріальної зацікавленості в досягненні підприєм­ством високих якісних і кількісних показників для керівників, ІТП, служ­бовців тощо вводяться різноманітні види преміювання і затверджуються його умови (положення). Наприклад, ІТП і службовці отримують премії за впровадження нової техніки, зниження собівартості продукції, освоє­ння виробництва нових виробів, підвищення рівня використання </a:t>
            </a:r>
            <a:r>
              <a:rPr lang="uk-UA" dirty="0" err="1"/>
              <a:t>вироб-ничихпотужностей</a:t>
            </a:r>
            <a:r>
              <a:rPr lang="uk-UA" dirty="0"/>
              <a:t> при </a:t>
            </a:r>
            <a:r>
              <a:rPr lang="uk-UA" dirty="0" err="1"/>
              <a:t>заданійякості</a:t>
            </a:r>
            <a:r>
              <a:rPr lang="uk-UA" dirty="0"/>
              <a:t> продукції тощо.</a:t>
            </a:r>
          </a:p>
          <a:p>
            <a:r>
              <a:rPr lang="uk-UA" dirty="0"/>
              <a:t>На підприємстві всі посади, чисельність працівників на кожній по­саді, а також посадові оклади обумовлені штатним розписом.</a:t>
            </a:r>
          </a:p>
          <a:p>
            <a:r>
              <a:rPr lang="ru-RU" dirty="0"/>
              <a:t> </a:t>
            </a:r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53171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619961C-8F7C-2790-E8DB-B658207694E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3528" y="476672"/>
            <a:ext cx="8352928" cy="5976664"/>
          </a:xfrm>
        </p:spPr>
        <p:txBody>
          <a:bodyPr>
            <a:normAutofit fontScale="92500" lnSpcReduction="20000"/>
          </a:bodyPr>
          <a:lstStyle/>
          <a:p>
            <a:r>
              <a:rPr lang="uk-UA" dirty="0"/>
              <a:t>У діяльності підприємства, крім постійних працівників, часто беруть участь інші працездатні особи, які працюють на підприємстві тимчасово на підставі трудового договору (контракту).</a:t>
            </a:r>
            <a:endParaRPr lang="ru-UA" dirty="0"/>
          </a:p>
          <a:p>
            <a:r>
              <a:rPr lang="uk-UA" dirty="0"/>
              <a:t>В залежності від функцій, які виконують працівники на підприємстві, вони поділяються на дві групи: персонал основної діяльності та персонал неосновної діяльності. Так, у промисловості до першої групи (промислово-виробничого персоналу) відносять працівників основних, допоміжних та обслуговуючих виробництв, науково-дослідних структурних підрозділів та лабораторій, заводоуправління, складів, охорони – тобто всіх зайнятих у виробництві або безпосередньому його обслуговуванні. До другої групи персоналу відносять працівників структур, які належать підприємству, але не пов’язані безпосередньо з процесами промислового виробництва, тобто житлово-комунального господарства, навчальних та медичних закладів, дитячих садків та ясел, культурно-побутових установ тощо.</a:t>
            </a:r>
            <a:endParaRPr lang="ru-UA" b="1" dirty="0"/>
          </a:p>
          <a:p>
            <a:r>
              <a:rPr lang="uk-UA" dirty="0"/>
              <a:t>Залежно від характеру функцій, що виконуються, персонал підприємства поділяється на наступні категорії: робітники, керівники, спеціалісти, службовці, охорона та учні.</a:t>
            </a:r>
            <a:endParaRPr lang="ru-UA" dirty="0"/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808630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B11D39D-3BC5-1378-4937-FDD1DD12B62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5536" y="332656"/>
            <a:ext cx="8352928" cy="6120680"/>
          </a:xfrm>
        </p:spPr>
        <p:txBody>
          <a:bodyPr>
            <a:normAutofit fontScale="92500" lnSpcReduction="20000"/>
          </a:bodyPr>
          <a:lstStyle/>
          <a:p>
            <a:r>
              <a:rPr lang="uk-UA" b="1" i="1" dirty="0"/>
              <a:t>Керівники</a:t>
            </a:r>
            <a:r>
              <a:rPr lang="uk-UA" dirty="0"/>
              <a:t> – це працівники, що займають керівні посади на підприємствах та їх структурних підрозділах, а також їх заступники.</a:t>
            </a:r>
            <a:endParaRPr lang="ru-UA" dirty="0"/>
          </a:p>
          <a:p>
            <a:r>
              <a:rPr lang="uk-UA" dirty="0"/>
              <a:t>До</a:t>
            </a:r>
            <a:r>
              <a:rPr lang="uk-UA" i="1" dirty="0"/>
              <a:t> </a:t>
            </a:r>
            <a:r>
              <a:rPr lang="uk-UA" b="1" i="1" dirty="0"/>
              <a:t>спеціалістів</a:t>
            </a:r>
            <a:r>
              <a:rPr lang="uk-UA" dirty="0"/>
              <a:t> відносять працівників, що виконують спеціальні інженерно-технічні, економічні та інші роботи, зокрема: інженери, економісти, бухгалтери, інспектори, психологи, соціологи, фізіологи, техніки, нормувальники, юрисконсульти тощо</a:t>
            </a:r>
            <a:r>
              <a:rPr lang="ru-UA" dirty="0"/>
              <a:t> </a:t>
            </a:r>
          </a:p>
          <a:p>
            <a:r>
              <a:rPr lang="ru-UA" b="1" i="1" dirty="0"/>
              <a:t>Службовці</a:t>
            </a:r>
            <a:r>
              <a:rPr lang="ru-UA" dirty="0"/>
              <a:t> </a:t>
            </a:r>
            <a:r>
              <a:rPr lang="uk-UA" dirty="0"/>
              <a:t>займаються діловодством, обліком, контролем, господарським та технічним обслуговуванням, зокрема: діловоди, обліковці, секретарі-друкарки, креслярі, стенографісти, касири тощо.</a:t>
            </a:r>
            <a:endParaRPr lang="ru-UA" dirty="0"/>
          </a:p>
          <a:p>
            <a:r>
              <a:rPr lang="uk-UA" dirty="0"/>
              <a:t>До складу </a:t>
            </a:r>
            <a:r>
              <a:rPr lang="uk-UA" b="1" i="1" dirty="0"/>
              <a:t>охорони</a:t>
            </a:r>
            <a:r>
              <a:rPr lang="uk-UA" dirty="0"/>
              <a:t> включаються працівники сторожової та пожежної служби підприємств.</a:t>
            </a:r>
            <a:endParaRPr lang="ru-UA" dirty="0"/>
          </a:p>
          <a:p>
            <a:r>
              <a:rPr lang="uk-UA" b="1" i="1" dirty="0"/>
              <a:t>Учнями </a:t>
            </a:r>
            <a:r>
              <a:rPr lang="uk-UA" dirty="0"/>
              <a:t>вважаються особи, що проходять професійну підготовку на підприємстві за системою бригадного та індивідуального навчання.</a:t>
            </a:r>
            <a:endParaRPr lang="ru-UA" dirty="0"/>
          </a:p>
          <a:p>
            <a:r>
              <a:rPr lang="uk-UA" b="1" i="1" dirty="0"/>
              <a:t>Робітники</a:t>
            </a:r>
            <a:r>
              <a:rPr lang="uk-UA" dirty="0"/>
              <a:t> – це категорія персоналу, яка безпосередньо зайнята у процесі створення матеріальних цінностей, виконання робіт та надання послуг. До робітників відносяться також двірники, прибиральниці, охоронці, кур’єри, гардеробники.</a:t>
            </a:r>
            <a:endParaRPr lang="ru-UA" dirty="0"/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503569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6FB2DBA-03C9-BC8F-34FD-34513CF27FB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424936" cy="6336704"/>
          </a:xfrm>
        </p:spPr>
        <p:txBody>
          <a:bodyPr>
            <a:normAutofit fontScale="92500"/>
          </a:bodyPr>
          <a:lstStyle/>
          <a:p>
            <a:r>
              <a:rPr lang="uk-UA" dirty="0"/>
              <a:t>При здійсненні господарської діяльності важливе значення має розподіл персоналу підприємства за професіями та спеціальностями.</a:t>
            </a:r>
            <a:endParaRPr lang="ru-UA" dirty="0"/>
          </a:p>
          <a:p>
            <a:r>
              <a:rPr lang="uk-UA" b="1" i="1" dirty="0"/>
              <a:t>Професія</a:t>
            </a:r>
            <a:r>
              <a:rPr lang="uk-UA" dirty="0"/>
              <a:t> – це особливий вид трудової діяльності, здійснення якої потребує певних теоретичних знань та практичних навичок.</a:t>
            </a:r>
            <a:endParaRPr lang="ru-UA" dirty="0"/>
          </a:p>
          <a:p>
            <a:r>
              <a:rPr lang="uk-UA" b="1" i="1" dirty="0"/>
              <a:t>Спеціальність</a:t>
            </a:r>
            <a:r>
              <a:rPr lang="uk-UA" dirty="0"/>
              <a:t> –</a:t>
            </a:r>
            <a:r>
              <a:rPr lang="uk-UA" i="1" dirty="0"/>
              <a:t> </a:t>
            </a:r>
            <a:r>
              <a:rPr lang="uk-UA" dirty="0"/>
              <a:t>це різновид трудової діяльності в межах даної професії, який має специфічні особливості та потребує від працівника додаткових (спеціальних) знань та навичок.</a:t>
            </a:r>
            <a:endParaRPr lang="ru-UA" dirty="0"/>
          </a:p>
          <a:p>
            <a:r>
              <a:rPr lang="uk-UA" dirty="0"/>
              <a:t>Так професія слюсаря охоплює спеціальності слюсаря–ремонтника, слюсаря–інструментальника, слюсаря-збирача; професія токаря охоплює спеціальності токаря-карусельника, токаря-револьверника, токаря-розточувальника.</a:t>
            </a:r>
            <a:endParaRPr lang="ru-UA" dirty="0"/>
          </a:p>
          <a:p>
            <a:r>
              <a:rPr lang="uk-UA" dirty="0"/>
              <a:t>Працівники кожної професії та спеціальності розрізняються рівнем кваліфікації.</a:t>
            </a:r>
            <a:endParaRPr lang="ru-UA" dirty="0"/>
          </a:p>
          <a:p>
            <a:r>
              <a:rPr lang="uk-UA" b="1" i="1" dirty="0"/>
              <a:t>Кваліфікація</a:t>
            </a:r>
            <a:r>
              <a:rPr lang="uk-UA" dirty="0"/>
              <a:t> – це рівень знань та трудових навичок, необхідний для виконання робіт певної складності за відповідною професією чи спеціальністю.</a:t>
            </a:r>
            <a:endParaRPr lang="ru-UA" dirty="0"/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092910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90DAB17-42DF-FB58-6BF6-DB5BA027801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5536" y="332656"/>
            <a:ext cx="8352928" cy="6192688"/>
          </a:xfrm>
        </p:spPr>
        <p:txBody>
          <a:bodyPr>
            <a:normAutofit fontScale="92500"/>
          </a:bodyPr>
          <a:lstStyle/>
          <a:p>
            <a:r>
              <a:rPr lang="uk-UA" b="1" i="1" dirty="0"/>
              <a:t>Кваліфікована праця</a:t>
            </a:r>
            <a:r>
              <a:rPr lang="uk-UA" dirty="0"/>
              <a:t> – праця, що потребує спеціальної підготовки працівників, знань, умінь і навичок для виконання певних видів робіт.</a:t>
            </a:r>
            <a:endParaRPr lang="ru-UA" dirty="0"/>
          </a:p>
          <a:p>
            <a:r>
              <a:rPr lang="uk-UA" dirty="0"/>
              <a:t>За рівнем кваліфікації робітники виконують різні за складністю роботи і мають неоднакову професійну підготовку та поділяються на чотири групи:</a:t>
            </a:r>
            <a:endParaRPr lang="ru-UA" dirty="0"/>
          </a:p>
          <a:p>
            <a:r>
              <a:rPr lang="uk-UA" dirty="0">
                <a:sym typeface="Wingdings" pitchFamily="2" charset="2"/>
              </a:rPr>
              <a:t></a:t>
            </a:r>
            <a:r>
              <a:rPr lang="uk-UA" i="1" dirty="0"/>
              <a:t> </a:t>
            </a:r>
            <a:r>
              <a:rPr lang="uk-UA" b="1" i="1" dirty="0"/>
              <a:t>висококваліфіковані</a:t>
            </a:r>
            <a:r>
              <a:rPr lang="uk-UA" i="1" dirty="0"/>
              <a:t> – </a:t>
            </a:r>
            <a:r>
              <a:rPr lang="uk-UA" dirty="0"/>
              <a:t>робітники, які виконують особливо складні та відповідальні роботи (наприклад, ремонт і наладка складного обладнання тощо) і мають великий практичний досвід;</a:t>
            </a:r>
            <a:endParaRPr lang="ru-UA" dirty="0"/>
          </a:p>
          <a:p>
            <a:r>
              <a:rPr lang="uk-UA" dirty="0">
                <a:sym typeface="Wingdings" pitchFamily="2" charset="2"/>
              </a:rPr>
              <a:t></a:t>
            </a:r>
            <a:r>
              <a:rPr lang="uk-UA" dirty="0"/>
              <a:t> </a:t>
            </a:r>
            <a:r>
              <a:rPr lang="uk-UA" b="1" i="1" dirty="0"/>
              <a:t>кваліфіковані</a:t>
            </a:r>
            <a:r>
              <a:rPr lang="uk-UA" dirty="0"/>
              <a:t> – робітники, що виконують складні роботи (наприклад, метало- та деревообробні, ремонтні, будівельні тощо) і мають значний досвід роботи;</a:t>
            </a:r>
            <a:endParaRPr lang="ru-UA" dirty="0"/>
          </a:p>
          <a:p>
            <a:r>
              <a:rPr lang="uk-UA" dirty="0">
                <a:sym typeface="Wingdings" pitchFamily="2" charset="2"/>
              </a:rPr>
              <a:t></a:t>
            </a:r>
            <a:r>
              <a:rPr lang="uk-UA" i="1" dirty="0"/>
              <a:t> </a:t>
            </a:r>
            <a:r>
              <a:rPr lang="uk-UA" b="1" i="1" dirty="0"/>
              <a:t>малокваліфіковані</a:t>
            </a:r>
            <a:r>
              <a:rPr lang="uk-UA" i="1" dirty="0"/>
              <a:t> – </a:t>
            </a:r>
            <a:r>
              <a:rPr lang="uk-UA" dirty="0"/>
              <a:t>робітники, що виконують нескладні роботи (деякі складальні, технічний нагляд тощо) і мають певний досвід роботи;</a:t>
            </a:r>
            <a:endParaRPr lang="ru-UA" dirty="0"/>
          </a:p>
          <a:p>
            <a:r>
              <a:rPr lang="uk-UA" dirty="0">
                <a:sym typeface="Wingdings" pitchFamily="2" charset="2"/>
              </a:rPr>
              <a:t></a:t>
            </a:r>
            <a:r>
              <a:rPr lang="uk-UA" i="1" dirty="0"/>
              <a:t> </a:t>
            </a:r>
            <a:r>
              <a:rPr lang="uk-UA" b="1" i="1" dirty="0"/>
              <a:t>некваліфіковані</a:t>
            </a:r>
            <a:r>
              <a:rPr lang="uk-UA" i="1" dirty="0"/>
              <a:t> – </a:t>
            </a:r>
            <a:r>
              <a:rPr lang="uk-UA" dirty="0"/>
              <a:t>робітники, які виконують допоміжні та обслуговуючі роботи (вантажники, прибиральники, гардеробники) і не потребують спеціальної підготовки.</a:t>
            </a:r>
            <a:endParaRPr lang="ru-UA" dirty="0"/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46856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730A5BD-CE8A-23D6-5DAB-3D9B2928617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5536" y="260648"/>
            <a:ext cx="8352928" cy="6264696"/>
          </a:xfrm>
        </p:spPr>
        <p:txBody>
          <a:bodyPr>
            <a:normAutofit fontScale="85000" lnSpcReduction="10000"/>
          </a:bodyPr>
          <a:lstStyle/>
          <a:p>
            <a:r>
              <a:rPr lang="uk-UA" dirty="0"/>
              <a:t>За відношенням працівників до власності підприємства їх можна поділити на власників і найманих. </a:t>
            </a:r>
            <a:endParaRPr lang="ru-UA" dirty="0"/>
          </a:p>
          <a:p>
            <a:r>
              <a:rPr lang="uk-UA" b="1" i="1" dirty="0"/>
              <a:t>Власник</a:t>
            </a:r>
            <a:r>
              <a:rPr lang="uk-UA" b="1" dirty="0"/>
              <a:t> </a:t>
            </a:r>
            <a:r>
              <a:rPr lang="uk-UA" dirty="0"/>
              <a:t>– це працівник, який приймає участь в господарській діяльності підприємства особистою працею та власним майном (активами), а також природними ресурсами (земельною ділянкою).</a:t>
            </a:r>
            <a:endParaRPr lang="ru-UA" dirty="0"/>
          </a:p>
          <a:p>
            <a:r>
              <a:rPr lang="uk-UA" b="1" i="1" dirty="0"/>
              <a:t>Найманий працівник</a:t>
            </a:r>
            <a:r>
              <a:rPr lang="uk-UA" dirty="0"/>
              <a:t> – працівник, який приймає участь в господарській діяльності підприємства тільки особистою працею.</a:t>
            </a:r>
            <a:endParaRPr lang="ru-UA" dirty="0"/>
          </a:p>
          <a:p>
            <a:r>
              <a:rPr lang="uk-UA" dirty="0"/>
              <a:t>Крім того, в господарській діяльності підприємства можуть приймати участь сумісники, а також працівники, які виконують роботи підприємства від імені інших суб’єктів господарювання.</a:t>
            </a:r>
            <a:endParaRPr lang="ru-UA" dirty="0"/>
          </a:p>
          <a:p>
            <a:r>
              <a:rPr lang="uk-UA" b="1" i="1" dirty="0"/>
              <a:t>Сумісник</a:t>
            </a:r>
            <a:r>
              <a:rPr lang="uk-UA" dirty="0"/>
              <a:t> – працівник підприємства (власник, найманий, працівник), який має місце основної роботи на іншому підприємстві</a:t>
            </a:r>
            <a:r>
              <a:rPr lang="ru-UA" dirty="0"/>
              <a:t> </a:t>
            </a:r>
          </a:p>
          <a:p>
            <a:r>
              <a:rPr lang="uk-UA" b="1" i="1" dirty="0"/>
              <a:t>Штатний розпис</a:t>
            </a:r>
            <a:r>
              <a:rPr lang="uk-UA" dirty="0"/>
              <a:t> – це внутрішній нормативний документ підприємства, в якому зазначається перелік посад, що є на даному підприємстві, чисельність працівників за кожною з них і розміри їх місячних посадових окладів.</a:t>
            </a:r>
            <a:endParaRPr lang="ru-UA" dirty="0"/>
          </a:p>
          <a:p>
            <a:r>
              <a:rPr lang="uk-UA" dirty="0"/>
              <a:t>Усі працівники, які своєю працею беруть участь в господарській діяльності підприємства на основі трудового договору (контракту, угоди), а також інших форм, що регулюють трудові відносини працівника з підприємством, становлять його </a:t>
            </a:r>
            <a:r>
              <a:rPr lang="uk-UA" b="1" i="1" dirty="0"/>
              <a:t>трудовий колектив</a:t>
            </a:r>
            <a:r>
              <a:rPr lang="uk-UA" dirty="0"/>
              <a:t>.</a:t>
            </a:r>
            <a:endParaRPr lang="ru-UA" dirty="0"/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4138475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AFAB449-A039-8225-44B2-3F9DBFA052D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568952" cy="6264696"/>
          </a:xfrm>
        </p:spPr>
        <p:txBody>
          <a:bodyPr>
            <a:normAutofit fontScale="77500" lnSpcReduction="20000"/>
          </a:bodyPr>
          <a:lstStyle/>
          <a:p>
            <a:r>
              <a:rPr lang="ru-UA" dirty="0"/>
              <a:t>2. </a:t>
            </a:r>
            <a:r>
              <a:rPr lang="ru-RU" dirty="0" err="1"/>
              <a:t>Кадрова</a:t>
            </a:r>
            <a:r>
              <a:rPr lang="ru-RU" dirty="0"/>
              <a:t> </a:t>
            </a:r>
            <a:r>
              <a:rPr lang="ru-RU" dirty="0" err="1"/>
              <a:t>політика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UA" dirty="0"/>
              <a:t> </a:t>
            </a:r>
          </a:p>
          <a:p>
            <a:r>
              <a:rPr lang="uk-UA" b="1" i="1" dirty="0"/>
              <a:t>Кадрова політика</a:t>
            </a:r>
            <a:r>
              <a:rPr lang="uk-UA" dirty="0"/>
              <a:t> – це сукупність соціально-правових, організаційно-економічних і психологічних заходів держави з формування, використання і відтворення трудового (кадрового) потенціалу. Під кадровою політикою розуміють систему теоретичних поглядів, ідей, принципів, які визначають основні напрями роботи з персоналом, її форми і методи. Вона розробляється власниками підприємства (організації), вищим керівництвом, кадровими службами для визначення генерального напряму і засад роботи з кадрами, загальних і специфічних вимог до них.</a:t>
            </a:r>
            <a:endParaRPr lang="ru-UA" dirty="0"/>
          </a:p>
          <a:p>
            <a:r>
              <a:rPr lang="uk-UA" b="1" i="1" dirty="0"/>
              <a:t>Основними задачами кадрової політики є:</a:t>
            </a:r>
            <a:endParaRPr lang="ru-UA" dirty="0"/>
          </a:p>
          <a:p>
            <a:r>
              <a:rPr lang="uk-UA" dirty="0"/>
              <a:t>– своєчасне забезпечення підприємства (організації) персоналом необхідної якості та у достатній кількості;</a:t>
            </a:r>
            <a:endParaRPr lang="ru-UA" dirty="0"/>
          </a:p>
          <a:p>
            <a:r>
              <a:rPr lang="uk-UA" dirty="0"/>
              <a:t>– забезпечення умов реалізації передбачених трудовим законодавством прав і обов’язків громадян;</a:t>
            </a:r>
            <a:endParaRPr lang="ru-UA" dirty="0"/>
          </a:p>
          <a:p>
            <a:r>
              <a:rPr lang="uk-UA" dirty="0"/>
              <a:t>– раціональне використання трудового потенціалу;</a:t>
            </a:r>
            <a:endParaRPr lang="ru-UA" dirty="0"/>
          </a:p>
          <a:p>
            <a:r>
              <a:rPr lang="uk-UA" dirty="0"/>
              <a:t>– формування і підтримання ефективної роботи трудових колективів.</a:t>
            </a:r>
            <a:endParaRPr lang="ru-UA" dirty="0"/>
          </a:p>
          <a:p>
            <a:r>
              <a:rPr lang="uk-UA" b="1" i="1" dirty="0"/>
              <a:t>Основні різновиди кадрової політики:</a:t>
            </a:r>
            <a:endParaRPr lang="ru-UA" dirty="0"/>
          </a:p>
          <a:p>
            <a:pPr lvl="0"/>
            <a:r>
              <a:rPr lang="uk-UA" dirty="0"/>
              <a:t>політика підбору кадрів; </a:t>
            </a:r>
            <a:endParaRPr lang="ru-UA" dirty="0"/>
          </a:p>
          <a:p>
            <a:pPr lvl="0"/>
            <a:r>
              <a:rPr lang="uk-UA" dirty="0"/>
              <a:t>політика </a:t>
            </a:r>
            <a:r>
              <a:rPr lang="uk-UA" dirty="0" err="1"/>
              <a:t>профнавчання</a:t>
            </a:r>
            <a:r>
              <a:rPr lang="uk-UA" dirty="0"/>
              <a:t>;</a:t>
            </a:r>
            <a:endParaRPr lang="ru-UA" dirty="0"/>
          </a:p>
          <a:p>
            <a:pPr lvl="0"/>
            <a:r>
              <a:rPr lang="uk-UA" dirty="0"/>
              <a:t>політика оплати праці;</a:t>
            </a:r>
            <a:endParaRPr lang="ru-UA" dirty="0"/>
          </a:p>
          <a:p>
            <a:pPr lvl="0"/>
            <a:r>
              <a:rPr lang="uk-UA" dirty="0"/>
              <a:t>політика формування кадрових процедур;</a:t>
            </a:r>
            <a:endParaRPr lang="ru-UA" dirty="0"/>
          </a:p>
          <a:p>
            <a:r>
              <a:rPr lang="uk-UA" dirty="0"/>
              <a:t>політика соціальних відносин</a:t>
            </a:r>
            <a:r>
              <a:rPr lang="ru-UA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916578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404664"/>
            <a:ext cx="7848872" cy="5904656"/>
          </a:xfrm>
        </p:spPr>
        <p:txBody>
          <a:bodyPr>
            <a:normAutofit fontScale="77500" lnSpcReduction="20000"/>
          </a:bodyPr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3. Економічна суть заробітної плати. Тарифна система і її елементи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i="1" dirty="0">
                <a:latin typeface="Times New Roman" pitchFamily="18" charset="0"/>
                <a:cs typeface="Times New Roman" pitchFamily="18" charset="0"/>
              </a:rPr>
              <a:t>Заробітна плата (оплата праці) —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це будь-який заробіток, обчисле­ний, як правило, у грошовому виразі, що за трудовим договором випла­чується власником або уповноваженим ним органом працівнику за вико­нану роботу, виготовлену продукцію чи надані послуги.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В умовах ринкової економіки заробітна плата виконує наступні 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функції.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відтворювальну—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як джерело відтворення робочої сили;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стимулюючу—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встановлення рівня зарплати залежно від кількості та якості праці;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регулюючу—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як засіб перерозподілу кадрів;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соціальну—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забезпечення соціальної справедливості - однакової оплати за однакову роботу.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Організація (регулювання) заробітної плати в Україні здійснюється на двох рівнях: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—  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на державному рівні —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за допомогою тарифної системи, шляхом встановлення мінімальної заробітної плати і галузевих співвідношень, через систему оподаткування підприємств і доходів працівників тощо;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нарівні підприємства—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згідно системи тарифних угод (вибір форм і систем оплати праці, встановлення тарифних ставок та посадових ок­ладів, видів і розмірів доплат, надбавок і премій, оплати за контактом тощо).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67726795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403</TotalTime>
  <Words>2869</Words>
  <Application>Microsoft Macintosh PowerPoint</Application>
  <PresentationFormat>Экран (4:3)</PresentationFormat>
  <Paragraphs>150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Georgia</vt:lpstr>
      <vt:lpstr>Times New Roman</vt:lpstr>
      <vt:lpstr>Trebuchet MS</vt:lpstr>
      <vt:lpstr>Воздушный поток</vt:lpstr>
      <vt:lpstr>Організація оплати праці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Організація оплати праці</dc:title>
  <dc:creator>Anonim from Hacapetovka</dc:creator>
  <cp:lastModifiedBy>Александр Ткачук</cp:lastModifiedBy>
  <cp:revision>23</cp:revision>
  <dcterms:created xsi:type="dcterms:W3CDTF">2021-11-01T19:37:08Z</dcterms:created>
  <dcterms:modified xsi:type="dcterms:W3CDTF">2023-11-08T14:30:06Z</dcterms:modified>
</cp:coreProperties>
</file>