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2" r:id="rId2"/>
    <p:sldId id="256" r:id="rId3"/>
    <p:sldId id="257" r:id="rId4"/>
    <p:sldId id="258" r:id="rId5"/>
    <p:sldId id="259" r:id="rId6"/>
    <p:sldId id="260" r:id="rId7"/>
    <p:sldId id="261" r:id="rId8"/>
    <p:sldId id="272" r:id="rId9"/>
    <p:sldId id="264" r:id="rId10"/>
    <p:sldId id="290" r:id="rId11"/>
    <p:sldId id="289" r:id="rId12"/>
    <p:sldId id="291" r:id="rId13"/>
    <p:sldId id="271" r:id="rId14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2" y="1992473"/>
            <a:ext cx="11522075" cy="3190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775904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1" y="188914"/>
            <a:ext cx="11522075" cy="1405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334963" y="1593850"/>
            <a:ext cx="11522075" cy="4176713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2563952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4" name="Місце для вмісту 3"/>
          <p:cNvSpPr>
            <a:spLocks noGrp="1"/>
          </p:cNvSpPr>
          <p:nvPr>
            <p:ph sz="quarter" idx="10"/>
          </p:nvPr>
        </p:nvSpPr>
        <p:spPr>
          <a:xfrm>
            <a:off x="334963" y="188913"/>
            <a:ext cx="11522075" cy="5578475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3192927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Іна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221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7899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3" r:id="rId3"/>
    <p:sldLayoutId id="2147483661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9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260" userDrawn="1">
          <p15:clr>
            <a:srgbClr val="F26B43"/>
          </p15:clr>
        </p15:guide>
        <p15:guide id="6" orient="horz" pos="37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E96E7F41-013A-8688-1F26-28CDC60B8751}"/>
              </a:ext>
            </a:extLst>
          </p:cNvPr>
          <p:cNvSpPr txBox="1">
            <a:spLocks/>
          </p:cNvSpPr>
          <p:nvPr/>
        </p:nvSpPr>
        <p:spPr>
          <a:xfrm>
            <a:off x="1839686" y="3657987"/>
            <a:ext cx="10178143" cy="18937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uk-UA" sz="2600" dirty="0"/>
              <a:t>Викладач: Сергієнко Лариса Василівна, </a:t>
            </a:r>
          </a:p>
          <a:p>
            <a:pPr algn="r"/>
            <a:r>
              <a:rPr lang="uk-UA" sz="2600" dirty="0"/>
              <a:t>доктор наук з державного управління, доцент</a:t>
            </a:r>
          </a:p>
          <a:p>
            <a:pPr algn="r"/>
            <a:r>
              <a:rPr lang="uk-UA" sz="2600" dirty="0" err="1"/>
              <a:t>Ауд</a:t>
            </a:r>
            <a:r>
              <a:rPr lang="uk-UA" sz="2600" dirty="0"/>
              <a:t>. 304</a:t>
            </a:r>
            <a:endParaRPr lang="en-US" sz="2600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53534E9F-1913-75B4-EEB7-B885BA20D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754" y="1929267"/>
            <a:ext cx="11522075" cy="1162050"/>
          </a:xfrm>
        </p:spPr>
        <p:txBody>
          <a:bodyPr>
            <a:normAutofit fontScale="90000"/>
          </a:bodyPr>
          <a:lstStyle/>
          <a:p>
            <a:r>
              <a:rPr lang="uk-UA" sz="5200" dirty="0"/>
              <a:t>Антикорупція та доброчесність</a:t>
            </a:r>
            <a:br>
              <a:rPr lang="uk-UA" dirty="0"/>
            </a:br>
            <a:r>
              <a:rPr lang="uk-UA" sz="2000" dirty="0"/>
              <a:t>у рамках Проекту «Прозорі університети» від НАЗК</a:t>
            </a:r>
          </a:p>
        </p:txBody>
      </p:sp>
    </p:spTree>
    <p:extLst>
      <p:ext uri="{BB962C8B-B14F-4D97-AF65-F5344CB8AC3E}">
        <p14:creationId xmlns:p14="http://schemas.microsoft.com/office/powerpoint/2010/main" val="37377474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6" descr="Коран – главный источник Ислама (ВИДЕО) | Ислам в Дагестан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4" name="AutoShape 8" descr="Коран – главный источник Ислама (ВИДЕО) | Ислам в Дагестане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5" name="AutoShape 10" descr="Коран – главный источник Ислама (ВИДЕО) | Ислам в Дагестане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3" name="Прямоугольник 2"/>
          <p:cNvSpPr/>
          <p:nvPr/>
        </p:nvSpPr>
        <p:spPr>
          <a:xfrm>
            <a:off x="5453743" y="407603"/>
            <a:ext cx="642002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dirty="0"/>
              <a:t>Найбільшим досягненням у сфері </a:t>
            </a:r>
            <a:r>
              <a:rPr lang="uk-UA" sz="2400" dirty="0" err="1"/>
              <a:t>антикорупції</a:t>
            </a:r>
            <a:r>
              <a:rPr lang="uk-UA" sz="2400" dirty="0"/>
              <a:t> на сьогодні є ухвалення 2003 року Генеральною Асамблеєю Організації Об’єднаних Націй </a:t>
            </a:r>
            <a:br>
              <a:rPr lang="uk-UA" sz="2400" dirty="0"/>
            </a:br>
            <a:r>
              <a:rPr lang="uk-UA" sz="2400" b="1" dirty="0"/>
              <a:t>Конвенції ООН проти корупції</a:t>
            </a:r>
            <a:r>
              <a:rPr lang="uk-UA" sz="2400" dirty="0"/>
              <a:t>. Її підписала </a:t>
            </a:r>
            <a:r>
              <a:rPr lang="uk-UA" sz="2400" b="1" dirty="0"/>
              <a:t>181 країна</a:t>
            </a:r>
            <a:r>
              <a:rPr lang="uk-UA" sz="2400" dirty="0"/>
              <a:t>, саме тому нині це єдиний універсальний юридично обов’язковий міжнародний документ у сфері протидії корупції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12775" y="4037035"/>
            <a:ext cx="1083355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err="1"/>
              <a:t>Відповідно</a:t>
            </a:r>
            <a:r>
              <a:rPr lang="ru-RU" sz="2000" dirty="0"/>
              <a:t> </a:t>
            </a:r>
            <a:r>
              <a:rPr lang="ru-RU" sz="2000" b="1" dirty="0"/>
              <a:t>до </a:t>
            </a:r>
            <a:r>
              <a:rPr lang="ru-RU" sz="2000" b="1" dirty="0" err="1"/>
              <a:t>статті</a:t>
            </a:r>
            <a:r>
              <a:rPr lang="ru-RU" sz="2000" b="1" dirty="0"/>
              <a:t> 5 </a:t>
            </a:r>
            <a:r>
              <a:rPr lang="ru-RU" sz="2000" b="1" dirty="0" err="1"/>
              <a:t>Конвенції</a:t>
            </a:r>
            <a:r>
              <a:rPr lang="ru-RU" sz="2000" b="1" dirty="0"/>
              <a:t> ООН </a:t>
            </a:r>
            <a:r>
              <a:rPr lang="ru-RU" sz="2000" b="1" dirty="0" err="1"/>
              <a:t>проти</a:t>
            </a:r>
            <a:r>
              <a:rPr lang="ru-RU" sz="2000" b="1" dirty="0"/>
              <a:t> </a:t>
            </a:r>
            <a:r>
              <a:rPr lang="ru-RU" sz="2000" b="1" dirty="0" err="1"/>
              <a:t>корупції</a:t>
            </a:r>
            <a:r>
              <a:rPr lang="ru-RU" sz="2000" b="1" dirty="0"/>
              <a:t> </a:t>
            </a:r>
            <a:r>
              <a:rPr lang="ru-RU" sz="2000" dirty="0" err="1"/>
              <a:t>кожна</a:t>
            </a:r>
            <a:r>
              <a:rPr lang="ru-RU" sz="2000" dirty="0"/>
              <a:t> держава-</a:t>
            </a:r>
            <a:r>
              <a:rPr lang="ru-RU" sz="2000" dirty="0" err="1"/>
              <a:t>учасниця</a:t>
            </a:r>
            <a:r>
              <a:rPr lang="ru-RU" sz="2000" dirty="0"/>
              <a:t> </a:t>
            </a:r>
            <a:r>
              <a:rPr lang="ru-RU" sz="2000" dirty="0" err="1"/>
              <a:t>розробляє</a:t>
            </a:r>
            <a:r>
              <a:rPr lang="ru-RU" sz="2000" dirty="0"/>
              <a:t> та </a:t>
            </a:r>
            <a:r>
              <a:rPr lang="ru-RU" sz="2000" dirty="0" err="1"/>
              <a:t>здійснює</a:t>
            </a:r>
            <a:r>
              <a:rPr lang="ru-RU" sz="2000" dirty="0"/>
              <a:t> </a:t>
            </a:r>
            <a:r>
              <a:rPr lang="ru-RU" sz="2000" dirty="0" err="1"/>
              <a:t>ефективну</a:t>
            </a:r>
            <a:r>
              <a:rPr lang="ru-RU" sz="2000" dirty="0"/>
              <a:t> </a:t>
            </a:r>
            <a:r>
              <a:rPr lang="ru-RU" sz="2000" dirty="0" err="1"/>
              <a:t>скоординовану</a:t>
            </a:r>
            <a:r>
              <a:rPr lang="ru-RU" sz="2000" dirty="0"/>
              <a:t> </a:t>
            </a:r>
            <a:r>
              <a:rPr lang="ru-RU" sz="2000" dirty="0" err="1"/>
              <a:t>політику</a:t>
            </a:r>
            <a:r>
              <a:rPr lang="ru-RU" sz="2000" dirty="0"/>
              <a:t> </a:t>
            </a:r>
            <a:r>
              <a:rPr lang="ru-RU" sz="2000" dirty="0" err="1"/>
              <a:t>протидії</a:t>
            </a:r>
            <a:r>
              <a:rPr lang="ru-RU" sz="2000" dirty="0"/>
              <a:t> </a:t>
            </a:r>
            <a:r>
              <a:rPr lang="ru-RU" sz="2000" dirty="0" err="1"/>
              <a:t>корупції</a:t>
            </a:r>
            <a:r>
              <a:rPr lang="ru-RU" sz="2000" dirty="0"/>
              <a:t>, яка </a:t>
            </a:r>
            <a:r>
              <a:rPr lang="ru-RU" sz="2000" dirty="0" err="1"/>
              <a:t>сприяє</a:t>
            </a:r>
            <a:r>
              <a:rPr lang="ru-RU" sz="2000" dirty="0"/>
              <a:t> </a:t>
            </a:r>
            <a:r>
              <a:rPr lang="ru-RU" sz="2000" dirty="0" err="1"/>
              <a:t>участі</a:t>
            </a:r>
            <a:r>
              <a:rPr lang="ru-RU" sz="2000" dirty="0"/>
              <a:t> </a:t>
            </a:r>
            <a:r>
              <a:rPr lang="ru-RU" sz="2000" dirty="0" err="1"/>
              <a:t>суспільства</a:t>
            </a:r>
            <a:r>
              <a:rPr lang="ru-RU" sz="2000" dirty="0"/>
              <a:t>, </a:t>
            </a:r>
            <a:r>
              <a:rPr lang="ru-RU" sz="2000" dirty="0" err="1"/>
              <a:t>відображає</a:t>
            </a:r>
            <a:r>
              <a:rPr lang="ru-RU" sz="2000" dirty="0"/>
              <a:t> </a:t>
            </a:r>
            <a:r>
              <a:rPr lang="ru-RU" sz="2000" dirty="0" err="1"/>
              <a:t>принципи</a:t>
            </a:r>
            <a:r>
              <a:rPr lang="ru-RU" sz="2000" dirty="0"/>
              <a:t> правопорядку, </a:t>
            </a:r>
            <a:r>
              <a:rPr lang="ru-RU" sz="2000" dirty="0" err="1"/>
              <a:t>належного</a:t>
            </a:r>
            <a:r>
              <a:rPr lang="ru-RU" sz="2000" dirty="0"/>
              <a:t> </a:t>
            </a:r>
            <a:r>
              <a:rPr lang="ru-RU" sz="2000" dirty="0" err="1"/>
              <a:t>управління</a:t>
            </a:r>
            <a:r>
              <a:rPr lang="ru-RU" sz="2000" dirty="0"/>
              <a:t> </a:t>
            </a:r>
            <a:r>
              <a:rPr lang="ru-RU" sz="2000" dirty="0" err="1"/>
              <a:t>державними</a:t>
            </a:r>
            <a:r>
              <a:rPr lang="ru-RU" sz="2000" dirty="0"/>
              <a:t> справами й </a:t>
            </a:r>
            <a:r>
              <a:rPr lang="ru-RU" sz="2000" dirty="0" err="1"/>
              <a:t>державним</a:t>
            </a:r>
            <a:r>
              <a:rPr lang="ru-RU" sz="2000" dirty="0"/>
              <a:t> </a:t>
            </a:r>
            <a:r>
              <a:rPr lang="ru-RU" sz="2000" dirty="0" err="1"/>
              <a:t>майном</a:t>
            </a:r>
            <a:r>
              <a:rPr lang="ru-RU" sz="2000" dirty="0"/>
              <a:t>, </a:t>
            </a:r>
            <a:r>
              <a:rPr lang="ru-RU" sz="2000" dirty="0" err="1"/>
              <a:t>чесності</a:t>
            </a:r>
            <a:r>
              <a:rPr lang="ru-RU" sz="2000" dirty="0"/>
              <a:t> й </a:t>
            </a:r>
            <a:r>
              <a:rPr lang="ru-RU" sz="2000" dirty="0" err="1"/>
              <a:t>непідкупності</a:t>
            </a:r>
            <a:r>
              <a:rPr lang="ru-RU" sz="2000" dirty="0"/>
              <a:t>, </a:t>
            </a:r>
            <a:r>
              <a:rPr lang="ru-RU" sz="2000" dirty="0" err="1"/>
              <a:t>прозорості</a:t>
            </a:r>
            <a:r>
              <a:rPr lang="ru-RU" sz="2000" dirty="0"/>
              <a:t> та </a:t>
            </a:r>
            <a:r>
              <a:rPr lang="ru-RU" sz="2000" dirty="0" err="1"/>
              <a:t>відповідальності</a:t>
            </a:r>
            <a:r>
              <a:rPr lang="ru-RU" sz="2000" dirty="0"/>
              <a:t>.</a:t>
            </a:r>
            <a:endParaRPr lang="uk-UA" sz="2000" dirty="0"/>
          </a:p>
        </p:txBody>
      </p:sp>
      <p:pic>
        <p:nvPicPr>
          <p:cNvPr id="6146" name="Picture 2" descr="Онлайн курси Організації Об'єднаних Наці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175" y="0"/>
            <a:ext cx="4906282" cy="3995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74182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464"/>
            <a:ext cx="3208562" cy="734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2782027" y="654397"/>
            <a:ext cx="6231344" cy="855637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i="1" dirty="0" err="1"/>
              <a:t>Основні</a:t>
            </a:r>
            <a:r>
              <a:rPr lang="ru-RU" sz="2400" i="1" dirty="0"/>
              <a:t> заходи </a:t>
            </a:r>
            <a:r>
              <a:rPr lang="ru-RU" sz="2400" i="1" dirty="0" err="1"/>
              <a:t>щодо</a:t>
            </a:r>
            <a:r>
              <a:rPr lang="ru-RU" sz="2400" i="1" dirty="0"/>
              <a:t> </a:t>
            </a:r>
            <a:r>
              <a:rPr lang="ru-RU" sz="2400" i="1" dirty="0" err="1"/>
              <a:t>запобігання</a:t>
            </a:r>
            <a:endParaRPr lang="ru-RU" sz="2400" i="1" dirty="0"/>
          </a:p>
          <a:p>
            <a:pPr marL="0" indent="0" algn="ctr">
              <a:buNone/>
            </a:pPr>
            <a:r>
              <a:rPr lang="ru-RU" sz="2400" i="1" dirty="0" err="1"/>
              <a:t>корупції</a:t>
            </a:r>
            <a:r>
              <a:rPr lang="ru-RU" sz="2400" i="1" dirty="0"/>
              <a:t> </a:t>
            </a:r>
            <a:r>
              <a:rPr lang="ru-RU" sz="2400" i="1" dirty="0" err="1"/>
              <a:t>включають</a:t>
            </a:r>
            <a:r>
              <a:rPr lang="ru-RU" sz="2400" i="1" dirty="0"/>
              <a:t>:</a:t>
            </a:r>
            <a:endParaRPr lang="uk-UA" sz="2400" b="0" i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110341" y="1518199"/>
            <a:ext cx="10140043" cy="3785652"/>
          </a:xfrm>
          <a:prstGeom prst="rect">
            <a:avLst/>
          </a:prstGeom>
        </p:spPr>
        <p:txBody>
          <a:bodyPr wrap="square" numCol="1" spcCol="36000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uk-UA" sz="2400" dirty="0"/>
              <a:t>Формування скоординованої політики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400" dirty="0" err="1"/>
              <a:t>Створення</a:t>
            </a:r>
            <a:r>
              <a:rPr lang="ru-RU" sz="2400" dirty="0"/>
              <a:t> органу </a:t>
            </a:r>
            <a:r>
              <a:rPr lang="ru-RU" sz="2400" dirty="0" err="1"/>
              <a:t>або</a:t>
            </a:r>
            <a:r>
              <a:rPr lang="ru-RU" sz="2400" dirty="0"/>
              <a:t> </a:t>
            </a:r>
            <a:r>
              <a:rPr lang="ru-RU" sz="2400" dirty="0" err="1"/>
              <a:t>органів</a:t>
            </a:r>
            <a:r>
              <a:rPr lang="ru-RU" sz="2400" dirty="0"/>
              <a:t> </a:t>
            </a:r>
            <a:r>
              <a:rPr lang="ru-RU" sz="2400" dirty="0" err="1"/>
              <a:t>із</a:t>
            </a:r>
            <a:r>
              <a:rPr lang="ru-RU" sz="2400" dirty="0"/>
              <a:t> </a:t>
            </a:r>
            <a:r>
              <a:rPr lang="ru-RU" sz="2400" dirty="0" err="1"/>
              <a:t>запобігання</a:t>
            </a:r>
            <a:r>
              <a:rPr lang="ru-RU" sz="2400" dirty="0"/>
              <a:t> </a:t>
            </a:r>
            <a:r>
              <a:rPr lang="ru-RU" sz="2400" dirty="0" err="1"/>
              <a:t>корупції</a:t>
            </a:r>
            <a:endParaRPr lang="ru-RU" sz="24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uk-UA" sz="2400" dirty="0"/>
              <a:t>Формування доброчесної публічної служби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400" dirty="0" err="1"/>
              <a:t>Етичні</a:t>
            </a:r>
            <a:r>
              <a:rPr lang="ru-RU" sz="2400" dirty="0"/>
              <a:t> </a:t>
            </a:r>
            <a:r>
              <a:rPr lang="ru-RU" sz="2400" dirty="0" err="1"/>
              <a:t>стандарти</a:t>
            </a:r>
            <a:r>
              <a:rPr lang="ru-RU" sz="2400" dirty="0"/>
              <a:t> </a:t>
            </a:r>
            <a:r>
              <a:rPr lang="ru-RU" sz="2400" dirty="0" err="1"/>
              <a:t>поведінки</a:t>
            </a:r>
            <a:r>
              <a:rPr lang="ru-RU" sz="2400" dirty="0"/>
              <a:t> на </a:t>
            </a:r>
            <a:r>
              <a:rPr lang="ru-RU" sz="2400" dirty="0" err="1"/>
              <a:t>державній</a:t>
            </a:r>
            <a:r>
              <a:rPr lang="ru-RU" sz="2400" dirty="0"/>
              <a:t> </a:t>
            </a:r>
            <a:r>
              <a:rPr lang="ru-RU" sz="2400" dirty="0" err="1"/>
              <a:t>службі</a:t>
            </a:r>
            <a:endParaRPr lang="ru-RU" sz="24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400" dirty="0" err="1"/>
              <a:t>Прозорі</a:t>
            </a:r>
            <a:r>
              <a:rPr lang="ru-RU" sz="2400" dirty="0"/>
              <a:t> </a:t>
            </a:r>
            <a:r>
              <a:rPr lang="ru-RU" sz="2400" dirty="0" err="1"/>
              <a:t>державні</a:t>
            </a:r>
            <a:r>
              <a:rPr lang="ru-RU" sz="2400" dirty="0"/>
              <a:t> </a:t>
            </a:r>
            <a:r>
              <a:rPr lang="ru-RU" sz="2400" dirty="0" err="1"/>
              <a:t>закупівлі</a:t>
            </a:r>
            <a:r>
              <a:rPr lang="ru-RU" sz="2400" dirty="0"/>
              <a:t> й </a:t>
            </a:r>
            <a:r>
              <a:rPr lang="ru-RU" sz="2400" dirty="0" err="1"/>
              <a:t>управління</a:t>
            </a:r>
            <a:r>
              <a:rPr lang="ru-RU" sz="2400" dirty="0"/>
              <a:t> </a:t>
            </a:r>
            <a:r>
              <a:rPr lang="ru-RU" sz="2400" dirty="0" err="1"/>
              <a:t>фінансами</a:t>
            </a:r>
            <a:endParaRPr lang="ru-RU" sz="24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uk-UA" sz="2400" dirty="0"/>
              <a:t>Державну звітність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400" dirty="0" err="1"/>
              <a:t>Незалежність</a:t>
            </a:r>
            <a:r>
              <a:rPr lang="ru-RU" sz="2400" dirty="0"/>
              <a:t> </a:t>
            </a:r>
            <a:r>
              <a:rPr lang="ru-RU" sz="2400" dirty="0" err="1"/>
              <a:t>судових</a:t>
            </a:r>
            <a:r>
              <a:rPr lang="ru-RU" sz="2400" dirty="0"/>
              <a:t> </a:t>
            </a:r>
            <a:r>
              <a:rPr lang="ru-RU" sz="2400" dirty="0" err="1"/>
              <a:t>органів</a:t>
            </a:r>
            <a:r>
              <a:rPr lang="ru-RU" sz="2400" dirty="0"/>
              <a:t> та </a:t>
            </a:r>
            <a:r>
              <a:rPr lang="ru-RU" sz="2400" dirty="0" err="1"/>
              <a:t>органів</a:t>
            </a:r>
            <a:r>
              <a:rPr lang="ru-RU" sz="2400" dirty="0"/>
              <a:t> </a:t>
            </a:r>
            <a:r>
              <a:rPr lang="ru-RU" sz="2400" dirty="0" err="1"/>
              <a:t>прокуратури</a:t>
            </a:r>
            <a:endParaRPr lang="ru-RU" sz="24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uk-UA" sz="2400" dirty="0"/>
              <a:t>Доброчесність приватного сектору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uk-UA" sz="2400" dirty="0"/>
              <a:t>Участь суспільства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uk-UA" sz="2400" dirty="0"/>
              <a:t>Запобігання відмиванню коштів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6756" y="4936458"/>
            <a:ext cx="2215243" cy="734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2078" y="4676562"/>
            <a:ext cx="1567078" cy="519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36388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0728" y="1645632"/>
            <a:ext cx="11522075" cy="3190553"/>
          </a:xfrm>
        </p:spPr>
        <p:txBody>
          <a:bodyPr>
            <a:normAutofit/>
          </a:bodyPr>
          <a:lstStyle/>
          <a:p>
            <a:r>
              <a:rPr lang="ru-RU" dirty="0" err="1"/>
              <a:t>Успішні</a:t>
            </a:r>
            <a:r>
              <a:rPr lang="ru-RU" dirty="0"/>
              <a:t> </a:t>
            </a:r>
            <a:r>
              <a:rPr lang="ru-RU" dirty="0" err="1"/>
              <a:t>приклади</a:t>
            </a:r>
            <a:r>
              <a:rPr lang="ru-RU" dirty="0"/>
              <a:t> </a:t>
            </a:r>
            <a:r>
              <a:rPr lang="ru-RU" dirty="0" err="1"/>
              <a:t>боротьби</a:t>
            </a:r>
            <a:r>
              <a:rPr lang="ru-RU" dirty="0"/>
              <a:t> з </a:t>
            </a:r>
            <a:r>
              <a:rPr lang="ru-RU" dirty="0" err="1"/>
              <a:t>корупцією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36392009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6" descr="Коран – главный источник Ислама (ВИДЕО) | Ислам в Дагестан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4" name="AutoShape 8" descr="Коран – главный источник Ислама (ВИДЕО) | Ислам в Дагестане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5" name="AutoShape 10" descr="Коран – главный источник Ислама (ВИДЕО) | Ислам в Дагестане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881"/>
          <a:stretch/>
        </p:blipFill>
        <p:spPr bwMode="auto">
          <a:xfrm>
            <a:off x="2311393" y="318713"/>
            <a:ext cx="7186031" cy="1462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1831786"/>
            <a:ext cx="3670605" cy="1729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594" y="3832879"/>
            <a:ext cx="3976134" cy="1593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9756" y="2104812"/>
            <a:ext cx="7212595" cy="132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3684" y="3825159"/>
            <a:ext cx="7212595" cy="1586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82033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0728" y="1645632"/>
            <a:ext cx="11522075" cy="3190553"/>
          </a:xfrm>
        </p:spPr>
        <p:txBody>
          <a:bodyPr>
            <a:normAutofit/>
          </a:bodyPr>
          <a:lstStyle/>
          <a:p>
            <a:r>
              <a:rPr lang="ru-RU" b="1" dirty="0"/>
              <a:t>ТЕМА </a:t>
            </a:r>
            <a:r>
              <a:rPr lang="en-US" b="1"/>
              <a:t>3</a:t>
            </a:r>
            <a:r>
              <a:rPr lang="ru-RU" b="1"/>
              <a:t>.</a:t>
            </a:r>
            <a:br>
              <a:rPr lang="ru-RU" b="1" dirty="0"/>
            </a:br>
            <a:r>
              <a:rPr lang="ru-RU" b="1" dirty="0" err="1"/>
              <a:t>Наслідки</a:t>
            </a:r>
            <a:r>
              <a:rPr lang="ru-RU" b="1" dirty="0"/>
              <a:t> </a:t>
            </a:r>
            <a:r>
              <a:rPr lang="ru-RU" b="1" dirty="0" err="1"/>
              <a:t>корупції</a:t>
            </a:r>
            <a:r>
              <a:rPr lang="en-US" b="1" dirty="0"/>
              <a:t> </a:t>
            </a:r>
            <a:r>
              <a:rPr lang="ru-RU" b="1" dirty="0"/>
              <a:t>та </a:t>
            </a:r>
            <a:r>
              <a:rPr lang="ru-RU" b="1" dirty="0" err="1"/>
              <a:t>підходи</a:t>
            </a:r>
            <a:r>
              <a:rPr lang="ru-RU" b="1" dirty="0"/>
              <a:t> </a:t>
            </a:r>
            <a:br>
              <a:rPr lang="en-US" b="1" dirty="0"/>
            </a:br>
            <a:r>
              <a:rPr lang="ru-RU" b="1" dirty="0"/>
              <a:t>до</a:t>
            </a:r>
            <a:r>
              <a:rPr lang="en-US" b="1" dirty="0"/>
              <a:t> </a:t>
            </a:r>
            <a:r>
              <a:rPr lang="ru-RU" b="1" dirty="0" err="1"/>
              <a:t>боротьби</a:t>
            </a:r>
            <a:r>
              <a:rPr lang="ru-RU" b="1" dirty="0"/>
              <a:t> з нею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1386794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3430" y="1071783"/>
            <a:ext cx="11522075" cy="1405108"/>
          </a:xfrm>
        </p:spPr>
        <p:txBody>
          <a:bodyPr>
            <a:normAutofit/>
          </a:bodyPr>
          <a:lstStyle/>
          <a:p>
            <a:pPr algn="ctr"/>
            <a:r>
              <a:rPr lang="uk-UA" sz="7200" dirty="0"/>
              <a:t>Структура лекції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751114" y="2617076"/>
            <a:ext cx="11105924" cy="3153487"/>
          </a:xfrm>
        </p:spPr>
        <p:txBody>
          <a:bodyPr/>
          <a:lstStyle/>
          <a:p>
            <a:pPr marL="0" indent="0">
              <a:buNone/>
            </a:pPr>
            <a:r>
              <a:rPr lang="en-GB" sz="4800" dirty="0"/>
              <a:t>1</a:t>
            </a:r>
            <a:r>
              <a:rPr lang="ru-RU" sz="4800" dirty="0"/>
              <a:t>. </a:t>
            </a:r>
            <a:r>
              <a:rPr lang="ru-RU" sz="4800" dirty="0" err="1"/>
              <a:t>Наслідки</a:t>
            </a:r>
            <a:r>
              <a:rPr lang="ru-RU" sz="4800" dirty="0"/>
              <a:t> </a:t>
            </a:r>
            <a:r>
              <a:rPr lang="ru-RU" sz="4800" dirty="0" err="1"/>
              <a:t>корупції</a:t>
            </a:r>
            <a:endParaRPr lang="ru-RU" sz="4800" dirty="0"/>
          </a:p>
          <a:p>
            <a:pPr marL="0" indent="0">
              <a:buNone/>
            </a:pPr>
            <a:r>
              <a:rPr lang="en-GB" sz="4800" dirty="0"/>
              <a:t>2</a:t>
            </a:r>
            <a:r>
              <a:rPr lang="ru-RU" sz="4800" dirty="0"/>
              <a:t>. </a:t>
            </a:r>
            <a:r>
              <a:rPr lang="ru-RU" sz="4800" dirty="0" err="1"/>
              <a:t>Світовий</a:t>
            </a:r>
            <a:r>
              <a:rPr lang="ru-RU" sz="4800" dirty="0"/>
              <a:t> </a:t>
            </a:r>
            <a:r>
              <a:rPr lang="ru-RU" sz="4800" dirty="0" err="1"/>
              <a:t>досвід</a:t>
            </a:r>
            <a:r>
              <a:rPr lang="ru-RU" sz="4800" dirty="0"/>
              <a:t> </a:t>
            </a:r>
            <a:r>
              <a:rPr lang="ru-RU" sz="4800" dirty="0" err="1"/>
              <a:t>боротьби</a:t>
            </a:r>
            <a:r>
              <a:rPr lang="ru-RU" sz="4800" dirty="0"/>
              <a:t> з </a:t>
            </a:r>
            <a:r>
              <a:rPr lang="ru-RU" sz="4800" dirty="0" err="1"/>
              <a:t>корупцією</a:t>
            </a:r>
            <a:endParaRPr lang="uk-UA" sz="4800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6229" y="4085678"/>
            <a:ext cx="4055610" cy="1521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8978" y="265339"/>
            <a:ext cx="2705100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46450" y="-346450"/>
            <a:ext cx="1299188" cy="19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20500" y="4591050"/>
            <a:ext cx="571500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07389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375557" y="538842"/>
            <a:ext cx="11185072" cy="4686301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dirty="0"/>
              <a:t>Навряд </a:t>
            </a:r>
            <a:r>
              <a:rPr lang="ru-RU" sz="2000" dirty="0" err="1"/>
              <a:t>чи</a:t>
            </a:r>
            <a:r>
              <a:rPr lang="ru-RU" sz="2000" dirty="0"/>
              <a:t> </a:t>
            </a:r>
            <a:r>
              <a:rPr lang="ru-RU" sz="2000" dirty="0" err="1"/>
              <a:t>ви</a:t>
            </a:r>
            <a:r>
              <a:rPr lang="ru-RU" sz="2000" dirty="0"/>
              <a:t> </a:t>
            </a:r>
            <a:r>
              <a:rPr lang="ru-RU" sz="2000" dirty="0" err="1"/>
              <a:t>задумувалися</a:t>
            </a:r>
            <a:r>
              <a:rPr lang="ru-RU" sz="2000" dirty="0"/>
              <a:t>, як </a:t>
            </a:r>
            <a:r>
              <a:rPr lang="ru-RU" sz="2000" dirty="0" err="1"/>
              <a:t>корупція</a:t>
            </a:r>
            <a:r>
              <a:rPr lang="ru-RU" sz="2000" dirty="0"/>
              <a:t> </a:t>
            </a:r>
            <a:r>
              <a:rPr lang="ru-RU" sz="2000" dirty="0" err="1"/>
              <a:t>здатна</a:t>
            </a:r>
            <a:r>
              <a:rPr lang="ru-RU" sz="2000" dirty="0"/>
              <a:t> </a:t>
            </a:r>
            <a:r>
              <a:rPr lang="ru-RU" sz="2000" dirty="0" err="1"/>
              <a:t>завадити</a:t>
            </a:r>
            <a:r>
              <a:rPr lang="ru-RU" sz="2000" dirty="0"/>
              <a:t> </a:t>
            </a:r>
            <a:r>
              <a:rPr lang="ru-RU" sz="2000" dirty="0" err="1"/>
              <a:t>купити</a:t>
            </a:r>
            <a:r>
              <a:rPr lang="ru-RU" sz="2000" dirty="0"/>
              <a:t> </a:t>
            </a:r>
            <a:r>
              <a:rPr lang="ru-RU" sz="2000" dirty="0" err="1"/>
              <a:t>бургер</a:t>
            </a:r>
            <a:r>
              <a:rPr lang="ru-RU" sz="2000" dirty="0"/>
              <a:t> в </a:t>
            </a:r>
            <a:r>
              <a:rPr lang="ru-RU" sz="2000" dirty="0" err="1"/>
              <a:t>ресторані</a:t>
            </a:r>
            <a:r>
              <a:rPr lang="en-US" sz="2000" dirty="0"/>
              <a:t> </a:t>
            </a:r>
            <a:r>
              <a:rPr lang="ru-RU" sz="2000" dirty="0" err="1"/>
              <a:t>відомої</a:t>
            </a:r>
            <a:r>
              <a:rPr lang="ru-RU" sz="2000" dirty="0"/>
              <a:t> </a:t>
            </a:r>
            <a:r>
              <a:rPr lang="ru-RU" sz="2000" dirty="0" err="1"/>
              <a:t>мережі</a:t>
            </a:r>
            <a:r>
              <a:rPr lang="ru-RU" sz="2000" dirty="0"/>
              <a:t> фаст-</a:t>
            </a:r>
            <a:r>
              <a:rPr lang="ru-RU" sz="2000" dirty="0" err="1"/>
              <a:t>фуду</a:t>
            </a:r>
            <a:r>
              <a:rPr lang="ru-RU" sz="2000" dirty="0"/>
              <a:t>, </a:t>
            </a:r>
            <a:r>
              <a:rPr lang="ru-RU" sz="2000" dirty="0" err="1"/>
              <a:t>одяг</a:t>
            </a:r>
            <a:r>
              <a:rPr lang="ru-RU" sz="2000" dirty="0"/>
              <a:t> у </a:t>
            </a:r>
            <a:r>
              <a:rPr lang="ru-RU" sz="2000" dirty="0" err="1"/>
              <a:t>магазині</a:t>
            </a:r>
            <a:r>
              <a:rPr lang="ru-RU" sz="2000" dirty="0"/>
              <a:t> бренду, </a:t>
            </a:r>
            <a:r>
              <a:rPr lang="ru-RU" sz="2000" dirty="0" err="1"/>
              <a:t>який</a:t>
            </a:r>
            <a:r>
              <a:rPr lang="ru-RU" sz="2000" dirty="0"/>
              <a:t> </a:t>
            </a:r>
            <a:r>
              <a:rPr lang="ru-RU" sz="2000" dirty="0" err="1"/>
              <a:t>працює</a:t>
            </a:r>
            <a:r>
              <a:rPr lang="ru-RU" sz="2000" dirty="0"/>
              <a:t> у </a:t>
            </a:r>
            <a:r>
              <a:rPr lang="ru-RU" sz="2000" dirty="0" err="1"/>
              <a:t>всьому</a:t>
            </a:r>
            <a:r>
              <a:rPr lang="ru-RU" sz="2000" dirty="0"/>
              <a:t> </a:t>
            </a:r>
            <a:r>
              <a:rPr lang="ru-RU" sz="2000" dirty="0" err="1"/>
              <a:t>світі</a:t>
            </a:r>
            <a:r>
              <a:rPr lang="ru-RU" sz="2000" dirty="0"/>
              <a:t>, </a:t>
            </a:r>
            <a:r>
              <a:rPr lang="ru-RU" sz="2000" dirty="0" err="1"/>
              <a:t>або</a:t>
            </a:r>
            <a:r>
              <a:rPr lang="ru-RU" sz="2000" dirty="0"/>
              <a:t> </a:t>
            </a:r>
            <a:r>
              <a:rPr lang="ru-RU" sz="2000" dirty="0" err="1"/>
              <a:t>новий</a:t>
            </a:r>
            <a:r>
              <a:rPr lang="en-US" sz="2000" dirty="0"/>
              <a:t> </a:t>
            </a:r>
            <a:r>
              <a:rPr lang="ru-RU" sz="2000" dirty="0"/>
              <a:t>телефон </a:t>
            </a:r>
            <a:r>
              <a:rPr lang="ru-RU" sz="2000" dirty="0" err="1"/>
              <a:t>відомої</a:t>
            </a:r>
            <a:r>
              <a:rPr lang="ru-RU" sz="2000" dirty="0"/>
              <a:t> марки. </a:t>
            </a:r>
            <a:r>
              <a:rPr lang="ru-RU" sz="2000" dirty="0" err="1"/>
              <a:t>Корупція</a:t>
            </a:r>
            <a:r>
              <a:rPr lang="ru-RU" sz="2000" dirty="0"/>
              <a:t> </a:t>
            </a:r>
            <a:r>
              <a:rPr lang="ru-RU" sz="2000" dirty="0" err="1"/>
              <a:t>може</a:t>
            </a:r>
            <a:r>
              <a:rPr lang="ru-RU" sz="2000" dirty="0"/>
              <a:t> прямо </a:t>
            </a:r>
            <a:r>
              <a:rPr lang="ru-RU" sz="2000" dirty="0" err="1"/>
              <a:t>впливати</a:t>
            </a:r>
            <a:r>
              <a:rPr lang="ru-RU" sz="2000" dirty="0"/>
              <a:t> на </a:t>
            </a:r>
            <a:r>
              <a:rPr lang="ru-RU" sz="2000" dirty="0" err="1"/>
              <a:t>економічні</a:t>
            </a:r>
            <a:r>
              <a:rPr lang="ru-RU" sz="2000" dirty="0"/>
              <a:t> </a:t>
            </a:r>
            <a:r>
              <a:rPr lang="ru-RU" sz="2000" dirty="0" err="1"/>
              <a:t>вигоди</a:t>
            </a:r>
            <a:r>
              <a:rPr lang="ru-RU" sz="2000" dirty="0"/>
              <a:t> для </a:t>
            </a:r>
            <a:r>
              <a:rPr lang="ru-RU" sz="2000" dirty="0" err="1"/>
              <a:t>бізнесу</a:t>
            </a:r>
            <a:r>
              <a:rPr lang="ru-RU" sz="2000" dirty="0"/>
              <a:t> </a:t>
            </a:r>
            <a:r>
              <a:rPr lang="ru-RU" sz="2000" dirty="0" err="1"/>
              <a:t>або</a:t>
            </a:r>
            <a:r>
              <a:rPr lang="ru-RU" sz="2000" dirty="0"/>
              <a:t> на вашу </a:t>
            </a:r>
            <a:r>
              <a:rPr lang="ru-RU" sz="2000" dirty="0" err="1"/>
              <a:t>особисту</a:t>
            </a:r>
            <a:r>
              <a:rPr lang="ru-RU" sz="2000" dirty="0"/>
              <a:t> </a:t>
            </a:r>
            <a:r>
              <a:rPr lang="ru-RU" sz="2000" dirty="0" err="1"/>
              <a:t>спроможність</a:t>
            </a:r>
            <a:r>
              <a:rPr lang="ru-RU" sz="2000" dirty="0"/>
              <a:t> </a:t>
            </a:r>
            <a:r>
              <a:rPr lang="ru-RU" sz="2000" dirty="0" err="1"/>
              <a:t>купувати</a:t>
            </a:r>
            <a:r>
              <a:rPr lang="ru-RU" sz="2000" dirty="0"/>
              <a:t> </a:t>
            </a:r>
            <a:r>
              <a:rPr lang="ru-RU" sz="2000" dirty="0" err="1"/>
              <a:t>щось</a:t>
            </a:r>
            <a:r>
              <a:rPr lang="ru-RU" sz="2000" dirty="0"/>
              <a:t>, але </a:t>
            </a:r>
            <a:r>
              <a:rPr lang="ru-RU" sz="2000" dirty="0" err="1"/>
              <a:t>окрім</a:t>
            </a:r>
            <a:r>
              <a:rPr lang="ru-RU" sz="2000" dirty="0"/>
              <a:t> </a:t>
            </a:r>
            <a:r>
              <a:rPr lang="ru-RU" sz="2000" dirty="0" err="1"/>
              <a:t>цього</a:t>
            </a:r>
            <a:r>
              <a:rPr lang="ru-RU" sz="2000" dirty="0"/>
              <a:t>, </a:t>
            </a:r>
            <a:r>
              <a:rPr lang="ru-RU" sz="2000" dirty="0" err="1"/>
              <a:t>здатна</a:t>
            </a:r>
            <a:r>
              <a:rPr lang="ru-RU" sz="2000" dirty="0"/>
              <a:t> </a:t>
            </a:r>
            <a:r>
              <a:rPr lang="ru-RU" sz="2000" dirty="0" err="1"/>
              <a:t>перекрити</a:t>
            </a:r>
            <a:r>
              <a:rPr lang="en-US" sz="2000" dirty="0"/>
              <a:t> </a:t>
            </a:r>
            <a:r>
              <a:rPr lang="ru-RU" sz="2000" dirty="0"/>
              <a:t>доступ до </a:t>
            </a:r>
            <a:r>
              <a:rPr lang="ru-RU" sz="2000" dirty="0" err="1"/>
              <a:t>товарів</a:t>
            </a:r>
            <a:r>
              <a:rPr lang="ru-RU" sz="2000" dirty="0"/>
              <a:t> </a:t>
            </a:r>
            <a:r>
              <a:rPr lang="ru-RU" sz="2000" dirty="0" err="1"/>
              <a:t>різних</a:t>
            </a:r>
            <a:r>
              <a:rPr lang="ru-RU" sz="2000" dirty="0"/>
              <a:t> </a:t>
            </a:r>
            <a:r>
              <a:rPr lang="ru-RU" sz="2000" dirty="0" err="1"/>
              <a:t>іноземних</a:t>
            </a:r>
            <a:r>
              <a:rPr lang="ru-RU" sz="2000" dirty="0"/>
              <a:t> мереж, </a:t>
            </a:r>
            <a:r>
              <a:rPr lang="ru-RU" sz="2000" dirty="0" err="1"/>
              <a:t>бо</a:t>
            </a:r>
            <a:r>
              <a:rPr lang="ru-RU" sz="2000" dirty="0"/>
              <a:t> вони просто не </a:t>
            </a:r>
            <a:r>
              <a:rPr lang="ru-RU" sz="2000" dirty="0" err="1"/>
              <a:t>матимуть</a:t>
            </a:r>
            <a:r>
              <a:rPr lang="ru-RU" sz="2000" dirty="0"/>
              <a:t> шансу </a:t>
            </a:r>
            <a:r>
              <a:rPr lang="ru-RU" sz="2000" dirty="0" err="1"/>
              <a:t>відкрити</a:t>
            </a:r>
            <a:r>
              <a:rPr lang="en-US" sz="2000" dirty="0"/>
              <a:t> </a:t>
            </a:r>
            <a:r>
              <a:rPr lang="ru-RU" sz="2000" dirty="0" err="1"/>
              <a:t>бізнес</a:t>
            </a:r>
            <a:r>
              <a:rPr lang="ru-RU" sz="2000" dirty="0"/>
              <a:t> у </a:t>
            </a:r>
            <a:r>
              <a:rPr lang="ru-RU" sz="2000" dirty="0" err="1"/>
              <a:t>вашій</a:t>
            </a:r>
            <a:r>
              <a:rPr lang="ru-RU" sz="2000" dirty="0"/>
              <a:t> </a:t>
            </a:r>
            <a:r>
              <a:rPr lang="ru-RU" sz="2000" dirty="0" err="1"/>
              <a:t>країні</a:t>
            </a:r>
            <a:r>
              <a:rPr lang="ru-RU" sz="2000" dirty="0"/>
              <a:t>.</a:t>
            </a:r>
          </a:p>
          <a:p>
            <a:pPr marL="0" indent="0" algn="just">
              <a:buNone/>
            </a:pPr>
            <a:r>
              <a:rPr lang="ru-RU" sz="2000" dirty="0"/>
              <a:t>Так, </a:t>
            </a:r>
            <a:r>
              <a:rPr lang="ru-RU" sz="2000" dirty="0" err="1"/>
              <a:t>наприклад</a:t>
            </a:r>
            <a:r>
              <a:rPr lang="ru-RU" sz="2000" dirty="0"/>
              <a:t>, </a:t>
            </a:r>
            <a:r>
              <a:rPr lang="ru-RU" sz="2000" dirty="0" err="1"/>
              <a:t>жителі</a:t>
            </a:r>
            <a:r>
              <a:rPr lang="ru-RU" sz="2000" dirty="0"/>
              <a:t> </a:t>
            </a:r>
            <a:r>
              <a:rPr lang="ru-RU" sz="2000" dirty="0" err="1"/>
              <a:t>Тунісу</a:t>
            </a:r>
            <a:r>
              <a:rPr lang="ru-RU" sz="2000" dirty="0"/>
              <a:t> не </a:t>
            </a:r>
            <a:r>
              <a:rPr lang="ru-RU" sz="2000" dirty="0" err="1"/>
              <a:t>можуть</a:t>
            </a:r>
            <a:r>
              <a:rPr lang="ru-RU" sz="2000" dirty="0"/>
              <a:t> </a:t>
            </a:r>
            <a:r>
              <a:rPr lang="ru-RU" sz="2000" dirty="0" err="1"/>
              <a:t>купити</a:t>
            </a:r>
            <a:r>
              <a:rPr lang="ru-RU" sz="2000" dirty="0"/>
              <a:t> </a:t>
            </a:r>
            <a:r>
              <a:rPr lang="ru-RU" sz="2000" dirty="0" err="1"/>
              <a:t>БігМак</a:t>
            </a:r>
            <a:r>
              <a:rPr lang="ru-RU" sz="2000" dirty="0"/>
              <a:t> меню в </a:t>
            </a:r>
            <a:r>
              <a:rPr lang="ru-RU" sz="2000" dirty="0" err="1"/>
              <a:t>МакДональдсі</a:t>
            </a:r>
            <a:r>
              <a:rPr lang="ru-RU" sz="2000" dirty="0"/>
              <a:t>, </a:t>
            </a:r>
            <a:r>
              <a:rPr lang="ru-RU" sz="2000" dirty="0" err="1"/>
              <a:t>адже</a:t>
            </a:r>
            <a:r>
              <a:rPr lang="en-US" sz="2000" dirty="0"/>
              <a:t> </a:t>
            </a:r>
            <a:r>
              <a:rPr lang="ru-RU" sz="2000" dirty="0" err="1"/>
              <a:t>влада</a:t>
            </a:r>
            <a:r>
              <a:rPr lang="ru-RU" sz="2000" dirty="0"/>
              <a:t> </a:t>
            </a:r>
            <a:r>
              <a:rPr lang="ru-RU" sz="2000" dirty="0" err="1"/>
              <a:t>країни</a:t>
            </a:r>
            <a:r>
              <a:rPr lang="ru-RU" sz="2000" dirty="0"/>
              <a:t> заборонила </a:t>
            </a:r>
            <a:r>
              <a:rPr lang="ru-RU" sz="2000" dirty="0" err="1"/>
              <a:t>мережі</a:t>
            </a:r>
            <a:r>
              <a:rPr lang="ru-RU" sz="2000" dirty="0"/>
              <a:t> зайти на </a:t>
            </a:r>
            <a:r>
              <a:rPr lang="ru-RU" sz="2000" dirty="0" err="1"/>
              <a:t>свій</a:t>
            </a:r>
            <a:r>
              <a:rPr lang="ru-RU" sz="2000" dirty="0"/>
              <a:t> </a:t>
            </a:r>
            <a:r>
              <a:rPr lang="ru-RU" sz="2000" dirty="0" err="1"/>
              <a:t>ринок</a:t>
            </a:r>
            <a:r>
              <a:rPr lang="ru-RU" sz="2000" dirty="0"/>
              <a:t>. Причиною є те, </a:t>
            </a:r>
            <a:r>
              <a:rPr lang="ru-RU" sz="2000" dirty="0" err="1"/>
              <a:t>що</a:t>
            </a:r>
            <a:r>
              <a:rPr lang="ru-RU" sz="2000" dirty="0"/>
              <a:t> права на франшизу</a:t>
            </a:r>
            <a:r>
              <a:rPr lang="en-US" sz="2000" dirty="0"/>
              <a:t> </a:t>
            </a:r>
            <a:r>
              <a:rPr lang="ru-RU" sz="2000" dirty="0" err="1"/>
              <a:t>МакДональдс</a:t>
            </a:r>
            <a:r>
              <a:rPr lang="ru-RU" sz="2000" dirty="0"/>
              <a:t> </a:t>
            </a:r>
            <a:r>
              <a:rPr lang="ru-RU" sz="2000" dirty="0" err="1"/>
              <a:t>отримала</a:t>
            </a:r>
            <a:r>
              <a:rPr lang="ru-RU" sz="2000" dirty="0"/>
              <a:t> </a:t>
            </a:r>
            <a:r>
              <a:rPr lang="ru-RU" sz="2000" dirty="0" err="1"/>
              <a:t>туніська</a:t>
            </a:r>
            <a:r>
              <a:rPr lang="ru-RU" sz="2000" dirty="0"/>
              <a:t> </a:t>
            </a:r>
            <a:r>
              <a:rPr lang="ru-RU" sz="2000" dirty="0" err="1"/>
              <a:t>компанія</a:t>
            </a:r>
            <a:r>
              <a:rPr lang="ru-RU" sz="2000" dirty="0"/>
              <a:t>, яка не мала зв’язків з родиною Президента.</a:t>
            </a:r>
            <a:endParaRPr lang="uk-UA" sz="2000" dirty="0"/>
          </a:p>
        </p:txBody>
      </p:sp>
      <p:pic>
        <p:nvPicPr>
          <p:cNvPr id="2" name="Picture 2" descr="McDonald's підвищив вартість усіх позицій у меню: нові ціни / В Україні /  Судово-юридична газет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4450" y="3416753"/>
            <a:ext cx="3636374" cy="2139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Макдональдс відкриється в Україні протягом кількох місяців — Укрaїнa —  tsn.u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2897" y="3611336"/>
            <a:ext cx="2938006" cy="1839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McDonalds і російська мова: скандал, якого не було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40" y="3611336"/>
            <a:ext cx="3386602" cy="1944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76402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4961" y="409902"/>
            <a:ext cx="11522075" cy="1184119"/>
          </a:xfrm>
        </p:spPr>
        <p:txBody>
          <a:bodyPr/>
          <a:lstStyle/>
          <a:p>
            <a:r>
              <a:rPr lang="en-GB" dirty="0"/>
              <a:t>1</a:t>
            </a:r>
            <a:r>
              <a:rPr lang="ru-RU" dirty="0"/>
              <a:t>. </a:t>
            </a:r>
            <a:r>
              <a:rPr lang="ru-RU" dirty="0" err="1"/>
              <a:t>Наслідки</a:t>
            </a:r>
            <a:r>
              <a:rPr lang="ru-RU" dirty="0"/>
              <a:t> </a:t>
            </a:r>
            <a:r>
              <a:rPr lang="ru-RU" dirty="0" err="1"/>
              <a:t>корупції</a:t>
            </a:r>
            <a:endParaRPr lang="uk-UA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408214" y="1404257"/>
            <a:ext cx="11285538" cy="3400669"/>
          </a:xfrm>
        </p:spPr>
        <p:txBody>
          <a:bodyPr/>
          <a:lstStyle/>
          <a:p>
            <a:pPr marL="0" indent="0" algn="just">
              <a:buNone/>
            </a:pPr>
            <a:r>
              <a:rPr lang="uk-UA" sz="2800" i="1" dirty="0"/>
              <a:t>Проблема «снігової кулі»</a:t>
            </a:r>
          </a:p>
          <a:p>
            <a:pPr marL="0" indent="0" algn="just">
              <a:buNone/>
            </a:pPr>
            <a:r>
              <a:rPr lang="uk-UA" sz="2400" b="0" dirty="0"/>
              <a:t>Значне поширення корупції призводить до ситуації, коли громадяни повинні платити хабарі за послуги, на які мають законне право. Люди, що спочатку не бажають давати</a:t>
            </a:r>
            <a:r>
              <a:rPr lang="en-US" sz="2400" b="0" dirty="0"/>
              <a:t> </a:t>
            </a:r>
            <a:r>
              <a:rPr lang="uk-UA" sz="2400" b="0" dirty="0"/>
              <a:t>хабарі, не знаходять іншого виходу, крім як взяти участь у корупційній грі. Зрештою, корупція</a:t>
            </a:r>
            <a:r>
              <a:rPr lang="en-US" sz="2400" b="0" dirty="0"/>
              <a:t> </a:t>
            </a:r>
            <a:r>
              <a:rPr lang="uk-UA" sz="2400" b="0" dirty="0"/>
              <a:t>легко виходить з-під контролю, а кількість залучених осіб стрімко зростає.</a:t>
            </a:r>
          </a:p>
          <a:p>
            <a:pPr marL="0" indent="0" algn="just">
              <a:buNone/>
            </a:pPr>
            <a:r>
              <a:rPr lang="uk-UA" sz="2400" b="0" dirty="0"/>
              <a:t>Це означає, що одиничний корупційний вчинок може мати великий вплив. Навіть</a:t>
            </a:r>
            <a:r>
              <a:rPr lang="en-US" sz="2400" b="0" dirty="0"/>
              <a:t> </a:t>
            </a:r>
            <a:r>
              <a:rPr lang="uk-UA" sz="2400" b="0" dirty="0"/>
              <a:t>через здавалося б дрібний прояв побутової корупції індивід сприятиме усталенню практики</a:t>
            </a:r>
            <a:r>
              <a:rPr lang="en-US" sz="2400" b="0" dirty="0"/>
              <a:t> </a:t>
            </a:r>
            <a:r>
              <a:rPr lang="uk-UA" sz="2400" b="0" dirty="0"/>
              <a:t>до тієї міри, що вирішити питання некорупційним шляхом буде</a:t>
            </a:r>
            <a:r>
              <a:rPr lang="en-US" sz="2400" b="0" dirty="0"/>
              <a:t> </a:t>
            </a:r>
            <a:r>
              <a:rPr lang="uk-UA" sz="2400" b="0" dirty="0"/>
              <a:t>дуже складно.</a:t>
            </a:r>
          </a:p>
        </p:txBody>
      </p:sp>
    </p:spTree>
    <p:extLst>
      <p:ext uri="{BB962C8B-B14F-4D97-AF65-F5344CB8AC3E}">
        <p14:creationId xmlns:p14="http://schemas.microsoft.com/office/powerpoint/2010/main" val="22554789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368183" y="1985963"/>
            <a:ext cx="11522075" cy="3533093"/>
          </a:xfrm>
        </p:spPr>
        <p:txBody>
          <a:bodyPr numCol="2" spcCol="288000"/>
          <a:lstStyle/>
          <a:p>
            <a:pPr algn="just"/>
            <a:r>
              <a:rPr lang="uk-UA" sz="2000" dirty="0"/>
              <a:t>Подолання бідності.</a:t>
            </a:r>
            <a:endParaRPr lang="en-US" sz="2000" dirty="0"/>
          </a:p>
          <a:p>
            <a:pPr algn="just"/>
            <a:r>
              <a:rPr lang="uk-UA" sz="2000" dirty="0"/>
              <a:t>Подолання голоду.</a:t>
            </a:r>
            <a:endParaRPr lang="en-US" sz="2000" dirty="0"/>
          </a:p>
          <a:p>
            <a:pPr algn="just"/>
            <a:r>
              <a:rPr lang="uk-UA" sz="2000" dirty="0"/>
              <a:t>Міцне здоров’я.</a:t>
            </a:r>
            <a:endParaRPr lang="en-US" sz="2000" dirty="0"/>
          </a:p>
          <a:p>
            <a:pPr algn="just"/>
            <a:r>
              <a:rPr lang="uk-UA" sz="2000" dirty="0"/>
              <a:t>Якісна освіта.</a:t>
            </a:r>
            <a:endParaRPr lang="en-US" sz="2000" dirty="0"/>
          </a:p>
          <a:p>
            <a:pPr algn="just"/>
            <a:r>
              <a:rPr lang="uk-UA" sz="2000" dirty="0"/>
              <a:t>Ґендерна рівність.</a:t>
            </a:r>
            <a:endParaRPr lang="en-US" sz="2000" dirty="0"/>
          </a:p>
          <a:p>
            <a:pPr algn="just"/>
            <a:r>
              <a:rPr lang="ru-RU" sz="2000" dirty="0"/>
              <a:t>Чиста вода та </a:t>
            </a:r>
            <a:r>
              <a:rPr lang="ru-RU" sz="2000" dirty="0" err="1"/>
              <a:t>належні</a:t>
            </a:r>
            <a:r>
              <a:rPr lang="ru-RU" sz="2000" dirty="0"/>
              <a:t> </a:t>
            </a:r>
            <a:r>
              <a:rPr lang="ru-RU" sz="2000" dirty="0" err="1"/>
              <a:t>санітарні</a:t>
            </a:r>
            <a:r>
              <a:rPr lang="ru-RU" sz="2000" dirty="0"/>
              <a:t> </a:t>
            </a:r>
            <a:r>
              <a:rPr lang="ru-RU" sz="2000" dirty="0" err="1"/>
              <a:t>умови</a:t>
            </a:r>
            <a:r>
              <a:rPr lang="ru-RU" sz="2000" dirty="0"/>
              <a:t>.</a:t>
            </a:r>
            <a:endParaRPr lang="en-US" sz="2000" dirty="0"/>
          </a:p>
          <a:p>
            <a:pPr algn="just"/>
            <a:r>
              <a:rPr lang="uk-UA" sz="2000" dirty="0"/>
              <a:t>Відновлювальна енергія.</a:t>
            </a:r>
            <a:endParaRPr lang="en-US" sz="2000" dirty="0"/>
          </a:p>
          <a:p>
            <a:pPr algn="just"/>
            <a:r>
              <a:rPr lang="ru-RU" sz="2000" dirty="0" err="1"/>
              <a:t>Гідна</a:t>
            </a:r>
            <a:r>
              <a:rPr lang="ru-RU" sz="2000" dirty="0"/>
              <a:t> </a:t>
            </a:r>
            <a:r>
              <a:rPr lang="ru-RU" sz="2000" dirty="0" err="1"/>
              <a:t>праця</a:t>
            </a:r>
            <a:r>
              <a:rPr lang="ru-RU" sz="2000" dirty="0"/>
              <a:t> та </a:t>
            </a:r>
            <a:r>
              <a:rPr lang="ru-RU" sz="2000" dirty="0" err="1"/>
              <a:t>економічне</a:t>
            </a:r>
            <a:r>
              <a:rPr lang="ru-RU" sz="2000" dirty="0"/>
              <a:t> </a:t>
            </a:r>
            <a:r>
              <a:rPr lang="ru-RU" sz="2000" dirty="0" err="1"/>
              <a:t>зростання</a:t>
            </a:r>
            <a:r>
              <a:rPr lang="ru-RU" sz="2000" dirty="0"/>
              <a:t>.</a:t>
            </a:r>
            <a:endParaRPr lang="en-US" sz="2000" dirty="0"/>
          </a:p>
          <a:p>
            <a:pPr algn="just"/>
            <a:r>
              <a:rPr lang="uk-UA" sz="2000" dirty="0"/>
              <a:t>Інновації та інфраструктура.</a:t>
            </a:r>
            <a:endParaRPr lang="en-US" sz="2000" dirty="0"/>
          </a:p>
          <a:p>
            <a:pPr algn="just"/>
            <a:r>
              <a:rPr lang="uk-UA" sz="2000" dirty="0"/>
              <a:t>Зменшення нерівності.</a:t>
            </a:r>
            <a:endParaRPr lang="en-US" sz="2000" dirty="0"/>
          </a:p>
          <a:p>
            <a:pPr algn="just"/>
            <a:r>
              <a:rPr lang="ru-RU" sz="2000" dirty="0" err="1"/>
              <a:t>Сталий</a:t>
            </a:r>
            <a:r>
              <a:rPr lang="ru-RU" sz="2000" dirty="0"/>
              <a:t> </a:t>
            </a:r>
            <a:r>
              <a:rPr lang="ru-RU" sz="2000" dirty="0" err="1"/>
              <a:t>розвиток</a:t>
            </a:r>
            <a:r>
              <a:rPr lang="ru-RU" sz="2000" dirty="0"/>
              <a:t> </a:t>
            </a:r>
            <a:r>
              <a:rPr lang="ru-RU" sz="2000" dirty="0" err="1"/>
              <a:t>міст</a:t>
            </a:r>
            <a:r>
              <a:rPr lang="ru-RU" sz="2000" dirty="0"/>
              <a:t> і </a:t>
            </a:r>
            <a:r>
              <a:rPr lang="ru-RU" sz="2000" dirty="0" err="1"/>
              <a:t>спільнот</a:t>
            </a:r>
            <a:r>
              <a:rPr lang="ru-RU" sz="2000" dirty="0"/>
              <a:t>.</a:t>
            </a:r>
            <a:endParaRPr lang="en-US" sz="2000" dirty="0"/>
          </a:p>
          <a:p>
            <a:pPr algn="just"/>
            <a:r>
              <a:rPr lang="uk-UA" sz="2000" dirty="0"/>
              <a:t>Відповідальне споживання.</a:t>
            </a:r>
            <a:endParaRPr lang="en-US" sz="2000" dirty="0"/>
          </a:p>
          <a:p>
            <a:pPr algn="just"/>
            <a:r>
              <a:rPr lang="uk-UA" sz="2000" dirty="0"/>
              <a:t>Боротьба зі зміною клімату. </a:t>
            </a:r>
            <a:endParaRPr lang="en-US" sz="2000" dirty="0"/>
          </a:p>
          <a:p>
            <a:pPr algn="just"/>
            <a:r>
              <a:rPr lang="uk-UA" sz="2000" dirty="0"/>
              <a:t>Збереження морських екосистем.</a:t>
            </a:r>
            <a:endParaRPr lang="en-US" sz="2000" dirty="0"/>
          </a:p>
          <a:p>
            <a:pPr algn="just"/>
            <a:r>
              <a:rPr lang="uk-UA" sz="2000" dirty="0"/>
              <a:t>Збереження екосистем суші.</a:t>
            </a:r>
            <a:endParaRPr lang="en-US" sz="2000" dirty="0"/>
          </a:p>
          <a:p>
            <a:pPr algn="just"/>
            <a:r>
              <a:rPr lang="uk-UA" sz="2000" dirty="0"/>
              <a:t>Мир та справедливість.</a:t>
            </a:r>
            <a:endParaRPr lang="en-US" sz="2000" dirty="0"/>
          </a:p>
          <a:p>
            <a:pPr algn="just"/>
            <a:r>
              <a:rPr lang="uk-UA" sz="2000" dirty="0"/>
              <a:t>Партнерство заради стійкого розвитку.</a:t>
            </a:r>
            <a:endParaRPr lang="uk-UA" sz="2000" b="0" i="1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46450" y="-346450"/>
            <a:ext cx="1299188" cy="19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089" y="548072"/>
            <a:ext cx="8977009" cy="1318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70156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55" y="0"/>
            <a:ext cx="3353481" cy="1258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755185" y="1054801"/>
            <a:ext cx="680901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b="1" dirty="0"/>
              <a:t>Негативні наслідки</a:t>
            </a:r>
            <a:r>
              <a:rPr lang="en-US" sz="2400" b="1" dirty="0"/>
              <a:t> </a:t>
            </a:r>
            <a:r>
              <a:rPr lang="uk-UA" sz="2400" b="1" dirty="0"/>
              <a:t>також можна згрупувати за основними</a:t>
            </a:r>
            <a:r>
              <a:rPr lang="en-US" sz="2400" b="1" dirty="0"/>
              <a:t> </a:t>
            </a:r>
            <a:r>
              <a:rPr lang="uk-UA" sz="2400" b="1" dirty="0"/>
              <a:t>сферами життя: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048" y="2162230"/>
            <a:ext cx="3934497" cy="23873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0753" y="2162229"/>
            <a:ext cx="4164687" cy="2262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2546" y="2162230"/>
            <a:ext cx="3738207" cy="2894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086326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8321" y="300399"/>
            <a:ext cx="11522075" cy="782084"/>
          </a:xfrm>
        </p:spPr>
        <p:txBody>
          <a:bodyPr>
            <a:normAutofit fontScale="90000"/>
          </a:bodyPr>
          <a:lstStyle/>
          <a:p>
            <a:r>
              <a:rPr lang="en-GB" sz="4000" dirty="0"/>
              <a:t>2</a:t>
            </a:r>
            <a:r>
              <a:rPr lang="ru-RU" sz="4000" dirty="0"/>
              <a:t>. </a:t>
            </a:r>
            <a:r>
              <a:rPr lang="ru-RU" sz="4000" dirty="0" err="1"/>
              <a:t>Світовий</a:t>
            </a:r>
            <a:r>
              <a:rPr lang="ru-RU" sz="4000" dirty="0"/>
              <a:t> </a:t>
            </a:r>
            <a:r>
              <a:rPr lang="ru-RU" sz="4000" dirty="0" err="1"/>
              <a:t>досвід</a:t>
            </a:r>
            <a:r>
              <a:rPr lang="ru-RU" sz="4000" dirty="0"/>
              <a:t> </a:t>
            </a:r>
            <a:r>
              <a:rPr lang="ru-RU" sz="4000" dirty="0" err="1"/>
              <a:t>боротьби</a:t>
            </a:r>
            <a:r>
              <a:rPr lang="ru-RU" sz="4000" dirty="0"/>
              <a:t> з </a:t>
            </a:r>
            <a:r>
              <a:rPr lang="ru-RU" sz="4000" dirty="0" err="1"/>
              <a:t>корупцією</a:t>
            </a:r>
            <a:endParaRPr lang="uk-UA" sz="4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02772" y="1195392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2000" b="1" dirty="0">
                <a:solidFill>
                  <a:srgbClr val="00B050"/>
                </a:solidFill>
              </a:rPr>
              <a:t>Як світ розпочав боротьбу</a:t>
            </a:r>
            <a:r>
              <a:rPr lang="en-US" sz="2000" b="1" dirty="0">
                <a:solidFill>
                  <a:srgbClr val="00B050"/>
                </a:solidFill>
              </a:rPr>
              <a:t> </a:t>
            </a:r>
            <a:r>
              <a:rPr lang="uk-UA" sz="2000" b="1" dirty="0">
                <a:solidFill>
                  <a:srgbClr val="00B050"/>
                </a:solidFill>
              </a:rPr>
              <a:t>з корупцією?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16428" y="1870143"/>
            <a:ext cx="1053192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err="1"/>
              <a:t>Із</a:t>
            </a:r>
            <a:r>
              <a:rPr lang="ru-RU" sz="2000" dirty="0"/>
              <a:t> </a:t>
            </a:r>
            <a:r>
              <a:rPr lang="ru-RU" sz="2000" dirty="0" err="1"/>
              <a:t>другої</a:t>
            </a:r>
            <a:r>
              <a:rPr lang="ru-RU" sz="2000" dirty="0"/>
              <a:t> </a:t>
            </a:r>
            <a:r>
              <a:rPr lang="ru-RU" sz="2000" dirty="0" err="1"/>
              <a:t>половини</a:t>
            </a:r>
            <a:r>
              <a:rPr lang="ru-RU" sz="2000" dirty="0"/>
              <a:t> ХХ </a:t>
            </a:r>
            <a:r>
              <a:rPr lang="ru-RU" sz="2000" dirty="0" err="1"/>
              <a:t>століття</a:t>
            </a:r>
            <a:r>
              <a:rPr lang="ru-RU" sz="2000" dirty="0"/>
              <a:t> </a:t>
            </a:r>
            <a:r>
              <a:rPr lang="ru-RU" sz="2000" dirty="0" err="1"/>
              <a:t>корупцію</a:t>
            </a:r>
            <a:r>
              <a:rPr lang="ru-RU" sz="2000" dirty="0"/>
              <a:t> </a:t>
            </a:r>
            <a:r>
              <a:rPr lang="ru-RU" sz="2000" dirty="0" err="1"/>
              <a:t>перестають</a:t>
            </a:r>
            <a:r>
              <a:rPr lang="ru-RU" sz="2000" dirty="0"/>
              <a:t> </a:t>
            </a:r>
            <a:r>
              <a:rPr lang="ru-RU" sz="2000" dirty="0" err="1"/>
              <a:t>сприймати</a:t>
            </a:r>
            <a:r>
              <a:rPr lang="ru-RU" sz="2000" dirty="0"/>
              <a:t> як </a:t>
            </a:r>
            <a:r>
              <a:rPr lang="ru-RU" sz="2000" dirty="0" err="1"/>
              <a:t>невід’ємну</a:t>
            </a:r>
            <a:r>
              <a:rPr lang="ru-RU" sz="2000" dirty="0"/>
              <a:t> </a:t>
            </a:r>
            <a:r>
              <a:rPr lang="ru-RU" sz="2000" dirty="0" err="1"/>
              <a:t>частину</a:t>
            </a:r>
            <a:r>
              <a:rPr lang="en-US" sz="2000" dirty="0"/>
              <a:t> </a:t>
            </a:r>
            <a:r>
              <a:rPr lang="ru-RU" sz="2000" dirty="0" err="1"/>
              <a:t>функціонування</a:t>
            </a:r>
            <a:r>
              <a:rPr lang="ru-RU" sz="2000" dirty="0"/>
              <a:t> </a:t>
            </a:r>
            <a:r>
              <a:rPr lang="ru-RU" sz="2000" dirty="0" err="1"/>
              <a:t>бізнесу</a:t>
            </a:r>
            <a:r>
              <a:rPr lang="ru-RU" sz="2000" dirty="0"/>
              <a:t> </a:t>
            </a:r>
            <a:r>
              <a:rPr lang="ru-RU" sz="2000" dirty="0" err="1"/>
              <a:t>або</a:t>
            </a:r>
            <a:r>
              <a:rPr lang="ru-RU" sz="2000" dirty="0"/>
              <a:t> </a:t>
            </a:r>
            <a:r>
              <a:rPr lang="ru-RU" sz="2000" dirty="0" err="1"/>
              <a:t>держави</a:t>
            </a:r>
            <a:r>
              <a:rPr lang="ru-RU" sz="2000" dirty="0"/>
              <a:t>. У </a:t>
            </a:r>
            <a:r>
              <a:rPr lang="ru-RU" sz="2000" dirty="0" err="1"/>
              <a:t>середині</a:t>
            </a:r>
            <a:r>
              <a:rPr lang="ru-RU" sz="2000" dirty="0"/>
              <a:t> 1990-х </a:t>
            </a:r>
            <a:r>
              <a:rPr lang="ru-RU" sz="2000" dirty="0" err="1"/>
              <a:t>років</a:t>
            </a:r>
            <a:r>
              <a:rPr lang="ru-RU" sz="2000" dirty="0"/>
              <a:t> абсолютна </a:t>
            </a:r>
            <a:r>
              <a:rPr lang="ru-RU" sz="2000" dirty="0" err="1"/>
              <a:t>більшість</a:t>
            </a:r>
            <a:r>
              <a:rPr lang="ru-RU" sz="2000" dirty="0"/>
              <a:t> </a:t>
            </a:r>
            <a:r>
              <a:rPr lang="ru-RU" sz="2000" dirty="0" err="1"/>
              <a:t>країн</a:t>
            </a:r>
            <a:r>
              <a:rPr lang="ru-RU" sz="2000" dirty="0"/>
              <a:t> у </a:t>
            </a:r>
            <a:r>
              <a:rPr lang="ru-RU" sz="2000" dirty="0" err="1"/>
              <a:t>світі</a:t>
            </a:r>
            <a:r>
              <a:rPr lang="en-US" sz="2000" dirty="0"/>
              <a:t> </a:t>
            </a:r>
            <a:r>
              <a:rPr lang="ru-RU" sz="2000" dirty="0" err="1"/>
              <a:t>визнала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корупція</a:t>
            </a:r>
            <a:r>
              <a:rPr lang="ru-RU" sz="2000" dirty="0"/>
              <a:t> є глобальною проблемою. </a:t>
            </a:r>
            <a:r>
              <a:rPr lang="ru-RU" sz="2000" dirty="0" err="1"/>
              <a:t>Відтоді</a:t>
            </a:r>
            <a:r>
              <a:rPr lang="ru-RU" sz="2000" dirty="0"/>
              <a:t> у </a:t>
            </a:r>
            <a:r>
              <a:rPr lang="ru-RU" sz="2000" dirty="0" err="1"/>
              <a:t>сфері</a:t>
            </a:r>
            <a:r>
              <a:rPr lang="ru-RU" sz="2000" dirty="0"/>
              <a:t> </a:t>
            </a:r>
            <a:r>
              <a:rPr lang="ru-RU" sz="2000" dirty="0" err="1"/>
              <a:t>її</a:t>
            </a:r>
            <a:r>
              <a:rPr lang="ru-RU" sz="2000" dirty="0"/>
              <a:t> </a:t>
            </a:r>
            <a:r>
              <a:rPr lang="ru-RU" sz="2000" dirty="0" err="1"/>
              <a:t>запобігання</a:t>
            </a:r>
            <a:r>
              <a:rPr lang="ru-RU" sz="2000" dirty="0"/>
              <a:t> активно </a:t>
            </a:r>
            <a:r>
              <a:rPr lang="ru-RU" sz="2000" dirty="0" err="1"/>
              <a:t>працю</a:t>
            </a:r>
            <a:r>
              <a:rPr lang="uk-UA" sz="2000" dirty="0" err="1"/>
              <a:t>ють</a:t>
            </a:r>
            <a:r>
              <a:rPr lang="uk-UA" sz="2000" dirty="0"/>
              <a:t> регіональні та глобальні міжурядові організації. </a:t>
            </a:r>
            <a:endParaRPr lang="en-US" sz="2000" dirty="0"/>
          </a:p>
          <a:p>
            <a:pPr algn="just"/>
            <a:r>
              <a:rPr lang="ru-RU" sz="2000" dirty="0" err="1"/>
              <a:t>Сприйняття</a:t>
            </a:r>
            <a:r>
              <a:rPr lang="ru-RU" sz="2000" dirty="0"/>
              <a:t> </a:t>
            </a:r>
            <a:r>
              <a:rPr lang="ru-RU" sz="2000" dirty="0" err="1"/>
              <a:t>корупції</a:t>
            </a:r>
            <a:r>
              <a:rPr lang="ru-RU" sz="2000" dirty="0"/>
              <a:t> як </a:t>
            </a:r>
            <a:r>
              <a:rPr lang="ru-RU" sz="2000" dirty="0" err="1"/>
              <a:t>глобальної</a:t>
            </a:r>
            <a:r>
              <a:rPr lang="ru-RU" sz="2000" dirty="0"/>
              <a:t>, а не </a:t>
            </a:r>
            <a:r>
              <a:rPr lang="ru-RU" sz="2000" dirty="0" err="1"/>
              <a:t>локальної</a:t>
            </a:r>
            <a:r>
              <a:rPr lang="ru-RU" sz="2000" dirty="0"/>
              <a:t> </a:t>
            </a:r>
            <a:r>
              <a:rPr lang="ru-RU" sz="2000" dirty="0" err="1"/>
              <a:t>проблеми</a:t>
            </a:r>
            <a:r>
              <a:rPr lang="ru-RU" sz="2000" dirty="0"/>
              <a:t> </a:t>
            </a:r>
            <a:r>
              <a:rPr lang="ru-RU" sz="2000" dirty="0" err="1"/>
              <a:t>допомогло</a:t>
            </a:r>
            <a:r>
              <a:rPr lang="ru-RU" sz="2000" dirty="0"/>
              <a:t> </a:t>
            </a:r>
            <a:r>
              <a:rPr lang="ru-RU" sz="2000" dirty="0" err="1"/>
              <a:t>скоординувати</a:t>
            </a:r>
            <a:r>
              <a:rPr lang="ru-RU" sz="2000" dirty="0"/>
              <a:t> </a:t>
            </a:r>
            <a:r>
              <a:rPr lang="ru-RU" sz="2000" dirty="0" err="1"/>
              <a:t>зусилля</a:t>
            </a:r>
            <a:r>
              <a:rPr lang="ru-RU" sz="2000" dirty="0"/>
              <a:t> для </a:t>
            </a:r>
            <a:r>
              <a:rPr lang="ru-RU" sz="2000" dirty="0" err="1"/>
              <a:t>боротьби</a:t>
            </a:r>
            <a:r>
              <a:rPr lang="ru-RU" sz="2000" dirty="0"/>
              <a:t> </a:t>
            </a:r>
            <a:r>
              <a:rPr lang="ru-RU" sz="2000" dirty="0" err="1"/>
              <a:t>проти</a:t>
            </a:r>
            <a:r>
              <a:rPr lang="ru-RU" sz="2000" dirty="0"/>
              <a:t> </a:t>
            </a:r>
            <a:r>
              <a:rPr lang="ru-RU" sz="2000" dirty="0" err="1"/>
              <a:t>неї</a:t>
            </a:r>
            <a:r>
              <a:rPr lang="ru-RU" sz="2000" dirty="0"/>
              <a:t> на</a:t>
            </a:r>
            <a:r>
              <a:rPr lang="en-US" sz="2000" dirty="0"/>
              <a:t> </a:t>
            </a:r>
            <a:r>
              <a:rPr lang="ru-RU" sz="2000" dirty="0" err="1"/>
              <a:t>міжнародній</a:t>
            </a:r>
            <a:r>
              <a:rPr lang="ru-RU" sz="2000" dirty="0"/>
              <a:t> </a:t>
            </a:r>
            <a:r>
              <a:rPr lang="ru-RU" sz="2000" dirty="0" err="1"/>
              <a:t>арені</a:t>
            </a:r>
            <a:r>
              <a:rPr lang="ru-RU" sz="2000" dirty="0"/>
              <a:t>. </a:t>
            </a:r>
            <a:r>
              <a:rPr lang="ru-RU" sz="2000" dirty="0" err="1"/>
              <a:t>Така</a:t>
            </a:r>
            <a:r>
              <a:rPr lang="ru-RU" sz="2000" dirty="0"/>
              <a:t> </a:t>
            </a:r>
            <a:r>
              <a:rPr lang="ru-RU" sz="2000" dirty="0" err="1"/>
              <a:t>координація</a:t>
            </a:r>
            <a:r>
              <a:rPr lang="ru-RU" sz="2000" dirty="0"/>
              <a:t> </a:t>
            </a:r>
            <a:r>
              <a:rPr lang="ru-RU" sz="2000" dirty="0" err="1"/>
              <a:t>передбачає</a:t>
            </a:r>
            <a:r>
              <a:rPr lang="en-US" sz="2000" dirty="0"/>
              <a:t> </a:t>
            </a:r>
            <a:r>
              <a:rPr lang="uk-UA" sz="2000" dirty="0"/>
              <a:t>два основні напрями: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007047" y="4151681"/>
            <a:ext cx="1034131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dirty="0" err="1"/>
              <a:t>прийняття</a:t>
            </a:r>
            <a:r>
              <a:rPr lang="ru-RU" sz="2000" dirty="0"/>
              <a:t> </a:t>
            </a:r>
            <a:r>
              <a:rPr lang="ru-RU" sz="2000" dirty="0" err="1"/>
              <a:t>міжнародних</a:t>
            </a:r>
            <a:r>
              <a:rPr lang="ru-RU" sz="2000" dirty="0"/>
              <a:t> </a:t>
            </a:r>
            <a:r>
              <a:rPr lang="ru-RU" sz="2000" dirty="0" err="1"/>
              <a:t>актів</a:t>
            </a:r>
            <a:r>
              <a:rPr lang="ru-RU" sz="2000" dirty="0"/>
              <a:t>, </a:t>
            </a:r>
            <a:r>
              <a:rPr lang="ru-RU" sz="2000" dirty="0" err="1"/>
              <a:t>які</a:t>
            </a:r>
            <a:r>
              <a:rPr lang="ru-RU" sz="2000" dirty="0"/>
              <a:t> </a:t>
            </a:r>
            <a:r>
              <a:rPr lang="ru-RU" sz="2000" dirty="0" err="1"/>
              <a:t>визначають</a:t>
            </a:r>
            <a:r>
              <a:rPr lang="ru-RU" sz="2000" dirty="0"/>
              <a:t> засади</a:t>
            </a:r>
            <a:r>
              <a:rPr lang="en-US" sz="2000" dirty="0"/>
              <a:t> </a:t>
            </a:r>
            <a:r>
              <a:rPr lang="ru-RU" sz="2000" dirty="0" err="1"/>
              <a:t>запобігання</a:t>
            </a:r>
            <a:r>
              <a:rPr lang="ru-RU" sz="2000" dirty="0"/>
              <a:t> та </a:t>
            </a:r>
            <a:r>
              <a:rPr lang="ru-RU" sz="2000" dirty="0" err="1"/>
              <a:t>протидії</a:t>
            </a:r>
            <a:r>
              <a:rPr lang="ru-RU" sz="2000" dirty="0"/>
              <a:t> </a:t>
            </a:r>
            <a:r>
              <a:rPr lang="ru-RU" sz="2000" dirty="0" err="1"/>
              <a:t>корупції</a:t>
            </a:r>
            <a:r>
              <a:rPr lang="en-US" sz="2000" dirty="0"/>
              <a:t> </a:t>
            </a:r>
            <a:r>
              <a:rPr lang="ru-RU" sz="2000" dirty="0" err="1"/>
              <a:t>загалом</a:t>
            </a:r>
            <a:r>
              <a:rPr lang="ru-RU" sz="2000" dirty="0"/>
              <a:t> </a:t>
            </a:r>
            <a:r>
              <a:rPr lang="ru-RU" sz="2000" dirty="0" err="1"/>
              <a:t>або</a:t>
            </a:r>
            <a:r>
              <a:rPr lang="ru-RU" sz="2000" dirty="0"/>
              <a:t> в </a:t>
            </a:r>
            <a:r>
              <a:rPr lang="ru-RU" sz="2000" dirty="0" err="1"/>
              <a:t>конкретних</a:t>
            </a:r>
            <a:r>
              <a:rPr lang="ru-RU" sz="2000" dirty="0"/>
              <a:t> сферах;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dirty="0"/>
              <a:t>y </a:t>
            </a:r>
            <a:r>
              <a:rPr lang="ru-RU" sz="2000" dirty="0" err="1"/>
              <a:t>створення</a:t>
            </a:r>
            <a:r>
              <a:rPr lang="ru-RU" sz="2000" dirty="0"/>
              <a:t> </a:t>
            </a:r>
            <a:r>
              <a:rPr lang="ru-RU" sz="2000" dirty="0" err="1"/>
              <a:t>окремих</a:t>
            </a:r>
            <a:r>
              <a:rPr lang="ru-RU" sz="2000" dirty="0"/>
              <a:t> </a:t>
            </a:r>
            <a:r>
              <a:rPr lang="ru-RU" sz="2000" dirty="0" err="1"/>
              <a:t>організацій</a:t>
            </a:r>
            <a:r>
              <a:rPr lang="ru-RU" sz="2000" dirty="0"/>
              <a:t> та мереж, </a:t>
            </a:r>
            <a:r>
              <a:rPr lang="ru-RU" sz="2000" dirty="0" err="1"/>
              <a:t>покликаних</a:t>
            </a:r>
            <a:r>
              <a:rPr lang="en-US" sz="2000" dirty="0"/>
              <a:t> </a:t>
            </a:r>
            <a:r>
              <a:rPr lang="ru-RU" sz="2000" dirty="0" err="1"/>
              <a:t>моніторити</a:t>
            </a:r>
            <a:r>
              <a:rPr lang="ru-RU" sz="2000" dirty="0"/>
              <a:t> </a:t>
            </a:r>
            <a:r>
              <a:rPr lang="ru-RU" sz="2000" dirty="0" err="1"/>
              <a:t>прогрес</a:t>
            </a:r>
            <a:r>
              <a:rPr lang="ru-RU" sz="2000" dirty="0"/>
              <a:t> </a:t>
            </a:r>
            <a:r>
              <a:rPr lang="ru-RU" sz="2000" dirty="0" err="1"/>
              <a:t>боротьби</a:t>
            </a:r>
            <a:r>
              <a:rPr lang="ru-RU" sz="2000" dirty="0"/>
              <a:t> з</a:t>
            </a:r>
            <a:r>
              <a:rPr lang="en-US" sz="2000" dirty="0"/>
              <a:t> </a:t>
            </a:r>
            <a:r>
              <a:rPr lang="uk-UA" sz="2000" dirty="0"/>
              <a:t>корупцією на рівні країн.</a:t>
            </a: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482" y="4196866"/>
            <a:ext cx="1001564" cy="1535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75132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6" descr="Коран – главный источник Ислама (ВИДЕО) | Ислам в Дагестан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4" name="AutoShape 8" descr="Коран – главный источник Ислама (ВИДЕО) | Ислам в Дагестане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5" name="AutoShape 10" descr="Коран – главный источник Ислама (ВИДЕО) | Ислам в Дагестане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3" name="Прямоугольник 2"/>
          <p:cNvSpPr/>
          <p:nvPr/>
        </p:nvSpPr>
        <p:spPr>
          <a:xfrm>
            <a:off x="5483858" y="1236148"/>
            <a:ext cx="6096000" cy="415498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uk-UA" sz="2400" dirty="0"/>
              <a:t>Перші міжнародні акти у сфері протидії корупції </a:t>
            </a:r>
            <a:r>
              <a:rPr lang="uk-UA" sz="2400" b="1" dirty="0"/>
              <a:t>Україна</a:t>
            </a:r>
            <a:r>
              <a:rPr lang="uk-UA" sz="2400" dirty="0"/>
              <a:t> підписала та </a:t>
            </a:r>
            <a:r>
              <a:rPr lang="uk-UA" sz="2400" dirty="0" err="1"/>
              <a:t>ратифікува</a:t>
            </a:r>
            <a:r>
              <a:rPr lang="ru-RU" sz="2400" dirty="0"/>
              <a:t>ла в </a:t>
            </a:r>
            <a:r>
              <a:rPr lang="ru-RU" sz="2400" b="1" dirty="0"/>
              <a:t>1999 </a:t>
            </a:r>
            <a:r>
              <a:rPr lang="ru-RU" sz="2400" b="1" dirty="0" err="1"/>
              <a:t>році</a:t>
            </a:r>
            <a:r>
              <a:rPr lang="ru-RU" sz="2400" dirty="0"/>
              <a:t>. </a:t>
            </a:r>
            <a:r>
              <a:rPr lang="ru-RU" sz="2400" dirty="0" err="1"/>
              <a:t>Це</a:t>
            </a:r>
            <a:r>
              <a:rPr lang="ru-RU" sz="2400" dirty="0"/>
              <a:t> </a:t>
            </a:r>
            <a:r>
              <a:rPr lang="ru-RU" sz="2400" dirty="0" err="1"/>
              <a:t>була</a:t>
            </a:r>
            <a:r>
              <a:rPr lang="ru-RU" sz="2400" dirty="0"/>
              <a:t> </a:t>
            </a:r>
            <a:r>
              <a:rPr lang="ru-RU" sz="2400" dirty="0" err="1"/>
              <a:t>Кримінальна</a:t>
            </a:r>
            <a:r>
              <a:rPr lang="ru-RU" sz="2400" dirty="0"/>
              <a:t> </a:t>
            </a:r>
            <a:r>
              <a:rPr lang="ru-RU" sz="2400" dirty="0" err="1"/>
              <a:t>конвенція</a:t>
            </a:r>
            <a:r>
              <a:rPr lang="ru-RU" sz="2400" dirty="0"/>
              <a:t> Ради </a:t>
            </a:r>
            <a:r>
              <a:rPr lang="ru-RU" sz="2400" dirty="0" err="1"/>
              <a:t>Європи</a:t>
            </a:r>
            <a:r>
              <a:rPr lang="ru-RU" sz="2400" dirty="0"/>
              <a:t> про </a:t>
            </a:r>
            <a:r>
              <a:rPr lang="ru-RU" sz="2400" dirty="0" err="1"/>
              <a:t>боротьбу</a:t>
            </a:r>
            <a:r>
              <a:rPr lang="ru-RU" sz="2400" dirty="0"/>
              <a:t> з </a:t>
            </a:r>
            <a:r>
              <a:rPr lang="ru-RU" sz="2400" dirty="0" err="1"/>
              <a:t>корупцією</a:t>
            </a:r>
            <a:r>
              <a:rPr lang="ru-RU" sz="2400" dirty="0"/>
              <a:t> ― </a:t>
            </a:r>
            <a:r>
              <a:rPr lang="ru-RU" sz="2400" dirty="0" err="1"/>
              <a:t>ключовий</a:t>
            </a:r>
            <a:r>
              <a:rPr lang="ru-RU" sz="2400" dirty="0"/>
              <a:t> </a:t>
            </a:r>
            <a:r>
              <a:rPr lang="ru-RU" sz="2400" dirty="0" err="1"/>
              <a:t>міжнародно-правовий</a:t>
            </a:r>
            <a:r>
              <a:rPr lang="ru-RU" sz="2400" dirty="0"/>
              <a:t> документ Ради </a:t>
            </a:r>
            <a:r>
              <a:rPr lang="ru-RU" sz="2400" dirty="0" err="1"/>
              <a:t>Європи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визначає</a:t>
            </a:r>
            <a:r>
              <a:rPr lang="ru-RU" sz="2400" dirty="0"/>
              <a:t> </a:t>
            </a:r>
            <a:r>
              <a:rPr lang="ru-RU" sz="2400" dirty="0" err="1"/>
              <a:t>обов’язкові</a:t>
            </a:r>
            <a:r>
              <a:rPr lang="ru-RU" sz="2400" dirty="0"/>
              <a:t> для </a:t>
            </a:r>
            <a:r>
              <a:rPr lang="uk-UA" sz="2400" dirty="0"/>
              <a:t>країн-членів підстави криміналізації корупційних дій, перелік їх, види та обсяги </a:t>
            </a:r>
            <a:r>
              <a:rPr lang="uk-UA" sz="2400" dirty="0" err="1"/>
              <a:t>міжнарод</a:t>
            </a:r>
            <a:r>
              <a:rPr lang="ru-RU" sz="2400" dirty="0" err="1"/>
              <a:t>ної</a:t>
            </a:r>
            <a:r>
              <a:rPr lang="ru-RU" sz="2400" dirty="0"/>
              <a:t> </a:t>
            </a:r>
            <a:r>
              <a:rPr lang="ru-RU" sz="2400" dirty="0" err="1"/>
              <a:t>правової</a:t>
            </a:r>
            <a:r>
              <a:rPr lang="ru-RU" sz="2400" dirty="0"/>
              <a:t> </a:t>
            </a:r>
            <a:r>
              <a:rPr lang="ru-RU" sz="2400" dirty="0" err="1"/>
              <a:t>допомоги</a:t>
            </a:r>
            <a:r>
              <a:rPr lang="ru-RU" sz="2400" dirty="0"/>
              <a:t>, заходи з </a:t>
            </a:r>
            <a:r>
              <a:rPr lang="ru-RU" sz="2400" dirty="0" err="1"/>
              <a:t>міжнародного</a:t>
            </a:r>
            <a:r>
              <a:rPr lang="ru-RU" sz="2400" dirty="0"/>
              <a:t> контролю.</a:t>
            </a:r>
          </a:p>
        </p:txBody>
      </p:sp>
      <p:pic>
        <p:nvPicPr>
          <p:cNvPr id="5122" name="Picture 2" descr="Рада Європи вперше проведе саміт через війну Росії проти України - відома  дата - 24 Канал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504"/>
          <a:stretch/>
        </p:blipFill>
        <p:spPr bwMode="auto">
          <a:xfrm>
            <a:off x="1" y="408778"/>
            <a:ext cx="5306786" cy="4236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620569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Житомирська політехніка">
      <a:dk1>
        <a:srgbClr val="224D83"/>
      </a:dk1>
      <a:lt1>
        <a:sysClr val="window" lastClr="FFFFFF"/>
      </a:lt1>
      <a:dk2>
        <a:srgbClr val="FFFFFF"/>
      </a:dk2>
      <a:lt2>
        <a:srgbClr val="224D8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Житомирська політехніка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</TotalTime>
  <Words>679</Words>
  <Application>Microsoft Office PowerPoint</Application>
  <PresentationFormat>Широкий екран</PresentationFormat>
  <Paragraphs>54</Paragraphs>
  <Slides>13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13</vt:i4>
      </vt:variant>
    </vt:vector>
  </HeadingPairs>
  <TitlesOfParts>
    <vt:vector size="17" baseType="lpstr">
      <vt:lpstr>Arial</vt:lpstr>
      <vt:lpstr>Montserrat</vt:lpstr>
      <vt:lpstr>Montserrat ExtraBold</vt:lpstr>
      <vt:lpstr>Тема Office</vt:lpstr>
      <vt:lpstr>Антикорупція та доброчесність у рамках Проекту «Прозорі університети» від НАЗК</vt:lpstr>
      <vt:lpstr>ТЕМА 3. Наслідки корупції та підходи  до боротьби з нею</vt:lpstr>
      <vt:lpstr>Структура лекції</vt:lpstr>
      <vt:lpstr>Презентація PowerPoint</vt:lpstr>
      <vt:lpstr>1. Наслідки корупції</vt:lpstr>
      <vt:lpstr>Презентація PowerPoint</vt:lpstr>
      <vt:lpstr>Презентація PowerPoint</vt:lpstr>
      <vt:lpstr>2. Світовий досвід боротьби з корупцією</vt:lpstr>
      <vt:lpstr>Презентація PowerPoint</vt:lpstr>
      <vt:lpstr>Презентація PowerPoint</vt:lpstr>
      <vt:lpstr>Презентація PowerPoint</vt:lpstr>
      <vt:lpstr>Успішні приклади боротьби з корупцією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Новосьолов Іван Володимирович</dc:creator>
  <cp:lastModifiedBy>Larysa Sergiienko</cp:lastModifiedBy>
  <cp:revision>26</cp:revision>
  <dcterms:created xsi:type="dcterms:W3CDTF">2023-01-12T09:20:21Z</dcterms:created>
  <dcterms:modified xsi:type="dcterms:W3CDTF">2023-09-25T07:44:57Z</dcterms:modified>
</cp:coreProperties>
</file>