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61" r:id="rId4"/>
    <p:sldId id="262" r:id="rId5"/>
    <p:sldId id="264" r:id="rId6"/>
    <p:sldId id="265" r:id="rId7"/>
    <p:sldId id="287" r:id="rId8"/>
    <p:sldId id="288" r:id="rId9"/>
    <p:sldId id="289" r:id="rId10"/>
    <p:sldId id="364" r:id="rId11"/>
    <p:sldId id="363" r:id="rId12"/>
    <p:sldId id="365" r:id="rId13"/>
    <p:sldId id="292" r:id="rId14"/>
    <p:sldId id="366" r:id="rId15"/>
    <p:sldId id="311" r:id="rId16"/>
    <p:sldId id="360" r:id="rId17"/>
    <p:sldId id="312" r:id="rId18"/>
    <p:sldId id="313" r:id="rId19"/>
    <p:sldId id="314" r:id="rId20"/>
    <p:sldId id="316" r:id="rId21"/>
    <p:sldId id="317" r:id="rId22"/>
    <p:sldId id="318" r:id="rId23"/>
    <p:sldId id="319" r:id="rId24"/>
    <p:sldId id="320" r:id="rId25"/>
    <p:sldId id="367" r:id="rId26"/>
    <p:sldId id="368" r:id="rId27"/>
    <p:sldId id="369" r:id="rId2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050" autoAdjust="0"/>
  </p:normalViewPr>
  <p:slideViewPr>
    <p:cSldViewPr>
      <p:cViewPr varScale="1">
        <p:scale>
          <a:sx n="57" d="100"/>
          <a:sy n="57" d="100"/>
        </p:scale>
        <p:origin x="154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68C155-44D5-4F5C-B804-0D472CDB5C3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029E1A1-3EA3-472F-8FCE-77E99B8B9338}">
      <dgm:prSet phldrT="[Текст]" custT="1"/>
      <dgm:spPr/>
      <dgm:t>
        <a:bodyPr/>
        <a:lstStyle/>
        <a:p>
          <a:r>
            <a:rPr lang="ru-RU" sz="2000" dirty="0" err="1">
              <a:latin typeface="Times New Roman" pitchFamily="18" charset="0"/>
              <a:cs typeface="Times New Roman" pitchFamily="18" charset="0"/>
            </a:rPr>
            <a:t>Загальне</a:t>
          </a:r>
          <a:r>
            <a:rPr lang="ru-RU" sz="20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>
              <a:latin typeface="Times New Roman" pitchFamily="18" charset="0"/>
              <a:cs typeface="Times New Roman" pitchFamily="18" charset="0"/>
            </a:rPr>
            <a:t>оцінювання</a:t>
          </a:r>
          <a:r>
            <a:rPr lang="ru-RU" sz="20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>
              <a:latin typeface="Times New Roman" pitchFamily="18" charset="0"/>
              <a:cs typeface="Times New Roman" pitchFamily="18" charset="0"/>
            </a:rPr>
            <a:t>фінансової</a:t>
          </a:r>
          <a:r>
            <a:rPr lang="ru-RU" sz="20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>
              <a:latin typeface="Times New Roman" pitchFamily="18" charset="0"/>
              <a:cs typeface="Times New Roman" pitchFamily="18" charset="0"/>
            </a:rPr>
            <a:t>стійкості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F00D7C12-BF93-4B59-900C-C883C435A711}" type="parTrans" cxnId="{5C529237-630A-4B98-80EC-EA932E08A5AD}">
      <dgm:prSet/>
      <dgm:spPr/>
      <dgm:t>
        <a:bodyPr/>
        <a:lstStyle/>
        <a:p>
          <a:endParaRPr lang="ru-RU"/>
        </a:p>
      </dgm:t>
    </dgm:pt>
    <dgm:pt modelId="{31543C5A-4DCA-4BAC-B1F2-296C02D655DB}" type="sibTrans" cxnId="{5C529237-630A-4B98-80EC-EA932E08A5AD}">
      <dgm:prSet/>
      <dgm:spPr/>
      <dgm:t>
        <a:bodyPr/>
        <a:lstStyle/>
        <a:p>
          <a:endParaRPr lang="ru-RU"/>
        </a:p>
      </dgm:t>
    </dgm:pt>
    <dgm:pt modelId="{35319061-7230-4F76-B1F1-CC45DB759DED}">
      <dgm:prSet phldrT="[Текст]" custT="1"/>
      <dgm:spPr/>
      <dgm:t>
        <a:bodyPr/>
        <a:lstStyle/>
        <a:p>
          <a:r>
            <a:rPr lang="uk-UA" sz="1800" dirty="0">
              <a:latin typeface="Times New Roman" pitchFamily="18" charset="0"/>
              <a:cs typeface="Times New Roman" pitchFamily="18" charset="0"/>
            </a:rPr>
            <a:t>Розрахунок системи відносних показників ФС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1D674697-A536-47DF-BCA0-D21679B7D0C8}" type="parTrans" cxnId="{527474A2-5E4C-489E-9161-F5B0DDA77D34}">
      <dgm:prSet/>
      <dgm:spPr/>
      <dgm:t>
        <a:bodyPr/>
        <a:lstStyle/>
        <a:p>
          <a:endParaRPr lang="ru-RU"/>
        </a:p>
      </dgm:t>
    </dgm:pt>
    <dgm:pt modelId="{8E4B60E7-98A4-4A3F-A2DB-E17CCD1AD1EA}" type="sibTrans" cxnId="{527474A2-5E4C-489E-9161-F5B0DDA77D34}">
      <dgm:prSet/>
      <dgm:spPr/>
      <dgm:t>
        <a:bodyPr/>
        <a:lstStyle/>
        <a:p>
          <a:endParaRPr lang="ru-RU"/>
        </a:p>
      </dgm:t>
    </dgm:pt>
    <dgm:pt modelId="{3E3CFAF3-0E4A-44D8-A649-3BED95EED403}">
      <dgm:prSet phldrT="[Текст]" custT="1"/>
      <dgm:spPr/>
      <dgm:t>
        <a:bodyPr/>
        <a:lstStyle/>
        <a:p>
          <a:r>
            <a:rPr lang="uk-UA" sz="1800" dirty="0">
              <a:latin typeface="Times New Roman" pitchFamily="18" charset="0"/>
              <a:cs typeface="Times New Roman" pitchFamily="18" charset="0"/>
            </a:rPr>
            <a:t>Розрахунок системи абсолютних показників ФС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4BD1F239-C9C8-483D-A54D-EA1B417766D4}" type="parTrans" cxnId="{93031680-06D4-47AC-ACE7-9F2FCE28688C}">
      <dgm:prSet/>
      <dgm:spPr/>
      <dgm:t>
        <a:bodyPr/>
        <a:lstStyle/>
        <a:p>
          <a:endParaRPr lang="ru-RU"/>
        </a:p>
      </dgm:t>
    </dgm:pt>
    <dgm:pt modelId="{B3F0AF62-A0BF-4B1C-BB06-B74983524F0E}" type="sibTrans" cxnId="{93031680-06D4-47AC-ACE7-9F2FCE28688C}">
      <dgm:prSet/>
      <dgm:spPr/>
      <dgm:t>
        <a:bodyPr/>
        <a:lstStyle/>
        <a:p>
          <a:endParaRPr lang="ru-RU"/>
        </a:p>
      </dgm:t>
    </dgm:pt>
    <dgm:pt modelId="{598B4954-B63F-41E2-B45E-A575C1876FC2}">
      <dgm:prSet phldrT="[Текст]"/>
      <dgm:spPr/>
      <dgm:t>
        <a:bodyPr/>
        <a:lstStyle/>
        <a:p>
          <a:r>
            <a:rPr lang="ru-RU" dirty="0" err="1">
              <a:latin typeface="Times New Roman" pitchFamily="18" charset="0"/>
              <a:cs typeface="Times New Roman" pitchFamily="18" charset="0"/>
            </a:rPr>
            <a:t>Факторний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аналіз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показників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порогу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рентабельності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та</a:t>
          </a:r>
        </a:p>
        <a:p>
          <a:r>
            <a:rPr lang="ru-RU" dirty="0">
              <a:latin typeface="Times New Roman" pitchFamily="18" charset="0"/>
              <a:cs typeface="Times New Roman" pitchFamily="18" charset="0"/>
            </a:rPr>
            <a:t>запасу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ФС</a:t>
          </a:r>
        </a:p>
      </dgm:t>
    </dgm:pt>
    <dgm:pt modelId="{C960D65E-C1C6-49A6-A5D8-8620BD348CCC}" type="parTrans" cxnId="{681CD9FD-3BBA-4BC9-B6D0-F6D577C8ED6F}">
      <dgm:prSet/>
      <dgm:spPr/>
      <dgm:t>
        <a:bodyPr/>
        <a:lstStyle/>
        <a:p>
          <a:endParaRPr lang="ru-RU"/>
        </a:p>
      </dgm:t>
    </dgm:pt>
    <dgm:pt modelId="{0ECD2A72-5F9D-486D-A182-520FE050FE87}" type="sibTrans" cxnId="{681CD9FD-3BBA-4BC9-B6D0-F6D577C8ED6F}">
      <dgm:prSet/>
      <dgm:spPr/>
      <dgm:t>
        <a:bodyPr/>
        <a:lstStyle/>
        <a:p>
          <a:endParaRPr lang="ru-RU"/>
        </a:p>
      </dgm:t>
    </dgm:pt>
    <dgm:pt modelId="{1C7DEA78-ABA5-40F6-B7D1-CF74D9450B3E}">
      <dgm:prSet phldrT="[Текст]" custT="1"/>
      <dgm:spPr/>
      <dgm:t>
        <a:bodyPr/>
        <a:lstStyle/>
        <a:p>
          <a:r>
            <a:rPr lang="uk-UA" sz="2000" dirty="0"/>
            <a:t>Напрями аналізу ФС</a:t>
          </a:r>
          <a:endParaRPr lang="ru-RU" sz="2000" dirty="0"/>
        </a:p>
      </dgm:t>
    </dgm:pt>
    <dgm:pt modelId="{E35C5F2E-6ABE-4D45-B76D-CDE9C618AE47}" type="parTrans" cxnId="{97EF82F5-867C-4ADA-B2C4-FDA3496477AC}">
      <dgm:prSet/>
      <dgm:spPr/>
      <dgm:t>
        <a:bodyPr/>
        <a:lstStyle/>
        <a:p>
          <a:endParaRPr lang="ru-RU"/>
        </a:p>
      </dgm:t>
    </dgm:pt>
    <dgm:pt modelId="{3E93584D-28E0-475F-8037-400270F221B0}" type="sibTrans" cxnId="{97EF82F5-867C-4ADA-B2C4-FDA3496477AC}">
      <dgm:prSet/>
      <dgm:spPr/>
      <dgm:t>
        <a:bodyPr/>
        <a:lstStyle/>
        <a:p>
          <a:endParaRPr lang="ru-RU"/>
        </a:p>
      </dgm:t>
    </dgm:pt>
    <dgm:pt modelId="{D42149D9-B98B-4FF2-98EA-3032955FBBEA}" type="pres">
      <dgm:prSet presAssocID="{8468C155-44D5-4F5C-B804-0D472CDB5C3B}" presName="diagram" presStyleCnt="0">
        <dgm:presLayoutVars>
          <dgm:dir/>
          <dgm:resizeHandles val="exact"/>
        </dgm:presLayoutVars>
      </dgm:prSet>
      <dgm:spPr/>
    </dgm:pt>
    <dgm:pt modelId="{C8E12864-01F0-43DF-BCC0-45B445E4AB16}" type="pres">
      <dgm:prSet presAssocID="{1029E1A1-3EA3-472F-8FCE-77E99B8B9338}" presName="node" presStyleLbl="node1" presStyleIdx="0" presStyleCnt="5">
        <dgm:presLayoutVars>
          <dgm:bulletEnabled val="1"/>
        </dgm:presLayoutVars>
      </dgm:prSet>
      <dgm:spPr/>
    </dgm:pt>
    <dgm:pt modelId="{B6B818AD-D479-4CAB-A132-E969E87ECF3F}" type="pres">
      <dgm:prSet presAssocID="{31543C5A-4DCA-4BAC-B1F2-296C02D655DB}" presName="sibTrans" presStyleCnt="0"/>
      <dgm:spPr/>
    </dgm:pt>
    <dgm:pt modelId="{D7AB62A6-EBE3-4682-833E-AA96408C8817}" type="pres">
      <dgm:prSet presAssocID="{35319061-7230-4F76-B1F1-CC45DB759DED}" presName="node" presStyleLbl="node1" presStyleIdx="1" presStyleCnt="5">
        <dgm:presLayoutVars>
          <dgm:bulletEnabled val="1"/>
        </dgm:presLayoutVars>
      </dgm:prSet>
      <dgm:spPr/>
    </dgm:pt>
    <dgm:pt modelId="{564F578B-E720-4F31-9214-5E63203FD11F}" type="pres">
      <dgm:prSet presAssocID="{8E4B60E7-98A4-4A3F-A2DB-E17CCD1AD1EA}" presName="sibTrans" presStyleCnt="0"/>
      <dgm:spPr/>
    </dgm:pt>
    <dgm:pt modelId="{90908F3C-80B2-4E40-8AC9-83AE4C7DAE93}" type="pres">
      <dgm:prSet presAssocID="{3E3CFAF3-0E4A-44D8-A649-3BED95EED403}" presName="node" presStyleLbl="node1" presStyleIdx="2" presStyleCnt="5">
        <dgm:presLayoutVars>
          <dgm:bulletEnabled val="1"/>
        </dgm:presLayoutVars>
      </dgm:prSet>
      <dgm:spPr/>
    </dgm:pt>
    <dgm:pt modelId="{50AC0F82-B4E5-435C-AE07-D3E1C6AF25BE}" type="pres">
      <dgm:prSet presAssocID="{B3F0AF62-A0BF-4B1C-BB06-B74983524F0E}" presName="sibTrans" presStyleCnt="0"/>
      <dgm:spPr/>
    </dgm:pt>
    <dgm:pt modelId="{8EBAC96F-990B-4F53-AF11-62BB3415190B}" type="pres">
      <dgm:prSet presAssocID="{598B4954-B63F-41E2-B45E-A575C1876FC2}" presName="node" presStyleLbl="node1" presStyleIdx="3" presStyleCnt="5">
        <dgm:presLayoutVars>
          <dgm:bulletEnabled val="1"/>
        </dgm:presLayoutVars>
      </dgm:prSet>
      <dgm:spPr/>
    </dgm:pt>
    <dgm:pt modelId="{21C42234-C511-4DE0-B94E-C1AB376642EF}" type="pres">
      <dgm:prSet presAssocID="{0ECD2A72-5F9D-486D-A182-520FE050FE87}" presName="sibTrans" presStyleCnt="0"/>
      <dgm:spPr/>
    </dgm:pt>
    <dgm:pt modelId="{90B8B1CC-8FAC-4F90-A233-C092C3846FF7}" type="pres">
      <dgm:prSet presAssocID="{1C7DEA78-ABA5-40F6-B7D1-CF74D9450B3E}" presName="node" presStyleLbl="node1" presStyleIdx="4" presStyleCnt="5">
        <dgm:presLayoutVars>
          <dgm:bulletEnabled val="1"/>
        </dgm:presLayoutVars>
      </dgm:prSet>
      <dgm:spPr/>
    </dgm:pt>
  </dgm:ptLst>
  <dgm:cxnLst>
    <dgm:cxn modelId="{AB60A505-BC60-490B-99E5-08335B62FEBB}" type="presOf" srcId="{35319061-7230-4F76-B1F1-CC45DB759DED}" destId="{D7AB62A6-EBE3-4682-833E-AA96408C8817}" srcOrd="0" destOrd="0" presId="urn:microsoft.com/office/officeart/2005/8/layout/default"/>
    <dgm:cxn modelId="{1B40A233-986B-4EC8-ABFF-E1F4D8E758FA}" type="presOf" srcId="{598B4954-B63F-41E2-B45E-A575C1876FC2}" destId="{8EBAC96F-990B-4F53-AF11-62BB3415190B}" srcOrd="0" destOrd="0" presId="urn:microsoft.com/office/officeart/2005/8/layout/default"/>
    <dgm:cxn modelId="{5C529237-630A-4B98-80EC-EA932E08A5AD}" srcId="{8468C155-44D5-4F5C-B804-0D472CDB5C3B}" destId="{1029E1A1-3EA3-472F-8FCE-77E99B8B9338}" srcOrd="0" destOrd="0" parTransId="{F00D7C12-BF93-4B59-900C-C883C435A711}" sibTransId="{31543C5A-4DCA-4BAC-B1F2-296C02D655DB}"/>
    <dgm:cxn modelId="{7AE24A40-D782-4C1F-AA13-F41F94F1E1E3}" type="presOf" srcId="{8468C155-44D5-4F5C-B804-0D472CDB5C3B}" destId="{D42149D9-B98B-4FF2-98EA-3032955FBBEA}" srcOrd="0" destOrd="0" presId="urn:microsoft.com/office/officeart/2005/8/layout/default"/>
    <dgm:cxn modelId="{93031680-06D4-47AC-ACE7-9F2FCE28688C}" srcId="{8468C155-44D5-4F5C-B804-0D472CDB5C3B}" destId="{3E3CFAF3-0E4A-44D8-A649-3BED95EED403}" srcOrd="2" destOrd="0" parTransId="{4BD1F239-C9C8-483D-A54D-EA1B417766D4}" sibTransId="{B3F0AF62-A0BF-4B1C-BB06-B74983524F0E}"/>
    <dgm:cxn modelId="{527474A2-5E4C-489E-9161-F5B0DDA77D34}" srcId="{8468C155-44D5-4F5C-B804-0D472CDB5C3B}" destId="{35319061-7230-4F76-B1F1-CC45DB759DED}" srcOrd="1" destOrd="0" parTransId="{1D674697-A536-47DF-BCA0-D21679B7D0C8}" sibTransId="{8E4B60E7-98A4-4A3F-A2DB-E17CCD1AD1EA}"/>
    <dgm:cxn modelId="{5CC934BD-9D92-493C-97C1-13DD9BB97E78}" type="presOf" srcId="{1029E1A1-3EA3-472F-8FCE-77E99B8B9338}" destId="{C8E12864-01F0-43DF-BCC0-45B445E4AB16}" srcOrd="0" destOrd="0" presId="urn:microsoft.com/office/officeart/2005/8/layout/default"/>
    <dgm:cxn modelId="{D100ECDD-C2B4-4AC6-87A5-F9BAC380B1B3}" type="presOf" srcId="{3E3CFAF3-0E4A-44D8-A649-3BED95EED403}" destId="{90908F3C-80B2-4E40-8AC9-83AE4C7DAE93}" srcOrd="0" destOrd="0" presId="urn:microsoft.com/office/officeart/2005/8/layout/default"/>
    <dgm:cxn modelId="{B2DCF0DE-683B-457B-B43B-53CF90670EFF}" type="presOf" srcId="{1C7DEA78-ABA5-40F6-B7D1-CF74D9450B3E}" destId="{90B8B1CC-8FAC-4F90-A233-C092C3846FF7}" srcOrd="0" destOrd="0" presId="urn:microsoft.com/office/officeart/2005/8/layout/default"/>
    <dgm:cxn modelId="{97EF82F5-867C-4ADA-B2C4-FDA3496477AC}" srcId="{8468C155-44D5-4F5C-B804-0D472CDB5C3B}" destId="{1C7DEA78-ABA5-40F6-B7D1-CF74D9450B3E}" srcOrd="4" destOrd="0" parTransId="{E35C5F2E-6ABE-4D45-B76D-CDE9C618AE47}" sibTransId="{3E93584D-28E0-475F-8037-400270F221B0}"/>
    <dgm:cxn modelId="{681CD9FD-3BBA-4BC9-B6D0-F6D577C8ED6F}" srcId="{8468C155-44D5-4F5C-B804-0D472CDB5C3B}" destId="{598B4954-B63F-41E2-B45E-A575C1876FC2}" srcOrd="3" destOrd="0" parTransId="{C960D65E-C1C6-49A6-A5D8-8620BD348CCC}" sibTransId="{0ECD2A72-5F9D-486D-A182-520FE050FE87}"/>
    <dgm:cxn modelId="{89E4F61C-EB86-42FC-8931-58810C40A965}" type="presParOf" srcId="{D42149D9-B98B-4FF2-98EA-3032955FBBEA}" destId="{C8E12864-01F0-43DF-BCC0-45B445E4AB16}" srcOrd="0" destOrd="0" presId="urn:microsoft.com/office/officeart/2005/8/layout/default"/>
    <dgm:cxn modelId="{01A787A8-499A-4E9E-8B74-774CF689C236}" type="presParOf" srcId="{D42149D9-B98B-4FF2-98EA-3032955FBBEA}" destId="{B6B818AD-D479-4CAB-A132-E969E87ECF3F}" srcOrd="1" destOrd="0" presId="urn:microsoft.com/office/officeart/2005/8/layout/default"/>
    <dgm:cxn modelId="{DF524091-4A6B-4BF0-8C41-5D5BFCFA9B29}" type="presParOf" srcId="{D42149D9-B98B-4FF2-98EA-3032955FBBEA}" destId="{D7AB62A6-EBE3-4682-833E-AA96408C8817}" srcOrd="2" destOrd="0" presId="urn:microsoft.com/office/officeart/2005/8/layout/default"/>
    <dgm:cxn modelId="{285B23A3-0D46-4B4E-B7EE-08684D9465E9}" type="presParOf" srcId="{D42149D9-B98B-4FF2-98EA-3032955FBBEA}" destId="{564F578B-E720-4F31-9214-5E63203FD11F}" srcOrd="3" destOrd="0" presId="urn:microsoft.com/office/officeart/2005/8/layout/default"/>
    <dgm:cxn modelId="{418F0194-F81E-4B20-9420-572ED0F77D44}" type="presParOf" srcId="{D42149D9-B98B-4FF2-98EA-3032955FBBEA}" destId="{90908F3C-80B2-4E40-8AC9-83AE4C7DAE93}" srcOrd="4" destOrd="0" presId="urn:microsoft.com/office/officeart/2005/8/layout/default"/>
    <dgm:cxn modelId="{CDEB4A2E-4F46-4CF6-9CEA-6261DFF2685E}" type="presParOf" srcId="{D42149D9-B98B-4FF2-98EA-3032955FBBEA}" destId="{50AC0F82-B4E5-435C-AE07-D3E1C6AF25BE}" srcOrd="5" destOrd="0" presId="urn:microsoft.com/office/officeart/2005/8/layout/default"/>
    <dgm:cxn modelId="{CDFA0192-6377-4A50-84C9-CE36ED027AAA}" type="presParOf" srcId="{D42149D9-B98B-4FF2-98EA-3032955FBBEA}" destId="{8EBAC96F-990B-4F53-AF11-62BB3415190B}" srcOrd="6" destOrd="0" presId="urn:microsoft.com/office/officeart/2005/8/layout/default"/>
    <dgm:cxn modelId="{EA0FCF01-D000-4EE4-B27D-9652D179E571}" type="presParOf" srcId="{D42149D9-B98B-4FF2-98EA-3032955FBBEA}" destId="{21C42234-C511-4DE0-B94E-C1AB376642EF}" srcOrd="7" destOrd="0" presId="urn:microsoft.com/office/officeart/2005/8/layout/default"/>
    <dgm:cxn modelId="{60BCC0C2-7E29-4DED-B4AB-095B78FE97B4}" type="presParOf" srcId="{D42149D9-B98B-4FF2-98EA-3032955FBBEA}" destId="{90B8B1CC-8FAC-4F90-A233-C092C3846FF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E12864-01F0-43DF-BCC0-45B445E4AB16}">
      <dsp:nvSpPr>
        <dsp:cNvPr id="0" name=""/>
        <dsp:cNvSpPr/>
      </dsp:nvSpPr>
      <dsp:spPr>
        <a:xfrm>
          <a:off x="916483" y="1984"/>
          <a:ext cx="2030015" cy="1218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err="1">
              <a:latin typeface="Times New Roman" pitchFamily="18" charset="0"/>
              <a:cs typeface="Times New Roman" pitchFamily="18" charset="0"/>
            </a:rPr>
            <a:t>Загальне</a:t>
          </a: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>
              <a:latin typeface="Times New Roman" pitchFamily="18" charset="0"/>
              <a:cs typeface="Times New Roman" pitchFamily="18" charset="0"/>
            </a:rPr>
            <a:t>оцінювання</a:t>
          </a: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>
              <a:latin typeface="Times New Roman" pitchFamily="18" charset="0"/>
              <a:cs typeface="Times New Roman" pitchFamily="18" charset="0"/>
            </a:rPr>
            <a:t>фінансової</a:t>
          </a: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>
              <a:latin typeface="Times New Roman" pitchFamily="18" charset="0"/>
              <a:cs typeface="Times New Roman" pitchFamily="18" charset="0"/>
            </a:rPr>
            <a:t>стійкості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16483" y="1984"/>
        <a:ext cx="2030015" cy="1218009"/>
      </dsp:txXfrm>
    </dsp:sp>
    <dsp:sp modelId="{D7AB62A6-EBE3-4682-833E-AA96408C8817}">
      <dsp:nvSpPr>
        <dsp:cNvPr id="0" name=""/>
        <dsp:cNvSpPr/>
      </dsp:nvSpPr>
      <dsp:spPr>
        <a:xfrm>
          <a:off x="3149500" y="1984"/>
          <a:ext cx="2030015" cy="1218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latin typeface="Times New Roman" pitchFamily="18" charset="0"/>
              <a:cs typeface="Times New Roman" pitchFamily="18" charset="0"/>
            </a:rPr>
            <a:t>Розрахунок системи відносних показників ФС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49500" y="1984"/>
        <a:ext cx="2030015" cy="1218009"/>
      </dsp:txXfrm>
    </dsp:sp>
    <dsp:sp modelId="{90908F3C-80B2-4E40-8AC9-83AE4C7DAE93}">
      <dsp:nvSpPr>
        <dsp:cNvPr id="0" name=""/>
        <dsp:cNvSpPr/>
      </dsp:nvSpPr>
      <dsp:spPr>
        <a:xfrm>
          <a:off x="916483" y="1422995"/>
          <a:ext cx="2030015" cy="1218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latin typeface="Times New Roman" pitchFamily="18" charset="0"/>
              <a:cs typeface="Times New Roman" pitchFamily="18" charset="0"/>
            </a:rPr>
            <a:t>Розрахунок системи абсолютних показників ФС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16483" y="1422995"/>
        <a:ext cx="2030015" cy="1218009"/>
      </dsp:txXfrm>
    </dsp:sp>
    <dsp:sp modelId="{8EBAC96F-990B-4F53-AF11-62BB3415190B}">
      <dsp:nvSpPr>
        <dsp:cNvPr id="0" name=""/>
        <dsp:cNvSpPr/>
      </dsp:nvSpPr>
      <dsp:spPr>
        <a:xfrm>
          <a:off x="3149500" y="1422995"/>
          <a:ext cx="2030015" cy="1218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Факторний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аналіз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показників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порогу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рентабельності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та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запасу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і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ФС</a:t>
          </a:r>
        </a:p>
      </dsp:txBody>
      <dsp:txXfrm>
        <a:off x="3149500" y="1422995"/>
        <a:ext cx="2030015" cy="1218009"/>
      </dsp:txXfrm>
    </dsp:sp>
    <dsp:sp modelId="{90B8B1CC-8FAC-4F90-A233-C092C3846FF7}">
      <dsp:nvSpPr>
        <dsp:cNvPr id="0" name=""/>
        <dsp:cNvSpPr/>
      </dsp:nvSpPr>
      <dsp:spPr>
        <a:xfrm>
          <a:off x="2032992" y="2844006"/>
          <a:ext cx="2030015" cy="1218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Напрями аналізу ФС</a:t>
          </a:r>
          <a:endParaRPr lang="ru-RU" sz="2000" kern="1200" dirty="0"/>
        </a:p>
      </dsp:txBody>
      <dsp:txXfrm>
        <a:off x="2032992" y="2844006"/>
        <a:ext cx="2030015" cy="12180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63A4-0842-4BD0-B00B-6A46712841AD}" type="datetimeFigureOut">
              <a:rPr lang="uk-UA" smtClean="0"/>
              <a:pPr/>
              <a:t>19.11.2024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66D8B-23BE-4978-893B-3D872D3455A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4</a:t>
            </a:fld>
            <a:endParaRPr lang="uk-UA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13</a:t>
            </a:fld>
            <a:endParaRPr lang="uk-U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14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Рис. Механізм дії класичного факторингу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5</a:t>
            </a:fld>
            <a:endParaRPr lang="uk-UA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6</a:t>
            </a:fld>
            <a:endParaRPr lang="uk-UA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Рис. 4.1. Напрями аналізу фінансової стійкості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7</a:t>
            </a:fld>
            <a:endParaRPr lang="uk-U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8</a:t>
            </a:fld>
            <a:endParaRPr lang="uk-U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9</a:t>
            </a:fld>
            <a:endParaRPr lang="uk-U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10</a:t>
            </a:fld>
            <a:endParaRPr lang="uk-U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11</a:t>
            </a:fld>
            <a:endParaRPr lang="uk-U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12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вт 19.11.24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19.11.24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вт 19.11.24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19.11.24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вт 19.11.24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19.11.24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19.11.24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19.11.24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вт 19.11.24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19.11.24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19.11.24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вт 19.11.24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4678" y="1000108"/>
            <a:ext cx="5114778" cy="428628"/>
          </a:xfrm>
        </p:spPr>
        <p:txBody>
          <a:bodyPr>
            <a:normAutofit/>
          </a:bodyPr>
          <a:lstStyle/>
          <a:p>
            <a:r>
              <a:rPr lang="uk-UA" sz="2400" dirty="0"/>
              <a:t>ЛЕКЦІЯ № 6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3200" dirty="0"/>
              <a:t>Аналіз фінансової стійкості підприємства </a:t>
            </a:r>
            <a:endParaRPr lang="ru-RU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642918"/>
            <a:ext cx="64294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85788" y="1214422"/>
          <a:ext cx="6834212" cy="5038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8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4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0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2278">
                <a:tc>
                  <a:txBody>
                    <a:bodyPr/>
                    <a:lstStyle/>
                    <a:p>
                      <a:r>
                        <a:rPr kumimoji="0" lang="ru-RU" sz="20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Показник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Зміст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Порядок розрахунку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Нормативне значення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6930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Коефіцієнт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фінансо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вої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автономії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u="sng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1495</a:t>
                      </a:r>
                    </a:p>
                    <a:p>
                      <a:pPr algn="ctr"/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≥ 0,5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5644">
                <a:tc>
                  <a:txBody>
                    <a:bodyPr/>
                    <a:lstStyle/>
                    <a:p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Коефіцієнт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концент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рації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позикового</a:t>
                      </a:r>
                      <a:endParaRPr kumimoji="0" lang="ru-RU" sz="20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u="sng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1595+1695+1700</a:t>
                      </a:r>
                    </a:p>
                    <a:p>
                      <a:pPr algn="ctr"/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&lt; 0,5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3960">
                <a:tc>
                  <a:txBody>
                    <a:bodyPr/>
                    <a:lstStyle/>
                    <a:p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Коефіцієнт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фінансо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u="sng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1595+1695+1700</a:t>
                      </a:r>
                    </a:p>
                    <a:p>
                      <a:pPr algn="ctr"/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1495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&lt; 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42911" y="902038"/>
          <a:ext cx="6977088" cy="5827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0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39632">
                <a:tc>
                  <a:txBody>
                    <a:bodyPr/>
                    <a:lstStyle/>
                    <a:p>
                      <a:r>
                        <a:rPr kumimoji="0" lang="ru-RU" sz="20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Показник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Зміст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Порядок розрахунку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Нормативне значення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4317">
                <a:tc>
                  <a:txBody>
                    <a:bodyPr/>
                    <a:lstStyle/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Коефіцієнт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фінансової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стабільності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u="sng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Власний</a:t>
                      </a:r>
                      <a:r>
                        <a:rPr kumimoji="0" lang="ru-RU" sz="18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u="sng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капітал</a:t>
                      </a:r>
                      <a:endParaRPr kumimoji="0" lang="ru-RU" sz="1800" u="sng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Позиковий</a:t>
                      </a:r>
                      <a:endParaRPr kumimoji="0" lang="ru-RU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капітал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1495</a:t>
                      </a:r>
                    </a:p>
                    <a:p>
                      <a:r>
                        <a:rPr kumimoji="0" lang="ru-RU" sz="1800" u="non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1595+1695+1700</a:t>
                      </a:r>
                      <a:endParaRPr lang="ru-RU" sz="200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≥ 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1513">
                <a:tc>
                  <a:txBody>
                    <a:bodyPr/>
                    <a:lstStyle/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Коефіцієнт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довгострокового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залучення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позикових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коштів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Довгострокові</a:t>
                      </a:r>
                      <a:endParaRPr kumimoji="0" lang="ru-RU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зобов’язання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endParaRPr kumimoji="0" lang="ru-RU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u="sng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забезпечення</a:t>
                      </a:r>
                      <a:endParaRPr kumimoji="0" lang="ru-RU" sz="1800" u="sng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Власний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капітал</a:t>
                      </a:r>
                      <a:endParaRPr kumimoji="0" lang="ru-RU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та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довгострокові</a:t>
                      </a:r>
                      <a:endParaRPr kumimoji="0" lang="ru-RU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зобов’язання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endParaRPr kumimoji="0" lang="ru-RU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забезпечення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1595</a:t>
                      </a:r>
                    </a:p>
                    <a:p>
                      <a:pPr algn="ctr"/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1495+1595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Знижен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772"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642918"/>
            <a:ext cx="64294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85788" y="1214422"/>
          <a:ext cx="6834212" cy="5343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8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4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0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2278">
                <a:tc>
                  <a:txBody>
                    <a:bodyPr/>
                    <a:lstStyle/>
                    <a:p>
                      <a:r>
                        <a:rPr kumimoji="0" lang="ru-RU" sz="20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Показник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Зміст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Порядок розрахунку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Нормативне значення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6930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Коефіцієнт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фінансо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вої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автономії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u="sng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Власний</a:t>
                      </a:r>
                      <a:r>
                        <a:rPr kumimoji="0" lang="ru-RU" sz="2000" u="sng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u="sng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</a:t>
                      </a:r>
                      <a:endParaRPr kumimoji="0" lang="ru-RU" sz="2000" u="sng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Валюта балансу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u="sng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1495</a:t>
                      </a:r>
                    </a:p>
                    <a:p>
                      <a:pPr algn="ctr"/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≥ 0,5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5644">
                <a:tc>
                  <a:txBody>
                    <a:bodyPr/>
                    <a:lstStyle/>
                    <a:p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Коефіцієнт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концент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рації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позикового</a:t>
                      </a:r>
                      <a:endParaRPr kumimoji="0" lang="ru-RU" sz="20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u="sng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Позиковий</a:t>
                      </a:r>
                      <a:endParaRPr kumimoji="0" lang="ru-RU" sz="2000" u="sng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000" u="sng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</a:t>
                      </a:r>
                      <a:endParaRPr kumimoji="0" lang="ru-RU" sz="2000" u="sng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Валюта балансу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u="sng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1595+1695+1700</a:t>
                      </a:r>
                    </a:p>
                    <a:p>
                      <a:pPr algn="ctr"/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&lt; 0,5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3960">
                <a:tc>
                  <a:txBody>
                    <a:bodyPr/>
                    <a:lstStyle/>
                    <a:p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Коефіцієнт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фінансо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вого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ризику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u="sng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Позиковий</a:t>
                      </a:r>
                      <a:endParaRPr kumimoji="0" lang="ru-RU" sz="2000" u="sng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000" u="sng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</a:t>
                      </a:r>
                      <a:endParaRPr kumimoji="0" lang="ru-RU" sz="2000" u="sng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Власний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u="sng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1595+1695+1700</a:t>
                      </a:r>
                    </a:p>
                    <a:p>
                      <a:pPr algn="ctr"/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1495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&lt; 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85786" y="571481"/>
          <a:ext cx="6834212" cy="6027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8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4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0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87789">
                <a:tc>
                  <a:txBody>
                    <a:bodyPr/>
                    <a:lstStyle/>
                    <a:p>
                      <a:r>
                        <a:rPr kumimoji="0" lang="ru-RU" sz="20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Показник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Зміст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Порядок розрахунку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Нормативне значення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0316">
                <a:tc>
                  <a:txBody>
                    <a:bodyPr/>
                    <a:lstStyle/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Коефіцієнт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довго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строкових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зобов’я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зань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забезпечень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Довгострокові</a:t>
                      </a:r>
                      <a:endParaRPr kumimoji="0" lang="ru-RU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зобов’язання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endParaRPr kumimoji="0" lang="ru-RU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u="sng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забезпечення</a:t>
                      </a:r>
                      <a:endParaRPr kumimoji="0" lang="ru-RU" sz="1800" u="sng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Позиковий</a:t>
                      </a:r>
                      <a:endParaRPr kumimoji="0" lang="ru-RU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капітал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1595</a:t>
                      </a:r>
                    </a:p>
                    <a:p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1595+1695+1700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Знижен-ня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39629">
                <a:tc>
                  <a:txBody>
                    <a:bodyPr/>
                    <a:lstStyle/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Коефіцієнт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поточ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них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зобов’язань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за-</a:t>
                      </a:r>
                    </a:p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безпечень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Поточні</a:t>
                      </a:r>
                      <a:endParaRPr kumimoji="0" lang="ru-RU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зобов’язання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endParaRPr kumimoji="0" lang="ru-RU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kumimoji="0" lang="ru-RU" sz="1800" u="sng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абезпечення</a:t>
                      </a:r>
                      <a:endParaRPr kumimoji="0" lang="ru-RU" sz="1800" u="sng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Позиковий</a:t>
                      </a:r>
                      <a:endParaRPr kumimoji="0" lang="ru-RU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капітал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1695</a:t>
                      </a:r>
                    </a:p>
                    <a:p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1595+1695+1700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Підви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щення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3057">
                <a:tc>
                  <a:txBody>
                    <a:bodyPr/>
                    <a:lstStyle/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Коефіцієнт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страху-</a:t>
                      </a:r>
                    </a:p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вання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бізнесу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Резервний</a:t>
                      </a:r>
                      <a:endParaRPr kumimoji="0" lang="ru-RU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u="sng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капітал</a:t>
                      </a:r>
                      <a:endParaRPr kumimoji="0" lang="ru-RU" sz="1800" u="sng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Валюта балансу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1415</a:t>
                      </a:r>
                    </a:p>
                    <a:p>
                      <a:pPr algn="ctr"/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Підви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щення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642918"/>
            <a:ext cx="64294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85788" y="1214422"/>
          <a:ext cx="6834212" cy="5036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8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4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0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2278">
                <a:tc>
                  <a:txBody>
                    <a:bodyPr/>
                    <a:lstStyle/>
                    <a:p>
                      <a:r>
                        <a:rPr kumimoji="0" lang="ru-RU" sz="20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Показник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Зміст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Порядок розрахунку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Нормативне значення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6930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Коефіцієнт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фінансо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вої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автономії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u="sng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Власний</a:t>
                      </a:r>
                      <a:r>
                        <a:rPr kumimoji="0" lang="ru-RU" sz="2000" u="sng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u="sng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</a:t>
                      </a:r>
                      <a:endParaRPr kumimoji="0" lang="ru-RU" sz="2000" u="sng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Валюта балансу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u="sng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1495</a:t>
                      </a:r>
                    </a:p>
                    <a:p>
                      <a:pPr algn="ctr"/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≥ 0,5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5644">
                <a:tc>
                  <a:txBody>
                    <a:bodyPr/>
                    <a:lstStyle/>
                    <a:p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Коефіцієнт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концент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рації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позикового</a:t>
                      </a:r>
                      <a:endParaRPr kumimoji="0" lang="ru-RU" sz="20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u="sng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Позиковий</a:t>
                      </a:r>
                      <a:endParaRPr kumimoji="0" lang="ru-RU" sz="2000" u="sng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000" u="sng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</a:t>
                      </a:r>
                      <a:endParaRPr kumimoji="0" lang="ru-RU" sz="2000" u="sng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Валюта балансу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u="sng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1595+1695+1700</a:t>
                      </a:r>
                    </a:p>
                    <a:p>
                      <a:pPr algn="ctr"/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&lt; 0,5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3960"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&lt; 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85786" y="571481"/>
          <a:ext cx="6834212" cy="5497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8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4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0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5336">
                <a:tc>
                  <a:txBody>
                    <a:bodyPr/>
                    <a:lstStyle/>
                    <a:p>
                      <a:r>
                        <a:rPr kumimoji="0" lang="ru-RU" sz="20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Показник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Зміст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Порядок розрахунку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Нормативне значення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3863">
                <a:tc>
                  <a:txBody>
                    <a:bodyPr/>
                    <a:lstStyle/>
                    <a:p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Коефіцієнт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страхування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власного</a:t>
                      </a:r>
                      <a:endParaRPr kumimoji="0" lang="ru-RU" sz="20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Резервний</a:t>
                      </a:r>
                      <a:endParaRPr kumimoji="0" lang="ru-RU" sz="20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u="sng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</a:t>
                      </a:r>
                      <a:endParaRPr kumimoji="0" lang="ru-RU" sz="2000" u="sng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Власний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u="sng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1415</a:t>
                      </a:r>
                    </a:p>
                    <a:p>
                      <a:pPr algn="ctr"/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1495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Підви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щення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0365">
                <a:tc>
                  <a:txBody>
                    <a:bodyPr/>
                    <a:lstStyle/>
                    <a:p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Коефіцієнт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страхування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зареєстрова-ного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пайового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u="sng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Резервний</a:t>
                      </a:r>
                      <a:endParaRPr kumimoji="0" lang="ru-RU" sz="2000" u="sng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u="sng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</a:t>
                      </a:r>
                      <a:endParaRPr kumimoji="0" lang="ru-RU" sz="2000" u="sng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Зареєстрований</a:t>
                      </a:r>
                      <a:endParaRPr kumimoji="0" lang="ru-RU" sz="20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пайовий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/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u="sng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1415</a:t>
                      </a:r>
                    </a:p>
                    <a:p>
                      <a:pPr algn="ctr"/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Підви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щення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409"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42910" y="642918"/>
            <a:ext cx="707236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характеризують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співвідношення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розділами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статтями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активу та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пасиву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балансу (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звіту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стан):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642918"/>
            <a:ext cx="64294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85788" y="1214422"/>
          <a:ext cx="6834212" cy="5036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8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4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0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2278">
                <a:tc>
                  <a:txBody>
                    <a:bodyPr/>
                    <a:lstStyle/>
                    <a:p>
                      <a:r>
                        <a:rPr kumimoji="0" lang="ru-RU" sz="20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Показник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Зміст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Порядок розрахунку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Нормативне значення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6930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Коефіцієнт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фінансо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вої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автономії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u="sng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Власний</a:t>
                      </a:r>
                      <a:r>
                        <a:rPr kumimoji="0" lang="ru-RU" sz="2000" u="sng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u="sng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</a:t>
                      </a:r>
                      <a:endParaRPr kumimoji="0" lang="ru-RU" sz="2000" u="sng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Валюта балансу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u="sng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1495</a:t>
                      </a:r>
                    </a:p>
                    <a:p>
                      <a:pPr algn="ctr"/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≥ 0,5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5644">
                <a:tc>
                  <a:txBody>
                    <a:bodyPr/>
                    <a:lstStyle/>
                    <a:p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Коефіцієнт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концент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рації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позикового</a:t>
                      </a:r>
                      <a:endParaRPr kumimoji="0" lang="ru-RU" sz="20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u="sng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Позиковий</a:t>
                      </a:r>
                      <a:endParaRPr kumimoji="0" lang="ru-RU" sz="2000" u="sng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000" u="sng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</a:t>
                      </a:r>
                      <a:endParaRPr kumimoji="0" lang="ru-RU" sz="2000" u="sng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Валюта балансу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u="sng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1595+1695+1700</a:t>
                      </a:r>
                    </a:p>
                    <a:p>
                      <a:pPr algn="ctr"/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&lt; 0,5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3960"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&lt; 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85786" y="1142984"/>
          <a:ext cx="6834212" cy="4978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8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4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0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29719">
                <a:tc>
                  <a:txBody>
                    <a:bodyPr/>
                    <a:lstStyle/>
                    <a:p>
                      <a:r>
                        <a:rPr kumimoji="0" lang="ru-RU" sz="20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Показник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Зміст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Порядок розрахунку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Нормативне значення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6025">
                <a:tc>
                  <a:txBody>
                    <a:bodyPr/>
                    <a:lstStyle/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Коефіцієнт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маневреності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власного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капіталу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u="sng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Власні</a:t>
                      </a:r>
                      <a:r>
                        <a:rPr kumimoji="0" lang="ru-RU" sz="18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u="sng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оборотні</a:t>
                      </a:r>
                      <a:endParaRPr kumimoji="0" lang="ru-RU" sz="1800" u="sng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u="sng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кошти</a:t>
                      </a:r>
                      <a:endParaRPr kumimoji="0" lang="ru-RU" sz="1800" u="sng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Власний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капітал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1495–1095</a:t>
                      </a:r>
                    </a:p>
                    <a:p>
                      <a:pPr algn="ctr"/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1495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ru-RU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 0,1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0965">
                <a:tc>
                  <a:txBody>
                    <a:bodyPr/>
                    <a:lstStyle/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Коефіцієнт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забезпеченості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оборотних</a:t>
                      </a:r>
                      <a:endParaRPr kumimoji="0" lang="ru-RU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активів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власними</a:t>
                      </a:r>
                      <a:endParaRPr kumimoji="0" lang="ru-RU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оборотними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коштами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Власні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оборотні</a:t>
                      </a:r>
                      <a:endParaRPr kumimoji="0" lang="ru-RU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u="sng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кошти</a:t>
                      </a:r>
                      <a:endParaRPr kumimoji="0" lang="ru-RU" sz="1800" u="sng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Оборотні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активи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1495–1095</a:t>
                      </a:r>
                    </a:p>
                    <a:p>
                      <a:pPr algn="ctr"/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1195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ru-RU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ru-RU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≥ 0,1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008"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571480"/>
          <a:ext cx="7215238" cy="5134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3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2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17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69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02622">
                <a:tc>
                  <a:txBody>
                    <a:bodyPr/>
                    <a:lstStyle/>
                    <a:p>
                      <a:r>
                        <a:rPr kumimoji="0" lang="ru-RU" sz="20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Показник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Зміст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Порядок розрахунку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Нормативне значення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4173">
                <a:tc>
                  <a:txBody>
                    <a:bodyPr/>
                    <a:lstStyle/>
                    <a:p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Коефіцієнт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забезпеченості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запасів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власними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оборотними</a:t>
                      </a:r>
                      <a:endParaRPr kumimoji="0" lang="ru-RU" sz="20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коштами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u="none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Власні</a:t>
                      </a:r>
                      <a:r>
                        <a:rPr kumimoji="0" lang="ru-RU" sz="2000" u="none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u="none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оборотні</a:t>
                      </a:r>
                      <a:endParaRPr kumimoji="0" lang="ru-RU" sz="2000" u="none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u="sng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кошти</a:t>
                      </a:r>
                      <a:endParaRPr kumimoji="0" lang="ru-RU" sz="2000" u="sng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Запаси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поточні</a:t>
                      </a:r>
                      <a:endParaRPr kumimoji="0" lang="ru-RU" sz="20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біологічні</a:t>
                      </a:r>
                      <a:endParaRPr kumimoji="0" lang="ru-RU" sz="20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активи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2000" u="sng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495–1095</a:t>
                      </a:r>
                    </a:p>
                    <a:p>
                      <a:pPr algn="ctr"/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1100+1110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ru-RU" sz="20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≥ 0,5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4530">
                <a:tc>
                  <a:txBody>
                    <a:bodyPr/>
                    <a:lstStyle/>
                    <a:p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Коефіцієнт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маневреності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власних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оборотних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коштів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Гроші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та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їх</a:t>
                      </a:r>
                      <a:endParaRPr kumimoji="0" lang="ru-RU" sz="20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u="sng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еквіваленти</a:t>
                      </a:r>
                      <a:endParaRPr kumimoji="0" lang="ru-RU" sz="2000" u="sng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Власні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оборотні</a:t>
                      </a:r>
                      <a:endParaRPr kumimoji="0" lang="ru-RU" sz="20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кошти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u="sng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1165</a:t>
                      </a:r>
                    </a:p>
                    <a:p>
                      <a:pPr algn="ctr"/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1495–1095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Підви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щення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714356"/>
          <a:ext cx="7072363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8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2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9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2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03744">
                <a:tc>
                  <a:txBody>
                    <a:bodyPr/>
                    <a:lstStyle/>
                    <a:p>
                      <a:r>
                        <a:rPr kumimoji="0" lang="ru-RU" sz="20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Показник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Зміст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Порядок розрахунку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Нормативне значення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0136">
                <a:tc>
                  <a:txBody>
                    <a:bodyPr/>
                    <a:lstStyle/>
                    <a:p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Коефіцієнт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забезпеченості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запасів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власними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оборотними</a:t>
                      </a:r>
                      <a:endParaRPr kumimoji="0" lang="ru-RU" sz="20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коштами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u="none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Власні</a:t>
                      </a:r>
                      <a:r>
                        <a:rPr kumimoji="0" lang="ru-RU" sz="2000" u="none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u="none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оборотні</a:t>
                      </a:r>
                      <a:endParaRPr kumimoji="0" lang="ru-RU" sz="2000" u="none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u="sng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кошти</a:t>
                      </a:r>
                      <a:endParaRPr kumimoji="0" lang="ru-RU" sz="2000" u="sng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Запаси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поточні</a:t>
                      </a:r>
                      <a:endParaRPr kumimoji="0" lang="ru-RU" sz="20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біологічні</a:t>
                      </a:r>
                      <a:endParaRPr kumimoji="0" lang="ru-RU" sz="20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активи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2000" u="sng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495–1095</a:t>
                      </a:r>
                    </a:p>
                    <a:p>
                      <a:pPr algn="ctr"/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1100+1110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ru-RU" sz="20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≥ 0,5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6940">
                <a:tc>
                  <a:txBody>
                    <a:bodyPr/>
                    <a:lstStyle/>
                    <a:p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Коефіцієнт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маневреності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власних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оборотних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коштів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Гроші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та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їх</a:t>
                      </a:r>
                      <a:endParaRPr kumimoji="0" lang="ru-RU" sz="20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u="sng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еквіваленти</a:t>
                      </a:r>
                      <a:endParaRPr kumimoji="0" lang="ru-RU" sz="2000" u="sng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Власні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оборотні</a:t>
                      </a:r>
                      <a:endParaRPr kumimoji="0" lang="ru-RU" sz="20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кошти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u="sng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1165</a:t>
                      </a:r>
                    </a:p>
                    <a:p>
                      <a:pPr algn="ctr"/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1495–1095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Підви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щення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155"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10792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28662" y="857232"/>
            <a:ext cx="678661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стану основного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характеризують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співвідношення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розділами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статтями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активу балансу 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звіту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стан)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571480"/>
          <a:ext cx="6786611" cy="5954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1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63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23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33894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Показник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Зміст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Порядок розрахунку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Нормативне значення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7333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Коефіцієнт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майна</a:t>
                      </a:r>
                    </a:p>
                    <a:p>
                      <a:pPr algn="ctr"/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виробничого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призначення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Основні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засоби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/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інвестиційна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не-</a:t>
                      </a:r>
                    </a:p>
                    <a:p>
                      <a:pPr algn="ctr"/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рухомість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запа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си,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біологічні</a:t>
                      </a:r>
                      <a:endParaRPr kumimoji="0" lang="ru-RU" sz="20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u="sng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активи</a:t>
                      </a:r>
                      <a:endParaRPr kumimoji="0" lang="ru-RU" sz="2000" u="sng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Валюта балансу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1010+1015+1020</a:t>
                      </a:r>
                    </a:p>
                    <a:p>
                      <a:pPr algn="ctr"/>
                      <a:r>
                        <a:rPr kumimoji="0" lang="ru-RU" sz="2000" u="sng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+1100+1110</a:t>
                      </a:r>
                    </a:p>
                    <a:p>
                      <a:pPr algn="ctr"/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Підви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щення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0613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Коефіцієнт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реальної</a:t>
                      </a:r>
                      <a:endParaRPr kumimoji="0" lang="ru-RU" sz="20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вартості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основних</a:t>
                      </a:r>
                      <a:endParaRPr kumimoji="0" lang="ru-RU" sz="20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засобів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ru-RU" sz="2000" u="sng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u="sng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Основні</a:t>
                      </a:r>
                      <a:r>
                        <a:rPr kumimoji="0" lang="ru-RU" sz="2000" u="sng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u="sng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засоби</a:t>
                      </a:r>
                      <a:endParaRPr kumimoji="0" lang="ru-RU" sz="2000" u="sng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Валюта балансу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ru-RU" sz="2000" u="sng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u="sng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1010</a:t>
                      </a:r>
                    </a:p>
                    <a:p>
                      <a:pPr algn="ctr"/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ru-RU" sz="20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Підви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щення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0707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2857" y="620688"/>
            <a:ext cx="6806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57224" y="642918"/>
          <a:ext cx="7072363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8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2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9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2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25466">
                <a:tc>
                  <a:txBody>
                    <a:bodyPr/>
                    <a:lstStyle/>
                    <a:p>
                      <a:r>
                        <a:rPr kumimoji="0" lang="ru-RU" sz="20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Показник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Зміст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Порядок розрахунку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Нормативне значення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7440">
                <a:tc>
                  <a:txBody>
                    <a:bodyPr/>
                    <a:lstStyle/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Коефіцієнт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нагромадження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амортизації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Знос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основних</a:t>
                      </a:r>
                      <a:endParaRPr kumimoji="0" lang="ru-RU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засобів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немате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 algn="ctr"/>
                      <a:r>
                        <a:rPr kumimoji="0" lang="ru-RU" sz="1800" u="sng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ріальних</a:t>
                      </a:r>
                      <a:r>
                        <a:rPr kumimoji="0" lang="ru-RU" sz="18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u="sng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активів</a:t>
                      </a:r>
                      <a:endParaRPr kumimoji="0" lang="ru-RU" sz="1800" u="sng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Первісна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вар-</a:t>
                      </a:r>
                    </a:p>
                    <a:p>
                      <a:pPr algn="ctr"/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тість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основних</a:t>
                      </a:r>
                      <a:endParaRPr kumimoji="0" lang="ru-RU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засобів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немате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 algn="ctr"/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ріальних</a:t>
                      </a:r>
                      <a:endParaRPr kumimoji="0" lang="ru-RU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активів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ru-RU" sz="1800" u="sng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1012+1002</a:t>
                      </a:r>
                    </a:p>
                    <a:p>
                      <a:pPr algn="ctr"/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1011+1001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ru-RU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Знижен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4455">
                <a:tc>
                  <a:txBody>
                    <a:bodyPr/>
                    <a:lstStyle/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Коефіцієнт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співвід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ношення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оборотних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endParaRPr kumimoji="0" lang="ru-RU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необоротних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активів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ru-RU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u="sng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Оборотні</a:t>
                      </a:r>
                      <a:r>
                        <a:rPr kumimoji="0" lang="ru-RU" sz="18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u="sng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активи</a:t>
                      </a:r>
                      <a:endParaRPr kumimoji="0" lang="ru-RU" sz="1800" u="sng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Необоротні</a:t>
                      </a:r>
                      <a:endParaRPr kumimoji="0" lang="ru-RU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активи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20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1195</a:t>
                      </a:r>
                    </a:p>
                    <a:p>
                      <a:pPr algn="ctr"/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1095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ru-RU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Підви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щення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490"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70840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57166"/>
            <a:ext cx="724601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Методика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типу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стійкості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ідприємства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Перший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етап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Вихідна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типу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стійкості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882057"/>
              </p:ext>
            </p:extLst>
          </p:nvPr>
        </p:nvGraphicFramePr>
        <p:xfrm>
          <a:off x="964380" y="1967152"/>
          <a:ext cx="7215240" cy="4573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5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5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5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00243">
                <a:tc>
                  <a:txBody>
                    <a:bodyPr/>
                    <a:lstStyle/>
                    <a:p>
                      <a:r>
                        <a:rPr kumimoji="0" lang="ru-RU" sz="20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Показник</a:t>
                      </a:r>
                      <a:endParaRPr kumimoji="0" lang="ru-RU" sz="2000" b="1" kern="1200" baseline="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Умовне позначення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Порядок </a:t>
                      </a:r>
                      <a:r>
                        <a:rPr kumimoji="0" lang="ru-RU" sz="20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розрахунку</a:t>
                      </a:r>
                      <a:r>
                        <a:rPr kumimoji="0" lang="ru-RU" sz="20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за</a:t>
                      </a:r>
                    </a:p>
                    <a:p>
                      <a:r>
                        <a:rPr kumimoji="0" lang="ru-RU" sz="20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даними</a:t>
                      </a:r>
                      <a:r>
                        <a:rPr kumimoji="0" lang="ru-RU" sz="20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kumimoji="0" lang="ru-RU" sz="20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</a:t>
                      </a:r>
                      <a:r>
                        <a:rPr kumimoji="0" lang="ru-RU" sz="20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№ 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990">
                <a:tc>
                  <a:txBody>
                    <a:bodyPr/>
                    <a:lstStyle/>
                    <a:p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Власні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оборотні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кошти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i="1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ВОК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i="1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1495–1095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1990">
                <a:tc>
                  <a:txBody>
                    <a:bodyPr/>
                    <a:lstStyle/>
                    <a:p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Довгострокові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кредити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банків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i="1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Дк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i="1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1510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1990">
                <a:tc>
                  <a:txBody>
                    <a:bodyPr/>
                    <a:lstStyle/>
                    <a:p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Короткострокові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кредити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банків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i="1" dirty="0">
                          <a:latin typeface="Times New Roman" pitchFamily="18" charset="0"/>
                          <a:cs typeface="Times New Roman" pitchFamily="18" charset="0"/>
                        </a:rPr>
                        <a:t>Кк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i="1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1600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0067">
                <a:tc>
                  <a:txBody>
                    <a:bodyPr/>
                    <a:lstStyle/>
                    <a:p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Запаси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поточні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біологічні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активи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i="1" dirty="0"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i="1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1100+1110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667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5214974"/>
          </a:xfrm>
        </p:spPr>
        <p:txBody>
          <a:bodyPr>
            <a:normAutofit/>
          </a:bodyPr>
          <a:lstStyle/>
          <a:p>
            <a:pPr marL="0" lvl="0" indent="360000" algn="ctr">
              <a:buNone/>
            </a:pPr>
            <a:r>
              <a:rPr lang="uk-UA" sz="3200" u="sng" dirty="0">
                <a:latin typeface="Times New Roman" pitchFamily="18" charset="0"/>
                <a:cs typeface="Times New Roman" pitchFamily="18" charset="0"/>
              </a:rPr>
              <a:t>Питання лекції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4.1.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Сутність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стійкості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напрями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4.2. Система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відносних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стійкості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4.3. Методика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типу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стійкості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pPr marL="0" lvl="0" indent="360000" algn="just">
              <a:buNone/>
            </a:pPr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360000" algn="just">
              <a:buFont typeface="+mj-lt"/>
              <a:buAutoNum type="arabicPeriod"/>
            </a:pPr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360000" algn="just">
              <a:buFont typeface="+mj-lt"/>
              <a:buAutoNum type="arabicPeriod"/>
            </a:pPr>
            <a:endParaRPr lang="uk-UA" dirty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71472" y="642918"/>
            <a:ext cx="700092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Другий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етап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Розрахунок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характеризують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 algn="just">
              <a:buAutoNum type="arabicPeriod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власних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 algn="ctr"/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Н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в=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ВОК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власних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довгострокових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кредитів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банків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дорівнює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сумі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попереднього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показника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</a:t>
            </a:r>
          </a:p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довгострокових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кредитів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uk-UA" sz="2400" i="1" dirty="0" err="1">
                <a:latin typeface="Times New Roman" pitchFamily="18" charset="0"/>
                <a:cs typeface="Times New Roman" pitchFamily="18" charset="0"/>
              </a:rPr>
              <a:t>Нвд=Нв+Дк=Вок+Дк</a:t>
            </a:r>
            <a:endParaRPr lang="uk-UA" sz="24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величини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ctr"/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Нвдк=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Нвд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Кк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uk-UA" sz="2400" i="1" dirty="0" err="1">
                <a:latin typeface="Times New Roman" pitchFamily="18" charset="0"/>
                <a:cs typeface="Times New Roman" pitchFamily="18" charset="0"/>
              </a:rPr>
              <a:t>Вок+Дк+Кк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0573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785794"/>
            <a:ext cx="685804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Третій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етап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Розрахунок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забезпеченості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відповідними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джерелами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Надлишок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(+),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нестача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(–)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власних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ctr"/>
            <a:r>
              <a:rPr lang="uk-UA" sz="2400" i="1" dirty="0" err="1">
                <a:latin typeface="Times New Roman" pitchFamily="18" charset="0"/>
                <a:cs typeface="Times New Roman" pitchFamily="18" charset="0"/>
              </a:rPr>
              <a:t>Зв=Вок-З</a:t>
            </a:r>
            <a:endParaRPr lang="uk-UA" sz="24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Надлишок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(+),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нестача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(–)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власних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довгострокових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кредитів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банків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uk-UA" sz="2400" i="1" dirty="0" err="1">
                <a:latin typeface="Times New Roman" pitchFamily="18" charset="0"/>
                <a:cs typeface="Times New Roman" pitchFamily="18" charset="0"/>
              </a:rPr>
              <a:t>Звд=Вок+Дк-З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Надлишок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(+),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нестача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(–)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величини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uk-UA" sz="2400" i="1" dirty="0" err="1">
                <a:latin typeface="Times New Roman" pitchFamily="18" charset="0"/>
                <a:cs typeface="Times New Roman" pitchFamily="18" charset="0"/>
              </a:rPr>
              <a:t>Звдк=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400" i="1" dirty="0" err="1">
                <a:latin typeface="Times New Roman" pitchFamily="18" charset="0"/>
                <a:cs typeface="Times New Roman" pitchFamily="18" charset="0"/>
              </a:rPr>
              <a:t>Вок+Дк+Кк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) - З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6938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428604"/>
            <a:ext cx="678661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Четвертий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етап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типу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стійкості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підпри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ємства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Абсолютна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фінансова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стійкість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власні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повністю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покривають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запаси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задається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умовами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Зв ≥ 0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≥ 0 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Звдк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≥ 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endParaRPr lang="ru-RU" dirty="0"/>
          </a:p>
        </p:txBody>
      </p:sp>
      <p:sp>
        <p:nvSpPr>
          <p:cNvPr id="6" name="Левая фигурная скобка 5"/>
          <p:cNvSpPr/>
          <p:nvPr/>
        </p:nvSpPr>
        <p:spPr>
          <a:xfrm>
            <a:off x="2714612" y="3143248"/>
            <a:ext cx="357190" cy="8572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4143379"/>
            <a:ext cx="72152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Абсолютна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фінансова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стійкість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показує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запаси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повністю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криваються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власними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коштами, 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взагалі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майже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кредитів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банків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287533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928670"/>
            <a:ext cx="6929486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Нормально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стійкий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запаси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покриваються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власними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оборотними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коштами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довгостроковими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кредитами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банків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задається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умовами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Зв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≥ 0 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Звдк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≥ 0</a:t>
            </a: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3071802" y="2786058"/>
            <a:ext cx="428628" cy="8572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2001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7224" y="714357"/>
            <a:ext cx="68580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Нестійкий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запаси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покриваються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власних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довгострокових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короткострокових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кредитів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банків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задається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умовами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Зв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0 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Звдк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≥ 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i="1" dirty="0"/>
          </a:p>
          <a:p>
            <a:pPr algn="just"/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Нестійкий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характеризується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порушеннями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збоями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надходженні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зниженням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прибутковості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3357554" y="2714620"/>
            <a:ext cx="474347" cy="92869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7383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785795"/>
            <a:ext cx="71438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Кризовий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запаси 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покриваються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джерелами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задається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умовами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Зв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0 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Звдк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i="1" dirty="0"/>
          </a:p>
          <a:p>
            <a:pPr algn="just"/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Кризовий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характеризується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наявністю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простроченої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нездатністю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провести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розрахунки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встановлені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строки.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  <a:p>
            <a:endParaRPr lang="ru-RU" dirty="0"/>
          </a:p>
        </p:txBody>
      </p:sp>
      <p:sp>
        <p:nvSpPr>
          <p:cNvPr id="3" name="Левая фигурная скобка 2"/>
          <p:cNvSpPr/>
          <p:nvPr/>
        </p:nvSpPr>
        <p:spPr>
          <a:xfrm>
            <a:off x="2928926" y="2428868"/>
            <a:ext cx="285752" cy="92869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857233"/>
            <a:ext cx="7072362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П’ятий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етап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Розрахунок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характеризують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динаміку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стійкості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Коефіцієнт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забезпеченості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відповідними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джерелами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відношенням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показника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дже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типу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стійкості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величини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Надлишок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(+),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нестача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(–)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на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відношенням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надлишку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(+),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нестачі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(–)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повідних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типу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стійкості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величини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751344"/>
            <a:ext cx="700092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Шляхи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підтримання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стійкості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прискорення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відбудеться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відносне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зменшення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1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чистого доходу;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дотримання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залишків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визначених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нормативів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товарно-матеріальних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цінностей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власних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прибуткової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додаткового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залучення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зовнішніх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довгострокових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короткострокових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кредитів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оптимізації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4414" y="928670"/>
            <a:ext cx="6357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428604"/>
            <a:ext cx="68580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Фінансова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стійкість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функціонувати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розвиватися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зберігати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рівновагу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пасивів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мінливому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економічному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середовищі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гарантує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платоспроможність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інвестиційну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привабливість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довгостроковій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перспективі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в межах допустимого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ризику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642918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642918"/>
            <a:ext cx="72866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857232"/>
            <a:ext cx="75724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Фінансова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незалежність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характеризує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стан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підприємство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вільно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маневрувати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грошовими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коштами для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безперервного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фінансово-господарської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оновлення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розширення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задовольняє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потреби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суб’єкта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відповідає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вимогам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зовнішнього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14348" y="285728"/>
            <a:ext cx="692948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	Мета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стійкості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визначенн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спроможності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протистояти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негативній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зовнішніх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внутрішніх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впливають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стан. 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Для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мети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дати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відповідь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запитання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наскільки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підприємство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незалежне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зовнішніх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фінансування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як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змінюється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незалежності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відповідає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стан майна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завданням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фінансово-господарської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00100" y="642919"/>
            <a:ext cx="750099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Фактори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фінансову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стійкість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галузева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належність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􀀹 склад, структура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частка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загальному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платоспроможному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попиті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товарних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ринках;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􀀹 становище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діловому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співробітництві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налагодженість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зв’язків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партнерами;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залежність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зовнішніх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інвесторів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кредиторів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неплатоспроможних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дебіторів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ефективність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загальна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політична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економічна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стабільність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податкова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кредитна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політика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642918"/>
            <a:ext cx="72866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642918"/>
            <a:ext cx="70009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Загальне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стійкості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⇒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стійкості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⇒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ресурсної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стійкості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⇒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стійкості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характеризують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співвідношення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розділами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статтями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пасиву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балансу 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звіту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стан)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642918"/>
            <a:ext cx="64294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942404"/>
              </p:ext>
            </p:extLst>
          </p:nvPr>
        </p:nvGraphicFramePr>
        <p:xfrm>
          <a:off x="796235" y="1735114"/>
          <a:ext cx="6834212" cy="5036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8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4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0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2278">
                <a:tc>
                  <a:txBody>
                    <a:bodyPr/>
                    <a:lstStyle/>
                    <a:p>
                      <a:r>
                        <a:rPr kumimoji="0" lang="ru-RU" sz="20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Показник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Зміст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Порядок розрахунку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Нормативне значення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6930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Коефіцієнт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фінансо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вої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автономії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u="sng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Власний</a:t>
                      </a:r>
                      <a:r>
                        <a:rPr kumimoji="0" lang="ru-RU" sz="2000" u="sng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u="sng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</a:t>
                      </a:r>
                      <a:endParaRPr kumimoji="0" lang="ru-RU" sz="2000" u="sng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Валюта балансу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u="sng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1495</a:t>
                      </a:r>
                    </a:p>
                    <a:p>
                      <a:pPr algn="ctr"/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≥ 0,5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5644">
                <a:tc>
                  <a:txBody>
                    <a:bodyPr/>
                    <a:lstStyle/>
                    <a:p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Коефіцієнт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концент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рації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позикового</a:t>
                      </a:r>
                      <a:endParaRPr kumimoji="0" lang="ru-RU" sz="20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u="sng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Позиковий</a:t>
                      </a:r>
                      <a:endParaRPr kumimoji="0" lang="ru-RU" sz="2000" u="sng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000" u="sng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</a:t>
                      </a:r>
                      <a:endParaRPr kumimoji="0" lang="ru-RU" sz="2000" u="sng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Валюта балансу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u="sng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1595+1695+1700</a:t>
                      </a:r>
                    </a:p>
                    <a:p>
                      <a:pPr algn="ctr"/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&lt; 0,5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3960"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u="sng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1595+1695+1700</a:t>
                      </a:r>
                    </a:p>
                    <a:p>
                      <a:pPr algn="ctr"/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1495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&lt; 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000232" y="285729"/>
            <a:ext cx="4857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468163"/>
              </p:ext>
            </p:extLst>
          </p:nvPr>
        </p:nvGraphicFramePr>
        <p:xfrm>
          <a:off x="818186" y="1428434"/>
          <a:ext cx="6834212" cy="5343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8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4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0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6958">
                <a:tc>
                  <a:txBody>
                    <a:bodyPr/>
                    <a:lstStyle/>
                    <a:p>
                      <a:r>
                        <a:rPr kumimoji="0" lang="ru-RU" sz="20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Показник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Зміст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Порядок розрахунку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latin typeface="Times New Roman" pitchFamily="18" charset="0"/>
                          <a:cs typeface="Times New Roman" pitchFamily="18" charset="0"/>
                        </a:rPr>
                        <a:t>Нормативне значення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6930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Коефіцієнт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фінансо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вої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автономії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u="sng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Власний</a:t>
                      </a:r>
                      <a:r>
                        <a:rPr kumimoji="0" lang="ru-RU" sz="2000" u="sng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u="sng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</a:t>
                      </a:r>
                      <a:endParaRPr kumimoji="0" lang="ru-RU" sz="2000" u="sng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Валюта балансу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u="sng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1495</a:t>
                      </a:r>
                    </a:p>
                    <a:p>
                      <a:pPr algn="ctr"/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≥ 0,5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5644">
                <a:tc>
                  <a:txBody>
                    <a:bodyPr/>
                    <a:lstStyle/>
                    <a:p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Коефіцієнт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концент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рації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позикового</a:t>
                      </a:r>
                      <a:endParaRPr kumimoji="0" lang="ru-RU" sz="20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u="sng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Позиковий</a:t>
                      </a:r>
                      <a:endParaRPr kumimoji="0" lang="ru-RU" sz="2000" u="sng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000" u="sng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</a:t>
                      </a:r>
                      <a:endParaRPr kumimoji="0" lang="ru-RU" sz="2000" u="sng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Валюта балансу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u="sng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1595+1695+1700</a:t>
                      </a:r>
                    </a:p>
                    <a:p>
                      <a:pPr algn="ctr"/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&lt; 0,5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7650">
                <a:tc>
                  <a:txBody>
                    <a:bodyPr/>
                    <a:lstStyle/>
                    <a:p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Коефіцієнт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фінансо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вого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ризику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u="sng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Позиковий</a:t>
                      </a:r>
                      <a:endParaRPr kumimoji="0" lang="ru-RU" sz="2000" u="sng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000" u="sng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</a:t>
                      </a:r>
                      <a:endParaRPr kumimoji="0" lang="ru-RU" sz="2000" u="sng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Власний</a:t>
                      </a:r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u="sng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1595+1695+1700</a:t>
                      </a:r>
                    </a:p>
                    <a:p>
                      <a:pPr algn="ctr"/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1495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&lt; 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1488</TotalTime>
  <Words>1407</Words>
  <Application>Microsoft Office PowerPoint</Application>
  <PresentationFormat>Экран (4:3)</PresentationFormat>
  <Paragraphs>496</Paragraphs>
  <Slides>27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4" baseType="lpstr">
      <vt:lpstr>Arial</vt:lpstr>
      <vt:lpstr>Calibri</vt:lpstr>
      <vt:lpstr>Times New Roman</vt:lpstr>
      <vt:lpstr>Trebuchet MS</vt:lpstr>
      <vt:lpstr>Wingdings</vt:lpstr>
      <vt:lpstr>Wingdings 2</vt:lpstr>
      <vt:lpstr>Изящная</vt:lpstr>
      <vt:lpstr>Аналіз фінансової стійкості підприємства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ФІНАНСОВОЇ САНАЦІЇ ПІДПРИЄМСТВА</dc:title>
  <dc:creator>andrew</dc:creator>
  <cp:lastModifiedBy>Пользователь</cp:lastModifiedBy>
  <cp:revision>221</cp:revision>
  <dcterms:created xsi:type="dcterms:W3CDTF">2013-11-10T19:44:41Z</dcterms:created>
  <dcterms:modified xsi:type="dcterms:W3CDTF">2024-11-19T09:01:34Z</dcterms:modified>
</cp:coreProperties>
</file>