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7"/>
    <p:restoredTop sz="95897"/>
  </p:normalViewPr>
  <p:slideViewPr>
    <p:cSldViewPr snapToGrid="0">
      <p:cViewPr varScale="1">
        <p:scale>
          <a:sx n="114" d="100"/>
          <a:sy n="114" d="100"/>
        </p:scale>
        <p:origin x="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2/26/25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1E8C29-A501-71FE-B7ED-4ABB54111A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Управління часом</a:t>
            </a: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47B1404-92CC-6AD8-6B05-58F98AF035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49045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8E58AF2-2580-B29F-19B1-9C59F6644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9" y="434898"/>
            <a:ext cx="10716321" cy="642310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першому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визначає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головні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життєві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цінності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укладається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масивне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підгрунття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піраміди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яке служить опорою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матеріальнии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достаток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впевненість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завтрашньому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благополучна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сім’я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слава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високии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соціальнии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статус,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влада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пізнання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служіння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ім’я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людства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Список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продовжувати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нескінченності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безліч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цінностеи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побудові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піраміди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тут буде допущена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помилка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згодом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неминуче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спіткає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розчарування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Другии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домогтися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глобальну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мету.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популярність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влада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високии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соціальнии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статус, то вона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вирішити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хоче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стати президентом.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переконатися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обрана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мета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відповідає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життєвим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цінностям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сформовані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попередньому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Третіи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генеральнии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для того,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стати президентом,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зайняти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пост губернатора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мера одного з великих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міст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країни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солідну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партійну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фінансову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підтримки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гідну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репутацію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стати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відомим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публіці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блискучим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оратором,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благополучним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одруженим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чоловіком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здобути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вищу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освіту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престижному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навчальному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закладі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т. п.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pPr algn="just"/>
            <a:r>
              <a:rPr lang="ru-RU" sz="1800" b="1" dirty="0">
                <a:effectLst/>
                <a:latin typeface="TimesNewRomanPS"/>
              </a:rPr>
              <a:t>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Четвертии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поверх»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піраміди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побудова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зазначенням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зафіксувати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пункту генерального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мети,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говорить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: «Коли-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небудь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куплю машину (напишу книгу,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статтю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вивчу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іноземну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мову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)», вона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тягнути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роками, так і не досягнувши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мети, але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визначає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конкретнии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кожен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день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починає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маленькі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кроки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шансів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домогтися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успіхів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407220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E9C00CD-4F0B-4BBB-9164-EB4015519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446049"/>
            <a:ext cx="11017405" cy="6021658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планується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стати президентом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відомо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вищу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освіту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п’ятирічнии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внести пункт: «До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кінця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2025 р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закінчити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відзнакою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університет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спеціальністю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“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Державне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муніципальне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”».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дасть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престижну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вищу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освіту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допоможе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завести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знайомства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людьми.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план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найближчі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п’ять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задавшись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питанням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: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роки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намічених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генеральному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̆?».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вказати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точністю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декількох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місяців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зазначити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пункту генерального плану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відповідає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мети.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п’ятому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декількох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декількох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 план.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Спираючись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запитує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себе: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найближчі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мети?»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пункти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розбити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довгостроковому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пункт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закінчити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університет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», то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короткостроковии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увійдуть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пункти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як «подати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університет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пройти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підготовчі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курси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 і т. п.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план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2–3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тижнів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до 2–3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місяців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і, як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попередньому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вказати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реальні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точністю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декількох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днів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Завершальнии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шостии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поверх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піраміди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містить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день.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короткотермінового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один день.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«подати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університет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розбивається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підзадачі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: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з’ясувати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куди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подати»,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оформити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надати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приймальну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комісію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 і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переконатися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оформлені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правильно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прийняті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кожну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призначити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якийсь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певнии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день.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68609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0C1AFEF-3045-A878-4A70-53AF93408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334537"/>
            <a:ext cx="11184673" cy="6166624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Метод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Дуайта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Ейзенхауера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простим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допоміжним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засобом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прийнятті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терміновість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Ейзенхауер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запропонував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чотири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категоріі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 (табл. 4.3).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0A0EB5F-59F0-330D-48A9-360942429C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1524000"/>
            <a:ext cx="7772400" cy="3229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922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6E54A4A-6236-0B43-F04E-C6313CC1E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401444"/>
            <a:ext cx="11084312" cy="6110867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4.3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 (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негайно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займаються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справами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коли вони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звалювати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 на себе, 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і т. д. </a:t>
            </a:r>
            <a:endParaRPr lang="ru-RU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як правило,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зачекати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тут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рано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пізно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перетворюються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найкоротші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перегляду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типу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співробітникам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задач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віддачу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потрапляють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поспіху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і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цілком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конкретного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настільки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делеговано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В тих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Ви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розвантажуєте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Ви можете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довіряючи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9580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55EBF47-CD29-5F4D-2A44-AC0A5CFBF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805" y="401445"/>
            <a:ext cx="10894741" cy="6244682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Менш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термінові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менш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4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)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часто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осідають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письмовому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столі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починаєте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забувши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термінові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скаржитися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у Вас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вистачає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часу.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несуттєвих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нетермінових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бажано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утримуватися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коли у Вас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зайвии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вільнии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час. </a:t>
            </a:r>
            <a:endParaRPr lang="ru-RU" b="1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Проблемою браку часу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багатьох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починають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займатися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справами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категоріи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(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3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) та (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4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простіше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і результат видно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одразу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психологічно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зміцнює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підтвердженні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власноі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ефективності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термінові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так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залишаються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невиконаними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Принцип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Вільфредо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Парето (Правило 80/20)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положення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принципу Парето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розглянуто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рис. 4.3.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7C69F28-0C38-B7CC-5F08-9DEF8B52F5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0603" y="2954606"/>
            <a:ext cx="7070957" cy="3691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8793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>
            <a:extLst>
              <a:ext uri="{FF2B5EF4-FFF2-40B4-BE49-F238E27FC236}">
                <a16:creationId xmlns:a16="http://schemas.microsoft.com/office/drawing/2014/main" id="{E4EE2FB7-520D-554A-EC60-1EFDBADE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629" y="234176"/>
            <a:ext cx="11452303" cy="6400799"/>
          </a:xfrm>
        </p:spPr>
        <p:txBody>
          <a:bodyPr/>
          <a:lstStyle/>
          <a:p>
            <a:endParaRPr lang="ru-RU" sz="1800" dirty="0">
              <a:effectLst/>
              <a:latin typeface="TimesNewRomanPSMT"/>
            </a:endParaRPr>
          </a:p>
          <a:p>
            <a:endParaRPr lang="ru-RU" dirty="0">
              <a:latin typeface="TimesNewRomanPSMT"/>
            </a:endParaRPr>
          </a:p>
          <a:p>
            <a:endParaRPr lang="ru-RU" sz="1800" dirty="0">
              <a:effectLst/>
              <a:latin typeface="TimesNewRomanPSMT"/>
            </a:endParaRPr>
          </a:p>
          <a:p>
            <a:endParaRPr lang="ru-RU" dirty="0">
              <a:latin typeface="TimesNewRomanPSMT"/>
            </a:endParaRPr>
          </a:p>
          <a:p>
            <a:endParaRPr lang="ru-RU" sz="1800" dirty="0">
              <a:effectLst/>
              <a:latin typeface="TimesNewRomanPSMT"/>
            </a:endParaRPr>
          </a:p>
          <a:p>
            <a:endParaRPr lang="ru-RU" dirty="0">
              <a:latin typeface="TimesNewRomanPSMT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У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випадку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головних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(20%),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братися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категоріі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другорядних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(80%).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час, Ви,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кінцевому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підсумку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вибирати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малозначним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визначальною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шляху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процвітання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успішні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навчилися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роботу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найзначущоі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стоїть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ними,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супроводжує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" name="Объект 4">
            <a:extLst>
              <a:ext uri="{FF2B5EF4-FFF2-40B4-BE49-F238E27FC236}">
                <a16:creationId xmlns:a16="http://schemas.microsoft.com/office/drawing/2014/main" id="{AD0635AD-EE65-6FDC-B241-C7B8B1BCF5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437" y="441461"/>
            <a:ext cx="8851900" cy="226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630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9C2123A-23F4-385E-4DF1-2369B7C63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956" y="345688"/>
            <a:ext cx="11229278" cy="6333891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основі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методу Парето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сформулювати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деякі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рекомендаціі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щодо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економіі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зусиль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: </a:t>
            </a:r>
            <a:endParaRPr lang="ru-RU" b="1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20%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привести до 80%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сконцентруйтеся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тих ресурсах,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прибуток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намагайтеся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кількома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напрямками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розпилювати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делегуйте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повсякденну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рутинну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фахівцям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Вас;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ту роботу,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виходить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приносить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виходить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подобається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спокійніше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собою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закон 80/20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Вас, 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Вас.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88682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195524C-B445-863D-0906-99AF8FC60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083" y="211873"/>
            <a:ext cx="11151219" cy="6066264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Метод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пріоритетів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«АБВ-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аналіз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три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категоріі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ступенем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позначивши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буквами «А», «Б» і «В». </a:t>
            </a:r>
          </a:p>
          <a:p>
            <a:pPr algn="just"/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Завдання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категоріі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̈ «А»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призвести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серйозних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ускладнень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«А1», «А2» і т. д.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зустріч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підготовка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звіту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Завдання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типу «Б»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наслідки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незворотними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позбавлення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наслідки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м’якими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несумісними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наслідками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типу «А».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Завданням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типу «В»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тягне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собою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істотних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наслідків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даноі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категоріі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відносять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доручити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іншим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взагалі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бути робота, яка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втратила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актуальність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наведено алгоритм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«АБВ»: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список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вконанти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за формою (табл. 4.4).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21553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0400E83-7F76-3341-6083-15DA8843F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479503"/>
            <a:ext cx="11530361" cy="6244682"/>
          </a:xfrm>
        </p:spPr>
        <p:txBody>
          <a:bodyPr>
            <a:normAutofit fontScale="92500" lnSpcReduction="10000"/>
          </a:bodyPr>
          <a:lstStyle/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критерієм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черги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пронумерувати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«А», «Б», «В»;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відкорегувати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«А»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першочерговості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Вами бюджету часу: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а) 65%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 годин) –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«А»;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б) 20%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–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«Б»;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в) 15%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–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«В»;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«А»,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«Б» і «В»,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собою контроль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делегованих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висновками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АБВ»,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менеджера.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effectLst/>
            </a:endParaRPr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6B549A6-FCE6-A12C-D709-CAF6F0CB07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351" y="479503"/>
            <a:ext cx="7772400" cy="153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5970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41F6EDB-3A88-3227-39DC-989BA536D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267629"/>
            <a:ext cx="10805531" cy="6188927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Метод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Альпи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експрес-розробки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дня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простим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вправ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таблиці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4.5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дня.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A4F18B6-B4C6-7193-62C5-7B2AA5133B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020" y="1299880"/>
            <a:ext cx="6932479" cy="5213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502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49E5E05-C0CF-D41D-4305-A345C2BCB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256479"/>
            <a:ext cx="11285034" cy="6300438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effectLst/>
                <a:latin typeface="TimesNewRomanPS"/>
              </a:rPr>
              <a:t>1 </a:t>
            </a:r>
            <a:r>
              <a:rPr lang="ru-RU" sz="1800" b="1" dirty="0" err="1">
                <a:effectLst/>
                <a:latin typeface="TimesNewRomanPS"/>
              </a:rPr>
              <a:t>Сутність</a:t>
            </a:r>
            <a:r>
              <a:rPr lang="ru-RU" sz="1800" b="1" dirty="0">
                <a:effectLst/>
                <a:latin typeface="TimesNewRomanPS"/>
              </a:rPr>
              <a:t> часу. </a:t>
            </a:r>
            <a:r>
              <a:rPr lang="ru-RU" sz="1800" b="1" dirty="0" err="1">
                <a:effectLst/>
                <a:latin typeface="TimesNewRomanPS"/>
              </a:rPr>
              <a:t>Поняття</a:t>
            </a:r>
            <a:r>
              <a:rPr lang="ru-RU" sz="1800" b="1" dirty="0">
                <a:effectLst/>
                <a:latin typeface="TimesNewRomanPS"/>
              </a:rPr>
              <a:t> ресурсу часу і </a:t>
            </a:r>
            <a:r>
              <a:rPr lang="ru-RU" sz="1800" b="1" dirty="0" err="1">
                <a:effectLst/>
                <a:latin typeface="TimesNewRomanPS"/>
              </a:rPr>
              <a:t>його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означення</a:t>
            </a:r>
            <a:r>
              <a:rPr lang="ru-RU" sz="1800" b="1" dirty="0">
                <a:effectLst/>
                <a:latin typeface="TimesNewRomanPS"/>
              </a:rPr>
              <a:t> </a:t>
            </a:r>
            <a:endParaRPr lang="ru-RU" dirty="0"/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часом практично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частіше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з’являється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встигає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себе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катастрофічно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вкладається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часові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рамки.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вирази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«як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білка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колесі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«загнана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коняка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чомусь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співвідносяться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встигаючими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вічно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кудись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поспішаючими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побачили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себе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прийшла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пора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зайнятися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все-таки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«час»,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природу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розібратися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як ним (часом)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наповнити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темп,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ритми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найрізноманітніших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без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Виділяють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два типи часу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об’єктивнии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зовнішніи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̆)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суб’єктивнии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внутрішніи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̆).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Об’єктивнии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час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єдинии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секунди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доба, роки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.). Ним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вимірюється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тривалість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строго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структуровании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незміннии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служить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еталоном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людство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Суб’єктивнии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абстрактним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об’єктивнии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виміру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обраховують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днями,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відчуттям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неоднаковии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трансформується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протікає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швидкістю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через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підконтрольним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типом часу.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Суб’єктивнии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коли Ви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занурюєтесь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забуваючи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час», там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відсутні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тиск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об’єктивного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втілювати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нездійсненні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758317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11992DA-8466-5A05-A20D-D134AAC6D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89" y="367990"/>
            <a:ext cx="10537903" cy="5865541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запропонованого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експрес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-методу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чітко розуміти завдання на день;</a:t>
            </a:r>
          </a:p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подолати забудькуватість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істотних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зменшити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обсяги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день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зменшити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небажані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перерви,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зменшення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нервового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напруження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дня,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мотивує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подальших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збільшення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рахунок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методичноі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59486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B31003A-6C67-7CE5-035C-E9F2A22AB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9" y="223024"/>
            <a:ext cx="11296185" cy="6289287"/>
          </a:xfrm>
        </p:spPr>
        <p:txBody>
          <a:bodyPr/>
          <a:lstStyle/>
          <a:p>
            <a:r>
              <a:rPr lang="ru-RU" sz="1800" b="1" dirty="0">
                <a:effectLst/>
                <a:latin typeface="TimesNewRomanPS"/>
              </a:rPr>
              <a:t>4 </a:t>
            </a:r>
            <a:r>
              <a:rPr lang="ru-RU" sz="1800" b="1" dirty="0" err="1">
                <a:effectLst/>
                <a:latin typeface="TimesNewRomanPS"/>
              </a:rPr>
              <a:t>Принципи</a:t>
            </a:r>
            <a:r>
              <a:rPr lang="ru-RU" sz="1800" b="1" dirty="0">
                <a:effectLst/>
                <a:latin typeface="TimesNewRomanPS"/>
              </a:rPr>
              <a:t> і </a:t>
            </a:r>
            <a:r>
              <a:rPr lang="ru-RU" sz="1800" b="1" dirty="0" err="1">
                <a:effectLst/>
                <a:latin typeface="TimesNewRomanPS"/>
              </a:rPr>
              <a:t>прийоми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організаціі</a:t>
            </a:r>
            <a:r>
              <a:rPr lang="ru-RU" sz="1800" b="1" dirty="0">
                <a:effectLst/>
                <a:latin typeface="TimesNewRomanPS"/>
              </a:rPr>
              <a:t>̈ часу </a:t>
            </a:r>
            <a:endParaRPr lang="ru-RU" dirty="0"/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Виділимо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прийоми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тайм-менеджменту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Фільтруйте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перевантажуйте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мозок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відображається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Обирайте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якісну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Вас.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Розмежування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орієнтуватися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думках,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скорочує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задач.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відволікайтесь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поглиначі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телевізор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Інтернет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мережі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телефон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все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відволікає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уявляєте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гаджети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сторону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відволікатися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дрібниці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дозволить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зекономити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у рази.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Головне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метод «Слона»,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розділяйте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задачу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підзадачі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вона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здасться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такою масштабною,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результаті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нервове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напруження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зменшується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збільшується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малого.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втягуєтеся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зупинятися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роботу над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статтею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сторінок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зараз.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Оберіть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знайдіть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джерела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написання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по маслу».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772523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A73FE15-0EE5-4336-7B35-54812A9BF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61" y="401445"/>
            <a:ext cx="11039707" cy="609971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4.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переходьте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одного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іншого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закінчите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почате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хапатися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одночасно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так Ви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закінчите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5.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Починайте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трудовии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день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найважливішоі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–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з’їжте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жабу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сніданок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», так би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відкладаючи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Ви робите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гірше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адже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морально на себе тиснете.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виконавши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справу,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зможете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видихнути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полегшенням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адже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6.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Прницип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кошик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сміття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».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чистим столом.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розбирайте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прощайтеся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непотрібними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речами,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близько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30%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витрачаємо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пошук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документа.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7.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Говоріть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!»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справам,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стоять у Вас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пріоритеті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користуватись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часом.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Відмовляйте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тактовно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відмовляєтесь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8.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Працюйте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зручнии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для Вас час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Визнчте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продуктивнии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намагайтеся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встигнути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максимум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задач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годин,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природнии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стиль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до 10-ї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ранку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кульмінаційна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точка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енергіі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значить,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 10-ї до 13-ї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хорошии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напруги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детального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цифрами;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 13-ї до 16-ї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трохи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втомлюватися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присвятити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людьми: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телефонні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дзвінки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робота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клієнтами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переговори;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568248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CEDF1B4-E442-5734-1166-2AAD4153C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468" y="468351"/>
            <a:ext cx="10827834" cy="5910147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 16-ї до 19-ї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млява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фаза,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максимальна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енергійність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жвавість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хорошии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рутинноі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вивчати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розбирати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кореспонденцію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електронні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листи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 19-ї до 22-ї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роздумів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обмірковуйте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9.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Зрозумійте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судіть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себе строго, коли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деякі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Ви просто не можете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зосередитись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нормально,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можете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цілодобово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не можете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намагайтесь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 максимуму.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10.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Використовуйте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техніку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детлайну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себе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кожен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день. Коли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сконцентрованим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продуктивним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Рекомендується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жорсткии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(практика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показує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перевищувати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60%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планового бюджету). Вона носить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назву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запланованоі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Решта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40%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два блоки.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блок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являє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собою резерв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відводиться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робіт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внесені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непередбачені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обставин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носить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назву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непередбаченоі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(20%).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Другии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блок резервного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відводиться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творчу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спонтанноі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(20%).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77936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19C34D3-E832-4AB5-E25A-3F5B1E69D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90" y="312235"/>
            <a:ext cx="11095464" cy="6077414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Призначайте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зустрічі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необхідні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ранок.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Найчастіше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подіі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проходить непродуктивно.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12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Боріться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прокрастинацією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техніку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Помідор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невеликі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перерви (5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хвидлин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годинами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(25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максимально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півгодини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відпочиваємо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13.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Делегуйте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якими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справитись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значно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вивільнить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Ваш час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14.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забувайте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відпочинок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!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з’являється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нагода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сміливо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лягайте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телевізора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набратися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втраченоі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енергіі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15.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Починайте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день з позитивного настрою,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намагайтеся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порадіти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початку нового дня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Настріи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приступаєте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невдач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NewRomanPSMT"/>
              </a:rPr>
              <a:t>16.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Щодня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контролюйте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намічених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спра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в.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підведіть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підсумки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зроблено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день,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список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день.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правило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чистоі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сторінки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перенесення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вдалося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завершити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Намагайтеся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завтра те,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Незавершені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наміри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дискомфорт,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напругу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тревогу.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902609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EE1172D-4D17-372C-79AC-CA44EE25A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629" y="312234"/>
            <a:ext cx="11251581" cy="6311589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18.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зброшурованого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книгу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щорічника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19.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коли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дорозі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машину веде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хтось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блокнот,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мобільнии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телефон, книги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ноутбук.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Навчиться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саморозвантажуватись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!)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я?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!)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тепер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реалістичні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!)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так?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!)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допускайте,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пройшов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хочаб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один день без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над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ресурсом часу.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Змінюючи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зможете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ніколи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втомлюється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звичайно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втомлюються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м’язів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годин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займіться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стоячи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рухатись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22.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Привчіть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готуватися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дзвінків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список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Відмовляйтесь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спокуси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поговорити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телефону.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715926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4FE5379-27C3-BBCE-21DC-5888B9511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9" y="367990"/>
            <a:ext cx="11017404" cy="6657277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утримати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над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NewRomanPS"/>
              </a:rPr>
              <a:t>особистим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NewRomanPS"/>
              </a:rPr>
              <a:t> часом: </a:t>
            </a:r>
            <a:endParaRPr lang="ru-RU" dirty="0">
              <a:effectLst/>
              <a:highlight>
                <a:srgbClr val="00FF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зустрічайтеся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людьми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̈, а не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своїи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̆,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простіше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вказати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двері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коли у Вас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залишайте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двері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офісу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таким чином, коли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закриваєте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повісьте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двері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табличку «Не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турбувати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-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дозволяйте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затримувати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Вас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розмові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по телефону, перш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вхопиться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перервіть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попросіть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передзвонити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пізніше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передати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для Вас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повідомлення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NewRomanPSMT"/>
              </a:rPr>
              <a:t>-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коли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офісі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кімнаті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нарад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вступаєте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будь-ким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неформальну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продовжуйте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стояти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варто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сісти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– і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уникнути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тривалоі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бесіди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pPr algn="just"/>
            <a:endParaRPr lang="ru-RU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961847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C8BB3BC-907E-494A-D33B-8D7F4C788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921" y="289933"/>
            <a:ext cx="11039707" cy="6043960"/>
          </a:xfrm>
        </p:spPr>
        <p:txBody>
          <a:bodyPr>
            <a:normAutofit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поглиначами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" часу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[15; 71; 101]: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нечітка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постановка мети;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справ;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брак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шляхи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їхнього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дня;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неорганізованість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невміння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відмовляти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неефективне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"шум",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несуттєва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зайва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погана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бесіди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теми;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неефективна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кореспонденцією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документами;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77002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4D60407-F8E6-4E41-E355-B5148AB5F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955" y="367990"/>
            <a:ext cx="11128917" cy="6144321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безповоротно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«кане в Лету»,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правильного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застосування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дбайливо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Дослідники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підрахували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8760 годин;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- 2920 з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витрачається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сон;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- 1928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знаходимося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- 1664 годин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припадає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(без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урахування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сну);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- 320 годин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відпустки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рахуючи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вихідних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- 1446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годин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насправді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два рази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723);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- 428 годин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витрачається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поїздки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За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витрачається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прибирання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- 4 роки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подорожі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- 7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процедури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- 13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перегляд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телевізора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- 1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пошук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безладно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розкиданих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речеи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предметів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endParaRPr lang="ru-RU" dirty="0">
              <a:solidFill>
                <a:schemeClr val="tx1"/>
              </a:solidFill>
              <a:effectLst/>
            </a:endParaRPr>
          </a:p>
          <a:p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65355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7431C91-0F2F-A5EE-3503-9056E61BC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90" y="267629"/>
            <a:ext cx="11151220" cy="6512312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огляду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годин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спробувати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весь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відведении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час на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встигнути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найважливіше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найнеобхідніше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плином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когось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летить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»,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замислюватися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ресурсу, а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тягнеться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нескінченно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ресурсом часу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насправді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будь-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момент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сидіти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склавши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руки,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роблячи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взяти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ним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руки.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навик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ресурсом часу стане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собою,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оточенням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умовами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грошима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ресурсом часу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встигати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нас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разі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ефективного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ресурсом часу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отримає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великі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переваги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змусити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працювати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себе, 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організованою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скоротиться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відволікаючі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дрібниці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питаннях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покращить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прийнятих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з’явиться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потреби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творчість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57089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18AFB61-3E0A-0EC1-52AD-B41658CC2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01083"/>
            <a:ext cx="11329639" cy="6211229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2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Поняття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тайм-менеджменту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його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основні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задачі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винахід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Time Management International.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данець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Клаус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Меллер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1970-му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винайшов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Time Manager –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влаштовании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блокнот-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вважати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прабатьком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органайзера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часом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часом.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наука про те, як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спланувати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чіткии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графік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день,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тиждень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все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час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часу, а й обстановки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колегами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вплинути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часу.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Особливе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своїм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часом, але й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Менеджер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ставить перед людьми,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для того,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якомога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час (ресурс,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відводиться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мети)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обирає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Мета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тайм-менеджменту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організовувати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так,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б Ви могли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з великим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задоволенням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результативністю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29973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BA90290-D28F-4891-6BCA-6A4923E74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9932"/>
            <a:ext cx="11340790" cy="6333891"/>
          </a:xfrm>
        </p:spPr>
        <p:txBody>
          <a:bodyPr/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вузькі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себе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оточуючих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час.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тижня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року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душевного стану,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рис. 4.1. 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7487219-EBCD-BDDA-99DE-C7897B505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175" y="3691674"/>
            <a:ext cx="7772400" cy="3060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425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40A547D-C04B-C184-9810-1CD40908D4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7263" y="548481"/>
            <a:ext cx="9728200" cy="5994400"/>
          </a:xfrm>
        </p:spPr>
      </p:pic>
    </p:spTree>
    <p:extLst>
      <p:ext uri="{BB962C8B-B14F-4D97-AF65-F5344CB8AC3E}">
        <p14:creationId xmlns:p14="http://schemas.microsoft.com/office/powerpoint/2010/main" val="354186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D44B98-4AD4-090D-FA11-A9F4798A7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390293"/>
            <a:ext cx="11017405" cy="6568068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принцип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відтягувати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початок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якоїсь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проблем, обходимо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давно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плюси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пришвидшать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реальною, конкретною,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вимірною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розставити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невідкладними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вдасться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широкии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головне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зручнии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записи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план справ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корегуватися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поповнюватися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втратило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видалити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нарешті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розвиненому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яке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48310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13E0717-EC8F-4B81-8D73-2E416FE3D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256478"/>
            <a:ext cx="11006254" cy="6601521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3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Методи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управління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своїм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часом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Система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управління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часом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Бенджаміна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Франкліна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заснована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базових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принципах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класичноі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будь-яке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глобальне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стоїть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ділиться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–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Візуально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подати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вигляді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багатоступінчастоі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піраміди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застосування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поетапного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зведення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піраміди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(рис. 4.2).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DD0EF40-EC8A-2003-F728-AD4F63E741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3100" y="2254250"/>
            <a:ext cx="7772400" cy="2198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17441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468</TotalTime>
  <Words>5150</Words>
  <Application>Microsoft Macintosh PowerPoint</Application>
  <PresentationFormat>Широкоэкранный</PresentationFormat>
  <Paragraphs>139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5" baseType="lpstr">
      <vt:lpstr>Arial</vt:lpstr>
      <vt:lpstr>Times New Roman</vt:lpstr>
      <vt:lpstr>TimesNewRomanPS</vt:lpstr>
      <vt:lpstr>TimesNewRomanPSMT</vt:lpstr>
      <vt:lpstr>Trebuchet MS</vt:lpstr>
      <vt:lpstr>Wingdings</vt:lpstr>
      <vt:lpstr>Wingdings 3</vt:lpstr>
      <vt:lpstr>Facet</vt:lpstr>
      <vt:lpstr>Управління часом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часом</dc:title>
  <dc:creator>Александр Ткачук</dc:creator>
  <cp:lastModifiedBy>Александр Ткачук</cp:lastModifiedBy>
  <cp:revision>16</cp:revision>
  <dcterms:created xsi:type="dcterms:W3CDTF">2024-02-28T08:49:13Z</dcterms:created>
  <dcterms:modified xsi:type="dcterms:W3CDTF">2025-02-26T16:14:08Z</dcterms:modified>
</cp:coreProperties>
</file>