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3"/>
  </p:notesMasterIdLst>
  <p:sldIdLst>
    <p:sldId id="278" r:id="rId2"/>
    <p:sldId id="279" r:id="rId3"/>
    <p:sldId id="280" r:id="rId4"/>
    <p:sldId id="281" r:id="rId5"/>
    <p:sldId id="258" r:id="rId6"/>
    <p:sldId id="257" r:id="rId7"/>
    <p:sldId id="282" r:id="rId8"/>
    <p:sldId id="283" r:id="rId9"/>
    <p:sldId id="259" r:id="rId10"/>
    <p:sldId id="277" r:id="rId11"/>
    <p:sldId id="261" r:id="rId12"/>
    <p:sldId id="284" r:id="rId13"/>
    <p:sldId id="285" r:id="rId14"/>
    <p:sldId id="286" r:id="rId15"/>
    <p:sldId id="289" r:id="rId16"/>
    <p:sldId id="287" r:id="rId17"/>
    <p:sldId id="288" r:id="rId18"/>
    <p:sldId id="290" r:id="rId19"/>
    <p:sldId id="291" r:id="rId20"/>
    <p:sldId id="296" r:id="rId21"/>
    <p:sldId id="292" r:id="rId22"/>
    <p:sldId id="293" r:id="rId23"/>
    <p:sldId id="294" r:id="rId24"/>
    <p:sldId id="295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263" r:id="rId33"/>
    <p:sldId id="262" r:id="rId34"/>
    <p:sldId id="264" r:id="rId35"/>
    <p:sldId id="265" r:id="rId36"/>
    <p:sldId id="266" r:id="rId37"/>
    <p:sldId id="267" r:id="rId38"/>
    <p:sldId id="271" r:id="rId39"/>
    <p:sldId id="270" r:id="rId40"/>
    <p:sldId id="268" r:id="rId41"/>
    <p:sldId id="272" r:id="rId42"/>
    <p:sldId id="260" r:id="rId43"/>
    <p:sldId id="274" r:id="rId44"/>
    <p:sldId id="273" r:id="rId45"/>
    <p:sldId id="304" r:id="rId46"/>
    <p:sldId id="305" r:id="rId47"/>
    <p:sldId id="306" r:id="rId48"/>
    <p:sldId id="307" r:id="rId49"/>
    <p:sldId id="308" r:id="rId50"/>
    <p:sldId id="275" r:id="rId51"/>
    <p:sldId id="276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136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-286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D466FE-CDC9-4F7A-8838-61280EEF434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DAD11D-EAD9-4C32-8684-BBBA93AB7B79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>
              <a:solidFill>
                <a:schemeClr val="bg2">
                  <a:lumMod val="50000"/>
                </a:schemeClr>
              </a:solidFill>
            </a:rPr>
            <a:t>Використання геологічного середовища</a:t>
          </a:r>
          <a:endParaRPr lang="ru-RU" b="1" dirty="0">
            <a:solidFill>
              <a:schemeClr val="bg2">
                <a:lumMod val="50000"/>
              </a:schemeClr>
            </a:solidFill>
          </a:endParaRPr>
        </a:p>
      </dgm:t>
    </dgm:pt>
    <dgm:pt modelId="{1421C17B-9171-4EE2-855B-D8D9312C9EC6}" type="parTrans" cxnId="{E8DBC807-D8F2-438B-9C60-2DC46D8B413B}">
      <dgm:prSet/>
      <dgm:spPr/>
      <dgm:t>
        <a:bodyPr/>
        <a:lstStyle/>
        <a:p>
          <a:endParaRPr lang="ru-RU"/>
        </a:p>
      </dgm:t>
    </dgm:pt>
    <dgm:pt modelId="{7125F9EE-FB6E-4767-8206-FA31985021B6}" type="sibTrans" cxnId="{E8DBC807-D8F2-438B-9C60-2DC46D8B413B}">
      <dgm:prSet/>
      <dgm:spPr/>
      <dgm:t>
        <a:bodyPr/>
        <a:lstStyle/>
        <a:p>
          <a:endParaRPr lang="ru-RU"/>
        </a:p>
      </dgm:t>
    </dgm:pt>
    <dgm:pt modelId="{03B1A730-DED1-4696-BE4D-65D66A12A6F7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/>
            <a:t>Джерело мінеральної сировини</a:t>
          </a:r>
          <a:endParaRPr lang="ru-RU" sz="2400" dirty="0"/>
        </a:p>
      </dgm:t>
    </dgm:pt>
    <dgm:pt modelId="{C7D6AF86-4582-4AFF-93D2-8AA16390F259}" type="parTrans" cxnId="{B9B30A23-FD60-4D95-8DEB-441A29D6C144}">
      <dgm:prSet/>
      <dgm:spPr/>
      <dgm:t>
        <a:bodyPr/>
        <a:lstStyle/>
        <a:p>
          <a:endParaRPr lang="ru-RU" dirty="0"/>
        </a:p>
      </dgm:t>
    </dgm:pt>
    <dgm:pt modelId="{615431BB-66F2-4C79-B6FA-F13844876388}" type="sibTrans" cxnId="{B9B30A23-FD60-4D95-8DEB-441A29D6C144}">
      <dgm:prSet/>
      <dgm:spPr/>
      <dgm:t>
        <a:bodyPr/>
        <a:lstStyle/>
        <a:p>
          <a:endParaRPr lang="ru-RU"/>
        </a:p>
      </dgm:t>
    </dgm:pt>
    <dgm:pt modelId="{BDB97399-420B-4E46-A650-9E6041F3D361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/>
            <a:t>Місце нагромадження відходів</a:t>
          </a:r>
          <a:endParaRPr lang="ru-RU" sz="2400" dirty="0"/>
        </a:p>
      </dgm:t>
    </dgm:pt>
    <dgm:pt modelId="{B138628E-6CB2-4B38-8974-4A601847A405}" type="parTrans" cxnId="{AEC7FF4E-135B-465F-9F9C-14CB76854035}">
      <dgm:prSet/>
      <dgm:spPr/>
      <dgm:t>
        <a:bodyPr/>
        <a:lstStyle/>
        <a:p>
          <a:endParaRPr lang="ru-RU" dirty="0"/>
        </a:p>
      </dgm:t>
    </dgm:pt>
    <dgm:pt modelId="{D7FC3904-DFAA-4438-BF14-D651775E0504}" type="sibTrans" cxnId="{AEC7FF4E-135B-465F-9F9C-14CB76854035}">
      <dgm:prSet/>
      <dgm:spPr/>
      <dgm:t>
        <a:bodyPr/>
        <a:lstStyle/>
        <a:p>
          <a:endParaRPr lang="ru-RU"/>
        </a:p>
      </dgm:t>
    </dgm:pt>
    <dgm:pt modelId="{11A83115-6405-4A89-88CF-3955E970D59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/>
            <a:t>Основа для будівництва </a:t>
          </a:r>
          <a:endParaRPr lang="ru-RU" sz="2400" dirty="0"/>
        </a:p>
      </dgm:t>
    </dgm:pt>
    <dgm:pt modelId="{830EBD01-0F8E-4300-B0F1-909539D37333}" type="parTrans" cxnId="{B757661F-0FF7-40E7-9855-C5F7DD4C3E70}">
      <dgm:prSet/>
      <dgm:spPr/>
      <dgm:t>
        <a:bodyPr/>
        <a:lstStyle/>
        <a:p>
          <a:endParaRPr lang="ru-RU" dirty="0"/>
        </a:p>
      </dgm:t>
    </dgm:pt>
    <dgm:pt modelId="{5112AA66-203E-4E8B-9421-69D53F981533}" type="sibTrans" cxnId="{B757661F-0FF7-40E7-9855-C5F7DD4C3E70}">
      <dgm:prSet/>
      <dgm:spPr/>
      <dgm:t>
        <a:bodyPr/>
        <a:lstStyle/>
        <a:p>
          <a:endParaRPr lang="ru-RU"/>
        </a:p>
      </dgm:t>
    </dgm:pt>
    <dgm:pt modelId="{6FE4147B-134C-4ADC-A10C-285CA6D2223F}" type="pres">
      <dgm:prSet presAssocID="{03D466FE-CDC9-4F7A-8838-61280EEF434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8E8930FA-FFFC-4A69-BA52-C0A29416649B}" type="pres">
      <dgm:prSet presAssocID="{6CDAD11D-EAD9-4C32-8684-BBBA93AB7B79}" presName="hierRoot1" presStyleCnt="0">
        <dgm:presLayoutVars>
          <dgm:hierBranch val="init"/>
        </dgm:presLayoutVars>
      </dgm:prSet>
      <dgm:spPr/>
    </dgm:pt>
    <dgm:pt modelId="{49A5513A-A056-4313-84D1-BDCCB06C8F82}" type="pres">
      <dgm:prSet presAssocID="{6CDAD11D-EAD9-4C32-8684-BBBA93AB7B79}" presName="rootComposite1" presStyleCnt="0"/>
      <dgm:spPr/>
    </dgm:pt>
    <dgm:pt modelId="{FAC175A7-32F5-4661-92EC-2D6B0563079E}" type="pres">
      <dgm:prSet presAssocID="{6CDAD11D-EAD9-4C32-8684-BBBA93AB7B79}" presName="rootText1" presStyleLbl="node0" presStyleIdx="0" presStyleCnt="1" custScaleX="141721" custScaleY="18965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AB147F5-21E9-47E9-8F86-04A7351503A8}" type="pres">
      <dgm:prSet presAssocID="{6CDAD11D-EAD9-4C32-8684-BBBA93AB7B79}" presName="rootConnector1" presStyleLbl="node1" presStyleIdx="0" presStyleCnt="0"/>
      <dgm:spPr/>
      <dgm:t>
        <a:bodyPr/>
        <a:lstStyle/>
        <a:p>
          <a:endParaRPr lang="uk-UA"/>
        </a:p>
      </dgm:t>
    </dgm:pt>
    <dgm:pt modelId="{8CA9B414-24FB-465E-9304-2850BADB2774}" type="pres">
      <dgm:prSet presAssocID="{6CDAD11D-EAD9-4C32-8684-BBBA93AB7B79}" presName="hierChild2" presStyleCnt="0"/>
      <dgm:spPr/>
    </dgm:pt>
    <dgm:pt modelId="{87955E59-F8F4-412A-B4E2-5F7DA50B7928}" type="pres">
      <dgm:prSet presAssocID="{C7D6AF86-4582-4AFF-93D2-8AA16390F259}" presName="Name37" presStyleLbl="parChTrans1D2" presStyleIdx="0" presStyleCnt="3"/>
      <dgm:spPr/>
      <dgm:t>
        <a:bodyPr/>
        <a:lstStyle/>
        <a:p>
          <a:endParaRPr lang="uk-UA"/>
        </a:p>
      </dgm:t>
    </dgm:pt>
    <dgm:pt modelId="{78A8C4FC-7854-4524-8713-DF3C690104D5}" type="pres">
      <dgm:prSet presAssocID="{03B1A730-DED1-4696-BE4D-65D66A12A6F7}" presName="hierRoot2" presStyleCnt="0">
        <dgm:presLayoutVars>
          <dgm:hierBranch val="init"/>
        </dgm:presLayoutVars>
      </dgm:prSet>
      <dgm:spPr/>
    </dgm:pt>
    <dgm:pt modelId="{08789923-ABD8-4A65-935D-F83B23FC8930}" type="pres">
      <dgm:prSet presAssocID="{03B1A730-DED1-4696-BE4D-65D66A12A6F7}" presName="rootComposite" presStyleCnt="0"/>
      <dgm:spPr/>
    </dgm:pt>
    <dgm:pt modelId="{9F659F37-8B5E-42A8-980C-CA57DEE45B63}" type="pres">
      <dgm:prSet presAssocID="{03B1A730-DED1-4696-BE4D-65D66A12A6F7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606CBE8-2058-46FB-B4DC-ACA817DDC28D}" type="pres">
      <dgm:prSet presAssocID="{03B1A730-DED1-4696-BE4D-65D66A12A6F7}" presName="rootConnector" presStyleLbl="node2" presStyleIdx="0" presStyleCnt="3"/>
      <dgm:spPr/>
      <dgm:t>
        <a:bodyPr/>
        <a:lstStyle/>
        <a:p>
          <a:endParaRPr lang="uk-UA"/>
        </a:p>
      </dgm:t>
    </dgm:pt>
    <dgm:pt modelId="{5FF601FC-18B9-42AD-BD8E-D6FB97F0A072}" type="pres">
      <dgm:prSet presAssocID="{03B1A730-DED1-4696-BE4D-65D66A12A6F7}" presName="hierChild4" presStyleCnt="0"/>
      <dgm:spPr/>
    </dgm:pt>
    <dgm:pt modelId="{3CBC793A-C36E-4F62-A9F3-7F47476EF67E}" type="pres">
      <dgm:prSet presAssocID="{03B1A730-DED1-4696-BE4D-65D66A12A6F7}" presName="hierChild5" presStyleCnt="0"/>
      <dgm:spPr/>
    </dgm:pt>
    <dgm:pt modelId="{81BF3011-7AD8-4B11-B763-885F9CF2B077}" type="pres">
      <dgm:prSet presAssocID="{B138628E-6CB2-4B38-8974-4A601847A405}" presName="Name37" presStyleLbl="parChTrans1D2" presStyleIdx="1" presStyleCnt="3"/>
      <dgm:spPr/>
      <dgm:t>
        <a:bodyPr/>
        <a:lstStyle/>
        <a:p>
          <a:endParaRPr lang="uk-UA"/>
        </a:p>
      </dgm:t>
    </dgm:pt>
    <dgm:pt modelId="{87B52413-6FA6-46B9-A296-3467E906C909}" type="pres">
      <dgm:prSet presAssocID="{BDB97399-420B-4E46-A650-9E6041F3D361}" presName="hierRoot2" presStyleCnt="0">
        <dgm:presLayoutVars>
          <dgm:hierBranch val="init"/>
        </dgm:presLayoutVars>
      </dgm:prSet>
      <dgm:spPr/>
    </dgm:pt>
    <dgm:pt modelId="{20FF7B7E-3780-46E8-8B47-C935BABF3A28}" type="pres">
      <dgm:prSet presAssocID="{BDB97399-420B-4E46-A650-9E6041F3D361}" presName="rootComposite" presStyleCnt="0"/>
      <dgm:spPr/>
    </dgm:pt>
    <dgm:pt modelId="{E769E02A-9883-4214-8326-F73C6D6D706B}" type="pres">
      <dgm:prSet presAssocID="{BDB97399-420B-4E46-A650-9E6041F3D361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82580C4-1D59-418E-9474-BFB101EEF4B0}" type="pres">
      <dgm:prSet presAssocID="{BDB97399-420B-4E46-A650-9E6041F3D361}" presName="rootConnector" presStyleLbl="node2" presStyleIdx="1" presStyleCnt="3"/>
      <dgm:spPr/>
      <dgm:t>
        <a:bodyPr/>
        <a:lstStyle/>
        <a:p>
          <a:endParaRPr lang="uk-UA"/>
        </a:p>
      </dgm:t>
    </dgm:pt>
    <dgm:pt modelId="{262246CD-82AF-4FB9-ADE4-5DB2203450EC}" type="pres">
      <dgm:prSet presAssocID="{BDB97399-420B-4E46-A650-9E6041F3D361}" presName="hierChild4" presStyleCnt="0"/>
      <dgm:spPr/>
    </dgm:pt>
    <dgm:pt modelId="{BF49BBC4-619A-450F-BFA2-BB1413E214F6}" type="pres">
      <dgm:prSet presAssocID="{BDB97399-420B-4E46-A650-9E6041F3D361}" presName="hierChild5" presStyleCnt="0"/>
      <dgm:spPr/>
    </dgm:pt>
    <dgm:pt modelId="{943FCA9B-1EBD-49FD-9749-8E4F7622196A}" type="pres">
      <dgm:prSet presAssocID="{830EBD01-0F8E-4300-B0F1-909539D37333}" presName="Name37" presStyleLbl="parChTrans1D2" presStyleIdx="2" presStyleCnt="3"/>
      <dgm:spPr/>
      <dgm:t>
        <a:bodyPr/>
        <a:lstStyle/>
        <a:p>
          <a:endParaRPr lang="uk-UA"/>
        </a:p>
      </dgm:t>
    </dgm:pt>
    <dgm:pt modelId="{1DE0D7A7-D61C-47EA-A8B1-65D9E5BDA1F7}" type="pres">
      <dgm:prSet presAssocID="{11A83115-6405-4A89-88CF-3955E970D598}" presName="hierRoot2" presStyleCnt="0">
        <dgm:presLayoutVars>
          <dgm:hierBranch val="init"/>
        </dgm:presLayoutVars>
      </dgm:prSet>
      <dgm:spPr/>
    </dgm:pt>
    <dgm:pt modelId="{82D3A20F-2285-40F9-BE4F-441DC3CFC27B}" type="pres">
      <dgm:prSet presAssocID="{11A83115-6405-4A89-88CF-3955E970D598}" presName="rootComposite" presStyleCnt="0"/>
      <dgm:spPr/>
    </dgm:pt>
    <dgm:pt modelId="{22B81F4C-4E10-4F06-A591-778365084FC8}" type="pres">
      <dgm:prSet presAssocID="{11A83115-6405-4A89-88CF-3955E970D598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E1DDB37F-5A50-4C11-9732-15A62DFF7A19}" type="pres">
      <dgm:prSet presAssocID="{11A83115-6405-4A89-88CF-3955E970D598}" presName="rootConnector" presStyleLbl="node2" presStyleIdx="2" presStyleCnt="3"/>
      <dgm:spPr/>
      <dgm:t>
        <a:bodyPr/>
        <a:lstStyle/>
        <a:p>
          <a:endParaRPr lang="uk-UA"/>
        </a:p>
      </dgm:t>
    </dgm:pt>
    <dgm:pt modelId="{F05717E3-97A5-4DA5-A8E7-316F013DA4DB}" type="pres">
      <dgm:prSet presAssocID="{11A83115-6405-4A89-88CF-3955E970D598}" presName="hierChild4" presStyleCnt="0"/>
      <dgm:spPr/>
    </dgm:pt>
    <dgm:pt modelId="{BA6EB9C4-19F2-4CC3-B830-E6AAE5598BE8}" type="pres">
      <dgm:prSet presAssocID="{11A83115-6405-4A89-88CF-3955E970D598}" presName="hierChild5" presStyleCnt="0"/>
      <dgm:spPr/>
    </dgm:pt>
    <dgm:pt modelId="{F20C1009-398E-4E48-A923-3B5F0413062E}" type="pres">
      <dgm:prSet presAssocID="{6CDAD11D-EAD9-4C32-8684-BBBA93AB7B79}" presName="hierChild3" presStyleCnt="0"/>
      <dgm:spPr/>
    </dgm:pt>
  </dgm:ptLst>
  <dgm:cxnLst>
    <dgm:cxn modelId="{2751BB68-A33C-4D5D-8C14-E1DD20C7795F}" type="presOf" srcId="{11A83115-6405-4A89-88CF-3955E970D598}" destId="{E1DDB37F-5A50-4C11-9732-15A62DFF7A19}" srcOrd="1" destOrd="0" presId="urn:microsoft.com/office/officeart/2005/8/layout/orgChart1"/>
    <dgm:cxn modelId="{E8DBC807-D8F2-438B-9C60-2DC46D8B413B}" srcId="{03D466FE-CDC9-4F7A-8838-61280EEF434C}" destId="{6CDAD11D-EAD9-4C32-8684-BBBA93AB7B79}" srcOrd="0" destOrd="0" parTransId="{1421C17B-9171-4EE2-855B-D8D9312C9EC6}" sibTransId="{7125F9EE-FB6E-4767-8206-FA31985021B6}"/>
    <dgm:cxn modelId="{5DF18AEA-531D-4759-A209-3BC33A306B5B}" type="presOf" srcId="{830EBD01-0F8E-4300-B0F1-909539D37333}" destId="{943FCA9B-1EBD-49FD-9749-8E4F7622196A}" srcOrd="0" destOrd="0" presId="urn:microsoft.com/office/officeart/2005/8/layout/orgChart1"/>
    <dgm:cxn modelId="{6C32A919-385C-42A4-8599-DD4239BE4AE9}" type="presOf" srcId="{6CDAD11D-EAD9-4C32-8684-BBBA93AB7B79}" destId="{FAB147F5-21E9-47E9-8F86-04A7351503A8}" srcOrd="1" destOrd="0" presId="urn:microsoft.com/office/officeart/2005/8/layout/orgChart1"/>
    <dgm:cxn modelId="{AEC7FF4E-135B-465F-9F9C-14CB76854035}" srcId="{6CDAD11D-EAD9-4C32-8684-BBBA93AB7B79}" destId="{BDB97399-420B-4E46-A650-9E6041F3D361}" srcOrd="1" destOrd="0" parTransId="{B138628E-6CB2-4B38-8974-4A601847A405}" sibTransId="{D7FC3904-DFAA-4438-BF14-D651775E0504}"/>
    <dgm:cxn modelId="{0855556F-B60C-4CCB-B209-35C145969948}" type="presOf" srcId="{03B1A730-DED1-4696-BE4D-65D66A12A6F7}" destId="{9F659F37-8B5E-42A8-980C-CA57DEE45B63}" srcOrd="0" destOrd="0" presId="urn:microsoft.com/office/officeart/2005/8/layout/orgChart1"/>
    <dgm:cxn modelId="{C9DF566A-7C1B-4FAD-8F05-7EE9EA55E4AB}" type="presOf" srcId="{BDB97399-420B-4E46-A650-9E6041F3D361}" destId="{282580C4-1D59-418E-9474-BFB101EEF4B0}" srcOrd="1" destOrd="0" presId="urn:microsoft.com/office/officeart/2005/8/layout/orgChart1"/>
    <dgm:cxn modelId="{B9B30A23-FD60-4D95-8DEB-441A29D6C144}" srcId="{6CDAD11D-EAD9-4C32-8684-BBBA93AB7B79}" destId="{03B1A730-DED1-4696-BE4D-65D66A12A6F7}" srcOrd="0" destOrd="0" parTransId="{C7D6AF86-4582-4AFF-93D2-8AA16390F259}" sibTransId="{615431BB-66F2-4C79-B6FA-F13844876388}"/>
    <dgm:cxn modelId="{53BA31D3-30F6-43D5-AF4B-68522DD53ED9}" type="presOf" srcId="{11A83115-6405-4A89-88CF-3955E970D598}" destId="{22B81F4C-4E10-4F06-A591-778365084FC8}" srcOrd="0" destOrd="0" presId="urn:microsoft.com/office/officeart/2005/8/layout/orgChart1"/>
    <dgm:cxn modelId="{F03D1CC4-8FF0-4729-93DC-DB2DBD0E53CB}" type="presOf" srcId="{6CDAD11D-EAD9-4C32-8684-BBBA93AB7B79}" destId="{FAC175A7-32F5-4661-92EC-2D6B0563079E}" srcOrd="0" destOrd="0" presId="urn:microsoft.com/office/officeart/2005/8/layout/orgChart1"/>
    <dgm:cxn modelId="{2194F9EE-D07F-4B35-9EAF-207BB9A33F92}" type="presOf" srcId="{03B1A730-DED1-4696-BE4D-65D66A12A6F7}" destId="{7606CBE8-2058-46FB-B4DC-ACA817DDC28D}" srcOrd="1" destOrd="0" presId="urn:microsoft.com/office/officeart/2005/8/layout/orgChart1"/>
    <dgm:cxn modelId="{B757661F-0FF7-40E7-9855-C5F7DD4C3E70}" srcId="{6CDAD11D-EAD9-4C32-8684-BBBA93AB7B79}" destId="{11A83115-6405-4A89-88CF-3955E970D598}" srcOrd="2" destOrd="0" parTransId="{830EBD01-0F8E-4300-B0F1-909539D37333}" sibTransId="{5112AA66-203E-4E8B-9421-69D53F981533}"/>
    <dgm:cxn modelId="{1F3B4737-DFEC-4990-8FDE-F534DB629534}" type="presOf" srcId="{C7D6AF86-4582-4AFF-93D2-8AA16390F259}" destId="{87955E59-F8F4-412A-B4E2-5F7DA50B7928}" srcOrd="0" destOrd="0" presId="urn:microsoft.com/office/officeart/2005/8/layout/orgChart1"/>
    <dgm:cxn modelId="{13A4E2ED-0500-4378-9ABC-5E0423157B88}" type="presOf" srcId="{B138628E-6CB2-4B38-8974-4A601847A405}" destId="{81BF3011-7AD8-4B11-B763-885F9CF2B077}" srcOrd="0" destOrd="0" presId="urn:microsoft.com/office/officeart/2005/8/layout/orgChart1"/>
    <dgm:cxn modelId="{497A42D5-E4C3-4850-9F65-32F5342DA968}" type="presOf" srcId="{03D466FE-CDC9-4F7A-8838-61280EEF434C}" destId="{6FE4147B-134C-4ADC-A10C-285CA6D2223F}" srcOrd="0" destOrd="0" presId="urn:microsoft.com/office/officeart/2005/8/layout/orgChart1"/>
    <dgm:cxn modelId="{F99F34A4-77D6-452C-804C-EADEA11C8ABC}" type="presOf" srcId="{BDB97399-420B-4E46-A650-9E6041F3D361}" destId="{E769E02A-9883-4214-8326-F73C6D6D706B}" srcOrd="0" destOrd="0" presId="urn:microsoft.com/office/officeart/2005/8/layout/orgChart1"/>
    <dgm:cxn modelId="{5C59D0AC-8769-4E38-BABB-86375E3A07ED}" type="presParOf" srcId="{6FE4147B-134C-4ADC-A10C-285CA6D2223F}" destId="{8E8930FA-FFFC-4A69-BA52-C0A29416649B}" srcOrd="0" destOrd="0" presId="urn:microsoft.com/office/officeart/2005/8/layout/orgChart1"/>
    <dgm:cxn modelId="{B34BA073-F3D3-4614-94A4-0907B73BF85C}" type="presParOf" srcId="{8E8930FA-FFFC-4A69-BA52-C0A29416649B}" destId="{49A5513A-A056-4313-84D1-BDCCB06C8F82}" srcOrd="0" destOrd="0" presId="urn:microsoft.com/office/officeart/2005/8/layout/orgChart1"/>
    <dgm:cxn modelId="{2929F72C-D21D-4F7C-B168-E13B058ED193}" type="presParOf" srcId="{49A5513A-A056-4313-84D1-BDCCB06C8F82}" destId="{FAC175A7-32F5-4661-92EC-2D6B0563079E}" srcOrd="0" destOrd="0" presId="urn:microsoft.com/office/officeart/2005/8/layout/orgChart1"/>
    <dgm:cxn modelId="{8510A100-17EE-44FD-B1A8-9C680D1AB8CC}" type="presParOf" srcId="{49A5513A-A056-4313-84D1-BDCCB06C8F82}" destId="{FAB147F5-21E9-47E9-8F86-04A7351503A8}" srcOrd="1" destOrd="0" presId="urn:microsoft.com/office/officeart/2005/8/layout/orgChart1"/>
    <dgm:cxn modelId="{225DD7D2-5F1B-489A-B303-FBCAA4D9F1BC}" type="presParOf" srcId="{8E8930FA-FFFC-4A69-BA52-C0A29416649B}" destId="{8CA9B414-24FB-465E-9304-2850BADB2774}" srcOrd="1" destOrd="0" presId="urn:microsoft.com/office/officeart/2005/8/layout/orgChart1"/>
    <dgm:cxn modelId="{84FB899D-BFBB-4194-A50E-3FFAE669FF7D}" type="presParOf" srcId="{8CA9B414-24FB-465E-9304-2850BADB2774}" destId="{87955E59-F8F4-412A-B4E2-5F7DA50B7928}" srcOrd="0" destOrd="0" presId="urn:microsoft.com/office/officeart/2005/8/layout/orgChart1"/>
    <dgm:cxn modelId="{6ABBB99C-9ACA-4675-A8D7-383F7AB95885}" type="presParOf" srcId="{8CA9B414-24FB-465E-9304-2850BADB2774}" destId="{78A8C4FC-7854-4524-8713-DF3C690104D5}" srcOrd="1" destOrd="0" presId="urn:microsoft.com/office/officeart/2005/8/layout/orgChart1"/>
    <dgm:cxn modelId="{B4F36868-B8E0-4A48-B374-884F69076D07}" type="presParOf" srcId="{78A8C4FC-7854-4524-8713-DF3C690104D5}" destId="{08789923-ABD8-4A65-935D-F83B23FC8930}" srcOrd="0" destOrd="0" presId="urn:microsoft.com/office/officeart/2005/8/layout/orgChart1"/>
    <dgm:cxn modelId="{A30E3B46-CF41-4BD0-A87D-FA6902819E02}" type="presParOf" srcId="{08789923-ABD8-4A65-935D-F83B23FC8930}" destId="{9F659F37-8B5E-42A8-980C-CA57DEE45B63}" srcOrd="0" destOrd="0" presId="urn:microsoft.com/office/officeart/2005/8/layout/orgChart1"/>
    <dgm:cxn modelId="{144DBB78-769B-4FB6-B5B1-17513581A923}" type="presParOf" srcId="{08789923-ABD8-4A65-935D-F83B23FC8930}" destId="{7606CBE8-2058-46FB-B4DC-ACA817DDC28D}" srcOrd="1" destOrd="0" presId="urn:microsoft.com/office/officeart/2005/8/layout/orgChart1"/>
    <dgm:cxn modelId="{D4FF2FFB-4CBB-405B-A02F-48ACED208F46}" type="presParOf" srcId="{78A8C4FC-7854-4524-8713-DF3C690104D5}" destId="{5FF601FC-18B9-42AD-BD8E-D6FB97F0A072}" srcOrd="1" destOrd="0" presId="urn:microsoft.com/office/officeart/2005/8/layout/orgChart1"/>
    <dgm:cxn modelId="{112315C1-03E5-447F-B3D4-84429B5F5EF1}" type="presParOf" srcId="{78A8C4FC-7854-4524-8713-DF3C690104D5}" destId="{3CBC793A-C36E-4F62-A9F3-7F47476EF67E}" srcOrd="2" destOrd="0" presId="urn:microsoft.com/office/officeart/2005/8/layout/orgChart1"/>
    <dgm:cxn modelId="{5D27D784-37F8-44A3-B033-F1AB72A4D6C7}" type="presParOf" srcId="{8CA9B414-24FB-465E-9304-2850BADB2774}" destId="{81BF3011-7AD8-4B11-B763-885F9CF2B077}" srcOrd="2" destOrd="0" presId="urn:microsoft.com/office/officeart/2005/8/layout/orgChart1"/>
    <dgm:cxn modelId="{06FBE786-4FBC-461B-914C-06DD5BD08382}" type="presParOf" srcId="{8CA9B414-24FB-465E-9304-2850BADB2774}" destId="{87B52413-6FA6-46B9-A296-3467E906C909}" srcOrd="3" destOrd="0" presId="urn:microsoft.com/office/officeart/2005/8/layout/orgChart1"/>
    <dgm:cxn modelId="{45398820-1A49-4C5D-BA1B-5C002E26C90A}" type="presParOf" srcId="{87B52413-6FA6-46B9-A296-3467E906C909}" destId="{20FF7B7E-3780-46E8-8B47-C935BABF3A28}" srcOrd="0" destOrd="0" presId="urn:microsoft.com/office/officeart/2005/8/layout/orgChart1"/>
    <dgm:cxn modelId="{1F1AD7E2-0749-4B62-8406-6333B99CC3A3}" type="presParOf" srcId="{20FF7B7E-3780-46E8-8B47-C935BABF3A28}" destId="{E769E02A-9883-4214-8326-F73C6D6D706B}" srcOrd="0" destOrd="0" presId="urn:microsoft.com/office/officeart/2005/8/layout/orgChart1"/>
    <dgm:cxn modelId="{ABEFABB9-1410-419F-A7C2-D98DBD30A6C7}" type="presParOf" srcId="{20FF7B7E-3780-46E8-8B47-C935BABF3A28}" destId="{282580C4-1D59-418E-9474-BFB101EEF4B0}" srcOrd="1" destOrd="0" presId="urn:microsoft.com/office/officeart/2005/8/layout/orgChart1"/>
    <dgm:cxn modelId="{D3044585-0122-4925-B34E-D22AA09B830E}" type="presParOf" srcId="{87B52413-6FA6-46B9-A296-3467E906C909}" destId="{262246CD-82AF-4FB9-ADE4-5DB2203450EC}" srcOrd="1" destOrd="0" presId="urn:microsoft.com/office/officeart/2005/8/layout/orgChart1"/>
    <dgm:cxn modelId="{FCE1915E-1118-411D-8001-B8D7166905E0}" type="presParOf" srcId="{87B52413-6FA6-46B9-A296-3467E906C909}" destId="{BF49BBC4-619A-450F-BFA2-BB1413E214F6}" srcOrd="2" destOrd="0" presId="urn:microsoft.com/office/officeart/2005/8/layout/orgChart1"/>
    <dgm:cxn modelId="{AF39F940-A850-46BB-B08D-109A5803D6AF}" type="presParOf" srcId="{8CA9B414-24FB-465E-9304-2850BADB2774}" destId="{943FCA9B-1EBD-49FD-9749-8E4F7622196A}" srcOrd="4" destOrd="0" presId="urn:microsoft.com/office/officeart/2005/8/layout/orgChart1"/>
    <dgm:cxn modelId="{85069A1B-B577-492B-9065-D3CDD707B4F8}" type="presParOf" srcId="{8CA9B414-24FB-465E-9304-2850BADB2774}" destId="{1DE0D7A7-D61C-47EA-A8B1-65D9E5BDA1F7}" srcOrd="5" destOrd="0" presId="urn:microsoft.com/office/officeart/2005/8/layout/orgChart1"/>
    <dgm:cxn modelId="{2C207BC4-CCAC-4770-B9B8-FB2AB6EB0501}" type="presParOf" srcId="{1DE0D7A7-D61C-47EA-A8B1-65D9E5BDA1F7}" destId="{82D3A20F-2285-40F9-BE4F-441DC3CFC27B}" srcOrd="0" destOrd="0" presId="urn:microsoft.com/office/officeart/2005/8/layout/orgChart1"/>
    <dgm:cxn modelId="{2C986612-F1B0-4AA5-B130-E2F803B23FDC}" type="presParOf" srcId="{82D3A20F-2285-40F9-BE4F-441DC3CFC27B}" destId="{22B81F4C-4E10-4F06-A591-778365084FC8}" srcOrd="0" destOrd="0" presId="urn:microsoft.com/office/officeart/2005/8/layout/orgChart1"/>
    <dgm:cxn modelId="{272E32FC-75D8-4C54-B83A-DC5D464A9740}" type="presParOf" srcId="{82D3A20F-2285-40F9-BE4F-441DC3CFC27B}" destId="{E1DDB37F-5A50-4C11-9732-15A62DFF7A19}" srcOrd="1" destOrd="0" presId="urn:microsoft.com/office/officeart/2005/8/layout/orgChart1"/>
    <dgm:cxn modelId="{29D29B1E-3862-420E-B47C-D1B3E588A8E6}" type="presParOf" srcId="{1DE0D7A7-D61C-47EA-A8B1-65D9E5BDA1F7}" destId="{F05717E3-97A5-4DA5-A8E7-316F013DA4DB}" srcOrd="1" destOrd="0" presId="urn:microsoft.com/office/officeart/2005/8/layout/orgChart1"/>
    <dgm:cxn modelId="{94D1324E-D137-4A0F-A204-059932EF4C6F}" type="presParOf" srcId="{1DE0D7A7-D61C-47EA-A8B1-65D9E5BDA1F7}" destId="{BA6EB9C4-19F2-4CC3-B830-E6AAE5598BE8}" srcOrd="2" destOrd="0" presId="urn:microsoft.com/office/officeart/2005/8/layout/orgChart1"/>
    <dgm:cxn modelId="{07F7A361-AFB0-4CED-9AF5-7D5A9F9DC952}" type="presParOf" srcId="{8E8930FA-FFFC-4A69-BA52-C0A29416649B}" destId="{F20C1009-398E-4E48-A923-3B5F0413062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8B55C0-829E-4BDF-A3FB-8F62282898E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F60686-9C19-40C5-BC1E-927A9AF0384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3200" b="1" dirty="0">
              <a:solidFill>
                <a:schemeClr val="bg2">
                  <a:lumMod val="50000"/>
                </a:schemeClr>
              </a:solidFill>
            </a:rPr>
            <a:t>Наслідки гео-розвідувальних робіт</a:t>
          </a:r>
          <a:endParaRPr lang="ru-RU" sz="3200" b="1" dirty="0">
            <a:solidFill>
              <a:schemeClr val="bg2">
                <a:lumMod val="50000"/>
              </a:schemeClr>
            </a:solidFill>
          </a:endParaRPr>
        </a:p>
      </dgm:t>
    </dgm:pt>
    <dgm:pt modelId="{BF595EF1-CF74-40BE-AA74-33517CE1924E}" type="parTrans" cxnId="{D470A937-C371-41B1-BC2F-8B38ABED17B5}">
      <dgm:prSet/>
      <dgm:spPr/>
      <dgm:t>
        <a:bodyPr/>
        <a:lstStyle/>
        <a:p>
          <a:endParaRPr lang="ru-RU"/>
        </a:p>
      </dgm:t>
    </dgm:pt>
    <dgm:pt modelId="{A9089E8F-CEB4-4966-A97F-597F42A263C3}" type="sibTrans" cxnId="{D470A937-C371-41B1-BC2F-8B38ABED17B5}">
      <dgm:prSet/>
      <dgm:spPr/>
      <dgm:t>
        <a:bodyPr/>
        <a:lstStyle/>
        <a:p>
          <a:endParaRPr lang="ru-RU"/>
        </a:p>
      </dgm:t>
    </dgm:pt>
    <dgm:pt modelId="{A0444D07-35C5-4C1B-8E7D-D5040D4CF06C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/>
            <a:t>Активізація ерозійного процесу</a:t>
          </a:r>
          <a:endParaRPr lang="ru-RU" sz="2400" dirty="0"/>
        </a:p>
      </dgm:t>
    </dgm:pt>
    <dgm:pt modelId="{CE6310ED-B155-412A-AA85-17AF32C393C6}" type="parTrans" cxnId="{F837B042-103A-4A1D-A992-ABCFF8DFF31C}">
      <dgm:prSet/>
      <dgm:spPr/>
      <dgm:t>
        <a:bodyPr/>
        <a:lstStyle/>
        <a:p>
          <a:endParaRPr lang="ru-RU" dirty="0"/>
        </a:p>
      </dgm:t>
    </dgm:pt>
    <dgm:pt modelId="{38C4B614-7DDA-4266-B7CE-D18C86A5EFB4}" type="sibTrans" cxnId="{F837B042-103A-4A1D-A992-ABCFF8DFF31C}">
      <dgm:prSet/>
      <dgm:spPr/>
      <dgm:t>
        <a:bodyPr/>
        <a:lstStyle/>
        <a:p>
          <a:endParaRPr lang="ru-RU"/>
        </a:p>
      </dgm:t>
    </dgm:pt>
    <dgm:pt modelId="{A7FD39AE-7C77-41E0-989E-D8EB69647457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/>
            <a:t>Стимулювання яроутворення</a:t>
          </a:r>
        </a:p>
      </dgm:t>
    </dgm:pt>
    <dgm:pt modelId="{7303D8D7-B9F4-4FB0-8A00-8EC6F6215F4C}" type="parTrans" cxnId="{29422B8F-054A-4BFC-8C81-25A3A867A94A}">
      <dgm:prSet/>
      <dgm:spPr/>
      <dgm:t>
        <a:bodyPr/>
        <a:lstStyle/>
        <a:p>
          <a:endParaRPr lang="ru-RU" dirty="0"/>
        </a:p>
      </dgm:t>
    </dgm:pt>
    <dgm:pt modelId="{B693FE93-70AC-4791-BECF-6C58DA59101A}" type="sibTrans" cxnId="{29422B8F-054A-4BFC-8C81-25A3A867A94A}">
      <dgm:prSet/>
      <dgm:spPr/>
      <dgm:t>
        <a:bodyPr/>
        <a:lstStyle/>
        <a:p>
          <a:endParaRPr lang="ru-RU"/>
        </a:p>
      </dgm:t>
    </dgm:pt>
    <dgm:pt modelId="{8242473E-3A3E-4863-9231-37E32438ED00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200" dirty="0"/>
            <a:t>Пошкодження ґрунтово-рослинного покриву</a:t>
          </a:r>
        </a:p>
      </dgm:t>
    </dgm:pt>
    <dgm:pt modelId="{292448C4-85E9-4580-A2D7-1B35717A2BBB}" type="parTrans" cxnId="{ABD537B2-2E7D-4E23-BB2E-3E131F3E60B3}">
      <dgm:prSet/>
      <dgm:spPr/>
      <dgm:t>
        <a:bodyPr/>
        <a:lstStyle/>
        <a:p>
          <a:endParaRPr lang="ru-RU" dirty="0"/>
        </a:p>
      </dgm:t>
    </dgm:pt>
    <dgm:pt modelId="{814C9983-B768-4839-97F7-960140015C78}" type="sibTrans" cxnId="{ABD537B2-2E7D-4E23-BB2E-3E131F3E60B3}">
      <dgm:prSet/>
      <dgm:spPr/>
      <dgm:t>
        <a:bodyPr/>
        <a:lstStyle/>
        <a:p>
          <a:endParaRPr lang="ru-RU"/>
        </a:p>
      </dgm:t>
    </dgm:pt>
    <dgm:pt modelId="{D76D3EBF-9E6A-4D9C-890D-185C465F2F5F}" type="pres">
      <dgm:prSet presAssocID="{C78B55C0-829E-4BDF-A3FB-8F62282898E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B6F8C81F-0C75-400D-A3ED-9339A8602773}" type="pres">
      <dgm:prSet presAssocID="{B9F60686-9C19-40C5-BC1E-927A9AF0384D}" presName="hierRoot1" presStyleCnt="0">
        <dgm:presLayoutVars>
          <dgm:hierBranch val="init"/>
        </dgm:presLayoutVars>
      </dgm:prSet>
      <dgm:spPr/>
    </dgm:pt>
    <dgm:pt modelId="{BC75A8CE-653B-41A9-ADD4-6D15ED495E11}" type="pres">
      <dgm:prSet presAssocID="{B9F60686-9C19-40C5-BC1E-927A9AF0384D}" presName="rootComposite1" presStyleCnt="0"/>
      <dgm:spPr/>
    </dgm:pt>
    <dgm:pt modelId="{AC64CD3E-37F1-4485-8AD2-23A897039118}" type="pres">
      <dgm:prSet presAssocID="{B9F60686-9C19-40C5-BC1E-927A9AF0384D}" presName="rootText1" presStyleLbl="node0" presStyleIdx="0" presStyleCnt="1" custScaleX="149405" custScaleY="1723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5551292-7F19-4113-A6BC-FAB8BEB98306}" type="pres">
      <dgm:prSet presAssocID="{B9F60686-9C19-40C5-BC1E-927A9AF0384D}" presName="rootConnector1" presStyleLbl="node1" presStyleIdx="0" presStyleCnt="0"/>
      <dgm:spPr/>
      <dgm:t>
        <a:bodyPr/>
        <a:lstStyle/>
        <a:p>
          <a:endParaRPr lang="uk-UA"/>
        </a:p>
      </dgm:t>
    </dgm:pt>
    <dgm:pt modelId="{C1EA2BC0-0EB2-448C-ACCA-6C7E821D74B2}" type="pres">
      <dgm:prSet presAssocID="{B9F60686-9C19-40C5-BC1E-927A9AF0384D}" presName="hierChild2" presStyleCnt="0"/>
      <dgm:spPr/>
    </dgm:pt>
    <dgm:pt modelId="{F26386B5-3802-4DD6-B60B-2EE33BFC58C7}" type="pres">
      <dgm:prSet presAssocID="{CE6310ED-B155-412A-AA85-17AF32C393C6}" presName="Name37" presStyleLbl="parChTrans1D2" presStyleIdx="0" presStyleCnt="3"/>
      <dgm:spPr/>
      <dgm:t>
        <a:bodyPr/>
        <a:lstStyle/>
        <a:p>
          <a:endParaRPr lang="uk-UA"/>
        </a:p>
      </dgm:t>
    </dgm:pt>
    <dgm:pt modelId="{907C59F2-BEE8-4A9B-A35F-D5F3A95D0466}" type="pres">
      <dgm:prSet presAssocID="{A0444D07-35C5-4C1B-8E7D-D5040D4CF06C}" presName="hierRoot2" presStyleCnt="0">
        <dgm:presLayoutVars>
          <dgm:hierBranch val="init"/>
        </dgm:presLayoutVars>
      </dgm:prSet>
      <dgm:spPr/>
    </dgm:pt>
    <dgm:pt modelId="{84E6F2F6-598D-4784-9133-FFD6CB39E4A0}" type="pres">
      <dgm:prSet presAssocID="{A0444D07-35C5-4C1B-8E7D-D5040D4CF06C}" presName="rootComposite" presStyleCnt="0"/>
      <dgm:spPr/>
    </dgm:pt>
    <dgm:pt modelId="{25940B92-42D4-4134-B610-D93B038F786A}" type="pres">
      <dgm:prSet presAssocID="{A0444D07-35C5-4C1B-8E7D-D5040D4CF06C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F0DC05E-8432-41F8-BF59-5A785ECF5ED1}" type="pres">
      <dgm:prSet presAssocID="{A0444D07-35C5-4C1B-8E7D-D5040D4CF06C}" presName="rootConnector" presStyleLbl="node2" presStyleIdx="0" presStyleCnt="3"/>
      <dgm:spPr/>
      <dgm:t>
        <a:bodyPr/>
        <a:lstStyle/>
        <a:p>
          <a:endParaRPr lang="uk-UA"/>
        </a:p>
      </dgm:t>
    </dgm:pt>
    <dgm:pt modelId="{53D4CF54-D54F-477A-AC5C-FC3E3AF80867}" type="pres">
      <dgm:prSet presAssocID="{A0444D07-35C5-4C1B-8E7D-D5040D4CF06C}" presName="hierChild4" presStyleCnt="0"/>
      <dgm:spPr/>
    </dgm:pt>
    <dgm:pt modelId="{B388B219-E18B-42B1-8C41-24822B1C6B4C}" type="pres">
      <dgm:prSet presAssocID="{A0444D07-35C5-4C1B-8E7D-D5040D4CF06C}" presName="hierChild5" presStyleCnt="0"/>
      <dgm:spPr/>
    </dgm:pt>
    <dgm:pt modelId="{D123A5AE-D75D-4553-8B44-A7B08C08DED8}" type="pres">
      <dgm:prSet presAssocID="{7303D8D7-B9F4-4FB0-8A00-8EC6F6215F4C}" presName="Name37" presStyleLbl="parChTrans1D2" presStyleIdx="1" presStyleCnt="3"/>
      <dgm:spPr/>
      <dgm:t>
        <a:bodyPr/>
        <a:lstStyle/>
        <a:p>
          <a:endParaRPr lang="uk-UA"/>
        </a:p>
      </dgm:t>
    </dgm:pt>
    <dgm:pt modelId="{C19983A4-DCD9-4220-B056-8AD00714E600}" type="pres">
      <dgm:prSet presAssocID="{A7FD39AE-7C77-41E0-989E-D8EB69647457}" presName="hierRoot2" presStyleCnt="0">
        <dgm:presLayoutVars>
          <dgm:hierBranch val="init"/>
        </dgm:presLayoutVars>
      </dgm:prSet>
      <dgm:spPr/>
    </dgm:pt>
    <dgm:pt modelId="{35361725-95A5-4DEB-8C45-BE83327DE92A}" type="pres">
      <dgm:prSet presAssocID="{A7FD39AE-7C77-41E0-989E-D8EB69647457}" presName="rootComposite" presStyleCnt="0"/>
      <dgm:spPr/>
    </dgm:pt>
    <dgm:pt modelId="{4C3BD428-69A8-461C-98E2-D46BBA61D793}" type="pres">
      <dgm:prSet presAssocID="{A7FD39AE-7C77-41E0-989E-D8EB69647457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D7FBC75-70A3-43F2-A9C8-4F9F33BD695B}" type="pres">
      <dgm:prSet presAssocID="{A7FD39AE-7C77-41E0-989E-D8EB69647457}" presName="rootConnector" presStyleLbl="node2" presStyleIdx="1" presStyleCnt="3"/>
      <dgm:spPr/>
      <dgm:t>
        <a:bodyPr/>
        <a:lstStyle/>
        <a:p>
          <a:endParaRPr lang="uk-UA"/>
        </a:p>
      </dgm:t>
    </dgm:pt>
    <dgm:pt modelId="{A7107221-4D8F-4F62-8823-51B8A45F7FAB}" type="pres">
      <dgm:prSet presAssocID="{A7FD39AE-7C77-41E0-989E-D8EB69647457}" presName="hierChild4" presStyleCnt="0"/>
      <dgm:spPr/>
    </dgm:pt>
    <dgm:pt modelId="{D495741B-E6E0-42A7-A52F-A57BF8CCE32C}" type="pres">
      <dgm:prSet presAssocID="{A7FD39AE-7C77-41E0-989E-D8EB69647457}" presName="hierChild5" presStyleCnt="0"/>
      <dgm:spPr/>
    </dgm:pt>
    <dgm:pt modelId="{13592E6C-98FF-4165-BF26-709269BB9EAE}" type="pres">
      <dgm:prSet presAssocID="{292448C4-85E9-4580-A2D7-1B35717A2BBB}" presName="Name37" presStyleLbl="parChTrans1D2" presStyleIdx="2" presStyleCnt="3"/>
      <dgm:spPr/>
      <dgm:t>
        <a:bodyPr/>
        <a:lstStyle/>
        <a:p>
          <a:endParaRPr lang="uk-UA"/>
        </a:p>
      </dgm:t>
    </dgm:pt>
    <dgm:pt modelId="{560FEE6C-BB58-47D9-9BAC-0D93E62EABAE}" type="pres">
      <dgm:prSet presAssocID="{8242473E-3A3E-4863-9231-37E32438ED00}" presName="hierRoot2" presStyleCnt="0">
        <dgm:presLayoutVars>
          <dgm:hierBranch val="init"/>
        </dgm:presLayoutVars>
      </dgm:prSet>
      <dgm:spPr/>
    </dgm:pt>
    <dgm:pt modelId="{34B3A2C8-7668-4743-BD7E-71EEA8F78DC1}" type="pres">
      <dgm:prSet presAssocID="{8242473E-3A3E-4863-9231-37E32438ED00}" presName="rootComposite" presStyleCnt="0"/>
      <dgm:spPr/>
    </dgm:pt>
    <dgm:pt modelId="{7535BC6F-7775-4885-9DC4-F438FD798AEF}" type="pres">
      <dgm:prSet presAssocID="{8242473E-3A3E-4863-9231-37E32438ED00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212FAC0-DEA5-4C54-B882-93C986323ED1}" type="pres">
      <dgm:prSet presAssocID="{8242473E-3A3E-4863-9231-37E32438ED00}" presName="rootConnector" presStyleLbl="node2" presStyleIdx="2" presStyleCnt="3"/>
      <dgm:spPr/>
      <dgm:t>
        <a:bodyPr/>
        <a:lstStyle/>
        <a:p>
          <a:endParaRPr lang="uk-UA"/>
        </a:p>
      </dgm:t>
    </dgm:pt>
    <dgm:pt modelId="{2B678BDC-CC9D-4EFC-8A48-F7A05E549173}" type="pres">
      <dgm:prSet presAssocID="{8242473E-3A3E-4863-9231-37E32438ED00}" presName="hierChild4" presStyleCnt="0"/>
      <dgm:spPr/>
    </dgm:pt>
    <dgm:pt modelId="{3F256C56-48B9-4A54-BCDD-192C4164A443}" type="pres">
      <dgm:prSet presAssocID="{8242473E-3A3E-4863-9231-37E32438ED00}" presName="hierChild5" presStyleCnt="0"/>
      <dgm:spPr/>
    </dgm:pt>
    <dgm:pt modelId="{F1570DC5-FBDC-4FE7-A8B9-02DEB92640BF}" type="pres">
      <dgm:prSet presAssocID="{B9F60686-9C19-40C5-BC1E-927A9AF0384D}" presName="hierChild3" presStyleCnt="0"/>
      <dgm:spPr/>
    </dgm:pt>
  </dgm:ptLst>
  <dgm:cxnLst>
    <dgm:cxn modelId="{D429727F-DCC5-4EE0-9ADE-C7C6DC536F88}" type="presOf" srcId="{7303D8D7-B9F4-4FB0-8A00-8EC6F6215F4C}" destId="{D123A5AE-D75D-4553-8B44-A7B08C08DED8}" srcOrd="0" destOrd="0" presId="urn:microsoft.com/office/officeart/2005/8/layout/orgChart1"/>
    <dgm:cxn modelId="{0341BCE3-0048-4955-8466-8E2C6A786D96}" type="presOf" srcId="{C78B55C0-829E-4BDF-A3FB-8F62282898E9}" destId="{D76D3EBF-9E6A-4D9C-890D-185C465F2F5F}" srcOrd="0" destOrd="0" presId="urn:microsoft.com/office/officeart/2005/8/layout/orgChart1"/>
    <dgm:cxn modelId="{57B1760A-C10E-4D3F-817D-D62A476144AF}" type="presOf" srcId="{292448C4-85E9-4580-A2D7-1B35717A2BBB}" destId="{13592E6C-98FF-4165-BF26-709269BB9EAE}" srcOrd="0" destOrd="0" presId="urn:microsoft.com/office/officeart/2005/8/layout/orgChart1"/>
    <dgm:cxn modelId="{5B0C9FBE-95A7-4BA2-AE52-2B943E0A7D94}" type="presOf" srcId="{A0444D07-35C5-4C1B-8E7D-D5040D4CF06C}" destId="{25940B92-42D4-4134-B610-D93B038F786A}" srcOrd="0" destOrd="0" presId="urn:microsoft.com/office/officeart/2005/8/layout/orgChart1"/>
    <dgm:cxn modelId="{46F21FB7-2E37-4E81-ACA2-5B427415CE9C}" type="presOf" srcId="{8242473E-3A3E-4863-9231-37E32438ED00}" destId="{7535BC6F-7775-4885-9DC4-F438FD798AEF}" srcOrd="0" destOrd="0" presId="urn:microsoft.com/office/officeart/2005/8/layout/orgChart1"/>
    <dgm:cxn modelId="{F837B042-103A-4A1D-A992-ABCFF8DFF31C}" srcId="{B9F60686-9C19-40C5-BC1E-927A9AF0384D}" destId="{A0444D07-35C5-4C1B-8E7D-D5040D4CF06C}" srcOrd="0" destOrd="0" parTransId="{CE6310ED-B155-412A-AA85-17AF32C393C6}" sibTransId="{38C4B614-7DDA-4266-B7CE-D18C86A5EFB4}"/>
    <dgm:cxn modelId="{D470A937-C371-41B1-BC2F-8B38ABED17B5}" srcId="{C78B55C0-829E-4BDF-A3FB-8F62282898E9}" destId="{B9F60686-9C19-40C5-BC1E-927A9AF0384D}" srcOrd="0" destOrd="0" parTransId="{BF595EF1-CF74-40BE-AA74-33517CE1924E}" sibTransId="{A9089E8F-CEB4-4966-A97F-597F42A263C3}"/>
    <dgm:cxn modelId="{52E99F14-336D-40D1-9750-21E0BB31A725}" type="presOf" srcId="{8242473E-3A3E-4863-9231-37E32438ED00}" destId="{5212FAC0-DEA5-4C54-B882-93C986323ED1}" srcOrd="1" destOrd="0" presId="urn:microsoft.com/office/officeart/2005/8/layout/orgChart1"/>
    <dgm:cxn modelId="{ABD537B2-2E7D-4E23-BB2E-3E131F3E60B3}" srcId="{B9F60686-9C19-40C5-BC1E-927A9AF0384D}" destId="{8242473E-3A3E-4863-9231-37E32438ED00}" srcOrd="2" destOrd="0" parTransId="{292448C4-85E9-4580-A2D7-1B35717A2BBB}" sibTransId="{814C9983-B768-4839-97F7-960140015C78}"/>
    <dgm:cxn modelId="{191CC070-48BE-43E4-8353-3860EBD48E75}" type="presOf" srcId="{A7FD39AE-7C77-41E0-989E-D8EB69647457}" destId="{4C3BD428-69A8-461C-98E2-D46BBA61D793}" srcOrd="0" destOrd="0" presId="urn:microsoft.com/office/officeart/2005/8/layout/orgChart1"/>
    <dgm:cxn modelId="{4DD04CB5-7C53-44A5-9161-293B3553EE1C}" type="presOf" srcId="{A7FD39AE-7C77-41E0-989E-D8EB69647457}" destId="{CD7FBC75-70A3-43F2-A9C8-4F9F33BD695B}" srcOrd="1" destOrd="0" presId="urn:microsoft.com/office/officeart/2005/8/layout/orgChart1"/>
    <dgm:cxn modelId="{75B7EE98-7BF8-423F-B6D4-BABD9D6E4E48}" type="presOf" srcId="{B9F60686-9C19-40C5-BC1E-927A9AF0384D}" destId="{C5551292-7F19-4113-A6BC-FAB8BEB98306}" srcOrd="1" destOrd="0" presId="urn:microsoft.com/office/officeart/2005/8/layout/orgChart1"/>
    <dgm:cxn modelId="{AA953832-B544-401F-B9A0-2E631F53F946}" type="presOf" srcId="{B9F60686-9C19-40C5-BC1E-927A9AF0384D}" destId="{AC64CD3E-37F1-4485-8AD2-23A897039118}" srcOrd="0" destOrd="0" presId="urn:microsoft.com/office/officeart/2005/8/layout/orgChart1"/>
    <dgm:cxn modelId="{E740A165-269D-4A58-A8C8-B0C1F02E497E}" type="presOf" srcId="{A0444D07-35C5-4C1B-8E7D-D5040D4CF06C}" destId="{CF0DC05E-8432-41F8-BF59-5A785ECF5ED1}" srcOrd="1" destOrd="0" presId="urn:microsoft.com/office/officeart/2005/8/layout/orgChart1"/>
    <dgm:cxn modelId="{29422B8F-054A-4BFC-8C81-25A3A867A94A}" srcId="{B9F60686-9C19-40C5-BC1E-927A9AF0384D}" destId="{A7FD39AE-7C77-41E0-989E-D8EB69647457}" srcOrd="1" destOrd="0" parTransId="{7303D8D7-B9F4-4FB0-8A00-8EC6F6215F4C}" sibTransId="{B693FE93-70AC-4791-BECF-6C58DA59101A}"/>
    <dgm:cxn modelId="{F7AB468C-4B16-4E8F-B38E-3BBDA891D7F1}" type="presOf" srcId="{CE6310ED-B155-412A-AA85-17AF32C393C6}" destId="{F26386B5-3802-4DD6-B60B-2EE33BFC58C7}" srcOrd="0" destOrd="0" presId="urn:microsoft.com/office/officeart/2005/8/layout/orgChart1"/>
    <dgm:cxn modelId="{B00F9801-6F74-4A23-896B-859FD623D434}" type="presParOf" srcId="{D76D3EBF-9E6A-4D9C-890D-185C465F2F5F}" destId="{B6F8C81F-0C75-400D-A3ED-9339A8602773}" srcOrd="0" destOrd="0" presId="urn:microsoft.com/office/officeart/2005/8/layout/orgChart1"/>
    <dgm:cxn modelId="{8297E4C8-CB6B-48CB-B828-D0CC0DEAE21F}" type="presParOf" srcId="{B6F8C81F-0C75-400D-A3ED-9339A8602773}" destId="{BC75A8CE-653B-41A9-ADD4-6D15ED495E11}" srcOrd="0" destOrd="0" presId="urn:microsoft.com/office/officeart/2005/8/layout/orgChart1"/>
    <dgm:cxn modelId="{FB603D99-82E2-450C-ABE6-6D914946D5CA}" type="presParOf" srcId="{BC75A8CE-653B-41A9-ADD4-6D15ED495E11}" destId="{AC64CD3E-37F1-4485-8AD2-23A897039118}" srcOrd="0" destOrd="0" presId="urn:microsoft.com/office/officeart/2005/8/layout/orgChart1"/>
    <dgm:cxn modelId="{B156F2C9-A965-4826-BB13-6CAAB089B45D}" type="presParOf" srcId="{BC75A8CE-653B-41A9-ADD4-6D15ED495E11}" destId="{C5551292-7F19-4113-A6BC-FAB8BEB98306}" srcOrd="1" destOrd="0" presId="urn:microsoft.com/office/officeart/2005/8/layout/orgChart1"/>
    <dgm:cxn modelId="{E4D4AEDC-B043-4177-A992-742731820A37}" type="presParOf" srcId="{B6F8C81F-0C75-400D-A3ED-9339A8602773}" destId="{C1EA2BC0-0EB2-448C-ACCA-6C7E821D74B2}" srcOrd="1" destOrd="0" presId="urn:microsoft.com/office/officeart/2005/8/layout/orgChart1"/>
    <dgm:cxn modelId="{2E4C4211-E7A7-4290-85FC-3DA085B37C53}" type="presParOf" srcId="{C1EA2BC0-0EB2-448C-ACCA-6C7E821D74B2}" destId="{F26386B5-3802-4DD6-B60B-2EE33BFC58C7}" srcOrd="0" destOrd="0" presId="urn:microsoft.com/office/officeart/2005/8/layout/orgChart1"/>
    <dgm:cxn modelId="{86FE6488-CF84-4765-B73A-4D6941A06FE8}" type="presParOf" srcId="{C1EA2BC0-0EB2-448C-ACCA-6C7E821D74B2}" destId="{907C59F2-BEE8-4A9B-A35F-D5F3A95D0466}" srcOrd="1" destOrd="0" presId="urn:microsoft.com/office/officeart/2005/8/layout/orgChart1"/>
    <dgm:cxn modelId="{33CCD478-8419-4C00-B5F1-7DF4BF5DADF3}" type="presParOf" srcId="{907C59F2-BEE8-4A9B-A35F-D5F3A95D0466}" destId="{84E6F2F6-598D-4784-9133-FFD6CB39E4A0}" srcOrd="0" destOrd="0" presId="urn:microsoft.com/office/officeart/2005/8/layout/orgChart1"/>
    <dgm:cxn modelId="{62DAE66D-C685-420A-8F1F-1D0ABCD97986}" type="presParOf" srcId="{84E6F2F6-598D-4784-9133-FFD6CB39E4A0}" destId="{25940B92-42D4-4134-B610-D93B038F786A}" srcOrd="0" destOrd="0" presId="urn:microsoft.com/office/officeart/2005/8/layout/orgChart1"/>
    <dgm:cxn modelId="{8DB74810-DF29-48E5-993C-BE50DA6286A3}" type="presParOf" srcId="{84E6F2F6-598D-4784-9133-FFD6CB39E4A0}" destId="{CF0DC05E-8432-41F8-BF59-5A785ECF5ED1}" srcOrd="1" destOrd="0" presId="urn:microsoft.com/office/officeart/2005/8/layout/orgChart1"/>
    <dgm:cxn modelId="{349EFCA9-0472-48EA-804F-4CF4244F36BF}" type="presParOf" srcId="{907C59F2-BEE8-4A9B-A35F-D5F3A95D0466}" destId="{53D4CF54-D54F-477A-AC5C-FC3E3AF80867}" srcOrd="1" destOrd="0" presId="urn:microsoft.com/office/officeart/2005/8/layout/orgChart1"/>
    <dgm:cxn modelId="{E36F9817-FF3E-4335-8CDA-DADACC3AB59A}" type="presParOf" srcId="{907C59F2-BEE8-4A9B-A35F-D5F3A95D0466}" destId="{B388B219-E18B-42B1-8C41-24822B1C6B4C}" srcOrd="2" destOrd="0" presId="urn:microsoft.com/office/officeart/2005/8/layout/orgChart1"/>
    <dgm:cxn modelId="{9786C4A7-ED7F-4776-8E6E-6B3049DCE3FE}" type="presParOf" srcId="{C1EA2BC0-0EB2-448C-ACCA-6C7E821D74B2}" destId="{D123A5AE-D75D-4553-8B44-A7B08C08DED8}" srcOrd="2" destOrd="0" presId="urn:microsoft.com/office/officeart/2005/8/layout/orgChart1"/>
    <dgm:cxn modelId="{29ECBF04-EB90-4590-B673-89D9B149B1BC}" type="presParOf" srcId="{C1EA2BC0-0EB2-448C-ACCA-6C7E821D74B2}" destId="{C19983A4-DCD9-4220-B056-8AD00714E600}" srcOrd="3" destOrd="0" presId="urn:microsoft.com/office/officeart/2005/8/layout/orgChart1"/>
    <dgm:cxn modelId="{585E7213-46E3-4EF2-A41D-23F644EFBFBA}" type="presParOf" srcId="{C19983A4-DCD9-4220-B056-8AD00714E600}" destId="{35361725-95A5-4DEB-8C45-BE83327DE92A}" srcOrd="0" destOrd="0" presId="urn:microsoft.com/office/officeart/2005/8/layout/orgChart1"/>
    <dgm:cxn modelId="{EDCA386B-3CF1-4168-9D49-B72B2FE6C471}" type="presParOf" srcId="{35361725-95A5-4DEB-8C45-BE83327DE92A}" destId="{4C3BD428-69A8-461C-98E2-D46BBA61D793}" srcOrd="0" destOrd="0" presId="urn:microsoft.com/office/officeart/2005/8/layout/orgChart1"/>
    <dgm:cxn modelId="{68FC7612-64B2-483A-AF46-F45ABDBE15D1}" type="presParOf" srcId="{35361725-95A5-4DEB-8C45-BE83327DE92A}" destId="{CD7FBC75-70A3-43F2-A9C8-4F9F33BD695B}" srcOrd="1" destOrd="0" presId="urn:microsoft.com/office/officeart/2005/8/layout/orgChart1"/>
    <dgm:cxn modelId="{AE5AF43A-9865-4D4E-BAF3-75BEFA1024C3}" type="presParOf" srcId="{C19983A4-DCD9-4220-B056-8AD00714E600}" destId="{A7107221-4D8F-4F62-8823-51B8A45F7FAB}" srcOrd="1" destOrd="0" presId="urn:microsoft.com/office/officeart/2005/8/layout/orgChart1"/>
    <dgm:cxn modelId="{EB7329F4-D17E-4A33-941B-E0734073C10C}" type="presParOf" srcId="{C19983A4-DCD9-4220-B056-8AD00714E600}" destId="{D495741B-E6E0-42A7-A52F-A57BF8CCE32C}" srcOrd="2" destOrd="0" presId="urn:microsoft.com/office/officeart/2005/8/layout/orgChart1"/>
    <dgm:cxn modelId="{7F1A8C7C-006C-4161-BD02-1E22189EAEAB}" type="presParOf" srcId="{C1EA2BC0-0EB2-448C-ACCA-6C7E821D74B2}" destId="{13592E6C-98FF-4165-BF26-709269BB9EAE}" srcOrd="4" destOrd="0" presId="urn:microsoft.com/office/officeart/2005/8/layout/orgChart1"/>
    <dgm:cxn modelId="{C0DA026F-7DA0-49CC-8973-529D38710FE4}" type="presParOf" srcId="{C1EA2BC0-0EB2-448C-ACCA-6C7E821D74B2}" destId="{560FEE6C-BB58-47D9-9BAC-0D93E62EABAE}" srcOrd="5" destOrd="0" presId="urn:microsoft.com/office/officeart/2005/8/layout/orgChart1"/>
    <dgm:cxn modelId="{B77C1CF3-DA31-4615-BB2F-EC67293B51A3}" type="presParOf" srcId="{560FEE6C-BB58-47D9-9BAC-0D93E62EABAE}" destId="{34B3A2C8-7668-4743-BD7E-71EEA8F78DC1}" srcOrd="0" destOrd="0" presId="urn:microsoft.com/office/officeart/2005/8/layout/orgChart1"/>
    <dgm:cxn modelId="{8A03F3D7-D8A6-486E-B965-FA1FD121F390}" type="presParOf" srcId="{34B3A2C8-7668-4743-BD7E-71EEA8F78DC1}" destId="{7535BC6F-7775-4885-9DC4-F438FD798AEF}" srcOrd="0" destOrd="0" presId="urn:microsoft.com/office/officeart/2005/8/layout/orgChart1"/>
    <dgm:cxn modelId="{6CF534F9-A291-4EFA-B326-11DA4455ADCF}" type="presParOf" srcId="{34B3A2C8-7668-4743-BD7E-71EEA8F78DC1}" destId="{5212FAC0-DEA5-4C54-B882-93C986323ED1}" srcOrd="1" destOrd="0" presId="urn:microsoft.com/office/officeart/2005/8/layout/orgChart1"/>
    <dgm:cxn modelId="{D3FE3A74-D632-474C-B5B2-82AB1B362AA6}" type="presParOf" srcId="{560FEE6C-BB58-47D9-9BAC-0D93E62EABAE}" destId="{2B678BDC-CC9D-4EFC-8A48-F7A05E549173}" srcOrd="1" destOrd="0" presId="urn:microsoft.com/office/officeart/2005/8/layout/orgChart1"/>
    <dgm:cxn modelId="{94D4E4F2-E7DE-44E8-8412-23D60D7977E7}" type="presParOf" srcId="{560FEE6C-BB58-47D9-9BAC-0D93E62EABAE}" destId="{3F256C56-48B9-4A54-BCDD-192C4164A443}" srcOrd="2" destOrd="0" presId="urn:microsoft.com/office/officeart/2005/8/layout/orgChart1"/>
    <dgm:cxn modelId="{5E2D6B37-AC27-42E2-A407-291C6EB2114C}" type="presParOf" srcId="{B6F8C81F-0C75-400D-A3ED-9339A8602773}" destId="{F1570DC5-FBDC-4FE7-A8B9-02DEB92640B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FCA9B-1EBD-49FD-9749-8E4F7622196A}">
      <dsp:nvSpPr>
        <dsp:cNvPr id="0" name=""/>
        <dsp:cNvSpPr/>
      </dsp:nvSpPr>
      <dsp:spPr>
        <a:xfrm>
          <a:off x="4240227" y="3760136"/>
          <a:ext cx="2999992" cy="520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329"/>
              </a:lnTo>
              <a:lnTo>
                <a:pt x="2999992" y="260329"/>
              </a:lnTo>
              <a:lnTo>
                <a:pt x="2999992" y="52065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BF3011-7AD8-4B11-B763-885F9CF2B077}">
      <dsp:nvSpPr>
        <dsp:cNvPr id="0" name=""/>
        <dsp:cNvSpPr/>
      </dsp:nvSpPr>
      <dsp:spPr>
        <a:xfrm>
          <a:off x="4194507" y="3760136"/>
          <a:ext cx="91440" cy="5206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065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55E59-F8F4-412A-B4E2-5F7DA50B7928}">
      <dsp:nvSpPr>
        <dsp:cNvPr id="0" name=""/>
        <dsp:cNvSpPr/>
      </dsp:nvSpPr>
      <dsp:spPr>
        <a:xfrm>
          <a:off x="1240235" y="3760136"/>
          <a:ext cx="2999992" cy="520659"/>
        </a:xfrm>
        <a:custGeom>
          <a:avLst/>
          <a:gdLst/>
          <a:ahLst/>
          <a:cxnLst/>
          <a:rect l="0" t="0" r="0" b="0"/>
          <a:pathLst>
            <a:path>
              <a:moveTo>
                <a:pt x="2999992" y="0"/>
              </a:moveTo>
              <a:lnTo>
                <a:pt x="2999992" y="260329"/>
              </a:lnTo>
              <a:lnTo>
                <a:pt x="0" y="260329"/>
              </a:lnTo>
              <a:lnTo>
                <a:pt x="0" y="52065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175A7-32F5-4661-92EC-2D6B0563079E}">
      <dsp:nvSpPr>
        <dsp:cNvPr id="0" name=""/>
        <dsp:cNvSpPr/>
      </dsp:nvSpPr>
      <dsp:spPr>
        <a:xfrm>
          <a:off x="2483360" y="1409023"/>
          <a:ext cx="3513734" cy="2351113"/>
        </a:xfrm>
        <a:prstGeom prst="rect">
          <a:avLst/>
        </a:prstGeom>
        <a:solidFill>
          <a:schemeClr val="accent2">
            <a:tint val="50000"/>
          </a:schemeClr>
        </a:solidFill>
        <a:ln w="10000" cap="flat" cmpd="sng" algn="ctr">
          <a:solidFill>
            <a:schemeClr val="accent2"/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b="1" kern="1200" dirty="0">
              <a:solidFill>
                <a:schemeClr val="bg2">
                  <a:lumMod val="50000"/>
                </a:schemeClr>
              </a:solidFill>
            </a:rPr>
            <a:t>Використання геологічного середовища</a:t>
          </a:r>
          <a:endParaRPr lang="ru-RU" sz="44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483360" y="1409023"/>
        <a:ext cx="3513734" cy="2351113"/>
      </dsp:txXfrm>
    </dsp:sp>
    <dsp:sp modelId="{9F659F37-8B5E-42A8-980C-CA57DEE45B63}">
      <dsp:nvSpPr>
        <dsp:cNvPr id="0" name=""/>
        <dsp:cNvSpPr/>
      </dsp:nvSpPr>
      <dsp:spPr>
        <a:xfrm>
          <a:off x="569" y="4280796"/>
          <a:ext cx="2479332" cy="1239666"/>
        </a:xfrm>
        <a:prstGeom prst="rect">
          <a:avLst/>
        </a:prstGeom>
        <a:solidFill>
          <a:schemeClr val="accent2">
            <a:tint val="50000"/>
          </a:schemeClr>
        </a:solidFill>
        <a:ln w="10000" cap="flat" cmpd="sng" algn="ctr">
          <a:solidFill>
            <a:schemeClr val="accent2"/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Джерело мінеральної сировини</a:t>
          </a:r>
          <a:endParaRPr lang="ru-RU" sz="2400" kern="1200" dirty="0"/>
        </a:p>
      </dsp:txBody>
      <dsp:txXfrm>
        <a:off x="569" y="4280796"/>
        <a:ext cx="2479332" cy="1239666"/>
      </dsp:txXfrm>
    </dsp:sp>
    <dsp:sp modelId="{E769E02A-9883-4214-8326-F73C6D6D706B}">
      <dsp:nvSpPr>
        <dsp:cNvPr id="0" name=""/>
        <dsp:cNvSpPr/>
      </dsp:nvSpPr>
      <dsp:spPr>
        <a:xfrm>
          <a:off x="3000561" y="4280796"/>
          <a:ext cx="2479332" cy="1239666"/>
        </a:xfrm>
        <a:prstGeom prst="rect">
          <a:avLst/>
        </a:prstGeom>
        <a:solidFill>
          <a:schemeClr val="accent2">
            <a:tint val="50000"/>
          </a:schemeClr>
        </a:solidFill>
        <a:ln w="10000" cap="flat" cmpd="sng" algn="ctr">
          <a:solidFill>
            <a:schemeClr val="accent2"/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Місце нагромадження відходів</a:t>
          </a:r>
          <a:endParaRPr lang="ru-RU" sz="2400" kern="1200" dirty="0"/>
        </a:p>
      </dsp:txBody>
      <dsp:txXfrm>
        <a:off x="3000561" y="4280796"/>
        <a:ext cx="2479332" cy="1239666"/>
      </dsp:txXfrm>
    </dsp:sp>
    <dsp:sp modelId="{22B81F4C-4E10-4F06-A591-778365084FC8}">
      <dsp:nvSpPr>
        <dsp:cNvPr id="0" name=""/>
        <dsp:cNvSpPr/>
      </dsp:nvSpPr>
      <dsp:spPr>
        <a:xfrm>
          <a:off x="6000553" y="4280796"/>
          <a:ext cx="2479332" cy="1239666"/>
        </a:xfrm>
        <a:prstGeom prst="rect">
          <a:avLst/>
        </a:prstGeom>
        <a:solidFill>
          <a:schemeClr val="accent2">
            <a:tint val="50000"/>
          </a:schemeClr>
        </a:solidFill>
        <a:ln w="10000" cap="flat" cmpd="sng" algn="ctr">
          <a:solidFill>
            <a:schemeClr val="accent2"/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Основа для будівництва </a:t>
          </a:r>
          <a:endParaRPr lang="ru-RU" sz="2400" kern="1200" dirty="0"/>
        </a:p>
      </dsp:txBody>
      <dsp:txXfrm>
        <a:off x="6000553" y="4280796"/>
        <a:ext cx="2479332" cy="12396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A2628-BB38-4C4C-BAFC-72698D0EDADE}" type="datetimeFigureOut">
              <a:rPr lang="ru-RU" smtClean="0"/>
              <a:pPr/>
              <a:t>01.09.2024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78FD9-112D-47D9-A8F2-A5D7B977963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399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D69CA6F-2AB5-4F53-89CB-88F0F82CE04C}" type="datetimeFigureOut">
              <a:rPr lang="ru-RU" smtClean="0"/>
              <a:pPr/>
              <a:t>01.09.2024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624546F-1BDE-4819-83AA-DDCA52E6306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9CA6F-2AB5-4F53-89CB-88F0F82CE04C}" type="datetimeFigureOut">
              <a:rPr lang="ru-RU" smtClean="0"/>
              <a:pPr/>
              <a:t>01.09.2024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546F-1BDE-4819-83AA-DDCA52E6306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D69CA6F-2AB5-4F53-89CB-88F0F82CE04C}" type="datetimeFigureOut">
              <a:rPr lang="ru-RU" smtClean="0"/>
              <a:pPr/>
              <a:t>01.09.2024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E624546F-1BDE-4819-83AA-DDCA52E6306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9CA6F-2AB5-4F53-89CB-88F0F82CE04C}" type="datetimeFigureOut">
              <a:rPr lang="ru-RU" smtClean="0"/>
              <a:pPr/>
              <a:t>01.09.2024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624546F-1BDE-4819-83AA-DDCA52E6306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9CA6F-2AB5-4F53-89CB-88F0F82CE04C}" type="datetimeFigureOut">
              <a:rPr lang="ru-RU" smtClean="0"/>
              <a:pPr/>
              <a:t>01.09.2024</a:t>
            </a:fld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E624546F-1BDE-4819-83AA-DDCA52E6306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D69CA6F-2AB5-4F53-89CB-88F0F82CE04C}" type="datetimeFigureOut">
              <a:rPr lang="ru-RU" smtClean="0"/>
              <a:pPr/>
              <a:t>01.09.2024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624546F-1BDE-4819-83AA-DDCA52E6306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D69CA6F-2AB5-4F53-89CB-88F0F82CE04C}" type="datetimeFigureOut">
              <a:rPr lang="ru-RU" smtClean="0"/>
              <a:pPr/>
              <a:t>01.09.2024</a:t>
            </a:fld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624546F-1BDE-4819-83AA-DDCA52E6306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9CA6F-2AB5-4F53-89CB-88F0F82CE04C}" type="datetimeFigureOut">
              <a:rPr lang="ru-RU" smtClean="0"/>
              <a:pPr/>
              <a:t>01.09.2024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624546F-1BDE-4819-83AA-DDCA52E6306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9CA6F-2AB5-4F53-89CB-88F0F82CE04C}" type="datetimeFigureOut">
              <a:rPr lang="ru-RU" smtClean="0"/>
              <a:pPr/>
              <a:t>01.09.2024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624546F-1BDE-4819-83AA-DDCA52E6306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9CA6F-2AB5-4F53-89CB-88F0F82CE04C}" type="datetimeFigureOut">
              <a:rPr lang="ru-RU" smtClean="0"/>
              <a:pPr/>
              <a:t>01.09.2024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624546F-1BDE-4819-83AA-DDCA52E6306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D69CA6F-2AB5-4F53-89CB-88F0F82CE04C}" type="datetimeFigureOut">
              <a:rPr lang="ru-RU" smtClean="0"/>
              <a:pPr/>
              <a:t>01.09.2024</a:t>
            </a:fld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E624546F-1BDE-4819-83AA-DDCA52E6306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D69CA6F-2AB5-4F53-89CB-88F0F82CE04C}" type="datetimeFigureOut">
              <a:rPr lang="ru-RU" smtClean="0"/>
              <a:pPr/>
              <a:t>01.09.2024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624546F-1BDE-4819-83AA-DDCA52E6306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zoom/>
  </p:transition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4F92EB-10DC-CA8B-C1FC-9495EB8FC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ГЕОЛОГІЧНЕ</a:t>
            </a:r>
            <a:r>
              <a:rPr lang="uk-UA" sz="32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СЕРЕДОВИЩЕ</a:t>
            </a:r>
            <a:r>
              <a:rPr lang="uk-UA" sz="32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МІСТА</a:t>
            </a:r>
            <a:endParaRPr lang="uk-UA" sz="320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8E78A66F-AA39-6F37-B544-721DF1767A9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1520" y="1759035"/>
            <a:ext cx="8077200" cy="5085184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uk-UA" dirty="0" err="1"/>
              <a:t>Літогенна</a:t>
            </a:r>
            <a:r>
              <a:rPr lang="uk-UA" dirty="0"/>
              <a:t> основа міських територій</a:t>
            </a:r>
          </a:p>
          <a:p>
            <a:pPr marL="0" indent="0" algn="just">
              <a:buNone/>
            </a:pPr>
            <a:r>
              <a:rPr lang="uk-UA" dirty="0"/>
              <a:t>Антропогенні зміни рельєфу</a:t>
            </a:r>
          </a:p>
          <a:p>
            <a:pPr marL="0" indent="0" algn="just">
              <a:buNone/>
            </a:pPr>
            <a:r>
              <a:rPr lang="uk-UA" dirty="0" err="1"/>
              <a:t>Грунти</a:t>
            </a:r>
            <a:r>
              <a:rPr lang="uk-UA" dirty="0"/>
              <a:t> міських територій</a:t>
            </a:r>
          </a:p>
          <a:p>
            <a:pPr marL="0" indent="0" algn="just">
              <a:buNone/>
            </a:pPr>
            <a:r>
              <a:rPr lang="uk-UA" dirty="0"/>
              <a:t>Забруднення геологічного середовища міста</a:t>
            </a:r>
          </a:p>
          <a:p>
            <a:pPr marL="0" indent="0" algn="just">
              <a:buNone/>
            </a:pPr>
            <a:r>
              <a:rPr lang="uk-UA" dirty="0"/>
              <a:t>Порушені землі міста</a:t>
            </a:r>
          </a:p>
          <a:p>
            <a:pPr marL="0" indent="0" algn="just">
              <a:buNone/>
            </a:pPr>
            <a:r>
              <a:rPr lang="uk-UA" dirty="0"/>
              <a:t>Небезпечні геологічні процеси на міських територіях</a:t>
            </a:r>
          </a:p>
          <a:p>
            <a:pPr marL="0" indent="0" algn="just">
              <a:buNone/>
            </a:pPr>
            <a:r>
              <a:rPr lang="uk-UA" dirty="0"/>
              <a:t>Інженерний благоустрій міських територій</a:t>
            </a:r>
          </a:p>
          <a:p>
            <a:pPr marL="0" indent="0" algn="just">
              <a:buNone/>
            </a:pPr>
            <a:r>
              <a:rPr lang="uk-UA" dirty="0"/>
              <a:t>Захист міських територій від небезпечних геологічних процесів</a:t>
            </a:r>
          </a:p>
          <a:p>
            <a:pPr marL="0" indent="0" algn="just">
              <a:buNone/>
            </a:pPr>
            <a:r>
              <a:rPr lang="uk-UA" dirty="0"/>
              <a:t>Підземний простір міста</a:t>
            </a:r>
          </a:p>
          <a:p>
            <a:pPr marL="0" indent="0" algn="just">
              <a:buNone/>
            </a:pP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0FE054-F751-72AB-E097-FB7BCE17E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19" y="1556792"/>
            <a:ext cx="3487119" cy="166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81405"/>
      </p:ext>
    </p:extLst>
  </p:cSld>
  <p:clrMapOvr>
    <a:masterClrMapping/>
  </p:clrMapOvr>
  <p:transition spd="slow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81185E3-1D27-E083-8B72-25573137A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280" y="620688"/>
            <a:ext cx="9612560" cy="540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884779"/>
      </p:ext>
    </p:extLst>
  </p:cSld>
  <p:clrMapOvr>
    <a:masterClrMapping/>
  </p:clrMapOvr>
  <p:transition spd="slow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285720" y="-214338"/>
          <a:ext cx="8480455" cy="6929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15AB6F-4897-3735-89E0-F657B9C0A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35114"/>
            <a:ext cx="8531352" cy="990600"/>
          </a:xfrm>
        </p:spPr>
        <p:txBody>
          <a:bodyPr>
            <a:noAutofit/>
          </a:bodyPr>
          <a:lstStyle/>
          <a:p>
            <a:pPr marL="604520">
              <a:spcBef>
                <a:spcPts val="25"/>
              </a:spcBef>
              <a:spcAft>
                <a:spcPts val="0"/>
              </a:spcAft>
            </a:pPr>
            <a: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Забруднення</a:t>
            </a:r>
            <a:r>
              <a:rPr lang="uk-UA" sz="32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геологічного</a:t>
            </a:r>
            <a:r>
              <a:rPr lang="uk-UA" sz="32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середовища</a:t>
            </a:r>
            <a:r>
              <a:rPr lang="uk-UA" sz="32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міста</a:t>
            </a:r>
            <a:b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44B53D-8474-1B40-E1BE-3DB5BCEF2A6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-396552" y="1412776"/>
            <a:ext cx="10081120" cy="5029200"/>
          </a:xfrm>
        </p:spPr>
        <p:txBody>
          <a:bodyPr>
            <a:noAutofit/>
          </a:bodyPr>
          <a:lstStyle/>
          <a:p>
            <a:pPr marL="604520" marR="615315" indent="0" algn="just">
              <a:buNone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урбанізованих територіях забруднення ґрунтів відбувається в результаті викидів промислових підприємств, транспорту, підприємств теплоенергетики, витоку з каналізації і відстійників, впливу промислових і побутових відходів, а також певною</a:t>
            </a:r>
            <a:r>
              <a:rPr lang="uk-UA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мірою</a:t>
            </a:r>
            <a:r>
              <a:rPr lang="uk-UA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рахунок</a:t>
            </a:r>
            <a:r>
              <a:rPr lang="uk-UA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використання</a:t>
            </a:r>
            <a:r>
              <a:rPr lang="uk-UA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пестицидів</a:t>
            </a:r>
            <a:r>
              <a:rPr lang="uk-UA" sz="24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добрив.</a:t>
            </a:r>
          </a:p>
          <a:p>
            <a:pPr marL="604520" marR="615315" indent="0" algn="just">
              <a:buNone/>
            </a:pPr>
            <a:r>
              <a:rPr lang="uk-UA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Забруднення ґрунтів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території міст поділяють на механічне,</a:t>
            </a:r>
            <a:r>
              <a:rPr lang="uk-UA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фізичне,</a:t>
            </a:r>
            <a:r>
              <a:rPr lang="uk-UA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хімічне і</a:t>
            </a:r>
            <a:r>
              <a:rPr lang="uk-UA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біологічне.</a:t>
            </a:r>
          </a:p>
          <a:p>
            <a:pPr marL="0" indent="0">
              <a:buNone/>
            </a:pPr>
            <a:endParaRPr lang="uk-UA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46BE5D3-3E20-3106-C9A2-71A028DA7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306" y="3783206"/>
            <a:ext cx="3951134" cy="295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0473"/>
      </p:ext>
    </p:extLst>
  </p:cSld>
  <p:clrMapOvr>
    <a:masterClrMapping/>
  </p:clrMapOvr>
  <p:transition spd="slow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FF014F-F3F6-8C90-4E8C-EFB109FE0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Порушені</a:t>
            </a:r>
            <a:r>
              <a:rPr lang="uk-UA" sz="4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землі</a:t>
            </a:r>
            <a:r>
              <a:rPr lang="uk-UA" sz="4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міста</a:t>
            </a:r>
            <a:br>
              <a:rPr lang="uk-U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CB6C788-C837-E8C7-5F48-CE856841240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i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uk-UA" sz="2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орушення території </a:t>
            </a:r>
            <a:r>
              <a:rPr lang="uk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це</a:t>
            </a:r>
            <a:r>
              <a:rPr lang="uk-UA" sz="2400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порогова, </a:t>
            </a:r>
            <a:r>
              <a:rPr lang="uk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понадкритична</a:t>
            </a:r>
            <a:r>
              <a:rPr lang="uk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зміна будь-якої з характеристик інженерно-геологічних умов території, що обмежує конкретне її функціональне використання без проведення </a:t>
            </a:r>
            <a:r>
              <a:rPr lang="uk-UA" sz="2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рекультивації</a:t>
            </a:r>
            <a:r>
              <a:rPr lang="uk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тобто</a:t>
            </a:r>
            <a:r>
              <a:rPr lang="uk-UA" sz="2400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комплексу робіт, спрямованих на відновлення біологічної або</a:t>
            </a:r>
            <a:r>
              <a:rPr lang="uk-UA" sz="2400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господарської</a:t>
            </a:r>
            <a:r>
              <a:rPr lang="uk-UA" sz="2400" kern="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цінності</a:t>
            </a:r>
            <a:r>
              <a:rPr lang="uk-UA" sz="2400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порушених</a:t>
            </a:r>
            <a:r>
              <a:rPr lang="uk-UA" sz="2400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земель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282492350"/>
      </p:ext>
    </p:extLst>
  </p:cSld>
  <p:clrMapOvr>
    <a:masterClrMapping/>
  </p:clrMapOvr>
  <p:transition spd="slow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5E85F2E-B45C-CEB3-1EB1-5895856D0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490"/>
            <a:ext cx="4608512" cy="5768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A3F1E5-0D23-A135-FE92-25E17918DB8D}"/>
              </a:ext>
            </a:extLst>
          </p:cNvPr>
          <p:cNvSpPr txBox="1"/>
          <p:nvPr/>
        </p:nvSpPr>
        <p:spPr>
          <a:xfrm>
            <a:off x="647056" y="5657671"/>
            <a:ext cx="8496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Рис. 2. Типи порушених земель (за І. В. </a:t>
            </a:r>
            <a:r>
              <a:rPr lang="uk-UA" b="1" dirty="0" err="1"/>
              <a:t>Лазаревою</a:t>
            </a:r>
            <a:r>
              <a:rPr lang="uk-UA" b="1" dirty="0"/>
              <a:t>)</a:t>
            </a:r>
          </a:p>
          <a:p>
            <a:r>
              <a:rPr lang="uk-UA" b="1" dirty="0"/>
              <a:t>а) акумулятивні (відвали): І – конусні; 2 – хребтові; 3 – секторні; 4 – плоскі</a:t>
            </a:r>
            <a:r>
              <a:rPr lang="uk-UA" b="1"/>
              <a:t>; </a:t>
            </a:r>
          </a:p>
          <a:p>
            <a:r>
              <a:rPr lang="uk-UA" b="1"/>
              <a:t>5 </a:t>
            </a:r>
            <a:r>
              <a:rPr lang="uk-UA" b="1" dirty="0"/>
              <a:t>– терасоподібні; 6 – гребенеподібні;</a:t>
            </a:r>
          </a:p>
          <a:p>
            <a:r>
              <a:rPr lang="uk-UA" b="1" dirty="0"/>
              <a:t>б) денудаційні: 1, 2 – провали; 3 – просадки, прогини; 4 – кар’єрний простір</a:t>
            </a:r>
          </a:p>
        </p:txBody>
      </p:sp>
    </p:spTree>
    <p:extLst>
      <p:ext uri="{BB962C8B-B14F-4D97-AF65-F5344CB8AC3E}">
        <p14:creationId xmlns:p14="http://schemas.microsoft.com/office/powerpoint/2010/main" val="3496506013"/>
      </p:ext>
    </p:extLst>
  </p:cSld>
  <p:clrMapOvr>
    <a:masterClrMapping/>
  </p:clrMapOvr>
  <p:transition spd="slow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D011E1EF-E2A0-563E-11D9-49BE674A1E3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b="11826"/>
          <a:stretch/>
        </p:blipFill>
        <p:spPr>
          <a:xfrm>
            <a:off x="24979" y="1010428"/>
            <a:ext cx="9119021" cy="603044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220254D-321A-6F75-1284-843634E08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89" y="19828"/>
            <a:ext cx="8153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/>
            </a:r>
            <a:br>
              <a:rPr lang="uk-UA" dirty="0">
                <a:solidFill>
                  <a:schemeClr val="tx1"/>
                </a:solidFill>
              </a:rPr>
            </a:br>
            <a:r>
              <a:rPr lang="uk-UA" dirty="0">
                <a:solidFill>
                  <a:schemeClr val="tx1"/>
                </a:solidFill>
              </a:rPr>
              <a:t>Небезпечні геологічні процеси на міських територіях</a:t>
            </a:r>
            <a:br>
              <a:rPr lang="uk-UA" dirty="0">
                <a:solidFill>
                  <a:schemeClr val="tx1"/>
                </a:solidFill>
              </a:rPr>
            </a:br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66751"/>
      </p:ext>
    </p:extLst>
  </p:cSld>
  <p:clrMapOvr>
    <a:masterClrMapping/>
  </p:clrMapOvr>
  <p:transition spd="slow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2A123B-873F-1250-72D4-F2503C069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/>
            </a:r>
            <a:br>
              <a:rPr lang="uk-UA" dirty="0">
                <a:solidFill>
                  <a:schemeClr val="tx1"/>
                </a:solidFill>
              </a:rPr>
            </a:br>
            <a:r>
              <a:rPr lang="uk-UA" dirty="0">
                <a:solidFill>
                  <a:schemeClr val="tx1"/>
                </a:solidFill>
              </a:rPr>
              <a:t>Небезпечні геологічні процеси на міських територіях</a:t>
            </a:r>
            <a:br>
              <a:rPr lang="uk-UA" dirty="0">
                <a:solidFill>
                  <a:schemeClr val="tx1"/>
                </a:solidFill>
              </a:rPr>
            </a:b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4345948A-63B2-CB2D-B48D-9FB9D8D9E17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b="7626"/>
          <a:stretch/>
        </p:blipFill>
        <p:spPr>
          <a:xfrm>
            <a:off x="612648" y="1582845"/>
            <a:ext cx="7614251" cy="527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40244"/>
      </p:ext>
    </p:extLst>
  </p:cSld>
  <p:clrMapOvr>
    <a:masterClrMapping/>
  </p:clrMapOvr>
  <p:transition spd="slow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31F2E54B-8D62-CB81-E9FA-F243823218A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t="10499"/>
          <a:stretch/>
        </p:blipFill>
        <p:spPr>
          <a:xfrm>
            <a:off x="524135" y="1175112"/>
            <a:ext cx="8095729" cy="543432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4D9B3163-AB77-DB7D-034E-AA817234F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/>
            </a:r>
            <a:br>
              <a:rPr lang="uk-UA" dirty="0">
                <a:solidFill>
                  <a:schemeClr val="tx1"/>
                </a:solidFill>
              </a:rPr>
            </a:br>
            <a:r>
              <a:rPr lang="uk-UA" dirty="0">
                <a:solidFill>
                  <a:schemeClr val="tx1"/>
                </a:solidFill>
              </a:rPr>
              <a:t>Небезпечні геологічні процеси на міських територіях</a:t>
            </a:r>
            <a:br>
              <a:rPr lang="uk-UA" dirty="0">
                <a:solidFill>
                  <a:schemeClr val="tx1"/>
                </a:solidFill>
              </a:rPr>
            </a:br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65594"/>
      </p:ext>
    </p:extLst>
  </p:cSld>
  <p:clrMapOvr>
    <a:masterClrMapping/>
  </p:clrMapOvr>
  <p:transition spd="slow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46B8EF58-3F1B-1D3E-378A-C15C99B7014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b="9726"/>
          <a:stretch/>
        </p:blipFill>
        <p:spPr>
          <a:xfrm>
            <a:off x="211752" y="476886"/>
            <a:ext cx="8720496" cy="590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52191"/>
      </p:ext>
    </p:extLst>
  </p:cSld>
  <p:clrMapOvr>
    <a:masterClrMapping/>
  </p:clrMapOvr>
  <p:transition spd="slow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078ED97-DEEE-6F53-8901-8C2CF0317C4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b="8722"/>
          <a:stretch/>
        </p:blipFill>
        <p:spPr>
          <a:xfrm>
            <a:off x="133001" y="188640"/>
            <a:ext cx="8877997" cy="607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11930"/>
      </p:ext>
    </p:extLst>
  </p:cSld>
  <p:clrMapOvr>
    <a:masterClrMapping/>
  </p:clrMapOvr>
  <p:transition spd="slow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F3F89F8-15A9-F696-7A6B-692A1B082A4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283968" y="1752600"/>
            <a:ext cx="4680520" cy="462872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4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усієї поверхні Землі –</a:t>
            </a:r>
            <a:r>
              <a:rPr lang="uk-UA" sz="2400" kern="0" spc="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kern="0" spc="-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510 млн. км</a:t>
            </a:r>
            <a:r>
              <a:rPr lang="uk-UA" sz="2400" kern="0" spc="-5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kern="0" spc="-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площа суші становить 146 млн. км</a:t>
            </a:r>
            <a:r>
              <a:rPr lang="uk-UA" sz="2400" kern="0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площа суші,</a:t>
            </a:r>
            <a:r>
              <a:rPr lang="uk-UA" sz="2400" kern="0" spc="-26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придатна для життя за кліматичними умовами, – 70,6 млн. км</a:t>
            </a:r>
            <a:r>
              <a:rPr lang="uk-UA" sz="2400" kern="0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uk-UA" sz="2400" kern="0" spc="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тобто, не більше як 3 % загальної площі суходолу. </a:t>
            </a:r>
          </a:p>
          <a:p>
            <a:pPr marL="0" indent="0" algn="just">
              <a:buNone/>
            </a:pPr>
            <a:r>
              <a:rPr lang="uk-UA" sz="24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Площа, придатна для міської забудови, становить лише 28,1 млн. км</a:t>
            </a:r>
            <a:r>
              <a:rPr lang="uk-UA" sz="2400" kern="0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4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sz="2400" dirty="0">
              <a:solidFill>
                <a:schemeClr val="tx1"/>
              </a:solidFill>
            </a:endParaRPr>
          </a:p>
          <a:p>
            <a:endParaRPr lang="uk-UA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21E5550-4AB9-0640-6EF0-5BD0EA92B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04036"/>
            <a:ext cx="4032448" cy="274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3670"/>
      </p:ext>
    </p:extLst>
  </p:cSld>
  <p:clrMapOvr>
    <a:masterClrMapping/>
  </p:clrMapOvr>
  <p:transition spd="slow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F82027-1068-B2C3-BB13-1FD9D551B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Грязьовий</a:t>
            </a:r>
            <a:r>
              <a:rPr lang="uk-UA" sz="4800" b="1" spc="-1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вулканізм</a:t>
            </a:r>
            <a:br>
              <a:rPr lang="uk-UA" sz="4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4800" dirty="0">
              <a:solidFill>
                <a:schemeClr val="tx1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7590534B-1DB7-8E2E-F1A8-A217CF95AA4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9280" y="1566354"/>
            <a:ext cx="8845439" cy="50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70240"/>
      </p:ext>
    </p:extLst>
  </p:cSld>
  <p:clrMapOvr>
    <a:masterClrMapping/>
  </p:clrMapOvr>
  <p:transition spd="slow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6BF8B170-EE65-2E44-A009-0972685940C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b="9726"/>
          <a:stretch/>
        </p:blipFill>
        <p:spPr>
          <a:xfrm>
            <a:off x="244441" y="499018"/>
            <a:ext cx="8655117" cy="58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48483"/>
      </p:ext>
    </p:extLst>
  </p:cSld>
  <p:clrMapOvr>
    <a:masterClrMapping/>
  </p:clrMapOvr>
  <p:transition spd="slow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648F64C7-0444-F74E-AD8B-A85290F01F3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b="16026"/>
          <a:stretch/>
        </p:blipFill>
        <p:spPr>
          <a:xfrm>
            <a:off x="1" y="504493"/>
            <a:ext cx="9144000" cy="57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88507"/>
      </p:ext>
    </p:extLst>
  </p:cSld>
  <p:clrMapOvr>
    <a:masterClrMapping/>
  </p:clrMapOvr>
  <p:transition spd="slow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1EE586A-06C8-C95C-A3F2-B20F039A279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b="11826"/>
          <a:stretch/>
        </p:blipFill>
        <p:spPr>
          <a:xfrm>
            <a:off x="0" y="359741"/>
            <a:ext cx="9143999" cy="604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72551"/>
      </p:ext>
    </p:extLst>
  </p:cSld>
  <p:clrMapOvr>
    <a:masterClrMapping/>
  </p:clrMapOvr>
  <p:transition spd="slow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74B0D97F-B15D-B939-101C-DF45F424C82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b="11826"/>
          <a:stretch/>
        </p:blipFill>
        <p:spPr>
          <a:xfrm>
            <a:off x="37136" y="427491"/>
            <a:ext cx="9077553" cy="600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47796"/>
      </p:ext>
    </p:extLst>
  </p:cSld>
  <p:clrMapOvr>
    <a:masterClrMapping/>
  </p:clrMapOvr>
  <p:transition spd="slow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A5A47BA2-B822-F320-715E-35EEB1E9BB8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-67229"/>
            <a:ext cx="9149960" cy="68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03058"/>
      </p:ext>
    </p:extLst>
  </p:cSld>
  <p:clrMapOvr>
    <a:masterClrMapping/>
  </p:clrMapOvr>
  <p:transition spd="slow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03BAEC-7C0B-522F-0933-2D507E3DF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7F2D33D5-4400-87CB-E614-7321A2745B2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496" y="0"/>
            <a:ext cx="9073008" cy="680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46682"/>
      </p:ext>
    </p:extLst>
  </p:cSld>
  <p:clrMapOvr>
    <a:masterClrMapping/>
  </p:clrMapOvr>
  <p:transition spd="slow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9C1212-5FBD-FCD9-6584-0E3E34A9F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05E17035-AB0D-5AA1-D835-97ED21E703E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-299118" y="316"/>
            <a:ext cx="9431213" cy="707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28576"/>
      </p:ext>
    </p:extLst>
  </p:cSld>
  <p:clrMapOvr>
    <a:masterClrMapping/>
  </p:clrMapOvr>
  <p:transition spd="slow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70671C-F6BE-A4DF-0C39-7E658A9C6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031A7A9-6915-1635-9043-3F0DA537B86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19" y="0"/>
            <a:ext cx="9143181" cy="685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05352"/>
      </p:ext>
    </p:extLst>
  </p:cSld>
  <p:clrMapOvr>
    <a:masterClrMapping/>
  </p:clrMapOvr>
  <p:transition spd="slow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C61FE2-C037-6587-77E8-1DBF38F94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1564434E-03F5-93DD-8893-8CDFF673479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037004" cy="677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46583"/>
      </p:ext>
    </p:extLst>
  </p:cSld>
  <p:clrMapOvr>
    <a:masterClrMapping/>
  </p:clrMapOvr>
  <p:transition spd="slow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63ACAE-94E9-8CF5-112C-1F060B4AE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Літогенна</a:t>
            </a:r>
            <a:r>
              <a:rPr lang="uk-UA" sz="32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основа</a:t>
            </a:r>
            <a:r>
              <a:rPr lang="uk-UA" sz="32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міських</a:t>
            </a:r>
            <a:r>
              <a:rPr lang="uk-UA" sz="32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територій</a:t>
            </a:r>
            <a:b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4841FAF-8169-7345-F601-BBE6A1037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26" y="2060848"/>
            <a:ext cx="8572859" cy="30419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D32186-41FA-E5CE-6BAA-0B8CB9B7BF89}"/>
              </a:ext>
            </a:extLst>
          </p:cNvPr>
          <p:cNvSpPr txBox="1"/>
          <p:nvPr/>
        </p:nvSpPr>
        <p:spPr>
          <a:xfrm>
            <a:off x="1259632" y="5384621"/>
            <a:ext cx="76389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Рис. 1. Схема </a:t>
            </a:r>
            <a:r>
              <a:rPr lang="ru-RU" sz="2400" dirty="0" err="1"/>
              <a:t>геологічної</a:t>
            </a:r>
            <a:r>
              <a:rPr lang="ru-RU" sz="2400" dirty="0"/>
              <a:t> </a:t>
            </a:r>
            <a:r>
              <a:rPr lang="ru-RU" sz="2400" dirty="0" err="1"/>
              <a:t>будови</a:t>
            </a:r>
            <a:r>
              <a:rPr lang="ru-RU" sz="2400" dirty="0"/>
              <a:t> </a:t>
            </a:r>
            <a:r>
              <a:rPr lang="ru-RU" sz="2400" dirty="0" err="1"/>
              <a:t>території</a:t>
            </a:r>
            <a:endParaRPr lang="ru-RU" sz="2400" dirty="0"/>
          </a:p>
          <a:p>
            <a:r>
              <a:rPr lang="ru-RU" sz="2400" dirty="0"/>
              <a:t>I – </a:t>
            </a:r>
            <a:r>
              <a:rPr lang="ru-RU" sz="2400" dirty="0" err="1"/>
              <a:t>чохол</a:t>
            </a:r>
            <a:r>
              <a:rPr lang="ru-RU" sz="2400" dirty="0"/>
              <a:t> </a:t>
            </a:r>
            <a:r>
              <a:rPr lang="ru-RU" sz="2400" dirty="0" err="1"/>
              <a:t>сучасних</a:t>
            </a:r>
            <a:r>
              <a:rPr lang="ru-RU" sz="2400" dirty="0"/>
              <a:t> </a:t>
            </a:r>
            <a:r>
              <a:rPr lang="ru-RU" sz="2400" dirty="0" err="1"/>
              <a:t>відкладень</a:t>
            </a:r>
            <a:r>
              <a:rPr lang="ru-RU" sz="2400" dirty="0"/>
              <a:t>; II – </a:t>
            </a:r>
            <a:r>
              <a:rPr lang="ru-RU" sz="2400" dirty="0" err="1"/>
              <a:t>складчаста</a:t>
            </a:r>
            <a:r>
              <a:rPr lang="ru-RU" sz="2400" dirty="0"/>
              <a:t> основа; </a:t>
            </a:r>
          </a:p>
          <a:p>
            <a:r>
              <a:rPr lang="ru-RU" sz="2400" dirty="0"/>
              <a:t>III – </a:t>
            </a:r>
            <a:r>
              <a:rPr lang="ru-RU" sz="2400" dirty="0" err="1"/>
              <a:t>кристалічний</a:t>
            </a:r>
            <a:r>
              <a:rPr lang="ru-RU" sz="2400" dirty="0"/>
              <a:t> фундамент</a:t>
            </a:r>
          </a:p>
        </p:txBody>
      </p:sp>
    </p:spTree>
    <p:extLst>
      <p:ext uri="{BB962C8B-B14F-4D97-AF65-F5344CB8AC3E}">
        <p14:creationId xmlns:p14="http://schemas.microsoft.com/office/powerpoint/2010/main" val="158805367"/>
      </p:ext>
    </p:extLst>
  </p:cSld>
  <p:clrMapOvr>
    <a:masterClrMapping/>
  </p:clrMapOvr>
  <p:transition spd="slow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0EA12A-6AC9-56F2-C3C0-E00164D4B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Карстоутворення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175009F3-B342-81C6-F7B4-D8762D0B5F2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331640" y="1221403"/>
            <a:ext cx="7285908" cy="548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52589"/>
      </p:ext>
    </p:extLst>
  </p:cSld>
  <p:clrMapOvr>
    <a:masterClrMapping/>
  </p:clrMapOvr>
  <p:transition spd="slow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7F2F6F-98FD-3F5D-5D60-54581DAD5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Абразія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08FE9D2A-C1EE-EAAB-35F1-5DBB866568B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1556792"/>
            <a:ext cx="4212357" cy="31552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9E983A-147C-F40B-0F38-BF3A08E61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330" y="3702798"/>
            <a:ext cx="5258670" cy="31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43861"/>
      </p:ext>
    </p:extLst>
  </p:cSld>
  <p:clrMapOvr>
    <a:masterClrMapping/>
  </p:clrMapOvr>
  <p:transition spd="slow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bg2">
                    <a:lumMod val="50000"/>
                  </a:schemeClr>
                </a:solidFill>
              </a:rPr>
              <a:t>Нераціональне використання 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429256" y="1857364"/>
            <a:ext cx="3457588" cy="44148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Людська діяльність піднімає з глибин Землі величезні маси ендогенних мінералів, збагачених рідкісними для поверхні хімічними елементами – важкими металами, радіонуклідами тощо, навіть незначні концентрації яких небезпечні для живих організмів. </a:t>
            </a:r>
          </a:p>
        </p:txBody>
      </p:sp>
      <p:pic>
        <p:nvPicPr>
          <p:cNvPr id="5" name="Содержимое 4" descr="1334519008_tushenie-t.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285992"/>
            <a:ext cx="4546629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743375" y="1124744"/>
            <a:ext cx="4143469" cy="500458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Найбільш негативно впливають на геологічне середовище гірничовидобувна і будівельна промисловість. Тільки 10% мінеральної сировини, що людина добуває з надр планети перетворюється на готову продукцію, решта 90% забруднює біосферу. До 1962 р. на поверхні Землі накопичилось 861 млрд. т техногенних геологічних відкладів. За три останні десятиріччя ця цифра потроїлася</a:t>
            </a:r>
          </a:p>
        </p:txBody>
      </p:sp>
      <p:pic>
        <p:nvPicPr>
          <p:cNvPr id="5" name="Содержимое 4" descr="images.jpgр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85729"/>
            <a:ext cx="3972031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effektivnost_raboti_gorno_shahtnogo_oborudovaniya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500438"/>
            <a:ext cx="3500462" cy="262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786314" y="357166"/>
            <a:ext cx="4000528" cy="462915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При бурінні сучасних надглибоких свердловин на поверхню Землі піднімаються великі об′єми гірських порід, які захаращують і забруднюють околиці місце розташування свердловин.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Залишені у вигляді відвалів ці техногенні відклади розмиваються дощовими і талими водами і забруднюють навколишню територію шкідливими для живих організмів сполуками.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 descr="file1_html_2a45b80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2999232" cy="4672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4" descr="preimushestva-burenija-skvazhin_1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500298" y="4572008"/>
            <a:ext cx="2699046" cy="2066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214282" y="0"/>
          <a:ext cx="8551893" cy="650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000628" y="1643050"/>
            <a:ext cx="3929090" cy="43577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 підземному видобутку твердих корисних копалин утворюються:підземні гірські виробки ,що залишаються незаповненими відпрацьованою породою і над ними починаєтьсчя осідання земної поверхні. Нагромадження техногенних відкладів у вигляді териконів вилучають із природного кругообігу значні площі, псують навколишні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928662" y="1928802"/>
            <a:ext cx="3619496" cy="2886076"/>
          </a:xfrm>
        </p:spPr>
        <p:txBody>
          <a:bodyPr/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ru-RU" dirty="0"/>
          </a:p>
        </p:txBody>
      </p:sp>
      <p:pic>
        <p:nvPicPr>
          <p:cNvPr id="5" name="Рисунок 4" descr="images.jpg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381846"/>
            <a:ext cx="3333755" cy="2218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ages.jpg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2500306"/>
            <a:ext cx="2752727" cy="2061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Будівництво_тунелю_Готхард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5" y="4429132"/>
            <a:ext cx="2640511" cy="1980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715008" y="785794"/>
            <a:ext cx="3071834" cy="42719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 видобутку корисних копалин відкритим способом геологічне середовище порушується виїмками гірських порід – кар′єрами, площа яких може досягати десятків квадратних кілометрів, а глибина сотень метрів. </a:t>
            </a:r>
          </a:p>
        </p:txBody>
      </p:sp>
      <p:pic>
        <p:nvPicPr>
          <p:cNvPr id="5" name="Содержимое 4" descr="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42852"/>
            <a:ext cx="4583186" cy="3141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ergo3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500438"/>
            <a:ext cx="4732248" cy="307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38590" y="1137448"/>
            <a:ext cx="3286116" cy="468052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Загалом велика частина території України надзвичайно уражена небезпечними геологічними процесами як природно-історичного, так і техногенного походження, що спричинюють складні техноприродні аварії і катастрофи, кількість і масштаби яких значно збільшилися за останні 5 років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Terrain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122243" y="1809821"/>
            <a:ext cx="5960833" cy="4008147"/>
          </a:xfrm>
        </p:spPr>
      </p:pic>
    </p:spTree>
  </p:cSld>
  <p:clrMapOvr>
    <a:masterClrMapping/>
  </p:clrMapOvr>
  <p:transition spd="slow"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48651" y="1947576"/>
            <a:ext cx="4429124" cy="296284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Значної шкоди ландшафтам України завдає гірничо-видобувна і вугільна галузі промисловості. Від цієї діяльності особливо багато терпить Придніпровсько-Донецький регіон.Відвали пустої породи займають значні території, погіршуючи стан грунтів, забруднюючи повітря.</a:t>
            </a:r>
          </a:p>
        </p:txBody>
      </p:sp>
      <p:pic>
        <p:nvPicPr>
          <p:cNvPr id="5" name="Содержимое 4" descr="2111569_html_7d6d10b9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571480"/>
            <a:ext cx="4429156" cy="296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14428_html_m2badd0a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3786190"/>
            <a:ext cx="3718406" cy="2647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B173B1-69DD-B69C-8B83-50D4837A0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Антропогенні</a:t>
            </a:r>
            <a:r>
              <a:rPr lang="uk-UA" sz="3600" b="1" spc="-1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зміни</a:t>
            </a:r>
            <a:r>
              <a:rPr lang="uk-UA" sz="3600" b="1" spc="-2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рельєфу</a:t>
            </a:r>
            <a:br>
              <a:rPr lang="uk-UA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3600" dirty="0">
              <a:solidFill>
                <a:schemeClr val="tx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28833B9-9FEB-6CEF-2E15-F82DAD4BFDD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9512" y="2514600"/>
            <a:ext cx="3090128" cy="4343400"/>
          </a:xfrm>
        </p:spPr>
        <p:txBody>
          <a:bodyPr>
            <a:noAutofit/>
          </a:bodyPr>
          <a:lstStyle/>
          <a:p>
            <a:pPr algn="just"/>
            <a:r>
              <a:rPr lang="uk-UA" sz="24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Взаємодія міста як соціального утворення, і рельєфу, як природної основи для його виникнення, проявляється через вплив</a:t>
            </a:r>
            <a:r>
              <a:rPr lang="uk-UA" sz="2400" kern="0" spc="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рельєфу на розвиток міста та, як зворотній вплив – міста на рельєф. </a:t>
            </a:r>
            <a:endParaRPr lang="uk-UA" sz="2400" dirty="0">
              <a:solidFill>
                <a:schemeClr val="tx1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44C4922-E3E8-1BCE-8A2C-E481A1D1436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69640" y="1556792"/>
            <a:ext cx="5694848" cy="4419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Із усього різноманіття природних умов 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рельєф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містобудуванні</a:t>
            </a:r>
            <a:r>
              <a:rPr lang="uk-UA" sz="24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</a:t>
            </a:r>
            <a:r>
              <a:rPr lang="uk-UA" sz="24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найважливішим</a:t>
            </a:r>
            <a:r>
              <a:rPr lang="uk-UA" sz="24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фактором.</a:t>
            </a:r>
            <a:r>
              <a:rPr lang="uk-UA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Він</a:t>
            </a:r>
            <a:r>
              <a:rPr lang="uk-UA" sz="24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впливає</a:t>
            </a:r>
            <a:r>
              <a:rPr lang="uk-UA" sz="24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uk-UA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планування,</a:t>
            </a:r>
            <a:r>
              <a:rPr lang="uk-UA" sz="24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uk-UA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будову</a:t>
            </a:r>
            <a:r>
              <a:rPr lang="uk-UA" sz="24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благоустрій</a:t>
            </a:r>
            <a:r>
              <a:rPr lang="uk-UA" sz="24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міської</a:t>
            </a:r>
            <a:r>
              <a:rPr lang="uk-UA" sz="24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території</a:t>
            </a:r>
            <a:r>
              <a:rPr lang="uk-UA" sz="24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визначає</a:t>
            </a:r>
            <a:r>
              <a:rPr lang="uk-UA" sz="24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стан</a:t>
            </a:r>
            <a:r>
              <a:rPr lang="uk-UA" sz="24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її</a:t>
            </a:r>
            <a:r>
              <a:rPr lang="uk-UA" sz="24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поверхні.</a:t>
            </a: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uk-UA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9DCD6C-7155-DFF6-13FC-296C7874F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405" y="3600520"/>
            <a:ext cx="4501108" cy="298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11868"/>
      </p:ext>
    </p:extLst>
  </p:cSld>
  <p:clrMapOvr>
    <a:masterClrMapping/>
  </p:clrMapOvr>
  <p:transition spd="slow"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7818" y="500042"/>
            <a:ext cx="3500462" cy="520065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Терикон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— насип конічної форми з відвалу, які витягаються з шахт в ході видобування вугілля або руди. За мінеральним складом терикони належать до полімінеральних і мають змішаний характер: піщаноглинисті з вуглевміщуючими породами. </a:t>
            </a:r>
          </a:p>
        </p:txBody>
      </p:sp>
      <p:pic>
        <p:nvPicPr>
          <p:cNvPr id="5" name="Содержимое 4" descr="2012082109252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285728"/>
            <a:ext cx="4000528" cy="2906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3429000"/>
            <a:ext cx="4299509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786314" y="642918"/>
            <a:ext cx="3962400" cy="438151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 зв′язку з широкомасштабним руйнуванням господарською діяльностю геологічного середовища все більш актуальною стає проблема його раціонального використання. На місці та в околицях ведення геологорозвідувальних та гірничовидобувних робіт слід уникати засмічення території побутовими та виробничими відходами.</a:t>
            </a:r>
          </a:p>
        </p:txBody>
      </p:sp>
      <p:pic>
        <p:nvPicPr>
          <p:cNvPr id="5" name="Содержимое 4" descr="images.jpgрр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142984"/>
            <a:ext cx="4291804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0099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1959840" cy="460365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43438" y="428604"/>
            <a:ext cx="4029092" cy="405764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Від складу та будови приповерхневої товщі гірських порід і рухів земної кори залежать особливості рельєфу земної поверхні.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Гірські породи безпосередньо впливають на грунти і рослинний покрив, які на них розвиваються, а посередньо – також і на тваринний світ, клімат, тощо.</a:t>
            </a:r>
          </a:p>
        </p:txBody>
      </p:sp>
      <p:pic>
        <p:nvPicPr>
          <p:cNvPr id="5" name="Содержимое 4" descr="4150340_3069de62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500298" y="3929066"/>
            <a:ext cx="3690937" cy="2744920"/>
          </a:xfrm>
        </p:spPr>
      </p:pic>
    </p:spTree>
  </p:cSld>
  <p:clrMapOvr>
    <a:masterClrMapping/>
  </p:clrMapOvr>
  <p:transition spd="slow"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7818" y="857232"/>
            <a:ext cx="3457588" cy="412908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Щоб уникнути руйнування геологічного середовища при будівництві, необхідно обов′язково виконувати весь комплекс інженерно-геологічних розвідувань. Адже, навантаження на гірські породи не повинні перевищувати межу їхньої міцності та деформаційної стійкості. </a:t>
            </a:r>
          </a:p>
        </p:txBody>
      </p:sp>
      <p:pic>
        <p:nvPicPr>
          <p:cNvPr id="5" name="Содержимое 4" descr="1267688426_1686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4429156" cy="2948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makethumb.ph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3500438"/>
            <a:ext cx="4288961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29190" y="1000108"/>
            <a:ext cx="3714776" cy="42719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/>
              <a:t>  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Необхідно здійснювати рекультивацію земель на місці відпрацьованих відкритим способом родовищ корисних копалин.Це поняття охоплює весь комплекс робіт, спрямованих на відновлення родючості й народногосподарської цінності порушених земель. Для того щоб уникнути осідання земель над підземними виробками необхідно заповнювати їх після відпрацювання відходами видобутку мінеральної сировини .</a:t>
            </a:r>
          </a:p>
        </p:txBody>
      </p:sp>
      <p:pic>
        <p:nvPicPr>
          <p:cNvPr id="5" name="Содержимое 4" descr="0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85728"/>
            <a:ext cx="4019560" cy="3014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рекультивация_нарушенных_земел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3643314"/>
            <a:ext cx="3890974" cy="2741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908A28-96E7-27D9-957B-963A53BD1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6632"/>
            <a:ext cx="8077200" cy="869950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Інженерний</a:t>
            </a:r>
            <a:r>
              <a:rPr lang="uk-UA" sz="3200" b="1" spc="-2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благоустрій</a:t>
            </a:r>
            <a:r>
              <a:rPr lang="uk-UA" sz="3200" b="1" spc="-2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міських</a:t>
            </a:r>
            <a:r>
              <a:rPr lang="uk-UA" sz="3200" b="1" spc="-3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територій</a:t>
            </a:r>
            <a:br>
              <a:rPr lang="uk-UA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3200" dirty="0">
              <a:solidFill>
                <a:schemeClr val="tx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DC180AC-5C5E-9C69-906E-9DAD9DBD56E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4102" y="1628800"/>
            <a:ext cx="6048672" cy="4988768"/>
          </a:xfrm>
        </p:spPr>
        <p:txBody>
          <a:bodyPr>
            <a:noAutofit/>
          </a:bodyPr>
          <a:lstStyle/>
          <a:p>
            <a:pPr marL="604520" marR="616585" indent="227965" algn="just">
              <a:spcAft>
                <a:spcPts val="0"/>
              </a:spcAft>
            </a:pPr>
            <a:r>
              <a:rPr lang="uk-UA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Інженерна підготовка території </a:t>
            </a:r>
            <a:r>
              <a:rPr lang="uk-UA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включає заходи, які необхідні для освоєння цієї території, підготовки її під забудову і</a:t>
            </a:r>
            <a:r>
              <a:rPr lang="uk-UA" sz="2000" spc="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інженерний</a:t>
            </a:r>
            <a:r>
              <a:rPr lang="uk-UA" sz="2000" spc="-1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благоустрій.</a:t>
            </a:r>
          </a:p>
          <a:p>
            <a:pPr marL="605155" marR="615950" indent="227965" algn="just">
              <a:spcAft>
                <a:spcPts val="0"/>
              </a:spcAft>
            </a:pPr>
            <a:r>
              <a:rPr lang="uk-UA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Сучасні прогресивні способи і методи перетворення територій дозволяють проводити ефективні роботи по освоєнню майже</a:t>
            </a:r>
            <a:r>
              <a:rPr lang="uk-UA" sz="2000" spc="-26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всіх територій, при цьому ставиться задача не тільки технічна</a:t>
            </a:r>
            <a:r>
              <a:rPr lang="uk-UA" sz="2000" spc="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(підготовка території для того чи іншого господарського використання), але й екологічна – відновлення продуктивності ландшафту</a:t>
            </a:r>
            <a:r>
              <a:rPr lang="uk-UA" sz="2000" spc="-2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2000" spc="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 естетичних</a:t>
            </a:r>
            <a:r>
              <a:rPr lang="uk-UA" sz="2000" spc="-1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властивостей.</a:t>
            </a:r>
          </a:p>
          <a:p>
            <a:endParaRPr lang="uk-UA" sz="2000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9FA2161-17FE-44AB-E683-012C8EA834C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276975" y="3861048"/>
            <a:ext cx="28670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61467"/>
      </p:ext>
    </p:extLst>
  </p:cSld>
  <p:clrMapOvr>
    <a:masterClrMapping/>
  </p:clrMapOvr>
  <p:transition spd="slow"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C73DF0-46E5-9933-765E-420547D71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Екологічна організація рельєфу міста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B7C6DD6-3DBA-A617-0219-D926A405370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27584" y="1628800"/>
            <a:ext cx="8153400" cy="4419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Екологічна організація міста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 специфічною сферою діяльності, яка направлена на досягнення і підтримку якості компонентів середовища на рівні, що відповідає певним стандартам.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Ефективність екологічної організації міста безпосередньо залежить від ступеня врахування саморозвитку природних комплексів і їх зворотної реакції на антропогенний вплив, а також якості</a:t>
            </a:r>
            <a:r>
              <a:rPr lang="uk-UA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компонентів природного середовища і їх стійкості до техногенного</a:t>
            </a:r>
            <a:r>
              <a:rPr lang="uk-UA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впливу.</a:t>
            </a:r>
          </a:p>
          <a:p>
            <a:pPr marL="0" indent="0" algn="just">
              <a:buNone/>
            </a:pPr>
            <a:endParaRPr lang="uk-UA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9D2F78F-468F-C2EA-6D2B-CB009621A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012" y="4653136"/>
            <a:ext cx="4355976" cy="243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82701"/>
      </p:ext>
    </p:extLst>
  </p:cSld>
  <p:clrMapOvr>
    <a:masterClrMapping/>
  </p:clrMapOvr>
  <p:transition spd="slow"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D46D85-EF7F-ED33-9148-F82DE8F07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Підземний простір міста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CD7F7DF-1D86-E829-EEC7-FD571F7B796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1484784"/>
            <a:ext cx="5774332" cy="25778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19F4272-9509-8D6F-14B2-75AC3AE22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915258"/>
            <a:ext cx="5027265" cy="295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85833"/>
      </p:ext>
    </p:extLst>
  </p:cSld>
  <p:clrMapOvr>
    <a:masterClrMapping/>
  </p:clrMapOvr>
  <p:transition spd="slow"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656A175-BF24-B6F3-FEEC-16C8DC7E6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061" y="2564904"/>
            <a:ext cx="5978972" cy="2989486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D9827DF-508A-1330-047C-795D88D6B00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55576" y="273050"/>
            <a:ext cx="8136904" cy="4419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Підземний простір </a:t>
            </a:r>
            <a:r>
              <a:rPr lang="uk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розглядається як вид ресурсів надр, що</a:t>
            </a:r>
            <a:r>
              <a:rPr lang="uk-UA" sz="2000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використовується як середовище для мешкання, господарських</a:t>
            </a:r>
            <a:r>
              <a:rPr lang="uk-UA" sz="2000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цілей, розміщення об’єктів або перебігу певних технологічних</a:t>
            </a:r>
            <a:r>
              <a:rPr lang="uk-UA" sz="2000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процесів. Його джерелами є природні або штучно створені порожнини в надрах землі, а також ділянки надр, в яких вони можуть бути створені. </a:t>
            </a:r>
            <a:endParaRPr lang="uk-UA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CCE6046-4635-6892-B41F-108FB77F5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5" y="2060848"/>
            <a:ext cx="2411759" cy="340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60906"/>
      </p:ext>
    </p:extLst>
  </p:cSld>
  <p:clrMapOvr>
    <a:masterClrMapping/>
  </p:clrMapOvr>
  <p:transition spd="slow"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6FC678-F531-DD6D-7E5A-B25C94C7F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870" y="685800"/>
            <a:ext cx="8077200" cy="73283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Передумови освоєння підземного простору</a:t>
            </a:r>
            <a:br>
              <a:rPr lang="uk-UA" b="1" dirty="0">
                <a:solidFill>
                  <a:schemeClr val="tx1"/>
                </a:solidFill>
              </a:rPr>
            </a:b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68E1EA3-22DA-F9C4-C6D8-8C75A8FD4AA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81000" y="1752600"/>
            <a:ext cx="8382000" cy="4419600"/>
          </a:xfrm>
        </p:spPr>
        <p:txBody>
          <a:bodyPr>
            <a:normAutofit/>
          </a:bodyPr>
          <a:lstStyle/>
          <a:p>
            <a:pPr marL="604520" marR="617855" indent="0" algn="just">
              <a:lnSpc>
                <a:spcPct val="100000"/>
              </a:lnSpc>
              <a:buNone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Значний попит на ресурси простору надр викликаний такими</a:t>
            </a:r>
            <a:r>
              <a:rPr lang="uk-UA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причинами:</a:t>
            </a:r>
          </a:p>
          <a:p>
            <a:pPr marL="604520" marR="617855" indent="0" algn="just">
              <a:lnSpc>
                <a:spcPct val="100000"/>
              </a:lnSpc>
              <a:buNone/>
            </a:pP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lnSpc>
                <a:spcPts val="1240"/>
              </a:lnSpc>
              <a:buSzPts val="800"/>
              <a:buFont typeface="Symbol" panose="05050102010706020507" pitchFamily="18" charset="2"/>
              <a:buChar char=""/>
              <a:tabLst>
                <a:tab pos="833755" algn="l"/>
              </a:tabLst>
            </a:pP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видобуток</a:t>
            </a:r>
            <a:r>
              <a:rPr lang="uk-UA" sz="2000" spc="-1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корисних</a:t>
            </a:r>
            <a:r>
              <a:rPr lang="uk-UA" sz="2000" spc="-2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копалин;</a:t>
            </a:r>
          </a:p>
          <a:p>
            <a:pPr marL="742950" lvl="1" indent="-285750" algn="just">
              <a:lnSpc>
                <a:spcPts val="1260"/>
              </a:lnSpc>
              <a:buSzPts val="800"/>
              <a:buFont typeface="Symbol" panose="05050102010706020507" pitchFamily="18" charset="2"/>
              <a:buChar char=""/>
              <a:tabLst>
                <a:tab pos="833755" algn="l"/>
              </a:tabLst>
            </a:pP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захист</a:t>
            </a:r>
            <a:r>
              <a:rPr lang="uk-UA" sz="2000" spc="-1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населення</a:t>
            </a:r>
            <a:r>
              <a:rPr lang="uk-UA" sz="2000" spc="-1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від</a:t>
            </a:r>
            <a:r>
              <a:rPr lang="uk-UA" sz="2000" spc="-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нападу</a:t>
            </a:r>
          </a:p>
          <a:p>
            <a:pPr marL="742950" lvl="1" indent="-285750" algn="just">
              <a:lnSpc>
                <a:spcPts val="1260"/>
              </a:lnSpc>
              <a:buSzPts val="800"/>
              <a:buFont typeface="Symbol" panose="05050102010706020507" pitchFamily="18" charset="2"/>
              <a:buChar char=""/>
              <a:tabLst>
                <a:tab pos="833755" algn="l"/>
              </a:tabLst>
            </a:pP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збереження</a:t>
            </a:r>
            <a:r>
              <a:rPr lang="uk-UA" sz="2000" spc="-2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швидкопсувних</a:t>
            </a:r>
            <a:r>
              <a:rPr lang="uk-UA" sz="2000" spc="-1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продуктів</a:t>
            </a:r>
            <a:r>
              <a:rPr lang="uk-UA" sz="2000" spc="-2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(льохи</a:t>
            </a:r>
            <a:r>
              <a:rPr lang="uk-UA" sz="2000" spc="-2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і</a:t>
            </a:r>
            <a:r>
              <a:rPr lang="uk-UA" sz="2000" spc="-2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підвали);</a:t>
            </a:r>
          </a:p>
          <a:p>
            <a:pPr marL="742950" lvl="1" indent="-285750" algn="just">
              <a:lnSpc>
                <a:spcPts val="1260"/>
              </a:lnSpc>
              <a:buSzPts val="800"/>
              <a:buFont typeface="Symbol" panose="05050102010706020507" pitchFamily="18" charset="2"/>
              <a:buChar char=""/>
              <a:tabLst>
                <a:tab pos="833755" algn="l"/>
              </a:tabLst>
            </a:pP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релігійна</a:t>
            </a:r>
            <a:r>
              <a:rPr lang="uk-UA" sz="2000" spc="-1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мета</a:t>
            </a:r>
            <a:r>
              <a:rPr lang="uk-UA" sz="2000" spc="-2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(наприклад,</a:t>
            </a:r>
            <a:r>
              <a:rPr lang="uk-UA" sz="2000" spc="-1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для</a:t>
            </a:r>
            <a:r>
              <a:rPr lang="uk-UA" sz="2000" spc="-2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ритуального</a:t>
            </a:r>
            <a:r>
              <a:rPr lang="uk-UA" sz="2000" spc="-1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поховання);</a:t>
            </a:r>
          </a:p>
          <a:p>
            <a:pPr marL="742950" marR="615315" lvl="1" indent="-285750" algn="just">
              <a:spcAft>
                <a:spcPts val="0"/>
              </a:spcAft>
              <a:buSzPts val="800"/>
              <a:buFont typeface="Symbol" panose="05050102010706020507" pitchFamily="18" charset="2"/>
              <a:buChar char=""/>
              <a:tabLst>
                <a:tab pos="833755" algn="l"/>
              </a:tabLst>
            </a:pP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пошук</a:t>
            </a:r>
            <a:r>
              <a:rPr lang="uk-UA" sz="2000" spc="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відносного</a:t>
            </a:r>
            <a:r>
              <a:rPr lang="uk-UA" sz="2000" spc="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комфорту</a:t>
            </a:r>
            <a:r>
              <a:rPr lang="uk-UA" sz="2000" spc="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в</a:t>
            </a:r>
            <a:r>
              <a:rPr lang="uk-UA" sz="2000" spc="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екстремальних</a:t>
            </a:r>
            <a:r>
              <a:rPr lang="uk-UA" sz="2000" spc="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температурних</a:t>
            </a:r>
            <a:r>
              <a:rPr lang="uk-UA" sz="2000" spc="-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умовах.</a:t>
            </a:r>
          </a:p>
          <a:p>
            <a:pPr marL="0" indent="0">
              <a:buNone/>
            </a:pPr>
            <a:endParaRPr lang="uk-UA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B7D0FB-3CB6-59FF-BBCA-1CFF38039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4343400"/>
            <a:ext cx="4191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43404"/>
      </p:ext>
    </p:extLst>
  </p:cSld>
  <p:clrMapOvr>
    <a:masterClrMapping/>
  </p:clrMapOvr>
  <p:transition spd="slow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bg2">
                    <a:lumMod val="50000"/>
                  </a:schemeClr>
                </a:solidFill>
              </a:rPr>
              <a:t>Вплив техногенної діяльності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004048" y="1571612"/>
            <a:ext cx="3925670" cy="507207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Глобальний характер діяльності людини призводить до якісних змін у природній біогеохімічній циклічності процесів біосфери. Щорічно з надр Землі видобувається понад 100 млрд т корисних копалин, виплавляється близько 800 млн т різних металів, виробляється понад 60 млн т не відомих у природі синтетичних матеріалів.</a:t>
            </a:r>
            <a:r>
              <a:rPr lang="ru-RU" sz="2000" dirty="0"/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атмосферу надходить близько 20 млрд т двоокису вуглецю і понад 700 млн т інших паро- та газоподібних сполук і твердих частинок. </a:t>
            </a:r>
          </a:p>
        </p:txBody>
      </p:sp>
      <p:pic>
        <p:nvPicPr>
          <p:cNvPr id="5" name="Содержимое 4" descr="image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643050"/>
            <a:ext cx="3163683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aD8SSaHd7s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3929066"/>
            <a:ext cx="3619493" cy="2714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7346308"/>
      </p:ext>
    </p:extLst>
  </p:cSld>
  <p:clrMapOvr>
    <a:masterClrMapping/>
  </p:clrMapOvr>
  <p:transition spd="slow"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15304" cy="307181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Екологічна ситуація в Україні потребує  спеціалізованих 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робіт з метою встановлення умов утворення  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промислових відходів, </a:t>
            </a:r>
            <a:r>
              <a:rPr 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способів нейтралізації негативних  наслідків розробки родовищ корисних копалин і діяльності гірничопереробних промислових підприємств</a:t>
            </a:r>
            <a:r>
              <a:rPr 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ndex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71802" y="3214686"/>
            <a:ext cx="3000371" cy="3000384"/>
          </a:xfrm>
        </p:spPr>
      </p:pic>
    </p:spTree>
  </p:cSld>
  <p:clrMapOvr>
    <a:masterClrMapping/>
  </p:clrMapOvr>
  <p:transition spd="slow"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6000" b="1" dirty="0"/>
              <a:t>Дякуємо</a:t>
            </a:r>
            <a:r>
              <a:rPr lang="uk-UA" sz="6000" dirty="0"/>
              <a:t> </a:t>
            </a:r>
            <a:r>
              <a:rPr lang="uk-UA" sz="6000" b="1" dirty="0"/>
              <a:t>за</a:t>
            </a:r>
            <a:r>
              <a:rPr lang="uk-UA" sz="6000" dirty="0"/>
              <a:t> </a:t>
            </a:r>
            <a:r>
              <a:rPr lang="uk-UA" sz="6000" b="1" dirty="0"/>
              <a:t>увагу</a:t>
            </a:r>
            <a:r>
              <a:rPr lang="uk-UA" sz="6000" dirty="0"/>
              <a:t>!</a:t>
            </a:r>
            <a:endParaRPr lang="ru-RU" sz="6000" dirty="0"/>
          </a:p>
        </p:txBody>
      </p:sp>
    </p:spTree>
  </p:cSld>
  <p:clrMapOvr>
    <a:masterClrMapping/>
  </p:clrMapOvr>
  <p:transition spd="slow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00562" y="764704"/>
            <a:ext cx="4643438" cy="47693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иття людини минає у створеному нею продукті історичного, і особливо соціального, розвитку людства — техногенному середовищі. . Оскільки техногенне середовище є продуктом суспільної діяльності людства, для нього, як і для будь-якої форми діяльності, характерні наявність небезпеки і шкоди для здоров'я людини. </a:t>
            </a:r>
          </a:p>
        </p:txBody>
      </p:sp>
      <p:pic>
        <p:nvPicPr>
          <p:cNvPr id="5" name="Содержимое 4" descr="Article_Dayneko_Pic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1" y="357167"/>
            <a:ext cx="4114828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nizhny-tagil-russia-city-factory-museum-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357562"/>
            <a:ext cx="3929060" cy="2994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2E4039C-ACDD-6299-1564-86B5300B83C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-108520" y="2852936"/>
            <a:ext cx="9073938" cy="4005064"/>
          </a:xfrm>
        </p:spPr>
        <p:txBody>
          <a:bodyPr>
            <a:noAutofit/>
          </a:bodyPr>
          <a:lstStyle/>
          <a:p>
            <a:pPr marL="511810" indent="0" algn="just">
              <a:buNone/>
            </a:pPr>
            <a:r>
              <a:rPr lang="uk-UA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Антропогенний</a:t>
            </a:r>
            <a:r>
              <a:rPr lang="uk-UA" sz="2200" i="1" spc="1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рельєф</a:t>
            </a:r>
            <a:r>
              <a:rPr lang="uk-UA" sz="2200" i="1" spc="18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uk-UA" sz="2200" spc="17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сукупність</a:t>
            </a:r>
            <a:r>
              <a:rPr lang="uk-UA" sz="2200" spc="19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</a:t>
            </a:r>
            <a:r>
              <a:rPr lang="uk-UA" sz="2200" spc="1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рельєфу</a:t>
            </a:r>
            <a:r>
              <a:rPr lang="uk-UA" sz="2200" spc="17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створених, чи значно змінених господарською діяльністю людини. До</a:t>
            </a:r>
            <a:r>
              <a:rPr lang="uk-UA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них належать: будівельні майданчики; ділянки, сплановані терасуванням схилів чи суцільним підсипанням території або засипанням від’ємних форм природного рельєфу, котловани (результат житлового і промислового будівництва); насипи, виїмки,</a:t>
            </a:r>
            <a:r>
              <a:rPr lang="uk-UA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підземні переходи, поверхні зі штучним покриттям (результат</a:t>
            </a:r>
            <a:r>
              <a:rPr lang="uk-UA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дорожнього будівництва); греблі, дамби, канали, спрямлені та</a:t>
            </a:r>
            <a:r>
              <a:rPr lang="uk-UA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заглиблені русла річок, криниці, підземні резервуари (результат</a:t>
            </a:r>
            <a:r>
              <a:rPr lang="uk-UA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гідротехнічного будівництва і меліорації); вали, рови, оборонні</a:t>
            </a:r>
            <a:r>
              <a:rPr lang="uk-UA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мури і споруди (результат військово-оборонної діяльності); кар’єри,</a:t>
            </a:r>
            <a:r>
              <a:rPr lang="uk-UA" sz="22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відвали</a:t>
            </a:r>
            <a:r>
              <a:rPr lang="uk-UA" sz="22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(результат</a:t>
            </a:r>
            <a:r>
              <a:rPr lang="uk-UA" sz="2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видобування</a:t>
            </a:r>
            <a:r>
              <a:rPr lang="uk-UA" sz="22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корисних</a:t>
            </a:r>
            <a:r>
              <a:rPr lang="uk-UA" sz="2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копалин)</a:t>
            </a:r>
            <a:r>
              <a:rPr lang="uk-UA" sz="2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тощо.</a:t>
            </a:r>
          </a:p>
          <a:p>
            <a:pPr marL="0" indent="0">
              <a:buNone/>
            </a:pPr>
            <a:endParaRPr lang="uk-UA" sz="2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9DB739-4B06-17F2-D67A-8526D0ECF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5429"/>
            <a:ext cx="4393417" cy="28502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85ED73B-0457-2438-D5B0-6929205C8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662" y="25429"/>
            <a:ext cx="3823108" cy="28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80070"/>
      </p:ext>
    </p:extLst>
  </p:cSld>
  <p:clrMapOvr>
    <a:masterClrMapping/>
  </p:clrMapOvr>
  <p:transition spd="slow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B5F4779-1DFA-6B55-DA08-6769D751E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52" y="3472169"/>
            <a:ext cx="5187551" cy="3365401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A357691-99C2-2792-3DDF-9DBFD80FF06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47663" y="1556792"/>
            <a:ext cx="7275783" cy="4419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Міські ґрунти </a:t>
            </a:r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uk-UA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урбаноземи</a:t>
            </a:r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це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специфічне утворення, сформоване при активній участі антропогенного</a:t>
            </a:r>
            <a:r>
              <a:rPr lang="uk-UA" sz="2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чинника</a:t>
            </a:r>
            <a:r>
              <a:rPr lang="uk-UA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господарської</a:t>
            </a:r>
            <a:r>
              <a:rPr lang="uk-UA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діяльності.</a:t>
            </a:r>
          </a:p>
          <a:p>
            <a:pPr marL="0" indent="0" algn="just">
              <a:buNone/>
            </a:pP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385006006"/>
      </p:ext>
    </p:extLst>
  </p:cSld>
  <p:clrMapOvr>
    <a:masterClrMapping/>
  </p:clrMapOvr>
  <p:transition spd="slow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bg2">
                    <a:lumMod val="50000"/>
                  </a:schemeClr>
                </a:solidFill>
              </a:rPr>
              <a:t>Геологічне середовище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000628" y="1857364"/>
            <a:ext cx="3814778" cy="448627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Гірські породи верхньої частини літосфери, що перебувають під впливом інженерно-господарської діяльності людей називають </a:t>
            </a:r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геологічним середовищем.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В середині ХХ ст. людина, за визначенням В.І.Вернадського, стала найбільшою геологічною силою на нашій планеті.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Ukraine._Kamenets-Podolsky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3116"/>
            <a:ext cx="4350875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zoom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Другая 1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007DEA"/>
      </a:accent1>
      <a:accent2>
        <a:srgbClr val="51D9FF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290</TotalTime>
  <Words>1329</Words>
  <Application>Microsoft Office PowerPoint</Application>
  <PresentationFormat>Экран (4:3)</PresentationFormat>
  <Paragraphs>130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Обычная</vt:lpstr>
      <vt:lpstr>ГЕОЛОГІЧНЕ СЕРЕДОВИЩЕ МІСТА</vt:lpstr>
      <vt:lpstr>Презентация PowerPoint</vt:lpstr>
      <vt:lpstr>Літогенна основа міських територій </vt:lpstr>
      <vt:lpstr>Антропогенні зміни рельєфу </vt:lpstr>
      <vt:lpstr>Вплив техногенної діяльності</vt:lpstr>
      <vt:lpstr>Презентация PowerPoint</vt:lpstr>
      <vt:lpstr>Презентация PowerPoint</vt:lpstr>
      <vt:lpstr>Презентация PowerPoint</vt:lpstr>
      <vt:lpstr>Геологічне середовище </vt:lpstr>
      <vt:lpstr>Презентация PowerPoint</vt:lpstr>
      <vt:lpstr>Презентация PowerPoint</vt:lpstr>
      <vt:lpstr>  Забруднення геологічного середовища міста </vt:lpstr>
      <vt:lpstr>Порушені землі міста </vt:lpstr>
      <vt:lpstr>Презентация PowerPoint</vt:lpstr>
      <vt:lpstr> Небезпечні геологічні процеси на міських територіях </vt:lpstr>
      <vt:lpstr> Небезпечні геологічні процеси на міських територіях </vt:lpstr>
      <vt:lpstr> Небезпечні геологічні процеси на міських територіях </vt:lpstr>
      <vt:lpstr>Презентация PowerPoint</vt:lpstr>
      <vt:lpstr>Презентация PowerPoint</vt:lpstr>
      <vt:lpstr> Грязьовий вулканізм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Карстоутворення</vt:lpstr>
      <vt:lpstr>Абразія</vt:lpstr>
      <vt:lpstr>Нераціональне використання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Інженерний благоустрій міських територій </vt:lpstr>
      <vt:lpstr>Екологічна організація рельєфу міста</vt:lpstr>
      <vt:lpstr>Підземний простір міста</vt:lpstr>
      <vt:lpstr>Презентация PowerPoint</vt:lpstr>
      <vt:lpstr>Передумови освоєння підземного простору </vt:lpstr>
      <vt:lpstr>Екологічна ситуація в Україні потребує  спеціалізованих  робіт з метою встановлення умов утворення    промислових відходів, способів нейтралізації негативних  наслідків розробки родовищ корисних копалин і діяльності гірничопереробних промислових підприємств. </vt:lpstr>
      <vt:lpstr>Дякуємо за увагу!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OLEG</dc:creator>
  <cp:lastModifiedBy>Vinga</cp:lastModifiedBy>
  <cp:revision>70</cp:revision>
  <dcterms:created xsi:type="dcterms:W3CDTF">2013-09-14T17:47:42Z</dcterms:created>
  <dcterms:modified xsi:type="dcterms:W3CDTF">2024-09-01T04:13:35Z</dcterms:modified>
</cp:coreProperties>
</file>