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9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ontserrat" pitchFamily="2" charset="77"/>
      <p:regular r:id="rId20"/>
      <p:bold r:id="rId21"/>
      <p:italic r:id="rId22"/>
      <p:boldItalic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Open Sans SemiBold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7424CF1-59BD-43B6-8971-19337FE7262A}">
  <a:tblStyle styleId="{A7424CF1-59BD-43B6-8971-19337FE7262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1"/>
  </p:normalViewPr>
  <p:slideViewPr>
    <p:cSldViewPr snapToGrid="0">
      <p:cViewPr varScale="1">
        <p:scale>
          <a:sx n="109" d="100"/>
          <a:sy n="109" d="100"/>
        </p:scale>
        <p:origin x="68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114300" y="57150"/>
            <a:ext cx="16764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Житомирська політехніка</a:t>
            </a:r>
            <a:endParaRPr/>
          </a:p>
        </p:txBody>
      </p:sp>
      <p:sp>
        <p:nvSpPr>
          <p:cNvPr id="88" name="Google Shape;88;p13"/>
          <p:cNvSpPr/>
          <p:nvPr/>
        </p:nvSpPr>
        <p:spPr>
          <a:xfrm>
            <a:off x="1895475" y="0"/>
            <a:ext cx="9525" cy="400050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2019300" y="57150"/>
            <a:ext cx="73914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МІНІСТЕРСТВО ОСВІТИ І НАУКИ УКРАЇНИ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825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ДЕРЖАВНИЙ УНІВЕРСИТЕТ «ЖИТОМИРСЬКА ПОЛІТЕХНІКА»</a:t>
            </a:r>
            <a:endParaRPr/>
          </a:p>
        </p:txBody>
      </p:sp>
      <p:sp>
        <p:nvSpPr>
          <p:cNvPr id="90" name="Google Shape;90;p13"/>
          <p:cNvSpPr/>
          <p:nvPr/>
        </p:nvSpPr>
        <p:spPr>
          <a:xfrm>
            <a:off x="9515475" y="0"/>
            <a:ext cx="9525" cy="400050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9639300" y="57150"/>
            <a:ext cx="24384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Ф-23.10-05.01/103.00.1/Б/ОК26-02-2025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825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Арк 30/1</a:t>
            </a:r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695325" y="1055340"/>
            <a:ext cx="10801350" cy="158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Аналіз та оцінка надзвичайних ситуацій</a:t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952500" y="2941290"/>
            <a:ext cx="10287000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FBBF24"/>
                </a:solidFill>
                <a:latin typeface="Open Sans"/>
                <a:ea typeface="Open Sans"/>
                <a:cs typeface="Open Sans"/>
                <a:sym typeface="Open Sans"/>
              </a:rPr>
              <a:t>ОК26</a:t>
            </a:r>
            <a:endParaRPr sz="2800" dirty="0"/>
          </a:p>
        </p:txBody>
      </p:sp>
      <p:sp>
        <p:nvSpPr>
          <p:cNvPr id="94" name="Google Shape;94;p13"/>
          <p:cNvSpPr txBox="1"/>
          <p:nvPr/>
        </p:nvSpPr>
        <p:spPr>
          <a:xfrm>
            <a:off x="952500" y="3939480"/>
            <a:ext cx="102870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Спеціальність</a:t>
            </a:r>
            <a:r>
              <a:rPr lang="en-US" sz="2000" b="0" i="0" u="none" strike="noStrike" cap="none" dirty="0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: 103 «</a:t>
            </a:r>
            <a:r>
              <a:rPr lang="en-US" sz="2000" b="0" i="0" u="none" strike="noStrike" cap="none" dirty="0" err="1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Науки</a:t>
            </a:r>
            <a:r>
              <a:rPr lang="en-US" sz="2000" b="0" i="0" u="none" strike="noStrike" cap="none" dirty="0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про</a:t>
            </a:r>
            <a:r>
              <a:rPr lang="en-US" sz="2000" b="0" i="0" u="none" strike="noStrike" cap="none" dirty="0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Землю</a:t>
            </a:r>
            <a:r>
              <a:rPr lang="en-US" sz="2000" b="0" i="0" u="none" strike="noStrike" cap="none" dirty="0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»</a:t>
            </a:r>
            <a:endParaRPr sz="2000" dirty="0"/>
          </a:p>
        </p:txBody>
      </p:sp>
      <p:sp>
        <p:nvSpPr>
          <p:cNvPr id="95" name="Google Shape;95;p13"/>
          <p:cNvSpPr txBox="1"/>
          <p:nvPr/>
        </p:nvSpPr>
        <p:spPr>
          <a:xfrm>
            <a:off x="952500" y="4442370"/>
            <a:ext cx="10287000" cy="35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50" b="0" i="0" u="none" strike="noStrike" cap="none" dirty="0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ОПП </a:t>
            </a:r>
            <a:r>
              <a:rPr lang="en-US" sz="1650" b="0" i="0" u="none" strike="noStrike" cap="none" dirty="0" err="1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Управління</a:t>
            </a:r>
            <a:r>
              <a:rPr lang="en-US" sz="1650" b="0" i="0" u="none" strike="noStrike" cap="none" dirty="0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50" b="0" i="0" u="none" strike="noStrike" cap="none" dirty="0" err="1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земельними</a:t>
            </a:r>
            <a:r>
              <a:rPr lang="en-US" sz="1650" b="0" i="0" u="none" strike="noStrike" cap="none" dirty="0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50" b="0" i="0" u="none" strike="noStrike" cap="none" dirty="0" err="1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і</a:t>
            </a:r>
            <a:r>
              <a:rPr lang="en-US" sz="1650" b="0" i="0" u="none" strike="noStrike" cap="none" dirty="0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50" b="0" i="0" u="none" strike="noStrike" cap="none" dirty="0" err="1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водними</a:t>
            </a:r>
            <a:r>
              <a:rPr lang="en-US" sz="1650" b="0" i="0" u="none" strike="noStrike" cap="none" dirty="0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50" b="0" i="0" u="none" strike="noStrike" cap="none" dirty="0" err="1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ресурсами</a:t>
            </a:r>
            <a:endParaRPr dirty="0"/>
          </a:p>
        </p:txBody>
      </p:sp>
      <p:sp>
        <p:nvSpPr>
          <p:cNvPr id="96" name="Google Shape;96;p13"/>
          <p:cNvSpPr/>
          <p:nvPr/>
        </p:nvSpPr>
        <p:spPr>
          <a:xfrm>
            <a:off x="5381625" y="5021460"/>
            <a:ext cx="1428750" cy="3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952500" y="5345310"/>
            <a:ext cx="102870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Розробник: д.б.н., проф. Лариса ШЕВЧУК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1804987"/>
            <a:ext cx="5286375" cy="400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2"/>
          <p:cNvSpPr txBox="1"/>
          <p:nvPr/>
        </p:nvSpPr>
        <p:spPr>
          <a:xfrm>
            <a:off x="762000" y="571500"/>
            <a:ext cx="11401425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4A99"/>
                </a:solidFill>
                <a:latin typeface="Montserrat"/>
                <a:ea typeface="Montserrat"/>
                <a:cs typeface="Montserrat"/>
                <a:sym typeface="Montserrat"/>
              </a:rPr>
              <a:t>СИСТЕМИ РАННЬОГО ПОПЕРЕДЖЕННЯ</a:t>
            </a:r>
            <a:endParaRPr/>
          </a:p>
        </p:txBody>
      </p:sp>
      <p:sp>
        <p:nvSpPr>
          <p:cNvPr id="311" name="Google Shape;311;p22"/>
          <p:cNvSpPr/>
          <p:nvPr/>
        </p:nvSpPr>
        <p:spPr>
          <a:xfrm>
            <a:off x="571500" y="571500"/>
            <a:ext cx="95250" cy="419100"/>
          </a:xfrm>
          <a:prstGeom prst="rect">
            <a:avLst/>
          </a:prstGeom>
          <a:solidFill>
            <a:srgbClr val="F973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2"/>
          <p:cNvSpPr txBox="1"/>
          <p:nvPr/>
        </p:nvSpPr>
        <p:spPr>
          <a:xfrm>
            <a:off x="114300" y="57150"/>
            <a:ext cx="167640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Житомирська політехніка</a:t>
            </a:r>
            <a:endParaRPr/>
          </a:p>
        </p:txBody>
      </p:sp>
      <p:sp>
        <p:nvSpPr>
          <p:cNvPr id="313" name="Google Shape;313;p22"/>
          <p:cNvSpPr/>
          <p:nvPr/>
        </p:nvSpPr>
        <p:spPr>
          <a:xfrm>
            <a:off x="1895475" y="0"/>
            <a:ext cx="9525" cy="257175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2"/>
          <p:cNvSpPr txBox="1"/>
          <p:nvPr/>
        </p:nvSpPr>
        <p:spPr>
          <a:xfrm>
            <a:off x="2019300" y="57150"/>
            <a:ext cx="739140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Моніторинг НС</a:t>
            </a:r>
            <a:endParaRPr/>
          </a:p>
        </p:txBody>
      </p:sp>
      <p:sp>
        <p:nvSpPr>
          <p:cNvPr id="315" name="Google Shape;315;p22"/>
          <p:cNvSpPr/>
          <p:nvPr/>
        </p:nvSpPr>
        <p:spPr>
          <a:xfrm>
            <a:off x="9515475" y="0"/>
            <a:ext cx="9525" cy="257175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22"/>
          <p:cNvSpPr txBox="1"/>
          <p:nvPr/>
        </p:nvSpPr>
        <p:spPr>
          <a:xfrm>
            <a:off x="9639300" y="57150"/>
            <a:ext cx="243840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Арк 30/8</a:t>
            </a:r>
            <a:endParaRPr/>
          </a:p>
        </p:txBody>
      </p:sp>
      <p:pic>
        <p:nvPicPr>
          <p:cNvPr id="317" name="Google Shape;317;p2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1025" y="1814512"/>
            <a:ext cx="5267325" cy="398145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2"/>
          <p:cNvSpPr txBox="1"/>
          <p:nvPr/>
        </p:nvSpPr>
        <p:spPr>
          <a:xfrm>
            <a:off x="6334125" y="2609850"/>
            <a:ext cx="5550693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4A99"/>
                </a:solidFill>
                <a:latin typeface="Montserrat"/>
                <a:ea typeface="Montserrat"/>
                <a:cs typeface="Montserrat"/>
                <a:sym typeface="Montserrat"/>
              </a:rPr>
              <a:t>Технології майбутнього</a:t>
            </a:r>
            <a:endParaRPr/>
          </a:p>
        </p:txBody>
      </p:sp>
      <p:sp>
        <p:nvSpPr>
          <p:cNvPr id="319" name="Google Shape;319;p22"/>
          <p:cNvSpPr txBox="1"/>
          <p:nvPr/>
        </p:nvSpPr>
        <p:spPr>
          <a:xfrm>
            <a:off x="6762750" y="2981325"/>
            <a:ext cx="485775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AI та машинне навчання для аналізу великих даних.</a:t>
            </a:r>
            <a:endParaRPr/>
          </a:p>
        </p:txBody>
      </p:sp>
      <p:sp>
        <p:nvSpPr>
          <p:cNvPr id="320" name="Google Shape;320;p22"/>
          <p:cNvSpPr txBox="1"/>
          <p:nvPr/>
        </p:nvSpPr>
        <p:spPr>
          <a:xfrm>
            <a:off x="6762750" y="3686175"/>
            <a:ext cx="485775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Сенсорні мережі та IoT-пристрої.</a:t>
            </a:r>
            <a:endParaRPr/>
          </a:p>
        </p:txBody>
      </p:sp>
      <p:sp>
        <p:nvSpPr>
          <p:cNvPr id="321" name="Google Shape;321;p22"/>
          <p:cNvSpPr txBox="1"/>
          <p:nvPr/>
        </p:nvSpPr>
        <p:spPr>
          <a:xfrm>
            <a:off x="6762750" y="4124325"/>
            <a:ext cx="485775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Використання БПЛА для оцінки масштабів лиха.</a:t>
            </a:r>
            <a:endParaRPr/>
          </a:p>
        </p:txBody>
      </p:sp>
      <p:sp>
        <p:nvSpPr>
          <p:cNvPr id="322" name="Google Shape;322;p22"/>
          <p:cNvSpPr txBox="1"/>
          <p:nvPr/>
        </p:nvSpPr>
        <p:spPr>
          <a:xfrm>
            <a:off x="6762750" y="4562475"/>
            <a:ext cx="485775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Глобальна інтеграція систем моніторингу.</a:t>
            </a:r>
            <a:endParaRPr/>
          </a:p>
        </p:txBody>
      </p:sp>
      <p:pic>
        <p:nvPicPr>
          <p:cNvPr id="323" name="Google Shape;323;p22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34125" y="3014662"/>
            <a:ext cx="19050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2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34125" y="3719512"/>
            <a:ext cx="276225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2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34125" y="4595812"/>
            <a:ext cx="247650" cy="25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1080" y="2718494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73760" y="2718494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46441" y="2718494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2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19121" y="2718494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23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23"/>
          <p:cNvSpPr txBox="1"/>
          <p:nvPr/>
        </p:nvSpPr>
        <p:spPr>
          <a:xfrm>
            <a:off x="762000" y="571500"/>
            <a:ext cx="11401425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4A99"/>
                </a:solidFill>
                <a:latin typeface="Montserrat"/>
                <a:ea typeface="Montserrat"/>
                <a:cs typeface="Montserrat"/>
                <a:sym typeface="Montserrat"/>
              </a:rPr>
              <a:t>КУРСОВА РОБОТА ТА ІНДИВІДУАЛЬНІ ТЕМИ</a:t>
            </a:r>
            <a:endParaRPr/>
          </a:p>
        </p:txBody>
      </p:sp>
      <p:sp>
        <p:nvSpPr>
          <p:cNvPr id="336" name="Google Shape;336;p23"/>
          <p:cNvSpPr/>
          <p:nvPr/>
        </p:nvSpPr>
        <p:spPr>
          <a:xfrm>
            <a:off x="571500" y="571500"/>
            <a:ext cx="95250" cy="419100"/>
          </a:xfrm>
          <a:prstGeom prst="rect">
            <a:avLst/>
          </a:prstGeom>
          <a:solidFill>
            <a:srgbClr val="F973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23"/>
          <p:cNvSpPr txBox="1"/>
          <p:nvPr/>
        </p:nvSpPr>
        <p:spPr>
          <a:xfrm>
            <a:off x="114300" y="57150"/>
            <a:ext cx="167640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Житомирська політехніка</a:t>
            </a:r>
            <a:endParaRPr/>
          </a:p>
        </p:txBody>
      </p:sp>
      <p:sp>
        <p:nvSpPr>
          <p:cNvPr id="338" name="Google Shape;338;p23"/>
          <p:cNvSpPr/>
          <p:nvPr/>
        </p:nvSpPr>
        <p:spPr>
          <a:xfrm>
            <a:off x="1895475" y="0"/>
            <a:ext cx="9525" cy="257175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23"/>
          <p:cNvSpPr txBox="1"/>
          <p:nvPr/>
        </p:nvSpPr>
        <p:spPr>
          <a:xfrm>
            <a:off x="2019300" y="57150"/>
            <a:ext cx="739140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Курсова робота</a:t>
            </a:r>
            <a:endParaRPr/>
          </a:p>
        </p:txBody>
      </p:sp>
      <p:sp>
        <p:nvSpPr>
          <p:cNvPr id="340" name="Google Shape;340;p23"/>
          <p:cNvSpPr/>
          <p:nvPr/>
        </p:nvSpPr>
        <p:spPr>
          <a:xfrm>
            <a:off x="9515475" y="0"/>
            <a:ext cx="9525" cy="257175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23"/>
          <p:cNvSpPr txBox="1"/>
          <p:nvPr/>
        </p:nvSpPr>
        <p:spPr>
          <a:xfrm>
            <a:off x="9639300" y="57150"/>
            <a:ext cx="243840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Арк 30/17</a:t>
            </a:r>
            <a:endParaRPr/>
          </a:p>
        </p:txBody>
      </p:sp>
      <p:sp>
        <p:nvSpPr>
          <p:cNvPr id="342" name="Google Shape;342;p23"/>
          <p:cNvSpPr/>
          <p:nvPr/>
        </p:nvSpPr>
        <p:spPr>
          <a:xfrm>
            <a:off x="571500" y="3509962"/>
            <a:ext cx="11049000" cy="38100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23"/>
          <p:cNvSpPr txBox="1"/>
          <p:nvPr/>
        </p:nvSpPr>
        <p:spPr>
          <a:xfrm>
            <a:off x="571500" y="5006280"/>
            <a:ext cx="110490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Результат:</a:t>
            </a:r>
            <a:r>
              <a:rPr lang="en-US" sz="1500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 60 (текст) + 40 (захист) = 100 балів.</a:t>
            </a:r>
            <a:endParaRPr/>
          </a:p>
        </p:txBody>
      </p:sp>
      <p:sp>
        <p:nvSpPr>
          <p:cNvPr id="344" name="Google Shape;344;p23"/>
          <p:cNvSpPr txBox="1"/>
          <p:nvPr/>
        </p:nvSpPr>
        <p:spPr>
          <a:xfrm>
            <a:off x="510733" y="3480494"/>
            <a:ext cx="2552193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4A99"/>
                </a:solidFill>
                <a:latin typeface="Montserrat"/>
                <a:ea typeface="Montserrat"/>
                <a:cs typeface="Montserrat"/>
                <a:sym typeface="Montserrat"/>
              </a:rPr>
              <a:t>Тема</a:t>
            </a:r>
            <a:endParaRPr/>
          </a:p>
        </p:txBody>
      </p:sp>
      <p:sp>
        <p:nvSpPr>
          <p:cNvPr id="345" name="Google Shape;345;p23"/>
          <p:cNvSpPr txBox="1"/>
          <p:nvPr/>
        </p:nvSpPr>
        <p:spPr>
          <a:xfrm>
            <a:off x="571500" y="3832919"/>
            <a:ext cx="2430660" cy="37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Вибір з 45+ варіантів (повені, зсуви, забруднення).</a:t>
            </a:r>
            <a:endParaRPr/>
          </a:p>
        </p:txBody>
      </p:sp>
      <p:sp>
        <p:nvSpPr>
          <p:cNvPr id="346" name="Google Shape;346;p23"/>
          <p:cNvSpPr txBox="1"/>
          <p:nvPr/>
        </p:nvSpPr>
        <p:spPr>
          <a:xfrm>
            <a:off x="3383413" y="3480494"/>
            <a:ext cx="2552193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4A99"/>
                </a:solidFill>
                <a:latin typeface="Montserrat"/>
                <a:ea typeface="Montserrat"/>
                <a:cs typeface="Montserrat"/>
                <a:sym typeface="Montserrat"/>
              </a:rPr>
              <a:t>Аналіз</a:t>
            </a:r>
            <a:endParaRPr/>
          </a:p>
        </p:txBody>
      </p:sp>
      <p:sp>
        <p:nvSpPr>
          <p:cNvPr id="347" name="Google Shape;347;p23"/>
          <p:cNvSpPr txBox="1"/>
          <p:nvPr/>
        </p:nvSpPr>
        <p:spPr>
          <a:xfrm>
            <a:off x="3444180" y="3832919"/>
            <a:ext cx="2430660" cy="37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Самостійне дослідження та перевірка на плагіат.</a:t>
            </a:r>
            <a:endParaRPr/>
          </a:p>
        </p:txBody>
      </p:sp>
      <p:sp>
        <p:nvSpPr>
          <p:cNvPr id="348" name="Google Shape;348;p23"/>
          <p:cNvSpPr txBox="1"/>
          <p:nvPr/>
        </p:nvSpPr>
        <p:spPr>
          <a:xfrm>
            <a:off x="6256094" y="3480494"/>
            <a:ext cx="2552193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4A99"/>
                </a:solidFill>
                <a:latin typeface="Montserrat"/>
                <a:ea typeface="Montserrat"/>
                <a:cs typeface="Montserrat"/>
                <a:sym typeface="Montserrat"/>
              </a:rPr>
              <a:t>Подання</a:t>
            </a:r>
            <a:endParaRPr/>
          </a:p>
        </p:txBody>
      </p:sp>
      <p:sp>
        <p:nvSpPr>
          <p:cNvPr id="349" name="Google Shape;349;p23"/>
          <p:cNvSpPr txBox="1"/>
          <p:nvPr/>
        </p:nvSpPr>
        <p:spPr>
          <a:xfrm>
            <a:off x="6316860" y="3832919"/>
            <a:ext cx="2430660" cy="37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Подача за 10 днів до захисту на кафедру.</a:t>
            </a:r>
            <a:endParaRPr/>
          </a:p>
        </p:txBody>
      </p:sp>
      <p:sp>
        <p:nvSpPr>
          <p:cNvPr id="350" name="Google Shape;350;p23"/>
          <p:cNvSpPr txBox="1"/>
          <p:nvPr/>
        </p:nvSpPr>
        <p:spPr>
          <a:xfrm>
            <a:off x="9128774" y="3480494"/>
            <a:ext cx="2552193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4A99"/>
                </a:solidFill>
                <a:latin typeface="Montserrat"/>
                <a:ea typeface="Montserrat"/>
                <a:cs typeface="Montserrat"/>
                <a:sym typeface="Montserrat"/>
              </a:rPr>
              <a:t>Захист</a:t>
            </a:r>
            <a:endParaRPr/>
          </a:p>
        </p:txBody>
      </p:sp>
      <p:sp>
        <p:nvSpPr>
          <p:cNvPr id="351" name="Google Shape;351;p23"/>
          <p:cNvSpPr txBox="1"/>
          <p:nvPr/>
        </p:nvSpPr>
        <p:spPr>
          <a:xfrm>
            <a:off x="9189541" y="3832919"/>
            <a:ext cx="2430660" cy="186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Презентація (10 хв) перед комісією.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24"/>
          <p:cNvSpPr txBox="1"/>
          <p:nvPr/>
        </p:nvSpPr>
        <p:spPr>
          <a:xfrm>
            <a:off x="114300" y="57150"/>
            <a:ext cx="167640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Житомирська політехніка</a:t>
            </a:r>
            <a:endParaRPr/>
          </a:p>
        </p:txBody>
      </p:sp>
      <p:sp>
        <p:nvSpPr>
          <p:cNvPr id="358" name="Google Shape;358;p24"/>
          <p:cNvSpPr/>
          <p:nvPr/>
        </p:nvSpPr>
        <p:spPr>
          <a:xfrm>
            <a:off x="1895475" y="0"/>
            <a:ext cx="9525" cy="257175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24"/>
          <p:cNvSpPr txBox="1"/>
          <p:nvPr/>
        </p:nvSpPr>
        <p:spPr>
          <a:xfrm>
            <a:off x="2019300" y="57150"/>
            <a:ext cx="739140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Заключний слайд</a:t>
            </a:r>
            <a:endParaRPr/>
          </a:p>
        </p:txBody>
      </p:sp>
      <p:sp>
        <p:nvSpPr>
          <p:cNvPr id="360" name="Google Shape;360;p24"/>
          <p:cNvSpPr/>
          <p:nvPr/>
        </p:nvSpPr>
        <p:spPr>
          <a:xfrm>
            <a:off x="9515475" y="0"/>
            <a:ext cx="9525" cy="257175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4"/>
          <p:cNvSpPr txBox="1"/>
          <p:nvPr/>
        </p:nvSpPr>
        <p:spPr>
          <a:xfrm>
            <a:off x="9639300" y="57150"/>
            <a:ext cx="243840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Арк 30/32</a:t>
            </a:r>
            <a:endParaRPr/>
          </a:p>
        </p:txBody>
      </p:sp>
      <p:pic>
        <p:nvPicPr>
          <p:cNvPr id="362" name="Google Shape;362;p2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131540"/>
            <a:ext cx="110490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24"/>
          <p:cNvSpPr txBox="1"/>
          <p:nvPr/>
        </p:nvSpPr>
        <p:spPr>
          <a:xfrm>
            <a:off x="295275" y="2369790"/>
            <a:ext cx="11601450" cy="69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004A99"/>
                </a:solidFill>
                <a:latin typeface="Montserrat"/>
                <a:ea typeface="Montserrat"/>
                <a:cs typeface="Montserrat"/>
                <a:sym typeface="Montserrat"/>
              </a:rPr>
              <a:t>Дякуємо за увагу!</a:t>
            </a:r>
            <a:endParaRPr/>
          </a:p>
        </p:txBody>
      </p:sp>
      <p:sp>
        <p:nvSpPr>
          <p:cNvPr id="364" name="Google Shape;364;p24"/>
          <p:cNvSpPr txBox="1"/>
          <p:nvPr/>
        </p:nvSpPr>
        <p:spPr>
          <a:xfrm>
            <a:off x="571500" y="3408015"/>
            <a:ext cx="11049000" cy="346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0" i="0" u="none" strike="noStrike" cap="none">
                <a:solidFill>
                  <a:srgbClr val="475569"/>
                </a:solidFill>
                <a:latin typeface="Open Sans"/>
                <a:ea typeface="Open Sans"/>
                <a:cs typeface="Open Sans"/>
                <a:sym typeface="Open Sans"/>
              </a:rPr>
              <a:t>Чекаємо на ваші запитання щодо курсу ОК26.</a:t>
            </a:r>
            <a:endParaRPr/>
          </a:p>
        </p:txBody>
      </p:sp>
      <p:sp>
        <p:nvSpPr>
          <p:cNvPr id="365" name="Google Shape;365;p24"/>
          <p:cNvSpPr txBox="1"/>
          <p:nvPr/>
        </p:nvSpPr>
        <p:spPr>
          <a:xfrm>
            <a:off x="2571750" y="4573785"/>
            <a:ext cx="9048750" cy="20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4A9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knz_vla@ztu.edu.ua  dsns.gov.ua</a:t>
            </a:r>
            <a:endParaRPr/>
          </a:p>
        </p:txBody>
      </p:sp>
      <p:sp>
        <p:nvSpPr>
          <p:cNvPr id="366" name="Google Shape;366;p24"/>
          <p:cNvSpPr txBox="1"/>
          <p:nvPr/>
        </p:nvSpPr>
        <p:spPr>
          <a:xfrm>
            <a:off x="571500" y="5545335"/>
            <a:ext cx="1104900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94A3B8"/>
                </a:solidFill>
                <a:latin typeface="Open Sans"/>
                <a:ea typeface="Open Sans"/>
                <a:cs typeface="Open Sans"/>
                <a:sym typeface="Open Sans"/>
              </a:rPr>
              <a:t>© 2025 | Кафедра наук про Землю | Житомирська політехніка</a:t>
            </a:r>
            <a:endParaRPr/>
          </a:p>
        </p:txBody>
      </p:sp>
      <p:pic>
        <p:nvPicPr>
          <p:cNvPr id="367" name="Google Shape;367;p2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67237" y="4602360"/>
            <a:ext cx="1524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2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67487" y="4602360"/>
            <a:ext cx="152400" cy="15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5"/>
          <p:cNvSpPr txBox="1"/>
          <p:nvPr/>
        </p:nvSpPr>
        <p:spPr>
          <a:xfrm>
            <a:off x="762000" y="571500"/>
            <a:ext cx="11401425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4A99"/>
                </a:solidFill>
                <a:latin typeface="Montserrat"/>
                <a:ea typeface="Montserrat"/>
                <a:cs typeface="Montserrat"/>
                <a:sym typeface="Montserrat"/>
              </a:rPr>
              <a:t>IMAGE SOURCES</a:t>
            </a:r>
            <a:endParaRPr/>
          </a:p>
        </p:txBody>
      </p:sp>
      <p:sp>
        <p:nvSpPr>
          <p:cNvPr id="374" name="Google Shape;374;p25"/>
          <p:cNvSpPr/>
          <p:nvPr/>
        </p:nvSpPr>
        <p:spPr>
          <a:xfrm>
            <a:off x="571500" y="571500"/>
            <a:ext cx="95250" cy="419100"/>
          </a:xfrm>
          <a:prstGeom prst="rect">
            <a:avLst/>
          </a:prstGeom>
          <a:solidFill>
            <a:srgbClr val="F973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25"/>
          <p:cNvSpPr/>
          <p:nvPr/>
        </p:nvSpPr>
        <p:spPr>
          <a:xfrm>
            <a:off x="571500" y="2652712"/>
            <a:ext cx="11049000" cy="77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25"/>
          <p:cNvSpPr/>
          <p:nvPr/>
        </p:nvSpPr>
        <p:spPr>
          <a:xfrm>
            <a:off x="571500" y="3424237"/>
            <a:ext cx="11049000" cy="77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25"/>
          <p:cNvSpPr/>
          <p:nvPr/>
        </p:nvSpPr>
        <p:spPr>
          <a:xfrm>
            <a:off x="571500" y="3414712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25"/>
          <p:cNvSpPr/>
          <p:nvPr/>
        </p:nvSpPr>
        <p:spPr>
          <a:xfrm>
            <a:off x="571500" y="3414712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25"/>
          <p:cNvSpPr/>
          <p:nvPr/>
        </p:nvSpPr>
        <p:spPr>
          <a:xfrm>
            <a:off x="571500" y="4186237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25"/>
          <p:cNvSpPr/>
          <p:nvPr/>
        </p:nvSpPr>
        <p:spPr>
          <a:xfrm>
            <a:off x="571500" y="4186237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1" name="Google Shape;381;p2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2795587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25"/>
          <p:cNvSpPr txBox="1"/>
          <p:nvPr/>
        </p:nvSpPr>
        <p:spPr>
          <a:xfrm>
            <a:off x="1666875" y="2816572"/>
            <a:ext cx="9953625" cy="173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8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https://www.eeer.org/upload/thumbnails/eer-2020-386f1.gif</a:t>
            </a:r>
            <a:endParaRPr/>
          </a:p>
        </p:txBody>
      </p:sp>
      <p:sp>
        <p:nvSpPr>
          <p:cNvPr id="383" name="Google Shape;383;p25"/>
          <p:cNvSpPr txBox="1"/>
          <p:nvPr/>
        </p:nvSpPr>
        <p:spPr>
          <a:xfrm>
            <a:off x="1666875" y="3037433"/>
            <a:ext cx="9953625" cy="21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Open Sans"/>
                <a:ea typeface="Open Sans"/>
                <a:cs typeface="Open Sans"/>
                <a:sym typeface="Open Sans"/>
              </a:rPr>
              <a:t>www.eeer.org</a:t>
            </a:r>
            <a:endParaRPr/>
          </a:p>
        </p:txBody>
      </p:sp>
      <p:pic>
        <p:nvPicPr>
          <p:cNvPr id="384" name="Google Shape;384;p2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3567112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25"/>
          <p:cNvSpPr txBox="1"/>
          <p:nvPr/>
        </p:nvSpPr>
        <p:spPr>
          <a:xfrm>
            <a:off x="1666875" y="3588097"/>
            <a:ext cx="9953625" cy="173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8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https://www.envistaforensics.com/media/zhfpb3y0/flood.png?anchor=center&amp;mode=crop&amp;width=900&amp;height=447&amp;rnd=133991440104130000&amp;format=webp&amp;quality=80</a:t>
            </a:r>
            <a:endParaRPr/>
          </a:p>
        </p:txBody>
      </p:sp>
      <p:sp>
        <p:nvSpPr>
          <p:cNvPr id="386" name="Google Shape;386;p25"/>
          <p:cNvSpPr txBox="1"/>
          <p:nvPr/>
        </p:nvSpPr>
        <p:spPr>
          <a:xfrm>
            <a:off x="1666875" y="3808958"/>
            <a:ext cx="9953625" cy="21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Open Sans"/>
                <a:ea typeface="Open Sans"/>
                <a:cs typeface="Open Sans"/>
                <a:sym typeface="Open Sans"/>
              </a:rPr>
              <a:t>www.envistaforensics.com</a:t>
            </a:r>
            <a:endParaRPr/>
          </a:p>
        </p:txBody>
      </p:sp>
      <p:pic>
        <p:nvPicPr>
          <p:cNvPr id="387" name="Google Shape;387;p2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4338637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25"/>
          <p:cNvSpPr txBox="1"/>
          <p:nvPr/>
        </p:nvSpPr>
        <p:spPr>
          <a:xfrm>
            <a:off x="1666875" y="4359622"/>
            <a:ext cx="9953625" cy="173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8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https://www.euspaceimaging.com/wp-content/uploads/volcano2-768x768.jpg</a:t>
            </a:r>
            <a:endParaRPr/>
          </a:p>
        </p:txBody>
      </p:sp>
      <p:sp>
        <p:nvSpPr>
          <p:cNvPr id="389" name="Google Shape;389;p25"/>
          <p:cNvSpPr txBox="1"/>
          <p:nvPr/>
        </p:nvSpPr>
        <p:spPr>
          <a:xfrm>
            <a:off x="1666875" y="4580483"/>
            <a:ext cx="9953625" cy="21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Open Sans"/>
                <a:ea typeface="Open Sans"/>
                <a:cs typeface="Open Sans"/>
                <a:sym typeface="Open Sans"/>
              </a:rPr>
              <a:t>www.euspaceimaging.com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4630042"/>
            <a:ext cx="11049000" cy="1283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696342"/>
            <a:ext cx="3492400" cy="245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9650" y="1696342"/>
            <a:ext cx="3492549" cy="245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7950" y="1696342"/>
            <a:ext cx="3492400" cy="245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12192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4"/>
          <p:cNvSpPr/>
          <p:nvPr/>
        </p:nvSpPr>
        <p:spPr>
          <a:xfrm>
            <a:off x="9334500" y="4000500"/>
            <a:ext cx="3810000" cy="3810000"/>
          </a:xfrm>
          <a:prstGeom prst="roundRect">
            <a:avLst>
              <a:gd name="adj" fmla="val 50000"/>
            </a:avLst>
          </a:prstGeom>
          <a:solidFill>
            <a:srgbClr val="004A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762000" y="571500"/>
            <a:ext cx="11401425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4A99"/>
                </a:solidFill>
                <a:latin typeface="Montserrat"/>
                <a:ea typeface="Montserrat"/>
                <a:cs typeface="Montserrat"/>
                <a:sym typeface="Montserrat"/>
              </a:rPr>
              <a:t>ЗАГАЛЬНА ХАРАКТЕРИСТИКА</a:t>
            </a:r>
            <a:endParaRPr/>
          </a:p>
        </p:txBody>
      </p:sp>
      <p:sp>
        <p:nvSpPr>
          <p:cNvPr id="109" name="Google Shape;109;p14"/>
          <p:cNvSpPr/>
          <p:nvPr/>
        </p:nvSpPr>
        <p:spPr>
          <a:xfrm>
            <a:off x="571500" y="571500"/>
            <a:ext cx="95250" cy="419100"/>
          </a:xfrm>
          <a:prstGeom prst="rect">
            <a:avLst/>
          </a:prstGeom>
          <a:solidFill>
            <a:srgbClr val="F973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4"/>
          <p:cNvSpPr txBox="1"/>
          <p:nvPr/>
        </p:nvSpPr>
        <p:spPr>
          <a:xfrm>
            <a:off x="114300" y="57150"/>
            <a:ext cx="167640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Житомирська політехніка</a:t>
            </a:r>
            <a:endParaRPr/>
          </a:p>
        </p:txBody>
      </p:sp>
      <p:sp>
        <p:nvSpPr>
          <p:cNvPr id="111" name="Google Shape;111;p14"/>
          <p:cNvSpPr/>
          <p:nvPr/>
        </p:nvSpPr>
        <p:spPr>
          <a:xfrm>
            <a:off x="1895475" y="0"/>
            <a:ext cx="9525" cy="257175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4"/>
          <p:cNvSpPr txBox="1"/>
          <p:nvPr/>
        </p:nvSpPr>
        <p:spPr>
          <a:xfrm>
            <a:off x="2019300" y="57150"/>
            <a:ext cx="739140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Система управління якістю ДСТУ ISO 9001:2015</a:t>
            </a:r>
            <a:endParaRPr/>
          </a:p>
        </p:txBody>
      </p:sp>
      <p:sp>
        <p:nvSpPr>
          <p:cNvPr id="113" name="Google Shape;113;p14"/>
          <p:cNvSpPr/>
          <p:nvPr/>
        </p:nvSpPr>
        <p:spPr>
          <a:xfrm>
            <a:off x="9515475" y="0"/>
            <a:ext cx="9525" cy="257175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4"/>
          <p:cNvSpPr txBox="1"/>
          <p:nvPr/>
        </p:nvSpPr>
        <p:spPr>
          <a:xfrm>
            <a:off x="9639300" y="57150"/>
            <a:ext cx="243840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Випуск 2 | Зміни 0 | Арк 30/3</a:t>
            </a:r>
            <a:endParaRPr/>
          </a:p>
        </p:txBody>
      </p:sp>
      <p:sp>
        <p:nvSpPr>
          <p:cNvPr id="115" name="Google Shape;115;p14"/>
          <p:cNvSpPr txBox="1"/>
          <p:nvPr/>
        </p:nvSpPr>
        <p:spPr>
          <a:xfrm>
            <a:off x="952500" y="5125342"/>
            <a:ext cx="10382250" cy="29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1E293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Аудиторні заняття: 53% (80 год) | Самостійна робота: 47% (70 год)</a:t>
            </a:r>
            <a:endParaRPr/>
          </a:p>
        </p:txBody>
      </p:sp>
      <p:sp>
        <p:nvSpPr>
          <p:cNvPr id="116" name="Google Shape;116;p14"/>
          <p:cNvSpPr txBox="1"/>
          <p:nvPr/>
        </p:nvSpPr>
        <p:spPr>
          <a:xfrm>
            <a:off x="834233" y="2867917"/>
            <a:ext cx="2966933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>
                <a:solidFill>
                  <a:srgbClr val="004A99"/>
                </a:solidFill>
                <a:latin typeface="Montserrat"/>
                <a:ea typeface="Montserrat"/>
                <a:cs typeface="Montserrat"/>
                <a:sym typeface="Montserrat"/>
              </a:rPr>
              <a:t>150 Годин</a:t>
            </a:r>
            <a:endParaRPr/>
          </a:p>
        </p:txBody>
      </p:sp>
      <p:sp>
        <p:nvSpPr>
          <p:cNvPr id="117" name="Google Shape;117;p14"/>
          <p:cNvSpPr txBox="1"/>
          <p:nvPr/>
        </p:nvSpPr>
        <p:spPr>
          <a:xfrm>
            <a:off x="904875" y="3363217"/>
            <a:ext cx="282565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Загальний обсяг дисципліни</a:t>
            </a:r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4612380" y="2867917"/>
            <a:ext cx="2967089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>
                <a:solidFill>
                  <a:srgbClr val="004A99"/>
                </a:solidFill>
                <a:latin typeface="Montserrat"/>
                <a:ea typeface="Montserrat"/>
                <a:cs typeface="Montserrat"/>
                <a:sym typeface="Montserrat"/>
              </a:rPr>
              <a:t>5 Кредитів</a:t>
            </a:r>
            <a:endParaRPr/>
          </a:p>
        </p:txBody>
      </p:sp>
      <p:sp>
        <p:nvSpPr>
          <p:cNvPr id="119" name="Google Shape;119;p14"/>
          <p:cNvSpPr txBox="1"/>
          <p:nvPr/>
        </p:nvSpPr>
        <p:spPr>
          <a:xfrm>
            <a:off x="4683025" y="3363217"/>
            <a:ext cx="2825799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Кредитів ЄКТС (2 модулі)</a:t>
            </a:r>
            <a:endParaRPr/>
          </a:p>
        </p:txBody>
      </p:sp>
      <p:sp>
        <p:nvSpPr>
          <p:cNvPr id="120" name="Google Shape;120;p14"/>
          <p:cNvSpPr txBox="1"/>
          <p:nvPr/>
        </p:nvSpPr>
        <p:spPr>
          <a:xfrm>
            <a:off x="8390684" y="2867917"/>
            <a:ext cx="2966933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>
                <a:solidFill>
                  <a:srgbClr val="004A99"/>
                </a:solidFill>
                <a:latin typeface="Montserrat"/>
                <a:ea typeface="Montserrat"/>
                <a:cs typeface="Montserrat"/>
                <a:sym typeface="Montserrat"/>
              </a:rPr>
              <a:t>3 Рік</a:t>
            </a:r>
            <a:endParaRPr/>
          </a:p>
        </p:txBody>
      </p:sp>
      <p:sp>
        <p:nvSpPr>
          <p:cNvPr id="121" name="Google Shape;121;p14"/>
          <p:cNvSpPr txBox="1"/>
          <p:nvPr/>
        </p:nvSpPr>
        <p:spPr>
          <a:xfrm>
            <a:off x="8461325" y="3363217"/>
            <a:ext cx="282565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Семестр: 5 | Вид: Екзамен</a:t>
            </a:r>
            <a:endParaRPr/>
          </a:p>
        </p:txBody>
      </p:sp>
      <p:pic>
        <p:nvPicPr>
          <p:cNvPr id="122" name="Google Shape;122;p14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36725" y="2115442"/>
            <a:ext cx="3619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4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57726" y="2115442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4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74113" y="2115442"/>
            <a:ext cx="600075" cy="47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4125" y="1804987"/>
            <a:ext cx="5286375" cy="400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5"/>
          <p:cNvSpPr txBox="1"/>
          <p:nvPr/>
        </p:nvSpPr>
        <p:spPr>
          <a:xfrm>
            <a:off x="762000" y="571500"/>
            <a:ext cx="11401425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4A99"/>
                </a:solidFill>
                <a:latin typeface="Montserrat"/>
                <a:ea typeface="Montserrat"/>
                <a:cs typeface="Montserrat"/>
                <a:sym typeface="Montserrat"/>
              </a:rPr>
              <a:t>МІСІЯ ТА ЦІЛІ КУРСУ</a:t>
            </a:r>
            <a:endParaRPr/>
          </a:p>
        </p:txBody>
      </p:sp>
      <p:sp>
        <p:nvSpPr>
          <p:cNvPr id="132" name="Google Shape;132;p15"/>
          <p:cNvSpPr/>
          <p:nvPr/>
        </p:nvSpPr>
        <p:spPr>
          <a:xfrm>
            <a:off x="571500" y="571500"/>
            <a:ext cx="95250" cy="419100"/>
          </a:xfrm>
          <a:prstGeom prst="rect">
            <a:avLst/>
          </a:prstGeom>
          <a:solidFill>
            <a:srgbClr val="F973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5"/>
          <p:cNvSpPr txBox="1"/>
          <p:nvPr/>
        </p:nvSpPr>
        <p:spPr>
          <a:xfrm>
            <a:off x="114300" y="57150"/>
            <a:ext cx="167640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Житомирська політехніка</a:t>
            </a:r>
            <a:endParaRPr/>
          </a:p>
        </p:txBody>
      </p:sp>
      <p:sp>
        <p:nvSpPr>
          <p:cNvPr id="134" name="Google Shape;134;p15"/>
          <p:cNvSpPr/>
          <p:nvPr/>
        </p:nvSpPr>
        <p:spPr>
          <a:xfrm>
            <a:off x="1895475" y="0"/>
            <a:ext cx="9525" cy="257175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5"/>
          <p:cNvSpPr txBox="1"/>
          <p:nvPr/>
        </p:nvSpPr>
        <p:spPr>
          <a:xfrm>
            <a:off x="2019300" y="57150"/>
            <a:ext cx="739140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Мета та завдання</a:t>
            </a:r>
            <a:endParaRPr/>
          </a:p>
        </p:txBody>
      </p:sp>
      <p:sp>
        <p:nvSpPr>
          <p:cNvPr id="136" name="Google Shape;136;p15"/>
          <p:cNvSpPr/>
          <p:nvPr/>
        </p:nvSpPr>
        <p:spPr>
          <a:xfrm>
            <a:off x="9515475" y="0"/>
            <a:ext cx="9525" cy="257175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5"/>
          <p:cNvSpPr txBox="1"/>
          <p:nvPr/>
        </p:nvSpPr>
        <p:spPr>
          <a:xfrm>
            <a:off x="9639300" y="57150"/>
            <a:ext cx="243840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Арк 30/4</a:t>
            </a:r>
            <a:endParaRPr/>
          </a:p>
        </p:txBody>
      </p:sp>
      <p:sp>
        <p:nvSpPr>
          <p:cNvPr id="138" name="Google Shape;138;p15"/>
          <p:cNvSpPr txBox="1"/>
          <p:nvPr/>
        </p:nvSpPr>
        <p:spPr>
          <a:xfrm>
            <a:off x="571500" y="2587079"/>
            <a:ext cx="5286375" cy="693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>
                <a:solidFill>
                  <a:srgbClr val="004A99"/>
                </a:solidFill>
                <a:latin typeface="Open Sans"/>
                <a:ea typeface="Open Sans"/>
                <a:cs typeface="Open Sans"/>
                <a:sym typeface="Open Sans"/>
              </a:rPr>
              <a:t>Формування комплексного розуміння методів аналізу НС.</a:t>
            </a:r>
            <a:endParaRPr/>
          </a:p>
        </p:txBody>
      </p:sp>
      <p:pic>
        <p:nvPicPr>
          <p:cNvPr id="139" name="Google Shape;139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43650" y="1814512"/>
            <a:ext cx="5267325" cy="398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5"/>
          <p:cNvSpPr txBox="1"/>
          <p:nvPr/>
        </p:nvSpPr>
        <p:spPr>
          <a:xfrm>
            <a:off x="1000125" y="3518445"/>
            <a:ext cx="485775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Теоретичні основи аналізу ризиків.</a:t>
            </a:r>
            <a:endParaRPr/>
          </a:p>
        </p:txBody>
      </p:sp>
      <p:sp>
        <p:nvSpPr>
          <p:cNvPr id="141" name="Google Shape;141;p15"/>
          <p:cNvSpPr txBox="1"/>
          <p:nvPr/>
        </p:nvSpPr>
        <p:spPr>
          <a:xfrm>
            <a:off x="1000125" y="3956595"/>
            <a:ext cx="485775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Прогнозування та мінімізація наслідків.</a:t>
            </a:r>
            <a:endParaRPr/>
          </a:p>
        </p:txBody>
      </p:sp>
      <p:sp>
        <p:nvSpPr>
          <p:cNvPr id="142" name="Google Shape;142;p15"/>
          <p:cNvSpPr txBox="1"/>
          <p:nvPr/>
        </p:nvSpPr>
        <p:spPr>
          <a:xfrm>
            <a:off x="1000125" y="4394745"/>
            <a:ext cx="485775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Нормативно-правове управління НС.</a:t>
            </a:r>
            <a:endParaRPr/>
          </a:p>
        </p:txBody>
      </p:sp>
      <p:sp>
        <p:nvSpPr>
          <p:cNvPr id="143" name="Google Shape;143;p15"/>
          <p:cNvSpPr txBox="1"/>
          <p:nvPr/>
        </p:nvSpPr>
        <p:spPr>
          <a:xfrm>
            <a:off x="1000125" y="4832895"/>
            <a:ext cx="485775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Прийняття обгрунтованих рішень.</a:t>
            </a:r>
            <a:endParaRPr/>
          </a:p>
        </p:txBody>
      </p:sp>
      <p:pic>
        <p:nvPicPr>
          <p:cNvPr id="144" name="Google Shape;144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3551783"/>
            <a:ext cx="24765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3989933"/>
            <a:ext cx="24765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4428083"/>
            <a:ext cx="24765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4866233"/>
            <a:ext cx="247650" cy="25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3410" y="3805237"/>
            <a:ext cx="2812107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08392" y="3805237"/>
            <a:ext cx="2812107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53410" y="4443412"/>
            <a:ext cx="2812107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08392" y="4443412"/>
            <a:ext cx="2812107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6"/>
          <p:cNvSpPr txBox="1"/>
          <p:nvPr/>
        </p:nvSpPr>
        <p:spPr>
          <a:xfrm>
            <a:off x="762000" y="571500"/>
            <a:ext cx="11401425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4A99"/>
                </a:solidFill>
                <a:latin typeface="Montserrat"/>
                <a:ea typeface="Montserrat"/>
                <a:cs typeface="Montserrat"/>
                <a:sym typeface="Montserrat"/>
              </a:rPr>
              <a:t>КОМПЕТЕНТНОСТІ ТА SOFT SKILLS</a:t>
            </a:r>
            <a:endParaRPr/>
          </a:p>
        </p:txBody>
      </p:sp>
      <p:sp>
        <p:nvSpPr>
          <p:cNvPr id="159" name="Google Shape;159;p16"/>
          <p:cNvSpPr/>
          <p:nvPr/>
        </p:nvSpPr>
        <p:spPr>
          <a:xfrm>
            <a:off x="571500" y="571500"/>
            <a:ext cx="95250" cy="419100"/>
          </a:xfrm>
          <a:prstGeom prst="rect">
            <a:avLst/>
          </a:prstGeom>
          <a:solidFill>
            <a:srgbClr val="F973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6"/>
          <p:cNvSpPr txBox="1"/>
          <p:nvPr/>
        </p:nvSpPr>
        <p:spPr>
          <a:xfrm>
            <a:off x="114300" y="57150"/>
            <a:ext cx="167640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Житомирська політехніка</a:t>
            </a:r>
            <a:endParaRPr/>
          </a:p>
        </p:txBody>
      </p:sp>
      <p:sp>
        <p:nvSpPr>
          <p:cNvPr id="161" name="Google Shape;161;p16"/>
          <p:cNvSpPr/>
          <p:nvPr/>
        </p:nvSpPr>
        <p:spPr>
          <a:xfrm>
            <a:off x="1895475" y="0"/>
            <a:ext cx="9525" cy="257175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6"/>
          <p:cNvSpPr txBox="1"/>
          <p:nvPr/>
        </p:nvSpPr>
        <p:spPr>
          <a:xfrm>
            <a:off x="2019300" y="57150"/>
            <a:ext cx="739140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Програмні результати</a:t>
            </a:r>
            <a:endParaRPr/>
          </a:p>
        </p:txBody>
      </p:sp>
      <p:sp>
        <p:nvSpPr>
          <p:cNvPr id="163" name="Google Shape;163;p16"/>
          <p:cNvSpPr/>
          <p:nvPr/>
        </p:nvSpPr>
        <p:spPr>
          <a:xfrm>
            <a:off x="9515475" y="0"/>
            <a:ext cx="9525" cy="257175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6"/>
          <p:cNvSpPr txBox="1"/>
          <p:nvPr/>
        </p:nvSpPr>
        <p:spPr>
          <a:xfrm>
            <a:off x="9639300" y="57150"/>
            <a:ext cx="243840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Арк 30/5</a:t>
            </a:r>
            <a:endParaRPr/>
          </a:p>
        </p:txBody>
      </p:sp>
      <p:sp>
        <p:nvSpPr>
          <p:cNvPr id="165" name="Google Shape;165;p16"/>
          <p:cNvSpPr txBox="1"/>
          <p:nvPr/>
        </p:nvSpPr>
        <p:spPr>
          <a:xfrm>
            <a:off x="952500" y="2786062"/>
            <a:ext cx="4245843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975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Професійні</a:t>
            </a:r>
            <a:r>
              <a:rPr lang="en-US" sz="1404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(Hard)</a:t>
            </a:r>
            <a:endParaRPr dirty="0"/>
          </a:p>
        </p:txBody>
      </p:sp>
      <p:sp>
        <p:nvSpPr>
          <p:cNvPr id="166" name="Google Shape;166;p16"/>
          <p:cNvSpPr txBox="1"/>
          <p:nvPr/>
        </p:nvSpPr>
        <p:spPr>
          <a:xfrm>
            <a:off x="5853410" y="2671762"/>
            <a:ext cx="6055444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9075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4A99"/>
                </a:solidFill>
                <a:latin typeface="Montserrat"/>
                <a:ea typeface="Montserrat"/>
                <a:cs typeface="Montserrat"/>
                <a:sym typeface="Montserrat"/>
              </a:rPr>
              <a:t>Гнучкі навички (Soft Skills)</a:t>
            </a:r>
            <a:endParaRPr/>
          </a:p>
        </p:txBody>
      </p:sp>
      <p:sp>
        <p:nvSpPr>
          <p:cNvPr id="167" name="Google Shape;167;p16"/>
          <p:cNvSpPr txBox="1"/>
          <p:nvPr/>
        </p:nvSpPr>
        <p:spPr>
          <a:xfrm>
            <a:off x="5853410" y="3081337"/>
            <a:ext cx="576708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Особлива увага приділяється здатності працювати в напруженому середовищі та ухваленню рішень.</a:t>
            </a:r>
            <a:endParaRPr/>
          </a:p>
        </p:txBody>
      </p:sp>
      <p:pic>
        <p:nvPicPr>
          <p:cNvPr id="168" name="Google Shape;168;p16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2500" y="2805112"/>
            <a:ext cx="180975" cy="17829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6"/>
          <p:cNvSpPr txBox="1"/>
          <p:nvPr/>
        </p:nvSpPr>
        <p:spPr>
          <a:xfrm>
            <a:off x="1381125" y="3243262"/>
            <a:ext cx="361503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К10:</a:t>
            </a:r>
            <a:r>
              <a:rPr lang="en-US" sz="15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Безпека життєдіяльності.</a:t>
            </a:r>
            <a:endParaRPr/>
          </a:p>
        </p:txBody>
      </p:sp>
      <p:sp>
        <p:nvSpPr>
          <p:cNvPr id="170" name="Google Shape;170;p16"/>
          <p:cNvSpPr txBox="1"/>
          <p:nvPr/>
        </p:nvSpPr>
        <p:spPr>
          <a:xfrm>
            <a:off x="1381125" y="3681412"/>
            <a:ext cx="361503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К24:</a:t>
            </a:r>
            <a:r>
              <a:rPr lang="en-US" sz="1500" b="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b="0" i="0" u="none" strike="noStrike" cap="non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Реабілітація</a:t>
            </a:r>
            <a:r>
              <a:rPr lang="en-US" sz="1500" b="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b="0" i="0" u="none" strike="noStrike" cap="non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ландшафтів</a:t>
            </a:r>
            <a:r>
              <a:rPr lang="en-US" sz="1500" b="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</p:txBody>
      </p:sp>
      <p:sp>
        <p:nvSpPr>
          <p:cNvPr id="171" name="Google Shape;171;p16"/>
          <p:cNvSpPr txBox="1"/>
          <p:nvPr/>
        </p:nvSpPr>
        <p:spPr>
          <a:xfrm>
            <a:off x="1381125" y="4119562"/>
            <a:ext cx="361503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ПР15:</a:t>
            </a:r>
            <a:r>
              <a:rPr lang="en-US" sz="15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Оптимальні методи збору даних.</a:t>
            </a:r>
            <a:endParaRPr/>
          </a:p>
        </p:txBody>
      </p:sp>
      <p:pic>
        <p:nvPicPr>
          <p:cNvPr id="172" name="Google Shape;172;p16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853410" y="2690812"/>
            <a:ext cx="219075" cy="178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6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52500" y="3276600"/>
            <a:ext cx="219075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6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52500" y="3714750"/>
            <a:ext cx="219075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6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52500" y="4152900"/>
            <a:ext cx="219075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3F8CF6-08AF-0A19-F603-774D0E24A6E3}"/>
              </a:ext>
            </a:extLst>
          </p:cNvPr>
          <p:cNvSpPr txBox="1"/>
          <p:nvPr/>
        </p:nvSpPr>
        <p:spPr>
          <a:xfrm>
            <a:off x="762000" y="1781908"/>
            <a:ext cx="3505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ts val="18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К10. Навички забезпечення безпеки життєдіяльності. </a:t>
            </a:r>
            <a:endParaRPr lang="en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auto">
              <a:lnSpc>
                <a:spcPts val="18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К21.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звітності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auto">
              <a:lnSpc>
                <a:spcPts val="18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К24. Здатність до організації екологічного супроводу реабілітації техногенно змінених ландшафтів.</a:t>
            </a:r>
            <a:endParaRPr lang="en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4125" y="1804987"/>
            <a:ext cx="5286375" cy="400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7"/>
          <p:cNvSpPr txBox="1"/>
          <p:nvPr/>
        </p:nvSpPr>
        <p:spPr>
          <a:xfrm>
            <a:off x="762000" y="571500"/>
            <a:ext cx="11401425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4A99"/>
                </a:solidFill>
                <a:latin typeface="Montserrat"/>
                <a:ea typeface="Montserrat"/>
                <a:cs typeface="Montserrat"/>
                <a:sym typeface="Montserrat"/>
              </a:rPr>
              <a:t>ПРИРОДНІ НАДЗВИЧАЙНІ СИТУАЦІЇ</a:t>
            </a:r>
            <a:endParaRPr/>
          </a:p>
        </p:txBody>
      </p:sp>
      <p:sp>
        <p:nvSpPr>
          <p:cNvPr id="183" name="Google Shape;183;p17"/>
          <p:cNvSpPr/>
          <p:nvPr/>
        </p:nvSpPr>
        <p:spPr>
          <a:xfrm>
            <a:off x="571500" y="571500"/>
            <a:ext cx="95250" cy="419100"/>
          </a:xfrm>
          <a:prstGeom prst="rect">
            <a:avLst/>
          </a:prstGeom>
          <a:solidFill>
            <a:srgbClr val="F973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7"/>
          <p:cNvSpPr txBox="1"/>
          <p:nvPr/>
        </p:nvSpPr>
        <p:spPr>
          <a:xfrm>
            <a:off x="114300" y="57150"/>
            <a:ext cx="167640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Житомирська політехніка</a:t>
            </a:r>
            <a:endParaRPr/>
          </a:p>
        </p:txBody>
      </p:sp>
      <p:sp>
        <p:nvSpPr>
          <p:cNvPr id="185" name="Google Shape;185;p17"/>
          <p:cNvSpPr/>
          <p:nvPr/>
        </p:nvSpPr>
        <p:spPr>
          <a:xfrm>
            <a:off x="1895475" y="0"/>
            <a:ext cx="9525" cy="257175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7"/>
          <p:cNvSpPr txBox="1"/>
          <p:nvPr/>
        </p:nvSpPr>
        <p:spPr>
          <a:xfrm>
            <a:off x="2019300" y="57150"/>
            <a:ext cx="739140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Природні НС</a:t>
            </a:r>
            <a:endParaRPr/>
          </a:p>
        </p:txBody>
      </p:sp>
      <p:sp>
        <p:nvSpPr>
          <p:cNvPr id="187" name="Google Shape;187;p17"/>
          <p:cNvSpPr/>
          <p:nvPr/>
        </p:nvSpPr>
        <p:spPr>
          <a:xfrm>
            <a:off x="9515475" y="0"/>
            <a:ext cx="9525" cy="257175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7"/>
          <p:cNvSpPr txBox="1"/>
          <p:nvPr/>
        </p:nvSpPr>
        <p:spPr>
          <a:xfrm>
            <a:off x="9639300" y="57150"/>
            <a:ext cx="243840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Арк 30/6</a:t>
            </a:r>
            <a:endParaRPr/>
          </a:p>
        </p:txBody>
      </p:sp>
      <p:sp>
        <p:nvSpPr>
          <p:cNvPr id="189" name="Google Shape;189;p17"/>
          <p:cNvSpPr txBox="1"/>
          <p:nvPr/>
        </p:nvSpPr>
        <p:spPr>
          <a:xfrm>
            <a:off x="571500" y="4405312"/>
            <a:ext cx="52863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1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Досліджується вплив глобальних кліматичних змін на інтенсивність цих явищ.</a:t>
            </a:r>
            <a:endParaRPr/>
          </a:p>
        </p:txBody>
      </p:sp>
      <p:pic>
        <p:nvPicPr>
          <p:cNvPr id="190" name="Google Shape;190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43650" y="1814512"/>
            <a:ext cx="5267325" cy="398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7"/>
          <p:cNvSpPr txBox="1"/>
          <p:nvPr/>
        </p:nvSpPr>
        <p:spPr>
          <a:xfrm>
            <a:off x="1000125" y="2633662"/>
            <a:ext cx="485775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Геологічні:</a:t>
            </a:r>
            <a:r>
              <a:rPr lang="en-US" sz="1500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 землетруси, зсуви, обвали.</a:t>
            </a:r>
            <a:endParaRPr/>
          </a:p>
        </p:txBody>
      </p:sp>
      <p:sp>
        <p:nvSpPr>
          <p:cNvPr id="192" name="Google Shape;192;p17"/>
          <p:cNvSpPr txBox="1"/>
          <p:nvPr/>
        </p:nvSpPr>
        <p:spPr>
          <a:xfrm>
            <a:off x="1000125" y="3071812"/>
            <a:ext cx="485775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Гідрологічні:</a:t>
            </a:r>
            <a:r>
              <a:rPr lang="en-US" sz="1500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 повені, паводки, селі.</a:t>
            </a:r>
            <a:endParaRPr/>
          </a:p>
        </p:txBody>
      </p:sp>
      <p:sp>
        <p:nvSpPr>
          <p:cNvPr id="193" name="Google Shape;193;p17"/>
          <p:cNvSpPr txBox="1"/>
          <p:nvPr/>
        </p:nvSpPr>
        <p:spPr>
          <a:xfrm>
            <a:off x="1000125" y="3509962"/>
            <a:ext cx="485775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Метеорологічні:</a:t>
            </a:r>
            <a:r>
              <a:rPr lang="en-US" sz="1500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 урагани, смерчі, посухи.</a:t>
            </a:r>
            <a:endParaRPr/>
          </a:p>
        </p:txBody>
      </p:sp>
      <p:sp>
        <p:nvSpPr>
          <p:cNvPr id="194" name="Google Shape;194;p17"/>
          <p:cNvSpPr txBox="1"/>
          <p:nvPr/>
        </p:nvSpPr>
        <p:spPr>
          <a:xfrm>
            <a:off x="1000125" y="3948112"/>
            <a:ext cx="485775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Природні пожежі:</a:t>
            </a:r>
            <a:r>
              <a:rPr lang="en-US" sz="1500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 лісові та торф'яні.</a:t>
            </a:r>
            <a:endParaRPr/>
          </a:p>
        </p:txBody>
      </p:sp>
      <p:pic>
        <p:nvPicPr>
          <p:cNvPr id="195" name="Google Shape;195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2667000"/>
            <a:ext cx="24765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3105150"/>
            <a:ext cx="24765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3543300"/>
            <a:ext cx="24765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7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1500" y="3981450"/>
            <a:ext cx="219075" cy="25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1988046"/>
            <a:ext cx="2788146" cy="1721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50146" y="1988046"/>
            <a:ext cx="2788294" cy="1721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3900487"/>
            <a:ext cx="2788146" cy="1721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50146" y="3900487"/>
            <a:ext cx="2788294" cy="1721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8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05191" y="3990975"/>
            <a:ext cx="4615160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8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0"/>
            <a:ext cx="12192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8"/>
          <p:cNvSpPr txBox="1"/>
          <p:nvPr/>
        </p:nvSpPr>
        <p:spPr>
          <a:xfrm>
            <a:off x="762000" y="571500"/>
            <a:ext cx="11401425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4A99"/>
                </a:solidFill>
                <a:latin typeface="Montserrat"/>
                <a:ea typeface="Montserrat"/>
                <a:cs typeface="Montserrat"/>
                <a:sym typeface="Montserrat"/>
              </a:rPr>
              <a:t>ТЕХНОГЕННІ НАДЗВИЧАЙНІ СИТУАЦІЇ</a:t>
            </a:r>
            <a:endParaRPr/>
          </a:p>
        </p:txBody>
      </p:sp>
      <p:sp>
        <p:nvSpPr>
          <p:cNvPr id="210" name="Google Shape;210;p18"/>
          <p:cNvSpPr/>
          <p:nvPr/>
        </p:nvSpPr>
        <p:spPr>
          <a:xfrm>
            <a:off x="571500" y="571500"/>
            <a:ext cx="95250" cy="419100"/>
          </a:xfrm>
          <a:prstGeom prst="rect">
            <a:avLst/>
          </a:prstGeom>
          <a:solidFill>
            <a:srgbClr val="F973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8"/>
          <p:cNvSpPr txBox="1"/>
          <p:nvPr/>
        </p:nvSpPr>
        <p:spPr>
          <a:xfrm>
            <a:off x="114300" y="57150"/>
            <a:ext cx="167640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Житомирська політехніка</a:t>
            </a:r>
            <a:endParaRPr/>
          </a:p>
        </p:txBody>
      </p:sp>
      <p:sp>
        <p:nvSpPr>
          <p:cNvPr id="212" name="Google Shape;212;p18"/>
          <p:cNvSpPr/>
          <p:nvPr/>
        </p:nvSpPr>
        <p:spPr>
          <a:xfrm>
            <a:off x="1895475" y="0"/>
            <a:ext cx="9525" cy="257175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8"/>
          <p:cNvSpPr txBox="1"/>
          <p:nvPr/>
        </p:nvSpPr>
        <p:spPr>
          <a:xfrm>
            <a:off x="2019300" y="57150"/>
            <a:ext cx="739140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Техногенні НС</a:t>
            </a:r>
            <a:endParaRPr/>
          </a:p>
        </p:txBody>
      </p:sp>
      <p:sp>
        <p:nvSpPr>
          <p:cNvPr id="214" name="Google Shape;214;p18"/>
          <p:cNvSpPr/>
          <p:nvPr/>
        </p:nvSpPr>
        <p:spPr>
          <a:xfrm>
            <a:off x="9515475" y="0"/>
            <a:ext cx="9525" cy="257175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8"/>
          <p:cNvSpPr txBox="1"/>
          <p:nvPr/>
        </p:nvSpPr>
        <p:spPr>
          <a:xfrm>
            <a:off x="9639300" y="57150"/>
            <a:ext cx="243840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Арк 30/7</a:t>
            </a:r>
            <a:endParaRPr/>
          </a:p>
        </p:txBody>
      </p:sp>
      <p:sp>
        <p:nvSpPr>
          <p:cNvPr id="216" name="Google Shape;216;p18"/>
          <p:cNvSpPr txBox="1"/>
          <p:nvPr/>
        </p:nvSpPr>
        <p:spPr>
          <a:xfrm>
            <a:off x="7005191" y="2495550"/>
            <a:ext cx="4845918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4A99"/>
                </a:solidFill>
                <a:latin typeface="Montserrat"/>
                <a:ea typeface="Montserrat"/>
                <a:cs typeface="Montserrat"/>
                <a:sym typeface="Montserrat"/>
              </a:rPr>
              <a:t>Критична інфраструктура</a:t>
            </a:r>
            <a:endParaRPr/>
          </a:p>
        </p:txBody>
      </p:sp>
      <p:sp>
        <p:nvSpPr>
          <p:cNvPr id="217" name="Google Shape;217;p18"/>
          <p:cNvSpPr txBox="1"/>
          <p:nvPr/>
        </p:nvSpPr>
        <p:spPr>
          <a:xfrm>
            <a:off x="7005191" y="2905125"/>
            <a:ext cx="461516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Аналізується вразливість об'єктів енергозабезпечення та очисних споруд в умовах надзвичайних ситуацій.</a:t>
            </a:r>
            <a:endParaRPr/>
          </a:p>
        </p:txBody>
      </p:sp>
      <p:sp>
        <p:nvSpPr>
          <p:cNvPr id="218" name="Google Shape;218;p18"/>
          <p:cNvSpPr txBox="1"/>
          <p:nvPr/>
        </p:nvSpPr>
        <p:spPr>
          <a:xfrm>
            <a:off x="701821" y="2178546"/>
            <a:ext cx="2527503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>
                <a:solidFill>
                  <a:srgbClr val="004A99"/>
                </a:solidFill>
                <a:latin typeface="Montserrat"/>
                <a:ea typeface="Montserrat"/>
                <a:cs typeface="Montserrat"/>
                <a:sym typeface="Montserrat"/>
              </a:rPr>
              <a:t>Аварії на інфраструктурі</a:t>
            </a:r>
            <a:endParaRPr/>
          </a:p>
        </p:txBody>
      </p:sp>
      <p:sp>
        <p:nvSpPr>
          <p:cNvPr id="219" name="Google Shape;219;p18"/>
          <p:cNvSpPr txBox="1"/>
          <p:nvPr/>
        </p:nvSpPr>
        <p:spPr>
          <a:xfrm>
            <a:off x="762000" y="2940546"/>
            <a:ext cx="2407146" cy="42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Енергосистеми, водопостачання, транспорт.</a:t>
            </a:r>
            <a:endParaRPr/>
          </a:p>
        </p:txBody>
      </p:sp>
      <p:sp>
        <p:nvSpPr>
          <p:cNvPr id="220" name="Google Shape;220;p18"/>
          <p:cNvSpPr txBox="1"/>
          <p:nvPr/>
        </p:nvSpPr>
        <p:spPr>
          <a:xfrm>
            <a:off x="3680463" y="2178546"/>
            <a:ext cx="2527659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>
                <a:solidFill>
                  <a:srgbClr val="004A99"/>
                </a:solidFill>
                <a:latin typeface="Montserrat"/>
                <a:ea typeface="Montserrat"/>
                <a:cs typeface="Montserrat"/>
                <a:sym typeface="Montserrat"/>
              </a:rPr>
              <a:t>Хімічні та радіаційні</a:t>
            </a:r>
            <a:endParaRPr/>
          </a:p>
        </p:txBody>
      </p:sp>
      <p:sp>
        <p:nvSpPr>
          <p:cNvPr id="221" name="Google Shape;221;p18"/>
          <p:cNvSpPr txBox="1"/>
          <p:nvPr/>
        </p:nvSpPr>
        <p:spPr>
          <a:xfrm>
            <a:off x="3740646" y="2940546"/>
            <a:ext cx="2407294" cy="42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Витоки небезпечних речовин на виробництві.</a:t>
            </a:r>
            <a:endParaRPr/>
          </a:p>
        </p:txBody>
      </p:sp>
      <p:sp>
        <p:nvSpPr>
          <p:cNvPr id="222" name="Google Shape;222;p18"/>
          <p:cNvSpPr txBox="1"/>
          <p:nvPr/>
        </p:nvSpPr>
        <p:spPr>
          <a:xfrm>
            <a:off x="701821" y="4090987"/>
            <a:ext cx="2527503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>
                <a:solidFill>
                  <a:srgbClr val="004A99"/>
                </a:solidFill>
                <a:latin typeface="Montserrat"/>
                <a:ea typeface="Montserrat"/>
                <a:cs typeface="Montserrat"/>
                <a:sym typeface="Montserrat"/>
              </a:rPr>
              <a:t>Пожежі та вибухи</a:t>
            </a:r>
            <a:endParaRPr/>
          </a:p>
        </p:txBody>
      </p:sp>
      <p:sp>
        <p:nvSpPr>
          <p:cNvPr id="223" name="Google Shape;223;p18"/>
          <p:cNvSpPr txBox="1"/>
          <p:nvPr/>
        </p:nvSpPr>
        <p:spPr>
          <a:xfrm>
            <a:off x="762000" y="4852987"/>
            <a:ext cx="2407146" cy="42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Промислові катастрофи та руйнування споруд.</a:t>
            </a:r>
            <a:endParaRPr/>
          </a:p>
        </p:txBody>
      </p:sp>
      <p:sp>
        <p:nvSpPr>
          <p:cNvPr id="224" name="Google Shape;224;p18"/>
          <p:cNvSpPr txBox="1"/>
          <p:nvPr/>
        </p:nvSpPr>
        <p:spPr>
          <a:xfrm>
            <a:off x="3680463" y="4090987"/>
            <a:ext cx="2527659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>
                <a:solidFill>
                  <a:srgbClr val="004A99"/>
                </a:solidFill>
                <a:latin typeface="Montserrat"/>
                <a:ea typeface="Montserrat"/>
                <a:cs typeface="Montserrat"/>
                <a:sym typeface="Montserrat"/>
              </a:rPr>
              <a:t>Транспортні аварії</a:t>
            </a:r>
            <a:endParaRPr/>
          </a:p>
        </p:txBody>
      </p:sp>
      <p:sp>
        <p:nvSpPr>
          <p:cNvPr id="225" name="Google Shape;225;p18"/>
          <p:cNvSpPr txBox="1"/>
          <p:nvPr/>
        </p:nvSpPr>
        <p:spPr>
          <a:xfrm>
            <a:off x="3740646" y="4852987"/>
            <a:ext cx="2407294" cy="42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Залізничні, авіаційні та морські катастрофи.</a:t>
            </a:r>
            <a:endParaRPr/>
          </a:p>
        </p:txBody>
      </p:sp>
      <p:sp>
        <p:nvSpPr>
          <p:cNvPr id="226" name="Google Shape;226;p18"/>
          <p:cNvSpPr txBox="1"/>
          <p:nvPr/>
        </p:nvSpPr>
        <p:spPr>
          <a:xfrm>
            <a:off x="7005191" y="4391025"/>
            <a:ext cx="461516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Мета:</a:t>
            </a:r>
            <a:r>
              <a:rPr lang="en-US" sz="1500" b="0" i="0" u="none" strike="noStrike" cap="none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 Розробка сучасних технологій моніторингу техногенних ризиків.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0"/>
          <p:cNvSpPr txBox="1"/>
          <p:nvPr/>
        </p:nvSpPr>
        <p:spPr>
          <a:xfrm>
            <a:off x="762000" y="571500"/>
            <a:ext cx="11401425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4A99"/>
                </a:solidFill>
                <a:latin typeface="Montserrat"/>
                <a:ea typeface="Montserrat"/>
                <a:cs typeface="Montserrat"/>
                <a:sym typeface="Montserrat"/>
              </a:rPr>
              <a:t>РОЗПОДІЛ НАВЧАЛЬНОГО ЧАСУ</a:t>
            </a:r>
            <a:endParaRPr/>
          </a:p>
        </p:txBody>
      </p:sp>
      <p:sp>
        <p:nvSpPr>
          <p:cNvPr id="257" name="Google Shape;257;p20"/>
          <p:cNvSpPr/>
          <p:nvPr/>
        </p:nvSpPr>
        <p:spPr>
          <a:xfrm>
            <a:off x="571500" y="571500"/>
            <a:ext cx="95250" cy="419100"/>
          </a:xfrm>
          <a:prstGeom prst="rect">
            <a:avLst/>
          </a:prstGeom>
          <a:solidFill>
            <a:srgbClr val="F973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0"/>
          <p:cNvSpPr txBox="1"/>
          <p:nvPr/>
        </p:nvSpPr>
        <p:spPr>
          <a:xfrm>
            <a:off x="114300" y="57150"/>
            <a:ext cx="167640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Житомирська політехніка</a:t>
            </a:r>
            <a:endParaRPr/>
          </a:p>
        </p:txBody>
      </p:sp>
      <p:sp>
        <p:nvSpPr>
          <p:cNvPr id="259" name="Google Shape;259;p20"/>
          <p:cNvSpPr/>
          <p:nvPr/>
        </p:nvSpPr>
        <p:spPr>
          <a:xfrm>
            <a:off x="1895475" y="0"/>
            <a:ext cx="9525" cy="257175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0"/>
          <p:cNvSpPr txBox="1"/>
          <p:nvPr/>
        </p:nvSpPr>
        <p:spPr>
          <a:xfrm>
            <a:off x="2019300" y="57150"/>
            <a:ext cx="739140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Тематичний план</a:t>
            </a:r>
            <a:endParaRPr/>
          </a:p>
        </p:txBody>
      </p:sp>
      <p:sp>
        <p:nvSpPr>
          <p:cNvPr id="261" name="Google Shape;261;p20"/>
          <p:cNvSpPr/>
          <p:nvPr/>
        </p:nvSpPr>
        <p:spPr>
          <a:xfrm>
            <a:off x="9515475" y="0"/>
            <a:ext cx="9525" cy="257175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0"/>
          <p:cNvSpPr txBox="1"/>
          <p:nvPr/>
        </p:nvSpPr>
        <p:spPr>
          <a:xfrm>
            <a:off x="9639300" y="57150"/>
            <a:ext cx="243840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Арк 30/11</a:t>
            </a:r>
            <a:endParaRPr/>
          </a:p>
        </p:txBody>
      </p:sp>
      <p:sp>
        <p:nvSpPr>
          <p:cNvPr id="263" name="Google Shape;263;p20"/>
          <p:cNvSpPr/>
          <p:nvPr/>
        </p:nvSpPr>
        <p:spPr>
          <a:xfrm>
            <a:off x="571500" y="2690812"/>
            <a:ext cx="11049000" cy="22288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64" name="Google Shape;264;p20"/>
          <p:cNvGraphicFramePr/>
          <p:nvPr/>
        </p:nvGraphicFramePr>
        <p:xfrm>
          <a:off x="571500" y="2690812"/>
          <a:ext cx="11049000" cy="2228825"/>
        </p:xfrm>
        <a:graphic>
          <a:graphicData uri="http://schemas.openxmlformats.org/drawingml/2006/table">
            <a:tbl>
              <a:tblPr firstRow="1" bandRow="1">
                <a:noFill/>
                <a:tableStyleId>{A7424CF1-59BD-43B6-8971-19337FE7262A}</a:tableStyleId>
              </a:tblPr>
              <a:tblGrid>
                <a:gridCol w="565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1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Змістові модулі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A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Лекції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A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Практичні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A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СРС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A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Всього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A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ЗМ 1.</a:t>
                      </a:r>
                      <a:r>
                        <a:rPr lang="en-US" sz="135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Основи аналізу НС та їх вплив на ресурси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 год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24 год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35 год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75 год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ЗМ 2.</a:t>
                      </a:r>
                      <a:r>
                        <a:rPr lang="en-US" sz="135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Управління наслідками та запобігання НС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 год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24 год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35 год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75 год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РАЗОМ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32 год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48 год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70 год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150 год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2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5" name="Google Shape;265;p20"/>
          <p:cNvSpPr/>
          <p:nvPr/>
        </p:nvSpPr>
        <p:spPr>
          <a:xfrm>
            <a:off x="571500" y="3819525"/>
            <a:ext cx="5655766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0"/>
          <p:cNvSpPr/>
          <p:nvPr/>
        </p:nvSpPr>
        <p:spPr>
          <a:xfrm>
            <a:off x="6227266" y="3819525"/>
            <a:ext cx="122619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0"/>
          <p:cNvSpPr/>
          <p:nvPr/>
        </p:nvSpPr>
        <p:spPr>
          <a:xfrm>
            <a:off x="7453461" y="3819525"/>
            <a:ext cx="177671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0"/>
          <p:cNvSpPr/>
          <p:nvPr/>
        </p:nvSpPr>
        <p:spPr>
          <a:xfrm>
            <a:off x="9230171" y="3819525"/>
            <a:ext cx="1088528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0"/>
          <p:cNvSpPr/>
          <p:nvPr/>
        </p:nvSpPr>
        <p:spPr>
          <a:xfrm>
            <a:off x="10318700" y="3819525"/>
            <a:ext cx="130179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0"/>
          <p:cNvSpPr/>
          <p:nvPr/>
        </p:nvSpPr>
        <p:spPr>
          <a:xfrm>
            <a:off x="571500" y="4362450"/>
            <a:ext cx="5655766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0"/>
          <p:cNvSpPr/>
          <p:nvPr/>
        </p:nvSpPr>
        <p:spPr>
          <a:xfrm>
            <a:off x="6227266" y="4362450"/>
            <a:ext cx="122619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20"/>
          <p:cNvSpPr/>
          <p:nvPr/>
        </p:nvSpPr>
        <p:spPr>
          <a:xfrm>
            <a:off x="7453461" y="4362450"/>
            <a:ext cx="177671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0"/>
          <p:cNvSpPr/>
          <p:nvPr/>
        </p:nvSpPr>
        <p:spPr>
          <a:xfrm>
            <a:off x="9230171" y="4362450"/>
            <a:ext cx="1088528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0"/>
          <p:cNvSpPr/>
          <p:nvPr/>
        </p:nvSpPr>
        <p:spPr>
          <a:xfrm>
            <a:off x="10318700" y="4362450"/>
            <a:ext cx="130179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0"/>
          <p:cNvSpPr/>
          <p:nvPr/>
        </p:nvSpPr>
        <p:spPr>
          <a:xfrm>
            <a:off x="571500" y="4905375"/>
            <a:ext cx="5655766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0"/>
          <p:cNvSpPr/>
          <p:nvPr/>
        </p:nvSpPr>
        <p:spPr>
          <a:xfrm>
            <a:off x="6227266" y="4905375"/>
            <a:ext cx="122619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0"/>
          <p:cNvSpPr/>
          <p:nvPr/>
        </p:nvSpPr>
        <p:spPr>
          <a:xfrm>
            <a:off x="7453461" y="4905375"/>
            <a:ext cx="177671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0"/>
          <p:cNvSpPr/>
          <p:nvPr/>
        </p:nvSpPr>
        <p:spPr>
          <a:xfrm>
            <a:off x="9230171" y="4905375"/>
            <a:ext cx="1088528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0"/>
          <p:cNvSpPr/>
          <p:nvPr/>
        </p:nvSpPr>
        <p:spPr>
          <a:xfrm>
            <a:off x="10318700" y="4905375"/>
            <a:ext cx="130179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1323975"/>
            <a:ext cx="11049000" cy="496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3405187"/>
            <a:ext cx="11049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1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95750" y="3405187"/>
            <a:ext cx="75247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1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95750" y="3405187"/>
            <a:ext cx="30099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1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1"/>
          <p:cNvSpPr txBox="1"/>
          <p:nvPr/>
        </p:nvSpPr>
        <p:spPr>
          <a:xfrm>
            <a:off x="762000" y="571500"/>
            <a:ext cx="11401425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4A99"/>
                </a:solidFill>
                <a:latin typeface="Montserrat"/>
                <a:ea typeface="Montserrat"/>
                <a:cs typeface="Montserrat"/>
                <a:sym typeface="Montserrat"/>
              </a:rPr>
              <a:t>СИСТЕМА РОЗПОДІЛУ БАЛІВ</a:t>
            </a:r>
            <a:endParaRPr/>
          </a:p>
        </p:txBody>
      </p:sp>
      <p:sp>
        <p:nvSpPr>
          <p:cNvPr id="290" name="Google Shape;290;p21"/>
          <p:cNvSpPr/>
          <p:nvPr/>
        </p:nvSpPr>
        <p:spPr>
          <a:xfrm>
            <a:off x="571500" y="571500"/>
            <a:ext cx="95250" cy="419100"/>
          </a:xfrm>
          <a:prstGeom prst="rect">
            <a:avLst/>
          </a:prstGeom>
          <a:solidFill>
            <a:srgbClr val="F973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1"/>
          <p:cNvSpPr txBox="1"/>
          <p:nvPr/>
        </p:nvSpPr>
        <p:spPr>
          <a:xfrm>
            <a:off x="114300" y="57150"/>
            <a:ext cx="167640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Житомирська політехніка</a:t>
            </a:r>
            <a:endParaRPr/>
          </a:p>
        </p:txBody>
      </p:sp>
      <p:sp>
        <p:nvSpPr>
          <p:cNvPr id="292" name="Google Shape;292;p21"/>
          <p:cNvSpPr/>
          <p:nvPr/>
        </p:nvSpPr>
        <p:spPr>
          <a:xfrm>
            <a:off x="1895475" y="0"/>
            <a:ext cx="9525" cy="257175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21"/>
          <p:cNvSpPr txBox="1"/>
          <p:nvPr/>
        </p:nvSpPr>
        <p:spPr>
          <a:xfrm>
            <a:off x="2019300" y="57150"/>
            <a:ext cx="739140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Оцінювання результатів</a:t>
            </a:r>
            <a:endParaRPr/>
          </a:p>
        </p:txBody>
      </p:sp>
      <p:sp>
        <p:nvSpPr>
          <p:cNvPr id="294" name="Google Shape;294;p21"/>
          <p:cNvSpPr/>
          <p:nvPr/>
        </p:nvSpPr>
        <p:spPr>
          <a:xfrm>
            <a:off x="9515475" y="0"/>
            <a:ext cx="9525" cy="257175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21"/>
          <p:cNvSpPr txBox="1"/>
          <p:nvPr/>
        </p:nvSpPr>
        <p:spPr>
          <a:xfrm>
            <a:off x="9639300" y="57150"/>
            <a:ext cx="243840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Арк 30/26</a:t>
            </a:r>
            <a:endParaRPr/>
          </a:p>
        </p:txBody>
      </p:sp>
      <p:sp>
        <p:nvSpPr>
          <p:cNvPr id="296" name="Google Shape;296;p21"/>
          <p:cNvSpPr txBox="1"/>
          <p:nvPr/>
        </p:nvSpPr>
        <p:spPr>
          <a:xfrm>
            <a:off x="571500" y="3490912"/>
            <a:ext cx="3333750" cy="20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Модульний / Підсумковий контроль</a:t>
            </a:r>
            <a:endParaRPr/>
          </a:p>
        </p:txBody>
      </p:sp>
      <p:sp>
        <p:nvSpPr>
          <p:cNvPr id="297" name="Google Shape;297;p21"/>
          <p:cNvSpPr txBox="1"/>
          <p:nvPr/>
        </p:nvSpPr>
        <p:spPr>
          <a:xfrm>
            <a:off x="571500" y="4357687"/>
            <a:ext cx="2619375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90-100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Відмінно (A)</a:t>
            </a:r>
            <a:endParaRPr/>
          </a:p>
        </p:txBody>
      </p:sp>
      <p:sp>
        <p:nvSpPr>
          <p:cNvPr id="298" name="Google Shape;298;p21"/>
          <p:cNvSpPr/>
          <p:nvPr/>
        </p:nvSpPr>
        <p:spPr>
          <a:xfrm>
            <a:off x="3181350" y="4357687"/>
            <a:ext cx="9525" cy="419100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21"/>
          <p:cNvSpPr txBox="1"/>
          <p:nvPr/>
        </p:nvSpPr>
        <p:spPr>
          <a:xfrm>
            <a:off x="3381375" y="4357687"/>
            <a:ext cx="2619375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74-89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Добре (B, C)</a:t>
            </a:r>
            <a:endParaRPr/>
          </a:p>
        </p:txBody>
      </p:sp>
      <p:sp>
        <p:nvSpPr>
          <p:cNvPr id="300" name="Google Shape;300;p21"/>
          <p:cNvSpPr/>
          <p:nvPr/>
        </p:nvSpPr>
        <p:spPr>
          <a:xfrm>
            <a:off x="5991225" y="4357687"/>
            <a:ext cx="9525" cy="419100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21"/>
          <p:cNvSpPr txBox="1"/>
          <p:nvPr/>
        </p:nvSpPr>
        <p:spPr>
          <a:xfrm>
            <a:off x="6191250" y="4357687"/>
            <a:ext cx="2619375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60-73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Задовільно (D, E)</a:t>
            </a:r>
            <a:endParaRPr/>
          </a:p>
        </p:txBody>
      </p:sp>
      <p:sp>
        <p:nvSpPr>
          <p:cNvPr id="302" name="Google Shape;302;p21"/>
          <p:cNvSpPr/>
          <p:nvPr/>
        </p:nvSpPr>
        <p:spPr>
          <a:xfrm>
            <a:off x="8801100" y="4357687"/>
            <a:ext cx="9525" cy="419100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1"/>
          <p:cNvSpPr txBox="1"/>
          <p:nvPr/>
        </p:nvSpPr>
        <p:spPr>
          <a:xfrm>
            <a:off x="9001125" y="4357687"/>
            <a:ext cx="2619375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0-59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Незадовільно (F)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E3EB1BC-B2B1-8489-CED5-8F0BDD26D0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260911"/>
              </p:ext>
            </p:extLst>
          </p:nvPr>
        </p:nvGraphicFramePr>
        <p:xfrm>
          <a:off x="644770" y="316524"/>
          <a:ext cx="5978768" cy="3112475"/>
        </p:xfrm>
        <a:graphic>
          <a:graphicData uri="http://schemas.openxmlformats.org/drawingml/2006/table">
            <a:tbl>
              <a:tblPr firstRow="1" firstCol="1" bandRow="1">
                <a:tableStyleId>{A7424CF1-59BD-43B6-8971-19337FE7262A}</a:tableStyleId>
              </a:tblPr>
              <a:tblGrid>
                <a:gridCol w="4607239">
                  <a:extLst>
                    <a:ext uri="{9D8B030D-6E8A-4147-A177-3AD203B41FA5}">
                      <a16:colId xmlns:a16="http://schemas.microsoft.com/office/drawing/2014/main" val="463891633"/>
                    </a:ext>
                  </a:extLst>
                </a:gridCol>
                <a:gridCol w="1371529">
                  <a:extLst>
                    <a:ext uri="{9D8B030D-6E8A-4147-A177-3AD203B41FA5}">
                      <a16:colId xmlns:a16="http://schemas.microsoft.com/office/drawing/2014/main" val="236746578"/>
                    </a:ext>
                  </a:extLst>
                </a:gridCol>
              </a:tblGrid>
              <a:tr h="47558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Види робіт здобувача вищої освіти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Кількість балів за семестр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91918966"/>
                  </a:ext>
                </a:extLst>
              </a:tr>
              <a:tr h="329611">
                <a:tc gridSpan="2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</a:pPr>
                      <a:r>
                        <a:rPr lang="uk-UA" sz="1200" dirty="0">
                          <a:effectLst/>
                        </a:rPr>
                        <a:t>Для здобувача денної форми здобуття вищої освіти</a:t>
                      </a:r>
                      <a:endParaRPr lang="en-U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16483"/>
                  </a:ext>
                </a:extLst>
              </a:tr>
              <a:tr h="329611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Виконання завдань поточного контролю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60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57284453"/>
                  </a:ext>
                </a:extLst>
              </a:tr>
              <a:tr h="329611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Виконання завдань модульного або підсумкового контролю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40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01057579"/>
                  </a:ext>
                </a:extLst>
              </a:tr>
              <a:tr h="329611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Підсумкова семестрова оцінка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100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9734134"/>
                  </a:ext>
                </a:extLst>
              </a:tr>
              <a:tr h="329611"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Для здобувача заочної форми здобуття вищої освіти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82039"/>
                  </a:ext>
                </a:extLst>
              </a:tr>
              <a:tr h="329611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Виконання завдань поточного контролю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60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1987472"/>
                  </a:ext>
                </a:extLst>
              </a:tr>
              <a:tr h="329611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Виконання завдань підсумкового контролю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40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1101181"/>
                  </a:ext>
                </a:extLst>
              </a:tr>
              <a:tr h="329611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Підсумкова семестрова оцінка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uk-UA" sz="1200" dirty="0">
                          <a:effectLst/>
                        </a:rPr>
                        <a:t>100</a:t>
                      </a:r>
                      <a:endParaRPr lang="en-U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1814368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0CAD587-D745-6DD3-750E-DA3F3B08AD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417468"/>
              </p:ext>
            </p:extLst>
          </p:nvPr>
        </p:nvGraphicFramePr>
        <p:xfrm>
          <a:off x="2239108" y="3563815"/>
          <a:ext cx="9706705" cy="2977660"/>
        </p:xfrm>
        <a:graphic>
          <a:graphicData uri="http://schemas.openxmlformats.org/drawingml/2006/table">
            <a:tbl>
              <a:tblPr firstRow="1" firstCol="1" bandRow="1">
                <a:tableStyleId>{A7424CF1-59BD-43B6-8971-19337FE7262A}</a:tableStyleId>
              </a:tblPr>
              <a:tblGrid>
                <a:gridCol w="6825755">
                  <a:extLst>
                    <a:ext uri="{9D8B030D-6E8A-4147-A177-3AD203B41FA5}">
                      <a16:colId xmlns:a16="http://schemas.microsoft.com/office/drawing/2014/main" val="2098511077"/>
                    </a:ext>
                  </a:extLst>
                </a:gridCol>
                <a:gridCol w="1440475">
                  <a:extLst>
                    <a:ext uri="{9D8B030D-6E8A-4147-A177-3AD203B41FA5}">
                      <a16:colId xmlns:a16="http://schemas.microsoft.com/office/drawing/2014/main" val="1860518730"/>
                    </a:ext>
                  </a:extLst>
                </a:gridCol>
                <a:gridCol w="1440475">
                  <a:extLst>
                    <a:ext uri="{9D8B030D-6E8A-4147-A177-3AD203B41FA5}">
                      <a16:colId xmlns:a16="http://schemas.microsoft.com/office/drawing/2014/main" val="2067268029"/>
                    </a:ext>
                  </a:extLst>
                </a:gridCol>
              </a:tblGrid>
              <a:tr h="341164"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uk-UA" sz="1200" dirty="0">
                          <a:effectLst/>
                        </a:rPr>
                        <a:t>Види робіт здобувача вищої освіти</a:t>
                      </a:r>
                      <a:endParaRPr lang="en-U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Кількість балів за семестр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336406"/>
                  </a:ext>
                </a:extLst>
              </a:tr>
              <a:tr h="292180">
                <a:tc vMerge="1"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денна форма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заочна форма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7885510"/>
                  </a:ext>
                </a:extLst>
              </a:tr>
              <a:tr h="29218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Виконання завдань під час навчальних занять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56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7545393"/>
                  </a:ext>
                </a:extLst>
              </a:tr>
              <a:tr h="292180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Виконання та захист індивідуальних самостійних завдань (окрім курсової роботи)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9584226"/>
                  </a:ext>
                </a:extLst>
              </a:tr>
              <a:tr h="1175596"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</a:pPr>
                      <a:r>
                        <a:rPr lang="uk-UA" sz="1200">
                          <a:effectLst/>
                        </a:rPr>
                        <a:t>Виконання науково-дослідної роботи та інших видів робіт (додаткові – заохочувальні бали):</a:t>
                      </a:r>
                      <a:endParaRPr lang="en-UA" sz="1000">
                        <a:effectLst/>
                      </a:endParaRPr>
                    </a:p>
                    <a:p>
                      <a:pPr indent="-179705" algn="l">
                        <a:lnSpc>
                          <a:spcPct val="95000"/>
                        </a:lnSpc>
                      </a:pPr>
                      <a:r>
                        <a:rPr lang="uk-UA" sz="1200">
                          <a:effectLst/>
                        </a:rPr>
                        <a:t>1. Участь у студентських предметних олімпіадах, Всеукраїнському конкурсі студентських наукових робіт, грантах, науково-дослідних проектах</a:t>
                      </a:r>
                      <a:endParaRPr lang="en-UA" sz="1000">
                        <a:effectLst/>
                      </a:endParaRPr>
                    </a:p>
                    <a:p>
                      <a:pPr indent="-179705" algn="l">
                        <a:lnSpc>
                          <a:spcPct val="95000"/>
                        </a:lnSpc>
                      </a:pPr>
                      <a:r>
                        <a:rPr lang="uk-UA" sz="1200">
                          <a:effectLst/>
                        </a:rPr>
                        <a:t>2. Підготовка наукових статей, 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20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43761704"/>
                  </a:ext>
                </a:extLst>
              </a:tr>
              <a:tr h="292180"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</a:pPr>
                      <a:r>
                        <a:rPr lang="uk-UA" sz="1200">
                          <a:effectLst/>
                        </a:rPr>
                        <a:t>2. Підготовка тез доповідей наукових конференцій.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10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1411986"/>
                  </a:ext>
                </a:extLst>
              </a:tr>
              <a:tr h="292180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Разом за виконання завдань поточного контролю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60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uk-UA" sz="1200" dirty="0">
                          <a:effectLst/>
                        </a:rPr>
                        <a:t>-</a:t>
                      </a:r>
                      <a:endParaRPr lang="en-U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8094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1481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841</Words>
  <Application>Microsoft Macintosh PowerPoint</Application>
  <PresentationFormat>Widescreen</PresentationFormat>
  <Paragraphs>171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TimesNewRomanPSMT</vt:lpstr>
      <vt:lpstr>Times New Roman</vt:lpstr>
      <vt:lpstr>Open Sans</vt:lpstr>
      <vt:lpstr>Open Sans SemiBold</vt:lpstr>
      <vt:lpstr>Montserrat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2</cp:revision>
  <dcterms:modified xsi:type="dcterms:W3CDTF">2026-02-05T16:20:28Z</dcterms:modified>
</cp:coreProperties>
</file>