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4"/>
  </p:notesMasterIdLst>
  <p:sldIdLst>
    <p:sldId id="256" r:id="rId5"/>
    <p:sldId id="257" r:id="rId6"/>
    <p:sldId id="312" r:id="rId7"/>
    <p:sldId id="258" r:id="rId8"/>
    <p:sldId id="311" r:id="rId9"/>
    <p:sldId id="301" r:id="rId10"/>
    <p:sldId id="303" r:id="rId11"/>
    <p:sldId id="262" r:id="rId12"/>
    <p:sldId id="306" r:id="rId13"/>
    <p:sldId id="310" r:id="rId14"/>
    <p:sldId id="260" r:id="rId15"/>
    <p:sldId id="316" r:id="rId16"/>
    <p:sldId id="315" r:id="rId17"/>
    <p:sldId id="317" r:id="rId18"/>
    <p:sldId id="313" r:id="rId19"/>
    <p:sldId id="318" r:id="rId20"/>
    <p:sldId id="314" r:id="rId21"/>
    <p:sldId id="319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934"/>
  </p:normalViewPr>
  <p:slideViewPr>
    <p:cSldViewPr snapToGrid="0">
      <p:cViewPr>
        <p:scale>
          <a:sx n="75" d="100"/>
          <a:sy n="75" d="100"/>
        </p:scale>
        <p:origin x="2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11/09/23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5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ru-RU">
                <a:cs typeface="Calibri"/>
              </a:rPr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639" y="5022375"/>
            <a:ext cx="4636800" cy="159678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sz="4500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istral" panose="03090702030407020403" pitchFamily="66" charset="0"/>
              </a:rPr>
              <a:t>У 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istral" panose="03090702030407020403" pitchFamily="66" charset="0"/>
              </a:rPr>
              <a:t>душі немає віку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istral" panose="03090702030407020403" pitchFamily="66" charset="0"/>
              </a:rPr>
              <a:t>, і 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istral" panose="03090702030407020403" pitchFamily="66" charset="0"/>
              </a:rPr>
              <a:t>я не розумію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istral" panose="03090702030407020403" pitchFamily="66" charset="0"/>
              </a:rPr>
              <a:t>, чому 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istral" panose="03090702030407020403" pitchFamily="66" charset="0"/>
              </a:rPr>
              <a:t>нас</a:t>
            </a:r>
            <a:r>
              <a:rPr lang="uk-UA" sz="4500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istral" panose="03090702030407020403" pitchFamily="66" charset="0"/>
              </a:rPr>
              <a:t> так </a:t>
            </a:r>
            <a:r>
              <a:rPr lang="uk-UA" sz="4500" b="1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istral" panose="03090702030407020403" pitchFamily="66" charset="0"/>
              </a:rPr>
              <a:t>турбує біг часу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Mistral" panose="03090702030407020403" pitchFamily="66" charset="0"/>
              </a:rPr>
              <a:t>. </a:t>
            </a:r>
          </a:p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  <a:latin typeface="Segoe Print" panose="02000600000000000000" pitchFamily="2" charset="0"/>
              </a:rPr>
              <a:t>Пауло Коельо</a:t>
            </a:r>
            <a:endParaRPr lang="uk-UA" dirty="0">
              <a:solidFill>
                <a:schemeClr val="tx1">
                  <a:lumMod val="95000"/>
                  <a:lumOff val="5000"/>
                  <a:alpha val="6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751" y="327541"/>
            <a:ext cx="5141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Gabriola" panose="04040605051002020D02" pitchFamily="82" charset="0"/>
              </a:rPr>
              <a:t>ПСИХОЛОГІЯ СТАРІНННЯ</a:t>
            </a:r>
            <a:endParaRPr lang="ru-RU" sz="4400" b="1" dirty="0">
              <a:latin typeface="Gabriola" panose="04040605051002020D02" pitchFamily="82" charset="0"/>
            </a:endParaRPr>
          </a:p>
        </p:txBody>
      </p:sp>
      <p:pic>
        <p:nvPicPr>
          <p:cNvPr id="1026" name="Picture 2" descr="https://fs02.vseosvita.ua/02003oxq-077f/008-0x0.jpg?t=5ce0d7fbc4a6a99ec07c977bf116048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t="55150" r="40508" b="8631"/>
          <a:stretch/>
        </p:blipFill>
        <p:spPr bwMode="auto">
          <a:xfrm>
            <a:off x="464025" y="1269240"/>
            <a:ext cx="6145414" cy="3555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8967" y="259921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cap="all" dirty="0" smtClean="0">
                <a:latin typeface="Gabriola" panose="04040605051002020D02" pitchFamily="82" charset="0"/>
              </a:rPr>
              <a:t>Особливості Небажаної старості</a:t>
            </a:r>
            <a:endParaRPr lang="ru-RU" sz="2400" b="1" cap="all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8967" y="926122"/>
            <a:ext cx="30444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ОДИНОКІСТЬ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ЗАМКНУТІСТЬ В СОБІ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ЕГОЇЗМ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НЕТЕРПЛЯЧІСТЬ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ОБРАЗЛИВІСТЬ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ПОРУШЕННЯ ЧУЖИХ КОРДОНІВ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ГОРДИНЯ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АПАТИЧНІСТЬ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НЕОХАЙНІСТЬ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БУРКОТЛИВІСТЬ</a:t>
            </a:r>
          </a:p>
        </p:txBody>
      </p:sp>
      <p:pic>
        <p:nvPicPr>
          <p:cNvPr id="9218" name="Picture 2" descr="Влітку ми робимо це навіть двічі на день. Звичка, яка пришвидшує старість —  Радіо ТР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22" y="3067688"/>
            <a:ext cx="3970422" cy="26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977" y="1102131"/>
            <a:ext cx="6685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Юрій Василенко  –  киянин. Він двічі потрапив до Книги рекордів України як скелелаз: у віці 75 та 80 років</a:t>
            </a:r>
            <a:endParaRPr lang="uk-UA" sz="2800" b="1" dirty="0"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4072" y="2168414"/>
            <a:ext cx="4993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Бет Кальман, 83 роки, стає в дханурасану</a:t>
            </a:r>
            <a:endParaRPr lang="uk-UA" sz="2800" b="1" dirty="0">
              <a:latin typeface="Gabriola" panose="04040605051002020D02" pitchFamily="82" charset="0"/>
            </a:endParaRPr>
          </a:p>
        </p:txBody>
      </p:sp>
      <p:pic>
        <p:nvPicPr>
          <p:cNvPr id="8198" name="Picture 6" descr="Жінки за 70, які вражають успіхами - фото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72" y="2763670"/>
            <a:ext cx="5221203" cy="359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nta.ua/wp-content/uploads/2021/09/yurij-vasylenko-nagor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4" y="2242799"/>
            <a:ext cx="38100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54802" y="276931"/>
            <a:ext cx="7529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cap="all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Знайти своє призначення можна у будь-якому віці</a:t>
            </a:r>
            <a:endParaRPr lang="uk-UA" sz="2800" b="1" cap="all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863" y="569868"/>
            <a:ext cx="6685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Кармен Делль'Орефіче, 84 роки, позує для обкладинок</a:t>
            </a:r>
            <a:endParaRPr lang="uk-UA" sz="2800" b="1" dirty="0">
              <a:latin typeface="Gabriola" panose="04040605051002020D02" pitchFamily="82" charset="0"/>
            </a:endParaRPr>
          </a:p>
        </p:txBody>
      </p:sp>
      <p:pic>
        <p:nvPicPr>
          <p:cNvPr id="8196" name="Picture 4" descr="Жінки за 70, які вражають успіхами - фото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8" y="1193721"/>
            <a:ext cx="4736432" cy="32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27678" y="281200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latin typeface="Gabriola" panose="04040605051002020D02" pitchFamily="82" charset="0"/>
              </a:rPr>
              <a:t>100-річний Хал Ласко майстерно малює картини на комп’ютері в програмі Paint</a:t>
            </a:r>
            <a:endParaRPr lang="uk-UA" sz="2800" b="1" dirty="0">
              <a:latin typeface="Gabriola" panose="04040605051002020D02" pitchFamily="82" charset="0"/>
            </a:endParaRPr>
          </a:p>
        </p:txBody>
      </p:sp>
      <p:pic>
        <p:nvPicPr>
          <p:cNvPr id="16386" name="Picture 2" descr="https://www.nta.ua/wp-content/uploads/2021/09/halu-lask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25" y="3846850"/>
            <a:ext cx="5081227" cy="28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78" y="320660"/>
            <a:ext cx="4639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Рут Флауерс, до 75 років запалювала танцпол</a:t>
            </a:r>
            <a:endParaRPr lang="uk-UA" sz="2400" dirty="0">
              <a:latin typeface="Gabriola" panose="04040605051002020D02" pitchFamily="82" charset="0"/>
            </a:endParaRPr>
          </a:p>
        </p:txBody>
      </p:sp>
      <p:pic>
        <p:nvPicPr>
          <p:cNvPr id="11266" name="Picture 2" descr="Жінки за 70, які вражають успіхами - 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3" y="804193"/>
            <a:ext cx="3849270" cy="24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62056" y="2138828"/>
            <a:ext cx="5386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Робер Маршан, найстарший велосипедист планети, помер у віці 109 років</a:t>
            </a:r>
            <a:endParaRPr lang="uk-UA" sz="2400" dirty="0">
              <a:latin typeface="Gabriola" panose="04040605051002020D02" pitchFamily="82" charset="0"/>
            </a:endParaRPr>
          </a:p>
        </p:txBody>
      </p:sp>
      <p:pic>
        <p:nvPicPr>
          <p:cNvPr id="11270" name="Picture 6" descr="Робер Маршан, старейший велосипедист планеты, скончался в возрасте 109 л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229234"/>
            <a:ext cx="4598341" cy="31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41369" y="2043293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Бедді Вінкл, 86 років, рекламує купальники</a:t>
            </a:r>
            <a:endParaRPr lang="uk-UA" sz="2400" dirty="0">
              <a:latin typeface="Gabriola" panose="04040605051002020D02" pitchFamily="82" charset="0"/>
            </a:endParaRPr>
          </a:p>
        </p:txBody>
      </p:sp>
      <p:pic>
        <p:nvPicPr>
          <p:cNvPr id="11268" name="Picture 4" descr="Жінки за 70, які вражають успіхами - фото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19" y="2810873"/>
            <a:ext cx="3669557" cy="36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3164" y="3813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smtClean="0">
                <a:latin typeface="Gabriola" panose="04040605051002020D02" pitchFamily="82" charset="0"/>
              </a:rPr>
              <a:t>90-річний ветеран із США Берт Блевенс зумів здійснити подорож на триколісному велосипеді чотирма штатами. Чоловік витратив на мандрівку рівно місяць.</a:t>
            </a:r>
            <a:endParaRPr lang="uk-UA" sz="2400" b="1" dirty="0">
              <a:latin typeface="Gabriola" panose="04040605051002020D02" pitchFamily="82" charset="0"/>
            </a:endParaRPr>
          </a:p>
        </p:txBody>
      </p:sp>
      <p:pic>
        <p:nvPicPr>
          <p:cNvPr id="15362" name="Picture 2" descr="https://www.nta.ua/wp-content/uploads/2021/09/veteran-iz-ssha-bert-blev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4" y="1841604"/>
            <a:ext cx="5545481" cy="296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508" y="404504"/>
            <a:ext cx="4666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000000"/>
                </a:solidFill>
                <a:latin typeface="Gabriola" panose="04040605051002020D02" pitchFamily="82" charset="0"/>
              </a:rPr>
              <a:t>Уіллі</a:t>
            </a:r>
            <a:r>
              <a:rPr lang="uk-UA" sz="28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 Мерфі, 78 років, витискає 100 кг</a:t>
            </a:r>
            <a:endParaRPr lang="uk-UA" sz="2800" dirty="0">
              <a:latin typeface="Gabriola" panose="04040605051002020D02" pitchFamily="82" charset="0"/>
            </a:endParaRPr>
          </a:p>
        </p:txBody>
      </p:sp>
      <p:pic>
        <p:nvPicPr>
          <p:cNvPr id="13314" name="Picture 2" descr="Жінки за 70, які вражають успіхами - фото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8" y="927724"/>
            <a:ext cx="4760874" cy="3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8754" y="1224465"/>
            <a:ext cx="6059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Василь Ототюк –  80-річний киянин, який встановив унікальний рекорд: пенсіонер безперервно читав поезії напам’ять упродовж 11 годин 39 хвилин без жодної заминки</a:t>
            </a:r>
            <a:endParaRPr lang="uk-UA" sz="2800" dirty="0">
              <a:latin typeface="Gabriola" panose="04040605051002020D02" pitchFamily="82" charset="0"/>
            </a:endParaRPr>
          </a:p>
        </p:txBody>
      </p:sp>
      <p:pic>
        <p:nvPicPr>
          <p:cNvPr id="13318" name="Picture 6" descr="https://www.nta.ua/wp-content/uploads/2021/09/vasyl-ototy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42" y="3311287"/>
            <a:ext cx="4355911" cy="32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508" y="404504"/>
            <a:ext cx="6695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Юїтіро Міура – японський альпініст, що підкорив Еверест в 80 років. Це був світовий рекорд.</a:t>
            </a:r>
            <a:endParaRPr lang="uk-UA" sz="2800" dirty="0"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0898" y="2630185"/>
            <a:ext cx="6014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Джин Вудс, 75 років, працює </a:t>
            </a:r>
            <a:r>
              <a:rPr lang="uk-UA" sz="2800" b="1" dirty="0" err="1" smtClean="0">
                <a:solidFill>
                  <a:srgbClr val="000000"/>
                </a:solidFill>
                <a:latin typeface="Gabriola" panose="04040605051002020D02" pitchFamily="82" charset="0"/>
              </a:rPr>
              <a:t>фешн</a:t>
            </a:r>
            <a:r>
              <a:rPr lang="uk-UA" sz="28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-консультантом</a:t>
            </a:r>
            <a:endParaRPr lang="uk-UA" sz="2800" dirty="0">
              <a:latin typeface="Gabriola" panose="04040605051002020D02" pitchFamily="82" charset="0"/>
            </a:endParaRPr>
          </a:p>
        </p:txBody>
      </p:sp>
      <p:pic>
        <p:nvPicPr>
          <p:cNvPr id="13316" name="Picture 4" descr="Жінки за 70, які вражають успіхами - фото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57" y="3239921"/>
            <a:ext cx="5715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8" y="1548770"/>
            <a:ext cx="4762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7152" y="156381"/>
            <a:ext cx="49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Жаклін Мердок, 80 років, рекламує Lanvin</a:t>
            </a:r>
            <a:endParaRPr lang="uk-UA" sz="2800" dirty="0">
              <a:latin typeface="Gabriola" panose="04040605051002020D02" pitchFamily="82" charset="0"/>
            </a:endParaRPr>
          </a:p>
        </p:txBody>
      </p:sp>
      <p:pic>
        <p:nvPicPr>
          <p:cNvPr id="12290" name="Picture 2" descr="Жінки за 70, які вражають успіхами - фото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15" y="679601"/>
            <a:ext cx="6018662" cy="59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5081" y="159939"/>
            <a:ext cx="79450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Одеські пенсіонери встановили рекорд з гри в Counter-Strike. Команда «Молода гвардія» стала найстаршою в Україні. За словами керівниці Національного реєстру рекордів України Лани Вєтрової, найстаршому гравцю команди “Молода Гвардія” 78 років, а наймолодшому – 66.</a:t>
            </a:r>
            <a:endParaRPr lang="uk-UA" sz="2400" dirty="0">
              <a:latin typeface="Gabriola" panose="04040605051002020D02" pitchFamily="82" charset="0"/>
            </a:endParaRPr>
          </a:p>
        </p:txBody>
      </p:sp>
      <p:pic>
        <p:nvPicPr>
          <p:cNvPr id="17410" name="Picture 2" descr="https://www.nta.ua/wp-content/uploads/2021/09/deski-pensionery-vstanovyly-rekord-ukrayiny-z-gry-v-counter-str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65" y="2060788"/>
            <a:ext cx="9906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9">
            <a:extLst>
              <a:ext uri="{FF2B5EF4-FFF2-40B4-BE49-F238E27FC236}">
                <a16:creationId xmlns:a16="http://schemas.microsoft.com/office/drawing/2014/main" id="{7664B428-9BC3-4DBA-A039-5DCE1AC9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ln>
            <a:noFill/>
          </a:ln>
        </p:spPr>
        <p:txBody>
          <a:bodyPr/>
          <a:lstStyle/>
          <a:p>
            <a:fld id="{D39607A7-8386-47DB-8578-DDEDD194E5D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562" y="300251"/>
            <a:ext cx="35438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30303"/>
                </a:solidFill>
                <a:latin typeface="Gabriola" panose="04040605051002020D02" pitchFamily="82" charset="0"/>
              </a:rPr>
              <a:t>Це лише деякі історії, які привернули нашу увагу. </a:t>
            </a:r>
          </a:p>
          <a:p>
            <a:r>
              <a:rPr lang="uk-UA" sz="2400" b="1" dirty="0" smtClean="0">
                <a:solidFill>
                  <a:srgbClr val="030303"/>
                </a:solidFill>
                <a:latin typeface="Gabriola" panose="04040605051002020D02" pitchFamily="82" charset="0"/>
              </a:rPr>
              <a:t>Насправді їх безліч, одразу всіх не осягнеш. </a:t>
            </a:r>
          </a:p>
          <a:p>
            <a:endParaRPr lang="uk-UA" sz="2400" b="1" dirty="0" smtClean="0">
              <a:solidFill>
                <a:srgbClr val="030303"/>
              </a:solidFill>
              <a:latin typeface="Gabriola" panose="04040605051002020D02" pitchFamily="82" charset="0"/>
            </a:endParaRPr>
          </a:p>
          <a:p>
            <a:r>
              <a:rPr lang="uk-UA" sz="2400" b="1" u="sng" dirty="0" smtClean="0">
                <a:solidFill>
                  <a:srgbClr val="030303"/>
                </a:solidFill>
                <a:latin typeface="Gabriola" panose="04040605051002020D02" pitchFamily="82" charset="0"/>
              </a:rPr>
              <a:t>Завдання до теми:</a:t>
            </a:r>
          </a:p>
          <a:p>
            <a:endParaRPr lang="uk-UA" sz="2400" b="1" dirty="0" smtClean="0">
              <a:solidFill>
                <a:srgbClr val="030303"/>
              </a:solidFill>
              <a:latin typeface="Gabriola" panose="04040605051002020D02" pitchFamily="82" charset="0"/>
            </a:endParaRPr>
          </a:p>
          <a:p>
            <a:r>
              <a:rPr lang="uk-UA" sz="2400" b="1" dirty="0" smtClean="0">
                <a:solidFill>
                  <a:srgbClr val="030303"/>
                </a:solidFill>
                <a:latin typeface="Gabriola" panose="04040605051002020D02" pitchFamily="82" charset="0"/>
              </a:rPr>
              <a:t>Якщо вам відомі історії про натхненну старість – напишіть про цю людину.</a:t>
            </a:r>
          </a:p>
          <a:p>
            <a:r>
              <a:rPr lang="uk-UA" sz="2400" b="1" dirty="0" smtClean="0">
                <a:solidFill>
                  <a:srgbClr val="030303"/>
                </a:solidFill>
                <a:latin typeface="Gabriola" panose="04040605051002020D02" pitchFamily="82" charset="0"/>
              </a:rPr>
              <a:t>Або напишіть есе про одного з відомих українських  діячів похилого віку:</a:t>
            </a:r>
          </a:p>
          <a:p>
            <a:r>
              <a:rPr lang="uk-UA" sz="2400" b="1" dirty="0" smtClean="0">
                <a:solidFill>
                  <a:srgbClr val="030303"/>
                </a:solidFill>
                <a:latin typeface="Gabriola" panose="04040605051002020D02" pitchFamily="82" charset="0"/>
              </a:rPr>
              <a:t>Борис Патон</a:t>
            </a:r>
          </a:p>
          <a:p>
            <a:r>
              <a:rPr lang="uk-UA" sz="2400" b="1" dirty="0" smtClean="0">
                <a:solidFill>
                  <a:srgbClr val="030303"/>
                </a:solidFill>
                <a:latin typeface="Gabriola" panose="04040605051002020D02" pitchFamily="82" charset="0"/>
              </a:rPr>
              <a:t>Микола Амосов</a:t>
            </a:r>
          </a:p>
          <a:p>
            <a:r>
              <a:rPr lang="uk-UA" sz="2400" b="1" dirty="0" smtClean="0">
                <a:solidFill>
                  <a:srgbClr val="030303"/>
                </a:solidFill>
                <a:latin typeface="Gabriola" panose="04040605051002020D02" pitchFamily="82" charset="0"/>
              </a:rPr>
              <a:t>Ліна Костенко</a:t>
            </a:r>
          </a:p>
          <a:p>
            <a:r>
              <a:rPr lang="uk-UA" sz="2400" b="1" dirty="0" smtClean="0">
                <a:solidFill>
                  <a:srgbClr val="030303"/>
                </a:solidFill>
                <a:latin typeface="Gabriola" panose="04040605051002020D02" pitchFamily="82" charset="0"/>
              </a:rPr>
              <a:t>Віталій Іващенко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805" y="521245"/>
            <a:ext cx="7232034" cy="40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>
            <a:normAutofit/>
          </a:bodyPr>
          <a:lstStyle/>
          <a:p>
            <a:fld id="{D39607A7-8386-47DB-8578-DDEDD194E5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6C100-1414-DC9B-D700-CAB0E17078D5}"/>
              </a:ext>
            </a:extLst>
          </p:cNvPr>
          <p:cNvSpPr txBox="1"/>
          <p:nvPr/>
        </p:nvSpPr>
        <p:spPr>
          <a:xfrm>
            <a:off x="198615" y="3674658"/>
            <a:ext cx="46797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i="0" dirty="0" smtClean="0">
                <a:effectLst/>
                <a:latin typeface="Gabriola" panose="04040605051002020D02" pitchFamily="82" charset="0"/>
              </a:rPr>
              <a:t>Після 60 років поступово приходить усвідомлення соціального відчуження похилих людей від наступних поколінь, яке переживається хворобливо, особливо в тих суспільствах, у яких немає необхідної соціальної підтримки старості.</a:t>
            </a:r>
            <a:endParaRPr lang="uk-UA" sz="2400" b="1" dirty="0">
              <a:latin typeface="Gabriola" panose="04040605051002020D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616" y="696035"/>
            <a:ext cx="4679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Gabriola" panose="04040605051002020D02" pitchFamily="82" charset="0"/>
              </a:rPr>
              <a:t>На даний момент з</a:t>
            </a:r>
            <a:r>
              <a:rPr lang="uk-UA" sz="2400" b="1" dirty="0" smtClean="0">
                <a:latin typeface="Gabriola" panose="04040605051002020D02" pitchFamily="82" charset="0"/>
              </a:rPr>
              <a:t>агальноприйнятим </a:t>
            </a:r>
            <a:r>
              <a:rPr lang="uk-UA" sz="2400" b="1" dirty="0" smtClean="0">
                <a:latin typeface="Gabriola" panose="04040605051002020D02" pitchFamily="82" charset="0"/>
              </a:rPr>
              <a:t>є те, що процес старіння – це тривалий процес, повноцінний етап розвитку, як дитинство, молодість, зрілість що має свої вікові задачі та можливості самовираження.</a:t>
            </a:r>
            <a:endParaRPr lang="uk-UA" sz="2400" b="1" dirty="0">
              <a:latin typeface="Gabriola" panose="04040605051002020D02" pitchFamily="82" charset="0"/>
            </a:endParaRPr>
          </a:p>
        </p:txBody>
      </p:sp>
      <p:pic>
        <p:nvPicPr>
          <p:cNvPr id="2054" name="Picture 6" descr="Культура старіти, або Як красиво постаріти - Людина і Церква - новини  Православ'я - Спілка православних журналіст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52" y="1119117"/>
            <a:ext cx="7058016" cy="4334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 Placeholder 49">
            <a:extLst>
              <a:ext uri="{FF2B5EF4-FFF2-40B4-BE49-F238E27FC236}">
                <a16:creationId xmlns:a16="http://schemas.microsoft.com/office/drawing/2014/main" id="{64086F3C-129F-4A29-A09C-7700661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1412" y="464024"/>
            <a:ext cx="2491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Gabriola" panose="04040605051002020D02" pitchFamily="82" charset="0"/>
              </a:rPr>
              <a:t>ВИДИ СТАРОСТІ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5015" y="1202487"/>
            <a:ext cx="5737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Gabriola" panose="04040605051002020D02" pitchFamily="82" charset="0"/>
              </a:rPr>
              <a:t>хронологічна (кількість фактично прожитих років)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latin typeface="Gabriola" panose="04040605051002020D02" pitchFamily="82" charset="0"/>
              </a:rPr>
              <a:t>ф</a:t>
            </a:r>
            <a:r>
              <a:rPr lang="uk-UA" sz="2400" b="1" dirty="0" smtClean="0">
                <a:latin typeface="Gabriola" panose="04040605051002020D02" pitchFamily="82" charset="0"/>
              </a:rPr>
              <a:t>ізіологічна (стан здоров’я, сукупність соматичних відхилень організму)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latin typeface="Gabriola" panose="04040605051002020D02" pitchFamily="82" charset="0"/>
              </a:rPr>
              <a:t>п</a:t>
            </a:r>
            <a:r>
              <a:rPr lang="uk-UA" sz="2400" b="1" dirty="0" smtClean="0">
                <a:latin typeface="Gabriola" panose="04040605051002020D02" pitchFamily="82" charset="0"/>
              </a:rPr>
              <a:t>сихологічна (самовідчуття людиною свого місця в віковій структурі)</a:t>
            </a:r>
            <a:endParaRPr lang="uk-UA" sz="2400" b="1" dirty="0">
              <a:latin typeface="Gabriola" panose="04040605051002020D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>
                <a:latin typeface="Gabriola" panose="04040605051002020D02" pitchFamily="82" charset="0"/>
              </a:rPr>
              <a:t>с</a:t>
            </a:r>
            <a:r>
              <a:rPr lang="uk-UA" sz="2400" b="1" dirty="0" smtClean="0">
                <a:latin typeface="Gabriola" panose="04040605051002020D02" pitchFamily="82" charset="0"/>
              </a:rPr>
              <a:t>оціальна (сукупність усіх зазначених видів)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3587" y="4787940"/>
            <a:ext cx="4171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похилий вік (60-75 років)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старечий вік (75-90 років)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довголіття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(старше 90 років).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1412" y="4018499"/>
            <a:ext cx="2869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Процес старіння</a:t>
            </a:r>
          </a:p>
        </p:txBody>
      </p:sp>
    </p:spTree>
    <p:extLst>
      <p:ext uri="{BB962C8B-B14F-4D97-AF65-F5344CB8AC3E}">
        <p14:creationId xmlns:p14="http://schemas.microsoft.com/office/powerpoint/2010/main" val="32787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5743" y="42796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Helvetica Neue"/>
              </a:rPr>
              <a:t>•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9553" y="3846076"/>
            <a:ext cx="6660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Старість – явище у більшій мірі соціальне, ніж фізичне, </a:t>
            </a:r>
            <a:r>
              <a:rPr lang="uk-UA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оскільки фізіологічний і </a:t>
            </a:r>
            <a:r>
              <a:rPr lang="uk-UA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психологічний розвиток продовжується і в старості.  </a:t>
            </a:r>
          </a:p>
          <a:p>
            <a:pPr algn="just"/>
            <a:endParaRPr lang="uk-UA" sz="2400" b="1" dirty="0" smtClean="0">
              <a:solidFill>
                <a:srgbClr val="333333"/>
              </a:solidFill>
              <a:latin typeface="Gabriola" panose="04040605051002020D02" pitchFamily="82" charset="0"/>
            </a:endParaRPr>
          </a:p>
          <a:p>
            <a:pPr algn="just"/>
            <a:r>
              <a:rPr lang="uk-UA" sz="2400" b="1" dirty="0" smtClean="0">
                <a:solidFill>
                  <a:srgbClr val="333333"/>
                </a:solidFill>
                <a:latin typeface="Gabriola" panose="04040605051002020D02" pitchFamily="82" charset="0"/>
              </a:rPr>
              <a:t>Людина в особистісному плані переживає психосоціальний конфлікт, кризу відчаю, потребу у спогадах.</a:t>
            </a:r>
          </a:p>
        </p:txBody>
      </p:sp>
      <p:pic>
        <p:nvPicPr>
          <p:cNvPr id="3074" name="Picture 2" descr="Старіти феєрично: вчені знайшли умова щасливої стар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41" y="976656"/>
            <a:ext cx="3798532" cy="25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891284" y="1388743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32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Основне новоутворення старості</a:t>
            </a:r>
          </a:p>
          <a:p>
            <a:pPr algn="just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pPr algn="just"/>
            <a:endPara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pPr algn="just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Е. Еріксон вважає мудрість як форму незалежних і</a:t>
            </a:r>
            <a:b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в той же час активних взаємостосунків людини з</a:t>
            </a:r>
            <a:b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власним життям, яке вже обмежується смертю.</a:t>
            </a:r>
            <a:b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Мудрість характеризується зрілістю розуму,</a:t>
            </a:r>
            <a:b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ретельним обмірковуванням суджень, глибоким</a:t>
            </a:r>
            <a:b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всезагальним розумінням.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100" name="Picture 4" descr="Щаслива старість - Богдан Стасюк / olgastasyu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9" y="382137"/>
            <a:ext cx="5233916" cy="28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чені зі Швейцарії відкрили ключову причину старі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2" y="3548418"/>
            <a:ext cx="5233063" cy="309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401050"/>
            <a:ext cx="10007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Перебудова мотиваційної сфери</a:t>
            </a:r>
          </a:p>
          <a:p>
            <a:pPr algn="just"/>
            <a:endParaRPr lang="uk-UA" sz="3600" b="1" cap="all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  <a:p>
            <a:pPr algn="just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Основними потребами стають тілесні потреби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, потреба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в безпеці та надійності. </a:t>
            </a:r>
          </a:p>
          <a:p>
            <a:pPr algn="just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Люди похилого віку не будують довготривалі плани – це пов’язано із загальними змінами часової життєвої перспективи. </a:t>
            </a:r>
          </a:p>
          <a:p>
            <a:pPr algn="just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Змінюється психологічний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час,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більшого значення набуває життя сьогодення та спогади про минуле, ніж майбутнє.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5122" name="Picture 2" descr="Для британської молоді старість настає у 32 роки, для літніх людей – у 52 -  iPres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82" y="3694259"/>
            <a:ext cx="3471348" cy="29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E12D4-1E19-6921-64CB-9B305B3BD5EF}"/>
              </a:ext>
            </a:extLst>
          </p:cNvPr>
          <p:cNvSpPr txBox="1"/>
          <p:nvPr/>
        </p:nvSpPr>
        <p:spPr>
          <a:xfrm>
            <a:off x="5732059" y="402278"/>
            <a:ext cx="629616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i="0" cap="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Провідна діяльність в старості</a:t>
            </a:r>
          </a:p>
          <a:p>
            <a:pPr algn="just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П</a:t>
            </a:r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оєднання </a:t>
            </a:r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різних видів діяльності, вона не має загального визначення. Це – особлива внутрішня діяльність, спрямована на прийняття свого життєвого шляху. </a:t>
            </a:r>
          </a:p>
          <a:p>
            <a:pPr algn="just"/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Є два шляхи в старості: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плідна старість, коли людина сприймає свій життєвий шлях позитивно, з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дорова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старість – це поступове завершення,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продовження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задач експансії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життя</a:t>
            </a:r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хвороблива старість – коли людина не сприймає свій життєвий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шлях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,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відмова від життя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та бурхливе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хворобливе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продовження негативного сприйняття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себе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. 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6146" name="Picture 2" descr="старість Archives – Шляхта не працю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5" y="124376"/>
            <a:ext cx="3406490" cy="203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Що відбувається з нашим організмом під час старіння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54" y="2312234"/>
            <a:ext cx="3835659" cy="21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оціальна геронтологія | Навчальні матеріали з психолог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8" y="4625955"/>
            <a:ext cx="3188126" cy="21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F6529A-E6A7-0E8D-5D63-00CAEBCB41EF}"/>
              </a:ext>
            </a:extLst>
          </p:cNvPr>
          <p:cNvSpPr txBox="1"/>
          <p:nvPr/>
        </p:nvSpPr>
        <p:spPr>
          <a:xfrm>
            <a:off x="342900" y="71033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i="0" cap="all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Типологія старості </a:t>
            </a:r>
          </a:p>
          <a:p>
            <a:pPr algn="just"/>
            <a:endParaRPr lang="uk-UA" sz="2800" b="1" i="0" cap="all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Gabriola" panose="04040605051002020D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Перший тип – конструктивне ставлення до світу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Другий тип – залежне ставлення до світу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Третій тип – захисне ставлення до світу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Четвертий тип – ворожість до оточення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briola" panose="04040605051002020D02" pitchFamily="82" charset="0"/>
              </a:rPr>
              <a:t>П’ятий тип – вороже ставлення до себе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7170" name="Picture 2" descr="Коли починається старість: хронічний та біологічний вік - НОВИНИ  КІРОВОГРАДЩ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44" y="186472"/>
            <a:ext cx="4762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Як уповільнити старіння: що таке синдром старечої астенії і як з ним  боротися? - На пенс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7475" r="8507" b="6731"/>
          <a:stretch/>
        </p:blipFill>
        <p:spPr bwMode="auto">
          <a:xfrm>
            <a:off x="6747445" y="3265443"/>
            <a:ext cx="4771266" cy="31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03367" y="308046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cap="all" dirty="0" smtClean="0">
                <a:latin typeface="Gabriola" panose="04040605051002020D02" pitchFamily="82" charset="0"/>
              </a:rPr>
              <a:t>Особливості бажаної старості</a:t>
            </a:r>
            <a:endParaRPr lang="ru-RU" sz="2400" b="1" cap="all" dirty="0">
              <a:latin typeface="Gabriola" panose="040406050510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4338" y="926122"/>
            <a:ext cx="517160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ЗДОРОВ’Я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ЗАБЕЗПЕЧЕНІСТЬ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МУДРІСТЬ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АКТИВНІСТЬ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ДОБРОТА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МОЛОДІСТЬ ДУШІ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САМОДОСТАТНІСТЬ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ДОПОМОГА БЛИЗЬКИМ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ЛЮБИТИ ТА БУТИ КОХАНИМИ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СТРИМАНІСТЬ ТА ТЕРПЛЯЧІСТЬ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ВПЕВНЕНІСТЬ У СОБІ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РОБОТА НАД СОБОЮ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ІНТЕРЕС ДО ЖИТТЯ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ПОСТІЙНЕ НАВЧАННЯ  ТА ПРАГНЕННЯ ПІЗНАННЯ НОВОГО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Gabriola" panose="04040605051002020D02" pitchFamily="82" charset="0"/>
              </a:rPr>
              <a:t>ВМІННЯ СЛУХАТИ ТА ЧУТИ ІНШОГО</a:t>
            </a:r>
          </a:p>
        </p:txBody>
      </p:sp>
      <p:pic>
        <p:nvPicPr>
          <p:cNvPr id="10242" name="Picture 2" descr="Старіння нації: що це таке, яка ситуація в Україні | Life-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9" y="2809149"/>
            <a:ext cx="4265696" cy="28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ed design" id="{15B931B0-C7D8-4B07-ACB9-C7EFD4E6970A}" vid="{8BE1E89A-FBDD-488C-8247-991A3117BF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3e3391-711f-4ff2-b1d1-eb8445db8c4c" xsi:nil="true"/>
    <lcf76f155ced4ddcb4097134ff3c332f xmlns="35004a38-e83d-4c4d-bde0-aef18251eec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8AB64A37CDEB409612E99DE50E3386" ma:contentTypeVersion="12" ma:contentTypeDescription="Створення нового документа." ma:contentTypeScope="" ma:versionID="30a777b5168a620546c92df3e098dd08">
  <xsd:schema xmlns:xsd="http://www.w3.org/2001/XMLSchema" xmlns:xs="http://www.w3.org/2001/XMLSchema" xmlns:p="http://schemas.microsoft.com/office/2006/metadata/properties" xmlns:ns2="35004a38-e83d-4c4d-bde0-aef18251eec4" xmlns:ns3="0c3e3391-711f-4ff2-b1d1-eb8445db8c4c" targetNamespace="http://schemas.microsoft.com/office/2006/metadata/properties" ma:root="true" ma:fieldsID="ee596081dd244d20391b5741bda89566" ns2:_="" ns3:_="">
    <xsd:import namespace="35004a38-e83d-4c4d-bde0-aef18251eec4"/>
    <xsd:import namespace="0c3e3391-711f-4ff2-b1d1-eb8445db8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04a38-e83d-4c4d-bde0-aef18251e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fc011cf1-cf52-437b-824f-27f9426ab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e3391-711f-4ff2-b1d1-eb8445db8c4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496e8a5-f4d4-42b2-8a0c-c061b8dcd2d4}" ma:internalName="TaxCatchAll" ma:showField="CatchAllData" ma:web="0c3e3391-711f-4ff2-b1d1-eb8445db8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4A8BD-7470-4767-A78C-01B8DE47DE70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230e9df3-be65-4c73-a93b-d1236ebd677e"/>
    <ds:schemaRef ds:uri="http://purl.org/dc/terms/"/>
    <ds:schemaRef ds:uri="http://schemas.microsoft.com/sharepoint/v3"/>
    <ds:schemaRef ds:uri="16c05727-aa75-4e4a-9b5f-8a80a1165891"/>
    <ds:schemaRef ds:uri="71af3243-3dd4-4a8d-8c0d-dd76da1f02a5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D9AD3E-9767-41CC-BA15-8119CEA618AE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{693C5F7C-2B8B-4E46-99CB-0DFDD7EED859}tf11158769_win32</Template>
  <TotalTime>487</TotalTime>
  <Words>680</Words>
  <Application>Microsoft Office PowerPoint</Application>
  <PresentationFormat>Широкоэкранный</PresentationFormat>
  <Paragraphs>104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Avenir Next LT Pro</vt:lpstr>
      <vt:lpstr>Calibri</vt:lpstr>
      <vt:lpstr>Gabriola</vt:lpstr>
      <vt:lpstr>Goudy Old Style</vt:lpstr>
      <vt:lpstr>Helvetica Neue</vt:lpstr>
      <vt:lpstr>Mistral</vt:lpstr>
      <vt:lpstr>Segoe Print</vt:lpstr>
      <vt:lpstr>Wingdings</vt:lpstr>
      <vt:lpstr>FrostyVTI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Кондес Тетяна Василівна</dc:creator>
  <cp:lastModifiedBy>Кондес Тетяна Василівна</cp:lastModifiedBy>
  <cp:revision>42</cp:revision>
  <dcterms:created xsi:type="dcterms:W3CDTF">2023-11-08T12:21:15Z</dcterms:created>
  <dcterms:modified xsi:type="dcterms:W3CDTF">2023-11-09T10:08:57Z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0x0101002F8AB64A37CDEB409612E99DE50E3386</vt:lpwstr>
  </property>
  <property fmtid="{D5CDD505-2E9C-101B-9397-08002B2CF9AE}" pid="3" name="MediaServiceImageTags">
    <vt:lpwstr/>
  </property>
</Properties>
</file>