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90" r:id="rId30"/>
    <p:sldId id="284" r:id="rId31"/>
    <p:sldId id="285" r:id="rId32"/>
    <p:sldId id="286" r:id="rId33"/>
    <p:sldId id="287" r:id="rId34"/>
    <p:sldId id="288" r:id="rId35"/>
    <p:sldId id="289" r:id="rId36"/>
    <p:sldId id="291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45ECD9-67A5-4272-8E32-E32D0E7832E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1324D9-0AB1-44F3-AB3C-F60329D5275F}">
      <dgm:prSet/>
      <dgm:spPr/>
      <dgm:t>
        <a:bodyPr/>
        <a:lstStyle/>
        <a:p>
          <a:pPr rtl="0"/>
          <a:r>
            <a:rPr lang="ru-RU" dirty="0" err="1" smtClean="0"/>
            <a:t>Іредентистська</a:t>
          </a:r>
          <a:r>
            <a:rPr lang="ru-RU" dirty="0" smtClean="0"/>
            <a:t> держава </a:t>
          </a:r>
          <a:r>
            <a:rPr lang="ru-RU" dirty="0" err="1" smtClean="0"/>
            <a:t>може</a:t>
          </a:r>
          <a:r>
            <a:rPr lang="ru-RU" dirty="0" smtClean="0"/>
            <a:t> </a:t>
          </a:r>
          <a:r>
            <a:rPr lang="ru-RU" dirty="0" err="1" smtClean="0"/>
            <a:t>переслідувати</a:t>
          </a:r>
          <a:r>
            <a:rPr lang="ru-RU" dirty="0" smtClean="0"/>
            <a:t> </a:t>
          </a:r>
          <a:r>
            <a:rPr lang="ru-RU" dirty="0" err="1" smtClean="0"/>
            <a:t>дві</a:t>
          </a:r>
          <a:r>
            <a:rPr lang="ru-RU" dirty="0" smtClean="0"/>
            <a:t> мети, </a:t>
          </a:r>
          <a:r>
            <a:rPr lang="ru-RU" dirty="0" err="1" smtClean="0"/>
            <a:t>яким</a:t>
          </a:r>
          <a:r>
            <a:rPr lang="ru-RU" dirty="0" smtClean="0"/>
            <a:t> </a:t>
          </a:r>
          <a:r>
            <a:rPr lang="ru-RU" dirty="0" err="1" smtClean="0"/>
            <a:t>відповідають</a:t>
          </a:r>
          <a:r>
            <a:rPr lang="ru-RU" dirty="0" smtClean="0"/>
            <a:t> два </a:t>
          </a:r>
          <a:r>
            <a:rPr lang="ru-RU" dirty="0" err="1" smtClean="0"/>
            <a:t>типи</a:t>
          </a:r>
          <a:r>
            <a:rPr lang="ru-RU" dirty="0" smtClean="0"/>
            <a:t> </a:t>
          </a:r>
          <a:r>
            <a:rPr lang="ru-RU" dirty="0" err="1" smtClean="0"/>
            <a:t>іредентизму</a:t>
          </a:r>
          <a:r>
            <a:rPr lang="ru-RU" dirty="0" smtClean="0"/>
            <a:t>: </a:t>
          </a:r>
          <a:endParaRPr lang="ru-RU" dirty="0"/>
        </a:p>
      </dgm:t>
    </dgm:pt>
    <dgm:pt modelId="{DB004FC7-C4D8-4BB0-8DE2-4792DA636AAF}" type="parTrans" cxnId="{99167F0E-7867-4D5E-8158-82E105A0691A}">
      <dgm:prSet/>
      <dgm:spPr/>
      <dgm:t>
        <a:bodyPr/>
        <a:lstStyle/>
        <a:p>
          <a:endParaRPr lang="ru-RU"/>
        </a:p>
      </dgm:t>
    </dgm:pt>
    <dgm:pt modelId="{E3C70786-0354-4201-91F2-D217DC4D5439}" type="sibTrans" cxnId="{99167F0E-7867-4D5E-8158-82E105A0691A}">
      <dgm:prSet/>
      <dgm:spPr/>
      <dgm:t>
        <a:bodyPr/>
        <a:lstStyle/>
        <a:p>
          <a:endParaRPr lang="ru-RU"/>
        </a:p>
      </dgm:t>
    </dgm:pt>
    <dgm:pt modelId="{B08366C7-75B2-4358-982C-8119E9094A34}">
      <dgm:prSet/>
      <dgm:spPr/>
      <dgm:t>
        <a:bodyPr/>
        <a:lstStyle/>
        <a:p>
          <a:pPr rtl="0"/>
          <a:r>
            <a:rPr lang="ru-RU" dirty="0" err="1" smtClean="0"/>
            <a:t>етнічний</a:t>
          </a:r>
          <a:r>
            <a:rPr lang="ru-RU" dirty="0" smtClean="0"/>
            <a:t> </a:t>
          </a:r>
          <a:endParaRPr lang="ru-RU" dirty="0"/>
        </a:p>
      </dgm:t>
    </dgm:pt>
    <dgm:pt modelId="{AF8340E5-7BCC-4A7D-A8E8-7A57DEDE8F07}" type="parTrans" cxnId="{9CEB47AE-85ED-4FDD-8B59-D6EDF49E1D79}">
      <dgm:prSet/>
      <dgm:spPr/>
      <dgm:t>
        <a:bodyPr/>
        <a:lstStyle/>
        <a:p>
          <a:endParaRPr lang="ru-RU"/>
        </a:p>
      </dgm:t>
    </dgm:pt>
    <dgm:pt modelId="{5108ACF2-2343-42DE-BC82-4CD8ACCA1132}" type="sibTrans" cxnId="{9CEB47AE-85ED-4FDD-8B59-D6EDF49E1D79}">
      <dgm:prSet/>
      <dgm:spPr/>
      <dgm:t>
        <a:bodyPr/>
        <a:lstStyle/>
        <a:p>
          <a:endParaRPr lang="ru-RU"/>
        </a:p>
      </dgm:t>
    </dgm:pt>
    <dgm:pt modelId="{52058E0A-EDDF-4958-A885-B277692681E4}">
      <dgm:prSet/>
      <dgm:spPr/>
      <dgm:t>
        <a:bodyPr/>
        <a:lstStyle/>
        <a:p>
          <a:pPr rtl="0"/>
          <a:r>
            <a:rPr lang="ru-RU" dirty="0" err="1" smtClean="0"/>
            <a:t>історичний</a:t>
          </a:r>
          <a:r>
            <a:rPr lang="ru-RU" dirty="0" smtClean="0"/>
            <a:t>.</a:t>
          </a:r>
          <a:endParaRPr lang="ru-RU" dirty="0"/>
        </a:p>
      </dgm:t>
    </dgm:pt>
    <dgm:pt modelId="{201997B8-B45A-431F-BB63-D3C3BFA8D5EA}" type="parTrans" cxnId="{DBC97EF1-4DB8-4981-8369-C16B0B75B69E}">
      <dgm:prSet/>
      <dgm:spPr/>
      <dgm:t>
        <a:bodyPr/>
        <a:lstStyle/>
        <a:p>
          <a:endParaRPr lang="ru-RU"/>
        </a:p>
      </dgm:t>
    </dgm:pt>
    <dgm:pt modelId="{2E3AC98E-7992-4F4D-A5CE-790CEAC4ACBE}" type="sibTrans" cxnId="{DBC97EF1-4DB8-4981-8369-C16B0B75B69E}">
      <dgm:prSet/>
      <dgm:spPr/>
      <dgm:t>
        <a:bodyPr/>
        <a:lstStyle/>
        <a:p>
          <a:endParaRPr lang="ru-RU"/>
        </a:p>
      </dgm:t>
    </dgm:pt>
    <dgm:pt modelId="{D4882ECA-20AC-4A1A-B72E-23C16FDB1E42}" type="pres">
      <dgm:prSet presAssocID="{6645ECD9-67A5-4272-8E32-E32D0E7832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E188F4-979C-46E2-82B7-38DB278275D7}" type="pres">
      <dgm:prSet presAssocID="{F21324D9-0AB1-44F3-AB3C-F60329D5275F}" presName="parentText" presStyleLbl="node1" presStyleIdx="0" presStyleCnt="3" custScaleY="3391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2B608D-A6CD-41A1-9ACF-CF329194D37F}" type="pres">
      <dgm:prSet presAssocID="{E3C70786-0354-4201-91F2-D217DC4D5439}" presName="spacer" presStyleCnt="0"/>
      <dgm:spPr/>
    </dgm:pt>
    <dgm:pt modelId="{FB8230CC-14F1-4358-B064-C65BB7D5D145}" type="pres">
      <dgm:prSet presAssocID="{B08366C7-75B2-4358-982C-8119E9094A3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0969F-7789-412E-A181-ACCC1BAA30EE}" type="pres">
      <dgm:prSet presAssocID="{5108ACF2-2343-42DE-BC82-4CD8ACCA1132}" presName="spacer" presStyleCnt="0"/>
      <dgm:spPr/>
    </dgm:pt>
    <dgm:pt modelId="{45C7EB25-3D88-4C70-B59F-2EB6DEC7ED28}" type="pres">
      <dgm:prSet presAssocID="{52058E0A-EDDF-4958-A885-B277692681E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9F751A-57DE-4F19-9916-CFAE8DBEC82F}" type="presOf" srcId="{52058E0A-EDDF-4958-A885-B277692681E4}" destId="{45C7EB25-3D88-4C70-B59F-2EB6DEC7ED28}" srcOrd="0" destOrd="0" presId="urn:microsoft.com/office/officeart/2005/8/layout/vList2"/>
    <dgm:cxn modelId="{99167F0E-7867-4D5E-8158-82E105A0691A}" srcId="{6645ECD9-67A5-4272-8E32-E32D0E7832EB}" destId="{F21324D9-0AB1-44F3-AB3C-F60329D5275F}" srcOrd="0" destOrd="0" parTransId="{DB004FC7-C4D8-4BB0-8DE2-4792DA636AAF}" sibTransId="{E3C70786-0354-4201-91F2-D217DC4D5439}"/>
    <dgm:cxn modelId="{EC3D4C9A-8080-4F2B-8D27-14E9D5201C17}" type="presOf" srcId="{B08366C7-75B2-4358-982C-8119E9094A34}" destId="{FB8230CC-14F1-4358-B064-C65BB7D5D145}" srcOrd="0" destOrd="0" presId="urn:microsoft.com/office/officeart/2005/8/layout/vList2"/>
    <dgm:cxn modelId="{DBC97EF1-4DB8-4981-8369-C16B0B75B69E}" srcId="{6645ECD9-67A5-4272-8E32-E32D0E7832EB}" destId="{52058E0A-EDDF-4958-A885-B277692681E4}" srcOrd="2" destOrd="0" parTransId="{201997B8-B45A-431F-BB63-D3C3BFA8D5EA}" sibTransId="{2E3AC98E-7992-4F4D-A5CE-790CEAC4ACBE}"/>
    <dgm:cxn modelId="{91D6176C-1661-4300-99E8-F2FABAA886FB}" type="presOf" srcId="{F21324D9-0AB1-44F3-AB3C-F60329D5275F}" destId="{FCE188F4-979C-46E2-82B7-38DB278275D7}" srcOrd="0" destOrd="0" presId="urn:microsoft.com/office/officeart/2005/8/layout/vList2"/>
    <dgm:cxn modelId="{4919B414-D9AF-4674-BEAD-47D0531C0616}" type="presOf" srcId="{6645ECD9-67A5-4272-8E32-E32D0E7832EB}" destId="{D4882ECA-20AC-4A1A-B72E-23C16FDB1E42}" srcOrd="0" destOrd="0" presId="urn:microsoft.com/office/officeart/2005/8/layout/vList2"/>
    <dgm:cxn modelId="{9CEB47AE-85ED-4FDD-8B59-D6EDF49E1D79}" srcId="{6645ECD9-67A5-4272-8E32-E32D0E7832EB}" destId="{B08366C7-75B2-4358-982C-8119E9094A34}" srcOrd="1" destOrd="0" parTransId="{AF8340E5-7BCC-4A7D-A8E8-7A57DEDE8F07}" sibTransId="{5108ACF2-2343-42DE-BC82-4CD8ACCA1132}"/>
    <dgm:cxn modelId="{D136F8BD-62A1-43EE-9F28-66995335260B}" type="presParOf" srcId="{D4882ECA-20AC-4A1A-B72E-23C16FDB1E42}" destId="{FCE188F4-979C-46E2-82B7-38DB278275D7}" srcOrd="0" destOrd="0" presId="urn:microsoft.com/office/officeart/2005/8/layout/vList2"/>
    <dgm:cxn modelId="{CA1DD46E-7D67-4800-8EDC-360CC123F680}" type="presParOf" srcId="{D4882ECA-20AC-4A1A-B72E-23C16FDB1E42}" destId="{DE2B608D-A6CD-41A1-9ACF-CF329194D37F}" srcOrd="1" destOrd="0" presId="urn:microsoft.com/office/officeart/2005/8/layout/vList2"/>
    <dgm:cxn modelId="{5FA9D67A-F609-4BBD-81ED-E15478C5CED2}" type="presParOf" srcId="{D4882ECA-20AC-4A1A-B72E-23C16FDB1E42}" destId="{FB8230CC-14F1-4358-B064-C65BB7D5D145}" srcOrd="2" destOrd="0" presId="urn:microsoft.com/office/officeart/2005/8/layout/vList2"/>
    <dgm:cxn modelId="{D216899E-E5CE-44C1-AD0B-0D52AF838005}" type="presParOf" srcId="{D4882ECA-20AC-4A1A-B72E-23C16FDB1E42}" destId="{0F00969F-7789-412E-A181-ACCC1BAA30EE}" srcOrd="3" destOrd="0" presId="urn:microsoft.com/office/officeart/2005/8/layout/vList2"/>
    <dgm:cxn modelId="{049DBE53-D2A2-498D-BD5E-5547CA1899DC}" type="presParOf" srcId="{D4882ECA-20AC-4A1A-B72E-23C16FDB1E42}" destId="{45C7EB25-3D88-4C70-B59F-2EB6DEC7ED2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9B8E48D-9F73-4243-BBDE-74CFCC73E6FE}" type="datetimeFigureOut">
              <a:rPr lang="ru-RU" smtClean="0"/>
              <a:pPr/>
              <a:t>06.11.2024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5A1230B-0A55-4544-BF83-AD0B3DFD29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mtClean="0"/>
              <a:t>Типологія іредентизму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Відмінність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типами </a:t>
            </a:r>
            <a:r>
              <a:rPr lang="ru-RU" dirty="0" err="1" smtClean="0"/>
              <a:t>полягає</a:t>
            </a:r>
            <a:r>
              <a:rPr lang="ru-RU" dirty="0" smtClean="0"/>
              <a:t> у тому,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першому</a:t>
            </a:r>
            <a:r>
              <a:rPr lang="ru-RU" dirty="0" smtClean="0"/>
              <a:t> </a:t>
            </a:r>
            <a:r>
              <a:rPr lang="ru-RU" dirty="0" err="1" smtClean="0"/>
              <a:t>варіанті</a:t>
            </a:r>
            <a:r>
              <a:rPr lang="ru-RU" dirty="0" smtClean="0"/>
              <a:t> </a:t>
            </a:r>
            <a:r>
              <a:rPr lang="ru-RU" dirty="0" err="1" smtClean="0"/>
              <a:t>принаймні</a:t>
            </a:r>
            <a:r>
              <a:rPr lang="ru-RU" dirty="0" smtClean="0"/>
              <a:t> один </a:t>
            </a:r>
            <a:r>
              <a:rPr lang="ru-RU" dirty="0" err="1" smtClean="0"/>
              <a:t>учасник</a:t>
            </a:r>
            <a:r>
              <a:rPr lang="ru-RU" dirty="0" smtClean="0"/>
              <a:t> – </a:t>
            </a:r>
            <a:r>
              <a:rPr lang="ru-RU" dirty="0" err="1" smtClean="0"/>
              <a:t>іредентистська</a:t>
            </a:r>
            <a:r>
              <a:rPr lang="ru-RU" dirty="0" smtClean="0"/>
              <a:t> держава –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військових</a:t>
            </a:r>
            <a:r>
              <a:rPr lang="ru-RU" dirty="0" smtClean="0"/>
              <a:t>, </a:t>
            </a:r>
            <a:r>
              <a:rPr lang="ru-RU" dirty="0" err="1" smtClean="0"/>
              <a:t>матеріальних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посилюють</a:t>
            </a:r>
            <a:r>
              <a:rPr lang="ru-RU" dirty="0" smtClean="0"/>
              <a:t> </a:t>
            </a:r>
            <a:r>
              <a:rPr lang="ru-RU" dirty="0" err="1" smtClean="0"/>
              <a:t>вірогідність</a:t>
            </a:r>
            <a:r>
              <a:rPr lang="ru-RU" dirty="0" smtClean="0"/>
              <a:t> </a:t>
            </a:r>
            <a:r>
              <a:rPr lang="ru-RU" dirty="0" err="1" smtClean="0"/>
              <a:t>наближення</a:t>
            </a:r>
            <a:r>
              <a:rPr lang="ru-RU" dirty="0" smtClean="0"/>
              <a:t> до мети, </a:t>
            </a:r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курдський</a:t>
            </a:r>
            <a:r>
              <a:rPr lang="ru-RU" dirty="0" smtClean="0"/>
              <a:t> приклад </a:t>
            </a:r>
            <a:r>
              <a:rPr lang="ru-RU" dirty="0" err="1" smtClean="0"/>
              <a:t>демонструє</a:t>
            </a:r>
            <a:r>
              <a:rPr lang="ru-RU" dirty="0" smtClean="0"/>
              <a:t> </a:t>
            </a:r>
            <a:r>
              <a:rPr lang="ru-RU" dirty="0" err="1" smtClean="0"/>
              <a:t>труднощі</a:t>
            </a:r>
            <a:r>
              <a:rPr lang="ru-RU" dirty="0" smtClean="0"/>
              <a:t> у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об’єднавчої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, </a:t>
            </a:r>
            <a:r>
              <a:rPr lang="ru-RU" dirty="0" err="1" smtClean="0"/>
              <a:t>обумовлені</a:t>
            </a:r>
            <a:r>
              <a:rPr lang="ru-RU" dirty="0" smtClean="0"/>
              <a:t> </a:t>
            </a:r>
            <a:r>
              <a:rPr lang="ru-RU" dirty="0" err="1" smtClean="0"/>
              <a:t>відсутністю</a:t>
            </a:r>
            <a:r>
              <a:rPr lang="ru-RU" dirty="0" smtClean="0"/>
              <a:t>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Залежно від </a:t>
            </a:r>
            <a:r>
              <a:rPr lang="uk-UA" dirty="0" err="1" smtClean="0"/>
              <a:t>розділеності</a:t>
            </a:r>
            <a:r>
              <a:rPr lang="uk-UA" dirty="0" smtClean="0"/>
              <a:t> народів: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«</a:t>
            </a:r>
            <a:r>
              <a:rPr lang="ru-RU" dirty="0" err="1"/>
              <a:t>С</a:t>
            </a:r>
            <a:r>
              <a:rPr lang="ru-RU" dirty="0" err="1" smtClean="0"/>
              <a:t>татусно-розділені</a:t>
            </a:r>
            <a:r>
              <a:rPr lang="ru-RU" dirty="0" smtClean="0"/>
              <a:t>» </a:t>
            </a:r>
            <a:r>
              <a:rPr lang="ru-RU" dirty="0" err="1" smtClean="0"/>
              <a:t>і</a:t>
            </a:r>
            <a:r>
              <a:rPr lang="ru-RU" dirty="0" smtClean="0"/>
              <a:t> «</a:t>
            </a:r>
            <a:r>
              <a:rPr lang="ru-RU" dirty="0" err="1" smtClean="0"/>
              <a:t>формальнорозділені</a:t>
            </a:r>
            <a:r>
              <a:rPr lang="ru-RU" dirty="0" smtClean="0"/>
              <a:t>» народи. </a:t>
            </a:r>
          </a:p>
          <a:p>
            <a:r>
              <a:rPr lang="ru-RU" b="1" dirty="0" err="1" smtClean="0"/>
              <a:t>Статусно-розділені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народи,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живуть</a:t>
            </a:r>
            <a:r>
              <a:rPr lang="ru-RU" dirty="0" smtClean="0"/>
              <a:t> по </a:t>
            </a:r>
            <a:r>
              <a:rPr lang="ru-RU" dirty="0" err="1" smtClean="0"/>
              <a:t>різні</a:t>
            </a:r>
            <a:r>
              <a:rPr lang="ru-RU" dirty="0" smtClean="0"/>
              <a:t> боки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кордонів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обумовлює</a:t>
            </a:r>
            <a:r>
              <a:rPr lang="ru-RU" dirty="0" smtClean="0"/>
              <a:t> </a:t>
            </a:r>
            <a:r>
              <a:rPr lang="ru-RU" dirty="0" err="1" smtClean="0"/>
              <a:t>загострене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розділеності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до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тривалих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важковирішуваних</a:t>
            </a:r>
            <a:r>
              <a:rPr lang="ru-RU" dirty="0" smtClean="0"/>
              <a:t> </a:t>
            </a:r>
            <a:r>
              <a:rPr lang="ru-RU" dirty="0" err="1" smtClean="0"/>
              <a:t>етнополітичних</a:t>
            </a:r>
            <a:r>
              <a:rPr lang="ru-RU" dirty="0" smtClean="0"/>
              <a:t> </a:t>
            </a:r>
            <a:r>
              <a:rPr lang="ru-RU" dirty="0" err="1" smtClean="0"/>
              <a:t>конфліктів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err="1" smtClean="0"/>
              <a:t>Формально-розділені</a:t>
            </a:r>
            <a:r>
              <a:rPr lang="ru-RU" b="1" dirty="0" smtClean="0"/>
              <a:t> народи</a:t>
            </a:r>
            <a:r>
              <a:rPr lang="ru-RU" dirty="0" smtClean="0"/>
              <a:t>,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проживають</a:t>
            </a:r>
            <a:r>
              <a:rPr lang="ru-RU" dirty="0" smtClean="0"/>
              <a:t> у </a:t>
            </a:r>
            <a:r>
              <a:rPr lang="ru-RU" dirty="0" err="1" smtClean="0"/>
              <a:t>єдиній</a:t>
            </a:r>
            <a:r>
              <a:rPr lang="ru-RU" dirty="0" smtClean="0"/>
              <a:t> </a:t>
            </a:r>
            <a:r>
              <a:rPr lang="ru-RU" dirty="0" err="1" smtClean="0"/>
              <a:t>державі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розділені</a:t>
            </a:r>
            <a:r>
              <a:rPr lang="ru-RU" dirty="0" smtClean="0"/>
              <a:t> </a:t>
            </a:r>
            <a:r>
              <a:rPr lang="ru-RU" dirty="0" err="1" smtClean="0"/>
              <a:t>адміністративними</a:t>
            </a:r>
            <a:r>
              <a:rPr lang="ru-RU" dirty="0" smtClean="0"/>
              <a:t> кордонами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суб’єктами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ru-RU" dirty="0" smtClean="0"/>
              <a:t>Ф. Попов </a:t>
            </a:r>
            <a:r>
              <a:rPr lang="ru-RU" dirty="0" err="1" smtClean="0"/>
              <a:t>визначає</a:t>
            </a:r>
            <a:r>
              <a:rPr lang="ru-RU" dirty="0" smtClean="0"/>
              <a:t> два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– </a:t>
            </a:r>
            <a:r>
              <a:rPr lang="ru-RU" b="1" dirty="0" err="1" smtClean="0"/>
              <a:t>малий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розуміється</a:t>
            </a:r>
            <a:r>
              <a:rPr lang="ru-RU" dirty="0" smtClean="0"/>
              <a:t> </a:t>
            </a:r>
            <a:r>
              <a:rPr lang="ru-RU" dirty="0" err="1" smtClean="0"/>
              <a:t>традиційно</a:t>
            </a:r>
            <a:r>
              <a:rPr lang="ru-RU" dirty="0" smtClean="0"/>
              <a:t>, як </a:t>
            </a:r>
            <a:r>
              <a:rPr lang="ru-RU" dirty="0" err="1" smtClean="0"/>
              <a:t>виведення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складу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наступне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без </a:t>
            </a:r>
            <a:r>
              <a:rPr lang="ru-RU" dirty="0" err="1" smtClean="0"/>
              <a:t>формування</a:t>
            </a:r>
            <a:r>
              <a:rPr lang="ru-RU" dirty="0" smtClean="0"/>
              <a:t> нового поля </a:t>
            </a:r>
            <a:r>
              <a:rPr lang="ru-RU" dirty="0" err="1" smtClean="0"/>
              <a:t>влади</a:t>
            </a:r>
            <a:r>
              <a:rPr lang="ru-RU" dirty="0" smtClean="0"/>
              <a:t>, та </a:t>
            </a:r>
            <a:r>
              <a:rPr lang="ru-RU" b="1" dirty="0" err="1" smtClean="0"/>
              <a:t>тотальний</a:t>
            </a:r>
            <a:r>
              <a:rPr lang="ru-RU" dirty="0" smtClean="0"/>
              <a:t> – </a:t>
            </a:r>
            <a:r>
              <a:rPr lang="ru-RU" dirty="0" err="1" smtClean="0"/>
              <a:t>політичний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, направлений на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всієї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суверенної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до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існуючої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несеціоністська</a:t>
            </a:r>
            <a:r>
              <a:rPr lang="ru-RU" dirty="0" smtClean="0"/>
              <a:t> форма </a:t>
            </a:r>
            <a:r>
              <a:rPr lang="ru-RU" dirty="0" err="1" smtClean="0"/>
              <a:t>іредентизму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err="1" smtClean="0"/>
              <a:t>Тотальний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об’єднанням</a:t>
            </a:r>
            <a:r>
              <a:rPr lang="ru-RU" dirty="0" smtClean="0"/>
              <a:t> </a:t>
            </a:r>
            <a:r>
              <a:rPr lang="ru-RU" dirty="0" err="1" smtClean="0"/>
              <a:t>розділених</a:t>
            </a:r>
            <a:r>
              <a:rPr lang="ru-RU" dirty="0" smtClean="0"/>
              <a:t> </a:t>
            </a:r>
            <a:r>
              <a:rPr lang="ru-RU" dirty="0" err="1" smtClean="0"/>
              <a:t>націй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як </a:t>
            </a:r>
            <a:r>
              <a:rPr lang="ru-RU" dirty="0" err="1" smtClean="0"/>
              <a:t>самостійні</a:t>
            </a:r>
            <a:r>
              <a:rPr lang="ru-RU" dirty="0" smtClean="0"/>
              <a:t> </a:t>
            </a:r>
            <a:r>
              <a:rPr lang="ru-RU" dirty="0" err="1" smtClean="0"/>
              <a:t>політичні</a:t>
            </a:r>
            <a:r>
              <a:rPr lang="ru-RU" dirty="0" smtClean="0"/>
              <a:t> </a:t>
            </a:r>
            <a:r>
              <a:rPr lang="ru-RU" dirty="0" err="1" smtClean="0"/>
              <a:t>актори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не </a:t>
            </a:r>
            <a:r>
              <a:rPr lang="ru-RU" dirty="0" err="1" smtClean="0"/>
              <a:t>мають</a:t>
            </a:r>
            <a:r>
              <a:rPr lang="ru-RU" dirty="0" smtClean="0"/>
              <a:t> статусу «</a:t>
            </a:r>
            <a:r>
              <a:rPr lang="ru-RU" dirty="0" err="1" smtClean="0"/>
              <a:t>незвільнених</a:t>
            </a:r>
            <a:r>
              <a:rPr lang="ru-RU" dirty="0" smtClean="0"/>
              <a:t>», а тому </a:t>
            </a:r>
            <a:r>
              <a:rPr lang="ru-RU" dirty="0" err="1" smtClean="0"/>
              <a:t>недоцільно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характеризувати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як </a:t>
            </a:r>
            <a:r>
              <a:rPr lang="ru-RU" dirty="0" err="1" smtClean="0"/>
              <a:t>іредентизм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</a:t>
            </a:r>
            <a:r>
              <a:rPr lang="ru-RU" dirty="0" err="1" smtClean="0"/>
              <a:t>об’єднавча</a:t>
            </a:r>
            <a:r>
              <a:rPr lang="ru-RU" dirty="0" smtClean="0"/>
              <a:t> </a:t>
            </a:r>
            <a:r>
              <a:rPr lang="ru-RU" dirty="0" err="1" smtClean="0"/>
              <a:t>уніоністська</a:t>
            </a:r>
            <a:r>
              <a:rPr lang="ru-RU" dirty="0" smtClean="0"/>
              <a:t>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рівноправних</a:t>
            </a:r>
            <a:r>
              <a:rPr lang="ru-RU" dirty="0" smtClean="0"/>
              <a:t> </a:t>
            </a:r>
            <a:r>
              <a:rPr lang="ru-RU" dirty="0" err="1" smtClean="0"/>
              <a:t>партнерів</a:t>
            </a:r>
            <a:r>
              <a:rPr lang="ru-RU" dirty="0" smtClean="0"/>
              <a:t>. Прикладом </a:t>
            </a:r>
            <a:r>
              <a:rPr lang="ru-RU" dirty="0" err="1" smtClean="0"/>
              <a:t>уніонізму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німецької</a:t>
            </a:r>
            <a:r>
              <a:rPr lang="ru-RU" dirty="0" smtClean="0"/>
              <a:t> </a:t>
            </a:r>
            <a:r>
              <a:rPr lang="ru-RU" dirty="0" err="1" smtClean="0"/>
              <a:t>нації</a:t>
            </a:r>
            <a:r>
              <a:rPr lang="ru-RU" dirty="0" smtClean="0"/>
              <a:t> у 1990 </a:t>
            </a:r>
            <a:r>
              <a:rPr lang="ru-RU" dirty="0" err="1" smtClean="0"/>
              <a:t>році</a:t>
            </a:r>
            <a:r>
              <a:rPr lang="ru-RU" dirty="0" smtClean="0"/>
              <a:t> як результат </a:t>
            </a:r>
            <a:r>
              <a:rPr lang="ru-RU" dirty="0" err="1" smtClean="0"/>
              <a:t>обопільного</a:t>
            </a:r>
            <a:r>
              <a:rPr lang="ru-RU" dirty="0" smtClean="0"/>
              <a:t> </a:t>
            </a:r>
            <a:r>
              <a:rPr lang="ru-RU" dirty="0" err="1" smtClean="0"/>
              <a:t>бажання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лідерів</a:t>
            </a:r>
            <a:r>
              <a:rPr lang="ru-RU" dirty="0" smtClean="0"/>
              <a:t> ФРН </a:t>
            </a:r>
            <a:r>
              <a:rPr lang="ru-RU" dirty="0" err="1" smtClean="0"/>
              <a:t>і</a:t>
            </a:r>
            <a:r>
              <a:rPr lang="ru-RU" dirty="0" smtClean="0"/>
              <a:t> НДР до такого </a:t>
            </a:r>
            <a:r>
              <a:rPr lang="ru-RU" dirty="0" err="1" smtClean="0"/>
              <a:t>кроку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Метою </a:t>
            </a:r>
            <a:r>
              <a:rPr lang="ru-RU" dirty="0" err="1" smtClean="0"/>
              <a:t>етнічного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Батьківщини</a:t>
            </a:r>
            <a:r>
              <a:rPr lang="ru-RU" dirty="0" smtClean="0"/>
              <a:t>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«</a:t>
            </a:r>
            <a:r>
              <a:rPr lang="ru-RU" dirty="0" err="1" smtClean="0"/>
              <a:t>збирання</a:t>
            </a:r>
            <a:r>
              <a:rPr lang="ru-RU" dirty="0" smtClean="0"/>
              <a:t>» </a:t>
            </a:r>
            <a:r>
              <a:rPr lang="ru-RU" dirty="0" err="1" smtClean="0"/>
              <a:t>представників</a:t>
            </a:r>
            <a:r>
              <a:rPr lang="ru-RU" dirty="0" smtClean="0"/>
              <a:t> </a:t>
            </a:r>
            <a:r>
              <a:rPr lang="ru-RU" dirty="0" err="1" smtClean="0"/>
              <a:t>деякого</a:t>
            </a:r>
            <a:r>
              <a:rPr lang="ru-RU" dirty="0" smtClean="0"/>
              <a:t> </a:t>
            </a:r>
            <a:r>
              <a:rPr lang="ru-RU" dirty="0" err="1" smtClean="0"/>
              <a:t>етносу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метою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етнічно</a:t>
            </a:r>
            <a:r>
              <a:rPr lang="ru-RU" dirty="0" smtClean="0"/>
              <a:t> </a:t>
            </a:r>
            <a:r>
              <a:rPr lang="ru-RU" dirty="0" err="1" smtClean="0"/>
              <a:t>гомогенної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Історичний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конкретній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</a:t>
            </a:r>
            <a:r>
              <a:rPr lang="ru-RU" dirty="0" err="1" smtClean="0"/>
              <a:t>рідше</a:t>
            </a:r>
            <a:r>
              <a:rPr lang="ru-RU" dirty="0" smtClean="0"/>
              <a:t> –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яку </a:t>
            </a:r>
            <a:r>
              <a:rPr lang="ru-RU" dirty="0" err="1" smtClean="0"/>
              <a:t>переважно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конкретна </a:t>
            </a:r>
            <a:r>
              <a:rPr lang="ru-RU" dirty="0" err="1" smtClean="0"/>
              <a:t>етнічна</a:t>
            </a:r>
            <a:r>
              <a:rPr lang="ru-RU" dirty="0" smtClean="0"/>
              <a:t> </a:t>
            </a:r>
            <a:r>
              <a:rPr lang="ru-RU" dirty="0" err="1" smtClean="0"/>
              <a:t>група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За критеріями виділяють наступні різновиди іредентизму: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err="1" smtClean="0"/>
              <a:t>Ініціатор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іредентистських</a:t>
            </a:r>
            <a:r>
              <a:rPr lang="ru-RU" dirty="0" smtClean="0"/>
              <a:t> </a:t>
            </a:r>
            <a:r>
              <a:rPr lang="ru-RU" dirty="0" err="1" smtClean="0"/>
              <a:t>прагнень</a:t>
            </a:r>
            <a:r>
              <a:rPr lang="ru-RU" dirty="0" smtClean="0"/>
              <a:t>: </a:t>
            </a:r>
            <a:r>
              <a:rPr lang="ru-RU" dirty="0" err="1" smtClean="0"/>
              <a:t>іредентизм</a:t>
            </a:r>
            <a:r>
              <a:rPr lang="ru-RU" dirty="0" smtClean="0"/>
              <a:t>, </a:t>
            </a:r>
            <a:r>
              <a:rPr lang="ru-RU" dirty="0" err="1" smtClean="0"/>
              <a:t>ініційований</a:t>
            </a:r>
            <a:r>
              <a:rPr lang="ru-RU" dirty="0" smtClean="0"/>
              <a:t> </a:t>
            </a:r>
            <a:r>
              <a:rPr lang="ru-RU" dirty="0" err="1" smtClean="0"/>
              <a:t>меншістю</a:t>
            </a:r>
            <a:r>
              <a:rPr lang="ru-RU" dirty="0" smtClean="0"/>
              <a:t> та </a:t>
            </a:r>
            <a:r>
              <a:rPr lang="ru-RU" dirty="0" err="1" smtClean="0"/>
              <a:t>іредентизм</a:t>
            </a:r>
            <a:r>
              <a:rPr lang="ru-RU" dirty="0" smtClean="0"/>
              <a:t>, </a:t>
            </a:r>
            <a:r>
              <a:rPr lang="ru-RU" dirty="0" err="1" smtClean="0"/>
              <a:t>ініційований</a:t>
            </a:r>
            <a:r>
              <a:rPr lang="ru-RU" dirty="0" smtClean="0"/>
              <a:t> державою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 характер </a:t>
            </a:r>
            <a:r>
              <a:rPr lang="ru-RU" dirty="0" err="1" smtClean="0"/>
              <a:t>відносин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суб’єктами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: </a:t>
            </a:r>
            <a:r>
              <a:rPr lang="ru-RU" dirty="0" err="1" smtClean="0"/>
              <a:t>однобічним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взаємним</a:t>
            </a: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характер </a:t>
            </a:r>
            <a:r>
              <a:rPr lang="ru-RU" dirty="0" err="1" smtClean="0"/>
              <a:t>дій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приписується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політичними</a:t>
            </a:r>
            <a:r>
              <a:rPr lang="ru-RU" dirty="0" smtClean="0"/>
              <a:t> </a:t>
            </a:r>
            <a:r>
              <a:rPr lang="ru-RU" dirty="0" err="1" smtClean="0"/>
              <a:t>акторами</a:t>
            </a:r>
            <a:r>
              <a:rPr lang="ru-RU" dirty="0" smtClean="0"/>
              <a:t> </a:t>
            </a:r>
            <a:r>
              <a:rPr lang="ru-RU" dirty="0" err="1" smtClean="0"/>
              <a:t>суб’єктам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: </a:t>
            </a:r>
            <a:r>
              <a:rPr lang="ru-RU" dirty="0" err="1" smtClean="0"/>
              <a:t>сепаратистський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експансіоністський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: </a:t>
            </a:r>
            <a:r>
              <a:rPr lang="ru-RU" dirty="0" err="1" smtClean="0"/>
              <a:t>етнотериторіальний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територіальний</a:t>
            </a:r>
            <a:r>
              <a:rPr lang="ru-RU" dirty="0" smtClean="0"/>
              <a:t> </a:t>
            </a:r>
            <a:r>
              <a:rPr lang="ru-RU" dirty="0" err="1" smtClean="0"/>
              <a:t>різновиди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Відповідно до ініціатора іредентистських прагнень: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узгодження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споріднених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ініціатором</a:t>
            </a:r>
            <a:r>
              <a:rPr lang="ru-RU" dirty="0" smtClean="0"/>
              <a:t> </a:t>
            </a:r>
            <a:r>
              <a:rPr lang="ru-RU" dirty="0" err="1" smtClean="0"/>
              <a:t>найчастіше</a:t>
            </a:r>
            <a:r>
              <a:rPr lang="ru-RU" dirty="0" smtClean="0"/>
              <a:t> </a:t>
            </a:r>
            <a:r>
              <a:rPr lang="ru-RU" dirty="0" err="1" smtClean="0"/>
              <a:t>виступає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одна </a:t>
            </a:r>
            <a:r>
              <a:rPr lang="ru-RU" dirty="0" err="1" smtClean="0"/>
              <a:t>з</a:t>
            </a:r>
            <a:r>
              <a:rPr lang="ru-RU" dirty="0" smtClean="0"/>
              <a:t> них, тому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виділяти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, </a:t>
            </a:r>
            <a:r>
              <a:rPr lang="ru-RU" b="1" dirty="0" err="1" smtClean="0"/>
              <a:t>ініційований</a:t>
            </a:r>
            <a:r>
              <a:rPr lang="ru-RU" b="1" dirty="0" smtClean="0"/>
              <a:t> </a:t>
            </a:r>
            <a:r>
              <a:rPr lang="ru-RU" b="1" dirty="0" err="1" smtClean="0"/>
              <a:t>меншістю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етнополітичним</a:t>
            </a:r>
            <a:r>
              <a:rPr lang="ru-RU" dirty="0" smtClean="0"/>
              <a:t> </a:t>
            </a:r>
            <a:r>
              <a:rPr lang="ru-RU" dirty="0" err="1" smtClean="0"/>
              <a:t>рухом</a:t>
            </a:r>
            <a:r>
              <a:rPr lang="ru-RU" dirty="0" smtClean="0"/>
              <a:t>, </a:t>
            </a:r>
            <a:r>
              <a:rPr lang="ru-RU" dirty="0" err="1" smtClean="0"/>
              <a:t>спрямованим</a:t>
            </a:r>
            <a:r>
              <a:rPr lang="ru-RU" dirty="0" smtClean="0"/>
              <a:t> на </a:t>
            </a:r>
            <a:r>
              <a:rPr lang="ru-RU" dirty="0" err="1" smtClean="0"/>
              <a:t>приєднання</a:t>
            </a:r>
            <a:r>
              <a:rPr lang="ru-RU" dirty="0" smtClean="0"/>
              <a:t> до </a:t>
            </a:r>
            <a:r>
              <a:rPr lang="ru-RU" dirty="0" err="1" smtClean="0"/>
              <a:t>спорідненої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</a:p>
          <a:p>
            <a:pPr algn="just"/>
            <a:r>
              <a:rPr lang="ru-RU" dirty="0" smtClean="0"/>
              <a:t>та </a:t>
            </a:r>
            <a:r>
              <a:rPr lang="ru-RU" b="1" dirty="0" err="1" smtClean="0"/>
              <a:t>іредентизм</a:t>
            </a:r>
            <a:r>
              <a:rPr lang="ru-RU" b="1" dirty="0" smtClean="0"/>
              <a:t>, </a:t>
            </a:r>
            <a:r>
              <a:rPr lang="ru-RU" b="1" dirty="0" err="1" smtClean="0"/>
              <a:t>ініційований</a:t>
            </a:r>
            <a:r>
              <a:rPr lang="ru-RU" b="1" dirty="0" smtClean="0"/>
              <a:t> державою, метою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є</a:t>
            </a:r>
            <a:r>
              <a:rPr lang="ru-RU" b="1" dirty="0" smtClean="0"/>
              <a:t> «</a:t>
            </a:r>
            <a:r>
              <a:rPr lang="ru-RU" b="1" dirty="0" err="1" smtClean="0"/>
              <a:t>збирання</a:t>
            </a:r>
            <a:r>
              <a:rPr lang="ru-RU" b="1" dirty="0" smtClean="0"/>
              <a:t>» </a:t>
            </a:r>
            <a:r>
              <a:rPr lang="ru-RU" b="1" dirty="0" err="1" smtClean="0"/>
              <a:t>етнічних</a:t>
            </a:r>
            <a:r>
              <a:rPr lang="ru-RU" b="1" dirty="0" smtClean="0"/>
              <a:t> </a:t>
            </a:r>
            <a:r>
              <a:rPr lang="ru-RU" b="1" dirty="0" err="1" smtClean="0"/>
              <a:t>родичів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територій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проживання</a:t>
            </a:r>
            <a:r>
              <a:rPr lang="ru-RU" b="1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очільники</a:t>
            </a:r>
            <a:r>
              <a:rPr lang="ru-RU" dirty="0" smtClean="0"/>
              <a:t> так </a:t>
            </a:r>
            <a:r>
              <a:rPr lang="ru-RU" dirty="0" err="1" smtClean="0"/>
              <a:t>званих</a:t>
            </a:r>
            <a:r>
              <a:rPr lang="ru-RU" dirty="0" smtClean="0"/>
              <a:t> «ДНР» </a:t>
            </a:r>
            <a:r>
              <a:rPr lang="ru-RU" dirty="0" err="1" smtClean="0"/>
              <a:t>і</a:t>
            </a:r>
            <a:r>
              <a:rPr lang="ru-RU" dirty="0" smtClean="0"/>
              <a:t> «ЛНР» </a:t>
            </a:r>
            <a:r>
              <a:rPr lang="ru-RU" dirty="0" err="1" smtClean="0"/>
              <a:t>зацікавлені</a:t>
            </a:r>
            <a:r>
              <a:rPr lang="ru-RU" dirty="0" smtClean="0"/>
              <a:t> у </a:t>
            </a:r>
            <a:r>
              <a:rPr lang="ru-RU" dirty="0" err="1" smtClean="0"/>
              <a:t>входженні</a:t>
            </a:r>
            <a:r>
              <a:rPr lang="ru-RU" dirty="0" smtClean="0"/>
              <a:t> </a:t>
            </a:r>
            <a:r>
              <a:rPr lang="ru-RU" dirty="0" err="1" smtClean="0"/>
              <a:t>підконтрольних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до складу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Федерації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російська</a:t>
            </a:r>
            <a:r>
              <a:rPr lang="ru-RU" dirty="0" smtClean="0"/>
              <a:t> </a:t>
            </a:r>
            <a:r>
              <a:rPr lang="ru-RU" dirty="0" err="1" smtClean="0"/>
              <a:t>владна</a:t>
            </a:r>
            <a:r>
              <a:rPr lang="ru-RU" dirty="0" smtClean="0"/>
              <a:t> </a:t>
            </a:r>
            <a:r>
              <a:rPr lang="ru-RU" dirty="0" err="1" smtClean="0"/>
              <a:t>верхівка</a:t>
            </a:r>
            <a:r>
              <a:rPr lang="ru-RU" dirty="0" smtClean="0"/>
              <a:t> не </a:t>
            </a:r>
            <a:r>
              <a:rPr lang="ru-RU" dirty="0" err="1" smtClean="0"/>
              <a:t>задовольняє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, як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Кримом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італійський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грецький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у ХІХ – на початку ХХ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 err="1" smtClean="0"/>
              <a:t>сформувався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 smtClean="0"/>
              <a:t>політичних</a:t>
            </a:r>
            <a:r>
              <a:rPr lang="ru-RU" dirty="0" smtClean="0"/>
              <a:t> </a:t>
            </a:r>
            <a:r>
              <a:rPr lang="ru-RU" dirty="0" err="1" smtClean="0"/>
              <a:t>проектів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поділ</a:t>
            </a:r>
            <a:r>
              <a:rPr lang="ru-RU" dirty="0" smtClean="0"/>
              <a:t>, </a:t>
            </a:r>
            <a:r>
              <a:rPr lang="ru-RU" dirty="0" err="1" smtClean="0"/>
              <a:t>знову-таки</a:t>
            </a:r>
            <a:r>
              <a:rPr lang="ru-RU" dirty="0" smtClean="0"/>
              <a:t>,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умовний</a:t>
            </a:r>
            <a:r>
              <a:rPr lang="ru-RU" dirty="0" smtClean="0"/>
              <a:t>, тому </a:t>
            </a:r>
            <a:r>
              <a:rPr lang="ru-RU" dirty="0" err="1" smtClean="0"/>
              <a:t>що</a:t>
            </a:r>
            <a:r>
              <a:rPr lang="ru-RU" dirty="0" smtClean="0"/>
              <a:t> на </a:t>
            </a:r>
            <a:r>
              <a:rPr lang="ru-RU" dirty="0" err="1" smtClean="0"/>
              <a:t>першість</a:t>
            </a:r>
            <a:r>
              <a:rPr lang="ru-RU" dirty="0" smtClean="0"/>
              <a:t> у </a:t>
            </a:r>
            <a:r>
              <a:rPr lang="ru-RU" dirty="0" err="1" smtClean="0"/>
              <a:t>проголошенні</a:t>
            </a:r>
            <a:r>
              <a:rPr lang="ru-RU" dirty="0" smtClean="0"/>
              <a:t> </a:t>
            </a:r>
            <a:r>
              <a:rPr lang="ru-RU" dirty="0" err="1" smtClean="0"/>
              <a:t>нової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претендувати</a:t>
            </a:r>
            <a:r>
              <a:rPr lang="ru-RU" dirty="0" smtClean="0"/>
              <a:t>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За характером </a:t>
            </a:r>
            <a:r>
              <a:rPr lang="ru-RU" sz="3600" b="1" dirty="0" err="1" smtClean="0"/>
              <a:t>відносин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між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суб’єктами</a:t>
            </a:r>
            <a:r>
              <a:rPr lang="ru-RU" sz="3600" b="1" dirty="0" smtClean="0"/>
              <a:t>: о</a:t>
            </a:r>
            <a:r>
              <a:rPr lang="uk-UA" sz="3600" b="1" dirty="0" err="1" smtClean="0"/>
              <a:t>днобічний</a:t>
            </a:r>
            <a:r>
              <a:rPr lang="uk-UA" sz="3600" b="1" dirty="0" smtClean="0"/>
              <a:t> та взаємний: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b="1" dirty="0" err="1" smtClean="0"/>
              <a:t>однобічного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ініціатором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іредентистського</a:t>
            </a:r>
            <a:r>
              <a:rPr lang="ru-RU" dirty="0" smtClean="0"/>
              <a:t> курсу </a:t>
            </a:r>
            <a:r>
              <a:rPr lang="ru-RU" dirty="0" err="1" smtClean="0"/>
              <a:t>є</a:t>
            </a:r>
            <a:r>
              <a:rPr lang="ru-RU" dirty="0" smtClean="0"/>
              <a:t> один </a:t>
            </a:r>
            <a:r>
              <a:rPr lang="ru-RU" dirty="0" err="1" smtClean="0"/>
              <a:t>учасник</a:t>
            </a:r>
            <a:r>
              <a:rPr lang="ru-RU" dirty="0" smtClean="0"/>
              <a:t>, а </a:t>
            </a:r>
            <a:r>
              <a:rPr lang="ru-RU" dirty="0" err="1" smtClean="0"/>
              <a:t>інший</a:t>
            </a:r>
            <a:r>
              <a:rPr lang="ru-RU" dirty="0" smtClean="0"/>
              <a:t>, </a:t>
            </a:r>
            <a:r>
              <a:rPr lang="ru-RU" dirty="0" err="1" smtClean="0"/>
              <a:t>хоч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інформований</a:t>
            </a:r>
            <a:r>
              <a:rPr lang="ru-RU" dirty="0" smtClean="0"/>
              <a:t> про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, не </a:t>
            </a:r>
            <a:r>
              <a:rPr lang="ru-RU" dirty="0" err="1" smtClean="0"/>
              <a:t>вдається</a:t>
            </a:r>
            <a:r>
              <a:rPr lang="ru-RU" dirty="0" smtClean="0"/>
              <a:t> до </a:t>
            </a:r>
            <a:r>
              <a:rPr lang="ru-RU" dirty="0" err="1" smtClean="0"/>
              <a:t>активних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на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err="1" smtClean="0"/>
              <a:t>Взаємний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обопільні</a:t>
            </a:r>
            <a:r>
              <a:rPr lang="ru-RU" dirty="0" smtClean="0"/>
              <a:t> </a:t>
            </a:r>
            <a:r>
              <a:rPr lang="ru-RU" dirty="0" err="1" smtClean="0"/>
              <a:t>зусилля</a:t>
            </a:r>
            <a:r>
              <a:rPr lang="ru-RU" dirty="0" smtClean="0"/>
              <a:t> </a:t>
            </a:r>
            <a:r>
              <a:rPr lang="ru-RU" dirty="0" err="1" smtClean="0"/>
              <a:t>обох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, а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ефекту</a:t>
            </a:r>
            <a:r>
              <a:rPr lang="ru-RU" dirty="0" smtClean="0"/>
              <a:t> </a:t>
            </a:r>
            <a:r>
              <a:rPr lang="ru-RU" dirty="0" err="1" smtClean="0"/>
              <a:t>синергії</a:t>
            </a:r>
            <a:r>
              <a:rPr lang="ru-RU" dirty="0" smtClean="0"/>
              <a:t> (</a:t>
            </a:r>
            <a:r>
              <a:rPr lang="ru-RU" dirty="0" err="1" smtClean="0"/>
              <a:t>спільної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)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посилює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політичний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, до того ж </a:t>
            </a:r>
            <a:r>
              <a:rPr lang="ru-RU" dirty="0" err="1" smtClean="0"/>
              <a:t>дозволяє</a:t>
            </a:r>
            <a:r>
              <a:rPr lang="ru-RU" dirty="0" smtClean="0"/>
              <a:t> «</a:t>
            </a:r>
            <a:r>
              <a:rPr lang="ru-RU" dirty="0" err="1" smtClean="0"/>
              <a:t>приписати</a:t>
            </a:r>
            <a:r>
              <a:rPr lang="ru-RU" dirty="0" smtClean="0"/>
              <a:t>»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моральні</a:t>
            </a:r>
            <a:r>
              <a:rPr lang="ru-RU" dirty="0" smtClean="0"/>
              <a:t> </a:t>
            </a:r>
            <a:r>
              <a:rPr lang="ru-RU" dirty="0" err="1" smtClean="0"/>
              <a:t>аргументи</a:t>
            </a:r>
            <a:r>
              <a:rPr lang="ru-RU" dirty="0" smtClean="0"/>
              <a:t>, </a:t>
            </a:r>
            <a:r>
              <a:rPr lang="ru-RU" dirty="0" err="1" smtClean="0"/>
              <a:t>зобразивши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розділеного</a:t>
            </a:r>
            <a:r>
              <a:rPr lang="ru-RU" dirty="0" smtClean="0"/>
              <a:t> народу до </a:t>
            </a:r>
            <a:r>
              <a:rPr lang="ru-RU" dirty="0" err="1" smtClean="0"/>
              <a:t>возз’єднання</a:t>
            </a:r>
            <a:r>
              <a:rPr lang="ru-RU" dirty="0" smtClean="0"/>
              <a:t> в одному </a:t>
            </a:r>
            <a:r>
              <a:rPr lang="ru-RU" dirty="0" err="1" smtClean="0"/>
              <a:t>політичному</a:t>
            </a:r>
            <a:r>
              <a:rPr lang="ru-RU" dirty="0" smtClean="0"/>
              <a:t> </a:t>
            </a:r>
            <a:r>
              <a:rPr lang="ru-RU" dirty="0" err="1" smtClean="0"/>
              <a:t>організмі</a:t>
            </a:r>
            <a:r>
              <a:rPr lang="ru-RU" dirty="0" smtClean="0"/>
              <a:t> як </a:t>
            </a: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 smtClean="0"/>
              <a:t>історичної</a:t>
            </a:r>
            <a:r>
              <a:rPr lang="ru-RU" dirty="0" smtClean="0"/>
              <a:t> </a:t>
            </a:r>
            <a:r>
              <a:rPr lang="ru-RU" dirty="0" err="1" smtClean="0"/>
              <a:t>справедливості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1. Типологія </a:t>
            </a:r>
            <a:r>
              <a:rPr lang="uk-UA" dirty="0"/>
              <a:t>іредентизму Дж. Ландау: поміркований та радикальний тип</a:t>
            </a:r>
            <a:r>
              <a:rPr lang="uk-UA" dirty="0" smtClean="0"/>
              <a:t>.</a:t>
            </a:r>
          </a:p>
          <a:p>
            <a:r>
              <a:rPr lang="uk-UA" dirty="0" smtClean="0"/>
              <a:t>2. </a:t>
            </a:r>
            <a:r>
              <a:rPr lang="uk-UA" dirty="0"/>
              <a:t>Різновиди іредентизму відповідно до статусу його учасників: 1) возз’єднання спорідненої держави і однієї чи кількох етнічних споріднених груп у суміжних державах: 2) об’єднання кількох етнічних груп, розосереджених між декількома державами-господарями (курди, баски). </a:t>
            </a:r>
            <a:endParaRPr lang="uk-UA" dirty="0" smtClean="0"/>
          </a:p>
          <a:p>
            <a:r>
              <a:rPr lang="uk-UA" dirty="0" smtClean="0"/>
              <a:t>3. Західний </a:t>
            </a:r>
            <a:r>
              <a:rPr lang="uk-UA" dirty="0"/>
              <a:t>та східний типи іредентизму та їх особливості. </a:t>
            </a:r>
            <a:endParaRPr lang="uk-UA" dirty="0" smtClean="0"/>
          </a:p>
          <a:p>
            <a:r>
              <a:rPr lang="uk-UA" dirty="0" smtClean="0"/>
              <a:t>4. Класифікація </a:t>
            </a:r>
            <a:r>
              <a:rPr lang="uk-UA" dirty="0"/>
              <a:t>іредентизму відповідно до певних критеріїв: ініціатор іредентистських прагнень; характер відносин між суб’єктами іредентизму; характер дій, який приписується іншими політичними акторами суб’єктам іредентизму; зміст іредентистських вимог (Н. Горло).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За метою </a:t>
            </a:r>
            <a:r>
              <a:rPr lang="ru-RU" sz="3200" b="1" dirty="0" err="1" smtClean="0"/>
              <a:t>і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відповідно</a:t>
            </a:r>
            <a:r>
              <a:rPr lang="ru-RU" sz="3200" b="1" dirty="0" smtClean="0"/>
              <a:t>, характером </a:t>
            </a:r>
            <a:r>
              <a:rPr lang="ru-RU" sz="3200" b="1" dirty="0" err="1" smtClean="0"/>
              <a:t>дійсепаратистський</a:t>
            </a:r>
            <a:r>
              <a:rPr lang="ru-RU" sz="3200" b="1" dirty="0" smtClean="0"/>
              <a:t> та </a:t>
            </a:r>
            <a:r>
              <a:rPr lang="ru-RU" sz="3200" b="1" dirty="0" err="1" smtClean="0"/>
              <a:t>експансіоністський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 smtClean="0"/>
              <a:t>Іредентизм</a:t>
            </a:r>
            <a:r>
              <a:rPr lang="ru-RU" dirty="0" smtClean="0"/>
              <a:t>, </a:t>
            </a:r>
            <a:r>
              <a:rPr lang="ru-RU" dirty="0" err="1" smtClean="0"/>
              <a:t>ініційований</a:t>
            </a:r>
            <a:r>
              <a:rPr lang="ru-RU" dirty="0" smtClean="0"/>
              <a:t> </a:t>
            </a:r>
            <a:r>
              <a:rPr lang="ru-RU" dirty="0" err="1" smtClean="0"/>
              <a:t>меншиною-іредентою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характер </a:t>
            </a:r>
            <a:r>
              <a:rPr lang="ru-RU" dirty="0" err="1" smtClean="0"/>
              <a:t>сепаратистського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владою</a:t>
            </a:r>
            <a:r>
              <a:rPr lang="ru-RU" dirty="0" smtClean="0"/>
              <a:t> </a:t>
            </a:r>
            <a:r>
              <a:rPr lang="ru-RU" dirty="0" err="1" smtClean="0"/>
              <a:t>поліетнічної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розцінюється</a:t>
            </a:r>
            <a:r>
              <a:rPr lang="ru-RU" dirty="0" smtClean="0"/>
              <a:t> як </a:t>
            </a:r>
            <a:r>
              <a:rPr lang="ru-RU" dirty="0" err="1" smtClean="0"/>
              <a:t>деструктивне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буде </a:t>
            </a:r>
            <a:r>
              <a:rPr lang="ru-RU" dirty="0" err="1" smtClean="0"/>
              <a:t>всіляко</a:t>
            </a:r>
            <a:r>
              <a:rPr lang="ru-RU" dirty="0" smtClean="0"/>
              <a:t> </a:t>
            </a:r>
            <a:r>
              <a:rPr lang="ru-RU" dirty="0" err="1" smtClean="0"/>
              <a:t>припинятися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жорстких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Експансіоністський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представляє</a:t>
            </a:r>
            <a:r>
              <a:rPr lang="ru-RU" dirty="0" smtClean="0"/>
              <a:t> собою </a:t>
            </a:r>
            <a:r>
              <a:rPr lang="ru-RU" dirty="0" err="1" smtClean="0"/>
              <a:t>політичний</a:t>
            </a:r>
            <a:r>
              <a:rPr lang="ru-RU" dirty="0" smtClean="0"/>
              <a:t> курс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яка </a:t>
            </a:r>
            <a:r>
              <a:rPr lang="ru-RU" dirty="0" err="1" smtClean="0"/>
              <a:t>прагне</a:t>
            </a:r>
            <a:r>
              <a:rPr lang="ru-RU" dirty="0" smtClean="0"/>
              <a:t> </a:t>
            </a:r>
            <a:r>
              <a:rPr lang="ru-RU" dirty="0" err="1" smtClean="0"/>
              <a:t>зібрати</a:t>
            </a:r>
            <a:r>
              <a:rPr lang="ru-RU" dirty="0" smtClean="0"/>
              <a:t> в </a:t>
            </a:r>
            <a:r>
              <a:rPr lang="ru-RU" dirty="0" err="1" smtClean="0"/>
              <a:t>своїх</a:t>
            </a:r>
            <a:r>
              <a:rPr lang="ru-RU" dirty="0" smtClean="0"/>
              <a:t> межах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споріднені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разом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територіями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проживання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Розглядаючи </a:t>
            </a:r>
            <a:r>
              <a:rPr lang="ru-RU" dirty="0" err="1" smtClean="0"/>
              <a:t>експансіоністський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врахувати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за </a:t>
            </a:r>
            <a:r>
              <a:rPr lang="ru-RU" dirty="0" err="1" smtClean="0"/>
              <a:t>своєю</a:t>
            </a:r>
            <a:r>
              <a:rPr lang="ru-RU" dirty="0" smtClean="0"/>
              <a:t> природою </a:t>
            </a:r>
            <a:r>
              <a:rPr lang="ru-RU" dirty="0" err="1" smtClean="0"/>
              <a:t>іредентизм</a:t>
            </a:r>
            <a:r>
              <a:rPr lang="ru-RU" dirty="0" smtClean="0"/>
              <a:t> не </a:t>
            </a:r>
            <a:r>
              <a:rPr lang="ru-RU" dirty="0" err="1" smtClean="0"/>
              <a:t>передбачає</a:t>
            </a:r>
            <a:r>
              <a:rPr lang="ru-RU" dirty="0" smtClean="0"/>
              <a:t> однозначного силового </a:t>
            </a:r>
            <a:r>
              <a:rPr lang="ru-RU" dirty="0" err="1" smtClean="0"/>
              <a:t>досягнення</a:t>
            </a:r>
            <a:r>
              <a:rPr lang="ru-RU" dirty="0" smtClean="0"/>
              <a:t> мети.</a:t>
            </a:r>
          </a:p>
          <a:p>
            <a:r>
              <a:rPr lang="uk-UA" dirty="0" smtClean="0"/>
              <a:t>Наприклад, італійський, грецький приклад.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Останнім</a:t>
            </a:r>
            <a:r>
              <a:rPr lang="ru-RU" dirty="0" smtClean="0"/>
              <a:t> часом часто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аналогії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німецьким</a:t>
            </a:r>
            <a:r>
              <a:rPr lang="ru-RU" dirty="0" smtClean="0"/>
              <a:t> </a:t>
            </a:r>
            <a:r>
              <a:rPr lang="ru-RU" dirty="0" err="1" smtClean="0"/>
              <a:t>іредентизмом</a:t>
            </a:r>
            <a:r>
              <a:rPr lang="ru-RU" dirty="0" smtClean="0"/>
              <a:t> </a:t>
            </a:r>
            <a:r>
              <a:rPr lang="ru-RU" dirty="0" err="1" smtClean="0"/>
              <a:t>кінця</a:t>
            </a:r>
            <a:r>
              <a:rPr lang="ru-RU" dirty="0" smtClean="0"/>
              <a:t> 1930-х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сучасним</a:t>
            </a:r>
            <a:r>
              <a:rPr lang="ru-RU" dirty="0" smtClean="0"/>
              <a:t> </a:t>
            </a:r>
            <a:r>
              <a:rPr lang="ru-RU" dirty="0" err="1" smtClean="0"/>
              <a:t>російським</a:t>
            </a:r>
            <a:r>
              <a:rPr lang="ru-RU" dirty="0" smtClean="0"/>
              <a:t> </a:t>
            </a:r>
            <a:r>
              <a:rPr lang="ru-RU" dirty="0" err="1" smtClean="0"/>
              <a:t>політичним</a:t>
            </a:r>
            <a:r>
              <a:rPr lang="ru-RU" dirty="0" smtClean="0"/>
              <a:t> курсом.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,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обрана</a:t>
            </a:r>
            <a:r>
              <a:rPr lang="ru-RU" dirty="0" smtClean="0"/>
              <a:t> </a:t>
            </a:r>
            <a:r>
              <a:rPr lang="ru-RU" dirty="0" err="1" smtClean="0"/>
              <a:t>відкрита</a:t>
            </a:r>
            <a:r>
              <a:rPr lang="ru-RU" dirty="0" smtClean="0"/>
              <a:t> </a:t>
            </a:r>
            <a:r>
              <a:rPr lang="ru-RU" dirty="0" err="1" smtClean="0"/>
              <a:t>стратегія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анексування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виділити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 smtClean="0"/>
              <a:t>експансіоністського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По-перше,</a:t>
            </a:r>
            <a:r>
              <a:rPr lang="ru-RU" dirty="0" smtClean="0"/>
              <a:t> в </a:t>
            </a:r>
            <a:r>
              <a:rPr lang="ru-RU" dirty="0" err="1" smtClean="0"/>
              <a:t>обох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характерне</a:t>
            </a:r>
            <a:r>
              <a:rPr lang="ru-RU" dirty="0" smtClean="0"/>
              <a:t> </a:t>
            </a:r>
            <a:r>
              <a:rPr lang="ru-RU" dirty="0" err="1" smtClean="0"/>
              <a:t>заперечення</a:t>
            </a:r>
            <a:r>
              <a:rPr lang="ru-RU" dirty="0" smtClean="0"/>
              <a:t> </a:t>
            </a:r>
            <a:r>
              <a:rPr lang="ru-RU" dirty="0" err="1" smtClean="0"/>
              <a:t>існуючого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порядку,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реваншистських</a:t>
            </a:r>
            <a:r>
              <a:rPr lang="ru-RU" dirty="0" smtClean="0"/>
              <a:t> </a:t>
            </a:r>
            <a:r>
              <a:rPr lang="ru-RU" dirty="0" err="1" smtClean="0"/>
              <a:t>настроїв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поразки</a:t>
            </a:r>
            <a:r>
              <a:rPr lang="ru-RU" dirty="0" smtClean="0"/>
              <a:t> у </a:t>
            </a:r>
            <a:r>
              <a:rPr lang="ru-RU" dirty="0" err="1" smtClean="0"/>
              <a:t>масштабних</a:t>
            </a:r>
            <a:r>
              <a:rPr lang="ru-RU" dirty="0" smtClean="0"/>
              <a:t> </a:t>
            </a:r>
            <a:r>
              <a:rPr lang="ru-RU" dirty="0" err="1" smtClean="0"/>
              <a:t>протистояннях</a:t>
            </a:r>
            <a:r>
              <a:rPr lang="ru-RU" dirty="0" smtClean="0"/>
              <a:t> (для </a:t>
            </a:r>
            <a:r>
              <a:rPr lang="ru-RU" dirty="0" err="1" smtClean="0"/>
              <a:t>Німеччини</a:t>
            </a:r>
            <a:r>
              <a:rPr lang="ru-RU" dirty="0" smtClean="0"/>
              <a:t> – реванш за </a:t>
            </a:r>
            <a:r>
              <a:rPr lang="ru-RU" dirty="0" err="1" smtClean="0"/>
              <a:t>поразку</a:t>
            </a:r>
            <a:r>
              <a:rPr lang="ru-RU" dirty="0" smtClean="0"/>
              <a:t> у </a:t>
            </a:r>
            <a:r>
              <a:rPr lang="ru-RU" dirty="0" err="1" smtClean="0"/>
              <a:t>Першій</a:t>
            </a:r>
            <a:r>
              <a:rPr lang="ru-RU" dirty="0" smtClean="0"/>
              <a:t> </a:t>
            </a:r>
            <a:r>
              <a:rPr lang="ru-RU" dirty="0" err="1" smtClean="0"/>
              <a:t>світовій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, для </a:t>
            </a:r>
            <a:r>
              <a:rPr lang="ru-RU" dirty="0" err="1" smtClean="0"/>
              <a:t>Росії</a:t>
            </a:r>
            <a:r>
              <a:rPr lang="ru-RU" dirty="0" smtClean="0"/>
              <a:t> – </a:t>
            </a: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 smtClean="0"/>
              <a:t>позицій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«</a:t>
            </a:r>
            <a:r>
              <a:rPr lang="ru-RU" dirty="0" err="1" smtClean="0"/>
              <a:t>холодної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»),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підігрівалося</a:t>
            </a:r>
            <a:r>
              <a:rPr lang="ru-RU" dirty="0" smtClean="0"/>
              <a:t> </a:t>
            </a:r>
            <a:r>
              <a:rPr lang="ru-RU" dirty="0" err="1" smtClean="0"/>
              <a:t>агресивною</a:t>
            </a:r>
            <a:r>
              <a:rPr lang="ru-RU" dirty="0" smtClean="0"/>
              <a:t> </a:t>
            </a:r>
            <a:r>
              <a:rPr lang="ru-RU" dirty="0" err="1" smtClean="0"/>
              <a:t>військово-стратегічною</a:t>
            </a:r>
            <a:r>
              <a:rPr lang="ru-RU" dirty="0" smtClean="0"/>
              <a:t> думкою у </a:t>
            </a:r>
            <a:r>
              <a:rPr lang="ru-RU" dirty="0" err="1" smtClean="0"/>
              <a:t>цих</a:t>
            </a:r>
            <a:r>
              <a:rPr lang="ru-RU" dirty="0" smtClean="0"/>
              <a:t> державах.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err="1" smtClean="0"/>
              <a:t>По-друге</a:t>
            </a:r>
            <a:r>
              <a:rPr lang="ru-RU" b="1" dirty="0" smtClean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експансіоністський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спирається</a:t>
            </a:r>
            <a:r>
              <a:rPr lang="ru-RU" dirty="0" smtClean="0"/>
              <a:t> на гасла </a:t>
            </a:r>
            <a:r>
              <a:rPr lang="ru-RU" dirty="0" err="1" smtClean="0"/>
              <a:t>етнічного</a:t>
            </a:r>
            <a:r>
              <a:rPr lang="ru-RU" dirty="0" smtClean="0"/>
              <a:t> </a:t>
            </a:r>
            <a:r>
              <a:rPr lang="ru-RU" dirty="0" err="1" smtClean="0"/>
              <a:t>націоналізму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пояснює</a:t>
            </a:r>
            <a:r>
              <a:rPr lang="ru-RU" dirty="0" smtClean="0"/>
              <a:t> початок </a:t>
            </a:r>
            <a:r>
              <a:rPr lang="ru-RU" dirty="0" err="1" smtClean="0"/>
              <a:t>репресій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яке не </a:t>
            </a:r>
            <a:r>
              <a:rPr lang="ru-RU" dirty="0" err="1" smtClean="0"/>
              <a:t>відноситься</a:t>
            </a:r>
            <a:r>
              <a:rPr lang="ru-RU" dirty="0" smtClean="0"/>
              <a:t> до </a:t>
            </a:r>
            <a:r>
              <a:rPr lang="ru-RU" dirty="0" err="1" smtClean="0"/>
              <a:t>домінуючої</a:t>
            </a:r>
            <a:r>
              <a:rPr lang="ru-RU" dirty="0" smtClean="0"/>
              <a:t> </a:t>
            </a:r>
            <a:r>
              <a:rPr lang="ru-RU" dirty="0" err="1" smtClean="0"/>
              <a:t>етнічної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Криму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2014 року </a:t>
            </a:r>
            <a:r>
              <a:rPr lang="ru-RU" dirty="0" err="1" smtClean="0"/>
              <a:t>почалися</a:t>
            </a:r>
            <a:r>
              <a:rPr lang="ru-RU" dirty="0" smtClean="0"/>
              <a:t> </a:t>
            </a:r>
            <a:r>
              <a:rPr lang="ru-RU" dirty="0" err="1" smtClean="0"/>
              <a:t>дискримінаційні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кримсько-татарського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. </a:t>
            </a:r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засобами</a:t>
            </a:r>
            <a:r>
              <a:rPr lang="ru-RU" dirty="0" smtClean="0"/>
              <a:t>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пропаганди</a:t>
            </a:r>
            <a:r>
              <a:rPr lang="ru-RU" dirty="0" smtClean="0"/>
              <a:t> </a:t>
            </a:r>
            <a:r>
              <a:rPr lang="ru-RU" dirty="0" err="1" smtClean="0"/>
              <a:t>потужно</a:t>
            </a:r>
            <a:r>
              <a:rPr lang="ru-RU" dirty="0" smtClean="0"/>
              <a:t> </a:t>
            </a:r>
            <a:r>
              <a:rPr lang="ru-RU" dirty="0" err="1" smtClean="0"/>
              <a:t>формуються</a:t>
            </a:r>
            <a:r>
              <a:rPr lang="ru-RU" dirty="0" smtClean="0"/>
              <a:t> </a:t>
            </a:r>
            <a:r>
              <a:rPr lang="ru-RU" dirty="0" err="1" smtClean="0"/>
              <a:t>націоналістичні</a:t>
            </a:r>
            <a:r>
              <a:rPr lang="ru-RU" dirty="0" smtClean="0"/>
              <a:t> </a:t>
            </a:r>
            <a:r>
              <a:rPr lang="ru-RU" dirty="0" err="1" smtClean="0"/>
              <a:t>настрої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іредентистських</a:t>
            </a:r>
            <a:r>
              <a:rPr lang="ru-RU" dirty="0" smtClean="0"/>
              <a:t> держав.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 err="1" smtClean="0"/>
              <a:t>По-третє</a:t>
            </a:r>
            <a:r>
              <a:rPr lang="ru-RU" b="1" dirty="0" smtClean="0"/>
              <a:t>,</a:t>
            </a:r>
            <a:r>
              <a:rPr lang="ru-RU" dirty="0" smtClean="0"/>
              <a:t> </a:t>
            </a:r>
            <a:r>
              <a:rPr lang="ru-RU" dirty="0" err="1" smtClean="0"/>
              <a:t>ініціатори</a:t>
            </a:r>
            <a:r>
              <a:rPr lang="ru-RU" dirty="0" smtClean="0"/>
              <a:t> </a:t>
            </a:r>
            <a:r>
              <a:rPr lang="ru-RU" dirty="0" err="1" smtClean="0"/>
              <a:t>експансіоністської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назвуть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загарбницькими</a:t>
            </a:r>
            <a:r>
              <a:rPr lang="ru-RU" dirty="0" smtClean="0"/>
              <a:t>, а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формувати</a:t>
            </a:r>
            <a:r>
              <a:rPr lang="ru-RU" dirty="0" smtClean="0"/>
              <a:t> </a:t>
            </a:r>
            <a:r>
              <a:rPr lang="ru-RU" dirty="0" err="1" smtClean="0"/>
              <a:t>необхідну</a:t>
            </a:r>
            <a:r>
              <a:rPr lang="ru-RU" dirty="0" smtClean="0"/>
              <a:t> </a:t>
            </a:r>
            <a:r>
              <a:rPr lang="ru-RU" dirty="0" err="1" smtClean="0"/>
              <a:t>доказову</a:t>
            </a:r>
            <a:r>
              <a:rPr lang="ru-RU" dirty="0" smtClean="0"/>
              <a:t> базу для </a:t>
            </a:r>
            <a:r>
              <a:rPr lang="ru-RU" dirty="0" err="1" smtClean="0"/>
              <a:t>обґрунтування</a:t>
            </a:r>
            <a:r>
              <a:rPr lang="ru-RU" dirty="0" smtClean="0"/>
              <a:t> </a:t>
            </a:r>
            <a:r>
              <a:rPr lang="ru-RU" dirty="0" err="1" smtClean="0"/>
              <a:t>доцільності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курсу, </a:t>
            </a:r>
            <a:r>
              <a:rPr lang="ru-RU" dirty="0" err="1" smtClean="0"/>
              <a:t>залучаючи</a:t>
            </a:r>
            <a:r>
              <a:rPr lang="ru-RU" dirty="0" smtClean="0"/>
              <a:t> до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інтелектуальний</a:t>
            </a:r>
            <a:r>
              <a:rPr lang="ru-RU" dirty="0" smtClean="0"/>
              <a:t> ресурс. </a:t>
            </a:r>
          </a:p>
          <a:p>
            <a:pPr algn="just"/>
            <a:r>
              <a:rPr lang="ru-RU" dirty="0" err="1" smtClean="0"/>
              <a:t>Досить</a:t>
            </a:r>
            <a:r>
              <a:rPr lang="ru-RU" dirty="0" smtClean="0"/>
              <a:t> часто </a:t>
            </a:r>
            <a:r>
              <a:rPr lang="ru-RU" dirty="0" err="1" smtClean="0"/>
              <a:t>агресивний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надихається</a:t>
            </a:r>
            <a:r>
              <a:rPr lang="ru-RU" dirty="0" smtClean="0"/>
              <a:t> </a:t>
            </a:r>
            <a:r>
              <a:rPr lang="ru-RU" dirty="0" err="1" smtClean="0"/>
              <a:t>великодержавницькою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іншою</a:t>
            </a:r>
            <a:r>
              <a:rPr lang="ru-RU" dirty="0" smtClean="0"/>
              <a:t> </a:t>
            </a:r>
            <a:r>
              <a:rPr lang="ru-RU" dirty="0" err="1" smtClean="0"/>
              <a:t>ідеєю</a:t>
            </a:r>
            <a:r>
              <a:rPr lang="ru-RU" dirty="0" smtClean="0"/>
              <a:t>. </a:t>
            </a:r>
            <a:r>
              <a:rPr lang="ru-RU" dirty="0" err="1" smtClean="0"/>
              <a:t>Німецький</a:t>
            </a:r>
            <a:r>
              <a:rPr lang="ru-RU" dirty="0" smtClean="0"/>
              <a:t> </a:t>
            </a:r>
            <a:r>
              <a:rPr lang="ru-RU" dirty="0" err="1" smtClean="0"/>
              <a:t>пангерманізм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багатоликим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включав у себе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романтичний</a:t>
            </a:r>
            <a:r>
              <a:rPr lang="ru-RU" dirty="0" smtClean="0"/>
              <a:t> </a:t>
            </a:r>
            <a:r>
              <a:rPr lang="ru-RU" dirty="0" err="1" smtClean="0"/>
              <a:t>націоналізм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наміри</a:t>
            </a:r>
            <a:r>
              <a:rPr lang="ru-RU" dirty="0" smtClean="0"/>
              <a:t> </a:t>
            </a:r>
            <a:r>
              <a:rPr lang="ru-RU" dirty="0" err="1" smtClean="0"/>
              <a:t>поширити</a:t>
            </a:r>
            <a:r>
              <a:rPr lang="ru-RU" dirty="0" smtClean="0"/>
              <a:t> </a:t>
            </a:r>
            <a:r>
              <a:rPr lang="ru-RU" dirty="0" err="1" smtClean="0"/>
              <a:t>німецьку</a:t>
            </a:r>
            <a:r>
              <a:rPr lang="ru-RU" dirty="0" smtClean="0"/>
              <a:t> </a:t>
            </a:r>
            <a:r>
              <a:rPr lang="ru-RU" dirty="0" err="1" smtClean="0"/>
              <a:t>мову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культуру,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агресивні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до </a:t>
            </a:r>
            <a:r>
              <a:rPr lang="ru-RU" dirty="0" err="1" smtClean="0"/>
              <a:t>панування</a:t>
            </a:r>
            <a:r>
              <a:rPr lang="ru-RU" dirty="0" smtClean="0"/>
              <a:t> «</a:t>
            </a:r>
            <a:r>
              <a:rPr lang="ru-RU" dirty="0" err="1" smtClean="0"/>
              <a:t>германців</a:t>
            </a:r>
            <a:r>
              <a:rPr lang="ru-RU" dirty="0" smtClean="0"/>
              <a:t>» у </a:t>
            </a:r>
            <a:r>
              <a:rPr lang="ru-RU" dirty="0" err="1" smtClean="0"/>
              <a:t>Європі</a:t>
            </a:r>
            <a:r>
              <a:rPr lang="ru-RU" dirty="0" smtClean="0"/>
              <a:t>. </a:t>
            </a:r>
            <a:r>
              <a:rPr lang="ru-RU" dirty="0" err="1" smtClean="0"/>
              <a:t>Російський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спирається</a:t>
            </a:r>
            <a:r>
              <a:rPr lang="ru-RU" dirty="0" smtClean="0"/>
              <a:t> на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базові</a:t>
            </a:r>
            <a:r>
              <a:rPr lang="ru-RU" dirty="0" smtClean="0"/>
              <a:t> </a:t>
            </a:r>
            <a:r>
              <a:rPr lang="ru-RU" dirty="0" err="1" smtClean="0"/>
              <a:t>пункти</a:t>
            </a:r>
            <a:r>
              <a:rPr lang="ru-RU" dirty="0" smtClean="0"/>
              <a:t> </a:t>
            </a:r>
            <a:r>
              <a:rPr lang="ru-RU" dirty="0" err="1" smtClean="0"/>
              <a:t>сучасної</a:t>
            </a:r>
            <a:r>
              <a:rPr lang="ru-RU" dirty="0" smtClean="0"/>
              <a:t> </a:t>
            </a:r>
            <a:r>
              <a:rPr lang="ru-RU" dirty="0" err="1" smtClean="0"/>
              <a:t>доктрини</a:t>
            </a:r>
            <a:r>
              <a:rPr lang="ru-RU" dirty="0" smtClean="0"/>
              <a:t> </a:t>
            </a:r>
            <a:r>
              <a:rPr lang="ru-RU" dirty="0" err="1" smtClean="0"/>
              <a:t>зовнішньої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, як </a:t>
            </a:r>
            <a:r>
              <a:rPr lang="ru-RU" dirty="0" err="1" smtClean="0"/>
              <a:t>концепція</a:t>
            </a:r>
            <a:r>
              <a:rPr lang="ru-RU" dirty="0" smtClean="0"/>
              <a:t> «</a:t>
            </a:r>
            <a:r>
              <a:rPr lang="ru-RU" dirty="0" err="1" smtClean="0"/>
              <a:t>розділеного</a:t>
            </a:r>
            <a:r>
              <a:rPr lang="ru-RU" dirty="0" smtClean="0"/>
              <a:t> народу»,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співвітчизників</a:t>
            </a:r>
            <a:r>
              <a:rPr lang="ru-RU" dirty="0" smtClean="0"/>
              <a:t> за кордоном, «русского мира»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російської</a:t>
            </a:r>
            <a:r>
              <a:rPr lang="ru-RU" dirty="0" smtClean="0"/>
              <a:t> </a:t>
            </a:r>
            <a:r>
              <a:rPr lang="ru-RU" dirty="0" err="1" smtClean="0"/>
              <a:t>цивілізації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>За </a:t>
            </a:r>
            <a:r>
              <a:rPr lang="ru-RU" sz="2200" b="1" dirty="0" err="1" smtClean="0"/>
              <a:t>змістом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вимог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наявністю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об’єктивних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підстав</a:t>
            </a:r>
            <a:r>
              <a:rPr lang="ru-RU" sz="2200" b="1" dirty="0" smtClean="0"/>
              <a:t> для </a:t>
            </a:r>
            <a:r>
              <a:rPr lang="ru-RU" sz="2200" b="1" dirty="0" err="1" smtClean="0"/>
              <a:t>реалізації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політики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іредентизму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варто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розрізняти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етнотериторіальний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територіальний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різновиди</a:t>
            </a:r>
            <a:r>
              <a:rPr lang="ru-RU" sz="2200" b="1" dirty="0" smtClean="0"/>
              <a:t>:</a:t>
            </a:r>
            <a:endParaRPr lang="ru-RU" sz="2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err="1" smtClean="0"/>
              <a:t>Етнотериторіальний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сусідніх</a:t>
            </a:r>
            <a:r>
              <a:rPr lang="ru-RU" dirty="0" smtClean="0"/>
              <a:t> держав разом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спорідненим</a:t>
            </a:r>
            <a:r>
              <a:rPr lang="ru-RU" dirty="0" smtClean="0"/>
              <a:t> </a:t>
            </a:r>
            <a:r>
              <a:rPr lang="ru-RU" dirty="0" err="1" smtClean="0"/>
              <a:t>населенням</a:t>
            </a:r>
            <a:r>
              <a:rPr lang="ru-RU" dirty="0" smtClean="0"/>
              <a:t>, яке там </a:t>
            </a:r>
            <a:r>
              <a:rPr lang="ru-RU" dirty="0" err="1" smtClean="0"/>
              <a:t>проживає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зазнає</a:t>
            </a:r>
            <a:r>
              <a:rPr lang="ru-RU" dirty="0" smtClean="0"/>
              <a:t> </a:t>
            </a:r>
            <a:r>
              <a:rPr lang="ru-RU" dirty="0" err="1" smtClean="0"/>
              <a:t>реальних</a:t>
            </a:r>
            <a:r>
              <a:rPr lang="ru-RU" dirty="0" smtClean="0"/>
              <a:t>/</a:t>
            </a:r>
            <a:r>
              <a:rPr lang="ru-RU" dirty="0" err="1" smtClean="0"/>
              <a:t>уявних</a:t>
            </a:r>
            <a:r>
              <a:rPr lang="ru-RU" dirty="0" smtClean="0"/>
              <a:t> </a:t>
            </a:r>
            <a:r>
              <a:rPr lang="ru-RU" dirty="0" err="1" smtClean="0"/>
              <a:t>утисків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боку </a:t>
            </a:r>
            <a:r>
              <a:rPr lang="ru-RU" dirty="0" err="1" smtClean="0"/>
              <a:t>влади</a:t>
            </a:r>
            <a:r>
              <a:rPr lang="ru-RU" dirty="0" smtClean="0"/>
              <a:t>. Цей вид </a:t>
            </a:r>
            <a:r>
              <a:rPr lang="ru-RU" dirty="0" err="1" smtClean="0"/>
              <a:t>іредентизму</a:t>
            </a:r>
            <a:r>
              <a:rPr lang="ru-RU" dirty="0" smtClean="0"/>
              <a:t> представлений </a:t>
            </a:r>
            <a:r>
              <a:rPr lang="ru-RU" dirty="0" err="1" smtClean="0"/>
              <a:t>комбінацією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 – </a:t>
            </a:r>
            <a:r>
              <a:rPr lang="ru-RU" dirty="0" err="1" smtClean="0"/>
              <a:t>етнічного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територіального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Натомість</a:t>
            </a:r>
            <a:r>
              <a:rPr lang="ru-RU" dirty="0" smtClean="0"/>
              <a:t> </a:t>
            </a:r>
            <a:r>
              <a:rPr lang="ru-RU" dirty="0" err="1" smtClean="0"/>
              <a:t>територіальний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 </a:t>
            </a:r>
            <a:r>
              <a:rPr lang="ru-RU" dirty="0" err="1" smtClean="0"/>
              <a:t>відсутністю</a:t>
            </a:r>
            <a:r>
              <a:rPr lang="ru-RU" dirty="0" smtClean="0"/>
              <a:t> </a:t>
            </a:r>
            <a:r>
              <a:rPr lang="ru-RU" dirty="0" err="1" smtClean="0"/>
              <a:t>етнічного</a:t>
            </a:r>
            <a:r>
              <a:rPr lang="ru-RU" dirty="0" smtClean="0"/>
              <a:t> </a:t>
            </a:r>
            <a:r>
              <a:rPr lang="ru-RU" dirty="0" err="1" smtClean="0"/>
              <a:t>чинника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своєрідним</a:t>
            </a:r>
            <a:r>
              <a:rPr lang="ru-RU" dirty="0" smtClean="0"/>
              <a:t> парадоксом,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, коли </a:t>
            </a:r>
            <a:r>
              <a:rPr lang="ru-RU" dirty="0" err="1" smtClean="0"/>
              <a:t>етнічні</a:t>
            </a:r>
            <a:r>
              <a:rPr lang="ru-RU" dirty="0" smtClean="0"/>
              <a:t> </a:t>
            </a:r>
            <a:r>
              <a:rPr lang="ru-RU" dirty="0" err="1" smtClean="0"/>
              <a:t>родичі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не </a:t>
            </a:r>
            <a:r>
              <a:rPr lang="ru-RU" dirty="0" err="1" smtClean="0"/>
              <a:t>проживають</a:t>
            </a:r>
            <a:r>
              <a:rPr lang="ru-RU" dirty="0" smtClean="0"/>
              <a:t> на </a:t>
            </a:r>
            <a:r>
              <a:rPr lang="ru-RU" dirty="0" err="1" smtClean="0"/>
              <a:t>території</a:t>
            </a:r>
            <a:r>
              <a:rPr lang="ru-RU" dirty="0" smtClean="0"/>
              <a:t>, яку </a:t>
            </a:r>
            <a:r>
              <a:rPr lang="ru-RU" dirty="0" err="1" smtClean="0"/>
              <a:t>намагається</a:t>
            </a:r>
            <a:r>
              <a:rPr lang="ru-RU" dirty="0" smtClean="0"/>
              <a:t> </a:t>
            </a:r>
            <a:r>
              <a:rPr lang="ru-RU" dirty="0" err="1" smtClean="0"/>
              <a:t>приєднати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іредентистська</a:t>
            </a:r>
            <a:r>
              <a:rPr lang="ru-RU" dirty="0" smtClean="0"/>
              <a:t> держава, </a:t>
            </a:r>
            <a:r>
              <a:rPr lang="ru-RU" dirty="0" err="1" smtClean="0"/>
              <a:t>або</a:t>
            </a:r>
            <a:r>
              <a:rPr lang="ru-RU" dirty="0" smtClean="0"/>
              <a:t> ж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вкрай</a:t>
            </a:r>
            <a:r>
              <a:rPr lang="ru-RU" dirty="0" smtClean="0"/>
              <a:t> мала, </a:t>
            </a:r>
            <a:r>
              <a:rPr lang="ru-RU" dirty="0" err="1" smtClean="0"/>
              <a:t>але</a:t>
            </a:r>
            <a:r>
              <a:rPr lang="ru-RU" dirty="0" smtClean="0"/>
              <a:t> в </a:t>
            </a:r>
            <a:r>
              <a:rPr lang="ru-RU" dirty="0" err="1" smtClean="0"/>
              <a:t>обґрунтуванні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роль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пам’ять</a:t>
            </a:r>
            <a:r>
              <a:rPr lang="ru-RU" dirty="0" smtClean="0"/>
              <a:t> про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територіями</a:t>
            </a:r>
            <a:r>
              <a:rPr lang="ru-RU" dirty="0" smtClean="0"/>
              <a:t> у </a:t>
            </a:r>
            <a:r>
              <a:rPr lang="ru-RU" dirty="0" err="1" smtClean="0"/>
              <a:t>минулому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Д. </a:t>
            </a:r>
            <a:r>
              <a:rPr lang="ru-RU" dirty="0" err="1" smtClean="0"/>
              <a:t>Горовіц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Д. </a:t>
            </a:r>
            <a:r>
              <a:rPr lang="ru-RU" dirty="0" err="1" smtClean="0"/>
              <a:t>Ягсиоглу</a:t>
            </a:r>
            <a:r>
              <a:rPr lang="ru-RU" dirty="0" smtClean="0"/>
              <a:t> для </a:t>
            </a:r>
            <a:r>
              <a:rPr lang="ru-RU" dirty="0" err="1" smtClean="0"/>
              <a:t>ілюстрування</a:t>
            </a:r>
            <a:r>
              <a:rPr lang="ru-RU" dirty="0" smtClean="0"/>
              <a:t> такого </a:t>
            </a:r>
            <a:r>
              <a:rPr lang="ru-RU" dirty="0" err="1" smtClean="0"/>
              <a:t>різновиду</a:t>
            </a:r>
            <a:r>
              <a:rPr lang="ru-RU" dirty="0" smtClean="0"/>
              <a:t> </a:t>
            </a:r>
            <a:r>
              <a:rPr lang="ru-RU" dirty="0" err="1" smtClean="0"/>
              <a:t>наводять</a:t>
            </a:r>
            <a:r>
              <a:rPr lang="ru-RU" dirty="0" smtClean="0"/>
              <a:t> приклад </a:t>
            </a:r>
            <a:r>
              <a:rPr lang="ru-RU" dirty="0" err="1" smtClean="0"/>
              <a:t>Аргентини</a:t>
            </a:r>
            <a:r>
              <a:rPr lang="ru-RU" dirty="0" smtClean="0"/>
              <a:t>, яка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територіальні</a:t>
            </a:r>
            <a:r>
              <a:rPr lang="ru-RU" dirty="0" smtClean="0"/>
              <a:t> </a:t>
            </a:r>
            <a:r>
              <a:rPr lang="ru-RU" dirty="0" err="1" smtClean="0"/>
              <a:t>претензії</a:t>
            </a:r>
            <a:r>
              <a:rPr lang="ru-RU" dirty="0" smtClean="0"/>
              <a:t> до </a:t>
            </a:r>
            <a:r>
              <a:rPr lang="ru-RU" dirty="0" err="1" smtClean="0"/>
              <a:t>Великобританії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приводу </a:t>
            </a:r>
            <a:r>
              <a:rPr lang="ru-RU" dirty="0" err="1" smtClean="0"/>
              <a:t>Фолклендських</a:t>
            </a:r>
            <a:r>
              <a:rPr lang="ru-RU" dirty="0" smtClean="0"/>
              <a:t> </a:t>
            </a:r>
            <a:r>
              <a:rPr lang="ru-RU" dirty="0" err="1" smtClean="0"/>
              <a:t>островів</a:t>
            </a:r>
            <a:r>
              <a:rPr lang="ru-RU" dirty="0" smtClean="0"/>
              <a:t>. І </a:t>
            </a:r>
            <a:r>
              <a:rPr lang="ru-RU" dirty="0" err="1" smtClean="0"/>
              <a:t>хоч</a:t>
            </a:r>
            <a:r>
              <a:rPr lang="ru-RU" dirty="0" smtClean="0"/>
              <a:t>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відсутнє</a:t>
            </a:r>
            <a:r>
              <a:rPr lang="ru-RU" dirty="0" smtClean="0"/>
              <a:t> </a:t>
            </a:r>
            <a:r>
              <a:rPr lang="ru-RU" dirty="0" err="1" smtClean="0"/>
              <a:t>споріднене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яке </a:t>
            </a:r>
            <a:r>
              <a:rPr lang="ru-RU" dirty="0" err="1" smtClean="0"/>
              <a:t>потребує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, все ж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визнати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такого типу </a:t>
            </a:r>
            <a:r>
              <a:rPr lang="ru-RU" dirty="0" err="1" smtClean="0"/>
              <a:t>іредентизму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іредентистська</a:t>
            </a:r>
            <a:r>
              <a:rPr lang="ru-RU" dirty="0" smtClean="0"/>
              <a:t> держава </a:t>
            </a:r>
            <a:r>
              <a:rPr lang="ru-RU" dirty="0" err="1" smtClean="0"/>
              <a:t>дійсно</a:t>
            </a:r>
            <a:r>
              <a:rPr lang="ru-RU" dirty="0" smtClean="0"/>
              <a:t> </a:t>
            </a:r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 smtClean="0"/>
              <a:t>деяку</a:t>
            </a:r>
            <a:r>
              <a:rPr lang="ru-RU" dirty="0" smtClean="0"/>
              <a:t> </a:t>
            </a:r>
            <a:r>
              <a:rPr lang="ru-RU" dirty="0" err="1" smtClean="0"/>
              <a:t>територію</a:t>
            </a:r>
            <a:r>
              <a:rPr lang="ru-RU" dirty="0" smtClean="0"/>
              <a:t> як «</a:t>
            </a:r>
            <a:r>
              <a:rPr lang="ru-RU" dirty="0" err="1" smtClean="0"/>
              <a:t>незвільнену</a:t>
            </a:r>
            <a:r>
              <a:rPr lang="ru-RU" dirty="0" smtClean="0"/>
              <a:t>» (</a:t>
            </a:r>
            <a:r>
              <a:rPr lang="en-US" dirty="0" err="1" smtClean="0"/>
              <a:t>terre</a:t>
            </a:r>
            <a:r>
              <a:rPr lang="en-US" dirty="0" smtClean="0"/>
              <a:t> </a:t>
            </a:r>
            <a:r>
              <a:rPr lang="en-US" dirty="0" err="1" smtClean="0"/>
              <a:t>irredent</a:t>
            </a:r>
            <a:r>
              <a:rPr lang="ru-RU" dirty="0" smtClean="0"/>
              <a:t>е). Т. </a:t>
            </a:r>
            <a:r>
              <a:rPr lang="ru-RU" dirty="0" err="1" smtClean="0"/>
              <a:t>Амброзіо</a:t>
            </a:r>
            <a:r>
              <a:rPr lang="ru-RU" dirty="0" smtClean="0"/>
              <a:t> </a:t>
            </a:r>
            <a:r>
              <a:rPr lang="ru-RU" dirty="0" err="1" smtClean="0"/>
              <a:t>зазначає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 err="1" smtClean="0"/>
              <a:t>історичні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стосуються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Фолклендських</a:t>
            </a:r>
            <a:r>
              <a:rPr lang="ru-RU" dirty="0" smtClean="0"/>
              <a:t> </a:t>
            </a:r>
            <a:r>
              <a:rPr lang="ru-RU" dirty="0" err="1" smtClean="0"/>
              <a:t>островів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сербських</a:t>
            </a:r>
            <a:r>
              <a:rPr lang="ru-RU" dirty="0" smtClean="0"/>
              <a:t> </a:t>
            </a:r>
            <a:r>
              <a:rPr lang="ru-RU" dirty="0" err="1" smtClean="0"/>
              <a:t>заяв</a:t>
            </a:r>
            <a:r>
              <a:rPr lang="ru-RU" dirty="0" smtClean="0"/>
              <a:t> </a:t>
            </a:r>
            <a:r>
              <a:rPr lang="ru-RU" dirty="0" err="1" smtClean="0"/>
              <a:t>стосовно</a:t>
            </a:r>
            <a:r>
              <a:rPr lang="ru-RU" dirty="0" smtClean="0"/>
              <a:t> Косово, яке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батьківщиною</a:t>
            </a:r>
            <a:r>
              <a:rPr lang="ru-RU" dirty="0" smtClean="0"/>
              <a:t> </a:t>
            </a:r>
            <a:r>
              <a:rPr lang="ru-RU" dirty="0" err="1" smtClean="0"/>
              <a:t>сербського</a:t>
            </a:r>
            <a:r>
              <a:rPr lang="ru-RU" dirty="0" smtClean="0"/>
              <a:t> </a:t>
            </a:r>
            <a:r>
              <a:rPr lang="ru-RU" dirty="0" err="1" smtClean="0"/>
              <a:t>націоналізму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 у </a:t>
            </a:r>
            <a:r>
              <a:rPr lang="ru-RU" dirty="0" err="1" smtClean="0"/>
              <a:t>цілому</a:t>
            </a:r>
            <a:r>
              <a:rPr lang="ru-RU" dirty="0" smtClean="0"/>
              <a:t> </a:t>
            </a:r>
            <a:r>
              <a:rPr lang="ru-RU" dirty="0" err="1" smtClean="0"/>
              <a:t>населялося</a:t>
            </a:r>
            <a:r>
              <a:rPr lang="ru-RU" dirty="0" smtClean="0"/>
              <a:t> </a:t>
            </a:r>
            <a:r>
              <a:rPr lang="ru-RU" dirty="0" err="1" smtClean="0"/>
              <a:t>етнічними</a:t>
            </a:r>
            <a:r>
              <a:rPr lang="ru-RU" dirty="0" smtClean="0"/>
              <a:t> </a:t>
            </a:r>
            <a:r>
              <a:rPr lang="ru-RU" dirty="0" err="1" smtClean="0"/>
              <a:t>албанцями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контексті</a:t>
            </a:r>
            <a:r>
              <a:rPr lang="ru-RU" dirty="0" smtClean="0"/>
              <a:t>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звернути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 </a:t>
            </a:r>
            <a:r>
              <a:rPr lang="ru-RU" dirty="0" err="1" smtClean="0"/>
              <a:t>двозначність</a:t>
            </a:r>
            <a:r>
              <a:rPr lang="ru-RU" dirty="0" smtClean="0"/>
              <a:t> самого </a:t>
            </a:r>
            <a:r>
              <a:rPr lang="ru-RU" dirty="0" err="1" smtClean="0"/>
              <a:t>поняття</a:t>
            </a:r>
            <a:r>
              <a:rPr lang="ru-RU" dirty="0" smtClean="0"/>
              <a:t> «</a:t>
            </a:r>
            <a:r>
              <a:rPr lang="ru-RU" dirty="0" err="1" smtClean="0"/>
              <a:t>іредента</a:t>
            </a:r>
            <a:r>
              <a:rPr lang="ru-RU" dirty="0" smtClean="0"/>
              <a:t>», на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наголосив</a:t>
            </a:r>
            <a:r>
              <a:rPr lang="ru-RU" dirty="0" smtClean="0"/>
              <a:t> </a:t>
            </a:r>
            <a:r>
              <a:rPr lang="ru-RU" dirty="0" err="1" smtClean="0"/>
              <a:t>казахський</a:t>
            </a:r>
            <a:r>
              <a:rPr lang="ru-RU" dirty="0" smtClean="0"/>
              <a:t> </a:t>
            </a:r>
            <a:r>
              <a:rPr lang="ru-RU" dirty="0" err="1" smtClean="0"/>
              <a:t>дослідник</a:t>
            </a:r>
            <a:r>
              <a:rPr lang="ru-RU" dirty="0" smtClean="0"/>
              <a:t> Г. </a:t>
            </a:r>
            <a:r>
              <a:rPr lang="ru-RU" dirty="0" err="1" smtClean="0"/>
              <a:t>Кім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зазначив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b="1" dirty="0" err="1" smtClean="0"/>
              <a:t>іредента</a:t>
            </a:r>
            <a:r>
              <a:rPr lang="ru-RU" b="1" dirty="0" smtClean="0"/>
              <a:t> –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область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політичною</a:t>
            </a:r>
            <a:r>
              <a:rPr lang="ru-RU" dirty="0" smtClean="0"/>
              <a:t> </a:t>
            </a:r>
            <a:r>
              <a:rPr lang="ru-RU" dirty="0" err="1" smtClean="0"/>
              <a:t>юрисдикцією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нації</a:t>
            </a:r>
            <a:r>
              <a:rPr lang="ru-RU" dirty="0" smtClean="0"/>
              <a:t>, яка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культурними</a:t>
            </a:r>
            <a:r>
              <a:rPr lang="ru-RU" dirty="0" smtClean="0"/>
              <a:t>, </a:t>
            </a:r>
            <a:r>
              <a:rPr lang="ru-RU" dirty="0" err="1" smtClean="0"/>
              <a:t>історичними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етнічними</a:t>
            </a:r>
            <a:r>
              <a:rPr lang="ru-RU" dirty="0" smtClean="0"/>
              <a:t> </a:t>
            </a:r>
            <a:r>
              <a:rPr lang="ru-RU" dirty="0" err="1" smtClean="0"/>
              <a:t>зв’язками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іншою</a:t>
            </a:r>
            <a:r>
              <a:rPr lang="ru-RU" dirty="0" smtClean="0"/>
              <a:t> </a:t>
            </a:r>
            <a:r>
              <a:rPr lang="ru-RU" dirty="0" err="1" smtClean="0"/>
              <a:t>нацією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b="1" dirty="0" err="1" smtClean="0"/>
              <a:t>етнічна</a:t>
            </a:r>
            <a:r>
              <a:rPr lang="ru-RU" b="1" dirty="0" smtClean="0"/>
              <a:t> </a:t>
            </a:r>
            <a:r>
              <a:rPr lang="ru-RU" b="1" dirty="0" err="1" smtClean="0"/>
              <a:t>меншість</a:t>
            </a:r>
            <a:r>
              <a:rPr lang="ru-RU" dirty="0" smtClean="0"/>
              <a:t>, </a:t>
            </a:r>
            <a:r>
              <a:rPr lang="ru-RU" dirty="0" err="1" smtClean="0"/>
              <a:t>яка</a:t>
            </a:r>
            <a:r>
              <a:rPr lang="ru-RU" dirty="0" smtClean="0"/>
              <a:t> компактно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тривалого</a:t>
            </a:r>
            <a:r>
              <a:rPr lang="ru-RU" dirty="0" smtClean="0"/>
              <a:t> </a:t>
            </a:r>
            <a:r>
              <a:rPr lang="ru-RU" dirty="0" err="1" smtClean="0"/>
              <a:t>історичного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</a:t>
            </a:r>
            <a:r>
              <a:rPr lang="ru-RU" dirty="0" err="1" smtClean="0"/>
              <a:t>проживає</a:t>
            </a:r>
            <a:r>
              <a:rPr lang="ru-RU" dirty="0" smtClean="0"/>
              <a:t> у </a:t>
            </a:r>
            <a:r>
              <a:rPr lang="ru-RU" dirty="0" err="1" smtClean="0"/>
              <a:t>прикордонній</a:t>
            </a:r>
            <a:r>
              <a:rPr lang="ru-RU" dirty="0" smtClean="0"/>
              <a:t> </a:t>
            </a:r>
            <a:r>
              <a:rPr lang="ru-RU" dirty="0" err="1" smtClean="0"/>
              <a:t>зоні</a:t>
            </a:r>
            <a:r>
              <a:rPr lang="ru-RU" dirty="0" smtClean="0"/>
              <a:t> </a:t>
            </a:r>
            <a:r>
              <a:rPr lang="ru-RU" dirty="0" err="1" smtClean="0"/>
              <a:t>сусідньої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depositphotos_124740814-stock-illustration-large-detailed-political-world-m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57554" y="1357298"/>
            <a:ext cx="5786446" cy="4786346"/>
          </a:xfrm>
        </p:spPr>
      </p:pic>
      <p:sp>
        <p:nvSpPr>
          <p:cNvPr id="5" name="Прямоугольник 4"/>
          <p:cNvSpPr/>
          <p:nvPr/>
        </p:nvSpPr>
        <p:spPr>
          <a:xfrm>
            <a:off x="428596" y="357166"/>
            <a:ext cx="8429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За</a:t>
            </a:r>
            <a:r>
              <a:rPr lang="uk-UA" sz="2800" b="1" dirty="0" err="1" smtClean="0"/>
              <a:t>хідний</a:t>
            </a:r>
            <a:r>
              <a:rPr lang="uk-UA" sz="2800" b="1" dirty="0" smtClean="0"/>
              <a:t> та східний</a:t>
            </a:r>
          </a:p>
          <a:p>
            <a:pPr algn="ctr"/>
            <a:r>
              <a:rPr lang="uk-UA" sz="2800" b="1" dirty="0" smtClean="0"/>
              <a:t> типи іредентизму: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1428736"/>
            <a:ext cx="271464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Дж. К. </a:t>
            </a:r>
            <a:r>
              <a:rPr lang="ru-RU" dirty="0" err="1" smtClean="0"/>
              <a:t>Фузесі</a:t>
            </a:r>
            <a:r>
              <a:rPr lang="ru-RU" dirty="0" smtClean="0"/>
              <a:t> (2006) </a:t>
            </a:r>
            <a:r>
              <a:rPr lang="ru-RU" dirty="0" err="1" smtClean="0"/>
              <a:t>зробила</a:t>
            </a:r>
            <a:r>
              <a:rPr lang="ru-RU" dirty="0" smtClean="0"/>
              <a:t> </a:t>
            </a:r>
            <a:r>
              <a:rPr lang="ru-RU" dirty="0" err="1" smtClean="0"/>
              <a:t>підрахунки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засвідчують</a:t>
            </a:r>
            <a:r>
              <a:rPr lang="ru-RU" dirty="0" smtClean="0"/>
              <a:t> </a:t>
            </a:r>
            <a:r>
              <a:rPr lang="ru-RU" dirty="0" err="1" smtClean="0"/>
              <a:t>найбільший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поширеності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на </a:t>
            </a:r>
            <a:r>
              <a:rPr lang="ru-RU" dirty="0" err="1" smtClean="0"/>
              <a:t>європейському</a:t>
            </a:r>
            <a:r>
              <a:rPr lang="ru-RU" dirty="0" smtClean="0"/>
              <a:t> </a:t>
            </a:r>
            <a:r>
              <a:rPr lang="ru-RU" dirty="0" err="1" smtClean="0"/>
              <a:t>континенті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55 </a:t>
            </a:r>
            <a:r>
              <a:rPr lang="ru-RU" dirty="0" err="1" smtClean="0"/>
              <a:t>зареєстрованих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45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європейськими</a:t>
            </a:r>
            <a:r>
              <a:rPr lang="ru-RU" dirty="0" smtClean="0"/>
              <a:t> (</a:t>
            </a:r>
            <a:r>
              <a:rPr lang="ru-RU" dirty="0" err="1" smtClean="0"/>
              <a:t>з</a:t>
            </a:r>
            <a:r>
              <a:rPr lang="ru-RU" dirty="0" smtClean="0"/>
              <a:t> них 16 – у </a:t>
            </a:r>
            <a:r>
              <a:rPr lang="ru-RU" dirty="0" err="1" smtClean="0"/>
              <a:t>Західній</a:t>
            </a:r>
            <a:r>
              <a:rPr lang="ru-RU" dirty="0" smtClean="0"/>
              <a:t> </a:t>
            </a:r>
            <a:r>
              <a:rPr lang="ru-RU" dirty="0" err="1" smtClean="0"/>
              <a:t>Європі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5 в </a:t>
            </a:r>
            <a:r>
              <a:rPr lang="ru-RU" dirty="0" err="1" smtClean="0"/>
              <a:t>Африці</a:t>
            </a:r>
            <a:r>
              <a:rPr lang="ru-RU" dirty="0" smtClean="0"/>
              <a:t>, 4 в </a:t>
            </a:r>
            <a:r>
              <a:rPr lang="ru-RU" dirty="0" err="1" smtClean="0"/>
              <a:t>Азії</a:t>
            </a:r>
            <a:r>
              <a:rPr lang="ru-RU" dirty="0" smtClean="0"/>
              <a:t> та </a:t>
            </a:r>
            <a:r>
              <a:rPr lang="ru-RU" dirty="0" err="1" smtClean="0"/>
              <a:t>всього</a:t>
            </a:r>
            <a:r>
              <a:rPr lang="ru-RU" dirty="0" smtClean="0"/>
              <a:t> один на </a:t>
            </a:r>
            <a:r>
              <a:rPr lang="ru-RU" dirty="0" err="1" smtClean="0"/>
              <a:t>Близькому</a:t>
            </a:r>
            <a:r>
              <a:rPr lang="ru-RU" dirty="0" smtClean="0"/>
              <a:t> </a:t>
            </a:r>
            <a:r>
              <a:rPr lang="ru-RU" dirty="0" err="1" smtClean="0"/>
              <a:t>Сході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929718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1. Типологія іредентизму Дж. Ландау: поміркований та радикальний тип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1.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відомою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типологія</a:t>
            </a:r>
            <a:r>
              <a:rPr lang="ru-RU" dirty="0" smtClean="0"/>
              <a:t> </a:t>
            </a:r>
            <a:r>
              <a:rPr lang="ru-RU" dirty="0" err="1" smtClean="0"/>
              <a:t>зарубіжного</a:t>
            </a:r>
            <a:r>
              <a:rPr lang="ru-RU" dirty="0" smtClean="0"/>
              <a:t> </a:t>
            </a:r>
            <a:r>
              <a:rPr lang="ru-RU" dirty="0" err="1" smtClean="0"/>
              <a:t>науковця</a:t>
            </a:r>
            <a:r>
              <a:rPr lang="ru-RU" dirty="0" smtClean="0"/>
              <a:t> Дж. Ландау,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пов’язує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політичним</a:t>
            </a:r>
            <a:r>
              <a:rPr lang="ru-RU" dirty="0" smtClean="0"/>
              <a:t> курсом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виділяє</a:t>
            </a:r>
            <a:r>
              <a:rPr lang="ru-RU" dirty="0" smtClean="0"/>
              <a:t> два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різновиди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 - </a:t>
            </a:r>
            <a:r>
              <a:rPr lang="ru-RU" b="1" dirty="0" err="1" smtClean="0"/>
              <a:t>поміркований</a:t>
            </a:r>
            <a:r>
              <a:rPr lang="ru-RU" dirty="0" smtClean="0"/>
              <a:t>, метою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етнічно</a:t>
            </a:r>
            <a:r>
              <a:rPr lang="ru-RU" dirty="0" smtClean="0"/>
              <a:t> </a:t>
            </a:r>
            <a:r>
              <a:rPr lang="ru-RU" dirty="0" err="1" smtClean="0"/>
              <a:t>спорідненого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асиміляції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дискримінації</a:t>
            </a:r>
            <a:r>
              <a:rPr lang="ru-RU" dirty="0" smtClean="0"/>
              <a:t>, та </a:t>
            </a:r>
          </a:p>
          <a:p>
            <a:r>
              <a:rPr lang="ru-RU" dirty="0" smtClean="0"/>
              <a:t>- </a:t>
            </a:r>
            <a:r>
              <a:rPr lang="ru-RU" b="1" dirty="0" err="1" smtClean="0"/>
              <a:t>радикальний</a:t>
            </a:r>
            <a:r>
              <a:rPr lang="ru-RU" dirty="0" smtClean="0"/>
              <a:t>,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приєднання</a:t>
            </a:r>
            <a:r>
              <a:rPr lang="ru-RU" dirty="0" smtClean="0"/>
              <a:t> (</a:t>
            </a:r>
            <a:r>
              <a:rPr lang="ru-RU" dirty="0" err="1" smtClean="0"/>
              <a:t>анексію</a:t>
            </a:r>
            <a:r>
              <a:rPr lang="ru-RU" dirty="0" smtClean="0"/>
              <a:t>) </a:t>
            </a:r>
            <a:r>
              <a:rPr lang="ru-RU" dirty="0" err="1" smtClean="0"/>
              <a:t>територій</a:t>
            </a:r>
            <a:r>
              <a:rPr lang="ru-RU" dirty="0" smtClean="0"/>
              <a:t>,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проживають</a:t>
            </a:r>
            <a:r>
              <a:rPr lang="ru-RU" dirty="0" smtClean="0"/>
              <a:t> </a:t>
            </a:r>
            <a:r>
              <a:rPr lang="ru-RU" dirty="0" err="1" smtClean="0"/>
              <a:t>споріднені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</a:t>
            </a:r>
            <a:r>
              <a:rPr lang="uk-UA" b="1" dirty="0" err="1" smtClean="0"/>
              <a:t>хідний</a:t>
            </a:r>
            <a:r>
              <a:rPr lang="uk-UA" b="1" dirty="0" smtClean="0"/>
              <a:t> та східний типи іредентизму: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Дж. К. </a:t>
            </a:r>
            <a:r>
              <a:rPr lang="ru-RU" dirty="0" err="1" smtClean="0"/>
              <a:t>Фузесі</a:t>
            </a:r>
            <a:r>
              <a:rPr lang="ru-RU" dirty="0" smtClean="0"/>
              <a:t> (2006) </a:t>
            </a:r>
            <a:r>
              <a:rPr lang="ru-RU" dirty="0" err="1" smtClean="0"/>
              <a:t>зробила</a:t>
            </a:r>
            <a:r>
              <a:rPr lang="ru-RU" dirty="0" smtClean="0"/>
              <a:t> </a:t>
            </a:r>
            <a:r>
              <a:rPr lang="ru-RU" dirty="0" err="1" smtClean="0"/>
              <a:t>підрахунки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засвідчують</a:t>
            </a:r>
            <a:r>
              <a:rPr lang="ru-RU" dirty="0" smtClean="0"/>
              <a:t> </a:t>
            </a:r>
            <a:r>
              <a:rPr lang="ru-RU" dirty="0" err="1" smtClean="0"/>
              <a:t>найбільший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поширеності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на </a:t>
            </a:r>
            <a:r>
              <a:rPr lang="ru-RU" dirty="0" err="1" smtClean="0"/>
              <a:t>європейському</a:t>
            </a:r>
            <a:r>
              <a:rPr lang="ru-RU" dirty="0" smtClean="0"/>
              <a:t> </a:t>
            </a:r>
            <a:r>
              <a:rPr lang="ru-RU" dirty="0" err="1" smtClean="0"/>
              <a:t>континенті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55 </a:t>
            </a:r>
            <a:r>
              <a:rPr lang="ru-RU" dirty="0" err="1" smtClean="0"/>
              <a:t>зареєстрованих</a:t>
            </a:r>
            <a:r>
              <a:rPr lang="ru-RU" dirty="0" smtClean="0"/>
              <a:t> </a:t>
            </a:r>
            <a:r>
              <a:rPr lang="ru-RU" dirty="0" err="1" smtClean="0"/>
              <a:t>випадків</a:t>
            </a:r>
            <a:r>
              <a:rPr lang="ru-RU" dirty="0" smtClean="0"/>
              <a:t> 45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європейськими</a:t>
            </a:r>
            <a:r>
              <a:rPr lang="ru-RU" dirty="0" smtClean="0"/>
              <a:t> (</a:t>
            </a:r>
            <a:r>
              <a:rPr lang="ru-RU" dirty="0" err="1" smtClean="0"/>
              <a:t>з</a:t>
            </a:r>
            <a:r>
              <a:rPr lang="ru-RU" dirty="0" smtClean="0"/>
              <a:t> них 16 – у </a:t>
            </a:r>
            <a:r>
              <a:rPr lang="ru-RU" dirty="0" err="1" smtClean="0"/>
              <a:t>Західній</a:t>
            </a:r>
            <a:r>
              <a:rPr lang="ru-RU" dirty="0" smtClean="0"/>
              <a:t> </a:t>
            </a:r>
            <a:r>
              <a:rPr lang="ru-RU" dirty="0" err="1" smtClean="0"/>
              <a:t>Європі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5 в </a:t>
            </a:r>
            <a:r>
              <a:rPr lang="ru-RU" dirty="0" err="1" smtClean="0"/>
              <a:t>Африці</a:t>
            </a:r>
            <a:r>
              <a:rPr lang="ru-RU" dirty="0" smtClean="0"/>
              <a:t>, 4 в </a:t>
            </a:r>
            <a:r>
              <a:rPr lang="ru-RU" dirty="0" err="1" smtClean="0"/>
              <a:t>Азії</a:t>
            </a:r>
            <a:r>
              <a:rPr lang="ru-RU" dirty="0" smtClean="0"/>
              <a:t> та </a:t>
            </a:r>
            <a:r>
              <a:rPr lang="ru-RU" dirty="0" err="1" smtClean="0"/>
              <a:t>всього</a:t>
            </a:r>
            <a:r>
              <a:rPr lang="ru-RU" dirty="0" smtClean="0"/>
              <a:t> один на </a:t>
            </a:r>
            <a:r>
              <a:rPr lang="ru-RU" dirty="0" err="1" smtClean="0"/>
              <a:t>Близькому</a:t>
            </a:r>
            <a:r>
              <a:rPr lang="ru-RU" dirty="0" smtClean="0"/>
              <a:t> </a:t>
            </a:r>
            <a:r>
              <a:rPr lang="ru-RU" dirty="0" err="1" smtClean="0"/>
              <a:t>Сході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поширена</a:t>
            </a:r>
            <a:r>
              <a:rPr lang="ru-RU" dirty="0" smtClean="0"/>
              <a:t> на </a:t>
            </a:r>
            <a:r>
              <a:rPr lang="ru-RU" dirty="0" err="1" smtClean="0"/>
              <a:t>всіх</a:t>
            </a:r>
            <a:r>
              <a:rPr lang="ru-RU" dirty="0" smtClean="0"/>
              <a:t> континентах: в </a:t>
            </a:r>
            <a:r>
              <a:rPr lang="ru-RU" dirty="0" err="1" smtClean="0"/>
              <a:t>Європі</a:t>
            </a:r>
            <a:r>
              <a:rPr lang="ru-RU" dirty="0" smtClean="0"/>
              <a:t>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Албанії</a:t>
            </a:r>
            <a:r>
              <a:rPr lang="ru-RU" dirty="0" smtClean="0"/>
              <a:t>»,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Болгарії</a:t>
            </a:r>
            <a:r>
              <a:rPr lang="ru-RU" dirty="0" smtClean="0"/>
              <a:t>»,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Угорщини</a:t>
            </a:r>
            <a:r>
              <a:rPr lang="ru-RU" dirty="0" smtClean="0"/>
              <a:t>»,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Румунії</a:t>
            </a:r>
            <a:r>
              <a:rPr lang="ru-RU" dirty="0" smtClean="0"/>
              <a:t>», </a:t>
            </a:r>
            <a:r>
              <a:rPr lang="ru-RU" dirty="0" err="1" smtClean="0"/>
              <a:t>ідея</a:t>
            </a:r>
            <a:r>
              <a:rPr lang="ru-RU" dirty="0" smtClean="0"/>
              <a:t> «русского мира», </a:t>
            </a:r>
            <a:r>
              <a:rPr lang="ru-RU" dirty="0" err="1" smtClean="0"/>
              <a:t>грецька</a:t>
            </a:r>
            <a:r>
              <a:rPr lang="ru-RU" dirty="0" smtClean="0"/>
              <a:t> «</a:t>
            </a:r>
            <a:r>
              <a:rPr lang="ru-RU" dirty="0" err="1" smtClean="0"/>
              <a:t>Мегалі</a:t>
            </a:r>
            <a:r>
              <a:rPr lang="ru-RU" dirty="0" smtClean="0"/>
              <a:t> </a:t>
            </a:r>
            <a:r>
              <a:rPr lang="ru-RU" dirty="0" err="1" smtClean="0"/>
              <a:t>ідеа</a:t>
            </a:r>
            <a:r>
              <a:rPr lang="ru-RU" dirty="0" smtClean="0"/>
              <a:t>».</a:t>
            </a:r>
          </a:p>
          <a:p>
            <a:pPr algn="just"/>
            <a:r>
              <a:rPr lang="ru-RU" dirty="0" smtClean="0"/>
              <a:t> На </a:t>
            </a:r>
            <a:r>
              <a:rPr lang="ru-RU" dirty="0" err="1" smtClean="0"/>
              <a:t>африканському</a:t>
            </a:r>
            <a:r>
              <a:rPr lang="ru-RU" dirty="0" smtClean="0"/>
              <a:t> </a:t>
            </a:r>
            <a:r>
              <a:rPr lang="ru-RU" dirty="0" err="1" smtClean="0"/>
              <a:t>континенті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бачимо</a:t>
            </a:r>
            <a:r>
              <a:rPr lang="ru-RU" dirty="0" smtClean="0"/>
              <a:t> </a:t>
            </a: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«</a:t>
            </a:r>
            <a:r>
              <a:rPr lang="ru-RU" dirty="0" err="1" smtClean="0"/>
              <a:t>Великої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». У </a:t>
            </a:r>
            <a:r>
              <a:rPr lang="ru-RU" dirty="0" err="1" smtClean="0"/>
              <a:t>середині</a:t>
            </a:r>
            <a:r>
              <a:rPr lang="ru-RU" dirty="0" smtClean="0"/>
              <a:t> ХХ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 err="1" smtClean="0"/>
              <a:t>виникла</a:t>
            </a:r>
            <a:r>
              <a:rPr lang="ru-RU" dirty="0" smtClean="0"/>
              <a:t> </a:t>
            </a:r>
            <a:r>
              <a:rPr lang="ru-RU" dirty="0" err="1" smtClean="0"/>
              <a:t>концепція</a:t>
            </a:r>
            <a:r>
              <a:rPr lang="ru-RU" dirty="0" smtClean="0"/>
              <a:t> «Великого Марокко», яка </a:t>
            </a:r>
            <a:r>
              <a:rPr lang="ru-RU" dirty="0" err="1" smtClean="0"/>
              <a:t>передбачала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державного союзу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відокремлення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колись </a:t>
            </a:r>
            <a:r>
              <a:rPr lang="ru-RU" dirty="0" err="1" smtClean="0"/>
              <a:t>знаходилися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управлінням</a:t>
            </a:r>
            <a:r>
              <a:rPr lang="ru-RU" dirty="0" smtClean="0"/>
              <a:t> </a:t>
            </a:r>
            <a:r>
              <a:rPr lang="ru-RU" dirty="0" err="1" smtClean="0"/>
              <a:t>марокканських</a:t>
            </a:r>
            <a:r>
              <a:rPr lang="ru-RU" dirty="0" smtClean="0"/>
              <a:t> </a:t>
            </a:r>
            <a:r>
              <a:rPr lang="ru-RU" dirty="0" err="1" smtClean="0"/>
              <a:t>султанів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до Марокко. </a:t>
            </a:r>
          </a:p>
          <a:p>
            <a:pPr algn="just"/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 </a:t>
            </a:r>
            <a:r>
              <a:rPr lang="ru-RU" dirty="0" err="1" smtClean="0"/>
              <a:t>виник</a:t>
            </a:r>
            <a:r>
              <a:rPr lang="ru-RU" dirty="0" smtClean="0"/>
              <a:t> </a:t>
            </a:r>
            <a:r>
              <a:rPr lang="ru-RU" dirty="0" err="1" smtClean="0"/>
              <a:t>проєкт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передбачав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північноафриканських</a:t>
            </a:r>
            <a:r>
              <a:rPr lang="ru-RU" dirty="0" smtClean="0"/>
              <a:t> </a:t>
            </a:r>
            <a:r>
              <a:rPr lang="ru-RU" dirty="0" err="1" smtClean="0"/>
              <a:t>колоній</a:t>
            </a:r>
            <a:r>
              <a:rPr lang="ru-RU" dirty="0" smtClean="0"/>
              <a:t> </a:t>
            </a:r>
            <a:r>
              <a:rPr lang="ru-RU" dirty="0" err="1" smtClean="0"/>
              <a:t>Італії</a:t>
            </a:r>
            <a:r>
              <a:rPr lang="ru-RU" dirty="0" smtClean="0"/>
              <a:t> </a:t>
            </a:r>
            <a:r>
              <a:rPr lang="ru-RU" dirty="0" err="1" smtClean="0"/>
              <a:t>незалежної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«Велика </a:t>
            </a:r>
            <a:r>
              <a:rPr lang="ru-RU" dirty="0" err="1" smtClean="0"/>
              <a:t>Лівія</a:t>
            </a:r>
            <a:r>
              <a:rPr lang="ru-RU" dirty="0" smtClean="0"/>
              <a:t>». </a:t>
            </a:r>
            <a:r>
              <a:rPr lang="ru-RU" dirty="0" err="1" smtClean="0"/>
              <a:t>Ідея</a:t>
            </a:r>
            <a:r>
              <a:rPr lang="ru-RU" dirty="0" smtClean="0"/>
              <a:t> «Великого </a:t>
            </a:r>
            <a:r>
              <a:rPr lang="ru-RU" dirty="0" err="1" smtClean="0"/>
              <a:t>Сомалі</a:t>
            </a:r>
            <a:r>
              <a:rPr lang="ru-RU" dirty="0" smtClean="0"/>
              <a:t>»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приєднання</a:t>
            </a:r>
            <a:r>
              <a:rPr lang="ru-RU" dirty="0" smtClean="0"/>
              <a:t> до </a:t>
            </a:r>
            <a:r>
              <a:rPr lang="ru-RU" dirty="0" err="1" smtClean="0"/>
              <a:t>Сомалі</a:t>
            </a:r>
            <a:r>
              <a:rPr lang="ru-RU" dirty="0" smtClean="0"/>
              <a:t> тих </a:t>
            </a:r>
            <a:r>
              <a:rPr lang="ru-RU" dirty="0" err="1" smtClean="0"/>
              <a:t>частин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держав </a:t>
            </a:r>
            <a:r>
              <a:rPr lang="ru-RU" dirty="0" err="1" smtClean="0"/>
              <a:t>Африканського</a:t>
            </a:r>
            <a:r>
              <a:rPr lang="ru-RU" dirty="0" smtClean="0"/>
              <a:t> Рогу,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 – </a:t>
            </a:r>
            <a:r>
              <a:rPr lang="ru-RU" dirty="0" err="1" smtClean="0"/>
              <a:t>сомалійці</a:t>
            </a:r>
            <a:r>
              <a:rPr lang="ru-RU" dirty="0" smtClean="0"/>
              <a:t>. </a:t>
            </a:r>
            <a:r>
              <a:rPr lang="ru-RU" dirty="0" err="1" smtClean="0"/>
              <a:t>Втілення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на </a:t>
            </a:r>
            <a:r>
              <a:rPr lang="ru-RU" dirty="0" err="1" smtClean="0"/>
              <a:t>практиці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енозіс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територій</a:t>
            </a:r>
            <a:r>
              <a:rPr lang="ru-RU" dirty="0" smtClean="0"/>
              <a:t> таких </a:t>
            </a:r>
            <a:r>
              <a:rPr lang="ru-RU" dirty="0" err="1" smtClean="0"/>
              <a:t>африканських</a:t>
            </a:r>
            <a:r>
              <a:rPr lang="ru-RU" dirty="0" smtClean="0"/>
              <a:t> держав, як </a:t>
            </a:r>
            <a:r>
              <a:rPr lang="ru-RU" dirty="0" err="1" smtClean="0"/>
              <a:t>Ефіопія</a:t>
            </a:r>
            <a:r>
              <a:rPr lang="ru-RU" dirty="0" smtClean="0"/>
              <a:t>, </a:t>
            </a:r>
            <a:r>
              <a:rPr lang="ru-RU" dirty="0" err="1" smtClean="0"/>
              <a:t>Кенія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Джибуті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В </a:t>
            </a:r>
            <a:r>
              <a:rPr lang="ru-RU" dirty="0" err="1" smtClean="0"/>
              <a:t>Азії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іредентистської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у ХХ </a:t>
            </a:r>
            <a:r>
              <a:rPr lang="ru-RU" dirty="0" err="1" smtClean="0"/>
              <a:t>столітті</a:t>
            </a:r>
            <a:r>
              <a:rPr lang="ru-RU" dirty="0" smtClean="0"/>
              <a:t> </a:t>
            </a:r>
            <a:r>
              <a:rPr lang="ru-RU" dirty="0" err="1" smtClean="0"/>
              <a:t>спостерігаємо</a:t>
            </a:r>
            <a:r>
              <a:rPr lang="ru-RU" dirty="0" smtClean="0"/>
              <a:t> у </a:t>
            </a:r>
            <a:r>
              <a:rPr lang="ru-RU" dirty="0" err="1" smtClean="0"/>
              <a:t>Сирії</a:t>
            </a:r>
            <a:r>
              <a:rPr lang="ru-RU" dirty="0" smtClean="0"/>
              <a:t>, яка </a:t>
            </a:r>
            <a:r>
              <a:rPr lang="ru-RU" dirty="0" err="1" smtClean="0"/>
              <a:t>прагнула</a:t>
            </a:r>
            <a:r>
              <a:rPr lang="ru-RU" dirty="0" smtClean="0"/>
              <a:t> </a:t>
            </a:r>
            <a:r>
              <a:rPr lang="ru-RU" dirty="0" err="1" smtClean="0"/>
              <a:t>здійснити</a:t>
            </a:r>
            <a:r>
              <a:rPr lang="ru-RU" dirty="0" smtClean="0"/>
              <a:t> </a:t>
            </a:r>
            <a:r>
              <a:rPr lang="ru-RU" dirty="0" err="1" smtClean="0"/>
              <a:t>анексію</a:t>
            </a:r>
            <a:r>
              <a:rPr lang="ru-RU" dirty="0" smtClean="0"/>
              <a:t> </a:t>
            </a:r>
            <a:r>
              <a:rPr lang="ru-RU" dirty="0" err="1" smtClean="0"/>
              <a:t>Йорданії</a:t>
            </a:r>
            <a:r>
              <a:rPr lang="ru-RU" dirty="0" smtClean="0"/>
              <a:t>, </a:t>
            </a:r>
            <a:r>
              <a:rPr lang="ru-RU" dirty="0" err="1" smtClean="0"/>
              <a:t>Лівану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Палестини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держав разом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територією</a:t>
            </a:r>
            <a:r>
              <a:rPr lang="ru-RU" dirty="0" smtClean="0"/>
              <a:t> </a:t>
            </a:r>
            <a:r>
              <a:rPr lang="ru-RU" dirty="0" err="1" smtClean="0"/>
              <a:t>самої</a:t>
            </a:r>
            <a:r>
              <a:rPr lang="ru-RU" dirty="0" smtClean="0"/>
              <a:t> </a:t>
            </a:r>
            <a:r>
              <a:rPr lang="ru-RU" dirty="0" err="1" smtClean="0"/>
              <a:t>Сирії</a:t>
            </a:r>
            <a:r>
              <a:rPr lang="ru-RU" dirty="0" smtClean="0"/>
              <a:t> до 1917 року входили у склад </a:t>
            </a:r>
            <a:r>
              <a:rPr lang="ru-RU" dirty="0" err="1" smtClean="0"/>
              <a:t>єдиної</a:t>
            </a:r>
            <a:r>
              <a:rPr lang="ru-RU" dirty="0" smtClean="0"/>
              <a:t> </a:t>
            </a:r>
            <a:r>
              <a:rPr lang="ru-RU" dirty="0" err="1" smtClean="0"/>
              <a:t>Сирійської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 err="1" smtClean="0"/>
              <a:t>Спільною</a:t>
            </a:r>
            <a:r>
              <a:rPr lang="ru-RU" dirty="0" smtClean="0"/>
              <a:t> </a:t>
            </a:r>
            <a:r>
              <a:rPr lang="ru-RU" dirty="0" err="1" smtClean="0"/>
              <a:t>ознакою</a:t>
            </a:r>
            <a:r>
              <a:rPr lang="ru-RU" dirty="0" smtClean="0"/>
              <a:t> </a:t>
            </a:r>
            <a:r>
              <a:rPr lang="ru-RU" dirty="0" err="1" smtClean="0"/>
              <a:t>західного</a:t>
            </a:r>
            <a:r>
              <a:rPr lang="ru-RU" dirty="0" smtClean="0"/>
              <a:t> та </a:t>
            </a:r>
            <a:r>
              <a:rPr lang="ru-RU" dirty="0" err="1" smtClean="0"/>
              <a:t>східного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залежність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часу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/>
              <a:t>Свого</a:t>
            </a:r>
            <a:r>
              <a:rPr lang="ru-RU" dirty="0" smtClean="0"/>
              <a:t> часу </a:t>
            </a:r>
            <a:r>
              <a:rPr lang="ru-RU" dirty="0" err="1" smtClean="0"/>
              <a:t>іредентистська</a:t>
            </a:r>
            <a:r>
              <a:rPr lang="ru-RU" dirty="0" smtClean="0"/>
              <a:t> </a:t>
            </a:r>
            <a:r>
              <a:rPr lang="ru-RU" dirty="0" err="1" smtClean="0"/>
              <a:t>ідея</a:t>
            </a:r>
            <a:r>
              <a:rPr lang="ru-RU" dirty="0" smtClean="0"/>
              <a:t> </a:t>
            </a:r>
            <a:r>
              <a:rPr lang="ru-RU" dirty="0" err="1" smtClean="0"/>
              <a:t>сформувалася</a:t>
            </a:r>
            <a:r>
              <a:rPr lang="ru-RU" dirty="0" smtClean="0"/>
              <a:t> в </a:t>
            </a:r>
            <a:r>
              <a:rPr lang="ru-RU" dirty="0" err="1" smtClean="0"/>
              <a:t>Греції</a:t>
            </a:r>
            <a:r>
              <a:rPr lang="ru-RU" dirty="0" smtClean="0"/>
              <a:t>, </a:t>
            </a:r>
            <a:r>
              <a:rPr lang="ru-RU" dirty="0" err="1" smtClean="0"/>
              <a:t>Болгарії</a:t>
            </a:r>
            <a:r>
              <a:rPr lang="ru-RU" dirty="0" smtClean="0"/>
              <a:t>, </a:t>
            </a:r>
            <a:r>
              <a:rPr lang="ru-RU" dirty="0" err="1" smtClean="0"/>
              <a:t>Італії</a:t>
            </a:r>
            <a:r>
              <a:rPr lang="ru-RU" dirty="0" smtClean="0"/>
              <a:t>, </a:t>
            </a:r>
            <a:r>
              <a:rPr lang="ru-RU" dirty="0" err="1" smtClean="0"/>
              <a:t>Литві</a:t>
            </a:r>
            <a:r>
              <a:rPr lang="ru-RU" dirty="0" smtClean="0"/>
              <a:t>, </a:t>
            </a:r>
            <a:r>
              <a:rPr lang="ru-RU" dirty="0" err="1" smtClean="0"/>
              <a:t>Німеччині</a:t>
            </a:r>
            <a:r>
              <a:rPr lang="ru-RU" dirty="0" smtClean="0"/>
              <a:t>, </a:t>
            </a:r>
            <a:r>
              <a:rPr lang="ru-RU" dirty="0" err="1" smtClean="0"/>
              <a:t>Румунії</a:t>
            </a:r>
            <a:r>
              <a:rPr lang="ru-RU" dirty="0" smtClean="0"/>
              <a:t>, </a:t>
            </a:r>
            <a:r>
              <a:rPr lang="ru-RU" dirty="0" err="1" smtClean="0"/>
              <a:t>Угорщині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відсутня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– </a:t>
            </a:r>
            <a:r>
              <a:rPr lang="ru-RU" dirty="0" err="1" smtClean="0"/>
              <a:t>Великобританії</a:t>
            </a:r>
            <a:r>
              <a:rPr lang="ru-RU" dirty="0" smtClean="0"/>
              <a:t>, </a:t>
            </a:r>
            <a:r>
              <a:rPr lang="ru-RU" dirty="0" err="1" smtClean="0"/>
              <a:t>Іспанії</a:t>
            </a:r>
            <a:r>
              <a:rPr lang="ru-RU" dirty="0" smtClean="0"/>
              <a:t>, </a:t>
            </a:r>
            <a:r>
              <a:rPr lang="ru-RU" dirty="0" err="1" smtClean="0"/>
              <a:t>Франції</a:t>
            </a:r>
            <a:r>
              <a:rPr lang="ru-RU" dirty="0" smtClean="0"/>
              <a:t>, </a:t>
            </a:r>
            <a:r>
              <a:rPr lang="ru-RU" dirty="0" err="1" smtClean="0"/>
              <a:t>країнах</a:t>
            </a:r>
            <a:r>
              <a:rPr lang="ru-RU" dirty="0" smtClean="0"/>
              <a:t> </a:t>
            </a:r>
            <a:r>
              <a:rPr lang="ru-RU" dirty="0" err="1" smtClean="0"/>
              <a:t>Бенілюксу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пояснюється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країнах</a:t>
            </a:r>
            <a:r>
              <a:rPr lang="ru-RU" dirty="0" smtClean="0"/>
              <a:t>, де </a:t>
            </a:r>
            <a:r>
              <a:rPr lang="ru-RU" dirty="0" err="1" smtClean="0"/>
              <a:t>виник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, </a:t>
            </a:r>
            <a:r>
              <a:rPr lang="ru-RU" dirty="0" err="1" smtClean="0"/>
              <a:t>запізнювалося</a:t>
            </a:r>
            <a:r>
              <a:rPr lang="ru-RU" dirty="0" smtClean="0"/>
              <a:t>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централізованої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– </a:t>
            </a:r>
            <a:r>
              <a:rPr lang="ru-RU" dirty="0" err="1" smtClean="0"/>
              <a:t>або</a:t>
            </a:r>
            <a:r>
              <a:rPr lang="ru-RU" dirty="0" smtClean="0"/>
              <a:t> через </a:t>
            </a:r>
            <a:r>
              <a:rPr lang="ru-RU" dirty="0" err="1" smtClean="0"/>
              <a:t>тривалу</a:t>
            </a:r>
            <a:r>
              <a:rPr lang="ru-RU" dirty="0" smtClean="0"/>
              <a:t> </a:t>
            </a:r>
            <a:r>
              <a:rPr lang="ru-RU" dirty="0" err="1" smtClean="0"/>
              <a:t>конфронтацію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сусідами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через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колись у рамках </a:t>
            </a:r>
            <a:r>
              <a:rPr lang="ru-RU" dirty="0" err="1" smtClean="0"/>
              <a:t>мультиетнічної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де </a:t>
            </a:r>
            <a:r>
              <a:rPr lang="ru-RU" dirty="0" err="1" smtClean="0"/>
              <a:t>етнічна</a:t>
            </a:r>
            <a:r>
              <a:rPr lang="ru-RU" dirty="0" smtClean="0"/>
              <a:t> </a:t>
            </a:r>
            <a:r>
              <a:rPr lang="ru-RU" dirty="0" err="1" smtClean="0"/>
              <a:t>ідентичність</a:t>
            </a:r>
            <a:r>
              <a:rPr lang="ru-RU" dirty="0" smtClean="0"/>
              <a:t> </a:t>
            </a:r>
            <a:r>
              <a:rPr lang="ru-RU" dirty="0" err="1" smtClean="0"/>
              <a:t>переважала</a:t>
            </a:r>
            <a:r>
              <a:rPr lang="ru-RU" dirty="0" smtClean="0"/>
              <a:t> над </a:t>
            </a:r>
            <a:r>
              <a:rPr lang="ru-RU" dirty="0" err="1" smtClean="0"/>
              <a:t>громадянською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іредентистські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, в </a:t>
            </a:r>
            <a:r>
              <a:rPr lang="ru-RU" dirty="0" err="1" smtClean="0"/>
              <a:t>постімперський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кордони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міждержавними</a:t>
            </a:r>
            <a:r>
              <a:rPr lang="ru-RU" dirty="0" smtClean="0"/>
              <a:t> </a:t>
            </a:r>
            <a:r>
              <a:rPr lang="ru-RU" dirty="0" err="1" smtClean="0"/>
              <a:t>угодами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рішеннями</a:t>
            </a:r>
            <a:r>
              <a:rPr lang="ru-RU" dirty="0" smtClean="0"/>
              <a:t> великих держав, та часто не </a:t>
            </a:r>
            <a:r>
              <a:rPr lang="ru-RU" dirty="0" err="1" smtClean="0"/>
              <a:t>враховували</a:t>
            </a:r>
            <a:r>
              <a:rPr lang="ru-RU" dirty="0" smtClean="0"/>
              <a:t> </a:t>
            </a:r>
            <a:r>
              <a:rPr lang="ru-RU" dirty="0" err="1" smtClean="0"/>
              <a:t>етнічний</a:t>
            </a:r>
            <a:r>
              <a:rPr lang="ru-RU" dirty="0" smtClean="0"/>
              <a:t> склад </a:t>
            </a:r>
            <a:r>
              <a:rPr lang="ru-RU" dirty="0" err="1" smtClean="0"/>
              <a:t>населення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породжуючи</a:t>
            </a:r>
            <a:r>
              <a:rPr lang="ru-RU" dirty="0" smtClean="0"/>
              <a:t> проблему </a:t>
            </a:r>
            <a:r>
              <a:rPr lang="ru-RU" dirty="0" err="1" smtClean="0"/>
              <a:t>розділених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Аналогічна</a:t>
            </a:r>
            <a:r>
              <a:rPr lang="ru-RU" dirty="0" smtClean="0"/>
              <a:t> </a:t>
            </a:r>
            <a:r>
              <a:rPr lang="ru-RU" dirty="0" err="1" smtClean="0"/>
              <a:t>ситуація</a:t>
            </a:r>
            <a:r>
              <a:rPr lang="ru-RU" dirty="0" smtClean="0"/>
              <a:t> мала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постколоніальному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, де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сформувався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розпаду</a:t>
            </a:r>
            <a:r>
              <a:rPr lang="ru-RU" dirty="0" smtClean="0"/>
              <a:t> </a:t>
            </a:r>
            <a:r>
              <a:rPr lang="ru-RU" dirty="0" err="1" smtClean="0"/>
              <a:t>колоніальної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  <a:r>
              <a:rPr lang="ru-RU" dirty="0" err="1" smtClean="0"/>
              <a:t>Власне</a:t>
            </a:r>
            <a:r>
              <a:rPr lang="ru-RU" dirty="0" smtClean="0"/>
              <a:t>, </a:t>
            </a:r>
            <a:r>
              <a:rPr lang="ru-RU" dirty="0" err="1" smtClean="0"/>
              <a:t>іредентизм</a:t>
            </a:r>
            <a:r>
              <a:rPr lang="ru-RU" dirty="0" smtClean="0"/>
              <a:t> в </a:t>
            </a:r>
            <a:r>
              <a:rPr lang="ru-RU" dirty="0" err="1" smtClean="0"/>
              <a:t>азіатських</a:t>
            </a:r>
            <a:r>
              <a:rPr lang="ru-RU" dirty="0" smtClean="0"/>
              <a:t> та </a:t>
            </a:r>
            <a:r>
              <a:rPr lang="ru-RU" dirty="0" err="1" smtClean="0"/>
              <a:t>африканських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пізнім</a:t>
            </a:r>
            <a:r>
              <a:rPr lang="ru-RU" dirty="0" smtClean="0"/>
              <a:t> </a:t>
            </a:r>
            <a:r>
              <a:rPr lang="ru-RU" dirty="0" err="1" smtClean="0"/>
              <a:t>утворенням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в </a:t>
            </a:r>
            <a:r>
              <a:rPr lang="ru-RU" dirty="0" err="1" smtClean="0"/>
              <a:t>Європі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обома</a:t>
            </a:r>
            <a:r>
              <a:rPr lang="ru-RU" dirty="0" smtClean="0"/>
              <a:t> типами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суттєві</a:t>
            </a:r>
            <a:r>
              <a:rPr lang="ru-RU" dirty="0" smtClean="0"/>
              <a:t>. Вони </a:t>
            </a:r>
            <a:r>
              <a:rPr lang="ru-RU" dirty="0" err="1" smtClean="0"/>
              <a:t>спостерігаються</a:t>
            </a:r>
            <a:r>
              <a:rPr lang="ru-RU" dirty="0" smtClean="0"/>
              <a:t>, перш за все, у </a:t>
            </a:r>
            <a:r>
              <a:rPr lang="ru-RU" dirty="0" err="1" smtClean="0"/>
              <a:t>природі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. </a:t>
            </a:r>
            <a:r>
              <a:rPr lang="ru-RU" dirty="0" err="1" smtClean="0"/>
              <a:t>Іредентизм</a:t>
            </a:r>
            <a:r>
              <a:rPr lang="ru-RU" dirty="0" smtClean="0"/>
              <a:t> на </a:t>
            </a:r>
            <a:r>
              <a:rPr lang="ru-RU" dirty="0" err="1" smtClean="0"/>
              <a:t>Заході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іманентно</a:t>
            </a:r>
            <a:r>
              <a:rPr lang="ru-RU" dirty="0" smtClean="0"/>
              <a:t> </a:t>
            </a:r>
            <a:r>
              <a:rPr lang="ru-RU" dirty="0" err="1" smtClean="0"/>
              <a:t>притаманний</a:t>
            </a:r>
            <a:r>
              <a:rPr lang="ru-RU" dirty="0" smtClean="0"/>
              <a:t> самим </a:t>
            </a:r>
            <a:r>
              <a:rPr lang="ru-RU" dirty="0" err="1" smtClean="0"/>
              <a:t>суспільствам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нав’язаним</a:t>
            </a:r>
            <a:r>
              <a:rPr lang="ru-RU" dirty="0" smtClean="0"/>
              <a:t> </a:t>
            </a:r>
            <a:r>
              <a:rPr lang="ru-RU" dirty="0" err="1" smtClean="0"/>
              <a:t>ззовні</a:t>
            </a:r>
            <a:r>
              <a:rPr lang="ru-RU" dirty="0" smtClean="0"/>
              <a:t> </a:t>
            </a:r>
            <a:r>
              <a:rPr lang="ru-RU" dirty="0" err="1" smtClean="0"/>
              <a:t>явищем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на </a:t>
            </a:r>
            <a:r>
              <a:rPr lang="ru-RU" dirty="0" err="1" smtClean="0"/>
              <a:t>Сході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ідеології</a:t>
            </a:r>
            <a:r>
              <a:rPr lang="ru-RU" dirty="0" smtClean="0"/>
              <a:t> </a:t>
            </a:r>
            <a:r>
              <a:rPr lang="ru-RU" dirty="0" err="1" smtClean="0"/>
              <a:t>потужно</a:t>
            </a:r>
            <a:r>
              <a:rPr lang="ru-RU" dirty="0" smtClean="0"/>
              <a:t> </a:t>
            </a:r>
            <a:r>
              <a:rPr lang="ru-RU" dirty="0" err="1" smtClean="0"/>
              <a:t>впливали</a:t>
            </a:r>
            <a:r>
              <a:rPr lang="ru-RU" dirty="0" smtClean="0"/>
              <a:t>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</a:t>
            </a:r>
            <a:r>
              <a:rPr lang="ru-RU" dirty="0" err="1" smtClean="0"/>
              <a:t>зацікавлені</a:t>
            </a:r>
            <a:r>
              <a:rPr lang="ru-RU" dirty="0" smtClean="0"/>
              <a:t> у </a:t>
            </a:r>
            <a:r>
              <a:rPr lang="ru-RU" dirty="0" err="1" smtClean="0"/>
              <a:t>використанні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</a:t>
            </a:r>
            <a:r>
              <a:rPr lang="ru-RU" dirty="0" err="1" smtClean="0"/>
              <a:t>розділених</a:t>
            </a:r>
            <a:r>
              <a:rPr lang="ru-RU" dirty="0" smtClean="0"/>
              <a:t> </a:t>
            </a:r>
            <a:r>
              <a:rPr lang="ru-RU" dirty="0" err="1" smtClean="0"/>
              <a:t>етнічних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для </a:t>
            </a:r>
            <a:r>
              <a:rPr lang="ru-RU" dirty="0" err="1" smtClean="0"/>
              <a:t>зміцнення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у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З </a:t>
            </a:r>
            <a:r>
              <a:rPr lang="ru-RU" dirty="0" err="1" smtClean="0"/>
              <a:t>огляду</a:t>
            </a:r>
            <a:r>
              <a:rPr lang="ru-RU" dirty="0" smtClean="0"/>
              <a:t> на </a:t>
            </a:r>
            <a:r>
              <a:rPr lang="ru-RU" dirty="0" err="1" smtClean="0"/>
              <a:t>базові</a:t>
            </a:r>
            <a:r>
              <a:rPr lang="ru-RU" dirty="0" smtClean="0"/>
              <a:t> </a:t>
            </a:r>
            <a:r>
              <a:rPr lang="ru-RU" dirty="0" err="1" smtClean="0"/>
              <a:t>чинники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зауважити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західній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велика роль,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етнічного</a:t>
            </a:r>
            <a:r>
              <a:rPr lang="ru-RU" dirty="0" smtClean="0"/>
              <a:t>,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мовному</a:t>
            </a:r>
            <a:r>
              <a:rPr lang="ru-RU" dirty="0" smtClean="0"/>
              <a:t> </a:t>
            </a:r>
            <a:r>
              <a:rPr lang="ru-RU" dirty="0" err="1" smtClean="0"/>
              <a:t>чиннику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актуалізуватися</a:t>
            </a:r>
            <a:r>
              <a:rPr lang="ru-RU" dirty="0" smtClean="0"/>
              <a:t> як </a:t>
            </a:r>
            <a:r>
              <a:rPr lang="ru-RU" dirty="0" err="1" smtClean="0"/>
              <a:t>привід</a:t>
            </a:r>
            <a:r>
              <a:rPr lang="ru-RU" dirty="0" smtClean="0"/>
              <a:t> для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етносів</a:t>
            </a:r>
            <a:r>
              <a:rPr lang="ru-RU" dirty="0" smtClean="0"/>
              <a:t>, </a:t>
            </a:r>
            <a:r>
              <a:rPr lang="ru-RU" dirty="0" err="1" smtClean="0"/>
              <a:t>споріднених</a:t>
            </a:r>
            <a:r>
              <a:rPr lang="ru-RU" dirty="0" smtClean="0"/>
              <a:t> не «кровно», а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спільній</a:t>
            </a:r>
            <a:r>
              <a:rPr lang="ru-RU" dirty="0" smtClean="0"/>
              <a:t> </a:t>
            </a:r>
            <a:r>
              <a:rPr lang="ru-RU" dirty="0" err="1" smtClean="0"/>
              <a:t>мові</a:t>
            </a:r>
            <a:r>
              <a:rPr lang="ru-RU" dirty="0" smtClean="0"/>
              <a:t>.</a:t>
            </a:r>
          </a:p>
          <a:p>
            <a:pPr algn="just"/>
            <a:r>
              <a:rPr lang="uk-UA" dirty="0" smtClean="0"/>
              <a:t>На Сході вагому роль у виникненні іредентизму відіграє релігійний чинник. 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Значні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спостерігаються</a:t>
            </a:r>
            <a:r>
              <a:rPr lang="ru-RU" dirty="0" smtClean="0"/>
              <a:t> за такими </a:t>
            </a:r>
            <a:r>
              <a:rPr lang="ru-RU" dirty="0" err="1" smtClean="0"/>
              <a:t>критеріями</a:t>
            </a:r>
            <a:r>
              <a:rPr lang="ru-RU" dirty="0" smtClean="0"/>
              <a:t>, як тип </a:t>
            </a:r>
            <a:r>
              <a:rPr lang="ru-RU" dirty="0" err="1" smtClean="0"/>
              <a:t>політичного</a:t>
            </a:r>
            <a:r>
              <a:rPr lang="ru-RU" dirty="0" smtClean="0"/>
              <a:t> режиму </a:t>
            </a:r>
            <a:r>
              <a:rPr lang="ru-RU" dirty="0" err="1" smtClean="0"/>
              <a:t>і</a:t>
            </a:r>
            <a:r>
              <a:rPr lang="ru-RU" dirty="0" smtClean="0"/>
              <a:t> тип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: в </a:t>
            </a:r>
            <a:r>
              <a:rPr lang="ru-RU" dirty="0" err="1" smtClean="0"/>
              <a:t>західних</a:t>
            </a:r>
            <a:r>
              <a:rPr lang="ru-RU" dirty="0" smtClean="0"/>
              <a:t> державах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демократичним</a:t>
            </a:r>
            <a:r>
              <a:rPr lang="ru-RU" dirty="0" smtClean="0"/>
              <a:t> типом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функціонують</a:t>
            </a:r>
            <a:r>
              <a:rPr lang="ru-RU" dirty="0" smtClean="0"/>
              <a:t> </a:t>
            </a:r>
            <a:r>
              <a:rPr lang="ru-RU" dirty="0" err="1" smtClean="0"/>
              <a:t>націоналістичні</a:t>
            </a:r>
            <a:r>
              <a:rPr lang="ru-RU" dirty="0" smtClean="0"/>
              <a:t> </a:t>
            </a:r>
            <a:r>
              <a:rPr lang="ru-RU" dirty="0" err="1" smtClean="0"/>
              <a:t>рухи</a:t>
            </a:r>
            <a:r>
              <a:rPr lang="ru-RU" dirty="0" smtClean="0"/>
              <a:t> та </a:t>
            </a:r>
            <a:r>
              <a:rPr lang="ru-RU" dirty="0" err="1" smtClean="0"/>
              <a:t>політичні</a:t>
            </a:r>
            <a:r>
              <a:rPr lang="ru-RU" dirty="0" smtClean="0"/>
              <a:t> </a:t>
            </a:r>
            <a:r>
              <a:rPr lang="ru-RU" dirty="0" err="1" smtClean="0"/>
              <a:t>партії</a:t>
            </a:r>
            <a:r>
              <a:rPr lang="ru-RU" dirty="0" smtClean="0"/>
              <a:t> радикального характеру,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проголошують</a:t>
            </a:r>
            <a:r>
              <a:rPr lang="ru-RU" dirty="0" smtClean="0"/>
              <a:t> </a:t>
            </a:r>
            <a:r>
              <a:rPr lang="ru-RU" dirty="0" err="1" smtClean="0"/>
              <a:t>іредентистські</a:t>
            </a:r>
            <a:r>
              <a:rPr lang="ru-RU" dirty="0" smtClean="0"/>
              <a:t> гасла. </a:t>
            </a:r>
          </a:p>
          <a:p>
            <a:pPr algn="just"/>
            <a:r>
              <a:rPr lang="ru-RU" dirty="0" err="1" smtClean="0"/>
              <a:t>Водночас</a:t>
            </a:r>
            <a:r>
              <a:rPr lang="ru-RU" dirty="0" smtClean="0"/>
              <a:t> у </a:t>
            </a:r>
            <a:r>
              <a:rPr lang="ru-RU" dirty="0" err="1" smtClean="0"/>
              <a:t>східних</a:t>
            </a:r>
            <a:r>
              <a:rPr lang="ru-RU" dirty="0" smtClean="0"/>
              <a:t> державах,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авторитарні</a:t>
            </a:r>
            <a:r>
              <a:rPr lang="ru-RU" dirty="0" smtClean="0"/>
              <a:t> </a:t>
            </a:r>
            <a:r>
              <a:rPr lang="ru-RU" dirty="0" err="1" smtClean="0"/>
              <a:t>політичні</a:t>
            </a:r>
            <a:r>
              <a:rPr lang="ru-RU" dirty="0" smtClean="0"/>
              <a:t> </a:t>
            </a:r>
            <a:r>
              <a:rPr lang="ru-RU" dirty="0" err="1" smtClean="0"/>
              <a:t>режими</a:t>
            </a:r>
            <a:r>
              <a:rPr lang="ru-RU" dirty="0" smtClean="0"/>
              <a:t> та </a:t>
            </a:r>
            <a:r>
              <a:rPr lang="ru-RU" dirty="0" err="1" smtClean="0"/>
              <a:t>характеризуються</a:t>
            </a:r>
            <a:r>
              <a:rPr lang="ru-RU" dirty="0" smtClean="0"/>
              <a:t> </a:t>
            </a:r>
            <a:r>
              <a:rPr lang="ru-RU" dirty="0" err="1" smtClean="0"/>
              <a:t>домінуванням</a:t>
            </a:r>
            <a:r>
              <a:rPr lang="ru-RU" dirty="0" smtClean="0"/>
              <a:t> </a:t>
            </a:r>
            <a:r>
              <a:rPr lang="ru-RU" dirty="0" err="1" smtClean="0"/>
              <a:t>патріархального</a:t>
            </a:r>
            <a:r>
              <a:rPr lang="ru-RU" dirty="0" smtClean="0"/>
              <a:t> типу </a:t>
            </a:r>
            <a:r>
              <a:rPr lang="ru-RU" dirty="0" err="1" smtClean="0"/>
              <a:t>політичної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, </a:t>
            </a:r>
            <a:r>
              <a:rPr lang="ru-RU" dirty="0" err="1" smtClean="0"/>
              <a:t>іредентистські</a:t>
            </a:r>
            <a:r>
              <a:rPr lang="ru-RU" dirty="0" smtClean="0"/>
              <a:t> </a:t>
            </a:r>
            <a:r>
              <a:rPr lang="ru-RU" dirty="0" err="1" smtClean="0"/>
              <a:t>рухи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пасивні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політика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існувати</a:t>
            </a:r>
            <a:r>
              <a:rPr lang="ru-RU" dirty="0" smtClean="0"/>
              <a:t> як </a:t>
            </a:r>
            <a:r>
              <a:rPr lang="ru-RU" dirty="0" err="1" smtClean="0"/>
              <a:t>офіційний</a:t>
            </a:r>
            <a:r>
              <a:rPr lang="ru-RU" dirty="0" smtClean="0"/>
              <a:t> </a:t>
            </a:r>
            <a:r>
              <a:rPr lang="ru-RU" dirty="0" err="1" smtClean="0"/>
              <a:t>державний</a:t>
            </a:r>
            <a:r>
              <a:rPr lang="ru-RU" dirty="0" smtClean="0"/>
              <a:t> курс.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/>
              <a:t>За Т. </a:t>
            </a:r>
            <a:r>
              <a:rPr lang="ru-RU" sz="2800" dirty="0" err="1" smtClean="0"/>
              <a:t>Амброзіо</a:t>
            </a:r>
            <a:r>
              <a:rPr lang="ru-RU" sz="2800" dirty="0" smtClean="0"/>
              <a:t>, </a:t>
            </a:r>
            <a:r>
              <a:rPr lang="ru-RU" sz="2800" dirty="0" err="1" smtClean="0"/>
              <a:t>структурний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підхід</a:t>
            </a:r>
            <a:r>
              <a:rPr lang="ru-RU" sz="2800" dirty="0" smtClean="0"/>
              <a:t> до </a:t>
            </a:r>
            <a:r>
              <a:rPr lang="ru-RU" sz="2800" dirty="0" err="1" smtClean="0"/>
              <a:t>вивчення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іредентизму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передбачає</a:t>
            </a:r>
            <a:r>
              <a:rPr lang="ru-RU" sz="2800" dirty="0" smtClean="0"/>
              <a:t> </a:t>
            </a:r>
            <a:r>
              <a:rPr lang="ru-RU" sz="2800" dirty="0" err="1" smtClean="0"/>
              <a:t>акцентування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 на </a:t>
            </a:r>
            <a:r>
              <a:rPr lang="ru-RU" sz="2800" dirty="0" err="1" smtClean="0"/>
              <a:t>ролі</a:t>
            </a:r>
            <a:r>
              <a:rPr lang="ru-RU" sz="2800" dirty="0" smtClean="0"/>
              <a:t> </a:t>
            </a:r>
            <a:r>
              <a:rPr lang="ru-RU" sz="2800" dirty="0" err="1" smtClean="0"/>
              <a:t>зовнішньополітичного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середовища</a:t>
            </a:r>
            <a:r>
              <a:rPr lang="ru-RU" sz="2800" dirty="0" smtClean="0"/>
              <a:t>,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</a:t>
            </a:r>
            <a:r>
              <a:rPr lang="ru-RU" sz="2800" dirty="0" err="1" smtClean="0"/>
              <a:t>зазначачає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в </a:t>
            </a:r>
            <a:r>
              <a:rPr lang="ru-RU" sz="2800" dirty="0" err="1" smtClean="0"/>
              <a:t>демократичних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джержавах</a:t>
            </a:r>
            <a:r>
              <a:rPr lang="ru-RU" sz="2800" dirty="0" smtClean="0"/>
              <a:t> </a:t>
            </a:r>
            <a:r>
              <a:rPr lang="ru-RU" sz="2800" dirty="0" err="1" smtClean="0"/>
              <a:t>менше</a:t>
            </a:r>
            <a:r>
              <a:rPr lang="ru-RU" sz="2800" dirty="0" smtClean="0"/>
              <a:t> </a:t>
            </a:r>
            <a:r>
              <a:rPr lang="ru-RU" sz="2800" dirty="0" err="1" smtClean="0"/>
              <a:t>шансів</a:t>
            </a:r>
            <a:r>
              <a:rPr lang="ru-RU" sz="2800" dirty="0" smtClean="0"/>
              <a:t> </a:t>
            </a:r>
            <a:r>
              <a:rPr lang="ru-RU" sz="2800" dirty="0" err="1" smtClean="0"/>
              <a:t>мати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іредентистські</a:t>
            </a:r>
            <a:r>
              <a:rPr lang="ru-RU" sz="2800" dirty="0" smtClean="0"/>
              <a:t> </a:t>
            </a:r>
            <a:r>
              <a:rPr lang="ru-RU" sz="2800" dirty="0" err="1" smtClean="0"/>
              <a:t>конфлікти</a:t>
            </a:r>
            <a:r>
              <a:rPr lang="ru-RU" sz="2800" dirty="0" smtClean="0"/>
              <a:t>, а в не </a:t>
            </a:r>
            <a:r>
              <a:rPr lang="ru-RU" sz="2800" dirty="0" err="1" smtClean="0"/>
              <a:t>демократичних</a:t>
            </a:r>
            <a:r>
              <a:rPr lang="ru-RU" sz="2800" dirty="0" smtClean="0"/>
              <a:t> державах </a:t>
            </a:r>
            <a:r>
              <a:rPr lang="ru-RU" sz="2800" dirty="0" err="1" smtClean="0"/>
              <a:t>іредентизм</a:t>
            </a:r>
            <a:r>
              <a:rPr lang="ru-RU" sz="2800" dirty="0" smtClean="0"/>
              <a:t> </a:t>
            </a:r>
            <a:r>
              <a:rPr lang="ru-RU" sz="2800" dirty="0" err="1" smtClean="0"/>
              <a:t>може</a:t>
            </a:r>
            <a:r>
              <a:rPr lang="ru-RU" sz="2800" dirty="0" smtClean="0"/>
              <a:t> стати </a:t>
            </a:r>
            <a:r>
              <a:rPr lang="ru-RU" sz="2800" dirty="0" err="1" smtClean="0"/>
              <a:t>офіційною</a:t>
            </a:r>
            <a:r>
              <a:rPr lang="ru-RU" sz="2800" dirty="0" smtClean="0"/>
              <a:t> </a:t>
            </a:r>
            <a:r>
              <a:rPr lang="ru-RU" sz="2800" dirty="0" err="1" smtClean="0"/>
              <a:t>стратегією</a:t>
            </a:r>
            <a:r>
              <a:rPr lang="ru-RU" sz="2800" dirty="0" smtClean="0"/>
              <a:t> </a:t>
            </a:r>
            <a:r>
              <a:rPr lang="ru-RU" sz="2800" dirty="0" err="1" smtClean="0"/>
              <a:t>зовнішньополітичної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поведіники</a:t>
            </a:r>
            <a:r>
              <a:rPr lang="ru-RU" sz="2800" smtClean="0"/>
              <a:t> (Китай, )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/>
              <a:t>З-поміж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визначень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вирізняються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роблять</a:t>
            </a:r>
            <a:r>
              <a:rPr lang="ru-RU" dirty="0" smtClean="0"/>
              <a:t> </a:t>
            </a:r>
            <a:r>
              <a:rPr lang="ru-RU" dirty="0" err="1" smtClean="0"/>
              <a:t>наголос</a:t>
            </a:r>
            <a:r>
              <a:rPr lang="ru-RU" dirty="0" smtClean="0"/>
              <a:t> на </a:t>
            </a:r>
            <a:r>
              <a:rPr lang="ru-RU" b="1" dirty="0" smtClean="0"/>
              <a:t>радикальному </a:t>
            </a:r>
            <a:r>
              <a:rPr lang="ru-RU" b="1" dirty="0" err="1" smtClean="0"/>
              <a:t>характері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агресивному</a:t>
            </a:r>
            <a:r>
              <a:rPr lang="ru-RU" dirty="0" smtClean="0"/>
              <a:t> </a:t>
            </a:r>
            <a:r>
              <a:rPr lang="ru-RU" dirty="0" err="1" smtClean="0"/>
              <a:t>потенціалі</a:t>
            </a:r>
            <a:r>
              <a:rPr lang="ru-RU" dirty="0" smtClean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 err="1" smtClean="0"/>
              <a:t>явища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таким кутом </a:t>
            </a:r>
            <a:r>
              <a:rPr lang="ru-RU" dirty="0" err="1" smtClean="0"/>
              <a:t>зору</a:t>
            </a:r>
            <a:r>
              <a:rPr lang="ru-RU" dirty="0" smtClean="0"/>
              <a:t> </a:t>
            </a:r>
            <a:r>
              <a:rPr lang="ru-RU" dirty="0" err="1" smtClean="0"/>
              <a:t>характерне</a:t>
            </a:r>
            <a:r>
              <a:rPr lang="ru-RU" dirty="0" smtClean="0"/>
              <a:t> для Г. </a:t>
            </a:r>
            <a:r>
              <a:rPr lang="ru-RU" dirty="0" err="1" smtClean="0"/>
              <a:t>Бен-Ізраеля</a:t>
            </a:r>
            <a:r>
              <a:rPr lang="ru-RU" dirty="0" smtClean="0"/>
              <a:t>, Дж.К. </a:t>
            </a:r>
            <a:r>
              <a:rPr lang="ru-RU" dirty="0" err="1" smtClean="0"/>
              <a:t>Дженкінса</a:t>
            </a:r>
            <a:r>
              <a:rPr lang="ru-RU" dirty="0" smtClean="0"/>
              <a:t>, М. </a:t>
            </a:r>
            <a:r>
              <a:rPr lang="ru-RU" dirty="0" err="1" smtClean="0"/>
              <a:t>Конпробста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зарубіжних</a:t>
            </a:r>
            <a:r>
              <a:rPr lang="ru-RU" dirty="0" smtClean="0"/>
              <a:t> </a:t>
            </a:r>
            <a:r>
              <a:rPr lang="ru-RU" dirty="0" err="1" smtClean="0"/>
              <a:t>науковців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типологія</a:t>
            </a:r>
            <a:r>
              <a:rPr lang="ru-RU" dirty="0" smtClean="0"/>
              <a:t>, </a:t>
            </a:r>
            <a:r>
              <a:rPr lang="ru-RU" dirty="0" err="1" smtClean="0"/>
              <a:t>запропонована</a:t>
            </a:r>
            <a:r>
              <a:rPr lang="ru-RU" dirty="0" smtClean="0"/>
              <a:t> Дж. Ландау, не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претендувати</a:t>
            </a:r>
            <a:r>
              <a:rPr lang="ru-RU" dirty="0" smtClean="0"/>
              <a:t> на </a:t>
            </a:r>
            <a:r>
              <a:rPr lang="ru-RU" dirty="0" err="1" smtClean="0"/>
              <a:t>універсальність</a:t>
            </a:r>
            <a:r>
              <a:rPr lang="ru-RU" dirty="0" smtClean="0"/>
              <a:t>. </a:t>
            </a:r>
          </a:p>
          <a:p>
            <a:pPr algn="just"/>
            <a:r>
              <a:rPr lang="ru-RU" dirty="0" smtClean="0"/>
              <a:t>З одного боку, </a:t>
            </a:r>
            <a:r>
              <a:rPr lang="ru-RU" dirty="0" err="1" smtClean="0"/>
              <a:t>поділ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на </a:t>
            </a:r>
            <a:r>
              <a:rPr lang="ru-RU" dirty="0" err="1" smtClean="0"/>
              <a:t>поміркований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радикальний</a:t>
            </a:r>
            <a:r>
              <a:rPr lang="ru-RU" dirty="0" smtClean="0"/>
              <a:t> </a:t>
            </a:r>
            <a:r>
              <a:rPr lang="ru-RU" dirty="0" err="1" smtClean="0"/>
              <a:t>варіанти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по </a:t>
            </a:r>
            <a:r>
              <a:rPr lang="ru-RU" dirty="0" err="1" smtClean="0"/>
              <a:t>суті</a:t>
            </a:r>
            <a:r>
              <a:rPr lang="ru-RU" dirty="0" smtClean="0"/>
              <a:t> </a:t>
            </a:r>
            <a:r>
              <a:rPr lang="ru-RU" dirty="0" err="1" smtClean="0"/>
              <a:t>виділенням</a:t>
            </a:r>
            <a:r>
              <a:rPr lang="ru-RU" dirty="0" smtClean="0"/>
              <a:t> </a:t>
            </a:r>
            <a:r>
              <a:rPr lang="ru-RU" dirty="0" err="1" smtClean="0"/>
              <a:t>чистих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ідеальних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, у реальному </a:t>
            </a:r>
            <a:r>
              <a:rPr lang="ru-RU" dirty="0" err="1" smtClean="0"/>
              <a:t>житті</a:t>
            </a:r>
            <a:r>
              <a:rPr lang="ru-RU" dirty="0" smtClean="0"/>
              <a:t> вони </a:t>
            </a:r>
            <a:r>
              <a:rPr lang="ru-RU" dirty="0" err="1" smtClean="0"/>
              <a:t>досить</a:t>
            </a:r>
            <a:r>
              <a:rPr lang="ru-RU" dirty="0" smtClean="0"/>
              <a:t> часто </a:t>
            </a:r>
            <a:r>
              <a:rPr lang="ru-RU" dirty="0" err="1" smtClean="0"/>
              <a:t>переплітаються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поміркований</a:t>
            </a:r>
            <a:r>
              <a:rPr lang="ru-RU" dirty="0" smtClean="0"/>
              <a:t> характер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тимчасово</a:t>
            </a:r>
            <a:r>
              <a:rPr lang="ru-RU" dirty="0" smtClean="0"/>
              <a:t> </a:t>
            </a:r>
            <a:r>
              <a:rPr lang="ru-RU" dirty="0" err="1" smtClean="0"/>
              <a:t>замасковувати</a:t>
            </a:r>
            <a:r>
              <a:rPr lang="ru-RU" dirty="0" smtClean="0"/>
              <a:t> </a:t>
            </a:r>
            <a:r>
              <a:rPr lang="ru-RU" dirty="0" err="1" smtClean="0"/>
              <a:t>радикальні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дану</a:t>
            </a:r>
            <a:r>
              <a:rPr lang="ru-RU" dirty="0" smtClean="0"/>
              <a:t> </a:t>
            </a:r>
            <a:r>
              <a:rPr lang="ru-RU" dirty="0" err="1" smtClean="0"/>
              <a:t>типологію</a:t>
            </a:r>
            <a:r>
              <a:rPr lang="ru-RU" dirty="0" smtClean="0"/>
              <a:t> </a:t>
            </a:r>
            <a:r>
              <a:rPr lang="ru-RU" dirty="0" err="1" smtClean="0"/>
              <a:t>проявів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прийняти</a:t>
            </a:r>
            <a:r>
              <a:rPr lang="ru-RU" dirty="0" smtClean="0"/>
              <a:t> за основу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виключно</a:t>
            </a:r>
            <a:r>
              <a:rPr lang="ru-RU" dirty="0" smtClean="0"/>
              <a:t> як </a:t>
            </a:r>
            <a:r>
              <a:rPr lang="ru-RU" dirty="0" err="1" smtClean="0"/>
              <a:t>політичного</a:t>
            </a:r>
            <a:r>
              <a:rPr lang="ru-RU" dirty="0" smtClean="0"/>
              <a:t> курсу </a:t>
            </a:r>
            <a:r>
              <a:rPr lang="ru-RU" dirty="0" err="1" smtClean="0"/>
              <a:t>держави</a:t>
            </a:r>
            <a:r>
              <a:rPr lang="ru-RU" dirty="0" smtClean="0"/>
              <a:t>, яка </a:t>
            </a:r>
            <a:r>
              <a:rPr lang="ru-RU" dirty="0" err="1" smtClean="0"/>
              <a:t>зацікавлена</a:t>
            </a:r>
            <a:r>
              <a:rPr lang="ru-RU" dirty="0" smtClean="0"/>
              <a:t> в </a:t>
            </a:r>
            <a:r>
              <a:rPr lang="ru-RU" dirty="0" err="1" smtClean="0"/>
              <a:t>добробуті</a:t>
            </a:r>
            <a:r>
              <a:rPr lang="ru-RU" dirty="0" smtClean="0"/>
              <a:t> </a:t>
            </a:r>
            <a:r>
              <a:rPr lang="ru-RU" dirty="0" err="1" smtClean="0"/>
              <a:t>споріднених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. </a:t>
            </a:r>
          </a:p>
          <a:p>
            <a:pPr algn="just"/>
            <a:r>
              <a:rPr lang="ru-RU" dirty="0" err="1" smtClean="0"/>
              <a:t>Проте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зважити</a:t>
            </a:r>
            <a:r>
              <a:rPr lang="ru-RU" dirty="0" smtClean="0"/>
              <a:t> на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ініціюватися</a:t>
            </a:r>
            <a:r>
              <a:rPr lang="ru-RU" dirty="0" smtClean="0"/>
              <a:t> </a:t>
            </a:r>
            <a:r>
              <a:rPr lang="ru-RU" dirty="0" err="1" smtClean="0"/>
              <a:t>спорідненими</a:t>
            </a:r>
            <a:r>
              <a:rPr lang="ru-RU" dirty="0" smtClean="0"/>
              <a:t> </a:t>
            </a:r>
            <a:r>
              <a:rPr lang="ru-RU" dirty="0" err="1" smtClean="0"/>
              <a:t>меншинами</a:t>
            </a:r>
            <a:r>
              <a:rPr lang="ru-RU" dirty="0" smtClean="0"/>
              <a:t>, дана </a:t>
            </a:r>
            <a:r>
              <a:rPr lang="ru-RU" dirty="0" err="1" smtClean="0"/>
              <a:t>типологія</a:t>
            </a:r>
            <a:r>
              <a:rPr lang="ru-RU" dirty="0" smtClean="0"/>
              <a:t> не </a:t>
            </a:r>
            <a:r>
              <a:rPr lang="ru-RU" dirty="0" err="1" smtClean="0"/>
              <a:t>спрацьовує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підходи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2. Різновиди іредентизму відповідно до статусу його учасників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/>
              <a:t>Типологізувати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доцільно</a:t>
            </a:r>
            <a:r>
              <a:rPr lang="ru-RU" dirty="0" smtClean="0"/>
              <a:t> за </a:t>
            </a:r>
            <a:r>
              <a:rPr lang="ru-RU" dirty="0" err="1" smtClean="0"/>
              <a:t>критерієм</a:t>
            </a:r>
            <a:r>
              <a:rPr lang="ru-RU" dirty="0" smtClean="0"/>
              <a:t> статусу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. </a:t>
            </a:r>
            <a:r>
              <a:rPr lang="ru-RU" dirty="0" err="1" smtClean="0"/>
              <a:t>Власне</a:t>
            </a:r>
            <a:r>
              <a:rPr lang="ru-RU" dirty="0" smtClean="0"/>
              <a:t>,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бачимо</a:t>
            </a:r>
            <a:r>
              <a:rPr lang="ru-RU" dirty="0" smtClean="0"/>
              <a:t> у </a:t>
            </a:r>
            <a:r>
              <a:rPr lang="ru-RU" dirty="0" err="1" smtClean="0"/>
              <a:t>працях</a:t>
            </a:r>
            <a:r>
              <a:rPr lang="ru-RU" dirty="0" smtClean="0"/>
              <a:t> Д. </a:t>
            </a:r>
            <a:r>
              <a:rPr lang="ru-RU" dirty="0" err="1" smtClean="0"/>
              <a:t>Горовіца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Дж.К. </a:t>
            </a:r>
            <a:r>
              <a:rPr lang="ru-RU" dirty="0" err="1" smtClean="0"/>
              <a:t>Фузесі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два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возз’єднання</a:t>
            </a:r>
            <a:r>
              <a:rPr lang="ru-RU" dirty="0" smtClean="0"/>
              <a:t> </a:t>
            </a:r>
            <a:r>
              <a:rPr lang="ru-RU" dirty="0" err="1" smtClean="0"/>
              <a:t>спорідненої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етнічних</a:t>
            </a:r>
            <a:r>
              <a:rPr lang="ru-RU" dirty="0" smtClean="0"/>
              <a:t> </a:t>
            </a:r>
            <a:r>
              <a:rPr lang="ru-RU" dirty="0" err="1" smtClean="0"/>
              <a:t>споріднених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у </a:t>
            </a:r>
            <a:r>
              <a:rPr lang="ru-RU" dirty="0" err="1" smtClean="0"/>
              <a:t>суміжних</a:t>
            </a:r>
            <a:r>
              <a:rPr lang="ru-RU" dirty="0" smtClean="0"/>
              <a:t> державах;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етнічних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, </a:t>
            </a:r>
            <a:r>
              <a:rPr lang="ru-RU" dirty="0" err="1" smtClean="0"/>
              <a:t>розосереджених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декількома</a:t>
            </a:r>
            <a:r>
              <a:rPr lang="ru-RU" dirty="0" smtClean="0"/>
              <a:t> державами-господарями (</a:t>
            </a:r>
            <a:r>
              <a:rPr lang="ru-RU" dirty="0" err="1" smtClean="0"/>
              <a:t>курди</a:t>
            </a:r>
            <a:r>
              <a:rPr lang="ru-RU" dirty="0" smtClean="0"/>
              <a:t>, баски)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ru-RU" b="1" dirty="0" smtClean="0"/>
              <a:t>Перший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поширеним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одержавленого</a:t>
            </a:r>
            <a:r>
              <a:rPr lang="ru-RU" dirty="0" smtClean="0"/>
              <a:t> </a:t>
            </a:r>
            <a:r>
              <a:rPr lang="ru-RU" dirty="0" err="1" smtClean="0"/>
              <a:t>актора</a:t>
            </a:r>
            <a:r>
              <a:rPr lang="ru-RU" dirty="0" smtClean="0"/>
              <a:t> – </a:t>
            </a:r>
            <a:r>
              <a:rPr lang="ru-RU" dirty="0" err="1" smtClean="0"/>
              <a:t>спорідненої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меншин-іредент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У другому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суб’єктами</a:t>
            </a:r>
            <a:r>
              <a:rPr lang="ru-RU" dirty="0" smtClean="0"/>
              <a:t> </a:t>
            </a:r>
            <a:r>
              <a:rPr lang="ru-RU" dirty="0" err="1" smtClean="0"/>
              <a:t>іредентизму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розділеного</a:t>
            </a:r>
            <a:r>
              <a:rPr lang="ru-RU" dirty="0" smtClean="0"/>
              <a:t> народу, </a:t>
            </a:r>
            <a:r>
              <a:rPr lang="ru-RU" dirty="0" err="1" smtClean="0"/>
              <a:t>жодна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не створила </a:t>
            </a:r>
            <a:r>
              <a:rPr lang="ru-RU" dirty="0" err="1" smtClean="0"/>
              <a:t>власної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а </a:t>
            </a:r>
            <a:r>
              <a:rPr lang="ru-RU" dirty="0" err="1" smtClean="0"/>
              <a:t>їх</a:t>
            </a:r>
            <a:r>
              <a:rPr lang="ru-RU" dirty="0" smtClean="0"/>
              <a:t> мета </a:t>
            </a:r>
            <a:r>
              <a:rPr lang="ru-RU" dirty="0" err="1" smtClean="0"/>
              <a:t>полягає</a:t>
            </a:r>
            <a:r>
              <a:rPr lang="ru-RU" dirty="0" smtClean="0"/>
              <a:t> в </a:t>
            </a:r>
            <a:r>
              <a:rPr lang="ru-RU" dirty="0" err="1" smtClean="0"/>
              <a:t>об’єднанні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одному </a:t>
            </a:r>
            <a:r>
              <a:rPr lang="ru-RU" dirty="0" err="1" smtClean="0"/>
              <a:t>політичному</a:t>
            </a:r>
            <a:r>
              <a:rPr lang="ru-RU" dirty="0" smtClean="0"/>
              <a:t> </a:t>
            </a:r>
            <a:r>
              <a:rPr lang="ru-RU" dirty="0" err="1" smtClean="0"/>
              <a:t>утворенні</a:t>
            </a:r>
            <a:r>
              <a:rPr lang="ru-RU" dirty="0" smtClean="0"/>
              <a:t>. С. </a:t>
            </a:r>
            <a:r>
              <a:rPr lang="ru-RU" dirty="0" err="1" smtClean="0"/>
              <a:t>Сайдман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В. </a:t>
            </a:r>
            <a:r>
              <a:rPr lang="ru-RU" dirty="0" err="1" smtClean="0"/>
              <a:t>Аурес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«</a:t>
            </a:r>
            <a:r>
              <a:rPr lang="ru-RU" dirty="0" err="1" smtClean="0"/>
              <a:t>курдським</a:t>
            </a:r>
            <a:r>
              <a:rPr lang="ru-RU" dirty="0" smtClean="0"/>
              <a:t> стилем» </a:t>
            </a:r>
            <a:r>
              <a:rPr lang="ru-RU" dirty="0" err="1" smtClean="0"/>
              <a:t>іредентизму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Дж.К. </a:t>
            </a:r>
            <a:r>
              <a:rPr lang="ru-RU" dirty="0" err="1" smtClean="0"/>
              <a:t>Фузесі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«</a:t>
            </a:r>
            <a:r>
              <a:rPr lang="ru-RU" dirty="0" err="1" smtClean="0"/>
              <a:t>другий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r>
              <a:rPr lang="ru-RU" dirty="0" smtClean="0"/>
              <a:t> – </a:t>
            </a:r>
            <a:r>
              <a:rPr lang="ru-RU" dirty="0" err="1" smtClean="0"/>
              <a:t>уніфікаційний</a:t>
            </a:r>
            <a:r>
              <a:rPr lang="ru-RU" dirty="0" smtClean="0"/>
              <a:t> – </a:t>
            </a:r>
            <a:r>
              <a:rPr lang="ru-RU" dirty="0" err="1" smtClean="0"/>
              <a:t>зустрічається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рідше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емпіричні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доводять</a:t>
            </a:r>
            <a:r>
              <a:rPr lang="ru-RU" dirty="0" smtClean="0"/>
              <a:t> </a:t>
            </a:r>
            <a:r>
              <a:rPr lang="ru-RU" dirty="0" err="1" smtClean="0"/>
              <a:t>еволюційний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обома</a:t>
            </a:r>
            <a:r>
              <a:rPr lang="ru-RU" dirty="0" smtClean="0"/>
              <a:t> типами»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Уніфікаційний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перетвориться</a:t>
            </a:r>
            <a:r>
              <a:rPr lang="ru-RU" dirty="0" smtClean="0"/>
              <a:t> на </a:t>
            </a:r>
            <a:r>
              <a:rPr lang="ru-RU" dirty="0" err="1" smtClean="0"/>
              <a:t>звичайний</a:t>
            </a:r>
            <a:r>
              <a:rPr lang="ru-RU" dirty="0" smtClean="0"/>
              <a:t> тип </a:t>
            </a:r>
            <a:r>
              <a:rPr lang="ru-RU" dirty="0" err="1" smtClean="0"/>
              <a:t>після</a:t>
            </a:r>
            <a:r>
              <a:rPr lang="ru-RU" dirty="0" smtClean="0"/>
              <a:t> того, як </a:t>
            </a:r>
            <a:r>
              <a:rPr lang="ru-RU" dirty="0" err="1" smtClean="0"/>
              <a:t>успішно</a:t>
            </a:r>
            <a:r>
              <a:rPr lang="ru-RU" dirty="0" smtClean="0"/>
              <a:t> буде створена держава-ядро,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уніфікаційний</a:t>
            </a:r>
            <a:r>
              <a:rPr lang="ru-RU" dirty="0" smtClean="0"/>
              <a:t> </a:t>
            </a:r>
            <a:r>
              <a:rPr lang="ru-RU" dirty="0" err="1" smtClean="0"/>
              <a:t>іредентизм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існувати</a:t>
            </a:r>
            <a:r>
              <a:rPr lang="ru-RU" dirty="0" smtClean="0"/>
              <a:t> як </a:t>
            </a:r>
            <a:r>
              <a:rPr lang="ru-RU" dirty="0" err="1" smtClean="0"/>
              <a:t>перехідний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363</TotalTime>
  <Words>2435</Words>
  <Application>Microsoft Office PowerPoint</Application>
  <PresentationFormat>Экран (4:3)</PresentationFormat>
  <Paragraphs>85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Городская</vt:lpstr>
      <vt:lpstr>Типологія іредентизму</vt:lpstr>
      <vt:lpstr>План</vt:lpstr>
      <vt:lpstr>1. Типологія іредентизму Дж. Ландау: поміркований та радикальний тип</vt:lpstr>
      <vt:lpstr>Слайд 4</vt:lpstr>
      <vt:lpstr>Слайд 5</vt:lpstr>
      <vt:lpstr>Слайд 6</vt:lpstr>
      <vt:lpstr>2. Різновиди іредентизму відповідно до статусу його учасників</vt:lpstr>
      <vt:lpstr>Слайд 8</vt:lpstr>
      <vt:lpstr>Дж.К. Фузесі:</vt:lpstr>
      <vt:lpstr>Слайд 10</vt:lpstr>
      <vt:lpstr>Залежно від розділеності народів:</vt:lpstr>
      <vt:lpstr>Слайд 12</vt:lpstr>
      <vt:lpstr>Слайд 13</vt:lpstr>
      <vt:lpstr>Слайд 14</vt:lpstr>
      <vt:lpstr>Слайд 15</vt:lpstr>
      <vt:lpstr>Слайд 16</vt:lpstr>
      <vt:lpstr>За критеріями виділяють наступні різновиди іредентизму: </vt:lpstr>
      <vt:lpstr>Відповідно до ініціатора іредентистських прагнень:</vt:lpstr>
      <vt:lpstr>За характером відносин між суб’єктами: однобічний та взаємний:</vt:lpstr>
      <vt:lpstr>За метою і, відповідно, характером дійсепаратистський та експансіоністський</vt:lpstr>
      <vt:lpstr>Слайд 21</vt:lpstr>
      <vt:lpstr>Слайд 22</vt:lpstr>
      <vt:lpstr>Слайд 23</vt:lpstr>
      <vt:lpstr>Слайд 24</vt:lpstr>
      <vt:lpstr>Слайд 25</vt:lpstr>
      <vt:lpstr>За змістом вимог і наявністю об’єктивних підстав для реалізації політики іредентизму варто розрізняти етнотериторіальний і територіальний різновиди:</vt:lpstr>
      <vt:lpstr>Слайд 27</vt:lpstr>
      <vt:lpstr>Слайд 28</vt:lpstr>
      <vt:lpstr>Слайд 29</vt:lpstr>
      <vt:lpstr>Західний та східний типи іредентизму: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Типологія іредентизму</dc:title>
  <dc:creator>Админ</dc:creator>
  <cp:lastModifiedBy>Админ</cp:lastModifiedBy>
  <cp:revision>33</cp:revision>
  <dcterms:created xsi:type="dcterms:W3CDTF">2024-10-28T12:09:14Z</dcterms:created>
  <dcterms:modified xsi:type="dcterms:W3CDTF">2024-11-06T08:14:57Z</dcterms:modified>
</cp:coreProperties>
</file>