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36" r:id="rId3"/>
    <p:sldId id="350" r:id="rId4"/>
    <p:sldId id="319" r:id="rId5"/>
    <p:sldId id="337" r:id="rId6"/>
    <p:sldId id="338" r:id="rId7"/>
    <p:sldId id="352" r:id="rId8"/>
    <p:sldId id="359" r:id="rId9"/>
    <p:sldId id="353" r:id="rId10"/>
    <p:sldId id="354" r:id="rId11"/>
    <p:sldId id="355" r:id="rId12"/>
    <p:sldId id="356" r:id="rId13"/>
    <p:sldId id="357" r:id="rId14"/>
    <p:sldId id="339" r:id="rId15"/>
    <p:sldId id="343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345" r:id="rId31"/>
    <p:sldId id="367" r:id="rId32"/>
    <p:sldId id="360" r:id="rId33"/>
    <p:sldId id="361" r:id="rId34"/>
    <p:sldId id="362" r:id="rId35"/>
    <p:sldId id="344" r:id="rId36"/>
    <p:sldId id="351" r:id="rId37"/>
    <p:sldId id="346" r:id="rId38"/>
    <p:sldId id="349" r:id="rId39"/>
    <p:sldId id="292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51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37" autoAdjust="0"/>
    <p:restoredTop sz="94660"/>
  </p:normalViewPr>
  <p:slideViewPr>
    <p:cSldViewPr snapToGrid="0">
      <p:cViewPr varScale="1">
        <p:scale>
          <a:sx n="81" d="100"/>
          <a:sy n="81" d="100"/>
        </p:scale>
        <p:origin x="82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70DA-F0EA-474A-B243-6F889A0B15F5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6C4D-B92B-4F0A-B8D2-A63658870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175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70DA-F0EA-474A-B243-6F889A0B15F5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6C4D-B92B-4F0A-B8D2-A63658870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703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70DA-F0EA-474A-B243-6F889A0B15F5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6C4D-B92B-4F0A-B8D2-A63658870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706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70DA-F0EA-474A-B243-6F889A0B15F5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6C4D-B92B-4F0A-B8D2-A6365887093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6061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70DA-F0EA-474A-B243-6F889A0B15F5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6C4D-B92B-4F0A-B8D2-A63658870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703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70DA-F0EA-474A-B243-6F889A0B15F5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6C4D-B92B-4F0A-B8D2-A63658870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080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70DA-F0EA-474A-B243-6F889A0B15F5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6C4D-B92B-4F0A-B8D2-A63658870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427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70DA-F0EA-474A-B243-6F889A0B15F5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6C4D-B92B-4F0A-B8D2-A63658870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713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70DA-F0EA-474A-B243-6F889A0B15F5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6C4D-B92B-4F0A-B8D2-A63658870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060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70DA-F0EA-474A-B243-6F889A0B15F5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6C4D-B92B-4F0A-B8D2-A63658870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249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70DA-F0EA-474A-B243-6F889A0B15F5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6C4D-B92B-4F0A-B8D2-A63658870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301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70DA-F0EA-474A-B243-6F889A0B15F5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6C4D-B92B-4F0A-B8D2-A63658870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71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70DA-F0EA-474A-B243-6F889A0B15F5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6C4D-B92B-4F0A-B8D2-A63658870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541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70DA-F0EA-474A-B243-6F889A0B15F5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6C4D-B92B-4F0A-B8D2-A63658870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12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70DA-F0EA-474A-B243-6F889A0B15F5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6C4D-B92B-4F0A-B8D2-A63658870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698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70DA-F0EA-474A-B243-6F889A0B15F5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6C4D-B92B-4F0A-B8D2-A63658870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536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70DA-F0EA-474A-B243-6F889A0B15F5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6C4D-B92B-4F0A-B8D2-A63658870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411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4D370DA-F0EA-474A-B243-6F889A0B15F5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5C66C4D-B92B-4F0A-B8D2-A63658870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6913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720" y="228600"/>
            <a:ext cx="11186160" cy="591312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Лекція 4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kill chain.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ATT&amp;CK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88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2898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57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414" y="0"/>
            <a:ext cx="12028602" cy="692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129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13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50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748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50" y="0"/>
            <a:ext cx="113442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596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238" y="0"/>
            <a:ext cx="111363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15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759" y="237331"/>
            <a:ext cx="6195592" cy="638333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616486" y="595402"/>
            <a:ext cx="15787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/>
              <a:t>Розвідка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37240" y="2043594"/>
            <a:ext cx="2278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/>
              <a:t>Експлуатація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613673" y="2812256"/>
            <a:ext cx="33405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/>
              <a:t>Ескалація привілеїв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616486" y="3591490"/>
            <a:ext cx="3692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/>
              <a:t>Рух в суміжні системи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616486" y="4310300"/>
            <a:ext cx="5347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err="1" smtClean="0"/>
              <a:t>Обусцифікація</a:t>
            </a:r>
            <a:r>
              <a:rPr lang="uk-UA" sz="2800" b="1" dirty="0" smtClean="0"/>
              <a:t> (</a:t>
            </a:r>
            <a:r>
              <a:rPr lang="uk-UA" sz="2800" b="1" dirty="0" err="1" smtClean="0"/>
              <a:t>антифорензика</a:t>
            </a:r>
            <a:r>
              <a:rPr lang="uk-UA" sz="2800" b="1" dirty="0" smtClean="0"/>
              <a:t>)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637240" y="4985920"/>
            <a:ext cx="4315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/>
              <a:t>Відмова в обслуговуванні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637240" y="5704730"/>
            <a:ext cx="24170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err="1" smtClean="0"/>
              <a:t>Ексфільтрація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613673" y="1318506"/>
            <a:ext cx="20681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/>
              <a:t>Вторгнення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081911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988" y="65988"/>
            <a:ext cx="12126012" cy="6674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Кожен етап пов'язаний з певним видом діяльності в </a:t>
            </a:r>
            <a:r>
              <a:rPr lang="uk-UA" dirty="0" err="1"/>
              <a:t>кібератаці</a:t>
            </a:r>
            <a:r>
              <a:rPr lang="uk-UA" dirty="0"/>
              <a:t>, незалежно від того, чи це внутрішня чи зовнішня атака: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    </a:t>
            </a:r>
            <a:r>
              <a:rPr lang="uk-UA" sz="3600" b="1" dirty="0"/>
              <a:t>Розвідка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>    Етап спостереження: зловмисники зазвичай оцінюють ситуацію ззовні, щоб визначити як цілі, так і тактику нападу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r>
              <a:rPr lang="uk-UA" dirty="0"/>
              <a:t/>
            </a:r>
            <a:br>
              <a:rPr lang="uk-UA" dirty="0"/>
            </a:br>
            <a:r>
              <a:rPr lang="uk-UA" dirty="0"/>
              <a:t>    </a:t>
            </a:r>
            <a:r>
              <a:rPr lang="uk-UA" sz="3600" b="1" dirty="0"/>
              <a:t>Вторгнення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>    На основі того, що зловмисники виявили на етапі розвідки, вони можуть потрапити </a:t>
            </a:r>
            <a:r>
              <a:rPr lang="uk-UA" dirty="0" smtClean="0"/>
              <a:t>всередину системи</a:t>
            </a:r>
            <a:r>
              <a:rPr lang="uk-UA" dirty="0"/>
              <a:t>: часто використовуючи зловмисне програмне забезпечення або вразливості безпеки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r>
              <a:rPr lang="uk-UA" dirty="0"/>
              <a:t/>
            </a:r>
            <a:br>
              <a:rPr lang="uk-UA" dirty="0"/>
            </a:br>
            <a:r>
              <a:rPr lang="uk-UA" dirty="0"/>
              <a:t>    </a:t>
            </a:r>
            <a:r>
              <a:rPr lang="uk-UA" sz="3600" b="1" dirty="0"/>
              <a:t>Експлуатація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>    Акт використання вразливих місць та доставки шкідливого коду в систему з метою кращого закріплення.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5013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" y="266006"/>
            <a:ext cx="11571316" cy="5682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b="1" dirty="0"/>
              <a:t>Ескалація привілеїв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>    Зловмисникам часто потрібно більше привілеїв у системі, щоб отримати доступ до більшої кількості даних та дозволів: для цього </a:t>
            </a:r>
            <a:r>
              <a:rPr lang="uk-UA" dirty="0" smtClean="0"/>
              <a:t>часто їм </a:t>
            </a:r>
            <a:r>
              <a:rPr lang="uk-UA" dirty="0"/>
              <a:t>потрібно часто </a:t>
            </a:r>
            <a:r>
              <a:rPr lang="uk-UA" dirty="0" smtClean="0"/>
              <a:t>отримати привілеї адміністратора.</a:t>
            </a:r>
          </a:p>
          <a:p>
            <a:pPr marL="0" indent="0">
              <a:buNone/>
            </a:pPr>
            <a:r>
              <a:rPr lang="uk-UA" dirty="0"/>
              <a:t/>
            </a:r>
            <a:br>
              <a:rPr lang="uk-UA" dirty="0"/>
            </a:br>
            <a:r>
              <a:rPr lang="uk-UA" dirty="0"/>
              <a:t>    </a:t>
            </a:r>
            <a:r>
              <a:rPr lang="uk-UA" sz="3600" b="1" dirty="0" smtClean="0"/>
              <a:t>Рух в суміжні системи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>    Щойно вони перебувають у системі, зловмисники можуть переходити </a:t>
            </a:r>
            <a:r>
              <a:rPr lang="uk-UA" dirty="0" smtClean="0"/>
              <a:t>до інших </a:t>
            </a:r>
            <a:r>
              <a:rPr lang="uk-UA" dirty="0" err="1" smtClean="0"/>
              <a:t>суміжниї</a:t>
            </a:r>
            <a:r>
              <a:rPr lang="uk-UA" dirty="0" smtClean="0"/>
              <a:t> </a:t>
            </a:r>
            <a:r>
              <a:rPr lang="uk-UA" dirty="0"/>
              <a:t>систем та облікових записів, щоб отримати більше важелів: будь то більші дозволи, більше даних чи більший доступ до систем.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812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" y="266006"/>
            <a:ext cx="11571316" cy="6384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  </a:t>
            </a:r>
            <a:r>
              <a:rPr lang="uk-UA" sz="3600" b="1" dirty="0" err="1" smtClean="0"/>
              <a:t>Обусцифікація</a:t>
            </a:r>
            <a:r>
              <a:rPr lang="en-US" sz="3600" b="1" dirty="0" smtClean="0"/>
              <a:t>/ </a:t>
            </a:r>
            <a:r>
              <a:rPr lang="uk-UA" sz="3600" b="1" dirty="0" err="1" smtClean="0"/>
              <a:t>Антифорензика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>    Щоб успішно зняти кібератаку, зловмисникам потрібно прикрити свої сліди, і на цьому етапі вони часто прокладають помилкові сліди, компрометують дані та </a:t>
            </a:r>
            <a:r>
              <a:rPr lang="uk-UA" dirty="0" smtClean="0"/>
              <a:t>чистять </a:t>
            </a:r>
            <a:r>
              <a:rPr lang="uk-UA" dirty="0"/>
              <a:t>журнали, щоб заплутати та / або уповільнити будь-яку команду криміналістики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r>
              <a:rPr lang="uk-UA" dirty="0"/>
              <a:t/>
            </a:r>
            <a:br>
              <a:rPr lang="uk-UA" dirty="0"/>
            </a:br>
            <a:r>
              <a:rPr lang="uk-UA" dirty="0"/>
              <a:t>    </a:t>
            </a:r>
            <a:r>
              <a:rPr lang="uk-UA" sz="3600" b="1" dirty="0"/>
              <a:t>Відмова від </a:t>
            </a:r>
            <a:r>
              <a:rPr lang="uk-UA" sz="3600" b="1" dirty="0" smtClean="0"/>
              <a:t>обслуговування </a:t>
            </a:r>
            <a:r>
              <a:rPr lang="en-US" sz="3600" b="1" dirty="0" smtClean="0"/>
              <a:t>(</a:t>
            </a:r>
            <a:r>
              <a:rPr lang="en-US" sz="3600" b="1" dirty="0" err="1" smtClean="0"/>
              <a:t>DoS</a:t>
            </a:r>
            <a:r>
              <a:rPr lang="en-US" sz="3600" b="1" dirty="0" smtClean="0"/>
              <a:t>)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>    Порушення нормального доступу для користувачів та систем, щоб запобігти моніторингу, відстеженню або блокуванню атаки</a:t>
            </a:r>
            <a:br>
              <a:rPr lang="uk-UA" dirty="0"/>
            </a:br>
            <a:r>
              <a:rPr lang="uk-UA" dirty="0"/>
              <a:t>    </a:t>
            </a:r>
            <a:endParaRPr lang="uk-UA" dirty="0" smtClean="0"/>
          </a:p>
          <a:p>
            <a:pPr marL="0" indent="0">
              <a:buNone/>
            </a:pPr>
            <a:r>
              <a:rPr lang="uk-UA" sz="3600" b="1" dirty="0"/>
              <a:t> </a:t>
            </a:r>
            <a:r>
              <a:rPr lang="uk-UA" sz="3600" b="1" dirty="0" smtClean="0"/>
              <a:t>  </a:t>
            </a:r>
            <a:r>
              <a:rPr lang="uk-UA" sz="3600" b="1" dirty="0" err="1" smtClean="0"/>
              <a:t>Ексфільтрація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>    Етап вилучення: виведення даних із компрометованої системи.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1487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" y="266006"/>
            <a:ext cx="11571316" cy="6384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cyber kill </a:t>
            </a:r>
            <a:r>
              <a:rPr lang="en-US" b="1" dirty="0" smtClean="0"/>
              <a:t>chain</a:t>
            </a:r>
            <a:r>
              <a:rPr lang="uk-UA" b="1" dirty="0" smtClean="0"/>
              <a:t> </a:t>
            </a:r>
            <a:r>
              <a:rPr lang="uk-UA" dirty="0" smtClean="0"/>
              <a:t>- це </a:t>
            </a:r>
            <a:r>
              <a:rPr lang="uk-UA" dirty="0"/>
              <a:t>низка етапів, які простежують стадії кібератаки від ранніх розвідувальних стадій до викривлення даних. </a:t>
            </a:r>
            <a:r>
              <a:rPr lang="en-US" b="1" dirty="0"/>
              <a:t>kill chain</a:t>
            </a:r>
            <a:r>
              <a:rPr lang="uk-UA" b="1" dirty="0"/>
              <a:t> </a:t>
            </a:r>
            <a:r>
              <a:rPr lang="uk-UA" dirty="0" smtClean="0"/>
              <a:t>допомагає </a:t>
            </a:r>
            <a:r>
              <a:rPr lang="uk-UA" dirty="0"/>
              <a:t>нам зрозуміти і боротися з викупними програмами, порушеннями безпеки та вдосконаленими постійними атаками </a:t>
            </a:r>
            <a:r>
              <a:rPr lang="uk-UA" dirty="0" smtClean="0"/>
              <a:t>(</a:t>
            </a:r>
            <a:r>
              <a:rPr lang="en-US" dirty="0"/>
              <a:t>advanced persistent </a:t>
            </a:r>
            <a:r>
              <a:rPr lang="en-US" dirty="0" smtClean="0"/>
              <a:t>attacks</a:t>
            </a:r>
            <a:r>
              <a:rPr lang="uk-UA" dirty="0" smtClean="0"/>
              <a:t>, APT).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2430888"/>
            <a:ext cx="1200150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450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9620" y="0"/>
            <a:ext cx="103213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607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" y="266006"/>
            <a:ext cx="11571316" cy="6384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b="1" dirty="0"/>
              <a:t>Розвідка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Під </a:t>
            </a:r>
            <a:r>
              <a:rPr lang="uk-UA" dirty="0"/>
              <a:t>час розвідки зловмисник шукає інформацію, яка може виявити вразливі місця та слабкі місця в системі.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Брандмауери</a:t>
            </a:r>
            <a:r>
              <a:rPr lang="uk-UA" dirty="0"/>
              <a:t>, системи запобігання вторгнень, безпека периметру - в наші дні навіть облікові записи в соціальних мережах - ідентифікують і досліджують.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Засоби </a:t>
            </a:r>
            <a:r>
              <a:rPr lang="uk-UA" dirty="0"/>
              <a:t>розвідки сканують корпоративні мережі для пошуку точок входу та вразливих місць, які слід використовувати.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795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" y="266006"/>
            <a:ext cx="11571316" cy="6384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b="1" dirty="0" smtClean="0"/>
              <a:t>Вторгнення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 smtClean="0"/>
              <a:t>Вторгнення </a:t>
            </a:r>
            <a:r>
              <a:rPr lang="uk-UA" dirty="0"/>
              <a:t>наступає, коли напад стає активним: зловмисники можуть надсилати зловмисне програмне забезпечення - включаючи програмне забезпечення, шпигунське та рекламне програмне забезпечення - до системи, щоб отримати доступ.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Це </a:t>
            </a:r>
            <a:r>
              <a:rPr lang="uk-UA" dirty="0"/>
              <a:t>фаза доставки: її можна доставити за допомогою </a:t>
            </a:r>
            <a:r>
              <a:rPr lang="uk-UA" dirty="0" err="1"/>
              <a:t>фішингового</a:t>
            </a:r>
            <a:r>
              <a:rPr lang="uk-UA" dirty="0"/>
              <a:t> електронного листа, це може бути зламаний веб-сайт чи </a:t>
            </a:r>
            <a:r>
              <a:rPr lang="uk-UA" dirty="0" smtClean="0"/>
              <a:t>справжня кав'ярня </a:t>
            </a:r>
            <a:r>
              <a:rPr lang="uk-UA" dirty="0"/>
              <a:t>по вулиці з безкоштовним </a:t>
            </a:r>
            <a:r>
              <a:rPr lang="uk-UA" dirty="0" err="1"/>
              <a:t>хакерським</a:t>
            </a:r>
            <a:r>
              <a:rPr lang="uk-UA" dirty="0"/>
              <a:t> </a:t>
            </a:r>
            <a:r>
              <a:rPr lang="uk-UA" dirty="0" err="1"/>
              <a:t>Wi-Fi</a:t>
            </a:r>
            <a:r>
              <a:rPr lang="uk-UA" dirty="0"/>
              <a:t>.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Вторгнення </a:t>
            </a:r>
            <a:r>
              <a:rPr lang="uk-UA" dirty="0"/>
              <a:t>- точка вступу для нападу, потрапляння нападників всередину.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5384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" y="266006"/>
            <a:ext cx="11571316" cy="6384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b="1" dirty="0" smtClean="0"/>
              <a:t>Експлуатація 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Зловмисники </a:t>
            </a:r>
            <a:r>
              <a:rPr lang="uk-UA" dirty="0"/>
              <a:t>можуть зайти в систему та встановити додаткові інструменти, змінити сертифікати безпеки та створити нові файли </a:t>
            </a:r>
            <a:r>
              <a:rPr lang="uk-UA" dirty="0" err="1"/>
              <a:t>скриптів</a:t>
            </a:r>
            <a:r>
              <a:rPr lang="uk-UA" dirty="0"/>
              <a:t> для нечесних цілей.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8229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" y="266006"/>
            <a:ext cx="11571316" cy="6384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b="1" dirty="0" smtClean="0"/>
              <a:t>Ескалація привілеїв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Зловмисники використовують </a:t>
            </a:r>
            <a:r>
              <a:rPr lang="uk-UA" dirty="0" smtClean="0"/>
              <a:t>ескалацію (нарощування) </a:t>
            </a:r>
            <a:r>
              <a:rPr lang="uk-UA" dirty="0"/>
              <a:t>привілеїв, щоб отримати </a:t>
            </a:r>
            <a:r>
              <a:rPr lang="uk-UA" dirty="0" smtClean="0"/>
              <a:t>полегшаний доступ </a:t>
            </a:r>
            <a:r>
              <a:rPr lang="uk-UA" dirty="0"/>
              <a:t>до ресурсів. Методи ескалації привілеїв часто включають в себе напади грубої сили, </a:t>
            </a:r>
            <a:r>
              <a:rPr lang="uk-UA" dirty="0" smtClean="0"/>
              <a:t>полювання </a:t>
            </a:r>
            <a:r>
              <a:rPr lang="uk-UA" dirty="0"/>
              <a:t>на вразливості паролів та використання вразливих версій </a:t>
            </a:r>
            <a:r>
              <a:rPr lang="uk-UA" dirty="0" smtClean="0"/>
              <a:t>нульового дня. </a:t>
            </a:r>
            <a:r>
              <a:rPr lang="uk-UA" dirty="0"/>
              <a:t>Вони змінять налаштування безпеки GPO, файли конфігурації, змінять дозволи та спробують витягти облікові дані.</a:t>
            </a:r>
          </a:p>
        </p:txBody>
      </p:sp>
    </p:spTree>
    <p:extLst>
      <p:ext uri="{BB962C8B-B14F-4D97-AF65-F5344CB8AC3E}">
        <p14:creationId xmlns:p14="http://schemas.microsoft.com/office/powerpoint/2010/main" val="325608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" y="266006"/>
            <a:ext cx="11571316" cy="6384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b="1" dirty="0" smtClean="0"/>
              <a:t>Рух в суміжні системи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Зловмисники </a:t>
            </a:r>
            <a:r>
              <a:rPr lang="uk-UA" dirty="0"/>
              <a:t>будуть переходити від системи до системи, </a:t>
            </a:r>
            <a:r>
              <a:rPr lang="uk-UA" dirty="0" smtClean="0"/>
              <a:t>рухаючись «вбік», </a:t>
            </a:r>
            <a:r>
              <a:rPr lang="uk-UA" dirty="0"/>
              <a:t>щоб отримати більше доступу та знайти більше активів.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Це </a:t>
            </a:r>
            <a:r>
              <a:rPr lang="uk-UA" dirty="0"/>
              <a:t>також вдосконалена місія з виявлення даних, коли зловмисники шукають критичну інформацію та конфіденційну інформацію, адміністрування доступу та сервери електронної пошти - часто використовують ті ж ресурси, що і ІТ та використовуючи вбудовані інструменти, як </a:t>
            </a:r>
            <a:r>
              <a:rPr lang="uk-UA" dirty="0" err="1"/>
              <a:t>PowerShell</a:t>
            </a:r>
            <a:r>
              <a:rPr lang="uk-UA" dirty="0"/>
              <a:t> - і позиціонують себе, щоб </a:t>
            </a:r>
            <a:r>
              <a:rPr lang="uk-UA" dirty="0" smtClean="0"/>
              <a:t>нанести </a:t>
            </a:r>
            <a:r>
              <a:rPr lang="uk-UA" dirty="0"/>
              <a:t>найбільшу шкоду.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2680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" y="266006"/>
            <a:ext cx="11571316" cy="6384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b="1" dirty="0" err="1" smtClean="0"/>
              <a:t>Обусцифікація</a:t>
            </a:r>
            <a:r>
              <a:rPr lang="uk-UA" sz="3600" b="1" dirty="0" smtClean="0"/>
              <a:t> (</a:t>
            </a:r>
            <a:r>
              <a:rPr lang="uk-UA" sz="3600" b="1" dirty="0" err="1" smtClean="0"/>
              <a:t>антифорензика</a:t>
            </a:r>
            <a:r>
              <a:rPr lang="uk-UA" sz="3600" b="1" dirty="0" smtClean="0"/>
              <a:t>)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 err="1"/>
              <a:t>Кібер</a:t>
            </a:r>
            <a:r>
              <a:rPr lang="uk-UA" dirty="0"/>
              <a:t>-нападники </a:t>
            </a:r>
            <a:r>
              <a:rPr lang="uk-UA" dirty="0" smtClean="0"/>
              <a:t>приховують </a:t>
            </a:r>
            <a:r>
              <a:rPr lang="uk-UA" dirty="0"/>
              <a:t>свою присутність та маскують активність, щоб уникнути виявлення та зірвати неминуче розслідування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r>
              <a:rPr lang="uk-UA" dirty="0" smtClean="0"/>
              <a:t>Це </a:t>
            </a:r>
            <a:r>
              <a:rPr lang="uk-UA" dirty="0"/>
              <a:t>може означати витирання файлів і метаданих, перезапис даних з помилковими часовими позначками (часовий набір) та </a:t>
            </a:r>
            <a:r>
              <a:rPr lang="uk-UA" dirty="0" smtClean="0"/>
              <a:t>зміненою </a:t>
            </a:r>
            <a:r>
              <a:rPr lang="uk-UA" dirty="0"/>
              <a:t>інформацією або зміну критичної інформації, щоб виглядати так, що </a:t>
            </a:r>
            <a:r>
              <a:rPr lang="uk-UA" dirty="0" smtClean="0"/>
              <a:t>даних </a:t>
            </a:r>
            <a:r>
              <a:rPr lang="uk-UA" dirty="0"/>
              <a:t>ніколи не торкалися.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7399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" y="266006"/>
            <a:ext cx="11571316" cy="6384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b="1" dirty="0"/>
              <a:t>Відмова від </a:t>
            </a:r>
            <a:r>
              <a:rPr lang="uk-UA" sz="3600" b="1" dirty="0" smtClean="0"/>
              <a:t>обслуговування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Зловмисники </a:t>
            </a:r>
            <a:r>
              <a:rPr lang="uk-UA" dirty="0"/>
              <a:t>націлені на мережу та інфраструктуру даних, щоб законні користувачі не могли отримати те, що їм потрібно.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Атака </a:t>
            </a:r>
            <a:r>
              <a:rPr lang="uk-UA" dirty="0"/>
              <a:t>відмови у сервісі (</a:t>
            </a:r>
            <a:r>
              <a:rPr lang="uk-UA" dirty="0" err="1"/>
              <a:t>DoS</a:t>
            </a:r>
            <a:r>
              <a:rPr lang="uk-UA" dirty="0"/>
              <a:t>) порушує та призупиняє доступ та може призвести до збоїв у роботі систем та </a:t>
            </a:r>
            <a:r>
              <a:rPr lang="uk-UA" dirty="0" smtClean="0"/>
              <a:t>сервісів.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12696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" y="266006"/>
            <a:ext cx="11571316" cy="6384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b="1" dirty="0" err="1"/>
              <a:t>Ексфільтрація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Завжди </a:t>
            </a:r>
            <a:r>
              <a:rPr lang="uk-UA" dirty="0" smtClean="0"/>
              <a:t>мають стратегію </a:t>
            </a:r>
            <a:r>
              <a:rPr lang="uk-UA" dirty="0"/>
              <a:t>виходу.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Зловмисники </a:t>
            </a:r>
            <a:r>
              <a:rPr lang="uk-UA" dirty="0"/>
              <a:t>отримують дані: вони копіюють, передають або переміщуватимуть конфіденційні дані до контрольованого місця, де вони роблять із даними те, що вони бажають.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Зловмисники можуть забажати викупу, продати </a:t>
            </a:r>
            <a:r>
              <a:rPr lang="uk-UA" dirty="0"/>
              <a:t>на </a:t>
            </a:r>
            <a:r>
              <a:rPr lang="uk-UA" dirty="0" err="1"/>
              <a:t>ebay</a:t>
            </a:r>
            <a:r>
              <a:rPr lang="uk-UA" dirty="0"/>
              <a:t>, </a:t>
            </a:r>
            <a:r>
              <a:rPr lang="uk-UA" dirty="0" smtClean="0"/>
              <a:t>надіслати </a:t>
            </a:r>
            <a:r>
              <a:rPr lang="uk-UA" dirty="0"/>
              <a:t>на </a:t>
            </a:r>
            <a:r>
              <a:rPr lang="uk-UA" dirty="0" err="1"/>
              <a:t>wikileaks</a:t>
            </a:r>
            <a:r>
              <a:rPr lang="uk-UA" dirty="0"/>
              <a:t>.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Відновити </a:t>
            </a:r>
            <a:r>
              <a:rPr lang="uk-UA" dirty="0"/>
              <a:t>всі дані може зайняти кілька днів, але як тільки вони </a:t>
            </a:r>
            <a:r>
              <a:rPr lang="uk-UA" dirty="0" smtClean="0"/>
              <a:t>втрачені, вони вами не </a:t>
            </a:r>
            <a:r>
              <a:rPr lang="uk-UA" dirty="0"/>
              <a:t>контролюються.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12934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266006"/>
            <a:ext cx="11990895" cy="6483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dirty="0" err="1"/>
              <a:t>Kill</a:t>
            </a:r>
            <a:r>
              <a:rPr lang="uk-UA" sz="3600" dirty="0"/>
              <a:t> </a:t>
            </a:r>
            <a:r>
              <a:rPr lang="uk-UA" sz="3600" dirty="0" err="1"/>
              <a:t>Chain</a:t>
            </a:r>
            <a:r>
              <a:rPr lang="uk-UA" sz="3600" dirty="0"/>
              <a:t> добре підходить для моделювання загроз. Для цих цілей все етапи ланцюжка потрібно наповнювати якимись діями. Тобто мова йде про систематизацію наявної інформації про всі методи атак, які використовуються зловмисниками. І в цьому </a:t>
            </a:r>
            <a:r>
              <a:rPr lang="uk-UA" sz="3600" dirty="0" smtClean="0"/>
              <a:t>допомагає </a:t>
            </a:r>
            <a:r>
              <a:rPr lang="uk-UA" sz="3600" dirty="0"/>
              <a:t>матриця </a:t>
            </a:r>
            <a:endParaRPr lang="uk-UA" sz="3600" dirty="0" smtClean="0"/>
          </a:p>
          <a:p>
            <a:pPr marL="0" indent="0">
              <a:buNone/>
            </a:pPr>
            <a:endParaRPr lang="uk-UA" sz="3600" dirty="0" smtClean="0"/>
          </a:p>
          <a:p>
            <a:pPr marL="0" indent="0" algn="ctr">
              <a:buNone/>
            </a:pPr>
            <a:r>
              <a:rPr lang="uk-UA" sz="3600" b="1" dirty="0" smtClean="0"/>
              <a:t>ATT&amp;CK </a:t>
            </a:r>
            <a:r>
              <a:rPr lang="uk-UA" sz="3600" b="1" dirty="0"/>
              <a:t>(</a:t>
            </a:r>
            <a:r>
              <a:rPr lang="uk-UA" sz="3600" b="1" dirty="0" err="1"/>
              <a:t>Adversarial</a:t>
            </a:r>
            <a:r>
              <a:rPr lang="uk-UA" sz="3600" b="1" dirty="0"/>
              <a:t> </a:t>
            </a:r>
            <a:r>
              <a:rPr lang="uk-UA" sz="3600" b="1" dirty="0" err="1"/>
              <a:t>Tactics</a:t>
            </a:r>
            <a:r>
              <a:rPr lang="uk-UA" sz="3600" b="1" dirty="0"/>
              <a:t>, </a:t>
            </a:r>
            <a:r>
              <a:rPr lang="uk-UA" sz="3600" b="1" dirty="0" err="1"/>
              <a:t>Techniques</a:t>
            </a:r>
            <a:r>
              <a:rPr lang="uk-UA" sz="3600" b="1" dirty="0"/>
              <a:t> &amp; </a:t>
            </a:r>
            <a:r>
              <a:rPr lang="uk-UA" sz="3600" b="1" dirty="0" err="1"/>
              <a:t>Common</a:t>
            </a:r>
            <a:r>
              <a:rPr lang="uk-UA" sz="3600" b="1" dirty="0"/>
              <a:t> </a:t>
            </a:r>
            <a:r>
              <a:rPr lang="uk-UA" sz="3600" b="1" dirty="0" err="1"/>
              <a:t>Knowledge</a:t>
            </a:r>
            <a:r>
              <a:rPr lang="uk-UA" sz="3600" b="1" dirty="0" smtClean="0"/>
              <a:t>)</a:t>
            </a:r>
            <a:r>
              <a:rPr lang="uk-UA" sz="3600" dirty="0" smtClean="0"/>
              <a:t>,</a:t>
            </a:r>
          </a:p>
          <a:p>
            <a:pPr marL="0" indent="0">
              <a:buNone/>
            </a:pPr>
            <a:endParaRPr lang="uk-UA" sz="3600" dirty="0"/>
          </a:p>
          <a:p>
            <a:pPr marL="0" indent="0">
              <a:buNone/>
            </a:pPr>
            <a:endParaRPr lang="uk-UA" sz="3600" dirty="0" smtClean="0"/>
          </a:p>
          <a:p>
            <a:pPr marL="0" indent="0">
              <a:buNone/>
            </a:pPr>
            <a:r>
              <a:rPr lang="uk-UA" sz="3600" dirty="0" smtClean="0"/>
              <a:t> </a:t>
            </a:r>
            <a:r>
              <a:rPr lang="uk-UA" sz="3600" dirty="0"/>
              <a:t>розроблена </a:t>
            </a:r>
            <a:r>
              <a:rPr lang="uk-UA" sz="3600" dirty="0" smtClean="0"/>
              <a:t>ж </a:t>
            </a:r>
            <a:r>
              <a:rPr lang="uk-UA" sz="3600" dirty="0"/>
              <a:t>американською корпорацією MITRE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21872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796" y="0"/>
            <a:ext cx="58835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754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35698"/>
            <a:ext cx="12315133" cy="54024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73337" y="249208"/>
            <a:ext cx="54412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ATT&amp;CK Matrix for Enterprise</a:t>
            </a:r>
          </a:p>
        </p:txBody>
      </p:sp>
    </p:spTree>
    <p:extLst>
      <p:ext uri="{BB962C8B-B14F-4D97-AF65-F5344CB8AC3E}">
        <p14:creationId xmlns:p14="http://schemas.microsoft.com/office/powerpoint/2010/main" val="10540960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1896627" cy="686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3717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623" y="0"/>
            <a:ext cx="10711068" cy="686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109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43" y="1278717"/>
            <a:ext cx="11764962" cy="534149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61411" y="331452"/>
            <a:ext cx="92384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https://mitre-attack.github.io/attack-navigator/enterprise</a:t>
            </a:r>
            <a:r>
              <a:rPr lang="ru-RU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318572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0823" y="0"/>
            <a:ext cx="12166818" cy="672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63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637" y="139958"/>
            <a:ext cx="11952514" cy="6596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/>
              <a:t>Використовувати </a:t>
            </a:r>
            <a:r>
              <a:rPr lang="uk-UA" sz="3200" dirty="0" err="1"/>
              <a:t>Kill</a:t>
            </a:r>
            <a:r>
              <a:rPr lang="uk-UA" sz="3200" dirty="0"/>
              <a:t> </a:t>
            </a:r>
            <a:r>
              <a:rPr lang="uk-UA" sz="3200" dirty="0" err="1"/>
              <a:t>Chain</a:t>
            </a:r>
            <a:r>
              <a:rPr lang="uk-UA" sz="3200" dirty="0"/>
              <a:t> можна не тільки для моделювання загроз, а й для проектування власної системи безпеки. Так, наприклад, можна </a:t>
            </a:r>
            <a:r>
              <a:rPr lang="uk-UA" sz="3200" dirty="0" smtClean="0"/>
              <a:t>аналізуючи таблицю </a:t>
            </a:r>
            <a:r>
              <a:rPr lang="uk-UA" sz="3200" dirty="0"/>
              <a:t>визначити для себе якісь СЗІ або адміністративні заходи на кожному етапі ланцюжка ми можемо використовувати що б убезпечити свій інформаційний периметр від злому.</a:t>
            </a:r>
            <a:br>
              <a:rPr lang="uk-UA" sz="3200" dirty="0"/>
            </a:br>
            <a:r>
              <a:rPr lang="uk-UA" sz="3200" dirty="0"/>
              <a:t/>
            </a:r>
            <a:br>
              <a:rPr lang="uk-UA" sz="3200" dirty="0"/>
            </a:br>
            <a:r>
              <a:rPr lang="uk-UA" sz="3200" dirty="0" smtClean="0"/>
              <a:t>Потрібні </a:t>
            </a:r>
            <a:r>
              <a:rPr lang="uk-UA" sz="3200" dirty="0"/>
              <a:t>деякі критерії, індикатори за якими ми впізнаємо, що система зламана. Так, класично це </a:t>
            </a:r>
            <a:r>
              <a:rPr lang="uk-UA" sz="3200" dirty="0" err="1"/>
              <a:t>логи</a:t>
            </a:r>
            <a:r>
              <a:rPr lang="uk-UA" sz="3200" dirty="0"/>
              <a:t> і "</a:t>
            </a:r>
            <a:r>
              <a:rPr lang="uk-UA" sz="3200" dirty="0" smtClean="0"/>
              <a:t>дивна поведінка", </a:t>
            </a:r>
            <a:r>
              <a:rPr lang="uk-UA" sz="3200" dirty="0"/>
              <a:t>більш просунуті речі це IDSIPS, SIEM-системи і активний моніторинг. Але і вони будують свою роботу на деяких </a:t>
            </a:r>
            <a:r>
              <a:rPr lang="uk-UA" sz="3200" dirty="0" smtClean="0"/>
              <a:t>цеглинках </a:t>
            </a:r>
            <a:r>
              <a:rPr lang="uk-UA" sz="3200" dirty="0"/>
              <a:t>- одиничних ознаках зміни в системі і що сигналізують про стороннє втручання.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698930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281" y="186612"/>
            <a:ext cx="11933854" cy="6522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Використовуючи </a:t>
            </a:r>
            <a:r>
              <a:rPr lang="en-US" dirty="0" smtClean="0"/>
              <a:t>kill chain </a:t>
            </a:r>
            <a:r>
              <a:rPr lang="uk-UA" dirty="0" smtClean="0"/>
              <a:t>можна побудувати наступні стадії </a:t>
            </a:r>
            <a:r>
              <a:rPr lang="uk-UA" dirty="0" err="1" smtClean="0"/>
              <a:t>контрдій</a:t>
            </a:r>
            <a:r>
              <a:rPr lang="uk-UA" dirty="0" smtClean="0"/>
              <a:t> (захисту):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     </a:t>
            </a:r>
            <a:r>
              <a:rPr lang="uk-UA" b="1" dirty="0"/>
              <a:t>Виявити</a:t>
            </a:r>
            <a:r>
              <a:rPr lang="uk-UA" dirty="0"/>
              <a:t>: визначити, чи нападає </a:t>
            </a:r>
            <a:r>
              <a:rPr lang="uk-UA" dirty="0" smtClean="0"/>
              <a:t>нападник</a:t>
            </a:r>
          </a:p>
          <a:p>
            <a:pPr marL="0" indent="0">
              <a:buNone/>
            </a:pPr>
            <a:r>
              <a:rPr lang="uk-UA" dirty="0"/>
              <a:t/>
            </a:r>
            <a:br>
              <a:rPr lang="uk-UA" dirty="0"/>
            </a:br>
            <a:r>
              <a:rPr lang="uk-UA" dirty="0"/>
              <a:t>     </a:t>
            </a:r>
            <a:r>
              <a:rPr lang="uk-UA" b="1" dirty="0" smtClean="0"/>
              <a:t>Заборона</a:t>
            </a:r>
            <a:r>
              <a:rPr lang="uk-UA" dirty="0" smtClean="0"/>
              <a:t>: </a:t>
            </a:r>
            <a:r>
              <a:rPr lang="uk-UA" dirty="0"/>
              <a:t>запобігати розголошенню інформації та несанкціонованому </a:t>
            </a:r>
            <a:r>
              <a:rPr lang="uk-UA" dirty="0" smtClean="0"/>
              <a:t>доступу</a:t>
            </a:r>
          </a:p>
          <a:p>
            <a:pPr marL="0" indent="0">
              <a:buNone/>
            </a:pPr>
            <a:r>
              <a:rPr lang="uk-UA" dirty="0"/>
              <a:t/>
            </a:r>
            <a:br>
              <a:rPr lang="uk-UA" dirty="0"/>
            </a:br>
            <a:r>
              <a:rPr lang="uk-UA" dirty="0"/>
              <a:t>     </a:t>
            </a:r>
            <a:r>
              <a:rPr lang="uk-UA" b="1" dirty="0"/>
              <a:t>Зрив</a:t>
            </a:r>
            <a:r>
              <a:rPr lang="uk-UA" dirty="0"/>
              <a:t>: зупинення або зміна вихідного трафіку </a:t>
            </a:r>
            <a:r>
              <a:rPr lang="uk-UA" dirty="0" smtClean="0"/>
              <a:t>(в бік зловмисника</a:t>
            </a:r>
            <a:r>
              <a:rPr lang="uk-UA" dirty="0"/>
              <a:t>)</a:t>
            </a:r>
            <a:br>
              <a:rPr lang="uk-UA" dirty="0"/>
            </a:br>
            <a:r>
              <a:rPr lang="uk-UA" dirty="0"/>
              <a:t>    </a:t>
            </a:r>
            <a:endParaRPr lang="uk-UA" dirty="0" smtClean="0"/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</a:t>
            </a:r>
            <a:r>
              <a:rPr lang="uk-UA" b="1" dirty="0"/>
              <a:t>Деградація</a:t>
            </a:r>
            <a:r>
              <a:rPr lang="uk-UA" dirty="0"/>
              <a:t>: </a:t>
            </a:r>
            <a:r>
              <a:rPr lang="uk-UA" dirty="0" smtClean="0"/>
              <a:t>контратакуйте командування </a:t>
            </a:r>
            <a:r>
              <a:rPr lang="uk-UA" dirty="0"/>
              <a:t>та </a:t>
            </a:r>
            <a:r>
              <a:rPr lang="uk-UA" dirty="0" smtClean="0"/>
              <a:t>управління</a:t>
            </a:r>
          </a:p>
          <a:p>
            <a:pPr marL="0" indent="0">
              <a:buNone/>
            </a:pPr>
            <a:r>
              <a:rPr lang="uk-UA" dirty="0"/>
              <a:t/>
            </a:r>
            <a:br>
              <a:rPr lang="uk-UA" dirty="0"/>
            </a:br>
            <a:r>
              <a:rPr lang="uk-UA" dirty="0"/>
              <a:t>   </a:t>
            </a:r>
            <a:r>
              <a:rPr lang="uk-UA" dirty="0" smtClean="0"/>
              <a:t> </a:t>
            </a:r>
            <a:r>
              <a:rPr lang="uk-UA" b="1" dirty="0" smtClean="0"/>
              <a:t>Обман</a:t>
            </a:r>
            <a:r>
              <a:rPr lang="uk-UA" dirty="0" smtClean="0"/>
              <a:t>: </a:t>
            </a:r>
            <a:r>
              <a:rPr lang="uk-UA" dirty="0"/>
              <a:t>заважайте командувати та </a:t>
            </a:r>
            <a:r>
              <a:rPr lang="uk-UA" dirty="0" smtClean="0"/>
              <a:t>контролювати</a:t>
            </a:r>
          </a:p>
          <a:p>
            <a:pPr marL="0" indent="0">
              <a:buNone/>
            </a:pPr>
            <a:r>
              <a:rPr lang="uk-UA" dirty="0"/>
              <a:t/>
            </a:r>
            <a:br>
              <a:rPr lang="uk-UA" dirty="0"/>
            </a:br>
            <a:r>
              <a:rPr lang="uk-UA" dirty="0"/>
              <a:t>    </a:t>
            </a:r>
            <a:r>
              <a:rPr lang="uk-UA" dirty="0" smtClean="0"/>
              <a:t> </a:t>
            </a:r>
            <a:r>
              <a:rPr lang="uk-UA" b="1" dirty="0" smtClean="0"/>
              <a:t>Вміст</a:t>
            </a:r>
            <a:r>
              <a:rPr lang="uk-UA" dirty="0" smtClean="0"/>
              <a:t>: </a:t>
            </a:r>
            <a:r>
              <a:rPr lang="uk-UA" dirty="0"/>
              <a:t>зміни сегментації мережі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71161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910" y="410547"/>
            <a:ext cx="11008567" cy="5813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b="1" dirty="0"/>
              <a:t>І</a:t>
            </a:r>
            <a:r>
              <a:rPr lang="uk-UA" sz="3200" b="1" dirty="0" smtClean="0"/>
              <a:t>ндикатор </a:t>
            </a:r>
            <a:r>
              <a:rPr lang="uk-UA" sz="3200" b="1" dirty="0"/>
              <a:t>компрометації </a:t>
            </a:r>
            <a:r>
              <a:rPr lang="uk-UA" sz="3200" dirty="0"/>
              <a:t>(IOC) - це активність і / або шкідливий об'єкт, виявлений в мережі або на кінцевій точці. </a:t>
            </a:r>
            <a:r>
              <a:rPr lang="uk-UA" sz="3200" dirty="0" smtClean="0"/>
              <a:t>Можливо ідентифікувати </a:t>
            </a:r>
            <a:r>
              <a:rPr lang="uk-UA" sz="3200" dirty="0"/>
              <a:t>ці індикатори і, таким чином, </a:t>
            </a:r>
            <a:r>
              <a:rPr lang="uk-UA" sz="3200" dirty="0" smtClean="0"/>
              <a:t>щоб </a:t>
            </a:r>
            <a:r>
              <a:rPr lang="uk-UA" sz="3200" dirty="0"/>
              <a:t>поліпшити </a:t>
            </a:r>
            <a:r>
              <a:rPr lang="uk-UA" sz="3200" dirty="0" smtClean="0"/>
              <a:t>можливості </a:t>
            </a:r>
            <a:r>
              <a:rPr lang="uk-UA" sz="3200" dirty="0"/>
              <a:t>по виявленню майбутніх атак. Прості сценарії використання </a:t>
            </a:r>
            <a:r>
              <a:rPr lang="uk-UA" sz="3200" dirty="0" smtClean="0"/>
              <a:t>полягають в пошуку специфічних </a:t>
            </a:r>
            <a:r>
              <a:rPr lang="uk-UA" sz="3200" dirty="0"/>
              <a:t>файлів в системі за різними ознаками: MD5-хешу, імені файлу, датою створення, </a:t>
            </a:r>
            <a:r>
              <a:rPr lang="uk-UA" sz="3200" dirty="0" smtClean="0"/>
              <a:t>розміру </a:t>
            </a:r>
            <a:r>
              <a:rPr lang="uk-UA" sz="3200" dirty="0"/>
              <a:t>і іншим атрибутам. Крім того, можна шукати різні специфічні ознаки в пам'яті або специфічні </a:t>
            </a:r>
            <a:r>
              <a:rPr lang="uk-UA" sz="3200" dirty="0" err="1" smtClean="0"/>
              <a:t>запиcи</a:t>
            </a:r>
            <a:r>
              <a:rPr lang="uk-UA" sz="3200" dirty="0" smtClean="0"/>
              <a:t> </a:t>
            </a:r>
            <a:r>
              <a:rPr lang="uk-UA" sz="3200" dirty="0"/>
              <a:t>в реєстрі операційної системи Windows.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05296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900" y="121299"/>
            <a:ext cx="11597951" cy="877078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Індикаторів</a:t>
            </a:r>
            <a:r>
              <a:rPr lang="uk-UA" dirty="0"/>
              <a:t>, які використовуються для виявлення шкідливої активності, відомо чимало, </a:t>
            </a:r>
            <a:r>
              <a:rPr lang="uk-UA" dirty="0" smtClean="0"/>
              <a:t>найпоширеніших </a:t>
            </a:r>
            <a:r>
              <a:rPr lang="uk-UA" dirty="0"/>
              <a:t>з яких </a:t>
            </a:r>
            <a:r>
              <a:rPr lang="uk-UA" dirty="0" smtClean="0"/>
              <a:t>10: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83" y="1100061"/>
            <a:ext cx="8640147" cy="575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875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1800" y="2422525"/>
            <a:ext cx="6385560" cy="1325563"/>
          </a:xfrm>
        </p:spPr>
        <p:txBody>
          <a:bodyPr/>
          <a:lstStyle/>
          <a:p>
            <a:pPr algn="ctr"/>
            <a:r>
              <a:rPr lang="uk-UA" dirty="0" smtClean="0"/>
              <a:t>Дякую за увагу!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5341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" y="266006"/>
            <a:ext cx="11571316" cy="6384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/>
              <a:t>Як працює </a:t>
            </a:r>
            <a:r>
              <a:rPr lang="en-US" sz="3200" dirty="0" smtClean="0"/>
              <a:t>Cyber </a:t>
            </a:r>
            <a:r>
              <a:rPr lang="en-US" sz="3200" dirty="0"/>
              <a:t>Kill </a:t>
            </a:r>
            <a:r>
              <a:rPr lang="en-US" sz="3200" dirty="0" smtClean="0"/>
              <a:t>Chain</a:t>
            </a:r>
            <a:r>
              <a:rPr lang="uk-UA" sz="3200" dirty="0" smtClean="0"/>
              <a:t>?</a:t>
            </a:r>
            <a:r>
              <a:rPr lang="uk-UA" sz="3200" dirty="0"/>
              <a:t/>
            </a:r>
            <a:br>
              <a:rPr lang="uk-UA" sz="3200" dirty="0"/>
            </a:br>
            <a:r>
              <a:rPr lang="uk-UA" sz="3200" dirty="0"/>
              <a:t/>
            </a:r>
            <a:br>
              <a:rPr lang="uk-UA" sz="3200" dirty="0"/>
            </a:br>
            <a:r>
              <a:rPr lang="uk-UA" sz="3200" dirty="0"/>
              <a:t>У </a:t>
            </a:r>
            <a:r>
              <a:rPr lang="en-US" sz="3200" dirty="0"/>
              <a:t>Cyber Kill Chain</a:t>
            </a:r>
            <a:r>
              <a:rPr lang="uk-UA" sz="3200" dirty="0" smtClean="0"/>
              <a:t> </a:t>
            </a:r>
            <a:r>
              <a:rPr lang="uk-UA" sz="3200" dirty="0"/>
              <a:t>є кілька основних стадій. Вони варіюються від </a:t>
            </a:r>
            <a:r>
              <a:rPr lang="uk-UA" sz="3200" u="sng" dirty="0"/>
              <a:t>розвідки</a:t>
            </a:r>
            <a:r>
              <a:rPr lang="uk-UA" sz="3200" dirty="0"/>
              <a:t> (найчастіше першої стадії нападу зловмисного програмного забезпечення) до </a:t>
            </a:r>
            <a:r>
              <a:rPr lang="uk-UA" sz="3200" u="sng" dirty="0" smtClean="0"/>
              <a:t>дослідження</a:t>
            </a:r>
            <a:r>
              <a:rPr lang="uk-UA" sz="3200" dirty="0" smtClean="0"/>
              <a:t> </a:t>
            </a:r>
            <a:r>
              <a:rPr lang="uk-UA" sz="3200" dirty="0"/>
              <a:t>(переміщення </a:t>
            </a:r>
            <a:r>
              <a:rPr lang="uk-UA" sz="3200" dirty="0" smtClean="0"/>
              <a:t>з дослідженням </a:t>
            </a:r>
            <a:r>
              <a:rPr lang="uk-UA" sz="3200" dirty="0"/>
              <a:t>по всій мережі для отримання доступу до більшої кількості даних) до </a:t>
            </a:r>
            <a:r>
              <a:rPr lang="uk-UA" sz="3200" dirty="0" err="1"/>
              <a:t>ексфільтрації</a:t>
            </a:r>
            <a:r>
              <a:rPr lang="uk-UA" sz="3200" dirty="0"/>
              <a:t> даних (виведення даних). </a:t>
            </a:r>
            <a:endParaRPr lang="uk-UA" sz="3200" dirty="0" smtClean="0"/>
          </a:p>
          <a:p>
            <a:pPr marL="0" indent="0">
              <a:buNone/>
            </a:pPr>
            <a:r>
              <a:rPr lang="uk-UA" sz="3200" dirty="0" smtClean="0"/>
              <a:t>Усі розповсюджені </a:t>
            </a:r>
            <a:r>
              <a:rPr lang="uk-UA" sz="3200" dirty="0"/>
              <a:t>вектори нападу - будь то </a:t>
            </a:r>
            <a:r>
              <a:rPr lang="uk-UA" sz="3200" dirty="0" err="1"/>
              <a:t>фішинг</a:t>
            </a:r>
            <a:r>
              <a:rPr lang="uk-UA" sz="3200" dirty="0"/>
              <a:t> чи груба сила чи найновіший штам зловмисного програмного забезпечення - запускають активність у </a:t>
            </a:r>
            <a:r>
              <a:rPr lang="en-US" sz="3200" dirty="0"/>
              <a:t>Cyber Kill Chain</a:t>
            </a:r>
            <a:r>
              <a:rPr lang="uk-UA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30962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36" y="0"/>
            <a:ext cx="10425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88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682" y="160256"/>
            <a:ext cx="11924908" cy="654220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3200" b="1" dirty="0"/>
              <a:t>Розвідка. </a:t>
            </a:r>
            <a:r>
              <a:rPr lang="uk-UA" sz="3200" dirty="0"/>
              <a:t>Дослідження, ідентифікація і вибір цільової системи для злому</a:t>
            </a:r>
            <a:r>
              <a:rPr lang="uk-UA" sz="3200" dirty="0" smtClean="0"/>
              <a:t>.</a:t>
            </a:r>
          </a:p>
          <a:p>
            <a:pPr marL="0" indent="0">
              <a:buNone/>
            </a:pPr>
            <a:r>
              <a:rPr lang="uk-UA" sz="3200" dirty="0"/>
              <a:t/>
            </a:r>
            <a:br>
              <a:rPr lang="uk-UA" sz="3200" dirty="0"/>
            </a:br>
            <a:r>
              <a:rPr lang="uk-UA" sz="3200" b="1" dirty="0"/>
              <a:t>Озброєння</a:t>
            </a:r>
            <a:r>
              <a:rPr lang="uk-UA" sz="3200" dirty="0"/>
              <a:t>. Оснащення </a:t>
            </a:r>
            <a:r>
              <a:rPr lang="uk-UA" sz="3200" dirty="0" err="1" smtClean="0"/>
              <a:t>тулзами</a:t>
            </a:r>
            <a:r>
              <a:rPr lang="uk-UA" sz="3200" dirty="0" smtClean="0"/>
              <a:t> </a:t>
            </a:r>
            <a:r>
              <a:rPr lang="uk-UA" sz="3200" dirty="0"/>
              <a:t>і </a:t>
            </a:r>
            <a:r>
              <a:rPr lang="uk-UA" sz="3200" dirty="0" err="1"/>
              <a:t>malware</a:t>
            </a:r>
            <a:r>
              <a:rPr lang="uk-UA" sz="3200" dirty="0"/>
              <a:t> для скоєння нападу</a:t>
            </a:r>
            <a:br>
              <a:rPr lang="uk-UA" sz="3200" dirty="0"/>
            </a:br>
            <a:endParaRPr lang="uk-UA" sz="3200" dirty="0" smtClean="0"/>
          </a:p>
          <a:p>
            <a:pPr marL="0" indent="0">
              <a:buNone/>
            </a:pPr>
            <a:r>
              <a:rPr lang="uk-UA" sz="3200" b="1" dirty="0" smtClean="0"/>
              <a:t>Доставка</a:t>
            </a:r>
            <a:r>
              <a:rPr lang="uk-UA" sz="3200" b="1" dirty="0"/>
              <a:t>. </a:t>
            </a:r>
            <a:r>
              <a:rPr lang="uk-UA" sz="3200" dirty="0"/>
              <a:t>Донесення шкідливого контенту до цільової системи</a:t>
            </a:r>
            <a:br>
              <a:rPr lang="uk-UA" sz="3200" dirty="0"/>
            </a:br>
            <a:endParaRPr lang="uk-UA" sz="3200" dirty="0" smtClean="0"/>
          </a:p>
          <a:p>
            <a:pPr marL="0" indent="0">
              <a:buNone/>
            </a:pPr>
            <a:r>
              <a:rPr lang="uk-UA" sz="3200" b="1" dirty="0" smtClean="0"/>
              <a:t>Зараження</a:t>
            </a:r>
            <a:r>
              <a:rPr lang="uk-UA" sz="3200" dirty="0"/>
              <a:t>. Запуск шкідливого коду або експлуатація уразливості системи</a:t>
            </a:r>
            <a:br>
              <a:rPr lang="uk-UA" sz="3200" dirty="0"/>
            </a:br>
            <a:endParaRPr lang="uk-UA" sz="3200" dirty="0" smtClean="0"/>
          </a:p>
          <a:p>
            <a:pPr marL="0" indent="0">
              <a:buNone/>
            </a:pPr>
            <a:r>
              <a:rPr lang="uk-UA" sz="3200" b="1" dirty="0" smtClean="0"/>
              <a:t>Інсталяція</a:t>
            </a:r>
            <a:r>
              <a:rPr lang="uk-UA" sz="3200" b="1" dirty="0"/>
              <a:t>. </a:t>
            </a:r>
            <a:r>
              <a:rPr lang="uk-UA" sz="3200" dirty="0"/>
              <a:t>Відкриття віддаленого доступу та інші дії із зараженою системою</a:t>
            </a:r>
            <a:br>
              <a:rPr lang="uk-UA" sz="3200" dirty="0"/>
            </a:br>
            <a:endParaRPr lang="uk-UA" sz="3200" dirty="0" smtClean="0"/>
          </a:p>
          <a:p>
            <a:pPr marL="0" indent="0">
              <a:buNone/>
            </a:pPr>
            <a:r>
              <a:rPr lang="uk-UA" sz="3200" b="1" dirty="0" smtClean="0"/>
              <a:t>Отримання </a:t>
            </a:r>
            <a:r>
              <a:rPr lang="uk-UA" sz="3200" b="1" dirty="0"/>
              <a:t>управління</a:t>
            </a:r>
            <a:r>
              <a:rPr lang="uk-UA" sz="3200" dirty="0"/>
              <a:t>. Управління зараженої системою.</a:t>
            </a:r>
            <a:br>
              <a:rPr lang="uk-UA" sz="3200" dirty="0"/>
            </a:br>
            <a:endParaRPr lang="uk-UA" sz="3200" dirty="0" smtClean="0"/>
          </a:p>
          <a:p>
            <a:pPr marL="0" indent="0">
              <a:buNone/>
            </a:pPr>
            <a:r>
              <a:rPr lang="uk-UA" sz="3200" b="1" dirty="0" smtClean="0"/>
              <a:t>Виконання </a:t>
            </a:r>
            <a:r>
              <a:rPr lang="uk-UA" sz="3200" b="1" dirty="0"/>
              <a:t>дій. </a:t>
            </a:r>
            <a:r>
              <a:rPr lang="uk-UA" sz="3200" dirty="0"/>
              <a:t>Збір, крадіжка, відправка даних, шифрування файлів, підміна і видалення даних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01896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49" y="0"/>
            <a:ext cx="117403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6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05758"/>
            <a:ext cx="12192000" cy="608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56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45096"/>
            <a:ext cx="12174390" cy="626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86737"/>
      </p:ext>
    </p:extLst>
  </p:cSld>
  <p:clrMapOvr>
    <a:masterClrMapping/>
  </p:clrMapOvr>
</p:sld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убина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Глубина</Template>
  <TotalTime>558</TotalTime>
  <Words>549</Words>
  <Application>Microsoft Office PowerPoint</Application>
  <PresentationFormat>Широкоэкранный</PresentationFormat>
  <Paragraphs>72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2" baseType="lpstr">
      <vt:lpstr>Arial</vt:lpstr>
      <vt:lpstr>Corbel</vt:lpstr>
      <vt:lpstr>Глубина</vt:lpstr>
      <vt:lpstr> Лекція 4  The kill chain. ATT&amp;CK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1</dc:title>
  <dc:creator>Пользователь Windows</dc:creator>
  <cp:lastModifiedBy>Пользователь Windows</cp:lastModifiedBy>
  <cp:revision>51</cp:revision>
  <dcterms:created xsi:type="dcterms:W3CDTF">2020-02-05T12:03:42Z</dcterms:created>
  <dcterms:modified xsi:type="dcterms:W3CDTF">2020-02-18T11:26:30Z</dcterms:modified>
</cp:coreProperties>
</file>