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91" r:id="rId7"/>
    <p:sldId id="260" r:id="rId8"/>
    <p:sldId id="261" r:id="rId9"/>
    <p:sldId id="262" r:id="rId10"/>
    <p:sldId id="263" r:id="rId11"/>
    <p:sldId id="274" r:id="rId12"/>
    <p:sldId id="264" r:id="rId13"/>
    <p:sldId id="275" r:id="rId14"/>
    <p:sldId id="277" r:id="rId15"/>
    <p:sldId id="276" r:id="rId16"/>
    <p:sldId id="266" r:id="rId17"/>
    <p:sldId id="267" r:id="rId18"/>
    <p:sldId id="280" r:id="rId19"/>
    <p:sldId id="279" r:id="rId20"/>
    <p:sldId id="269" r:id="rId21"/>
    <p:sldId id="270" r:id="rId22"/>
    <p:sldId id="271" r:id="rId23"/>
    <p:sldId id="272" r:id="rId24"/>
    <p:sldId id="273" r:id="rId25"/>
    <p:sldId id="278" r:id="rId26"/>
    <p:sldId id="282" r:id="rId27"/>
    <p:sldId id="290" r:id="rId28"/>
    <p:sldId id="283" r:id="rId29"/>
    <p:sldId id="294" r:id="rId30"/>
    <p:sldId id="284" r:id="rId31"/>
    <p:sldId id="285" r:id="rId32"/>
    <p:sldId id="286" r:id="rId33"/>
    <p:sldId id="287" r:id="rId34"/>
    <p:sldId id="288" r:id="rId35"/>
    <p:sldId id="289" r:id="rId36"/>
    <p:sldId id="292" r:id="rId37"/>
    <p:sldId id="293" r:id="rId38"/>
    <p:sldId id="268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701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109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106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8806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80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471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245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76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298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88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269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BB98681-33F6-452B-BAF4-1E7BCF0B7144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3C1692B9-C3D8-4C90-8FE1-6852A8C3315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70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docs.python.org/3/library/xml.html" TargetMode="Externa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comp-sc.if.ua/python-easy" TargetMode="External"/><Relationship Id="rId2" Type="http://schemas.openxmlformats.org/officeDocument/2006/relationships/hyperlink" Target="https://www.bestprog.net/uk/2020/10/11/python-arguments-in-functions-passing-arguments-to-a-function-changing-arguments-in-the-body-of-a-function-u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martiqa.ru/blog/how-to-use-python-lambda-function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5831"/>
          </a:xfrm>
        </p:spPr>
        <p:txBody>
          <a:bodyPr/>
          <a:lstStyle/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874069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uk-UA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en-US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8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Модулі і пакети</a:t>
            </a:r>
            <a:r>
              <a:rPr lang="uk-UA" sz="8000" dirty="0" smtClean="0"/>
              <a:t>.</a:t>
            </a:r>
            <a:endParaRPr lang="uk-UA" sz="8000" dirty="0"/>
          </a:p>
        </p:txBody>
      </p:sp>
    </p:spTree>
    <p:extLst>
      <p:ext uri="{BB962C8B-B14F-4D97-AF65-F5344CB8AC3E}">
        <p14:creationId xmlns:p14="http://schemas.microsoft.com/office/powerpoint/2010/main" val="29408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871"/>
          </a:xfrm>
        </p:spPr>
        <p:txBody>
          <a:bodyPr/>
          <a:lstStyle/>
          <a:p>
            <a:pPr algn="ctr"/>
            <a:r>
              <a:rPr lang="uk-UA" b="1" i="1" dirty="0" smtClean="0"/>
              <a:t>Аргументи за замовчуванням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3996"/>
            <a:ext cx="10515600" cy="5362113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за замовчуванням, це аргумент, значення для якого задано спочатку, при створенні функції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замовчуванню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присвоювання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500" b="1" dirty="0" err="1"/>
              <a:t>def</a:t>
            </a:r>
            <a:r>
              <a:rPr lang="uk-UA" sz="3500" b="1" dirty="0"/>
              <a:t> </a:t>
            </a:r>
            <a:r>
              <a:rPr lang="uk-UA" sz="3500" dirty="0" err="1"/>
              <a:t>cylinder</a:t>
            </a:r>
            <a:r>
              <a:rPr lang="uk-UA" sz="3500" b="1" dirty="0"/>
              <a:t>(h, r = 1):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 err="1"/>
              <a:t>side</a:t>
            </a:r>
            <a:r>
              <a:rPr lang="uk-UA" dirty="0"/>
              <a:t> = 2 * 3.14 * r * h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 err="1"/>
              <a:t>circle</a:t>
            </a:r>
            <a:r>
              <a:rPr lang="uk-UA" dirty="0"/>
              <a:t> = 3.14 * r**2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 err="1"/>
              <a:t>full</a:t>
            </a:r>
            <a:r>
              <a:rPr lang="uk-UA" dirty="0"/>
              <a:t> = </a:t>
            </a:r>
            <a:r>
              <a:rPr lang="uk-UA" dirty="0" err="1"/>
              <a:t>side</a:t>
            </a:r>
            <a:r>
              <a:rPr lang="uk-UA" dirty="0"/>
              <a:t> + 2 * </a:t>
            </a:r>
            <a:r>
              <a:rPr lang="uk-UA" dirty="0" err="1"/>
              <a:t>circle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 err="1"/>
              <a:t>return</a:t>
            </a:r>
            <a:r>
              <a:rPr lang="uk-UA" dirty="0"/>
              <a:t> </a:t>
            </a:r>
            <a:r>
              <a:rPr lang="uk-UA" dirty="0" err="1"/>
              <a:t>full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figure1 = </a:t>
            </a:r>
            <a:r>
              <a:rPr lang="uk-UA" dirty="0" err="1"/>
              <a:t>cylinder</a:t>
            </a:r>
            <a:r>
              <a:rPr lang="uk-UA" b="1" dirty="0"/>
              <a:t>(4, 3)</a:t>
            </a:r>
          </a:p>
          <a:p>
            <a:pPr marL="0" indent="0">
              <a:buNone/>
            </a:pPr>
            <a:r>
              <a:rPr lang="uk-UA" dirty="0"/>
              <a:t>figure2 = </a:t>
            </a:r>
            <a:r>
              <a:rPr lang="uk-UA" dirty="0" err="1"/>
              <a:t>cylinder</a:t>
            </a:r>
            <a:r>
              <a:rPr lang="uk-UA" b="1" dirty="0"/>
              <a:t>(5)</a:t>
            </a:r>
          </a:p>
          <a:p>
            <a:pPr marL="0" indent="0">
              <a:buNone/>
            </a:pPr>
            <a:r>
              <a:rPr lang="uk-UA" dirty="0" err="1"/>
              <a:t>print</a:t>
            </a:r>
            <a:r>
              <a:rPr lang="uk-UA" dirty="0"/>
              <a:t>(figure1)</a:t>
            </a:r>
          </a:p>
          <a:p>
            <a:pPr marL="0" indent="0">
              <a:buNone/>
            </a:pPr>
            <a:r>
              <a:rPr lang="uk-UA" dirty="0" err="1"/>
              <a:t>print</a:t>
            </a:r>
            <a:r>
              <a:rPr lang="uk-UA" dirty="0"/>
              <a:t>(figure2)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09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Позиційні </a:t>
            </a:r>
            <a:r>
              <a:rPr lang="uk-UA" dirty="0" smtClean="0"/>
              <a:t>і </a:t>
            </a:r>
            <a:r>
              <a:rPr lang="uk-UA" b="1" dirty="0" smtClean="0"/>
              <a:t>іменовані</a:t>
            </a:r>
            <a:r>
              <a:rPr lang="uk-UA" dirty="0" smtClean="0"/>
              <a:t> аргументи</a:t>
            </a:r>
            <a:endParaRPr lang="uk-UA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sz="half" idx="1"/>
          </p:nvPr>
        </p:nvSpPr>
        <p:spPr bwMode="auto">
          <a:xfrm>
            <a:off x="6243638" y="1906131"/>
            <a:ext cx="5572126" cy="392415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def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len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ch1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=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'-'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ch2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=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'*'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24292E"/>
                </a:solidFill>
                <a:latin typeface="var(--bs-font-monospace)"/>
              </a:rPr>
              <a:t> </a:t>
            </a:r>
            <a:r>
              <a:rPr lang="uk-UA" altLang="uk-UA" dirty="0" smtClean="0">
                <a:solidFill>
                  <a:srgbClr val="24292E"/>
                </a:solidFill>
                <a:latin typeface="var(--bs-font-monospace)"/>
              </a:rPr>
              <a:t>   </a:t>
            </a: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return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(ch1 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+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ch2) 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*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len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+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ch1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rgbClr val="24292E"/>
              </a:solidFill>
              <a:effectLst/>
              <a:latin typeface="var(--bs-font-monospace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var(--bs-font-monospace)"/>
              </a:rPr>
              <a:t>5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))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-*-*-*-*-*-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var(--bs-font-monospace)"/>
              </a:rPr>
              <a:t>3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'.'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))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.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*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.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*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.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*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var(--bs-font-monospace)"/>
              </a:rPr>
              <a:t>2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':'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'|'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))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: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|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: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|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: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647701" y="1913471"/>
            <a:ext cx="5448299" cy="43550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def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rgbClr val="990000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len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ch1, ch2):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800" dirty="0">
                <a:solidFill>
                  <a:srgbClr val="24292E"/>
                </a:solidFill>
                <a:latin typeface="var(--bs-font-monospace)"/>
              </a:rPr>
              <a:t> </a:t>
            </a:r>
            <a:r>
              <a:rPr lang="uk-UA" altLang="uk-UA" sz="2800" dirty="0" smtClean="0">
                <a:solidFill>
                  <a:srgbClr val="24292E"/>
                </a:solidFill>
                <a:latin typeface="var(--bs-font-monospace)"/>
              </a:rPr>
              <a:t>  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return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(ch1 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+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ch2) 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*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len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+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ch1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print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bar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(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var(--bs-font-monospace)"/>
              </a:rPr>
              <a:t>5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'-'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, 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var(--bs-font-monospace)"/>
              </a:rPr>
              <a:t>'*'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))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24292E"/>
                </a:solidFill>
                <a:effectLst/>
                <a:latin typeface="var(--bs-font-monospace)"/>
              </a:rPr>
              <a:t> 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ar(--bs-font-monospace)"/>
              </a:rPr>
              <a:t>-*-*-*-*-*-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2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2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1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712" y="279401"/>
            <a:ext cx="10515600" cy="7268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/>
              <a:t>Аргументи довільної довжини </a:t>
            </a:r>
            <a:r>
              <a:rPr lang="ru-RU" altLang="ru-RU" sz="4000" i="1" dirty="0" smtClean="0">
                <a:solidFill>
                  <a:srgbClr val="212121"/>
                </a:solidFill>
                <a:latin typeface="Source Code Pro"/>
              </a:rPr>
              <a:t>*</a:t>
            </a:r>
            <a:r>
              <a:rPr lang="ru-RU" altLang="ru-RU" sz="4000" i="1" dirty="0" err="1">
                <a:solidFill>
                  <a:srgbClr val="212121"/>
                </a:solidFill>
                <a:latin typeface="Source Code Pro"/>
              </a:rPr>
              <a:t>args</a:t>
            </a:r>
            <a:r>
              <a:rPr lang="ru-RU" altLang="ru-RU" sz="4000" i="1" dirty="0">
                <a:solidFill>
                  <a:srgbClr val="212121"/>
                </a:solidFill>
                <a:latin typeface="Source Code Pro"/>
              </a:rPr>
              <a:t> </a:t>
            </a:r>
            <a:r>
              <a:rPr lang="ru-RU" altLang="ru-RU" sz="4000" i="1" dirty="0" smtClean="0">
                <a:solidFill>
                  <a:srgbClr val="212121"/>
                </a:solidFill>
                <a:latin typeface="Source Code Pro"/>
              </a:rPr>
              <a:t> і </a:t>
            </a:r>
            <a:r>
              <a:rPr lang="uk-UA" sz="4000" b="1" i="1" dirty="0" smtClean="0"/>
              <a:t>** </a:t>
            </a:r>
            <a:r>
              <a:rPr lang="en-US" sz="4000" b="1" i="1" dirty="0" err="1"/>
              <a:t>kwargs</a:t>
            </a:r>
            <a:endParaRPr lang="uk-UA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422" y="1159798"/>
            <a:ext cx="10871447" cy="5090081"/>
          </a:xfrm>
        </p:spPr>
        <p:txBody>
          <a:bodyPr/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/>
              <a:t>Іноді виникає ситуація, коли ви заздалегідь не </a:t>
            </a:r>
            <a:r>
              <a:rPr lang="uk-UA" dirty="0" smtClean="0"/>
              <a:t>відомо, </a:t>
            </a:r>
            <a:r>
              <a:rPr lang="uk-UA" dirty="0"/>
              <a:t>яка кількість аргументів буде необхідно прийняти функції. В цьому випадку слід використовувати аргументи довільної довжини. Вони задаються довільним ім'ям змінної, перед </a:t>
            </a:r>
            <a:r>
              <a:rPr lang="uk-UA" dirty="0" smtClean="0"/>
              <a:t>яким </a:t>
            </a:r>
            <a:r>
              <a:rPr lang="uk-UA" dirty="0"/>
              <a:t>ставиться зірочка </a:t>
            </a:r>
            <a:r>
              <a:rPr lang="uk-UA" dirty="0" smtClean="0"/>
              <a:t>(*).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/>
          </a:p>
          <a:p>
            <a:pPr marL="0" indent="0">
              <a:buNone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def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func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(*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args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): </a:t>
            </a:r>
          </a:p>
          <a:p>
            <a:pPr marL="0" indent="0">
              <a:buNone/>
            </a:pPr>
            <a:r>
              <a:rPr lang="ru-RU" altLang="ru-RU" dirty="0">
                <a:solidFill>
                  <a:srgbClr val="212121"/>
                </a:solidFill>
                <a:latin typeface="Source Code Pro"/>
              </a:rPr>
              <a:t>	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args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457200">
              <a:buNone/>
            </a:pPr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параметр </a:t>
            </a:r>
            <a:r>
              <a:rPr lang="ru-RU" dirty="0" err="1"/>
              <a:t>args</a:t>
            </a:r>
            <a:r>
              <a:rPr lang="ru-RU" dirty="0"/>
              <a:t> є кортежем.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 smtClean="0"/>
              <a:t>переконатися</a:t>
            </a:r>
            <a:r>
              <a:rPr lang="ru-RU" dirty="0"/>
              <a:t>, </a:t>
            </a:r>
            <a:r>
              <a:rPr lang="ru-RU" dirty="0" err="1"/>
              <a:t>викликавши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таким </a:t>
            </a:r>
            <a:r>
              <a:rPr lang="ru-RU" dirty="0" smtClean="0"/>
              <a:t>чином:</a:t>
            </a:r>
          </a:p>
          <a:p>
            <a:pPr marL="0" indent="457200">
              <a:buNone/>
            </a:pP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f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unc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 (‘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student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',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17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,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22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, </a:t>
            </a:r>
            <a:r>
              <a:rPr lang="ru-RU" altLang="ru-RU" dirty="0" smtClean="0">
                <a:solidFill>
                  <a:srgbClr val="212121"/>
                </a:solidFill>
                <a:latin typeface="Source Code Pro"/>
              </a:rPr>
              <a:t>‘ПЛ-3,4'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457200">
              <a:buNone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‘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student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',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17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,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22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Source Code Pro"/>
              </a:rPr>
              <a:t>, </a:t>
            </a:r>
            <a:r>
              <a:rPr lang="ru-RU" altLang="ru-RU" dirty="0">
                <a:solidFill>
                  <a:srgbClr val="212121"/>
                </a:solidFill>
                <a:latin typeface="Source Code Pro"/>
              </a:rPr>
              <a:t>‘ПЛ-3,4'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22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** </a:t>
            </a:r>
            <a:r>
              <a:rPr lang="en-US" b="1" dirty="0" err="1"/>
              <a:t>kwargs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5118100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/>
              <a:t>	За </a:t>
            </a:r>
            <a:r>
              <a:rPr lang="uk-UA" dirty="0"/>
              <a:t>аналогією з * </a:t>
            </a:r>
            <a:r>
              <a:rPr lang="en-US" dirty="0" err="1"/>
              <a:t>args</a:t>
            </a:r>
            <a:r>
              <a:rPr lang="en-US" dirty="0"/>
              <a:t> </a:t>
            </a:r>
            <a:r>
              <a:rPr lang="uk-UA" dirty="0"/>
              <a:t>ми використовуємо ** </a:t>
            </a:r>
            <a:r>
              <a:rPr lang="en-US" dirty="0" err="1"/>
              <a:t>kwargs</a:t>
            </a:r>
            <a:r>
              <a:rPr lang="en-US" dirty="0"/>
              <a:t> </a:t>
            </a:r>
            <a:r>
              <a:rPr lang="uk-UA" dirty="0"/>
              <a:t>для передачі змінного кількості іменованих аргументів. Схоже з * </a:t>
            </a:r>
            <a:r>
              <a:rPr lang="en-US" dirty="0" err="1"/>
              <a:t>args</a:t>
            </a:r>
            <a:r>
              <a:rPr lang="en-US" dirty="0"/>
              <a:t>, </a:t>
            </a:r>
            <a:r>
              <a:rPr lang="uk-UA" dirty="0"/>
              <a:t>якщо поставити ** перед ім'ям, це ім'я буде приймати будь-яку кількість іменованих аргументів. Кортеж / словник з декількох переданих аргументів буде доступний під цим ім'ям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en-US" b="1" dirty="0" err="1"/>
              <a:t>def</a:t>
            </a:r>
            <a:r>
              <a:rPr lang="en-US" dirty="0"/>
              <a:t> </a:t>
            </a:r>
            <a:r>
              <a:rPr lang="en-US" dirty="0" err="1"/>
              <a:t>print_kwargs</a:t>
            </a:r>
            <a:r>
              <a:rPr lang="en-US" dirty="0"/>
              <a:t>(**</a:t>
            </a:r>
            <a:r>
              <a:rPr lang="en-US" dirty="0" err="1"/>
              <a:t>kwargs</a:t>
            </a:r>
            <a:r>
              <a:rPr lang="en-US" dirty="0"/>
              <a:t>):</a:t>
            </a:r>
          </a:p>
          <a:p>
            <a:pPr marL="0" indent="0">
              <a:buNone/>
            </a:pPr>
            <a:r>
              <a:rPr lang="en-US" dirty="0"/>
              <a:t>        print(</a:t>
            </a:r>
            <a:r>
              <a:rPr lang="en-US" dirty="0" err="1"/>
              <a:t>kwargs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 smtClean="0"/>
              <a:t>print_kwargs</a:t>
            </a:r>
            <a:r>
              <a:rPr lang="en-US" dirty="0" smtClean="0"/>
              <a:t>(</a:t>
            </a:r>
            <a:r>
              <a:rPr lang="en-US" b="1" dirty="0" smtClean="0"/>
              <a:t>kwargs_1</a:t>
            </a:r>
            <a:r>
              <a:rPr lang="en-US" dirty="0" smtClean="0"/>
              <a:t>=“</a:t>
            </a:r>
            <a:r>
              <a:rPr lang="uk-UA" dirty="0" smtClean="0"/>
              <a:t>ПЛ-3-4</a:t>
            </a:r>
            <a:r>
              <a:rPr lang="en-US" dirty="0" smtClean="0"/>
              <a:t>”, </a:t>
            </a:r>
            <a:r>
              <a:rPr lang="en-US" b="1" dirty="0" smtClean="0"/>
              <a:t>kwargs_2</a:t>
            </a:r>
            <a:r>
              <a:rPr lang="en-US" dirty="0" smtClean="0"/>
              <a:t>=</a:t>
            </a:r>
            <a:r>
              <a:rPr lang="uk-UA" dirty="0" smtClean="0"/>
              <a:t>40</a:t>
            </a:r>
            <a:r>
              <a:rPr lang="en-US" dirty="0" smtClean="0"/>
              <a:t>, </a:t>
            </a:r>
            <a:r>
              <a:rPr lang="en-US" b="1" dirty="0"/>
              <a:t>kwargs_3</a:t>
            </a:r>
            <a:r>
              <a:rPr lang="en-US" dirty="0"/>
              <a:t>=True</a:t>
            </a:r>
            <a:r>
              <a:rPr lang="en-US" dirty="0" smtClean="0"/>
              <a:t>)</a:t>
            </a:r>
            <a:endParaRPr lang="uk-UA" dirty="0" smtClean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{'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kwargs_1</a:t>
            </a:r>
            <a:r>
              <a:rPr lang="en-US" dirty="0"/>
              <a:t>': “</a:t>
            </a:r>
            <a:r>
              <a:rPr lang="uk-UA" dirty="0"/>
              <a:t>ПЛ-3-4</a:t>
            </a:r>
            <a:r>
              <a:rPr lang="en-US" dirty="0"/>
              <a:t>”, </a:t>
            </a:r>
            <a:r>
              <a:rPr lang="en-US" dirty="0" smtClean="0"/>
              <a:t>'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kwargs_2</a:t>
            </a:r>
            <a:r>
              <a:rPr lang="en-US" dirty="0"/>
              <a:t>': </a:t>
            </a:r>
            <a:r>
              <a:rPr lang="en-US" dirty="0" smtClean="0"/>
              <a:t>40, </a:t>
            </a:r>
            <a:r>
              <a:rPr lang="en-US" dirty="0"/>
              <a:t>'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kwargs_3</a:t>
            </a:r>
            <a:r>
              <a:rPr lang="en-US" dirty="0"/>
              <a:t>': True}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89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475" y="171451"/>
            <a:ext cx="11558588" cy="6005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3300" b="1" dirty="0" smtClean="0"/>
          </a:p>
          <a:p>
            <a:pPr marL="0" indent="0">
              <a:buNone/>
            </a:pPr>
            <a:r>
              <a:rPr lang="en-US" sz="3300" b="1" dirty="0" smtClean="0"/>
              <a:t>*</a:t>
            </a:r>
            <a:r>
              <a:rPr lang="ru-RU" sz="3300" b="1" dirty="0"/>
              <a:t>а</a:t>
            </a:r>
            <a:r>
              <a:rPr lang="en-US" sz="3300" b="1" dirty="0" err="1"/>
              <a:t>rgs</a:t>
            </a:r>
            <a:r>
              <a:rPr lang="en-US" sz="3300" b="1" dirty="0"/>
              <a:t> </a:t>
            </a:r>
            <a:r>
              <a:rPr lang="en-US" sz="3300" dirty="0"/>
              <a:t>- </a:t>
            </a:r>
            <a:r>
              <a:rPr lang="uk-UA" sz="3300" dirty="0"/>
              <a:t>це скорочення від «</a:t>
            </a:r>
            <a:r>
              <a:rPr lang="en-US" sz="3300" dirty="0"/>
              <a:t>arguments»</a:t>
            </a:r>
            <a:r>
              <a:rPr lang="uk-UA" sz="3300" dirty="0"/>
              <a:t>, а </a:t>
            </a:r>
            <a:r>
              <a:rPr lang="uk-UA" sz="3300" b="1" dirty="0"/>
              <a:t>**</a:t>
            </a:r>
            <a:r>
              <a:rPr lang="en-US" sz="3300" b="1" dirty="0" err="1"/>
              <a:t>kwargs</a:t>
            </a:r>
            <a:r>
              <a:rPr lang="en-US" sz="3300" b="1" dirty="0"/>
              <a:t> </a:t>
            </a:r>
            <a:r>
              <a:rPr lang="en-US" sz="3300" dirty="0"/>
              <a:t>- </a:t>
            </a:r>
            <a:r>
              <a:rPr lang="uk-UA" sz="3300" dirty="0"/>
              <a:t>скорочення від «</a:t>
            </a:r>
            <a:r>
              <a:rPr lang="en-US" sz="3300" dirty="0"/>
              <a:t>keyword arguments»</a:t>
            </a:r>
            <a:r>
              <a:rPr lang="uk-UA" sz="3300" dirty="0"/>
              <a:t>. </a:t>
            </a:r>
            <a:endParaRPr lang="uk-UA" sz="3300" dirty="0" smtClean="0"/>
          </a:p>
          <a:p>
            <a:r>
              <a:rPr lang="uk-UA" sz="3300" dirty="0"/>
              <a:t>В </a:t>
            </a:r>
            <a:r>
              <a:rPr lang="en-US" sz="3300" dirty="0"/>
              <a:t>Python </a:t>
            </a:r>
            <a:r>
              <a:rPr lang="uk-UA" sz="3300" dirty="0"/>
              <a:t>можна передати </a:t>
            </a:r>
            <a:r>
              <a:rPr lang="uk-UA" sz="3300" u="sng" dirty="0"/>
              <a:t>змінну кількість аргументів </a:t>
            </a:r>
            <a:r>
              <a:rPr lang="uk-UA" sz="3300" dirty="0"/>
              <a:t>двома способами: </a:t>
            </a:r>
          </a:p>
          <a:p>
            <a:pPr marL="285750" indent="-285750"/>
            <a:r>
              <a:rPr lang="uk-UA" sz="3300" b="1" dirty="0"/>
              <a:t>*а</a:t>
            </a:r>
            <a:r>
              <a:rPr lang="en-US" sz="3300" b="1" dirty="0" err="1"/>
              <a:t>rgs</a:t>
            </a:r>
            <a:r>
              <a:rPr lang="en-US" sz="3300" b="1" dirty="0"/>
              <a:t> </a:t>
            </a:r>
            <a:r>
              <a:rPr lang="uk-UA" sz="3300" dirty="0"/>
              <a:t>для списку позиційних аргументів; </a:t>
            </a:r>
          </a:p>
          <a:p>
            <a:pPr marL="285750" indent="-285750"/>
            <a:r>
              <a:rPr lang="uk-UA" sz="3300" b="1" dirty="0"/>
              <a:t>**</a:t>
            </a:r>
            <a:r>
              <a:rPr lang="en-US" sz="3300" b="1" dirty="0" err="1"/>
              <a:t>kwargs</a:t>
            </a:r>
            <a:r>
              <a:rPr lang="en-US" sz="3300" b="1" dirty="0"/>
              <a:t> </a:t>
            </a:r>
            <a:r>
              <a:rPr lang="uk-UA" sz="3300" dirty="0"/>
              <a:t>для іменованих аргументів (словнику аргументів). </a:t>
            </a:r>
          </a:p>
          <a:p>
            <a:endParaRPr lang="uk-UA" sz="3300" dirty="0"/>
          </a:p>
          <a:p>
            <a:r>
              <a:rPr lang="uk-UA" sz="3300" b="1" dirty="0"/>
              <a:t>*</a:t>
            </a:r>
            <a:r>
              <a:rPr lang="en-US" sz="3300" b="1" dirty="0" err="1"/>
              <a:t>args</a:t>
            </a:r>
            <a:r>
              <a:rPr lang="en-US" sz="3300" b="1" dirty="0"/>
              <a:t> </a:t>
            </a:r>
            <a:r>
              <a:rPr lang="uk-UA" sz="3300" dirty="0"/>
              <a:t>і </a:t>
            </a:r>
            <a:r>
              <a:rPr lang="uk-UA" sz="3300" b="1" dirty="0"/>
              <a:t>**</a:t>
            </a:r>
            <a:r>
              <a:rPr lang="en-US" sz="3300" b="1" dirty="0" err="1"/>
              <a:t>kwargs</a:t>
            </a:r>
            <a:r>
              <a:rPr lang="en-US" sz="3300" b="1" dirty="0"/>
              <a:t> </a:t>
            </a:r>
            <a:r>
              <a:rPr lang="uk-UA" sz="3300" dirty="0"/>
              <a:t>використовують як аргумент, коли заздалегідь не відомо, скільки значень буде потрібно передати функції.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	Кожна </a:t>
            </a:r>
            <a:r>
              <a:rPr lang="uk-UA" dirty="0"/>
              <a:t>з цих конструкцій використовується для розпаковування аргументів відповідного типу, дозволяючи викликати функції зі списком аргументів змінної довжини. </a:t>
            </a:r>
            <a:endParaRPr lang="ru-RU" dirty="0"/>
          </a:p>
          <a:p>
            <a:pPr marL="0" indent="0" algn="just">
              <a:buNone/>
            </a:pPr>
            <a:r>
              <a:rPr lang="ru-RU" u="sng" dirty="0" smtClean="0">
                <a:solidFill>
                  <a:srgbClr val="FF0000"/>
                </a:solidFill>
              </a:rPr>
              <a:t>!!!!!!!  Порядок </a:t>
            </a:r>
            <a:r>
              <a:rPr lang="ru-RU" u="sng" dirty="0" err="1">
                <a:solidFill>
                  <a:srgbClr val="FF0000"/>
                </a:solidFill>
              </a:rPr>
              <a:t>слідування</a:t>
            </a:r>
            <a:r>
              <a:rPr lang="ru-RU" u="sng" dirty="0">
                <a:solidFill>
                  <a:srgbClr val="FF0000"/>
                </a:solidFill>
              </a:rPr>
              <a:t> </a:t>
            </a:r>
            <a:r>
              <a:rPr lang="ru-RU" u="sng" dirty="0" err="1">
                <a:solidFill>
                  <a:srgbClr val="FF0000"/>
                </a:solidFill>
              </a:rPr>
              <a:t>аргументів</a:t>
            </a:r>
            <a:r>
              <a:rPr lang="ru-RU" u="sng" dirty="0">
                <a:solidFill>
                  <a:srgbClr val="FF0000"/>
                </a:solidFill>
              </a:rPr>
              <a:t> є </a:t>
            </a:r>
            <a:r>
              <a:rPr lang="ru-RU" u="sng" dirty="0" err="1">
                <a:solidFill>
                  <a:srgbClr val="FF0000"/>
                </a:solidFill>
              </a:rPr>
              <a:t>важливим</a:t>
            </a:r>
            <a:r>
              <a:rPr lang="ru-RU" dirty="0">
                <a:solidFill>
                  <a:srgbClr val="FF0000"/>
                </a:solidFill>
              </a:rPr>
              <a:t>: </a:t>
            </a:r>
            <a:r>
              <a:rPr lang="ru-RU" dirty="0" err="1">
                <a:solidFill>
                  <a:srgbClr val="FF0000"/>
                </a:solidFill>
              </a:rPr>
              <a:t>спочатку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позиційні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аргументи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потім</a:t>
            </a:r>
            <a:r>
              <a:rPr lang="ru-RU" dirty="0">
                <a:solidFill>
                  <a:srgbClr val="FF0000"/>
                </a:solidFill>
              </a:rPr>
              <a:t> *</a:t>
            </a:r>
            <a:r>
              <a:rPr lang="ru-RU" dirty="0" err="1">
                <a:solidFill>
                  <a:srgbClr val="FF0000"/>
                </a:solidFill>
              </a:rPr>
              <a:t>args</a:t>
            </a:r>
            <a:r>
              <a:rPr lang="ru-RU" dirty="0">
                <a:solidFill>
                  <a:srgbClr val="FF0000"/>
                </a:solidFill>
              </a:rPr>
              <a:t>, а </a:t>
            </a:r>
            <a:r>
              <a:rPr lang="ru-RU" dirty="0" err="1">
                <a:solidFill>
                  <a:srgbClr val="FF0000"/>
                </a:solidFill>
              </a:rPr>
              <a:t>вже</a:t>
            </a:r>
            <a:r>
              <a:rPr lang="ru-RU" dirty="0">
                <a:solidFill>
                  <a:srgbClr val="FF0000"/>
                </a:solidFill>
              </a:rPr>
              <a:t> за ними **</a:t>
            </a:r>
            <a:r>
              <a:rPr lang="ru-RU" dirty="0" err="1">
                <a:solidFill>
                  <a:srgbClr val="FF0000"/>
                </a:solidFill>
              </a:rPr>
              <a:t>kwargs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altLang="ru-RU" b="1" dirty="0" smtClean="0">
              <a:solidFill>
                <a:srgbClr val="000080"/>
              </a:solidFill>
              <a:latin typeface="JetBrains Mono"/>
            </a:endParaRPr>
          </a:p>
          <a:p>
            <a:pPr marL="0" indent="0" algn="ctr">
              <a:buNone/>
            </a:pPr>
            <a:r>
              <a:rPr lang="ru-RU" altLang="ru-RU" b="1" dirty="0" err="1" smtClean="0">
                <a:solidFill>
                  <a:srgbClr val="000080"/>
                </a:solidFill>
                <a:latin typeface="JetBrains Mono"/>
              </a:rPr>
              <a:t>def</a:t>
            </a:r>
            <a:r>
              <a:rPr lang="ru-RU" altLang="ru-RU" b="1" dirty="0" smtClean="0">
                <a:solidFill>
                  <a:srgbClr val="000080"/>
                </a:solidFill>
                <a:latin typeface="JetBrains Mono"/>
              </a:rPr>
              <a:t> </a:t>
            </a:r>
            <a:r>
              <a:rPr lang="ru-RU" altLang="ru-RU" dirty="0" err="1" smtClean="0">
                <a:solidFill>
                  <a:srgbClr val="000000"/>
                </a:solidFill>
                <a:latin typeface="JetBrains Mono"/>
              </a:rPr>
              <a:t>func</a:t>
            </a:r>
            <a:r>
              <a:rPr lang="ru-RU" altLang="ru-RU" dirty="0" smtClean="0">
                <a:solidFill>
                  <a:srgbClr val="000000"/>
                </a:solidFill>
                <a:latin typeface="JetBrains Mono"/>
              </a:rPr>
              <a:t> (</a:t>
            </a:r>
            <a:r>
              <a:rPr lang="ru-RU" altLang="ru-RU" dirty="0" err="1">
                <a:solidFill>
                  <a:srgbClr val="808080"/>
                </a:solidFill>
                <a:latin typeface="JetBrains Mono"/>
              </a:rPr>
              <a:t>positional</a:t>
            </a:r>
            <a:r>
              <a:rPr lang="ru-RU" altLang="ru-RU" dirty="0">
                <a:solidFill>
                  <a:srgbClr val="000000"/>
                </a:solidFill>
                <a:latin typeface="JetBrains Mono"/>
              </a:rPr>
              <a:t>, </a:t>
            </a:r>
            <a:r>
              <a:rPr lang="ru-RU" altLang="ru-RU" dirty="0">
                <a:solidFill>
                  <a:srgbClr val="808080"/>
                </a:solidFill>
                <a:latin typeface="JetBrains Mono"/>
              </a:rPr>
              <a:t>*</a:t>
            </a:r>
            <a:r>
              <a:rPr lang="ru-RU" altLang="ru-RU" dirty="0" err="1">
                <a:solidFill>
                  <a:srgbClr val="808080"/>
                </a:solidFill>
                <a:latin typeface="JetBrains Mono"/>
              </a:rPr>
              <a:t>args</a:t>
            </a:r>
            <a:r>
              <a:rPr lang="ru-RU" altLang="ru-RU" dirty="0">
                <a:solidFill>
                  <a:srgbClr val="000000"/>
                </a:solidFill>
                <a:latin typeface="JetBrains Mono"/>
              </a:rPr>
              <a:t>, </a:t>
            </a:r>
            <a:r>
              <a:rPr lang="ru-RU" altLang="ru-RU" dirty="0">
                <a:solidFill>
                  <a:srgbClr val="808080"/>
                </a:solidFill>
                <a:latin typeface="JetBrains Mono"/>
              </a:rPr>
              <a:t>**</a:t>
            </a:r>
            <a:r>
              <a:rPr lang="ru-RU" altLang="ru-RU" dirty="0" err="1">
                <a:solidFill>
                  <a:srgbClr val="808080"/>
                </a:solidFill>
                <a:latin typeface="JetBrains Mono"/>
              </a:rPr>
              <a:t>kwargs</a:t>
            </a:r>
            <a:r>
              <a:rPr lang="ru-RU" altLang="ru-RU" dirty="0">
                <a:solidFill>
                  <a:srgbClr val="000000"/>
                </a:solidFill>
                <a:latin typeface="JetBrains Mono"/>
              </a:rPr>
              <a:t>)</a:t>
            </a:r>
            <a:endParaRPr lang="ru-RU" altLang="ru-RU" sz="5400" dirty="0">
              <a:latin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232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r>
              <a:rPr lang="uk-UA" dirty="0" smtClean="0"/>
              <a:t>Використовуйте </a:t>
            </a:r>
            <a:r>
              <a:rPr lang="uk-UA" dirty="0"/>
              <a:t>загальноприйняті конструкції * </a:t>
            </a:r>
            <a:r>
              <a:rPr lang="en-US" dirty="0" err="1"/>
              <a:t>args</a:t>
            </a:r>
            <a:r>
              <a:rPr lang="en-US" dirty="0"/>
              <a:t> </a:t>
            </a:r>
            <a:r>
              <a:rPr lang="uk-UA" dirty="0"/>
              <a:t>і ** </a:t>
            </a:r>
            <a:r>
              <a:rPr lang="en-US" dirty="0" err="1"/>
              <a:t>kwargs</a:t>
            </a:r>
            <a:r>
              <a:rPr lang="en-US" dirty="0"/>
              <a:t> </a:t>
            </a:r>
            <a:r>
              <a:rPr lang="uk-UA" dirty="0"/>
              <a:t>для захоплення позиційних і іменованих аргументів</a:t>
            </a:r>
            <a:r>
              <a:rPr lang="uk-UA" dirty="0" smtClean="0"/>
              <a:t>.</a:t>
            </a:r>
          </a:p>
          <a:p>
            <a:r>
              <a:rPr lang="uk-UA" dirty="0" smtClean="0"/>
              <a:t>Конструкцію </a:t>
            </a:r>
            <a:r>
              <a:rPr lang="uk-UA" dirty="0"/>
              <a:t>** </a:t>
            </a:r>
            <a:r>
              <a:rPr lang="en-US" dirty="0" err="1"/>
              <a:t>kwargs</a:t>
            </a:r>
            <a:r>
              <a:rPr lang="en-US" dirty="0"/>
              <a:t> </a:t>
            </a:r>
            <a:r>
              <a:rPr lang="uk-UA" dirty="0"/>
              <a:t>не можна розташовувати до * </a:t>
            </a:r>
            <a:r>
              <a:rPr lang="en-US" dirty="0" err="1"/>
              <a:t>args</a:t>
            </a:r>
            <a:r>
              <a:rPr lang="en-US" dirty="0"/>
              <a:t>. </a:t>
            </a:r>
            <a:r>
              <a:rPr lang="uk-UA" dirty="0"/>
              <a:t>Якщо це зробити - буде видано повідомлення про помилку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Остерігайтеся </a:t>
            </a:r>
            <a:r>
              <a:rPr lang="uk-UA" dirty="0"/>
              <a:t>конфліктів між іменованими параметрами і ** </a:t>
            </a:r>
            <a:r>
              <a:rPr lang="en-US" dirty="0" err="1"/>
              <a:t>kwargs</a:t>
            </a:r>
            <a:r>
              <a:rPr lang="en-US" dirty="0"/>
              <a:t>, </a:t>
            </a:r>
            <a:r>
              <a:rPr lang="uk-UA" dirty="0"/>
              <a:t>у випадках, коли значення планується передати як ** </a:t>
            </a:r>
            <a:r>
              <a:rPr lang="en-US" dirty="0" err="1"/>
              <a:t>kwarg</a:t>
            </a:r>
            <a:r>
              <a:rPr lang="en-US" dirty="0"/>
              <a:t>-</a:t>
            </a:r>
            <a:r>
              <a:rPr lang="uk-UA" dirty="0"/>
              <a:t>аргумент, але ім'я ключа цього значення збігається з ім'ям іменованого параметра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Оператор </a:t>
            </a:r>
            <a:r>
              <a:rPr lang="uk-UA" dirty="0"/>
              <a:t>* можна використовувати не тільки в оголошеннях функцій, але і при їх виклик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614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805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Область видимості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7555"/>
            <a:ext cx="10515600" cy="5152224"/>
          </a:xfrm>
        </p:spPr>
        <p:txBody>
          <a:bodyPr>
            <a:normAutofit lnSpcReduction="10000"/>
          </a:bodyPr>
          <a:lstStyle/>
          <a:p>
            <a:pPr marL="0" indent="457200">
              <a:buNone/>
            </a:pPr>
            <a:r>
              <a:rPr lang="uk-UA" dirty="0"/>
              <a:t>Деякі змінні </a:t>
            </a:r>
            <a:r>
              <a:rPr lang="uk-UA" dirty="0" err="1"/>
              <a:t>скрипта</a:t>
            </a:r>
            <a:r>
              <a:rPr lang="uk-UA" dirty="0"/>
              <a:t> можуть бути недоступні деяким областям програми. Все залежить від того, де </a:t>
            </a:r>
            <a:r>
              <a:rPr lang="uk-UA" dirty="0" smtClean="0"/>
              <a:t>оголошені </a:t>
            </a:r>
            <a:r>
              <a:rPr lang="uk-UA" dirty="0"/>
              <a:t>ці змінні.</a:t>
            </a:r>
          </a:p>
          <a:p>
            <a:pPr marL="0" indent="457200">
              <a:buNone/>
            </a:pPr>
            <a:r>
              <a:rPr lang="uk-UA" dirty="0"/>
              <a:t>В </a:t>
            </a:r>
            <a:r>
              <a:rPr lang="uk-UA" b="1" dirty="0" err="1"/>
              <a:t>Python</a:t>
            </a:r>
            <a:r>
              <a:rPr lang="uk-UA" dirty="0"/>
              <a:t> дві базових області видимості змінних:</a:t>
            </a:r>
          </a:p>
          <a:p>
            <a:pPr marL="0" lvl="0" indent="457200">
              <a:buNone/>
            </a:pPr>
            <a:r>
              <a:rPr lang="uk-UA" b="1" i="1" dirty="0"/>
              <a:t>Глобальні змінні</a:t>
            </a:r>
            <a:endParaRPr lang="uk-UA" b="1" dirty="0"/>
          </a:p>
          <a:p>
            <a:pPr marL="0" lvl="0" indent="457200">
              <a:buNone/>
            </a:pPr>
            <a:r>
              <a:rPr lang="uk-UA" b="1" i="1" dirty="0" smtClean="0"/>
              <a:t>Локальні </a:t>
            </a:r>
            <a:r>
              <a:rPr lang="uk-UA" b="1" i="1" dirty="0"/>
              <a:t>змінні</a:t>
            </a:r>
            <a:endParaRPr lang="uk-UA" b="1" dirty="0"/>
          </a:p>
          <a:p>
            <a:pPr marL="0" indent="457200" algn="just">
              <a:buNone/>
            </a:pPr>
            <a:r>
              <a:rPr lang="uk-UA" dirty="0"/>
              <a:t>Змінні оголошені всередині тіла функції мають локальну область видимості, ті що оголошені поза будь-якої функції мають глобальну область видимості.</a:t>
            </a:r>
          </a:p>
          <a:p>
            <a:pPr marL="0" indent="457200" algn="just">
              <a:buNone/>
            </a:pPr>
            <a:r>
              <a:rPr lang="uk-UA" dirty="0"/>
              <a:t>Це означає, що доступ до локальних змінних мають тільки ті функції, в яких вони були оголошені, в той час як доступ до глобальних змінних можна отримати по всій програмі в будь-який функції</a:t>
            </a:r>
            <a:r>
              <a:rPr lang="uk-UA" dirty="0" smtClean="0"/>
              <a:t>.</a:t>
            </a:r>
          </a:p>
          <a:p>
            <a:pPr marL="0" indent="457200" algn="just">
              <a:buNone/>
            </a:pPr>
            <a:r>
              <a:rPr lang="uk-UA" dirty="0"/>
              <a:t>Важливо пам'ятати, що для того щоб отримати доступ до глобальної змінної, досить лише вказати її ім'я. Однак, якщо перед нами стоїть завдання </a:t>
            </a:r>
            <a:r>
              <a:rPr lang="uk-UA" i="1" dirty="0"/>
              <a:t>змінити</a:t>
            </a:r>
            <a:r>
              <a:rPr lang="uk-UA" dirty="0"/>
              <a:t> глобальну змінну всередині функції - необхідно використовувати ключове слово </a:t>
            </a:r>
            <a:r>
              <a:rPr lang="uk-UA" b="1" dirty="0" err="1" smtClean="0"/>
              <a:t>global</a:t>
            </a:r>
            <a:r>
              <a:rPr lang="uk-UA" b="1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312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0640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локальна змінна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x=50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=",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x=2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print("local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=",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x)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=50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=50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змінна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функція що змінює глобальну змінну</a:t>
            </a:r>
          </a:p>
          <a:p>
            <a:pPr marL="0" indent="0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+= 1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друкує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збільшуємо 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1</a:t>
            </a:r>
          </a:p>
          <a:p>
            <a:pPr marL="0" indent="0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друкує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162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5860" y="636813"/>
            <a:ext cx="11422461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4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снує ще один тип області видимості яка називається "не локальною" областю видимості. Не локальна область досягається тоді коли ти визначаєш функцію всередині іншої функції. </a:t>
            </a:r>
          </a:p>
          <a:p>
            <a:pPr marL="0" marR="0" lvl="0" indent="54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 </a:t>
            </a:r>
            <a:r>
              <a:rPr kumimoji="0" lang="uk-UA" altLang="uk-UA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nonlocal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оголошує (робить доступними) ті змінні, які знаходяться в області видимості "батьківської" функції.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b="1" dirty="0" err="1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func_outer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uk-UA" sz="2400" b="1" dirty="0" err="1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'x </a:t>
            </a:r>
            <a:r>
              <a:rPr lang="uk-UA" altLang="uk-UA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x)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b="1" dirty="0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uk-UA" sz="2400" b="1" dirty="0" err="1" smtClean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func_inner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altLang="uk-UA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nonlocal</a:t>
            </a:r>
            <a:r>
              <a:rPr lang="uk-UA" alt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uk-UA" alt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x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b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altLang="uk-UA" sz="2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func_inner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b="1" dirty="0" err="1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uk-UA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uk-UA" altLang="uk-UA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altLang="uk-UA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x)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func_outer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0000"/>
              </a:lnSpc>
              <a:buNone/>
            </a:pPr>
            <a:r>
              <a:rPr lang="en-US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endParaRPr lang="uk-UA" altLang="uk-UA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0000"/>
              </a:lnSpc>
              <a:buNone/>
            </a:pPr>
            <a:r>
              <a:rPr lang="uk-UA" altLang="uk-UA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uk-UA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uk-UA" altLang="uk-UA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alt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alt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020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397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2.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як аргумент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9607"/>
            <a:ext cx="10515600" cy="5175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оголошена функція може бути передана в іншу функція як аргумент. Оскільки, кожна функція є об’єктом, то передається посилання на цю функцію. Функція, яка отримує посилання може за цим посиланням викликати іншу функцію дотримуючись правильного задавання кількості та типу параметрів.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загальному випадку передача функції в якості параметру виглядає наступним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чином:</a:t>
            </a:r>
          </a:p>
          <a:p>
            <a:pPr marL="0" indent="0">
              <a:buNone/>
            </a:pPr>
            <a:r>
              <a:rPr lang="uk-UA" altLang="uk-UA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altLang="uk-UA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FuncArg</a:t>
            </a:r>
            <a:r>
              <a:rPr lang="uk-UA" altLang="uk-UA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(parameters1): </a:t>
            </a:r>
            <a:endParaRPr lang="uk-UA" altLang="uk-UA" dirty="0" smtClean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altLang="uk-UA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uk-UA" alt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Функція, яка отримує посилання на функцію </a:t>
            </a:r>
            <a:r>
              <a:rPr lang="uk-UA" alt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FuncArg</a:t>
            </a:r>
            <a:r>
              <a:rPr lang="uk-UA" alt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параметр </a:t>
            </a:r>
            <a:endParaRPr lang="uk-UA" alt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altLang="uk-UA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altLang="uk-UA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</a:t>
            </a:r>
            <a:r>
              <a:rPr lang="uk-UA" altLang="uk-UA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uk-UA" dirty="0" err="1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FuncArg</a:t>
            </a:r>
            <a:r>
              <a:rPr lang="uk-UA" altLang="uk-UA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parameters2):</a:t>
            </a:r>
            <a:r>
              <a:rPr lang="uk-UA" alt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731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План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69850">
              <a:buFont typeface="+mj-lt"/>
              <a:buAutoNum type="arabicPeriod"/>
            </a:pPr>
            <a:r>
              <a:rPr lang="uk-UA" dirty="0" smtClean="0"/>
              <a:t>Створення функції.</a:t>
            </a:r>
          </a:p>
          <a:p>
            <a:pPr marL="514350" indent="-69850">
              <a:buFont typeface="+mj-lt"/>
              <a:buAutoNum type="arabicPeriod"/>
            </a:pPr>
            <a:r>
              <a:rPr lang="uk-UA" dirty="0"/>
              <a:t>Функція як аргумент. </a:t>
            </a:r>
          </a:p>
          <a:p>
            <a:pPr marL="514350" indent="-69850">
              <a:buFont typeface="+mj-lt"/>
              <a:buAutoNum type="arabicPeriod"/>
            </a:pPr>
            <a:r>
              <a:rPr lang="uk-UA" dirty="0" smtClean="0"/>
              <a:t>Рекурсія.</a:t>
            </a:r>
          </a:p>
          <a:p>
            <a:pPr marL="514350" indent="-69850">
              <a:buFont typeface="+mj-lt"/>
              <a:buAutoNum type="arabicPeriod"/>
            </a:pPr>
            <a:r>
              <a:rPr lang="uk-UA" dirty="0" smtClean="0"/>
              <a:t>Лямбда функції.</a:t>
            </a:r>
          </a:p>
          <a:p>
            <a:pPr marL="514350" indent="-69850">
              <a:buFont typeface="+mj-lt"/>
              <a:buAutoNum type="arabicPeriod"/>
            </a:pPr>
            <a:r>
              <a:rPr lang="uk-UA" dirty="0" smtClean="0"/>
              <a:t>Вкладені функції.</a:t>
            </a:r>
          </a:p>
          <a:p>
            <a:pPr marL="514350" indent="-69850">
              <a:buFont typeface="+mj-lt"/>
              <a:buAutoNum type="arabicPeriod"/>
            </a:pPr>
            <a:r>
              <a:rPr lang="uk-UA" dirty="0" smtClean="0"/>
              <a:t>Модулі і пакети.</a:t>
            </a:r>
          </a:p>
        </p:txBody>
      </p:sp>
    </p:spTree>
    <p:extLst>
      <p:ext uri="{BB962C8B-B14F-4D97-AF65-F5344CB8AC3E}">
        <p14:creationId xmlns:p14="http://schemas.microsoft.com/office/powerpoint/2010/main" val="37188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7553"/>
            <a:ext cx="10515600" cy="802921"/>
          </a:xfrm>
        </p:spPr>
        <p:txBody>
          <a:bodyPr/>
          <a:lstStyle/>
          <a:p>
            <a:pPr algn="ctr"/>
            <a:r>
              <a:rPr lang="uk-UA" b="1" dirty="0"/>
              <a:t>3</a:t>
            </a:r>
            <a:r>
              <a:rPr lang="uk-UA" b="1" dirty="0" smtClean="0"/>
              <a:t>. Рекурсія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3076"/>
            <a:ext cx="10515600" cy="5353235"/>
          </a:xfrm>
        </p:spPr>
        <p:txBody>
          <a:bodyPr>
            <a:normAutofit fontScale="92500" lnSpcReduction="1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/>
              <a:t>Рекурсією в програмуванні називається ситуація, в якій функція викликає саму себе. Класичним прикладом рекурсії може послужити функція обчислення факторіала числа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def</a:t>
            </a:r>
            <a:r>
              <a:rPr lang="uk-UA" dirty="0" smtClean="0"/>
              <a:t> </a:t>
            </a:r>
            <a:r>
              <a:rPr lang="uk-UA" dirty="0" err="1"/>
              <a:t>fact</a:t>
            </a:r>
            <a:r>
              <a:rPr lang="uk-UA" dirty="0"/>
              <a:t>(</a:t>
            </a:r>
            <a:r>
              <a:rPr lang="uk-UA" dirty="0" err="1"/>
              <a:t>num</a:t>
            </a:r>
            <a:r>
              <a:rPr lang="uk-UA" dirty="0"/>
              <a:t>):</a:t>
            </a:r>
          </a:p>
          <a:p>
            <a:pPr marL="0" indent="0">
              <a:buNone/>
            </a:pPr>
            <a:r>
              <a:rPr lang="uk-UA" dirty="0"/>
              <a:t>    </a:t>
            </a:r>
            <a:r>
              <a:rPr lang="uk-UA" dirty="0" err="1"/>
              <a:t>if</a:t>
            </a:r>
            <a:r>
              <a:rPr lang="uk-UA" dirty="0"/>
              <a:t> </a:t>
            </a:r>
            <a:r>
              <a:rPr lang="uk-UA" dirty="0" err="1"/>
              <a:t>num</a:t>
            </a:r>
            <a:r>
              <a:rPr lang="uk-UA" dirty="0"/>
              <a:t> == 0: </a:t>
            </a:r>
          </a:p>
          <a:p>
            <a:pPr marL="0" indent="0">
              <a:buNone/>
            </a:pPr>
            <a:r>
              <a:rPr lang="uk-UA" dirty="0"/>
              <a:t>        </a:t>
            </a:r>
            <a:r>
              <a:rPr lang="uk-UA" dirty="0" err="1"/>
              <a:t>return</a:t>
            </a:r>
            <a:r>
              <a:rPr lang="uk-UA" dirty="0"/>
              <a:t> </a:t>
            </a:r>
            <a:r>
              <a:rPr lang="uk-UA" dirty="0" smtClean="0"/>
              <a:t>1           # 0!=1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    </a:t>
            </a:r>
            <a:r>
              <a:rPr lang="uk-UA" dirty="0" err="1"/>
              <a:t>else</a:t>
            </a:r>
            <a:r>
              <a:rPr lang="uk-UA" dirty="0"/>
              <a:t>:</a:t>
            </a:r>
          </a:p>
          <a:p>
            <a:pPr marL="0" indent="0">
              <a:buNone/>
            </a:pPr>
            <a:r>
              <a:rPr lang="uk-UA" dirty="0"/>
              <a:t>        </a:t>
            </a:r>
            <a:r>
              <a:rPr lang="uk-UA" dirty="0" err="1"/>
              <a:t>return</a:t>
            </a:r>
            <a:r>
              <a:rPr lang="uk-UA" dirty="0"/>
              <a:t> </a:t>
            </a:r>
            <a:r>
              <a:rPr lang="uk-UA" dirty="0" err="1"/>
              <a:t>num</a:t>
            </a:r>
            <a:r>
              <a:rPr lang="uk-UA" dirty="0"/>
              <a:t> * </a:t>
            </a:r>
            <a:r>
              <a:rPr lang="uk-UA" dirty="0" err="1"/>
              <a:t>fact</a:t>
            </a:r>
            <a:r>
              <a:rPr lang="uk-UA" dirty="0"/>
              <a:t>(</a:t>
            </a:r>
            <a:r>
              <a:rPr lang="uk-UA" dirty="0" err="1"/>
              <a:t>num</a:t>
            </a:r>
            <a:r>
              <a:rPr lang="uk-UA" dirty="0"/>
              <a:t> - 1</a:t>
            </a:r>
            <a:r>
              <a:rPr lang="uk-UA" dirty="0" smtClean="0"/>
              <a:t>)       </a:t>
            </a:r>
            <a:r>
              <a:rPr lang="uk-UA" dirty="0"/>
              <a:t># </a:t>
            </a:r>
            <a:r>
              <a:rPr lang="uk-UA" dirty="0" smtClean="0"/>
              <a:t>повертаємо  </a:t>
            </a:r>
            <a:r>
              <a:rPr lang="uk-UA" dirty="0"/>
              <a:t>результат </a:t>
            </a:r>
            <a:r>
              <a:rPr lang="uk-UA" dirty="0" smtClean="0"/>
              <a:t>добутку  						</a:t>
            </a:r>
            <a:r>
              <a:rPr lang="uk-UA" dirty="0" err="1" smtClean="0"/>
              <a:t>num</a:t>
            </a:r>
            <a:r>
              <a:rPr lang="uk-UA" dirty="0" smtClean="0"/>
              <a:t> і результату</a:t>
            </a:r>
            <a:endParaRPr lang="uk-UA" dirty="0"/>
          </a:p>
          <a:p>
            <a:pPr marL="0" indent="457200">
              <a:buNone/>
            </a:pPr>
            <a:r>
              <a:rPr lang="uk-UA" sz="2300" dirty="0"/>
              <a:t>Однак слід пам'ятати, що використання рекурсії часто може бути невиправданим. Справа в тому, що в момент виклику функції в оперативній пам'яті комп'ютера резервується певна кількість пам'яті, відповідно чим більше функцій одночасно ми запускаємо - тим більше пам'яті буде потрібно, що може привести до переповнення стека (</a:t>
            </a:r>
            <a:r>
              <a:rPr lang="uk-UA" sz="2300" dirty="0" err="1"/>
              <a:t>stack</a:t>
            </a:r>
            <a:r>
              <a:rPr lang="uk-UA" sz="2300" dirty="0"/>
              <a:t> </a:t>
            </a:r>
            <a:r>
              <a:rPr lang="uk-UA" sz="2300" dirty="0" err="1"/>
              <a:t>overflow</a:t>
            </a:r>
            <a:r>
              <a:rPr lang="uk-UA" sz="2300" dirty="0"/>
              <a:t>) і програма завершиться аварійно, не так як передбачалося . З огляду на це, там де це можливо, замість рекурсії краще застосовувати </a:t>
            </a:r>
            <a:r>
              <a:rPr lang="uk-UA" sz="2100" dirty="0" smtClean="0"/>
              <a:t>цикли.</a:t>
            </a:r>
            <a:endParaRPr lang="uk-UA" sz="2100" dirty="0"/>
          </a:p>
        </p:txBody>
      </p:sp>
    </p:spTree>
    <p:extLst>
      <p:ext uri="{BB962C8B-B14F-4D97-AF65-F5344CB8AC3E}">
        <p14:creationId xmlns:p14="http://schemas.microsoft.com/office/powerpoint/2010/main" val="2681606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545" y="233731"/>
            <a:ext cx="10515600" cy="66291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4</a:t>
            </a:r>
            <a:r>
              <a:rPr lang="uk-UA" b="1" dirty="0" smtClean="0"/>
              <a:t>. Лямбда функції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804" y="896644"/>
            <a:ext cx="11176986" cy="5584055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uk-UA" dirty="0" smtClean="0"/>
              <a:t>Лямбда, також відомі як анонімні функції, є невеликими обмеженими функціями, яким не потрібно ім'я (ідентифікатор). Лямбда-функції були вперше введені в область математики </a:t>
            </a:r>
            <a:r>
              <a:rPr lang="uk-UA" dirty="0" err="1" smtClean="0"/>
              <a:t>Алонзо</a:t>
            </a:r>
            <a:r>
              <a:rPr lang="uk-UA" dirty="0" smtClean="0"/>
              <a:t> </a:t>
            </a:r>
            <a:r>
              <a:rPr lang="uk-UA" dirty="0" err="1" smtClean="0"/>
              <a:t>Черчем</a:t>
            </a:r>
            <a:r>
              <a:rPr lang="uk-UA" dirty="0" smtClean="0"/>
              <a:t> в 1930-х роках. На сьогодні багато сучасних мов програмування, такі як </a:t>
            </a:r>
            <a:r>
              <a:rPr lang="en-US" dirty="0" smtClean="0"/>
              <a:t>Java, Python, C # </a:t>
            </a:r>
            <a:r>
              <a:rPr lang="uk-UA" dirty="0" smtClean="0"/>
              <a:t>і </a:t>
            </a:r>
            <a:r>
              <a:rPr lang="en-US" dirty="0" smtClean="0"/>
              <a:t>C ++, </a:t>
            </a:r>
            <a:r>
              <a:rPr lang="uk-UA" dirty="0" smtClean="0"/>
              <a:t>підтримують лямбда-функції для додавання функціональності в мови.</a:t>
            </a:r>
          </a:p>
          <a:p>
            <a:pPr marL="0" indent="457200" algn="just">
              <a:buNone/>
            </a:pPr>
            <a:r>
              <a:rPr lang="uk-UA" dirty="0" smtClean="0"/>
              <a:t>В </a:t>
            </a:r>
            <a:r>
              <a:rPr lang="en-US" dirty="0" smtClean="0"/>
              <a:t>Python </a:t>
            </a:r>
            <a:r>
              <a:rPr lang="uk-UA" dirty="0" smtClean="0"/>
              <a:t>лямбда-вирази (або лямбда-форми) використовуються для створення анонімних функцій. Для цього використовується ключове слово </a:t>
            </a:r>
            <a:r>
              <a:rPr lang="en-US" b="1" dirty="0" smtClean="0"/>
              <a:t>lambda</a:t>
            </a:r>
            <a:r>
              <a:rPr lang="uk-UA" dirty="0" smtClean="0"/>
              <a:t>.</a:t>
            </a:r>
          </a:p>
          <a:p>
            <a:pPr marL="0" indent="457200" algn="just">
              <a:buNone/>
            </a:pPr>
            <a:r>
              <a:rPr lang="uk-UA" dirty="0" smtClean="0"/>
              <a:t>Кожна анонімна функція, яку ви визначаєте в </a:t>
            </a:r>
            <a:r>
              <a:rPr lang="en-US" dirty="0" smtClean="0"/>
              <a:t>Python, </a:t>
            </a:r>
            <a:r>
              <a:rPr lang="uk-UA" dirty="0" smtClean="0"/>
              <a:t>буде складатися з 3 основних частин:</a:t>
            </a:r>
          </a:p>
          <a:p>
            <a:pPr algn="just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uk-UA" b="1" i="1" dirty="0" smtClean="0"/>
              <a:t>Лямбда ключове слово.</a:t>
            </a:r>
          </a:p>
          <a:p>
            <a:pPr algn="just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uk-UA" b="1" i="1" dirty="0" smtClean="0"/>
              <a:t>Параметри.</a:t>
            </a:r>
          </a:p>
          <a:p>
            <a:pPr algn="just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uk-UA" b="1" i="1" dirty="0" smtClean="0"/>
              <a:t>Тіло функції.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effectLst/>
                <a:latin typeface="inherit"/>
                <a:cs typeface="Courier New" panose="02070309020205020404" pitchFamily="49" charset="0"/>
              </a:rPr>
              <a:t>lambda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inherit"/>
                <a:cs typeface="Courier New" panose="02070309020205020404" pitchFamily="49" charset="0"/>
              </a:rPr>
              <a:t>agrument1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inherit"/>
                <a:cs typeface="Courier New" panose="02070309020205020404" pitchFamily="49" charset="0"/>
              </a:rPr>
              <a:t>agrument2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..., </a:t>
            </a:r>
            <a:r>
              <a:rPr kumimoji="0" lang="ru-RU" altLang="ru-RU" b="0" i="1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inherit"/>
                <a:cs typeface="Courier New" panose="02070309020205020404" pitchFamily="49" charset="0"/>
              </a:rPr>
              <a:t>argumentN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ru-RU" altLang="ru-RU" b="0" i="1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inherit"/>
                <a:cs typeface="Courier New" panose="02070309020205020404" pitchFamily="49" charset="0"/>
              </a:rPr>
              <a:t>вираз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uk-UA" dirty="0" smtClean="0"/>
          </a:p>
          <a:p>
            <a:pPr marL="0" indent="457200" algn="just">
              <a:buNone/>
            </a:pPr>
            <a:r>
              <a:rPr lang="uk-UA" dirty="0" smtClean="0"/>
              <a:t>Лямбда-функція може мати будь-яку кількість параметрів, але тіло функції може містити тільки один вираз. Більш того, лямбда записується в одному рядку коду і також може бути викликана негайно.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7448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825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Приклад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def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anose="020B0604020202020204" pitchFamily="34" charset="-128"/>
              </a:rPr>
              <a:t> f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(x): </a:t>
            </a:r>
          </a:p>
          <a:p>
            <a:pPr marL="0" indent="0">
              <a:buNone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	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return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x*2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f(3) </a:t>
            </a:r>
          </a:p>
          <a:p>
            <a:pPr mar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g =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lambda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x: x*2  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</a:p>
          <a:p>
            <a:pPr mar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g(3) </a:t>
            </a:r>
          </a:p>
          <a:p>
            <a:pPr mar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 Unicode MS" panose="020B0604020202020204" pitchFamily="34" charset="-128"/>
              </a:rPr>
              <a:t>lambda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x: x*2)(3)   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 panose="020B0604020202020204" pitchFamily="34" charset="-128"/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product </a:t>
            </a:r>
            <a:r>
              <a:rPr lang="en-US" dirty="0"/>
              <a:t>=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lambda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: </a:t>
            </a:r>
            <a:r>
              <a:rPr lang="en-US" dirty="0" smtClean="0"/>
              <a:t>x*y</a:t>
            </a:r>
            <a:endParaRPr lang="uk-UA" dirty="0" smtClean="0"/>
          </a:p>
          <a:p>
            <a:pPr marL="0" indent="0">
              <a:buNone/>
            </a:pPr>
            <a:r>
              <a:rPr lang="en-US" dirty="0"/>
              <a:t>type(product</a:t>
            </a:r>
            <a:r>
              <a:rPr lang="en-US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i="1" dirty="0" smtClean="0"/>
              <a:t>function</a:t>
            </a:r>
            <a:endParaRPr lang="uk-UA" b="1" i="1" dirty="0" smtClean="0"/>
          </a:p>
          <a:p>
            <a:pPr marL="0" indent="0">
              <a:buNone/>
            </a:pPr>
            <a:r>
              <a:rPr lang="en-US" dirty="0" smtClean="0"/>
              <a:t>product</a:t>
            </a:r>
            <a:r>
              <a:rPr lang="uk-UA" dirty="0" smtClean="0"/>
              <a:t>(</a:t>
            </a:r>
            <a:r>
              <a:rPr lang="en-US" dirty="0" smtClean="0"/>
              <a:t>5,8)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38001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Використання лямбда-виразів дає наступні переваги: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uk-UA" dirty="0" smtClean="0"/>
              <a:t>лямбда-вирази </a:t>
            </a:r>
            <a:r>
              <a:rPr lang="uk-UA" dirty="0"/>
              <a:t>зручні для створення функцій, що мають маленькі розміри;</a:t>
            </a:r>
          </a:p>
          <a:p>
            <a:pPr fontAlgn="base"/>
            <a:r>
              <a:rPr lang="uk-UA" dirty="0"/>
              <a:t>лямбда-вирази спрощують програмний код, в який потрібно вбудовувати невеликі фрагменти;</a:t>
            </a:r>
          </a:p>
          <a:p>
            <a:pPr fontAlgn="base"/>
            <a:r>
              <a:rPr lang="uk-UA" dirty="0"/>
              <a:t>програмний код може зручно використовувати лямбда-вирази замість визначення функцій там де потрібно;</a:t>
            </a:r>
          </a:p>
          <a:p>
            <a:pPr fontAlgn="base"/>
            <a:r>
              <a:rPr lang="uk-UA" dirty="0"/>
              <a:t>лямбда-вирази забезпечують так звану близькість програмного коду. Анонімні інструкції розміщуються близько в програмі, що підвищує її читабельність та сприйняття і не потребує використання додаткових імен (як у випадку з функціями). Зменшення кількості імен в програмі знижує можливі конфлікти цих імен з іншими іменами у файлі модуля.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073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Л</a:t>
            </a:r>
            <a:r>
              <a:rPr lang="ru-RU" sz="3600" b="1" dirty="0" smtClean="0"/>
              <a:t>ямбда </a:t>
            </a:r>
            <a:r>
              <a:rPr lang="ru-RU" sz="3600" dirty="0" err="1" smtClean="0"/>
              <a:t>функції</a:t>
            </a:r>
            <a:r>
              <a:rPr lang="ru-RU" sz="3600" dirty="0" smtClean="0"/>
              <a:t> </a:t>
            </a:r>
            <a:r>
              <a:rPr lang="ru-RU" sz="3600" dirty="0" err="1" smtClean="0"/>
              <a:t>краще</a:t>
            </a:r>
            <a:r>
              <a:rPr lang="ru-RU" sz="3600" dirty="0" smtClean="0"/>
              <a:t> </a:t>
            </a:r>
            <a:r>
              <a:rPr lang="ru-RU" sz="3600" dirty="0" err="1" smtClean="0"/>
              <a:t>використовувати</a:t>
            </a:r>
            <a:r>
              <a:rPr lang="ru-RU" sz="3600" dirty="0" smtClean="0"/>
              <a:t> в </a:t>
            </a:r>
            <a:r>
              <a:rPr lang="ru-RU" sz="3600" dirty="0" err="1" smtClean="0"/>
              <a:t>зв'язці</a:t>
            </a:r>
            <a:r>
              <a:rPr lang="ru-RU" sz="3600" dirty="0" smtClean="0"/>
              <a:t> </a:t>
            </a:r>
            <a:r>
              <a:rPr lang="ru-RU" sz="3600" dirty="0" err="1" smtClean="0"/>
              <a:t>зі</a:t>
            </a:r>
            <a:r>
              <a:rPr lang="ru-RU" sz="3600" dirty="0" smtClean="0"/>
              <a:t> </a:t>
            </a:r>
            <a:r>
              <a:rPr lang="ru-RU" sz="3600" dirty="0" err="1" smtClean="0"/>
              <a:t>звичайними</a:t>
            </a:r>
            <a:r>
              <a:rPr lang="ru-RU" sz="3600" dirty="0" smtClean="0"/>
              <a:t> </a:t>
            </a:r>
            <a:r>
              <a:rPr lang="ru-RU" sz="3600" dirty="0" err="1" smtClean="0"/>
              <a:t>функціями</a:t>
            </a:r>
            <a:r>
              <a:rPr lang="ru-RU" sz="3600" dirty="0" smtClean="0"/>
              <a:t>.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i="1" dirty="0" smtClean="0"/>
              <a:t># вибрати зі списку парні елементи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 smtClean="0"/>
              <a:t>lst</a:t>
            </a:r>
            <a:r>
              <a:rPr lang="en-US" dirty="0" smtClean="0"/>
              <a:t> </a:t>
            </a:r>
            <a:r>
              <a:rPr lang="en-US" dirty="0"/>
              <a:t>= [4, 67, 43, 2, 90, 11, 100, 7, 5]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&gt;&gt;&gt; </a:t>
            </a:r>
            <a:r>
              <a:rPr lang="en-US" dirty="0" err="1"/>
              <a:t>filtered_lst</a:t>
            </a:r>
            <a:r>
              <a:rPr lang="en-US" dirty="0"/>
              <a:t> = list(filter(</a:t>
            </a:r>
            <a:r>
              <a:rPr lang="en-US" b="1" dirty="0"/>
              <a:t>lambda</a:t>
            </a:r>
            <a:r>
              <a:rPr lang="en-US" dirty="0"/>
              <a:t> item: (item % 2 == 0), </a:t>
            </a:r>
            <a:r>
              <a:rPr lang="en-US" dirty="0" err="1"/>
              <a:t>lst</a:t>
            </a:r>
            <a:r>
              <a:rPr lang="en-US" dirty="0" smtClean="0"/>
              <a:t>))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&gt;&gt;&gt; </a:t>
            </a:r>
            <a:r>
              <a:rPr lang="en-US" dirty="0" err="1" smtClean="0"/>
              <a:t>filtered_lst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[4, 2, 90, 100</a:t>
            </a:r>
            <a:r>
              <a:rPr lang="en-US" dirty="0" smtClean="0"/>
              <a:t>]</a:t>
            </a:r>
            <a:endParaRPr lang="uk-UA" dirty="0" smtClean="0"/>
          </a:p>
          <a:p>
            <a:pPr marL="0" indent="0">
              <a:buNone/>
            </a:pPr>
            <a:r>
              <a:rPr lang="ru-RU" i="1" dirty="0"/>
              <a:t># </a:t>
            </a:r>
            <a:r>
              <a:rPr lang="uk-UA" i="1" dirty="0" smtClean="0"/>
              <a:t>всі елементи списку збільшити на 100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mapped_lst</a:t>
            </a:r>
            <a:r>
              <a:rPr lang="en-US" dirty="0"/>
              <a:t> = list(map(</a:t>
            </a:r>
            <a:r>
              <a:rPr lang="en-US" b="1" dirty="0"/>
              <a:t>lambda</a:t>
            </a:r>
            <a:r>
              <a:rPr lang="en-US" dirty="0"/>
              <a:t> item: item + 100, </a:t>
            </a:r>
            <a:r>
              <a:rPr lang="en-US" dirty="0" err="1"/>
              <a:t>lst</a:t>
            </a:r>
            <a:r>
              <a:rPr lang="en-US" dirty="0"/>
              <a:t>)) 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mapped_lst</a:t>
            </a:r>
            <a:r>
              <a:rPr lang="en-US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104, 167, 143, 102, 190, 111, 200, 107, 105]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460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478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5. Вкладені функції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424" y="1044390"/>
            <a:ext cx="10515600" cy="509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У </a:t>
            </a:r>
            <a:r>
              <a:rPr lang="uk-UA" dirty="0"/>
              <a:t>мові програмування </a:t>
            </a:r>
            <a:r>
              <a:rPr lang="en-US" dirty="0"/>
              <a:t>Python </a:t>
            </a:r>
            <a:r>
              <a:rPr lang="uk-UA" dirty="0"/>
              <a:t>можуть використовуватись вкладені функції. Це означає, що всередині інструкції</a:t>
            </a:r>
            <a:r>
              <a:rPr lang="uk-UA" b="1" dirty="0">
                <a:solidFill>
                  <a:srgbClr val="FFC000"/>
                </a:solidFill>
              </a:rPr>
              <a:t> </a:t>
            </a:r>
            <a:r>
              <a:rPr lang="en-US" b="1" dirty="0" err="1">
                <a:solidFill>
                  <a:srgbClr val="FFC000"/>
                </a:solidFill>
              </a:rPr>
              <a:t>def</a:t>
            </a:r>
            <a:r>
              <a:rPr lang="en-US" b="1" dirty="0">
                <a:solidFill>
                  <a:srgbClr val="FFC000"/>
                </a:solidFill>
              </a:rPr>
              <a:t> </a:t>
            </a:r>
            <a:r>
              <a:rPr lang="uk-UA" dirty="0"/>
              <a:t>може бути інша інструкція </a:t>
            </a:r>
            <a:r>
              <a:rPr lang="en-US" dirty="0"/>
              <a:t>def. </a:t>
            </a:r>
            <a:r>
              <a:rPr lang="uk-UA" dirty="0"/>
              <a:t>Кількість вкладень функцій довільна. В найбільш загальному випадку форма оголошення вкладених функцій наступна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altLang="uk-UA" dirty="0" err="1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def</a:t>
            </a:r>
            <a:r>
              <a:rPr lang="uk-UA" altLang="uk-UA" dirty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F</a:t>
            </a:r>
            <a:r>
              <a:rPr lang="en-US" altLang="uk-UA" dirty="0" err="1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unk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1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uk-UA" altLang="uk-UA" i="1" dirty="0" smtClean="0">
                <a:solidFill>
                  <a:srgbClr val="2B2B2B"/>
                </a:solidFill>
                <a:latin typeface="inherit"/>
                <a:cs typeface="Courier New" panose="02070309020205020404" pitchFamily="49" charset="0"/>
              </a:rPr>
              <a:t>parameters1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uk-UA" altLang="uk-UA" dirty="0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	</a:t>
            </a:r>
            <a:r>
              <a:rPr lang="uk-UA" altLang="uk-UA" dirty="0" err="1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def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F</a:t>
            </a:r>
            <a:r>
              <a:rPr lang="en-US" altLang="uk-UA" dirty="0" err="1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unk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2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uk-UA" altLang="uk-UA" i="1" dirty="0" smtClean="0">
                <a:solidFill>
                  <a:srgbClr val="2B2B2B"/>
                </a:solidFill>
                <a:latin typeface="inherit"/>
                <a:cs typeface="Courier New" panose="02070309020205020404" pitchFamily="49" charset="0"/>
              </a:rPr>
              <a:t>parameters2</a:t>
            </a:r>
            <a:r>
              <a:rPr lang="uk-UA" altLang="uk-UA" dirty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endParaRPr lang="en-US" altLang="uk-UA" dirty="0">
              <a:solidFill>
                <a:srgbClr val="2B2B2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  <a:endParaRPr lang="uk-UA" altLang="uk-UA" dirty="0" smtClean="0">
              <a:solidFill>
                <a:srgbClr val="2B2B2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altLang="uk-UA" dirty="0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		</a:t>
            </a:r>
            <a:r>
              <a:rPr lang="uk-UA" altLang="uk-UA" dirty="0" err="1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def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F</a:t>
            </a:r>
            <a:r>
              <a:rPr lang="en-US" altLang="uk-UA" dirty="0" err="1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unk</a:t>
            </a:r>
            <a:r>
              <a:rPr lang="uk-UA" altLang="uk-UA" dirty="0" smtClean="0">
                <a:solidFill>
                  <a:srgbClr val="0000FF"/>
                </a:solidFill>
                <a:latin typeface="inherit"/>
                <a:cs typeface="Courier New" panose="02070309020205020404" pitchFamily="49" charset="0"/>
              </a:rPr>
              <a:t>N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uk-UA" altLang="uk-UA" i="1" dirty="0" err="1" smtClean="0">
                <a:solidFill>
                  <a:srgbClr val="2B2B2B"/>
                </a:solidFill>
                <a:latin typeface="inherit"/>
                <a:cs typeface="Courier New" panose="02070309020205020404" pitchFamily="49" charset="0"/>
              </a:rPr>
              <a:t>parametersN</a:t>
            </a:r>
            <a:r>
              <a:rPr lang="uk-UA" altLang="uk-UA" dirty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endParaRPr lang="uk-UA" altLang="uk-UA" dirty="0" smtClean="0">
              <a:solidFill>
                <a:srgbClr val="2B2B2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altLang="uk-UA" dirty="0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		</a:t>
            </a:r>
            <a:r>
              <a:rPr lang="uk-UA" altLang="uk-UA" dirty="0" err="1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return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uk-UA" altLang="uk-UA" dirty="0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	</a:t>
            </a:r>
            <a:r>
              <a:rPr lang="uk-UA" altLang="uk-UA" dirty="0" err="1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return</a:t>
            </a:r>
            <a:r>
              <a:rPr lang="uk-UA" altLang="uk-UA" dirty="0" smtClean="0">
                <a:solidFill>
                  <a:srgbClr val="2B2B2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uk-UA" altLang="uk-UA" dirty="0" err="1" smtClean="0">
                <a:solidFill>
                  <a:srgbClr val="FF6600"/>
                </a:solidFill>
                <a:latin typeface="inherit"/>
                <a:cs typeface="Courier New" panose="02070309020205020404" pitchFamily="49" charset="0"/>
              </a:rPr>
              <a:t>return</a:t>
            </a:r>
            <a:r>
              <a:rPr lang="uk-UA" altLang="uk-UA" sz="1600" dirty="0" smtClean="0"/>
              <a:t> </a:t>
            </a:r>
            <a:endParaRPr lang="uk-UA" altLang="uk-UA" sz="4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0239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Приклади вкладених функцій</a:t>
            </a:r>
            <a:endParaRPr lang="uk-UA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0919" y="1841770"/>
            <a:ext cx="6551721" cy="431905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err="1">
                <a:latin typeface="Consolas" panose="020B0609020204030204" pitchFamily="49" charset="0"/>
              </a:rPr>
              <a:t>def</a:t>
            </a:r>
            <a:r>
              <a:rPr lang="uk-UA" altLang="uk-UA" sz="2400" dirty="0">
                <a:latin typeface="Consolas" panose="020B0609020204030204" pitchFamily="49" charset="0"/>
              </a:rPr>
              <a:t> fun1</a:t>
            </a:r>
            <a:r>
              <a:rPr lang="uk-UA" altLang="uk-UA" sz="2400" dirty="0" smtClean="0">
                <a:latin typeface="Consolas" panose="020B0609020204030204" pitchFamily="49" charset="0"/>
              </a:rPr>
              <a:t>():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  a </a:t>
            </a:r>
            <a:r>
              <a:rPr lang="uk-UA" altLang="uk-UA" sz="2400" dirty="0">
                <a:latin typeface="Consolas" panose="020B0609020204030204" pitchFamily="49" charset="0"/>
              </a:rPr>
              <a:t>= 6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    </a:t>
            </a:r>
            <a:r>
              <a:rPr lang="uk-UA" altLang="uk-UA" sz="2400" dirty="0" err="1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def</a:t>
            </a: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uk-UA" altLang="uk-UA" sz="2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fun2(b): </a:t>
            </a:r>
            <a:endParaRPr lang="uk-UA" altLang="uk-UA" sz="2400" dirty="0" smtClean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	  a </a:t>
            </a:r>
            <a:r>
              <a:rPr lang="uk-UA" altLang="uk-UA" sz="2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= 4 </a:t>
            </a:r>
            <a:endParaRPr lang="uk-UA" altLang="uk-UA" sz="2400" dirty="0" smtClean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	  </a:t>
            </a:r>
            <a:r>
              <a:rPr lang="uk-UA" altLang="uk-UA" sz="2400" dirty="0" err="1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print</a:t>
            </a: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("</a:t>
            </a:r>
            <a:r>
              <a:rPr lang="uk-UA" altLang="uk-UA" sz="18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Сума </a:t>
            </a:r>
            <a:r>
              <a:rPr lang="uk-UA" altLang="uk-UA" sz="1800" dirty="0" err="1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внутрішньї</a:t>
            </a:r>
            <a:r>
              <a:rPr lang="uk-UA" altLang="uk-UA" sz="18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 функції"</a:t>
            </a: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uk-UA" altLang="uk-UA" sz="2400" dirty="0" err="1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a+b</a:t>
            </a:r>
            <a:r>
              <a:rPr lang="uk-UA" altLang="uk-UA" sz="2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) </a:t>
            </a:r>
            <a:r>
              <a:rPr lang="uk-UA" altLang="uk-UA" sz="2400" dirty="0" smtClean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	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	</a:t>
            </a:r>
            <a:r>
              <a:rPr lang="uk-UA" altLang="uk-UA" sz="2400" dirty="0" err="1" smtClean="0">
                <a:latin typeface="Consolas" panose="020B0609020204030204" pitchFamily="49" charset="0"/>
              </a:rPr>
              <a:t>print</a:t>
            </a:r>
            <a:r>
              <a:rPr lang="uk-UA" altLang="uk-UA" sz="2000" dirty="0">
                <a:latin typeface="Consolas" panose="020B0609020204030204" pitchFamily="49" charset="0"/>
              </a:rPr>
              <a:t>("</a:t>
            </a:r>
            <a:r>
              <a:rPr lang="uk-UA" altLang="uk-UA" sz="1800" dirty="0" smtClean="0">
                <a:latin typeface="Consolas" panose="020B0609020204030204" pitchFamily="49" charset="0"/>
              </a:rPr>
              <a:t>Значення зовнішньої змінної a</a:t>
            </a:r>
            <a:r>
              <a:rPr lang="uk-UA" altLang="uk-UA" sz="1800" dirty="0">
                <a:latin typeface="Consolas" panose="020B0609020204030204" pitchFamily="49" charset="0"/>
              </a:rPr>
              <a:t>"</a:t>
            </a:r>
            <a:r>
              <a:rPr lang="uk-UA" altLang="uk-UA" sz="1800" dirty="0" smtClean="0">
                <a:latin typeface="Consolas" panose="020B0609020204030204" pitchFamily="49" charset="0"/>
              </a:rPr>
              <a:t>, </a:t>
            </a:r>
            <a:r>
              <a:rPr lang="uk-UA" altLang="uk-UA" sz="1800" dirty="0">
                <a:latin typeface="Consolas" panose="020B0609020204030204" pitchFamily="49" charset="0"/>
              </a:rPr>
              <a:t>a) </a:t>
            </a:r>
            <a:endParaRPr lang="uk-UA" altLang="uk-UA" sz="1800" dirty="0" smtClean="0"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	fun2(4</a:t>
            </a:r>
            <a:r>
              <a:rPr lang="uk-UA" altLang="uk-UA" sz="2400" dirty="0">
                <a:latin typeface="Consolas" panose="020B0609020204030204" pitchFamily="49" charset="0"/>
              </a:rPr>
              <a:t>)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fun1</a:t>
            </a:r>
            <a:r>
              <a:rPr lang="uk-UA" altLang="uk-UA" sz="2400" dirty="0">
                <a:latin typeface="Consolas" panose="020B0609020204030204" pitchFamily="49" charset="0"/>
              </a:rPr>
              <a:t>() </a:t>
            </a:r>
            <a:r>
              <a:rPr lang="uk-UA" altLang="uk-UA" sz="1800" dirty="0"/>
              <a:t/>
            </a:r>
            <a:br>
              <a:rPr lang="uk-UA" altLang="uk-UA" sz="1800" dirty="0"/>
            </a:br>
            <a:endParaRPr lang="uk-UA" altLang="uk-UA" sz="4800" dirty="0"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sz="half" idx="4294967295"/>
          </p:nvPr>
        </p:nvSpPr>
        <p:spPr bwMode="auto">
          <a:xfrm>
            <a:off x="7513638" y="1825625"/>
            <a:ext cx="4678362" cy="3949700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522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outer_f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      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inner_f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nonlocal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      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inner_f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outer_f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())</a:t>
            </a:r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999999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uk-UA" sz="2400" dirty="0">
              <a:solidFill>
                <a:srgbClr val="999999"/>
              </a:solidFill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0" i="0" u="none" strike="noStrike" cap="none" normalizeH="0" baseline="0" dirty="0" smtClean="0">
                <a:ln>
                  <a:noFill/>
                </a:ln>
                <a:effectLst/>
                <a:latin typeface="Consolas" panose="020B0609020204030204" pitchFamily="49" charset="0"/>
              </a:rPr>
              <a:t>6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2728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23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5755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/>
              <a:t>Рішення квадратного рівняння</a:t>
            </a:r>
            <a:endParaRPr lang="uk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690880"/>
            <a:ext cx="10256520" cy="5801360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buNone/>
            </a:pPr>
            <a:r>
              <a:rPr lang="uk-UA" sz="6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SquareEquation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(a, b, c):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#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Disc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() вкладена функція для обчислення дискримінанта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6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uk-UA" sz="6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Disc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(a, b, c):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d = b*b-4*a*c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uk-UA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# Обчислення дискримінанта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D = </a:t>
            </a:r>
            <a:r>
              <a:rPr lang="uk-UA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Disc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(a, b, c)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uk-UA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D&gt;=0: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x1 = (-b -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math.sqrt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(D))/(2*a)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x2 = (-b +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math.sqrt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(D))/(2*a)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[x1, x2]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  <a:endParaRPr lang="uk-UA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uk-UA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Викликаємо функцію для рішення рівняння 2*x^2+3*x-5=0</a:t>
            </a:r>
          </a:p>
          <a:p>
            <a:pPr marL="0" indent="0" fontAlgn="base">
              <a:buNone/>
            </a:pP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uk-UA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SquareEquation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(2, 3, -5)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uk-UA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k-UA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!=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('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= ',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fontAlgn="base">
              <a:buNone/>
            </a:pP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fontAlgn="base">
              <a:buNone/>
            </a:pP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('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equation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400" dirty="0" err="1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uk-UA" sz="6400" dirty="0">
                <a:latin typeface="Arial" panose="020B0604020202020204" pitchFamily="34" charset="0"/>
                <a:cs typeface="Arial" panose="020B0604020202020204" pitchFamily="34" charset="0"/>
              </a:rPr>
              <a:t>')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82694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/>
              <a:t>Перевірка функції за допомогою </a:t>
            </a:r>
            <a:r>
              <a:rPr lang="en-US" sz="2800" b="1" dirty="0"/>
              <a:t>assert</a:t>
            </a:r>
            <a:r>
              <a:rPr lang="en-US" sz="2400" b="1" dirty="0"/>
              <a:t> </a:t>
            </a:r>
            <a:r>
              <a:rPr lang="uk-UA" sz="2400" b="1" dirty="0"/>
              <a:t/>
            </a:r>
            <a:br>
              <a:rPr lang="uk-UA" sz="2400" b="1" dirty="0"/>
            </a:br>
            <a:endParaRPr lang="uk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925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uk-UA" sz="2400" dirty="0"/>
              <a:t>За своєю суттю інструкція </a:t>
            </a:r>
            <a:r>
              <a:rPr lang="en-US" sz="2400" dirty="0"/>
              <a:t>Python assert </a:t>
            </a:r>
            <a:r>
              <a:rPr lang="uk-UA" sz="2400" dirty="0"/>
              <a:t>є засіб налагодження, </a:t>
            </a:r>
            <a:r>
              <a:rPr lang="uk-UA" sz="2400" dirty="0" smtClean="0"/>
              <a:t>який </a:t>
            </a:r>
            <a:r>
              <a:rPr lang="uk-UA" sz="2400" dirty="0"/>
              <a:t>перевіряє умова. Якщо умова </a:t>
            </a:r>
            <a:r>
              <a:rPr lang="en-US" sz="2400" dirty="0" smtClean="0"/>
              <a:t>assert </a:t>
            </a:r>
            <a:r>
              <a:rPr lang="uk-UA" sz="2400" dirty="0" smtClean="0"/>
              <a:t>істинна, </a:t>
            </a:r>
            <a:r>
              <a:rPr lang="uk-UA" sz="2400" dirty="0"/>
              <a:t>то нічого не відбувається і ваша програма продовжує виконуватися як зазвичай. Але якщо ж обчислення умови дає результат помилково, то викликається виняток </a:t>
            </a:r>
            <a:r>
              <a:rPr lang="en-US" sz="2400" dirty="0" err="1"/>
              <a:t>AssertionError</a:t>
            </a:r>
            <a:r>
              <a:rPr lang="en-US" sz="2400" dirty="0"/>
              <a:t> </a:t>
            </a:r>
            <a:r>
              <a:rPr lang="uk-UA" sz="2400" dirty="0"/>
              <a:t>з </a:t>
            </a:r>
            <a:r>
              <a:rPr lang="uk-UA" sz="2400" dirty="0" smtClean="0"/>
              <a:t>необов'язковим </a:t>
            </a:r>
            <a:r>
              <a:rPr lang="uk-UA" sz="2400" dirty="0"/>
              <a:t>повідомленням про помилку</a:t>
            </a:r>
            <a:r>
              <a:rPr lang="uk-UA" sz="2400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err="1" smtClean="0">
                <a:latin typeface="Consolas" panose="020B0609020204030204" pitchFamily="49" charset="0"/>
              </a:rPr>
              <a:t>def</a:t>
            </a:r>
            <a:r>
              <a:rPr lang="uk-UA" altLang="uk-UA" sz="2400" dirty="0" smtClean="0">
                <a:latin typeface="Consolas" panose="020B0609020204030204" pitchFamily="49" charset="0"/>
              </a:rPr>
              <a:t> </a:t>
            </a:r>
            <a:r>
              <a:rPr lang="uk-UA" altLang="uk-UA" sz="2400" dirty="0" err="1">
                <a:latin typeface="Consolas" panose="020B0609020204030204" pitchFamily="49" charset="0"/>
              </a:rPr>
              <a:t>divide</a:t>
            </a:r>
            <a:r>
              <a:rPr lang="uk-UA" altLang="uk-UA" sz="2400" dirty="0">
                <a:latin typeface="Consolas" panose="020B0609020204030204" pitchFamily="49" charset="0"/>
              </a:rPr>
              <a:t>(x, y):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b="1" dirty="0" smtClean="0">
                <a:latin typeface="Consolas" panose="020B0609020204030204" pitchFamily="49" charset="0"/>
              </a:rPr>
              <a:t>	</a:t>
            </a:r>
            <a:r>
              <a:rPr lang="uk-UA" altLang="uk-UA" sz="2400" b="1" dirty="0" err="1" smtClean="0">
                <a:latin typeface="Consolas" panose="020B0609020204030204" pitchFamily="49" charset="0"/>
              </a:rPr>
              <a:t>assert</a:t>
            </a:r>
            <a:r>
              <a:rPr lang="uk-UA" altLang="uk-UA" sz="2400" b="1" dirty="0" smtClean="0">
                <a:latin typeface="Consolas" panose="020B0609020204030204" pitchFamily="49" charset="0"/>
              </a:rPr>
              <a:t> </a:t>
            </a:r>
            <a:r>
              <a:rPr lang="uk-UA" altLang="uk-UA" sz="2400" b="1" dirty="0">
                <a:latin typeface="Consolas" panose="020B0609020204030204" pitchFamily="49" charset="0"/>
              </a:rPr>
              <a:t>y != 0 </a:t>
            </a:r>
            <a:r>
              <a:rPr lang="uk-UA" altLang="uk-UA" sz="2400" dirty="0">
                <a:latin typeface="Consolas" panose="020B0609020204030204" pitchFamily="49" charset="0"/>
              </a:rPr>
              <a:t>, '</a:t>
            </a:r>
            <a:r>
              <a:rPr lang="uk-UA" altLang="uk-UA" sz="2400" dirty="0" err="1">
                <a:latin typeface="Consolas" panose="020B0609020204030204" pitchFamily="49" charset="0"/>
              </a:rPr>
              <a:t>Нельзя</a:t>
            </a:r>
            <a:r>
              <a:rPr lang="uk-UA" altLang="uk-UA" sz="2400" dirty="0">
                <a:latin typeface="Consolas" panose="020B0609020204030204" pitchFamily="49" charset="0"/>
              </a:rPr>
              <a:t> </a:t>
            </a:r>
            <a:r>
              <a:rPr lang="uk-UA" altLang="uk-UA" sz="2400" dirty="0" err="1">
                <a:latin typeface="Consolas" panose="020B0609020204030204" pitchFamily="49" charset="0"/>
              </a:rPr>
              <a:t>делить</a:t>
            </a:r>
            <a:r>
              <a:rPr lang="uk-UA" altLang="uk-UA" sz="2400" dirty="0">
                <a:latin typeface="Consolas" panose="020B0609020204030204" pitchFamily="49" charset="0"/>
              </a:rPr>
              <a:t> на 0'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	</a:t>
            </a:r>
            <a:r>
              <a:rPr lang="uk-UA" altLang="uk-UA" sz="2400" dirty="0" err="1" smtClean="0">
                <a:latin typeface="Consolas" panose="020B0609020204030204" pitchFamily="49" charset="0"/>
              </a:rPr>
              <a:t>return</a:t>
            </a:r>
            <a:r>
              <a:rPr lang="uk-UA" altLang="uk-UA" sz="2400" dirty="0" smtClean="0">
                <a:latin typeface="Consolas" panose="020B0609020204030204" pitchFamily="49" charset="0"/>
              </a:rPr>
              <a:t> </a:t>
            </a:r>
            <a:r>
              <a:rPr lang="uk-UA" altLang="uk-UA" sz="2400" dirty="0" err="1">
                <a:latin typeface="Consolas" panose="020B0609020204030204" pitchFamily="49" charset="0"/>
              </a:rPr>
              <a:t>round</a:t>
            </a:r>
            <a:r>
              <a:rPr lang="uk-UA" altLang="uk-UA" sz="2400" dirty="0">
                <a:latin typeface="Consolas" panose="020B0609020204030204" pitchFamily="49" charset="0"/>
              </a:rPr>
              <a:t>(x/y, 2)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z </a:t>
            </a:r>
            <a:r>
              <a:rPr lang="uk-UA" altLang="uk-UA" sz="2400" dirty="0">
                <a:latin typeface="Consolas" panose="020B0609020204030204" pitchFamily="49" charset="0"/>
              </a:rPr>
              <a:t>= </a:t>
            </a:r>
            <a:r>
              <a:rPr lang="uk-UA" altLang="uk-UA" sz="2400" dirty="0" err="1">
                <a:latin typeface="Consolas" panose="020B0609020204030204" pitchFamily="49" charset="0"/>
              </a:rPr>
              <a:t>divide</a:t>
            </a:r>
            <a:r>
              <a:rPr lang="uk-UA" altLang="uk-UA" sz="2400" dirty="0">
                <a:latin typeface="Consolas" panose="020B0609020204030204" pitchFamily="49" charset="0"/>
              </a:rPr>
              <a:t>(21,3)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err="1" smtClean="0">
                <a:latin typeface="Consolas" panose="020B0609020204030204" pitchFamily="49" charset="0"/>
              </a:rPr>
              <a:t>print</a:t>
            </a:r>
            <a:r>
              <a:rPr lang="uk-UA" altLang="uk-UA" sz="2400" dirty="0" smtClean="0">
                <a:latin typeface="Consolas" panose="020B0609020204030204" pitchFamily="49" charset="0"/>
              </a:rPr>
              <a:t>(z</a:t>
            </a:r>
            <a:r>
              <a:rPr lang="uk-UA" altLang="uk-UA" sz="2400" dirty="0">
                <a:latin typeface="Consolas" panose="020B0609020204030204" pitchFamily="49" charset="0"/>
              </a:rPr>
              <a:t>)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smtClean="0">
                <a:latin typeface="Consolas" panose="020B0609020204030204" pitchFamily="49" charset="0"/>
              </a:rPr>
              <a:t>a </a:t>
            </a:r>
            <a:r>
              <a:rPr lang="uk-UA" altLang="uk-UA" sz="2400" dirty="0">
                <a:latin typeface="Consolas" panose="020B0609020204030204" pitchFamily="49" charset="0"/>
              </a:rPr>
              <a:t>= </a:t>
            </a:r>
            <a:r>
              <a:rPr lang="uk-UA" altLang="uk-UA" sz="2400" dirty="0" err="1">
                <a:latin typeface="Consolas" panose="020B0609020204030204" pitchFamily="49" charset="0"/>
              </a:rPr>
              <a:t>divide</a:t>
            </a:r>
            <a:r>
              <a:rPr lang="uk-UA" altLang="uk-UA" sz="2400" dirty="0">
                <a:latin typeface="Consolas" panose="020B0609020204030204" pitchFamily="49" charset="0"/>
              </a:rPr>
              <a:t>(21,0) </a:t>
            </a:r>
            <a:endParaRPr lang="uk-UA" altLang="uk-UA" sz="2400" dirty="0" smtClean="0">
              <a:latin typeface="Consolas" panose="020B0609020204030204" pitchFamily="49" charset="0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None/>
            </a:pPr>
            <a:r>
              <a:rPr lang="uk-UA" altLang="uk-UA" sz="2400" dirty="0" err="1" smtClean="0">
                <a:latin typeface="Consolas" panose="020B0609020204030204" pitchFamily="49" charset="0"/>
              </a:rPr>
              <a:t>print</a:t>
            </a:r>
            <a:r>
              <a:rPr lang="uk-UA" altLang="uk-UA" sz="2400" dirty="0" smtClean="0">
                <a:latin typeface="Consolas" panose="020B0609020204030204" pitchFamily="49" charset="0"/>
              </a:rPr>
              <a:t>(a</a:t>
            </a:r>
            <a:r>
              <a:rPr lang="uk-UA" altLang="uk-UA" sz="2400" dirty="0">
                <a:latin typeface="Consolas" panose="020B0609020204030204" pitchFamily="49" charset="0"/>
              </a:rPr>
              <a:t>)</a:t>
            </a:r>
            <a:r>
              <a:rPr lang="uk-UA" altLang="uk-UA" sz="1800" dirty="0"/>
              <a:t> </a:t>
            </a:r>
            <a:endParaRPr lang="uk-UA" altLang="uk-UA" sz="4800" dirty="0">
              <a:latin typeface="Arial" panose="020B0604020202020204" pitchFamily="34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uk-U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2728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42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824770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програми та функція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6274" y="1597572"/>
            <a:ext cx="10753725" cy="4971394"/>
          </a:xfrm>
        </p:spPr>
        <p:txBody>
          <a:bodyPr/>
          <a:lstStyle/>
          <a:p>
            <a:pPr marL="0" lvl="1" indent="714375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 можна визначити безліч функцій. І щоб їх упорядкувати, одним із способів їх організації є додавання спеціальної функції (зазвичай називається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якій потім вже викликаються інші функції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1" indent="714375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777" y="3025501"/>
            <a:ext cx="2747306" cy="336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577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121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1.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функції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8711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об'єкт, який приймає аргументи і повертає значення. З вбудованими функціями ви вже стикалися в попередніх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заняттях.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коли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хотіли дізнатися суму всіх чисел в списку.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блок організованого, багаторазово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коду, який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конкретного завдання. Функції забезпечують кращу модульність програми та значно підвищують рівень повторного використання коду.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 функцій не тільки в можливості багаторазового виклику одного і того ж коду з різних місць програми. Не менш важливо, що завдяки їм програма знаходить справжню структуру. Функції як би розділяють її на відокремлені частини, кожна з яких виконує свою конкретну задачу.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2511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6. </a:t>
            </a:r>
            <a:r>
              <a:rPr lang="uk-UA" sz="3600" b="1" dirty="0" smtClean="0"/>
              <a:t>Модулі і пакети.</a:t>
            </a:r>
            <a:endParaRPr lang="uk-UA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411"/>
            <a:ext cx="10515600" cy="4761606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i="1" dirty="0"/>
              <a:t>Модулі та пакети </a:t>
            </a:r>
            <a:r>
              <a:rPr lang="uk-UA" dirty="0"/>
              <a:t>є невід'ємною частиною модульного програмування - організації програми як сукупності невеликих незалежних блоків, структура і поведінка яких підкоряються певним правилам</a:t>
            </a:r>
            <a:r>
              <a:rPr lang="uk-UA" dirty="0" smtClean="0"/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 smtClean="0"/>
              <a:t>Розробка </a:t>
            </a:r>
            <a:r>
              <a:rPr lang="uk-UA" dirty="0"/>
              <a:t>програми як сукупності модулів дозволяє</a:t>
            </a:r>
            <a:r>
              <a:rPr lang="uk-UA" dirty="0" smtClean="0"/>
              <a:t>: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спростити </a:t>
            </a:r>
            <a:r>
              <a:rPr lang="uk-UA" dirty="0"/>
              <a:t>завдання проектування програми та розподілу процесу розробки між групами розробників</a:t>
            </a:r>
            <a:r>
              <a:rPr lang="uk-UA" dirty="0" smtClean="0"/>
              <a:t>;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надати </a:t>
            </a:r>
            <a:r>
              <a:rPr lang="uk-UA" dirty="0"/>
              <a:t>можливість поновлення (заміни) модуля, без необхідності зміни іншої системи</a:t>
            </a:r>
            <a:r>
              <a:rPr lang="uk-UA" dirty="0" smtClean="0"/>
              <a:t>;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спростити </a:t>
            </a:r>
            <a:r>
              <a:rPr lang="uk-UA" dirty="0"/>
              <a:t>тестування програми</a:t>
            </a:r>
            <a:r>
              <a:rPr lang="uk-UA" dirty="0" smtClean="0"/>
              <a:t>;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спростити </a:t>
            </a:r>
            <a:r>
              <a:rPr lang="uk-UA" dirty="0"/>
              <a:t>виявлення помилок.</a:t>
            </a:r>
          </a:p>
        </p:txBody>
      </p:sp>
    </p:spTree>
    <p:extLst>
      <p:ext uri="{BB962C8B-B14F-4D97-AF65-F5344CB8AC3E}">
        <p14:creationId xmlns:p14="http://schemas.microsoft.com/office/powerpoint/2010/main" val="201181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/>
          <a:lstStyle/>
          <a:p>
            <a:pPr algn="ctr"/>
            <a:r>
              <a:rPr lang="uk-UA" b="1" dirty="0" smtClean="0"/>
              <a:t>Модуль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0619"/>
            <a:ext cx="10515600" cy="513446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uk-UA" b="1" dirty="0"/>
              <a:t>Модуль </a:t>
            </a:r>
            <a:r>
              <a:rPr lang="uk-UA" dirty="0"/>
              <a:t>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Module) - </a:t>
            </a:r>
            <a:r>
              <a:rPr lang="uk-UA" dirty="0"/>
              <a:t>спеціальний засіб мови програмування, що дозволяє об'єднати разом дані і функції і використовувати їх як одну функціонально-закінчену одиницю (наприклад, математичний модуль, що містить тригонометричні та інші функції, </a:t>
            </a:r>
            <a:r>
              <a:rPr lang="uk-UA" dirty="0" smtClean="0"/>
              <a:t>константи</a:t>
            </a:r>
            <a:r>
              <a:rPr lang="uk-UA" dirty="0"/>
              <a:t>, і </a:t>
            </a:r>
            <a:r>
              <a:rPr lang="uk-UA" dirty="0" err="1"/>
              <a:t>т.д</a:t>
            </a:r>
            <a:r>
              <a:rPr lang="uk-UA" dirty="0" smtClean="0"/>
              <a:t>.).</a:t>
            </a:r>
          </a:p>
          <a:p>
            <a:pPr marL="0" indent="457200" algn="just">
              <a:buNone/>
            </a:pPr>
            <a:r>
              <a:rPr lang="uk-UA" b="1" dirty="0"/>
              <a:t>Модуль</a:t>
            </a:r>
            <a:r>
              <a:rPr lang="uk-UA" dirty="0"/>
              <a:t> - окремий файл з кодом на </a:t>
            </a:r>
            <a:r>
              <a:rPr lang="en-US" dirty="0"/>
              <a:t>Python, </a:t>
            </a:r>
            <a:r>
              <a:rPr lang="uk-UA" dirty="0"/>
              <a:t>що містить функції і дані</a:t>
            </a:r>
            <a:r>
              <a:rPr lang="uk-UA" dirty="0" smtClean="0"/>
              <a:t>: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має </a:t>
            </a:r>
            <a:r>
              <a:rPr lang="uk-UA" dirty="0"/>
              <a:t>розширення * </a:t>
            </a:r>
            <a:r>
              <a:rPr lang="uk-UA" b="1" dirty="0"/>
              <a:t>.</a:t>
            </a:r>
            <a:r>
              <a:rPr lang="en-US" b="1" dirty="0" err="1"/>
              <a:t>py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uk-UA" dirty="0"/>
              <a:t>ім'я файлу є ім'ям модуля</a:t>
            </a:r>
            <a:r>
              <a:rPr lang="uk-UA" dirty="0" smtClean="0"/>
              <a:t>);</a:t>
            </a:r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може </a:t>
            </a:r>
            <a:r>
              <a:rPr lang="uk-UA" dirty="0"/>
              <a:t>бути імпортований (підключений) (директива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dirty="0" smtClean="0"/>
              <a:t>...);</a:t>
            </a:r>
            <a:endParaRPr lang="uk-UA" dirty="0" smtClean="0"/>
          </a:p>
          <a:p>
            <a:pPr indent="457200" algn="just">
              <a:buFont typeface="Wingdings" panose="05000000000000000000" pitchFamily="2" charset="2"/>
              <a:buChar char="§"/>
            </a:pPr>
            <a:r>
              <a:rPr lang="uk-UA" dirty="0" smtClean="0"/>
              <a:t>може </a:t>
            </a:r>
            <a:r>
              <a:rPr lang="uk-UA" dirty="0"/>
              <a:t>бути багаторазово використаний.</a:t>
            </a:r>
          </a:p>
        </p:txBody>
      </p:sp>
    </p:spTree>
    <p:extLst>
      <p:ext uri="{BB962C8B-B14F-4D97-AF65-F5344CB8AC3E}">
        <p14:creationId xmlns:p14="http://schemas.microsoft.com/office/powerpoint/2010/main" val="2276287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37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Пакет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251751"/>
            <a:ext cx="5891074" cy="5228948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/>
              <a:t>Пакети</a:t>
            </a:r>
            <a:r>
              <a:rPr lang="uk-UA" sz="2400" dirty="0"/>
              <a:t> (</a:t>
            </a:r>
            <a:r>
              <a:rPr lang="uk-UA" sz="2400" dirty="0" err="1"/>
              <a:t>англ</a:t>
            </a:r>
            <a:r>
              <a:rPr lang="uk-UA" sz="2400" dirty="0"/>
              <a:t>. </a:t>
            </a:r>
            <a:r>
              <a:rPr lang="en-US" sz="2400" dirty="0"/>
              <a:t>Package) </a:t>
            </a:r>
            <a:r>
              <a:rPr lang="uk-UA" sz="2400" dirty="0"/>
              <a:t>є ще більш великою одиницею і являють собою набір взаємозв'язаних модулів, призначених для вирішення завдань певного класу деякою предметної області (наприклад, пакет для вирішення систем рівнянь, який може включати математичний модуль, модуль зі спеціальними типами даних і т. д</a:t>
            </a:r>
            <a:r>
              <a:rPr lang="uk-UA" sz="2400" dirty="0" smtClean="0"/>
              <a:t>.).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altLang="uk-UA" sz="2400" b="1" dirty="0"/>
              <a:t>Пакети</a:t>
            </a:r>
            <a:r>
              <a:rPr lang="uk-UA" altLang="uk-UA" sz="2400" dirty="0"/>
              <a:t> в </a:t>
            </a:r>
            <a:r>
              <a:rPr lang="en-US" altLang="uk-UA" sz="2400" dirty="0"/>
              <a:t>Python - </a:t>
            </a:r>
            <a:r>
              <a:rPr lang="uk-UA" altLang="uk-UA" sz="2400" dirty="0"/>
              <a:t>це спосіб структуризації модулів</a:t>
            </a:r>
            <a:r>
              <a:rPr lang="uk-UA" altLang="uk-UA" sz="2400" dirty="0" smtClean="0"/>
              <a:t>. Пакет </a:t>
            </a:r>
            <a:r>
              <a:rPr lang="uk-UA" altLang="uk-UA" sz="2400" dirty="0"/>
              <a:t>являє собою папку, в якій </a:t>
            </a:r>
            <a:r>
              <a:rPr lang="uk-UA" altLang="uk-UA" sz="2400" dirty="0" smtClean="0"/>
              <a:t>містяться модулі </a:t>
            </a:r>
            <a:r>
              <a:rPr lang="uk-UA" altLang="uk-UA" sz="2400" dirty="0"/>
              <a:t>та інші пакети і обов'язковий файл </a:t>
            </a:r>
            <a:r>
              <a:rPr lang="uk-UA" altLang="uk-UA" sz="2400" b="1" dirty="0"/>
              <a:t>__</a:t>
            </a:r>
            <a:r>
              <a:rPr lang="en-US" altLang="uk-UA" sz="2400" b="1" dirty="0"/>
              <a:t>init.py__, </a:t>
            </a:r>
            <a:r>
              <a:rPr lang="uk-UA" altLang="uk-UA" sz="2400" dirty="0"/>
              <a:t>що відповідає за ініціалізацію </a:t>
            </a:r>
            <a:endParaRPr lang="uk-UA" altLang="uk-UA" sz="2400" dirty="0" smtClean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 smtClean="0"/>
              <a:t>Приклад</a:t>
            </a:r>
            <a:r>
              <a:rPr lang="uk-UA" sz="2400" b="1" dirty="0" smtClean="0"/>
              <a:t> </a:t>
            </a:r>
            <a:r>
              <a:rPr lang="uk-UA" sz="2600" dirty="0" smtClean="0"/>
              <a:t>пакет</a:t>
            </a:r>
            <a:r>
              <a:rPr lang="uk-UA" sz="2600" dirty="0"/>
              <a:t> </a:t>
            </a:r>
            <a:r>
              <a:rPr lang="en-US" dirty="0" smtClean="0">
                <a:hlinkClick r:id="rId2"/>
              </a:rPr>
              <a:t>xml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18480" y="599440"/>
            <a:ext cx="3935319" cy="5577523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03634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606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4232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>Класифікація модулів і пакетів</a:t>
            </a:r>
            <a:endParaRPr lang="uk-UA" sz="36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029810"/>
            <a:ext cx="10515600" cy="5459767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/>
              <a:t>Всі модулі / пакети в </a:t>
            </a:r>
            <a:r>
              <a:rPr lang="en-US" sz="2400" dirty="0"/>
              <a:t>Python </a:t>
            </a:r>
            <a:r>
              <a:rPr lang="uk-UA" sz="2400" dirty="0"/>
              <a:t>можна розділити на 4 категорії</a:t>
            </a:r>
            <a:r>
              <a:rPr lang="uk-UA" sz="2400" dirty="0" smtClean="0"/>
              <a:t>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dirty="0" smtClean="0"/>
          </a:p>
          <a:p>
            <a:pPr marL="43434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uk-UA" b="1" dirty="0" smtClean="0"/>
              <a:t>Вбудовані</a:t>
            </a:r>
            <a:r>
              <a:rPr lang="uk-UA" dirty="0" smtClean="0"/>
              <a:t> </a:t>
            </a:r>
            <a:r>
              <a:rPr lang="uk-UA" sz="2400" dirty="0"/>
              <a:t>(</a:t>
            </a:r>
            <a:r>
              <a:rPr lang="uk-UA" sz="2400" dirty="0" err="1"/>
              <a:t>англ</a:t>
            </a:r>
            <a:r>
              <a:rPr lang="uk-UA" sz="2400" dirty="0"/>
              <a:t>. </a:t>
            </a:r>
            <a:r>
              <a:rPr lang="en-US" sz="2400" dirty="0"/>
              <a:t>Built-in).</a:t>
            </a:r>
            <a:r>
              <a:rPr lang="uk-UA" sz="2400" dirty="0"/>
              <a:t>Модулі, вбудовані в мову і надають базові можливості мови (написані на мові Сі</a:t>
            </a:r>
            <a:r>
              <a:rPr lang="uk-UA" sz="2400" dirty="0" smtClean="0"/>
              <a:t>). До </a:t>
            </a:r>
            <a:r>
              <a:rPr lang="uk-UA" sz="2400" dirty="0"/>
              <a:t>вбудованих відносяться як модулі загального призначення (наприклад, </a:t>
            </a:r>
            <a:r>
              <a:rPr lang="en-US" sz="2400" dirty="0"/>
              <a:t>math </a:t>
            </a:r>
            <a:r>
              <a:rPr lang="uk-UA" sz="2400" dirty="0"/>
              <a:t>або </a:t>
            </a:r>
            <a:r>
              <a:rPr lang="en-US" sz="2400" dirty="0"/>
              <a:t>random</a:t>
            </a:r>
            <a:r>
              <a:rPr lang="en-US" sz="2400" dirty="0" smtClean="0"/>
              <a:t>)</a:t>
            </a:r>
            <a:endParaRPr lang="uk-UA" sz="2400" dirty="0" smtClean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/>
              <a:t>	Список </a:t>
            </a:r>
            <a:r>
              <a:rPr lang="ru-RU" sz="2400" dirty="0" err="1"/>
              <a:t>встановлених</a:t>
            </a:r>
            <a:r>
              <a:rPr lang="ru-RU" sz="2400" dirty="0"/>
              <a:t> </a:t>
            </a:r>
            <a:r>
              <a:rPr lang="ru-RU" sz="2400" dirty="0" err="1"/>
              <a:t>вбудованих</a:t>
            </a:r>
            <a:r>
              <a:rPr lang="ru-RU" sz="2400" dirty="0"/>
              <a:t> </a:t>
            </a:r>
            <a:r>
              <a:rPr lang="ru-RU" sz="2400" dirty="0" err="1"/>
              <a:t>модулів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знайти</a:t>
            </a:r>
            <a:r>
              <a:rPr lang="ru-RU" sz="2400" dirty="0"/>
              <a:t> </a:t>
            </a:r>
            <a:r>
              <a:rPr lang="ru-RU" sz="2400" dirty="0" err="1"/>
              <a:t>наступним</a:t>
            </a:r>
            <a:r>
              <a:rPr lang="ru-RU" sz="2400" dirty="0"/>
              <a:t> </a:t>
            </a:r>
            <a:r>
              <a:rPr lang="ru-RU" sz="2400" dirty="0" smtClean="0"/>
              <a:t>чином: </a:t>
            </a:r>
            <a:r>
              <a:rPr lang="uk-UA" altLang="uk-UA" b="1" dirty="0" err="1" smtClean="0">
                <a:solidFill>
                  <a:srgbClr val="008000"/>
                </a:solidFill>
              </a:rPr>
              <a:t>import</a:t>
            </a:r>
            <a:r>
              <a:rPr lang="uk-UA" altLang="uk-UA" dirty="0" smtClean="0">
                <a:solidFill>
                  <a:srgbClr val="404040"/>
                </a:solidFill>
              </a:rPr>
              <a:t> </a:t>
            </a:r>
            <a:r>
              <a:rPr lang="uk-UA" altLang="uk-UA" sz="2400" b="1" dirty="0" err="1" smtClean="0">
                <a:solidFill>
                  <a:srgbClr val="008000"/>
                </a:solidFill>
              </a:rPr>
              <a:t>print</a:t>
            </a:r>
            <a:r>
              <a:rPr lang="uk-UA" altLang="uk-UA" sz="2400" dirty="0" smtClean="0">
                <a:solidFill>
                  <a:srgbClr val="404040"/>
                </a:solidFill>
              </a:rPr>
              <a:t>(</a:t>
            </a:r>
            <a:r>
              <a:rPr lang="uk-UA" altLang="uk-UA" sz="2400" dirty="0" err="1" smtClean="0"/>
              <a:t>sys</a:t>
            </a:r>
            <a:r>
              <a:rPr lang="uk-UA" altLang="uk-UA" sz="2400" dirty="0" err="1" smtClean="0">
                <a:solidFill>
                  <a:srgbClr val="666666"/>
                </a:solidFill>
              </a:rPr>
              <a:t>.</a:t>
            </a:r>
            <a:r>
              <a:rPr lang="uk-UA" altLang="uk-UA" sz="2400" dirty="0" err="1" smtClean="0"/>
              <a:t>builtin_module_names</a:t>
            </a:r>
            <a:r>
              <a:rPr lang="uk-UA" altLang="uk-UA" sz="2400" dirty="0">
                <a:solidFill>
                  <a:srgbClr val="404040"/>
                </a:solidFill>
              </a:rPr>
              <a:t>) </a:t>
            </a:r>
            <a:endParaRPr lang="uk-UA" altLang="uk-UA" sz="2400" dirty="0" smtClean="0">
              <a:solidFill>
                <a:srgbClr val="404040"/>
              </a:solidFill>
            </a:endParaRPr>
          </a:p>
          <a:p>
            <a:pPr marL="43434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uk-UA" altLang="uk-UA" b="1" dirty="0"/>
              <a:t>Стандартна бібліотека </a:t>
            </a:r>
            <a:r>
              <a:rPr lang="uk-UA" altLang="uk-UA" sz="2400" dirty="0"/>
              <a:t>(</a:t>
            </a:r>
            <a:r>
              <a:rPr lang="uk-UA" altLang="uk-UA" sz="2400" dirty="0" err="1"/>
              <a:t>англ</a:t>
            </a:r>
            <a:r>
              <a:rPr lang="uk-UA" altLang="uk-UA" sz="2400" dirty="0"/>
              <a:t>. </a:t>
            </a:r>
            <a:r>
              <a:rPr lang="en-US" altLang="uk-UA" sz="2400" dirty="0"/>
              <a:t>Standard Library).</a:t>
            </a:r>
            <a:r>
              <a:rPr lang="uk-UA" altLang="uk-UA" sz="2400" dirty="0"/>
              <a:t>Модулі та пакети, написані на </a:t>
            </a:r>
            <a:r>
              <a:rPr lang="en-US" altLang="uk-UA" sz="2400" dirty="0"/>
              <a:t>Python, </a:t>
            </a:r>
            <a:r>
              <a:rPr lang="uk-UA" altLang="uk-UA" sz="2400" dirty="0"/>
              <a:t>що надають розширені можливості, наприклад, </a:t>
            </a:r>
            <a:r>
              <a:rPr lang="en-US" altLang="uk-UA" sz="2400" b="1" dirty="0" err="1"/>
              <a:t>json</a:t>
            </a:r>
            <a:r>
              <a:rPr lang="en-US" altLang="uk-UA" sz="2400" dirty="0"/>
              <a:t> </a:t>
            </a:r>
            <a:r>
              <a:rPr lang="uk-UA" altLang="uk-UA" sz="2400" dirty="0"/>
              <a:t>або </a:t>
            </a:r>
            <a:r>
              <a:rPr lang="en-US" altLang="uk-UA" sz="2400" b="1" dirty="0" err="1"/>
              <a:t>os</a:t>
            </a:r>
            <a:r>
              <a:rPr lang="en-US" altLang="uk-UA" sz="2400" dirty="0" smtClean="0"/>
              <a:t>.</a:t>
            </a:r>
            <a:endParaRPr lang="uk-UA" altLang="uk-UA" sz="2400" dirty="0" smtClean="0"/>
          </a:p>
          <a:p>
            <a:pPr marL="43434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uk-UA" altLang="uk-UA" b="1" dirty="0" smtClean="0"/>
              <a:t>Сторонні</a:t>
            </a:r>
            <a:r>
              <a:rPr lang="uk-UA" altLang="uk-UA" dirty="0" smtClean="0"/>
              <a:t> </a:t>
            </a:r>
            <a:r>
              <a:rPr lang="uk-UA" altLang="uk-UA" sz="2400" dirty="0"/>
              <a:t>(</a:t>
            </a:r>
            <a:r>
              <a:rPr lang="uk-UA" altLang="uk-UA" sz="2400" dirty="0" err="1"/>
              <a:t>англ</a:t>
            </a:r>
            <a:r>
              <a:rPr lang="uk-UA" altLang="uk-UA" sz="2400" dirty="0"/>
              <a:t>. 3</a:t>
            </a:r>
            <a:r>
              <a:rPr lang="en-US" altLang="uk-UA" sz="2400" dirty="0" err="1"/>
              <a:t>rd</a:t>
            </a:r>
            <a:r>
              <a:rPr lang="en-US" altLang="uk-UA" sz="2400" dirty="0"/>
              <a:t> Party).</a:t>
            </a:r>
            <a:r>
              <a:rPr lang="uk-UA" altLang="uk-UA" sz="2400" dirty="0"/>
              <a:t>Модулі та пакети, які не входять до дистрибутив </a:t>
            </a:r>
            <a:r>
              <a:rPr lang="en-US" altLang="uk-UA" sz="2400" dirty="0"/>
              <a:t>Python, </a:t>
            </a:r>
            <a:r>
              <a:rPr lang="uk-UA" altLang="uk-UA" sz="2400" dirty="0"/>
              <a:t>і можуть бути встановлені з каталогу пакетів </a:t>
            </a:r>
            <a:r>
              <a:rPr lang="en-US" altLang="uk-UA" sz="2400" dirty="0"/>
              <a:t>Python (</a:t>
            </a:r>
            <a:r>
              <a:rPr lang="uk-UA" altLang="uk-UA" sz="2400" dirty="0" err="1"/>
              <a:t>англ</a:t>
            </a:r>
            <a:r>
              <a:rPr lang="uk-UA" altLang="uk-UA" sz="2400" dirty="0"/>
              <a:t>. </a:t>
            </a:r>
            <a:r>
              <a:rPr lang="en-US" altLang="uk-UA" sz="2400" dirty="0" err="1"/>
              <a:t>PyPI</a:t>
            </a:r>
            <a:r>
              <a:rPr lang="en-US" altLang="uk-UA" sz="2400" dirty="0"/>
              <a:t> - the Python Package Index, </a:t>
            </a:r>
            <a:r>
              <a:rPr lang="uk-UA" altLang="uk-UA" sz="2400" dirty="0"/>
              <a:t>більш 90.000 пакетів) за допомогою утиліти </a:t>
            </a:r>
            <a:r>
              <a:rPr lang="en-US" altLang="uk-UA" sz="2400" b="1" dirty="0" smtClean="0"/>
              <a:t>pip</a:t>
            </a:r>
            <a:r>
              <a:rPr lang="uk-UA" altLang="uk-UA" sz="2400" b="1" dirty="0" smtClean="0"/>
              <a:t>.</a:t>
            </a:r>
          </a:p>
          <a:p>
            <a:pPr marL="43434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altLang="uk-UA" b="1" dirty="0" err="1" smtClean="0"/>
              <a:t>Користувацькі</a:t>
            </a:r>
            <a:r>
              <a:rPr lang="ru-RU" altLang="uk-UA" dirty="0" smtClean="0"/>
              <a:t> </a:t>
            </a:r>
            <a:r>
              <a:rPr lang="ru-RU" altLang="uk-UA" sz="2400" dirty="0"/>
              <a:t>(</a:t>
            </a:r>
            <a:r>
              <a:rPr lang="ru-RU" altLang="uk-UA" sz="2400" dirty="0" err="1"/>
              <a:t>власні</a:t>
            </a:r>
            <a:r>
              <a:rPr lang="ru-RU" altLang="uk-UA" sz="2400" dirty="0"/>
              <a:t>).</a:t>
            </a:r>
            <a:r>
              <a:rPr lang="ru-RU" altLang="uk-UA" sz="2400" dirty="0" err="1"/>
              <a:t>Модулі</a:t>
            </a:r>
            <a:r>
              <a:rPr lang="ru-RU" altLang="uk-UA" sz="2400" dirty="0"/>
              <a:t> та </a:t>
            </a:r>
            <a:r>
              <a:rPr lang="ru-RU" altLang="uk-UA" sz="2400" dirty="0" err="1"/>
              <a:t>пакети</a:t>
            </a:r>
            <a:r>
              <a:rPr lang="ru-RU" altLang="uk-UA" sz="2400" dirty="0"/>
              <a:t>, </a:t>
            </a:r>
            <a:r>
              <a:rPr lang="ru-RU" altLang="uk-UA" sz="2400" dirty="0" err="1"/>
              <a:t>створювані</a:t>
            </a:r>
            <a:r>
              <a:rPr lang="ru-RU" altLang="uk-UA" sz="2400" dirty="0"/>
              <a:t> </a:t>
            </a:r>
            <a:r>
              <a:rPr lang="ru-RU" altLang="uk-UA" sz="2400" dirty="0" err="1"/>
              <a:t>розробником</a:t>
            </a:r>
            <a:r>
              <a:rPr lang="ru-RU" altLang="uk-UA" sz="2400" dirty="0"/>
              <a:t>.</a:t>
            </a:r>
            <a:endParaRPr lang="uk-UA" altLang="uk-UA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1815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00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Підключення і використання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2054"/>
            <a:ext cx="10515600" cy="5164909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Імпорт</a:t>
            </a:r>
            <a:r>
              <a:rPr lang="ru-RU" dirty="0"/>
              <a:t> модуля </a:t>
            </a:r>
            <a:r>
              <a:rPr lang="ru-RU" dirty="0" err="1"/>
              <a:t>або</a:t>
            </a:r>
            <a:r>
              <a:rPr lang="ru-RU" dirty="0"/>
              <a:t> пакета </a:t>
            </a:r>
            <a:r>
              <a:rPr lang="ru-RU" dirty="0" err="1"/>
              <a:t>виконується</a:t>
            </a:r>
            <a:r>
              <a:rPr lang="ru-RU" dirty="0"/>
              <a:t> один раз </a:t>
            </a:r>
            <a:r>
              <a:rPr lang="ru-RU" dirty="0" err="1"/>
              <a:t>інструкцією</a:t>
            </a:r>
            <a:r>
              <a:rPr lang="ru-RU" dirty="0"/>
              <a:t> </a:t>
            </a:r>
            <a:r>
              <a:rPr lang="ru-RU" b="1" dirty="0" err="1"/>
              <a:t>import</a:t>
            </a:r>
            <a:r>
              <a:rPr lang="ru-RU" b="1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розташовується</a:t>
            </a:r>
            <a:r>
              <a:rPr lang="ru-RU" dirty="0"/>
              <a:t>, як правило, на початку файлу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b="1" dirty="0" err="1">
                <a:latin typeface="SFMono-Regular"/>
              </a:rPr>
              <a:t>import</a:t>
            </a:r>
            <a:r>
              <a:rPr lang="uk-UA" altLang="uk-UA" sz="2400" dirty="0">
                <a:latin typeface="SFMono-Regular"/>
              </a:rPr>
              <a:t> module_1</a:t>
            </a:r>
            <a:r>
              <a:rPr lang="uk-UA" altLang="uk-UA" sz="2400" dirty="0"/>
              <a:t> </a:t>
            </a:r>
            <a:endParaRPr lang="uk-UA" altLang="uk-UA" sz="2400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b="1" dirty="0" err="1">
                <a:latin typeface="SFMono-Regular"/>
              </a:rPr>
              <a:t>import</a:t>
            </a:r>
            <a:r>
              <a:rPr lang="uk-UA" altLang="uk-UA" sz="2400" dirty="0">
                <a:latin typeface="SFMono-Regular"/>
              </a:rPr>
              <a:t> module_1</a:t>
            </a:r>
            <a:r>
              <a:rPr lang="uk-UA" altLang="uk-UA" sz="2400" dirty="0">
                <a:latin typeface="Arial" panose="020B0604020202020204" pitchFamily="34" charset="0"/>
              </a:rPr>
              <a:t>,</a:t>
            </a:r>
            <a:r>
              <a:rPr lang="uk-UA" altLang="uk-UA" sz="2400" dirty="0">
                <a:latin typeface="SFMono-Regular"/>
              </a:rPr>
              <a:t> module_2</a:t>
            </a:r>
            <a:r>
              <a:rPr lang="uk-UA" altLang="uk-UA" sz="2400" dirty="0">
                <a:latin typeface="Arial" panose="020B0604020202020204" pitchFamily="34" charset="0"/>
              </a:rPr>
              <a:t>,</a:t>
            </a:r>
            <a:r>
              <a:rPr lang="uk-UA" altLang="uk-UA" sz="2400" dirty="0">
                <a:latin typeface="SFMono-Regular"/>
              </a:rPr>
              <a:t> </a:t>
            </a:r>
            <a:r>
              <a:rPr lang="uk-UA" altLang="uk-UA" sz="2400" dirty="0">
                <a:latin typeface="Arial" panose="020B0604020202020204" pitchFamily="34" charset="0"/>
              </a:rPr>
              <a:t>...</a:t>
            </a:r>
            <a:r>
              <a:rPr lang="uk-UA" altLang="uk-UA" sz="2400" dirty="0">
                <a:latin typeface="SFMono-Regular"/>
              </a:rPr>
              <a:t>, </a:t>
            </a:r>
            <a:r>
              <a:rPr lang="uk-UA" altLang="uk-UA" sz="2400" dirty="0" err="1">
                <a:latin typeface="Arial" panose="020B0604020202020204" pitchFamily="34" charset="0"/>
              </a:rPr>
              <a:t>module_n</a:t>
            </a:r>
            <a:r>
              <a:rPr lang="uk-UA" altLang="uk-UA" sz="2400" dirty="0"/>
              <a:t> </a:t>
            </a:r>
            <a:endParaRPr lang="uk-UA" altLang="uk-UA" sz="2400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b="1" dirty="0" err="1">
                <a:latin typeface="SFMono-Regular"/>
              </a:rPr>
              <a:t>import</a:t>
            </a:r>
            <a:r>
              <a:rPr lang="uk-UA" altLang="uk-UA" sz="2400" dirty="0">
                <a:latin typeface="SFMono-Regular"/>
              </a:rPr>
              <a:t> module_1 </a:t>
            </a:r>
            <a:r>
              <a:rPr lang="uk-UA" altLang="uk-UA" sz="2400" b="1" dirty="0" err="1">
                <a:latin typeface="SFMono-Regular"/>
              </a:rPr>
              <a:t>as</a:t>
            </a:r>
            <a:r>
              <a:rPr lang="uk-UA" altLang="uk-UA" sz="2400" dirty="0">
                <a:latin typeface="SFMono-Regular"/>
              </a:rPr>
              <a:t> </a:t>
            </a:r>
            <a:r>
              <a:rPr lang="uk-UA" altLang="uk-UA" sz="2400" dirty="0" err="1">
                <a:latin typeface="SFMono-Regular"/>
              </a:rPr>
              <a:t>preferred_name</a:t>
            </a:r>
            <a:r>
              <a:rPr lang="uk-UA" altLang="uk-UA" sz="2400" dirty="0"/>
              <a:t> </a:t>
            </a:r>
            <a:endParaRPr lang="uk-UA" altLang="uk-UA" sz="2400" dirty="0" smtClean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b="1" dirty="0" err="1">
                <a:latin typeface="SFMono-Regular"/>
              </a:rPr>
              <a:t>from</a:t>
            </a:r>
            <a:r>
              <a:rPr lang="uk-UA" altLang="uk-UA" sz="2400" dirty="0">
                <a:latin typeface="SFMono-Regular"/>
              </a:rPr>
              <a:t> </a:t>
            </a:r>
            <a:r>
              <a:rPr lang="uk-UA" altLang="uk-UA" sz="2400" dirty="0" err="1">
                <a:latin typeface="SFMono-Regular"/>
              </a:rPr>
              <a:t>math</a:t>
            </a:r>
            <a:r>
              <a:rPr lang="uk-UA" altLang="uk-UA" sz="2400" dirty="0">
                <a:latin typeface="SFMono-Regular"/>
              </a:rPr>
              <a:t> </a:t>
            </a:r>
            <a:r>
              <a:rPr lang="uk-UA" altLang="uk-UA" sz="2400" b="1" dirty="0" err="1">
                <a:latin typeface="SFMono-Regular"/>
              </a:rPr>
              <a:t>import</a:t>
            </a:r>
            <a:r>
              <a:rPr lang="uk-UA" altLang="uk-UA" sz="2400" dirty="0">
                <a:latin typeface="SFMono-Regular"/>
              </a:rPr>
              <a:t> </a:t>
            </a:r>
            <a:r>
              <a:rPr lang="uk-UA" altLang="uk-UA" sz="2400" dirty="0" err="1">
                <a:latin typeface="Arial" panose="020B0604020202020204" pitchFamily="34" charset="0"/>
              </a:rPr>
              <a:t>sin</a:t>
            </a:r>
            <a:r>
              <a:rPr lang="uk-UA" altLang="uk-UA" sz="2400" dirty="0"/>
              <a:t> </a:t>
            </a:r>
            <a:endParaRPr lang="uk-UA" altLang="uk-UA" sz="2400" dirty="0" smtClean="0"/>
          </a:p>
          <a:p>
            <a:pPr marL="0" indent="0">
              <a:spcBef>
                <a:spcPts val="0"/>
              </a:spcBef>
              <a:buNone/>
            </a:pPr>
            <a:endParaRPr lang="uk-UA" altLang="uk-UA" sz="2400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Імпорт</a:t>
            </a:r>
            <a:r>
              <a:rPr lang="ru-RU" dirty="0"/>
              <a:t> модуля </a:t>
            </a:r>
            <a:r>
              <a:rPr lang="ru-RU" dirty="0" err="1"/>
              <a:t>або</a:t>
            </a:r>
            <a:r>
              <a:rPr lang="ru-RU" dirty="0"/>
              <a:t> пакета </a:t>
            </a:r>
            <a:r>
              <a:rPr lang="ru-RU" dirty="0" err="1"/>
              <a:t>виконується</a:t>
            </a:r>
            <a:r>
              <a:rPr lang="ru-RU" dirty="0"/>
              <a:t> один раз </a:t>
            </a:r>
            <a:r>
              <a:rPr lang="ru-RU" dirty="0" err="1"/>
              <a:t>інструкцією</a:t>
            </a:r>
            <a:r>
              <a:rPr lang="ru-RU" dirty="0"/>
              <a:t> </a:t>
            </a:r>
            <a:r>
              <a:rPr lang="ru-RU" dirty="0" err="1"/>
              <a:t>import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розташовується</a:t>
            </a:r>
            <a:r>
              <a:rPr lang="ru-RU" dirty="0"/>
              <a:t>, як правило, на початку файлу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uk-UA" altLang="uk-UA" sz="2400" dirty="0" smtClean="0">
              <a:latin typeface="SFMono-Regula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dirty="0" err="1" smtClean="0">
                <a:latin typeface="SFMono-Regular"/>
              </a:rPr>
              <a:t>import</a:t>
            </a:r>
            <a:r>
              <a:rPr lang="uk-UA" altLang="uk-UA" sz="2400" dirty="0" smtClean="0">
                <a:latin typeface="SFMono-Regular"/>
              </a:rPr>
              <a:t> package_1     </a:t>
            </a:r>
            <a:r>
              <a:rPr lang="uk-UA" altLang="uk-UA" sz="2000" i="1" dirty="0">
                <a:latin typeface="SFMono-Regular"/>
              </a:rPr>
              <a:t># </a:t>
            </a:r>
            <a:r>
              <a:rPr lang="uk-UA" altLang="uk-UA" sz="2000" i="1" dirty="0" err="1">
                <a:latin typeface="SFMono-Regular"/>
              </a:rPr>
              <a:t>Импортирует</a:t>
            </a:r>
            <a:r>
              <a:rPr lang="uk-UA" altLang="uk-UA" sz="2000" i="1" dirty="0">
                <a:latin typeface="SFMono-Regular"/>
              </a:rPr>
              <a:t> модуль 'module_1' </a:t>
            </a:r>
            <a:r>
              <a:rPr lang="uk-UA" altLang="uk-UA" sz="2000" i="1" dirty="0" err="1">
                <a:latin typeface="SFMono-Regular"/>
              </a:rPr>
              <a:t>из</a:t>
            </a:r>
            <a:r>
              <a:rPr lang="uk-UA" altLang="uk-UA" sz="2000" i="1" dirty="0">
                <a:latin typeface="SFMono-Regular"/>
              </a:rPr>
              <a:t> пакета 'package_1'</a:t>
            </a:r>
            <a:r>
              <a:rPr lang="uk-UA" altLang="uk-UA" sz="2000" dirty="0">
                <a:latin typeface="SFMono-Regular"/>
              </a:rPr>
              <a:t> </a:t>
            </a:r>
            <a:endParaRPr lang="uk-UA" altLang="uk-UA" sz="2000" dirty="0" smtClean="0">
              <a:latin typeface="SFMono-Regular"/>
            </a:endParaRPr>
          </a:p>
          <a:p>
            <a:pPr marL="0" indent="0">
              <a:spcBef>
                <a:spcPts val="0"/>
              </a:spcBef>
              <a:buNone/>
            </a:pPr>
            <a:endParaRPr lang="uk-UA" altLang="uk-UA" sz="2400" dirty="0">
              <a:latin typeface="SFMono-Regular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sz="2400" dirty="0" err="1" smtClean="0">
                <a:latin typeface="SFMono-Regular"/>
              </a:rPr>
              <a:t>import</a:t>
            </a:r>
            <a:r>
              <a:rPr lang="uk-UA" altLang="uk-UA" sz="2400" dirty="0" smtClean="0">
                <a:latin typeface="SFMono-Regular"/>
              </a:rPr>
              <a:t> </a:t>
            </a:r>
            <a:r>
              <a:rPr lang="uk-UA" altLang="uk-UA" sz="2400" dirty="0">
                <a:latin typeface="SFMono-Regular"/>
              </a:rPr>
              <a:t>package_1.module_1</a:t>
            </a:r>
            <a:r>
              <a:rPr lang="uk-UA" altLang="uk-UA" sz="2400" dirty="0"/>
              <a:t> </a:t>
            </a:r>
            <a:endParaRPr lang="uk-UA" altLang="uk-UA" sz="2400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256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078" y="600507"/>
            <a:ext cx="10515600" cy="5835804"/>
          </a:xfrm>
        </p:spPr>
        <p:txBody>
          <a:bodyPr>
            <a:normAutofit fontScale="92500" lnSpcReduction="10000"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b="1" dirty="0" smtClean="0">
                <a:latin typeface="Roboto"/>
              </a:rPr>
              <a:t>Приклад на закріплення.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 smtClean="0">
                <a:latin typeface="Roboto"/>
              </a:rPr>
              <a:t>Дано </a:t>
            </a:r>
            <a:r>
              <a:rPr lang="uk-UA" altLang="uk-UA" sz="2400" dirty="0">
                <a:latin typeface="Roboto"/>
              </a:rPr>
              <a:t>списки:</a:t>
            </a:r>
            <a:endParaRPr lang="uk-UA" altLang="uk-UA" sz="24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>
                <a:solidFill>
                  <a:srgbClr val="000000"/>
                </a:solidFill>
                <a:latin typeface="jetbrains mono"/>
              </a:rPr>
              <a:t>a = [1, 1, 2, 3, 5, 8, 13, 21, 34, 55, 89]</a:t>
            </a:r>
            <a:r>
              <a:rPr lang="uk-UA" altLang="uk-UA" sz="2400" dirty="0">
                <a:latin typeface="Roboto"/>
              </a:rPr>
              <a:t>;</a:t>
            </a:r>
            <a:endParaRPr lang="uk-UA" altLang="uk-UA" sz="24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400" dirty="0">
                <a:solidFill>
                  <a:srgbClr val="000000"/>
                </a:solidFill>
                <a:latin typeface="jetbrains mono"/>
              </a:rPr>
              <a:t>b = [1, 2, 3, 4, 5, 6, 7, 8, 9, 10, 11, 12, 13]</a:t>
            </a:r>
            <a:r>
              <a:rPr lang="uk-UA" altLang="uk-UA" sz="2400" dirty="0">
                <a:latin typeface="Roboto"/>
              </a:rPr>
              <a:t>.</a:t>
            </a:r>
            <a:endParaRPr lang="uk-UA" altLang="uk-UA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/>
              <a:t>повернути</a:t>
            </a:r>
            <a:r>
              <a:rPr lang="ru-RU" dirty="0"/>
              <a:t> список,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загальних</a:t>
            </a:r>
            <a:r>
              <a:rPr lang="ru-RU" dirty="0"/>
              <a:t> для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 smtClean="0"/>
              <a:t>списків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 smtClean="0"/>
              <a:t>М</a:t>
            </a:r>
            <a:r>
              <a:rPr lang="uk-UA" i="1" dirty="0" err="1" smtClean="0"/>
              <a:t>ожемо</a:t>
            </a:r>
            <a:r>
              <a:rPr lang="uk-UA" i="1" dirty="0" smtClean="0"/>
              <a:t> </a:t>
            </a:r>
            <a:r>
              <a:rPr lang="uk-UA" i="1" dirty="0"/>
              <a:t>скористатися функцією </a:t>
            </a:r>
            <a:r>
              <a:rPr lang="en-US" i="1" dirty="0" smtClean="0"/>
              <a:t>filter</a:t>
            </a:r>
            <a:r>
              <a:rPr lang="en-US" dirty="0" smtClean="0"/>
              <a:t>:</a:t>
            </a:r>
            <a:endParaRPr lang="uk-UA" dirty="0" smtClean="0"/>
          </a:p>
          <a:p>
            <a:pPr marL="0" indent="0">
              <a:buNone/>
            </a:pPr>
            <a:r>
              <a:rPr lang="en-US" b="1" dirty="0" smtClean="0"/>
              <a:t>result </a:t>
            </a:r>
            <a:r>
              <a:rPr lang="en-US" b="1" dirty="0"/>
              <a:t>= list (filter (lambda </a:t>
            </a:r>
            <a:r>
              <a:rPr lang="en-US" b="1" dirty="0" err="1"/>
              <a:t>elem</a:t>
            </a:r>
            <a:r>
              <a:rPr lang="en-US" b="1" dirty="0"/>
              <a:t>: </a:t>
            </a:r>
            <a:r>
              <a:rPr lang="en-US" b="1" dirty="0" err="1"/>
              <a:t>elem</a:t>
            </a:r>
            <a:r>
              <a:rPr lang="en-US" b="1" dirty="0"/>
              <a:t> in b, a</a:t>
            </a:r>
            <a:r>
              <a:rPr lang="en-US" b="1" dirty="0" smtClean="0"/>
              <a:t>))</a:t>
            </a:r>
            <a:endParaRPr lang="uk-UA" b="1" dirty="0" smtClean="0"/>
          </a:p>
          <a:p>
            <a:pPr marL="0" indent="0">
              <a:buNone/>
            </a:pPr>
            <a:r>
              <a:rPr lang="uk-UA" i="1" dirty="0" smtClean="0"/>
              <a:t>Або </a:t>
            </a:r>
            <a:r>
              <a:rPr lang="uk-UA" i="1" dirty="0"/>
              <a:t>спискові включенням</a:t>
            </a:r>
            <a:r>
              <a:rPr lang="uk-UA" i="1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result </a:t>
            </a:r>
            <a:r>
              <a:rPr lang="en-US" b="1" dirty="0"/>
              <a:t>= [</a:t>
            </a:r>
            <a:r>
              <a:rPr lang="en-US" b="1" dirty="0" err="1"/>
              <a:t>elem</a:t>
            </a:r>
            <a:r>
              <a:rPr lang="en-US" b="1" dirty="0"/>
              <a:t> for </a:t>
            </a:r>
            <a:r>
              <a:rPr lang="en-US" b="1" dirty="0" err="1"/>
              <a:t>elem</a:t>
            </a:r>
            <a:r>
              <a:rPr lang="en-US" b="1" dirty="0"/>
              <a:t> in a if </a:t>
            </a:r>
            <a:r>
              <a:rPr lang="en-US" b="1" dirty="0" err="1"/>
              <a:t>elem</a:t>
            </a:r>
            <a:r>
              <a:rPr lang="en-US" b="1" dirty="0"/>
              <a:t> in b</a:t>
            </a:r>
            <a:r>
              <a:rPr lang="en-US" b="1" dirty="0" smtClean="0"/>
              <a:t>]</a:t>
            </a:r>
            <a:endParaRPr lang="uk-UA" b="1" dirty="0" smtClean="0"/>
          </a:p>
          <a:p>
            <a:pPr marL="0" indent="0">
              <a:buNone/>
            </a:pPr>
            <a:r>
              <a:rPr lang="uk-UA" i="1" dirty="0" smtClean="0"/>
              <a:t>А </a:t>
            </a:r>
            <a:r>
              <a:rPr lang="uk-UA" i="1" dirty="0"/>
              <a:t>можна привести обидва списки до </a:t>
            </a:r>
            <a:r>
              <a:rPr lang="uk-UA" i="1" dirty="0" smtClean="0"/>
              <a:t>множин </a:t>
            </a:r>
            <a:r>
              <a:rPr lang="uk-UA" i="1" dirty="0"/>
              <a:t>і знайти їх перетин</a:t>
            </a:r>
            <a:r>
              <a:rPr lang="uk-UA" i="1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result </a:t>
            </a:r>
            <a:r>
              <a:rPr lang="en-US" b="1" dirty="0"/>
              <a:t>= list (set (a) &amp; set (b</a:t>
            </a:r>
            <a:r>
              <a:rPr lang="en-US" b="1" dirty="0" smtClean="0"/>
              <a:t>))</a:t>
            </a:r>
            <a:endParaRPr lang="uk-UA" b="1" dirty="0" smtClean="0"/>
          </a:p>
          <a:p>
            <a:pPr marL="0" indent="0">
              <a:buNone/>
            </a:pPr>
            <a:r>
              <a:rPr lang="uk-UA" dirty="0" smtClean="0"/>
              <a:t>	Однак </a:t>
            </a:r>
            <a:r>
              <a:rPr lang="uk-UA" dirty="0"/>
              <a:t>в такому випадку кожен елемент зустрінеться в результуючому списку лише один раз, тому що </a:t>
            </a:r>
            <a:r>
              <a:rPr lang="uk-UA" dirty="0" smtClean="0"/>
              <a:t>множина </a:t>
            </a:r>
            <a:r>
              <a:rPr lang="uk-UA" dirty="0"/>
              <a:t>підтримує унікальність входять до нього елементів. Перші два рішення (з фільтрацією) залишать </a:t>
            </a:r>
            <a:r>
              <a:rPr lang="uk-UA" dirty="0" smtClean="0"/>
              <a:t>всі </a:t>
            </a:r>
            <a:r>
              <a:rPr lang="uk-UA" dirty="0"/>
              <a:t>дублі на своїх місцях.</a:t>
            </a:r>
          </a:p>
        </p:txBody>
      </p:sp>
    </p:spTree>
    <p:extLst>
      <p:ext uri="{BB962C8B-B14F-4D97-AF65-F5344CB8AC3E}">
        <p14:creationId xmlns:p14="http://schemas.microsoft.com/office/powerpoint/2010/main" val="36621963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4910" y="510145"/>
            <a:ext cx="107434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uk-UA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Задача.</a:t>
            </a:r>
            <a:r>
              <a:rPr lang="uk-UA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 катети двох прямокутних трикутників. Написати функцію обчислення довжини гіпотенузи цих трикутників. Порівняти і вивести яка з гіпотенуз більше, а яка менше.</a:t>
            </a: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sz="1200" dirty="0" err="1" smtClean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uk-UA" sz="1200" dirty="0" smtClean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імпортуємо пакет для використання функцій із нього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Hypotenuse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створення функції для обчислення довжини гіпотенузи трикутника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round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((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n-US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)), </a:t>
            </a:r>
            <a:r>
              <a:rPr lang="uk-UA" sz="1200" dirty="0">
                <a:solidFill>
                  <a:srgbClr val="1750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обчислення довжини гіпотенузи за формулою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 smtClean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uk-UA" sz="1200" dirty="0" smtClean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цикл для повтору введення користувачем при неправильному попередньому введенні даних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sideA1 =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"Введіть перший катет першого прямокутного трикутника: 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введення даних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sideB1 =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"Введіть другий катет першого прямокутного трикутника: 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\n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sideA2 =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"Введіть перший катет другого прямокутного трикутника: 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sideB2 =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"Введіть другий катет другого прямокутного трикутника: 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\n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sideA1 &lt;= </a:t>
            </a:r>
            <a:r>
              <a:rPr lang="uk-UA" sz="1200" dirty="0">
                <a:solidFill>
                  <a:srgbClr val="1750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sideB1 &lt;= </a:t>
            </a:r>
            <a:r>
              <a:rPr lang="uk-UA" sz="1200" dirty="0">
                <a:solidFill>
                  <a:srgbClr val="1750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sideA2 &lt;= </a:t>
            </a:r>
            <a:r>
              <a:rPr lang="uk-UA" sz="1200" dirty="0">
                <a:solidFill>
                  <a:srgbClr val="1750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sideB2 &lt;= </a:t>
            </a:r>
            <a:r>
              <a:rPr lang="uk-UA" sz="1200" dirty="0">
                <a:solidFill>
                  <a:srgbClr val="1750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якщо введені довжини катетів менші рівні 0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raise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ValueError</a:t>
            </a:r>
            <a:r>
              <a:rPr lang="uk-UA" sz="1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викликати помилку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ValueError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тіло помилки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"Помилка введення даних, введіть ще раз"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Hypotenuse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(sideA1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sideB1)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обчислення довжини гіпотенузи першого трикутника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sideC2 = </a:t>
            </a:r>
            <a:r>
              <a:rPr lang="uk-UA" sz="1200" dirty="0" err="1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Hypotenuse</a:t>
            </a:r>
            <a:r>
              <a:rPr lang="uk-UA" sz="1200" dirty="0" smtClean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(sideA2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sideB2)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обчислення довжини гіпотенузи другого трикутника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 err="1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f"Гіпотенуза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першого трикутника=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виведення результатів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 err="1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f"Гіпотенуза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трикутника=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sideC2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 &gt; sideC2: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порівняння довжини гіпотенуз трикутників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f"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uk-UA" sz="1200" dirty="0" err="1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1200" b="1" dirty="0" err="1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Гіпотенуза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першого трикутника більша"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# виведення результату</a:t>
            </a:r>
            <a:br>
              <a:rPr lang="uk-UA" sz="1200" i="1" dirty="0">
                <a:solidFill>
                  <a:srgbClr val="8C8C8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uk-UA" sz="1200" dirty="0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 &lt; sideC2: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f"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uk-UA" sz="1200" dirty="0" err="1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1200" b="1" dirty="0" err="1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Гіпотенуза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sideC2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другого трикутника більша"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err="1">
                <a:solidFill>
                  <a:srgbClr val="0033B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200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f"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uk-UA" sz="1200" dirty="0" err="1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1200" b="1" dirty="0" err="1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Гіпотенузи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sideC1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sideC2</a:t>
            </a:r>
            <a:r>
              <a:rPr lang="uk-UA" sz="1200" dirty="0">
                <a:solidFill>
                  <a:srgbClr val="0037A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200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рівні"</a:t>
            </a:r>
            <a:r>
              <a:rPr lang="uk-UA" sz="1200" dirty="0">
                <a:solidFill>
                  <a:srgbClr val="08080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853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337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Результат виконання програми</a:t>
            </a:r>
            <a:endParaRPr lang="uk-UA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4224" y="2019694"/>
            <a:ext cx="6730567" cy="38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582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626"/>
          </a:xfrm>
        </p:spPr>
        <p:txBody>
          <a:bodyPr/>
          <a:lstStyle/>
          <a:p>
            <a:pPr algn="ctr"/>
            <a:r>
              <a:rPr lang="uk-UA" b="1" dirty="0" smtClean="0"/>
              <a:t>Використані джерела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https://www.bestprog.net/uk/2020/10/11/python-arguments-in-functions-passing-arguments-to-a-function-changing-arguments-in-the-body-of-a-function-ua/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https://sites.google.com/comp-sc.if.ua/python-easy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https://smartiqa.ru/blog/how-to-use-python-lambda-functions</a:t>
            </a: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https://python.ivan-shamaev.ru/python-3-functions-value-arguments-call-variables-arrays/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018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290" y="621438"/>
            <a:ext cx="11782096" cy="573497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 в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7200" algn="just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функції починається з ключового слова 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після якого йдуть назва функції і круглі дужки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). Будь-які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аргументи, які приймає функція повинні знаходитися всередині цих дужок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Після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дужок йде двокрапка (:) і з нового рядка з відступом починається тіло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endParaRPr kumimoji="0" lang="ru-RU" altLang="ru-RU" b="1" i="1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ru-RU" altLang="ru-RU" sz="36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kumimoji="0" lang="ru-RU" altLang="ru-RU" sz="3600" b="1" i="1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 ([</a:t>
            </a:r>
            <a:r>
              <a:rPr kumimoji="0" lang="ru-RU" altLang="ru-RU" sz="3600" b="1" i="1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]): 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&lt;блок команд&gt; 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kumimoji="0" lang="ru-RU" altLang="ru-RU" sz="3600" b="1" i="1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kumimoji="0" lang="ru-RU" altLang="ru-RU" sz="3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&lt;результат&gt;]</a:t>
            </a:r>
            <a:endPara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1200"/>
              </a:spcBef>
              <a:spcAft>
                <a:spcPts val="1200"/>
              </a:spcAft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створення функції, її можна виконувати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викликаючи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іншої функції або безпосередньо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оболонки 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 функції слід ввести її ім'я і додати дужки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тіло функції містить інструкцію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функція нічого не виконує.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67044"/>
            <a:ext cx="2244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4483" y="1990725"/>
            <a:ext cx="4855779" cy="394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2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468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9810"/>
            <a:ext cx="10995734" cy="5362112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припиняє виконання функції і повертає вказане після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 команди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значення. 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(x, y):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 &gt; y: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x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(2, 3))</a:t>
            </a:r>
          </a:p>
          <a:p>
            <a:pPr marL="0" indent="457200"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аргументів це те ж саме, що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неявно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інструкцію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34738" y="-107722"/>
            <a:ext cx="322524" cy="215444"/>
          </a:xfrm>
          <a:prstGeom prst="rect">
            <a:avLst/>
          </a:prstGeom>
          <a:solidFill>
            <a:srgbClr val="DED8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2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577049"/>
            <a:ext cx="4799120" cy="559991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printMax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b):</a:t>
            </a:r>
          </a:p>
          <a:p>
            <a:pPr marL="0" indent="266700">
              <a:buNone/>
            </a:pPr>
            <a:r>
              <a:rPr lang="uk-UA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&gt; b:</a:t>
            </a:r>
          </a:p>
          <a:p>
            <a:pPr marL="0" indent="26670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'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</a:t>
            </a:r>
          </a:p>
          <a:p>
            <a:pPr marL="0" indent="266700">
              <a:buNone/>
            </a:pPr>
            <a:r>
              <a:rPr lang="uk-UA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== b:</a:t>
            </a:r>
          </a:p>
          <a:p>
            <a:pPr marL="0" indent="26670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'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b)</a:t>
            </a:r>
          </a:p>
          <a:p>
            <a:pPr marL="0" indent="266700">
              <a:buNone/>
            </a:pPr>
            <a:r>
              <a:rPr lang="uk-UA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26670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'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</a:t>
            </a:r>
          </a:p>
          <a:p>
            <a:pPr marL="0" indent="0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uk-UA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printMax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(3, 4) 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#аргументи —константи</a:t>
            </a:r>
          </a:p>
          <a:p>
            <a:pPr marL="0" indent="0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 = 5</a:t>
            </a:r>
          </a:p>
          <a:p>
            <a:pPr marL="0" indent="0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 = 7</a:t>
            </a:r>
          </a:p>
          <a:p>
            <a:pPr marL="0" indent="0">
              <a:buNone/>
            </a:pPr>
            <a:r>
              <a:rPr lang="uk-UA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printMax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y) #змінні як аргументи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8065" y="642336"/>
            <a:ext cx="2409825" cy="22193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045" y="2657475"/>
            <a:ext cx="4238625" cy="22002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7582" y="4929188"/>
            <a:ext cx="498157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7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Аргументи функції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0187"/>
            <a:ext cx="10515600" cy="4891088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uk-UA" dirty="0"/>
              <a:t>Викликаючи функцію, ми можемо передавати їй такі типи аргументів:</a:t>
            </a:r>
          </a:p>
          <a:p>
            <a:pPr lvl="0"/>
            <a:r>
              <a:rPr lang="uk-UA" sz="4000" b="1" i="1" dirty="0"/>
              <a:t>Обов'язкові аргументи </a:t>
            </a:r>
            <a:r>
              <a:rPr lang="uk-UA" sz="4000" i="1" dirty="0"/>
              <a:t>(</a:t>
            </a:r>
            <a:r>
              <a:rPr lang="uk-UA" i="1" dirty="0" err="1"/>
              <a:t>Required</a:t>
            </a:r>
            <a:r>
              <a:rPr lang="uk-UA" i="1" dirty="0"/>
              <a:t> </a:t>
            </a:r>
            <a:r>
              <a:rPr lang="uk-UA" i="1" dirty="0" err="1"/>
              <a:t>arguments</a:t>
            </a:r>
            <a:r>
              <a:rPr lang="uk-UA" sz="4000" i="1" dirty="0"/>
              <a:t>)</a:t>
            </a:r>
            <a:endParaRPr lang="uk-UA" sz="4000" dirty="0"/>
          </a:p>
          <a:p>
            <a:pPr lvl="0"/>
            <a:r>
              <a:rPr lang="uk-UA" sz="4000" b="1" i="1" dirty="0"/>
              <a:t>Аргументи-ключові слова </a:t>
            </a:r>
            <a:r>
              <a:rPr lang="uk-UA" sz="4000" i="1" dirty="0"/>
              <a:t>(</a:t>
            </a:r>
            <a:r>
              <a:rPr lang="uk-UA" i="1" dirty="0" err="1"/>
              <a:t>Keyword</a:t>
            </a:r>
            <a:r>
              <a:rPr lang="uk-UA" i="1" dirty="0"/>
              <a:t> </a:t>
            </a:r>
            <a:r>
              <a:rPr lang="uk-UA" i="1" dirty="0" err="1"/>
              <a:t>argument</a:t>
            </a:r>
            <a:r>
              <a:rPr lang="uk-UA" i="1" dirty="0"/>
              <a:t>)</a:t>
            </a:r>
            <a:endParaRPr lang="uk-UA" dirty="0"/>
          </a:p>
          <a:p>
            <a:pPr lvl="0"/>
            <a:r>
              <a:rPr lang="uk-UA" sz="4000" b="1" i="1" dirty="0"/>
              <a:t>Аргументи за замовчуванням </a:t>
            </a:r>
            <a:r>
              <a:rPr lang="uk-UA" sz="4000" i="1" dirty="0"/>
              <a:t>(</a:t>
            </a:r>
            <a:r>
              <a:rPr lang="uk-UA" i="1" dirty="0" err="1"/>
              <a:t>Default</a:t>
            </a:r>
            <a:r>
              <a:rPr lang="uk-UA" i="1" dirty="0"/>
              <a:t> </a:t>
            </a:r>
            <a:r>
              <a:rPr lang="uk-UA" i="1" dirty="0" err="1"/>
              <a:t>argument</a:t>
            </a:r>
            <a:r>
              <a:rPr lang="uk-UA" i="1" dirty="0"/>
              <a:t>)</a:t>
            </a:r>
            <a:endParaRPr lang="uk-UA" dirty="0"/>
          </a:p>
          <a:p>
            <a:r>
              <a:rPr lang="uk-UA" sz="4000" b="1" i="1" dirty="0"/>
              <a:t>Аргументи довільної довжини </a:t>
            </a:r>
            <a:r>
              <a:rPr lang="uk-UA" sz="4000" i="1" dirty="0"/>
              <a:t>(</a:t>
            </a:r>
            <a:r>
              <a:rPr lang="uk-UA" i="1" dirty="0" err="1"/>
              <a:t>Variable-length</a:t>
            </a:r>
            <a:r>
              <a:rPr lang="uk-UA" i="1" dirty="0"/>
              <a:t> </a:t>
            </a:r>
            <a:r>
              <a:rPr lang="uk-UA" i="1" dirty="0" err="1"/>
              <a:t>argumens</a:t>
            </a:r>
            <a:r>
              <a:rPr lang="uk-UA" i="1" dirty="0" smtClean="0"/>
              <a:t>)</a:t>
            </a:r>
            <a:endParaRPr lang="uk-UA" i="1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95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367" y="325683"/>
            <a:ext cx="10515600" cy="77514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/>
              <a:t>Обов'язкові аргументи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956" y="1100830"/>
            <a:ext cx="10515600" cy="5273336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uk-UA" dirty="0"/>
              <a:t>Якщо при створенні функції ми вказали кількість переданих їй аргументів і їх порядок, то і викликати її ми повинні з тією ж кількістю аргументів, заданих в потрібному порядку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457200">
              <a:buNone/>
            </a:pPr>
            <a:endParaRPr lang="uk-UA" sz="1000" dirty="0"/>
          </a:p>
          <a:p>
            <a:pPr marL="0" indent="0">
              <a:spcBef>
                <a:spcPts val="0"/>
              </a:spcBef>
              <a:buNone/>
            </a:pPr>
            <a:r>
              <a:rPr lang="uk-UA" b="1" dirty="0" err="1" smtClean="0"/>
              <a:t>def</a:t>
            </a:r>
            <a:r>
              <a:rPr lang="uk-UA" dirty="0" smtClean="0"/>
              <a:t> </a:t>
            </a: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(а</a:t>
            </a:r>
            <a:r>
              <a:rPr lang="en-US" b="1" dirty="0" smtClean="0"/>
              <a:t>,b</a:t>
            </a:r>
            <a:r>
              <a:rPr lang="uk-UA" b="1" dirty="0" smtClean="0"/>
              <a:t>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2400" dirty="0" smtClean="0"/>
              <a:t>if a&gt;b</a:t>
            </a:r>
            <a:r>
              <a:rPr lang="uk-UA" sz="2400" dirty="0" smtClean="0"/>
              <a:t>: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print(a)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print(b)</a:t>
            </a:r>
          </a:p>
          <a:p>
            <a:pPr marL="0" indent="0">
              <a:buNone/>
            </a:pP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</a:t>
            </a:r>
            <a:r>
              <a:rPr lang="en-US" b="1" dirty="0" smtClean="0"/>
              <a:t>2,7</a:t>
            </a:r>
            <a:r>
              <a:rPr lang="uk-UA" b="1" dirty="0" smtClean="0"/>
              <a:t>)</a:t>
            </a:r>
            <a:r>
              <a:rPr lang="en-US" b="1" dirty="0" smtClean="0"/>
              <a:t>   </a:t>
            </a:r>
            <a:r>
              <a:rPr lang="uk-UA" b="1" dirty="0" smtClean="0"/>
              <a:t>       </a:t>
            </a:r>
            <a:r>
              <a:rPr lang="en-US" b="1" dirty="0" smtClean="0"/>
              <a:t> </a:t>
            </a:r>
            <a:r>
              <a:rPr lang="en-US" dirty="0" smtClean="0"/>
              <a:t>#</a:t>
            </a:r>
            <a:r>
              <a:rPr lang="uk-UA" dirty="0" smtClean="0"/>
              <a:t>виклик функції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()		</a:t>
            </a:r>
            <a:r>
              <a:rPr lang="en-US" dirty="0" smtClean="0"/>
              <a:t>#</a:t>
            </a:r>
            <a:r>
              <a:rPr lang="uk-UA" dirty="0" smtClean="0"/>
              <a:t> помилкові виклики функції</a:t>
            </a:r>
          </a:p>
          <a:p>
            <a:pPr marL="0" indent="0">
              <a:buNone/>
            </a:pP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</a:t>
            </a:r>
            <a:r>
              <a:rPr lang="en-US" b="1" dirty="0" smtClean="0"/>
              <a:t>2</a:t>
            </a:r>
            <a:r>
              <a:rPr lang="uk-UA" b="1" dirty="0" smtClean="0"/>
              <a:t>)</a:t>
            </a:r>
          </a:p>
          <a:p>
            <a:pPr marL="0" indent="0">
              <a:buNone/>
            </a:pP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</a:t>
            </a:r>
            <a:r>
              <a:rPr lang="en-US" b="1" dirty="0" smtClean="0"/>
              <a:t>2,7</a:t>
            </a:r>
            <a:r>
              <a:rPr lang="uk-UA" b="1" dirty="0" smtClean="0"/>
              <a:t>,1)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298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7998" y="427270"/>
            <a:ext cx="10515600" cy="67356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/>
              <a:t>Аргументи-ключові слова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0832"/>
            <a:ext cx="10515600" cy="5076131"/>
          </a:xfrm>
        </p:spPr>
        <p:txBody>
          <a:bodyPr/>
          <a:lstStyle/>
          <a:p>
            <a:pPr marL="0" indent="457200">
              <a:buNone/>
            </a:pPr>
            <a:endParaRPr lang="uk-UA" b="1" dirty="0" smtClean="0"/>
          </a:p>
          <a:p>
            <a:pPr marL="0" indent="457200">
              <a:buNone/>
            </a:pPr>
            <a:r>
              <a:rPr lang="uk-UA" b="1" dirty="0" smtClean="0"/>
              <a:t>Аргументи</a:t>
            </a:r>
            <a:r>
              <a:rPr lang="uk-UA" dirty="0" smtClean="0"/>
              <a:t> </a:t>
            </a:r>
            <a:r>
              <a:rPr lang="uk-UA" dirty="0"/>
              <a:t>- ключові слова використовуються при виконанні функції. Завдяки </a:t>
            </a:r>
            <a:r>
              <a:rPr lang="uk-UA" dirty="0" smtClean="0"/>
              <a:t>ключам </a:t>
            </a:r>
            <a:r>
              <a:rPr lang="uk-UA" dirty="0"/>
              <a:t>аргументів, ви можете задавати довільний (тобто не такий яким він </a:t>
            </a:r>
            <a:r>
              <a:rPr lang="uk-UA" dirty="0" smtClean="0"/>
              <a:t>описаний </a:t>
            </a:r>
            <a:r>
              <a:rPr lang="uk-UA" dirty="0"/>
              <a:t>при створенні функції) порядок аргументів</a:t>
            </a:r>
            <a:r>
              <a:rPr lang="uk-UA" dirty="0" smtClean="0"/>
              <a:t>.</a:t>
            </a:r>
          </a:p>
          <a:p>
            <a:pPr marL="0" indent="45720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 err="1"/>
              <a:t>def</a:t>
            </a:r>
            <a:r>
              <a:rPr lang="uk-UA" dirty="0"/>
              <a:t> </a:t>
            </a:r>
            <a:r>
              <a:rPr lang="uk-UA" dirty="0" err="1" smtClean="0"/>
              <a:t>my_function</a:t>
            </a:r>
            <a:r>
              <a:rPr lang="uk-UA" dirty="0" smtClean="0"/>
              <a:t> </a:t>
            </a:r>
            <a:r>
              <a:rPr lang="uk-UA" b="1" dirty="0" smtClean="0"/>
              <a:t>(</a:t>
            </a:r>
            <a:r>
              <a:rPr lang="uk-UA" b="1" dirty="0" err="1" smtClean="0"/>
              <a:t>name</a:t>
            </a:r>
            <a:r>
              <a:rPr lang="uk-UA" b="1" dirty="0"/>
              <a:t>, </a:t>
            </a:r>
            <a:r>
              <a:rPr lang="uk-UA" b="1" dirty="0" err="1"/>
              <a:t>age</a:t>
            </a:r>
            <a:r>
              <a:rPr lang="uk-UA" b="1" dirty="0"/>
              <a:t>):</a:t>
            </a:r>
          </a:p>
          <a:p>
            <a:pPr marL="0" indent="0">
              <a:buNone/>
            </a:pPr>
            <a:r>
              <a:rPr lang="uk-UA" dirty="0"/>
              <a:t>    </a:t>
            </a:r>
            <a:r>
              <a:rPr lang="uk-UA" dirty="0" err="1"/>
              <a:t>print</a:t>
            </a:r>
            <a:r>
              <a:rPr lang="uk-UA" dirty="0"/>
              <a:t> </a:t>
            </a:r>
            <a:r>
              <a:rPr lang="uk-UA" dirty="0" err="1"/>
              <a:t>name</a:t>
            </a:r>
            <a:r>
              <a:rPr lang="uk-UA" dirty="0"/>
              <a:t>, "</a:t>
            </a:r>
            <a:r>
              <a:rPr lang="uk-UA" dirty="0" err="1"/>
              <a:t>is</a:t>
            </a:r>
            <a:r>
              <a:rPr lang="uk-UA" dirty="0"/>
              <a:t>", </a:t>
            </a:r>
            <a:r>
              <a:rPr lang="uk-UA" dirty="0" err="1"/>
              <a:t>age</a:t>
            </a:r>
            <a:r>
              <a:rPr lang="uk-UA" dirty="0"/>
              <a:t>, "</a:t>
            </a:r>
            <a:r>
              <a:rPr lang="uk-UA" dirty="0" err="1"/>
              <a:t>years</a:t>
            </a:r>
            <a:r>
              <a:rPr lang="uk-UA" dirty="0"/>
              <a:t> </a:t>
            </a:r>
            <a:r>
              <a:rPr lang="uk-UA" dirty="0" err="1"/>
              <a:t>old</a:t>
            </a:r>
            <a:r>
              <a:rPr lang="uk-UA" dirty="0"/>
              <a:t>"</a:t>
            </a:r>
          </a:p>
          <a:p>
            <a:pPr marL="0" indent="45720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err="1" smtClean="0"/>
              <a:t>my_function</a:t>
            </a:r>
            <a:r>
              <a:rPr lang="uk-UA" dirty="0" smtClean="0"/>
              <a:t>(</a:t>
            </a:r>
            <a:r>
              <a:rPr lang="uk-UA" dirty="0" err="1" smtClean="0"/>
              <a:t>age</a:t>
            </a:r>
            <a:r>
              <a:rPr lang="uk-UA" dirty="0" smtClean="0"/>
              <a:t>=23</a:t>
            </a:r>
            <a:r>
              <a:rPr lang="uk-UA" dirty="0"/>
              <a:t>, </a:t>
            </a:r>
            <a:r>
              <a:rPr lang="uk-UA" dirty="0" err="1"/>
              <a:t>name</a:t>
            </a:r>
            <a:r>
              <a:rPr lang="uk-UA" dirty="0"/>
              <a:t>="</a:t>
            </a:r>
            <a:r>
              <a:rPr lang="uk-UA" dirty="0" err="1"/>
              <a:t>John</a:t>
            </a:r>
            <a:r>
              <a:rPr lang="uk-UA" dirty="0" smtClean="0"/>
              <a:t>")       </a:t>
            </a:r>
            <a:r>
              <a:rPr lang="en-US" dirty="0" smtClean="0"/>
              <a:t>#</a:t>
            </a:r>
            <a:r>
              <a:rPr lang="uk-UA" dirty="0" smtClean="0"/>
              <a:t>виклик функції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958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2474</TotalTime>
  <Words>1703</Words>
  <Application>Microsoft Office PowerPoint</Application>
  <PresentationFormat>Широкоэкранный</PresentationFormat>
  <Paragraphs>363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54" baseType="lpstr">
      <vt:lpstr>Arial Unicode MS</vt:lpstr>
      <vt:lpstr>Arial</vt:lpstr>
      <vt:lpstr>Calibri</vt:lpstr>
      <vt:lpstr>Calibri Light</vt:lpstr>
      <vt:lpstr>Consolas</vt:lpstr>
      <vt:lpstr>Courier New</vt:lpstr>
      <vt:lpstr>inherit</vt:lpstr>
      <vt:lpstr>jetbrains mono</vt:lpstr>
      <vt:lpstr>jetbrains mono</vt:lpstr>
      <vt:lpstr>Roboto</vt:lpstr>
      <vt:lpstr>SFMono-Regular</vt:lpstr>
      <vt:lpstr>Source Code Pro</vt:lpstr>
      <vt:lpstr>Times New Roman</vt:lpstr>
      <vt:lpstr>var(--bs-font-monospace)</vt:lpstr>
      <vt:lpstr>Wingdings</vt:lpstr>
      <vt:lpstr>Метрополия</vt:lpstr>
      <vt:lpstr>Лекція  5</vt:lpstr>
      <vt:lpstr>План</vt:lpstr>
      <vt:lpstr>1. Створення функції</vt:lpstr>
      <vt:lpstr>Презентация PowerPoint</vt:lpstr>
      <vt:lpstr>Ключове слово return</vt:lpstr>
      <vt:lpstr>Презентация PowerPoint</vt:lpstr>
      <vt:lpstr>Аргументи функції</vt:lpstr>
      <vt:lpstr>Обов'язкові аргументи</vt:lpstr>
      <vt:lpstr>Аргументи-ключові слова</vt:lpstr>
      <vt:lpstr>Аргументи за замовчуванням</vt:lpstr>
      <vt:lpstr>Позиційні і іменовані аргументи</vt:lpstr>
      <vt:lpstr>Аргументи довільної довжини *args  і ** kwargs</vt:lpstr>
      <vt:lpstr>** kwargs</vt:lpstr>
      <vt:lpstr>Презентация PowerPoint</vt:lpstr>
      <vt:lpstr>Презентация PowerPoint</vt:lpstr>
      <vt:lpstr>Область видимості</vt:lpstr>
      <vt:lpstr>Приклад:</vt:lpstr>
      <vt:lpstr>Презентация PowerPoint</vt:lpstr>
      <vt:lpstr>2. Функція як аргумент</vt:lpstr>
      <vt:lpstr>3. Рекурсія</vt:lpstr>
      <vt:lpstr>4. Лямбда функції</vt:lpstr>
      <vt:lpstr>Приклад</vt:lpstr>
      <vt:lpstr> Використання лямбда-виразів дає наступні переваги: </vt:lpstr>
      <vt:lpstr>Лямбда функції краще використовувати в зв'язці зі звичайними функціями.</vt:lpstr>
      <vt:lpstr>5. Вкладені функції</vt:lpstr>
      <vt:lpstr>Приклади вкладених функцій</vt:lpstr>
      <vt:lpstr>Рішення квадратного рівняння</vt:lpstr>
      <vt:lpstr>Перевірка функції за допомогою assert  </vt:lpstr>
      <vt:lpstr>Організація програми та функція main</vt:lpstr>
      <vt:lpstr>6. Модулі і пакети.</vt:lpstr>
      <vt:lpstr>Модуль</vt:lpstr>
      <vt:lpstr>Пакет</vt:lpstr>
      <vt:lpstr>Класифікація модулів і пакетів</vt:lpstr>
      <vt:lpstr>Підключення і використання</vt:lpstr>
      <vt:lpstr>Презентация PowerPoint</vt:lpstr>
      <vt:lpstr>Презентация PowerPoint</vt:lpstr>
      <vt:lpstr>Результат виконання програми</vt:lpstr>
      <vt:lpstr>Використані джерела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 3</dc:title>
  <dc:creator>Admin</dc:creator>
  <cp:lastModifiedBy>Admin</cp:lastModifiedBy>
  <cp:revision>84</cp:revision>
  <dcterms:created xsi:type="dcterms:W3CDTF">2021-09-27T06:51:57Z</dcterms:created>
  <dcterms:modified xsi:type="dcterms:W3CDTF">2022-09-06T20:12:08Z</dcterms:modified>
</cp:coreProperties>
</file>