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33"/>
  </p:notesMasterIdLst>
  <p:handoutMasterIdLst>
    <p:handoutMasterId r:id="rId34"/>
  </p:handoutMasterIdLst>
  <p:sldIdLst>
    <p:sldId id="256" r:id="rId5"/>
    <p:sldId id="257" r:id="rId6"/>
    <p:sldId id="258" r:id="rId7"/>
    <p:sldId id="259" r:id="rId8"/>
    <p:sldId id="260" r:id="rId9"/>
    <p:sldId id="262" r:id="rId10"/>
    <p:sldId id="263" r:id="rId11"/>
    <p:sldId id="264" r:id="rId12"/>
    <p:sldId id="261" r:id="rId13"/>
    <p:sldId id="265" r:id="rId14"/>
    <p:sldId id="266" r:id="rId15"/>
    <p:sldId id="267" r:id="rId16"/>
    <p:sldId id="268" r:id="rId17"/>
    <p:sldId id="269" r:id="rId18"/>
    <p:sldId id="274" r:id="rId19"/>
    <p:sldId id="275" r:id="rId20"/>
    <p:sldId id="276" r:id="rId21"/>
    <p:sldId id="277" r:id="rId22"/>
    <p:sldId id="270" r:id="rId23"/>
    <p:sldId id="271" r:id="rId24"/>
    <p:sldId id="272" r:id="rId25"/>
    <p:sldId id="273" r:id="rId26"/>
    <p:sldId id="278" r:id="rId27"/>
    <p:sldId id="279" r:id="rId28"/>
    <p:sldId id="280" r:id="rId29"/>
    <p:sldId id="281" r:id="rId30"/>
    <p:sldId id="282" r:id="rId31"/>
    <p:sldId id="283" r:id="rId32"/>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1" autoAdjust="0"/>
  </p:normalViewPr>
  <p:slideViewPr>
    <p:cSldViewPr snapToGrid="0" snapToObjects="1">
      <p:cViewPr varScale="1">
        <p:scale>
          <a:sx n="86" d="100"/>
          <a:sy n="86" d="100"/>
        </p:scale>
        <p:origin x="514" y="67"/>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7" d="100"/>
          <a:sy n="77" d="100"/>
        </p:scale>
        <p:origin x="32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96CE4C60-6057-46D6-A5FF-00D8AB8AC8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6E876A49-CA08-43C3-8865-92E4A66BF7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AD0D56-D190-4F12-97EB-E600DA2C7AC1}" type="datetime1">
              <a:rPr lang="ru-RU" smtClean="0"/>
              <a:t>15.03.2023</a:t>
            </a:fld>
            <a:endParaRPr lang="ru-RU" dirty="0"/>
          </a:p>
        </p:txBody>
      </p:sp>
      <p:sp>
        <p:nvSpPr>
          <p:cNvPr id="4" name="Нижний колонтитул 3">
            <a:extLst>
              <a:ext uri="{FF2B5EF4-FFF2-40B4-BE49-F238E27FC236}">
                <a16:creationId xmlns:a16="http://schemas.microsoft.com/office/drawing/2014/main" id="{384604E6-ED3B-49F7-9F62-9D9BF74F1A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E1FFA4E6-A295-4A8E-B4EE-EEA5D9ABD7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4BBA8D-50FB-4097-BAAC-42E682BBB847}" type="slidenum">
              <a:rPr lang="ru-RU" smtClean="0"/>
              <a:t>‹№›</a:t>
            </a:fld>
            <a:endParaRPr lang="ru-RU"/>
          </a:p>
        </p:txBody>
      </p:sp>
    </p:spTree>
    <p:extLst>
      <p:ext uri="{BB962C8B-B14F-4D97-AF65-F5344CB8AC3E}">
        <p14:creationId xmlns:p14="http://schemas.microsoft.com/office/powerpoint/2010/main" val="383066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FA3FA-379F-46C9-AE88-86CC6AC3C65B}" type="datetime1">
              <a:rPr lang="ru-RU" smtClean="0"/>
              <a:pPr/>
              <a:t>15.03.2023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311EE-D3E2-4B2C-886A-E997919853A6}" type="slidenum">
              <a:rPr lang="ru-RU" noProof="0" smtClean="0"/>
              <a:t>‹№›</a:t>
            </a:fld>
            <a:endParaRPr lang="ru-RU" noProof="0"/>
          </a:p>
        </p:txBody>
      </p:sp>
    </p:spTree>
    <p:extLst>
      <p:ext uri="{BB962C8B-B14F-4D97-AF65-F5344CB8AC3E}">
        <p14:creationId xmlns:p14="http://schemas.microsoft.com/office/powerpoint/2010/main" val="358953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B74311EE-D3E2-4B2C-886A-E997919853A6}" type="slidenum">
              <a:rPr lang="ru-RU" smtClean="0"/>
              <a:t>1</a:t>
            </a:fld>
            <a:endParaRPr lang="ru-RU"/>
          </a:p>
        </p:txBody>
      </p:sp>
    </p:spTree>
    <p:extLst>
      <p:ext uri="{BB962C8B-B14F-4D97-AF65-F5344CB8AC3E}">
        <p14:creationId xmlns:p14="http://schemas.microsoft.com/office/powerpoint/2010/main" val="3912123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Рисунок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ctrTitle"/>
          </p:nvPr>
        </p:nvSpPr>
        <p:spPr>
          <a:xfrm>
            <a:off x="3962399" y="1964267"/>
            <a:ext cx="7197726" cy="2421464"/>
          </a:xfrm>
        </p:spPr>
        <p:txBody>
          <a:bodyPr rtlCol="0" anchor="b">
            <a:normAutofit/>
          </a:bodyPr>
          <a:lstStyle>
            <a:lvl1pPr algn="r">
              <a:defRPr sz="4800">
                <a:effectLst/>
              </a:defRPr>
            </a:lvl1pPr>
          </a:lstStyle>
          <a:p>
            <a:pPr rtl="0"/>
            <a:r>
              <a:rPr lang="ru-RU" noProof="0"/>
              <a:t>Образец заголовка</a:t>
            </a:r>
          </a:p>
        </p:txBody>
      </p:sp>
      <p:sp>
        <p:nvSpPr>
          <p:cNvPr id="3" name="Подзаголовок 2"/>
          <p:cNvSpPr>
            <a:spLocks noGrp="1"/>
          </p:cNvSpPr>
          <p:nvPr>
            <p:ph type="subTitle" idx="1"/>
          </p:nvPr>
        </p:nvSpPr>
        <p:spPr>
          <a:xfrm>
            <a:off x="3962399" y="4385732"/>
            <a:ext cx="7197726" cy="1405467"/>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a:t>Образец подзаголовка</a:t>
            </a:r>
          </a:p>
        </p:txBody>
      </p:sp>
      <p:sp>
        <p:nvSpPr>
          <p:cNvPr id="4" name="Дата 3"/>
          <p:cNvSpPr>
            <a:spLocks noGrp="1"/>
          </p:cNvSpPr>
          <p:nvPr>
            <p:ph type="dt" sz="half" idx="10"/>
          </p:nvPr>
        </p:nvSpPr>
        <p:spPr>
          <a:xfrm>
            <a:off x="8932558" y="5870575"/>
            <a:ext cx="1600200" cy="377825"/>
          </a:xfrm>
        </p:spPr>
        <p:txBody>
          <a:bodyPr rtlCol="0"/>
          <a:lstStyle/>
          <a:p>
            <a:pPr rtl="0"/>
            <a:fld id="{C1D05881-E268-4858-B78D-B33984B254C5}" type="datetime1">
              <a:rPr lang="ru-RU" noProof="0" smtClean="0"/>
              <a:t>15.03.2023</a:t>
            </a:fld>
            <a:endParaRPr lang="ru-RU" noProof="0"/>
          </a:p>
        </p:txBody>
      </p:sp>
      <p:sp>
        <p:nvSpPr>
          <p:cNvPr id="5" name="Нижний колонтитул 4"/>
          <p:cNvSpPr>
            <a:spLocks noGrp="1"/>
          </p:cNvSpPr>
          <p:nvPr>
            <p:ph type="ftr" sz="quarter" idx="11"/>
          </p:nvPr>
        </p:nvSpPr>
        <p:spPr>
          <a:xfrm>
            <a:off x="3962399" y="5870575"/>
            <a:ext cx="4893958" cy="377825"/>
          </a:xfrm>
        </p:spPr>
        <p:txBody>
          <a:bodyPr rtlCol="0"/>
          <a:lstStyle/>
          <a:p>
            <a:pPr rtl="0"/>
            <a:endParaRPr lang="ru-RU" noProof="0"/>
          </a:p>
        </p:txBody>
      </p:sp>
      <p:sp>
        <p:nvSpPr>
          <p:cNvPr id="6" name="Номер слайда 5"/>
          <p:cNvSpPr>
            <a:spLocks noGrp="1"/>
          </p:cNvSpPr>
          <p:nvPr>
            <p:ph type="sldNum" sz="quarter" idx="12"/>
          </p:nvPr>
        </p:nvSpPr>
        <p:spPr>
          <a:xfrm>
            <a:off x="10608958" y="5870575"/>
            <a:ext cx="551167" cy="377825"/>
          </a:xfrm>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ый рисунок с подписью">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0" y="4732865"/>
            <a:ext cx="10131427" cy="566738"/>
          </a:xfrm>
        </p:spPr>
        <p:txBody>
          <a:bodyPr rtlCol="0" anchor="b">
            <a:normAutofit/>
          </a:bodyPr>
          <a:lstStyle>
            <a:lvl1pPr algn="l">
              <a:defRPr sz="2400" b="0"/>
            </a:lvl1pPr>
          </a:lstStyle>
          <a:p>
            <a:pPr rtl="0"/>
            <a:r>
              <a:rPr lang="ru-RU" noProof="0"/>
              <a:t>Образец заголовка</a:t>
            </a:r>
          </a:p>
        </p:txBody>
      </p:sp>
      <p:sp>
        <p:nvSpPr>
          <p:cNvPr id="3" name="Рисунок 2"/>
          <p:cNvSpPr>
            <a:spLocks noGrp="1" noChangeAspect="1"/>
          </p:cNvSpPr>
          <p:nvPr>
            <p:ph type="pic" idx="1" hasCustomPrompt="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685800" y="5299603"/>
            <a:ext cx="10131427" cy="49371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C1DDB940-01DC-4AC5-8216-0A8C71B32B7E}" type="datetime1">
              <a:rPr lang="ru-RU" noProof="0" smtClean="0"/>
              <a:t>15.03.2023</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1" y="609601"/>
            <a:ext cx="10131427" cy="3124199"/>
          </a:xfrm>
        </p:spPr>
        <p:txBody>
          <a:bodyPr rtlCol="0" anchor="ctr">
            <a:normAutofit/>
          </a:bodyPr>
          <a:lstStyle>
            <a:lvl1pPr algn="l">
              <a:defRPr sz="3200" b="0" cap="none"/>
            </a:lvl1pPr>
          </a:lstStyle>
          <a:p>
            <a:pPr rtl="0"/>
            <a:r>
              <a:rPr lang="ru-RU" noProof="0"/>
              <a:t>Образец заголовка</a:t>
            </a:r>
          </a:p>
        </p:txBody>
      </p:sp>
      <p:sp>
        <p:nvSpPr>
          <p:cNvPr id="3" name="Текст 2"/>
          <p:cNvSpPr>
            <a:spLocks noGrp="1"/>
          </p:cNvSpPr>
          <p:nvPr>
            <p:ph type="body" idx="1"/>
          </p:nvPr>
        </p:nvSpPr>
        <p:spPr>
          <a:xfrm>
            <a:off x="685800" y="4343400"/>
            <a:ext cx="10131428"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43F037D2-0595-4316-AE6C-7072C108D198}" type="datetime1">
              <a:rPr lang="ru-RU" noProof="0" smtClean="0"/>
              <a:t>15.03.2023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Рисунок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Надпись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rPr>
              <a:t>»</a:t>
            </a:r>
          </a:p>
        </p:txBody>
      </p:sp>
      <p:sp>
        <p:nvSpPr>
          <p:cNvPr id="14" name="Надпись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rPr>
              <a:t>«</a:t>
            </a:r>
          </a:p>
        </p:txBody>
      </p:sp>
      <p:sp>
        <p:nvSpPr>
          <p:cNvPr id="16" name="Заголовок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ru-RU" noProof="0"/>
              <a:t>Образец заголовка</a:t>
            </a:r>
          </a:p>
        </p:txBody>
      </p:sp>
      <p:sp>
        <p:nvSpPr>
          <p:cNvPr id="10" name="Текст 9"/>
          <p:cNvSpPr>
            <a:spLocks noGrp="1"/>
          </p:cNvSpPr>
          <p:nvPr>
            <p:ph type="body" sz="quarter" idx="13"/>
          </p:nvPr>
        </p:nvSpPr>
        <p:spPr>
          <a:xfrm>
            <a:off x="1097875" y="3352800"/>
            <a:ext cx="9339184"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noProof="0"/>
              <a:t>Образец текста</a:t>
            </a:r>
          </a:p>
        </p:txBody>
      </p:sp>
      <p:sp>
        <p:nvSpPr>
          <p:cNvPr id="3" name="Текст 2"/>
          <p:cNvSpPr>
            <a:spLocks noGrp="1"/>
          </p:cNvSpPr>
          <p:nvPr>
            <p:ph type="body" idx="1"/>
          </p:nvPr>
        </p:nvSpPr>
        <p:spPr>
          <a:xfrm>
            <a:off x="687465" y="4343400"/>
            <a:ext cx="10152367"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525B1558-9646-4A23-9775-8BBFAB3F173C}" type="datetime1">
              <a:rPr lang="ru-RU" noProof="0" smtClean="0"/>
              <a:t>15.03.2023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2" y="3308581"/>
            <a:ext cx="10131425" cy="1468800"/>
          </a:xfrm>
        </p:spPr>
        <p:txBody>
          <a:bodyPr rtlCol="0" anchor="b">
            <a:normAutofit/>
          </a:bodyPr>
          <a:lstStyle>
            <a:lvl1pPr algn="l">
              <a:defRPr sz="3200" b="0" cap="none"/>
            </a:lvl1pPr>
          </a:lstStyle>
          <a:p>
            <a:pPr rtl="0"/>
            <a:r>
              <a:rPr lang="ru-RU" noProof="0"/>
              <a:t>Образец заголовка</a:t>
            </a:r>
          </a:p>
        </p:txBody>
      </p:sp>
      <p:sp>
        <p:nvSpPr>
          <p:cNvPr id="3" name="Текст 2"/>
          <p:cNvSpPr>
            <a:spLocks noGrp="1"/>
          </p:cNvSpPr>
          <p:nvPr>
            <p:ph type="body" idx="1"/>
          </p:nvPr>
        </p:nvSpPr>
        <p:spPr>
          <a:xfrm>
            <a:off x="685801" y="4777381"/>
            <a:ext cx="10131426"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3BD4D917-35DA-4BED-B3A7-8A3163C0AA32}" type="datetime1">
              <a:rPr lang="ru-RU" noProof="0" smtClean="0"/>
              <a:t>15.03.2023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очка имени с цитатой">
    <p:spTree>
      <p:nvGrpSpPr>
        <p:cNvPr id="1" name=""/>
        <p:cNvGrpSpPr/>
        <p:nvPr/>
      </p:nvGrpSpPr>
      <p:grpSpPr>
        <a:xfrm>
          <a:off x="0" y="0"/>
          <a:ext cx="0" cy="0"/>
          <a:chOff x="0" y="0"/>
          <a:chExt cx="0" cy="0"/>
        </a:xfrm>
      </p:grpSpPr>
      <p:pic>
        <p:nvPicPr>
          <p:cNvPr id="11" name="Рисунок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Надпись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rPr>
              <a:t>»</a:t>
            </a:r>
          </a:p>
        </p:txBody>
      </p:sp>
      <p:sp>
        <p:nvSpPr>
          <p:cNvPr id="14" name="Надпись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rPr>
              <a:t>«</a:t>
            </a:r>
          </a:p>
        </p:txBody>
      </p:sp>
      <p:sp>
        <p:nvSpPr>
          <p:cNvPr id="16" name="Заголовок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ru-RU" noProof="0"/>
              <a:t>Образец заголовка</a:t>
            </a:r>
          </a:p>
        </p:txBody>
      </p:sp>
      <p:sp>
        <p:nvSpPr>
          <p:cNvPr id="10" name="Текст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rtl="0">
              <a:spcBef>
                <a:spcPct val="0"/>
              </a:spcBef>
              <a:buNone/>
            </a:pPr>
            <a:r>
              <a:rPr lang="ru-RU" noProof="0"/>
              <a:t>Образец текста</a:t>
            </a:r>
          </a:p>
        </p:txBody>
      </p:sp>
      <p:sp>
        <p:nvSpPr>
          <p:cNvPr id="3" name="Текст 2"/>
          <p:cNvSpPr>
            <a:spLocks noGrp="1"/>
          </p:cNvSpPr>
          <p:nvPr>
            <p:ph type="body" idx="1"/>
          </p:nvPr>
        </p:nvSpPr>
        <p:spPr>
          <a:xfrm>
            <a:off x="685799" y="4775200"/>
            <a:ext cx="10135436" cy="10160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D95FCF15-9560-4A96-9174-05821032194E}" type="datetime1">
              <a:rPr lang="ru-RU" noProof="0" smtClean="0"/>
              <a:t>15.03.2023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rtl="0"/>
            <a:r>
              <a:rPr lang="ru-RU" noProof="0"/>
              <a:t>Образец заголовка</a:t>
            </a:r>
          </a:p>
        </p:txBody>
      </p:sp>
      <p:sp>
        <p:nvSpPr>
          <p:cNvPr id="10" name="Текст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rtl="0">
              <a:spcBef>
                <a:spcPct val="0"/>
              </a:spcBef>
              <a:buNone/>
            </a:pPr>
            <a:r>
              <a:rPr lang="ru-RU" noProof="0"/>
              <a:t>Образец текста</a:t>
            </a:r>
          </a:p>
        </p:txBody>
      </p:sp>
      <p:sp>
        <p:nvSpPr>
          <p:cNvPr id="3" name="Текст 2"/>
          <p:cNvSpPr>
            <a:spLocks noGrp="1"/>
          </p:cNvSpPr>
          <p:nvPr>
            <p:ph type="body" idx="1"/>
          </p:nvPr>
        </p:nvSpPr>
        <p:spPr>
          <a:xfrm>
            <a:off x="685800" y="4343400"/>
            <a:ext cx="10131428"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75027AD8-4FCC-482E-8268-5A80B4208CCB}" type="datetime1">
              <a:rPr lang="ru-RU" noProof="0" smtClean="0"/>
              <a:t>15.03.2023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Заголовок 1"/>
          <p:cNvSpPr>
            <a:spLocks noGrp="1"/>
          </p:cNvSpPr>
          <p:nvPr>
            <p:ph type="title"/>
          </p:nvPr>
        </p:nvSpPr>
        <p:spPr>
          <a:xfrm>
            <a:off x="685801" y="609600"/>
            <a:ext cx="10131425" cy="1456267"/>
          </a:xfrm>
        </p:spPr>
        <p:txBody>
          <a:bodyPr rtlCol="0"/>
          <a:lstStyle/>
          <a:p>
            <a:pPr rtl="0"/>
            <a:r>
              <a:rPr lang="ru-RU" noProof="0"/>
              <a:t>Образец заголовка</a:t>
            </a:r>
          </a:p>
        </p:txBody>
      </p:sp>
      <p:sp>
        <p:nvSpPr>
          <p:cNvPr id="3" name="Вертикальный текст 2"/>
          <p:cNvSpPr>
            <a:spLocks noGrp="1"/>
          </p:cNvSpPr>
          <p:nvPr>
            <p:ph type="body" orient="vert" idx="1"/>
          </p:nvPr>
        </p:nvSpPr>
        <p:spPr/>
        <p:txBody>
          <a:bodyPr vert="eaVert" rtlCol="0" anchor="t"/>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AA2AEB38-7064-4DDA-A0B1-3ACB4459D355}" type="datetime1">
              <a:rPr lang="ru-RU" noProof="0" smtClean="0"/>
              <a:t>15.03.2023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Вертикальный заголовок 1"/>
          <p:cNvSpPr>
            <a:spLocks noGrp="1"/>
          </p:cNvSpPr>
          <p:nvPr>
            <p:ph type="title" orient="vert"/>
          </p:nvPr>
        </p:nvSpPr>
        <p:spPr>
          <a:xfrm>
            <a:off x="8658675" y="609599"/>
            <a:ext cx="2158552" cy="5181601"/>
          </a:xfrm>
        </p:spPr>
        <p:txBody>
          <a:bodyPr vert="eaVert" rtlCol="0"/>
          <a:lstStyle/>
          <a:p>
            <a:pPr rtl="0"/>
            <a:r>
              <a:rPr lang="ru-RU" noProof="0"/>
              <a:t>Образец заголовка</a:t>
            </a:r>
          </a:p>
        </p:txBody>
      </p:sp>
      <p:sp>
        <p:nvSpPr>
          <p:cNvPr id="3" name="Вертикальный текст 2"/>
          <p:cNvSpPr>
            <a:spLocks noGrp="1"/>
          </p:cNvSpPr>
          <p:nvPr>
            <p:ph type="body" orient="vert" idx="1"/>
          </p:nvPr>
        </p:nvSpPr>
        <p:spPr>
          <a:xfrm>
            <a:off x="685800" y="609600"/>
            <a:ext cx="7832116" cy="5181600"/>
          </a:xfrm>
        </p:spPr>
        <p:txBody>
          <a:bodyPr vert="eaVert" rtlCol="0" anchor="t"/>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C3E4C558-0B9A-4639-AFB8-A7352334CC2A}" type="datetime1">
              <a:rPr lang="ru-RU" noProof="0" smtClean="0"/>
              <a:t>15.03.2023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idx="1"/>
          </p:nvPr>
        </p:nvSpPr>
        <p:spPr/>
        <p:txBody>
          <a:bodyPr rtlCol="0" anchor="ct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AE0C9481-8FC4-47B7-A3E3-75EF16199800}" type="datetime1">
              <a:rPr lang="ru-RU" noProof="0" smtClean="0"/>
              <a:t>15.03.2023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0" y="3308581"/>
            <a:ext cx="10131427" cy="1468800"/>
          </a:xfrm>
        </p:spPr>
        <p:txBody>
          <a:bodyPr rtlCol="0" anchor="b"/>
          <a:lstStyle>
            <a:lvl1pPr algn="l">
              <a:defRPr sz="4000" b="0" cap="all"/>
            </a:lvl1pPr>
          </a:lstStyle>
          <a:p>
            <a:pPr rtl="0"/>
            <a:r>
              <a:rPr lang="ru-RU" noProof="0"/>
              <a:t>Образец заголовка</a:t>
            </a:r>
          </a:p>
        </p:txBody>
      </p:sp>
      <p:sp>
        <p:nvSpPr>
          <p:cNvPr id="3" name="Текст 2"/>
          <p:cNvSpPr>
            <a:spLocks noGrp="1"/>
          </p:cNvSpPr>
          <p:nvPr>
            <p:ph type="body" idx="1"/>
          </p:nvPr>
        </p:nvSpPr>
        <p:spPr>
          <a:xfrm>
            <a:off x="685799" y="4777381"/>
            <a:ext cx="10131428" cy="860400"/>
          </a:xfrm>
        </p:spPr>
        <p:txBody>
          <a:bodyPr rtlCol="0"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27233BFC-8063-40D9-ACA4-B9FC6D08CAAA}" type="datetime1">
              <a:rPr lang="ru-RU" noProof="0" smtClean="0"/>
              <a:t>15.03.2023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sz="half" idx="1"/>
          </p:nvPr>
        </p:nvSpPr>
        <p:spPr>
          <a:xfrm>
            <a:off x="685802" y="2142067"/>
            <a:ext cx="4995334" cy="3649134"/>
          </a:xfrm>
        </p:spPr>
        <p:txBody>
          <a:bodyPr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p:cNvSpPr>
            <a:spLocks noGrp="1"/>
          </p:cNvSpPr>
          <p:nvPr>
            <p:ph sz="half" idx="2"/>
          </p:nvPr>
        </p:nvSpPr>
        <p:spPr>
          <a:xfrm>
            <a:off x="5821895" y="2142067"/>
            <a:ext cx="4995332" cy="3649133"/>
          </a:xfrm>
        </p:spPr>
        <p:txBody>
          <a:bodyPr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Дата 4"/>
          <p:cNvSpPr>
            <a:spLocks noGrp="1"/>
          </p:cNvSpPr>
          <p:nvPr>
            <p:ph type="dt" sz="half" idx="10"/>
          </p:nvPr>
        </p:nvSpPr>
        <p:spPr/>
        <p:txBody>
          <a:bodyPr rtlCol="0"/>
          <a:lstStyle/>
          <a:p>
            <a:pPr rtl="0"/>
            <a:fld id="{EBBADB98-46CF-4CE0-BC14-FB6BCDEC249F}" type="datetime1">
              <a:rPr lang="ru-RU" noProof="0" smtClean="0"/>
              <a:t>15.03.2023</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ru-RU" noProof="0"/>
              <a:t>Образец заголовка</a:t>
            </a:r>
          </a:p>
        </p:txBody>
      </p:sp>
      <p:sp>
        <p:nvSpPr>
          <p:cNvPr id="3" name="Текст 2"/>
          <p:cNvSpPr>
            <a:spLocks noGrp="1"/>
          </p:cNvSpPr>
          <p:nvPr>
            <p:ph type="body" idx="1"/>
          </p:nvPr>
        </p:nvSpPr>
        <p:spPr>
          <a:xfrm>
            <a:off x="973670" y="2218267"/>
            <a:ext cx="4709054"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685801" y="2870201"/>
            <a:ext cx="4996923" cy="2920998"/>
          </a:xfrm>
        </p:spPr>
        <p:txBody>
          <a:bodyPr rtlCol="0" anchor="t">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p:cNvSpPr>
            <a:spLocks noGrp="1"/>
          </p:cNvSpPr>
          <p:nvPr>
            <p:ph type="body" sz="quarter" idx="3"/>
          </p:nvPr>
        </p:nvSpPr>
        <p:spPr>
          <a:xfrm>
            <a:off x="6096003" y="2226734"/>
            <a:ext cx="4722813"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5823483" y="2870201"/>
            <a:ext cx="4995334" cy="2920998"/>
          </a:xfrm>
        </p:spPr>
        <p:txBody>
          <a:bodyPr rtlCol="0" anchor="t">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p:cNvSpPr>
            <a:spLocks noGrp="1"/>
          </p:cNvSpPr>
          <p:nvPr>
            <p:ph type="dt" sz="half" idx="10"/>
          </p:nvPr>
        </p:nvSpPr>
        <p:spPr/>
        <p:txBody>
          <a:bodyPr rtlCol="0"/>
          <a:lstStyle/>
          <a:p>
            <a:pPr rtl="0"/>
            <a:fld id="{0BD0744F-F4FD-4F94-9584-19B3ACF6B677}" type="datetime1">
              <a:rPr lang="ru-RU" noProof="0" smtClean="0"/>
              <a:t>15.03.2023</a:t>
            </a:fld>
            <a:endParaRPr lang="ru-RU" noProof="0"/>
          </a:p>
        </p:txBody>
      </p:sp>
      <p:sp>
        <p:nvSpPr>
          <p:cNvPr id="8" name="Нижний колонтитул 7"/>
          <p:cNvSpPr>
            <a:spLocks noGrp="1"/>
          </p:cNvSpPr>
          <p:nvPr>
            <p:ph type="ftr" sz="quarter" idx="11"/>
          </p:nvPr>
        </p:nvSpPr>
        <p:spPr/>
        <p:txBody>
          <a:bodyPr rtlCol="0"/>
          <a:lstStyle/>
          <a:p>
            <a:pPr rtl="0"/>
            <a:endParaRPr lang="ru-RU" noProof="0"/>
          </a:p>
        </p:txBody>
      </p:sp>
      <p:sp>
        <p:nvSpPr>
          <p:cNvPr id="9" name="Номер слайда 8"/>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Рисунок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Дата 2"/>
          <p:cNvSpPr>
            <a:spLocks noGrp="1"/>
          </p:cNvSpPr>
          <p:nvPr>
            <p:ph type="dt" sz="half" idx="10"/>
          </p:nvPr>
        </p:nvSpPr>
        <p:spPr/>
        <p:txBody>
          <a:bodyPr rtlCol="0"/>
          <a:lstStyle/>
          <a:p>
            <a:pPr rtl="0"/>
            <a:fld id="{E33D8A4C-A50F-442F-AE56-916345D8E8D0}" type="datetime1">
              <a:rPr lang="ru-RU" noProof="0" smtClean="0"/>
              <a:t>15.03.2023</a:t>
            </a:fld>
            <a:endParaRPr lang="ru-RU" noProof="0"/>
          </a:p>
        </p:txBody>
      </p:sp>
      <p:sp>
        <p:nvSpPr>
          <p:cNvPr id="4" name="Нижний колонтитул 3"/>
          <p:cNvSpPr>
            <a:spLocks noGrp="1"/>
          </p:cNvSpPr>
          <p:nvPr>
            <p:ph type="ftr" sz="quarter" idx="11"/>
          </p:nvPr>
        </p:nvSpPr>
        <p:spPr/>
        <p:txBody>
          <a:bodyPr rtlCol="0"/>
          <a:lstStyle/>
          <a:p>
            <a:pPr rtl="0"/>
            <a:endParaRPr lang="ru-RU" noProof="0"/>
          </a:p>
        </p:txBody>
      </p:sp>
      <p:sp>
        <p:nvSpPr>
          <p:cNvPr id="5" name="Номер слайда 4"/>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pic>
        <p:nvPicPr>
          <p:cNvPr id="5" name="Рисунок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Дата 1"/>
          <p:cNvSpPr>
            <a:spLocks noGrp="1"/>
          </p:cNvSpPr>
          <p:nvPr>
            <p:ph type="dt" sz="half" idx="10"/>
          </p:nvPr>
        </p:nvSpPr>
        <p:spPr/>
        <p:txBody>
          <a:bodyPr rtlCol="0"/>
          <a:lstStyle/>
          <a:p>
            <a:pPr rtl="0"/>
            <a:fld id="{4F7CE878-2078-4425-A27B-6F5802C286F2}" type="datetime1">
              <a:rPr lang="ru-RU" noProof="0" smtClean="0"/>
              <a:t>15.03.2023</a:t>
            </a:fld>
            <a:endParaRPr lang="ru-RU" noProof="0"/>
          </a:p>
        </p:txBody>
      </p:sp>
      <p:sp>
        <p:nvSpPr>
          <p:cNvPr id="3" name="Нижний колонтитул 2"/>
          <p:cNvSpPr>
            <a:spLocks noGrp="1"/>
          </p:cNvSpPr>
          <p:nvPr>
            <p:ph type="ftr" sz="quarter" idx="11"/>
          </p:nvPr>
        </p:nvSpPr>
        <p:spPr/>
        <p:txBody>
          <a:bodyPr rtlCol="0"/>
          <a:lstStyle/>
          <a:p>
            <a:pPr rtl="0"/>
            <a:endParaRPr lang="ru-RU" noProof="0"/>
          </a:p>
        </p:txBody>
      </p:sp>
      <p:sp>
        <p:nvSpPr>
          <p:cNvPr id="4" name="Номер слайда 3"/>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0" y="2074333"/>
            <a:ext cx="3680885" cy="1371600"/>
          </a:xfrm>
        </p:spPr>
        <p:txBody>
          <a:bodyPr rtlCol="0" anchor="b">
            <a:normAutofit/>
          </a:bodyPr>
          <a:lstStyle>
            <a:lvl1pPr algn="l">
              <a:defRPr sz="2400" b="0"/>
            </a:lvl1pPr>
          </a:lstStyle>
          <a:p>
            <a:pPr rtl="0"/>
            <a:r>
              <a:rPr lang="ru-RU" noProof="0"/>
              <a:t>Образец заголовка</a:t>
            </a:r>
          </a:p>
        </p:txBody>
      </p:sp>
      <p:sp>
        <p:nvSpPr>
          <p:cNvPr id="3" name="Объект 2"/>
          <p:cNvSpPr>
            <a:spLocks noGrp="1"/>
          </p:cNvSpPr>
          <p:nvPr>
            <p:ph idx="1"/>
          </p:nvPr>
        </p:nvSpPr>
        <p:spPr>
          <a:xfrm>
            <a:off x="4648201" y="609601"/>
            <a:ext cx="6169026" cy="5181600"/>
          </a:xfrm>
        </p:spPr>
        <p:txBody>
          <a:bodyPr rtlCol="0" anchor="ctr">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p:cNvSpPr>
            <a:spLocks noGrp="1"/>
          </p:cNvSpPr>
          <p:nvPr>
            <p:ph type="body" sz="half" idx="2"/>
          </p:nvPr>
        </p:nvSpPr>
        <p:spPr>
          <a:xfrm>
            <a:off x="685800" y="3445933"/>
            <a:ext cx="3680885" cy="1828800"/>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5E370006-E2FC-4766-A7E1-5F779DBE0517}" type="datetime1">
              <a:rPr lang="ru-RU" noProof="0" smtClean="0"/>
              <a:t>15.03.2023</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0" y="1600200"/>
            <a:ext cx="6164653" cy="1371600"/>
          </a:xfrm>
        </p:spPr>
        <p:txBody>
          <a:bodyPr rtlCol="0" anchor="b">
            <a:normAutofit/>
          </a:bodyPr>
          <a:lstStyle>
            <a:lvl1pPr algn="l">
              <a:defRPr sz="2800" b="0"/>
            </a:lvl1pPr>
          </a:lstStyle>
          <a:p>
            <a:pPr rtl="0"/>
            <a:r>
              <a:rPr lang="ru-RU" noProof="0"/>
              <a:t>Образец заголовка</a:t>
            </a:r>
          </a:p>
        </p:txBody>
      </p:sp>
      <p:sp>
        <p:nvSpPr>
          <p:cNvPr id="14" name="Рисунок 2"/>
          <p:cNvSpPr>
            <a:spLocks noGrp="1" noChangeAspect="1"/>
          </p:cNvSpPr>
          <p:nvPr>
            <p:ph type="pic" idx="1" hasCustomPrompt="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685800" y="2971800"/>
            <a:ext cx="6164653" cy="1828800"/>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2A7969C3-6696-41A6-A4FB-6F19D5FF6035}" type="datetime1">
              <a:rPr lang="ru-RU" noProof="0" smtClean="0"/>
              <a:t>15.03.2023</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pPr rtl="0"/>
            <a:r>
              <a:rPr lang="ru-RU" noProof="0"/>
              <a:t>Образец заголовка</a:t>
            </a:r>
          </a:p>
        </p:txBody>
      </p:sp>
      <p:sp>
        <p:nvSpPr>
          <p:cNvPr id="3" name="Текст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485A63DF-07C7-4145-B820-6EFEA62A3C4D}" type="datetime1">
              <a:rPr lang="ru-RU" noProof="0" smtClean="0"/>
              <a:t>15.03.2023</a:t>
            </a:fld>
            <a:endParaRPr lang="ru-RU" noProof="0"/>
          </a:p>
        </p:txBody>
      </p:sp>
      <p:sp>
        <p:nvSpPr>
          <p:cNvPr id="5" name="Нижний колонтитул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ru-RU" noProof="0"/>
          </a:p>
        </p:txBody>
      </p:sp>
      <p:sp>
        <p:nvSpPr>
          <p:cNvPr id="6" name="Номер слайда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ночное небо с горами далеко на горизонте">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340C7600-5BA8-4A54-887F-74AF87750A31}"/>
              </a:ext>
            </a:extLst>
          </p:cNvPr>
          <p:cNvSpPr>
            <a:spLocks noGrp="1"/>
          </p:cNvSpPr>
          <p:nvPr>
            <p:ph type="ctrTitle"/>
          </p:nvPr>
        </p:nvSpPr>
        <p:spPr>
          <a:xfrm>
            <a:off x="1650635" y="-5504"/>
            <a:ext cx="8890750" cy="2421464"/>
          </a:xfrm>
        </p:spPr>
        <p:txBody>
          <a:bodyPr rtlCol="0">
            <a:normAutofit/>
          </a:bodyPr>
          <a:lstStyle/>
          <a:p>
            <a:pPr algn="ctr"/>
            <a:r>
              <a:rPr lang="ru-RU" sz="4400" b="1" dirty="0" err="1"/>
              <a:t>Філософія</a:t>
            </a:r>
            <a:r>
              <a:rPr lang="ru-RU" sz="4400" b="1" dirty="0"/>
              <a:t> </a:t>
            </a:r>
            <a:r>
              <a:rPr lang="ru-RU" sz="4400" b="1" dirty="0" err="1"/>
              <a:t>епохи</a:t>
            </a:r>
            <a:r>
              <a:rPr lang="ru-RU" sz="4400" b="1" dirty="0"/>
              <a:t> </a:t>
            </a:r>
            <a:r>
              <a:rPr lang="ru-RU" sz="4400" b="1" dirty="0" err="1"/>
              <a:t>Середньовіччя</a:t>
            </a:r>
            <a:r>
              <a:rPr lang="ru-RU" sz="4400" b="1" dirty="0"/>
              <a:t> та </a:t>
            </a:r>
            <a:r>
              <a:rPr lang="ru-RU" sz="4400" b="1" dirty="0" err="1"/>
              <a:t>Відродження</a:t>
            </a:r>
            <a:endParaRPr lang="ru-RU" sz="4400" b="1" dirty="0"/>
          </a:p>
        </p:txBody>
      </p:sp>
      <p:sp>
        <p:nvSpPr>
          <p:cNvPr id="3" name="Подзаголовок 2">
            <a:extLst>
              <a:ext uri="{FF2B5EF4-FFF2-40B4-BE49-F238E27FC236}">
                <a16:creationId xmlns:a16="http://schemas.microsoft.com/office/drawing/2014/main" id="{AE584786-6548-4BB4-95FD-977AD1F362C6}"/>
              </a:ext>
            </a:extLst>
          </p:cNvPr>
          <p:cNvSpPr>
            <a:spLocks noGrp="1"/>
          </p:cNvSpPr>
          <p:nvPr>
            <p:ph type="subTitle" idx="1"/>
          </p:nvPr>
        </p:nvSpPr>
        <p:spPr>
          <a:xfrm>
            <a:off x="3507971" y="3524596"/>
            <a:ext cx="7652154" cy="2857153"/>
          </a:xfrm>
        </p:spPr>
        <p:txBody>
          <a:bodyPr rtlCol="0">
            <a:normAutofit/>
          </a:bodyPr>
          <a:lstStyle/>
          <a:p>
            <a:pPr marL="342900" indent="-342900" algn="just">
              <a:buAutoNum type="arabicPeriod"/>
            </a:pPr>
            <a:r>
              <a:rPr lang="ru-RU" dirty="0" err="1">
                <a:solidFill>
                  <a:schemeClr val="accent1">
                    <a:lumMod val="40000"/>
                    <a:lumOff val="60000"/>
                  </a:schemeClr>
                </a:solidFill>
              </a:rPr>
              <a:t>філософія</a:t>
            </a:r>
            <a:r>
              <a:rPr lang="ru-RU" dirty="0">
                <a:solidFill>
                  <a:schemeClr val="accent1">
                    <a:lumMod val="40000"/>
                    <a:lumOff val="60000"/>
                  </a:schemeClr>
                </a:solidFill>
              </a:rPr>
              <a:t> </a:t>
            </a:r>
            <a:r>
              <a:rPr lang="ru-RU" dirty="0" err="1">
                <a:solidFill>
                  <a:schemeClr val="accent1">
                    <a:lumMod val="40000"/>
                    <a:lumOff val="60000"/>
                  </a:schemeClr>
                </a:solidFill>
              </a:rPr>
              <a:t>Західного</a:t>
            </a:r>
            <a:r>
              <a:rPr lang="ru-RU" dirty="0">
                <a:solidFill>
                  <a:schemeClr val="accent1">
                    <a:lumMod val="40000"/>
                    <a:lumOff val="60000"/>
                  </a:schemeClr>
                </a:solidFill>
              </a:rPr>
              <a:t> </a:t>
            </a:r>
            <a:r>
              <a:rPr lang="ru-RU" dirty="0" err="1">
                <a:solidFill>
                  <a:schemeClr val="accent1">
                    <a:lumMod val="40000"/>
                    <a:lumOff val="60000"/>
                  </a:schemeClr>
                </a:solidFill>
              </a:rPr>
              <a:t>Середньовіччя</a:t>
            </a:r>
            <a:r>
              <a:rPr lang="ru-RU" dirty="0">
                <a:solidFill>
                  <a:schemeClr val="accent1">
                    <a:lumMod val="40000"/>
                    <a:lumOff val="60000"/>
                  </a:schemeClr>
                </a:solidFill>
              </a:rPr>
              <a:t>.</a:t>
            </a:r>
          </a:p>
          <a:p>
            <a:pPr marL="342900" indent="-342900" algn="just">
              <a:buAutoNum type="arabicPeriod"/>
            </a:pPr>
            <a:r>
              <a:rPr lang="ru-RU" dirty="0" err="1">
                <a:solidFill>
                  <a:schemeClr val="accent1">
                    <a:lumMod val="40000"/>
                    <a:lumOff val="60000"/>
                  </a:schemeClr>
                </a:solidFill>
              </a:rPr>
              <a:t>Арабомовна</a:t>
            </a:r>
            <a:r>
              <a:rPr lang="ru-RU" dirty="0">
                <a:solidFill>
                  <a:schemeClr val="accent1">
                    <a:lumMod val="40000"/>
                    <a:lumOff val="60000"/>
                  </a:schemeClr>
                </a:solidFill>
              </a:rPr>
              <a:t> </a:t>
            </a:r>
            <a:r>
              <a:rPr lang="ru-RU" dirty="0" err="1">
                <a:solidFill>
                  <a:schemeClr val="accent1">
                    <a:lumMod val="40000"/>
                    <a:lumOff val="60000"/>
                  </a:schemeClr>
                </a:solidFill>
              </a:rPr>
              <a:t>філософія</a:t>
            </a:r>
            <a:r>
              <a:rPr lang="ru-RU" dirty="0">
                <a:solidFill>
                  <a:schemeClr val="accent1">
                    <a:lumMod val="40000"/>
                    <a:lumOff val="60000"/>
                  </a:schemeClr>
                </a:solidFill>
              </a:rPr>
              <a:t> </a:t>
            </a:r>
            <a:r>
              <a:rPr lang="ru-RU" dirty="0" err="1">
                <a:solidFill>
                  <a:schemeClr val="accent1">
                    <a:lumMod val="40000"/>
                    <a:lumOff val="60000"/>
                  </a:schemeClr>
                </a:solidFill>
              </a:rPr>
              <a:t>Середньовіччя</a:t>
            </a:r>
            <a:r>
              <a:rPr lang="ru-RU" dirty="0">
                <a:solidFill>
                  <a:schemeClr val="accent1">
                    <a:lumMod val="40000"/>
                    <a:lumOff val="60000"/>
                  </a:schemeClr>
                </a:solidFill>
              </a:rPr>
              <a:t>.</a:t>
            </a:r>
          </a:p>
          <a:p>
            <a:pPr marL="342900" indent="-342900" algn="just">
              <a:buAutoNum type="arabicPeriod"/>
            </a:pPr>
            <a:r>
              <a:rPr lang="ru-RU" dirty="0" err="1">
                <a:solidFill>
                  <a:schemeClr val="accent1">
                    <a:lumMod val="40000"/>
                    <a:lumOff val="60000"/>
                  </a:schemeClr>
                </a:solidFill>
              </a:rPr>
              <a:t>Філософія</a:t>
            </a:r>
            <a:r>
              <a:rPr lang="ru-RU" dirty="0">
                <a:solidFill>
                  <a:schemeClr val="accent1">
                    <a:lumMod val="40000"/>
                    <a:lumOff val="60000"/>
                  </a:schemeClr>
                </a:solidFill>
              </a:rPr>
              <a:t> </a:t>
            </a:r>
            <a:r>
              <a:rPr lang="ru-RU" dirty="0" err="1">
                <a:solidFill>
                  <a:schemeClr val="accent1">
                    <a:lumMod val="40000"/>
                    <a:lumOff val="60000"/>
                  </a:schemeClr>
                </a:solidFill>
              </a:rPr>
              <a:t>епохи</a:t>
            </a:r>
            <a:r>
              <a:rPr lang="ru-RU" dirty="0">
                <a:solidFill>
                  <a:schemeClr val="accent1">
                    <a:lumMod val="40000"/>
                    <a:lumOff val="60000"/>
                  </a:schemeClr>
                </a:solidFill>
              </a:rPr>
              <a:t> </a:t>
            </a:r>
            <a:r>
              <a:rPr lang="ru-RU" dirty="0" err="1">
                <a:solidFill>
                  <a:schemeClr val="accent1">
                    <a:lumMod val="40000"/>
                    <a:lumOff val="60000"/>
                  </a:schemeClr>
                </a:solidFill>
              </a:rPr>
              <a:t>Відродження</a:t>
            </a:r>
            <a:r>
              <a:rPr lang="ru-RU" dirty="0">
                <a:solidFill>
                  <a:schemeClr val="accent1">
                    <a:lumMod val="40000"/>
                    <a:lumOff val="60000"/>
                  </a:schemeClr>
                </a:solidFill>
              </a:rPr>
              <a:t>.</a:t>
            </a: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a:t>Аквінат</a:t>
            </a:r>
            <a:r>
              <a:rPr lang="ru-RU" dirty="0"/>
              <a:t> </a:t>
            </a:r>
            <a:r>
              <a:rPr lang="ru-RU" dirty="0" err="1"/>
              <a:t>виводить</a:t>
            </a:r>
            <a:r>
              <a:rPr lang="ru-RU" dirty="0"/>
              <a:t> 5 </a:t>
            </a:r>
            <a:r>
              <a:rPr lang="ru-RU" dirty="0" err="1"/>
              <a:t>доказів</a:t>
            </a:r>
            <a:r>
              <a:rPr lang="ru-RU" dirty="0"/>
              <a:t> </a:t>
            </a:r>
            <a:r>
              <a:rPr lang="ru-RU" dirty="0" err="1"/>
              <a:t>існування</a:t>
            </a:r>
            <a:r>
              <a:rPr lang="ru-RU" dirty="0"/>
              <a:t> Бога:</a:t>
            </a:r>
            <a:br>
              <a:rPr lang="ru-RU" dirty="0"/>
            </a:br>
            <a:endParaRPr lang="uk-UA" dirty="0"/>
          </a:p>
        </p:txBody>
      </p:sp>
      <p:sp>
        <p:nvSpPr>
          <p:cNvPr id="3" name="Объект 2"/>
          <p:cNvSpPr>
            <a:spLocks noGrp="1"/>
          </p:cNvSpPr>
          <p:nvPr>
            <p:ph idx="1"/>
          </p:nvPr>
        </p:nvSpPr>
        <p:spPr/>
        <p:txBody>
          <a:bodyPr>
            <a:normAutofit/>
          </a:bodyPr>
          <a:lstStyle/>
          <a:p>
            <a:pPr algn="just"/>
            <a:r>
              <a:rPr lang="ru-RU" dirty="0"/>
              <a:t>1. </a:t>
            </a:r>
            <a:r>
              <a:rPr lang="ru-RU" dirty="0" err="1"/>
              <a:t>Доказ</a:t>
            </a:r>
            <a:r>
              <a:rPr lang="ru-RU" dirty="0"/>
              <a:t> </a:t>
            </a:r>
            <a:r>
              <a:rPr lang="ru-RU" dirty="0" err="1"/>
              <a:t>від</a:t>
            </a:r>
            <a:r>
              <a:rPr lang="ru-RU" dirty="0"/>
              <a:t> </a:t>
            </a:r>
            <a:r>
              <a:rPr lang="ru-RU" dirty="0" err="1"/>
              <a:t>руху</a:t>
            </a:r>
            <a:r>
              <a:rPr lang="ru-RU" dirty="0"/>
              <a:t>: все </a:t>
            </a:r>
            <a:r>
              <a:rPr lang="ru-RU" dirty="0" err="1"/>
              <a:t>рухоме</a:t>
            </a:r>
            <a:r>
              <a:rPr lang="ru-RU" dirty="0"/>
              <a:t> </a:t>
            </a:r>
            <a:r>
              <a:rPr lang="ru-RU" dirty="0" err="1"/>
              <a:t>рухається</a:t>
            </a:r>
            <a:r>
              <a:rPr lang="ru-RU" dirty="0"/>
              <a:t> </a:t>
            </a:r>
            <a:r>
              <a:rPr lang="ru-RU" dirty="0" err="1"/>
              <a:t>іншою</a:t>
            </a:r>
            <a:r>
              <a:rPr lang="ru-RU" dirty="0"/>
              <a:t> силою, </a:t>
            </a:r>
            <a:r>
              <a:rPr lang="ru-RU" dirty="0" err="1"/>
              <a:t>що</a:t>
            </a:r>
            <a:r>
              <a:rPr lang="ru-RU" dirty="0"/>
              <a:t> переводить </a:t>
            </a:r>
            <a:r>
              <a:rPr lang="ru-RU" dirty="0" err="1"/>
              <a:t>потенцію</a:t>
            </a:r>
            <a:r>
              <a:rPr lang="ru-RU" dirty="0"/>
              <a:t> в акт, </a:t>
            </a:r>
            <a:r>
              <a:rPr lang="ru-RU" dirty="0" err="1"/>
              <a:t>відповідно</a:t>
            </a:r>
            <a:r>
              <a:rPr lang="ru-RU" dirty="0"/>
              <a:t>, </a:t>
            </a:r>
            <a:r>
              <a:rPr lang="ru-RU" dirty="0" err="1"/>
              <a:t>необхідне</a:t>
            </a:r>
            <a:r>
              <a:rPr lang="ru-RU" dirty="0"/>
              <a:t> начало, </a:t>
            </a:r>
            <a:r>
              <a:rPr lang="ru-RU" dirty="0" err="1"/>
              <a:t>що</a:t>
            </a:r>
            <a:r>
              <a:rPr lang="ru-RU" dirty="0"/>
              <a:t> є </a:t>
            </a:r>
            <a:r>
              <a:rPr lang="ru-RU" dirty="0" err="1"/>
              <a:t>нерухоме</a:t>
            </a:r>
            <a:r>
              <a:rPr lang="ru-RU" dirty="0"/>
              <a:t>, </a:t>
            </a:r>
            <a:r>
              <a:rPr lang="ru-RU" dirty="0" err="1"/>
              <a:t>що</a:t>
            </a:r>
            <a:r>
              <a:rPr lang="ru-RU" dirty="0"/>
              <a:t> приводить в </a:t>
            </a:r>
            <a:r>
              <a:rPr lang="ru-RU" dirty="0" err="1"/>
              <a:t>рух</a:t>
            </a:r>
            <a:r>
              <a:rPr lang="ru-RU" dirty="0"/>
              <a:t> </a:t>
            </a:r>
            <a:r>
              <a:rPr lang="ru-RU" dirty="0" err="1"/>
              <a:t>усю</a:t>
            </a:r>
            <a:r>
              <a:rPr lang="ru-RU" dirty="0"/>
              <a:t> </a:t>
            </a:r>
            <a:r>
              <a:rPr lang="ru-RU" dirty="0" err="1"/>
              <a:t>решту</a:t>
            </a:r>
            <a:r>
              <a:rPr lang="ru-RU" dirty="0"/>
              <a:t> речей, </a:t>
            </a:r>
            <a:r>
              <a:rPr lang="ru-RU" dirty="0" err="1"/>
              <a:t>тобто</a:t>
            </a:r>
            <a:r>
              <a:rPr lang="ru-RU" dirty="0"/>
              <a:t>, Бог.</a:t>
            </a:r>
          </a:p>
          <a:p>
            <a:pPr algn="just"/>
            <a:r>
              <a:rPr lang="ru-RU" dirty="0"/>
              <a:t>2. Шлях </a:t>
            </a:r>
            <a:r>
              <a:rPr lang="ru-RU" dirty="0" err="1"/>
              <a:t>діючої</a:t>
            </a:r>
            <a:r>
              <a:rPr lang="ru-RU" dirty="0"/>
              <a:t> причини: </a:t>
            </a:r>
            <a:r>
              <a:rPr lang="ru-RU" dirty="0" err="1"/>
              <a:t>річ</a:t>
            </a:r>
            <a:r>
              <a:rPr lang="ru-RU" dirty="0"/>
              <a:t> не </a:t>
            </a:r>
            <a:r>
              <a:rPr lang="ru-RU" dirty="0" err="1"/>
              <a:t>може</a:t>
            </a:r>
            <a:r>
              <a:rPr lang="ru-RU" dirty="0"/>
              <a:t> бути причиною </a:t>
            </a:r>
            <a:r>
              <a:rPr lang="ru-RU" dirty="0" err="1"/>
              <a:t>самої</a:t>
            </a:r>
            <a:r>
              <a:rPr lang="ru-RU" dirty="0"/>
              <a:t> себе, тому </a:t>
            </a:r>
            <a:r>
              <a:rPr lang="ru-RU" dirty="0" err="1"/>
              <a:t>необхідна</a:t>
            </a:r>
            <a:r>
              <a:rPr lang="ru-RU" dirty="0"/>
              <a:t> </a:t>
            </a:r>
            <a:r>
              <a:rPr lang="ru-RU" dirty="0" err="1"/>
              <a:t>інша</a:t>
            </a:r>
            <a:r>
              <a:rPr lang="ru-RU" dirty="0"/>
              <a:t> </a:t>
            </a:r>
            <a:r>
              <a:rPr lang="ru-RU" dirty="0" err="1"/>
              <a:t>діюча</a:t>
            </a:r>
            <a:r>
              <a:rPr lang="ru-RU" dirty="0"/>
              <a:t> причина для </a:t>
            </a:r>
            <a:r>
              <a:rPr lang="ru-RU" dirty="0" err="1"/>
              <a:t>всіх</a:t>
            </a:r>
            <a:r>
              <a:rPr lang="ru-RU" dirty="0"/>
              <a:t> речей – Бог. </a:t>
            </a:r>
          </a:p>
          <a:p>
            <a:pPr algn="just"/>
            <a:r>
              <a:rPr lang="ru-RU" dirty="0"/>
              <a:t>3. Шлях </a:t>
            </a:r>
            <a:r>
              <a:rPr lang="ru-RU" dirty="0" err="1"/>
              <a:t>можливостей</a:t>
            </a:r>
            <a:r>
              <a:rPr lang="ru-RU" dirty="0"/>
              <a:t>: є </a:t>
            </a:r>
            <a:r>
              <a:rPr lang="ru-RU" dirty="0" err="1"/>
              <a:t>речі</a:t>
            </a:r>
            <a:r>
              <a:rPr lang="ru-RU" dirty="0"/>
              <a:t>, </a:t>
            </a:r>
            <a:r>
              <a:rPr lang="ru-RU" dirty="0" err="1"/>
              <a:t>буття</a:t>
            </a:r>
            <a:r>
              <a:rPr lang="ru-RU" dirty="0"/>
              <a:t> </a:t>
            </a:r>
            <a:r>
              <a:rPr lang="ru-RU" dirty="0" err="1"/>
              <a:t>яких</a:t>
            </a:r>
            <a:r>
              <a:rPr lang="ru-RU" dirty="0"/>
              <a:t> </a:t>
            </a:r>
            <a:r>
              <a:rPr lang="ru-RU" dirty="0" err="1"/>
              <a:t>можливе</a:t>
            </a:r>
            <a:r>
              <a:rPr lang="ru-RU" dirty="0"/>
              <a:t> (вони </a:t>
            </a:r>
            <a:r>
              <a:rPr lang="ru-RU" dirty="0" err="1"/>
              <a:t>можуть</a:t>
            </a:r>
            <a:r>
              <a:rPr lang="ru-RU" dirty="0"/>
              <a:t> бути і </a:t>
            </a:r>
            <a:r>
              <a:rPr lang="ru-RU" dirty="0" err="1"/>
              <a:t>можуть</a:t>
            </a:r>
            <a:r>
              <a:rPr lang="ru-RU" dirty="0"/>
              <a:t> не бути), значить, не бути </a:t>
            </a:r>
            <a:r>
              <a:rPr lang="ru-RU" dirty="0" err="1"/>
              <a:t>може</a:t>
            </a:r>
            <a:r>
              <a:rPr lang="ru-RU" dirty="0"/>
              <a:t> </a:t>
            </a:r>
            <a:r>
              <a:rPr lang="ru-RU" dirty="0" err="1"/>
              <a:t>всього</a:t>
            </a:r>
            <a:r>
              <a:rPr lang="ru-RU" dirty="0"/>
              <a:t>, тому </a:t>
            </a:r>
            <a:r>
              <a:rPr lang="ru-RU" dirty="0" err="1"/>
              <a:t>дещо</a:t>
            </a:r>
            <a:r>
              <a:rPr lang="ru-RU" dirty="0"/>
              <a:t>, </a:t>
            </a:r>
            <a:r>
              <a:rPr lang="ru-RU" dirty="0" err="1"/>
              <a:t>чого</a:t>
            </a:r>
            <a:r>
              <a:rPr lang="ru-RU" dirty="0"/>
              <a:t> нема, </a:t>
            </a:r>
            <a:r>
              <a:rPr lang="ru-RU" dirty="0" err="1"/>
              <a:t>може</a:t>
            </a:r>
            <a:r>
              <a:rPr lang="ru-RU" dirty="0"/>
              <a:t> бути </a:t>
            </a:r>
            <a:r>
              <a:rPr lang="ru-RU" dirty="0" err="1"/>
              <a:t>лише</a:t>
            </a:r>
            <a:r>
              <a:rPr lang="ru-RU" dirty="0"/>
              <a:t> </a:t>
            </a:r>
            <a:r>
              <a:rPr lang="ru-RU" dirty="0" err="1"/>
              <a:t>завдяки</a:t>
            </a:r>
            <a:r>
              <a:rPr lang="ru-RU" dirty="0"/>
              <a:t> тому, </a:t>
            </a:r>
            <a:r>
              <a:rPr lang="ru-RU" dirty="0" err="1"/>
              <a:t>що</a:t>
            </a:r>
            <a:r>
              <a:rPr lang="ru-RU" dirty="0"/>
              <a:t> </a:t>
            </a:r>
            <a:r>
              <a:rPr lang="ru-RU" dirty="0" err="1"/>
              <a:t>вже</a:t>
            </a:r>
            <a:r>
              <a:rPr lang="ru-RU" dirty="0"/>
              <a:t> </a:t>
            </a:r>
            <a:r>
              <a:rPr lang="ru-RU" dirty="0" err="1"/>
              <a:t>існує</a:t>
            </a:r>
            <a:r>
              <a:rPr lang="ru-RU" dirty="0"/>
              <a:t>. </a:t>
            </a:r>
            <a:r>
              <a:rPr lang="ru-RU" dirty="0" err="1"/>
              <a:t>Це</a:t>
            </a:r>
            <a:r>
              <a:rPr lang="ru-RU" dirty="0"/>
              <a:t> </a:t>
            </a:r>
            <a:r>
              <a:rPr lang="ru-RU" dirty="0" err="1"/>
              <a:t>дещо</a:t>
            </a:r>
            <a:r>
              <a:rPr lang="ru-RU" dirty="0"/>
              <a:t> є </a:t>
            </a:r>
            <a:r>
              <a:rPr lang="ru-RU" dirty="0" err="1"/>
              <a:t>необхідним</a:t>
            </a:r>
            <a:r>
              <a:rPr lang="ru-RU" dirty="0"/>
              <a:t> </a:t>
            </a:r>
            <a:r>
              <a:rPr lang="ru-RU" dirty="0" err="1"/>
              <a:t>існуванням</a:t>
            </a:r>
            <a:r>
              <a:rPr lang="ru-RU" dirty="0"/>
              <a:t> – Богом. </a:t>
            </a:r>
          </a:p>
          <a:p>
            <a:pPr algn="just"/>
            <a:r>
              <a:rPr lang="ru-RU" dirty="0"/>
              <a:t>4. Шлях </a:t>
            </a:r>
            <a:r>
              <a:rPr lang="ru-RU" dirty="0" err="1"/>
              <a:t>ступенів</a:t>
            </a:r>
            <a:r>
              <a:rPr lang="ru-RU" dirty="0"/>
              <a:t> </a:t>
            </a:r>
            <a:r>
              <a:rPr lang="ru-RU" dirty="0" err="1"/>
              <a:t>досконалості</a:t>
            </a:r>
            <a:r>
              <a:rPr lang="ru-RU" dirty="0"/>
              <a:t>: </a:t>
            </a:r>
            <a:r>
              <a:rPr lang="ru-RU" dirty="0" err="1"/>
              <a:t>градація</a:t>
            </a:r>
            <a:r>
              <a:rPr lang="ru-RU" dirty="0"/>
              <a:t> </a:t>
            </a:r>
            <a:r>
              <a:rPr lang="ru-RU" dirty="0" err="1"/>
              <a:t>істот</a:t>
            </a:r>
            <a:r>
              <a:rPr lang="ru-RU" dirty="0"/>
              <a:t> в </a:t>
            </a:r>
            <a:r>
              <a:rPr lang="ru-RU" dirty="0" err="1"/>
              <a:t>самій</a:t>
            </a:r>
            <a:r>
              <a:rPr lang="ru-RU" dirty="0"/>
              <a:t> </a:t>
            </a:r>
            <a:r>
              <a:rPr lang="ru-RU" dirty="0" err="1"/>
              <a:t>реальності</a:t>
            </a:r>
            <a:r>
              <a:rPr lang="ru-RU" dirty="0"/>
              <a:t> говорить нам: </a:t>
            </a:r>
            <a:r>
              <a:rPr lang="ru-RU" dirty="0" err="1"/>
              <a:t>якщо</a:t>
            </a:r>
            <a:r>
              <a:rPr lang="ru-RU" dirty="0"/>
              <a:t> є </a:t>
            </a:r>
            <a:r>
              <a:rPr lang="ru-RU" dirty="0" err="1"/>
              <a:t>дещо</a:t>
            </a:r>
            <a:r>
              <a:rPr lang="ru-RU" dirty="0"/>
              <a:t> </a:t>
            </a:r>
            <a:r>
              <a:rPr lang="ru-RU" dirty="0" err="1"/>
              <a:t>більш</a:t>
            </a:r>
            <a:r>
              <a:rPr lang="ru-RU" dirty="0"/>
              <a:t> </a:t>
            </a:r>
            <a:r>
              <a:rPr lang="ru-RU" dirty="0" err="1"/>
              <a:t>або</a:t>
            </a:r>
            <a:r>
              <a:rPr lang="ru-RU" dirty="0"/>
              <a:t> </a:t>
            </a:r>
            <a:r>
              <a:rPr lang="ru-RU" dirty="0" err="1"/>
              <a:t>менш</a:t>
            </a:r>
            <a:r>
              <a:rPr lang="ru-RU" dirty="0"/>
              <a:t> </a:t>
            </a:r>
            <a:r>
              <a:rPr lang="ru-RU" dirty="0" err="1"/>
              <a:t>довершене</a:t>
            </a:r>
            <a:r>
              <a:rPr lang="ru-RU" dirty="0"/>
              <a:t>, то </a:t>
            </a:r>
            <a:r>
              <a:rPr lang="ru-RU" dirty="0" err="1"/>
              <a:t>має</a:t>
            </a:r>
            <a:r>
              <a:rPr lang="ru-RU" dirty="0"/>
              <a:t> бути те, </a:t>
            </a:r>
            <a:r>
              <a:rPr lang="ru-RU" dirty="0" err="1"/>
              <a:t>що</a:t>
            </a:r>
            <a:r>
              <a:rPr lang="ru-RU" dirty="0"/>
              <a:t> </a:t>
            </a:r>
            <a:r>
              <a:rPr lang="ru-RU" dirty="0" err="1"/>
              <a:t>довершене</a:t>
            </a:r>
            <a:r>
              <a:rPr lang="ru-RU" dirty="0"/>
              <a:t> абсолютно – Бог. </a:t>
            </a:r>
          </a:p>
          <a:p>
            <a:pPr algn="just"/>
            <a:r>
              <a:rPr lang="ru-RU" dirty="0"/>
              <a:t>5. Шлях </a:t>
            </a:r>
            <a:r>
              <a:rPr lang="ru-RU" dirty="0" err="1"/>
              <a:t>фіналізму</a:t>
            </a:r>
            <a:r>
              <a:rPr lang="ru-RU" dirty="0"/>
              <a:t>: </a:t>
            </a:r>
            <a:r>
              <a:rPr lang="ru-RU" dirty="0" err="1"/>
              <a:t>речі</a:t>
            </a:r>
            <a:r>
              <a:rPr lang="ru-RU" dirty="0"/>
              <a:t> </a:t>
            </a:r>
            <a:r>
              <a:rPr lang="ru-RU" dirty="0" err="1"/>
              <a:t>поводять</a:t>
            </a:r>
            <a:r>
              <a:rPr lang="ru-RU" dirty="0"/>
              <a:t> себе так, </a:t>
            </a:r>
            <a:r>
              <a:rPr lang="ru-RU" dirty="0" err="1"/>
              <a:t>щоб</a:t>
            </a:r>
            <a:r>
              <a:rPr lang="ru-RU" dirty="0"/>
              <a:t> </a:t>
            </a:r>
            <a:r>
              <a:rPr lang="ru-RU" dirty="0" err="1"/>
              <a:t>досягти</a:t>
            </a:r>
            <a:r>
              <a:rPr lang="ru-RU" dirty="0"/>
              <a:t> мети, </a:t>
            </a:r>
            <a:r>
              <a:rPr lang="ru-RU" dirty="0" err="1"/>
              <a:t>фіналу</a:t>
            </a:r>
            <a:r>
              <a:rPr lang="ru-RU" dirty="0"/>
              <a:t>. </a:t>
            </a:r>
            <a:r>
              <a:rPr lang="ru-RU" dirty="0" err="1"/>
              <a:t>Природних</a:t>
            </a:r>
            <a:r>
              <a:rPr lang="ru-RU" dirty="0"/>
              <a:t> </a:t>
            </a:r>
            <a:r>
              <a:rPr lang="ru-RU" dirty="0" err="1"/>
              <a:t>істот</a:t>
            </a:r>
            <a:r>
              <a:rPr lang="ru-RU" dirty="0"/>
              <a:t>, </a:t>
            </a:r>
            <a:r>
              <a:rPr lang="ru-RU" dirty="0" err="1"/>
              <a:t>позбавлених</a:t>
            </a:r>
            <a:r>
              <a:rPr lang="ru-RU" dirty="0"/>
              <a:t> </a:t>
            </a:r>
            <a:r>
              <a:rPr lang="ru-RU" dirty="0" err="1"/>
              <a:t>свідомості</a:t>
            </a:r>
            <a:r>
              <a:rPr lang="ru-RU" dirty="0"/>
              <a:t> </a:t>
            </a:r>
            <a:r>
              <a:rPr lang="ru-RU" dirty="0" err="1"/>
              <a:t>веде</a:t>
            </a:r>
            <a:r>
              <a:rPr lang="ru-RU" dirty="0"/>
              <a:t> до такого </a:t>
            </a:r>
            <a:r>
              <a:rPr lang="ru-RU" dirty="0" err="1"/>
              <a:t>фіналу</a:t>
            </a:r>
            <a:r>
              <a:rPr lang="ru-RU" dirty="0"/>
              <a:t> Бог. </a:t>
            </a:r>
            <a:endParaRPr lang="uk-UA" dirty="0"/>
          </a:p>
        </p:txBody>
      </p:sp>
    </p:spTree>
    <p:extLst>
      <p:ext uri="{BB962C8B-B14F-4D97-AF65-F5344CB8AC3E}">
        <p14:creationId xmlns:p14="http://schemas.microsoft.com/office/powerpoint/2010/main" val="113160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Бог, за </a:t>
            </a:r>
            <a:r>
              <a:rPr lang="uk-UA" dirty="0" err="1"/>
              <a:t>Аквінатом</a:t>
            </a:r>
            <a:r>
              <a:rPr lang="uk-UA" dirty="0"/>
              <a:t>, це тотожність сутності та буття. У творіннях Божих сутність та буття не співпадають, бо вони лише беруть участь у бутті. Для метафізичної побудови </a:t>
            </a:r>
            <a:r>
              <a:rPr lang="uk-UA" dirty="0" err="1"/>
              <a:t>Аквінат</a:t>
            </a:r>
            <a:r>
              <a:rPr lang="uk-UA" dirty="0"/>
              <a:t> застосовує </a:t>
            </a:r>
            <a:r>
              <a:rPr lang="uk-UA" dirty="0" err="1"/>
              <a:t>аристотелівські</a:t>
            </a:r>
            <a:r>
              <a:rPr lang="uk-UA" dirty="0"/>
              <a:t> категорії – матерію і форму. Перша – це чиста потенційність, тому вона не виступає самостійним, активним началом. Форма – чиста „актуальність”, завдяки якій речі стають дійсністю. Тому форма – сутність буття, а також мета, до якої прагнуть усі речі. </a:t>
            </a:r>
          </a:p>
          <a:p>
            <a:pPr algn="just"/>
            <a:r>
              <a:rPr lang="uk-UA" dirty="0"/>
              <a:t>Щодо співвідношення понять віри та розуму, то тут </a:t>
            </a:r>
            <a:r>
              <a:rPr lang="uk-UA" dirty="0" err="1"/>
              <a:t>Аквінат</a:t>
            </a:r>
            <a:r>
              <a:rPr lang="uk-UA" dirty="0"/>
              <a:t> стоїть на позиції: філософія є служницею теології. І хоча кінцевий об’єкт пізнання філософії та теології єдиний (Бог), предмет філософії – „істини розуму”, предмет теології – „істини одкровення” (концепція подвійної істини). Істини не тотожні, тому не всі істини одкровення доступні раціональному пізнанню. Проте, релігійна істина не потерпає від цього, адже філософія – лише преамбула, вступ до віри, і в якості ці преамбули філософія незалежна від віри. </a:t>
            </a:r>
          </a:p>
        </p:txBody>
      </p:sp>
    </p:spTree>
    <p:extLst>
      <p:ext uri="{BB962C8B-B14F-4D97-AF65-F5344CB8AC3E}">
        <p14:creationId xmlns:p14="http://schemas.microsoft.com/office/powerpoint/2010/main" val="2078211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799" y="529783"/>
            <a:ext cx="3680885" cy="852362"/>
          </a:xfrm>
        </p:spPr>
        <p:txBody>
          <a:bodyPr/>
          <a:lstStyle/>
          <a:p>
            <a:pPr algn="ctr"/>
            <a:r>
              <a:rPr lang="uk-UA" dirty="0"/>
              <a:t>Вільям </a:t>
            </a:r>
            <a:r>
              <a:rPr lang="uk-UA" dirty="0" err="1"/>
              <a:t>Оккам</a:t>
            </a:r>
            <a:endParaRPr lang="uk-UA" dirty="0"/>
          </a:p>
        </p:txBody>
      </p:sp>
      <p:sp>
        <p:nvSpPr>
          <p:cNvPr id="5" name="Объект 4"/>
          <p:cNvSpPr>
            <a:spLocks noGrp="1"/>
          </p:cNvSpPr>
          <p:nvPr>
            <p:ph idx="1"/>
          </p:nvPr>
        </p:nvSpPr>
        <p:spPr>
          <a:xfrm>
            <a:off x="4648200" y="609601"/>
            <a:ext cx="6665421" cy="5716384"/>
          </a:xfrm>
        </p:spPr>
        <p:txBody>
          <a:bodyPr>
            <a:normAutofit fontScale="92500" lnSpcReduction="10000"/>
          </a:bodyPr>
          <a:lstStyle/>
          <a:p>
            <a:pPr algn="just"/>
            <a:r>
              <a:rPr lang="uk-UA" b="1" dirty="0">
                <a:solidFill>
                  <a:srgbClr val="FFFF00"/>
                </a:solidFill>
              </a:rPr>
              <a:t>Вільям </a:t>
            </a:r>
            <a:r>
              <a:rPr lang="uk-UA" b="1" dirty="0" err="1">
                <a:solidFill>
                  <a:srgbClr val="FFFF00"/>
                </a:solidFill>
              </a:rPr>
              <a:t>Оккам</a:t>
            </a:r>
            <a:r>
              <a:rPr lang="uk-UA" b="1" dirty="0">
                <a:solidFill>
                  <a:srgbClr val="FFFF00"/>
                </a:solidFill>
              </a:rPr>
              <a:t> </a:t>
            </a:r>
            <a:r>
              <a:rPr lang="uk-UA" dirty="0"/>
              <a:t>(1280-1350). На думку </a:t>
            </a:r>
            <a:r>
              <a:rPr lang="uk-UA" dirty="0" err="1"/>
              <a:t>Оккама</a:t>
            </a:r>
            <a:r>
              <a:rPr lang="uk-UA" dirty="0"/>
              <a:t>, між </a:t>
            </a:r>
            <a:r>
              <a:rPr lang="uk-UA" dirty="0" err="1"/>
              <a:t>істинами</a:t>
            </a:r>
            <a:r>
              <a:rPr lang="uk-UA" dirty="0"/>
              <a:t> розуму та </a:t>
            </a:r>
            <a:r>
              <a:rPr lang="uk-UA" dirty="0" err="1"/>
              <a:t>істинами</a:t>
            </a:r>
            <a:r>
              <a:rPr lang="uk-UA" dirty="0"/>
              <a:t> віри – прірва, предмети віри та розуму не перетинаються, більше того, віра і знання радикально розрізняються за предметом і методом. Пізнання Бога можливе лише за допомогою одкровення. Тому </a:t>
            </a:r>
            <a:r>
              <a:rPr lang="uk-UA" dirty="0" err="1"/>
              <a:t>Оккам</a:t>
            </a:r>
            <a:r>
              <a:rPr lang="uk-UA" dirty="0"/>
              <a:t> обґрунтовує ідею, що заперечує томізм: філософія має звільнитись від теології. Замість </a:t>
            </a:r>
            <a:r>
              <a:rPr lang="uk-UA" dirty="0" err="1"/>
              <a:t>августинівського</a:t>
            </a:r>
            <a:r>
              <a:rPr lang="uk-UA" dirty="0"/>
              <a:t> «вірю, щоб розуміти і розумію, щоб вірити», </a:t>
            </a:r>
            <a:r>
              <a:rPr lang="uk-UA" dirty="0" err="1"/>
              <a:t>Оккам</a:t>
            </a:r>
            <a:r>
              <a:rPr lang="uk-UA" dirty="0"/>
              <a:t> формулює тезу: «вірю і розумію». Лише віра пізнає сутність речей (Бога), а наукове знання повинне вивчати те, що підвладне досвіду, наука повинна вивчати не природу феноменів, а як вони функціонують.</a:t>
            </a:r>
          </a:p>
          <a:p>
            <a:pPr algn="just"/>
            <a:r>
              <a:rPr lang="uk-UA" dirty="0"/>
              <a:t>Щодо проблеми </a:t>
            </a:r>
            <a:r>
              <a:rPr lang="uk-UA" dirty="0" err="1"/>
              <a:t>універсалій</a:t>
            </a:r>
            <a:r>
              <a:rPr lang="uk-UA" dirty="0"/>
              <a:t>, то </a:t>
            </a:r>
            <a:r>
              <a:rPr lang="uk-UA" dirty="0" err="1"/>
              <a:t>Оккам</a:t>
            </a:r>
            <a:r>
              <a:rPr lang="uk-UA" dirty="0"/>
              <a:t> номіналіст. </a:t>
            </a:r>
            <a:r>
              <a:rPr lang="uk-UA" dirty="0" err="1"/>
              <a:t>Універсалії</a:t>
            </a:r>
            <a:r>
              <a:rPr lang="uk-UA" dirty="0"/>
              <a:t> нереальні, в індивідові немає нічого, що можна було б виділити як універсальне, загальне. </a:t>
            </a:r>
            <a:r>
              <a:rPr lang="uk-UA" dirty="0" err="1"/>
              <a:t>Універсалії</a:t>
            </a:r>
            <a:r>
              <a:rPr lang="uk-UA" dirty="0"/>
              <a:t> – то лише імена, а не підґрунтя реальності й не реальні субстанції, що існують поза людиною, їх немає ані в речах, ані поза ними, ані поза душею. Вони суть </a:t>
            </a:r>
            <a:r>
              <a:rPr lang="uk-UA" dirty="0" err="1"/>
              <a:t>мовні</a:t>
            </a:r>
            <a:r>
              <a:rPr lang="uk-UA" dirty="0"/>
              <a:t> форми, що вибудовуються розумом для зручності пізнання. </a:t>
            </a:r>
          </a:p>
          <a:p>
            <a:pPr algn="just"/>
            <a:r>
              <a:rPr lang="uk-UA" dirty="0"/>
              <a:t>Відмежовуючи філософію від теології, </a:t>
            </a:r>
            <a:r>
              <a:rPr lang="uk-UA" dirty="0" err="1"/>
              <a:t>Оккам</a:t>
            </a:r>
            <a:r>
              <a:rPr lang="uk-UA" dirty="0"/>
              <a:t> формулює </a:t>
            </a:r>
            <a:r>
              <a:rPr lang="uk-UA" dirty="0" err="1"/>
              <a:t>своій</a:t>
            </a:r>
            <a:r>
              <a:rPr lang="uk-UA" dirty="0"/>
              <a:t> знаменитий гносеологічний принцип економії мислення – «лезо </a:t>
            </a:r>
            <a:r>
              <a:rPr lang="uk-UA" dirty="0" err="1"/>
              <a:t>Оккама</a:t>
            </a:r>
            <a:r>
              <a:rPr lang="uk-UA" dirty="0"/>
              <a:t>»: не слід примножувати сутності без необхідності. Або ж «те, що можна пояснити за допомогою меншого, не потрібно виражати за допомогою більшого».</a:t>
            </a:r>
          </a:p>
          <a:p>
            <a:endParaRPr lang="uk-UA" dirty="0"/>
          </a:p>
        </p:txBody>
      </p:sp>
      <p:sp>
        <p:nvSpPr>
          <p:cNvPr id="6" name="Текст 5"/>
          <p:cNvSpPr>
            <a:spLocks noGrp="1"/>
          </p:cNvSpPr>
          <p:nvPr>
            <p:ph type="body" sz="half" idx="2"/>
          </p:nvPr>
        </p:nvSpPr>
        <p:spPr>
          <a:xfrm>
            <a:off x="685801" y="2302625"/>
            <a:ext cx="3680884" cy="2972108"/>
          </a:xfrm>
        </p:spPr>
        <p:txBody>
          <a:bodyPr/>
          <a:lstStyle/>
          <a:p>
            <a:endParaRPr lang="uk-UA"/>
          </a:p>
        </p:txBody>
      </p:sp>
      <p:pic>
        <p:nvPicPr>
          <p:cNvPr id="4098" name="Picture 2" descr="Вільям Оккам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42" y="1808326"/>
            <a:ext cx="3546742" cy="4724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15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err="1"/>
              <a:t>Арабомовна</a:t>
            </a:r>
            <a:r>
              <a:rPr lang="uk-UA" dirty="0"/>
              <a:t> філософія Середньовіччя.</a:t>
            </a:r>
            <a:br>
              <a:rPr lang="uk-UA" dirty="0"/>
            </a:br>
            <a:endParaRPr lang="uk-UA" dirty="0"/>
          </a:p>
        </p:txBody>
      </p:sp>
      <p:sp>
        <p:nvSpPr>
          <p:cNvPr id="3" name="Объект 2"/>
          <p:cNvSpPr>
            <a:spLocks noGrp="1"/>
          </p:cNvSpPr>
          <p:nvPr>
            <p:ph idx="1"/>
          </p:nvPr>
        </p:nvSpPr>
        <p:spPr/>
        <p:txBody>
          <a:bodyPr>
            <a:normAutofit fontScale="92500" lnSpcReduction="10000"/>
          </a:bodyPr>
          <a:lstStyle/>
          <a:p>
            <a:pPr algn="just"/>
            <a:r>
              <a:rPr lang="uk-UA" dirty="0"/>
              <a:t>Середньовіччя ознаменувалося і розвитком </a:t>
            </a:r>
            <a:r>
              <a:rPr lang="uk-UA" dirty="0" err="1"/>
              <a:t>арабомовної</a:t>
            </a:r>
            <a:r>
              <a:rPr lang="uk-UA" dirty="0"/>
              <a:t> (арабської, ісламської) філософії. Вона розвивалась під впливом ісламу, твори ж писались, як правило, арабською мовою. Поширення ісламу в силу як духовно-релігійних, так і політичних та соціально-економічних чинників призвело до потужного наукового розвитку в арабських країнах. Спершу Багдад, а потім Кордова стали науковими столицями у світовому масштабі. Так, зокрема, у Багдаді у ХІІІ ст. діяло понад 30 бібліотек. Переклади творів </a:t>
            </a:r>
            <a:r>
              <a:rPr lang="uk-UA" dirty="0" err="1"/>
              <a:t>Арістотеля</a:t>
            </a:r>
            <a:r>
              <a:rPr lang="uk-UA" dirty="0"/>
              <a:t>, поширення ідей неоплатонізму в Сирії та ісламські теологічні дискусії спряли створенню середньовічної </a:t>
            </a:r>
            <a:r>
              <a:rPr lang="uk-UA" dirty="0" err="1"/>
              <a:t>арабомовної</a:t>
            </a:r>
            <a:r>
              <a:rPr lang="uk-UA" dirty="0"/>
              <a:t> філософії, в якій виділяються 5 основних напрямів: </a:t>
            </a:r>
          </a:p>
          <a:p>
            <a:pPr algn="just"/>
            <a:r>
              <a:rPr lang="uk-UA" dirty="0"/>
              <a:t>1) арабські перипатетики; </a:t>
            </a:r>
          </a:p>
          <a:p>
            <a:pPr algn="just"/>
            <a:r>
              <a:rPr lang="uk-UA" dirty="0"/>
              <a:t>2) мутазиліти; </a:t>
            </a:r>
          </a:p>
          <a:p>
            <a:pPr algn="just"/>
            <a:r>
              <a:rPr lang="uk-UA" dirty="0"/>
              <a:t>3) суфії; </a:t>
            </a:r>
          </a:p>
          <a:p>
            <a:pPr algn="just"/>
            <a:r>
              <a:rPr lang="uk-UA" dirty="0"/>
              <a:t>4) ісмаїліти; </a:t>
            </a:r>
          </a:p>
          <a:p>
            <a:pPr algn="just"/>
            <a:r>
              <a:rPr lang="uk-UA" dirty="0"/>
              <a:t>5) </a:t>
            </a:r>
            <a:r>
              <a:rPr lang="uk-UA" dirty="0" err="1"/>
              <a:t>ішракіти</a:t>
            </a:r>
            <a:r>
              <a:rPr lang="uk-UA" dirty="0"/>
              <a:t>.</a:t>
            </a:r>
          </a:p>
        </p:txBody>
      </p:sp>
    </p:spTree>
    <p:extLst>
      <p:ext uri="{BB962C8B-B14F-4D97-AF65-F5344CB8AC3E}">
        <p14:creationId xmlns:p14="http://schemas.microsoft.com/office/powerpoint/2010/main" val="366509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перипатетизм</a:t>
            </a:r>
          </a:p>
        </p:txBody>
      </p:sp>
      <p:sp>
        <p:nvSpPr>
          <p:cNvPr id="3" name="Объект 2"/>
          <p:cNvSpPr>
            <a:spLocks noGrp="1"/>
          </p:cNvSpPr>
          <p:nvPr>
            <p:ph idx="1"/>
          </p:nvPr>
        </p:nvSpPr>
        <p:spPr/>
        <p:txBody>
          <a:bodyPr>
            <a:normAutofit/>
          </a:bodyPr>
          <a:lstStyle/>
          <a:p>
            <a:r>
              <a:rPr lang="uk-UA" dirty="0"/>
              <a:t>В арабському перипатетизмі (Аль-</a:t>
            </a:r>
            <a:r>
              <a:rPr lang="uk-UA" dirty="0" err="1"/>
              <a:t>Кінді</a:t>
            </a:r>
            <a:r>
              <a:rPr lang="uk-UA" dirty="0"/>
              <a:t>, Аль-</a:t>
            </a:r>
            <a:r>
              <a:rPr lang="uk-UA" dirty="0" err="1"/>
              <a:t>Фарабі</a:t>
            </a:r>
            <a:r>
              <a:rPr lang="uk-UA" dirty="0"/>
              <a:t>, Ібн Сіна (</a:t>
            </a:r>
            <a:r>
              <a:rPr lang="uk-UA" dirty="0" err="1"/>
              <a:t>Авіценна</a:t>
            </a:r>
            <a:r>
              <a:rPr lang="uk-UA" dirty="0"/>
              <a:t>), Ібн </a:t>
            </a:r>
            <a:r>
              <a:rPr lang="uk-UA" dirty="0" err="1"/>
              <a:t>Рушд</a:t>
            </a:r>
            <a:r>
              <a:rPr lang="uk-UA" dirty="0"/>
              <a:t> (</a:t>
            </a:r>
            <a:r>
              <a:rPr lang="uk-UA" dirty="0" err="1"/>
              <a:t>Аверроес</a:t>
            </a:r>
            <a:r>
              <a:rPr lang="uk-UA" dirty="0"/>
              <a:t>)) було здійснено переклад та коментування праць </a:t>
            </a:r>
            <a:r>
              <a:rPr lang="uk-UA" dirty="0" err="1"/>
              <a:t>Арістотеля</a:t>
            </a:r>
            <a:r>
              <a:rPr lang="uk-UA" dirty="0"/>
              <a:t>, особливо логіки, </a:t>
            </a:r>
            <a:r>
              <a:rPr lang="uk-UA" dirty="0" err="1"/>
              <a:t>розвинено</a:t>
            </a:r>
            <a:r>
              <a:rPr lang="uk-UA" dirty="0"/>
              <a:t> низку ідей, але уже в руслі неоплатонізму. Стверджувалося, що </a:t>
            </a:r>
          </a:p>
          <a:p>
            <a:r>
              <a:rPr lang="uk-UA" dirty="0"/>
              <a:t>–	будь-яке буття виходить від Бога, але не може з ним поєднатися, акцентувалося на проблемі «діяльнісного» розуму (Аль-</a:t>
            </a:r>
            <a:r>
              <a:rPr lang="uk-UA" dirty="0" err="1"/>
              <a:t>Фарабі</a:t>
            </a:r>
            <a:r>
              <a:rPr lang="uk-UA" dirty="0"/>
              <a:t>);</a:t>
            </a:r>
          </a:p>
          <a:p>
            <a:r>
              <a:rPr lang="uk-UA" dirty="0"/>
              <a:t>–	у світі </a:t>
            </a:r>
            <a:r>
              <a:rPr lang="uk-UA" dirty="0" err="1"/>
              <a:t>першоначально</a:t>
            </a:r>
            <a:r>
              <a:rPr lang="uk-UA" dirty="0"/>
              <a:t> присутній прояв Божої думки, а не волі, сам світ створений з матерії, поступово (спершу єдиний вищий розум, потім його нижчі форми, і ще нижчі, – розум людський, і, врешті-решт, форми матеріальних речей (Ібн Сіна);</a:t>
            </a:r>
          </a:p>
          <a:p>
            <a:r>
              <a:rPr lang="uk-UA" dirty="0"/>
              <a:t>–	є дві істини (концепція "подвійної істини"): релігійна (алегорична) та філософська (істина розуму), які відображають два аспекти єдиної істини (Ібн </a:t>
            </a:r>
            <a:r>
              <a:rPr lang="uk-UA" dirty="0" err="1"/>
              <a:t>Рушд</a:t>
            </a:r>
            <a:r>
              <a:rPr lang="uk-UA" dirty="0"/>
              <a:t> та </a:t>
            </a:r>
            <a:r>
              <a:rPr lang="uk-UA" dirty="0" err="1"/>
              <a:t>аверроїсти</a:t>
            </a:r>
            <a:r>
              <a:rPr lang="uk-UA" dirty="0"/>
              <a:t>).</a:t>
            </a:r>
          </a:p>
          <a:p>
            <a:endParaRPr lang="uk-UA" dirty="0"/>
          </a:p>
        </p:txBody>
      </p:sp>
    </p:spTree>
    <p:extLst>
      <p:ext uri="{BB962C8B-B14F-4D97-AF65-F5344CB8AC3E}">
        <p14:creationId xmlns:p14="http://schemas.microsoft.com/office/powerpoint/2010/main" val="3810389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536479"/>
            <a:ext cx="3680885" cy="1371600"/>
          </a:xfrm>
        </p:spPr>
        <p:txBody>
          <a:bodyPr/>
          <a:lstStyle/>
          <a:p>
            <a:pPr algn="ctr"/>
            <a:r>
              <a:rPr lang="uk-UA" dirty="0"/>
              <a:t>аль-</a:t>
            </a:r>
            <a:r>
              <a:rPr lang="uk-UA" dirty="0" err="1"/>
              <a:t>Кінді</a:t>
            </a:r>
            <a:endParaRPr lang="uk-UA" dirty="0"/>
          </a:p>
        </p:txBody>
      </p:sp>
      <p:sp>
        <p:nvSpPr>
          <p:cNvPr id="3" name="Объект 2"/>
          <p:cNvSpPr>
            <a:spLocks noGrp="1"/>
          </p:cNvSpPr>
          <p:nvPr>
            <p:ph idx="1"/>
          </p:nvPr>
        </p:nvSpPr>
        <p:spPr/>
        <p:txBody>
          <a:bodyPr/>
          <a:lstStyle/>
          <a:p>
            <a:pPr algn="just"/>
            <a:r>
              <a:rPr lang="uk-UA" dirty="0"/>
              <a:t>Наслідуючи Аристотеля, аль-</a:t>
            </a:r>
            <a:r>
              <a:rPr lang="uk-UA" dirty="0" err="1"/>
              <a:t>Кінді</a:t>
            </a:r>
            <a:r>
              <a:rPr lang="uk-UA" dirty="0"/>
              <a:t> стверджував, що «</a:t>
            </a:r>
            <a:r>
              <a:rPr lang="uk-UA" dirty="0" err="1"/>
              <a:t>одвічне</a:t>
            </a:r>
            <a:r>
              <a:rPr lang="uk-UA" dirty="0"/>
              <a:t> - це те, що взагалі ніколи не могло бути неіснуючим». Існування споконвічного не обумовлено чимось іншим; не має причини споконвічне не знищується і не змінюється, оскільки не є тілом. Як такого не має визначення початку почав аль-</a:t>
            </a:r>
            <a:r>
              <a:rPr lang="uk-UA" dirty="0" err="1"/>
              <a:t>Кінді</a:t>
            </a:r>
            <a:r>
              <a:rPr lang="uk-UA" dirty="0"/>
              <a:t> називав матерію, яка виступає як первинне по відношенню до форми, що породжує видові відмінності, що творить речі, що є їхньою потенцією. Той, хто не має ні субстрату, ні атрибуту, ні причини, ні роду, незмінний позачасовий початок не осягається людським розумом, не може стати предметом дослідження, а значить і предметом філософії, що вивчає такі речі, природу яких вона може пізнати.</a:t>
            </a:r>
          </a:p>
        </p:txBody>
      </p:sp>
      <p:sp>
        <p:nvSpPr>
          <p:cNvPr id="4" name="Текст 3"/>
          <p:cNvSpPr>
            <a:spLocks noGrp="1"/>
          </p:cNvSpPr>
          <p:nvPr>
            <p:ph type="body" sz="half" idx="2"/>
          </p:nvPr>
        </p:nvSpPr>
        <p:spPr>
          <a:xfrm>
            <a:off x="685800" y="2402378"/>
            <a:ext cx="3861262" cy="2872355"/>
          </a:xfrm>
        </p:spPr>
        <p:txBody>
          <a:bodyPr/>
          <a:lstStyle/>
          <a:p>
            <a:endParaRPr lang="uk-UA"/>
          </a:p>
        </p:txBody>
      </p:sp>
      <p:pic>
        <p:nvPicPr>
          <p:cNvPr id="5122" name="Picture 2" descr="Al-Kindi, Ilmuwan dan Filsuf Penting di Sejarah Isl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81" y="2560320"/>
            <a:ext cx="3981320" cy="224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07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336973"/>
            <a:ext cx="3680885" cy="1371600"/>
          </a:xfrm>
        </p:spPr>
        <p:txBody>
          <a:bodyPr/>
          <a:lstStyle/>
          <a:p>
            <a:pPr algn="ctr"/>
            <a:r>
              <a:rPr lang="uk-UA" dirty="0"/>
              <a:t>аль-</a:t>
            </a:r>
            <a:r>
              <a:rPr lang="uk-UA" dirty="0" err="1"/>
              <a:t>Фарабі</a:t>
            </a:r>
            <a:endParaRPr lang="uk-UA" dirty="0"/>
          </a:p>
        </p:txBody>
      </p:sp>
      <p:sp>
        <p:nvSpPr>
          <p:cNvPr id="3" name="Объект 2"/>
          <p:cNvSpPr>
            <a:spLocks noGrp="1"/>
          </p:cNvSpPr>
          <p:nvPr>
            <p:ph idx="1"/>
          </p:nvPr>
        </p:nvSpPr>
        <p:spPr>
          <a:xfrm>
            <a:off x="4648200" y="609600"/>
            <a:ext cx="6873239" cy="5949141"/>
          </a:xfrm>
        </p:spPr>
        <p:txBody>
          <a:bodyPr>
            <a:normAutofit fontScale="85000" lnSpcReduction="10000"/>
          </a:bodyPr>
          <a:lstStyle/>
          <a:p>
            <a:pPr algn="just"/>
            <a:r>
              <a:rPr lang="uk-UA" dirty="0"/>
              <a:t>Згідно з вченням Абу </a:t>
            </a:r>
            <a:r>
              <a:rPr lang="uk-UA" dirty="0" err="1"/>
              <a:t>Насра</a:t>
            </a:r>
            <a:r>
              <a:rPr lang="uk-UA" dirty="0"/>
              <a:t> аль-</a:t>
            </a:r>
            <a:r>
              <a:rPr lang="uk-UA" dirty="0" err="1"/>
              <a:t>Фарабі</a:t>
            </a:r>
            <a:r>
              <a:rPr lang="uk-UA" dirty="0"/>
              <a:t>, все суще розподілене по шести сходинках-початках, пов'язаними відносинами причини та наслідку.</a:t>
            </a:r>
          </a:p>
          <a:p>
            <a:pPr algn="just"/>
            <a:r>
              <a:rPr lang="uk-UA" dirty="0"/>
              <a:t>Початки за своїм характером розділені на два типи: можливо сущі і необхідно сущі. До першого типу належать речі, із сутності яких не випливає з необхідністю їх існування. Для речей другого типу, характерно те, що з їхньої сутності необхідно випливає їхнє існування. Все, що відноситься до можливо сущого, для свого буття потребує певної причини. Такою причиною є необхідне суще або єдиносуще божество, яке творить у вічності світ.</a:t>
            </a:r>
          </a:p>
          <a:p>
            <a:pPr algn="just"/>
            <a:r>
              <a:rPr lang="uk-UA" dirty="0"/>
              <a:t>Іншим причинам властива множинність. З першої причини утворюються другі причини – небесні тіла. Третьою причиною є космічний розум, який дбає про космос як «розумну тварину» і прагне довести його до досконалості. Інші причини пов'язані з реальними земними предметами.</a:t>
            </a:r>
          </a:p>
          <a:p>
            <a:pPr algn="just"/>
            <a:r>
              <a:rPr lang="uk-UA" dirty="0"/>
              <a:t>Низка соціально-етичних трактатів аль-</a:t>
            </a:r>
            <a:r>
              <a:rPr lang="uk-UA" dirty="0" err="1"/>
              <a:t>Фарабі</a:t>
            </a:r>
            <a:r>
              <a:rPr lang="uk-UA" dirty="0"/>
              <a:t> присвячена вченню про суспільне життя («Трактат про погляди жителів доброчесного міста», «Книга про досягнення щастя», «Вказівка ​​шляхів щастя», «Громадянська політика», «Книга про війну та мирного життя», «Книга вивчення суспільства», «Про доброчесні звичаї»). Спираючись на політичні та етичні ідеї грецьких філософів, насамперед Платона та </a:t>
            </a:r>
            <a:r>
              <a:rPr lang="uk-UA" dirty="0" err="1"/>
              <a:t>Арістотеля</a:t>
            </a:r>
            <a:r>
              <a:rPr lang="uk-UA" dirty="0"/>
              <a:t>, і використовуючи соціальні ідеї стародавнього Сходу, аль-</a:t>
            </a:r>
            <a:r>
              <a:rPr lang="uk-UA" dirty="0" err="1"/>
              <a:t>Фарабі</a:t>
            </a:r>
            <a:r>
              <a:rPr lang="uk-UA" dirty="0"/>
              <a:t> розробив струнку теорію суспільного устрою.</a:t>
            </a:r>
          </a:p>
          <a:p>
            <a:pPr algn="just"/>
            <a:r>
              <a:rPr lang="uk-UA" dirty="0"/>
              <a:t>На чолі </a:t>
            </a:r>
            <a:r>
              <a:rPr lang="uk-UA" dirty="0" err="1"/>
              <a:t>чеснотних</a:t>
            </a:r>
            <a:r>
              <a:rPr lang="uk-UA" dirty="0"/>
              <a:t> міст знаходяться правителі-філософи, які виступають одночасно і в ролі провідників релігійної громади. У </a:t>
            </a:r>
            <a:r>
              <a:rPr lang="uk-UA" dirty="0" err="1"/>
              <a:t>чеснотних</a:t>
            </a:r>
            <a:r>
              <a:rPr lang="uk-UA" dirty="0"/>
              <a:t> містах прагнуть досягти істинного щастя всім жителів, панує добро і справедливість, засуджуються несправедливість і зло. Доброчесним містам </a:t>
            </a:r>
            <a:r>
              <a:rPr lang="uk-UA" dirty="0" err="1"/>
              <a:t>Фарабі</a:t>
            </a:r>
            <a:r>
              <a:rPr lang="uk-UA" dirty="0"/>
              <a:t> протиставляє неосвічені міста, правителі та жителі яких не мають уявлення про справжнє щастя і не прагнуть до нього, а приділяють увагу лише тілесному здоров'ю, насолодам та багатству.</a:t>
            </a:r>
          </a:p>
        </p:txBody>
      </p:sp>
      <p:sp>
        <p:nvSpPr>
          <p:cNvPr id="4" name="Текст 3"/>
          <p:cNvSpPr>
            <a:spLocks noGrp="1"/>
          </p:cNvSpPr>
          <p:nvPr>
            <p:ph type="body" sz="half" idx="2"/>
          </p:nvPr>
        </p:nvSpPr>
        <p:spPr/>
        <p:txBody>
          <a:bodyPr/>
          <a:lstStyle/>
          <a:p>
            <a:endParaRPr lang="uk-UA" dirty="0"/>
          </a:p>
        </p:txBody>
      </p:sp>
      <p:pic>
        <p:nvPicPr>
          <p:cNvPr id="6146" name="Picture 2" descr="1150-летие Аль-Фараби: Легенды и правда о великом мыслителе — OTYR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58" y="2403150"/>
            <a:ext cx="2961698" cy="349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023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6868" y="593282"/>
            <a:ext cx="3088179" cy="661169"/>
          </a:xfrm>
        </p:spPr>
        <p:txBody>
          <a:bodyPr/>
          <a:lstStyle/>
          <a:p>
            <a:r>
              <a:rPr lang="uk-UA" dirty="0"/>
              <a:t>Ібн Сіна (</a:t>
            </a:r>
            <a:r>
              <a:rPr lang="uk-UA" dirty="0" err="1"/>
              <a:t>Авіценна</a:t>
            </a:r>
            <a:r>
              <a:rPr lang="uk-UA" dirty="0"/>
              <a:t>)</a:t>
            </a:r>
          </a:p>
        </p:txBody>
      </p:sp>
      <p:sp>
        <p:nvSpPr>
          <p:cNvPr id="3" name="Объект 2"/>
          <p:cNvSpPr>
            <a:spLocks noGrp="1"/>
          </p:cNvSpPr>
          <p:nvPr>
            <p:ph idx="1"/>
          </p:nvPr>
        </p:nvSpPr>
        <p:spPr>
          <a:xfrm>
            <a:off x="4648200" y="609600"/>
            <a:ext cx="6482541" cy="5741323"/>
          </a:xfrm>
        </p:spPr>
        <p:txBody>
          <a:bodyPr>
            <a:normAutofit lnSpcReduction="10000"/>
          </a:bodyPr>
          <a:lstStyle/>
          <a:p>
            <a:pPr algn="just"/>
            <a:r>
              <a:rPr lang="uk-UA" dirty="0"/>
              <a:t>Концепція суворо упорядкованого світу, підпорядкованого законам детермінізму, одна із центральних пунктів філософії Ібн Сіни. Ряд причинної залежності, висхідних одна до іншої причин, що породжують, закінчується першою причиною, яка, будучи активним початком (воля), вивільняє свою потенційність, в результаті чого, опосередкований рядом ступенів, виникає множинний </a:t>
            </a:r>
            <a:r>
              <a:rPr lang="uk-UA" dirty="0" err="1"/>
              <a:t>тварний</a:t>
            </a:r>
            <a:r>
              <a:rPr lang="uk-UA" dirty="0"/>
              <a:t> світ. Вирішуючи проблему як дійсності світу, а й його незалежності від Творця, Ібн Сіна головну увагу приділяв темі можливого і необхідного. Ібн Сіна відмовився від жорсткого детермінізму: існування можливого не є необхідним саме по собі і стає таким в результаті зміни волі необхідного як Першої причини, що дає початок наступному ряду сущих і робить їх необхідними. Перше, Первоначало – це єдине, що спочатку необхідно саме собою. Решта є похідним від нього і тому лише можливим. Але оскільки є причина, що реалізує можливість, остання стає своєю чергою необхідністю і як така – необхідною причиною наступного породження. Таким чином, Перша причина є лише першим поштовхом, надалі світ сущого визначається причинною залежністю всередині нього самого.</a:t>
            </a:r>
          </a:p>
        </p:txBody>
      </p:sp>
      <p:sp>
        <p:nvSpPr>
          <p:cNvPr id="4" name="Текст 3"/>
          <p:cNvSpPr>
            <a:spLocks noGrp="1"/>
          </p:cNvSpPr>
          <p:nvPr>
            <p:ph type="body" sz="half" idx="2"/>
          </p:nvPr>
        </p:nvSpPr>
        <p:spPr/>
        <p:txBody>
          <a:bodyPr/>
          <a:lstStyle/>
          <a:p>
            <a:endParaRPr lang="uk-UA"/>
          </a:p>
        </p:txBody>
      </p:sp>
      <p:pic>
        <p:nvPicPr>
          <p:cNvPr id="7170" name="Picture 2" descr="Ібн Сіна (Авіценна). Біографія Ібн Сіни (Авіценни) — УкрЛі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366" y="1843982"/>
            <a:ext cx="333375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277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92500" lnSpcReduction="10000"/>
          </a:bodyPr>
          <a:lstStyle/>
          <a:p>
            <a:pPr algn="just"/>
            <a:r>
              <a:rPr lang="uk-UA" dirty="0"/>
              <a:t>Іншим важливим пунктом філософії Ібн Сини є </a:t>
            </a:r>
            <a:r>
              <a:rPr lang="uk-UA" dirty="0">
                <a:solidFill>
                  <a:srgbClr val="FFFF00"/>
                </a:solidFill>
              </a:rPr>
              <a:t>вчення про душу</a:t>
            </a:r>
            <a:r>
              <a:rPr lang="uk-UA" dirty="0"/>
              <a:t>. Наголошуючи на неодмінному зв'язку розуму з тілесною матерією, Ібн Сіна цікавився розумом також і як особливою, нетілесною субстанцією, яка, існуючи в тілі, відмінна від нього і домінує над ним; вона не просто форма, що існує в тілесному субстраті, вона не приєднується до тіла, а створює людське тіло як творець, є причиною тіла. «Потенційний» розум завдяки навчанню, оволодінню знаннями стає «актуальним». Досягаючи вищого ступеня, осягаючи абстрактні форми, набуваючи сили «активного» інтелекту, він стає «придбаним». На цьому щаблі робота розуму може не залежати від зовнішніх вражень і навіть стану тіла; мисленню про мислення зв'язок із тілом, з матерією швидше заважає. Такий розум не потребує вивчення сущих - він осягає їх безпосередньо, інтуїтивно. «</a:t>
            </a:r>
            <a:r>
              <a:rPr lang="uk-UA" i="1" dirty="0">
                <a:solidFill>
                  <a:srgbClr val="FFFF00"/>
                </a:solidFill>
              </a:rPr>
              <a:t>У здобутому розумі людська потенція вже уподібнюється першим початкам всього сущого</a:t>
            </a:r>
            <a:r>
              <a:rPr lang="uk-UA" dirty="0"/>
              <a:t>». Людина – вільна, суверенна істота. Її розум як приймач зовнішніх вражень, а й цілеспрямований суб'єкт, який проектує ідеї. Незалежність розуму від тіла Ібн Сіна доводив його неподільністю, а також здатністю до діяльності і навіть її посиленням при ослабленні діяльності тіла, почуттів та ін. У цьому переживанні людина усвідомлює, що «</a:t>
            </a:r>
            <a:r>
              <a:rPr lang="uk-UA" i="1" dirty="0">
                <a:solidFill>
                  <a:srgbClr val="FFFF00"/>
                </a:solidFill>
              </a:rPr>
              <a:t>я є я, навіть якщо я не знаю, що в мене є рука, нога або якийсь інший орган», «я залишався б я, навіть якби їх не було</a:t>
            </a:r>
            <a:r>
              <a:rPr lang="uk-UA" dirty="0"/>
              <a:t>» . </a:t>
            </a:r>
          </a:p>
        </p:txBody>
      </p:sp>
    </p:spTree>
    <p:extLst>
      <p:ext uri="{BB962C8B-B14F-4D97-AF65-F5344CB8AC3E}">
        <p14:creationId xmlns:p14="http://schemas.microsoft.com/office/powerpoint/2010/main" val="2870422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err="1"/>
              <a:t>мутазилізм</a:t>
            </a:r>
            <a:endParaRPr lang="uk-UA" dirty="0"/>
          </a:p>
        </p:txBody>
      </p:sp>
      <p:sp>
        <p:nvSpPr>
          <p:cNvPr id="3" name="Объект 2"/>
          <p:cNvSpPr>
            <a:spLocks noGrp="1"/>
          </p:cNvSpPr>
          <p:nvPr>
            <p:ph idx="1"/>
          </p:nvPr>
        </p:nvSpPr>
        <p:spPr/>
        <p:txBody>
          <a:bodyPr/>
          <a:lstStyle/>
          <a:p>
            <a:pPr algn="just"/>
            <a:r>
              <a:rPr lang="uk-UA" dirty="0"/>
              <a:t>Спроби богословів вийти за межі теологічних дискусій про сутнісні та атрибутивні характеристики </a:t>
            </a:r>
            <a:r>
              <a:rPr lang="uk-UA" dirty="0" err="1"/>
              <a:t>Аллага</a:t>
            </a:r>
            <a:r>
              <a:rPr lang="uk-UA" dirty="0"/>
              <a:t> (Бога), завдяки використанню раціональних методів доказу основних положень ісламу, завершились формуванням самостійної галузі знань – </a:t>
            </a:r>
            <a:r>
              <a:rPr lang="uk-UA" dirty="0" err="1"/>
              <a:t>каламу</a:t>
            </a:r>
            <a:r>
              <a:rPr lang="uk-UA" dirty="0"/>
              <a:t> та її школи – </a:t>
            </a:r>
            <a:r>
              <a:rPr lang="uk-UA" dirty="0" err="1"/>
              <a:t>мутазилізму</a:t>
            </a:r>
            <a:r>
              <a:rPr lang="uk-UA" dirty="0"/>
              <a:t> (аль-</a:t>
            </a:r>
            <a:r>
              <a:rPr lang="uk-UA" dirty="0" err="1"/>
              <a:t>Аллаф</a:t>
            </a:r>
            <a:r>
              <a:rPr lang="uk-UA" dirty="0"/>
              <a:t>, </a:t>
            </a:r>
            <a:r>
              <a:rPr lang="uk-UA" dirty="0" err="1"/>
              <a:t>ан-Наззам</a:t>
            </a:r>
            <a:r>
              <a:rPr lang="uk-UA" dirty="0"/>
              <a:t>, </a:t>
            </a:r>
            <a:r>
              <a:rPr lang="uk-UA" dirty="0" err="1"/>
              <a:t>Абд</a:t>
            </a:r>
            <a:r>
              <a:rPr lang="uk-UA" dirty="0"/>
              <a:t> аль-</a:t>
            </a:r>
            <a:r>
              <a:rPr lang="uk-UA" dirty="0" err="1"/>
              <a:t>Джаббар</a:t>
            </a:r>
            <a:r>
              <a:rPr lang="uk-UA" dirty="0"/>
              <a:t>). Стверджувалося, що існує знання абсолютне (Божественне) та відносне (людське). Останнє є істинним та хибним, істинність досягається слідуванням законам логіки. Також знання є необхідними (беззаперечні), на їх основі виникають інші знання, та набуті (через досвід та практику). Знання стоїть вище за віру.</a:t>
            </a:r>
          </a:p>
        </p:txBody>
      </p:sp>
    </p:spTree>
    <p:extLst>
      <p:ext uri="{BB962C8B-B14F-4D97-AF65-F5344CB8AC3E}">
        <p14:creationId xmlns:p14="http://schemas.microsoft.com/office/powerpoint/2010/main" val="353747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філософія Західного Середньовіччя</a:t>
            </a:r>
          </a:p>
        </p:txBody>
      </p:sp>
      <p:sp>
        <p:nvSpPr>
          <p:cNvPr id="3" name="Объект 2"/>
          <p:cNvSpPr>
            <a:spLocks noGrp="1"/>
          </p:cNvSpPr>
          <p:nvPr>
            <p:ph idx="1"/>
          </p:nvPr>
        </p:nvSpPr>
        <p:spPr/>
        <p:txBody>
          <a:bodyPr>
            <a:normAutofit fontScale="92500" lnSpcReduction="20000"/>
          </a:bodyPr>
          <a:lstStyle/>
          <a:p>
            <a:pPr algn="just"/>
            <a:r>
              <a:rPr lang="uk-UA" dirty="0"/>
              <a:t>1. Давньогрецький єдиний гармонійний Космос в християнській середньовічній філософії розривається на боже та </a:t>
            </a:r>
            <a:r>
              <a:rPr lang="uk-UA" dirty="0" err="1"/>
              <a:t>тварне</a:t>
            </a:r>
            <a:r>
              <a:rPr lang="uk-UA" dirty="0"/>
              <a:t> буття. Перше – досконале, вічне, незмінне, абсолютно благе. Друге – сотворене, плинне, наповнене страждання. </a:t>
            </a:r>
          </a:p>
          <a:p>
            <a:pPr algn="just"/>
            <a:r>
              <a:rPr lang="uk-UA" dirty="0"/>
              <a:t>2. Циклічність часу замінюється лінійною моделлю, виникає історія. В християнському трактуванні світ має початок і кінець (ідея есхатології).</a:t>
            </a:r>
          </a:p>
          <a:p>
            <a:pPr algn="just"/>
            <a:r>
              <a:rPr lang="uk-UA" dirty="0"/>
              <a:t>3. Античний </a:t>
            </a:r>
            <a:r>
              <a:rPr lang="uk-UA" dirty="0" err="1"/>
              <a:t>космо</a:t>
            </a:r>
            <a:r>
              <a:rPr lang="uk-UA" dirty="0"/>
              <a:t>- та антропоцентризм замінюється на </a:t>
            </a:r>
            <a:r>
              <a:rPr lang="uk-UA" dirty="0" err="1"/>
              <a:t>теоцентризм</a:t>
            </a:r>
            <a:r>
              <a:rPr lang="uk-UA" dirty="0"/>
              <a:t> – основна проблема середньовічної філософії – Бог, його сутність, відносини із сотвореним світом, способи його пізнання. </a:t>
            </a:r>
          </a:p>
          <a:p>
            <a:pPr algn="just"/>
            <a:r>
              <a:rPr lang="uk-UA" dirty="0"/>
              <a:t>4. Пізнання Бога розглядалось двома шляхами – раціонально, за допомогою розуму (звідси з’явиться патристика, що підведе під християнство філософську раціональну базу) та інтуїтивно (звідси – містика, що заперечуватиме раціональне пізнання Бога).</a:t>
            </a:r>
          </a:p>
          <a:p>
            <a:pPr algn="just"/>
            <a:r>
              <a:rPr lang="uk-UA" dirty="0"/>
              <a:t>5. Нового звучання набуде платонівська проблема співвідношення ідей та речей, загального та одиничного – проблема </a:t>
            </a:r>
            <a:r>
              <a:rPr lang="uk-UA" dirty="0" err="1"/>
              <a:t>універсалій</a:t>
            </a:r>
            <a:r>
              <a:rPr lang="uk-UA" dirty="0"/>
              <a:t> (загальних понять). У середньовічній філософії в ході вирішення цієї проблеми виникне два напрямки – номіналізм та реалізм.</a:t>
            </a:r>
          </a:p>
          <a:p>
            <a:endParaRPr lang="uk-UA" dirty="0"/>
          </a:p>
        </p:txBody>
      </p:sp>
    </p:spTree>
    <p:extLst>
      <p:ext uri="{BB962C8B-B14F-4D97-AF65-F5344CB8AC3E}">
        <p14:creationId xmlns:p14="http://schemas.microsoft.com/office/powerpoint/2010/main" val="161936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Представники суфізму (Абу </a:t>
            </a:r>
            <a:r>
              <a:rPr lang="uk-UA" dirty="0" err="1"/>
              <a:t>Язід</a:t>
            </a:r>
            <a:r>
              <a:rPr lang="uk-UA" dirty="0"/>
              <a:t> аль-</a:t>
            </a:r>
            <a:r>
              <a:rPr lang="uk-UA" dirty="0" err="1"/>
              <a:t>Бістамі</a:t>
            </a:r>
            <a:r>
              <a:rPr lang="uk-UA" dirty="0"/>
              <a:t>, аль-</a:t>
            </a:r>
            <a:r>
              <a:rPr lang="uk-UA" dirty="0" err="1"/>
              <a:t>Халладж</a:t>
            </a:r>
            <a:r>
              <a:rPr lang="uk-UA" dirty="0"/>
              <a:t>, Аль-</a:t>
            </a:r>
            <a:r>
              <a:rPr lang="uk-UA" dirty="0" err="1"/>
              <a:t>Газалі</a:t>
            </a:r>
            <a:r>
              <a:rPr lang="uk-UA" dirty="0"/>
              <a:t>, Ібн Арабі), навпаки, вказували на обмеженість раціональних методів, ставлячи на перше місце містику та Одкровення. Божий дух входить в людську душу, обожнює дії душі, а в серці містика він здатен навіть до самоспоглядання. </a:t>
            </a:r>
          </a:p>
        </p:txBody>
      </p:sp>
    </p:spTree>
    <p:extLst>
      <p:ext uri="{BB962C8B-B14F-4D97-AF65-F5344CB8AC3E}">
        <p14:creationId xmlns:p14="http://schemas.microsoft.com/office/powerpoint/2010/main" val="2209273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ісмаїлізм</a:t>
            </a:r>
          </a:p>
        </p:txBody>
      </p:sp>
      <p:sp>
        <p:nvSpPr>
          <p:cNvPr id="3" name="Объект 2"/>
          <p:cNvSpPr>
            <a:spLocks noGrp="1"/>
          </p:cNvSpPr>
          <p:nvPr>
            <p:ph idx="1"/>
          </p:nvPr>
        </p:nvSpPr>
        <p:spPr/>
        <p:txBody>
          <a:bodyPr/>
          <a:lstStyle/>
          <a:p>
            <a:pPr algn="just"/>
            <a:r>
              <a:rPr lang="uk-UA" dirty="0"/>
              <a:t>На основі розробленого у філософії ісмаїлізму (</a:t>
            </a:r>
            <a:r>
              <a:rPr lang="uk-UA" dirty="0" err="1"/>
              <a:t>Хамід</a:t>
            </a:r>
            <a:r>
              <a:rPr lang="uk-UA" dirty="0"/>
              <a:t> ад-Дін аль-</a:t>
            </a:r>
            <a:r>
              <a:rPr lang="uk-UA" dirty="0" err="1"/>
              <a:t>Кірмані</a:t>
            </a:r>
            <a:r>
              <a:rPr lang="uk-UA" dirty="0"/>
              <a:t>) </a:t>
            </a:r>
            <a:r>
              <a:rPr lang="uk-UA" dirty="0" err="1"/>
              <a:t>онотологічного</a:t>
            </a:r>
            <a:r>
              <a:rPr lang="uk-UA" dirty="0"/>
              <a:t> принципу "початкового-і-кінцевого", за яким весь </a:t>
            </a:r>
            <a:r>
              <a:rPr lang="uk-UA" dirty="0" err="1"/>
              <a:t>універсум</a:t>
            </a:r>
            <a:r>
              <a:rPr lang="uk-UA" dirty="0"/>
              <a:t> розгортається між двома Межами – Першим Розумом (джерелом еманації) та Другим у його досконалій метафізичній формі, якої він набуває наприкінці історії в результаті сполучення праведних душ, розкривається проблема розвитку людини. Оскільки Другої Межі ще не існує, людство повинно докласти зусиль у цьому перехідному стані, щоб за допомогою знань та дій </a:t>
            </a:r>
            <a:r>
              <a:rPr lang="uk-UA" dirty="0" err="1"/>
              <a:t>самоудосконалитися</a:t>
            </a:r>
            <a:r>
              <a:rPr lang="uk-UA" dirty="0"/>
              <a:t>, коли її душа сягає стану "діяльного розуму". У природі прослідковується, на думку ісмаїлітів, закономірність: завершення нижчого ряду істот є початком вищого і відкриттям нового ряду</a:t>
            </a:r>
          </a:p>
        </p:txBody>
      </p:sp>
    </p:spTree>
    <p:extLst>
      <p:ext uri="{BB962C8B-B14F-4D97-AF65-F5344CB8AC3E}">
        <p14:creationId xmlns:p14="http://schemas.microsoft.com/office/powerpoint/2010/main" val="2348664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err="1"/>
              <a:t>ішракізм</a:t>
            </a:r>
            <a:endParaRPr lang="uk-UA" dirty="0"/>
          </a:p>
        </p:txBody>
      </p:sp>
      <p:sp>
        <p:nvSpPr>
          <p:cNvPr id="3" name="Объект 2"/>
          <p:cNvSpPr>
            <a:spLocks noGrp="1"/>
          </p:cNvSpPr>
          <p:nvPr>
            <p:ph idx="1"/>
          </p:nvPr>
        </p:nvSpPr>
        <p:spPr/>
        <p:txBody>
          <a:bodyPr/>
          <a:lstStyle/>
          <a:p>
            <a:pPr algn="just"/>
            <a:r>
              <a:rPr lang="uk-UA" dirty="0"/>
              <a:t>«Філософія </a:t>
            </a:r>
            <a:r>
              <a:rPr lang="uk-UA" dirty="0" err="1"/>
              <a:t>озаріння</a:t>
            </a:r>
            <a:r>
              <a:rPr lang="uk-UA" dirty="0"/>
              <a:t>», інша назва </a:t>
            </a:r>
            <a:r>
              <a:rPr lang="uk-UA" dirty="0" err="1"/>
              <a:t>ішракізму</a:t>
            </a:r>
            <a:r>
              <a:rPr lang="uk-UA" dirty="0"/>
              <a:t> (Ас-</a:t>
            </a:r>
            <a:r>
              <a:rPr lang="uk-UA" dirty="0" err="1"/>
              <a:t>Сухраварді</a:t>
            </a:r>
            <a:r>
              <a:rPr lang="uk-UA" dirty="0"/>
              <a:t>, </a:t>
            </a:r>
            <a:r>
              <a:rPr lang="uk-UA" dirty="0" err="1"/>
              <a:t>Аш-Шахразурі</a:t>
            </a:r>
            <a:r>
              <a:rPr lang="uk-UA" dirty="0"/>
              <a:t>) саме у абсолютному світлі вбачала первоначало сущого, а все похідне від нього – це всього-</a:t>
            </a:r>
            <a:r>
              <a:rPr lang="uk-UA" dirty="0" err="1"/>
              <a:t>навсього</a:t>
            </a:r>
            <a:r>
              <a:rPr lang="uk-UA" dirty="0"/>
              <a:t> згасання інтенсивності світла. Відтак, існує багато виявів світла, де менш інтенсивний підкорюється більш інтенсивному. Найвищими є «вільні», безтілесні «світла», інші – «випадкові», а тіла, взагалі, мертві, вони виявляються нездатними породити ні світло, ні інше тіло. Світ – місце виявлення Абсолютного Світла, виявлення Бога, неначе у дзеркалі, тобто світ – образ Бога у дзеркалі.</a:t>
            </a:r>
          </a:p>
        </p:txBody>
      </p:sp>
    </p:spTree>
    <p:extLst>
      <p:ext uri="{BB962C8B-B14F-4D97-AF65-F5344CB8AC3E}">
        <p14:creationId xmlns:p14="http://schemas.microsoft.com/office/powerpoint/2010/main" val="3952961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t>Філософія епохи Відродження.</a:t>
            </a:r>
            <a:endParaRPr lang="uk-UA" dirty="0"/>
          </a:p>
        </p:txBody>
      </p:sp>
      <p:sp>
        <p:nvSpPr>
          <p:cNvPr id="3" name="Объект 2"/>
          <p:cNvSpPr>
            <a:spLocks noGrp="1"/>
          </p:cNvSpPr>
          <p:nvPr>
            <p:ph idx="1"/>
          </p:nvPr>
        </p:nvSpPr>
        <p:spPr/>
        <p:txBody>
          <a:bodyPr>
            <a:normAutofit/>
          </a:bodyPr>
          <a:lstStyle/>
          <a:p>
            <a:pPr algn="just"/>
            <a:r>
              <a:rPr lang="uk-UA" dirty="0"/>
              <a:t>-	антропоцентризм – в центрі філософствування доби Відродження не Бог, а людина. Оскільки вона створена за образом і подобою Бога, значить, вона може стати досконалою </a:t>
            </a:r>
            <a:r>
              <a:rPr lang="uk-UA" dirty="0" err="1"/>
              <a:t>істотою</a:t>
            </a:r>
            <a:r>
              <a:rPr lang="uk-UA" dirty="0"/>
              <a:t>. Займаючи серединне положення в світі – між матеріальним та ідеальним, божим і </a:t>
            </a:r>
            <a:r>
              <a:rPr lang="uk-UA" dirty="0" err="1"/>
              <a:t>тварним</a:t>
            </a:r>
            <a:r>
              <a:rPr lang="uk-UA" dirty="0"/>
              <a:t> – людина може як піднятись до божественних висот (в цьому основна ідея алхімії), так і спуститись в демонічну безодню;</a:t>
            </a:r>
          </a:p>
          <a:p>
            <a:endParaRPr lang="uk-UA" dirty="0"/>
          </a:p>
        </p:txBody>
      </p:sp>
    </p:spTree>
    <p:extLst>
      <p:ext uri="{BB962C8B-B14F-4D97-AF65-F5344CB8AC3E}">
        <p14:creationId xmlns:p14="http://schemas.microsoft.com/office/powerpoint/2010/main" val="162392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a:bodyPr>
          <a:lstStyle/>
          <a:p>
            <a:r>
              <a:rPr lang="uk-UA" dirty="0"/>
              <a:t>-	пантеїзм – філософське вчення, згідно якого Бог і сотворений ним світ є тотожними, і перший присутній в останньому. </a:t>
            </a:r>
          </a:p>
        </p:txBody>
      </p:sp>
    </p:spTree>
    <p:extLst>
      <p:ext uri="{BB962C8B-B14F-4D97-AF65-F5344CB8AC3E}">
        <p14:creationId xmlns:p14="http://schemas.microsoft.com/office/powerpoint/2010/main" val="999203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86556" y="831273"/>
            <a:ext cx="3279371" cy="711046"/>
          </a:xfrm>
        </p:spPr>
        <p:txBody>
          <a:bodyPr/>
          <a:lstStyle/>
          <a:p>
            <a:r>
              <a:rPr lang="uk-UA" dirty="0"/>
              <a:t>Микола </a:t>
            </a:r>
            <a:r>
              <a:rPr lang="uk-UA" dirty="0" err="1"/>
              <a:t>Кузанський</a:t>
            </a:r>
            <a:endParaRPr lang="uk-UA" dirty="0"/>
          </a:p>
        </p:txBody>
      </p:sp>
      <p:sp>
        <p:nvSpPr>
          <p:cNvPr id="5" name="Объект 4"/>
          <p:cNvSpPr>
            <a:spLocks noGrp="1"/>
          </p:cNvSpPr>
          <p:nvPr>
            <p:ph idx="1"/>
          </p:nvPr>
        </p:nvSpPr>
        <p:spPr>
          <a:xfrm>
            <a:off x="4648200" y="609600"/>
            <a:ext cx="6665421" cy="5749635"/>
          </a:xfrm>
        </p:spPr>
        <p:txBody>
          <a:bodyPr>
            <a:normAutofit fontScale="92500"/>
          </a:bodyPr>
          <a:lstStyle/>
          <a:p>
            <a:pPr algn="just"/>
            <a:r>
              <a:rPr lang="uk-UA" dirty="0"/>
              <a:t>На позиціях пантеїзму стояв </a:t>
            </a:r>
            <a:r>
              <a:rPr lang="uk-UA" dirty="0">
                <a:solidFill>
                  <a:srgbClr val="FFFF00"/>
                </a:solidFill>
              </a:rPr>
              <a:t>Микола </a:t>
            </a:r>
            <a:r>
              <a:rPr lang="uk-UA" dirty="0" err="1">
                <a:solidFill>
                  <a:srgbClr val="FFFF00"/>
                </a:solidFill>
              </a:rPr>
              <a:t>Кузанський</a:t>
            </a:r>
            <a:r>
              <a:rPr lang="uk-UA" dirty="0">
                <a:solidFill>
                  <a:srgbClr val="FFFF00"/>
                </a:solidFill>
              </a:rPr>
              <a:t> </a:t>
            </a:r>
            <a:r>
              <a:rPr lang="uk-UA" dirty="0"/>
              <a:t>(1401-1464). В основному, коли встановлюється істина щодо різних речей, невизначене порівнюється з визначеним, невідоме з відомим. Тому, коли дослідження ведеться в рамках речей </a:t>
            </a:r>
            <a:r>
              <a:rPr lang="uk-UA" dirty="0" err="1"/>
              <a:t>кінечних</a:t>
            </a:r>
            <a:r>
              <a:rPr lang="uk-UA" dirty="0"/>
              <a:t>, пізнання істини можливе. Однак, коли мова йде про нескінченне, процес пізнання інший. Як таке нескінченне неуявне в якій би то не було пропорції, і тому залишається для нас невідомим. Це той випадок, коли причина нашого незнання - відсутність пропорцій, які властиві речам закінченим. Усвідомлення такого розриву між розумом людським (</a:t>
            </a:r>
            <a:r>
              <a:rPr lang="uk-UA" dirty="0" err="1"/>
              <a:t>кінечним</a:t>
            </a:r>
            <a:r>
              <a:rPr lang="uk-UA" dirty="0"/>
              <a:t>) і нескінченністю, в яку він включений і до якої прагне, і пізнання в рамках такої критичної установки - це і є вчене незнання. На думку </a:t>
            </a:r>
            <a:r>
              <a:rPr lang="uk-UA" dirty="0" err="1"/>
              <a:t>Кузанського</a:t>
            </a:r>
            <a:r>
              <a:rPr lang="uk-UA" dirty="0"/>
              <a:t>, єдиний спосіб </a:t>
            </a:r>
            <a:r>
              <a:rPr lang="uk-UA" dirty="0" err="1"/>
              <a:t>богопізнання</a:t>
            </a:r>
            <a:r>
              <a:rPr lang="uk-UA" dirty="0"/>
              <a:t> – інтуїція, в якій схоплюється вся нескінченність божого. Адже в ній стираються всі протилежності – між великим та малим, верхом і низом, протилежності, що формують </a:t>
            </a:r>
            <a:r>
              <a:rPr lang="uk-UA" dirty="0" err="1"/>
              <a:t>кінечний</a:t>
            </a:r>
            <a:r>
              <a:rPr lang="uk-UA" dirty="0"/>
              <a:t> простір буття. Тобто, </a:t>
            </a:r>
            <a:r>
              <a:rPr lang="uk-UA" dirty="0" err="1"/>
              <a:t>кінечний</a:t>
            </a:r>
            <a:r>
              <a:rPr lang="uk-UA" dirty="0"/>
              <a:t> світ – це і є Бог, але в потенції, в «згорнутому» вигляді. Бог поза відмінностями перебуває у всьому, оскільки кожне в кожному, і все в Богові, оскільки все - у всьому. Але оскільки Всесвіт перебуває в кожному, то кожне у Всесвіті є сам Всесвіт, хоча Всесвіт в кожному перебуває по-різному і всяке у Всесвіті - теж по-різному. </a:t>
            </a:r>
          </a:p>
          <a:p>
            <a:endParaRPr lang="uk-UA" dirty="0"/>
          </a:p>
        </p:txBody>
      </p:sp>
      <p:sp>
        <p:nvSpPr>
          <p:cNvPr id="6" name="Текст 5"/>
          <p:cNvSpPr>
            <a:spLocks noGrp="1"/>
          </p:cNvSpPr>
          <p:nvPr>
            <p:ph type="body" sz="half" idx="2"/>
          </p:nvPr>
        </p:nvSpPr>
        <p:spPr/>
        <p:txBody>
          <a:bodyPr/>
          <a:lstStyle/>
          <a:p>
            <a:endParaRPr lang="uk-UA"/>
          </a:p>
        </p:txBody>
      </p:sp>
      <p:pic>
        <p:nvPicPr>
          <p:cNvPr id="8194" name="Picture 2" descr="Микола Кузанський – Новий Акрополь – Статт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29" y="2653388"/>
            <a:ext cx="4333298" cy="243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92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345287"/>
            <a:ext cx="3680885" cy="1371600"/>
          </a:xfrm>
        </p:spPr>
        <p:txBody>
          <a:bodyPr/>
          <a:lstStyle/>
          <a:p>
            <a:pPr algn="ctr"/>
            <a:r>
              <a:rPr lang="uk-UA" dirty="0"/>
              <a:t>Якоб </a:t>
            </a:r>
            <a:r>
              <a:rPr lang="uk-UA" dirty="0" err="1"/>
              <a:t>Бьоме</a:t>
            </a:r>
            <a:endParaRPr lang="uk-UA" dirty="0"/>
          </a:p>
        </p:txBody>
      </p:sp>
      <p:sp>
        <p:nvSpPr>
          <p:cNvPr id="3" name="Объект 2"/>
          <p:cNvSpPr>
            <a:spLocks noGrp="1"/>
          </p:cNvSpPr>
          <p:nvPr>
            <p:ph idx="1"/>
          </p:nvPr>
        </p:nvSpPr>
        <p:spPr>
          <a:xfrm>
            <a:off x="4648201" y="609601"/>
            <a:ext cx="6607232" cy="5641570"/>
          </a:xfrm>
        </p:spPr>
        <p:txBody>
          <a:bodyPr>
            <a:normAutofit fontScale="85000" lnSpcReduction="20000"/>
          </a:bodyPr>
          <a:lstStyle/>
          <a:p>
            <a:pPr algn="just"/>
            <a:r>
              <a:rPr lang="uk-UA" dirty="0"/>
              <a:t>Містичний пантеїзм </a:t>
            </a:r>
            <a:r>
              <a:rPr lang="uk-UA" b="1" dirty="0">
                <a:solidFill>
                  <a:srgbClr val="FFFF00"/>
                </a:solidFill>
              </a:rPr>
              <a:t>Якоба </a:t>
            </a:r>
            <a:r>
              <a:rPr lang="uk-UA" b="1" dirty="0" err="1">
                <a:solidFill>
                  <a:srgbClr val="FFFF00"/>
                </a:solidFill>
              </a:rPr>
              <a:t>Бьоме</a:t>
            </a:r>
            <a:r>
              <a:rPr lang="uk-UA" b="1" dirty="0">
                <a:solidFill>
                  <a:srgbClr val="FFFF00"/>
                </a:solidFill>
              </a:rPr>
              <a:t> </a:t>
            </a:r>
            <a:r>
              <a:rPr lang="uk-UA" dirty="0"/>
              <a:t>(1575-1624). Якоб </a:t>
            </a:r>
            <a:r>
              <a:rPr lang="uk-UA" dirty="0" err="1"/>
              <a:t>Бьоме</a:t>
            </a:r>
            <a:r>
              <a:rPr lang="uk-UA" dirty="0"/>
              <a:t> – німецький філософ-містик, в творчості якого поєднались богословські мотиви з діалектичною методологією. Основна його праця – „Аврора, або ранкова зірка у сходженні...” (1612). В цій праці </a:t>
            </a:r>
            <a:r>
              <a:rPr lang="uk-UA" dirty="0" err="1"/>
              <a:t>Бьоме</a:t>
            </a:r>
            <a:r>
              <a:rPr lang="uk-UA" dirty="0"/>
              <a:t> ставить основну проблему своєї філософії – співвідношення бога та світу, вияву діалектики саморозкриття бога в природі. Бог, за </a:t>
            </a:r>
            <a:r>
              <a:rPr lang="uk-UA" dirty="0" err="1"/>
              <a:t>Бьоме</a:t>
            </a:r>
            <a:r>
              <a:rPr lang="uk-UA" dirty="0"/>
              <a:t>, це вища єдність, але ця констатація нічого не дає, бо єдність недоступна пізнанню; не тільки людина, але й сам бог не може пізнати себе в єдності. Бог не має основи, він </a:t>
            </a:r>
            <a:r>
              <a:rPr lang="uk-UA" dirty="0" err="1"/>
              <a:t>безосновне</a:t>
            </a:r>
            <a:r>
              <a:rPr lang="uk-UA" dirty="0"/>
              <a:t> (</a:t>
            </a:r>
            <a:r>
              <a:rPr lang="en-US" dirty="0" err="1"/>
              <a:t>Ungrund</a:t>
            </a:r>
            <a:r>
              <a:rPr lang="en-US" dirty="0"/>
              <a:t>), </a:t>
            </a:r>
            <a:r>
              <a:rPr lang="uk-UA" dirty="0"/>
              <a:t>і разом з тим є основою усього сущого. Отже, міркує </a:t>
            </a:r>
            <a:r>
              <a:rPr lang="uk-UA" dirty="0" err="1"/>
              <a:t>Бьоме</a:t>
            </a:r>
            <a:r>
              <a:rPr lang="uk-UA" dirty="0"/>
              <a:t>, якщо воля бога не має ні в собі, ні перед собою нічого протилежного, то для її здійснення в світі вона повинна виходити з себе у свою відмінність. Тобто, бог </a:t>
            </a:r>
            <a:r>
              <a:rPr lang="uk-UA" dirty="0" err="1"/>
              <a:t>саморозділяється</a:t>
            </a:r>
            <a:r>
              <a:rPr lang="uk-UA" dirty="0"/>
              <a:t> у Трійці. Таке саморозкриття бога через його </a:t>
            </a:r>
            <a:r>
              <a:rPr lang="uk-UA" dirty="0" err="1"/>
              <a:t>саморозділення</a:t>
            </a:r>
            <a:r>
              <a:rPr lang="uk-UA" dirty="0"/>
              <a:t> веде до уявлення про тотожність бога і природи і до заперечення теологічного уявлення про акт божественного творіння (креаціонізм), що було одним із наріжних каменів католицизму. За </a:t>
            </a:r>
            <a:r>
              <a:rPr lang="uk-UA" dirty="0" err="1"/>
              <a:t>Бьоме</a:t>
            </a:r>
            <a:r>
              <a:rPr lang="uk-UA" dirty="0"/>
              <a:t>, бог не тільки постійно перебуває у світі, він постійно народжується в ньому, тобто, саморозкриття бога – не </a:t>
            </a:r>
            <a:r>
              <a:rPr lang="uk-UA" dirty="0" err="1"/>
              <a:t>одномоментний</a:t>
            </a:r>
            <a:r>
              <a:rPr lang="uk-UA" dirty="0"/>
              <a:t> акт, а вічний і безперервний процес, що знову ж таки суперечить католицькій доктрині лінійності часу. Якщо бог приходить в світ шляхом розділення та самозаперечення, то в світі природи протилежності існують необхідно, без них, без ворожих начал неможливе саме існування предметів. А, значить, зло – необхідний результат саморозкриття божественної сутності; добро і зло в результаті боротьби переходять один в одне. Така ж діалектика відбувається і в людині. Вона водночас є мікрокосмом (малим світом) і „малим богом”, макрокосмом, втілює в собі все світове, природне і божественне начало в усій складності та суперечності: природне/божественне, тілесне/духовне. Тобто, за, </a:t>
            </a:r>
            <a:r>
              <a:rPr lang="uk-UA" dirty="0" err="1"/>
              <a:t>Бьоме</a:t>
            </a:r>
            <a:r>
              <a:rPr lang="uk-UA" dirty="0"/>
              <a:t> бог знаходиться в людині, а якщо бог в людині, а людина живе свято, то сама людина є богом;</a:t>
            </a:r>
          </a:p>
        </p:txBody>
      </p:sp>
      <p:sp>
        <p:nvSpPr>
          <p:cNvPr id="4" name="Текст 3"/>
          <p:cNvSpPr>
            <a:spLocks noGrp="1"/>
          </p:cNvSpPr>
          <p:nvPr>
            <p:ph type="body" sz="half" idx="2"/>
          </p:nvPr>
        </p:nvSpPr>
        <p:spPr>
          <a:xfrm>
            <a:off x="685801" y="2103120"/>
            <a:ext cx="3680884" cy="3171613"/>
          </a:xfrm>
        </p:spPr>
        <p:txBody>
          <a:bodyPr/>
          <a:lstStyle/>
          <a:p>
            <a:endParaRPr lang="uk-UA" dirty="0"/>
          </a:p>
        </p:txBody>
      </p:sp>
      <p:pic>
        <p:nvPicPr>
          <p:cNvPr id="9218" name="Picture 2" descr="Бёме, Якоб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72" y="1943000"/>
            <a:ext cx="3510338" cy="376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117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707197"/>
            <a:ext cx="3680885" cy="1371600"/>
          </a:xfrm>
        </p:spPr>
        <p:txBody>
          <a:bodyPr/>
          <a:lstStyle/>
          <a:p>
            <a:pPr algn="ctr"/>
            <a:r>
              <a:rPr lang="uk-UA" dirty="0"/>
              <a:t>Томас Мор</a:t>
            </a:r>
          </a:p>
        </p:txBody>
      </p:sp>
      <p:sp>
        <p:nvSpPr>
          <p:cNvPr id="3" name="Объект 2"/>
          <p:cNvSpPr>
            <a:spLocks noGrp="1"/>
          </p:cNvSpPr>
          <p:nvPr>
            <p:ph idx="1"/>
          </p:nvPr>
        </p:nvSpPr>
        <p:spPr/>
        <p:txBody>
          <a:bodyPr>
            <a:normAutofit fontScale="92500" lnSpcReduction="10000"/>
          </a:bodyPr>
          <a:lstStyle/>
          <a:p>
            <a:pPr algn="just"/>
            <a:r>
              <a:rPr lang="uk-UA" dirty="0"/>
              <a:t>-	утопізм (з гр. – «місце, якого не існує»). Антропоцентризм Відродження породив низку соціально-політичних проектів ідеального суспільного устрою. Назву свою взяв від назви твору Томаса Мора «Утопія» (1516). </a:t>
            </a:r>
            <a:r>
              <a:rPr lang="uk-UA" b="1" dirty="0">
                <a:solidFill>
                  <a:srgbClr val="FFFF00"/>
                </a:solidFill>
              </a:rPr>
              <a:t>Томас Мор </a:t>
            </a:r>
            <a:r>
              <a:rPr lang="uk-UA" dirty="0"/>
              <a:t>(1478-1535) – англійський юрист, лорд-канцлер, змальовує в «Утопії» ідеальний суспільно-політичний устрій. В його побудові Мор виходить з ідеї, що причина народних бід – особистий інтерес, який породжує приватну власність (подібні мотиви знаходимо і в проекті ідеальної держави Платона). Тому ідеальна держава заснована на спільності майна, на всезагальній, обов’язковій участі всіх громадян у виробничій праці. Саме в праці досягається мета діяльності утопічного суспільства – вільний розвиток особистості (дана теза буде покладена в основу проекту комуністичного суспільства у </a:t>
            </a:r>
            <a:r>
              <a:rPr lang="uk-UA" dirty="0" err="1"/>
              <a:t>К.Маркса</a:t>
            </a:r>
            <a:r>
              <a:rPr lang="uk-UA" dirty="0"/>
              <a:t> та </a:t>
            </a:r>
            <a:r>
              <a:rPr lang="uk-UA" dirty="0" err="1"/>
              <a:t>Ф.Енгельса</a:t>
            </a:r>
            <a:r>
              <a:rPr lang="uk-UA" dirty="0"/>
              <a:t>). Робочий день в Утопії складає 6 годин, вільний час використовується для заняття науками та філософією. Головне для </a:t>
            </a:r>
            <a:r>
              <a:rPr lang="uk-UA" dirty="0" err="1"/>
              <a:t>утопійців</a:t>
            </a:r>
            <a:r>
              <a:rPr lang="uk-UA" dirty="0"/>
              <a:t> – дискусії про щастя, яке полягає в задоволенні, насолоді, однак чесній і благородній. Найвищою чеснотою для </a:t>
            </a:r>
            <a:r>
              <a:rPr lang="uk-UA" dirty="0" err="1"/>
              <a:t>утопійців</a:t>
            </a:r>
            <a:r>
              <a:rPr lang="uk-UA" dirty="0"/>
              <a:t> вважається життя згідно законів природи, таким чином, етика Мора спрямована проти середньовічного аскетичного ідеалу. </a:t>
            </a:r>
          </a:p>
        </p:txBody>
      </p:sp>
      <p:sp>
        <p:nvSpPr>
          <p:cNvPr id="4" name="Текст 3"/>
          <p:cNvSpPr>
            <a:spLocks noGrp="1"/>
          </p:cNvSpPr>
          <p:nvPr>
            <p:ph type="body" sz="half" idx="2"/>
          </p:nvPr>
        </p:nvSpPr>
        <p:spPr/>
        <p:txBody>
          <a:bodyPr/>
          <a:lstStyle/>
          <a:p>
            <a:endParaRPr lang="uk-UA"/>
          </a:p>
        </p:txBody>
      </p:sp>
      <p:pic>
        <p:nvPicPr>
          <p:cNvPr id="10242" name="Picture 2" descr="Мор, Томас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02" y="2410680"/>
            <a:ext cx="3211079" cy="399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224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53846"/>
            <a:ext cx="3680885" cy="1371600"/>
          </a:xfrm>
        </p:spPr>
        <p:txBody>
          <a:bodyPr/>
          <a:lstStyle/>
          <a:p>
            <a:r>
              <a:rPr lang="uk-UA" dirty="0" err="1"/>
              <a:t>Томмазо</a:t>
            </a:r>
            <a:r>
              <a:rPr lang="uk-UA" dirty="0"/>
              <a:t> Кампанелла</a:t>
            </a:r>
          </a:p>
        </p:txBody>
      </p:sp>
      <p:sp>
        <p:nvSpPr>
          <p:cNvPr id="3" name="Объект 2"/>
          <p:cNvSpPr>
            <a:spLocks noGrp="1"/>
          </p:cNvSpPr>
          <p:nvPr>
            <p:ph idx="1"/>
          </p:nvPr>
        </p:nvSpPr>
        <p:spPr>
          <a:xfrm>
            <a:off x="4648200" y="609601"/>
            <a:ext cx="6923115" cy="5624944"/>
          </a:xfrm>
        </p:spPr>
        <p:txBody>
          <a:bodyPr>
            <a:normAutofit fontScale="85000" lnSpcReduction="10000"/>
          </a:bodyPr>
          <a:lstStyle/>
          <a:p>
            <a:pPr algn="just"/>
            <a:r>
              <a:rPr lang="uk-UA" b="1" dirty="0" err="1">
                <a:solidFill>
                  <a:srgbClr val="FFFF00"/>
                </a:solidFill>
              </a:rPr>
              <a:t>Томмазо</a:t>
            </a:r>
            <a:r>
              <a:rPr lang="uk-UA" b="1" dirty="0">
                <a:solidFill>
                  <a:srgbClr val="FFFF00"/>
                </a:solidFill>
              </a:rPr>
              <a:t> Кампанелла </a:t>
            </a:r>
            <a:r>
              <a:rPr lang="uk-UA" dirty="0"/>
              <a:t>(1568-1639), автор твору „Місто Сонця”. В цьому місті людина повертається до невинного природного стану людства. Кампанелла стверджує, що людина не повинна сліпо підкорятись божественній волі, а сама має прагнути до перетворення світу. Головна причина суспільного зла у Кампанелли – соціальна нерівність, тому в Місті Сонця все спільне. Люди там живуть общиною, яка робить усіх одночасно багатими і бідними: багатими, тому що в них є все, бідними – тому що в них немає ніякої власності, і тому люди не служать речам, а речі служать їм. Виходячи з логіки общини та заперечення приватної власності, у Місті Сонця ліквідована моногамна сім’я (сім’я, що складається з одного чоловіка та однієї жінки), з якої Кампанелла і виводить виникнення приватної власності та соціальної нерівності. Жінки тут спільні, ця спільність має також слугувати державному контролю за дітонародженням. З самого малку дітей виховуються спеціальні державні вихователі. Основна риса суспільного устрою Міста Сонця, як і Утопії – всезагальна участь у праці, жодна праця тут не вважається ганебною. Робочий день скорочений до 4 годин, решта часу приділяється заняттю науками, розвиткові розумових та тілесних здібностей. Однак, незважаючи на це, у Місті Сонця зберігається поділ праці на розумову та фізичну: більшість людей займаються розумовою працею, а питання політичного керівництва знаходиться в руках особливої групи вчених-жерців. На чолі общини знаходиться верховний правитель – Метафізик. При ньому є три співправителі (Сила, Мудрість, Любов). Критерій їх обрання на довічний строк – міра обізнаності в науках, які в Місті Сонця тісно переплітаються з релігією і утворюють один магічний культ. Саме релігія виступає інтегруючою силою общини. </a:t>
            </a:r>
          </a:p>
        </p:txBody>
      </p:sp>
      <p:sp>
        <p:nvSpPr>
          <p:cNvPr id="4" name="Текст 3"/>
          <p:cNvSpPr>
            <a:spLocks noGrp="1"/>
          </p:cNvSpPr>
          <p:nvPr>
            <p:ph type="body" sz="half" idx="2"/>
          </p:nvPr>
        </p:nvSpPr>
        <p:spPr/>
        <p:txBody>
          <a:bodyPr/>
          <a:lstStyle/>
          <a:p>
            <a:endParaRPr lang="uk-UA"/>
          </a:p>
        </p:txBody>
      </p:sp>
      <p:pic>
        <p:nvPicPr>
          <p:cNvPr id="11266" name="Picture 2" descr="Томмазо Кампанел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62" y="1849147"/>
            <a:ext cx="3776359" cy="403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21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Патристика і схоластика</a:t>
            </a:r>
          </a:p>
        </p:txBody>
      </p:sp>
      <p:sp>
        <p:nvSpPr>
          <p:cNvPr id="3" name="Объект 2"/>
          <p:cNvSpPr>
            <a:spLocks noGrp="1"/>
          </p:cNvSpPr>
          <p:nvPr>
            <p:ph idx="1"/>
          </p:nvPr>
        </p:nvSpPr>
        <p:spPr/>
        <p:txBody>
          <a:bodyPr>
            <a:normAutofit lnSpcReduction="10000"/>
          </a:bodyPr>
          <a:lstStyle/>
          <a:p>
            <a:pPr algn="just"/>
            <a:r>
              <a:rPr lang="uk-UA" dirty="0"/>
              <a:t>філософія Середньовіччя ділиться на два великі періоди:</a:t>
            </a:r>
          </a:p>
          <a:p>
            <a:pPr algn="just"/>
            <a:r>
              <a:rPr lang="uk-UA" dirty="0"/>
              <a:t> - патристика (лат. р</a:t>
            </a:r>
            <a:r>
              <a:rPr lang="en-US" dirty="0" err="1"/>
              <a:t>ater</a:t>
            </a:r>
            <a:r>
              <a:rPr lang="en-US" dirty="0"/>
              <a:t> - </a:t>
            </a:r>
            <a:r>
              <a:rPr lang="uk-UA" dirty="0"/>
              <a:t>отець) (І – </a:t>
            </a:r>
            <a:r>
              <a:rPr lang="en-US" dirty="0"/>
              <a:t>V</a:t>
            </a:r>
            <a:r>
              <a:rPr lang="uk-UA" dirty="0"/>
              <a:t>ІІІ ст.);</a:t>
            </a:r>
          </a:p>
          <a:p>
            <a:pPr algn="just"/>
            <a:r>
              <a:rPr lang="uk-UA" dirty="0"/>
              <a:t> - схоластика (</a:t>
            </a:r>
            <a:r>
              <a:rPr lang="en-US" dirty="0"/>
              <a:t>V</a:t>
            </a:r>
            <a:r>
              <a:rPr lang="uk-UA" dirty="0"/>
              <a:t>ІІІ-ХІ – Х</a:t>
            </a:r>
            <a:r>
              <a:rPr lang="en-US" dirty="0"/>
              <a:t>V </a:t>
            </a:r>
            <a:r>
              <a:rPr lang="uk-UA" dirty="0"/>
              <a:t>ст.) – філософія і теологія оформленого християнства, що поєднувала в собі релігійно-філософські та формально-логічні проблеми.</a:t>
            </a:r>
          </a:p>
          <a:p>
            <a:pPr algn="just"/>
            <a:endParaRPr lang="uk-UA" dirty="0"/>
          </a:p>
          <a:p>
            <a:pPr algn="just"/>
            <a:r>
              <a:rPr lang="uk-UA" dirty="0"/>
              <a:t>Патристика заснована "отцями церкви" (представники – </a:t>
            </a:r>
            <a:r>
              <a:rPr lang="uk-UA" dirty="0" err="1"/>
              <a:t>Тертуліан</a:t>
            </a:r>
            <a:r>
              <a:rPr lang="uk-UA" dirty="0"/>
              <a:t>, </a:t>
            </a:r>
            <a:r>
              <a:rPr lang="uk-UA" dirty="0" err="1"/>
              <a:t>Ориген</a:t>
            </a:r>
            <a:r>
              <a:rPr lang="uk-UA" dirty="0"/>
              <a:t>, Августин Аврелій), їй характерне використання ідей та методів неоплатонізму для </a:t>
            </a:r>
            <a:r>
              <a:rPr lang="uk-UA" dirty="0" err="1"/>
              <a:t>обгрунтування</a:t>
            </a:r>
            <a:r>
              <a:rPr lang="uk-UA" dirty="0"/>
              <a:t> християнського віровчення. </a:t>
            </a:r>
          </a:p>
          <a:p>
            <a:pPr algn="just"/>
            <a:r>
              <a:rPr lang="uk-UA" dirty="0"/>
              <a:t>Схоластика ж формується й розвивається передусім в університетах (П. Абеляр, </a:t>
            </a:r>
            <a:r>
              <a:rPr lang="uk-UA" dirty="0" err="1"/>
              <a:t>Еріугена</a:t>
            </a:r>
            <a:r>
              <a:rPr lang="uk-UA" dirty="0"/>
              <a:t>, Ф. Аквінський, У. </a:t>
            </a:r>
            <a:r>
              <a:rPr lang="uk-UA" dirty="0" err="1"/>
              <a:t>Оккам</a:t>
            </a:r>
            <a:r>
              <a:rPr lang="uk-UA" dirty="0"/>
              <a:t>), їй притаманне таке поєднання богослов’я та </a:t>
            </a:r>
            <a:r>
              <a:rPr lang="uk-UA" dirty="0" err="1"/>
              <a:t>Арістотелівськї</a:t>
            </a:r>
            <a:r>
              <a:rPr lang="uk-UA" dirty="0"/>
              <a:t> логіки, яке виражається у приматі теології над усіма іншими формами пізнання, і знання взагалі.</a:t>
            </a:r>
          </a:p>
        </p:txBody>
      </p:sp>
    </p:spTree>
    <p:extLst>
      <p:ext uri="{BB962C8B-B14F-4D97-AF65-F5344CB8AC3E}">
        <p14:creationId xmlns:p14="http://schemas.microsoft.com/office/powerpoint/2010/main" val="52405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6558" y="639003"/>
            <a:ext cx="3680885" cy="1371600"/>
          </a:xfrm>
        </p:spPr>
        <p:txBody>
          <a:bodyPr/>
          <a:lstStyle/>
          <a:p>
            <a:pPr algn="ctr"/>
            <a:r>
              <a:rPr lang="uk-UA" dirty="0"/>
              <a:t>Патристика. </a:t>
            </a:r>
            <a:r>
              <a:rPr lang="uk-UA" dirty="0" err="1"/>
              <a:t>Тертуліан</a:t>
            </a:r>
            <a:endParaRPr lang="uk-UA" dirty="0"/>
          </a:p>
        </p:txBody>
      </p:sp>
      <p:sp>
        <p:nvSpPr>
          <p:cNvPr id="3" name="Объект 2"/>
          <p:cNvSpPr>
            <a:spLocks noGrp="1"/>
          </p:cNvSpPr>
          <p:nvPr>
            <p:ph idx="1"/>
          </p:nvPr>
        </p:nvSpPr>
        <p:spPr>
          <a:xfrm>
            <a:off x="5205154" y="883921"/>
            <a:ext cx="6169026" cy="5181600"/>
          </a:xfrm>
        </p:spPr>
        <p:txBody>
          <a:bodyPr/>
          <a:lstStyle/>
          <a:p>
            <a:pPr algn="just"/>
            <a:r>
              <a:rPr lang="uk-UA" b="1" dirty="0" err="1">
                <a:solidFill>
                  <a:srgbClr val="FFFF00"/>
                </a:solidFill>
              </a:rPr>
              <a:t>Тертуліан</a:t>
            </a:r>
            <a:r>
              <a:rPr lang="uk-UA" dirty="0"/>
              <a:t> (115-225) був спочатку язичником, потім прийняв християнство. На відміну від інших отців церкви, він не прагне до раціонального пояснення релігійних моментів, питання розуму та віри для нього можна вирішити лише в одній площині: віра повністю підпорядковує розум. Те, в що віриш, пояснити за допомогою розуму, логічних аргументів неможливо. Пізнавати Бога повинна душа, а не розум, догмати віри для останнього вважаються безглуздими, для віри ж – абсолютними. З</a:t>
            </a:r>
          </a:p>
          <a:p>
            <a:pPr algn="just"/>
            <a:r>
              <a:rPr lang="uk-UA" dirty="0" err="1"/>
              <a:t>нання</a:t>
            </a:r>
            <a:r>
              <a:rPr lang="uk-UA" dirty="0"/>
              <a:t>, що досягається душею, алогічне, тому </a:t>
            </a:r>
            <a:r>
              <a:rPr lang="uk-UA" dirty="0" err="1"/>
              <a:t>Тертуліан</a:t>
            </a:r>
            <a:r>
              <a:rPr lang="uk-UA" dirty="0"/>
              <a:t> висуває тезу: </a:t>
            </a:r>
            <a:r>
              <a:rPr lang="uk-UA" b="1" i="1" dirty="0">
                <a:solidFill>
                  <a:srgbClr val="FFFF00"/>
                </a:solidFill>
              </a:rPr>
              <a:t>„вірую, бо абсурдно”</a:t>
            </a:r>
            <a:r>
              <a:rPr lang="uk-UA" dirty="0"/>
              <a:t>. </a:t>
            </a:r>
          </a:p>
        </p:txBody>
      </p:sp>
      <p:sp>
        <p:nvSpPr>
          <p:cNvPr id="4" name="Текст 3"/>
          <p:cNvSpPr>
            <a:spLocks noGrp="1"/>
          </p:cNvSpPr>
          <p:nvPr>
            <p:ph type="body" sz="half" idx="2"/>
          </p:nvPr>
        </p:nvSpPr>
        <p:spPr>
          <a:xfrm>
            <a:off x="685801" y="2335876"/>
            <a:ext cx="3586942" cy="2938857"/>
          </a:xfrm>
        </p:spPr>
        <p:txBody>
          <a:bodyPr/>
          <a:lstStyle/>
          <a:p>
            <a:endParaRPr lang="uk-UA"/>
          </a:p>
        </p:txBody>
      </p:sp>
      <p:pic>
        <p:nvPicPr>
          <p:cNvPr id="1026" name="Picture 2" descr="История одного высказывания, или Что на самом деле хотел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09" y="2620825"/>
            <a:ext cx="4649181" cy="26539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0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647316"/>
            <a:ext cx="3680885" cy="1371600"/>
          </a:xfrm>
        </p:spPr>
        <p:txBody>
          <a:bodyPr/>
          <a:lstStyle/>
          <a:p>
            <a:pPr algn="ctr"/>
            <a:r>
              <a:rPr lang="uk-UA" dirty="0"/>
              <a:t>Аврелій Августин</a:t>
            </a:r>
          </a:p>
        </p:txBody>
      </p:sp>
      <p:sp>
        <p:nvSpPr>
          <p:cNvPr id="3" name="Объект 2"/>
          <p:cNvSpPr>
            <a:spLocks noGrp="1"/>
          </p:cNvSpPr>
          <p:nvPr>
            <p:ph idx="1"/>
          </p:nvPr>
        </p:nvSpPr>
        <p:spPr/>
        <p:txBody>
          <a:bodyPr/>
          <a:lstStyle/>
          <a:p>
            <a:pPr algn="just"/>
            <a:r>
              <a:rPr lang="uk-UA" b="1" dirty="0">
                <a:solidFill>
                  <a:srgbClr val="FFFF00"/>
                </a:solidFill>
              </a:rPr>
              <a:t>Аврелій Августин </a:t>
            </a:r>
            <a:r>
              <a:rPr lang="uk-UA" dirty="0"/>
              <a:t>(354-430) дотримувався іншої позиції. Для нього питання віри та розуму трохи складніше. Віра не просто обмежує, зв’язує розум. Навпаки, віра стимулює і рухає розуміння, тому Августин формулює тезу: </a:t>
            </a:r>
            <a:r>
              <a:rPr lang="uk-UA" b="1" i="1" dirty="0">
                <a:solidFill>
                  <a:srgbClr val="FFFF00"/>
                </a:solidFill>
              </a:rPr>
              <a:t>„Вірую, щоб розуміти, розумію, щоб вірити”</a:t>
            </a:r>
            <a:r>
              <a:rPr lang="uk-UA" dirty="0"/>
              <a:t>. Найголовніше пізнання – пізнання самого себе як образу і подоби Бога (тому головний його твір має назву „Сповідь”). Оскільки найвища істина – Бог, тому й розуміння повинне до нього прагнути. Бог єдиний і досконалий, в ньому немає жодної зміни, плину та смерті. Він вічний. Для людини ж Бог відкривається у подобі Трійці.  </a:t>
            </a:r>
          </a:p>
          <a:p>
            <a:pPr algn="just"/>
            <a:r>
              <a:rPr lang="uk-UA" dirty="0"/>
              <a:t>Бог є творець, він створив світ з нічого – </a:t>
            </a:r>
            <a:r>
              <a:rPr lang="en-US" dirty="0"/>
              <a:t>ex nihilo. </a:t>
            </a:r>
            <a:r>
              <a:rPr lang="uk-UA" dirty="0"/>
              <a:t>Те, що в Платона було ідеями, у Августина стає думками Бога. Сутнісними атрибутами останнього, за Августином є: Буття, Істина, Благо, Любов (остання і виступає як рушій та результат пізнання). </a:t>
            </a:r>
          </a:p>
        </p:txBody>
      </p:sp>
      <p:sp>
        <p:nvSpPr>
          <p:cNvPr id="4" name="Текст 3"/>
          <p:cNvSpPr>
            <a:spLocks noGrp="1"/>
          </p:cNvSpPr>
          <p:nvPr>
            <p:ph type="body" sz="half" idx="2"/>
          </p:nvPr>
        </p:nvSpPr>
        <p:spPr/>
        <p:txBody>
          <a:bodyPr/>
          <a:lstStyle/>
          <a:p>
            <a:endParaRPr lang="uk-UA"/>
          </a:p>
        </p:txBody>
      </p:sp>
      <p:pic>
        <p:nvPicPr>
          <p:cNvPr id="2050" name="Picture 2" descr="Аврелий Августин - биография, факты,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71" y="2195175"/>
            <a:ext cx="3601778" cy="44526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6654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Людська історія, за Августином, є історія боротьби двох градів – </a:t>
            </a:r>
            <a:r>
              <a:rPr lang="uk-UA" b="1" i="1" dirty="0">
                <a:solidFill>
                  <a:srgbClr val="FFFF00"/>
                </a:solidFill>
              </a:rPr>
              <a:t>граду небесного і граду земного</a:t>
            </a:r>
            <a:r>
              <a:rPr lang="uk-UA" dirty="0"/>
              <a:t>. Або, що те ж саме, – церкви і держави, божественної і природної в людині і суспільстві. Періодизація цієї боротьби будується на аналогії з шістьма днями божественного творіння світу і періодами людського життя (дитинство, отроцтво, юність, зрілий вік і старість). Перший період історії людства, його дитинство, або раннє дитинство, починається з перших членів царства небесного і царства земного Авеля та Каїна і триває до потопу - першої серйозної кари всіх нечестивців. Шостий період кладе кінець земної історії людства. Кінець історії - це друге пришестя Христа, воскресіння і страшний суд, коли праведники будуть остаточно відокремлені від грішників; перші з'єднаються з Богом, своїм істинним владикою, знайдуть вічне блаженство, а другі відправляться в пекло на стогони і муки вічні. Так Августин вперше систематично виклав лінійну модель історії.</a:t>
            </a:r>
          </a:p>
        </p:txBody>
      </p:sp>
    </p:spTree>
    <p:extLst>
      <p:ext uri="{BB962C8B-B14F-4D97-AF65-F5344CB8AC3E}">
        <p14:creationId xmlns:p14="http://schemas.microsoft.com/office/powerpoint/2010/main" val="3891625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lnSpcReduction="10000"/>
          </a:bodyPr>
          <a:lstStyle/>
          <a:p>
            <a:pPr algn="just"/>
            <a:r>
              <a:rPr lang="uk-UA" b="1" dirty="0">
                <a:solidFill>
                  <a:srgbClr val="FFFF00"/>
                </a:solidFill>
              </a:rPr>
              <a:t>Середньовічна схоластика </a:t>
            </a:r>
            <a:r>
              <a:rPr lang="uk-UA" dirty="0"/>
              <a:t>– релігійно-філософське вчення, що на відміну від містики, вбачали шлях осягнення Бога в </a:t>
            </a:r>
            <a:r>
              <a:rPr lang="uk-UA" dirty="0" err="1"/>
              <a:t>логіці</a:t>
            </a:r>
            <a:r>
              <a:rPr lang="uk-UA" dirty="0"/>
              <a:t>. Пізня схоластика (ХІ</a:t>
            </a:r>
            <a:r>
              <a:rPr lang="en-US" dirty="0"/>
              <a:t>V- </a:t>
            </a:r>
            <a:r>
              <a:rPr lang="uk-UA" dirty="0"/>
              <a:t>Х</a:t>
            </a:r>
            <a:r>
              <a:rPr lang="en-US" dirty="0"/>
              <a:t>V </a:t>
            </a:r>
            <a:r>
              <a:rPr lang="uk-UA" dirty="0"/>
              <a:t>ст.) характеризується раціоналістичною систематизацією теологічного знання, виробленням логіки та метафізики раціоналістичного спрямування, остаточним відмежуванням містики від церковної теології. </a:t>
            </a:r>
          </a:p>
          <a:p>
            <a:pPr algn="just"/>
            <a:r>
              <a:rPr lang="ru-RU" dirty="0" err="1"/>
              <a:t>Схоласти</a:t>
            </a:r>
            <a:r>
              <a:rPr lang="ru-RU" dirty="0"/>
              <a:t> </a:t>
            </a:r>
            <a:r>
              <a:rPr lang="ru-RU" dirty="0" err="1"/>
              <a:t>прагнули</a:t>
            </a:r>
            <a:r>
              <a:rPr lang="ru-RU" dirty="0"/>
              <a:t> </a:t>
            </a:r>
            <a:r>
              <a:rPr lang="ru-RU" dirty="0" err="1"/>
              <a:t>зробити</a:t>
            </a:r>
            <a:r>
              <a:rPr lang="ru-RU" dirty="0"/>
              <a:t> </a:t>
            </a:r>
            <a:r>
              <a:rPr lang="ru-RU" dirty="0" err="1"/>
              <a:t>божественні</a:t>
            </a:r>
            <a:r>
              <a:rPr lang="ru-RU" dirty="0"/>
              <a:t> </a:t>
            </a:r>
            <a:r>
              <a:rPr lang="ru-RU" dirty="0" err="1"/>
              <a:t>постулати</a:t>
            </a:r>
            <a:r>
              <a:rPr lang="ru-RU" dirty="0"/>
              <a:t> </a:t>
            </a:r>
            <a:r>
              <a:rPr lang="ru-RU" dirty="0" err="1"/>
              <a:t>зрозумілими</a:t>
            </a:r>
            <a:r>
              <a:rPr lang="ru-RU" dirty="0"/>
              <a:t>, і для </a:t>
            </a:r>
            <a:r>
              <a:rPr lang="ru-RU" dirty="0" err="1"/>
              <a:t>цього</a:t>
            </a:r>
            <a:r>
              <a:rPr lang="ru-RU" dirty="0"/>
              <a:t> </a:t>
            </a:r>
            <a:r>
              <a:rPr lang="ru-RU" dirty="0" err="1"/>
              <a:t>зверталися</a:t>
            </a:r>
            <a:r>
              <a:rPr lang="ru-RU" dirty="0"/>
              <a:t> до </a:t>
            </a:r>
            <a:r>
              <a:rPr lang="ru-RU" dirty="0" err="1"/>
              <a:t>раціонального</a:t>
            </a:r>
            <a:r>
              <a:rPr lang="ru-RU" dirty="0"/>
              <a:t> </a:t>
            </a:r>
            <a:r>
              <a:rPr lang="ru-RU" dirty="0" err="1"/>
              <a:t>апарату</a:t>
            </a:r>
            <a:r>
              <a:rPr lang="ru-RU" dirty="0"/>
              <a:t> - </a:t>
            </a:r>
            <a:r>
              <a:rPr lang="ru-RU" dirty="0" err="1"/>
              <a:t>його</a:t>
            </a:r>
            <a:r>
              <a:rPr lang="ru-RU" dirty="0"/>
              <a:t> понять, </a:t>
            </a:r>
            <a:r>
              <a:rPr lang="ru-RU" dirty="0" err="1"/>
              <a:t>категорій</a:t>
            </a:r>
            <a:r>
              <a:rPr lang="ru-RU" dirty="0"/>
              <a:t>, форм і </a:t>
            </a:r>
            <a:r>
              <a:rPr lang="ru-RU" dirty="0" err="1"/>
              <a:t>методів</a:t>
            </a:r>
            <a:r>
              <a:rPr lang="ru-RU" dirty="0"/>
              <a:t> </a:t>
            </a:r>
            <a:r>
              <a:rPr lang="ru-RU" dirty="0" err="1"/>
              <a:t>доведення</a:t>
            </a:r>
            <a:r>
              <a:rPr lang="ru-RU" dirty="0"/>
              <a:t> </a:t>
            </a:r>
            <a:r>
              <a:rPr lang="ru-RU" dirty="0" err="1"/>
              <a:t>істини</a:t>
            </a:r>
            <a:r>
              <a:rPr lang="ru-RU" dirty="0"/>
              <a:t>. </a:t>
            </a:r>
            <a:r>
              <a:rPr lang="ru-RU" dirty="0" err="1"/>
              <a:t>Була</a:t>
            </a:r>
            <a:r>
              <a:rPr lang="ru-RU" dirty="0"/>
              <a:t> </a:t>
            </a:r>
            <a:r>
              <a:rPr lang="ru-RU" dirty="0" err="1"/>
              <a:t>розроблена</a:t>
            </a:r>
            <a:r>
              <a:rPr lang="ru-RU" dirty="0"/>
              <a:t> тонка і </a:t>
            </a:r>
            <a:r>
              <a:rPr lang="ru-RU" dirty="0" err="1"/>
              <a:t>гнучка</a:t>
            </a:r>
            <a:r>
              <a:rPr lang="ru-RU" dirty="0"/>
              <a:t> система правильно </a:t>
            </a:r>
            <a:r>
              <a:rPr lang="ru-RU" dirty="0" err="1"/>
              <a:t>побудованих</a:t>
            </a:r>
            <a:r>
              <a:rPr lang="ru-RU" dirty="0"/>
              <a:t> </a:t>
            </a:r>
            <a:r>
              <a:rPr lang="ru-RU" dirty="0" err="1"/>
              <a:t>силогізмів</a:t>
            </a:r>
            <a:r>
              <a:rPr lang="ru-RU" dirty="0"/>
              <a:t> - </a:t>
            </a:r>
            <a:r>
              <a:rPr lang="ru-RU" dirty="0" err="1"/>
              <a:t>умовиводів</a:t>
            </a:r>
            <a:r>
              <a:rPr lang="ru-RU" dirty="0"/>
              <a:t>. </a:t>
            </a:r>
            <a:r>
              <a:rPr lang="ru-RU" dirty="0" err="1"/>
              <a:t>Ця</a:t>
            </a:r>
            <a:r>
              <a:rPr lang="ru-RU" dirty="0"/>
              <a:t> система лежала в </a:t>
            </a:r>
            <a:r>
              <a:rPr lang="ru-RU" dirty="0" err="1"/>
              <a:t>основі</a:t>
            </a:r>
            <a:r>
              <a:rPr lang="ru-RU" dirty="0"/>
              <a:t> </a:t>
            </a:r>
            <a:r>
              <a:rPr lang="ru-RU" dirty="0" err="1"/>
              <a:t>середньовічної</a:t>
            </a:r>
            <a:r>
              <a:rPr lang="ru-RU" dirty="0"/>
              <a:t> </a:t>
            </a:r>
            <a:r>
              <a:rPr lang="ru-RU" dirty="0" err="1"/>
              <a:t>теологічної</a:t>
            </a:r>
            <a:r>
              <a:rPr lang="ru-RU" dirty="0"/>
              <a:t> </a:t>
            </a:r>
            <a:r>
              <a:rPr lang="ru-RU" dirty="0" err="1"/>
              <a:t>освіти</a:t>
            </a:r>
            <a:r>
              <a:rPr lang="ru-RU" dirty="0"/>
              <a:t>, </a:t>
            </a:r>
            <a:r>
              <a:rPr lang="ru-RU" dirty="0" err="1"/>
              <a:t>її</a:t>
            </a:r>
            <a:r>
              <a:rPr lang="ru-RU" dirty="0"/>
              <a:t> й </a:t>
            </a:r>
            <a:r>
              <a:rPr lang="ru-RU" dirty="0" err="1"/>
              <a:t>називали</a:t>
            </a:r>
            <a:r>
              <a:rPr lang="ru-RU" dirty="0"/>
              <a:t> схоластикою. </a:t>
            </a:r>
            <a:r>
              <a:rPr lang="ru-RU" dirty="0" err="1"/>
              <a:t>Щоправда</a:t>
            </a:r>
            <a:r>
              <a:rPr lang="ru-RU" dirty="0"/>
              <a:t>, </a:t>
            </a:r>
            <a:r>
              <a:rPr lang="ru-RU" dirty="0" err="1"/>
              <a:t>дуже</a:t>
            </a:r>
            <a:r>
              <a:rPr lang="ru-RU" dirty="0"/>
              <a:t> часто </a:t>
            </a:r>
            <a:r>
              <a:rPr lang="ru-RU" dirty="0" err="1"/>
              <a:t>схоластичні</a:t>
            </a:r>
            <a:r>
              <a:rPr lang="ru-RU" dirty="0"/>
              <a:t> </a:t>
            </a:r>
            <a:r>
              <a:rPr lang="ru-RU" dirty="0" err="1"/>
              <a:t>методи</a:t>
            </a:r>
            <a:r>
              <a:rPr lang="ru-RU" dirty="0"/>
              <a:t> </a:t>
            </a:r>
            <a:r>
              <a:rPr lang="ru-RU" dirty="0" err="1"/>
              <a:t>застосовувалися</a:t>
            </a:r>
            <a:r>
              <a:rPr lang="ru-RU" dirty="0"/>
              <a:t> не для </a:t>
            </a:r>
            <a:r>
              <a:rPr lang="ru-RU" dirty="0" err="1"/>
              <a:t>доведення</a:t>
            </a:r>
            <a:r>
              <a:rPr lang="ru-RU" dirty="0"/>
              <a:t> </a:t>
            </a:r>
            <a:r>
              <a:rPr lang="ru-RU" dirty="0" err="1"/>
              <a:t>змісту</a:t>
            </a:r>
            <a:r>
              <a:rPr lang="ru-RU" dirty="0"/>
              <a:t> </a:t>
            </a:r>
            <a:r>
              <a:rPr lang="ru-RU" dirty="0" err="1"/>
              <a:t>істин</a:t>
            </a:r>
            <a:r>
              <a:rPr lang="ru-RU" dirty="0"/>
              <a:t>, а </a:t>
            </a:r>
            <a:r>
              <a:rPr lang="ru-RU" dirty="0" err="1"/>
              <a:t>їх</a:t>
            </a:r>
            <a:r>
              <a:rPr lang="ru-RU" dirty="0"/>
              <a:t> </a:t>
            </a:r>
            <a:r>
              <a:rPr lang="ru-RU" dirty="0" err="1"/>
              <a:t>форми</a:t>
            </a:r>
            <a:r>
              <a:rPr lang="ru-RU" dirty="0"/>
              <a:t>, </a:t>
            </a:r>
            <a:r>
              <a:rPr lang="ru-RU" dirty="0" err="1"/>
              <a:t>що</a:t>
            </a:r>
            <a:r>
              <a:rPr lang="ru-RU" dirty="0"/>
              <a:t> й </a:t>
            </a:r>
            <a:r>
              <a:rPr lang="ru-RU" dirty="0" err="1"/>
              <a:t>надало</a:t>
            </a:r>
            <a:r>
              <a:rPr lang="ru-RU" dirty="0"/>
              <a:t> </a:t>
            </a:r>
            <a:r>
              <a:rPr lang="ru-RU" dirty="0" err="1"/>
              <a:t>схоластиці</a:t>
            </a:r>
            <a:r>
              <a:rPr lang="ru-RU" dirty="0"/>
              <a:t> </a:t>
            </a:r>
            <a:r>
              <a:rPr lang="ru-RU" dirty="0" err="1"/>
              <a:t>певного</a:t>
            </a:r>
            <a:r>
              <a:rPr lang="ru-RU" dirty="0"/>
              <a:t> негативного </a:t>
            </a:r>
            <a:r>
              <a:rPr lang="ru-RU" dirty="0" err="1"/>
              <a:t>забарвлення</a:t>
            </a:r>
            <a:r>
              <a:rPr lang="ru-RU" dirty="0"/>
              <a:t>. Та </a:t>
            </a:r>
            <a:r>
              <a:rPr lang="ru-RU" dirty="0" err="1"/>
              <a:t>незважаючи</a:t>
            </a:r>
            <a:r>
              <a:rPr lang="ru-RU" dirty="0"/>
              <a:t> на </a:t>
            </a:r>
            <a:r>
              <a:rPr lang="ru-RU" dirty="0" err="1"/>
              <a:t>цю</a:t>
            </a:r>
            <a:r>
              <a:rPr lang="ru-RU" dirty="0"/>
              <a:t> </a:t>
            </a:r>
            <a:r>
              <a:rPr lang="ru-RU" dirty="0" err="1"/>
              <a:t>обставину</a:t>
            </a:r>
            <a:r>
              <a:rPr lang="ru-RU" dirty="0"/>
              <a:t>, схоластика </a:t>
            </a:r>
            <a:r>
              <a:rPr lang="ru-RU" dirty="0" err="1"/>
              <a:t>збагатила</a:t>
            </a:r>
            <a:r>
              <a:rPr lang="ru-RU" dirty="0"/>
              <a:t> й </a:t>
            </a:r>
            <a:r>
              <a:rPr lang="ru-RU" dirty="0" err="1"/>
              <a:t>розвинула</a:t>
            </a:r>
            <a:r>
              <a:rPr lang="ru-RU" dirty="0"/>
              <a:t> </a:t>
            </a:r>
            <a:r>
              <a:rPr lang="ru-RU" dirty="0" err="1"/>
              <a:t>логіку</a:t>
            </a:r>
            <a:r>
              <a:rPr lang="ru-RU" dirty="0"/>
              <a:t> - науку про </a:t>
            </a:r>
            <a:r>
              <a:rPr lang="ru-RU" dirty="0" err="1"/>
              <a:t>закони</a:t>
            </a:r>
            <a:r>
              <a:rPr lang="ru-RU" dirty="0"/>
              <a:t>, </a:t>
            </a:r>
            <a:r>
              <a:rPr lang="ru-RU" dirty="0" err="1"/>
              <a:t>форми</a:t>
            </a:r>
            <a:r>
              <a:rPr lang="ru-RU" dirty="0"/>
              <a:t> й </a:t>
            </a:r>
            <a:r>
              <a:rPr lang="ru-RU" dirty="0" err="1"/>
              <a:t>прийоми</a:t>
            </a:r>
            <a:r>
              <a:rPr lang="ru-RU" dirty="0"/>
              <a:t> </a:t>
            </a:r>
            <a:r>
              <a:rPr lang="ru-RU" dirty="0" err="1"/>
              <a:t>мислення</a:t>
            </a:r>
            <a:endParaRPr lang="uk-UA" dirty="0"/>
          </a:p>
          <a:p>
            <a:pPr algn="just"/>
            <a:r>
              <a:rPr lang="ru-RU" dirty="0"/>
              <a:t>Схоластична </a:t>
            </a:r>
            <a:r>
              <a:rPr lang="ru-RU" dirty="0" err="1"/>
              <a:t>філософія</a:t>
            </a:r>
            <a:r>
              <a:rPr lang="ru-RU" dirty="0"/>
              <a:t> </a:t>
            </a:r>
            <a:r>
              <a:rPr lang="ru-RU" dirty="0" err="1"/>
              <a:t>зосередилася</a:t>
            </a:r>
            <a:r>
              <a:rPr lang="ru-RU" dirty="0"/>
              <a:t> на </a:t>
            </a:r>
            <a:r>
              <a:rPr lang="ru-RU" dirty="0" err="1"/>
              <a:t>двох</a:t>
            </a:r>
            <a:r>
              <a:rPr lang="ru-RU" dirty="0"/>
              <a:t> проблемах: на </a:t>
            </a:r>
            <a:r>
              <a:rPr lang="ru-RU" dirty="0" err="1"/>
              <a:t>доказі</a:t>
            </a:r>
            <a:r>
              <a:rPr lang="ru-RU" dirty="0"/>
              <a:t> </a:t>
            </a:r>
            <a:r>
              <a:rPr lang="ru-RU" dirty="0" err="1"/>
              <a:t>існування</a:t>
            </a:r>
            <a:r>
              <a:rPr lang="ru-RU" dirty="0"/>
              <a:t> Бога і на </a:t>
            </a:r>
            <a:r>
              <a:rPr lang="ru-RU" dirty="0" err="1"/>
              <a:t>дискусії</a:t>
            </a:r>
            <a:r>
              <a:rPr lang="ru-RU" dirty="0"/>
              <a:t> </a:t>
            </a:r>
            <a:r>
              <a:rPr lang="ru-RU" dirty="0" err="1"/>
              <a:t>між</a:t>
            </a:r>
            <a:r>
              <a:rPr lang="ru-RU" dirty="0"/>
              <a:t> </a:t>
            </a:r>
            <a:r>
              <a:rPr lang="ru-RU" dirty="0" err="1"/>
              <a:t>номіналізмом</a:t>
            </a:r>
            <a:r>
              <a:rPr lang="ru-RU" dirty="0"/>
              <a:t> та </a:t>
            </a:r>
            <a:r>
              <a:rPr lang="ru-RU" dirty="0" err="1"/>
              <a:t>реалізмом</a:t>
            </a:r>
            <a:r>
              <a:rPr lang="ru-RU" dirty="0"/>
              <a:t>.</a:t>
            </a:r>
            <a:endParaRPr lang="uk-UA" dirty="0"/>
          </a:p>
        </p:txBody>
      </p:sp>
    </p:spTree>
    <p:extLst>
      <p:ext uri="{BB962C8B-B14F-4D97-AF65-F5344CB8AC3E}">
        <p14:creationId xmlns:p14="http://schemas.microsoft.com/office/powerpoint/2010/main" val="195684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номіналізм та реалізм</a:t>
            </a:r>
          </a:p>
        </p:txBody>
      </p:sp>
      <p:sp>
        <p:nvSpPr>
          <p:cNvPr id="3" name="Объект 2"/>
          <p:cNvSpPr>
            <a:spLocks noGrp="1"/>
          </p:cNvSpPr>
          <p:nvPr>
            <p:ph idx="1"/>
          </p:nvPr>
        </p:nvSpPr>
        <p:spPr/>
        <p:txBody>
          <a:bodyPr>
            <a:normAutofit lnSpcReduction="10000"/>
          </a:bodyPr>
          <a:lstStyle/>
          <a:p>
            <a:pPr algn="just"/>
            <a:r>
              <a:rPr lang="uk-UA" dirty="0"/>
              <a:t>У схоластичній філософії центральним питанням було питання </a:t>
            </a:r>
            <a:r>
              <a:rPr lang="uk-UA" dirty="0" err="1"/>
              <a:t>універсалій</a:t>
            </a:r>
            <a:r>
              <a:rPr lang="uk-UA" dirty="0"/>
              <a:t> – загальних понять. Чи існують роди та види самостійно чи тільки в мисленні? Якщо існують самостійно, то чи тіла вони, чи безтілесні речі? Залежно від вирішення цього питання у середньовічній філософській думці сформувалось два протилежних вчення – реалізм та номіналізм. </a:t>
            </a:r>
          </a:p>
          <a:p>
            <a:pPr algn="just"/>
            <a:r>
              <a:rPr lang="uk-UA" dirty="0">
                <a:solidFill>
                  <a:srgbClr val="FFFF00"/>
                </a:solidFill>
              </a:rPr>
              <a:t>Реалізм</a:t>
            </a:r>
            <a:r>
              <a:rPr lang="uk-UA" dirty="0"/>
              <a:t> – вчення, згідно якого загальне має статус об’єктивного існування, передує одиничним предметам і незалежне від них. Як бачимо, філософські принципи реалізму беруть свій початок у платонівському ідеалізмі. </a:t>
            </a:r>
          </a:p>
          <a:p>
            <a:pPr algn="just"/>
            <a:r>
              <a:rPr lang="uk-UA" dirty="0">
                <a:solidFill>
                  <a:srgbClr val="FFFF00"/>
                </a:solidFill>
              </a:rPr>
              <a:t>Номіналізм</a:t>
            </a:r>
            <a:r>
              <a:rPr lang="uk-UA" dirty="0"/>
              <a:t> – філософське вчення, згідно з яким, загальне не має онтологічного змісту. Конкретно існує лише одиничне, а загальне – то лише конвенційні поняття, зручні для пізнання. Тому загальне ніколи не буде одиничним, а одиничне не буде загальним. Номіналізм перетворює світ на суму абсолютно розрізнених речей, а будь-яка їх загальність оголошувалась суб’єктивною характеристикою свідомості. Доводячи відносність загальних понять, номіналізм намагався привернути увагу до вивчення емпіричного світу. </a:t>
            </a:r>
          </a:p>
        </p:txBody>
      </p:sp>
    </p:spTree>
    <p:extLst>
      <p:ext uri="{BB962C8B-B14F-4D97-AF65-F5344CB8AC3E}">
        <p14:creationId xmlns:p14="http://schemas.microsoft.com/office/powerpoint/2010/main" val="341776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868987"/>
            <a:ext cx="3680885" cy="1371600"/>
          </a:xfrm>
        </p:spPr>
        <p:txBody>
          <a:bodyPr/>
          <a:lstStyle/>
          <a:p>
            <a:pPr algn="ctr"/>
            <a:r>
              <a:rPr lang="uk-UA" dirty="0"/>
              <a:t>Фома Аквінський</a:t>
            </a:r>
          </a:p>
        </p:txBody>
      </p:sp>
      <p:sp>
        <p:nvSpPr>
          <p:cNvPr id="3" name="Объект 2"/>
          <p:cNvSpPr>
            <a:spLocks noGrp="1"/>
          </p:cNvSpPr>
          <p:nvPr>
            <p:ph idx="1"/>
          </p:nvPr>
        </p:nvSpPr>
        <p:spPr>
          <a:xfrm>
            <a:off x="5687292" y="637311"/>
            <a:ext cx="6169026" cy="5181600"/>
          </a:xfrm>
        </p:spPr>
        <p:txBody>
          <a:bodyPr/>
          <a:lstStyle/>
          <a:p>
            <a:pPr algn="just"/>
            <a:r>
              <a:rPr lang="uk-UA" b="1" dirty="0">
                <a:solidFill>
                  <a:srgbClr val="FFFF00"/>
                </a:solidFill>
              </a:rPr>
              <a:t>Фома Аквінський </a:t>
            </a:r>
            <a:r>
              <a:rPr lang="uk-UA" dirty="0"/>
              <a:t>(1225-1274), систематизатор богослов’я, засновник офіційної доктрини католицької церкви – томізму. Автор праць „Сума теології”, „Сума проти язичників”. У суперечці щодо </a:t>
            </a:r>
            <a:r>
              <a:rPr lang="uk-UA" dirty="0" err="1"/>
              <a:t>універсалій</a:t>
            </a:r>
            <a:r>
              <a:rPr lang="uk-UA" dirty="0"/>
              <a:t> Фома – поміркований реаліст, </a:t>
            </a:r>
            <a:r>
              <a:rPr lang="uk-UA" dirty="0" err="1"/>
              <a:t>універсалії</a:t>
            </a:r>
            <a:r>
              <a:rPr lang="uk-UA" dirty="0"/>
              <a:t>, на його думку не позбавлені реальної основи, бо з неї виводяться. Загалом же існування усього реального Фома визнає за Богом. У Богові буття та сутність співпадає, в речах буття лише можливе, тому світ може бути, а може і не бути. Відповідно, необхідна незмінна першооснова – Бог, завдяки якому світ існує. </a:t>
            </a:r>
          </a:p>
        </p:txBody>
      </p:sp>
      <p:sp>
        <p:nvSpPr>
          <p:cNvPr id="4" name="Текст 3"/>
          <p:cNvSpPr>
            <a:spLocks noGrp="1"/>
          </p:cNvSpPr>
          <p:nvPr>
            <p:ph type="body" sz="half" idx="2"/>
          </p:nvPr>
        </p:nvSpPr>
        <p:spPr/>
        <p:txBody>
          <a:bodyPr/>
          <a:lstStyle/>
          <a:p>
            <a:endParaRPr lang="uk-UA" dirty="0"/>
          </a:p>
        </p:txBody>
      </p:sp>
      <p:pic>
        <p:nvPicPr>
          <p:cNvPr id="3074" name="Picture 2" descr="Презентація на тему &quot;Фома Аквінський&quot; | Презентація. Філософ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9" y="2842951"/>
            <a:ext cx="5036795" cy="2644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7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9310845B-7F19-4A9A-BEE4-BEF0501E1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F1DF1E-36E3-406C-8CF7-DB13BB647087}">
  <ds:schemaRefs>
    <ds:schemaRef ds:uri="http://schemas.microsoft.com/sharepoint/v3/contenttype/forms"/>
  </ds:schemaRefs>
</ds:datastoreItem>
</file>

<file path=customXml/itemProps3.xml><?xml version="1.0" encoding="utf-8"?>
<ds:datastoreItem xmlns:ds="http://schemas.openxmlformats.org/officeDocument/2006/customXml" ds:itemID="{B85274BF-C111-4B7A-8D90-F7666D37C13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Оформление Будущее</Template>
  <TotalTime>0</TotalTime>
  <Words>4479</Words>
  <Application>Microsoft Office PowerPoint</Application>
  <PresentationFormat>Широкий екран</PresentationFormat>
  <Paragraphs>87</Paragraphs>
  <Slides>28</Slides>
  <Notes>1</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28</vt:i4>
      </vt:variant>
    </vt:vector>
  </HeadingPairs>
  <TitlesOfParts>
    <vt:vector size="32" baseType="lpstr">
      <vt:lpstr>Arial</vt:lpstr>
      <vt:lpstr>Calibri</vt:lpstr>
      <vt:lpstr>Calibri Light</vt:lpstr>
      <vt:lpstr>Небеса</vt:lpstr>
      <vt:lpstr>Філософія епохи Середньовіччя та Відродження</vt:lpstr>
      <vt:lpstr>філософія Західного Середньовіччя</vt:lpstr>
      <vt:lpstr>Патристика і схоластика</vt:lpstr>
      <vt:lpstr>Патристика. Тертуліан</vt:lpstr>
      <vt:lpstr>Аврелій Августин</vt:lpstr>
      <vt:lpstr>Презентація PowerPoint</vt:lpstr>
      <vt:lpstr>Презентація PowerPoint</vt:lpstr>
      <vt:lpstr>номіналізм та реалізм</vt:lpstr>
      <vt:lpstr>Фома Аквінський</vt:lpstr>
      <vt:lpstr>Аквінат виводить 5 доказів існування Бога: </vt:lpstr>
      <vt:lpstr>Презентація PowerPoint</vt:lpstr>
      <vt:lpstr>Вільям Оккам</vt:lpstr>
      <vt:lpstr>Арабомовна філософія Середньовіччя. </vt:lpstr>
      <vt:lpstr>перипатетизм</vt:lpstr>
      <vt:lpstr>аль-Кінді</vt:lpstr>
      <vt:lpstr>аль-Фарабі</vt:lpstr>
      <vt:lpstr>Ібн Сіна (Авіценна)</vt:lpstr>
      <vt:lpstr>Презентація PowerPoint</vt:lpstr>
      <vt:lpstr>мутазилізм</vt:lpstr>
      <vt:lpstr>Презентація PowerPoint</vt:lpstr>
      <vt:lpstr>ісмаїлізм</vt:lpstr>
      <vt:lpstr>ішракізм</vt:lpstr>
      <vt:lpstr>Філософія епохи Відродження.</vt:lpstr>
      <vt:lpstr>Презентація PowerPoint</vt:lpstr>
      <vt:lpstr>Микола Кузанський</vt:lpstr>
      <vt:lpstr>Якоб Бьоме</vt:lpstr>
      <vt:lpstr>Томас Мор</vt:lpstr>
      <vt:lpstr>Томмазо Кампанелла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2022-10-12T04:57:52Z</dcterms:created>
  <dcterms:modified xsi:type="dcterms:W3CDTF">2023-03-15T10:16:23Z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