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70" r:id="rId2"/>
    <p:sldId id="297" r:id="rId3"/>
    <p:sldId id="298" r:id="rId4"/>
    <p:sldId id="331" r:id="rId5"/>
    <p:sldId id="299" r:id="rId6"/>
    <p:sldId id="300" r:id="rId7"/>
    <p:sldId id="301" r:id="rId8"/>
    <p:sldId id="302" r:id="rId9"/>
    <p:sldId id="303" r:id="rId10"/>
    <p:sldId id="330" r:id="rId11"/>
    <p:sldId id="332" r:id="rId12"/>
    <p:sldId id="333" r:id="rId13"/>
    <p:sldId id="335" r:id="rId14"/>
    <p:sldId id="336" r:id="rId15"/>
    <p:sldId id="337" r:id="rId16"/>
    <p:sldId id="304" r:id="rId17"/>
    <p:sldId id="305" r:id="rId18"/>
    <p:sldId id="306" r:id="rId19"/>
    <p:sldId id="307" r:id="rId20"/>
    <p:sldId id="308" r:id="rId21"/>
    <p:sldId id="334" r:id="rId22"/>
    <p:sldId id="309" r:id="rId23"/>
    <p:sldId id="338" r:id="rId24"/>
    <p:sldId id="340" r:id="rId25"/>
    <p:sldId id="310" r:id="rId26"/>
    <p:sldId id="311" r:id="rId27"/>
    <p:sldId id="341" r:id="rId28"/>
    <p:sldId id="343" r:id="rId29"/>
    <p:sldId id="342" r:id="rId30"/>
    <p:sldId id="344" r:id="rId31"/>
    <p:sldId id="312" r:id="rId32"/>
    <p:sldId id="346" r:id="rId33"/>
    <p:sldId id="345" r:id="rId34"/>
    <p:sldId id="313" r:id="rId35"/>
    <p:sldId id="314" r:id="rId36"/>
    <p:sldId id="315" r:id="rId37"/>
    <p:sldId id="354" r:id="rId38"/>
    <p:sldId id="355" r:id="rId39"/>
    <p:sldId id="356" r:id="rId40"/>
    <p:sldId id="316" r:id="rId41"/>
    <p:sldId id="317" r:id="rId42"/>
    <p:sldId id="318" r:id="rId43"/>
    <p:sldId id="321" r:id="rId44"/>
    <p:sldId id="322" r:id="rId45"/>
    <p:sldId id="323" r:id="rId46"/>
    <p:sldId id="324" r:id="rId47"/>
    <p:sldId id="347" r:id="rId48"/>
    <p:sldId id="348" r:id="rId49"/>
    <p:sldId id="349" r:id="rId50"/>
    <p:sldId id="350" r:id="rId51"/>
    <p:sldId id="351" r:id="rId52"/>
    <p:sldId id="352" r:id="rId53"/>
    <p:sldId id="353" r:id="rId54"/>
    <p:sldId id="372" r:id="rId55"/>
    <p:sldId id="393" r:id="rId56"/>
    <p:sldId id="394" r:id="rId57"/>
    <p:sldId id="395" r:id="rId58"/>
    <p:sldId id="400" r:id="rId59"/>
    <p:sldId id="401" r:id="rId60"/>
    <p:sldId id="402" r:id="rId61"/>
    <p:sldId id="403" r:id="rId62"/>
    <p:sldId id="414" r:id="rId63"/>
    <p:sldId id="365" r:id="rId64"/>
    <p:sldId id="366" r:id="rId65"/>
    <p:sldId id="367" r:id="rId66"/>
    <p:sldId id="405" r:id="rId67"/>
    <p:sldId id="406" r:id="rId68"/>
    <p:sldId id="404" r:id="rId69"/>
    <p:sldId id="385" r:id="rId70"/>
    <p:sldId id="369" r:id="rId71"/>
    <p:sldId id="370" r:id="rId72"/>
    <p:sldId id="360" r:id="rId73"/>
    <p:sldId id="361" r:id="rId74"/>
    <p:sldId id="387" r:id="rId75"/>
    <p:sldId id="388" r:id="rId76"/>
    <p:sldId id="389" r:id="rId77"/>
    <p:sldId id="390" r:id="rId78"/>
    <p:sldId id="407" r:id="rId79"/>
    <p:sldId id="408" r:id="rId80"/>
    <p:sldId id="409" r:id="rId81"/>
    <p:sldId id="410" r:id="rId82"/>
    <p:sldId id="411" r:id="rId83"/>
    <p:sldId id="412" r:id="rId84"/>
    <p:sldId id="413" r:id="rId85"/>
    <p:sldId id="374" r:id="rId86"/>
    <p:sldId id="325" r:id="rId87"/>
    <p:sldId id="328" r:id="rId88"/>
    <p:sldId id="296" r:id="rId8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4E8A3-EC81-49D4-9057-0DC63CE113EA}" type="datetimeFigureOut">
              <a:rPr lang="ru-RU" smtClean="0"/>
              <a:t>01.12.2021</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C04B0-5B91-418F-AC12-6B78ED4A40C1}" type="slidenum">
              <a:rPr lang="ru-RU" smtClean="0"/>
              <a:t>‹#›</a:t>
            </a:fld>
            <a:endParaRPr lang="ru-RU"/>
          </a:p>
        </p:txBody>
      </p:sp>
    </p:spTree>
    <p:extLst>
      <p:ext uri="{BB962C8B-B14F-4D97-AF65-F5344CB8AC3E}">
        <p14:creationId xmlns:p14="http://schemas.microsoft.com/office/powerpoint/2010/main" val="164608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EB3C04B0-5B91-418F-AC12-6B78ED4A40C1}" type="slidenum">
              <a:rPr lang="ru-RU" smtClean="0"/>
              <a:t>71</a:t>
            </a:fld>
            <a:endParaRPr lang="ru-RU"/>
          </a:p>
        </p:txBody>
      </p:sp>
    </p:spTree>
    <p:extLst>
      <p:ext uri="{BB962C8B-B14F-4D97-AF65-F5344CB8AC3E}">
        <p14:creationId xmlns:p14="http://schemas.microsoft.com/office/powerpoint/2010/main" val="405983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280405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8656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245848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34B29B5D-D8AE-4476-B1A2-C3258E3A5D23}"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36618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29B5D-D8AE-4476-B1A2-C3258E3A5D23}" type="datetimeFigureOut">
              <a:rPr lang="ru-RU" smtClean="0"/>
              <a:t>01.12.2021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62551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34B29B5D-D8AE-4476-B1A2-C3258E3A5D23}"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2819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34B29B5D-D8AE-4476-B1A2-C3258E3A5D23}" type="datetimeFigureOut">
              <a:rPr lang="ru-RU" smtClean="0"/>
              <a:t>01.12.2021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71465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34B29B5D-D8AE-4476-B1A2-C3258E3A5D23}" type="datetimeFigureOut">
              <a:rPr lang="ru-RU" smtClean="0"/>
              <a:t>01.12.2021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158329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29B5D-D8AE-4476-B1A2-C3258E3A5D23}" type="datetimeFigureOut">
              <a:rPr lang="ru-RU" smtClean="0"/>
              <a:t>01.12.2021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7403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29B5D-D8AE-4476-B1A2-C3258E3A5D23}"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196232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29B5D-D8AE-4476-B1A2-C3258E3A5D23}" type="datetimeFigureOut">
              <a:rPr lang="ru-RU" smtClean="0"/>
              <a:t>01.12.2021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AA45FD-7AF6-46FC-B3A6-359139CD6804}" type="slidenum">
              <a:rPr lang="ru-RU" smtClean="0"/>
              <a:t>‹#›</a:t>
            </a:fld>
            <a:endParaRPr lang="ru-RU"/>
          </a:p>
        </p:txBody>
      </p:sp>
    </p:spTree>
    <p:extLst>
      <p:ext uri="{BB962C8B-B14F-4D97-AF65-F5344CB8AC3E}">
        <p14:creationId xmlns:p14="http://schemas.microsoft.com/office/powerpoint/2010/main" val="42375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29B5D-D8AE-4476-B1A2-C3258E3A5D23}" type="datetimeFigureOut">
              <a:rPr lang="ru-RU" smtClean="0"/>
              <a:t>01.12.2021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A45FD-7AF6-46FC-B3A6-359139CD6804}" type="slidenum">
              <a:rPr lang="ru-RU" smtClean="0"/>
              <a:t>‹#›</a:t>
            </a:fld>
            <a:endParaRPr lang="ru-RU"/>
          </a:p>
        </p:txBody>
      </p:sp>
    </p:spTree>
    <p:extLst>
      <p:ext uri="{BB962C8B-B14F-4D97-AF65-F5344CB8AC3E}">
        <p14:creationId xmlns:p14="http://schemas.microsoft.com/office/powerpoint/2010/main" val="341096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docs.python.org/3/library/operator.html#mapping-operators-to-function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6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716" y="688063"/>
            <a:ext cx="9144000" cy="4807390"/>
          </a:xfrm>
        </p:spPr>
        <p:txBody>
          <a:bodyPr>
            <a:normAutofit fontScale="90000"/>
          </a:bodyPr>
          <a:lstStyle/>
          <a:p>
            <a:br>
              <a:rPr lang="uk-UA" b="1" dirty="0">
                <a:latin typeface="+mn-lt"/>
              </a:rPr>
            </a:br>
            <a:r>
              <a:rPr lang="uk-UA" b="1" dirty="0">
                <a:latin typeface="+mn-lt"/>
              </a:rPr>
              <a:t>ЛЕКЦІЇ 11-13</a:t>
            </a:r>
            <a:br>
              <a:rPr lang="uk-UA" b="1" dirty="0">
                <a:latin typeface="+mn-lt"/>
              </a:rPr>
            </a:br>
            <a:br>
              <a:rPr lang="uk-UA" b="1" dirty="0">
                <a:latin typeface="+mn-lt"/>
              </a:rPr>
            </a:br>
            <a:r>
              <a:rPr lang="uk-UA" b="1" dirty="0">
                <a:latin typeface="+mn-lt"/>
              </a:rPr>
              <a:t>Об’єктно-орієнтоване програмування </a:t>
            </a:r>
            <a:br>
              <a:rPr lang="uk-UA" b="1" dirty="0">
                <a:latin typeface="+mn-lt"/>
              </a:rPr>
            </a:br>
            <a:r>
              <a:rPr lang="uk-UA" b="1" dirty="0">
                <a:latin typeface="+mn-lt"/>
              </a:rPr>
              <a:t>в мові </a:t>
            </a:r>
            <a:r>
              <a:rPr lang="en-US" b="1" dirty="0">
                <a:latin typeface="+mn-lt"/>
              </a:rPr>
              <a:t>Python</a:t>
            </a:r>
            <a:endParaRPr lang="ru-RU" b="1" dirty="0">
              <a:latin typeface="+mn-lt"/>
            </a:endParaRPr>
          </a:p>
        </p:txBody>
      </p:sp>
    </p:spTree>
    <p:extLst>
      <p:ext uri="{BB962C8B-B14F-4D97-AF65-F5344CB8AC3E}">
        <p14:creationId xmlns:p14="http://schemas.microsoft.com/office/powerpoint/2010/main" val="278820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083" y="65252"/>
            <a:ext cx="11697078" cy="6482281"/>
          </a:xfrm>
        </p:spPr>
        <p:txBody>
          <a:bodyPr>
            <a:normAutofit/>
          </a:bodyPr>
          <a:lstStyle/>
          <a:p>
            <a:pPr marL="0" indent="0" algn="ctr">
              <a:buNone/>
            </a:pPr>
            <a:r>
              <a:rPr lang="en-US" sz="1800" b="1" i="1" dirty="0"/>
              <a:t>If __name__  == “__main__”</a:t>
            </a:r>
          </a:p>
          <a:p>
            <a:pPr marL="0" indent="0">
              <a:buNone/>
            </a:pPr>
            <a:r>
              <a:rPr lang="uk-UA" sz="1600" dirty="0"/>
              <a:t>Коли інтерпретатор </a:t>
            </a:r>
            <a:r>
              <a:rPr lang="en-US" sz="1600" dirty="0"/>
              <a:t>Python </a:t>
            </a:r>
            <a:r>
              <a:rPr lang="uk-UA" sz="1600" dirty="0"/>
              <a:t>зчитує файл з кодом, він спочатку визначає кілька спеціальних змінних. Одна з них - змінна </a:t>
            </a:r>
            <a:r>
              <a:rPr lang="uk-UA" sz="1600" b="1" i="1" dirty="0"/>
              <a:t>__</a:t>
            </a:r>
            <a:r>
              <a:rPr lang="en-US" sz="1600" b="1" i="1" dirty="0"/>
              <a:t>name__</a:t>
            </a:r>
            <a:endParaRPr lang="ru-RU" sz="1600" b="1" i="1" dirty="0"/>
          </a:p>
          <a:p>
            <a:pPr marL="0" indent="0">
              <a:buNone/>
            </a:pPr>
            <a:r>
              <a:rPr lang="ru-RU" sz="1600" dirty="0"/>
              <a:t>Якщо модуль (вихідний файл) запуска</a:t>
            </a:r>
            <a:r>
              <a:rPr lang="uk-UA" sz="1600" dirty="0"/>
              <a:t>ється</a:t>
            </a:r>
            <a:r>
              <a:rPr lang="ru-RU" sz="1600" dirty="0"/>
              <a:t> в якості основної програми, інтерпретатор призначить значеня  </a:t>
            </a:r>
            <a:r>
              <a:rPr lang="ru-RU" sz="1600" b="1" i="1" dirty="0"/>
              <a:t>"__main__"</a:t>
            </a:r>
            <a:r>
              <a:rPr lang="ru-RU" sz="1600" dirty="0"/>
              <a:t> змінній </a:t>
            </a:r>
            <a:r>
              <a:rPr lang="ru-RU" sz="1600" b="1" i="1" dirty="0"/>
              <a:t>__name__</a:t>
            </a:r>
            <a:r>
              <a:rPr lang="ru-RU" sz="1600" dirty="0"/>
              <a:t>. </a:t>
            </a:r>
            <a:r>
              <a:rPr lang="en-US" sz="1600" b="1" i="1" dirty="0"/>
              <a:t> </a:t>
            </a:r>
            <a:r>
              <a:rPr lang="uk-UA" sz="1600" dirty="0"/>
              <a:t>Але якщо файл з кодом (функція, класи і т.д.) імпортується в інший файл, то змінна </a:t>
            </a:r>
            <a:r>
              <a:rPr lang="ru-RU" sz="1600" b="1" dirty="0"/>
              <a:t>__name__ </a:t>
            </a:r>
            <a:r>
              <a:rPr lang="ru-RU" sz="1600" dirty="0"/>
              <a:t>отримає в якості значення ім’я модуля, що імпортується.</a:t>
            </a:r>
          </a:p>
          <a:p>
            <a:pPr marL="0" indent="0">
              <a:buNone/>
            </a:pPr>
            <a:r>
              <a:rPr lang="ru-RU" sz="1600" dirty="0"/>
              <a:t>Приклад. Нехай є два файли</a:t>
            </a:r>
            <a:r>
              <a:rPr lang="en-US" sz="1600" dirty="0"/>
              <a:t> </a:t>
            </a:r>
            <a:r>
              <a:rPr lang="en-US" sz="1600" b="1" i="1" dirty="0"/>
              <a:t>just_file.py</a:t>
            </a:r>
            <a:r>
              <a:rPr lang="en-US" sz="1600" dirty="0"/>
              <a:t> </a:t>
            </a:r>
            <a:r>
              <a:rPr lang="uk-UA" sz="1600" dirty="0"/>
              <a:t>і </a:t>
            </a:r>
            <a:r>
              <a:rPr lang="en-US" sz="1600" b="1" i="1" dirty="0"/>
              <a:t>for_fun.py</a:t>
            </a:r>
            <a:r>
              <a:rPr lang="ru-RU" sz="1600" dirty="0"/>
              <a:t>: </a:t>
            </a:r>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uk-UA" sz="1600" dirty="0"/>
          </a:p>
          <a:p>
            <a:pPr marL="0" indent="0">
              <a:buNone/>
            </a:pPr>
            <a:r>
              <a:rPr lang="uk-UA" sz="1600" dirty="0"/>
              <a:t>Якщо його виконати окремо</a:t>
            </a:r>
            <a:endParaRPr lang="ru-RU" sz="1600" dirty="0"/>
          </a:p>
        </p:txBody>
      </p:sp>
      <p:sp>
        <p:nvSpPr>
          <p:cNvPr id="4" name="Rectangle 1"/>
          <p:cNvSpPr>
            <a:spLocks noChangeArrowheads="1"/>
          </p:cNvSpPr>
          <p:nvPr/>
        </p:nvSpPr>
        <p:spPr bwMode="auto">
          <a:xfrm>
            <a:off x="279286" y="1990648"/>
            <a:ext cx="5851282" cy="263149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1" u="none" strike="noStrike" cap="none" normalizeH="0" baseline="0" dirty="0">
                <a:ln>
                  <a:noFill/>
                </a:ln>
                <a:solidFill>
                  <a:srgbClr val="546E7A"/>
                </a:solidFill>
                <a:effectLst/>
                <a:latin typeface="JetBrains Mono"/>
              </a:rPr>
              <a:t># =================  Це файл for_fun.py ====================#</a:t>
            </a:r>
            <a:br>
              <a:rPr kumimoji="0" lang="ru-RU" altLang="ru-RU" sz="1100" b="0" i="1" u="none" strike="noStrike" cap="none" normalizeH="0" baseline="0" dirty="0">
                <a:ln>
                  <a:noFill/>
                </a:ln>
                <a:solidFill>
                  <a:srgbClr val="546E7A"/>
                </a:solidFill>
                <a:effectLst/>
                <a:latin typeface="JetBrains Mono"/>
              </a:rPr>
            </a:b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C792EA"/>
                </a:solidFill>
                <a:effectLst/>
                <a:latin typeface="JetBrains Mono"/>
              </a:rPr>
              <a:t>def </a:t>
            </a:r>
            <a:r>
              <a:rPr kumimoji="0" lang="ru-RU" altLang="ru-RU" sz="1100" b="0" i="0" u="none" strike="noStrike" cap="none" normalizeH="0" baseline="0" dirty="0">
                <a:ln>
                  <a:noFill/>
                </a:ln>
                <a:solidFill>
                  <a:srgbClr val="82AAFF"/>
                </a:solidFill>
                <a:effectLst/>
                <a:latin typeface="JetBrains Mono"/>
              </a:rPr>
              <a:t>some_func</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"Це функція some_func з файлу for_fun.py"</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1" u="none" strike="noStrike" cap="none" normalizeH="0" baseline="0" dirty="0">
                <a:ln>
                  <a:noFill/>
                </a:ln>
                <a:solidFill>
                  <a:srgbClr val="546E7A"/>
                </a:solidFill>
                <a:effectLst/>
                <a:latin typeface="JetBrains Mono"/>
              </a:rPr>
              <a:t># При імпортуванні модулю весь код модуля читається і виконується повністю!</a:t>
            </a:r>
            <a:br>
              <a:rPr kumimoji="0" lang="ru-RU" altLang="ru-RU" sz="1100" b="0" i="1" u="none" strike="noStrike" cap="none" normalizeH="0" baseline="0" dirty="0">
                <a:ln>
                  <a:noFill/>
                </a:ln>
                <a:solidFill>
                  <a:srgbClr val="546E7A"/>
                </a:solidFill>
                <a:effectLst/>
                <a:latin typeface="JetBrains Mono"/>
              </a:rPr>
            </a:b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Але що робити, якщо ми хочемо запускати функцію в файлі коли використовуємо</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його окремо і не запускати її якщо просто потрібно імпортувати цю функцію в</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інший файл і використовувати її там?</a:t>
            </a:r>
            <a:br>
              <a:rPr kumimoji="0" lang="ru-RU" altLang="ru-RU" sz="1100" b="0" i="1" u="none" strike="noStrike" cap="none" normalizeH="0" baseline="0" dirty="0">
                <a:ln>
                  <a:noFill/>
                </a:ln>
                <a:solidFill>
                  <a:srgbClr val="546E7A"/>
                </a:solidFill>
                <a:effectLst/>
                <a:latin typeface="JetBrains Mono"/>
              </a:rPr>
            </a:b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C792EA"/>
                </a:solidFill>
                <a:effectLst/>
                <a:latin typeface="JetBrains Mono"/>
              </a:rPr>
              <a:t>if </a:t>
            </a:r>
            <a:r>
              <a:rPr kumimoji="0" lang="ru-RU" altLang="ru-RU" sz="1100" b="0" i="0" u="none" strike="noStrike" cap="none" normalizeH="0" baseline="0" dirty="0">
                <a:ln>
                  <a:noFill/>
                </a:ln>
                <a:solidFill>
                  <a:srgbClr val="C3CEE3"/>
                </a:solidFill>
                <a:effectLst/>
                <a:latin typeface="JetBrains Mono"/>
              </a:rPr>
              <a:t>__name__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E88D"/>
                </a:solidFill>
                <a:effectLst/>
                <a:latin typeface="JetBrains Mono"/>
              </a:rPr>
              <a:t>"__main__"</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82AAFF"/>
                </a:solidFill>
                <a:effectLst/>
                <a:latin typeface="JetBrains Mono"/>
              </a:rPr>
              <a:t>some_func</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1" u="none" strike="noStrike" cap="none" normalizeH="0" baseline="0" dirty="0">
                <a:ln>
                  <a:noFill/>
                </a:ln>
                <a:solidFill>
                  <a:srgbClr val="C792EA"/>
                </a:solidFill>
                <a:effectLst/>
                <a:latin typeface="JetBrains Mono"/>
              </a:rPr>
              <a:t>else</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"А ось ця частина коду виконається якщо наша функція буде імпортована"</a:t>
            </a:r>
            <a:r>
              <a:rPr kumimoji="0" lang="ru-RU" altLang="ru-RU" sz="1100" b="0" i="0" u="none" strike="noStrike" cap="none" normalizeH="0" baseline="0" dirty="0">
                <a:ln>
                  <a:noFill/>
                </a:ln>
                <a:solidFill>
                  <a:srgbClr val="89DDFF"/>
                </a:solidFill>
                <a:effectLst/>
                <a:latin typeface="JetBrains Mono"/>
              </a:rPr>
              <a:t>)</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279286" y="5001242"/>
            <a:ext cx="3219450" cy="391602"/>
          </a:xfrm>
          <a:prstGeom prst="rect">
            <a:avLst/>
          </a:prstGeom>
        </p:spPr>
      </p:pic>
      <p:sp>
        <p:nvSpPr>
          <p:cNvPr id="6" name="Rectangle 5"/>
          <p:cNvSpPr/>
          <p:nvPr/>
        </p:nvSpPr>
        <p:spPr>
          <a:xfrm>
            <a:off x="6048789" y="1618299"/>
            <a:ext cx="5760423" cy="338554"/>
          </a:xfrm>
          <a:prstGeom prst="rect">
            <a:avLst/>
          </a:prstGeom>
        </p:spPr>
        <p:txBody>
          <a:bodyPr wrap="none">
            <a:spAutoFit/>
          </a:bodyPr>
          <a:lstStyle/>
          <a:p>
            <a:r>
              <a:rPr lang="uk-UA" sz="1600" dirty="0"/>
              <a:t>Але якщо ми хочемо використати нашу функцію в іншому файлі</a:t>
            </a:r>
            <a:endParaRPr lang="ru-RU" sz="1600" dirty="0"/>
          </a:p>
        </p:txBody>
      </p:sp>
      <p:sp>
        <p:nvSpPr>
          <p:cNvPr id="9" name="Rectangle 8"/>
          <p:cNvSpPr/>
          <p:nvPr/>
        </p:nvSpPr>
        <p:spPr>
          <a:xfrm>
            <a:off x="6129196" y="3203212"/>
            <a:ext cx="1403654" cy="338554"/>
          </a:xfrm>
          <a:prstGeom prst="rect">
            <a:avLst/>
          </a:prstGeom>
        </p:spPr>
        <p:txBody>
          <a:bodyPr wrap="none">
            <a:spAutoFit/>
          </a:bodyPr>
          <a:lstStyle/>
          <a:p>
            <a:r>
              <a:rPr lang="uk-UA" sz="1600" dirty="0"/>
              <a:t>То отримаємо</a:t>
            </a:r>
            <a:endParaRPr lang="ru-RU" sz="1600" dirty="0"/>
          </a:p>
        </p:txBody>
      </p:sp>
      <p:pic>
        <p:nvPicPr>
          <p:cNvPr id="10" name="Picture 9"/>
          <p:cNvPicPr>
            <a:picLocks noChangeAspect="1"/>
          </p:cNvPicPr>
          <p:nvPr/>
        </p:nvPicPr>
        <p:blipFill>
          <a:blip r:embed="rId3"/>
          <a:stretch>
            <a:fillRect/>
          </a:stretch>
        </p:blipFill>
        <p:spPr>
          <a:xfrm>
            <a:off x="6509068" y="3584493"/>
            <a:ext cx="5276850" cy="590550"/>
          </a:xfrm>
          <a:prstGeom prst="rect">
            <a:avLst/>
          </a:prstGeom>
        </p:spPr>
      </p:pic>
      <p:sp>
        <p:nvSpPr>
          <p:cNvPr id="11" name="Rectangle 10"/>
          <p:cNvSpPr/>
          <p:nvPr/>
        </p:nvSpPr>
        <p:spPr>
          <a:xfrm>
            <a:off x="284511" y="5590878"/>
            <a:ext cx="11528555" cy="830997"/>
          </a:xfrm>
          <a:prstGeom prst="rect">
            <a:avLst/>
          </a:prstGeom>
        </p:spPr>
        <p:txBody>
          <a:bodyPr wrap="square">
            <a:spAutoFit/>
          </a:bodyPr>
          <a:lstStyle/>
          <a:p>
            <a:r>
              <a:rPr lang="uk-UA" sz="1600" b="1" dirty="0"/>
              <a:t>Чому це працює саме так? </a:t>
            </a:r>
          </a:p>
          <a:p>
            <a:r>
              <a:rPr lang="uk-UA" sz="1600" dirty="0"/>
              <a:t>Іноді необхідно написати файл .</a:t>
            </a:r>
            <a:r>
              <a:rPr lang="en-US" sz="1600" dirty="0" err="1"/>
              <a:t>py</a:t>
            </a:r>
            <a:r>
              <a:rPr lang="en-US" sz="1600" dirty="0"/>
              <a:t>, </a:t>
            </a:r>
            <a:r>
              <a:rPr lang="uk-UA" sz="1600" dirty="0"/>
              <a:t>який може використовуватися іншими програмами і/або модулями як модуль, а також може бути запущений як самостійна програма. Останній варіант часто зустрічається для написання тестів і демонстрації роботи модулів.</a:t>
            </a:r>
          </a:p>
        </p:txBody>
      </p:sp>
      <p:sp>
        <p:nvSpPr>
          <p:cNvPr id="13" name="Rectangle 3"/>
          <p:cNvSpPr>
            <a:spLocks noChangeArrowheads="1"/>
          </p:cNvSpPr>
          <p:nvPr/>
        </p:nvSpPr>
        <p:spPr bwMode="auto">
          <a:xfrm>
            <a:off x="6328907" y="1999580"/>
            <a:ext cx="5202258" cy="83099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546E7A"/>
                </a:solidFill>
                <a:effectLst/>
                <a:latin typeface="JetBrains Mono"/>
              </a:rPr>
              <a:t># =================  Це файл </a:t>
            </a:r>
            <a:r>
              <a:rPr lang="en-US" altLang="ru-RU" sz="1200" i="1" dirty="0">
                <a:solidFill>
                  <a:srgbClr val="546E7A"/>
                </a:solidFill>
                <a:latin typeface="JetBrains Mono"/>
              </a:rPr>
              <a:t>just</a:t>
            </a:r>
            <a:r>
              <a:rPr kumimoji="0" lang="ru-RU" altLang="ru-RU" sz="1200" b="0" i="1" u="none" strike="noStrike" cap="none" normalizeH="0" baseline="0" dirty="0">
                <a:ln>
                  <a:noFill/>
                </a:ln>
                <a:solidFill>
                  <a:srgbClr val="546E7A"/>
                </a:solidFill>
                <a:effectLst/>
                <a:latin typeface="JetBrains Mono"/>
              </a:rPr>
              <a:t>_file.py ====================#</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C792EA"/>
                </a:solidFill>
                <a:effectLst/>
                <a:latin typeface="JetBrains Mono"/>
              </a:rPr>
              <a:t>from </a:t>
            </a:r>
            <a:r>
              <a:rPr kumimoji="0" lang="ru-RU" altLang="ru-RU" sz="1200" b="0" i="0" u="none" strike="noStrike" cap="none" normalizeH="0" baseline="0" dirty="0">
                <a:ln>
                  <a:noFill/>
                </a:ln>
                <a:solidFill>
                  <a:srgbClr val="C3CEE3"/>
                </a:solidFill>
                <a:effectLst/>
                <a:latin typeface="JetBrains Mono"/>
              </a:rPr>
              <a:t>for_fun </a:t>
            </a:r>
            <a:r>
              <a:rPr kumimoji="0" lang="ru-RU" altLang="ru-RU" sz="1200" b="0" i="1" u="none" strike="noStrike" cap="none" normalizeH="0" baseline="0" dirty="0">
                <a:ln>
                  <a:noFill/>
                </a:ln>
                <a:solidFill>
                  <a:srgbClr val="C792EA"/>
                </a:solidFill>
                <a:effectLst/>
                <a:latin typeface="JetBrains Mono"/>
              </a:rPr>
              <a:t>import </a:t>
            </a:r>
            <a:r>
              <a:rPr kumimoji="0" lang="ru-RU" altLang="ru-RU" sz="1200" b="0" i="0" u="none" strike="noStrike" cap="none" normalizeH="0" baseline="0" dirty="0">
                <a:ln>
                  <a:noFill/>
                </a:ln>
                <a:solidFill>
                  <a:srgbClr val="C3CEE3"/>
                </a:solidFill>
                <a:effectLst/>
                <a:latin typeface="JetBrains Mono"/>
              </a:rPr>
              <a:t>some_func</a:t>
            </a:r>
            <a:br>
              <a:rPr kumimoji="0" lang="ru-RU" altLang="ru-RU" sz="1200" b="0" i="0" u="none" strike="noStrike" cap="none" normalizeH="0" baseline="0" dirty="0">
                <a:ln>
                  <a:noFill/>
                </a:ln>
                <a:solidFill>
                  <a:srgbClr val="C3CEE3"/>
                </a:solidFill>
                <a:effectLst/>
                <a:latin typeface="JetBrains Mono"/>
              </a:rPr>
            </a:b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82AAFF"/>
                </a:solidFill>
                <a:effectLst/>
                <a:latin typeface="JetBrains Mono"/>
              </a:rPr>
              <a:t>some_func</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438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23" y="135802"/>
            <a:ext cx="11660863" cy="6545655"/>
          </a:xfrm>
        </p:spPr>
        <p:txBody>
          <a:bodyPr>
            <a:normAutofit/>
          </a:bodyPr>
          <a:lstStyle/>
          <a:p>
            <a:pPr marL="0" indent="0" algn="ctr">
              <a:buNone/>
            </a:pPr>
            <a:r>
              <a:rPr lang="uk-UA" sz="1800" b="1" dirty="0"/>
              <a:t>Атрибути</a:t>
            </a:r>
          </a:p>
          <a:p>
            <a:pPr marL="0" indent="0">
              <a:buNone/>
            </a:pPr>
            <a:r>
              <a:rPr lang="uk-UA" sz="1600" dirty="0"/>
              <a:t>Атрибут класу/об'єкта -будь-який елемент класу/об'єкта (змінна, метод, підклас), на який ми можемо послатися через символ крапки. Тобто: </a:t>
            </a:r>
            <a:r>
              <a:rPr lang="uk-UA" sz="1600" b="1" i="1" dirty="0"/>
              <a:t>MyClass. атрибут </a:t>
            </a:r>
            <a:r>
              <a:rPr lang="uk-UA" sz="1600" dirty="0"/>
              <a:t>або </a:t>
            </a:r>
            <a:r>
              <a:rPr lang="uk-UA" sz="1600" b="1" i="1" dirty="0"/>
              <a:t>my_object.атрибут</a:t>
            </a:r>
            <a:r>
              <a:rPr lang="uk-UA" sz="1600" dirty="0"/>
              <a:t>. </a:t>
            </a:r>
          </a:p>
          <a:p>
            <a:pPr marL="0" indent="0">
              <a:buNone/>
            </a:pPr>
            <a:r>
              <a:rPr lang="uk-UA" sz="1600" dirty="0"/>
              <a:t>Всі атрибути можна розділити на 2 групи: </a:t>
            </a:r>
          </a:p>
          <a:p>
            <a:pPr>
              <a:spcBef>
                <a:spcPts val="0"/>
              </a:spcBef>
            </a:pPr>
            <a:r>
              <a:rPr lang="uk-UA" sz="1600" dirty="0"/>
              <a:t>Вбудовані (службові) атрибути </a:t>
            </a:r>
          </a:p>
          <a:p>
            <a:pPr>
              <a:spcBef>
                <a:spcPts val="0"/>
              </a:spcBef>
            </a:pPr>
            <a:r>
              <a:rPr lang="uk-UA" sz="1600" dirty="0"/>
              <a:t>Користувацькі атрибути</a:t>
            </a:r>
          </a:p>
          <a:p>
            <a:pPr marL="0" indent="0">
              <a:spcBef>
                <a:spcPts val="0"/>
              </a:spcBef>
              <a:buNone/>
            </a:pPr>
            <a:endParaRPr lang="uk-UA" sz="1600" dirty="0"/>
          </a:p>
          <a:p>
            <a:pPr marL="987425" indent="0">
              <a:spcBef>
                <a:spcPts val="0"/>
              </a:spcBef>
              <a:buNone/>
            </a:pPr>
            <a:r>
              <a:rPr lang="uk-UA" sz="1600" b="1" dirty="0"/>
              <a:t>Вбудовані атрибути</a:t>
            </a:r>
          </a:p>
          <a:p>
            <a:pPr marL="0" indent="0">
              <a:spcBef>
                <a:spcPts val="0"/>
              </a:spcBef>
              <a:buNone/>
            </a:pPr>
            <a:r>
              <a:rPr lang="uk-UA" sz="1600" dirty="0"/>
              <a:t>Всі класи в Python (починаючи з 3-й версії) мають один загальний батьківський клас - </a:t>
            </a:r>
            <a:r>
              <a:rPr lang="uk-UA" sz="1600" b="1" i="1" dirty="0"/>
              <a:t>object</a:t>
            </a:r>
            <a:r>
              <a:rPr lang="uk-UA" sz="1600" dirty="0"/>
              <a:t>. Це означає, що коли створюється новий клас, він неявно успадковуєте його від класу </a:t>
            </a:r>
            <a:r>
              <a:rPr lang="uk-UA" sz="1600" b="1" i="1" dirty="0"/>
              <a:t>object</a:t>
            </a:r>
            <a:r>
              <a:rPr lang="uk-UA" sz="1600" dirty="0"/>
              <a:t>, і тому створений клас успадковує його атрибути. Саме їх і називають вбудованими (службовими). </a:t>
            </a:r>
          </a:p>
          <a:p>
            <a:pPr marL="0" indent="0">
              <a:spcBef>
                <a:spcPts val="0"/>
              </a:spcBef>
              <a:buNone/>
            </a:pPr>
            <a:r>
              <a:rPr lang="uk-UA" sz="1600" dirty="0"/>
              <a:t>Ось деякі з них (зауважте, що в списку є як поля, так і методи):</a:t>
            </a:r>
            <a:endParaRPr lang="uk-UA" sz="1600" b="1" dirty="0"/>
          </a:p>
        </p:txBody>
      </p:sp>
      <p:graphicFrame>
        <p:nvGraphicFramePr>
          <p:cNvPr id="4" name="Table 3"/>
          <p:cNvGraphicFramePr>
            <a:graphicFrameLocks noGrp="1"/>
          </p:cNvGraphicFramePr>
          <p:nvPr>
            <p:extLst>
              <p:ext uri="{D42A27DB-BD31-4B8C-83A1-F6EECF244321}">
                <p14:modId xmlns:p14="http://schemas.microsoft.com/office/powerpoint/2010/main" val="3203438304"/>
              </p:ext>
            </p:extLst>
          </p:nvPr>
        </p:nvGraphicFramePr>
        <p:xfrm>
          <a:off x="190123" y="3151835"/>
          <a:ext cx="7025490" cy="3551469"/>
        </p:xfrm>
        <a:graphic>
          <a:graphicData uri="http://schemas.openxmlformats.org/drawingml/2006/table">
            <a:tbl>
              <a:tblPr/>
              <a:tblGrid>
                <a:gridCol w="2107647">
                  <a:extLst>
                    <a:ext uri="{9D8B030D-6E8A-4147-A177-3AD203B41FA5}">
                      <a16:colId xmlns:a16="http://schemas.microsoft.com/office/drawing/2014/main" val="20000"/>
                    </a:ext>
                  </a:extLst>
                </a:gridCol>
                <a:gridCol w="3512745">
                  <a:extLst>
                    <a:ext uri="{9D8B030D-6E8A-4147-A177-3AD203B41FA5}">
                      <a16:colId xmlns:a16="http://schemas.microsoft.com/office/drawing/2014/main" val="20001"/>
                    </a:ext>
                  </a:extLst>
                </a:gridCol>
                <a:gridCol w="1405098">
                  <a:extLst>
                    <a:ext uri="{9D8B030D-6E8A-4147-A177-3AD203B41FA5}">
                      <a16:colId xmlns:a16="http://schemas.microsoft.com/office/drawing/2014/main" val="20002"/>
                    </a:ext>
                  </a:extLst>
                </a:gridCol>
              </a:tblGrid>
              <a:tr h="276833">
                <a:tc>
                  <a:txBody>
                    <a:bodyPr/>
                    <a:lstStyle/>
                    <a:p>
                      <a:pPr algn="ctr"/>
                      <a:r>
                        <a:rPr lang="ru-RU" sz="1400" dirty="0"/>
                        <a:t>Атрибут</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ru-RU" sz="1400" dirty="0"/>
                        <a:t>Призначення</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ru-RU" sz="1400" dirty="0"/>
                        <a:t>Тип</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484458">
                <a:tc>
                  <a:txBody>
                    <a:bodyPr/>
                    <a:lstStyle/>
                    <a:p>
                      <a:r>
                        <a:rPr lang="en-US" sz="1200" dirty="0"/>
                        <a:t>__new__(</a:t>
                      </a:r>
                      <a:r>
                        <a:rPr lang="en-US" sz="1200" dirty="0" err="1"/>
                        <a:t>cls</a:t>
                      </a:r>
                      <a:r>
                        <a:rPr lang="en-US" sz="1200" dirty="0"/>
                        <a:t>[,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dirty="0"/>
                        <a:t>Конструктор. Створює екземпляр (об'єкт) класу. Сам клас передається в якості аргументу.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dirty="0"/>
                        <a:t>Функція</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484458">
                <a:tc>
                  <a:txBody>
                    <a:bodyPr/>
                    <a:lstStyle/>
                    <a:p>
                      <a:r>
                        <a:rPr lang="en-US" sz="1200"/>
                        <a:t>__init__(self[,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dirty="0"/>
                        <a:t>Конструктор. Створює екземпляр (об'єкт) класу. Сам клас передається в якості аргументу.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a:t>Функція</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484458">
                <a:tc>
                  <a:txBody>
                    <a:bodyPr/>
                    <a:lstStyle/>
                    <a:p>
                      <a:r>
                        <a:rPr lang="en-US" sz="1200"/>
                        <a:t>__del__(self)</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dirty="0"/>
                        <a:t>Деструктор. Викликається при видаленні об'єкта складальником сміття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a:t>Функція</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276833">
                <a:tc>
                  <a:txBody>
                    <a:bodyPr/>
                    <a:lstStyle/>
                    <a:p>
                      <a:r>
                        <a:rPr lang="en-US" sz="1200"/>
                        <a:t>__str__(self)</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200" dirty="0"/>
                        <a:t>Повертає строкове представлення об'єкту. </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a:t>Функція</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276833">
                <a:tc>
                  <a:txBody>
                    <a:bodyPr/>
                    <a:lstStyle/>
                    <a:p>
                      <a:r>
                        <a:rPr lang="en-US" sz="1200"/>
                        <a:t>__hash__(self)</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200" dirty="0"/>
                        <a:t>Повертає хеш-суму об'єкта. </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a:t>Функція</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84458">
                <a:tc>
                  <a:txBody>
                    <a:bodyPr/>
                    <a:lstStyle/>
                    <a:p>
                      <a:r>
                        <a:rPr lang="en-US" sz="1200"/>
                        <a:t>__setattr__(self, attr, val)</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200" dirty="0"/>
                        <a:t>Створює новий атрибут для об'єкта класу з ім'ям </a:t>
                      </a:r>
                      <a:r>
                        <a:rPr lang="en-US" sz="1200" dirty="0" err="1"/>
                        <a:t>attr</a:t>
                      </a:r>
                      <a:r>
                        <a:rPr lang="en-US" sz="1200" dirty="0"/>
                        <a:t> </a:t>
                      </a:r>
                      <a:r>
                        <a:rPr lang="uk-UA" sz="1200" dirty="0"/>
                        <a:t>і значенням </a:t>
                      </a:r>
                      <a:r>
                        <a:rPr lang="en-US" sz="1200" dirty="0" err="1"/>
                        <a:t>val</a:t>
                      </a:r>
                      <a:r>
                        <a:rPr lang="en-US" sz="1200" dirty="0"/>
                        <a:t> </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dirty="0"/>
                        <a:t>Функція</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276833">
                <a:tc>
                  <a:txBody>
                    <a:bodyPr/>
                    <a:lstStyle/>
                    <a:p>
                      <a:r>
                        <a:rPr lang="en-US" sz="1200"/>
                        <a:t>__doc__</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uk-UA" sz="1200" dirty="0"/>
                        <a:t>Документація класу. </a:t>
                      </a:r>
                      <a:endParaRPr lang="ru-RU" sz="1200" dirty="0"/>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a:t>Строка (тип </a:t>
                      </a:r>
                      <a:r>
                        <a:rPr lang="en-US" sz="1200"/>
                        <a:t>str)</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484458">
                <a:tc>
                  <a:txBody>
                    <a:bodyPr/>
                    <a:lstStyle/>
                    <a:p>
                      <a:r>
                        <a:rPr lang="en-US" sz="1200"/>
                        <a:t>__dict__</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dirty="0"/>
                        <a:t>Словник, в якому зберігається простір імен класу </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u-RU" sz="1200" dirty="0"/>
                        <a:t>Словник (тип </a:t>
                      </a:r>
                      <a:r>
                        <a:rPr lang="en-US" sz="1200" dirty="0" err="1"/>
                        <a:t>dict</a:t>
                      </a:r>
                      <a:r>
                        <a:rPr lang="en-US" sz="1200" dirty="0"/>
                        <a:t>)</a:t>
                      </a:r>
                    </a:p>
                  </a:txBody>
                  <a:tcPr marL="85320" marR="85320" marT="42660" marB="42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5" name="Rectangle 4"/>
          <p:cNvSpPr/>
          <p:nvPr/>
        </p:nvSpPr>
        <p:spPr>
          <a:xfrm>
            <a:off x="7432894" y="3200213"/>
            <a:ext cx="4418091" cy="3539430"/>
          </a:xfrm>
          <a:prstGeom prst="rect">
            <a:avLst/>
          </a:prstGeom>
        </p:spPr>
        <p:txBody>
          <a:bodyPr wrap="square">
            <a:spAutoFit/>
          </a:bodyPr>
          <a:lstStyle/>
          <a:p>
            <a:r>
              <a:rPr lang="uk-UA" sz="1400" dirty="0"/>
              <a:t>В теорії ООП </a:t>
            </a:r>
            <a:r>
              <a:rPr lang="uk-UA" sz="1400" i="1" dirty="0"/>
              <a:t>конструктор</a:t>
            </a:r>
            <a:r>
              <a:rPr lang="uk-UA" sz="1400" dirty="0"/>
              <a:t> класу - це спеціальний блок інструкцій, який викликається при створенні об'єкта. При роботі з </a:t>
            </a:r>
            <a:r>
              <a:rPr lang="en-US" sz="1400" dirty="0"/>
              <a:t>Python</a:t>
            </a:r>
            <a:r>
              <a:rPr lang="uk-UA" sz="1400" dirty="0"/>
              <a:t> може виникнути думка, що метод </a:t>
            </a:r>
            <a:r>
              <a:rPr lang="uk-UA" sz="1400" b="1" i="1" dirty="0"/>
              <a:t>__</a:t>
            </a:r>
            <a:r>
              <a:rPr lang="en-US" sz="1400" b="1" i="1" dirty="0" err="1"/>
              <a:t>init</a:t>
            </a:r>
            <a:r>
              <a:rPr lang="en-US" sz="1400" b="1" i="1" dirty="0"/>
              <a:t> __(self) </a:t>
            </a:r>
            <a:r>
              <a:rPr lang="en-US" sz="1400" dirty="0"/>
              <a:t>- </a:t>
            </a:r>
            <a:r>
              <a:rPr lang="uk-UA" sz="1400" dirty="0"/>
              <a:t>це і є конструктор, але це не зовсім так. Насправді, при створенні об'єкта в </a:t>
            </a:r>
            <a:r>
              <a:rPr lang="en-US" sz="1400" dirty="0"/>
              <a:t>Python </a:t>
            </a:r>
            <a:r>
              <a:rPr lang="uk-UA" sz="1400" dirty="0"/>
              <a:t>викликається метод </a:t>
            </a:r>
            <a:r>
              <a:rPr lang="uk-UA" sz="1400" b="1" i="1" dirty="0"/>
              <a:t>__</a:t>
            </a:r>
            <a:r>
              <a:rPr lang="en-US" sz="1400" b="1" i="1" dirty="0"/>
              <a:t>new __(</a:t>
            </a:r>
            <a:r>
              <a:rPr lang="en-US" sz="1400" b="1" i="1" dirty="0" err="1"/>
              <a:t>cls</a:t>
            </a:r>
            <a:r>
              <a:rPr lang="en-US" sz="1400" b="1" i="1" dirty="0"/>
              <a:t>, * </a:t>
            </a:r>
            <a:r>
              <a:rPr lang="en-US" sz="1400" b="1" i="1" dirty="0" err="1"/>
              <a:t>args</a:t>
            </a:r>
            <a:r>
              <a:rPr lang="en-US" sz="1400" b="1" i="1" dirty="0"/>
              <a:t>, ** </a:t>
            </a:r>
            <a:r>
              <a:rPr lang="en-US" sz="1400" b="1" i="1" dirty="0" err="1"/>
              <a:t>kwargs</a:t>
            </a:r>
            <a:r>
              <a:rPr lang="en-US" sz="1400" b="1" i="1" dirty="0"/>
              <a:t>)</a:t>
            </a:r>
            <a:r>
              <a:rPr lang="en-US" sz="1400" dirty="0"/>
              <a:t> </a:t>
            </a:r>
            <a:r>
              <a:rPr lang="uk-UA" sz="1400" dirty="0"/>
              <a:t>і саме він є конструктором класу. </a:t>
            </a:r>
          </a:p>
          <a:p>
            <a:r>
              <a:rPr lang="uk-UA" sz="1400" dirty="0"/>
              <a:t>Також зверніть увагу, що </a:t>
            </a:r>
            <a:r>
              <a:rPr lang="uk-UA" sz="1400" b="1" i="1" dirty="0"/>
              <a:t>__</a:t>
            </a:r>
            <a:r>
              <a:rPr lang="en-US" sz="1400" b="1" i="1" dirty="0"/>
              <a:t>new __()</a:t>
            </a:r>
            <a:r>
              <a:rPr lang="en-US" sz="1400" dirty="0"/>
              <a:t> - </a:t>
            </a:r>
            <a:r>
              <a:rPr lang="uk-UA" sz="1400" dirty="0"/>
              <a:t>це метод класу, тому його перший параметр </a:t>
            </a:r>
            <a:r>
              <a:rPr lang="en-US" sz="1400" b="1" i="1" dirty="0" err="1"/>
              <a:t>cls</a:t>
            </a:r>
            <a:r>
              <a:rPr lang="en-US" sz="1400" dirty="0"/>
              <a:t> - </a:t>
            </a:r>
            <a:r>
              <a:rPr lang="uk-UA" sz="1400" dirty="0"/>
              <a:t>посилання на поточний клас. У свою чергу, метод </a:t>
            </a:r>
            <a:r>
              <a:rPr lang="uk-UA" sz="1400" b="1" i="1" dirty="0"/>
              <a:t>__</a:t>
            </a:r>
            <a:r>
              <a:rPr lang="en-US" sz="1400" b="1" i="1" dirty="0" err="1"/>
              <a:t>init</a:t>
            </a:r>
            <a:r>
              <a:rPr lang="en-US" sz="1400" b="1" i="1" dirty="0"/>
              <a:t> __()</a:t>
            </a:r>
            <a:r>
              <a:rPr lang="en-US" sz="1400" dirty="0"/>
              <a:t> </a:t>
            </a:r>
            <a:r>
              <a:rPr lang="uk-UA" sz="1400" dirty="0"/>
              <a:t>є так званим ініціалізатор класу. Саме цей метод перший приймає створений конструктором об'єкт. </a:t>
            </a:r>
          </a:p>
          <a:p>
            <a:r>
              <a:rPr lang="uk-UA" sz="1400" dirty="0"/>
              <a:t>Метод </a:t>
            </a:r>
            <a:r>
              <a:rPr lang="uk-UA" sz="1400" b="1" i="1" dirty="0"/>
              <a:t>__</a:t>
            </a:r>
            <a:r>
              <a:rPr lang="en-US" sz="1400" b="1" i="1" dirty="0" err="1"/>
              <a:t>init</a:t>
            </a:r>
            <a:r>
              <a:rPr lang="en-US" sz="1400" b="1" i="1" dirty="0"/>
              <a:t> __() </a:t>
            </a:r>
            <a:r>
              <a:rPr lang="uk-UA" sz="1400" dirty="0"/>
              <a:t>часто переовизначається всередині класу самим програмістом. Це дозволяє зручно задавати параметри майбутнього об'єкта при його створенні. </a:t>
            </a:r>
          </a:p>
        </p:txBody>
      </p:sp>
    </p:spTree>
    <p:extLst>
      <p:ext uri="{BB962C8B-B14F-4D97-AF65-F5344CB8AC3E}">
        <p14:creationId xmlns:p14="http://schemas.microsoft.com/office/powerpoint/2010/main" val="29763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29" y="208230"/>
            <a:ext cx="11905307" cy="6536602"/>
          </a:xfrm>
        </p:spPr>
        <p:txBody>
          <a:bodyPr>
            <a:normAutofit/>
          </a:bodyPr>
          <a:lstStyle/>
          <a:p>
            <a:pPr marL="0" indent="0" algn="ctr">
              <a:buNone/>
            </a:pPr>
            <a:r>
              <a:rPr lang="uk-UA" sz="1600" b="1" dirty="0"/>
              <a:t>Користувацькі атрибути </a:t>
            </a:r>
          </a:p>
          <a:p>
            <a:pPr marL="0" indent="0">
              <a:buNone/>
            </a:pPr>
            <a:r>
              <a:rPr lang="uk-UA" sz="1600" dirty="0"/>
              <a:t>Це атрибути, які безпосередньо складають основний функціонал класу. Якщо службові атрибути успадковуються від базового класу </a:t>
            </a:r>
            <a:r>
              <a:rPr lang="uk-UA" sz="1600" b="1" i="1" dirty="0"/>
              <a:t>object</a:t>
            </a:r>
            <a:r>
              <a:rPr lang="uk-UA" sz="1600" dirty="0"/>
              <a:t>, то призначені для користувача - пишуться програмістом під час реалізації начинки класу і подальшої роботи з ним.</a:t>
            </a:r>
          </a:p>
          <a:p>
            <a:pPr marL="0" indent="0">
              <a:buNone/>
            </a:pPr>
            <a:r>
              <a:rPr lang="uk-UA" sz="1600" dirty="0"/>
              <a:t>Список атрибутів класу/об'єкта можна отримати за допомогою команди </a:t>
            </a:r>
            <a:r>
              <a:rPr lang="uk-UA" sz="1600" b="1" i="1" dirty="0"/>
              <a:t>dir()</a:t>
            </a:r>
            <a:r>
              <a:rPr lang="uk-UA" sz="1600" dirty="0"/>
              <a:t>. Якщо взяти найпростіший клас:</a:t>
            </a:r>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endParaRPr lang="uk-UA" sz="1600" b="1" dirty="0"/>
          </a:p>
          <a:p>
            <a:pPr marL="0" indent="0">
              <a:buNone/>
            </a:pPr>
            <a:r>
              <a:rPr lang="uk-UA" sz="1600" dirty="0"/>
              <a:t>Як бачите, за допомогою команди </a:t>
            </a:r>
            <a:r>
              <a:rPr lang="uk-UA" sz="1600" b="1" i="1" dirty="0"/>
              <a:t>dir() </a:t>
            </a:r>
            <a:r>
              <a:rPr lang="uk-UA" sz="1600" i="1" dirty="0"/>
              <a:t>можна побачити всі атрибути класу/об’єкту.</a:t>
            </a:r>
          </a:p>
          <a:p>
            <a:pPr marL="0" indent="0">
              <a:buNone/>
            </a:pPr>
            <a:r>
              <a:rPr lang="uk-UA" sz="1600" i="1" dirty="0"/>
              <a:t>І службові, ікористувацькі.</a:t>
            </a:r>
            <a:endParaRPr lang="uk-UA" sz="1600" dirty="0"/>
          </a:p>
        </p:txBody>
      </p:sp>
      <p:sp>
        <p:nvSpPr>
          <p:cNvPr id="4" name="Rectangle 1"/>
          <p:cNvSpPr>
            <a:spLocks noChangeArrowheads="1"/>
          </p:cNvSpPr>
          <p:nvPr/>
        </p:nvSpPr>
        <p:spPr bwMode="auto">
          <a:xfrm>
            <a:off x="266774" y="1471809"/>
            <a:ext cx="5073825" cy="249299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Student</a:t>
            </a:r>
            <a:r>
              <a:rPr kumimoji="0" lang="ru-RU" altLang="ru-RU" sz="1200" b="0" i="0" u="none" strike="noStrike" cap="none" normalizeH="0" baseline="0" dirty="0">
                <a:ln>
                  <a:noFill/>
                </a:ln>
                <a:solidFill>
                  <a:srgbClr val="89DDFF"/>
                </a:solidFill>
                <a:effectLst/>
                <a:latin typeface="JetBrains Mono"/>
              </a:rPr>
              <a:t>:</a:t>
            </a:r>
            <a:endParaRPr kumimoji="0" lang="en-US" altLang="ru-RU" sz="1200" b="0" i="0" u="none" strike="noStrike" cap="none" normalizeH="0" baseline="0" dirty="0">
              <a:ln>
                <a:noFill/>
              </a:ln>
              <a:solidFill>
                <a:srgbClr val="89DDFF"/>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name</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group</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age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name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name</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group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group</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age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age</a:t>
            </a:r>
            <a:endParaRPr kumimoji="0" lang="en-US" altLang="ru-RU" sz="1200" b="0" i="0" u="none" strike="noStrike" cap="none" normalizeH="0" baseline="0" dirty="0">
              <a:ln>
                <a:noFill/>
              </a:ln>
              <a:solidFill>
                <a:srgbClr val="F78C6C"/>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print_info</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f"Student's name is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name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 He studies in a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group</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petro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Student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"Petro"</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"IPZ-00"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petro</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print_info</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266773" y="4075557"/>
            <a:ext cx="3990975" cy="247650"/>
          </a:xfrm>
          <a:prstGeom prst="rect">
            <a:avLst/>
          </a:prstGeom>
        </p:spPr>
      </p:pic>
      <p:sp>
        <p:nvSpPr>
          <p:cNvPr id="6" name="Rectangle 2"/>
          <p:cNvSpPr>
            <a:spLocks noChangeArrowheads="1"/>
          </p:cNvSpPr>
          <p:nvPr/>
        </p:nvSpPr>
        <p:spPr bwMode="auto">
          <a:xfrm>
            <a:off x="266774" y="4578821"/>
            <a:ext cx="5073825" cy="46166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dir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Student</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dir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petro</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266773" y="5273392"/>
            <a:ext cx="4257675" cy="600075"/>
          </a:xfrm>
          <a:prstGeom prst="rect">
            <a:avLst/>
          </a:prstGeom>
        </p:spPr>
      </p:pic>
      <p:pic>
        <p:nvPicPr>
          <p:cNvPr id="8" name="Picture 7"/>
          <p:cNvPicPr>
            <a:picLocks noChangeAspect="1"/>
          </p:cNvPicPr>
          <p:nvPr/>
        </p:nvPicPr>
        <p:blipFill>
          <a:blip r:embed="rId4"/>
          <a:stretch>
            <a:fillRect/>
          </a:stretch>
        </p:blipFill>
        <p:spPr>
          <a:xfrm>
            <a:off x="4676994" y="5273392"/>
            <a:ext cx="3705225" cy="561975"/>
          </a:xfrm>
          <a:prstGeom prst="rect">
            <a:avLst/>
          </a:prstGeom>
        </p:spPr>
      </p:pic>
      <p:sp>
        <p:nvSpPr>
          <p:cNvPr id="9" name="Rectangle 8"/>
          <p:cNvSpPr/>
          <p:nvPr/>
        </p:nvSpPr>
        <p:spPr>
          <a:xfrm>
            <a:off x="5975927" y="2084636"/>
            <a:ext cx="2632364" cy="1169551"/>
          </a:xfrm>
          <a:prstGeom prst="rect">
            <a:avLst/>
          </a:prstGeom>
        </p:spPr>
        <p:txBody>
          <a:bodyPr wrap="square">
            <a:spAutoFit/>
          </a:bodyPr>
          <a:lstStyle/>
          <a:p>
            <a:r>
              <a:rPr lang="uk-UA" sz="1400" i="1" dirty="0"/>
              <a:t>В </a:t>
            </a:r>
            <a:r>
              <a:rPr lang="en-US" sz="1400" i="1" dirty="0" err="1"/>
              <a:t>PyCharm</a:t>
            </a:r>
            <a:r>
              <a:rPr lang="en-US" sz="1400" i="1" dirty="0"/>
              <a:t> </a:t>
            </a:r>
            <a:r>
              <a:rPr lang="uk-UA" sz="1400" i="1" dirty="0"/>
              <a:t>є зручні інструменти для роботи з класами</a:t>
            </a:r>
          </a:p>
          <a:p>
            <a:r>
              <a:rPr lang="en-US" sz="1400" i="1" dirty="0"/>
              <a:t> </a:t>
            </a:r>
            <a:r>
              <a:rPr lang="uk-UA" sz="1400" i="1" dirty="0"/>
              <a:t>і об’єктами. Вкладка </a:t>
            </a:r>
            <a:r>
              <a:rPr lang="en-US" sz="1400" b="1" i="1" dirty="0"/>
              <a:t>Structure </a:t>
            </a:r>
            <a:r>
              <a:rPr lang="uk-UA" sz="1400" i="1" dirty="0"/>
              <a:t>викликається командою  </a:t>
            </a:r>
            <a:r>
              <a:rPr lang="en-US" sz="1400" b="1" i="1" dirty="0"/>
              <a:t>Alt+7</a:t>
            </a:r>
            <a:endParaRPr lang="uk-UA" sz="1400" b="1" i="1" dirty="0"/>
          </a:p>
        </p:txBody>
      </p:sp>
      <p:pic>
        <p:nvPicPr>
          <p:cNvPr id="10" name="Picture 9"/>
          <p:cNvPicPr>
            <a:picLocks noChangeAspect="1"/>
          </p:cNvPicPr>
          <p:nvPr/>
        </p:nvPicPr>
        <p:blipFill>
          <a:blip r:embed="rId5"/>
          <a:stretch>
            <a:fillRect/>
          </a:stretch>
        </p:blipFill>
        <p:spPr>
          <a:xfrm>
            <a:off x="8782992" y="1542472"/>
            <a:ext cx="3409007" cy="5315527"/>
          </a:xfrm>
          <a:prstGeom prst="rect">
            <a:avLst/>
          </a:prstGeom>
        </p:spPr>
      </p:pic>
    </p:spTree>
    <p:extLst>
      <p:ext uri="{BB962C8B-B14F-4D97-AF65-F5344CB8AC3E}">
        <p14:creationId xmlns:p14="http://schemas.microsoft.com/office/powerpoint/2010/main" val="376332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0629" y="223720"/>
            <a:ext cx="4401478" cy="1324424"/>
          </a:xfrm>
        </p:spPr>
        <p:txBody>
          <a:bodyPr>
            <a:normAutofit/>
          </a:bodyPr>
          <a:lstStyle/>
          <a:p>
            <a:pPr marL="0" indent="0">
              <a:buNone/>
            </a:pPr>
            <a:r>
              <a:rPr lang="en-US" sz="1400" b="1" i="1" dirty="0" err="1"/>
              <a:t>emp_count</a:t>
            </a:r>
            <a:r>
              <a:rPr lang="en-US" sz="1400" dirty="0"/>
              <a:t>  - </a:t>
            </a:r>
            <a:r>
              <a:rPr lang="uk-UA" sz="1400" dirty="0"/>
              <a:t>атрибут класу. Доступний як з будь-якого об’єкту (екземпляру класу) так і з самого класу навіть без створення екземплярів класу. </a:t>
            </a:r>
          </a:p>
          <a:p>
            <a:pPr marL="0" indent="0">
              <a:buNone/>
            </a:pPr>
            <a:r>
              <a:rPr lang="uk-UA" sz="1400" dirty="0"/>
              <a:t>Зміни, що вносяться в атрибут класу з будь-якого місця відображаються для всіх.</a:t>
            </a:r>
          </a:p>
        </p:txBody>
      </p:sp>
      <p:sp>
        <p:nvSpPr>
          <p:cNvPr id="5" name="Rectangle 2"/>
          <p:cNvSpPr>
            <a:spLocks noChangeArrowheads="1"/>
          </p:cNvSpPr>
          <p:nvPr/>
        </p:nvSpPr>
        <p:spPr bwMode="auto">
          <a:xfrm>
            <a:off x="199176" y="138547"/>
            <a:ext cx="4273734" cy="341632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"""Базовий клас для всіх співробітників"""</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emp_count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0</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name</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salary</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name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name</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salary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salary</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emp_count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display_count</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f"Всього співробітників: </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emp_count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display_employee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f"Ім\’я: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name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 Зарплата: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salary</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petro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"Petro"</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20000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maria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"Maria"</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22000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mark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"Mark"</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19000</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99176" y="4418420"/>
            <a:ext cx="3056478" cy="156966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546E7A"/>
                </a:solidFill>
                <a:effectLst/>
                <a:latin typeface="JetBrains Mono"/>
              </a:rPr>
              <a:t>#  Доступ і видалення атрибутів класу</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emp_count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mark</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emp_count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maria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display_count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C792EA"/>
                </a:solidFill>
                <a:effectLst/>
                <a:latin typeface="JetBrains Mono"/>
              </a:rPr>
              <a:t>del </a:t>
            </a:r>
            <a:r>
              <a:rPr kumimoji="0" lang="ru-RU" altLang="ru-RU" sz="1200" b="0" i="0" u="none" strike="noStrike" cap="none" normalizeH="0" baseline="0" dirty="0">
                <a:ln>
                  <a:noFill/>
                </a:ln>
                <a:solidFill>
                  <a:srgbClr val="C3CEE3"/>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emp_count</a:t>
            </a:r>
            <a:br>
              <a:rPr kumimoji="0" lang="ru-RU" altLang="ru-RU" sz="1200" b="0" i="0" u="none" strike="noStrike" cap="none" normalizeH="0" baseline="0" dirty="0">
                <a:ln>
                  <a:noFill/>
                </a:ln>
                <a:solidFill>
                  <a:srgbClr val="C3CEE3"/>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Employee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emp_count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petro</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display_count</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404585" y="4418420"/>
            <a:ext cx="2257425" cy="800100"/>
          </a:xfrm>
          <a:prstGeom prst="rect">
            <a:avLst/>
          </a:prstGeom>
        </p:spPr>
      </p:pic>
      <p:pic>
        <p:nvPicPr>
          <p:cNvPr id="9" name="Picture 8"/>
          <p:cNvPicPr>
            <a:picLocks noChangeAspect="1"/>
          </p:cNvPicPr>
          <p:nvPr/>
        </p:nvPicPr>
        <p:blipFill>
          <a:blip r:embed="rId3"/>
          <a:stretch>
            <a:fillRect/>
          </a:stretch>
        </p:blipFill>
        <p:spPr>
          <a:xfrm>
            <a:off x="3404585" y="5730905"/>
            <a:ext cx="5248275" cy="257175"/>
          </a:xfrm>
          <a:prstGeom prst="rect">
            <a:avLst/>
          </a:prstGeom>
        </p:spPr>
      </p:pic>
      <p:sp>
        <p:nvSpPr>
          <p:cNvPr id="10" name="Rectangle 5"/>
          <p:cNvSpPr>
            <a:spLocks noChangeArrowheads="1"/>
          </p:cNvSpPr>
          <p:nvPr/>
        </p:nvSpPr>
        <p:spPr bwMode="auto">
          <a:xfrm>
            <a:off x="199176" y="3703818"/>
            <a:ext cx="1394934" cy="64633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petro</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maria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mark</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11" name="Content Placeholder 2"/>
          <p:cNvSpPr txBox="1">
            <a:spLocks/>
          </p:cNvSpPr>
          <p:nvPr/>
        </p:nvSpPr>
        <p:spPr>
          <a:xfrm>
            <a:off x="2697934" y="3615658"/>
            <a:ext cx="8926716" cy="734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b="1" i="1" dirty="0"/>
              <a:t>name</a:t>
            </a:r>
            <a:r>
              <a:rPr lang="en-US" sz="1400" dirty="0"/>
              <a:t>  - </a:t>
            </a:r>
            <a:r>
              <a:rPr lang="uk-UA" sz="1400" dirty="0"/>
              <a:t>атрибут об’єкту (екземпляру класу). </a:t>
            </a:r>
          </a:p>
          <a:p>
            <a:pPr marL="0" indent="0">
              <a:spcBef>
                <a:spcPts val="0"/>
              </a:spcBef>
              <a:buFont typeface="Arial" panose="020B0604020202020204" pitchFamily="34" charset="0"/>
              <a:buNone/>
            </a:pPr>
            <a:r>
              <a:rPr lang="uk-UA" sz="1400" dirty="0"/>
              <a:t>Доступний через свій об’єкт (екземпляр класу). </a:t>
            </a:r>
          </a:p>
          <a:p>
            <a:pPr marL="0" indent="0">
              <a:spcBef>
                <a:spcPts val="0"/>
              </a:spcBef>
              <a:buFont typeface="Arial" panose="020B0604020202020204" pitchFamily="34" charset="0"/>
              <a:buNone/>
            </a:pPr>
            <a:r>
              <a:rPr lang="uk-UA" sz="1400" dirty="0"/>
              <a:t>Зміни, що вносяться в атрибут об’єкту не впливають на одноіменні атрибути в інших об’єктах з цього ж класу.</a:t>
            </a:r>
          </a:p>
        </p:txBody>
      </p:sp>
      <p:sp>
        <p:nvSpPr>
          <p:cNvPr id="12" name="Rectangle 6"/>
          <p:cNvSpPr>
            <a:spLocks noChangeArrowheads="1"/>
          </p:cNvSpPr>
          <p:nvPr/>
        </p:nvSpPr>
        <p:spPr bwMode="auto">
          <a:xfrm>
            <a:off x="251297" y="6208445"/>
            <a:ext cx="1361270" cy="46166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del </a:t>
            </a:r>
            <a:r>
              <a:rPr kumimoji="0" lang="ru-RU" altLang="ru-RU" sz="1200" b="0" i="0" u="none" strike="noStrike" cap="none" normalizeH="0" baseline="0">
                <a:ln>
                  <a:noFill/>
                </a:ln>
                <a:solidFill>
                  <a:srgbClr val="C3CEE3"/>
                </a:solidFill>
                <a:effectLst/>
                <a:latin typeface="JetBrains Mono"/>
              </a:rPr>
              <a:t>petro</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name</a:t>
            </a:r>
            <a:br>
              <a:rPr kumimoji="0" lang="ru-RU" altLang="ru-RU" sz="1200" b="0" i="0" u="none" strike="noStrike" cap="none" normalizeH="0" baseline="0">
                <a:ln>
                  <a:noFill/>
                </a:ln>
                <a:solidFill>
                  <a:srgbClr val="C3CEE3"/>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petro</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4"/>
          <a:stretch>
            <a:fillRect/>
          </a:stretch>
        </p:blipFill>
        <p:spPr>
          <a:xfrm>
            <a:off x="1816304" y="6454128"/>
            <a:ext cx="4467225" cy="238125"/>
          </a:xfrm>
          <a:prstGeom prst="rect">
            <a:avLst/>
          </a:prstGeom>
        </p:spPr>
      </p:pic>
    </p:spTree>
    <p:extLst>
      <p:ext uri="{BB962C8B-B14F-4D97-AF65-F5344CB8AC3E}">
        <p14:creationId xmlns:p14="http://schemas.microsoft.com/office/powerpoint/2010/main" val="119961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1176" y="144854"/>
            <a:ext cx="7333306" cy="1240325"/>
          </a:xfrm>
        </p:spPr>
        <p:txBody>
          <a:bodyPr>
            <a:normAutofit fontScale="92500" lnSpcReduction="10000"/>
          </a:bodyPr>
          <a:lstStyle/>
          <a:p>
            <a:pPr marL="0" indent="0">
              <a:spcBef>
                <a:spcPts val="0"/>
              </a:spcBef>
              <a:buNone/>
            </a:pPr>
            <a:r>
              <a:rPr lang="uk-UA" sz="1400" b="1" i="1" dirty="0"/>
              <a:t>__</a:t>
            </a:r>
            <a:r>
              <a:rPr lang="en-US" sz="1400" b="1" i="1" dirty="0"/>
              <a:t>doc__ </a:t>
            </a:r>
            <a:r>
              <a:rPr lang="en-US" sz="1400" dirty="0"/>
              <a:t>- </a:t>
            </a:r>
            <a:r>
              <a:rPr lang="uk-UA" sz="1400" dirty="0"/>
              <a:t>рядок документації класу. </a:t>
            </a:r>
            <a:r>
              <a:rPr lang="en-US" sz="1400" dirty="0"/>
              <a:t>None </a:t>
            </a:r>
            <a:r>
              <a:rPr lang="uk-UA" sz="1400" dirty="0"/>
              <a:t>якщо, документація відсутня.</a:t>
            </a:r>
          </a:p>
          <a:p>
            <a:pPr marL="0" indent="0">
              <a:spcBef>
                <a:spcPts val="0"/>
              </a:spcBef>
              <a:buNone/>
            </a:pPr>
            <a:r>
              <a:rPr lang="uk-UA" sz="1400" b="1" i="1" dirty="0"/>
              <a:t>__</a:t>
            </a:r>
            <a:r>
              <a:rPr lang="en-US" sz="1400" b="1" i="1" dirty="0"/>
              <a:t>name__ </a:t>
            </a:r>
            <a:r>
              <a:rPr lang="en-US" sz="1400" dirty="0"/>
              <a:t>- </a:t>
            </a:r>
            <a:r>
              <a:rPr lang="uk-UA" sz="1400" dirty="0"/>
              <a:t>ім'я класу.</a:t>
            </a:r>
          </a:p>
          <a:p>
            <a:pPr marL="0" indent="0">
              <a:spcBef>
                <a:spcPts val="0"/>
              </a:spcBef>
              <a:buNone/>
            </a:pPr>
            <a:r>
              <a:rPr lang="uk-UA" sz="1400" b="1" i="1" dirty="0"/>
              <a:t>__</a:t>
            </a:r>
            <a:r>
              <a:rPr lang="en-US" sz="1400" b="1" i="1" dirty="0"/>
              <a:t>module__ </a:t>
            </a:r>
            <a:r>
              <a:rPr lang="en-US" sz="1400" dirty="0"/>
              <a:t>- </a:t>
            </a:r>
            <a:r>
              <a:rPr lang="uk-UA" sz="1400" dirty="0"/>
              <a:t>ім'я модуля, в якому визначається клас. Цей атрибут __</a:t>
            </a:r>
            <a:r>
              <a:rPr lang="en-US" sz="1400" dirty="0"/>
              <a:t>main__ </a:t>
            </a:r>
            <a:r>
              <a:rPr lang="uk-UA" sz="1400" dirty="0"/>
              <a:t>в інтерактивному режимі.</a:t>
            </a:r>
          </a:p>
          <a:p>
            <a:pPr marL="0" indent="0">
              <a:spcBef>
                <a:spcPts val="0"/>
              </a:spcBef>
              <a:buNone/>
            </a:pPr>
            <a:r>
              <a:rPr lang="uk-UA" sz="1400" b="1" i="1" dirty="0"/>
              <a:t>__</a:t>
            </a:r>
            <a:r>
              <a:rPr lang="en-US" sz="1400" b="1" i="1" dirty="0"/>
              <a:t>bases__ </a:t>
            </a:r>
            <a:r>
              <a:rPr lang="en-US" sz="1400" dirty="0"/>
              <a:t>- </a:t>
            </a:r>
            <a:r>
              <a:rPr lang="uk-UA" sz="1400" dirty="0"/>
              <a:t>можуть бути порожні </a:t>
            </a:r>
            <a:r>
              <a:rPr lang="en-US" sz="1400" dirty="0"/>
              <a:t>tuple, </a:t>
            </a:r>
            <a:r>
              <a:rPr lang="uk-UA" sz="1400" dirty="0"/>
              <a:t>що містять базові класи, в порядку їх появи в списку базового класу. </a:t>
            </a:r>
          </a:p>
          <a:p>
            <a:pPr marL="0" indent="0">
              <a:spcBef>
                <a:spcPts val="0"/>
              </a:spcBef>
              <a:buNone/>
            </a:pPr>
            <a:r>
              <a:rPr lang="en-US" sz="1400" b="1" i="1" dirty="0"/>
              <a:t>__</a:t>
            </a:r>
            <a:r>
              <a:rPr lang="en-US" sz="1400" b="1" i="1" dirty="0" err="1"/>
              <a:t>dict</a:t>
            </a:r>
            <a:r>
              <a:rPr lang="en-US" sz="1400" b="1" i="1" dirty="0"/>
              <a:t>__ </a:t>
            </a:r>
            <a:r>
              <a:rPr lang="en-US" sz="1400" dirty="0"/>
              <a:t>- </a:t>
            </a:r>
            <a:r>
              <a:rPr lang="uk-UA" sz="1400" dirty="0"/>
              <a:t>словник, що містить простір імен класу.</a:t>
            </a:r>
          </a:p>
        </p:txBody>
      </p:sp>
      <p:sp>
        <p:nvSpPr>
          <p:cNvPr id="5" name="Rectangle 2"/>
          <p:cNvSpPr>
            <a:spLocks noChangeArrowheads="1"/>
          </p:cNvSpPr>
          <p:nvPr/>
        </p:nvSpPr>
        <p:spPr bwMode="auto">
          <a:xfrm>
            <a:off x="72428" y="34415"/>
            <a:ext cx="4589718" cy="138499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"Employee.__doc__:"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Employee</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__doc__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"Employee.__name__:"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Employee</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__name__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"Employee.__module__:"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Employee</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__module__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"Employee.__bases__:"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Employee</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__bases__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"Employee.__dict__:"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Employee</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__dict__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"Employee.dir():"</a:t>
            </a: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82AAFF"/>
                </a:solidFill>
                <a:effectLst/>
                <a:latin typeface="JetBrains Mono"/>
              </a:rPr>
              <a:t>dir</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Employee</a:t>
            </a:r>
            <a:r>
              <a:rPr kumimoji="0" lang="ru-RU" altLang="ru-RU" sz="1400" b="0" i="0" u="none" strike="noStrike" cap="none" normalizeH="0" baseline="0" dirty="0">
                <a:ln>
                  <a:noFill/>
                </a:ln>
                <a:solidFill>
                  <a:srgbClr val="89DDFF"/>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72428" y="1518624"/>
            <a:ext cx="12041859" cy="1487126"/>
          </a:xfrm>
          <a:prstGeom prst="rect">
            <a:avLst/>
          </a:prstGeom>
        </p:spPr>
      </p:pic>
      <p:sp>
        <p:nvSpPr>
          <p:cNvPr id="7" name="Rectangle 3"/>
          <p:cNvSpPr>
            <a:spLocks noChangeArrowheads="1"/>
          </p:cNvSpPr>
          <p:nvPr/>
        </p:nvSpPr>
        <p:spPr bwMode="auto">
          <a:xfrm>
            <a:off x="72428" y="3135742"/>
            <a:ext cx="3810659" cy="95410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"petro.__doc__:"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petro</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__doc__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"petro.__module__:"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petro</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__module__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"petro.__dict__:"</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petro</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__dict__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"petro.dir():"</a:t>
            </a: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82AAFF"/>
                </a:solidFill>
                <a:effectLst/>
                <a:latin typeface="JetBrains Mono"/>
              </a:rPr>
              <a:t>dir</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petro</a:t>
            </a:r>
            <a:r>
              <a:rPr kumimoji="0" lang="ru-RU" altLang="ru-RU" sz="1400" b="0" i="0" u="none" strike="noStrike" cap="none" normalizeH="0" baseline="0" dirty="0">
                <a:ln>
                  <a:noFill/>
                </a:ln>
                <a:solidFill>
                  <a:srgbClr val="89DDFF"/>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6837157" y="4615004"/>
            <a:ext cx="5267325" cy="981075"/>
          </a:xfrm>
          <a:prstGeom prst="rect">
            <a:avLst/>
          </a:prstGeom>
        </p:spPr>
      </p:pic>
      <p:pic>
        <p:nvPicPr>
          <p:cNvPr id="8" name="Picture 7"/>
          <p:cNvPicPr>
            <a:picLocks noChangeAspect="1"/>
          </p:cNvPicPr>
          <p:nvPr/>
        </p:nvPicPr>
        <p:blipFill>
          <a:blip r:embed="rId4"/>
          <a:stretch>
            <a:fillRect/>
          </a:stretch>
        </p:blipFill>
        <p:spPr>
          <a:xfrm>
            <a:off x="72428" y="4110179"/>
            <a:ext cx="11811000" cy="1009650"/>
          </a:xfrm>
          <a:prstGeom prst="rect">
            <a:avLst/>
          </a:prstGeom>
        </p:spPr>
      </p:pic>
      <p:sp>
        <p:nvSpPr>
          <p:cNvPr id="10" name="Rectangle 4"/>
          <p:cNvSpPr>
            <a:spLocks noChangeArrowheads="1"/>
          </p:cNvSpPr>
          <p:nvPr/>
        </p:nvSpPr>
        <p:spPr bwMode="auto">
          <a:xfrm>
            <a:off x="72428" y="5731816"/>
            <a:ext cx="8021748" cy="52322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C3CEE3"/>
                </a:solidFill>
                <a:effectLst/>
                <a:latin typeface="JetBrains Mono"/>
              </a:rPr>
              <a:t>method_list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func </a:t>
            </a:r>
            <a:r>
              <a:rPr kumimoji="0" lang="ru-RU" altLang="ru-RU" sz="1400" b="0" i="1" u="none" strike="noStrike" cap="none" normalizeH="0" baseline="0" dirty="0">
                <a:ln>
                  <a:noFill/>
                </a:ln>
                <a:solidFill>
                  <a:srgbClr val="C792EA"/>
                </a:solidFill>
                <a:effectLst/>
                <a:latin typeface="JetBrains Mono"/>
              </a:rPr>
              <a:t>for </a:t>
            </a:r>
            <a:r>
              <a:rPr kumimoji="0" lang="ru-RU" altLang="ru-RU" sz="1400" b="0" i="0" u="none" strike="noStrike" cap="none" normalizeH="0" baseline="0" dirty="0">
                <a:ln>
                  <a:noFill/>
                </a:ln>
                <a:solidFill>
                  <a:srgbClr val="C3CEE3"/>
                </a:solidFill>
                <a:effectLst/>
                <a:latin typeface="JetBrains Mono"/>
              </a:rPr>
              <a:t>func </a:t>
            </a:r>
            <a:r>
              <a:rPr kumimoji="0" lang="ru-RU" altLang="ru-RU" sz="1400" b="0" i="1" u="none" strike="noStrike" cap="none" normalizeH="0" baseline="0" dirty="0">
                <a:ln>
                  <a:noFill/>
                </a:ln>
                <a:solidFill>
                  <a:srgbClr val="C792EA"/>
                </a:solidFill>
                <a:effectLst/>
                <a:latin typeface="JetBrains Mono"/>
              </a:rPr>
              <a:t>in </a:t>
            </a:r>
            <a:r>
              <a:rPr kumimoji="0" lang="ru-RU" altLang="ru-RU" sz="1400" b="0" i="1" u="none" strike="noStrike" cap="none" normalizeH="0" baseline="0" dirty="0">
                <a:ln>
                  <a:noFill/>
                </a:ln>
                <a:solidFill>
                  <a:srgbClr val="82AAFF"/>
                </a:solidFill>
                <a:effectLst/>
                <a:latin typeface="JetBrains Mono"/>
              </a:rPr>
              <a:t>dir</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petro</a:t>
            </a: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if </a:t>
            </a:r>
            <a:r>
              <a:rPr kumimoji="0" lang="ru-RU" altLang="ru-RU" sz="1400" b="0" i="1" u="none" strike="noStrike" cap="none" normalizeH="0" baseline="0" dirty="0">
                <a:ln>
                  <a:noFill/>
                </a:ln>
                <a:solidFill>
                  <a:srgbClr val="82AAFF"/>
                </a:solidFill>
                <a:effectLst/>
                <a:latin typeface="JetBrains Mono"/>
              </a:rPr>
              <a:t>callable</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getattr</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petro</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func</a:t>
            </a: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and not </a:t>
            </a:r>
            <a:r>
              <a:rPr kumimoji="0" lang="ru-RU" altLang="ru-RU" sz="1400" b="0" i="0" u="none" strike="noStrike" cap="none" normalizeH="0" baseline="0" dirty="0">
                <a:ln>
                  <a:noFill/>
                </a:ln>
                <a:solidFill>
                  <a:srgbClr val="C3CEE3"/>
                </a:solidFill>
                <a:effectLst/>
                <a:latin typeface="JetBrains Mono"/>
              </a:rPr>
              <a:t>func</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82AAFF"/>
                </a:solidFill>
                <a:effectLst/>
                <a:latin typeface="JetBrains Mono"/>
              </a:rPr>
              <a:t>startswith</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method_list</a:t>
            </a:r>
            <a:r>
              <a:rPr kumimoji="0" lang="ru-RU" altLang="ru-RU" sz="1400" b="0" i="0" u="none" strike="noStrike" cap="none" normalizeH="0" baseline="0" dirty="0">
                <a:ln>
                  <a:noFill/>
                </a:ln>
                <a:solidFill>
                  <a:srgbClr val="89DDFF"/>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11" name="Rectangle 10"/>
          <p:cNvSpPr/>
          <p:nvPr/>
        </p:nvSpPr>
        <p:spPr>
          <a:xfrm>
            <a:off x="72428" y="5310004"/>
            <a:ext cx="3530454" cy="307777"/>
          </a:xfrm>
          <a:prstGeom prst="rect">
            <a:avLst/>
          </a:prstGeom>
        </p:spPr>
        <p:txBody>
          <a:bodyPr wrap="none">
            <a:spAutoFit/>
          </a:bodyPr>
          <a:lstStyle/>
          <a:p>
            <a:r>
              <a:rPr lang="uk-UA" sz="1400" dirty="0"/>
              <a:t>Якщо потрібні тільки методи, без атрибутів:</a:t>
            </a:r>
          </a:p>
        </p:txBody>
      </p:sp>
      <p:pic>
        <p:nvPicPr>
          <p:cNvPr id="12" name="Picture 11"/>
          <p:cNvPicPr>
            <a:picLocks noChangeAspect="1"/>
          </p:cNvPicPr>
          <p:nvPr/>
        </p:nvPicPr>
        <p:blipFill>
          <a:blip r:embed="rId5"/>
          <a:stretch>
            <a:fillRect/>
          </a:stretch>
        </p:blipFill>
        <p:spPr>
          <a:xfrm>
            <a:off x="72428" y="6322434"/>
            <a:ext cx="3057525" cy="419100"/>
          </a:xfrm>
          <a:prstGeom prst="rect">
            <a:avLst/>
          </a:prstGeom>
        </p:spPr>
      </p:pic>
    </p:spTree>
    <p:extLst>
      <p:ext uri="{BB962C8B-B14F-4D97-AF65-F5344CB8AC3E}">
        <p14:creationId xmlns:p14="http://schemas.microsoft.com/office/powerpoint/2010/main" val="120092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2036" y="334978"/>
            <a:ext cx="5188390" cy="344032"/>
          </a:xfrm>
        </p:spPr>
        <p:txBody>
          <a:bodyPr>
            <a:normAutofit/>
          </a:bodyPr>
          <a:lstStyle/>
          <a:p>
            <a:pPr marL="0" indent="0">
              <a:buNone/>
            </a:pPr>
            <a:r>
              <a:rPr lang="uk-UA" sz="1400" dirty="0"/>
              <a:t>За потреби атрибути можуть мати значення за замовчуванням</a:t>
            </a:r>
          </a:p>
        </p:txBody>
      </p:sp>
      <p:sp>
        <p:nvSpPr>
          <p:cNvPr id="4" name="Rectangle 1"/>
          <p:cNvSpPr>
            <a:spLocks noChangeArrowheads="1"/>
          </p:cNvSpPr>
          <p:nvPr/>
        </p:nvSpPr>
        <p:spPr bwMode="auto">
          <a:xfrm>
            <a:off x="135802" y="217283"/>
            <a:ext cx="5735481" cy="2677656"/>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Table</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__init__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l</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w</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80</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length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l</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width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w</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height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__str__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return </a:t>
            </a:r>
            <a:r>
              <a:rPr kumimoji="0" lang="ru-RU" altLang="ru-RU" sz="1400" b="0" i="0" u="none" strike="noStrike" cap="none" normalizeH="0" baseline="0">
                <a:ln>
                  <a:noFill/>
                </a:ln>
                <a:solidFill>
                  <a:srgbClr val="C3E88D"/>
                </a:solidFill>
                <a:effectLst/>
                <a:latin typeface="JetBrains Mono"/>
              </a:rPr>
              <a:t>f"Стіл розмірами </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length</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width</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height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 см"</a:t>
            </a:r>
            <a:br>
              <a:rPr kumimoji="0" lang="ru-RU" altLang="ru-RU" sz="1400" b="0" i="0" u="none" strike="noStrike" cap="none" normalizeH="0" baseline="0">
                <a:ln>
                  <a:noFill/>
                </a:ln>
                <a:solidFill>
                  <a:srgbClr val="C3E88D"/>
                </a:solidFill>
                <a:effectLst/>
                <a:latin typeface="JetBrains Mono"/>
              </a:rPr>
            </a:br>
            <a:br>
              <a:rPr kumimoji="0" lang="ru-RU" altLang="ru-RU" sz="1400" b="0" i="0" u="none" strike="noStrike" cap="none" normalizeH="0" baseline="0">
                <a:ln>
                  <a:noFill/>
                </a:ln>
                <a:solidFill>
                  <a:srgbClr val="C3E88D"/>
                </a:solidFill>
                <a:effectLst/>
                <a:latin typeface="JetBrains Mono"/>
              </a:rPr>
            </a:br>
            <a:r>
              <a:rPr kumimoji="0" lang="ru-RU" altLang="ru-RU" sz="1400" b="0" i="0" u="none" strike="noStrike" cap="none" normalizeH="0" baseline="0">
                <a:ln>
                  <a:noFill/>
                </a:ln>
                <a:solidFill>
                  <a:srgbClr val="C3CEE3"/>
                </a:solidFill>
                <a:effectLst/>
                <a:latin typeface="JetBrains Mono"/>
              </a:rPr>
              <a:t>small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Table</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small</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big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Table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200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80</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big</a:t>
            </a:r>
            <a:r>
              <a:rPr kumimoji="0" lang="ru-RU" altLang="ru-RU" sz="1400" b="0" i="0" u="none" strike="noStrike" cap="none" normalizeH="0" baseline="0">
                <a:ln>
                  <a:noFill/>
                </a:ln>
                <a:solidFill>
                  <a:srgbClr val="89DDFF"/>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6102036" y="2373728"/>
            <a:ext cx="2266950" cy="495300"/>
          </a:xfrm>
          <a:prstGeom prst="rect">
            <a:avLst/>
          </a:prstGeom>
        </p:spPr>
      </p:pic>
      <p:sp>
        <p:nvSpPr>
          <p:cNvPr id="9" name="Rectangle 4"/>
          <p:cNvSpPr>
            <a:spLocks noChangeArrowheads="1"/>
          </p:cNvSpPr>
          <p:nvPr/>
        </p:nvSpPr>
        <p:spPr bwMode="auto">
          <a:xfrm>
            <a:off x="135802" y="2971046"/>
            <a:ext cx="3833101" cy="224676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KitchenTable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Table</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__init__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l</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w</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80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p</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4</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Table</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82AAFF"/>
                </a:solidFill>
                <a:effectLst/>
                <a:latin typeface="JetBrains Mono"/>
              </a:rPr>
              <a:t>__init__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l</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w</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places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p</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C3CEE3"/>
                </a:solidFill>
                <a:effectLst/>
                <a:latin typeface="JetBrains Mono"/>
              </a:rPr>
              <a:t>ltlKitchen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KitchenTable</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ltlKitchen</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bigKitchen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KitchenTable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200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80</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6</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bigKitchen</a:t>
            </a:r>
            <a:r>
              <a:rPr kumimoji="0" lang="ru-RU" altLang="ru-RU" sz="1400" b="0" i="0" u="none" strike="noStrike" cap="none" normalizeH="0" baseline="0">
                <a:ln>
                  <a:noFill/>
                </a:ln>
                <a:solidFill>
                  <a:srgbClr val="89DDFF"/>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4196800" y="4703465"/>
            <a:ext cx="2295525" cy="514350"/>
          </a:xfrm>
          <a:prstGeom prst="rect">
            <a:avLst/>
          </a:prstGeom>
        </p:spPr>
      </p:pic>
      <p:sp>
        <p:nvSpPr>
          <p:cNvPr id="11" name="Content Placeholder 2"/>
          <p:cNvSpPr txBox="1">
            <a:spLocks/>
          </p:cNvSpPr>
          <p:nvPr/>
        </p:nvSpPr>
        <p:spPr>
          <a:xfrm>
            <a:off x="4099710" y="3270197"/>
            <a:ext cx="6266508" cy="677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uk-UA" sz="1400" dirty="0"/>
              <a:t>В класі-нащадку значення за замовчуванням потрібно буде вказати ще раз</a:t>
            </a:r>
          </a:p>
        </p:txBody>
      </p:sp>
    </p:spTree>
    <p:extLst>
      <p:ext uri="{BB962C8B-B14F-4D97-AF65-F5344CB8AC3E}">
        <p14:creationId xmlns:p14="http://schemas.microsoft.com/office/powerpoint/2010/main" val="379215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39478" y="180137"/>
            <a:ext cx="4010685" cy="1539556"/>
          </a:xfrm>
        </p:spPr>
        <p:txBody>
          <a:bodyPr>
            <a:normAutofit lnSpcReduction="10000"/>
          </a:bodyPr>
          <a:lstStyle/>
          <a:p>
            <a:pPr lvl="0" algn="l" eaLnBrk="0" fontAlgn="base" hangingPunct="0">
              <a:lnSpc>
                <a:spcPct val="100000"/>
              </a:lnSpc>
              <a:spcBef>
                <a:spcPct val="0"/>
              </a:spcBef>
              <a:spcAft>
                <a:spcPct val="0"/>
              </a:spcAft>
            </a:pPr>
            <a:r>
              <a:rPr lang="uk-UA" sz="1600" dirty="0"/>
              <a:t>При створенні екземпляра класу, як правило, потрібно проводити його </a:t>
            </a:r>
            <a:r>
              <a:rPr lang="uk-UA" sz="1600" b="1" dirty="0"/>
              <a:t>ініціалізацію</a:t>
            </a:r>
            <a:r>
              <a:rPr lang="uk-UA" sz="1600" dirty="0"/>
              <a:t> (наприклад, встановлювати початкові значення полів), для чого в </a:t>
            </a:r>
            <a:r>
              <a:rPr lang="en-US" sz="1600" dirty="0"/>
              <a:t>Python </a:t>
            </a:r>
            <a:r>
              <a:rPr lang="uk-UA" sz="1600" dirty="0"/>
              <a:t>призначений спеціальний метод </a:t>
            </a:r>
            <a:r>
              <a:rPr lang="uk-UA" sz="1600" b="1" i="1" dirty="0"/>
              <a:t>__</a:t>
            </a:r>
            <a:r>
              <a:rPr lang="en-US" sz="1600" b="1" i="1" dirty="0" err="1"/>
              <a:t>init</a:t>
            </a:r>
            <a:r>
              <a:rPr lang="en-US" sz="1600" b="1" i="1" dirty="0"/>
              <a:t>__</a:t>
            </a:r>
            <a:endParaRPr lang="en-US" sz="1600" dirty="0"/>
          </a:p>
        </p:txBody>
      </p:sp>
      <p:sp>
        <p:nvSpPr>
          <p:cNvPr id="2" name="Rectangle 1"/>
          <p:cNvSpPr>
            <a:spLocks noChangeArrowheads="1"/>
          </p:cNvSpPr>
          <p:nvPr/>
        </p:nvSpPr>
        <p:spPr bwMode="auto">
          <a:xfrm>
            <a:off x="82901" y="180137"/>
            <a:ext cx="7835863" cy="655564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Point2D</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"""Точка на площині"""</a:t>
            </a:r>
            <a:br>
              <a:rPr kumimoji="0" lang="ru-RU" altLang="ru-RU" sz="1400" b="0" i="1" u="none" strike="noStrike" cap="none" normalizeH="0" baseline="0" dirty="0">
                <a:ln>
                  <a:noFill/>
                </a:ln>
                <a:solidFill>
                  <a:srgbClr val="546E7A"/>
                </a:solidFill>
                <a:effectLst/>
                <a:latin typeface="JetBrains Mono"/>
              </a:rPr>
            </a:b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 Метод ініціалізації (спеціальний метод, що починається з двох знаків __)</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def </a:t>
            </a:r>
            <a:r>
              <a:rPr kumimoji="0" lang="ru-RU" altLang="ru-RU" sz="1400" b="0" i="1" u="none" strike="noStrike" cap="none" normalizeH="0" baseline="0" dirty="0">
                <a:ln>
                  <a:noFill/>
                </a:ln>
                <a:solidFill>
                  <a:srgbClr val="82AAFF"/>
                </a:solidFill>
                <a:effectLst/>
                <a:latin typeface="JetBrains Mono"/>
              </a:rPr>
              <a:t>__init__</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x</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y</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x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x  </a:t>
            </a:r>
            <a:r>
              <a:rPr kumimoji="0" lang="ru-RU" altLang="ru-RU" sz="1400" b="0" i="1" u="none" strike="noStrike" cap="none" normalizeH="0" baseline="0" dirty="0">
                <a:ln>
                  <a:noFill/>
                </a:ln>
                <a:solidFill>
                  <a:srgbClr val="546E7A"/>
                </a:solidFill>
                <a:effectLst/>
                <a:latin typeface="JetBrains Mono"/>
              </a:rPr>
              <a:t># Поля читаються і записуються через 'self'</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y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y  </a:t>
            </a:r>
            <a:r>
              <a:rPr kumimoji="0" lang="ru-RU" altLang="ru-RU" sz="1400" b="0" i="1" u="none" strike="noStrike" cap="none" normalizeH="0" baseline="0" dirty="0">
                <a:ln>
                  <a:noFill/>
                </a:ln>
                <a:solidFill>
                  <a:srgbClr val="546E7A"/>
                </a:solidFill>
                <a:effectLst/>
                <a:latin typeface="JetBrains Mono"/>
              </a:rPr>
              <a:t># 'self' вказує на поточний екземпляр класу</a:t>
            </a:r>
            <a:br>
              <a:rPr kumimoji="0" lang="ru-RU" altLang="ru-RU" sz="1400" b="0" i="1" u="none" strike="noStrike" cap="none" normalizeH="0" baseline="0" dirty="0">
                <a:ln>
                  <a:noFill/>
                </a:ln>
                <a:solidFill>
                  <a:srgbClr val="546E7A"/>
                </a:solidFill>
                <a:effectLst/>
                <a:latin typeface="JetBrains Mono"/>
              </a:rPr>
            </a:b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 Звичайний метод об’єкту (метод екземпляру класу) містить ті ж правила,</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 імена, що й звичайні функції</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def </a:t>
            </a:r>
            <a:r>
              <a:rPr kumimoji="0" lang="ru-RU" altLang="ru-RU" sz="1400" b="0" i="0" u="none" strike="noStrike" cap="none" normalizeH="0" baseline="0" dirty="0">
                <a:ln>
                  <a:noFill/>
                </a:ln>
                <a:solidFill>
                  <a:srgbClr val="82AAFF"/>
                </a:solidFill>
                <a:effectLst/>
                <a:latin typeface="JetBrains Mono"/>
              </a:rPr>
              <a:t>distance</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"""Повернути відстань до початку координат. Ще один docstring. Вже для методу."""</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return </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x</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F78C6C"/>
                </a:solidFill>
                <a:effectLst/>
                <a:latin typeface="JetBrains Mono"/>
              </a:rPr>
              <a:t>2 </a:t>
            </a: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y</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F78C6C"/>
                </a:solidFill>
                <a:effectLst/>
                <a:latin typeface="JetBrains Mono"/>
              </a:rPr>
              <a:t>2</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F78C6C"/>
                </a:solidFill>
                <a:effectLst/>
                <a:latin typeface="JetBrains Mono"/>
              </a:rPr>
              <a:t>0.5</a:t>
            </a:r>
            <a:br>
              <a:rPr kumimoji="0" lang="ru-RU" altLang="ru-RU" sz="1400" b="0" i="0" u="none" strike="noStrike" cap="none" normalizeH="0" baseline="0" dirty="0">
                <a:ln>
                  <a:noFill/>
                </a:ln>
                <a:solidFill>
                  <a:srgbClr val="F78C6C"/>
                </a:solidFill>
                <a:effectLst/>
                <a:latin typeface="JetBrains Mono"/>
              </a:rPr>
            </a:br>
            <a:br>
              <a:rPr kumimoji="0" lang="ru-RU" altLang="ru-RU" sz="1400" b="0" i="0" u="none" strike="noStrike" cap="none" normalizeH="0" baseline="0" dirty="0">
                <a:ln>
                  <a:noFill/>
                </a:ln>
                <a:solidFill>
                  <a:srgbClr val="F78C6C"/>
                </a:solidFill>
                <a:effectLst/>
                <a:latin typeface="JetBrains Mono"/>
              </a:rPr>
            </a:br>
            <a:r>
              <a:rPr kumimoji="0" lang="ru-RU" altLang="ru-RU" sz="1400" b="0" i="1" u="none" strike="noStrike" cap="none" normalizeH="0" baseline="0" dirty="0">
                <a:ln>
                  <a:noFill/>
                </a:ln>
                <a:solidFill>
                  <a:srgbClr val="C792EA"/>
                </a:solidFill>
                <a:effectLst/>
                <a:latin typeface="JetBrains Mono"/>
              </a:rPr>
              <a:t>if </a:t>
            </a:r>
            <a:r>
              <a:rPr kumimoji="0" lang="ru-RU" altLang="ru-RU" sz="1400" b="0" i="0" u="none" strike="noStrike" cap="none" normalizeH="0" baseline="0" dirty="0">
                <a:ln>
                  <a:noFill/>
                </a:ln>
                <a:solidFill>
                  <a:srgbClr val="C3CEE3"/>
                </a:solidFill>
                <a:effectLst/>
                <a:latin typeface="JetBrains Mono"/>
              </a:rPr>
              <a:t>__name__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E88D"/>
                </a:solidFill>
                <a:effectLst/>
                <a:latin typeface="JetBrains Mono"/>
              </a:rPr>
              <a:t>"__main__"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 Створення об’єкту (екземпляру класу)</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 Передаємо необхідні параметри '__init__()'</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 Параметр 'self' не передається явно, але містить посилання на 'p'</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p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82AAFF"/>
                </a:solidFill>
                <a:effectLst/>
                <a:latin typeface="JetBrains Mono"/>
              </a:rPr>
              <a:t>Point2D</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F78C6C"/>
                </a:solidFill>
                <a:effectLst/>
                <a:latin typeface="JetBrains Mono"/>
              </a:rPr>
              <a:t>3</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4</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 При виведенні об'єкта на екран за замовчуванням відображається ім'я класу</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 Після ініціалізації доступні атрибути 'p.x' і 'p.y',</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 Де зберігаються передані при створенні об'єкта значення</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x</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y</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 Виклик звичайного методу</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f"Відстань до центру координат: </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82AAFF"/>
                </a:solidFill>
                <a:effectLst/>
                <a:latin typeface="JetBrains Mono"/>
              </a:rPr>
              <a:t>distance</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.2f</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a:t>
            </a:r>
            <a:r>
              <a:rPr kumimoji="0" lang="ru-RU" altLang="ru-RU" sz="1400" b="0" i="0" u="none" strike="noStrike" cap="none" normalizeH="0" baseline="0" dirty="0">
                <a:ln>
                  <a:noFill/>
                </a:ln>
                <a:solidFill>
                  <a:srgbClr val="89DDFF"/>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8130011" y="2403322"/>
            <a:ext cx="3802456" cy="2308324"/>
          </a:xfrm>
          <a:prstGeom prst="rect">
            <a:avLst/>
          </a:prstGeom>
        </p:spPr>
        <p:txBody>
          <a:bodyPr wrap="square">
            <a:spAutoFit/>
          </a:bodyPr>
          <a:lstStyle/>
          <a:p>
            <a:r>
              <a:rPr lang="ru-RU" sz="1600" dirty="0"/>
              <a:t>О</a:t>
            </a:r>
            <a:r>
              <a:rPr lang="uk-UA" sz="1600" dirty="0"/>
              <a:t>голошені: </a:t>
            </a:r>
            <a:endParaRPr lang="en-US" sz="1600" dirty="0"/>
          </a:p>
          <a:p>
            <a:pPr marL="285750" indent="-285750">
              <a:buFont typeface="Arial" panose="020B0604020202020204" pitchFamily="34" charset="0"/>
              <a:buChar char="•"/>
            </a:pPr>
            <a:r>
              <a:rPr lang="uk-UA" sz="1600" dirty="0"/>
              <a:t>2 поля </a:t>
            </a:r>
            <a:r>
              <a:rPr lang="en-US" sz="1600" dirty="0"/>
              <a:t>x </a:t>
            </a:r>
            <a:r>
              <a:rPr lang="uk-UA" sz="1600" dirty="0"/>
              <a:t>і </a:t>
            </a:r>
            <a:r>
              <a:rPr lang="en-US" sz="1600" dirty="0"/>
              <a:t>y; </a:t>
            </a:r>
          </a:p>
          <a:p>
            <a:pPr marL="285750" indent="-285750">
              <a:buFont typeface="Arial" panose="020B0604020202020204" pitchFamily="34" charset="0"/>
              <a:buChar char="•"/>
            </a:pPr>
            <a:r>
              <a:rPr lang="uk-UA" sz="1600" dirty="0"/>
              <a:t>метод ініціалізації </a:t>
            </a:r>
            <a:r>
              <a:rPr lang="uk-UA" sz="1600" i="1" dirty="0"/>
              <a:t>__</a:t>
            </a:r>
            <a:r>
              <a:rPr lang="en-US" sz="1600" i="1" dirty="0" err="1"/>
              <a:t>init</a:t>
            </a:r>
            <a:r>
              <a:rPr lang="en-US" sz="1600" i="1" dirty="0"/>
              <a:t> __()</a:t>
            </a:r>
            <a:r>
              <a:rPr lang="en-US" sz="1600" dirty="0"/>
              <a:t>; </a:t>
            </a:r>
          </a:p>
          <a:p>
            <a:pPr marL="285750" indent="-285750">
              <a:buFont typeface="Arial" panose="020B0604020202020204" pitchFamily="34" charset="0"/>
              <a:buChar char="•"/>
            </a:pPr>
            <a:r>
              <a:rPr lang="uk-UA" sz="1600" dirty="0"/>
              <a:t>метод екземпляру класу </a:t>
            </a:r>
            <a:r>
              <a:rPr lang="en-US" sz="1600" i="1" dirty="0"/>
              <a:t>distance()</a:t>
            </a:r>
            <a:r>
              <a:rPr lang="en-US" sz="1600" dirty="0"/>
              <a:t>. </a:t>
            </a:r>
          </a:p>
          <a:p>
            <a:endParaRPr lang="en-US" sz="1600" dirty="0"/>
          </a:p>
          <a:p>
            <a:r>
              <a:rPr lang="uk-UA" sz="1600" dirty="0"/>
              <a:t>Першим параметром методу йде параметр </a:t>
            </a:r>
            <a:r>
              <a:rPr lang="en-US" sz="1600" b="1" dirty="0"/>
              <a:t>self</a:t>
            </a:r>
            <a:r>
              <a:rPr lang="en-US" sz="1600" dirty="0"/>
              <a:t>, </a:t>
            </a:r>
            <a:r>
              <a:rPr lang="uk-UA" sz="1600" dirty="0"/>
              <a:t>в якому міститься посилання на екземпляр, який викликав даний метод. </a:t>
            </a:r>
          </a:p>
        </p:txBody>
      </p:sp>
      <p:pic>
        <p:nvPicPr>
          <p:cNvPr id="5" name="Picture 4"/>
          <p:cNvPicPr>
            <a:picLocks noChangeAspect="1"/>
          </p:cNvPicPr>
          <p:nvPr/>
        </p:nvPicPr>
        <p:blipFill>
          <a:blip r:embed="rId2"/>
          <a:stretch>
            <a:fillRect/>
          </a:stretch>
        </p:blipFill>
        <p:spPr>
          <a:xfrm>
            <a:off x="8130011" y="5693074"/>
            <a:ext cx="3695700" cy="885825"/>
          </a:xfrm>
          <a:prstGeom prst="rect">
            <a:avLst/>
          </a:prstGeom>
        </p:spPr>
      </p:pic>
    </p:spTree>
    <p:extLst>
      <p:ext uri="{BB962C8B-B14F-4D97-AF65-F5344CB8AC3E}">
        <p14:creationId xmlns:p14="http://schemas.microsoft.com/office/powerpoint/2010/main" val="132343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ru-RU" sz="1600" dirty="0"/>
              <a:t>Ще одним спеціальним методом, </a:t>
            </a:r>
            <a:r>
              <a:rPr lang="uk-UA" sz="1600" dirty="0"/>
              <a:t>що</a:t>
            </a:r>
            <a:r>
              <a:rPr lang="ru-RU" sz="1600" dirty="0"/>
              <a:t> часто використовується є спеціальний метод  </a:t>
            </a:r>
            <a:r>
              <a:rPr lang="ru-RU" sz="1600" b="1" i="1" dirty="0"/>
              <a:t>__str__</a:t>
            </a:r>
            <a:r>
              <a:rPr lang="ru-RU" sz="1600" dirty="0"/>
              <a:t>, який повертає строкове представлення класу </a:t>
            </a:r>
            <a:endParaRPr lang="en-US" sz="1600" dirty="0"/>
          </a:p>
        </p:txBody>
      </p:sp>
      <p:sp>
        <p:nvSpPr>
          <p:cNvPr id="4" name="Rectangle 2"/>
          <p:cNvSpPr>
            <a:spLocks noChangeArrowheads="1"/>
          </p:cNvSpPr>
          <p:nvPr/>
        </p:nvSpPr>
        <p:spPr bwMode="auto">
          <a:xfrm>
            <a:off x="190123" y="898866"/>
            <a:ext cx="4649093" cy="461664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Point2D</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546E7A"/>
                </a:solidFill>
                <a:effectLst/>
                <a:latin typeface="JetBrains Mono"/>
              </a:rPr>
              <a:t>"""Точка на площині"""</a:t>
            </a:r>
            <a:br>
              <a:rPr kumimoji="0" lang="ru-RU" altLang="ru-RU" sz="1400" b="0" i="1" u="none" strike="noStrike" cap="none" normalizeH="0" baseline="0">
                <a:ln>
                  <a:noFill/>
                </a:ln>
                <a:solidFill>
                  <a:srgbClr val="546E7A"/>
                </a:solidFill>
                <a:effectLst/>
                <a:latin typeface="JetBrains Mono"/>
              </a:rPr>
            </a:b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 Метод ініціалізації</a:t>
            </a: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__init__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x</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y</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x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x</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y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y</a:t>
            </a:r>
            <a:br>
              <a:rPr kumimoji="0" lang="ru-RU" altLang="ru-RU" sz="1400" b="0" i="0" u="none" strike="noStrike" cap="none" normalizeH="0" baseline="0">
                <a:ln>
                  <a:noFill/>
                </a:ln>
                <a:solidFill>
                  <a:srgbClr val="F78C6C"/>
                </a:solidFill>
                <a:effectLst/>
                <a:latin typeface="JetBrains Mono"/>
              </a:rPr>
            </a:b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546E7A"/>
                </a:solidFill>
                <a:effectLst/>
                <a:latin typeface="JetBrains Mono"/>
              </a:rPr>
              <a:t># строкове представлення класу</a:t>
            </a: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__str__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546E7A"/>
                </a:solidFill>
                <a:effectLst/>
                <a:latin typeface="JetBrains Mono"/>
              </a:rPr>
              <a:t>"""Повертає строку у вигляді 'Точка 2D (x, y)'."""</a:t>
            </a: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a:t>
            </a:r>
            <a:r>
              <a:rPr kumimoji="0" lang="ru-RU" altLang="ru-RU" sz="1400" b="0" i="1" u="none" strike="noStrike" cap="none" normalizeH="0" baseline="0">
                <a:ln>
                  <a:noFill/>
                </a:ln>
                <a:solidFill>
                  <a:srgbClr val="C792EA"/>
                </a:solidFill>
                <a:effectLst/>
                <a:latin typeface="JetBrains Mono"/>
              </a:rPr>
              <a:t>return </a:t>
            </a:r>
            <a:r>
              <a:rPr kumimoji="0" lang="ru-RU" altLang="ru-RU" sz="1400" b="0" i="0" u="none" strike="noStrike" cap="none" normalizeH="0" baseline="0">
                <a:ln>
                  <a:noFill/>
                </a:ln>
                <a:solidFill>
                  <a:srgbClr val="C3E88D"/>
                </a:solidFill>
                <a:effectLst/>
                <a:latin typeface="JetBrains Mono"/>
              </a:rPr>
              <a:t>f"Точка 2D (</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x</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 </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y</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a:t>
            </a:r>
            <a:br>
              <a:rPr kumimoji="0" lang="ru-RU" altLang="ru-RU" sz="1400" b="0" i="0" u="none" strike="noStrike" cap="none" normalizeH="0" baseline="0">
                <a:ln>
                  <a:noFill/>
                </a:ln>
                <a:solidFill>
                  <a:srgbClr val="C3E88D"/>
                </a:solidFill>
                <a:effectLst/>
                <a:latin typeface="JetBrains Mono"/>
              </a:rPr>
            </a:br>
            <a:br>
              <a:rPr kumimoji="0" lang="ru-RU" altLang="ru-RU" sz="1400" b="0" i="0" u="none" strike="noStrike" cap="none" normalizeH="0" baseline="0">
                <a:ln>
                  <a:noFill/>
                </a:ln>
                <a:solidFill>
                  <a:srgbClr val="C3E88D"/>
                </a:solidFill>
                <a:effectLst/>
                <a:latin typeface="JetBrains Mono"/>
              </a:rPr>
            </a:br>
            <a:r>
              <a:rPr kumimoji="0" lang="ru-RU" altLang="ru-RU" sz="1400" b="0" i="0" u="none" strike="noStrike" cap="none" normalizeH="0" baseline="0">
                <a:ln>
                  <a:noFill/>
                </a:ln>
                <a:solidFill>
                  <a:srgbClr val="C3E88D"/>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0" u="none" strike="noStrike" cap="none" normalizeH="0" baseline="0">
                <a:ln>
                  <a:noFill/>
                </a:ln>
                <a:solidFill>
                  <a:srgbClr val="82AAFF"/>
                </a:solidFill>
                <a:effectLst/>
                <a:latin typeface="JetBrains Mono"/>
              </a:rPr>
              <a:t>distance</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546E7A"/>
                </a:solidFill>
                <a:effectLst/>
                <a:latin typeface="JetBrains Mono"/>
              </a:rPr>
              <a:t>"""Повертає відстань до центру координат"""</a:t>
            </a: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a:t>
            </a:r>
            <a:r>
              <a:rPr kumimoji="0" lang="ru-RU" altLang="ru-RU" sz="1400" b="0" i="1" u="none" strike="noStrike" cap="none" normalizeH="0" baseline="0">
                <a:ln>
                  <a:noFill/>
                </a:ln>
                <a:solidFill>
                  <a:srgbClr val="C792EA"/>
                </a:solidFill>
                <a:effectLst/>
                <a:latin typeface="JetBrains Mono"/>
              </a:rPr>
              <a:t>return </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x</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2 </a:t>
            </a: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y</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2</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0.5</a:t>
            </a:r>
            <a:br>
              <a:rPr kumimoji="0" lang="ru-RU" altLang="ru-RU" sz="1400" b="0" i="0" u="none" strike="noStrike" cap="none" normalizeH="0" baseline="0">
                <a:ln>
                  <a:noFill/>
                </a:ln>
                <a:solidFill>
                  <a:srgbClr val="F78C6C"/>
                </a:solidFill>
                <a:effectLst/>
                <a:latin typeface="JetBrains Mono"/>
              </a:rPr>
            </a:br>
            <a:br>
              <a:rPr kumimoji="0" lang="ru-RU" altLang="ru-RU" sz="1400" b="0" i="0" u="none" strike="noStrike" cap="none" normalizeH="0" baseline="0">
                <a:ln>
                  <a:noFill/>
                </a:ln>
                <a:solidFill>
                  <a:srgbClr val="F78C6C"/>
                </a:solidFill>
                <a:effectLst/>
                <a:latin typeface="JetBrains Mono"/>
              </a:rPr>
            </a:br>
            <a:br>
              <a:rPr kumimoji="0" lang="ru-RU" altLang="ru-RU" sz="1400" b="0" i="0" u="none" strike="noStrike" cap="none" normalizeH="0" baseline="0">
                <a:ln>
                  <a:noFill/>
                </a:ln>
                <a:solidFill>
                  <a:srgbClr val="F78C6C"/>
                </a:solidFill>
                <a:effectLst/>
                <a:latin typeface="JetBrains Mono"/>
              </a:rPr>
            </a:br>
            <a:r>
              <a:rPr kumimoji="0" lang="ru-RU" altLang="ru-RU" sz="1400" b="0" i="1" u="none" strike="noStrike" cap="none" normalizeH="0" baseline="0">
                <a:ln>
                  <a:noFill/>
                </a:ln>
                <a:solidFill>
                  <a:srgbClr val="C792EA"/>
                </a:solidFill>
                <a:effectLst/>
                <a:latin typeface="JetBrains Mono"/>
              </a:rPr>
              <a:t>if </a:t>
            </a:r>
            <a:r>
              <a:rPr kumimoji="0" lang="ru-RU" altLang="ru-RU" sz="1400" b="0" i="0" u="none" strike="noStrike" cap="none" normalizeH="0" baseline="0">
                <a:ln>
                  <a:noFill/>
                </a:ln>
                <a:solidFill>
                  <a:srgbClr val="C3CEE3"/>
                </a:solidFill>
                <a:effectLst/>
                <a:latin typeface="JetBrains Mono"/>
              </a:rPr>
              <a:t>__name__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E88D"/>
                </a:solidFill>
                <a:effectLst/>
                <a:latin typeface="JetBrains Mono"/>
              </a:rPr>
              <a:t>"__main__"</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p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Point2D</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3</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4</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p</a:t>
            </a:r>
            <a:r>
              <a:rPr kumimoji="0" lang="ru-RU" altLang="ru-RU" sz="1400" b="0" i="0" u="none" strike="noStrike" cap="none" normalizeH="0" baseline="0">
                <a:ln>
                  <a:noFill/>
                </a:ln>
                <a:solidFill>
                  <a:srgbClr val="89DDFF"/>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012790" y="5201660"/>
            <a:ext cx="1333500" cy="304800"/>
          </a:xfrm>
          <a:prstGeom prst="rect">
            <a:avLst/>
          </a:prstGeom>
        </p:spPr>
      </p:pic>
      <p:sp>
        <p:nvSpPr>
          <p:cNvPr id="6" name="Rectangle 5"/>
          <p:cNvSpPr/>
          <p:nvPr/>
        </p:nvSpPr>
        <p:spPr>
          <a:xfrm>
            <a:off x="117695" y="5797953"/>
            <a:ext cx="11479794" cy="584775"/>
          </a:xfrm>
          <a:prstGeom prst="rect">
            <a:avLst/>
          </a:prstGeom>
        </p:spPr>
        <p:txBody>
          <a:bodyPr wrap="square">
            <a:spAutoFit/>
          </a:bodyPr>
          <a:lstStyle/>
          <a:p>
            <a:r>
              <a:rPr lang="uk-UA" sz="1600" dirty="0"/>
              <a:t>Методи, імена яких обрамляются </a:t>
            </a:r>
            <a:r>
              <a:rPr lang="uk-UA" sz="1600" b="1" dirty="0"/>
              <a:t>__</a:t>
            </a:r>
            <a:r>
              <a:rPr lang="uk-UA" sz="1600" dirty="0"/>
              <a:t>, </a:t>
            </a:r>
            <a:r>
              <a:rPr lang="en-US" sz="1600" dirty="0"/>
              <a:t>Python </a:t>
            </a:r>
            <a:r>
              <a:rPr lang="uk-UA" sz="1600" dirty="0"/>
              <a:t>трактує як спеціальні, наприклад, </a:t>
            </a:r>
            <a:r>
              <a:rPr lang="uk-UA" sz="1600" b="1" i="1" dirty="0"/>
              <a:t>__</a:t>
            </a:r>
            <a:r>
              <a:rPr lang="en-US" sz="1600" b="1" i="1" dirty="0" err="1"/>
              <a:t>init</a:t>
            </a:r>
            <a:r>
              <a:rPr lang="en-US" sz="1600" b="1" i="1" dirty="0"/>
              <a:t>__ </a:t>
            </a:r>
            <a:r>
              <a:rPr lang="en-US" sz="1600" dirty="0"/>
              <a:t>(</a:t>
            </a:r>
            <a:r>
              <a:rPr lang="uk-UA" sz="1600" dirty="0"/>
              <a:t>ініціалізація) або </a:t>
            </a:r>
            <a:r>
              <a:rPr lang="uk-UA" sz="1600" b="1" i="1" dirty="0"/>
              <a:t>__</a:t>
            </a:r>
            <a:r>
              <a:rPr lang="en-US" sz="1600" b="1" i="1" dirty="0" err="1"/>
              <a:t>str</a:t>
            </a:r>
            <a:r>
              <a:rPr lang="en-US" sz="1600" b="1" i="1" dirty="0"/>
              <a:t>__ </a:t>
            </a:r>
            <a:r>
              <a:rPr lang="en-US" sz="1600" dirty="0"/>
              <a:t>(</a:t>
            </a:r>
            <a:r>
              <a:rPr lang="uk-UA" sz="1600" dirty="0"/>
              <a:t>строкове представлення). Спеціальні методи, як правило, йдуть першими при оголошенні класу. </a:t>
            </a:r>
          </a:p>
        </p:txBody>
      </p:sp>
    </p:spTree>
    <p:extLst>
      <p:ext uri="{BB962C8B-B14F-4D97-AF65-F5344CB8AC3E}">
        <p14:creationId xmlns:p14="http://schemas.microsoft.com/office/powerpoint/2010/main" val="327167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4261" y="144856"/>
            <a:ext cx="6916848" cy="2172832"/>
          </a:xfrm>
        </p:spPr>
        <p:txBody>
          <a:bodyPr>
            <a:normAutofit/>
          </a:bodyPr>
          <a:lstStyle/>
          <a:p>
            <a:pPr lvl="0" algn="l" eaLnBrk="0" fontAlgn="base" hangingPunct="0">
              <a:lnSpc>
                <a:spcPct val="100000"/>
              </a:lnSpc>
              <a:spcBef>
                <a:spcPct val="0"/>
              </a:spcBef>
              <a:spcAft>
                <a:spcPct val="0"/>
              </a:spcAft>
            </a:pPr>
            <a:r>
              <a:rPr lang="uk-UA" sz="1600" dirty="0"/>
              <a:t>Спеціальні методи також можуть бути використані, якщо необхідно додати можливість виконання стандартних операцій над класами, тобто визначити зміст операторів</a:t>
            </a:r>
            <a:r>
              <a:rPr lang="en-US" sz="1600" dirty="0"/>
              <a:t> </a:t>
            </a:r>
            <a:r>
              <a:rPr lang="uk-UA" sz="1600" dirty="0"/>
              <a:t>накшталт</a:t>
            </a:r>
            <a:r>
              <a:rPr lang="en-US" sz="1600" dirty="0"/>
              <a:t>  </a:t>
            </a:r>
            <a:r>
              <a:rPr lang="uk-UA" sz="1600" dirty="0"/>
              <a:t> </a:t>
            </a:r>
            <a:r>
              <a:rPr lang="uk-UA" sz="1600" b="1" dirty="0"/>
              <a:t>+</a:t>
            </a:r>
            <a:r>
              <a:rPr lang="uk-UA" sz="1600" dirty="0"/>
              <a:t> </a:t>
            </a:r>
            <a:r>
              <a:rPr lang="en-US" sz="1600" dirty="0"/>
              <a:t>  </a:t>
            </a:r>
            <a:r>
              <a:rPr lang="uk-UA" sz="1600" dirty="0"/>
              <a:t>і т.д. для класу, що створюється. Звичайно, для цього можна створити додаткові методи (наприклад, </a:t>
            </a:r>
            <a:r>
              <a:rPr lang="en-US" sz="1600" b="1" i="1" dirty="0"/>
              <a:t>add()</a:t>
            </a:r>
            <a:r>
              <a:rPr lang="en-US" sz="1600" dirty="0"/>
              <a:t>), </a:t>
            </a:r>
            <a:r>
              <a:rPr lang="uk-UA" sz="1600" dirty="0"/>
              <a:t>проте визначення дій операторів є більш лаконічним способом.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i="1" dirty="0"/>
              <a:t>Приклад визначення операторів для додавання/відніманняі двох об'єктів класу </a:t>
            </a:r>
            <a:r>
              <a:rPr lang="en-US" sz="1600" i="1" dirty="0"/>
              <a:t>Point2D, </a:t>
            </a:r>
            <a:r>
              <a:rPr lang="uk-UA" sz="1600" i="1" dirty="0"/>
              <a:t>а також інверсії їх координат і рівності/нерівності. </a:t>
            </a:r>
            <a:endParaRPr lang="en-US" sz="1600" i="1" dirty="0"/>
          </a:p>
        </p:txBody>
      </p:sp>
      <p:sp>
        <p:nvSpPr>
          <p:cNvPr id="2" name="Rectangle 1"/>
          <p:cNvSpPr>
            <a:spLocks noChangeArrowheads="1"/>
          </p:cNvSpPr>
          <p:nvPr/>
        </p:nvSpPr>
        <p:spPr bwMode="auto">
          <a:xfrm>
            <a:off x="144855" y="93246"/>
            <a:ext cx="4767652" cy="669414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1" u="none" strike="noStrike" cap="none" normalizeH="0" baseline="0" dirty="0">
                <a:ln>
                  <a:noFill/>
                </a:ln>
                <a:solidFill>
                  <a:srgbClr val="C792EA"/>
                </a:solidFill>
                <a:effectLst/>
                <a:latin typeface="JetBrains Mono"/>
              </a:rPr>
              <a:t>class </a:t>
            </a:r>
            <a:r>
              <a:rPr kumimoji="0" lang="ru-RU" altLang="ru-RU" sz="1100" b="0" i="0" u="none" strike="noStrike" cap="none" normalizeH="0" baseline="0" dirty="0">
                <a:ln>
                  <a:noFill/>
                </a:ln>
                <a:solidFill>
                  <a:srgbClr val="FFCB6B"/>
                </a:solidFill>
                <a:effectLst/>
                <a:latin typeface="JetBrains Mono"/>
              </a:rPr>
              <a:t>Point2D</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"""Точка на площині"""</a:t>
            </a:r>
            <a:br>
              <a:rPr kumimoji="0" lang="ru-RU" altLang="ru-RU" sz="1100" b="0" i="1" u="none" strike="noStrike" cap="none" normalizeH="0" baseline="0" dirty="0">
                <a:ln>
                  <a:noFill/>
                </a:ln>
                <a:solidFill>
                  <a:srgbClr val="546E7A"/>
                </a:solidFill>
                <a:effectLst/>
                <a:latin typeface="JetBrains Mono"/>
              </a:rPr>
            </a:b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__init__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y</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x</a:t>
            </a:r>
            <a:br>
              <a:rPr kumimoji="0" lang="ru-RU" altLang="ru-RU" sz="1100" b="0" i="0" u="none" strike="noStrike" cap="none" normalizeH="0" baseline="0" dirty="0">
                <a:ln>
                  <a:noFill/>
                </a:ln>
                <a:solidFill>
                  <a:srgbClr val="F78C6C"/>
                </a:solidFill>
                <a:effectLst/>
                <a:latin typeface="JetBrains Mono"/>
              </a:rPr>
            </a:br>
            <a:r>
              <a:rPr kumimoji="0" lang="ru-RU" altLang="ru-RU" sz="1100" b="0" i="0" u="none" strike="noStrike" cap="none" normalizeH="0" baseline="0" dirty="0">
                <a:ln>
                  <a:noFill/>
                </a:ln>
                <a:solidFill>
                  <a:srgbClr val="F78C6C"/>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y</a:t>
            </a:r>
            <a:br>
              <a:rPr kumimoji="0" lang="ru-RU" altLang="ru-RU" sz="1100" b="0" i="0" u="none" strike="noStrike" cap="none" normalizeH="0" baseline="0" dirty="0">
                <a:ln>
                  <a:noFill/>
                </a:ln>
                <a:solidFill>
                  <a:srgbClr val="F78C6C"/>
                </a:solidFill>
                <a:effectLst/>
                <a:latin typeface="JetBrains Mono"/>
              </a:rPr>
            </a:br>
            <a:br>
              <a:rPr kumimoji="0" lang="ru-RU" altLang="ru-RU" sz="1100" b="0" i="0" u="none" strike="noStrike" cap="none" normalizeH="0" baseline="0" dirty="0">
                <a:ln>
                  <a:noFill/>
                </a:ln>
                <a:solidFill>
                  <a:srgbClr val="F78C6C"/>
                </a:solidFill>
                <a:effectLst/>
                <a:latin typeface="JetBrains Mono"/>
              </a:rPr>
            </a:br>
            <a:r>
              <a:rPr kumimoji="0" lang="ru-RU" altLang="ru-RU" sz="1100" b="0" i="0" u="none" strike="noStrike" cap="none" normalizeH="0" baseline="0" dirty="0">
                <a:ln>
                  <a:noFill/>
                </a:ln>
                <a:solidFill>
                  <a:srgbClr val="F78C6C"/>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__str__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"""Повернути строку у вигляді 'Точка 2D (x, y)'."""</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a:t>
            </a:r>
            <a:r>
              <a:rPr kumimoji="0" lang="ru-RU" altLang="ru-RU" sz="1100" b="0" i="0" u="none" strike="noStrike" cap="none" normalizeH="0" baseline="0" dirty="0">
                <a:ln>
                  <a:noFill/>
                </a:ln>
                <a:solidFill>
                  <a:srgbClr val="C3E88D"/>
                </a:solidFill>
                <a:effectLst/>
                <a:latin typeface="JetBrains Mono"/>
              </a:rPr>
              <a:t>f"Точка 2D (</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 </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a:t>
            </a:r>
            <a:br>
              <a:rPr kumimoji="0" lang="ru-RU" altLang="ru-RU" sz="1100" b="0" i="0" u="none" strike="noStrike" cap="none" normalizeH="0" baseline="0" dirty="0">
                <a:ln>
                  <a:noFill/>
                </a:ln>
                <a:solidFill>
                  <a:srgbClr val="C3E88D"/>
                </a:solidFill>
                <a:effectLst/>
                <a:latin typeface="JetBrains Mono"/>
              </a:rPr>
            </a:br>
            <a:br>
              <a:rPr kumimoji="0" lang="ru-RU" altLang="ru-RU" sz="1100" b="0" i="0" u="none" strike="noStrike" cap="none" normalizeH="0" baseline="0" dirty="0">
                <a:ln>
                  <a:noFill/>
                </a:ln>
                <a:solidFill>
                  <a:srgbClr val="C3E88D"/>
                </a:solidFill>
                <a:effectLst/>
                <a:latin typeface="JetBrains Mono"/>
              </a:rPr>
            </a:br>
            <a:r>
              <a:rPr kumimoji="0" lang="ru-RU" altLang="ru-RU" sz="1100" b="0" i="0" u="none" strike="noStrike" cap="none" normalizeH="0" baseline="0" dirty="0">
                <a:ln>
                  <a:noFill/>
                </a:ln>
                <a:solidFill>
                  <a:srgbClr val="C3E88D"/>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__add__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"""Створити новий об’єкт як суму координат 'self' і 'other'."""</a:t>
            </a:r>
            <a:br>
              <a:rPr kumimoji="0" lang="ru-RU" altLang="ru-RU" sz="1100" b="0" i="1" u="none" strike="noStrike" cap="none" normalizeH="0" baseline="0" dirty="0">
                <a:ln>
                  <a:noFill/>
                </a:ln>
                <a:solidFill>
                  <a:srgbClr val="546E7A"/>
                </a:solidFill>
                <a:effectLst/>
                <a:latin typeface="JetBrains Mono"/>
              </a:rPr>
            </a:b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 Замість Point2D можна використовувати self.__class__,</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 що дозволить не прив’язуватись до імені класу і бути</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 валідним для нащадків</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a:t>
            </a:r>
            <a:r>
              <a:rPr kumimoji="0" lang="ru-RU" altLang="ru-RU" sz="1100" b="0" i="0" u="none" strike="noStrike" cap="none" normalizeH="0" baseline="0" dirty="0">
                <a:ln>
                  <a:noFill/>
                </a:ln>
                <a:solidFill>
                  <a:srgbClr val="82AAFF"/>
                </a:solidFill>
                <a:effectLst/>
                <a:latin typeface="JetBrains Mono"/>
              </a:rPr>
              <a:t>Point2D</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__sub__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"""Створити новий об’єкт як різницю координат 'self' і 'other'."""</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a:t>
            </a:r>
            <a:r>
              <a:rPr kumimoji="0" lang="ru-RU" altLang="ru-RU" sz="1100" b="0" i="0" u="none" strike="noStrike" cap="none" normalizeH="0" baseline="0" dirty="0">
                <a:ln>
                  <a:noFill/>
                </a:ln>
                <a:solidFill>
                  <a:srgbClr val="82AAFF"/>
                </a:solidFill>
                <a:effectLst/>
                <a:latin typeface="JetBrains Mono"/>
              </a:rPr>
              <a:t>Point2D</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__neg__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"""Повернути новий об’єкт інвертуючи координати"""</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a:t>
            </a:r>
            <a:r>
              <a:rPr kumimoji="0" lang="ru-RU" altLang="ru-RU" sz="1100" b="0" i="0" u="none" strike="noStrike" cap="none" normalizeH="0" baseline="0" dirty="0">
                <a:ln>
                  <a:noFill/>
                </a:ln>
                <a:solidFill>
                  <a:srgbClr val="82AAFF"/>
                </a:solidFill>
                <a:effectLst/>
                <a:latin typeface="JetBrains Mono"/>
              </a:rPr>
              <a:t>Point2D</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__eq__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"""Повернути відповідь, чи є точки однаковими"""</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 </a:t>
            </a:r>
            <a:r>
              <a:rPr kumimoji="0" lang="ru-RU" altLang="ru-RU" sz="1100" b="0" i="1" u="none" strike="noStrike" cap="none" normalizeH="0" baseline="0" dirty="0">
                <a:ln>
                  <a:noFill/>
                </a:ln>
                <a:solidFill>
                  <a:srgbClr val="C792EA"/>
                </a:solidFill>
                <a:effectLst/>
                <a:latin typeface="JetBrains Mono"/>
              </a:rPr>
              <a:t>and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a:t>
            </a:r>
            <a:br>
              <a:rPr kumimoji="0" lang="ru-RU" altLang="ru-RU" sz="1100" b="0" i="0" u="none" strike="noStrike" cap="none" normalizeH="0" baseline="0" dirty="0">
                <a:ln>
                  <a:noFill/>
                </a:ln>
                <a:solidFill>
                  <a:srgbClr val="C3CEE3"/>
                </a:solidFill>
                <a:effectLst/>
                <a:latin typeface="JetBrains Mono"/>
              </a:rPr>
            </a:br>
            <a:br>
              <a:rPr kumimoji="0" lang="ru-RU" altLang="ru-RU" sz="1100" b="0" i="0" u="none" strike="noStrike" cap="none" normalizeH="0" baseline="0" dirty="0">
                <a:ln>
                  <a:noFill/>
                </a:ln>
                <a:solidFill>
                  <a:srgbClr val="C3CEE3"/>
                </a:solidFill>
                <a:effectLst/>
                <a:latin typeface="JetBrains Mono"/>
              </a:rPr>
            </a:br>
            <a:r>
              <a:rPr kumimoji="0" lang="ru-RU" altLang="ru-RU" sz="1100" b="0" i="0" u="none" strike="noStrike" cap="none" normalizeH="0" baseline="0" dirty="0">
                <a:ln>
                  <a:noFill/>
                </a:ln>
                <a:solidFill>
                  <a:srgbClr val="C3CEE3"/>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__ne__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"""Повернути відповідь чи є точки різними.</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використовуючи вже реалізовану операцію =="""</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not </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other</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0" u="none" strike="noStrike" cap="none" normalizeH="0" baseline="0" dirty="0">
                <a:ln>
                  <a:noFill/>
                </a:ln>
                <a:solidFill>
                  <a:srgbClr val="82AAFF"/>
                </a:solidFill>
                <a:effectLst/>
                <a:latin typeface="JetBrains Mono"/>
              </a:rPr>
              <a:t>distance</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546E7A"/>
                </a:solidFill>
                <a:effectLst/>
                <a:latin typeface="JetBrains Mono"/>
              </a:rPr>
              <a:t>"""Повернути відстань до центру координат."""</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546E7A"/>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F78C6C"/>
                </a:solidFill>
                <a:effectLst/>
                <a:latin typeface="JetBrains Mono"/>
              </a:rPr>
              <a:t>2 </a:t>
            </a: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y</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F78C6C"/>
                </a:solidFill>
                <a:effectLst/>
                <a:latin typeface="JetBrains Mono"/>
              </a:rPr>
              <a:t>2</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F78C6C"/>
                </a:solidFill>
                <a:effectLst/>
                <a:latin typeface="JetBrains Mono"/>
              </a:rPr>
              <a:t>0.5</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5124261" y="2523914"/>
            <a:ext cx="4926349" cy="2462213"/>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1" u="none" strike="noStrike" cap="none" normalizeH="0" baseline="0">
                <a:ln>
                  <a:noFill/>
                </a:ln>
                <a:solidFill>
                  <a:srgbClr val="C792EA"/>
                </a:solidFill>
                <a:effectLst/>
                <a:latin typeface="JetBrains Mono"/>
              </a:rPr>
              <a:t>if </a:t>
            </a:r>
            <a:r>
              <a:rPr kumimoji="0" lang="ru-RU" altLang="ru-RU" sz="1100" b="0" i="0" u="none" strike="noStrike" cap="none" normalizeH="0" baseline="0">
                <a:ln>
                  <a:noFill/>
                </a:ln>
                <a:solidFill>
                  <a:srgbClr val="C3CEE3"/>
                </a:solidFill>
                <a:effectLst/>
                <a:latin typeface="JetBrains Mono"/>
              </a:rPr>
              <a:t>__name__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E88D"/>
                </a:solidFill>
                <a:effectLst/>
                <a:latin typeface="JetBrains Mono"/>
              </a:rPr>
              <a:t>"__main__"</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CEE3"/>
                </a:solidFill>
                <a:effectLst/>
                <a:latin typeface="JetBrains Mono"/>
              </a:rPr>
              <a:t>p1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82AAFF"/>
                </a:solidFill>
                <a:effectLst/>
                <a:latin typeface="JetBrains Mono"/>
              </a:rPr>
              <a:t>Point2D</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F78C6C"/>
                </a:solidFill>
                <a:effectLst/>
                <a:latin typeface="JetBrains Mono"/>
              </a:rPr>
              <a:t>0</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F78C6C"/>
                </a:solidFill>
                <a:effectLst/>
                <a:latin typeface="JetBrains Mono"/>
              </a:rPr>
              <a:t>5</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CEE3"/>
                </a:solidFill>
                <a:effectLst/>
                <a:latin typeface="JetBrains Mono"/>
              </a:rPr>
              <a:t>p2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82AAFF"/>
                </a:solidFill>
                <a:effectLst/>
                <a:latin typeface="JetBrains Mono"/>
              </a:rPr>
              <a:t>Point2D</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F78C6C"/>
                </a:solidFill>
                <a:effectLst/>
                <a:latin typeface="JetBrains Mono"/>
              </a:rPr>
              <a:t>5</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F78C6C"/>
                </a:solidFill>
                <a:effectLst/>
                <a:latin typeface="JetBrains Mono"/>
              </a:rPr>
              <a:t>10</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546E7A"/>
                </a:solidFill>
                <a:effectLst/>
                <a:latin typeface="JetBrains Mono"/>
              </a:rPr>
              <a:t># Якщо Python не знайде у визначенні класу методу '__add __()',</a:t>
            </a:r>
            <a:br>
              <a:rPr kumimoji="0" lang="ru-RU" altLang="ru-RU" sz="1100" b="0" i="1" u="none" strike="noStrike" cap="none" normalizeH="0" baseline="0">
                <a:ln>
                  <a:noFill/>
                </a:ln>
                <a:solidFill>
                  <a:srgbClr val="546E7A"/>
                </a:solidFill>
                <a:effectLst/>
                <a:latin typeface="JetBrains Mono"/>
              </a:rPr>
            </a:br>
            <a:r>
              <a:rPr kumimoji="0" lang="ru-RU" altLang="ru-RU" sz="1100" b="0" i="1" u="none" strike="noStrike" cap="none" normalizeH="0" baseline="0">
                <a:ln>
                  <a:noFill/>
                </a:ln>
                <a:solidFill>
                  <a:srgbClr val="546E7A"/>
                </a:solidFill>
                <a:effectLst/>
                <a:latin typeface="JetBrains Mono"/>
              </a:rPr>
              <a:t>    # Рядок нижче згенерує виняток:</a:t>
            </a:r>
            <a:br>
              <a:rPr kumimoji="0" lang="ru-RU" altLang="ru-RU" sz="1100" b="0" i="1" u="none" strike="noStrike" cap="none" normalizeH="0" baseline="0">
                <a:ln>
                  <a:noFill/>
                </a:ln>
                <a:solidFill>
                  <a:srgbClr val="546E7A"/>
                </a:solidFill>
                <a:effectLst/>
                <a:latin typeface="JetBrains Mono"/>
              </a:rPr>
            </a:br>
            <a:r>
              <a:rPr kumimoji="0" lang="ru-RU" altLang="ru-RU" sz="1100" b="0" i="1" u="none" strike="noStrike" cap="none" normalizeH="0" baseline="0">
                <a:ln>
                  <a:noFill/>
                </a:ln>
                <a:solidFill>
                  <a:srgbClr val="546E7A"/>
                </a:solidFill>
                <a:effectLst/>
                <a:latin typeface="JetBrains Mono"/>
              </a:rPr>
              <a:t>    # 'TypeError: unsupported operand type (s) for +:' Point2D 'and' Point2D ''</a:t>
            </a:r>
            <a:br>
              <a:rPr kumimoji="0" lang="ru-RU" altLang="ru-RU" sz="1100" b="0" i="1" u="none" strike="noStrike" cap="none" normalizeH="0" baseline="0">
                <a:ln>
                  <a:noFill/>
                </a:ln>
                <a:solidFill>
                  <a:srgbClr val="546E7A"/>
                </a:solidFill>
                <a:effectLst/>
                <a:latin typeface="JetBrains Mono"/>
              </a:rPr>
            </a:br>
            <a:r>
              <a:rPr kumimoji="0" lang="ru-RU" altLang="ru-RU" sz="1100" b="0" i="1" u="none" strike="noStrike" cap="none" normalizeH="0" baseline="0">
                <a:ln>
                  <a:noFill/>
                </a:ln>
                <a:solidFill>
                  <a:srgbClr val="546E7A"/>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p1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CEE3"/>
                </a:solidFill>
                <a:effectLst/>
                <a:latin typeface="JetBrains Mono"/>
              </a:rPr>
              <a:t>p2</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p1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CEE3"/>
                </a:solidFill>
                <a:effectLst/>
                <a:latin typeface="JetBrains Mono"/>
              </a:rPr>
              <a:t>p2</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p2</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p1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CEE3"/>
                </a:solidFill>
                <a:effectLst/>
                <a:latin typeface="JetBrains Mono"/>
              </a:rPr>
              <a:t>p2</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CEE3"/>
                </a:solidFill>
                <a:effectLst/>
                <a:latin typeface="JetBrains Mono"/>
              </a:rPr>
              <a:t>p1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CEE3"/>
                </a:solidFill>
                <a:effectLst/>
                <a:latin typeface="JetBrains Mono"/>
              </a:rPr>
              <a:t>p2</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f"Відстань до центру координат для точки p1: </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p1</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82AAFF"/>
                </a:solidFill>
                <a:effectLst/>
                <a:latin typeface="JetBrains Mono"/>
              </a:rPr>
              <a:t>distance</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.2f</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f"Відстань до центру координат для точки p2: </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p2</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82AAFF"/>
                </a:solidFill>
                <a:effectLst/>
                <a:latin typeface="JetBrains Mono"/>
              </a:rPr>
              <a:t>distance</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.2f</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a:t>
            </a:r>
            <a:r>
              <a:rPr kumimoji="0" lang="ru-RU" altLang="ru-RU" sz="1100" b="0" i="0" u="none" strike="noStrike" cap="none" normalizeH="0" baseline="0">
                <a:ln>
                  <a:noFill/>
                </a:ln>
                <a:solidFill>
                  <a:srgbClr val="89DDFF"/>
                </a:solidFill>
                <a:effectLst/>
                <a:latin typeface="JetBrains Mono"/>
              </a:rPr>
              <a:t>)</a:t>
            </a:r>
            <a:endParaRPr kumimoji="0" lang="ru-RU" altLang="ru-RU" sz="24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162267" y="5253861"/>
            <a:ext cx="3876675" cy="1533525"/>
          </a:xfrm>
          <a:prstGeom prst="rect">
            <a:avLst/>
          </a:prstGeom>
        </p:spPr>
      </p:pic>
    </p:spTree>
    <p:extLst>
      <p:ext uri="{BB962C8B-B14F-4D97-AF65-F5344CB8AC3E}">
        <p14:creationId xmlns:p14="http://schemas.microsoft.com/office/powerpoint/2010/main" val="278966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481"/>
            <a:ext cx="11488848" cy="6590923"/>
          </a:xfrm>
        </p:spPr>
        <p:txBody>
          <a:bodyPr>
            <a:normAutofit/>
          </a:bodyPr>
          <a:lstStyle/>
          <a:p>
            <a:pPr lvl="0" algn="l" eaLnBrk="0" fontAlgn="base" hangingPunct="0">
              <a:lnSpc>
                <a:spcPct val="100000"/>
              </a:lnSpc>
              <a:spcBef>
                <a:spcPct val="0"/>
              </a:spcBef>
              <a:spcAft>
                <a:spcPct val="0"/>
              </a:spcAft>
            </a:pPr>
            <a:r>
              <a:rPr lang="ru-RU" sz="1600" dirty="0"/>
              <a:t>Деякі оператори і відповідні їм спеціальні функції (повний список доступний за </a:t>
            </a:r>
            <a:r>
              <a:rPr lang="ru-RU" sz="1600" dirty="0">
                <a:hlinkClick r:id="rId2"/>
              </a:rPr>
              <a:t>посиланням</a:t>
            </a:r>
            <a:r>
              <a:rPr lang="ru-RU" sz="1600" dirty="0"/>
              <a:t>) </a:t>
            </a: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174727688"/>
              </p:ext>
            </p:extLst>
          </p:nvPr>
        </p:nvGraphicFramePr>
        <p:xfrm>
          <a:off x="1059255" y="581082"/>
          <a:ext cx="4646904" cy="6091322"/>
        </p:xfrm>
        <a:graphic>
          <a:graphicData uri="http://schemas.openxmlformats.org/drawingml/2006/table">
            <a:tbl>
              <a:tblPr/>
              <a:tblGrid>
                <a:gridCol w="1548968">
                  <a:extLst>
                    <a:ext uri="{9D8B030D-6E8A-4147-A177-3AD203B41FA5}">
                      <a16:colId xmlns:a16="http://schemas.microsoft.com/office/drawing/2014/main" val="20000"/>
                    </a:ext>
                  </a:extLst>
                </a:gridCol>
                <a:gridCol w="1548968">
                  <a:extLst>
                    <a:ext uri="{9D8B030D-6E8A-4147-A177-3AD203B41FA5}">
                      <a16:colId xmlns:a16="http://schemas.microsoft.com/office/drawing/2014/main" val="20001"/>
                    </a:ext>
                  </a:extLst>
                </a:gridCol>
                <a:gridCol w="1548968">
                  <a:extLst>
                    <a:ext uri="{9D8B030D-6E8A-4147-A177-3AD203B41FA5}">
                      <a16:colId xmlns:a16="http://schemas.microsoft.com/office/drawing/2014/main" val="20002"/>
                    </a:ext>
                  </a:extLst>
                </a:gridCol>
              </a:tblGrid>
              <a:tr h="137050">
                <a:tc gridSpan="3">
                  <a:txBody>
                    <a:bodyPr/>
                    <a:lstStyle/>
                    <a:p>
                      <a:pPr algn="ctr"/>
                      <a:r>
                        <a:rPr lang="ru-RU" sz="1000" dirty="0"/>
                        <a:t>Деякі оператори і відповідні</a:t>
                      </a:r>
                      <a:r>
                        <a:rPr lang="ru-RU" sz="1000" baseline="0" dirty="0"/>
                        <a:t> їм спеціальні функції</a:t>
                      </a: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0"/>
                  </a:ext>
                </a:extLst>
              </a:tr>
              <a:tr h="137050">
                <a:tc>
                  <a:txBody>
                    <a:bodyPr/>
                    <a:lstStyle/>
                    <a:p>
                      <a:pPr algn="ctr"/>
                      <a:r>
                        <a:rPr lang="ru-RU" sz="1000" dirty="0"/>
                        <a:t>Операція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ru-RU" sz="1000" dirty="0"/>
                        <a:t>Синтаксис</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ru-RU" sz="1000" dirty="0"/>
                        <a:t>Функція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137050">
                <a:tc gridSpan="3">
                  <a:txBody>
                    <a:bodyPr/>
                    <a:lstStyle/>
                    <a:p>
                      <a:pPr algn="ctr"/>
                      <a:r>
                        <a:rPr lang="ru-RU" sz="1000" b="1" dirty="0"/>
                        <a:t>Арифметичні</a:t>
                      </a: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extLst>
                  <a:ext uri="{0D108BD9-81ED-4DB2-BD59-A6C34878D82A}">
                    <a16:rowId xmlns:a16="http://schemas.microsoft.com/office/drawing/2014/main" val="10002"/>
                  </a:ext>
                </a:extLst>
              </a:tr>
              <a:tr h="137050">
                <a:tc>
                  <a:txBody>
                    <a:bodyPr/>
                    <a:lstStyle/>
                    <a:p>
                      <a:r>
                        <a:rPr lang="ru-RU" sz="1000" dirty="0"/>
                        <a:t>Заперечення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__neg__(a)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137050">
                <a:tc>
                  <a:txBody>
                    <a:bodyPr/>
                    <a:lstStyle/>
                    <a:p>
                      <a:r>
                        <a:rPr lang="ru-RU" sz="1000" dirty="0"/>
                        <a:t>“Не” заперечення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dirty="0"/>
                        <a:t>__</a:t>
                      </a:r>
                      <a:r>
                        <a:rPr lang="en-US" sz="1000" dirty="0" err="1"/>
                        <a:t>pos</a:t>
                      </a:r>
                      <a:r>
                        <a:rPr lang="en-US" sz="1000" dirty="0"/>
                        <a:t>__(a)</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37050">
                <a:tc>
                  <a:txBody>
                    <a:bodyPr/>
                    <a:lstStyle/>
                    <a:p>
                      <a:r>
                        <a:rPr lang="ru-RU" sz="1000" dirty="0"/>
                        <a:t>Додавання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__add__(a,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137050">
                <a:tc>
                  <a:txBody>
                    <a:bodyPr/>
                    <a:lstStyle/>
                    <a:p>
                      <a:r>
                        <a:rPr lang="ru-RU" sz="1000" dirty="0"/>
                        <a:t>Віднімання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__sub__(a,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137050">
                <a:tc>
                  <a:txBody>
                    <a:bodyPr/>
                    <a:lstStyle/>
                    <a:p>
                      <a:r>
                        <a:rPr lang="ru-RU" sz="1000" dirty="0"/>
                        <a:t>Множення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__mul__(a,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137050">
                <a:tc>
                  <a:txBody>
                    <a:bodyPr/>
                    <a:lstStyle/>
                    <a:p>
                      <a:r>
                        <a:rPr lang="ru-RU" sz="1000" dirty="0"/>
                        <a:t>Ділення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dirty="0"/>
                        <a:t>__</a:t>
                      </a:r>
                      <a:r>
                        <a:rPr lang="en-US" sz="1000" dirty="0" err="1"/>
                        <a:t>truediv</a:t>
                      </a:r>
                      <a:r>
                        <a:rPr lang="en-US" sz="1000" dirty="0"/>
                        <a: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137050">
                <a:tc>
                  <a:txBody>
                    <a:bodyPr/>
                    <a:lstStyle/>
                    <a:p>
                      <a:r>
                        <a:rPr lang="ru-RU" sz="1000" dirty="0"/>
                        <a:t>Цілочисельне</a:t>
                      </a:r>
                      <a:r>
                        <a:rPr lang="ru-RU" sz="1000" baseline="0" dirty="0"/>
                        <a:t> ділення</a:t>
                      </a: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__floordiv__(a,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r h="137050">
                <a:tc>
                  <a:txBody>
                    <a:bodyPr/>
                    <a:lstStyle/>
                    <a:p>
                      <a:r>
                        <a:rPr lang="ru-RU" sz="1000" dirty="0"/>
                        <a:t>Залишок від ділення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__mod__(a,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0"/>
                  </a:ext>
                </a:extLst>
              </a:tr>
              <a:tr h="137050">
                <a:tc>
                  <a:txBody>
                    <a:bodyPr/>
                    <a:lstStyle/>
                    <a:p>
                      <a:r>
                        <a:rPr lang="ru-RU" sz="1000" dirty="0"/>
                        <a:t>Підесення до степеня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__pow__(a,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137050">
                <a:tc gridSpan="3">
                  <a:txBody>
                    <a:bodyPr/>
                    <a:lstStyle/>
                    <a:p>
                      <a:pPr algn="ctr"/>
                      <a:r>
                        <a:rPr lang="ru-RU" sz="1000" b="1" dirty="0"/>
                        <a:t>Індексація і зрізи</a:t>
                      </a: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extLst>
                  <a:ext uri="{0D108BD9-81ED-4DB2-BD59-A6C34878D82A}">
                    <a16:rowId xmlns:a16="http://schemas.microsoft.com/office/drawing/2014/main" val="10012"/>
                  </a:ext>
                </a:extLst>
              </a:tr>
              <a:tr h="137050">
                <a:tc>
                  <a:txBody>
                    <a:bodyPr/>
                    <a:lstStyle/>
                    <a:p>
                      <a:r>
                        <a:rPr lang="ru-RU" sz="1000" dirty="0"/>
                        <a:t>Доступ по індексу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err="1"/>
                        <a:t>obj</a:t>
                      </a:r>
                      <a:r>
                        <a:rPr lang="en-US" sz="1000" dirty="0"/>
                        <a:t>[k]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dirty="0"/>
                        <a:t>__</a:t>
                      </a:r>
                      <a:r>
                        <a:rPr lang="en-US" sz="1000" dirty="0" err="1"/>
                        <a:t>getitem</a:t>
                      </a:r>
                      <a:r>
                        <a:rPr lang="en-US" sz="1000" dirty="0"/>
                        <a:t>__(</a:t>
                      </a:r>
                      <a:r>
                        <a:rPr lang="en-US" sz="1000" dirty="0" err="1"/>
                        <a:t>obj</a:t>
                      </a:r>
                      <a:r>
                        <a:rPr lang="en-US" sz="1000" dirty="0"/>
                        <a:t>, 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3"/>
                  </a:ext>
                </a:extLst>
              </a:tr>
              <a:tr h="137050">
                <a:tc>
                  <a:txBody>
                    <a:bodyPr/>
                    <a:lstStyle/>
                    <a:p>
                      <a:r>
                        <a:rPr lang="ru-RU" sz="1000" dirty="0"/>
                        <a:t>Присвоєння по індексу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obj[k] = v</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__setitem__(obj, k, v)</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r h="137050">
                <a:tc>
                  <a:txBody>
                    <a:bodyPr/>
                    <a:lstStyle/>
                    <a:p>
                      <a:r>
                        <a:rPr lang="ru-RU" sz="1000" dirty="0"/>
                        <a:t>Видалення по індексу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del obj[k]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__delitem__(obj, k)</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5"/>
                  </a:ext>
                </a:extLst>
              </a:tr>
              <a:tr h="137050">
                <a:tc>
                  <a:txBody>
                    <a:bodyPr/>
                    <a:lstStyle/>
                    <a:p>
                      <a:r>
                        <a:rPr lang="ru-RU" sz="1000" dirty="0"/>
                        <a:t>Зріз</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seq[i:j]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__getitem__(seq, slice(i, 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6"/>
                  </a:ext>
                </a:extLst>
              </a:tr>
              <a:tr h="137050">
                <a:tc>
                  <a:txBody>
                    <a:bodyPr/>
                    <a:lstStyle/>
                    <a:p>
                      <a:r>
                        <a:rPr lang="ru-RU" sz="1000" dirty="0"/>
                        <a:t>Присвоєння зрізу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err="1"/>
                        <a:t>seq</a:t>
                      </a:r>
                      <a:r>
                        <a:rPr lang="en-US" sz="1000" dirty="0"/>
                        <a:t>[</a:t>
                      </a:r>
                      <a:r>
                        <a:rPr lang="en-US" sz="1000" dirty="0" err="1"/>
                        <a:t>i:j</a:t>
                      </a:r>
                      <a:r>
                        <a:rPr lang="en-US" sz="1000" dirty="0"/>
                        <a:t>] = values</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__setitem__(seq, slice(i, j), values)</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7"/>
                  </a:ext>
                </a:extLst>
              </a:tr>
              <a:tr h="137050">
                <a:tc>
                  <a:txBody>
                    <a:bodyPr/>
                    <a:lstStyle/>
                    <a:p>
                      <a:r>
                        <a:rPr lang="ru-RU" sz="1000" dirty="0"/>
                        <a:t>Видалення зрізу</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del </a:t>
                      </a:r>
                      <a:r>
                        <a:rPr lang="en-US" sz="1000" dirty="0" err="1"/>
                        <a:t>seq</a:t>
                      </a:r>
                      <a:r>
                        <a:rPr lang="en-US" sz="1000" dirty="0"/>
                        <a:t>[</a:t>
                      </a:r>
                      <a:r>
                        <a:rPr lang="en-US" sz="1000" dirty="0" err="1"/>
                        <a:t>i:j</a:t>
                      </a:r>
                      <a:r>
                        <a:rPr lang="en-US" sz="1000" dirty="0"/>
                        <a:t>]</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__delitem__(seq, slice(i, 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8"/>
                  </a:ext>
                </a:extLst>
              </a:tr>
              <a:tr h="137050">
                <a:tc>
                  <a:txBody>
                    <a:bodyPr/>
                    <a:lstStyle/>
                    <a:p>
                      <a:r>
                        <a:rPr lang="ru-RU" sz="1000" dirty="0"/>
                        <a:t>Конкатенація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seq1 + seq2</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__concat__(seq1, seq2)</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9"/>
                  </a:ext>
                </a:extLst>
              </a:tr>
              <a:tr h="137050">
                <a:tc gridSpan="3">
                  <a:txBody>
                    <a:bodyPr/>
                    <a:lstStyle/>
                    <a:p>
                      <a:pPr algn="ctr"/>
                      <a:r>
                        <a:rPr lang="ru-RU" sz="1000" b="1" dirty="0"/>
                        <a:t>Ідентифікація і</a:t>
                      </a:r>
                      <a:r>
                        <a:rPr lang="ru-RU" sz="1000" b="1" baseline="0" dirty="0"/>
                        <a:t> порівняння</a:t>
                      </a: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uk-UA"/>
                    </a:p>
                  </a:txBody>
                  <a:tcPr/>
                </a:tc>
                <a:extLst>
                  <a:ext uri="{0D108BD9-81ED-4DB2-BD59-A6C34878D82A}">
                    <a16:rowId xmlns:a16="http://schemas.microsoft.com/office/drawing/2014/main" val="10020"/>
                  </a:ext>
                </a:extLst>
              </a:tr>
              <a:tr h="137050">
                <a:tc>
                  <a:txBody>
                    <a:bodyPr/>
                    <a:lstStyle/>
                    <a:p>
                      <a:r>
                        <a:rPr lang="ru-RU" sz="1000" dirty="0"/>
                        <a:t>Ідентифікація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a is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__is__(a,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1"/>
                  </a:ext>
                </a:extLst>
              </a:tr>
              <a:tr h="137050">
                <a:tc>
                  <a:txBody>
                    <a:bodyPr/>
                    <a:lstStyle/>
                    <a:p>
                      <a:endParaRPr lang="ru-RU" sz="10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a:t>a is not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__is_not__(a,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2"/>
                  </a:ext>
                </a:extLst>
              </a:tr>
              <a:tr h="137050">
                <a:tc>
                  <a:txBody>
                    <a:bodyPr/>
                    <a:lstStyle/>
                    <a:p>
                      <a:r>
                        <a:rPr lang="ru-RU" sz="1000" dirty="0"/>
                        <a:t>Перевірка на входження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err="1"/>
                        <a:t>obj</a:t>
                      </a:r>
                      <a:r>
                        <a:rPr lang="en-US" sz="1000" dirty="0"/>
                        <a:t> in </a:t>
                      </a:r>
                      <a:r>
                        <a:rPr lang="en-US" sz="1000" dirty="0" err="1"/>
                        <a:t>seq</a:t>
                      </a:r>
                      <a:endParaRPr lang="en-US"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__contains__(seq, obj)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3"/>
                  </a:ext>
                </a:extLst>
              </a:tr>
              <a:tr h="239838">
                <a:tc>
                  <a:txBody>
                    <a:bodyPr/>
                    <a:lstStyle/>
                    <a:p>
                      <a:r>
                        <a:rPr lang="ru-RU" sz="1000" dirty="0"/>
                        <a:t>Перетворення в</a:t>
                      </a:r>
                      <a:r>
                        <a:rPr lang="ru-RU" sz="1000" baseline="0" dirty="0"/>
                        <a:t> логічний тип</a:t>
                      </a:r>
                      <a:endParaRPr lang="ru-RU" sz="1000" dirty="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err="1"/>
                        <a:t>bool</a:t>
                      </a:r>
                      <a:r>
                        <a:rPr lang="en-US" sz="1000" dirty="0"/>
                        <a:t>(</a:t>
                      </a:r>
                      <a:r>
                        <a:rPr lang="en-US" sz="1000" dirty="0" err="1"/>
                        <a:t>obj</a:t>
                      </a:r>
                      <a:r>
                        <a:rPr lang="en-US" sz="1000" dirty="0"/>
                        <a:t>)</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__truth__(obj)</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4"/>
                  </a:ext>
                </a:extLst>
              </a:tr>
              <a:tr h="137050">
                <a:tc>
                  <a:txBody>
                    <a:bodyPr/>
                    <a:lstStyle/>
                    <a:p>
                      <a:r>
                        <a:rPr lang="ru-RU" sz="1000" dirty="0"/>
                        <a:t>Рівність</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__eq__(a,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5"/>
                  </a:ext>
                </a:extLst>
              </a:tr>
              <a:tr h="137050">
                <a:tc>
                  <a:txBody>
                    <a:bodyPr/>
                    <a:lstStyle/>
                    <a:p>
                      <a:r>
                        <a:rPr lang="ru-RU" sz="1000" dirty="0"/>
                        <a:t>Нерівність</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__ne__(a,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6"/>
                  </a:ext>
                </a:extLst>
              </a:tr>
              <a:tr h="137050">
                <a:tc>
                  <a:txBody>
                    <a:bodyPr/>
                    <a:lstStyle/>
                    <a:p>
                      <a:r>
                        <a:rPr lang="ru-RU" sz="1000" dirty="0"/>
                        <a:t>Порівняння</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&lt;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__lt__(a,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7"/>
                  </a:ext>
                </a:extLst>
              </a:tr>
              <a:tr h="137050">
                <a:tc>
                  <a:txBody>
                    <a:bodyPr/>
                    <a:lstStyle/>
                    <a:p>
                      <a:endParaRPr lang="ru-RU" sz="10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&gt;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__gt__(a,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8"/>
                  </a:ext>
                </a:extLst>
              </a:tr>
              <a:tr h="137050">
                <a:tc>
                  <a:txBody>
                    <a:bodyPr/>
                    <a:lstStyle/>
                    <a:p>
                      <a:endParaRPr lang="ru-RU" sz="10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&lt;=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a:t>__le__(a,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29"/>
                  </a:ext>
                </a:extLst>
              </a:tr>
              <a:tr h="137050">
                <a:tc>
                  <a:txBody>
                    <a:bodyPr/>
                    <a:lstStyle/>
                    <a:p>
                      <a:endParaRPr lang="ru-RU" sz="1000"/>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00" dirty="0"/>
                        <a:t>a &gt;=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000" dirty="0"/>
                        <a:t>__</a:t>
                      </a:r>
                      <a:r>
                        <a:rPr lang="en-US" sz="1000" dirty="0" err="1"/>
                        <a:t>ge</a:t>
                      </a:r>
                      <a:r>
                        <a:rPr lang="en-US" sz="1000" dirty="0"/>
                        <a:t>__(a, b)</a:t>
                      </a:r>
                    </a:p>
                  </a:txBody>
                  <a:tcPr marL="34263" marR="34263" marT="17131" marB="17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30"/>
                  </a:ext>
                </a:extLst>
              </a:tr>
            </a:tbl>
          </a:graphicData>
        </a:graphic>
      </p:graphicFrame>
    </p:spTree>
    <p:extLst>
      <p:ext uri="{BB962C8B-B14F-4D97-AF65-F5344CB8AC3E}">
        <p14:creationId xmlns:p14="http://schemas.microsoft.com/office/powerpoint/2010/main" val="342129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r>
              <a:rPr lang="ru-RU" sz="1600" b="1" dirty="0"/>
              <a:t>Об'єктно-орієнтоване програмування </a:t>
            </a:r>
            <a:r>
              <a:rPr lang="ru-RU" sz="1600" dirty="0"/>
              <a:t>- парадигма програмування, заснована на представленні програми у вигляді сукупності об'єктів, кожен з яких є екземпляром певного класу, а класи утворюють ієрархію наслідування. У програмі при цьому в якості основних логічних конструктивних елементів використовуються об'єкти, а не алгоритми. </a:t>
            </a:r>
          </a:p>
          <a:p>
            <a:pPr lvl="0" algn="l" eaLnBrk="0" fontAlgn="base" hangingPunct="0">
              <a:lnSpc>
                <a:spcPct val="100000"/>
              </a:lnSpc>
              <a:spcBef>
                <a:spcPct val="0"/>
              </a:spcBef>
              <a:spcAft>
                <a:spcPct val="0"/>
              </a:spcAft>
            </a:pPr>
            <a:endParaRPr lang="uk-UA" sz="1600" u="sng" dirty="0"/>
          </a:p>
          <a:p>
            <a:pPr lvl="0" algn="l" eaLnBrk="0" fontAlgn="base" hangingPunct="0">
              <a:lnSpc>
                <a:spcPct val="100000"/>
              </a:lnSpc>
              <a:spcBef>
                <a:spcPct val="0"/>
              </a:spcBef>
              <a:spcAft>
                <a:spcPct val="0"/>
              </a:spcAft>
            </a:pPr>
            <a:r>
              <a:rPr lang="uk-UA" sz="1600" u="sng" dirty="0"/>
              <a:t>Мета об'єктно-орієнтованого підходу </a:t>
            </a:r>
            <a:r>
              <a:rPr lang="uk-UA" sz="1600" dirty="0"/>
              <a:t>- розбити програму на достатню кількість класів і модулів, кожен з яких призначений для виконання однієї чітко окресленої завдання, яку буде виконувати окремий об'єкт. </a:t>
            </a:r>
          </a:p>
          <a:p>
            <a:pPr lvl="0" algn="l"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b="1" dirty="0"/>
              <a:t>Переваги</a:t>
            </a:r>
            <a:r>
              <a:rPr lang="uk-UA" sz="1600" dirty="0"/>
              <a:t> такого підходу полягають в тому, що декомпозиція дозволяє: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i="1" dirty="0"/>
              <a:t>спростити архітектуру програми </a:t>
            </a:r>
            <a:r>
              <a:rPr lang="uk-UA" sz="1600" dirty="0"/>
              <a:t>(фактично, зробивши її абстракцією реального світу);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i="1" dirty="0"/>
              <a:t>полегшити командну розробку </a:t>
            </a:r>
            <a:r>
              <a:rPr lang="uk-UA" sz="1600" dirty="0"/>
              <a:t>(кожен розробник зайнятий роботою над окремим об'єктом коду і при взаємодії з іншими об'єктами йому потрібно знати лише «що об'єкт робить», без необхідності дізнаватися «як він це робить»).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p:txBody>
      </p:sp>
      <p:sp>
        <p:nvSpPr>
          <p:cNvPr id="2" name="Rectangle 1"/>
          <p:cNvSpPr/>
          <p:nvPr/>
        </p:nvSpPr>
        <p:spPr>
          <a:xfrm>
            <a:off x="375529" y="2977348"/>
            <a:ext cx="7432895" cy="1569660"/>
          </a:xfrm>
          <a:prstGeom prst="rect">
            <a:avLst/>
          </a:prstGeom>
        </p:spPr>
        <p:txBody>
          <a:bodyPr wrap="square">
            <a:spAutoFit/>
          </a:bodyPr>
          <a:lstStyle/>
          <a:p>
            <a:pPr lvl="0" eaLnBrk="0" fontAlgn="base" hangingPunct="0">
              <a:spcBef>
                <a:spcPct val="0"/>
              </a:spcBef>
              <a:spcAft>
                <a:spcPct val="0"/>
              </a:spcAft>
            </a:pPr>
            <a:r>
              <a:rPr lang="uk-UA" sz="1600" dirty="0"/>
              <a:t>В ООП центральними є </a:t>
            </a:r>
            <a:r>
              <a:rPr lang="uk-UA" sz="1600" b="1" u="sng" dirty="0"/>
              <a:t>поняття класу і об'єкту</a:t>
            </a:r>
            <a:r>
              <a:rPr lang="uk-UA" sz="1600" dirty="0"/>
              <a:t>:</a:t>
            </a:r>
          </a:p>
          <a:p>
            <a:pPr lvl="0" eaLnBrk="0" fontAlgn="base" hangingPunct="0">
              <a:spcBef>
                <a:spcPct val="0"/>
              </a:spcBef>
              <a:spcAft>
                <a:spcPct val="0"/>
              </a:spcAft>
            </a:pPr>
            <a:endParaRPr lang="uk-UA" sz="1600" dirty="0"/>
          </a:p>
          <a:p>
            <a:pPr marL="285750" lvl="0" indent="-285750" eaLnBrk="0" fontAlgn="base" hangingPunct="0">
              <a:spcBef>
                <a:spcPct val="0"/>
              </a:spcBef>
              <a:spcAft>
                <a:spcPct val="0"/>
              </a:spcAft>
              <a:buFont typeface="Arial" panose="020B0604020202020204" pitchFamily="34" charset="0"/>
              <a:buChar char="•"/>
            </a:pPr>
            <a:r>
              <a:rPr lang="uk-UA" sz="1600" b="1" dirty="0"/>
              <a:t>Клас</a:t>
            </a:r>
            <a:r>
              <a:rPr lang="en-US" sz="1600" dirty="0"/>
              <a:t>: </a:t>
            </a:r>
            <a:r>
              <a:rPr lang="uk-UA" sz="1600" dirty="0"/>
              <a:t>абстракція реального світу (узагальнений шаблон), спеціальний тип даних; клас описує властивості і методи, які можуть бути доступні у подібних об'єктів;</a:t>
            </a:r>
          </a:p>
          <a:p>
            <a:pPr marL="285750" lvl="0" indent="-285750" eaLnBrk="0" fontAlgn="base" hangingPunct="0">
              <a:spcBef>
                <a:spcPct val="0"/>
              </a:spcBef>
              <a:spcAft>
                <a:spcPct val="0"/>
              </a:spcAft>
              <a:buFont typeface="Arial" panose="020B0604020202020204" pitchFamily="34" charset="0"/>
              <a:buChar char="•"/>
            </a:pPr>
            <a:r>
              <a:rPr lang="uk-UA" sz="1600" b="1" dirty="0"/>
              <a:t>Об'єкт</a:t>
            </a:r>
            <a:r>
              <a:rPr lang="uk-UA" sz="1600" dirty="0"/>
              <a:t> </a:t>
            </a:r>
            <a:r>
              <a:rPr lang="en-US" sz="1600" dirty="0"/>
              <a:t>(</a:t>
            </a:r>
            <a:r>
              <a:rPr lang="uk-UA" sz="1600" dirty="0"/>
              <a:t>екземпляр класу, </a:t>
            </a:r>
            <a:r>
              <a:rPr lang="en-US" sz="1600" b="1" dirty="0"/>
              <a:t>Class Instance</a:t>
            </a:r>
            <a:r>
              <a:rPr lang="en-US" sz="1600" dirty="0"/>
              <a:t>): </a:t>
            </a:r>
            <a:r>
              <a:rPr lang="uk-UA" sz="1600" dirty="0"/>
              <a:t>окремий випадок класу.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459" y="2977348"/>
            <a:ext cx="2732084" cy="2160725"/>
          </a:xfrm>
          <a:prstGeom prst="rect">
            <a:avLst/>
          </a:prstGeom>
        </p:spPr>
      </p:pic>
      <p:sp>
        <p:nvSpPr>
          <p:cNvPr id="5" name="Rectangle 4"/>
          <p:cNvSpPr/>
          <p:nvPr/>
        </p:nvSpPr>
        <p:spPr>
          <a:xfrm>
            <a:off x="6011501" y="5276086"/>
            <a:ext cx="6096000" cy="1323439"/>
          </a:xfrm>
          <a:prstGeom prst="rect">
            <a:avLst/>
          </a:prstGeom>
        </p:spPr>
        <p:txBody>
          <a:bodyPr wrap="square">
            <a:spAutoFit/>
          </a:bodyPr>
          <a:lstStyle/>
          <a:p>
            <a:r>
              <a:rPr lang="uk-UA" sz="1600" dirty="0"/>
              <a:t>Кожен клас містить і описує </a:t>
            </a:r>
            <a:r>
              <a:rPr lang="uk-UA" sz="1600" b="1" u="sng" dirty="0"/>
              <a:t>поля і методи</a:t>
            </a:r>
            <a:r>
              <a:rPr lang="uk-UA" sz="1600" dirty="0"/>
              <a:t>:</a:t>
            </a:r>
          </a:p>
          <a:p>
            <a:endParaRPr lang="uk-UA" sz="1600" dirty="0"/>
          </a:p>
          <a:p>
            <a:pPr marL="285750" indent="-285750">
              <a:buFont typeface="Arial" panose="020B0604020202020204" pitchFamily="34" charset="0"/>
              <a:buChar char="•"/>
            </a:pPr>
            <a:r>
              <a:rPr lang="uk-UA" sz="1600" b="1" dirty="0"/>
              <a:t>Поле </a:t>
            </a:r>
            <a:r>
              <a:rPr lang="uk-UA" sz="1600" dirty="0"/>
              <a:t>(</a:t>
            </a:r>
            <a:r>
              <a:rPr lang="en-US" sz="1600" b="1" dirty="0"/>
              <a:t>Data Member/Variable/Field</a:t>
            </a:r>
            <a:r>
              <a:rPr lang="en-US" sz="1600" dirty="0"/>
              <a:t>): </a:t>
            </a:r>
            <a:r>
              <a:rPr lang="uk-UA" sz="1600" dirty="0"/>
              <a:t>змінна, прив'язана до класу;</a:t>
            </a:r>
          </a:p>
          <a:p>
            <a:pPr marL="285750" indent="-285750">
              <a:buFont typeface="Arial" panose="020B0604020202020204" pitchFamily="34" charset="0"/>
              <a:buChar char="•"/>
            </a:pPr>
            <a:r>
              <a:rPr lang="uk-UA" sz="1600" dirty="0"/>
              <a:t> </a:t>
            </a:r>
            <a:r>
              <a:rPr lang="uk-UA" sz="1600" b="1" dirty="0"/>
              <a:t>Метод</a:t>
            </a:r>
            <a:r>
              <a:rPr lang="uk-UA" sz="1600" dirty="0"/>
              <a:t> (</a:t>
            </a:r>
            <a:r>
              <a:rPr lang="en-US" sz="1600" b="1" dirty="0"/>
              <a:t>Method</a:t>
            </a:r>
            <a:r>
              <a:rPr lang="en-US" sz="1600" dirty="0"/>
              <a:t>): </a:t>
            </a:r>
            <a:r>
              <a:rPr lang="uk-UA" sz="1600" dirty="0"/>
              <a:t>дія (функція), яку можна виконувати над класом.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 y="5139834"/>
            <a:ext cx="5764346" cy="1595944"/>
          </a:xfrm>
          <a:prstGeom prst="rect">
            <a:avLst/>
          </a:prstGeom>
        </p:spPr>
      </p:pic>
    </p:spTree>
    <p:extLst>
      <p:ext uri="{BB962C8B-B14F-4D97-AF65-F5344CB8AC3E}">
        <p14:creationId xmlns:p14="http://schemas.microsoft.com/office/powerpoint/2010/main" val="92138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5767057" cy="6590923"/>
          </a:xfrm>
        </p:spPr>
        <p:txBody>
          <a:bodyPr>
            <a:normAutofit/>
          </a:bodyPr>
          <a:lstStyle/>
          <a:p>
            <a:pPr lvl="0" eaLnBrk="0" fontAlgn="base" hangingPunct="0">
              <a:lnSpc>
                <a:spcPct val="100000"/>
              </a:lnSpc>
              <a:spcBef>
                <a:spcPct val="0"/>
              </a:spcBef>
              <a:spcAft>
                <a:spcPct val="0"/>
              </a:spcAft>
            </a:pPr>
            <a:r>
              <a:rPr lang="uk-UA" sz="1600" b="1" dirty="0"/>
              <a:t>Перевірка типів </a:t>
            </a:r>
          </a:p>
          <a:p>
            <a:pPr lvl="0" algn="l" eaLnBrk="0" fontAlgn="base" hangingPunct="0">
              <a:lnSpc>
                <a:spcPct val="100000"/>
              </a:lnSpc>
              <a:spcBef>
                <a:spcPct val="0"/>
              </a:spcBef>
              <a:spcAft>
                <a:spcPct val="0"/>
              </a:spcAft>
            </a:pPr>
            <a:r>
              <a:rPr lang="uk-UA" sz="1600" dirty="0"/>
              <a:t>Визначення операторів надає зручний синтаксис роботи з класом, однак з огляду на те, що точний тип переданих аргументів ніхто не знає (</a:t>
            </a:r>
            <a:r>
              <a:rPr lang="en-US" sz="1600" dirty="0"/>
              <a:t>Python - </a:t>
            </a:r>
            <a:r>
              <a:rPr lang="uk-UA" sz="1600" dirty="0"/>
              <a:t>це мова з неявною динамічною типізацією), можуть виникнути проблеми при передачі «не очікуваних» значень.</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Виходячи з цього, перед дією рекомендується перевірити, екземпляром якого класу є переданий об'єкт. Виконати таку перевірку можна використовуючи функції </a:t>
            </a:r>
            <a:r>
              <a:rPr lang="en-US" sz="1600" b="1" i="1" dirty="0"/>
              <a:t>type()</a:t>
            </a:r>
            <a:r>
              <a:rPr lang="en-US" sz="1600" dirty="0"/>
              <a:t> </a:t>
            </a:r>
            <a:r>
              <a:rPr lang="uk-UA" sz="1600" dirty="0"/>
              <a:t>або </a:t>
            </a:r>
            <a:r>
              <a:rPr lang="en-US" sz="1600" b="1" i="1" dirty="0" err="1"/>
              <a:t>isinstance</a:t>
            </a:r>
            <a:r>
              <a:rPr lang="en-US" sz="1600" b="1" i="1" dirty="0"/>
              <a:t>(</a:t>
            </a:r>
            <a:r>
              <a:rPr lang="en-US" sz="1600" b="1" i="1" dirty="0" err="1"/>
              <a:t>obj</a:t>
            </a:r>
            <a:r>
              <a:rPr lang="en-US" sz="1600" b="1" i="1" dirty="0"/>
              <a:t>, class)</a:t>
            </a:r>
            <a:r>
              <a:rPr lang="en-US" sz="1600" dirty="0"/>
              <a:t> </a:t>
            </a:r>
          </a:p>
        </p:txBody>
      </p:sp>
      <p:sp>
        <p:nvSpPr>
          <p:cNvPr id="2" name="Rectangle 1"/>
          <p:cNvSpPr>
            <a:spLocks noChangeArrowheads="1"/>
          </p:cNvSpPr>
          <p:nvPr/>
        </p:nvSpPr>
        <p:spPr bwMode="auto">
          <a:xfrm>
            <a:off x="189811" y="1689703"/>
            <a:ext cx="2117887" cy="83099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if </a:t>
            </a:r>
            <a:r>
              <a:rPr kumimoji="0" lang="ru-RU" altLang="ru-RU" sz="1200" b="0" i="0" u="none" strike="noStrike" cap="none" normalizeH="0" baseline="0" dirty="0">
                <a:ln>
                  <a:noFill/>
                </a:ln>
                <a:solidFill>
                  <a:srgbClr val="C3CEE3"/>
                </a:solidFill>
                <a:effectLst/>
                <a:latin typeface="JetBrains Mono"/>
              </a:rPr>
              <a:t>__name__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"__main__"</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p1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Point2D</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5</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p2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Point2D</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5</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p1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2407129" y="2187010"/>
            <a:ext cx="3378192" cy="333690"/>
          </a:xfrm>
          <a:prstGeom prst="rect">
            <a:avLst/>
          </a:prstGeom>
        </p:spPr>
      </p:pic>
      <p:sp>
        <p:nvSpPr>
          <p:cNvPr id="5" name="Rectangle 2"/>
          <p:cNvSpPr>
            <a:spLocks noChangeArrowheads="1"/>
          </p:cNvSpPr>
          <p:nvPr/>
        </p:nvSpPr>
        <p:spPr bwMode="auto">
          <a:xfrm>
            <a:off x="6015886" y="70162"/>
            <a:ext cx="6176114" cy="674030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Point2D</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"""Точка на площині"""</a:t>
            </a:r>
            <a:br>
              <a:rPr kumimoji="0" lang="ru-RU" altLang="ru-RU" sz="1200" b="0" i="1" u="none" strike="noStrike" cap="none" normalizeH="0" baseline="0" dirty="0">
                <a:ln>
                  <a:noFill/>
                </a:ln>
                <a:solidFill>
                  <a:srgbClr val="546E7A"/>
                </a:solidFill>
                <a:effectLst/>
                <a:latin typeface="JetBrains Mono"/>
              </a:rPr>
            </a:b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y</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y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y</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__str__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"""Повернути строку у вигляді 'Точка 2D (x, y)'."""</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E88D"/>
                </a:solidFill>
                <a:effectLst/>
                <a:latin typeface="JetBrains Mono"/>
              </a:rPr>
              <a:t>f"Точка 2D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y</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a:t>
            </a:r>
            <a:br>
              <a:rPr kumimoji="0" lang="ru-RU" altLang="ru-RU" sz="1200" b="0" i="0" u="none" strike="noStrike" cap="none" normalizeH="0" baseline="0" dirty="0">
                <a:ln>
                  <a:noFill/>
                </a:ln>
                <a:solidFill>
                  <a:srgbClr val="C3E88D"/>
                </a:solidFill>
                <a:effectLst/>
                <a:latin typeface="JetBrains Mono"/>
              </a:rPr>
            </a:br>
            <a:br>
              <a:rPr kumimoji="0" lang="ru-RU" altLang="ru-RU" sz="1200" b="0" i="0" u="none" strike="noStrike" cap="none" normalizeH="0" baseline="0" dirty="0">
                <a:ln>
                  <a:noFill/>
                </a:ln>
                <a:solidFill>
                  <a:srgbClr val="C3E88D"/>
                </a:solidFill>
                <a:effectLst/>
                <a:latin typeface="JetBrains Mono"/>
              </a:rPr>
            </a:br>
            <a:r>
              <a:rPr kumimoji="0" lang="ru-RU" altLang="ru-RU" sz="1200" b="0" i="0" u="none" strike="noStrike" cap="none" normalizeH="0" baseline="0" dirty="0">
                <a:ln>
                  <a:noFill/>
                </a:ln>
                <a:solidFill>
                  <a:srgbClr val="C3E88D"/>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__add__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other</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"""Створити новий об’єкт як суму координат 'self' і 'other'."""</a:t>
            </a:r>
            <a:br>
              <a:rPr kumimoji="0" lang="ru-RU" altLang="ru-RU" sz="1200" b="0" i="1" u="none" strike="noStrike" cap="none" normalizeH="0" baseline="0" dirty="0">
                <a:ln>
                  <a:noFill/>
                </a:ln>
                <a:solidFill>
                  <a:srgbClr val="546E7A"/>
                </a:solidFill>
                <a:effectLst/>
                <a:latin typeface="JetBrains Mono"/>
              </a:rPr>
            </a:b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if </a:t>
            </a:r>
            <a:r>
              <a:rPr kumimoji="0" lang="ru-RU" altLang="ru-RU" sz="1200" b="0" i="1" u="none" strike="noStrike" cap="none" normalizeH="0" baseline="0" dirty="0">
                <a:ln>
                  <a:noFill/>
                </a:ln>
                <a:solidFill>
                  <a:srgbClr val="82AAFF"/>
                </a:solidFill>
                <a:effectLst/>
                <a:latin typeface="JetBrains Mono"/>
              </a:rPr>
              <a:t>isinstance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other</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__class__</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Точка з точкою.</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 Повертає новий об’єкт!</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82AAFF"/>
                </a:solidFill>
                <a:effectLst/>
                <a:latin typeface="JetBrains Mono"/>
              </a:rPr>
              <a:t>Point2D</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other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y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other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y</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elif </a:t>
            </a:r>
            <a:r>
              <a:rPr kumimoji="0" lang="ru-RU" altLang="ru-RU" sz="1200" b="0" i="1" u="none" strike="noStrike" cap="none" normalizeH="0" baseline="0" dirty="0">
                <a:ln>
                  <a:noFill/>
                </a:ln>
                <a:solidFill>
                  <a:srgbClr val="82AAFF"/>
                </a:solidFill>
                <a:effectLst/>
                <a:latin typeface="JetBrains Mono"/>
              </a:rPr>
              <a:t>isinstance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other</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int</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float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Точка і число</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 Додаємо до обох координат  self число other повернемо результат</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 повертає старий, але змінений об’єкт!</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other</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y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other</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1" u="none" strike="noStrike" cap="none" normalizeH="0" baseline="0" dirty="0">
                <a:ln>
                  <a:noFill/>
                </a:ln>
                <a:solidFill>
                  <a:srgbClr val="FF5370"/>
                </a:solidFill>
                <a:effectLst/>
                <a:latin typeface="JetBrains Mono"/>
              </a:rPr>
              <a:t>self</a:t>
            </a:r>
            <a:br>
              <a:rPr kumimoji="0" lang="ru-RU" altLang="ru-RU" sz="1200" b="0" i="1" u="none" strike="noStrike" cap="none" normalizeH="0" baseline="0" dirty="0">
                <a:ln>
                  <a:noFill/>
                </a:ln>
                <a:solidFill>
                  <a:srgbClr val="FF5370"/>
                </a:solidFill>
                <a:effectLst/>
                <a:latin typeface="JetBrains Mono"/>
              </a:rPr>
            </a:br>
            <a:r>
              <a:rPr kumimoji="0" lang="ru-RU" altLang="ru-RU" sz="1200" b="0" i="1" u="none" strike="noStrike" cap="none" normalizeH="0" baseline="0" dirty="0">
                <a:ln>
                  <a:noFill/>
                </a:ln>
                <a:solidFill>
                  <a:srgbClr val="FF5370"/>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else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Якщо нічого не вийшло</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raise </a:t>
            </a:r>
            <a:r>
              <a:rPr kumimoji="0" lang="ru-RU" altLang="ru-RU" sz="1200" b="0" i="1" u="none" strike="noStrike" cap="none" normalizeH="0" baseline="0" dirty="0">
                <a:ln>
                  <a:noFill/>
                </a:ln>
                <a:solidFill>
                  <a:srgbClr val="82AAFF"/>
                </a:solidFill>
                <a:effectLst/>
                <a:latin typeface="JetBrains Mono"/>
              </a:rPr>
              <a:t>TypeError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"Не можу додати {1} до {0}"</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format</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__class__</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type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other</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C792EA"/>
                </a:solidFill>
                <a:effectLst/>
                <a:latin typeface="JetBrains Mono"/>
              </a:rPr>
              <a:t>if </a:t>
            </a:r>
            <a:r>
              <a:rPr kumimoji="0" lang="ru-RU" altLang="ru-RU" sz="1200" b="0" i="0" u="none" strike="noStrike" cap="none" normalizeH="0" baseline="0" dirty="0">
                <a:ln>
                  <a:noFill/>
                </a:ln>
                <a:solidFill>
                  <a:srgbClr val="C3CEE3"/>
                </a:solidFill>
                <a:effectLst/>
                <a:latin typeface="JetBrains Mono"/>
              </a:rPr>
              <a:t>__name__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"__main__"</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p1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Point2D</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5</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p2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Point2D</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5</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p1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p1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5.0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p1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"я строка"</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279871" y="5821378"/>
            <a:ext cx="5505450" cy="914400"/>
          </a:xfrm>
          <a:prstGeom prst="rect">
            <a:avLst/>
          </a:prstGeom>
        </p:spPr>
      </p:pic>
    </p:spTree>
    <p:extLst>
      <p:ext uri="{BB962C8B-B14F-4D97-AF65-F5344CB8AC3E}">
        <p14:creationId xmlns:p14="http://schemas.microsoft.com/office/powerpoint/2010/main" val="364528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69" y="63374"/>
            <a:ext cx="11172731" cy="6113589"/>
          </a:xfrm>
        </p:spPr>
        <p:txBody>
          <a:bodyPr>
            <a:normAutofit/>
          </a:bodyPr>
          <a:lstStyle/>
          <a:p>
            <a:pPr marL="0" indent="0" algn="ctr">
              <a:buNone/>
            </a:pPr>
            <a:r>
              <a:rPr lang="uk-UA" sz="1600" b="1" dirty="0"/>
              <a:t>Простір імен в класах і об’єктах</a:t>
            </a:r>
          </a:p>
          <a:p>
            <a:pPr marL="0" indent="0">
              <a:buNone/>
            </a:pPr>
            <a:endParaRPr lang="uk-UA" sz="1600" dirty="0"/>
          </a:p>
        </p:txBody>
      </p:sp>
      <p:sp>
        <p:nvSpPr>
          <p:cNvPr id="4" name="Rectangle 1"/>
          <p:cNvSpPr>
            <a:spLocks noChangeArrowheads="1"/>
          </p:cNvSpPr>
          <p:nvPr/>
        </p:nvSpPr>
        <p:spPr bwMode="auto">
          <a:xfrm>
            <a:off x="181069" y="443475"/>
            <a:ext cx="5036379" cy="526297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546E7A"/>
                </a:solidFill>
                <a:effectLst/>
                <a:latin typeface="JetBrains Mono"/>
              </a:rPr>
              <a:t># =============== файл   main.py   =======================#</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11 </a:t>
            </a:r>
            <a:r>
              <a:rPr kumimoji="0" lang="ru-RU" altLang="ru-RU" sz="1200" b="0" i="1" u="none" strike="noStrike" cap="none" normalizeH="0" baseline="0" dirty="0">
                <a:ln>
                  <a:noFill/>
                </a:ln>
                <a:solidFill>
                  <a:srgbClr val="546E7A"/>
                </a:solidFill>
                <a:effectLst/>
                <a:latin typeface="JetBrains Mono"/>
              </a:rPr>
              <a:t># Глобальне (в модулі) ім’я/атрибут (X, або main.X)</a:t>
            </a:r>
            <a:br>
              <a:rPr kumimoji="0" lang="ru-RU" altLang="ru-RU" sz="1200" b="0" i="1" u="none" strike="noStrike" cap="none" normalizeH="0" baseline="0" dirty="0">
                <a:ln>
                  <a:noFill/>
                </a:ln>
                <a:solidFill>
                  <a:srgbClr val="546E7A"/>
                </a:solidFill>
                <a:effectLst/>
                <a:latin typeface="JetBrains Mono"/>
              </a:rPr>
            </a:b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Звертання до глобального X (11)</a:t>
            </a:r>
            <a:br>
              <a:rPr kumimoji="0" lang="ru-RU" altLang="ru-RU" sz="1200" b="0" i="1" u="none" strike="noStrike" cap="none" normalizeH="0" baseline="0" dirty="0">
                <a:ln>
                  <a:noFill/>
                </a:ln>
                <a:solidFill>
                  <a:srgbClr val="546E7A"/>
                </a:solidFill>
                <a:effectLst/>
                <a:latin typeface="JetBrains Mono"/>
              </a:rPr>
            </a:b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g</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22 </a:t>
            </a:r>
            <a:r>
              <a:rPr kumimoji="0" lang="ru-RU" altLang="ru-RU" sz="1200" b="0" i="1" u="none" strike="noStrike" cap="none" normalizeH="0" baseline="0" dirty="0">
                <a:ln>
                  <a:noFill/>
                </a:ln>
                <a:solidFill>
                  <a:srgbClr val="546E7A"/>
                </a:solidFill>
                <a:effectLst/>
                <a:latin typeface="JetBrains Mono"/>
              </a:rPr>
              <a:t># Локальна (в функції) змінна (X, приховує ім’я X в модулі)</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33 </a:t>
            </a:r>
            <a:r>
              <a:rPr kumimoji="0" lang="ru-RU" altLang="ru-RU" sz="1200" b="0" i="1" u="none" strike="noStrike" cap="none" normalizeH="0" baseline="0" dirty="0">
                <a:ln>
                  <a:noFill/>
                </a:ln>
                <a:solidFill>
                  <a:srgbClr val="546E7A"/>
                </a:solidFill>
                <a:effectLst/>
                <a:latin typeface="JetBrains Mono"/>
              </a:rPr>
              <a:t># Атрибут класу (C.X)</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m</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44 </a:t>
            </a:r>
            <a:r>
              <a:rPr kumimoji="0" lang="ru-RU" altLang="ru-RU" sz="1200" b="0" i="1" u="none" strike="noStrike" cap="none" normalizeH="0" baseline="0" dirty="0">
                <a:ln>
                  <a:noFill/>
                </a:ln>
                <a:solidFill>
                  <a:srgbClr val="546E7A"/>
                </a:solidFill>
                <a:effectLst/>
                <a:latin typeface="JetBrains Mono"/>
              </a:rPr>
              <a:t># Локальна змінна в методі (X)</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55 </a:t>
            </a:r>
            <a:r>
              <a:rPr kumimoji="0" lang="ru-RU" altLang="ru-RU" sz="1200" b="0" i="1" u="none" strike="noStrike" cap="none" normalizeH="0" baseline="0" dirty="0">
                <a:ln>
                  <a:noFill/>
                </a:ln>
                <a:solidFill>
                  <a:srgbClr val="546E7A"/>
                </a:solidFill>
                <a:effectLst/>
                <a:latin typeface="JetBrains Mono"/>
              </a:rPr>
              <a:t># Атрибут екземпляра (instance.X)</a:t>
            </a:r>
            <a:br>
              <a:rPr kumimoji="0" lang="ru-RU" altLang="ru-RU" sz="1200" b="0" i="1" u="none" strike="noStrike" cap="none" normalizeH="0" baseline="0" dirty="0">
                <a:ln>
                  <a:noFill/>
                </a:ln>
                <a:solidFill>
                  <a:srgbClr val="546E7A"/>
                </a:solidFill>
                <a:effectLst/>
                <a:latin typeface="JetBrains Mono"/>
              </a:rPr>
            </a:b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C792EA"/>
                </a:solidFill>
                <a:effectLst/>
                <a:latin typeface="JetBrains Mono"/>
              </a:rPr>
              <a:t>if </a:t>
            </a:r>
            <a:r>
              <a:rPr kumimoji="0" lang="ru-RU" altLang="ru-RU" sz="1200" b="0" i="0" u="none" strike="noStrike" cap="none" normalizeH="0" baseline="0" dirty="0">
                <a:ln>
                  <a:noFill/>
                </a:ln>
                <a:solidFill>
                  <a:srgbClr val="C3CEE3"/>
                </a:solidFill>
                <a:effectLst/>
                <a:latin typeface="JetBrains Mono"/>
              </a:rPr>
              <a:t>__name__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'__main__'</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11: модуль (за межами файлу main.X)</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f</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11: глобальна</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g</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22: локальна</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11: змінна модуля не змінилась</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obj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Створити екземпляр</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obj</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33: змінна класу, успадкована екземпляром</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obj</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m</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приєднати атрибут  X до екземпляру</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obj</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55: екземпляр</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33: клас (вона ж obj.X, якщо в екземплярі немає X)</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#print(C.m.X)   # ПОМИЛКА: видима тільки в методі</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#print(g.X)    </a:t>
            </a:r>
            <a:r>
              <a:rPr kumimoji="0" lang="en-US"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 ПОМИЛКА: видима тільки в функції</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637742" y="443475"/>
            <a:ext cx="5854038" cy="249299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546E7A"/>
                </a:solidFill>
                <a:effectLst/>
                <a:latin typeface="JetBrains Mono"/>
              </a:rPr>
              <a:t># =============== файл   second.py   =======================#</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C792EA"/>
                </a:solidFill>
                <a:effectLst/>
                <a:latin typeface="JetBrains Mono"/>
              </a:rPr>
              <a:t>import </a:t>
            </a:r>
            <a:r>
              <a:rPr kumimoji="0" lang="ru-RU" altLang="ru-RU" sz="1200" b="0" i="0" u="none" strike="noStrike" cap="none" normalizeH="0" baseline="0" dirty="0">
                <a:ln>
                  <a:noFill/>
                </a:ln>
                <a:solidFill>
                  <a:srgbClr val="C3CEE3"/>
                </a:solidFill>
                <a:effectLst/>
                <a:latin typeface="JetBrains Mono"/>
              </a:rPr>
              <a:t>main</a:t>
            </a:r>
            <a:br>
              <a:rPr kumimoji="0" lang="ru-RU" altLang="ru-RU" sz="1200" b="0" i="0" u="none" strike="noStrike" cap="none" normalizeH="0" baseline="0" dirty="0">
                <a:ln>
                  <a:noFill/>
                </a:ln>
                <a:solidFill>
                  <a:srgbClr val="C3CEE3"/>
                </a:solidFill>
                <a:effectLst/>
                <a:latin typeface="JetBrains Mono"/>
              </a:rPr>
            </a:b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66</a:t>
            </a:r>
            <a:br>
              <a:rPr kumimoji="0" lang="ru-RU" altLang="ru-RU" sz="1200" b="0" i="0" u="none" strike="noStrike" cap="none" normalizeH="0" baseline="0" dirty="0">
                <a:ln>
                  <a:noFill/>
                </a:ln>
                <a:solidFill>
                  <a:srgbClr val="F78C6C"/>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66: місцева глобальна змінна</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main</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11: глобальна, що стала атрибутом в результаті імпорту</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main</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f</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11: X в main, не місцева глобальна</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main</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g</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22: локальна в функції, в іншому файлі</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main</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33: атрибут класу в іншому модулі</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I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main</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I</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33: досі атрибут класу</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I</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m</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I</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55: а тепер атрибут екземпляру!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5637742" y="3105472"/>
            <a:ext cx="5049267" cy="3600986"/>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11              </a:t>
            </a:r>
            <a:r>
              <a:rPr kumimoji="0" lang="ru-RU" altLang="ru-RU" sz="1200" b="0" i="1" u="none" strike="noStrike" cap="none" normalizeH="0" baseline="0" dirty="0">
                <a:ln>
                  <a:noFill/>
                </a:ln>
                <a:solidFill>
                  <a:srgbClr val="546E7A"/>
                </a:solidFill>
                <a:effectLst/>
                <a:latin typeface="JetBrains Mono"/>
              </a:rPr>
              <a:t># Глобальна в модулі</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g1</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Посилання на глобальну змінну в модулі</a:t>
            </a:r>
            <a:br>
              <a:rPr kumimoji="0" lang="ru-RU" altLang="ru-RU" sz="1200" b="0" i="1" u="none" strike="noStrike" cap="none" normalizeH="0" baseline="0" dirty="0">
                <a:ln>
                  <a:noFill/>
                </a:ln>
                <a:solidFill>
                  <a:srgbClr val="546E7A"/>
                </a:solidFill>
                <a:effectLst/>
                <a:latin typeface="JetBrains Mono"/>
              </a:rPr>
            </a:br>
            <a:endParaRPr kumimoji="0" lang="ru-RU" altLang="ru-RU" sz="1200" b="0" i="1" u="none" strike="noStrike" cap="none" normalizeH="0" baseline="0" dirty="0">
              <a:ln>
                <a:noFill/>
              </a:ln>
              <a:solidFill>
                <a:srgbClr val="546E7A"/>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g2</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global </a:t>
            </a:r>
            <a:r>
              <a:rPr kumimoji="0" lang="ru-RU" altLang="ru-RU" sz="1200" b="0" i="0" u="none" strike="noStrike" cap="none" normalizeH="0" baseline="0" dirty="0">
                <a:ln>
                  <a:noFill/>
                </a:ln>
                <a:solidFill>
                  <a:srgbClr val="C3CEE3"/>
                </a:solidFill>
                <a:effectLst/>
                <a:latin typeface="JetBrains Mono"/>
              </a:rPr>
              <a:t>X</a:t>
            </a: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    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22          </a:t>
            </a:r>
            <a:r>
              <a:rPr kumimoji="0" lang="ru-RU" altLang="ru-RU" sz="1200" b="0" i="1" u="none" strike="noStrike" cap="none" normalizeH="0" baseline="0" dirty="0">
                <a:ln>
                  <a:noFill/>
                </a:ln>
                <a:solidFill>
                  <a:srgbClr val="546E7A"/>
                </a:solidFill>
                <a:effectLst/>
                <a:latin typeface="JetBrains Mono"/>
              </a:rPr>
              <a:t># Змінить глобальну змінну в модулі</a:t>
            </a:r>
            <a:br>
              <a:rPr kumimoji="0" lang="ru-RU" altLang="ru-RU" sz="1200" b="0" i="1" u="none" strike="noStrike" cap="none" normalizeH="0" baseline="0" dirty="0">
                <a:ln>
                  <a:noFill/>
                </a:ln>
                <a:solidFill>
                  <a:srgbClr val="546E7A"/>
                </a:solidFill>
                <a:effectLst/>
                <a:latin typeface="JetBrains Mono"/>
              </a:rPr>
            </a:br>
            <a:endParaRPr kumimoji="0" lang="ru-RU" altLang="ru-RU" sz="1200" b="0" i="1" u="none" strike="noStrike" cap="none" normalizeH="0" baseline="0" dirty="0">
              <a:ln>
                <a:noFill/>
              </a:ln>
              <a:solidFill>
                <a:srgbClr val="546E7A"/>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h1</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33          </a:t>
            </a:r>
            <a:r>
              <a:rPr kumimoji="0" lang="ru-RU" altLang="ru-RU" sz="1200" b="0" i="1" u="none" strike="noStrike" cap="none" normalizeH="0" baseline="0" dirty="0">
                <a:ln>
                  <a:noFill/>
                </a:ln>
                <a:solidFill>
                  <a:srgbClr val="546E7A"/>
                </a:solidFill>
                <a:effectLst/>
                <a:latin typeface="JetBrains Mono"/>
              </a:rPr>
              <a:t># Локальна в функції</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546E7A"/>
                </a:solidFill>
                <a:effectLst/>
                <a:latin typeface="JetBrains Mono"/>
              </a:rPr>
              <a:t>nested</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Посилання на локальну функцію  в enclosed функції</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h2</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546E7A"/>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33          </a:t>
            </a:r>
            <a:r>
              <a:rPr kumimoji="0" lang="ru-RU" altLang="ru-RU" sz="1200" b="0" i="1" u="none" strike="noStrike" cap="none" normalizeH="0" baseline="0" dirty="0">
                <a:ln>
                  <a:noFill/>
                </a:ln>
                <a:solidFill>
                  <a:srgbClr val="546E7A"/>
                </a:solidFill>
                <a:effectLst/>
                <a:latin typeface="JetBrains Mono"/>
              </a:rPr>
              <a:t># Локальна в функції</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546E7A"/>
                </a:solidFill>
                <a:effectLst/>
                <a:latin typeface="JetBrains Mono"/>
              </a:rPr>
              <a:t>nested</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nonlocal </a:t>
            </a:r>
            <a:r>
              <a:rPr kumimoji="0" lang="ru-RU" altLang="ru-RU" sz="1200" b="0" i="0" u="none" strike="noStrike" cap="none" normalizeH="0" baseline="0" dirty="0">
                <a:ln>
                  <a:noFill/>
                </a:ln>
                <a:solidFill>
                  <a:srgbClr val="C3CEE3"/>
                </a:solidFill>
                <a:effectLst/>
                <a:latin typeface="JetBrains Mono"/>
              </a:rPr>
              <a:t>X</a:t>
            </a: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        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44      </a:t>
            </a:r>
            <a:r>
              <a:rPr kumimoji="0" lang="ru-RU" altLang="ru-RU" sz="1200" b="0" i="1" u="none" strike="noStrike" cap="none" normalizeH="0" baseline="0" dirty="0">
                <a:ln>
                  <a:noFill/>
                </a:ln>
                <a:solidFill>
                  <a:srgbClr val="546E7A"/>
                </a:solidFill>
                <a:effectLst/>
                <a:latin typeface="JetBrains Mono"/>
              </a:rPr>
              <a:t># Змінить на локальну змінну  в enclosed функції</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181069" y="5972289"/>
            <a:ext cx="4685386" cy="584775"/>
          </a:xfrm>
          <a:prstGeom prst="rect">
            <a:avLst/>
          </a:prstGeom>
        </p:spPr>
        <p:txBody>
          <a:bodyPr wrap="square">
            <a:spAutoFit/>
          </a:bodyPr>
          <a:lstStyle/>
          <a:p>
            <a:r>
              <a:rPr lang="ru-RU" sz="1600" dirty="0"/>
              <a:t>Намагайтеся не писати однакові імена в різних областях (контекстах)! </a:t>
            </a:r>
            <a:endParaRPr lang="uk-UA" sz="1600" dirty="0"/>
          </a:p>
        </p:txBody>
      </p:sp>
    </p:spTree>
    <p:extLst>
      <p:ext uri="{BB962C8B-B14F-4D97-AF65-F5344CB8AC3E}">
        <p14:creationId xmlns:p14="http://schemas.microsoft.com/office/powerpoint/2010/main" val="4226431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lnSpcReduction="10000"/>
          </a:bodyPr>
          <a:lstStyle/>
          <a:p>
            <a:pPr lvl="0" eaLnBrk="0" fontAlgn="base" hangingPunct="0">
              <a:lnSpc>
                <a:spcPct val="100000"/>
              </a:lnSpc>
              <a:spcBef>
                <a:spcPct val="0"/>
              </a:spcBef>
              <a:spcAft>
                <a:spcPct val="0"/>
              </a:spcAft>
            </a:pPr>
            <a:r>
              <a:rPr lang="uk-UA" sz="1600" b="1" dirty="0"/>
              <a:t>Методи об'єкта і методи класу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Реалізовані раніше екземпляри класу належать об'єкту, тобто отримати до них доступ можна тільки попередньо створивши екземпляр класу (</a:t>
            </a:r>
            <a:r>
              <a:rPr lang="en-US" sz="1600" i="1" dirty="0"/>
              <a:t>Instance Methods</a:t>
            </a:r>
            <a:r>
              <a:rPr lang="en-US" sz="1600" dirty="0"/>
              <a:t>). </a:t>
            </a:r>
            <a:r>
              <a:rPr lang="uk-UA" sz="1600" dirty="0"/>
              <a:t>У ряді випадків існує необхідність мати поле або метод, доступний через ім'я самого класу (наприклад, для атрибутів, що відносяться до всього класу цілком, а не конкретному екземпляру).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В </a:t>
            </a:r>
            <a:r>
              <a:rPr lang="en-US" sz="1600" dirty="0"/>
              <a:t>Python </a:t>
            </a:r>
            <a:r>
              <a:rPr lang="uk-UA" sz="1600" dirty="0"/>
              <a:t>для цього призначені: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i="1" dirty="0"/>
              <a:t>методи класу </a:t>
            </a:r>
            <a:r>
              <a:rPr lang="uk-UA" sz="1600" dirty="0"/>
              <a:t>(</a:t>
            </a:r>
            <a:r>
              <a:rPr lang="en-US" sz="1600" i="1" dirty="0"/>
              <a:t>Class Methods</a:t>
            </a:r>
            <a:r>
              <a:rPr lang="en-US" sz="1600" dirty="0"/>
              <a:t>): </a:t>
            </a:r>
            <a:endParaRPr lang="uk-UA" sz="1600" dirty="0"/>
          </a:p>
          <a:p>
            <a:pPr marL="430213" lvl="0" algn="l" eaLnBrk="0" fontAlgn="base" hangingPunct="0">
              <a:lnSpc>
                <a:spcPct val="100000"/>
              </a:lnSpc>
              <a:spcBef>
                <a:spcPct val="0"/>
              </a:spcBef>
              <a:spcAft>
                <a:spcPct val="0"/>
              </a:spcAft>
            </a:pPr>
            <a:r>
              <a:rPr lang="uk-UA" sz="1600" dirty="0"/>
              <a:t>Методи класу приймають в якості першого параметра </a:t>
            </a:r>
            <a:r>
              <a:rPr lang="en-US" sz="1600" b="1" i="1" dirty="0" err="1"/>
              <a:t>cls</a:t>
            </a:r>
            <a:r>
              <a:rPr lang="en-US" sz="1600" dirty="0"/>
              <a:t> (</a:t>
            </a:r>
            <a:r>
              <a:rPr lang="uk-UA" sz="1600" dirty="0"/>
              <a:t>замість </a:t>
            </a:r>
            <a:r>
              <a:rPr lang="en-US" sz="1600" b="1" i="1" dirty="0"/>
              <a:t>self</a:t>
            </a:r>
            <a:r>
              <a:rPr lang="en-US" sz="1600" dirty="0"/>
              <a:t> </a:t>
            </a:r>
            <a:r>
              <a:rPr lang="uk-UA" sz="1600" dirty="0"/>
              <a:t>в звичайних методах) - клас, на якому був викликаний метод. </a:t>
            </a:r>
            <a:r>
              <a:rPr lang="ru-RU" sz="1600" dirty="0"/>
              <a:t>Методи класу прив'язані до самого класу, а не його примірника. Вони можуть змінювати стан класу, що відіб'ється на всіх об'єктах цього класу, але не можуть змінювати конкретний об'єкт </a:t>
            </a:r>
            <a:r>
              <a:rPr lang="uk-UA" sz="1600" dirty="0"/>
              <a:t>. </a:t>
            </a:r>
          </a:p>
          <a:p>
            <a:pPr marL="430213" lvl="0" algn="l" eaLnBrk="0" fontAlgn="base" hangingPunct="0">
              <a:lnSpc>
                <a:spcPct val="100000"/>
              </a:lnSpc>
              <a:spcBef>
                <a:spcPct val="0"/>
              </a:spcBef>
              <a:spcAft>
                <a:spcPct val="0"/>
              </a:spcAft>
            </a:pPr>
            <a:r>
              <a:rPr lang="uk-UA" sz="1600" dirty="0"/>
              <a:t>Поля класу вказуються без вказівки </a:t>
            </a:r>
            <a:r>
              <a:rPr lang="en-US" sz="1600" b="1" i="1" dirty="0"/>
              <a:t>self</a:t>
            </a:r>
            <a:r>
              <a:rPr lang="en-US" sz="1600" dirty="0"/>
              <a:t>. </a:t>
            </a:r>
            <a:r>
              <a:rPr lang="uk-UA" sz="1600" dirty="0"/>
              <a:t>Методи класу позначаються декоратором </a:t>
            </a:r>
            <a:r>
              <a:rPr lang="uk-UA" sz="1600" b="1" i="1" dirty="0"/>
              <a:t>@</a:t>
            </a:r>
            <a:r>
              <a:rPr lang="en-US" sz="1600" b="1" i="1" dirty="0" err="1"/>
              <a:t>classmethod</a:t>
            </a:r>
            <a:r>
              <a:rPr lang="en-US" sz="1600" dirty="0"/>
              <a:t>. </a:t>
            </a:r>
            <a:endParaRPr lang="ru-RU" sz="1600" dirty="0"/>
          </a:p>
          <a:p>
            <a:pPr marL="430213"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i="1" dirty="0"/>
              <a:t>статичні методи </a:t>
            </a:r>
            <a:r>
              <a:rPr lang="uk-UA" sz="1600" dirty="0"/>
              <a:t>(</a:t>
            </a:r>
            <a:r>
              <a:rPr lang="en-US" sz="1600" i="1" dirty="0"/>
              <a:t>Static Methods</a:t>
            </a:r>
            <a:r>
              <a:rPr lang="en-US" sz="1600" dirty="0"/>
              <a:t>): </a:t>
            </a:r>
            <a:endParaRPr lang="uk-UA" sz="1600" dirty="0"/>
          </a:p>
          <a:p>
            <a:pPr marL="442912" lvl="0" algn="l" eaLnBrk="0" fontAlgn="base" hangingPunct="0">
              <a:lnSpc>
                <a:spcPct val="100000"/>
              </a:lnSpc>
              <a:spcBef>
                <a:spcPct val="0"/>
              </a:spcBef>
              <a:spcAft>
                <a:spcPct val="0"/>
              </a:spcAft>
            </a:pPr>
            <a:r>
              <a:rPr lang="uk-UA" sz="1600" dirty="0"/>
              <a:t>Статичні методи нічого не знають про клас або про об'єкт, на якому вони викликаються, просто приймаючи параметри без будь-якого спеціального аргументу типу </a:t>
            </a:r>
            <a:r>
              <a:rPr lang="en-US" sz="1600" b="1" i="1" dirty="0"/>
              <a:t>self</a:t>
            </a:r>
            <a:r>
              <a:rPr lang="en-US" sz="1600" dirty="0"/>
              <a:t> </a:t>
            </a:r>
            <a:r>
              <a:rPr lang="uk-UA" sz="1600" dirty="0"/>
              <a:t>і можуть бути викликані, як через сам клас, так і через його екземпляр. </a:t>
            </a:r>
            <a:r>
              <a:rPr lang="ru-RU" sz="1600" dirty="0"/>
              <a:t>Статичні методи прикріплені до класу лише для зручності і не можуть змінювати стан ані класу, ані його примірника </a:t>
            </a:r>
            <a:r>
              <a:rPr lang="uk-UA" sz="1600" dirty="0"/>
              <a:t>. </a:t>
            </a:r>
          </a:p>
          <a:p>
            <a:pPr marL="442912" lvl="0" algn="l" eaLnBrk="0" fontAlgn="base" hangingPunct="0">
              <a:lnSpc>
                <a:spcPct val="100000"/>
              </a:lnSpc>
              <a:spcBef>
                <a:spcPct val="0"/>
              </a:spcBef>
              <a:spcAft>
                <a:spcPct val="0"/>
              </a:spcAft>
            </a:pPr>
            <a:r>
              <a:rPr lang="uk-UA" sz="1600" dirty="0"/>
              <a:t>Статичні методи позначаються декоратором </a:t>
            </a:r>
            <a:r>
              <a:rPr lang="uk-UA" sz="1600" b="1" i="1" dirty="0"/>
              <a:t>@</a:t>
            </a:r>
            <a:r>
              <a:rPr lang="en-US" sz="1600" b="1" i="1" dirty="0" err="1"/>
              <a:t>staticmethod</a:t>
            </a:r>
            <a:r>
              <a:rPr lang="en-US" sz="1600" dirty="0"/>
              <a:t>. </a:t>
            </a:r>
            <a:endParaRPr lang="uk-UA" sz="1600" dirty="0"/>
          </a:p>
          <a:p>
            <a:pPr marL="442912"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i="1" dirty="0"/>
              <a:t>методи </a:t>
            </a:r>
            <a:r>
              <a:rPr lang="ru-RU" sz="1600" b="1" i="1" dirty="0"/>
              <a:t>примірника класу </a:t>
            </a:r>
            <a:r>
              <a:rPr lang="uk-UA" sz="1600" b="1" i="1" dirty="0"/>
              <a:t>(</a:t>
            </a:r>
            <a:r>
              <a:rPr lang="en-US" sz="1600" b="1" i="1" dirty="0"/>
              <a:t>Instance  method)</a:t>
            </a:r>
            <a:r>
              <a:rPr lang="uk-UA" sz="1600" b="1" i="1" dirty="0"/>
              <a:t>:</a:t>
            </a:r>
          </a:p>
          <a:p>
            <a:pPr marL="361950" lvl="0" algn="l" eaLnBrk="0" fontAlgn="base" hangingPunct="0">
              <a:lnSpc>
                <a:spcPct val="100000"/>
              </a:lnSpc>
              <a:spcBef>
                <a:spcPct val="0"/>
              </a:spcBef>
              <a:spcAft>
                <a:spcPct val="0"/>
              </a:spcAft>
            </a:pPr>
            <a:r>
              <a:rPr lang="uk-UA" sz="1600" dirty="0"/>
              <a:t>Це найбільш часто використовуваний вид методів. Методи примірника класу приймають об'єкт класу як перший аргумент, який прийнято називати </a:t>
            </a:r>
            <a:r>
              <a:rPr lang="en-US" sz="1600" b="1" i="1" dirty="0"/>
              <a:t>self</a:t>
            </a:r>
            <a:r>
              <a:rPr lang="en-US" sz="1600" dirty="0"/>
              <a:t> </a:t>
            </a:r>
            <a:r>
              <a:rPr lang="uk-UA" sz="1600" dirty="0"/>
              <a:t>і який вказує на сам екземпляр. Кількість параметрів методу не обмежена. </a:t>
            </a:r>
            <a:endParaRPr lang="uk-UA" sz="1600" b="1" i="1" dirty="0"/>
          </a:p>
          <a:p>
            <a:pPr marL="361950" algn="l" eaLnBrk="0" fontAlgn="base" hangingPunct="0">
              <a:lnSpc>
                <a:spcPct val="100000"/>
              </a:lnSpc>
              <a:spcBef>
                <a:spcPct val="0"/>
              </a:spcBef>
              <a:spcAft>
                <a:spcPct val="0"/>
              </a:spcAft>
            </a:pPr>
            <a:r>
              <a:rPr lang="uk-UA" sz="1600" dirty="0"/>
              <a:t>Використовуючи атрибут </a:t>
            </a:r>
            <a:r>
              <a:rPr lang="en-US" sz="1600" b="1" i="1" dirty="0"/>
              <a:t>self .__ class__</a:t>
            </a:r>
            <a:r>
              <a:rPr lang="en-US" sz="1600" dirty="0"/>
              <a:t>, </a:t>
            </a:r>
            <a:r>
              <a:rPr lang="uk-UA" sz="1600" dirty="0"/>
              <a:t>ми отримуємо доступ до атрибутів класу і можливості змінювати стан самого класу. Тобто методи примірників класу дозволяють змінювати як стан певного об'єкта, так і класу. </a:t>
            </a:r>
          </a:p>
          <a:p>
            <a:pPr lvl="0" algn="l" eaLnBrk="0" fontAlgn="base" hangingPunct="0">
              <a:lnSpc>
                <a:spcPct val="100000"/>
              </a:lnSpc>
              <a:spcBef>
                <a:spcPct val="0"/>
              </a:spcBef>
              <a:spcAft>
                <a:spcPct val="0"/>
              </a:spcAft>
            </a:pPr>
            <a:endParaRPr lang="ru-RU" sz="1600" b="1" i="1"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b="1" i="1"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b="1" i="1" dirty="0"/>
          </a:p>
          <a:p>
            <a:pPr lvl="0" algn="l" eaLnBrk="0" fontAlgn="base" hangingPunct="0">
              <a:lnSpc>
                <a:spcPct val="100000"/>
              </a:lnSpc>
              <a:spcBef>
                <a:spcPct val="0"/>
              </a:spcBef>
              <a:spcAft>
                <a:spcPct val="0"/>
              </a:spcAft>
            </a:pPr>
            <a:r>
              <a:rPr lang="uk-UA" sz="1600" b="1" i="1" dirty="0"/>
              <a:t>Абстрактні методи </a:t>
            </a:r>
            <a:r>
              <a:rPr lang="uk-UA" sz="1600" dirty="0"/>
              <a:t>– методи, що визначені в батьківському класі, проте не мають реалізації. Передбачається, що реалізація цих методів буде визначена в класах-назадках.</a:t>
            </a:r>
          </a:p>
        </p:txBody>
      </p:sp>
    </p:spTree>
    <p:extLst>
      <p:ext uri="{BB962C8B-B14F-4D97-AF65-F5344CB8AC3E}">
        <p14:creationId xmlns:p14="http://schemas.microsoft.com/office/powerpoint/2010/main" val="341845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96" y="244444"/>
            <a:ext cx="11516009" cy="6165409"/>
          </a:xfrm>
        </p:spPr>
        <p:txBody>
          <a:bodyPr>
            <a:normAutofit/>
          </a:bodyPr>
          <a:lstStyle/>
          <a:p>
            <a:pPr marL="0" indent="0" algn="ctr">
              <a:buNone/>
            </a:pPr>
            <a:r>
              <a:rPr lang="en-US" sz="1600" b="1" dirty="0"/>
              <a:t>@</a:t>
            </a:r>
            <a:r>
              <a:rPr lang="en-US" sz="1600" b="1" dirty="0" err="1"/>
              <a:t>staticmethod</a:t>
            </a:r>
            <a:endParaRPr lang="uk-UA" sz="1600" b="1" dirty="0"/>
          </a:p>
        </p:txBody>
      </p:sp>
      <p:sp>
        <p:nvSpPr>
          <p:cNvPr id="4" name="Rectangle 1"/>
          <p:cNvSpPr>
            <a:spLocks noChangeArrowheads="1"/>
          </p:cNvSpPr>
          <p:nvPr/>
        </p:nvSpPr>
        <p:spPr bwMode="auto">
          <a:xfrm>
            <a:off x="204307" y="550401"/>
            <a:ext cx="1595309" cy="203132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@staticmethod</a:t>
            </a:r>
            <a:br>
              <a:rPr kumimoji="0" lang="ru-RU" altLang="ru-RU" sz="1400" b="0" i="0" u="none" strike="noStrike" cap="none" normalizeH="0" baseline="0">
                <a:ln>
                  <a:noFill/>
                </a:ln>
                <a:solidFill>
                  <a:srgbClr val="82AAFF"/>
                </a:solidFill>
                <a:effectLst/>
                <a:latin typeface="JetBrains Mono"/>
              </a:rPr>
            </a:br>
            <a:r>
              <a:rPr kumimoji="0" lang="ru-RU" altLang="ru-RU" sz="1400" b="0" i="0" u="none" strike="noStrike" cap="none" normalizeH="0" baseline="0">
                <a:ln>
                  <a:noFill/>
                </a:ln>
                <a:solidFill>
                  <a:srgbClr val="82AAFF"/>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0" u="none" strike="noStrike" cap="none" normalizeH="0" baseline="0">
                <a:ln>
                  <a:noFill/>
                </a:ln>
                <a:solidFill>
                  <a:srgbClr val="82AAFF"/>
                </a:solidFill>
                <a:effectLst/>
                <a:latin typeface="JetBrains Mono"/>
              </a:rPr>
              <a:t>method</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"static"</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a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82AAFF"/>
                </a:solidFill>
                <a:effectLst/>
                <a:latin typeface="JetBrains Mono"/>
              </a:rPr>
              <a:t>method</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82AAFF"/>
                </a:solidFill>
                <a:effectLst/>
                <a:latin typeface="JetBrains Mono"/>
              </a:rPr>
              <a:t>method</a:t>
            </a:r>
            <a:r>
              <a:rPr kumimoji="0" lang="ru-RU" altLang="ru-RU" sz="1400" b="0" i="0" u="none" strike="noStrike" cap="none" normalizeH="0" baseline="0">
                <a:ln>
                  <a:noFill/>
                </a:ln>
                <a:solidFill>
                  <a:srgbClr val="89DDFF"/>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2536976" y="709853"/>
            <a:ext cx="8495169" cy="1077218"/>
          </a:xfrm>
          <a:prstGeom prst="rect">
            <a:avLst/>
          </a:prstGeom>
        </p:spPr>
        <p:txBody>
          <a:bodyPr wrap="square">
            <a:spAutoFit/>
          </a:bodyPr>
          <a:lstStyle/>
          <a:p>
            <a:r>
              <a:rPr lang="uk-UA" sz="1600" dirty="0"/>
              <a:t>Якщо в тілі методу не використовується </a:t>
            </a:r>
            <a:r>
              <a:rPr lang="uk-UA" sz="1600" b="1" i="1" dirty="0"/>
              <a:t>self</a:t>
            </a:r>
            <a:r>
              <a:rPr lang="uk-UA" sz="1600" dirty="0"/>
              <a:t>, тобто посилання на конкретний об'єкт, слід задуматися, щоб зробити метод статичним. </a:t>
            </a:r>
          </a:p>
          <a:p>
            <a:r>
              <a:rPr lang="uk-UA" sz="1600" dirty="0"/>
              <a:t>Якщо такий метод необхідний тільки для забезпечення внутрішніх механізмів роботи класу,</a:t>
            </a:r>
          </a:p>
          <a:p>
            <a:r>
              <a:rPr lang="uk-UA" sz="1600" dirty="0"/>
              <a:t>то можливо його не тільки треба оголосити статичним, а й приховати від доступу ззовні</a:t>
            </a:r>
          </a:p>
        </p:txBody>
      </p:sp>
      <p:pic>
        <p:nvPicPr>
          <p:cNvPr id="6" name="Picture 5"/>
          <p:cNvPicPr>
            <a:picLocks noChangeAspect="1"/>
          </p:cNvPicPr>
          <p:nvPr/>
        </p:nvPicPr>
        <p:blipFill>
          <a:blip r:embed="rId2"/>
          <a:stretch>
            <a:fillRect/>
          </a:stretch>
        </p:blipFill>
        <p:spPr>
          <a:xfrm>
            <a:off x="2155998" y="2131105"/>
            <a:ext cx="619125" cy="476250"/>
          </a:xfrm>
          <a:prstGeom prst="rect">
            <a:avLst/>
          </a:prstGeom>
        </p:spPr>
      </p:pic>
      <p:sp>
        <p:nvSpPr>
          <p:cNvPr id="7" name="Rectangle 2"/>
          <p:cNvSpPr>
            <a:spLocks noChangeArrowheads="1"/>
          </p:cNvSpPr>
          <p:nvPr/>
        </p:nvSpPr>
        <p:spPr bwMode="auto">
          <a:xfrm>
            <a:off x="204307" y="2783569"/>
            <a:ext cx="3937040" cy="397031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from </a:t>
            </a:r>
            <a:r>
              <a:rPr kumimoji="0" lang="ru-RU" altLang="ru-RU" sz="1400" b="0" i="0" u="none" strike="noStrike" cap="none" normalizeH="0" baseline="0">
                <a:ln>
                  <a:noFill/>
                </a:ln>
                <a:solidFill>
                  <a:srgbClr val="C3CEE3"/>
                </a:solidFill>
                <a:effectLst/>
                <a:latin typeface="JetBrains Mono"/>
              </a:rPr>
              <a:t>math </a:t>
            </a:r>
            <a:r>
              <a:rPr kumimoji="0" lang="ru-RU" altLang="ru-RU" sz="1400" b="0" i="1" u="none" strike="noStrike" cap="none" normalizeH="0" baseline="0">
                <a:ln>
                  <a:noFill/>
                </a:ln>
                <a:solidFill>
                  <a:srgbClr val="C792EA"/>
                </a:solidFill>
                <a:effectLst/>
                <a:latin typeface="JetBrains Mono"/>
              </a:rPr>
              <a:t>import </a:t>
            </a:r>
            <a:r>
              <a:rPr kumimoji="0" lang="ru-RU" altLang="ru-RU" sz="1400" b="0" i="0" u="none" strike="noStrike" cap="none" normalizeH="0" baseline="0">
                <a:ln>
                  <a:noFill/>
                </a:ln>
                <a:solidFill>
                  <a:srgbClr val="C3CEE3"/>
                </a:solidFill>
                <a:effectLst/>
                <a:latin typeface="JetBrains Mono"/>
              </a:rPr>
              <a:t>pi</a:t>
            </a:r>
            <a:br>
              <a:rPr kumimoji="0" lang="ru-RU" altLang="ru-RU" sz="1400" b="0" i="0" u="none" strike="noStrike" cap="none" normalizeH="0" baseline="0">
                <a:ln>
                  <a:noFill/>
                </a:ln>
                <a:solidFill>
                  <a:srgbClr val="C3CEE3"/>
                </a:solidFill>
                <a:effectLst/>
                <a:latin typeface="JetBrains Mono"/>
              </a:rPr>
            </a:br>
            <a:br>
              <a:rPr kumimoji="0" lang="ru-RU" altLang="ru-RU" sz="1400" b="0" i="0" u="none" strike="noStrike" cap="none" normalizeH="0" baseline="0">
                <a:ln>
                  <a:noFill/>
                </a:ln>
                <a:solidFill>
                  <a:srgbClr val="C3CEE3"/>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Cylinder</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@staticmethod</a:t>
            </a:r>
            <a:br>
              <a:rPr kumimoji="0" lang="ru-RU" altLang="ru-RU" sz="1400" b="0" i="0" u="none" strike="noStrike" cap="none" normalizeH="0" baseline="0">
                <a:ln>
                  <a:noFill/>
                </a:ln>
                <a:solidFill>
                  <a:srgbClr val="82AAFF"/>
                </a:solidFill>
                <a:effectLst/>
                <a:latin typeface="JetBrains Mono"/>
              </a:rPr>
            </a:br>
            <a:r>
              <a:rPr kumimoji="0" lang="ru-RU" altLang="ru-RU" sz="1400" b="0" i="0" u="none" strike="noStrike" cap="none" normalizeH="0" baseline="0">
                <a:ln>
                  <a:noFill/>
                </a:ln>
                <a:solidFill>
                  <a:srgbClr val="82AAFF"/>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0" u="none" strike="noStrike" cap="none" normalizeH="0" baseline="0">
                <a:ln>
                  <a:noFill/>
                </a:ln>
                <a:solidFill>
                  <a:srgbClr val="82AAFF"/>
                </a:solidFill>
                <a:effectLst/>
                <a:latin typeface="JetBrains Mono"/>
              </a:rPr>
              <a:t>make_area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d</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circle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pi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d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2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4</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0" u="none" strike="noStrike" cap="none" normalizeH="0" baseline="0">
                <a:ln>
                  <a:noFill/>
                </a:ln>
                <a:solidFill>
                  <a:srgbClr val="C3CEE3"/>
                </a:solidFill>
                <a:effectLst/>
                <a:latin typeface="JetBrains Mono"/>
              </a:rPr>
              <a:t>side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pi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d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C792EA"/>
                </a:solidFill>
                <a:effectLst/>
                <a:latin typeface="JetBrains Mono"/>
              </a:rPr>
              <a:t>return </a:t>
            </a:r>
            <a:r>
              <a:rPr kumimoji="0" lang="ru-RU" altLang="ru-RU" sz="1400" b="0" i="1" u="none" strike="noStrike" cap="none" normalizeH="0" baseline="0">
                <a:ln>
                  <a:noFill/>
                </a:ln>
                <a:solidFill>
                  <a:srgbClr val="82AAFF"/>
                </a:solidFill>
                <a:effectLst/>
                <a:latin typeface="JetBrains Mono"/>
              </a:rPr>
              <a:t>round</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circle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2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side</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2</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__init__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diameter</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high</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dia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diameter</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h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high</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area </a:t>
            </a: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82AAFF"/>
                </a:solidFill>
                <a:effectLst/>
                <a:latin typeface="JetBrains Mono"/>
              </a:rPr>
              <a:t>make_area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diameter</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high</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a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Cylinder</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2</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area</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82AAFF"/>
                </a:solidFill>
                <a:effectLst/>
                <a:latin typeface="JetBrains Mono"/>
              </a:rPr>
              <a:t>make_area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2</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2</a:t>
            </a:r>
            <a:r>
              <a:rPr kumimoji="0" lang="ru-RU" altLang="ru-RU" sz="1400" b="0" i="0" u="none" strike="noStrike" cap="none" normalizeH="0" baseline="0">
                <a:ln>
                  <a:noFill/>
                </a:ln>
                <a:solidFill>
                  <a:srgbClr val="89DDFF"/>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4273519" y="6249062"/>
            <a:ext cx="476250" cy="504825"/>
          </a:xfrm>
          <a:prstGeom prst="rect">
            <a:avLst/>
          </a:prstGeom>
        </p:spPr>
      </p:pic>
      <p:sp>
        <p:nvSpPr>
          <p:cNvPr id="9" name="Rectangle 8"/>
          <p:cNvSpPr/>
          <p:nvPr/>
        </p:nvSpPr>
        <p:spPr>
          <a:xfrm>
            <a:off x="4641410" y="2850094"/>
            <a:ext cx="6096000" cy="1077218"/>
          </a:xfrm>
          <a:prstGeom prst="rect">
            <a:avLst/>
          </a:prstGeom>
        </p:spPr>
        <p:txBody>
          <a:bodyPr>
            <a:spAutoFit/>
          </a:bodyPr>
          <a:lstStyle/>
          <a:p>
            <a:r>
              <a:rPr lang="uk-UA" sz="1600" dirty="0"/>
              <a:t>У прикладі виклик </a:t>
            </a:r>
            <a:r>
              <a:rPr lang="uk-UA" sz="1600" b="1" i="1" dirty="0"/>
              <a:t>make_area() </a:t>
            </a:r>
            <a:r>
              <a:rPr lang="uk-UA" sz="1600" dirty="0"/>
              <a:t>за межами класу можливий в тому числі через екземпляр. При цьому зрозуміло, в даному випадку властивість </a:t>
            </a:r>
            <a:r>
              <a:rPr lang="uk-UA" sz="1600" b="1" i="1" dirty="0"/>
              <a:t>area</a:t>
            </a:r>
            <a:r>
              <a:rPr lang="uk-UA" sz="1600" dirty="0"/>
              <a:t> самого об'єкта </a:t>
            </a:r>
            <a:r>
              <a:rPr lang="uk-UA" sz="1600" b="1" i="1" dirty="0"/>
              <a:t>a</a:t>
            </a:r>
            <a:r>
              <a:rPr lang="uk-UA" sz="1600" dirty="0"/>
              <a:t> не змінюється. Ми просто викликаємо функцію,  що знаходиться в просторі імен класу</a:t>
            </a:r>
          </a:p>
        </p:txBody>
      </p:sp>
      <p:sp>
        <p:nvSpPr>
          <p:cNvPr id="10" name="Rectangle 9"/>
          <p:cNvSpPr/>
          <p:nvPr/>
        </p:nvSpPr>
        <p:spPr>
          <a:xfrm>
            <a:off x="3099016" y="2131105"/>
            <a:ext cx="5214376" cy="338554"/>
          </a:xfrm>
          <a:prstGeom prst="rect">
            <a:avLst/>
          </a:prstGeom>
        </p:spPr>
        <p:txBody>
          <a:bodyPr wrap="none">
            <a:spAutoFit/>
          </a:bodyPr>
          <a:lstStyle/>
          <a:p>
            <a:pPr algn="ctr"/>
            <a:r>
              <a:rPr lang="en-US" sz="1600" i="1" dirty="0"/>
              <a:t>@</a:t>
            </a:r>
            <a:r>
              <a:rPr lang="en-US" sz="1600" i="1" dirty="0" err="1"/>
              <a:t>staticmethod</a:t>
            </a:r>
            <a:r>
              <a:rPr lang="en-US" sz="1600" i="1" dirty="0"/>
              <a:t> </a:t>
            </a:r>
            <a:r>
              <a:rPr lang="uk-UA" sz="1600" dirty="0"/>
              <a:t>можна викликати як з класу так і з об’єкту</a:t>
            </a:r>
          </a:p>
        </p:txBody>
      </p:sp>
    </p:spTree>
    <p:extLst>
      <p:ext uri="{BB962C8B-B14F-4D97-AF65-F5344CB8AC3E}">
        <p14:creationId xmlns:p14="http://schemas.microsoft.com/office/powerpoint/2010/main" val="3330721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62" y="7750"/>
            <a:ext cx="11787612" cy="2435221"/>
          </a:xfrm>
        </p:spPr>
        <p:txBody>
          <a:bodyPr>
            <a:normAutofit lnSpcReduction="10000"/>
          </a:bodyPr>
          <a:lstStyle/>
          <a:p>
            <a:pPr marL="0" indent="0" algn="ctr">
              <a:buNone/>
            </a:pPr>
            <a:r>
              <a:rPr lang="en-US" sz="1600" b="1" dirty="0"/>
              <a:t>@</a:t>
            </a:r>
            <a:r>
              <a:rPr lang="en-US" sz="1600" b="1" dirty="0" err="1"/>
              <a:t>classmethod</a:t>
            </a:r>
            <a:endParaRPr lang="ru-RU" sz="1600" b="1" dirty="0"/>
          </a:p>
          <a:p>
            <a:pPr marL="0" indent="0">
              <a:buNone/>
            </a:pPr>
            <a:r>
              <a:rPr lang="ru-RU" sz="1600" b="1" i="1" dirty="0"/>
              <a:t>@classmethod </a:t>
            </a:r>
            <a:r>
              <a:rPr lang="ru-RU" sz="1600" dirty="0"/>
              <a:t>- це метод, який отримує клас як неявний першой аргумент, точно так само, як звичайний метод екземпляру отримує </a:t>
            </a:r>
            <a:r>
              <a:rPr lang="uk-UA" sz="1600" dirty="0"/>
              <a:t>посилання на </a:t>
            </a:r>
            <a:r>
              <a:rPr lang="ru-RU" sz="1600" dirty="0"/>
              <a:t>екземпляр (</a:t>
            </a:r>
            <a:r>
              <a:rPr lang="en-US" sz="1600" b="1" i="1" dirty="0"/>
              <a:t>self</a:t>
            </a:r>
            <a:r>
              <a:rPr lang="en-US" sz="1600" dirty="0"/>
              <a:t>)</a:t>
            </a:r>
            <a:r>
              <a:rPr lang="ru-RU" sz="1600" dirty="0"/>
              <a:t>. Це дозволяє </a:t>
            </a:r>
            <a:r>
              <a:rPr lang="ru-RU" sz="1600" i="1" dirty="0"/>
              <a:t>використовувати клас і його властивості всередині цього методу</a:t>
            </a:r>
            <a:r>
              <a:rPr lang="ru-RU" sz="1600" dirty="0"/>
              <a:t>, а не конкретного екземпляра. </a:t>
            </a:r>
          </a:p>
          <a:p>
            <a:pPr marL="0" indent="0">
              <a:buNone/>
            </a:pPr>
            <a:r>
              <a:rPr lang="ru-RU" sz="1600" dirty="0"/>
              <a:t>Простіше кажучи, </a:t>
            </a:r>
            <a:r>
              <a:rPr lang="ru-RU" sz="1600" b="1" i="1" dirty="0"/>
              <a:t>@classmethod</a:t>
            </a:r>
            <a:r>
              <a:rPr lang="ru-RU" sz="1600" dirty="0"/>
              <a:t> - це звичайний метод класу, який має доступ до всіх атрибутів класу, через який він був викликаний. Отже, classmethod - це метод, який прив'язаний до класу, а не до примірника класу. </a:t>
            </a:r>
          </a:p>
          <a:p>
            <a:pPr marL="0" indent="0">
              <a:buNone/>
            </a:pPr>
            <a:r>
              <a:rPr lang="ru-RU" sz="1600" dirty="0"/>
              <a:t>Він використовується, коли нам потрібно отримати методи, які не відносяться до якогось конкретного екземпляру, але тим не менш, якимось чином прив'язані до класу. Тому, якщо потрібно отримати доступ до властивості класу в цілому, а не до властивості конкретного екземпляра цього класу, використовуйте </a:t>
            </a:r>
            <a:r>
              <a:rPr lang="ru-RU" sz="1600" i="1" dirty="0"/>
              <a:t>classmethod</a:t>
            </a:r>
            <a:r>
              <a:rPr lang="ru-RU" sz="1600" dirty="0"/>
              <a:t>. </a:t>
            </a:r>
          </a:p>
          <a:p>
            <a:pPr marL="0" indent="0" algn="ctr">
              <a:buNone/>
            </a:pPr>
            <a:endParaRPr lang="uk-UA" sz="1600" b="1" dirty="0"/>
          </a:p>
          <a:p>
            <a:pPr marL="0" indent="0" algn="ctr">
              <a:buNone/>
            </a:pPr>
            <a:endParaRPr lang="uk-UA" sz="1600" dirty="0"/>
          </a:p>
        </p:txBody>
      </p:sp>
      <p:sp>
        <p:nvSpPr>
          <p:cNvPr id="4" name="Rectangle 1"/>
          <p:cNvSpPr>
            <a:spLocks noChangeArrowheads="1"/>
          </p:cNvSpPr>
          <p:nvPr/>
        </p:nvSpPr>
        <p:spPr bwMode="auto">
          <a:xfrm>
            <a:off x="193661" y="2442971"/>
            <a:ext cx="2369559" cy="120032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MyClass</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@classmethod</a:t>
            </a:r>
            <a:br>
              <a:rPr kumimoji="0" lang="ru-RU" altLang="ru-RU" sz="1200" b="0" i="0" u="none" strike="noStrike" cap="none" normalizeH="0" baseline="0" dirty="0">
                <a:ln>
                  <a:noFill/>
                </a:ln>
                <a:solidFill>
                  <a:srgbClr val="82AAFF"/>
                </a:solidFill>
                <a:effectLst/>
                <a:latin typeface="JetBrains Mono"/>
              </a:rPr>
            </a:br>
            <a:r>
              <a:rPr kumimoji="0" lang="ru-RU" altLang="ru-RU" sz="1200" b="0" i="0" u="none" strike="noStrike" cap="none" normalizeH="0" baseline="0" dirty="0">
                <a:ln>
                  <a:noFill/>
                </a:ln>
                <a:solidFill>
                  <a:srgbClr val="82AA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classmethod</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cls</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'Class method called'</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MyClass</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classmethod</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2954968" y="2607196"/>
            <a:ext cx="7236737" cy="338554"/>
          </a:xfrm>
          <a:prstGeom prst="rect">
            <a:avLst/>
          </a:prstGeom>
        </p:spPr>
        <p:txBody>
          <a:bodyPr wrap="square">
            <a:spAutoFit/>
          </a:bodyPr>
          <a:lstStyle/>
          <a:p>
            <a:r>
              <a:rPr lang="ru-RU" sz="1600" i="1" dirty="0"/>
              <a:t>Метод класу можна викликати без створення екземпляра класу</a:t>
            </a:r>
            <a:r>
              <a:rPr lang="ru-RU" sz="1600" dirty="0"/>
              <a:t>. </a:t>
            </a:r>
            <a:endParaRPr lang="uk-UA" sz="1600" dirty="0"/>
          </a:p>
        </p:txBody>
      </p:sp>
      <p:sp>
        <p:nvSpPr>
          <p:cNvPr id="6" name="Rectangle 2"/>
          <p:cNvSpPr>
            <a:spLocks noChangeArrowheads="1"/>
          </p:cNvSpPr>
          <p:nvPr/>
        </p:nvSpPr>
        <p:spPr bwMode="auto">
          <a:xfrm>
            <a:off x="193661" y="3665518"/>
            <a:ext cx="4421403" cy="313932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1" u="none" strike="noStrike" cap="none" normalizeH="0" baseline="0" dirty="0">
                <a:ln>
                  <a:noFill/>
                </a:ln>
                <a:solidFill>
                  <a:srgbClr val="C792EA"/>
                </a:solidFill>
                <a:effectLst/>
                <a:latin typeface="JetBrains Mono"/>
              </a:rPr>
              <a:t>class </a:t>
            </a:r>
            <a:r>
              <a:rPr kumimoji="0" lang="ru-RU" altLang="ru-RU" sz="1100" b="0" i="0" u="none" strike="noStrike" cap="none" normalizeH="0" baseline="0" dirty="0">
                <a:ln>
                  <a:noFill/>
                </a:ln>
                <a:solidFill>
                  <a:srgbClr val="FFCB6B"/>
                </a:solidFill>
                <a:effectLst/>
                <a:latin typeface="JetBrains Mono"/>
              </a:rPr>
              <a:t>MyClass</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CEE3"/>
                </a:solidFill>
                <a:effectLst/>
                <a:latin typeface="JetBrains Mono"/>
              </a:rPr>
              <a:t>TOTAL_OBJECTS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0</a:t>
            </a:r>
            <a:br>
              <a:rPr kumimoji="0" lang="ru-RU" altLang="ru-RU" sz="1100" b="0" i="0" u="none" strike="noStrike" cap="none" normalizeH="0" baseline="0" dirty="0">
                <a:ln>
                  <a:noFill/>
                </a:ln>
                <a:solidFill>
                  <a:srgbClr val="F78C6C"/>
                </a:solidFill>
                <a:effectLst/>
                <a:latin typeface="JetBrains Mono"/>
              </a:rPr>
            </a:br>
            <a:r>
              <a:rPr kumimoji="0" lang="ru-RU" altLang="ru-RU" sz="1100" b="0" i="0" u="none" strike="noStrike" cap="none" normalizeH="0" baseline="0" dirty="0">
                <a:ln>
                  <a:noFill/>
                </a:ln>
                <a:solidFill>
                  <a:srgbClr val="F78C6C"/>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__init__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CEE3"/>
                </a:solidFill>
                <a:effectLst/>
                <a:latin typeface="JetBrains Mono"/>
              </a:rPr>
              <a:t>MyClass</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TOTAL_OBJECTS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CEE3"/>
                </a:solidFill>
                <a:effectLst/>
                <a:latin typeface="JetBrains Mono"/>
              </a:rPr>
              <a:t>MyClass</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TOTAL_OBJECTS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1</a:t>
            </a:r>
            <a:br>
              <a:rPr kumimoji="0" lang="ru-RU" altLang="ru-RU" sz="1100" b="0" i="0" u="none" strike="noStrike" cap="none" normalizeH="0" baseline="0" dirty="0">
                <a:ln>
                  <a:noFill/>
                </a:ln>
                <a:solidFill>
                  <a:srgbClr val="F78C6C"/>
                </a:solidFill>
                <a:effectLst/>
                <a:latin typeface="JetBrains Mono"/>
              </a:rPr>
            </a:br>
            <a:br>
              <a:rPr kumimoji="0" lang="ru-RU" altLang="ru-RU" sz="1100" b="0" i="0" u="none" strike="noStrike" cap="none" normalizeH="0" baseline="0" dirty="0">
                <a:ln>
                  <a:noFill/>
                </a:ln>
                <a:solidFill>
                  <a:srgbClr val="F78C6C"/>
                </a:solidFill>
                <a:effectLst/>
                <a:latin typeface="JetBrains Mono"/>
              </a:rPr>
            </a:br>
            <a:r>
              <a:rPr kumimoji="0" lang="ru-RU" altLang="ru-RU" sz="1100" b="0" i="0" u="none" strike="noStrike" cap="none" normalizeH="0" baseline="0" dirty="0">
                <a:ln>
                  <a:noFill/>
                </a:ln>
                <a:solidFill>
                  <a:srgbClr val="F78C6C"/>
                </a:solidFill>
                <a:effectLst/>
                <a:latin typeface="JetBrains Mono"/>
              </a:rPr>
              <a:t>    </a:t>
            </a:r>
            <a:r>
              <a:rPr kumimoji="0" lang="ru-RU" altLang="ru-RU" sz="1100" b="0" i="0" u="none" strike="noStrike" cap="none" normalizeH="0" baseline="0" dirty="0">
                <a:ln>
                  <a:noFill/>
                </a:ln>
                <a:solidFill>
                  <a:srgbClr val="82AAFF"/>
                </a:solidFill>
                <a:effectLst/>
                <a:latin typeface="JetBrains Mono"/>
              </a:rPr>
              <a:t>@classmethod</a:t>
            </a:r>
            <a:br>
              <a:rPr kumimoji="0" lang="ru-RU" altLang="ru-RU" sz="1100" b="0" i="0" u="none" strike="noStrike" cap="none" normalizeH="0" baseline="0" dirty="0">
                <a:ln>
                  <a:noFill/>
                </a:ln>
                <a:solidFill>
                  <a:srgbClr val="82AAFF"/>
                </a:solidFill>
                <a:effectLst/>
                <a:latin typeface="JetBrains Mono"/>
              </a:rPr>
            </a:br>
            <a:r>
              <a:rPr kumimoji="0" lang="ru-RU" altLang="ru-RU" sz="1100" b="0" i="0" u="none" strike="noStrike" cap="none" normalizeH="0" baseline="0" dirty="0">
                <a:ln>
                  <a:noFill/>
                </a:ln>
                <a:solidFill>
                  <a:srgbClr val="82AA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0" u="none" strike="noStrike" cap="none" normalizeH="0" baseline="0" dirty="0">
                <a:ln>
                  <a:noFill/>
                </a:ln>
                <a:solidFill>
                  <a:srgbClr val="82AAFF"/>
                </a:solidFill>
                <a:effectLst/>
                <a:latin typeface="JetBrains Mono"/>
              </a:rPr>
              <a:t>total_objects</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cls</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"Total objects: "</a:t>
            </a: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cls</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TOTAL_OBJECTS</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C3CEE3"/>
                </a:solidFill>
                <a:effectLst/>
                <a:latin typeface="JetBrains Mono"/>
              </a:rPr>
              <a:t>my_obj1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82AAFF"/>
                </a:solidFill>
                <a:effectLst/>
                <a:latin typeface="JetBrains Mono"/>
              </a:rPr>
              <a:t>MyClass</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C3CEE3"/>
                </a:solidFill>
                <a:effectLst/>
                <a:latin typeface="JetBrains Mono"/>
              </a:rPr>
              <a:t>my_obj2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82AAFF"/>
                </a:solidFill>
                <a:effectLst/>
                <a:latin typeface="JetBrains Mono"/>
              </a:rPr>
              <a:t>MyClass</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C3CEE3"/>
                </a:solidFill>
                <a:effectLst/>
                <a:latin typeface="JetBrains Mono"/>
              </a:rPr>
              <a:t>MyClass</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82AAFF"/>
                </a:solidFill>
                <a:effectLst/>
                <a:latin typeface="JetBrains Mono"/>
              </a:rPr>
              <a:t>total_objects</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1" u="none" strike="noStrike" cap="none" normalizeH="0" baseline="0" dirty="0">
                <a:ln>
                  <a:noFill/>
                </a:ln>
                <a:solidFill>
                  <a:srgbClr val="C792EA"/>
                </a:solidFill>
                <a:effectLst/>
                <a:latin typeface="JetBrains Mono"/>
              </a:rPr>
              <a:t>class </a:t>
            </a:r>
            <a:r>
              <a:rPr kumimoji="0" lang="ru-RU" altLang="ru-RU" sz="1100" b="0" i="0" u="none" strike="noStrike" cap="none" normalizeH="0" baseline="0" dirty="0">
                <a:ln>
                  <a:noFill/>
                </a:ln>
                <a:solidFill>
                  <a:srgbClr val="FFCB6B"/>
                </a:solidFill>
                <a:effectLst/>
                <a:latin typeface="JetBrains Mono"/>
              </a:rPr>
              <a:t>ChildClass</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MyClass</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CEE3"/>
                </a:solidFill>
                <a:effectLst/>
                <a:latin typeface="JetBrains Mono"/>
              </a:rPr>
              <a:t>TOTAL_OBJECTS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0</a:t>
            </a:r>
            <a:br>
              <a:rPr kumimoji="0" lang="ru-RU" altLang="ru-RU" sz="1100" b="0" i="0" u="none" strike="noStrike" cap="none" normalizeH="0" baseline="0" dirty="0">
                <a:ln>
                  <a:noFill/>
                </a:ln>
                <a:solidFill>
                  <a:srgbClr val="F78C6C"/>
                </a:solidFill>
                <a:effectLst/>
                <a:latin typeface="JetBrains Mono"/>
              </a:rPr>
            </a:br>
            <a:r>
              <a:rPr kumimoji="0" lang="ru-RU" altLang="ru-RU" sz="1100" b="0" i="0" u="none" strike="noStrike" cap="none" normalizeH="0" baseline="0" dirty="0">
                <a:ln>
                  <a:noFill/>
                </a:ln>
                <a:solidFill>
                  <a:srgbClr val="F78C6C"/>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pass</a:t>
            </a:r>
            <a:br>
              <a:rPr kumimoji="0" lang="ru-RU" altLang="ru-RU" sz="1100" b="0" i="1" u="none" strike="noStrike" cap="none" normalizeH="0" baseline="0" dirty="0">
                <a:ln>
                  <a:noFill/>
                </a:ln>
                <a:solidFill>
                  <a:srgbClr val="C792EA"/>
                </a:solidFill>
                <a:effectLst/>
                <a:latin typeface="JetBrains Mono"/>
              </a:rPr>
            </a:br>
            <a:br>
              <a:rPr kumimoji="0" lang="ru-RU" altLang="ru-RU" sz="1100" b="0" i="1" u="none" strike="noStrike" cap="none" normalizeH="0" baseline="0" dirty="0">
                <a:ln>
                  <a:noFill/>
                </a:ln>
                <a:solidFill>
                  <a:srgbClr val="C792EA"/>
                </a:solidFill>
                <a:effectLst/>
                <a:latin typeface="JetBrains Mono"/>
              </a:rPr>
            </a:br>
            <a:r>
              <a:rPr kumimoji="0" lang="ru-RU" altLang="ru-RU" sz="1100" b="0" i="0" u="none" strike="noStrike" cap="none" normalizeH="0" baseline="0" dirty="0">
                <a:ln>
                  <a:noFill/>
                </a:ln>
                <a:solidFill>
                  <a:srgbClr val="C3CEE3"/>
                </a:solidFill>
                <a:effectLst/>
                <a:latin typeface="JetBrains Mono"/>
              </a:rPr>
              <a:t>ChildClass</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82AAFF"/>
                </a:solidFill>
                <a:effectLst/>
                <a:latin typeface="JetBrains Mono"/>
              </a:rPr>
              <a:t>total_objects</a:t>
            </a:r>
            <a:r>
              <a:rPr kumimoji="0" lang="ru-RU" altLang="ru-RU" sz="1100" b="0" i="0" u="none" strike="noStrike" cap="none" normalizeH="0" baseline="0" dirty="0">
                <a:ln>
                  <a:noFill/>
                </a:ln>
                <a:solidFill>
                  <a:srgbClr val="89DDFF"/>
                </a:solidFill>
                <a:effectLst/>
                <a:latin typeface="JetBrains Mono"/>
              </a:rPr>
              <a:t>()</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4645763" y="5545196"/>
            <a:ext cx="1495425" cy="219075"/>
          </a:xfrm>
          <a:prstGeom prst="rect">
            <a:avLst/>
          </a:prstGeom>
        </p:spPr>
      </p:pic>
      <p:pic>
        <p:nvPicPr>
          <p:cNvPr id="8" name="Picture 7"/>
          <p:cNvPicPr>
            <a:picLocks noChangeAspect="1"/>
          </p:cNvPicPr>
          <p:nvPr/>
        </p:nvPicPr>
        <p:blipFill>
          <a:blip r:embed="rId3"/>
          <a:stretch>
            <a:fillRect/>
          </a:stretch>
        </p:blipFill>
        <p:spPr>
          <a:xfrm>
            <a:off x="4664813" y="6557189"/>
            <a:ext cx="1476375" cy="247650"/>
          </a:xfrm>
          <a:prstGeom prst="rect">
            <a:avLst/>
          </a:prstGeom>
        </p:spPr>
      </p:pic>
      <p:sp>
        <p:nvSpPr>
          <p:cNvPr id="9" name="Rectangle 8"/>
          <p:cNvSpPr/>
          <p:nvPr/>
        </p:nvSpPr>
        <p:spPr>
          <a:xfrm>
            <a:off x="6573336" y="5615112"/>
            <a:ext cx="5205743" cy="1077218"/>
          </a:xfrm>
          <a:prstGeom prst="rect">
            <a:avLst/>
          </a:prstGeom>
        </p:spPr>
        <p:txBody>
          <a:bodyPr wrap="square">
            <a:spAutoFit/>
          </a:bodyPr>
          <a:lstStyle/>
          <a:p>
            <a:r>
              <a:rPr lang="uk-UA" sz="1600" dirty="0"/>
              <a:t>Якщо ми успадкуємо цей клас в дочірній клас і оголосимо там змінну </a:t>
            </a:r>
            <a:r>
              <a:rPr lang="en-US" sz="1600" i="1" dirty="0"/>
              <a:t>TOTAL_OBJECTS</a:t>
            </a:r>
            <a:r>
              <a:rPr lang="en-US" sz="1600" dirty="0"/>
              <a:t> </a:t>
            </a:r>
            <a:r>
              <a:rPr lang="uk-UA" sz="1600" dirty="0"/>
              <a:t>і викличемо метод класу з дочірнього класу, він поверне загальну кількість об'єктів для дочірнього класу. </a:t>
            </a:r>
          </a:p>
        </p:txBody>
      </p:sp>
    </p:spTree>
    <p:extLst>
      <p:ext uri="{BB962C8B-B14F-4D97-AF65-F5344CB8AC3E}">
        <p14:creationId xmlns:p14="http://schemas.microsoft.com/office/powerpoint/2010/main" val="4239514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1069" y="98208"/>
            <a:ext cx="5363969" cy="655564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ru-RU" altLang="ru-RU" sz="1050" b="0" i="1" u="none" strike="noStrike" cap="none" normalizeH="0" baseline="0" dirty="0">
                <a:ln>
                  <a:noFill/>
                </a:ln>
                <a:solidFill>
                  <a:srgbClr val="C792EA"/>
                </a:solidFill>
                <a:effectLst/>
                <a:latin typeface="JetBrains Mono"/>
              </a:rPr>
              <a:t>class </a:t>
            </a:r>
            <a:r>
              <a:rPr kumimoji="0" lang="ru-RU" altLang="ru-RU" sz="1050" b="0" i="0" u="none" strike="noStrike" cap="none" normalizeH="0" baseline="0" dirty="0">
                <a:ln>
                  <a:noFill/>
                </a:ln>
                <a:solidFill>
                  <a:srgbClr val="FFCB6B"/>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INSTANCES_COUNT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0</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__init__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x</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y</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x</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y</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При ініціалізації нового класу збільшуємо кількість  створених примірників</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INSTANCES_COUNT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1</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__str__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"""Повернути строку у вигляді 'Точка 2D (x, y)'."""</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0" u="none" strike="noStrike" cap="none" normalizeH="0" baseline="0" dirty="0">
                <a:ln>
                  <a:noFill/>
                </a:ln>
                <a:solidFill>
                  <a:srgbClr val="C3E88D"/>
                </a:solidFill>
                <a:effectLst/>
                <a:latin typeface="JetBrains Mono"/>
              </a:rPr>
              <a:t>f'Точка 2D (</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 </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br>
              <a:rPr kumimoji="0" lang="ru-RU" altLang="ru-RU" sz="1050" b="0" i="0" u="none" strike="noStrike" cap="none" normalizeH="0" baseline="0" dirty="0">
                <a:ln>
                  <a:noFill/>
                </a:ln>
                <a:solidFill>
                  <a:srgbClr val="C3E88D"/>
                </a:solidFill>
                <a:effectLst/>
                <a:latin typeface="JetBrains Mono"/>
              </a:rPr>
            </a:br>
            <a:r>
              <a:rPr kumimoji="0" lang="ru-RU" altLang="ru-RU" sz="1050" b="0" i="0" u="none" strike="noStrike" cap="none" normalizeH="0" baseline="0" dirty="0">
                <a:ln>
                  <a:noFill/>
                </a:ln>
                <a:solidFill>
                  <a:srgbClr val="C3E88D"/>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__add__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"""Скласти self і other.</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параметри:        - other (Point2D): повернути новий об'єкт-суму;</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other (int, float): зрушити точку на other по x і y;</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other (інший тип): порушити виняток TypeError.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if </a:t>
            </a:r>
            <a:r>
              <a:rPr kumimoji="0" lang="ru-RU" altLang="ru-RU" sz="1050" b="0" i="1" u="none" strike="noStrike" cap="none" normalizeH="0" baseline="0" dirty="0">
                <a:ln>
                  <a:noFill/>
                </a:ln>
                <a:solidFill>
                  <a:srgbClr val="82AAFF"/>
                </a:solidFill>
                <a:effectLst/>
                <a:latin typeface="JetBrains Mono"/>
              </a:rPr>
              <a:t>isinstance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__class__</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Точка з точкою            # Повертаємо новий об'єкт!</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0" u="none" strike="noStrike" cap="none" normalizeH="0" baseline="0" dirty="0">
                <a:ln>
                  <a:noFill/>
                </a:ln>
                <a:solidFill>
                  <a:srgbClr val="82AAFF"/>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elif </a:t>
            </a:r>
            <a:r>
              <a:rPr kumimoji="0" lang="ru-RU" altLang="ru-RU" sz="1050" b="0" i="1" u="none" strike="noStrike" cap="none" normalizeH="0" baseline="0" dirty="0">
                <a:ln>
                  <a:noFill/>
                </a:ln>
                <a:solidFill>
                  <a:srgbClr val="82AAFF"/>
                </a:solidFill>
                <a:effectLst/>
                <a:latin typeface="JetBrains Mono"/>
              </a:rPr>
              <a:t>isinstance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int</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float</a:t>
            </a:r>
            <a:r>
              <a:rPr kumimoji="0" lang="ru-RU" altLang="ru-RU" sz="1050" b="0" i="0" u="none" strike="noStrike" cap="none" normalizeH="0" baseline="0" dirty="0">
                <a:ln>
                  <a:noFill/>
                </a:ln>
                <a:solidFill>
                  <a:srgbClr val="89DDFF"/>
                </a:solidFill>
                <a:effectLst/>
                <a:latin typeface="JetBrains Mono"/>
              </a:rPr>
              <a:t>)):         </a:t>
            </a:r>
            <a:r>
              <a:rPr lang="ru-RU" altLang="ru-RU" sz="1050" i="1" dirty="0">
                <a:solidFill>
                  <a:srgbClr val="546E7A"/>
                </a:solidFill>
                <a:latin typeface="JetBrains Mono"/>
              </a:rPr>
              <a:t># Точка і число</a:t>
            </a:r>
            <a:r>
              <a:rPr kumimoji="0" lang="ru-RU" altLang="ru-RU" sz="1050" b="0" i="0" u="none" strike="noStrike" cap="none" normalizeH="0" baseline="0" dirty="0">
                <a:ln>
                  <a:noFill/>
                </a:ln>
                <a:solidFill>
                  <a:srgbClr val="89DDFF"/>
                </a:solidFill>
                <a:effectLst/>
                <a:latin typeface="JetBrains Mono"/>
              </a:rPr>
              <a:t>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Додамо до обох координатах self число other і повернемо результат</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Повертаємо старий, змінений, об'єкт!</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1" u="none" strike="noStrike" cap="none" normalizeH="0" baseline="0" dirty="0">
                <a:ln>
                  <a:noFill/>
                </a:ln>
                <a:solidFill>
                  <a:srgbClr val="FF5370"/>
                </a:solidFill>
                <a:effectLst/>
                <a:latin typeface="JetBrains Mono"/>
              </a:rPr>
              <a:t>self</a:t>
            </a:r>
            <a:br>
              <a:rPr kumimoji="0" lang="ru-RU" altLang="ru-RU" sz="1050" b="0" i="1" u="none" strike="noStrike" cap="none" normalizeH="0" baseline="0" dirty="0">
                <a:ln>
                  <a:noFill/>
                </a:ln>
                <a:solidFill>
                  <a:srgbClr val="FF5370"/>
                </a:solidFill>
                <a:effectLst/>
                <a:latin typeface="JetBrains Mono"/>
              </a:rPr>
            </a:br>
            <a:r>
              <a:rPr kumimoji="0" lang="ru-RU" altLang="ru-RU" sz="1050" b="0" i="1" u="none" strike="noStrike" cap="none" normalizeH="0" baseline="0" dirty="0">
                <a:ln>
                  <a:noFill/>
                </a:ln>
                <a:solidFill>
                  <a:srgbClr val="FF5370"/>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else</a:t>
            </a:r>
            <a:r>
              <a:rPr kumimoji="0" lang="ru-RU" altLang="ru-RU" sz="1050" b="0" i="0" u="none" strike="noStrike" cap="none" normalizeH="0" baseline="0" dirty="0">
                <a:ln>
                  <a:noFill/>
                </a:ln>
                <a:solidFill>
                  <a:srgbClr val="89DDFF"/>
                </a:solidFill>
                <a:effectLst/>
                <a:latin typeface="JetBrains Mono"/>
              </a:rPr>
              <a:t>: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raise </a:t>
            </a:r>
            <a:r>
              <a:rPr kumimoji="0" lang="ru-RU" altLang="ru-RU" sz="1050" b="0" i="1" u="none" strike="noStrike" cap="none" normalizeH="0" baseline="0" dirty="0">
                <a:ln>
                  <a:noFill/>
                </a:ln>
                <a:solidFill>
                  <a:srgbClr val="82AAFF"/>
                </a:solidFill>
                <a:effectLst/>
                <a:latin typeface="JetBrains Mono"/>
              </a:rPr>
              <a:t>TypeError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"не можу додати {1} до {0}"</a:t>
            </a:r>
            <a:br>
              <a:rPr kumimoji="0" lang="ru-RU" altLang="ru-RU" sz="1050" b="0" i="0" u="none" strike="noStrike" cap="none" normalizeH="0" baseline="0" dirty="0">
                <a:ln>
                  <a:noFill/>
                </a:ln>
                <a:solidFill>
                  <a:srgbClr val="C3E88D"/>
                </a:solidFill>
                <a:effectLst/>
                <a:latin typeface="JetBrains Mono"/>
              </a:rPr>
            </a:br>
            <a:r>
              <a:rPr kumimoji="0" lang="ru-RU" altLang="ru-RU" sz="1050" b="0" i="0" u="none" strike="noStrike" cap="none" normalizeH="0" baseline="0" dirty="0">
                <a:ln>
                  <a:noFill/>
                </a:ln>
                <a:solidFill>
                  <a:srgbClr val="C3E88D"/>
                </a:solidFill>
                <a:effectLst/>
                <a:latin typeface="JetBrains Mono"/>
              </a:rPr>
              <a:t>                            </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__class__</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type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__sub__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"""Створити новий об'єкт як різниця координат self і other."""</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0" u="none" strike="noStrike" cap="none" normalizeH="0" baseline="0" dirty="0">
                <a:ln>
                  <a:noFill/>
                </a:ln>
                <a:solidFill>
                  <a:srgbClr val="82AAFF"/>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__neg__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"""Повернути новий об'єкт, інвертовану координати."""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0" u="none" strike="noStrike" cap="none" normalizeH="0" baseline="0" dirty="0">
                <a:ln>
                  <a:noFill/>
                </a:ln>
                <a:solidFill>
                  <a:srgbClr val="82AAFF"/>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__eq__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"""Повернути відповідь, чи є точки однаковими."""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 </a:t>
            </a:r>
            <a:r>
              <a:rPr kumimoji="0" lang="ru-RU" altLang="ru-RU" sz="1050" b="0" i="1" u="none" strike="noStrike" cap="none" normalizeH="0" baseline="0" dirty="0">
                <a:ln>
                  <a:noFill/>
                </a:ln>
                <a:solidFill>
                  <a:srgbClr val="C792EA"/>
                </a:solidFill>
                <a:effectLst/>
                <a:latin typeface="JetBrains Mono"/>
              </a:rPr>
              <a:t>and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y</a:t>
            </a: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__ne__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"""Повернути відповідь, чи є точки різними.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Використовуємо реалізовану операцію ==.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not </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other</a:t>
            </a:r>
            <a:r>
              <a:rPr kumimoji="0" lang="ru-RU" altLang="ru-RU" sz="1050" b="0" i="0" u="none" strike="noStrike" cap="none" normalizeH="0" baseline="0" dirty="0">
                <a:ln>
                  <a:noFill/>
                </a:ln>
                <a:solidFill>
                  <a:srgbClr val="89DDFF"/>
                </a:solidFill>
                <a:effectLst/>
                <a:latin typeface="JetBrains Mono"/>
              </a:rPr>
              <a:t>)</a:t>
            </a: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5694629" y="98208"/>
            <a:ext cx="4927952" cy="590931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0" u="none" strike="noStrike" cap="none" normalizeH="0" baseline="0" dirty="0">
                <a:ln>
                  <a:noFill/>
                </a:ln>
                <a:solidFill>
                  <a:srgbClr val="C3CEE3"/>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@staticmethod</a:t>
            </a:r>
            <a:br>
              <a:rPr kumimoji="0" lang="ru-RU" altLang="ru-RU" sz="1050" b="0" i="0" u="none" strike="noStrike" cap="none" normalizeH="0" baseline="0" dirty="0">
                <a:ln>
                  <a:noFill/>
                </a:ln>
                <a:solidFill>
                  <a:srgbClr val="82AAFF"/>
                </a:solidFill>
                <a:effectLst/>
                <a:latin typeface="JetBrains Mono"/>
              </a:rPr>
            </a:br>
            <a:r>
              <a:rPr kumimoji="0" lang="ru-RU" altLang="ru-RU" sz="1050" b="0" i="0" u="none" strike="noStrike" cap="none" normalizeH="0" baseline="0" dirty="0">
                <a:ln>
                  <a:noFill/>
                </a:ln>
                <a:solidFill>
                  <a:srgbClr val="82AA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0" u="none" strike="noStrike" cap="none" normalizeH="0" baseline="0" dirty="0">
                <a:ln>
                  <a:noFill/>
                </a:ln>
                <a:solidFill>
                  <a:srgbClr val="82AAFF"/>
                </a:solidFill>
                <a:effectLst/>
                <a:latin typeface="JetBrains Mono"/>
              </a:rPr>
              <a:t>sum</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*points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"""Повернути суму точок 'points' як новий об'єкт.</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Статичний метод: належить класу, але нічого про нього не знає."""</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assert </a:t>
            </a:r>
            <a:r>
              <a:rPr kumimoji="0" lang="ru-RU" altLang="ru-RU" sz="1050" b="0" i="1" u="none" strike="noStrike" cap="none" normalizeH="0" baseline="0" dirty="0">
                <a:ln>
                  <a:noFill/>
                </a:ln>
                <a:solidFill>
                  <a:srgbClr val="82AAFF"/>
                </a:solidFill>
                <a:effectLst/>
                <a:latin typeface="JetBrains Mono"/>
              </a:rPr>
              <a:t>len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points</a:t>
            </a:r>
            <a:r>
              <a:rPr kumimoji="0" lang="ru-RU" altLang="ru-RU" sz="1050" b="0" i="0" u="none" strike="noStrike" cap="none" normalizeH="0" baseline="0" dirty="0">
                <a:ln>
                  <a:noFill/>
                </a:ln>
                <a:solidFill>
                  <a:srgbClr val="89DDFF"/>
                </a:solidFill>
                <a:effectLst/>
                <a:latin typeface="JetBrains Mono"/>
              </a:rPr>
              <a:t>) &gt; </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"Кількість точок, що додається = 0!"</a:t>
            </a:r>
            <a:br>
              <a:rPr kumimoji="0" lang="ru-RU" altLang="ru-RU" sz="1050" b="0" i="0" u="none" strike="noStrike" cap="none" normalizeH="0" baseline="0" dirty="0">
                <a:ln>
                  <a:noFill/>
                </a:ln>
                <a:solidFill>
                  <a:srgbClr val="C3E88D"/>
                </a:solidFill>
                <a:effectLst/>
                <a:latin typeface="JetBrains Mono"/>
              </a:rPr>
            </a:br>
            <a:r>
              <a:rPr kumimoji="0" lang="ru-RU" altLang="ru-RU" sz="1050" b="0" i="0" u="none" strike="noStrike" cap="none" normalizeH="0" baseline="0" dirty="0">
                <a:ln>
                  <a:noFill/>
                </a:ln>
                <a:solidFill>
                  <a:srgbClr val="C3E88D"/>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res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points</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point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F78C6C"/>
                </a:solidFill>
                <a:effectLst/>
                <a:latin typeface="JetBrains Mono"/>
              </a:rPr>
              <a:t>points</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1</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res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point</a:t>
            </a: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0" u="none" strike="noStrike" cap="none" normalizeH="0" baseline="0" dirty="0">
                <a:ln>
                  <a:noFill/>
                </a:ln>
                <a:solidFill>
                  <a:srgbClr val="C3CEE3"/>
                </a:solidFill>
                <a:effectLst/>
                <a:latin typeface="JetBrains Mono"/>
              </a:rPr>
              <a:t>res</a:t>
            </a:r>
            <a:br>
              <a:rPr kumimoji="0" lang="ru-RU" altLang="ru-RU" sz="1050" b="0" i="0" u="none" strike="noStrike" cap="none" normalizeH="0" baseline="0" dirty="0">
                <a:ln>
                  <a:noFill/>
                </a:ln>
                <a:solidFill>
                  <a:srgbClr val="C3CEE3"/>
                </a:solidFill>
                <a:effectLst/>
                <a:latin typeface="JetBrains Mono"/>
              </a:rPr>
            </a:b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@classmethod</a:t>
            </a:r>
            <a:br>
              <a:rPr kumimoji="0" lang="ru-RU" altLang="ru-RU" sz="1050" b="0" i="0" u="none" strike="noStrike" cap="none" normalizeH="0" baseline="0" dirty="0">
                <a:ln>
                  <a:noFill/>
                </a:ln>
                <a:solidFill>
                  <a:srgbClr val="82AAFF"/>
                </a:solidFill>
                <a:effectLst/>
                <a:latin typeface="JetBrains Mono"/>
              </a:rPr>
            </a:br>
            <a:r>
              <a:rPr kumimoji="0" lang="ru-RU" altLang="ru-RU" sz="1050" b="0" i="0" u="none" strike="noStrike" cap="none" normalizeH="0" baseline="0" dirty="0">
                <a:ln>
                  <a:noFill/>
                </a:ln>
                <a:solidFill>
                  <a:srgbClr val="82AA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0" u="none" strike="noStrike" cap="none" normalizeH="0" baseline="0" dirty="0">
                <a:ln>
                  <a:noFill/>
                </a:ln>
                <a:solidFill>
                  <a:srgbClr val="82AAFF"/>
                </a:solidFill>
                <a:effectLst/>
                <a:latin typeface="JetBrains Mono"/>
              </a:rPr>
              <a:t>from_string</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cls</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str_value</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"""Створити екземпляр класу з рядка 'str_value'.</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Класовий метод, доступний для виклику як:</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Point2D.from_string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параметри: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cls: посилання на клас (Point2D);</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str_value: рядок виду "float, float".</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результат:</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Примірник класу cls (Point2D).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values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float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x</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x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F78C6C"/>
                </a:solidFill>
                <a:effectLst/>
                <a:latin typeface="JetBrains Mono"/>
              </a:rPr>
              <a:t>str_value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split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assert </a:t>
            </a:r>
            <a:r>
              <a:rPr kumimoji="0" lang="ru-RU" altLang="ru-RU" sz="1050" b="0" i="1" u="none" strike="noStrike" cap="none" normalizeH="0" baseline="0" dirty="0">
                <a:ln>
                  <a:noFill/>
                </a:ln>
                <a:solidFill>
                  <a:srgbClr val="82AAFF"/>
                </a:solidFill>
                <a:effectLst/>
                <a:latin typeface="JetBrains Mono"/>
              </a:rPr>
              <a:t>len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values</a:t>
            </a:r>
            <a:r>
              <a:rPr kumimoji="0" lang="ru-RU" altLang="ru-RU" sz="1050" b="0" i="0" u="none" strike="noStrike" cap="none" normalizeH="0" baseline="0" dirty="0">
                <a:ln>
                  <a:noFill/>
                </a:ln>
                <a:solidFill>
                  <a:srgbClr val="89DDFF"/>
                </a:solidFill>
                <a:effectLst/>
                <a:latin typeface="JetBrains Mono"/>
              </a:rPr>
              <a:t>) == </a:t>
            </a:r>
            <a:r>
              <a:rPr kumimoji="0" lang="ru-RU" altLang="ru-RU" sz="1050" b="0" i="0" u="none" strike="noStrike" cap="none" normalizeH="0" baseline="0" dirty="0">
                <a:ln>
                  <a:noFill/>
                </a:ln>
                <a:solidFill>
                  <a:srgbClr val="F78C6C"/>
                </a:solidFill>
                <a:effectLst/>
                <a:latin typeface="JetBrains Mono"/>
              </a:rPr>
              <a:t>2</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1" u="none" strike="noStrike" cap="none" normalizeH="0" baseline="0" dirty="0">
                <a:ln>
                  <a:noFill/>
                </a:ln>
                <a:solidFill>
                  <a:srgbClr val="FF5370"/>
                </a:solidFill>
                <a:effectLst/>
                <a:latin typeface="JetBrains Mono"/>
              </a:rPr>
              <a:t>cls</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values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1" u="none" strike="noStrike" cap="none" normalizeH="0" baseline="0" dirty="0">
                <a:ln>
                  <a:noFill/>
                </a:ln>
                <a:solidFill>
                  <a:srgbClr val="C792EA"/>
                </a:solidFill>
                <a:effectLst/>
                <a:latin typeface="JetBrains Mono"/>
              </a:rPr>
              <a:t>if </a:t>
            </a:r>
            <a:r>
              <a:rPr kumimoji="0" lang="ru-RU" altLang="ru-RU" sz="1050" b="0" i="0" u="none" strike="noStrike" cap="none" normalizeH="0" baseline="0" dirty="0">
                <a:ln>
                  <a:noFill/>
                </a:ln>
                <a:solidFill>
                  <a:srgbClr val="C3CEE3"/>
                </a:solidFill>
                <a:effectLst/>
                <a:latin typeface="JetBrains Mono"/>
              </a:rPr>
              <a:t>__name__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"__main__"</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p1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5</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p2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5</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10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Створюємо 3-ю точку через метод класу</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p3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from_string</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"5, 6"</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p1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p3</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Відображаємо кількість створених точок через змінну класу</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INSTANCES_COUNT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Додавання точок через статичний метод</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p4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sum</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p1</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p2</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p3</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Point2D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21</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p4</a:t>
            </a:r>
            <a:r>
              <a:rPr kumimoji="0" lang="ru-RU" altLang="ru-RU" sz="1050" b="0" i="0" u="none" strike="noStrike" cap="none" normalizeH="0" baseline="0" dirty="0">
                <a:ln>
                  <a:noFill/>
                </a:ln>
                <a:solidFill>
                  <a:srgbClr val="89DDFF"/>
                </a:solidFill>
                <a:effectLst/>
                <a:latin typeface="JetBrains Mono"/>
              </a:rPr>
              <a:t>)</a:t>
            </a: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758004" y="6139854"/>
            <a:ext cx="1321807" cy="634162"/>
          </a:xfrm>
          <a:prstGeom prst="rect">
            <a:avLst/>
          </a:prstGeom>
        </p:spPr>
      </p:pic>
    </p:spTree>
    <p:extLst>
      <p:ext uri="{BB962C8B-B14F-4D97-AF65-F5344CB8AC3E}">
        <p14:creationId xmlns:p14="http://schemas.microsoft.com/office/powerpoint/2010/main" val="2005024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lnSpcReduction="10000"/>
          </a:bodyPr>
          <a:lstStyle/>
          <a:p>
            <a:pPr lvl="0" eaLnBrk="0" fontAlgn="base" hangingPunct="0">
              <a:lnSpc>
                <a:spcPct val="100000"/>
              </a:lnSpc>
              <a:spcBef>
                <a:spcPct val="0"/>
              </a:spcBef>
              <a:spcAft>
                <a:spcPct val="0"/>
              </a:spcAft>
            </a:pPr>
            <a:r>
              <a:rPr lang="uk-UA" sz="1800" b="1" dirty="0"/>
              <a:t>Інкапсуляція (</a:t>
            </a:r>
            <a:r>
              <a:rPr lang="en-US" sz="1800" b="1" dirty="0"/>
              <a:t>Public, Protected, Private)</a:t>
            </a:r>
            <a:endParaRPr lang="uk-UA" sz="1800" b="1" dirty="0"/>
          </a:p>
          <a:p>
            <a:pPr lvl="0" eaLnBrk="0" fontAlgn="base" hangingPunct="0">
              <a:lnSpc>
                <a:spcPct val="100000"/>
              </a:lnSpc>
              <a:spcBef>
                <a:spcPct val="0"/>
              </a:spcBef>
              <a:spcAft>
                <a:spcPct val="0"/>
              </a:spcAft>
            </a:pPr>
            <a:endParaRPr lang="uk-UA" sz="1800" b="1" dirty="0"/>
          </a:p>
          <a:p>
            <a:pPr lvl="0" algn="l" eaLnBrk="0" fontAlgn="base" hangingPunct="0">
              <a:lnSpc>
                <a:spcPct val="100000"/>
              </a:lnSpc>
              <a:spcBef>
                <a:spcPct val="0"/>
              </a:spcBef>
              <a:spcAft>
                <a:spcPct val="0"/>
              </a:spcAft>
            </a:pPr>
            <a:r>
              <a:rPr lang="uk-UA" sz="1600" dirty="0"/>
              <a:t>У ряді мов, наприклад, С ++, існує чіткий поділ членів класу на закриті, захищені і публічні. </a:t>
            </a:r>
          </a:p>
          <a:p>
            <a:pPr lvl="0" algn="l" eaLnBrk="0" fontAlgn="base" hangingPunct="0">
              <a:lnSpc>
                <a:spcPct val="100000"/>
              </a:lnSpc>
              <a:spcBef>
                <a:spcPct val="0"/>
              </a:spcBef>
              <a:spcAft>
                <a:spcPct val="0"/>
              </a:spcAft>
            </a:pPr>
            <a:r>
              <a:rPr lang="uk-UA" sz="1600" dirty="0"/>
              <a:t>В </a:t>
            </a:r>
            <a:r>
              <a:rPr lang="en-US" sz="1600" dirty="0"/>
              <a:t>Python </a:t>
            </a:r>
            <a:r>
              <a:rPr lang="uk-UA" sz="1600" b="1" i="1" dirty="0"/>
              <a:t>всі члени класу є загальнодоступними</a:t>
            </a:r>
            <a:r>
              <a:rPr lang="uk-UA" sz="1600" dirty="0"/>
              <a:t>, хоча існує можливість </a:t>
            </a:r>
            <a:r>
              <a:rPr lang="uk-UA" sz="1600" i="1" dirty="0"/>
              <a:t>емуляції закритих</a:t>
            </a:r>
            <a:r>
              <a:rPr lang="uk-UA" sz="1600" dirty="0"/>
              <a:t>. Концепція відсутності закритих атрибутів в </a:t>
            </a:r>
            <a:r>
              <a:rPr lang="en-US" sz="1600" dirty="0"/>
              <a:t>Python </a:t>
            </a:r>
            <a:r>
              <a:rPr lang="uk-UA" sz="1600" dirty="0"/>
              <a:t>описується фразою одного з розробників мови: </a:t>
            </a:r>
            <a:r>
              <a:rPr lang="uk-UA" sz="1600" i="1" dirty="0"/>
              <a:t>«Ми всі дорослі люди. Якщо програміст хоче вистрілити собі в ногу - потрібно надати йому можливість це зробити»</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u="sng" dirty="0"/>
              <a:t>Незважаючи на це, в </a:t>
            </a:r>
            <a:r>
              <a:rPr lang="en-US" sz="1600" u="sng" dirty="0"/>
              <a:t>Python </a:t>
            </a:r>
            <a:r>
              <a:rPr lang="uk-UA" sz="1600" u="sng" dirty="0"/>
              <a:t>прийнята наступна конвенція:</a:t>
            </a:r>
          </a:p>
          <a:p>
            <a:pPr marL="342900" lvl="0" indent="-342900" algn="l" eaLnBrk="0" fontAlgn="base" hangingPunct="0">
              <a:lnSpc>
                <a:spcPct val="100000"/>
              </a:lnSpc>
              <a:spcBef>
                <a:spcPct val="0"/>
              </a:spcBef>
              <a:spcAft>
                <a:spcPct val="0"/>
              </a:spcAft>
              <a:buFont typeface="+mj-lt"/>
              <a:buAutoNum type="arabicPeriod"/>
            </a:pPr>
            <a:r>
              <a:rPr lang="uk-UA" sz="1600" dirty="0"/>
              <a:t> Атрибут, який повинен бути </a:t>
            </a:r>
            <a:r>
              <a:rPr lang="uk-UA" sz="1600" b="1" dirty="0"/>
              <a:t>захищеним </a:t>
            </a:r>
            <a:r>
              <a:rPr lang="uk-UA" sz="1600" dirty="0"/>
              <a:t>(</a:t>
            </a:r>
            <a:r>
              <a:rPr lang="en-US" sz="1600" b="1" dirty="0"/>
              <a:t>Protected</a:t>
            </a:r>
            <a:r>
              <a:rPr lang="en-US" sz="1600" dirty="0"/>
              <a:t>) </a:t>
            </a:r>
            <a:r>
              <a:rPr lang="uk-UA" sz="1600" dirty="0"/>
              <a:t>позначається за допомогою ведучого підкреслення </a:t>
            </a:r>
            <a:r>
              <a:rPr lang="uk-UA" sz="1600" b="1" dirty="0"/>
              <a:t>_</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Приклад: </a:t>
            </a:r>
            <a:r>
              <a:rPr lang="uk-UA" sz="1600" b="1" i="1" dirty="0"/>
              <a:t>_</a:t>
            </a:r>
            <a:r>
              <a:rPr lang="en-US" sz="1600" b="1" i="1" dirty="0"/>
              <a:t>spam </a:t>
            </a:r>
            <a:r>
              <a:rPr lang="uk-UA" sz="1600" b="1" i="1" dirty="0"/>
              <a:t> </a:t>
            </a:r>
            <a:r>
              <a:rPr lang="uk-UA" sz="1600" dirty="0"/>
              <a:t>для поля або </a:t>
            </a:r>
            <a:r>
              <a:rPr lang="uk-UA" sz="1600" b="1" i="1" dirty="0"/>
              <a:t>_</a:t>
            </a:r>
            <a:r>
              <a:rPr lang="en-US" sz="1600" b="1" i="1" dirty="0" err="1"/>
              <a:t>get_count</a:t>
            </a:r>
            <a:r>
              <a:rPr lang="en-US" sz="1600" b="1" i="1" dirty="0"/>
              <a:t>() </a:t>
            </a:r>
            <a:r>
              <a:rPr lang="uk-UA" sz="1600" dirty="0"/>
              <a:t>для методу.</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Даний синтаксис вказує на те, що атрибут: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використовується для внутрішньої реалізації класу і не призначений для використання ззовні;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повинен бути використаний/змінений тільки якщо розробник-користувач класу абсолютно впевнений в цьому.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При цьому атрибут з </a:t>
            </a:r>
            <a:r>
              <a:rPr lang="uk-UA" sz="1600" b="1" dirty="0"/>
              <a:t>_</a:t>
            </a:r>
            <a:r>
              <a:rPr lang="uk-UA" sz="1600" dirty="0"/>
              <a:t> доступний ззовні, як і звичайний </a:t>
            </a:r>
            <a:r>
              <a:rPr lang="en-US" sz="1600" dirty="0"/>
              <a:t>public-</a:t>
            </a:r>
            <a:r>
              <a:rPr lang="uk-UA" sz="1600" dirty="0"/>
              <a:t>атрибут класу. </a:t>
            </a:r>
          </a:p>
          <a:p>
            <a:pPr lvl="0" algn="l" eaLnBrk="0" fontAlgn="base" hangingPunct="0">
              <a:lnSpc>
                <a:spcPct val="100000"/>
              </a:lnSpc>
              <a:spcBef>
                <a:spcPct val="0"/>
              </a:spcBef>
              <a:spcAft>
                <a:spcPct val="0"/>
              </a:spcAft>
            </a:pPr>
            <a:endParaRPr lang="uk-UA" sz="1600" dirty="0"/>
          </a:p>
          <a:p>
            <a:pPr marL="342900" lvl="0" indent="-342900" algn="l" eaLnBrk="0" fontAlgn="base" hangingPunct="0">
              <a:lnSpc>
                <a:spcPct val="100000"/>
              </a:lnSpc>
              <a:spcBef>
                <a:spcPct val="0"/>
              </a:spcBef>
              <a:spcAft>
                <a:spcPct val="0"/>
              </a:spcAft>
              <a:buFont typeface="+mj-lt"/>
              <a:buAutoNum type="arabicPeriod" startAt="2"/>
            </a:pPr>
            <a:r>
              <a:rPr lang="uk-UA" sz="1600" dirty="0"/>
              <a:t>Атрибут, який повинен бути </a:t>
            </a:r>
            <a:r>
              <a:rPr lang="uk-UA" sz="1600" b="1" dirty="0"/>
              <a:t>закритим </a:t>
            </a:r>
            <a:r>
              <a:rPr lang="uk-UA" sz="1600" dirty="0"/>
              <a:t>(</a:t>
            </a:r>
            <a:r>
              <a:rPr lang="en-US" sz="1600" b="1" dirty="0"/>
              <a:t>Private</a:t>
            </a:r>
            <a:r>
              <a:rPr lang="en-US" sz="1600" dirty="0"/>
              <a:t>), </a:t>
            </a:r>
            <a:r>
              <a:rPr lang="uk-UA" sz="1600" dirty="0"/>
              <a:t>позначається за допомогою ведучого </a:t>
            </a:r>
            <a:r>
              <a:rPr lang="uk-UA" sz="1600" b="1" dirty="0"/>
              <a:t>подвійного</a:t>
            </a:r>
            <a:r>
              <a:rPr lang="uk-UA" sz="1600" dirty="0"/>
              <a:t> підкреслення </a:t>
            </a:r>
            <a:r>
              <a:rPr lang="uk-UA" sz="1600" b="1" dirty="0"/>
              <a:t>__</a:t>
            </a:r>
            <a:r>
              <a:rPr lang="uk-UA" sz="1600" dirty="0"/>
              <a:t>: </a:t>
            </a:r>
          </a:p>
          <a:p>
            <a:pPr lvl="0" algn="l" eaLnBrk="0" fontAlgn="base" hangingPunct="0">
              <a:lnSpc>
                <a:spcPct val="100000"/>
              </a:lnSpc>
              <a:spcBef>
                <a:spcPct val="0"/>
              </a:spcBef>
              <a:spcAft>
                <a:spcPct val="0"/>
              </a:spcAft>
            </a:pPr>
            <a:r>
              <a:rPr lang="uk-UA" sz="1600" dirty="0"/>
              <a:t>        </a:t>
            </a:r>
          </a:p>
          <a:p>
            <a:pPr lvl="0" algn="l" eaLnBrk="0" fontAlgn="base" hangingPunct="0">
              <a:lnSpc>
                <a:spcPct val="100000"/>
              </a:lnSpc>
              <a:spcBef>
                <a:spcPct val="0"/>
              </a:spcBef>
              <a:spcAft>
                <a:spcPct val="0"/>
              </a:spcAft>
            </a:pPr>
            <a:r>
              <a:rPr lang="uk-UA" sz="1600" dirty="0"/>
              <a:t>       Приклад: </a:t>
            </a:r>
            <a:r>
              <a:rPr lang="uk-UA" sz="1600" b="1" i="1" dirty="0"/>
              <a:t>__</a:t>
            </a:r>
            <a:r>
              <a:rPr lang="en-US" sz="1600" b="1" i="1" dirty="0"/>
              <a:t>spam</a:t>
            </a:r>
            <a:r>
              <a:rPr lang="en-US" sz="1600" dirty="0"/>
              <a:t> </a:t>
            </a:r>
            <a:r>
              <a:rPr lang="uk-UA" sz="1600" dirty="0"/>
              <a:t>для поля або </a:t>
            </a:r>
            <a:r>
              <a:rPr lang="uk-UA" sz="1600" b="1" i="1" dirty="0"/>
              <a:t>__</a:t>
            </a:r>
            <a:r>
              <a:rPr lang="en-US" sz="1600" b="1" i="1" dirty="0" err="1"/>
              <a:t>get_count</a:t>
            </a:r>
            <a:r>
              <a:rPr lang="en-US" sz="1600" b="1" i="1" dirty="0"/>
              <a:t>()</a:t>
            </a:r>
            <a:r>
              <a:rPr lang="en-US" sz="1600" dirty="0"/>
              <a:t> </a:t>
            </a:r>
            <a:r>
              <a:rPr lang="uk-UA" sz="1600" dirty="0"/>
              <a:t>для методу.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        Даний синтаксис вказує на те, що атрибут: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використовується для внутрішньої реалізації класу і не призначений для використання ззовні; </a:t>
            </a:r>
          </a:p>
          <a:p>
            <a:pPr marL="715963" lvl="0" indent="-285750" algn="l" eaLnBrk="0" fontAlgn="base" hangingPunct="0">
              <a:lnSpc>
                <a:spcPct val="100000"/>
              </a:lnSpc>
              <a:spcBef>
                <a:spcPct val="0"/>
              </a:spcBef>
              <a:spcAft>
                <a:spcPct val="0"/>
              </a:spcAft>
              <a:buFont typeface="Arial" panose="020B0604020202020204" pitchFamily="34" charset="0"/>
              <a:buChar char="•"/>
            </a:pPr>
            <a:r>
              <a:rPr lang="uk-UA" sz="1600" dirty="0"/>
              <a:t>не повинен бути використаний/змінений розробником-користувачем класу.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При цьому атрибут з </a:t>
            </a:r>
            <a:r>
              <a:rPr lang="uk-UA" sz="1600" b="1" dirty="0"/>
              <a:t>__</a:t>
            </a:r>
            <a:r>
              <a:rPr lang="uk-UA" sz="1600" dirty="0"/>
              <a:t> виявляється недоступним ззовні, використовуючи </a:t>
            </a:r>
            <a:r>
              <a:rPr lang="uk-UA" sz="1600" i="1" dirty="0"/>
              <a:t>техніку приховування імен </a:t>
            </a:r>
            <a:r>
              <a:rPr lang="uk-UA" sz="1600" dirty="0"/>
              <a:t>(</a:t>
            </a:r>
            <a:r>
              <a:rPr lang="en-US" sz="1600" i="1" dirty="0"/>
              <a:t>Name Mangling</a:t>
            </a:r>
            <a:r>
              <a:rPr lang="en-US" sz="1600" dirty="0"/>
              <a:t>). </a:t>
            </a:r>
            <a:r>
              <a:rPr lang="uk-UA" sz="1600" dirty="0"/>
              <a:t>Незважаючи на це, на відміну від ряду мов (наприклад, </a:t>
            </a:r>
            <a:r>
              <a:rPr lang="en-US" sz="1600" dirty="0"/>
              <a:t>Java) </a:t>
            </a:r>
            <a:r>
              <a:rPr lang="uk-UA" sz="1600" dirty="0"/>
              <a:t>такі «закриті» екземпляри класу також можна змінювати, але більш складним способом - їх можна побачити, використовуючи функцію </a:t>
            </a:r>
            <a:r>
              <a:rPr lang="en-US" sz="1600" i="1" dirty="0" err="1"/>
              <a:t>dir</a:t>
            </a:r>
            <a:r>
              <a:rPr lang="en-US" sz="1600" i="1" dirty="0"/>
              <a:t>()</a:t>
            </a:r>
            <a:r>
              <a:rPr lang="en-US" sz="1600" dirty="0"/>
              <a:t>. </a:t>
            </a:r>
          </a:p>
        </p:txBody>
      </p:sp>
    </p:spTree>
    <p:extLst>
      <p:ext uri="{BB962C8B-B14F-4D97-AF65-F5344CB8AC3E}">
        <p14:creationId xmlns:p14="http://schemas.microsoft.com/office/powerpoint/2010/main" val="215501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01" y="81480"/>
            <a:ext cx="11769505" cy="6627137"/>
          </a:xfrm>
        </p:spPr>
        <p:txBody>
          <a:bodyPr>
            <a:normAutofit/>
          </a:bodyPr>
          <a:lstStyle/>
          <a:p>
            <a:pPr marL="0" indent="0" algn="ctr">
              <a:buNone/>
            </a:pPr>
            <a:r>
              <a:rPr lang="uk-UA" sz="1600" b="1" dirty="0"/>
              <a:t>Чим небезпечні </a:t>
            </a:r>
            <a:r>
              <a:rPr lang="en-US" sz="1600" b="1" dirty="0"/>
              <a:t>Public</a:t>
            </a:r>
            <a:r>
              <a:rPr lang="uk-UA" sz="1600" b="1" dirty="0"/>
              <a:t> атрибути і методи?</a:t>
            </a:r>
          </a:p>
        </p:txBody>
      </p:sp>
      <p:sp>
        <p:nvSpPr>
          <p:cNvPr id="4" name="Rectangle 1"/>
          <p:cNvSpPr>
            <a:spLocks noChangeArrowheads="1"/>
          </p:cNvSpPr>
          <p:nvPr/>
        </p:nvSpPr>
        <p:spPr bwMode="auto">
          <a:xfrm>
            <a:off x="135801" y="447153"/>
            <a:ext cx="7423442" cy="544764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SomeClass</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publicvariable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"Просто публічний атрибут. Можна поміняти на що завгодно"</a:t>
            </a:r>
            <a:r>
              <a:rPr kumimoji="0" lang="ru-RU" altLang="ru-RU" sz="1200" b="0" i="0" u="none" strike="noStrike" cap="none" normalizeH="0" baseline="0" dirty="0">
                <a:ln>
                  <a:noFill/>
                </a:ln>
                <a:solidFill>
                  <a:srgbClr val="C3CEE3"/>
                </a:solidFill>
                <a:effectLst/>
                <a:latin typeface="JetBrains Mono"/>
              </a:rPr>
              <a:t>;</a:t>
            </a:r>
            <a:br>
              <a:rPr kumimoji="0" lang="ru-RU" altLang="ru-RU" sz="1200" b="0" i="0" u="none" strike="noStrike" cap="none" normalizeH="0" baseline="0" dirty="0">
                <a:ln>
                  <a:noFill/>
                </a:ln>
                <a:solidFill>
                  <a:srgbClr val="C3CEE3"/>
                </a:solidFill>
                <a:effectLst/>
                <a:latin typeface="JetBrains Mono"/>
              </a:rPr>
            </a:b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first</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second</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first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first</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second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second</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public_method</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"Це публічний метод. Він нічим не захищений"</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sum</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"А це ще один публічний метод sum"</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f"Сума first і second буде рівна: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first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second</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a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SomeClass</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10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15</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publicvariable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sum</a:t>
            </a:r>
            <a:r>
              <a:rPr kumimoji="0" lang="ru-RU" altLang="ru-RU" sz="1200" b="0" i="0" u="none" strike="noStrike" cap="none" normalizeH="0" baseline="0" dirty="0">
                <a:ln>
                  <a:noFill/>
                </a:ln>
                <a:solidFill>
                  <a:srgbClr val="89DDFF"/>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546E7A"/>
                </a:solidFill>
                <a:effectLst/>
                <a:latin typeface="JetBrains Mono"/>
              </a:rPr>
              <a:t># Поміняємо публічні атрибути. Вони ж нічим не захищені.</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SomeClass</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publicvariable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"А тепер тут буде інший напис. І він зміниться для всіх екзамплярів класу"</a:t>
            </a:r>
            <a:br>
              <a:rPr kumimoji="0" lang="ru-RU" altLang="ru-RU" sz="1200" b="0" i="0" u="none" strike="noStrike" cap="none" normalizeH="0" baseline="0" dirty="0">
                <a:ln>
                  <a:noFill/>
                </a:ln>
                <a:solidFill>
                  <a:srgbClr val="C3E88D"/>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publicvariable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first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300</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second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300</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sum</a:t>
            </a:r>
            <a:r>
              <a:rPr kumimoji="0" lang="ru-RU" altLang="ru-RU" sz="1200" b="0" i="0" u="none" strike="noStrike" cap="none" normalizeH="0" baseline="0" dirty="0">
                <a:ln>
                  <a:noFill/>
                </a:ln>
                <a:solidFill>
                  <a:srgbClr val="89DDFF"/>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546E7A"/>
                </a:solidFill>
                <a:effectLst/>
                <a:latin typeface="JetBrains Mono"/>
              </a:rPr>
              <a:t># А тепер зламаємо роботу методу передавши не правильний тип даних водин із атрибутів</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first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"oops!"</a:t>
            </a:r>
            <a:br>
              <a:rPr kumimoji="0" lang="ru-RU" altLang="ru-RU" sz="1200" b="0" i="0" u="none" strike="noStrike" cap="none" normalizeH="0" baseline="0" dirty="0">
                <a:ln>
                  <a:noFill/>
                </a:ln>
                <a:solidFill>
                  <a:srgbClr val="C3E88D"/>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sum</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6631570" y="3170975"/>
            <a:ext cx="5429250" cy="695325"/>
          </a:xfrm>
          <a:prstGeom prst="rect">
            <a:avLst/>
          </a:prstGeom>
        </p:spPr>
      </p:pic>
      <p:pic>
        <p:nvPicPr>
          <p:cNvPr id="6" name="Picture 5"/>
          <p:cNvPicPr>
            <a:picLocks noChangeAspect="1"/>
          </p:cNvPicPr>
          <p:nvPr/>
        </p:nvPicPr>
        <p:blipFill>
          <a:blip r:embed="rId3"/>
          <a:stretch>
            <a:fillRect/>
          </a:stretch>
        </p:blipFill>
        <p:spPr>
          <a:xfrm>
            <a:off x="6267450" y="4499549"/>
            <a:ext cx="5924550" cy="762000"/>
          </a:xfrm>
          <a:prstGeom prst="rect">
            <a:avLst/>
          </a:prstGeom>
        </p:spPr>
      </p:pic>
      <p:pic>
        <p:nvPicPr>
          <p:cNvPr id="7" name="Picture 6"/>
          <p:cNvPicPr>
            <a:picLocks noChangeAspect="1"/>
          </p:cNvPicPr>
          <p:nvPr/>
        </p:nvPicPr>
        <p:blipFill>
          <a:blip r:embed="rId4"/>
          <a:stretch>
            <a:fillRect/>
          </a:stretch>
        </p:blipFill>
        <p:spPr>
          <a:xfrm>
            <a:off x="5002795" y="5780482"/>
            <a:ext cx="7058025" cy="457200"/>
          </a:xfrm>
          <a:prstGeom prst="rect">
            <a:avLst/>
          </a:prstGeom>
        </p:spPr>
      </p:pic>
      <p:sp>
        <p:nvSpPr>
          <p:cNvPr id="8" name="Rectangle 7"/>
          <p:cNvSpPr/>
          <p:nvPr/>
        </p:nvSpPr>
        <p:spPr>
          <a:xfrm>
            <a:off x="7648510" y="636945"/>
            <a:ext cx="4256796" cy="830997"/>
          </a:xfrm>
          <a:prstGeom prst="rect">
            <a:avLst/>
          </a:prstGeom>
        </p:spPr>
        <p:txBody>
          <a:bodyPr wrap="square">
            <a:spAutoFit/>
          </a:bodyPr>
          <a:lstStyle/>
          <a:p>
            <a:r>
              <a:rPr lang="uk-UA" sz="1600" dirty="0"/>
              <a:t>Використання незахищених атрибутів і методів може призвести до їх випадкових перевизначеннь, змін і інших конфліктів.</a:t>
            </a:r>
          </a:p>
        </p:txBody>
      </p:sp>
    </p:spTree>
    <p:extLst>
      <p:ext uri="{BB962C8B-B14F-4D97-AF65-F5344CB8AC3E}">
        <p14:creationId xmlns:p14="http://schemas.microsoft.com/office/powerpoint/2010/main" val="269858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75" y="108642"/>
            <a:ext cx="11850987" cy="6527548"/>
          </a:xfrm>
        </p:spPr>
        <p:txBody>
          <a:bodyPr>
            <a:normAutofit/>
          </a:bodyPr>
          <a:lstStyle/>
          <a:p>
            <a:pPr marL="0" indent="0" algn="ctr">
              <a:buNone/>
            </a:pPr>
            <a:r>
              <a:rPr lang="en-US" sz="1600" b="1" dirty="0"/>
              <a:t>Protected</a:t>
            </a:r>
            <a:r>
              <a:rPr lang="uk-UA" sz="1600" b="1" dirty="0"/>
              <a:t>. Чи достатньо цього?</a:t>
            </a:r>
          </a:p>
          <a:p>
            <a:pPr marL="0" indent="0">
              <a:buNone/>
            </a:pPr>
            <a:endParaRPr lang="uk-UA" sz="1600" dirty="0"/>
          </a:p>
        </p:txBody>
      </p:sp>
      <p:sp>
        <p:nvSpPr>
          <p:cNvPr id="4" name="Rectangle 3"/>
          <p:cNvSpPr/>
          <p:nvPr/>
        </p:nvSpPr>
        <p:spPr>
          <a:xfrm>
            <a:off x="7043595" y="468796"/>
            <a:ext cx="4638289" cy="2062103"/>
          </a:xfrm>
          <a:prstGeom prst="rect">
            <a:avLst/>
          </a:prstGeom>
        </p:spPr>
        <p:txBody>
          <a:bodyPr wrap="square">
            <a:spAutoFit/>
          </a:bodyPr>
          <a:lstStyle/>
          <a:p>
            <a:r>
              <a:rPr lang="ru-RU" sz="1600" dirty="0"/>
              <a:t>Як реалізовані приватні та захищені методи в Python? </a:t>
            </a:r>
          </a:p>
          <a:p>
            <a:r>
              <a:rPr lang="ru-RU" sz="1600" b="1" dirty="0"/>
              <a:t>На рівні домовленості</a:t>
            </a:r>
            <a:r>
              <a:rPr lang="ru-RU" sz="1600" dirty="0"/>
              <a:t>, що дорослі люди просто не будуть їх визивати в класі. Перед захищеними атрибутами і методами потрібно писати одне нижнє підкреслення «</a:t>
            </a:r>
            <a:r>
              <a:rPr lang="ru-RU" sz="1600" b="1" i="1" dirty="0"/>
              <a:t>_</a:t>
            </a:r>
            <a:r>
              <a:rPr lang="ru-RU" sz="1600" dirty="0"/>
              <a:t>».</a:t>
            </a:r>
          </a:p>
          <a:p>
            <a:r>
              <a:rPr lang="ru-RU" sz="1600" dirty="0"/>
              <a:t>Не дивлячись на «обмежений» доступ все одно можливість звернутися до методів залишається.</a:t>
            </a:r>
            <a:endParaRPr lang="uk-UA" sz="1600" dirty="0"/>
          </a:p>
        </p:txBody>
      </p:sp>
      <p:sp>
        <p:nvSpPr>
          <p:cNvPr id="9" name="Rectangle 3"/>
          <p:cNvSpPr>
            <a:spLocks noChangeArrowheads="1"/>
          </p:cNvSpPr>
          <p:nvPr/>
        </p:nvSpPr>
        <p:spPr bwMode="auto">
          <a:xfrm>
            <a:off x="140916" y="361074"/>
            <a:ext cx="6637010" cy="433965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SomeClass</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_protectedvariable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"А це вже захищений атрибут."</a:t>
            </a:r>
            <a:r>
              <a:rPr kumimoji="0" lang="ru-RU" altLang="ru-RU" sz="1200" b="0" i="0" u="none" strike="noStrike" cap="none" normalizeH="0" baseline="0" dirty="0">
                <a:ln>
                  <a:noFill/>
                </a:ln>
                <a:solidFill>
                  <a:srgbClr val="C3CEE3"/>
                </a:solidFill>
                <a:effectLst/>
                <a:latin typeface="JetBrains Mono"/>
              </a:rPr>
              <a:t>;</a:t>
            </a:r>
            <a:br>
              <a:rPr kumimoji="0" lang="ru-RU" altLang="ru-RU" sz="1200" b="0" i="0" u="none" strike="noStrike" cap="none" normalizeH="0" baseline="0" dirty="0">
                <a:ln>
                  <a:noFill/>
                </a:ln>
                <a:solidFill>
                  <a:srgbClr val="C3CEE3"/>
                </a:solidFill>
                <a:effectLst/>
                <a:latin typeface="JetBrains Mono"/>
              </a:rPr>
            </a:b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first</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second</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_first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first</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_second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second</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_protected_method</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"Це захищений метод. Краще ніж нічого, але не достатньо"</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sum</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f"Сума first і second буде рівна: </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_first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_second</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E88D"/>
                </a:solidFill>
                <a:effectLst/>
                <a:latin typeface="JetBrains Mono"/>
              </a:rPr>
              <a:t>"</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a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SomeClass</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10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15</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_protectedvariable</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#все одно залишається можливість звернутись до атрибуту</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sum</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_protected_method</a:t>
            </a:r>
            <a:r>
              <a:rPr kumimoji="0" lang="ru-RU" altLang="ru-RU" sz="1200" b="0" i="0" u="none" strike="noStrike" cap="none" normalizeH="0" baseline="0" dirty="0">
                <a:ln>
                  <a:noFill/>
                </a:ln>
                <a:solidFill>
                  <a:srgbClr val="89DDFF"/>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546E7A"/>
                </a:solidFill>
                <a:effectLst/>
                <a:latin typeface="JetBrains Mono"/>
              </a:rPr>
              <a:t># Також залишається можливість поміняти "захищені" атрибути.</a:t>
            </a:r>
            <a:br>
              <a:rPr kumimoji="0" lang="ru-RU" altLang="ru-RU" sz="1200" b="0" i="1" u="none" strike="noStrike" cap="none" normalizeH="0" baseline="0" dirty="0">
                <a:ln>
                  <a:noFill/>
                </a:ln>
                <a:solidFill>
                  <a:srgbClr val="546E7A"/>
                </a:solidFill>
                <a:effectLst/>
                <a:latin typeface="JetBrains Mono"/>
              </a:rPr>
            </a:br>
            <a:r>
              <a:rPr kumimoji="0" lang="ru-RU" altLang="ru-RU" sz="1200" b="0" i="0" u="none" strike="noStrike" cap="none" normalizeH="0" baseline="0" dirty="0">
                <a:ln>
                  <a:noFill/>
                </a:ln>
                <a:solidFill>
                  <a:srgbClr val="C3CEE3"/>
                </a:solidFill>
                <a:effectLst/>
                <a:latin typeface="JetBrains Mono"/>
              </a:rPr>
              <a:t>SomeClass</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_protectedvariable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"А тепер тут буде інший напис. Бо Python не забороняє"</a:t>
            </a:r>
            <a:br>
              <a:rPr kumimoji="0" lang="ru-RU" altLang="ru-RU" sz="1200" b="0" i="0" u="none" strike="noStrike" cap="none" normalizeH="0" baseline="0" dirty="0">
                <a:ln>
                  <a:noFill/>
                </a:ln>
                <a:solidFill>
                  <a:srgbClr val="C3E88D"/>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_protectedvariable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_first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300</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_second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300</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7167226" y="3299940"/>
            <a:ext cx="4391025" cy="1304925"/>
          </a:xfrm>
          <a:prstGeom prst="rect">
            <a:avLst/>
          </a:prstGeom>
        </p:spPr>
      </p:pic>
      <p:sp>
        <p:nvSpPr>
          <p:cNvPr id="11" name="Rectangle 10"/>
          <p:cNvSpPr/>
          <p:nvPr/>
        </p:nvSpPr>
        <p:spPr>
          <a:xfrm>
            <a:off x="140916" y="5060878"/>
            <a:ext cx="12051083" cy="1600438"/>
          </a:xfrm>
          <a:prstGeom prst="rect">
            <a:avLst/>
          </a:prstGeom>
        </p:spPr>
        <p:txBody>
          <a:bodyPr wrap="square">
            <a:spAutoFit/>
          </a:bodyPr>
          <a:lstStyle/>
          <a:p>
            <a:r>
              <a:rPr lang="ru-RU" sz="1400" b="1" dirty="0"/>
              <a:t>Мінуси </a:t>
            </a:r>
            <a:r>
              <a:rPr lang="en-US" sz="1400" b="1" dirty="0"/>
              <a:t>Secured</a:t>
            </a:r>
            <a:r>
              <a:rPr lang="uk-UA" sz="1400" b="1" dirty="0"/>
              <a:t> атрибутів і методів</a:t>
            </a:r>
            <a:r>
              <a:rPr lang="ru-RU" sz="1400" dirty="0"/>
              <a:t>: </a:t>
            </a:r>
            <a:endParaRPr lang="en-US" sz="1400" dirty="0"/>
          </a:p>
          <a:p>
            <a:pPr marL="285750" indent="-285750">
              <a:buFont typeface="Arial" panose="020B0604020202020204" pitchFamily="34" charset="0"/>
              <a:buChar char="•"/>
            </a:pPr>
            <a:r>
              <a:rPr lang="ru-RU" sz="1400" dirty="0"/>
              <a:t>Якщо б </a:t>
            </a:r>
            <a:r>
              <a:rPr lang="uk-UA" sz="1400" dirty="0"/>
              <a:t>, </a:t>
            </a:r>
            <a:r>
              <a:rPr lang="ru-RU" sz="1400" dirty="0"/>
              <a:t>метод _</a:t>
            </a:r>
            <a:r>
              <a:rPr lang="en-US" sz="1400" dirty="0"/>
              <a:t>protected</a:t>
            </a:r>
            <a:r>
              <a:rPr lang="ru-RU" sz="1400" dirty="0"/>
              <a:t>_method оновлював як</a:t>
            </a:r>
            <a:r>
              <a:rPr lang="uk-UA" sz="1400" dirty="0"/>
              <a:t>і</a:t>
            </a:r>
            <a:r>
              <a:rPr lang="ru-RU" sz="1400" dirty="0"/>
              <a:t>сь  з</a:t>
            </a:r>
            <a:r>
              <a:rPr lang="uk-UA" sz="1400" dirty="0"/>
              <a:t>мінні</a:t>
            </a:r>
            <a:r>
              <a:rPr lang="ru-RU" sz="1400" dirty="0"/>
              <a:t> класу або зберігав стан, а не просто повертав строку, ми могли б щось поламати для майбутньої роботи з класом. </a:t>
            </a:r>
          </a:p>
          <a:p>
            <a:pPr marL="285750" indent="-285750">
              <a:buFont typeface="Arial" panose="020B0604020202020204" pitchFamily="34" charset="0"/>
              <a:buChar char="•"/>
            </a:pPr>
            <a:r>
              <a:rPr lang="ru-RU" sz="1400" dirty="0"/>
              <a:t>Пункт, що випливає з попереднього - щоб переконатись, що є можливість «безпечно» (визов методу не зашкодить самому класу) використовувати захищений метод - потрібно відкривати код класу і передивлятись його. </a:t>
            </a:r>
          </a:p>
          <a:p>
            <a:pPr marL="285750" indent="-285750">
              <a:buFont typeface="Arial" panose="020B0604020202020204" pitchFamily="34" charset="0"/>
              <a:buChar char="•"/>
            </a:pPr>
            <a:r>
              <a:rPr lang="ru-RU" sz="1400" dirty="0"/>
              <a:t>Автори бібліотеки розраховують, що ніхто не використовуватиме захищені та приватні методи класів, які використовуються у своїх проектах. </a:t>
            </a:r>
            <a:r>
              <a:rPr lang="uk-UA" sz="1400" dirty="0"/>
              <a:t>Тому можуть в будь-який реліз змінити його реалізацію. </a:t>
            </a:r>
          </a:p>
        </p:txBody>
      </p:sp>
    </p:spTree>
    <p:extLst>
      <p:ext uri="{BB962C8B-B14F-4D97-AF65-F5344CB8AC3E}">
        <p14:creationId xmlns:p14="http://schemas.microsoft.com/office/powerpoint/2010/main" val="50989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390" y="153908"/>
            <a:ext cx="11706130" cy="597530"/>
          </a:xfrm>
        </p:spPr>
        <p:txBody>
          <a:bodyPr>
            <a:normAutofit/>
          </a:bodyPr>
          <a:lstStyle/>
          <a:p>
            <a:pPr marL="0" indent="0" algn="ctr">
              <a:buNone/>
            </a:pPr>
            <a:r>
              <a:rPr lang="uk-UA" sz="1600" b="1" dirty="0"/>
              <a:t>Приватні (</a:t>
            </a:r>
            <a:r>
              <a:rPr lang="en-US" sz="1600" b="1" dirty="0"/>
              <a:t>Private</a:t>
            </a:r>
            <a:r>
              <a:rPr lang="uk-UA" sz="1600" b="1" dirty="0"/>
              <a:t>) атрибути і методи</a:t>
            </a:r>
          </a:p>
          <a:p>
            <a:pPr marL="0" indent="0">
              <a:buNone/>
            </a:pPr>
            <a:endParaRPr lang="uk-UA" sz="1600" dirty="0"/>
          </a:p>
        </p:txBody>
      </p:sp>
      <p:sp>
        <p:nvSpPr>
          <p:cNvPr id="7" name="Rectangle 6"/>
          <p:cNvSpPr/>
          <p:nvPr/>
        </p:nvSpPr>
        <p:spPr>
          <a:xfrm>
            <a:off x="7799386" y="497666"/>
            <a:ext cx="3985873" cy="2308324"/>
          </a:xfrm>
          <a:prstGeom prst="rect">
            <a:avLst/>
          </a:prstGeom>
        </p:spPr>
        <p:txBody>
          <a:bodyPr wrap="square">
            <a:spAutoFit/>
          </a:bodyPr>
          <a:lstStyle/>
          <a:p>
            <a:r>
              <a:rPr lang="uk-UA" sz="1600" dirty="0"/>
              <a:t>Приватні змінні і методи, оголошенуються за допомогою двох підкреслень: </a:t>
            </a:r>
            <a:r>
              <a:rPr lang="uk-UA" sz="1600" b="1" i="1" dirty="0"/>
              <a:t>__</a:t>
            </a:r>
            <a:r>
              <a:rPr lang="en-US" sz="1600" b="1" i="1" dirty="0" err="1"/>
              <a:t>privatevariable</a:t>
            </a:r>
            <a:r>
              <a:rPr lang="en-US" sz="1600" b="1" i="1" dirty="0"/>
              <a:t> </a:t>
            </a:r>
            <a:r>
              <a:rPr lang="uk-UA" sz="1600" dirty="0"/>
              <a:t>і </a:t>
            </a:r>
            <a:r>
              <a:rPr lang="uk-UA" sz="1600" b="1" i="1" dirty="0"/>
              <a:t>__</a:t>
            </a:r>
            <a:r>
              <a:rPr lang="en-US" sz="1600" b="1" i="1" dirty="0" err="1"/>
              <a:t>private_method</a:t>
            </a:r>
            <a:r>
              <a:rPr lang="en-US" sz="1600" dirty="0"/>
              <a:t>. </a:t>
            </a:r>
            <a:endParaRPr lang="uk-UA" sz="1600" dirty="0"/>
          </a:p>
          <a:p>
            <a:r>
              <a:rPr lang="uk-UA" sz="1600" dirty="0"/>
              <a:t>Отримати до них доступ можна тільки в межах цього класу. </a:t>
            </a:r>
          </a:p>
          <a:p>
            <a:r>
              <a:rPr lang="uk-UA" sz="1600" dirty="0"/>
              <a:t>Якщо ж спробувати зробити це з іншого класу, то повернеться помилка, що повідомляє, що в класі немає такого атрибута. </a:t>
            </a:r>
          </a:p>
        </p:txBody>
      </p:sp>
      <p:sp>
        <p:nvSpPr>
          <p:cNvPr id="8" name="Rectangle 3"/>
          <p:cNvSpPr>
            <a:spLocks noChangeArrowheads="1"/>
          </p:cNvSpPr>
          <p:nvPr/>
        </p:nvSpPr>
        <p:spPr bwMode="auto">
          <a:xfrm>
            <a:off x="144855" y="534017"/>
            <a:ext cx="7498271" cy="526297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SomeClass</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first</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second</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__first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first</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__second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second</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__private_method</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"""Це приватний метод. Доволі надійно"""</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__first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__second</a:t>
            </a:r>
            <a:br>
              <a:rPr kumimoji="0" lang="ru-RU" altLang="ru-RU" sz="1200" b="0" i="0" u="none" strike="noStrike" cap="none" normalizeH="0" baseline="0">
                <a:ln>
                  <a:noFill/>
                </a:ln>
                <a:solidFill>
                  <a:srgbClr val="C3CEE3"/>
                </a:solidFill>
                <a:effectLst/>
                <a:latin typeface="JetBrains Mono"/>
              </a:rPr>
            </a:b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sum</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"""Цей публічний метод потрібен просто щоб перевірити роботу __private_method()"""</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f"Сума first (</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__first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 і second (</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__second</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 буде рівна: </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__private_method</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C3CEE3"/>
                </a:solidFill>
                <a:effectLst/>
                <a:latin typeface="JetBrains Mono"/>
              </a:rPr>
              <a:t>a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SomeClass</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10</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15</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sum</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546E7A"/>
                </a:solidFill>
                <a:effectLst/>
                <a:latin typeface="JetBrains Mono"/>
              </a:rPr>
              <a:t># a.__privatemethod() дасть помилку AttributeError: 'SomeClass' object has no attribute '__privatemethod'</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Спробуємо щось поміняти</a:t>
            </a:r>
            <a:br>
              <a:rPr kumimoji="0" lang="ru-RU" altLang="ru-RU" sz="1200" b="0" i="1" u="none" strike="noStrike" cap="none" normalizeH="0" baseline="0">
                <a:ln>
                  <a:noFill/>
                </a:ln>
                <a:solidFill>
                  <a:srgbClr val="546E7A"/>
                </a:solidFill>
                <a:effectLst/>
                <a:latin typeface="JetBrains Mono"/>
              </a:rPr>
            </a:b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first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20</a:t>
            </a: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first</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sum</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546E7A"/>
                </a:solidFill>
                <a:effectLst/>
                <a:latin typeface="JetBrains Mono"/>
              </a:rPr>
              <a:t># Щось пішо не так. a.first = 20, але сума залишилась такою як і була</a:t>
            </a:r>
            <a:br>
              <a:rPr kumimoji="0" lang="ru-RU" altLang="ru-RU" sz="1200" b="0" i="1" u="none" strike="noStrike" cap="none" normalizeH="0" baseline="0">
                <a:ln>
                  <a:noFill/>
                </a:ln>
                <a:solidFill>
                  <a:srgbClr val="546E7A"/>
                </a:solidFill>
                <a:effectLst/>
                <a:latin typeface="JetBrains Mono"/>
              </a:rPr>
            </a:b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__first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20    </a:t>
            </a:r>
            <a:r>
              <a:rPr kumimoji="0" lang="ru-RU" altLang="ru-RU" sz="1200" b="0" i="1" u="none" strike="noStrike" cap="none" normalizeH="0" baseline="0">
                <a:ln>
                  <a:noFill/>
                </a:ln>
                <a:solidFill>
                  <a:srgbClr val="546E7A"/>
                </a:solidFill>
                <a:effectLst/>
                <a:latin typeface="JetBrains Mono"/>
              </a:rPr>
              <a:t>#А якщо так?</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__first</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sum</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546E7A"/>
                </a:solidFill>
                <a:effectLst/>
                <a:latin typeface="JetBrains Mono"/>
              </a:rPr>
              <a:t># Знову невдача! Поглянемо на словник атрибутів</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__dict__</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7733660" y="3500060"/>
            <a:ext cx="3505200" cy="238125"/>
          </a:xfrm>
          <a:prstGeom prst="rect">
            <a:avLst/>
          </a:prstGeom>
        </p:spPr>
      </p:pic>
      <p:pic>
        <p:nvPicPr>
          <p:cNvPr id="11" name="Picture 10"/>
          <p:cNvPicPr>
            <a:picLocks noChangeAspect="1"/>
          </p:cNvPicPr>
          <p:nvPr/>
        </p:nvPicPr>
        <p:blipFill>
          <a:blip r:embed="rId3"/>
          <a:stretch>
            <a:fillRect/>
          </a:stretch>
        </p:blipFill>
        <p:spPr>
          <a:xfrm>
            <a:off x="7733660" y="4175080"/>
            <a:ext cx="3495675" cy="514350"/>
          </a:xfrm>
          <a:prstGeom prst="rect">
            <a:avLst/>
          </a:prstGeom>
        </p:spPr>
      </p:pic>
      <p:pic>
        <p:nvPicPr>
          <p:cNvPr id="12" name="Picture 11"/>
          <p:cNvPicPr>
            <a:picLocks noChangeAspect="1"/>
          </p:cNvPicPr>
          <p:nvPr/>
        </p:nvPicPr>
        <p:blipFill>
          <a:blip r:embed="rId4"/>
          <a:stretch>
            <a:fillRect/>
          </a:stretch>
        </p:blipFill>
        <p:spPr>
          <a:xfrm>
            <a:off x="7683865" y="4907250"/>
            <a:ext cx="3505200" cy="438150"/>
          </a:xfrm>
          <a:prstGeom prst="rect">
            <a:avLst/>
          </a:prstGeom>
        </p:spPr>
      </p:pic>
      <p:pic>
        <p:nvPicPr>
          <p:cNvPr id="13" name="Picture 12"/>
          <p:cNvPicPr>
            <a:picLocks noChangeAspect="1"/>
          </p:cNvPicPr>
          <p:nvPr/>
        </p:nvPicPr>
        <p:blipFill>
          <a:blip r:embed="rId5"/>
          <a:stretch>
            <a:fillRect/>
          </a:stretch>
        </p:blipFill>
        <p:spPr>
          <a:xfrm>
            <a:off x="5674070" y="5420709"/>
            <a:ext cx="6267450" cy="304800"/>
          </a:xfrm>
          <a:prstGeom prst="rect">
            <a:avLst/>
          </a:prstGeom>
        </p:spPr>
      </p:pic>
      <p:sp>
        <p:nvSpPr>
          <p:cNvPr id="14" name="Rectangle 13"/>
          <p:cNvSpPr/>
          <p:nvPr/>
        </p:nvSpPr>
        <p:spPr>
          <a:xfrm>
            <a:off x="144855" y="5815069"/>
            <a:ext cx="11796665" cy="523220"/>
          </a:xfrm>
          <a:prstGeom prst="rect">
            <a:avLst/>
          </a:prstGeom>
        </p:spPr>
        <p:txBody>
          <a:bodyPr wrap="square">
            <a:spAutoFit/>
          </a:bodyPr>
          <a:lstStyle/>
          <a:p>
            <a:r>
              <a:rPr lang="uk-UA" sz="1400" dirty="0"/>
              <a:t>Тобто ми все ж таки можем звиртатись до приватних атрибутів і методів, але зазначаючи перед ними ім’я класу з одним нижнім підкресленням з двох сторін: </a:t>
            </a:r>
          </a:p>
        </p:txBody>
      </p:sp>
      <p:sp>
        <p:nvSpPr>
          <p:cNvPr id="15" name="Rectangle 4"/>
          <p:cNvSpPr>
            <a:spLocks noChangeArrowheads="1"/>
          </p:cNvSpPr>
          <p:nvPr/>
        </p:nvSpPr>
        <p:spPr bwMode="auto">
          <a:xfrm>
            <a:off x="144855" y="6304759"/>
            <a:ext cx="2031325" cy="46166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_SomeClass__first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100</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sum</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6" name="Picture 15"/>
          <p:cNvPicPr>
            <a:picLocks noChangeAspect="1"/>
          </p:cNvPicPr>
          <p:nvPr/>
        </p:nvPicPr>
        <p:blipFill>
          <a:blip r:embed="rId6"/>
          <a:stretch>
            <a:fillRect/>
          </a:stretch>
        </p:blipFill>
        <p:spPr>
          <a:xfrm>
            <a:off x="2511097" y="6427849"/>
            <a:ext cx="3657600" cy="285750"/>
          </a:xfrm>
          <a:prstGeom prst="rect">
            <a:avLst/>
          </a:prstGeom>
        </p:spPr>
      </p:pic>
    </p:spTree>
    <p:extLst>
      <p:ext uri="{BB962C8B-B14F-4D97-AF65-F5344CB8AC3E}">
        <p14:creationId xmlns:p14="http://schemas.microsoft.com/office/powerpoint/2010/main" val="156517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algn="l" eaLnBrk="0" fontAlgn="base" hangingPunct="0">
              <a:lnSpc>
                <a:spcPct val="100000"/>
              </a:lnSpc>
              <a:spcBef>
                <a:spcPct val="0"/>
              </a:spcBef>
              <a:spcAft>
                <a:spcPct val="0"/>
              </a:spcAft>
            </a:pPr>
            <a:endParaRPr lang="uk-UA" sz="1600" i="1" dirty="0"/>
          </a:p>
          <a:p>
            <a:pPr lvl="0" algn="l" eaLnBrk="0" fontAlgn="base" hangingPunct="0">
              <a:lnSpc>
                <a:spcPct val="100000"/>
              </a:lnSpc>
              <a:spcBef>
                <a:spcPct val="0"/>
              </a:spcBef>
              <a:spcAft>
                <a:spcPct val="0"/>
              </a:spcAft>
            </a:pPr>
            <a:r>
              <a:rPr lang="uk-UA" sz="1600" i="1" dirty="0"/>
              <a:t>Типовий сценарій написання об'єктно-орієнтованої програми</a:t>
            </a:r>
            <a:r>
              <a:rPr lang="uk-UA" sz="1600" dirty="0"/>
              <a:t>: </a:t>
            </a:r>
          </a:p>
          <a:p>
            <a:pPr lvl="0" algn="l" eaLnBrk="0" fontAlgn="base" hangingPunct="0">
              <a:lnSpc>
                <a:spcPct val="100000"/>
              </a:lnSpc>
              <a:spcBef>
                <a:spcPct val="0"/>
              </a:spcBef>
              <a:spcAft>
                <a:spcPct val="0"/>
              </a:spcAft>
            </a:pPr>
            <a:endParaRPr lang="uk-UA" sz="1600" dirty="0"/>
          </a:p>
          <a:p>
            <a:pPr marL="342900" lvl="0" indent="-342900" algn="l" eaLnBrk="0" fontAlgn="base" hangingPunct="0">
              <a:lnSpc>
                <a:spcPct val="100000"/>
              </a:lnSpc>
              <a:spcBef>
                <a:spcPct val="0"/>
              </a:spcBef>
              <a:spcAft>
                <a:spcPct val="0"/>
              </a:spcAft>
              <a:buFont typeface="+mj-lt"/>
              <a:buAutoNum type="arabicPeriod"/>
            </a:pPr>
            <a:r>
              <a:rPr lang="uk-UA" sz="1600" dirty="0"/>
              <a:t>Створення одного або декількох класів (або пошук відповідних існуючих). </a:t>
            </a:r>
          </a:p>
          <a:p>
            <a:pPr marL="342900" lvl="0" indent="-342900" algn="l" eaLnBrk="0" fontAlgn="base" hangingPunct="0">
              <a:lnSpc>
                <a:spcPct val="100000"/>
              </a:lnSpc>
              <a:spcBef>
                <a:spcPct val="0"/>
              </a:spcBef>
              <a:spcAft>
                <a:spcPct val="0"/>
              </a:spcAft>
              <a:buFont typeface="+mj-lt"/>
              <a:buAutoNum type="arabicPeriod"/>
            </a:pPr>
            <a:r>
              <a:rPr lang="uk-UA" sz="1600" dirty="0"/>
              <a:t>Створення довільної кількості примірників класів (</a:t>
            </a:r>
            <a:r>
              <a:rPr lang="uk-UA" sz="1600" i="1" dirty="0"/>
              <a:t>інстанціювання</a:t>
            </a:r>
            <a:r>
              <a:rPr lang="uk-UA" sz="1600" dirty="0"/>
              <a:t>) - об'єктів. </a:t>
            </a:r>
          </a:p>
          <a:p>
            <a:pPr marL="342900" lvl="0" indent="-342900" algn="l" eaLnBrk="0" fontAlgn="base" hangingPunct="0">
              <a:lnSpc>
                <a:spcPct val="100000"/>
              </a:lnSpc>
              <a:spcBef>
                <a:spcPct val="0"/>
              </a:spcBef>
              <a:spcAft>
                <a:spcPct val="0"/>
              </a:spcAft>
              <a:buFont typeface="+mj-lt"/>
              <a:buAutoNum type="arabicPeriod"/>
            </a:pPr>
            <a:r>
              <a:rPr lang="uk-UA" sz="1600" dirty="0"/>
              <a:t>Зміна полів і виклик методів створених об'єктів.</a:t>
            </a:r>
          </a:p>
          <a:p>
            <a:pPr marL="342900" lvl="0" indent="-342900" algn="l" eaLnBrk="0" fontAlgn="base" hangingPunct="0">
              <a:lnSpc>
                <a:spcPct val="100000"/>
              </a:lnSpc>
              <a:spcBef>
                <a:spcPct val="0"/>
              </a:spcBef>
              <a:spcAft>
                <a:spcPct val="0"/>
              </a:spcAft>
              <a:buFont typeface="+mj-lt"/>
              <a:buAutoNum type="arabicPeriod"/>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b="1" dirty="0"/>
              <a:t>Об'єктно-орієнтована парадигма </a:t>
            </a:r>
            <a:r>
              <a:rPr lang="uk-UA" sz="1600" dirty="0"/>
              <a:t>програмування включає </a:t>
            </a:r>
            <a:r>
              <a:rPr lang="uk-UA" sz="1600" b="1" dirty="0"/>
              <a:t>4 основних принципи</a:t>
            </a:r>
            <a:r>
              <a:rPr lang="uk-UA" sz="1600" dirty="0"/>
              <a:t>:</a:t>
            </a:r>
            <a:endParaRPr lang="en-US" sz="1600" dirty="0"/>
          </a:p>
          <a:p>
            <a:pPr lvl="0" algn="l" eaLnBrk="0" fontAlgn="base" hangingPunct="0">
              <a:lnSpc>
                <a:spcPct val="100000"/>
              </a:lnSpc>
              <a:spcBef>
                <a:spcPct val="0"/>
              </a:spcBef>
              <a:spcAft>
                <a:spcPct val="0"/>
              </a:spcAft>
            </a:pPr>
            <a:r>
              <a:rPr lang="uk-UA" sz="1600" dirty="0"/>
              <a:t>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dirty="0"/>
              <a:t>Абстракція (</a:t>
            </a:r>
            <a:r>
              <a:rPr lang="en-US" sz="1600" b="1" dirty="0" err="1"/>
              <a:t>Abstruction</a:t>
            </a:r>
            <a:r>
              <a:rPr lang="en-US" sz="1600" b="1" dirty="0"/>
              <a:t>)</a:t>
            </a:r>
            <a:endParaRPr lang="uk-UA" sz="1600" b="1"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en-US" sz="1600" b="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dirty="0"/>
              <a:t>Інкапсуляція (Encapsulation)</a:t>
            </a:r>
          </a:p>
          <a:p>
            <a:pPr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dirty="0"/>
              <a:t>Спадкування(Inheritance)</a:t>
            </a:r>
          </a:p>
          <a:p>
            <a:pPr lvl="0" algn="l" eaLnBrk="0" fontAlgn="base" hangingPunct="0">
              <a:lnSpc>
                <a:spcPct val="100000"/>
              </a:lnSpc>
              <a:spcBef>
                <a:spcPct val="0"/>
              </a:spcBef>
              <a:spcAft>
                <a:spcPct val="0"/>
              </a:spcAft>
            </a:pPr>
            <a:endParaRPr lang="uk-UA" sz="1600" b="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dirty="0"/>
              <a:t>Поліморфізм (Polymorphism).</a:t>
            </a:r>
            <a:r>
              <a:rPr lang="ru-RU" sz="1600" b="1" dirty="0"/>
              <a:t> </a:t>
            </a:r>
            <a:endParaRPr lang="en-US" sz="1600" dirty="0"/>
          </a:p>
        </p:txBody>
      </p:sp>
    </p:spTree>
    <p:extLst>
      <p:ext uri="{BB962C8B-B14F-4D97-AF65-F5344CB8AC3E}">
        <p14:creationId xmlns:p14="http://schemas.microsoft.com/office/powerpoint/2010/main" val="3951430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905" y="192056"/>
            <a:ext cx="8437830" cy="2199992"/>
          </a:xfrm>
        </p:spPr>
        <p:txBody>
          <a:bodyPr>
            <a:normAutofit lnSpcReduction="10000"/>
          </a:bodyPr>
          <a:lstStyle/>
          <a:p>
            <a:pPr marL="0" indent="0">
              <a:buNone/>
            </a:pPr>
            <a:r>
              <a:rPr lang="uk-UA" sz="1600" i="1" dirty="0"/>
              <a:t>Щоб не присвоювати об’єкту атрибути за межами класу </a:t>
            </a:r>
            <a:r>
              <a:rPr lang="uk-UA" sz="1600" dirty="0"/>
              <a:t>використовують метод перезавантаження оператора присвоювання атрибуту </a:t>
            </a:r>
            <a:r>
              <a:rPr lang="uk-UA" sz="1600" b="1" i="1" dirty="0"/>
              <a:t>__</a:t>
            </a:r>
            <a:r>
              <a:rPr lang="en-US" sz="1600" b="1" i="1" dirty="0" err="1"/>
              <a:t>setattr</a:t>
            </a:r>
            <a:r>
              <a:rPr lang="en-US" sz="1600" b="1" i="1" dirty="0"/>
              <a:t>__()</a:t>
            </a:r>
            <a:endParaRPr lang="uk-UA" sz="1600" i="1" dirty="0"/>
          </a:p>
          <a:p>
            <a:pPr marL="0" indent="0">
              <a:buNone/>
            </a:pPr>
            <a:r>
              <a:rPr lang="uk-UA" sz="1600" dirty="0"/>
              <a:t>Метод </a:t>
            </a:r>
            <a:r>
              <a:rPr lang="uk-UA" sz="1600" b="1" i="1" dirty="0"/>
              <a:t>__</a:t>
            </a:r>
            <a:r>
              <a:rPr lang="en-US" sz="1600" b="1" i="1" dirty="0" err="1"/>
              <a:t>setattr</a:t>
            </a:r>
            <a:r>
              <a:rPr lang="en-US" sz="1600" b="1" i="1" dirty="0"/>
              <a:t>__()</a:t>
            </a:r>
            <a:r>
              <a:rPr lang="en-US" sz="1600" b="1" dirty="0"/>
              <a:t>,</a:t>
            </a:r>
            <a:r>
              <a:rPr lang="en-US" sz="1600" b="1" i="1" dirty="0"/>
              <a:t> </a:t>
            </a:r>
            <a:r>
              <a:rPr lang="uk-UA" sz="1600" dirty="0"/>
              <a:t>якщо він присутній в класі, викликається завжди, коли будь-якому атрибуту виконується присвоювання.Зверніть увагу, що </a:t>
            </a:r>
            <a:r>
              <a:rPr lang="uk-UA" sz="1600" i="1" dirty="0"/>
              <a:t>присвоєння неіснуючому атрибуту також озачає його додавання до об'єкта</a:t>
            </a:r>
            <a:r>
              <a:rPr lang="uk-UA" sz="1600" dirty="0"/>
              <a:t>. </a:t>
            </a:r>
          </a:p>
          <a:p>
            <a:pPr marL="0" indent="0">
              <a:buNone/>
            </a:pPr>
            <a:r>
              <a:rPr lang="uk-UA" sz="1600" dirty="0"/>
              <a:t>Коли створюється об'єкт </a:t>
            </a:r>
            <a:r>
              <a:rPr lang="en-US" sz="1600" b="1" i="1" dirty="0"/>
              <a:t>a</a:t>
            </a:r>
            <a:r>
              <a:rPr lang="en-US" sz="1600" dirty="0"/>
              <a:t>, </a:t>
            </a:r>
            <a:r>
              <a:rPr lang="uk-UA" sz="1600" dirty="0"/>
              <a:t>в конструктор передається число 15. Тут для об'єкта заводиться атрибут </a:t>
            </a:r>
            <a:r>
              <a:rPr lang="en-US" sz="1600" b="1" i="1" dirty="0"/>
              <a:t>field1</a:t>
            </a:r>
            <a:r>
              <a:rPr lang="en-US" sz="1600" dirty="0"/>
              <a:t>.</a:t>
            </a:r>
            <a:r>
              <a:rPr lang="uk-UA" sz="1600" dirty="0"/>
              <a:t>Факт спроби присвоєння йому значення тут же відправляє інтерпретатор в метод </a:t>
            </a:r>
            <a:r>
              <a:rPr lang="uk-UA" sz="1600" b="1" i="1" dirty="0"/>
              <a:t>__</a:t>
            </a:r>
            <a:r>
              <a:rPr lang="en-US" sz="1600" b="1" i="1" dirty="0" err="1"/>
              <a:t>setattr</a:t>
            </a:r>
            <a:r>
              <a:rPr lang="en-US" sz="1600" b="1" i="1" dirty="0"/>
              <a:t>__()</a:t>
            </a:r>
            <a:r>
              <a:rPr lang="en-US" sz="1600" dirty="0"/>
              <a:t>,</a:t>
            </a:r>
            <a:r>
              <a:rPr lang="uk-UA" sz="1600" dirty="0"/>
              <a:t> де перевіряється чи ім'я атрибута рівне рядку </a:t>
            </a:r>
            <a:r>
              <a:rPr lang="uk-UA" sz="1600" b="1" i="1" dirty="0"/>
              <a:t>'</a:t>
            </a:r>
            <a:r>
              <a:rPr lang="en-US" sz="1600" b="1" i="1" dirty="0"/>
              <a:t>field1'</a:t>
            </a:r>
            <a:r>
              <a:rPr lang="en-US" sz="1600" dirty="0"/>
              <a:t>. </a:t>
            </a:r>
            <a:r>
              <a:rPr lang="uk-UA" sz="1600" dirty="0"/>
              <a:t>Якщо так, то атрибут і відповідне йому значення додається в словник атрибутів об'єкта.</a:t>
            </a:r>
          </a:p>
          <a:p>
            <a:pPr marL="0" indent="0">
              <a:buNone/>
            </a:pPr>
            <a:endParaRPr lang="uk-UA" sz="1600" dirty="0"/>
          </a:p>
        </p:txBody>
      </p:sp>
      <p:sp>
        <p:nvSpPr>
          <p:cNvPr id="5" name="Rectangle 2"/>
          <p:cNvSpPr>
            <a:spLocks noChangeArrowheads="1"/>
          </p:cNvSpPr>
          <p:nvPr/>
        </p:nvSpPr>
        <p:spPr bwMode="auto">
          <a:xfrm>
            <a:off x="162963" y="162962"/>
            <a:ext cx="2988382" cy="289310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__init__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v</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field1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v</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C792EA"/>
                </a:solidFill>
                <a:effectLst/>
                <a:latin typeface="JetBrains Mono"/>
              </a:rPr>
              <a:t>def </a:t>
            </a:r>
            <a:r>
              <a:rPr kumimoji="0" lang="ru-RU" altLang="ru-RU" sz="1400" b="0" i="1" u="none" strike="noStrike" cap="none" normalizeH="0" baseline="0">
                <a:ln>
                  <a:noFill/>
                </a:ln>
                <a:solidFill>
                  <a:srgbClr val="82AAFF"/>
                </a:solidFill>
                <a:effectLst/>
                <a:latin typeface="JetBrains Mono"/>
              </a:rPr>
              <a:t>__setattr__</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attr</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value</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if </a:t>
            </a:r>
            <a:r>
              <a:rPr kumimoji="0" lang="ru-RU" altLang="ru-RU" sz="1400" b="0" i="0" u="none" strike="noStrike" cap="none" normalizeH="0" baseline="0">
                <a:ln>
                  <a:noFill/>
                </a:ln>
                <a:solidFill>
                  <a:srgbClr val="F78C6C"/>
                </a:solidFill>
                <a:effectLst/>
                <a:latin typeface="JetBrains Mono"/>
              </a:rPr>
              <a:t>attr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E88D"/>
                </a:solidFill>
                <a:effectLst/>
                <a:latin typeface="JetBrains Mono"/>
              </a:rPr>
              <a:t>'field1'</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FF5370"/>
                </a:solidFill>
                <a:effectLst/>
                <a:latin typeface="JetBrains Mono"/>
              </a:rPr>
              <a:t>self</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82AAFF"/>
                </a:solidFill>
                <a:effectLst/>
                <a:latin typeface="JetBrains Mono"/>
              </a:rPr>
              <a:t>__dict__</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attr</a:t>
            </a:r>
            <a:r>
              <a:rPr kumimoji="0" lang="ru-RU" altLang="ru-RU" sz="1400" b="0" i="0" u="none" strike="noStrike" cap="none" normalizeH="0" baseline="0">
                <a:ln>
                  <a:noFill/>
                </a:ln>
                <a:solidFill>
                  <a:srgbClr val="89DDFF"/>
                </a:solidFill>
                <a:effectLst/>
                <a:latin typeface="JetBrains Mono"/>
              </a:rPr>
              <a:t>] = </a:t>
            </a:r>
            <a:r>
              <a:rPr kumimoji="0" lang="ru-RU" altLang="ru-RU" sz="1400" b="0" i="0" u="none" strike="noStrike" cap="none" normalizeH="0" baseline="0">
                <a:ln>
                  <a:noFill/>
                </a:ln>
                <a:solidFill>
                  <a:srgbClr val="F78C6C"/>
                </a:solidFill>
                <a:effectLst/>
                <a:latin typeface="JetBrains Mono"/>
              </a:rPr>
              <a:t>value</a:t>
            </a:r>
            <a:br>
              <a:rPr kumimoji="0" lang="ru-RU" altLang="ru-RU" sz="1400" b="0" i="0" u="none" strike="noStrike" cap="none" normalizeH="0" baseline="0">
                <a:ln>
                  <a:noFill/>
                </a:ln>
                <a:solidFill>
                  <a:srgbClr val="F78C6C"/>
                </a:solidFill>
                <a:effectLst/>
                <a:latin typeface="JetBrains Mono"/>
              </a:rPr>
            </a:br>
            <a:r>
              <a:rPr kumimoji="0" lang="ru-RU" altLang="ru-RU" sz="1400" b="0" i="0" u="none" strike="noStrike" cap="none" normalizeH="0" baseline="0">
                <a:ln>
                  <a:noFill/>
                </a:ln>
                <a:solidFill>
                  <a:srgbClr val="F78C6C"/>
                </a:solidFill>
                <a:effectLst/>
                <a:latin typeface="JetBrains Mono"/>
              </a:rPr>
              <a:t>        </a:t>
            </a:r>
            <a:r>
              <a:rPr kumimoji="0" lang="ru-RU" altLang="ru-RU" sz="1400" b="0" i="1" u="none" strike="noStrike" cap="none" normalizeH="0" baseline="0">
                <a:ln>
                  <a:noFill/>
                </a:ln>
                <a:solidFill>
                  <a:srgbClr val="C792EA"/>
                </a:solidFill>
                <a:effectLst/>
                <a:latin typeface="JetBrains Mono"/>
              </a:rPr>
              <a:t>else</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raise </a:t>
            </a:r>
            <a:r>
              <a:rPr kumimoji="0" lang="ru-RU" altLang="ru-RU" sz="1400" b="0" i="1" u="none" strike="noStrike" cap="none" normalizeH="0" baseline="0">
                <a:ln>
                  <a:noFill/>
                </a:ln>
                <a:solidFill>
                  <a:srgbClr val="82AAFF"/>
                </a:solidFill>
                <a:effectLst/>
                <a:latin typeface="JetBrains Mono"/>
              </a:rPr>
              <a:t>AttributeError</a:t>
            </a:r>
            <a:br>
              <a:rPr kumimoji="0" lang="ru-RU" altLang="ru-RU" sz="1400" b="0" i="1" u="none" strike="noStrike" cap="none" normalizeH="0" baseline="0">
                <a:ln>
                  <a:noFill/>
                </a:ln>
                <a:solidFill>
                  <a:srgbClr val="82AAFF"/>
                </a:solidFill>
                <a:effectLst/>
                <a:latin typeface="JetBrains Mono"/>
              </a:rPr>
            </a:br>
            <a:br>
              <a:rPr kumimoji="0" lang="ru-RU" altLang="ru-RU" sz="1400" b="0" i="1" u="none" strike="noStrike" cap="none" normalizeH="0" baseline="0">
                <a:ln>
                  <a:noFill/>
                </a:ln>
                <a:solidFill>
                  <a:srgbClr val="82AAFF"/>
                </a:solidFill>
                <a:effectLst/>
                <a:latin typeface="JetBrains Mono"/>
              </a:rPr>
            </a:br>
            <a:r>
              <a:rPr kumimoji="0" lang="ru-RU" altLang="ru-RU" sz="1400" b="0" i="0" u="none" strike="noStrike" cap="none" normalizeH="0" baseline="0">
                <a:ln>
                  <a:noFill/>
                </a:ln>
                <a:solidFill>
                  <a:srgbClr val="C3CEE3"/>
                </a:solidFill>
                <a:effectLst/>
                <a:latin typeface="JetBrains Mono"/>
              </a:rPr>
              <a:t>a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15</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field1</a:t>
            </a:r>
            <a:br>
              <a:rPr kumimoji="0" lang="ru-RU" altLang="ru-RU" sz="1400" b="0" i="0" u="none" strike="noStrike" cap="none" normalizeH="0" baseline="0">
                <a:ln>
                  <a:noFill/>
                </a:ln>
                <a:solidFill>
                  <a:srgbClr val="C3CEE3"/>
                </a:solidFill>
                <a:effectLst/>
                <a:latin typeface="JetBrains Mono"/>
              </a:rPr>
            </a:b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82AAFF"/>
                </a:solidFill>
                <a:effectLst/>
                <a:latin typeface="JetBrains Mono"/>
              </a:rPr>
              <a:t>__dict__</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field2 </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30   </a:t>
            </a:r>
            <a:r>
              <a:rPr kumimoji="0" lang="ru-RU" altLang="ru-RU" sz="1400" b="0" i="1" u="none" strike="noStrike" cap="none" normalizeH="0" baseline="0">
                <a:ln>
                  <a:noFill/>
                </a:ln>
                <a:solidFill>
                  <a:srgbClr val="546E7A"/>
                </a:solidFill>
                <a:effectLst/>
                <a:latin typeface="JetBrains Mono"/>
              </a:rPr>
              <a:t>#тут буде помилка</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3272120" y="2479895"/>
            <a:ext cx="1247775" cy="304800"/>
          </a:xfrm>
          <a:prstGeom prst="rect">
            <a:avLst/>
          </a:prstGeom>
        </p:spPr>
      </p:pic>
      <p:sp>
        <p:nvSpPr>
          <p:cNvPr id="7" name="Rectangle 6"/>
          <p:cNvSpPr/>
          <p:nvPr/>
        </p:nvSpPr>
        <p:spPr>
          <a:xfrm>
            <a:off x="4795322" y="2362954"/>
            <a:ext cx="7182413" cy="2554545"/>
          </a:xfrm>
          <a:prstGeom prst="rect">
            <a:avLst/>
          </a:prstGeom>
        </p:spPr>
        <p:txBody>
          <a:bodyPr wrap="square">
            <a:spAutoFit/>
          </a:bodyPr>
          <a:lstStyle/>
          <a:p>
            <a:r>
              <a:rPr lang="uk-UA" sz="1600" dirty="0"/>
              <a:t>В </a:t>
            </a:r>
            <a:r>
              <a:rPr lang="uk-UA" sz="1600" b="1" i="1" dirty="0"/>
              <a:t>__</a:t>
            </a:r>
            <a:r>
              <a:rPr lang="en-US" sz="1600" b="1" i="1" dirty="0" err="1"/>
              <a:t>setattr</a:t>
            </a:r>
            <a:r>
              <a:rPr lang="en-US" sz="1600" b="1" i="1" dirty="0"/>
              <a:t>__() </a:t>
            </a:r>
            <a:r>
              <a:rPr lang="uk-UA" sz="1600" dirty="0"/>
              <a:t>не можна написати просто </a:t>
            </a:r>
            <a:r>
              <a:rPr lang="en-US" sz="1600" b="1" i="1" dirty="0"/>
              <a:t>self.field1 = value</a:t>
            </a:r>
            <a:r>
              <a:rPr lang="en-US" sz="1600" dirty="0"/>
              <a:t>, </a:t>
            </a:r>
            <a:r>
              <a:rPr lang="uk-UA" sz="1600" dirty="0"/>
              <a:t>так як це призведе до нового рекурсивного виклику методу </a:t>
            </a:r>
            <a:r>
              <a:rPr lang="uk-UA" sz="1600" b="1" i="1" dirty="0"/>
              <a:t>__</a:t>
            </a:r>
            <a:r>
              <a:rPr lang="en-US" sz="1600" b="1" i="1" dirty="0" err="1"/>
              <a:t>setattr</a:t>
            </a:r>
            <a:r>
              <a:rPr lang="en-US" sz="1600" b="1" i="1" dirty="0"/>
              <a:t>__()</a:t>
            </a:r>
            <a:r>
              <a:rPr lang="en-US" sz="1600" dirty="0"/>
              <a:t>.  </a:t>
            </a:r>
            <a:r>
              <a:rPr lang="uk-UA" sz="1600" dirty="0"/>
              <a:t>Тому поле призначається через словник </a:t>
            </a:r>
            <a:r>
              <a:rPr lang="uk-UA" sz="1600" b="1" i="1" dirty="0"/>
              <a:t>__</a:t>
            </a:r>
            <a:r>
              <a:rPr lang="en-US" sz="1600" b="1" i="1" dirty="0" err="1"/>
              <a:t>dict</a:t>
            </a:r>
            <a:r>
              <a:rPr lang="en-US" sz="1600" b="1" i="1" dirty="0"/>
              <a:t>__</a:t>
            </a:r>
            <a:r>
              <a:rPr lang="en-US" sz="1600" dirty="0"/>
              <a:t>, </a:t>
            </a:r>
            <a:r>
              <a:rPr lang="uk-UA" sz="1600" dirty="0"/>
              <a:t>який є у всіх об'єктів, і в якому зберігаютьсяїх атрибути зі значеннями.</a:t>
            </a:r>
          </a:p>
          <a:p>
            <a:r>
              <a:rPr lang="uk-UA" sz="1600" dirty="0"/>
              <a:t>Якщо параметр </a:t>
            </a:r>
            <a:r>
              <a:rPr lang="en-US" sz="1600" b="1" i="1" dirty="0" err="1"/>
              <a:t>attr</a:t>
            </a:r>
            <a:r>
              <a:rPr lang="en-US" sz="1600" dirty="0"/>
              <a:t> </a:t>
            </a:r>
            <a:r>
              <a:rPr lang="uk-UA" sz="1600" dirty="0"/>
              <a:t>не відповідає жодному допустимому полю, то штучно збуджується виключення </a:t>
            </a:r>
            <a:r>
              <a:rPr lang="en-US" sz="1600" b="1" i="1" dirty="0" err="1"/>
              <a:t>AttributeError</a:t>
            </a:r>
            <a:r>
              <a:rPr lang="en-US" sz="1600" dirty="0"/>
              <a:t>.</a:t>
            </a:r>
          </a:p>
          <a:p>
            <a:r>
              <a:rPr lang="uk-UA" sz="1600" dirty="0"/>
              <a:t>Ми це бачимо, коли в основний гілці намагаємося обзавестися полем </a:t>
            </a:r>
            <a:r>
              <a:rPr lang="en-US" sz="1600" dirty="0"/>
              <a:t>field2.</a:t>
            </a:r>
          </a:p>
          <a:p>
            <a:endParaRPr lang="en-US" sz="1600" dirty="0"/>
          </a:p>
          <a:p>
            <a:r>
              <a:rPr lang="uk-UA" sz="1600" dirty="0"/>
              <a:t>Якщо об'єкт містить приховані поля і до них відбувається звернення з </a:t>
            </a:r>
            <a:r>
              <a:rPr lang="uk-UA" sz="1600" b="1" i="1" dirty="0"/>
              <a:t>__</a:t>
            </a:r>
            <a:r>
              <a:rPr lang="en-US" sz="1600" b="1" i="1" dirty="0" err="1"/>
              <a:t>setattr</a:t>
            </a:r>
            <a:r>
              <a:rPr lang="en-US" sz="1600" b="1" i="1" dirty="0"/>
              <a:t> __()</a:t>
            </a:r>
            <a:r>
              <a:rPr lang="en-US" sz="1600" dirty="0"/>
              <a:t>, </a:t>
            </a:r>
            <a:r>
              <a:rPr lang="uk-UA" sz="1600" dirty="0"/>
              <a:t>то робити це треба так, як ніби звернення відбувається не з класу. </a:t>
            </a:r>
          </a:p>
        </p:txBody>
      </p:sp>
      <p:pic>
        <p:nvPicPr>
          <p:cNvPr id="8" name="Picture 7"/>
          <p:cNvPicPr>
            <a:picLocks noChangeAspect="1"/>
          </p:cNvPicPr>
          <p:nvPr/>
        </p:nvPicPr>
        <p:blipFill>
          <a:blip r:embed="rId3"/>
          <a:stretch>
            <a:fillRect/>
          </a:stretch>
        </p:blipFill>
        <p:spPr>
          <a:xfrm>
            <a:off x="3272120" y="2784695"/>
            <a:ext cx="1333500" cy="276225"/>
          </a:xfrm>
          <a:prstGeom prst="rect">
            <a:avLst/>
          </a:prstGeom>
        </p:spPr>
      </p:pic>
      <p:sp>
        <p:nvSpPr>
          <p:cNvPr id="9" name="Rectangle 3"/>
          <p:cNvSpPr>
            <a:spLocks noChangeArrowheads="1"/>
          </p:cNvSpPr>
          <p:nvPr/>
        </p:nvSpPr>
        <p:spPr bwMode="auto">
          <a:xfrm>
            <a:off x="162963" y="3117224"/>
            <a:ext cx="2951514" cy="3754874"/>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def </a:t>
            </a:r>
            <a:r>
              <a:rPr kumimoji="0" lang="ru-RU" altLang="ru-RU" sz="1400" b="0" i="1" u="none" strike="noStrike" cap="none" normalizeH="0" baseline="0" dirty="0">
                <a:ln>
                  <a:noFill/>
                </a:ln>
                <a:solidFill>
                  <a:srgbClr val="82AAFF"/>
                </a:solidFill>
                <a:effectLst/>
                <a:latin typeface="JetBrains Mono"/>
              </a:rPr>
              <a:t>__init__</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x</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__x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x</a:t>
            </a:r>
            <a:br>
              <a:rPr kumimoji="0" lang="ru-RU" altLang="ru-RU" sz="1400" b="0" i="0" u="none" strike="noStrike" cap="none" normalizeH="0" baseline="0" dirty="0">
                <a:ln>
                  <a:noFill/>
                </a:ln>
                <a:solidFill>
                  <a:srgbClr val="F78C6C"/>
                </a:solidFill>
                <a:effectLst/>
                <a:latin typeface="JetBrains Mono"/>
              </a:rPr>
            </a:br>
            <a:br>
              <a:rPr kumimoji="0" lang="ru-RU" altLang="ru-RU" sz="1400" b="0" i="0" u="none" strike="noStrike" cap="none" normalizeH="0" baseline="0" dirty="0">
                <a:ln>
                  <a:noFill/>
                </a:ln>
                <a:solidFill>
                  <a:srgbClr val="F78C6C"/>
                </a:solidFill>
                <a:effectLst/>
                <a:latin typeface="JetBrains Mono"/>
              </a:rPr>
            </a:br>
            <a:r>
              <a:rPr kumimoji="0" lang="ru-RU" altLang="ru-RU" sz="1400" b="0" i="0" u="none" strike="noStrike" cap="none" normalizeH="0" baseline="0" dirty="0">
                <a:ln>
                  <a:noFill/>
                </a:ln>
                <a:solidFill>
                  <a:srgbClr val="F78C6C"/>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def </a:t>
            </a:r>
            <a:r>
              <a:rPr kumimoji="0" lang="ru-RU" altLang="ru-RU" sz="1400" b="0" i="1" u="none" strike="noStrike" cap="none" normalizeH="0" baseline="0" dirty="0">
                <a:ln>
                  <a:noFill/>
                </a:ln>
                <a:solidFill>
                  <a:srgbClr val="82AAFF"/>
                </a:solidFill>
                <a:effectLst/>
                <a:latin typeface="JetBrains Mono"/>
              </a:rPr>
              <a:t>__setattr__</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attr</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value</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if </a:t>
            </a:r>
            <a:r>
              <a:rPr kumimoji="0" lang="ru-RU" altLang="ru-RU" sz="1400" b="0" i="0" u="none" strike="noStrike" cap="none" normalizeH="0" baseline="0" dirty="0">
                <a:ln>
                  <a:noFill/>
                </a:ln>
                <a:solidFill>
                  <a:srgbClr val="F78C6C"/>
                </a:solidFill>
                <a:effectLst/>
                <a:latin typeface="JetBrains Mono"/>
              </a:rPr>
              <a:t>attr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E88D"/>
                </a:solidFill>
                <a:effectLst/>
                <a:latin typeface="JetBrains Mono"/>
              </a:rPr>
              <a:t>"_A__x"</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FF5370"/>
                </a:solidFill>
                <a:effectLst/>
                <a:latin typeface="JetBrains Mono"/>
              </a:rPr>
              <a:t>self</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__dict__</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F78C6C"/>
                </a:solidFill>
                <a:effectLst/>
                <a:latin typeface="JetBrains Mono"/>
              </a:rPr>
              <a:t>attr</a:t>
            </a:r>
            <a:r>
              <a:rPr kumimoji="0" lang="ru-RU" altLang="ru-RU" sz="1400" b="0" i="0" u="none" strike="noStrike" cap="none" normalizeH="0" baseline="0" dirty="0">
                <a:ln>
                  <a:noFill/>
                </a:ln>
                <a:solidFill>
                  <a:srgbClr val="89DDFF"/>
                </a:solidFill>
                <a:effectLst/>
                <a:latin typeface="JetBrains Mono"/>
              </a:rPr>
              <a:t>] = </a:t>
            </a:r>
            <a:r>
              <a:rPr kumimoji="0" lang="ru-RU" altLang="ru-RU" sz="1400" b="0" i="0" u="none" strike="noStrike" cap="none" normalizeH="0" baseline="0" dirty="0">
                <a:ln>
                  <a:noFill/>
                </a:ln>
                <a:solidFill>
                  <a:srgbClr val="F78C6C"/>
                </a:solidFill>
                <a:effectLst/>
                <a:latin typeface="JetBrains Mono"/>
              </a:rPr>
              <a:t>value</a:t>
            </a:r>
            <a:br>
              <a:rPr kumimoji="0" lang="ru-RU" altLang="ru-RU" sz="1400" b="0" i="0" u="none" strike="noStrike" cap="none" normalizeH="0" baseline="0" dirty="0">
                <a:ln>
                  <a:noFill/>
                </a:ln>
                <a:solidFill>
                  <a:srgbClr val="F78C6C"/>
                </a:solidFill>
                <a:effectLst/>
                <a:latin typeface="JetBrains Mono"/>
              </a:rPr>
            </a:br>
            <a:r>
              <a:rPr kumimoji="0" lang="ru-RU" altLang="ru-RU" sz="1400" b="0" i="0" u="none" strike="noStrike" cap="none" normalizeH="0" baseline="0" dirty="0">
                <a:ln>
                  <a:noFill/>
                </a:ln>
                <a:solidFill>
                  <a:srgbClr val="F78C6C"/>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else</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raise </a:t>
            </a:r>
            <a:r>
              <a:rPr kumimoji="0" lang="ru-RU" altLang="ru-RU" sz="1400" b="0" i="1" u="none" strike="noStrike" cap="none" normalizeH="0" baseline="0" dirty="0">
                <a:ln>
                  <a:noFill/>
                </a:ln>
                <a:solidFill>
                  <a:srgbClr val="82AAFF"/>
                </a:solidFill>
                <a:effectLst/>
                <a:latin typeface="JetBrains Mono"/>
              </a:rPr>
              <a:t>AttributeError</a:t>
            </a:r>
            <a:br>
              <a:rPr kumimoji="0" lang="ru-RU" altLang="ru-RU" sz="1400" b="0" i="1" u="none" strike="noStrike" cap="none" normalizeH="0" baseline="0" dirty="0">
                <a:ln>
                  <a:noFill/>
                </a:ln>
                <a:solidFill>
                  <a:srgbClr val="82AAFF"/>
                </a:solidFill>
                <a:effectLst/>
                <a:latin typeface="JetBrains Mono"/>
              </a:rPr>
            </a:br>
            <a:br>
              <a:rPr kumimoji="0" lang="ru-RU" altLang="ru-RU" sz="1400" b="0" i="1" u="none" strike="noStrike" cap="none" normalizeH="0" baseline="0" dirty="0">
                <a:ln>
                  <a:noFill/>
                </a:ln>
                <a:solidFill>
                  <a:srgbClr val="82AAFF"/>
                </a:solidFill>
                <a:effectLst/>
                <a:latin typeface="JetBrains Mono"/>
              </a:rPr>
            </a:br>
            <a:r>
              <a:rPr kumimoji="0" lang="ru-RU" altLang="ru-RU" sz="1400" b="0" i="0" u="none" strike="noStrike" cap="none" normalizeH="0" baseline="0" dirty="0">
                <a:ln>
                  <a:noFill/>
                </a:ln>
                <a:solidFill>
                  <a:srgbClr val="C3CEE3"/>
                </a:solidFill>
                <a:effectLst/>
                <a:latin typeface="JetBrains Mono"/>
              </a:rPr>
              <a:t>a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82AAFF"/>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F78C6C"/>
                </a:solidFill>
                <a:effectLst/>
                <a:latin typeface="JetBrains Mono"/>
              </a:rPr>
              <a:t>5</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C3CEE3"/>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x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20</a:t>
            </a:r>
            <a:br>
              <a:rPr kumimoji="0" lang="ru-RU" altLang="ru-RU" sz="1400" b="0" i="0" u="none" strike="noStrike" cap="none" normalizeH="0" baseline="0" dirty="0">
                <a:ln>
                  <a:noFill/>
                </a:ln>
                <a:solidFill>
                  <a:srgbClr val="F78C6C"/>
                </a:solidFill>
                <a:effectLst/>
                <a:latin typeface="JetBrains Mono"/>
              </a:rPr>
            </a:br>
            <a:r>
              <a:rPr kumimoji="0" lang="ru-RU" altLang="ru-RU" sz="1400" b="0" i="0" u="none" strike="noStrike" cap="none" normalizeH="0" baseline="0" dirty="0">
                <a:ln>
                  <a:noFill/>
                </a:ln>
                <a:solidFill>
                  <a:srgbClr val="C3CEE3"/>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__x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30</a:t>
            </a:r>
            <a:br>
              <a:rPr kumimoji="0" lang="ru-RU" altLang="ru-RU" sz="1400" b="0" i="0" u="none" strike="noStrike" cap="none" normalizeH="0" baseline="0" dirty="0">
                <a:ln>
                  <a:noFill/>
                </a:ln>
                <a:solidFill>
                  <a:srgbClr val="F78C6C"/>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__dict__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546E7A"/>
                </a:solidFill>
                <a:effectLst/>
                <a:latin typeface="JetBrains Mono"/>
              </a:rPr>
              <a:t># Але якщо вже дуже треба, то:</a:t>
            </a:r>
            <a:br>
              <a:rPr kumimoji="0" lang="ru-RU" altLang="ru-RU" sz="1400" b="0" i="1" u="none" strike="noStrike" cap="none" normalizeH="0" baseline="0" dirty="0">
                <a:ln>
                  <a:noFill/>
                </a:ln>
                <a:solidFill>
                  <a:srgbClr val="546E7A"/>
                </a:solidFill>
                <a:effectLst/>
                <a:latin typeface="JetBrains Mono"/>
              </a:rPr>
            </a:br>
            <a:r>
              <a:rPr kumimoji="0" lang="ru-RU" altLang="ru-RU" sz="1400" b="0" i="0" u="none" strike="noStrike" cap="none" normalizeH="0" baseline="0" dirty="0">
                <a:ln>
                  <a:noFill/>
                </a:ln>
                <a:solidFill>
                  <a:srgbClr val="C3CEE3"/>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_A__x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50</a:t>
            </a:r>
            <a:br>
              <a:rPr kumimoji="0" lang="ru-RU" altLang="ru-RU" sz="1400" b="0" i="0" u="none" strike="noStrike" cap="none" normalizeH="0" baseline="0" dirty="0">
                <a:ln>
                  <a:noFill/>
                </a:ln>
                <a:solidFill>
                  <a:srgbClr val="F78C6C"/>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__dict__</a:t>
            </a:r>
            <a:r>
              <a:rPr kumimoji="0" lang="ru-RU" altLang="ru-RU" sz="1400" b="0" i="0" u="none" strike="noStrike" cap="none" normalizeH="0" baseline="0" dirty="0">
                <a:ln>
                  <a:noFill/>
                </a:ln>
                <a:solidFill>
                  <a:srgbClr val="89DDFF"/>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4"/>
          <a:stretch>
            <a:fillRect/>
          </a:stretch>
        </p:blipFill>
        <p:spPr>
          <a:xfrm>
            <a:off x="3272118" y="5930020"/>
            <a:ext cx="1329157" cy="274998"/>
          </a:xfrm>
          <a:prstGeom prst="rect">
            <a:avLst/>
          </a:prstGeom>
        </p:spPr>
      </p:pic>
      <p:pic>
        <p:nvPicPr>
          <p:cNvPr id="11" name="Picture 10"/>
          <p:cNvPicPr>
            <a:picLocks noChangeAspect="1"/>
          </p:cNvPicPr>
          <p:nvPr/>
        </p:nvPicPr>
        <p:blipFill>
          <a:blip r:embed="rId5"/>
          <a:stretch>
            <a:fillRect/>
          </a:stretch>
        </p:blipFill>
        <p:spPr>
          <a:xfrm>
            <a:off x="3272119" y="5701420"/>
            <a:ext cx="1171575" cy="228600"/>
          </a:xfrm>
          <a:prstGeom prst="rect">
            <a:avLst/>
          </a:prstGeom>
        </p:spPr>
      </p:pic>
      <p:pic>
        <p:nvPicPr>
          <p:cNvPr id="12" name="Picture 11"/>
          <p:cNvPicPr>
            <a:picLocks noChangeAspect="1"/>
          </p:cNvPicPr>
          <p:nvPr/>
        </p:nvPicPr>
        <p:blipFill>
          <a:blip r:embed="rId5"/>
          <a:stretch>
            <a:fillRect/>
          </a:stretch>
        </p:blipFill>
        <p:spPr>
          <a:xfrm>
            <a:off x="3272118" y="5472820"/>
            <a:ext cx="1171575" cy="228600"/>
          </a:xfrm>
          <a:prstGeom prst="rect">
            <a:avLst/>
          </a:prstGeom>
        </p:spPr>
      </p:pic>
      <p:pic>
        <p:nvPicPr>
          <p:cNvPr id="13" name="Picture 12"/>
          <p:cNvPicPr>
            <a:picLocks noChangeAspect="1"/>
          </p:cNvPicPr>
          <p:nvPr/>
        </p:nvPicPr>
        <p:blipFill>
          <a:blip r:embed="rId6"/>
          <a:stretch>
            <a:fillRect/>
          </a:stretch>
        </p:blipFill>
        <p:spPr>
          <a:xfrm>
            <a:off x="3272118" y="6536595"/>
            <a:ext cx="1171575" cy="321406"/>
          </a:xfrm>
          <a:prstGeom prst="rect">
            <a:avLst/>
          </a:prstGeom>
        </p:spPr>
      </p:pic>
    </p:spTree>
    <p:extLst>
      <p:ext uri="{BB962C8B-B14F-4D97-AF65-F5344CB8AC3E}">
        <p14:creationId xmlns:p14="http://schemas.microsoft.com/office/powerpoint/2010/main" val="265701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Властивості </a:t>
            </a:r>
            <a:r>
              <a:rPr lang="en-US" sz="1600" b="1" dirty="0"/>
              <a:t>(Property)</a:t>
            </a:r>
            <a:endParaRPr lang="uk-UA" sz="1600" b="1" dirty="0"/>
          </a:p>
          <a:p>
            <a:pPr lvl="0"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dirty="0"/>
              <a:t>Організація доступу до екземплярів класу в </a:t>
            </a:r>
            <a:r>
              <a:rPr lang="en-US" sz="1600" dirty="0"/>
              <a:t>Python </a:t>
            </a:r>
            <a:r>
              <a:rPr lang="uk-UA" sz="1600" dirty="0"/>
              <a:t>побудована на принципі універсального доступу, що стверджує, що «</a:t>
            </a:r>
            <a:r>
              <a:rPr lang="uk-UA" sz="1600" i="1" dirty="0"/>
              <a:t>всі послуги, пропоновані модулем повинні бути доступні через єдину нотацію, яка не розкриває, реалізовані вони за допомогою зберігання чи обчислення</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Зокрема, це передбачає: </a:t>
            </a:r>
          </a:p>
          <a:p>
            <a:pPr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dirty="0"/>
              <a:t>надавати доступ до змінних безпосередньо, наприклад, </a:t>
            </a:r>
            <a:r>
              <a:rPr lang="en-US" sz="1600" i="1" dirty="0" err="1"/>
              <a:t>foo.x</a:t>
            </a:r>
            <a:r>
              <a:rPr lang="en-US" sz="1600" i="1" dirty="0"/>
              <a:t> = 0</a:t>
            </a:r>
            <a:r>
              <a:rPr lang="en-US" sz="1600" dirty="0"/>
              <a:t>, </a:t>
            </a:r>
            <a:r>
              <a:rPr lang="uk-UA" sz="1600" dirty="0"/>
              <a:t>а </a:t>
            </a:r>
            <a:r>
              <a:rPr lang="uk-UA" sz="1600" i="1" dirty="0"/>
              <a:t>не </a:t>
            </a:r>
            <a:r>
              <a:rPr lang="en-US" sz="1600" i="1" dirty="0" err="1"/>
              <a:t>foo.set_x</a:t>
            </a:r>
            <a:r>
              <a:rPr lang="en-US" sz="1600" i="1" dirty="0"/>
              <a:t>(0)</a:t>
            </a:r>
            <a:r>
              <a:rPr lang="en-US" sz="1600" dirty="0"/>
              <a:t>;</a:t>
            </a:r>
            <a:r>
              <a:rPr lang="en-US" sz="1600" i="1" dirty="0"/>
              <a:t> </a:t>
            </a:r>
            <a:endParaRPr lang="uk-UA" sz="1600" i="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dirty="0"/>
              <a:t>в разі необхідності перевірки значення, що встановлюється, використовують властивості, які зберігають єдиний синтаксис доступу, установка значення </a:t>
            </a:r>
            <a:r>
              <a:rPr lang="en-US" sz="1600" i="1" dirty="0" err="1"/>
              <a:t>foo.x</a:t>
            </a:r>
            <a:r>
              <a:rPr lang="en-US" sz="1600" i="1" dirty="0"/>
              <a:t> = 0 </a:t>
            </a:r>
            <a:r>
              <a:rPr lang="uk-UA" sz="1600" dirty="0"/>
              <a:t>приводить до виклику </a:t>
            </a:r>
            <a:r>
              <a:rPr lang="en-US" sz="1600" i="1" dirty="0" err="1"/>
              <a:t>foo.set_x</a:t>
            </a:r>
            <a:r>
              <a:rPr lang="en-US" sz="1600" i="1" dirty="0"/>
              <a:t>(0)</a:t>
            </a:r>
            <a:r>
              <a:rPr lang="en-US" sz="1600" dirty="0"/>
              <a:t>. </a:t>
            </a: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dirty="0"/>
          </a:p>
          <a:p>
            <a:pPr lvl="0" algn="l" eaLnBrk="0" fontAlgn="base" hangingPunct="0">
              <a:lnSpc>
                <a:spcPct val="100000"/>
              </a:lnSpc>
              <a:spcBef>
                <a:spcPct val="0"/>
              </a:spcBef>
              <a:spcAft>
                <a:spcPct val="0"/>
              </a:spcAft>
            </a:pPr>
            <a:r>
              <a:rPr lang="uk-UA" sz="1600" dirty="0"/>
              <a:t>Перевагою даного підходу є можливість використання синтаксису </a:t>
            </a:r>
            <a:r>
              <a:rPr lang="en-US" sz="1600" i="1" dirty="0" err="1"/>
              <a:t>foo.x</a:t>
            </a:r>
            <a:r>
              <a:rPr lang="en-US" sz="1600" i="1" dirty="0"/>
              <a:t> + = 1</a:t>
            </a:r>
            <a:r>
              <a:rPr lang="en-US" sz="1600" dirty="0"/>
              <a:t>, </a:t>
            </a:r>
            <a:r>
              <a:rPr lang="uk-UA" sz="1600" dirty="0"/>
              <a:t>хоча насправді всередині відбувається </a:t>
            </a:r>
            <a:r>
              <a:rPr lang="uk-UA" sz="1600" i="1" dirty="0"/>
              <a:t>виклик </a:t>
            </a:r>
            <a:r>
              <a:rPr lang="en-US" sz="1600" i="1" dirty="0" err="1"/>
              <a:t>foo.set_x</a:t>
            </a:r>
            <a:r>
              <a:rPr lang="en-US" sz="1600" i="1" dirty="0"/>
              <a:t> (</a:t>
            </a:r>
            <a:r>
              <a:rPr lang="en-US" sz="1600" i="1" dirty="0" err="1"/>
              <a:t>foo.get_x</a:t>
            </a:r>
            <a:r>
              <a:rPr lang="en-US" sz="1600" i="1" dirty="0"/>
              <a:t> () + 1). </a:t>
            </a:r>
            <a:endParaRPr lang="uk-UA" sz="1600" i="1" dirty="0"/>
          </a:p>
          <a:p>
            <a:pPr lvl="0" algn="l" eaLnBrk="0" fontAlgn="base" hangingPunct="0">
              <a:lnSpc>
                <a:spcPct val="100000"/>
              </a:lnSpc>
              <a:spcBef>
                <a:spcPct val="0"/>
              </a:spcBef>
              <a:spcAft>
                <a:spcPct val="0"/>
              </a:spcAft>
            </a:pPr>
            <a:endParaRPr lang="uk-UA" sz="1600" i="1" dirty="0"/>
          </a:p>
          <a:p>
            <a:pPr lvl="0" algn="l" eaLnBrk="0" fontAlgn="base" hangingPunct="0">
              <a:lnSpc>
                <a:spcPct val="100000"/>
              </a:lnSpc>
              <a:spcBef>
                <a:spcPct val="0"/>
              </a:spcBef>
              <a:spcAft>
                <a:spcPct val="0"/>
              </a:spcAft>
            </a:pPr>
            <a:r>
              <a:rPr lang="uk-UA" sz="1600" dirty="0"/>
              <a:t>Методи виду </a:t>
            </a:r>
            <a:r>
              <a:rPr lang="en-US" sz="1600" b="1" i="1" dirty="0"/>
              <a:t>set _</a:t>
            </a:r>
            <a:r>
              <a:rPr lang="en-US" sz="1600" dirty="0"/>
              <a:t>... </a:t>
            </a:r>
            <a:r>
              <a:rPr lang="uk-UA" sz="1600" dirty="0"/>
              <a:t>і </a:t>
            </a:r>
            <a:r>
              <a:rPr lang="en-US" sz="1600" b="1" i="1" dirty="0"/>
              <a:t>get _</a:t>
            </a:r>
            <a:r>
              <a:rPr lang="en-US" sz="1600" dirty="0"/>
              <a:t>... </a:t>
            </a:r>
            <a:r>
              <a:rPr lang="uk-UA" sz="1600" dirty="0"/>
              <a:t>називаються </a:t>
            </a:r>
            <a:r>
              <a:rPr lang="uk-UA" sz="1600" b="1" i="1" dirty="0"/>
              <a:t>сетерами</a:t>
            </a:r>
            <a:r>
              <a:rPr lang="uk-UA" sz="1600" dirty="0"/>
              <a:t> і </a:t>
            </a:r>
            <a:r>
              <a:rPr lang="uk-UA" sz="1600" b="1" dirty="0"/>
              <a:t>геттерами</a:t>
            </a:r>
            <a:r>
              <a:rPr lang="uk-UA" sz="1600" dirty="0"/>
              <a:t> (</a:t>
            </a:r>
            <a:r>
              <a:rPr lang="en-US" sz="1600" i="1" dirty="0"/>
              <a:t>Setter </a:t>
            </a:r>
            <a:r>
              <a:rPr lang="uk-UA" sz="1600" i="1" dirty="0"/>
              <a:t>і </a:t>
            </a:r>
            <a:r>
              <a:rPr lang="en-US" sz="1600" i="1" dirty="0"/>
              <a:t>Getter</a:t>
            </a:r>
            <a:r>
              <a:rPr lang="en-US" sz="1600" dirty="0"/>
              <a:t>) </a:t>
            </a:r>
            <a:r>
              <a:rPr lang="uk-UA" sz="1600" dirty="0"/>
              <a:t>і призначені для «захищених» встановлення і читання значень атрибутів (тобто перш ніж відбудеться зміна атрибута код методу може виконати будь-які перевірки).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Даний підхід використовується в мовах, в яких відсутні властивості.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b="1" i="1" dirty="0"/>
              <a:t>Властивість</a:t>
            </a:r>
            <a:r>
              <a:rPr lang="uk-UA" sz="1600" dirty="0"/>
              <a:t> </a:t>
            </a:r>
            <a:r>
              <a:rPr lang="en-US" sz="1600" dirty="0"/>
              <a:t>- </a:t>
            </a:r>
            <a:r>
              <a:rPr lang="uk-UA" sz="1600" dirty="0"/>
              <a:t>спеціальний атрибут класу, що імітує поле (але який при читанні викликає якийсь метод). Тобто перетворює метод в атрибут!</a:t>
            </a:r>
          </a:p>
          <a:p>
            <a:pPr lvl="0" algn="l" eaLnBrk="0" fontAlgn="base" hangingPunct="0">
              <a:lnSpc>
                <a:spcPct val="100000"/>
              </a:lnSpc>
              <a:spcBef>
                <a:spcPct val="0"/>
              </a:spcBef>
              <a:spcAft>
                <a:spcPct val="0"/>
              </a:spcAft>
            </a:pPr>
            <a:endParaRPr lang="uk-UA" sz="1600" dirty="0"/>
          </a:p>
        </p:txBody>
      </p:sp>
    </p:spTree>
    <p:extLst>
      <p:ext uri="{BB962C8B-B14F-4D97-AF65-F5344CB8AC3E}">
        <p14:creationId xmlns:p14="http://schemas.microsoft.com/office/powerpoint/2010/main" val="2657081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02" y="135802"/>
            <a:ext cx="11850986" cy="6581869"/>
          </a:xfrm>
        </p:spPr>
        <p:txBody>
          <a:bodyPr>
            <a:normAutofit/>
          </a:bodyPr>
          <a:lstStyle/>
          <a:p>
            <a:pPr marL="0" indent="0">
              <a:spcBef>
                <a:spcPts val="0"/>
              </a:spcBef>
              <a:buNone/>
            </a:pPr>
            <a:r>
              <a:rPr lang="uk-UA" sz="1400" dirty="0"/>
              <a:t>У </a:t>
            </a:r>
            <a:r>
              <a:rPr lang="en-US" sz="1400" dirty="0"/>
              <a:t>Python </a:t>
            </a:r>
            <a:r>
              <a:rPr lang="uk-UA" sz="1400" dirty="0"/>
              <a:t>основною метою функції </a:t>
            </a:r>
            <a:r>
              <a:rPr lang="en-US" sz="1400" b="1" i="1" dirty="0"/>
              <a:t>Property() </a:t>
            </a:r>
            <a:r>
              <a:rPr lang="uk-UA" sz="1400" dirty="0"/>
              <a:t>є створення властивості класу. </a:t>
            </a:r>
          </a:p>
          <a:p>
            <a:pPr marL="0" indent="0">
              <a:spcBef>
                <a:spcPts val="0"/>
              </a:spcBef>
              <a:buNone/>
            </a:pPr>
            <a:r>
              <a:rPr lang="uk-UA" sz="1400" dirty="0"/>
              <a:t>Синтаксис : </a:t>
            </a:r>
            <a:r>
              <a:rPr lang="en-US" sz="1400" b="1" i="1" dirty="0"/>
              <a:t>Property</a:t>
            </a:r>
            <a:r>
              <a:rPr lang="uk-UA" sz="1400" b="1" i="1" dirty="0"/>
              <a:t>(</a:t>
            </a:r>
            <a:r>
              <a:rPr lang="en-US" sz="1400" b="1" i="1" dirty="0" err="1"/>
              <a:t>fget</a:t>
            </a:r>
            <a:r>
              <a:rPr lang="en-US" sz="1400" b="1" i="1" dirty="0"/>
              <a:t>, </a:t>
            </a:r>
            <a:r>
              <a:rPr lang="en-US" sz="1400" b="1" i="1" dirty="0" err="1"/>
              <a:t>fset</a:t>
            </a:r>
            <a:r>
              <a:rPr lang="en-US" sz="1400" b="1" i="1" dirty="0"/>
              <a:t>, </a:t>
            </a:r>
            <a:r>
              <a:rPr lang="en-US" sz="1400" b="1" i="1" dirty="0" err="1"/>
              <a:t>fdel</a:t>
            </a:r>
            <a:r>
              <a:rPr lang="en-US" sz="1400" b="1" i="1" dirty="0"/>
              <a:t>, doc</a:t>
            </a:r>
            <a:r>
              <a:rPr lang="en-US" sz="1400" dirty="0"/>
              <a:t>) </a:t>
            </a:r>
            <a:endParaRPr lang="uk-UA" sz="1400" dirty="0"/>
          </a:p>
          <a:p>
            <a:pPr marL="0" indent="0">
              <a:spcBef>
                <a:spcPts val="0"/>
              </a:spcBef>
              <a:buNone/>
            </a:pPr>
            <a:r>
              <a:rPr lang="uk-UA" sz="1400" i="1" u="sng" dirty="0"/>
              <a:t>Параметри: </a:t>
            </a:r>
          </a:p>
          <a:p>
            <a:pPr marL="0" indent="0">
              <a:lnSpc>
                <a:spcPct val="100000"/>
              </a:lnSpc>
              <a:spcBef>
                <a:spcPts val="0"/>
              </a:spcBef>
              <a:buNone/>
            </a:pPr>
            <a:r>
              <a:rPr lang="en-US" sz="1400" b="1" i="1" dirty="0" err="1"/>
              <a:t>fget</a:t>
            </a:r>
            <a:r>
              <a:rPr lang="en-US" sz="1400" b="1" i="1" dirty="0"/>
              <a:t>() </a:t>
            </a:r>
            <a:r>
              <a:rPr lang="en-US" sz="1400" dirty="0"/>
              <a:t>- </a:t>
            </a:r>
            <a:r>
              <a:rPr lang="uk-UA" sz="1400" dirty="0"/>
              <a:t>використовується для отримання значення атрибута </a:t>
            </a:r>
          </a:p>
          <a:p>
            <a:pPr marL="0" indent="0">
              <a:lnSpc>
                <a:spcPct val="100000"/>
              </a:lnSpc>
              <a:spcBef>
                <a:spcPts val="0"/>
              </a:spcBef>
              <a:buNone/>
            </a:pPr>
            <a:r>
              <a:rPr lang="en-US" sz="1400" b="1" i="1" dirty="0" err="1"/>
              <a:t>fset</a:t>
            </a:r>
            <a:r>
              <a:rPr lang="en-US" sz="1400" b="1" i="1" dirty="0"/>
              <a:t>() </a:t>
            </a:r>
            <a:r>
              <a:rPr lang="en-US" sz="1400" dirty="0"/>
              <a:t>- </a:t>
            </a:r>
            <a:r>
              <a:rPr lang="uk-UA" sz="1400" dirty="0"/>
              <a:t>використовується для встановлення значення атрибута </a:t>
            </a:r>
          </a:p>
          <a:p>
            <a:pPr marL="0" indent="0">
              <a:lnSpc>
                <a:spcPct val="100000"/>
              </a:lnSpc>
              <a:spcBef>
                <a:spcPts val="0"/>
              </a:spcBef>
              <a:buNone/>
            </a:pPr>
            <a:r>
              <a:rPr lang="en-US" sz="1400" b="1" i="1" dirty="0" err="1"/>
              <a:t>fdel</a:t>
            </a:r>
            <a:r>
              <a:rPr lang="en-US" sz="1400" b="1" i="1" dirty="0"/>
              <a:t>() </a:t>
            </a:r>
            <a:r>
              <a:rPr lang="en-US" sz="1400" dirty="0"/>
              <a:t>- </a:t>
            </a:r>
            <a:r>
              <a:rPr lang="uk-UA" sz="1400" dirty="0"/>
              <a:t>використовується для видалення значення атрибута </a:t>
            </a:r>
          </a:p>
          <a:p>
            <a:pPr marL="0" indent="0">
              <a:lnSpc>
                <a:spcPct val="100000"/>
              </a:lnSpc>
              <a:spcBef>
                <a:spcPts val="0"/>
              </a:spcBef>
              <a:buNone/>
            </a:pPr>
            <a:r>
              <a:rPr lang="en-US" sz="1400" b="1" i="1" dirty="0"/>
              <a:t>doc() </a:t>
            </a:r>
            <a:r>
              <a:rPr lang="en-US" sz="1400" dirty="0"/>
              <a:t>- </a:t>
            </a:r>
            <a:r>
              <a:rPr lang="uk-UA" sz="1400" dirty="0"/>
              <a:t>рядок, що містить документацію (</a:t>
            </a:r>
            <a:r>
              <a:rPr lang="en-US" sz="1400" dirty="0" err="1"/>
              <a:t>docstring</a:t>
            </a:r>
            <a:r>
              <a:rPr lang="en-US" sz="1400" dirty="0"/>
              <a:t>) </a:t>
            </a:r>
            <a:r>
              <a:rPr lang="uk-UA" sz="1400" dirty="0"/>
              <a:t>для атрибута </a:t>
            </a:r>
          </a:p>
          <a:p>
            <a:pPr marL="0" indent="0">
              <a:lnSpc>
                <a:spcPct val="100000"/>
              </a:lnSpc>
              <a:spcBef>
                <a:spcPts val="0"/>
              </a:spcBef>
              <a:buNone/>
            </a:pPr>
            <a:r>
              <a:rPr lang="en-US" sz="1400" b="1" i="1" dirty="0"/>
              <a:t>return</a:t>
            </a:r>
            <a:r>
              <a:rPr lang="en-US" sz="1400" dirty="0"/>
              <a:t> </a:t>
            </a:r>
            <a:r>
              <a:rPr lang="uk-UA" sz="1400" dirty="0"/>
              <a:t> </a:t>
            </a:r>
            <a:r>
              <a:rPr lang="ru-RU" sz="1400" dirty="0"/>
              <a:t>п</a:t>
            </a:r>
            <a:r>
              <a:rPr lang="uk-UA" sz="1400" dirty="0"/>
              <a:t>овертає атрибут </a:t>
            </a:r>
            <a:r>
              <a:rPr lang="en-US" sz="1400" dirty="0"/>
              <a:t>property</a:t>
            </a:r>
            <a:r>
              <a:rPr lang="uk-UA" sz="1400" dirty="0"/>
              <a:t> із заданого геттера, сеттера та делетера. </a:t>
            </a:r>
          </a:p>
        </p:txBody>
      </p:sp>
      <p:sp>
        <p:nvSpPr>
          <p:cNvPr id="4" name="Rectangle 3"/>
          <p:cNvSpPr/>
          <p:nvPr/>
        </p:nvSpPr>
        <p:spPr>
          <a:xfrm>
            <a:off x="6937972" y="425915"/>
            <a:ext cx="5048816" cy="1169551"/>
          </a:xfrm>
          <a:prstGeom prst="rect">
            <a:avLst/>
          </a:prstGeom>
        </p:spPr>
        <p:txBody>
          <a:bodyPr wrap="square">
            <a:spAutoFit/>
          </a:bodyPr>
          <a:lstStyle/>
          <a:p>
            <a:r>
              <a:rPr lang="uk-UA" sz="1400" i="1" dirty="0"/>
              <a:t>Якщо аргументів не вказано, метод </a:t>
            </a:r>
            <a:r>
              <a:rPr lang="en-US" sz="1400" b="1" i="1" dirty="0"/>
              <a:t>property() </a:t>
            </a:r>
            <a:r>
              <a:rPr lang="uk-UA" sz="1400" i="1" dirty="0"/>
              <a:t>повертає базовий атрибут властивості, який не містить жодного </a:t>
            </a:r>
            <a:r>
              <a:rPr lang="en-US" sz="1400" i="1" dirty="0"/>
              <a:t>getter, setter </a:t>
            </a:r>
            <a:r>
              <a:rPr lang="uk-UA" sz="1400" i="1" dirty="0"/>
              <a:t>або </a:t>
            </a:r>
            <a:r>
              <a:rPr lang="en-US" sz="1400" i="1" dirty="0" err="1"/>
              <a:t>deleter</a:t>
            </a:r>
            <a:r>
              <a:rPr lang="en-US" sz="1400" i="1" dirty="0"/>
              <a:t>. </a:t>
            </a:r>
            <a:endParaRPr lang="ru-RU" sz="1400" i="1" dirty="0"/>
          </a:p>
          <a:p>
            <a:r>
              <a:rPr lang="uk-UA" sz="1400" i="1" dirty="0"/>
              <a:t>Якщо </a:t>
            </a:r>
            <a:r>
              <a:rPr lang="en-US" sz="1400" b="1" i="1" dirty="0"/>
              <a:t>doc</a:t>
            </a:r>
            <a:r>
              <a:rPr lang="en-US" sz="1400" i="1" dirty="0"/>
              <a:t> </a:t>
            </a:r>
            <a:r>
              <a:rPr lang="uk-UA" sz="1400" i="1" dirty="0"/>
              <a:t>не вказано, метод </a:t>
            </a:r>
            <a:r>
              <a:rPr lang="en-US" sz="1400" b="1" i="1" dirty="0"/>
              <a:t>property()</a:t>
            </a:r>
            <a:r>
              <a:rPr lang="en-US" sz="1400" i="1" dirty="0"/>
              <a:t> </a:t>
            </a:r>
            <a:r>
              <a:rPr lang="uk-UA" sz="1400" i="1" dirty="0"/>
              <a:t>приймає </a:t>
            </a:r>
            <a:r>
              <a:rPr lang="en-US" sz="1400" i="1" dirty="0" err="1"/>
              <a:t>docstring</a:t>
            </a:r>
            <a:r>
              <a:rPr lang="uk-UA" sz="1400" i="1" dirty="0"/>
              <a:t> функції геттера. </a:t>
            </a:r>
          </a:p>
        </p:txBody>
      </p:sp>
      <p:sp>
        <p:nvSpPr>
          <p:cNvPr id="5" name="Rectangle 1"/>
          <p:cNvSpPr>
            <a:spLocks noChangeArrowheads="1"/>
          </p:cNvSpPr>
          <p:nvPr/>
        </p:nvSpPr>
        <p:spPr bwMode="auto">
          <a:xfrm>
            <a:off x="135802" y="1885579"/>
            <a:ext cx="3334567" cy="4832092"/>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1" u="none" strike="noStrike" cap="none" normalizeH="0" baseline="0" dirty="0">
                <a:ln>
                  <a:noFill/>
                </a:ln>
                <a:solidFill>
                  <a:srgbClr val="546E7A"/>
                </a:solidFill>
                <a:effectLst/>
                <a:latin typeface="JetBrains Mono"/>
              </a:rPr>
              <a:t># Property() як метод</a:t>
            </a:r>
            <a:br>
              <a:rPr kumimoji="0" lang="ru-RU" altLang="ru-RU" sz="1100" b="0" i="1" u="none" strike="noStrike" cap="none" normalizeH="0" baseline="0" dirty="0">
                <a:ln>
                  <a:noFill/>
                </a:ln>
                <a:solidFill>
                  <a:srgbClr val="546E7A"/>
                </a:solidFill>
                <a:effectLst/>
                <a:latin typeface="JetBrains Mono"/>
              </a:rPr>
            </a:br>
            <a:r>
              <a:rPr kumimoji="0" lang="ru-RU" altLang="ru-RU" sz="1100" b="0" i="1" u="none" strike="noStrike" cap="none" normalizeH="0" baseline="0" dirty="0">
                <a:ln>
                  <a:noFill/>
                </a:ln>
                <a:solidFill>
                  <a:srgbClr val="C792EA"/>
                </a:solidFill>
                <a:effectLst/>
                <a:latin typeface="JetBrains Mono"/>
              </a:rPr>
              <a:t>class </a:t>
            </a:r>
            <a:r>
              <a:rPr kumimoji="0" lang="ru-RU" altLang="ru-RU" sz="1100" b="0" i="0" u="none" strike="noStrike" cap="none" normalizeH="0" baseline="0" dirty="0">
                <a:ln>
                  <a:noFill/>
                </a:ln>
                <a:solidFill>
                  <a:srgbClr val="FFCB6B"/>
                </a:solidFill>
                <a:effectLst/>
                <a:latin typeface="JetBrains Mono"/>
              </a:rPr>
              <a:t>Alphabet</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1" u="none" strike="noStrike" cap="none" normalizeH="0" baseline="0" dirty="0">
                <a:ln>
                  <a:noFill/>
                </a:ln>
                <a:solidFill>
                  <a:srgbClr val="82AAFF"/>
                </a:solidFill>
                <a:effectLst/>
                <a:latin typeface="JetBrains Mono"/>
              </a:rPr>
              <a:t>__init__</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value</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__value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value</a:t>
            </a:r>
            <a:br>
              <a:rPr kumimoji="0" lang="ru-RU" altLang="ru-RU" sz="1100" b="0" i="0" u="none" strike="noStrike" cap="none" normalizeH="0" baseline="0" dirty="0">
                <a:ln>
                  <a:noFill/>
                </a:ln>
                <a:solidFill>
                  <a:srgbClr val="F78C6C"/>
                </a:solidFill>
                <a:effectLst/>
                <a:latin typeface="JetBrains Mono"/>
              </a:rPr>
            </a:br>
            <a:br>
              <a:rPr kumimoji="0" lang="ru-RU" altLang="ru-RU" sz="1100" b="0" i="0" u="none" strike="noStrike" cap="none" normalizeH="0" baseline="0" dirty="0">
                <a:ln>
                  <a:noFill/>
                </a:ln>
                <a:solidFill>
                  <a:srgbClr val="F78C6C"/>
                </a:solidFill>
                <a:effectLst/>
                <a:latin typeface="JetBrains Mono"/>
              </a:rPr>
            </a:br>
            <a:r>
              <a:rPr kumimoji="0" lang="ru-RU" altLang="ru-RU" sz="1100" b="0" i="0" u="none" strike="noStrike" cap="none" normalizeH="0" baseline="0" dirty="0">
                <a:ln>
                  <a:noFill/>
                </a:ln>
                <a:solidFill>
                  <a:srgbClr val="F78C6C"/>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0" u="none" strike="noStrike" cap="none" normalizeH="0" baseline="0" dirty="0">
                <a:ln>
                  <a:noFill/>
                </a:ln>
                <a:solidFill>
                  <a:srgbClr val="82AAFF"/>
                </a:solidFill>
                <a:effectLst/>
                <a:latin typeface="JetBrains Mono"/>
              </a:rPr>
              <a:t>getValue</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'Отримуєм значення'</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return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__value</a:t>
            </a:r>
            <a:br>
              <a:rPr kumimoji="0" lang="ru-RU" altLang="ru-RU" sz="1100" b="0" i="0" u="none" strike="noStrike" cap="none" normalizeH="0" baseline="0" dirty="0">
                <a:ln>
                  <a:noFill/>
                </a:ln>
                <a:solidFill>
                  <a:srgbClr val="C3CEE3"/>
                </a:solidFill>
                <a:effectLst/>
                <a:latin typeface="JetBrains Mono"/>
              </a:rPr>
            </a:br>
            <a:br>
              <a:rPr kumimoji="0" lang="ru-RU" altLang="ru-RU" sz="1100" b="0" i="0" u="none" strike="noStrike" cap="none" normalizeH="0" baseline="0" dirty="0">
                <a:ln>
                  <a:noFill/>
                </a:ln>
                <a:solidFill>
                  <a:srgbClr val="C3CEE3"/>
                </a:solidFill>
                <a:effectLst/>
                <a:latin typeface="JetBrains Mono"/>
              </a:rPr>
            </a:br>
            <a:r>
              <a:rPr kumimoji="0" lang="ru-RU" altLang="ru-RU" sz="1100" b="0" i="0" u="none" strike="noStrike" cap="none" normalizeH="0" baseline="0" dirty="0">
                <a:ln>
                  <a:noFill/>
                </a:ln>
                <a:solidFill>
                  <a:srgbClr val="C3CEE3"/>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0" u="none" strike="noStrike" cap="none" normalizeH="0" baseline="0" dirty="0">
                <a:ln>
                  <a:noFill/>
                </a:ln>
                <a:solidFill>
                  <a:srgbClr val="82AAFF"/>
                </a:solidFill>
                <a:effectLst/>
                <a:latin typeface="JetBrains Mono"/>
              </a:rPr>
              <a:t>setValue</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value</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'Встановлюєм значення '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value</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__value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F78C6C"/>
                </a:solidFill>
                <a:effectLst/>
                <a:latin typeface="JetBrains Mono"/>
              </a:rPr>
              <a:t>value</a:t>
            </a:r>
            <a:br>
              <a:rPr kumimoji="0" lang="ru-RU" altLang="ru-RU" sz="1100" b="0" i="0" u="none" strike="noStrike" cap="none" normalizeH="0" baseline="0" dirty="0">
                <a:ln>
                  <a:noFill/>
                </a:ln>
                <a:solidFill>
                  <a:srgbClr val="F78C6C"/>
                </a:solidFill>
                <a:effectLst/>
                <a:latin typeface="JetBrains Mono"/>
              </a:rPr>
            </a:br>
            <a:br>
              <a:rPr kumimoji="0" lang="ru-RU" altLang="ru-RU" sz="1100" b="0" i="0" u="none" strike="noStrike" cap="none" normalizeH="0" baseline="0" dirty="0">
                <a:ln>
                  <a:noFill/>
                </a:ln>
                <a:solidFill>
                  <a:srgbClr val="F78C6C"/>
                </a:solidFill>
                <a:effectLst/>
                <a:latin typeface="JetBrains Mono"/>
              </a:rPr>
            </a:br>
            <a:r>
              <a:rPr kumimoji="0" lang="ru-RU" altLang="ru-RU" sz="1100" b="0" i="0" u="none" strike="noStrike" cap="none" normalizeH="0" baseline="0" dirty="0">
                <a:ln>
                  <a:noFill/>
                </a:ln>
                <a:solidFill>
                  <a:srgbClr val="F78C6C"/>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def </a:t>
            </a:r>
            <a:r>
              <a:rPr kumimoji="0" lang="ru-RU" altLang="ru-RU" sz="1100" b="0" i="0" u="none" strike="noStrike" cap="none" normalizeH="0" baseline="0" dirty="0">
                <a:ln>
                  <a:noFill/>
                </a:ln>
                <a:solidFill>
                  <a:srgbClr val="82AAFF"/>
                </a:solidFill>
                <a:effectLst/>
                <a:latin typeface="JetBrains Mono"/>
              </a:rPr>
              <a:t>delValue</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'Видаляєм значення'</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C792EA"/>
                </a:solidFill>
                <a:effectLst/>
                <a:latin typeface="JetBrains Mono"/>
              </a:rPr>
              <a:t>del </a:t>
            </a:r>
            <a:r>
              <a:rPr kumimoji="0" lang="ru-RU" altLang="ru-RU" sz="1100" b="0" i="1" u="none" strike="noStrike" cap="none" normalizeH="0" baseline="0" dirty="0">
                <a:ln>
                  <a:noFill/>
                </a:ln>
                <a:solidFill>
                  <a:srgbClr val="FF5370"/>
                </a:solidFill>
                <a:effectLst/>
                <a:latin typeface="JetBrains Mono"/>
              </a:rPr>
              <a:t>self</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__value</a:t>
            </a:r>
            <a:br>
              <a:rPr kumimoji="0" lang="ru-RU" altLang="ru-RU" sz="1100" b="0" i="0" u="none" strike="noStrike" cap="none" normalizeH="0" baseline="0" dirty="0">
                <a:ln>
                  <a:noFill/>
                </a:ln>
                <a:solidFill>
                  <a:srgbClr val="C3CEE3"/>
                </a:solidFill>
                <a:effectLst/>
                <a:latin typeface="JetBrains Mono"/>
              </a:rPr>
            </a:br>
            <a:br>
              <a:rPr kumimoji="0" lang="ru-RU" altLang="ru-RU" sz="1100" b="0" i="0" u="none" strike="noStrike" cap="none" normalizeH="0" baseline="0" dirty="0">
                <a:ln>
                  <a:noFill/>
                </a:ln>
                <a:solidFill>
                  <a:srgbClr val="C3CEE3"/>
                </a:solidFill>
                <a:effectLst/>
                <a:latin typeface="JetBrains Mono"/>
              </a:rPr>
            </a:br>
            <a:r>
              <a:rPr kumimoji="0" lang="ru-RU" altLang="ru-RU" sz="1100" b="0" i="0" u="none" strike="noStrike" cap="none" normalizeH="0" baseline="0" dirty="0">
                <a:ln>
                  <a:noFill/>
                </a:ln>
                <a:solidFill>
                  <a:srgbClr val="C3CEE3"/>
                </a:solidFill>
                <a:effectLst/>
                <a:latin typeface="JetBrains Mono"/>
              </a:rPr>
              <a:t>    value </a:t>
            </a:r>
            <a:r>
              <a:rPr kumimoji="0" lang="ru-RU" altLang="ru-RU" sz="1100" b="0" i="0" u="none" strike="noStrike" cap="none" normalizeH="0" baseline="0" dirty="0">
                <a:ln>
                  <a:noFill/>
                </a:ln>
                <a:solidFill>
                  <a:srgbClr val="89DDFF"/>
                </a:solidFill>
                <a:effectLst/>
                <a:latin typeface="JetBrains Mono"/>
              </a:rPr>
              <a:t>= </a:t>
            </a:r>
            <a:r>
              <a:rPr kumimoji="0" lang="ru-RU" altLang="ru-RU" sz="1100" b="0" i="1" u="none" strike="noStrike" cap="none" normalizeH="0" baseline="0" dirty="0">
                <a:ln>
                  <a:noFill/>
                </a:ln>
                <a:solidFill>
                  <a:srgbClr val="82AAFF"/>
                </a:solidFill>
                <a:effectLst/>
                <a:latin typeface="JetBrains Mono"/>
              </a:rPr>
              <a:t>property</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getValue</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CEE3"/>
                </a:solidFill>
                <a:effectLst/>
                <a:latin typeface="JetBrains Mono"/>
              </a:rPr>
              <a:t>setValue</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CEE3"/>
                </a:solidFill>
                <a:effectLst/>
                <a:latin typeface="JetBrains Mono"/>
              </a:rPr>
              <a:t>delValue</a:t>
            </a:r>
            <a:r>
              <a:rPr kumimoji="0" lang="ru-RU" altLang="ru-RU" sz="1100" b="0" i="0" u="none" strike="noStrike" cap="none" normalizeH="0" baseline="0" dirty="0">
                <a:ln>
                  <a:noFill/>
                </a:ln>
                <a:solidFill>
                  <a:srgbClr val="89DDFF"/>
                </a:solidFill>
                <a:effectLst/>
                <a:latin typeface="JetBrains Mono"/>
              </a:rPr>
              <a:t>, )</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br>
              <a:rPr kumimoji="0" lang="ru-RU" altLang="ru-RU" sz="1100" b="0" i="1" u="none" strike="noStrike" cap="none" normalizeH="0" baseline="0" dirty="0">
                <a:ln>
                  <a:noFill/>
                </a:ln>
                <a:solidFill>
                  <a:srgbClr val="546E7A"/>
                </a:solidFill>
                <a:effectLst/>
                <a:latin typeface="JetBrains Mono"/>
              </a:rPr>
            </a:br>
            <a:r>
              <a:rPr kumimoji="0" lang="ru-RU" altLang="ru-RU" sz="1100" b="0" i="0" u="none" strike="noStrike" cap="none" normalizeH="0" baseline="0" dirty="0">
                <a:ln>
                  <a:noFill/>
                </a:ln>
                <a:solidFill>
                  <a:srgbClr val="C3CEE3"/>
                </a:solidFill>
                <a:effectLst/>
                <a:latin typeface="JetBrains Mono"/>
              </a:rPr>
              <a:t>x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82AAFF"/>
                </a:solidFill>
                <a:effectLst/>
                <a:latin typeface="JetBrains Mono"/>
              </a:rPr>
              <a:t>Alphabet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E88D"/>
                </a:solidFill>
                <a:effectLst/>
                <a:latin typeface="JetBrains Mono"/>
              </a:rPr>
              <a:t>'Якась строка'</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value</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value </a:t>
            </a:r>
            <a:r>
              <a:rPr kumimoji="0" lang="ru-RU" altLang="ru-RU" sz="1100" b="0" i="0" u="none" strike="noStrike" cap="none" normalizeH="0" baseline="0" dirty="0">
                <a:ln>
                  <a:noFill/>
                </a:ln>
                <a:solidFill>
                  <a:srgbClr val="89DDFF"/>
                </a:solidFill>
                <a:effectLst/>
                <a:latin typeface="JetBrains Mono"/>
              </a:rPr>
              <a:t>= </a:t>
            </a:r>
            <a:r>
              <a:rPr kumimoji="0" lang="ru-RU" altLang="ru-RU" sz="1100" b="0" i="0" u="none" strike="noStrike" cap="none" normalizeH="0" baseline="0" dirty="0">
                <a:ln>
                  <a:noFill/>
                </a:ln>
                <a:solidFill>
                  <a:srgbClr val="C3E88D"/>
                </a:solidFill>
                <a:effectLst/>
                <a:latin typeface="JetBrains Mono"/>
              </a:rPr>
              <a:t>'Спробуєм встановити нове значення'</a:t>
            </a:r>
            <a:br>
              <a:rPr kumimoji="0" lang="ru-RU" altLang="ru-RU" sz="1100" b="0" i="0" u="none" strike="noStrike" cap="none" normalizeH="0" baseline="0" dirty="0">
                <a:ln>
                  <a:noFill/>
                </a:ln>
                <a:solidFill>
                  <a:srgbClr val="C3E88D"/>
                </a:solidFill>
                <a:effectLst/>
                <a:latin typeface="JetBrains Mono"/>
              </a:rPr>
            </a:b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82AAFF"/>
                </a:solidFill>
                <a:effectLst/>
                <a:latin typeface="JetBrains Mono"/>
              </a:rPr>
              <a:t>__dict__</a:t>
            </a:r>
            <a:r>
              <a:rPr kumimoji="0" lang="ru-RU" altLang="ru-RU" sz="1100" b="0" i="0" u="none" strike="noStrike" cap="none" normalizeH="0" baseline="0" dirty="0">
                <a:ln>
                  <a:noFill/>
                </a:ln>
                <a:solidFill>
                  <a:srgbClr val="89DDFF"/>
                </a:solidFill>
                <a:effectLst/>
                <a:latin typeface="JetBrains Mono"/>
              </a:rPr>
              <a:t>)</a:t>
            </a:r>
            <a:br>
              <a:rPr kumimoji="0" lang="ru-RU" altLang="ru-RU" sz="1100" b="0" i="0" u="none" strike="noStrike" cap="none" normalizeH="0" baseline="0" dirty="0">
                <a:ln>
                  <a:noFill/>
                </a:ln>
                <a:solidFill>
                  <a:srgbClr val="89DDFF"/>
                </a:solidFill>
                <a:effectLst/>
                <a:latin typeface="JetBrains Mono"/>
              </a:rPr>
            </a:br>
            <a:br>
              <a:rPr kumimoji="0" lang="ru-RU" altLang="ru-RU" sz="1100" b="0" i="0" u="none" strike="noStrike" cap="none" normalizeH="0" baseline="0" dirty="0">
                <a:ln>
                  <a:noFill/>
                </a:ln>
                <a:solidFill>
                  <a:srgbClr val="89DDFF"/>
                </a:solidFill>
                <a:effectLst/>
                <a:latin typeface="JetBrains Mono"/>
              </a:rPr>
            </a:br>
            <a:r>
              <a:rPr kumimoji="0" lang="ru-RU" altLang="ru-RU" sz="1100" b="0" i="1" u="none" strike="noStrike" cap="none" normalizeH="0" baseline="0" dirty="0">
                <a:ln>
                  <a:noFill/>
                </a:ln>
                <a:solidFill>
                  <a:srgbClr val="C792EA"/>
                </a:solidFill>
                <a:effectLst/>
                <a:latin typeface="JetBrains Mono"/>
              </a:rPr>
              <a:t>del </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value</a:t>
            </a:r>
            <a:br>
              <a:rPr kumimoji="0" lang="ru-RU" altLang="ru-RU" sz="1100" b="0" i="0" u="none" strike="noStrike" cap="none" normalizeH="0" baseline="0" dirty="0">
                <a:ln>
                  <a:noFill/>
                </a:ln>
                <a:solidFill>
                  <a:srgbClr val="C3CEE3"/>
                </a:solidFill>
                <a:effectLst/>
                <a:latin typeface="JetBrains Mono"/>
              </a:rPr>
            </a:br>
            <a:r>
              <a:rPr kumimoji="0" lang="ru-RU" altLang="ru-RU" sz="1100" b="0" i="1" u="none" strike="noStrike" cap="none" normalizeH="0" baseline="0" dirty="0">
                <a:ln>
                  <a:noFill/>
                </a:ln>
                <a:solidFill>
                  <a:srgbClr val="82AAFF"/>
                </a:solidFill>
                <a:effectLst/>
                <a:latin typeface="JetBrains Mono"/>
              </a:rPr>
              <a:t>print</a:t>
            </a:r>
            <a:r>
              <a:rPr kumimoji="0" lang="ru-RU" altLang="ru-RU" sz="1100" b="0" i="0" u="none" strike="noStrike" cap="none" normalizeH="0" baseline="0" dirty="0">
                <a:ln>
                  <a:noFill/>
                </a:ln>
                <a:solidFill>
                  <a:srgbClr val="89DDFF"/>
                </a:solidFill>
                <a:effectLst/>
                <a:latin typeface="JetBrains Mono"/>
              </a:rPr>
              <a:t>(</a:t>
            </a:r>
            <a:r>
              <a:rPr kumimoji="0" lang="ru-RU" altLang="ru-RU" sz="1100" b="0" i="0" u="none" strike="noStrike" cap="none" normalizeH="0" baseline="0" dirty="0">
                <a:ln>
                  <a:noFill/>
                </a:ln>
                <a:solidFill>
                  <a:srgbClr val="C3CEE3"/>
                </a:solidFill>
                <a:effectLst/>
                <a:latin typeface="JetBrains Mono"/>
              </a:rPr>
              <a:t>x</a:t>
            </a:r>
            <a:r>
              <a:rPr kumimoji="0" lang="ru-RU" altLang="ru-RU" sz="1100" b="0" i="0" u="none" strike="noStrike" cap="none" normalizeH="0" baseline="0" dirty="0">
                <a:ln>
                  <a:noFill/>
                </a:ln>
                <a:solidFill>
                  <a:srgbClr val="89DDFF"/>
                </a:solidFill>
                <a:effectLst/>
                <a:latin typeface="JetBrains Mono"/>
              </a:rPr>
              <a:t>.</a:t>
            </a:r>
            <a:r>
              <a:rPr kumimoji="0" lang="ru-RU" altLang="ru-RU" sz="1100" b="0" i="1" u="none" strike="noStrike" cap="none" normalizeH="0" baseline="0" dirty="0">
                <a:ln>
                  <a:noFill/>
                </a:ln>
                <a:solidFill>
                  <a:srgbClr val="82AAFF"/>
                </a:solidFill>
                <a:effectLst/>
                <a:latin typeface="JetBrains Mono"/>
              </a:rPr>
              <a:t>__dict__</a:t>
            </a:r>
            <a:r>
              <a:rPr kumimoji="0" lang="ru-RU" altLang="ru-RU" sz="1100" b="0" i="0" u="none" strike="noStrike" cap="none" normalizeH="0" baseline="0" dirty="0">
                <a:ln>
                  <a:noFill/>
                </a:ln>
                <a:solidFill>
                  <a:srgbClr val="89DDFF"/>
                </a:solidFill>
                <a:effectLst/>
                <a:latin typeface="JetBrains Mono"/>
              </a:rPr>
              <a:t>)</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7190667" y="5165096"/>
            <a:ext cx="4543425" cy="1552575"/>
          </a:xfrm>
          <a:prstGeom prst="rect">
            <a:avLst/>
          </a:prstGeom>
        </p:spPr>
      </p:pic>
      <p:sp>
        <p:nvSpPr>
          <p:cNvPr id="10" name="Rectangle 4"/>
          <p:cNvSpPr>
            <a:spLocks noChangeArrowheads="1"/>
          </p:cNvSpPr>
          <p:nvPr/>
        </p:nvSpPr>
        <p:spPr bwMode="auto">
          <a:xfrm>
            <a:off x="3659510" y="1885579"/>
            <a:ext cx="3278462" cy="4832092"/>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1" u="none" strike="noStrike" cap="none" normalizeH="0" baseline="0">
                <a:ln>
                  <a:noFill/>
                </a:ln>
                <a:solidFill>
                  <a:srgbClr val="546E7A"/>
                </a:solidFill>
                <a:effectLst/>
                <a:latin typeface="JetBrains Mono"/>
              </a:rPr>
              <a:t># Property() як декоратор</a:t>
            </a:r>
            <a:br>
              <a:rPr kumimoji="0" lang="ru-RU" altLang="ru-RU" sz="1100" b="0" i="1" u="none" strike="noStrike" cap="none" normalizeH="0" baseline="0">
                <a:ln>
                  <a:noFill/>
                </a:ln>
                <a:solidFill>
                  <a:srgbClr val="546E7A"/>
                </a:solidFill>
                <a:effectLst/>
                <a:latin typeface="JetBrains Mono"/>
              </a:rPr>
            </a:br>
            <a:r>
              <a:rPr kumimoji="0" lang="ru-RU" altLang="ru-RU" sz="1100" b="0" i="1" u="none" strike="noStrike" cap="none" normalizeH="0" baseline="0">
                <a:ln>
                  <a:noFill/>
                </a:ln>
                <a:solidFill>
                  <a:srgbClr val="C792EA"/>
                </a:solidFill>
                <a:effectLst/>
                <a:latin typeface="JetBrains Mono"/>
              </a:rPr>
              <a:t>class </a:t>
            </a:r>
            <a:r>
              <a:rPr kumimoji="0" lang="ru-RU" altLang="ru-RU" sz="1100" b="0" i="0" u="none" strike="noStrike" cap="none" normalizeH="0" baseline="0">
                <a:ln>
                  <a:noFill/>
                </a:ln>
                <a:solidFill>
                  <a:srgbClr val="FFCB6B"/>
                </a:solidFill>
                <a:effectLst/>
                <a:latin typeface="JetBrains Mono"/>
              </a:rPr>
              <a:t>Alphabet</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C792EA"/>
                </a:solidFill>
                <a:effectLst/>
                <a:latin typeface="JetBrains Mono"/>
              </a:rPr>
              <a:t>def </a:t>
            </a:r>
            <a:r>
              <a:rPr kumimoji="0" lang="ru-RU" altLang="ru-RU" sz="1100" b="0" i="1" u="none" strike="noStrike" cap="none" normalizeH="0" baseline="0">
                <a:ln>
                  <a:noFill/>
                </a:ln>
                <a:solidFill>
                  <a:srgbClr val="82AAFF"/>
                </a:solidFill>
                <a:effectLst/>
                <a:latin typeface="JetBrains Mono"/>
              </a:rPr>
              <a:t>__init__</a:t>
            </a:r>
            <a:r>
              <a:rPr kumimoji="0" lang="ru-RU" altLang="ru-RU" sz="1100" b="0" i="0" u="none" strike="noStrike" cap="none" normalizeH="0" baseline="0">
                <a:ln>
                  <a:noFill/>
                </a:ln>
                <a:solidFill>
                  <a:srgbClr val="89DDFF"/>
                </a:solidFill>
                <a:effectLst/>
                <a:latin typeface="JetBrains Mono"/>
              </a:rPr>
              <a:t>(</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F78C6C"/>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__value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F78C6C"/>
                </a:solidFill>
                <a:effectLst/>
                <a:latin typeface="JetBrains Mono"/>
              </a:rPr>
              <a:t>value</a:t>
            </a:r>
            <a:br>
              <a:rPr kumimoji="0" lang="ru-RU" altLang="ru-RU" sz="1100" b="0" i="0" u="none" strike="noStrike" cap="none" normalizeH="0" baseline="0">
                <a:ln>
                  <a:noFill/>
                </a:ln>
                <a:solidFill>
                  <a:srgbClr val="F78C6C"/>
                </a:solidFill>
                <a:effectLst/>
                <a:latin typeface="JetBrains Mono"/>
              </a:rPr>
            </a:br>
            <a:br>
              <a:rPr kumimoji="0" lang="ru-RU" altLang="ru-RU" sz="1100" b="0" i="0" u="none" strike="noStrike" cap="none" normalizeH="0" baseline="0">
                <a:ln>
                  <a:noFill/>
                </a:ln>
                <a:solidFill>
                  <a:srgbClr val="F78C6C"/>
                </a:solidFill>
                <a:effectLst/>
                <a:latin typeface="JetBrains Mono"/>
              </a:rPr>
            </a:br>
            <a:r>
              <a:rPr kumimoji="0" lang="ru-RU" altLang="ru-RU" sz="1100" b="0" i="0" u="none" strike="noStrike" cap="none" normalizeH="0" baseline="0">
                <a:ln>
                  <a:noFill/>
                </a:ln>
                <a:solidFill>
                  <a:srgbClr val="F78C6C"/>
                </a:solidFill>
                <a:effectLst/>
                <a:latin typeface="JetBrains Mono"/>
              </a:rPr>
              <a:t>    </a:t>
            </a:r>
            <a:r>
              <a:rPr kumimoji="0" lang="ru-RU" altLang="ru-RU" sz="1100" b="0" i="0" u="none" strike="noStrike" cap="none" normalizeH="0" baseline="0">
                <a:ln>
                  <a:noFill/>
                </a:ln>
                <a:solidFill>
                  <a:srgbClr val="82AAFF"/>
                </a:solidFill>
                <a:effectLst/>
                <a:latin typeface="JetBrains Mono"/>
              </a:rPr>
              <a:t>@property</a:t>
            </a:r>
            <a:br>
              <a:rPr kumimoji="0" lang="ru-RU" altLang="ru-RU" sz="1100" b="0" i="0" u="none" strike="noStrike" cap="none" normalizeH="0" baseline="0">
                <a:ln>
                  <a:noFill/>
                </a:ln>
                <a:solidFill>
                  <a:srgbClr val="82AAFF"/>
                </a:solidFill>
                <a:effectLst/>
                <a:latin typeface="JetBrains Mono"/>
              </a:rPr>
            </a:br>
            <a:r>
              <a:rPr kumimoji="0" lang="ru-RU" altLang="ru-RU" sz="1100" b="0" i="0" u="none" strike="noStrike" cap="none" normalizeH="0" baseline="0">
                <a:ln>
                  <a:noFill/>
                </a:ln>
                <a:solidFill>
                  <a:srgbClr val="82AAFF"/>
                </a:solidFill>
                <a:effectLst/>
                <a:latin typeface="JetBrains Mono"/>
              </a:rPr>
              <a:t>    </a:t>
            </a:r>
            <a:r>
              <a:rPr kumimoji="0" lang="ru-RU" altLang="ru-RU" sz="1100" b="0" i="1" u="none" strike="noStrike" cap="none" normalizeH="0" baseline="0">
                <a:ln>
                  <a:noFill/>
                </a:ln>
                <a:solidFill>
                  <a:srgbClr val="C792EA"/>
                </a:solidFill>
                <a:effectLst/>
                <a:latin typeface="JetBrains Mono"/>
              </a:rPr>
              <a:t>def </a:t>
            </a:r>
            <a:r>
              <a:rPr kumimoji="0" lang="ru-RU" altLang="ru-RU" sz="1100" b="0" i="0" u="none" strike="noStrike" cap="none" normalizeH="0" baseline="0">
                <a:ln>
                  <a:noFill/>
                </a:ln>
                <a:solidFill>
                  <a:srgbClr val="82AAFF"/>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'Отримуєм значення'</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C792EA"/>
                </a:solidFill>
                <a:effectLst/>
                <a:latin typeface="JetBrains Mono"/>
              </a:rPr>
              <a:t>return </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__value</a:t>
            </a:r>
            <a:br>
              <a:rPr kumimoji="0" lang="ru-RU" altLang="ru-RU" sz="1100" b="0" i="0" u="none" strike="noStrike" cap="none" normalizeH="0" baseline="0">
                <a:ln>
                  <a:noFill/>
                </a:ln>
                <a:solidFill>
                  <a:srgbClr val="C3CEE3"/>
                </a:solidFill>
                <a:effectLst/>
                <a:latin typeface="JetBrains Mono"/>
              </a:rPr>
            </a:br>
            <a:br>
              <a:rPr kumimoji="0" lang="ru-RU" altLang="ru-RU" sz="1100" b="0" i="0" u="none" strike="noStrike" cap="none" normalizeH="0" baseline="0">
                <a:ln>
                  <a:noFill/>
                </a:ln>
                <a:solidFill>
                  <a:srgbClr val="C3CEE3"/>
                </a:solidFill>
                <a:effectLst/>
                <a:latin typeface="JetBrains Mono"/>
              </a:rPr>
            </a:br>
            <a:r>
              <a:rPr kumimoji="0" lang="ru-RU" altLang="ru-RU" sz="1100" b="0" i="0" u="none" strike="noStrike" cap="none" normalizeH="0" baseline="0">
                <a:ln>
                  <a:noFill/>
                </a:ln>
                <a:solidFill>
                  <a:srgbClr val="C3CEE3"/>
                </a:solidFill>
                <a:effectLst/>
                <a:latin typeface="JetBrains Mono"/>
              </a:rPr>
              <a:t>    </a:t>
            </a:r>
            <a:r>
              <a:rPr kumimoji="0" lang="ru-RU" altLang="ru-RU" sz="1100" b="0" i="0" u="none" strike="noStrike" cap="none" normalizeH="0" baseline="0">
                <a:ln>
                  <a:noFill/>
                </a:ln>
                <a:solidFill>
                  <a:srgbClr val="82AAFF"/>
                </a:solidFill>
                <a:effectLst/>
                <a:latin typeface="JetBrains Mono"/>
              </a:rPr>
              <a:t>@</a:t>
            </a:r>
            <a:r>
              <a:rPr kumimoji="0" lang="ru-RU" altLang="ru-RU" sz="1100" b="0" i="0" u="none" strike="noStrike" cap="none" normalizeH="0" baseline="0">
                <a:ln>
                  <a:noFill/>
                </a:ln>
                <a:solidFill>
                  <a:srgbClr val="F78C6C"/>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setter</a:t>
            </a:r>
            <a:br>
              <a:rPr kumimoji="0" lang="ru-RU" altLang="ru-RU" sz="1100" b="0" i="0" u="none" strike="noStrike" cap="none" normalizeH="0" baseline="0">
                <a:ln>
                  <a:noFill/>
                </a:ln>
                <a:solidFill>
                  <a:srgbClr val="C3CEE3"/>
                </a:solidFill>
                <a:effectLst/>
                <a:latin typeface="JetBrains Mono"/>
              </a:rPr>
            </a:br>
            <a:r>
              <a:rPr kumimoji="0" lang="ru-RU" altLang="ru-RU" sz="1100" b="0" i="0" u="none" strike="noStrike" cap="none" normalizeH="0" baseline="0">
                <a:ln>
                  <a:noFill/>
                </a:ln>
                <a:solidFill>
                  <a:srgbClr val="C3CEE3"/>
                </a:solidFill>
                <a:effectLst/>
                <a:latin typeface="JetBrains Mono"/>
              </a:rPr>
              <a:t>    </a:t>
            </a:r>
            <a:r>
              <a:rPr kumimoji="0" lang="ru-RU" altLang="ru-RU" sz="1100" b="0" i="1" u="none" strike="noStrike" cap="none" normalizeH="0" baseline="0">
                <a:ln>
                  <a:noFill/>
                </a:ln>
                <a:solidFill>
                  <a:srgbClr val="C792EA"/>
                </a:solidFill>
                <a:effectLst/>
                <a:latin typeface="JetBrains Mono"/>
              </a:rPr>
              <a:t>def </a:t>
            </a:r>
            <a:r>
              <a:rPr kumimoji="0" lang="ru-RU" altLang="ru-RU" sz="1100" b="0" i="0" u="none" strike="noStrike" cap="none" normalizeH="0" baseline="0">
                <a:ln>
                  <a:noFill/>
                </a:ln>
                <a:solidFill>
                  <a:srgbClr val="82AAFF"/>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F78C6C"/>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'Встановлюєм значення'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F78C6C"/>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__value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F78C6C"/>
                </a:solidFill>
                <a:effectLst/>
                <a:latin typeface="JetBrains Mono"/>
              </a:rPr>
              <a:t>value</a:t>
            </a:r>
            <a:br>
              <a:rPr kumimoji="0" lang="ru-RU" altLang="ru-RU" sz="1100" b="0" i="0" u="none" strike="noStrike" cap="none" normalizeH="0" baseline="0">
                <a:ln>
                  <a:noFill/>
                </a:ln>
                <a:solidFill>
                  <a:srgbClr val="F78C6C"/>
                </a:solidFill>
                <a:effectLst/>
                <a:latin typeface="JetBrains Mono"/>
              </a:rPr>
            </a:br>
            <a:br>
              <a:rPr kumimoji="0" lang="ru-RU" altLang="ru-RU" sz="1100" b="0" i="0" u="none" strike="noStrike" cap="none" normalizeH="0" baseline="0">
                <a:ln>
                  <a:noFill/>
                </a:ln>
                <a:solidFill>
                  <a:srgbClr val="F78C6C"/>
                </a:solidFill>
                <a:effectLst/>
                <a:latin typeface="JetBrains Mono"/>
              </a:rPr>
            </a:br>
            <a:r>
              <a:rPr kumimoji="0" lang="ru-RU" altLang="ru-RU" sz="1100" b="0" i="0" u="none" strike="noStrike" cap="none" normalizeH="0" baseline="0">
                <a:ln>
                  <a:noFill/>
                </a:ln>
                <a:solidFill>
                  <a:srgbClr val="F78C6C"/>
                </a:solidFill>
                <a:effectLst/>
                <a:latin typeface="JetBrains Mono"/>
              </a:rPr>
              <a:t>    </a:t>
            </a:r>
            <a:r>
              <a:rPr kumimoji="0" lang="ru-RU" altLang="ru-RU" sz="1100" b="0" i="0" u="none" strike="noStrike" cap="none" normalizeH="0" baseline="0">
                <a:ln>
                  <a:noFill/>
                </a:ln>
                <a:solidFill>
                  <a:srgbClr val="82AAFF"/>
                </a:solidFill>
                <a:effectLst/>
                <a:latin typeface="JetBrains Mono"/>
              </a:rPr>
              <a:t>@value.deleter</a:t>
            </a:r>
            <a:br>
              <a:rPr kumimoji="0" lang="ru-RU" altLang="ru-RU" sz="1100" b="0" i="0" u="none" strike="noStrike" cap="none" normalizeH="0" baseline="0">
                <a:ln>
                  <a:noFill/>
                </a:ln>
                <a:solidFill>
                  <a:srgbClr val="82AAFF"/>
                </a:solidFill>
                <a:effectLst/>
                <a:latin typeface="JetBrains Mono"/>
              </a:rPr>
            </a:br>
            <a:r>
              <a:rPr kumimoji="0" lang="ru-RU" altLang="ru-RU" sz="1100" b="0" i="0" u="none" strike="noStrike" cap="none" normalizeH="0" baseline="0">
                <a:ln>
                  <a:noFill/>
                </a:ln>
                <a:solidFill>
                  <a:srgbClr val="82AAFF"/>
                </a:solidFill>
                <a:effectLst/>
                <a:latin typeface="JetBrains Mono"/>
              </a:rPr>
              <a:t>    </a:t>
            </a:r>
            <a:r>
              <a:rPr kumimoji="0" lang="ru-RU" altLang="ru-RU" sz="1100" b="0" i="1" u="none" strike="noStrike" cap="none" normalizeH="0" baseline="0">
                <a:ln>
                  <a:noFill/>
                </a:ln>
                <a:solidFill>
                  <a:srgbClr val="C792EA"/>
                </a:solidFill>
                <a:effectLst/>
                <a:latin typeface="JetBrains Mono"/>
              </a:rPr>
              <a:t>def </a:t>
            </a:r>
            <a:r>
              <a:rPr kumimoji="0" lang="ru-RU" altLang="ru-RU" sz="1100" b="0" i="0" u="none" strike="noStrike" cap="none" normalizeH="0" baseline="0">
                <a:ln>
                  <a:noFill/>
                </a:ln>
                <a:solidFill>
                  <a:srgbClr val="82AAFF"/>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'Видаляєм значення'</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89DDFF"/>
                </a:solidFill>
                <a:effectLst/>
                <a:latin typeface="JetBrains Mono"/>
              </a:rPr>
              <a:t>        </a:t>
            </a:r>
            <a:r>
              <a:rPr kumimoji="0" lang="ru-RU" altLang="ru-RU" sz="1100" b="0" i="1" u="none" strike="noStrike" cap="none" normalizeH="0" baseline="0">
                <a:ln>
                  <a:noFill/>
                </a:ln>
                <a:solidFill>
                  <a:srgbClr val="C792EA"/>
                </a:solidFill>
                <a:effectLst/>
                <a:latin typeface="JetBrains Mono"/>
              </a:rPr>
              <a:t>del </a:t>
            </a:r>
            <a:r>
              <a:rPr kumimoji="0" lang="ru-RU" altLang="ru-RU" sz="1100" b="0" i="1" u="none" strike="noStrike" cap="none" normalizeH="0" baseline="0">
                <a:ln>
                  <a:noFill/>
                </a:ln>
                <a:solidFill>
                  <a:srgbClr val="FF5370"/>
                </a:solidFill>
                <a:effectLst/>
                <a:latin typeface="JetBrains Mono"/>
              </a:rPr>
              <a:t>self</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__value</a:t>
            </a:r>
            <a:br>
              <a:rPr kumimoji="0" lang="ru-RU" altLang="ru-RU" sz="1100" b="0" i="0" u="none" strike="noStrike" cap="none" normalizeH="0" baseline="0">
                <a:ln>
                  <a:noFill/>
                </a:ln>
                <a:solidFill>
                  <a:srgbClr val="C3CEE3"/>
                </a:solidFill>
                <a:effectLst/>
                <a:latin typeface="JetBrains Mono"/>
              </a:rPr>
            </a:br>
            <a:br>
              <a:rPr kumimoji="0" lang="ru-RU" altLang="ru-RU" sz="1100" b="0" i="0" u="none" strike="noStrike" cap="none" normalizeH="0" baseline="0">
                <a:ln>
                  <a:noFill/>
                </a:ln>
                <a:solidFill>
                  <a:srgbClr val="C3CEE3"/>
                </a:solidFill>
                <a:effectLst/>
                <a:latin typeface="JetBrains Mono"/>
              </a:rPr>
            </a:br>
            <a:r>
              <a:rPr kumimoji="0" lang="ru-RU" altLang="ru-RU" sz="1100" b="0" i="0" u="none" strike="noStrike" cap="none" normalizeH="0" baseline="0">
                <a:ln>
                  <a:noFill/>
                </a:ln>
                <a:solidFill>
                  <a:srgbClr val="C3CEE3"/>
                </a:solidFill>
                <a:effectLst/>
                <a:latin typeface="JetBrains Mono"/>
              </a:rPr>
              <a:t>x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82AAFF"/>
                </a:solidFill>
                <a:effectLst/>
                <a:latin typeface="JetBrains Mono"/>
              </a:rPr>
              <a:t>Alphabet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E88D"/>
                </a:solidFill>
                <a:effectLst/>
                <a:latin typeface="JetBrains Mono"/>
              </a:rPr>
              <a:t>'Якась строка'</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x</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value</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br>
              <a:rPr kumimoji="0" lang="ru-RU" altLang="ru-RU" sz="1100" b="0" i="0" u="none" strike="noStrike" cap="none" normalizeH="0" baseline="0">
                <a:ln>
                  <a:noFill/>
                </a:ln>
                <a:solidFill>
                  <a:srgbClr val="89DDFF"/>
                </a:solidFill>
                <a:effectLst/>
                <a:latin typeface="JetBrains Mono"/>
              </a:rPr>
            </a:br>
            <a:r>
              <a:rPr kumimoji="0" lang="ru-RU" altLang="ru-RU" sz="1100" b="0" i="0" u="none" strike="noStrike" cap="none" normalizeH="0" baseline="0">
                <a:ln>
                  <a:noFill/>
                </a:ln>
                <a:solidFill>
                  <a:srgbClr val="C3CEE3"/>
                </a:solidFill>
                <a:effectLst/>
                <a:latin typeface="JetBrains Mono"/>
              </a:rPr>
              <a:t>x</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value </a:t>
            </a:r>
            <a:r>
              <a:rPr kumimoji="0" lang="ru-RU" altLang="ru-RU" sz="1100" b="0" i="0" u="none" strike="noStrike" cap="none" normalizeH="0" baseline="0">
                <a:ln>
                  <a:noFill/>
                </a:ln>
                <a:solidFill>
                  <a:srgbClr val="89DDFF"/>
                </a:solidFill>
                <a:effectLst/>
                <a:latin typeface="JetBrains Mono"/>
              </a:rPr>
              <a:t>= </a:t>
            </a:r>
            <a:r>
              <a:rPr kumimoji="0" lang="ru-RU" altLang="ru-RU" sz="1100" b="0" i="0" u="none" strike="noStrike" cap="none" normalizeH="0" baseline="0">
                <a:ln>
                  <a:noFill/>
                </a:ln>
                <a:solidFill>
                  <a:srgbClr val="C3E88D"/>
                </a:solidFill>
                <a:effectLst/>
                <a:latin typeface="JetBrains Mono"/>
              </a:rPr>
              <a:t>'Спробуєм встановити нове значення'</a:t>
            </a:r>
            <a:br>
              <a:rPr kumimoji="0" lang="ru-RU" altLang="ru-RU" sz="1100" b="0" i="0" u="none" strike="noStrike" cap="none" normalizeH="0" baseline="0">
                <a:ln>
                  <a:noFill/>
                </a:ln>
                <a:solidFill>
                  <a:srgbClr val="C3E88D"/>
                </a:solidFill>
                <a:effectLst/>
                <a:latin typeface="JetBrains Mono"/>
              </a:rPr>
            </a:b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x</a:t>
            </a:r>
            <a:r>
              <a:rPr kumimoji="0" lang="ru-RU" altLang="ru-RU" sz="1100" b="0" i="0" u="none" strike="noStrike" cap="none" normalizeH="0" baseline="0">
                <a:ln>
                  <a:noFill/>
                </a:ln>
                <a:solidFill>
                  <a:srgbClr val="89DDFF"/>
                </a:solidFill>
                <a:effectLst/>
                <a:latin typeface="JetBrains Mono"/>
              </a:rPr>
              <a:t>.</a:t>
            </a:r>
            <a:r>
              <a:rPr kumimoji="0" lang="ru-RU" altLang="ru-RU" sz="1100" b="0" i="1" u="none" strike="noStrike" cap="none" normalizeH="0" baseline="0">
                <a:ln>
                  <a:noFill/>
                </a:ln>
                <a:solidFill>
                  <a:srgbClr val="82AAFF"/>
                </a:solidFill>
                <a:effectLst/>
                <a:latin typeface="JetBrains Mono"/>
              </a:rPr>
              <a:t>__dict__</a:t>
            </a:r>
            <a:r>
              <a:rPr kumimoji="0" lang="ru-RU" altLang="ru-RU" sz="1100" b="0" i="0" u="none" strike="noStrike" cap="none" normalizeH="0" baseline="0">
                <a:ln>
                  <a:noFill/>
                </a:ln>
                <a:solidFill>
                  <a:srgbClr val="89DDFF"/>
                </a:solidFill>
                <a:effectLst/>
                <a:latin typeface="JetBrains Mono"/>
              </a:rPr>
              <a:t>)</a:t>
            </a:r>
            <a:br>
              <a:rPr kumimoji="0" lang="ru-RU" altLang="ru-RU" sz="1100" b="0" i="0" u="none" strike="noStrike" cap="none" normalizeH="0" baseline="0">
                <a:ln>
                  <a:noFill/>
                </a:ln>
                <a:solidFill>
                  <a:srgbClr val="89DDFF"/>
                </a:solidFill>
                <a:effectLst/>
                <a:latin typeface="JetBrains Mono"/>
              </a:rPr>
            </a:br>
            <a:br>
              <a:rPr kumimoji="0" lang="ru-RU" altLang="ru-RU" sz="1100" b="0" i="0" u="none" strike="noStrike" cap="none" normalizeH="0" baseline="0">
                <a:ln>
                  <a:noFill/>
                </a:ln>
                <a:solidFill>
                  <a:srgbClr val="89DDFF"/>
                </a:solidFill>
                <a:effectLst/>
                <a:latin typeface="JetBrains Mono"/>
              </a:rPr>
            </a:br>
            <a:r>
              <a:rPr kumimoji="0" lang="ru-RU" altLang="ru-RU" sz="1100" b="0" i="1" u="none" strike="noStrike" cap="none" normalizeH="0" baseline="0">
                <a:ln>
                  <a:noFill/>
                </a:ln>
                <a:solidFill>
                  <a:srgbClr val="C792EA"/>
                </a:solidFill>
                <a:effectLst/>
                <a:latin typeface="JetBrains Mono"/>
              </a:rPr>
              <a:t>del </a:t>
            </a:r>
            <a:r>
              <a:rPr kumimoji="0" lang="ru-RU" altLang="ru-RU" sz="1100" b="0" i="0" u="none" strike="noStrike" cap="none" normalizeH="0" baseline="0">
                <a:ln>
                  <a:noFill/>
                </a:ln>
                <a:solidFill>
                  <a:srgbClr val="C3CEE3"/>
                </a:solidFill>
                <a:effectLst/>
                <a:latin typeface="JetBrains Mono"/>
              </a:rPr>
              <a:t>x</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value</a:t>
            </a:r>
            <a:br>
              <a:rPr kumimoji="0" lang="ru-RU" altLang="ru-RU" sz="1100" b="0" i="0" u="none" strike="noStrike" cap="none" normalizeH="0" baseline="0">
                <a:ln>
                  <a:noFill/>
                </a:ln>
                <a:solidFill>
                  <a:srgbClr val="C3CEE3"/>
                </a:solidFill>
                <a:effectLst/>
                <a:latin typeface="JetBrains Mono"/>
              </a:rPr>
            </a:br>
            <a:r>
              <a:rPr kumimoji="0" lang="ru-RU" altLang="ru-RU" sz="1100" b="0" i="1" u="none" strike="noStrike" cap="none" normalizeH="0" baseline="0">
                <a:ln>
                  <a:noFill/>
                </a:ln>
                <a:solidFill>
                  <a:srgbClr val="82AAFF"/>
                </a:solidFill>
                <a:effectLst/>
                <a:latin typeface="JetBrains Mono"/>
              </a:rPr>
              <a:t>print</a:t>
            </a:r>
            <a:r>
              <a:rPr kumimoji="0" lang="ru-RU" altLang="ru-RU" sz="1100" b="0" i="0" u="none" strike="noStrike" cap="none" normalizeH="0" baseline="0">
                <a:ln>
                  <a:noFill/>
                </a:ln>
                <a:solidFill>
                  <a:srgbClr val="89DDFF"/>
                </a:solidFill>
                <a:effectLst/>
                <a:latin typeface="JetBrains Mono"/>
              </a:rPr>
              <a:t>(</a:t>
            </a:r>
            <a:r>
              <a:rPr kumimoji="0" lang="ru-RU" altLang="ru-RU" sz="1100" b="0" i="0" u="none" strike="noStrike" cap="none" normalizeH="0" baseline="0">
                <a:ln>
                  <a:noFill/>
                </a:ln>
                <a:solidFill>
                  <a:srgbClr val="C3CEE3"/>
                </a:solidFill>
                <a:effectLst/>
                <a:latin typeface="JetBrains Mono"/>
              </a:rPr>
              <a:t>x</a:t>
            </a:r>
            <a:r>
              <a:rPr kumimoji="0" lang="ru-RU" altLang="ru-RU" sz="1100" b="0" i="0" u="none" strike="noStrike" cap="none" normalizeH="0" baseline="0">
                <a:ln>
                  <a:noFill/>
                </a:ln>
                <a:solidFill>
                  <a:srgbClr val="89DDFF"/>
                </a:solidFill>
                <a:effectLst/>
                <a:latin typeface="JetBrains Mono"/>
              </a:rPr>
              <a:t>.</a:t>
            </a:r>
            <a:r>
              <a:rPr kumimoji="0" lang="ru-RU" altLang="ru-RU" sz="1100" b="0" i="1" u="none" strike="noStrike" cap="none" normalizeH="0" baseline="0">
                <a:ln>
                  <a:noFill/>
                </a:ln>
                <a:solidFill>
                  <a:srgbClr val="82AAFF"/>
                </a:solidFill>
                <a:effectLst/>
                <a:latin typeface="JetBrains Mono"/>
              </a:rPr>
              <a:t>__dict__</a:t>
            </a:r>
            <a:r>
              <a:rPr kumimoji="0" lang="ru-RU" altLang="ru-RU" sz="1100" b="0" i="0" u="none" strike="noStrike" cap="none" normalizeH="0" baseline="0">
                <a:ln>
                  <a:noFill/>
                </a:ln>
                <a:solidFill>
                  <a:srgbClr val="89DDFF"/>
                </a:solidFill>
                <a:effectLst/>
                <a:latin typeface="JetBrains Mono"/>
              </a:rPr>
              <a:t>)</a:t>
            </a:r>
            <a:endParaRPr kumimoji="0" lang="ru-RU" altLang="ru-RU" sz="2400" b="0" i="0" u="none" strike="noStrike" cap="none" normalizeH="0" baseline="0">
              <a:ln>
                <a:noFill/>
              </a:ln>
              <a:solidFill>
                <a:schemeClr val="tx1"/>
              </a:solidFill>
              <a:effectLst/>
              <a:latin typeface="Arial" panose="020B0604020202020204" pitchFamily="34" charset="0"/>
            </a:endParaRPr>
          </a:p>
        </p:txBody>
      </p:sp>
      <p:sp>
        <p:nvSpPr>
          <p:cNvPr id="11" name="Rectangle 10"/>
          <p:cNvSpPr/>
          <p:nvPr/>
        </p:nvSpPr>
        <p:spPr>
          <a:xfrm>
            <a:off x="7127113" y="2010930"/>
            <a:ext cx="4859675" cy="2462213"/>
          </a:xfrm>
          <a:prstGeom prst="rect">
            <a:avLst/>
          </a:prstGeom>
        </p:spPr>
        <p:txBody>
          <a:bodyPr wrap="square">
            <a:spAutoFit/>
          </a:bodyPr>
          <a:lstStyle/>
          <a:p>
            <a:r>
              <a:rPr lang="uk-UA" sz="1400" i="1" dirty="0"/>
              <a:t>Використання декоратора </a:t>
            </a:r>
            <a:r>
              <a:rPr lang="uk-UA" sz="1400" b="1" i="1" dirty="0"/>
              <a:t>@</a:t>
            </a:r>
            <a:r>
              <a:rPr lang="en-US" sz="1400" b="1" i="1" dirty="0"/>
              <a:t>property </a:t>
            </a:r>
            <a:r>
              <a:rPr lang="uk-UA" sz="1400" i="1" dirty="0"/>
              <a:t>працює так само, як і метод </a:t>
            </a:r>
            <a:r>
              <a:rPr lang="en-US" sz="1400" b="1" i="1" dirty="0"/>
              <a:t>property(). </a:t>
            </a:r>
          </a:p>
          <a:p>
            <a:endParaRPr lang="en-US" sz="1400" b="1" i="1" dirty="0"/>
          </a:p>
          <a:p>
            <a:r>
              <a:rPr lang="uk-UA" sz="1400" i="1" dirty="0"/>
              <a:t>В прикладі вказується, що метод </a:t>
            </a:r>
            <a:r>
              <a:rPr lang="en-US" sz="1400" b="1" i="1" dirty="0"/>
              <a:t>value()</a:t>
            </a:r>
            <a:r>
              <a:rPr lang="en-US" sz="1400" i="1" dirty="0"/>
              <a:t> </a:t>
            </a:r>
            <a:r>
              <a:rPr lang="uk-UA" sz="1400" i="1" dirty="0"/>
              <a:t>також є атрибутом </a:t>
            </a:r>
            <a:r>
              <a:rPr lang="en-US" sz="1400" b="1" i="1" dirty="0" err="1"/>
              <a:t>Alphabeth</a:t>
            </a:r>
            <a:r>
              <a:rPr lang="uk-UA" sz="1400" i="1" dirty="0"/>
              <a:t>, тоді ми використовуємо значення атрибута, щоб вказати сеттер і делетор. </a:t>
            </a:r>
            <a:endParaRPr lang="en-US" sz="1400" i="1" dirty="0"/>
          </a:p>
          <a:p>
            <a:r>
              <a:rPr lang="uk-UA" sz="1400" i="1" dirty="0"/>
              <a:t>Зверніть увагу, що одне і те ж значення методу</a:t>
            </a:r>
            <a:r>
              <a:rPr lang="en-US" sz="1400" i="1" dirty="0"/>
              <a:t> </a:t>
            </a:r>
            <a:r>
              <a:rPr lang="en-US" sz="1400" b="1" i="1" dirty="0"/>
              <a:t>value</a:t>
            </a:r>
            <a:r>
              <a:rPr lang="uk-UA" sz="1400" b="1" i="1" dirty="0"/>
              <a:t>() </a:t>
            </a:r>
            <a:r>
              <a:rPr lang="uk-UA" sz="1400" i="1" dirty="0"/>
              <a:t>використовується з різними визначеннями для визначення </a:t>
            </a:r>
            <a:r>
              <a:rPr lang="en-US" sz="1400" i="1" dirty="0"/>
              <a:t>getter, setter </a:t>
            </a:r>
            <a:r>
              <a:rPr lang="uk-UA" sz="1400" i="1" dirty="0"/>
              <a:t>і </a:t>
            </a:r>
            <a:r>
              <a:rPr lang="en-US" sz="1400" i="1" dirty="0" err="1"/>
              <a:t>deleter</a:t>
            </a:r>
            <a:r>
              <a:rPr lang="uk-UA" sz="1400" i="1" dirty="0"/>
              <a:t>.</a:t>
            </a:r>
          </a:p>
          <a:p>
            <a:r>
              <a:rPr lang="uk-UA" sz="1400" i="1" dirty="0"/>
              <a:t>Кожного разу, коли ми використовуємо </a:t>
            </a:r>
            <a:r>
              <a:rPr lang="en-US" sz="1400" b="1" i="1" dirty="0" err="1"/>
              <a:t>x.value</a:t>
            </a:r>
            <a:r>
              <a:rPr lang="en-US" sz="1400" i="1" dirty="0"/>
              <a:t>, </a:t>
            </a:r>
            <a:r>
              <a:rPr lang="uk-UA" sz="1400" i="1" dirty="0"/>
              <a:t>він внутрішньо викликає відповідні </a:t>
            </a:r>
            <a:r>
              <a:rPr lang="en-US" sz="1400" i="1" dirty="0"/>
              <a:t>getter, setter </a:t>
            </a:r>
            <a:r>
              <a:rPr lang="uk-UA" sz="1400" i="1" dirty="0"/>
              <a:t>і </a:t>
            </a:r>
            <a:r>
              <a:rPr lang="en-US" sz="1400" i="1" dirty="0" err="1"/>
              <a:t>deleter</a:t>
            </a:r>
            <a:r>
              <a:rPr lang="en-US" sz="1400" i="1" dirty="0"/>
              <a:t>. </a:t>
            </a:r>
            <a:endParaRPr lang="uk-UA" sz="1400" i="1" dirty="0"/>
          </a:p>
        </p:txBody>
      </p:sp>
    </p:spTree>
    <p:extLst>
      <p:ext uri="{BB962C8B-B14F-4D97-AF65-F5344CB8AC3E}">
        <p14:creationId xmlns:p14="http://schemas.microsoft.com/office/powerpoint/2010/main" val="3941349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3594254" cy="674030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Person</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__name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name</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__age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0" u="none" strike="noStrike" cap="none" normalizeH="0" baseline="0">
                <a:ln>
                  <a:noFill/>
                </a:ln>
                <a:solidFill>
                  <a:srgbClr val="82AAFF"/>
                </a:solidFill>
                <a:effectLst/>
                <a:latin typeface="JetBrains Mono"/>
              </a:rPr>
              <a:t>@property</a:t>
            </a:r>
            <a:br>
              <a:rPr kumimoji="0" lang="ru-RU" altLang="ru-RU" sz="1200" b="0" i="0" u="none" strike="noStrike" cap="none" normalizeH="0" baseline="0">
                <a:ln>
                  <a:noFill/>
                </a:ln>
                <a:solidFill>
                  <a:srgbClr val="82AAFF"/>
                </a:solidFill>
                <a:effectLst/>
                <a:latin typeface="JetBrains Mono"/>
              </a:rPr>
            </a:br>
            <a:r>
              <a:rPr kumimoji="0" lang="ru-RU" altLang="ru-RU" sz="1200" b="0" i="0" u="none" strike="noStrike" cap="none" normalizeH="0" baseline="0">
                <a:ln>
                  <a:noFill/>
                </a:ln>
                <a:solidFill>
                  <a:srgbClr val="82AA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age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__age</a:t>
            </a:r>
            <a:br>
              <a:rPr kumimoji="0" lang="ru-RU" altLang="ru-RU" sz="1200" b="0" i="0" u="none" strike="noStrike" cap="none" normalizeH="0" baseline="0">
                <a:ln>
                  <a:noFill/>
                </a:ln>
                <a:solidFill>
                  <a:srgbClr val="C3CEE3"/>
                </a:solidFill>
                <a:effectLst/>
                <a:latin typeface="JetBrains Mono"/>
              </a:rPr>
            </a:b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0" u="none" strike="noStrike" cap="none" normalizeH="0" baseline="0">
                <a:ln>
                  <a:noFill/>
                </a:ln>
                <a:solidFill>
                  <a:srgbClr val="82AAFF"/>
                </a:solidFill>
                <a:effectLst/>
                <a:latin typeface="JetBrains Mono"/>
              </a:rPr>
              <a:t>@</a:t>
            </a:r>
            <a:r>
              <a:rPr kumimoji="0" lang="ru-RU" altLang="ru-RU" sz="1200" b="0" i="0" u="none" strike="noStrike" cap="none" normalizeH="0" baseline="0">
                <a:ln>
                  <a:noFill/>
                </a:ln>
                <a:solidFill>
                  <a:srgbClr val="F78C6C"/>
                </a:solidFill>
                <a:effectLst/>
                <a:latin typeface="JetBrains Mono"/>
              </a:rPr>
              <a:t>age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setter</a:t>
            </a: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age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age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if </a:t>
            </a:r>
            <a:r>
              <a:rPr kumimoji="0" lang="ru-RU" altLang="ru-RU" sz="1200" b="0" i="0" u="none" strike="noStrike" cap="none" normalizeH="0" baseline="0">
                <a:ln>
                  <a:noFill/>
                </a:ln>
                <a:solidFill>
                  <a:srgbClr val="F78C6C"/>
                </a:solidFill>
                <a:effectLst/>
                <a:latin typeface="JetBrains Mono"/>
              </a:rPr>
              <a:t>age </a:t>
            </a:r>
            <a:r>
              <a:rPr kumimoji="0" lang="ru-RU" altLang="ru-RU" sz="1200" b="0" i="1" u="none" strike="noStrike" cap="none" normalizeH="0" baseline="0">
                <a:ln>
                  <a:noFill/>
                </a:ln>
                <a:solidFill>
                  <a:srgbClr val="C792EA"/>
                </a:solidFill>
                <a:effectLst/>
                <a:latin typeface="JetBrains Mono"/>
              </a:rPr>
              <a:t>in </a:t>
            </a:r>
            <a:r>
              <a:rPr kumimoji="0" lang="ru-RU" altLang="ru-RU" sz="1200" b="0" i="1" u="none" strike="noStrike" cap="none" normalizeH="0" baseline="0">
                <a:ln>
                  <a:noFill/>
                </a:ln>
                <a:solidFill>
                  <a:srgbClr val="82AAFF"/>
                </a:solidFill>
                <a:effectLst/>
                <a:latin typeface="JetBrains Mono"/>
              </a:rPr>
              <a:t>range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100</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__age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age</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C792EA"/>
                </a:solidFill>
                <a:effectLst/>
                <a:latin typeface="JetBrains Mono"/>
              </a:rPr>
              <a:t>else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"Недопустимий вік"</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@property</a:t>
            </a:r>
            <a:br>
              <a:rPr kumimoji="0" lang="ru-RU" altLang="ru-RU" sz="1200" b="0" i="0" u="none" strike="noStrike" cap="none" normalizeH="0" baseline="0">
                <a:ln>
                  <a:noFill/>
                </a:ln>
                <a:solidFill>
                  <a:srgbClr val="82AAFF"/>
                </a:solidFill>
                <a:effectLst/>
                <a:latin typeface="JetBrains Mono"/>
              </a:rPr>
            </a:br>
            <a:r>
              <a:rPr kumimoji="0" lang="ru-RU" altLang="ru-RU" sz="1200" b="0" i="0" u="none" strike="noStrike" cap="none" normalizeH="0" baseline="0">
                <a:ln>
                  <a:noFill/>
                </a:ln>
                <a:solidFill>
                  <a:srgbClr val="82AA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__name</a:t>
            </a:r>
            <a:br>
              <a:rPr kumimoji="0" lang="ru-RU" altLang="ru-RU" sz="1200" b="0" i="0" u="none" strike="noStrike" cap="none" normalizeH="0" baseline="0">
                <a:ln>
                  <a:noFill/>
                </a:ln>
                <a:solidFill>
                  <a:srgbClr val="C3CEE3"/>
                </a:solidFill>
                <a:effectLst/>
                <a:latin typeface="JetBrains Mono"/>
              </a:rPr>
            </a:b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0" u="none" strike="noStrike" cap="none" normalizeH="0" baseline="0">
                <a:ln>
                  <a:noFill/>
                </a:ln>
                <a:solidFill>
                  <a:srgbClr val="82AAFF"/>
                </a:solidFill>
                <a:effectLst/>
                <a:latin typeface="JetBrains Mono"/>
              </a:rPr>
              <a:t>@</a:t>
            </a:r>
            <a:r>
              <a:rPr kumimoji="0" lang="ru-RU" altLang="ru-RU" sz="1200" b="0" i="0" u="none" strike="noStrike" cap="none" normalizeH="0" baseline="0">
                <a:ln>
                  <a:noFill/>
                </a:ln>
                <a:solidFill>
                  <a:srgbClr val="F78C6C"/>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setter</a:t>
            </a: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__name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name</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display_info</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"Ім’я:"</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__name</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E88D"/>
                </a:solidFill>
                <a:effectLst/>
                <a:latin typeface="JetBrains Mono"/>
              </a:rPr>
              <a:t>"</a:t>
            </a:r>
            <a:r>
              <a:rPr kumimoji="0" lang="ru-RU" altLang="ru-RU" sz="1200" b="0" i="0" u="none" strike="noStrike" cap="none" normalizeH="0" baseline="0">
                <a:ln>
                  <a:noFill/>
                </a:ln>
                <a:solidFill>
                  <a:srgbClr val="89DDFF"/>
                </a:solidFill>
                <a:effectLst/>
                <a:latin typeface="JetBrains Mono"/>
              </a:rPr>
              <a:t>\t</a:t>
            </a:r>
            <a:r>
              <a:rPr kumimoji="0" lang="ru-RU" altLang="ru-RU" sz="1200" b="0" i="0" u="none" strike="noStrike" cap="none" normalizeH="0" baseline="0">
                <a:ln>
                  <a:noFill/>
                </a:ln>
                <a:solidFill>
                  <a:srgbClr val="C3E88D"/>
                </a:solidFill>
                <a:effectLst/>
                <a:latin typeface="JetBrains Mono"/>
              </a:rPr>
              <a:t>Вік:"</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__age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if </a:t>
            </a:r>
            <a:r>
              <a:rPr kumimoji="0" lang="ru-RU" altLang="ru-RU" sz="1200" b="0" i="0" u="none" strike="noStrike" cap="none" normalizeH="0" baseline="0">
                <a:ln>
                  <a:noFill/>
                </a:ln>
                <a:solidFill>
                  <a:srgbClr val="C3CEE3"/>
                </a:solidFill>
                <a:effectLst/>
                <a:latin typeface="JetBrains Mono"/>
              </a:rPr>
              <a:t>__name__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E88D"/>
                </a:solidFill>
                <a:effectLst/>
                <a:latin typeface="JetBrains Mono"/>
              </a:rPr>
              <a:t>"__main__"</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tom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Person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"Tom"</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tom</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age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40</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0" u="none" strike="noStrike" cap="none" normalizeH="0" baseline="0">
                <a:ln>
                  <a:noFill/>
                </a:ln>
                <a:solidFill>
                  <a:srgbClr val="C3CEE3"/>
                </a:solidFill>
                <a:effectLst/>
                <a:latin typeface="JetBrains Mono"/>
              </a:rPr>
              <a:t>tom</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display_info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dan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Person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'Dennis'</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age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50</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display_info</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2001900" y="5745319"/>
            <a:ext cx="1724025" cy="238125"/>
          </a:xfrm>
          <a:prstGeom prst="rect">
            <a:avLst/>
          </a:prstGeom>
        </p:spPr>
      </p:pic>
      <p:pic>
        <p:nvPicPr>
          <p:cNvPr id="10" name="Picture 9"/>
          <p:cNvPicPr>
            <a:picLocks noChangeAspect="1"/>
          </p:cNvPicPr>
          <p:nvPr/>
        </p:nvPicPr>
        <p:blipFill>
          <a:blip r:embed="rId3"/>
          <a:stretch>
            <a:fillRect/>
          </a:stretch>
        </p:blipFill>
        <p:spPr>
          <a:xfrm>
            <a:off x="2001900" y="6431075"/>
            <a:ext cx="1885950" cy="257175"/>
          </a:xfrm>
          <a:prstGeom prst="rect">
            <a:avLst/>
          </a:prstGeom>
        </p:spPr>
      </p:pic>
      <p:sp>
        <p:nvSpPr>
          <p:cNvPr id="12" name="Rectangle 7"/>
          <p:cNvSpPr>
            <a:spLocks noChangeArrowheads="1"/>
          </p:cNvSpPr>
          <p:nvPr/>
        </p:nvSpPr>
        <p:spPr bwMode="auto">
          <a:xfrm>
            <a:off x="4164594" y="184418"/>
            <a:ext cx="5879430" cy="2677656"/>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546E7A"/>
                </a:solidFill>
                <a:effectLst/>
                <a:latin typeface="JetBrains Mono"/>
              </a:rPr>
              <a:t>#    Спроба змінити захищений атрибут  (невдала)</a:t>
            </a:r>
            <a:br>
              <a:rPr kumimoji="0" lang="ru-RU" altLang="ru-RU" sz="1200" b="0" i="1" u="none" strike="noStrike" cap="none" normalizeH="0" baseline="0">
                <a:ln>
                  <a:noFill/>
                </a:ln>
                <a:solidFill>
                  <a:srgbClr val="546E7A"/>
                </a:solidFill>
                <a:effectLst/>
                <a:latin typeface="JetBrains Mono"/>
              </a:rPr>
            </a:b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__name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E88D"/>
                </a:solidFill>
                <a:effectLst/>
                <a:latin typeface="JetBrains Mono"/>
              </a:rPr>
              <a:t>'Jack'</a:t>
            </a:r>
            <a:br>
              <a:rPr kumimoji="0" lang="ru-RU" altLang="ru-RU" sz="1200" b="0" i="0" u="none" strike="noStrike" cap="none" normalizeH="0" baseline="0">
                <a:ln>
                  <a:noFill/>
                </a:ln>
                <a:solidFill>
                  <a:srgbClr val="C3E88D"/>
                </a:solidFill>
                <a:effectLst/>
                <a:latin typeface="JetBrains Mono"/>
              </a:rPr>
            </a:b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display_info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546E7A"/>
                </a:solidFill>
                <a:effectLst/>
                <a:latin typeface="JetBrains Mono"/>
              </a:rPr>
              <a:t>#Насправді в об’єкта dan створюється ще один атрибут dan.__name = 'Jack'</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в додаток до вже існуючого dan.name = 'Dennis'.</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В цьому легко переконатись, передивившись список</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атрибутів об’єкта</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__dict__</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546E7A"/>
                </a:solidFill>
                <a:effectLst/>
                <a:latin typeface="JetBrains Mono"/>
              </a:rPr>
              <a:t>#     Спроба змінити цей атрибут без знаку __</a:t>
            </a:r>
            <a:br>
              <a:rPr kumimoji="0" lang="ru-RU" altLang="ru-RU" sz="1200" b="0" i="1" u="none" strike="noStrike" cap="none" normalizeH="0" baseline="0">
                <a:ln>
                  <a:noFill/>
                </a:ln>
                <a:solidFill>
                  <a:srgbClr val="546E7A"/>
                </a:solidFill>
                <a:effectLst/>
                <a:latin typeface="JetBrains Mono"/>
              </a:rPr>
            </a:b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name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E88D"/>
                </a:solidFill>
                <a:effectLst/>
                <a:latin typeface="JetBrains Mono"/>
              </a:rPr>
              <a:t>'Jack'</a:t>
            </a:r>
            <a:br>
              <a:rPr kumimoji="0" lang="ru-RU" altLang="ru-RU" sz="1200" b="0" i="0" u="none" strike="noStrike" cap="none" normalizeH="0" baseline="0">
                <a:ln>
                  <a:noFill/>
                </a:ln>
                <a:solidFill>
                  <a:srgbClr val="C3E88D"/>
                </a:solidFill>
                <a:effectLst/>
                <a:latin typeface="JetBrains Mono"/>
              </a:rPr>
            </a:b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display_info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name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dan</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__dict__</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4"/>
          <a:stretch>
            <a:fillRect/>
          </a:stretch>
        </p:blipFill>
        <p:spPr>
          <a:xfrm>
            <a:off x="7000875" y="1398289"/>
            <a:ext cx="5191125" cy="476250"/>
          </a:xfrm>
          <a:prstGeom prst="rect">
            <a:avLst/>
          </a:prstGeom>
        </p:spPr>
      </p:pic>
      <p:pic>
        <p:nvPicPr>
          <p:cNvPr id="14" name="Picture 13"/>
          <p:cNvPicPr>
            <a:picLocks noChangeAspect="1"/>
          </p:cNvPicPr>
          <p:nvPr/>
        </p:nvPicPr>
        <p:blipFill>
          <a:blip r:embed="rId5"/>
          <a:stretch>
            <a:fillRect/>
          </a:stretch>
        </p:blipFill>
        <p:spPr>
          <a:xfrm>
            <a:off x="7191375" y="2233734"/>
            <a:ext cx="5000625" cy="733425"/>
          </a:xfrm>
          <a:prstGeom prst="rect">
            <a:avLst/>
          </a:prstGeom>
        </p:spPr>
      </p:pic>
    </p:spTree>
    <p:extLst>
      <p:ext uri="{BB962C8B-B14F-4D97-AF65-F5344CB8AC3E}">
        <p14:creationId xmlns:p14="http://schemas.microsoft.com/office/powerpoint/2010/main" val="158454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39844"/>
            <a:ext cx="3856776" cy="307818"/>
          </a:xfrm>
        </p:spPr>
        <p:txBody>
          <a:bodyPr>
            <a:normAutofit/>
          </a:bodyPr>
          <a:lstStyle/>
          <a:p>
            <a:pPr lvl="0" algn="l" eaLnBrk="0" fontAlgn="base" hangingPunct="0">
              <a:lnSpc>
                <a:spcPct val="100000"/>
              </a:lnSpc>
              <a:spcBef>
                <a:spcPct val="0"/>
              </a:spcBef>
              <a:spcAft>
                <a:spcPct val="0"/>
              </a:spcAft>
            </a:pPr>
            <a:r>
              <a:rPr lang="uk-UA" sz="1400" dirty="0"/>
              <a:t>Приклад простої реалізації об'єкта </a:t>
            </a:r>
            <a:r>
              <a:rPr lang="en-US" sz="1400" dirty="0"/>
              <a:t>Circle </a:t>
            </a:r>
          </a:p>
        </p:txBody>
      </p:sp>
      <p:sp>
        <p:nvSpPr>
          <p:cNvPr id="2" name="Rectangle 1"/>
          <p:cNvSpPr>
            <a:spLocks noChangeArrowheads="1"/>
          </p:cNvSpPr>
          <p:nvPr/>
        </p:nvSpPr>
        <p:spPr bwMode="auto">
          <a:xfrm>
            <a:off x="102314" y="314762"/>
            <a:ext cx="3961149" cy="433965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Circle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"""Коло."""</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y</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y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y</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r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r</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length</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"""Повертає довжину кола"""</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F78C6C"/>
                </a:solidFill>
                <a:effectLst/>
                <a:latin typeface="JetBrains Mono"/>
              </a:rPr>
              <a:t>2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math</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pi </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r</a:t>
            </a:r>
            <a:br>
              <a:rPr kumimoji="0" lang="ru-RU" altLang="ru-RU" sz="1200" b="0" i="0" u="none" strike="noStrike" cap="none" normalizeH="0" baseline="0" dirty="0">
                <a:ln>
                  <a:noFill/>
                </a:ln>
                <a:solidFill>
                  <a:srgbClr val="C3CEE3"/>
                </a:solidFill>
                <a:effectLst/>
                <a:latin typeface="JetBrains Mono"/>
              </a:rPr>
            </a:b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square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"""Повертає площу кола"""</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CEE3"/>
                </a:solidFill>
                <a:effectLst/>
                <a:latin typeface="JetBrains Mono"/>
              </a:rPr>
              <a:t>math</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pi </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2</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__str__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E88D"/>
                </a:solidFill>
                <a:effectLst/>
                <a:latin typeface="JetBrains Mono"/>
              </a:rPr>
              <a:t>"Коло ({0.x}; {0.y}) радіус={0.r}"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format</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C792EA"/>
                </a:solidFill>
                <a:effectLst/>
                <a:latin typeface="JetBrains Mono"/>
              </a:rPr>
              <a:t>if </a:t>
            </a:r>
            <a:r>
              <a:rPr kumimoji="0" lang="ru-RU" altLang="ru-RU" sz="1200" b="0" i="0" u="none" strike="noStrike" cap="none" normalizeH="0" baseline="0" dirty="0">
                <a:ln>
                  <a:noFill/>
                </a:ln>
                <a:solidFill>
                  <a:srgbClr val="C3CEE3"/>
                </a:solidFill>
                <a:effectLst/>
                <a:latin typeface="JetBrains Mono"/>
              </a:rPr>
              <a:t>__name__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"__main__"</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c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Circle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3</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4</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  </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length</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square</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17695" y="5116811"/>
            <a:ext cx="2914650" cy="495300"/>
          </a:xfrm>
          <a:prstGeom prst="rect">
            <a:avLst/>
          </a:prstGeom>
        </p:spPr>
      </p:pic>
      <p:sp>
        <p:nvSpPr>
          <p:cNvPr id="5" name="Rectangle 4"/>
          <p:cNvSpPr/>
          <p:nvPr/>
        </p:nvSpPr>
        <p:spPr>
          <a:xfrm>
            <a:off x="117695" y="5612111"/>
            <a:ext cx="4327556" cy="523220"/>
          </a:xfrm>
          <a:prstGeom prst="rect">
            <a:avLst/>
          </a:prstGeom>
        </p:spPr>
        <p:txBody>
          <a:bodyPr wrap="square">
            <a:spAutoFit/>
          </a:bodyPr>
          <a:lstStyle/>
          <a:p>
            <a:r>
              <a:rPr lang="uk-UA" sz="1400" dirty="0"/>
              <a:t>Як бачите, </a:t>
            </a:r>
            <a:r>
              <a:rPr lang="uk-UA" sz="1400" b="1" i="1" dirty="0"/>
              <a:t>всі атрибути загальнодоступні</a:t>
            </a:r>
            <a:r>
              <a:rPr lang="uk-UA" sz="1400" dirty="0"/>
              <a:t> і </a:t>
            </a:r>
            <a:r>
              <a:rPr lang="uk-UA" sz="1400" b="1" i="1" dirty="0"/>
              <a:t>є можливість вказання від’ємного радіусу</a:t>
            </a:r>
            <a:r>
              <a:rPr lang="uk-UA" sz="1400" dirty="0"/>
              <a:t>. </a:t>
            </a:r>
          </a:p>
        </p:txBody>
      </p:sp>
      <p:pic>
        <p:nvPicPr>
          <p:cNvPr id="6" name="Picture 5"/>
          <p:cNvPicPr>
            <a:picLocks noChangeAspect="1"/>
          </p:cNvPicPr>
          <p:nvPr/>
        </p:nvPicPr>
        <p:blipFill>
          <a:blip r:embed="rId3"/>
          <a:stretch>
            <a:fillRect/>
          </a:stretch>
        </p:blipFill>
        <p:spPr>
          <a:xfrm>
            <a:off x="117695" y="6167579"/>
            <a:ext cx="2876550" cy="561975"/>
          </a:xfrm>
          <a:prstGeom prst="rect">
            <a:avLst/>
          </a:prstGeom>
        </p:spPr>
      </p:pic>
      <p:sp>
        <p:nvSpPr>
          <p:cNvPr id="7" name="Rectangle 6"/>
          <p:cNvSpPr/>
          <p:nvPr/>
        </p:nvSpPr>
        <p:spPr>
          <a:xfrm>
            <a:off x="8440947" y="39844"/>
            <a:ext cx="3582055" cy="738664"/>
          </a:xfrm>
          <a:prstGeom prst="rect">
            <a:avLst/>
          </a:prstGeom>
        </p:spPr>
        <p:txBody>
          <a:bodyPr wrap="square">
            <a:spAutoFit/>
          </a:bodyPr>
          <a:lstStyle/>
          <a:p>
            <a:r>
              <a:rPr lang="ru-RU" sz="1400" dirty="0"/>
              <a:t>- додати сеттери і геттери для радіусу, а сам радіус позначити як </a:t>
            </a:r>
            <a:r>
              <a:rPr lang="ru-RU" sz="1400" b="1" dirty="0"/>
              <a:t>не захищений атрибут </a:t>
            </a:r>
            <a:r>
              <a:rPr lang="en-US" sz="1400" b="1" dirty="0"/>
              <a:t>(_r)</a:t>
            </a:r>
            <a:endParaRPr lang="uk-UA" sz="1400" b="1" dirty="0"/>
          </a:p>
        </p:txBody>
      </p:sp>
      <p:sp>
        <p:nvSpPr>
          <p:cNvPr id="8" name="Rectangle 2"/>
          <p:cNvSpPr>
            <a:spLocks noChangeArrowheads="1"/>
          </p:cNvSpPr>
          <p:nvPr/>
        </p:nvSpPr>
        <p:spPr bwMode="auto">
          <a:xfrm>
            <a:off x="4148896" y="321706"/>
            <a:ext cx="4046108" cy="637097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Circle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"""Коло."""</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y</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y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y</a:t>
            </a:r>
            <a:endParaRPr kumimoji="0" lang="en-US" altLang="ru-RU" sz="1200" b="0" i="0" u="none" strike="noStrike" cap="none" normalizeH="0" baseline="0" dirty="0">
              <a:ln>
                <a:noFill/>
              </a:ln>
              <a:solidFill>
                <a:srgbClr val="F78C6C"/>
              </a:solidFill>
              <a:effectLst/>
              <a:latin typeface="JetBrains Mono"/>
            </a:endParaRPr>
          </a:p>
          <a:p>
            <a:pPr lvl="0" eaLnBrk="0" fontAlgn="base" hangingPunct="0">
              <a:spcBef>
                <a:spcPct val="0"/>
              </a:spcBef>
              <a:spcAft>
                <a:spcPct val="0"/>
              </a:spcAft>
            </a:pPr>
            <a:r>
              <a:rPr lang="en-US" altLang="ru-RU" sz="1200" dirty="0">
                <a:solidFill>
                  <a:srgbClr val="F78C6C"/>
                </a:solidFill>
                <a:latin typeface="JetBrains Mono"/>
              </a:rPr>
              <a:t>       </a:t>
            </a:r>
            <a:r>
              <a:rPr lang="ru-RU" altLang="ru-RU" sz="1200" i="1" dirty="0">
                <a:solidFill>
                  <a:srgbClr val="546E7A"/>
                </a:solidFill>
                <a:latin typeface="JetBrains Mono"/>
              </a:rPr>
              <a:t># Радіус self._r встановлюється через </a:t>
            </a:r>
            <a:endParaRPr lang="en-US" altLang="ru-RU" sz="1200" i="1" dirty="0">
              <a:solidFill>
                <a:srgbClr val="546E7A"/>
              </a:solidFill>
              <a:latin typeface="JetBrains Mono"/>
            </a:endParaRPr>
          </a:p>
          <a:p>
            <a:pPr lvl="0" eaLnBrk="0" fontAlgn="base" hangingPunct="0">
              <a:spcBef>
                <a:spcPct val="0"/>
              </a:spcBef>
              <a:spcAft>
                <a:spcPct val="0"/>
              </a:spcAft>
            </a:pPr>
            <a:r>
              <a:rPr lang="en-US" altLang="ru-RU" sz="1200" i="1" dirty="0">
                <a:solidFill>
                  <a:srgbClr val="546E7A"/>
                </a:solidFill>
                <a:latin typeface="JetBrains Mono"/>
              </a:rPr>
              <a:t>       </a:t>
            </a:r>
            <a:r>
              <a:rPr lang="ru-RU" altLang="ru-RU" sz="1200" i="1" dirty="0">
                <a:solidFill>
                  <a:srgbClr val="546E7A"/>
                </a:solidFill>
                <a:latin typeface="JetBrains Mono"/>
              </a:rPr>
              <a:t>#</a:t>
            </a:r>
            <a:r>
              <a:rPr lang="en-US" altLang="ru-RU" sz="1200" i="1" dirty="0">
                <a:solidFill>
                  <a:srgbClr val="546E7A"/>
                </a:solidFill>
                <a:latin typeface="JetBrains Mono"/>
              </a:rPr>
              <a:t>   </a:t>
            </a:r>
            <a:r>
              <a:rPr lang="ru-RU" altLang="ru-RU" sz="1200" i="1" dirty="0">
                <a:solidFill>
                  <a:srgbClr val="546E7A"/>
                </a:solidFill>
                <a:latin typeface="JetBrains Mono"/>
              </a:rPr>
              <a:t>метод-сетер set_r (),</a:t>
            </a:r>
            <a:br>
              <a:rPr lang="ru-RU" altLang="ru-RU" sz="1200" i="1" dirty="0">
                <a:solidFill>
                  <a:srgbClr val="546E7A"/>
                </a:solidFill>
                <a:latin typeface="JetBrains Mono"/>
              </a:rPr>
            </a:br>
            <a:r>
              <a:rPr lang="en-US" altLang="ru-RU" sz="1200" i="1" dirty="0">
                <a:solidFill>
                  <a:srgbClr val="546E7A"/>
                </a:solidFill>
                <a:latin typeface="JetBrains Mono"/>
              </a:rPr>
              <a:t>       </a:t>
            </a:r>
            <a:r>
              <a:rPr lang="ru-RU" altLang="ru-RU" sz="1200" i="1" dirty="0">
                <a:solidFill>
                  <a:srgbClr val="546E7A"/>
                </a:solidFill>
                <a:latin typeface="JetBrains Mono"/>
              </a:rPr>
              <a:t># Який перевіряє встановлюється значення</a:t>
            </a: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set_r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r</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length</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F78C6C"/>
                </a:solidFill>
                <a:effectLst/>
                <a:latin typeface="JetBrains Mono"/>
              </a:rPr>
              <a:t>2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math</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pi </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_r</a:t>
            </a:r>
            <a:br>
              <a:rPr kumimoji="0" lang="ru-RU" altLang="ru-RU" sz="1200" b="0" i="0" u="none" strike="noStrike" cap="none" normalizeH="0" baseline="0" dirty="0">
                <a:ln>
                  <a:noFill/>
                </a:ln>
                <a:solidFill>
                  <a:srgbClr val="C3CEE3"/>
                </a:solidFill>
                <a:effectLst/>
                <a:latin typeface="JetBrains Mono"/>
              </a:rPr>
            </a:b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square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CEE3"/>
                </a:solidFill>
                <a:effectLst/>
                <a:latin typeface="JetBrains Mono"/>
              </a:rPr>
              <a:t>math</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pi </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_r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2</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get_r</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"""Повертає радіус."""</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_r</a:t>
            </a:r>
            <a:br>
              <a:rPr kumimoji="0" lang="ru-RU" altLang="ru-RU" sz="1200" b="0" i="0" u="none" strike="noStrike" cap="none" normalizeH="0" baseline="0" dirty="0">
                <a:ln>
                  <a:noFill/>
                </a:ln>
                <a:solidFill>
                  <a:srgbClr val="C3CEE3"/>
                </a:solidFill>
                <a:effectLst/>
                <a:latin typeface="JetBrains Mono"/>
              </a:rPr>
            </a:br>
            <a:br>
              <a:rPr kumimoji="0" lang="ru-RU" altLang="ru-RU" sz="1200" b="0" i="0" u="none" strike="noStrike" cap="none" normalizeH="0" baseline="0" dirty="0">
                <a:ln>
                  <a:noFill/>
                </a:ln>
                <a:solidFill>
                  <a:srgbClr val="C3CEE3"/>
                </a:solidFill>
                <a:effectLst/>
                <a:latin typeface="JetBrains Mono"/>
              </a:rPr>
            </a:br>
            <a:r>
              <a:rPr kumimoji="0" lang="ru-RU" altLang="ru-RU" sz="1200" b="0" i="0" u="none" strike="noStrike" cap="none" normalizeH="0" baseline="0" dirty="0">
                <a:ln>
                  <a:noFill/>
                </a:ln>
                <a:solidFill>
                  <a:srgbClr val="C3CEE3"/>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set_r</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r</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"""Встановити радіус в значення 'r'."""</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 Встановлюємо тільки додатній радіус</a:t>
            </a:r>
            <a:br>
              <a:rPr kumimoji="0" lang="ru-RU" altLang="ru-RU" sz="1200" b="0" i="1" u="none" strike="noStrike" cap="none" normalizeH="0" baseline="0" dirty="0">
                <a:ln>
                  <a:noFill/>
                </a:ln>
                <a:solidFill>
                  <a:srgbClr val="546E7A"/>
                </a:solidFill>
                <a:effectLst/>
                <a:latin typeface="JetBrains Mono"/>
              </a:rPr>
            </a:br>
            <a:r>
              <a:rPr kumimoji="0" lang="ru-RU" altLang="ru-RU" sz="1200" b="0" i="1" u="none" strike="noStrike" cap="none" normalizeH="0" baseline="0" dirty="0">
                <a:ln>
                  <a:noFill/>
                </a:ln>
                <a:solidFill>
                  <a:srgbClr val="546E7A"/>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assert </a:t>
            </a:r>
            <a:r>
              <a:rPr kumimoji="0" lang="ru-RU" altLang="ru-RU" sz="1200" b="0" i="0" u="none" strike="noStrike" cap="none" normalizeH="0" baseline="0" dirty="0">
                <a:ln>
                  <a:noFill/>
                </a:ln>
                <a:solidFill>
                  <a:srgbClr val="F78C6C"/>
                </a:solidFill>
                <a:effectLst/>
                <a:latin typeface="JetBrains Mono"/>
              </a:rPr>
              <a:t>r </a:t>
            </a:r>
            <a:r>
              <a:rPr kumimoji="0" lang="ru-RU" altLang="ru-RU" sz="1200" b="0" i="0" u="none" strike="noStrike" cap="none" normalizeH="0" baseline="0" dirty="0">
                <a:ln>
                  <a:noFill/>
                </a:ln>
                <a:solidFill>
                  <a:srgbClr val="89DDFF"/>
                </a:solidFill>
                <a:effectLst/>
                <a:latin typeface="JetBrains Mono"/>
              </a:rPr>
              <a:t>&gt; </a:t>
            </a:r>
            <a:r>
              <a:rPr kumimoji="0" lang="ru-RU" altLang="ru-RU" sz="1200" b="0" i="0" u="none" strike="noStrike" cap="none" normalizeH="0" baseline="0" dirty="0">
                <a:ln>
                  <a:noFill/>
                </a:ln>
                <a:solidFill>
                  <a:srgbClr val="F78C6C"/>
                </a:solidFill>
                <a:effectLst/>
                <a:latin typeface="JetBrains Mono"/>
              </a:rPr>
              <a:t>0</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"Радіус має бути додатнім!"</a:t>
            </a:r>
            <a:br>
              <a:rPr kumimoji="0" lang="ru-RU" altLang="ru-RU" sz="1200" b="0" i="0" u="none" strike="noStrike" cap="none" normalizeH="0" baseline="0" dirty="0">
                <a:ln>
                  <a:noFill/>
                </a:ln>
                <a:solidFill>
                  <a:srgbClr val="C3E88D"/>
                </a:solidFill>
                <a:effectLst/>
                <a:latin typeface="JetBrains Mono"/>
              </a:rPr>
            </a:br>
            <a:r>
              <a:rPr kumimoji="0" lang="ru-RU" altLang="ru-RU" sz="1200" b="0" i="0" u="none" strike="noStrike" cap="none" normalizeH="0" baseline="0" dirty="0">
                <a:ln>
                  <a:noFill/>
                </a:ln>
                <a:solidFill>
                  <a:srgbClr val="C3E88D"/>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_r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r</a:t>
            </a:r>
            <a:br>
              <a:rPr kumimoji="0" lang="ru-RU" altLang="ru-RU" sz="1200" b="0" i="0" u="none" strike="noStrike" cap="none" normalizeH="0" baseline="0" dirty="0">
                <a:ln>
                  <a:noFill/>
                </a:ln>
                <a:solidFill>
                  <a:srgbClr val="F78C6C"/>
                </a:solidFill>
                <a:effectLst/>
                <a:latin typeface="JetBrains Mono"/>
              </a:rPr>
            </a:br>
            <a:br>
              <a:rPr kumimoji="0" lang="ru-RU" altLang="ru-RU" sz="1200" b="0" i="0" u="none" strike="noStrike" cap="none" normalizeH="0" baseline="0" dirty="0">
                <a:ln>
                  <a:noFill/>
                </a:ln>
                <a:solidFill>
                  <a:srgbClr val="F78C6C"/>
                </a:solidFill>
                <a:effectLst/>
                <a:latin typeface="JetBrains Mono"/>
              </a:rPr>
            </a:br>
            <a:r>
              <a:rPr kumimoji="0" lang="ru-RU" altLang="ru-RU" sz="1200" b="0" i="0" u="none" strike="noStrike" cap="none" normalizeH="0" baseline="0" dirty="0">
                <a:ln>
                  <a:noFill/>
                </a:ln>
                <a:solidFill>
                  <a:srgbClr val="F78C6C"/>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__str__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E88D"/>
                </a:solidFill>
                <a:effectLst/>
                <a:latin typeface="JetBrains Mono"/>
              </a:rPr>
              <a:t>"Коло ({0.x}; {0.y}) радіус={0._r}"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format</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C792EA"/>
                </a:solidFill>
                <a:effectLst/>
                <a:latin typeface="JetBrains Mono"/>
              </a:rPr>
              <a:t>if </a:t>
            </a:r>
            <a:r>
              <a:rPr kumimoji="0" lang="ru-RU" altLang="ru-RU" sz="1200" b="0" i="0" u="none" strike="noStrike" cap="none" normalizeH="0" baseline="0" dirty="0">
                <a:ln>
                  <a:noFill/>
                </a:ln>
                <a:solidFill>
                  <a:srgbClr val="C3CEE3"/>
                </a:solidFill>
                <a:effectLst/>
                <a:latin typeface="JetBrains Mono"/>
              </a:rPr>
              <a:t>__name__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E88D"/>
                </a:solidFill>
                <a:effectLst/>
                <a:latin typeface="JetBrains Mono"/>
              </a:rPr>
              <a:t>"__main__"</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c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Circle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3</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4</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length</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square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C3CEE3"/>
                </a:solidFill>
                <a:effectLst/>
                <a:latin typeface="JetBrains Mono"/>
              </a:rPr>
              <a:t>c</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set_r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1</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4909646" y="39885"/>
            <a:ext cx="3333926" cy="307777"/>
          </a:xfrm>
          <a:prstGeom prst="rect">
            <a:avLst/>
          </a:prstGeom>
        </p:spPr>
        <p:txBody>
          <a:bodyPr wrap="none">
            <a:spAutoFit/>
          </a:bodyPr>
          <a:lstStyle/>
          <a:p>
            <a:r>
              <a:rPr lang="ru-RU" sz="1400" dirty="0"/>
              <a:t>Вирішення проблеми від’ємного радіусу </a:t>
            </a:r>
            <a:endParaRPr lang="uk-UA" sz="1400" dirty="0"/>
          </a:p>
        </p:txBody>
      </p:sp>
      <p:sp>
        <p:nvSpPr>
          <p:cNvPr id="10" name="Rectangle 9"/>
          <p:cNvSpPr/>
          <p:nvPr/>
        </p:nvSpPr>
        <p:spPr>
          <a:xfrm>
            <a:off x="8440947" y="1194047"/>
            <a:ext cx="3416367" cy="3108543"/>
          </a:xfrm>
          <a:prstGeom prst="rect">
            <a:avLst/>
          </a:prstGeom>
        </p:spPr>
        <p:txBody>
          <a:bodyPr wrap="square">
            <a:spAutoFit/>
          </a:bodyPr>
          <a:lstStyle/>
          <a:p>
            <a:r>
              <a:rPr lang="uk-UA" sz="1400" dirty="0"/>
              <a:t>Тепер передбачається, що користувач класу буде викликати методи </a:t>
            </a:r>
            <a:r>
              <a:rPr lang="en-US" sz="1400" b="1" i="1" dirty="0" err="1"/>
              <a:t>set_r</a:t>
            </a:r>
            <a:r>
              <a:rPr lang="en-US" sz="1400" b="1" i="1" dirty="0"/>
              <a:t>()</a:t>
            </a:r>
            <a:r>
              <a:rPr lang="en-US" sz="1400" dirty="0"/>
              <a:t> </a:t>
            </a:r>
            <a:r>
              <a:rPr lang="uk-UA" sz="1400" dirty="0"/>
              <a:t>і </a:t>
            </a:r>
            <a:r>
              <a:rPr lang="en-US" sz="1400" b="1" i="1" dirty="0" err="1"/>
              <a:t>get_r</a:t>
            </a:r>
            <a:r>
              <a:rPr lang="en-US" sz="1400" b="1" i="1" dirty="0"/>
              <a:t>()</a:t>
            </a:r>
            <a:r>
              <a:rPr lang="en-US" sz="1400" dirty="0"/>
              <a:t> </a:t>
            </a:r>
            <a:r>
              <a:rPr lang="uk-UA" sz="1400" dirty="0"/>
              <a:t>для встановлення і отримання значення радіуса відповідно. </a:t>
            </a:r>
          </a:p>
          <a:p>
            <a:endParaRPr lang="uk-UA" sz="1400" dirty="0"/>
          </a:p>
          <a:p>
            <a:r>
              <a:rPr lang="uk-UA" sz="1400" dirty="0"/>
              <a:t>Даний підхід зазвичай використовується в мовах, де відсутня підтримка властивостей за замовчуванням (наприклад, С ++), але для </a:t>
            </a:r>
            <a:r>
              <a:rPr lang="en-US" sz="1400" dirty="0"/>
              <a:t>Python </a:t>
            </a:r>
            <a:r>
              <a:rPr lang="uk-UA" sz="1400" dirty="0"/>
              <a:t>рішення громіздке і не відповідає принципу універсального доступу. </a:t>
            </a:r>
          </a:p>
          <a:p>
            <a:endParaRPr lang="uk-UA" sz="1400" dirty="0"/>
          </a:p>
          <a:p>
            <a:endParaRPr lang="uk-UA" sz="1400" dirty="0"/>
          </a:p>
          <a:p>
            <a:r>
              <a:rPr lang="uk-UA" sz="1400" dirty="0"/>
              <a:t>Тому застосовують </a:t>
            </a:r>
            <a:r>
              <a:rPr lang="uk-UA" sz="1400" i="1" dirty="0"/>
              <a:t>властивості</a:t>
            </a:r>
          </a:p>
        </p:txBody>
      </p:sp>
      <p:pic>
        <p:nvPicPr>
          <p:cNvPr id="13" name="Picture 12"/>
          <p:cNvPicPr>
            <a:picLocks noChangeAspect="1"/>
          </p:cNvPicPr>
          <p:nvPr/>
        </p:nvPicPr>
        <p:blipFill>
          <a:blip r:embed="rId4"/>
          <a:stretch>
            <a:fillRect/>
          </a:stretch>
        </p:blipFill>
        <p:spPr>
          <a:xfrm>
            <a:off x="8280437" y="5611362"/>
            <a:ext cx="2838450" cy="504825"/>
          </a:xfrm>
          <a:prstGeom prst="rect">
            <a:avLst/>
          </a:prstGeom>
        </p:spPr>
      </p:pic>
      <p:pic>
        <p:nvPicPr>
          <p:cNvPr id="14" name="Picture 13"/>
          <p:cNvPicPr>
            <a:picLocks noChangeAspect="1"/>
          </p:cNvPicPr>
          <p:nvPr/>
        </p:nvPicPr>
        <p:blipFill>
          <a:blip r:embed="rId5"/>
          <a:stretch>
            <a:fillRect/>
          </a:stretch>
        </p:blipFill>
        <p:spPr>
          <a:xfrm>
            <a:off x="7962900" y="6218047"/>
            <a:ext cx="4229100" cy="514350"/>
          </a:xfrm>
          <a:prstGeom prst="rect">
            <a:avLst/>
          </a:prstGeom>
        </p:spPr>
      </p:pic>
    </p:spTree>
    <p:extLst>
      <p:ext uri="{BB962C8B-B14F-4D97-AF65-F5344CB8AC3E}">
        <p14:creationId xmlns:p14="http://schemas.microsoft.com/office/powerpoint/2010/main" val="2471520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5695149" cy="674030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Circle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x</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0</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y</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0</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0</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x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x</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y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y</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r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r</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length</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0" u="none" strike="noStrike" cap="none" normalizeH="0" baseline="0">
                <a:ln>
                  <a:noFill/>
                </a:ln>
                <a:solidFill>
                  <a:srgbClr val="F78C6C"/>
                </a:solidFill>
                <a:effectLst/>
                <a:latin typeface="JetBrains Mono"/>
              </a:rPr>
              <a:t>2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math</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pi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r</a:t>
            </a:r>
            <a:br>
              <a:rPr kumimoji="0" lang="ru-RU" altLang="ru-RU" sz="1200" b="0" i="0" u="none" strike="noStrike" cap="none" normalizeH="0" baseline="0">
                <a:ln>
                  <a:noFill/>
                </a:ln>
                <a:solidFill>
                  <a:srgbClr val="C3CEE3"/>
                </a:solidFill>
                <a:effectLst/>
                <a:latin typeface="JetBrains Mono"/>
              </a:rPr>
            </a:b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0" u="none" strike="noStrike" cap="none" normalizeH="0" baseline="0">
                <a:ln>
                  <a:noFill/>
                </a:ln>
                <a:solidFill>
                  <a:srgbClr val="C3CEE3"/>
                </a:solidFill>
                <a:effectLst/>
                <a:latin typeface="JetBrains Mono"/>
              </a:rPr>
              <a:t>math</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pi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2</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0" u="none" strike="noStrike" cap="none" normalizeH="0" baseline="0">
                <a:ln>
                  <a:noFill/>
                </a:ln>
                <a:solidFill>
                  <a:srgbClr val="82AAFF"/>
                </a:solidFill>
                <a:effectLst/>
                <a:latin typeface="JetBrains Mono"/>
              </a:rPr>
              <a:t>@property</a:t>
            </a:r>
            <a:br>
              <a:rPr kumimoji="0" lang="ru-RU" altLang="ru-RU" sz="1200" b="0" i="0" u="none" strike="noStrike" cap="none" normalizeH="0" baseline="0">
                <a:ln>
                  <a:noFill/>
                </a:ln>
                <a:solidFill>
                  <a:srgbClr val="82AAFF"/>
                </a:solidFill>
                <a:effectLst/>
                <a:latin typeface="JetBrains Mono"/>
              </a:rPr>
            </a:br>
            <a:r>
              <a:rPr kumimoji="0" lang="ru-RU" altLang="ru-RU" sz="1200" b="0" i="0" u="none" strike="noStrike" cap="none" normalizeH="0" baseline="0">
                <a:ln>
                  <a:noFill/>
                </a:ln>
                <a:solidFill>
                  <a:srgbClr val="82AA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r</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 Визначення властивості 'r': повертає 'self._r' і дозволяє працювати з</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 Радіусом ззовні, як зі звичайним атрибутом</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_r</a:t>
            </a:r>
            <a:br>
              <a:rPr kumimoji="0" lang="ru-RU" altLang="ru-RU" sz="1200" b="0" i="0" u="none" strike="noStrike" cap="none" normalizeH="0" baseline="0">
                <a:ln>
                  <a:noFill/>
                </a:ln>
                <a:solidFill>
                  <a:srgbClr val="C3CEE3"/>
                </a:solidFill>
                <a:effectLst/>
                <a:latin typeface="JetBrains Mono"/>
              </a:rPr>
            </a:b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0" u="none" strike="noStrike" cap="none" normalizeH="0" baseline="0">
                <a:ln>
                  <a:noFill/>
                </a:ln>
                <a:solidFill>
                  <a:srgbClr val="82AAFF"/>
                </a:solidFill>
                <a:effectLst/>
                <a:latin typeface="JetBrains Mono"/>
              </a:rPr>
              <a:t>@</a:t>
            </a:r>
            <a:r>
              <a:rPr kumimoji="0" lang="ru-RU" altLang="ru-RU" sz="1200" b="0" i="0" u="none" strike="noStrike" cap="none" normalizeH="0" baseline="0">
                <a:ln>
                  <a:noFill/>
                </a:ln>
                <a:solidFill>
                  <a:srgbClr val="F78C6C"/>
                </a:solidFill>
                <a:effectLst/>
                <a:latin typeface="JetBrains Mono"/>
              </a:rPr>
              <a:t>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setter</a:t>
            </a:r>
            <a:br>
              <a:rPr kumimoji="0" lang="ru-RU" altLang="ru-RU" sz="1200" b="0" i="0" u="none" strike="noStrike" cap="none" normalizeH="0" baseline="0">
                <a:ln>
                  <a:noFill/>
                </a:ln>
                <a:solidFill>
                  <a:srgbClr val="C3CEE3"/>
                </a:solidFill>
                <a:effectLst/>
                <a:latin typeface="JetBrains Mono"/>
              </a:rPr>
            </a:br>
            <a:r>
              <a:rPr kumimoji="0" lang="ru-RU" altLang="ru-RU" sz="1200" b="0" i="0" u="none" strike="noStrike" cap="none" normalizeH="0" baseline="0">
                <a:ln>
                  <a:noFill/>
                </a:ln>
                <a:solidFill>
                  <a:srgbClr val="C3CEE3"/>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r</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r</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"""Встановити радіус кола в 'r'.</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Метод може бути не зазначений, так як властивість 'r'</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має бути доступна тільки для читання.         """</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a:t>
            </a:r>
            <a:r>
              <a:rPr kumimoji="0" lang="ru-RU" altLang="ru-RU" sz="1200" b="0" i="1" u="none" strike="noStrike" cap="none" normalizeH="0" baseline="0">
                <a:ln>
                  <a:noFill/>
                </a:ln>
                <a:solidFill>
                  <a:srgbClr val="C792EA"/>
                </a:solidFill>
                <a:effectLst/>
                <a:latin typeface="JetBrains Mono"/>
              </a:rPr>
              <a:t>assert </a:t>
            </a:r>
            <a:r>
              <a:rPr kumimoji="0" lang="ru-RU" altLang="ru-RU" sz="1200" b="0" i="0" u="none" strike="noStrike" cap="none" normalizeH="0" baseline="0">
                <a:ln>
                  <a:noFill/>
                </a:ln>
                <a:solidFill>
                  <a:srgbClr val="F78C6C"/>
                </a:solidFill>
                <a:effectLst/>
                <a:latin typeface="JetBrains Mono"/>
              </a:rPr>
              <a:t>r </a:t>
            </a:r>
            <a:r>
              <a:rPr kumimoji="0" lang="ru-RU" altLang="ru-RU" sz="1200" b="0" i="0" u="none" strike="noStrike" cap="none" normalizeH="0" baseline="0">
                <a:ln>
                  <a:noFill/>
                </a:ln>
                <a:solidFill>
                  <a:srgbClr val="89DDFF"/>
                </a:solidFill>
                <a:effectLst/>
                <a:latin typeface="JetBrains Mono"/>
              </a:rPr>
              <a:t>&gt; </a:t>
            </a:r>
            <a:r>
              <a:rPr kumimoji="0" lang="ru-RU" altLang="ru-RU" sz="1200" b="0" i="0" u="none" strike="noStrike" cap="none" normalizeH="0" baseline="0">
                <a:ln>
                  <a:noFill/>
                </a:ln>
                <a:solidFill>
                  <a:srgbClr val="F78C6C"/>
                </a:solidFill>
                <a:effectLst/>
                <a:latin typeface="JetBrains Mono"/>
              </a:rPr>
              <a:t>0</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E88D"/>
                </a:solidFill>
                <a:effectLst/>
                <a:latin typeface="JetBrains Mono"/>
              </a:rPr>
              <a:t>"Радіус має бути додатнім!"</a:t>
            </a:r>
            <a:br>
              <a:rPr kumimoji="0" lang="ru-RU" altLang="ru-RU" sz="1200" b="0" i="0" u="none" strike="noStrike" cap="none" normalizeH="0" baseline="0">
                <a:ln>
                  <a:noFill/>
                </a:ln>
                <a:solidFill>
                  <a:srgbClr val="C3E88D"/>
                </a:solidFill>
                <a:effectLst/>
                <a:latin typeface="JetBrains Mono"/>
              </a:rPr>
            </a:br>
            <a:r>
              <a:rPr kumimoji="0" lang="ru-RU" altLang="ru-RU" sz="1200" b="0" i="0" u="none" strike="noStrike" cap="none" normalizeH="0" baseline="0">
                <a:ln>
                  <a:noFill/>
                </a:ln>
                <a:solidFill>
                  <a:srgbClr val="C3E88D"/>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_r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r</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__str__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0" u="none" strike="noStrike" cap="none" normalizeH="0" baseline="0">
                <a:ln>
                  <a:noFill/>
                </a:ln>
                <a:solidFill>
                  <a:srgbClr val="C3E88D"/>
                </a:solidFill>
                <a:effectLst/>
                <a:latin typeface="JetBrains Mono"/>
              </a:rPr>
              <a:t>"Коло ({0.x}; {0.y}) радіус={0.r}"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format</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if </a:t>
            </a:r>
            <a:r>
              <a:rPr kumimoji="0" lang="ru-RU" altLang="ru-RU" sz="1200" b="0" i="0" u="none" strike="noStrike" cap="none" normalizeH="0" baseline="0">
                <a:ln>
                  <a:noFill/>
                </a:ln>
                <a:solidFill>
                  <a:srgbClr val="C3CEE3"/>
                </a:solidFill>
                <a:effectLst/>
                <a:latin typeface="JetBrains Mono"/>
              </a:rPr>
              <a:t>__name__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E88D"/>
                </a:solidFill>
                <a:effectLst/>
                <a:latin typeface="JetBrains Mono"/>
              </a:rPr>
              <a:t>"__main__"</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c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Circle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3</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4</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r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5</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length</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r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467303" y="5553829"/>
            <a:ext cx="2905125" cy="476250"/>
          </a:xfrm>
          <a:prstGeom prst="rect">
            <a:avLst/>
          </a:prstGeom>
        </p:spPr>
      </p:pic>
      <p:pic>
        <p:nvPicPr>
          <p:cNvPr id="6" name="Picture 5"/>
          <p:cNvPicPr>
            <a:picLocks noChangeAspect="1"/>
          </p:cNvPicPr>
          <p:nvPr/>
        </p:nvPicPr>
        <p:blipFill>
          <a:blip r:embed="rId3"/>
          <a:stretch>
            <a:fillRect/>
          </a:stretch>
        </p:blipFill>
        <p:spPr>
          <a:xfrm>
            <a:off x="5467303" y="6106703"/>
            <a:ext cx="3381375" cy="276225"/>
          </a:xfrm>
          <a:prstGeom prst="rect">
            <a:avLst/>
          </a:prstGeom>
        </p:spPr>
      </p:pic>
      <p:sp>
        <p:nvSpPr>
          <p:cNvPr id="7" name="Rectangle 6"/>
          <p:cNvSpPr/>
          <p:nvPr/>
        </p:nvSpPr>
        <p:spPr>
          <a:xfrm>
            <a:off x="5803271" y="189972"/>
            <a:ext cx="5886116" cy="338554"/>
          </a:xfrm>
          <a:prstGeom prst="rect">
            <a:avLst/>
          </a:prstGeom>
        </p:spPr>
        <p:txBody>
          <a:bodyPr wrap="square">
            <a:spAutoFit/>
          </a:bodyPr>
          <a:lstStyle/>
          <a:p>
            <a:r>
              <a:rPr lang="ru-RU" sz="1600" dirty="0"/>
              <a:t>Використання властивостей для обмеження доступу до радіусу </a:t>
            </a:r>
            <a:endParaRPr lang="uk-UA" sz="1600" dirty="0"/>
          </a:p>
        </p:txBody>
      </p:sp>
      <p:sp>
        <p:nvSpPr>
          <p:cNvPr id="8" name="Rectangle 7"/>
          <p:cNvSpPr/>
          <p:nvPr/>
        </p:nvSpPr>
        <p:spPr>
          <a:xfrm>
            <a:off x="5803271" y="1826547"/>
            <a:ext cx="5886116" cy="2554545"/>
          </a:xfrm>
          <a:prstGeom prst="rect">
            <a:avLst/>
          </a:prstGeom>
        </p:spPr>
        <p:txBody>
          <a:bodyPr wrap="square">
            <a:spAutoFit/>
          </a:bodyPr>
          <a:lstStyle/>
          <a:p>
            <a:r>
              <a:rPr lang="uk-UA" sz="1600" dirty="0"/>
              <a:t>Властивість визначається за допомогою декораторів:</a:t>
            </a:r>
          </a:p>
          <a:p>
            <a:r>
              <a:rPr lang="uk-UA" sz="1600" dirty="0"/>
              <a:t> </a:t>
            </a:r>
          </a:p>
          <a:p>
            <a:r>
              <a:rPr lang="uk-UA" sz="1600" b="1" i="1" dirty="0"/>
              <a:t>@</a:t>
            </a:r>
            <a:r>
              <a:rPr lang="en-US" sz="1600" b="1" i="1" dirty="0"/>
              <a:t>property: </a:t>
            </a:r>
            <a:r>
              <a:rPr lang="uk-UA" sz="1600" dirty="0"/>
              <a:t>визначає метод отримання значення; </a:t>
            </a:r>
          </a:p>
          <a:p>
            <a:r>
              <a:rPr lang="uk-UA" sz="1600" b="1" i="1" dirty="0"/>
              <a:t>@</a:t>
            </a:r>
            <a:r>
              <a:rPr lang="en-US" sz="1600" b="1" i="1" dirty="0" err="1"/>
              <a:t>r.setter</a:t>
            </a:r>
            <a:r>
              <a:rPr lang="en-US" sz="1600" dirty="0"/>
              <a:t>: </a:t>
            </a:r>
            <a:r>
              <a:rPr lang="uk-UA" sz="1600" dirty="0"/>
              <a:t>визначає метод установки значення властивості </a:t>
            </a:r>
            <a:r>
              <a:rPr lang="en-US" sz="1600" b="1" i="1" dirty="0"/>
              <a:t>r</a:t>
            </a:r>
            <a:r>
              <a:rPr lang="en-US" sz="1600" dirty="0"/>
              <a:t>.</a:t>
            </a:r>
          </a:p>
          <a:p>
            <a:endParaRPr lang="en-US" sz="1600" dirty="0"/>
          </a:p>
          <a:p>
            <a:r>
              <a:rPr lang="uk-UA" sz="1600" dirty="0"/>
              <a:t>Ім'я властивості</a:t>
            </a:r>
            <a:r>
              <a:rPr lang="uk-UA" sz="1600" b="1" i="1" dirty="0"/>
              <a:t> </a:t>
            </a:r>
            <a:r>
              <a:rPr lang="en-US" sz="1600" b="1" i="1" dirty="0"/>
              <a:t>r </a:t>
            </a:r>
            <a:r>
              <a:rPr lang="uk-UA" sz="1600" dirty="0"/>
              <a:t>визначається в найменуванні обох методів і декоратор</a:t>
            </a:r>
            <a:r>
              <a:rPr lang="en-US" sz="1600" dirty="0"/>
              <a:t>s</a:t>
            </a:r>
            <a:r>
              <a:rPr lang="uk-UA" sz="1600" dirty="0"/>
              <a:t> </a:t>
            </a:r>
            <a:r>
              <a:rPr lang="uk-UA" sz="1600" b="1" i="1" dirty="0"/>
              <a:t>@</a:t>
            </a:r>
            <a:r>
              <a:rPr lang="en-US" sz="1600" i="1" dirty="0" err="1"/>
              <a:t>r</a:t>
            </a:r>
            <a:r>
              <a:rPr lang="en-US" sz="1600" b="1" i="1" dirty="0" err="1"/>
              <a:t>.setter</a:t>
            </a:r>
            <a:r>
              <a:rPr lang="en-US" sz="1600" dirty="0"/>
              <a:t>. </a:t>
            </a:r>
          </a:p>
          <a:p>
            <a:endParaRPr lang="en-US" sz="1600" dirty="0"/>
          </a:p>
          <a:p>
            <a:r>
              <a:rPr lang="uk-UA" sz="1600" dirty="0"/>
              <a:t>Якщо необхідно реалізувати властивість «тільки для читання», другий метод може бути не зазначений. </a:t>
            </a:r>
          </a:p>
        </p:txBody>
      </p:sp>
      <p:sp>
        <p:nvSpPr>
          <p:cNvPr id="2" name="Rectangle 1"/>
          <p:cNvSpPr/>
          <p:nvPr/>
        </p:nvSpPr>
        <p:spPr>
          <a:xfrm>
            <a:off x="5803271" y="621909"/>
            <a:ext cx="5886116" cy="584775"/>
          </a:xfrm>
          <a:prstGeom prst="rect">
            <a:avLst/>
          </a:prstGeom>
        </p:spPr>
        <p:txBody>
          <a:bodyPr wrap="square">
            <a:spAutoFit/>
          </a:bodyPr>
          <a:lstStyle/>
          <a:p>
            <a:r>
              <a:rPr lang="uk-UA" sz="1600" i="1" dirty="0"/>
              <a:t>Властивість (англ. </a:t>
            </a:r>
            <a:r>
              <a:rPr lang="en-US" sz="1600" i="1" dirty="0"/>
              <a:t>Property) - </a:t>
            </a:r>
            <a:r>
              <a:rPr lang="uk-UA" sz="1600" i="1" dirty="0"/>
              <a:t>спеціальний атрибут класу, що імітує поле (але який при читанні викликає якийсь метод). </a:t>
            </a:r>
          </a:p>
        </p:txBody>
      </p:sp>
    </p:spTree>
    <p:extLst>
      <p:ext uri="{BB962C8B-B14F-4D97-AF65-F5344CB8AC3E}">
        <p14:creationId xmlns:p14="http://schemas.microsoft.com/office/powerpoint/2010/main" val="2490704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Спадкування і поліморфізм </a:t>
            </a:r>
          </a:p>
          <a:p>
            <a:pPr lvl="0" algn="l" eaLnBrk="0" fontAlgn="base" hangingPunct="0">
              <a:lnSpc>
                <a:spcPct val="100000"/>
              </a:lnSpc>
              <a:spcBef>
                <a:spcPct val="0"/>
              </a:spcBef>
              <a:spcAft>
                <a:spcPct val="0"/>
              </a:spcAft>
            </a:pPr>
            <a:r>
              <a:rPr lang="uk-UA" sz="1600" dirty="0"/>
              <a:t>В Python всі класи </a:t>
            </a:r>
            <a:r>
              <a:rPr lang="uk-UA" sz="1600" b="1" dirty="0"/>
              <a:t>успадковуються</a:t>
            </a:r>
            <a:r>
              <a:rPr lang="uk-UA" sz="1600" dirty="0"/>
              <a:t> від класу </a:t>
            </a:r>
            <a:r>
              <a:rPr lang="uk-UA" sz="1600" b="1" i="1" dirty="0"/>
              <a:t>object</a:t>
            </a:r>
            <a:r>
              <a:rPr lang="uk-UA" sz="1600" dirty="0"/>
              <a:t>, що містить деякимі атрибути за замовчуванням (наприклад, __init__, __doc__, __str__ і т.д.). </a:t>
            </a:r>
          </a:p>
          <a:p>
            <a:pPr lvl="0" algn="l" eaLnBrk="0" fontAlgn="base" hangingPunct="0">
              <a:lnSpc>
                <a:spcPct val="100000"/>
              </a:lnSpc>
              <a:spcBef>
                <a:spcPct val="0"/>
              </a:spcBef>
              <a:spcAft>
                <a:spcPct val="0"/>
              </a:spcAft>
            </a:pPr>
            <a:r>
              <a:rPr lang="uk-UA" sz="1600" dirty="0"/>
              <a:t>Дочірні класи можуть змінювати поведінку атрибутів класу-батька, перевизначивши (</a:t>
            </a:r>
            <a:r>
              <a:rPr lang="uk-UA" sz="1600" i="1" dirty="0"/>
              <a:t>Override</a:t>
            </a:r>
            <a:r>
              <a:rPr lang="uk-UA" sz="1600" dirty="0"/>
              <a:t>) їх. При цьому, як правило, дочірній клас доповнює батьківський метод, додавши свій код після батьківського (використовуючи функцію </a:t>
            </a:r>
            <a:r>
              <a:rPr lang="uk-UA" sz="1600" b="1" i="1" dirty="0"/>
              <a:t>super()</a:t>
            </a:r>
            <a:r>
              <a:rPr lang="uk-UA" sz="1600" dirty="0"/>
              <a:t>, яка надає посилання на батьківський клас). </a:t>
            </a:r>
          </a:p>
          <a:p>
            <a:pPr lvl="0" algn="l" eaLnBrk="0" fontAlgn="base" hangingPunct="0">
              <a:lnSpc>
                <a:spcPct val="100000"/>
              </a:lnSpc>
              <a:spcBef>
                <a:spcPct val="0"/>
              </a:spcBef>
              <a:spcAft>
                <a:spcPct val="0"/>
              </a:spcAft>
            </a:pPr>
            <a:r>
              <a:rPr lang="uk-UA" sz="1600" dirty="0"/>
              <a:t>Кожен клас також може отримати інформацію про своїх «батьків» через метод </a:t>
            </a:r>
            <a:r>
              <a:rPr lang="uk-UA" sz="1600" b="1" i="1" dirty="0"/>
              <a:t>__bases __()</a:t>
            </a:r>
            <a:r>
              <a:rPr lang="uk-UA" sz="1600" dirty="0"/>
              <a:t> або </a:t>
            </a:r>
            <a:r>
              <a:rPr lang="uk-UA" sz="1600" b="1" i="1" dirty="0"/>
              <a:t>isinstance()</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b="1" dirty="0"/>
              <a:t>Поліморфізм</a:t>
            </a:r>
            <a:r>
              <a:rPr lang="uk-UA" sz="1600" dirty="0"/>
              <a:t> дозволяє інтерпретувати будь-який об'єкт, як екземпляр не тільки поточного класу, але і будь-якого з його базових класів. У компільованих мовах програмування поліморфізм досягається за рахунок створення віртуальних методів, які на відміну від невіртуальних можна перевантажити в класі-нащадку. В Python всі методи є віртуальними і, відповідно, доступними для перезавантаження. </a:t>
            </a:r>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r>
              <a:rPr lang="uk-UA" sz="1600" dirty="0"/>
              <a:t>Зв'язок між батьківським і дочірнім класом встановлюється через дочірній: батьківські класи перераховуються в дужках після його імені. </a:t>
            </a:r>
          </a:p>
        </p:txBody>
      </p:sp>
      <p:sp>
        <p:nvSpPr>
          <p:cNvPr id="4" name="Rectangle 2"/>
          <p:cNvSpPr>
            <a:spLocks noChangeArrowheads="1"/>
          </p:cNvSpPr>
          <p:nvPr/>
        </p:nvSpPr>
        <p:spPr bwMode="auto">
          <a:xfrm>
            <a:off x="181070" y="3873456"/>
            <a:ext cx="2459328" cy="2862322"/>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length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width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height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setPlaces</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DeskTable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width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length</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3235775" y="3719567"/>
            <a:ext cx="4305409" cy="307777"/>
          </a:xfrm>
          <a:prstGeom prst="rect">
            <a:avLst/>
          </a:prstGeom>
        </p:spPr>
        <p:txBody>
          <a:bodyPr wrap="none">
            <a:spAutoFit/>
          </a:bodyPr>
          <a:lstStyle/>
          <a:p>
            <a:r>
              <a:rPr lang="uk-UA" sz="1400" i="1" dirty="0"/>
              <a:t>Повне перевизначення методу батьківського класу </a:t>
            </a:r>
          </a:p>
        </p:txBody>
      </p:sp>
      <p:sp>
        <p:nvSpPr>
          <p:cNvPr id="7" name="Rectangle 4"/>
          <p:cNvSpPr>
            <a:spLocks noChangeArrowheads="1"/>
          </p:cNvSpPr>
          <p:nvPr/>
        </p:nvSpPr>
        <p:spPr bwMode="auto">
          <a:xfrm>
            <a:off x="3720974" y="4065644"/>
            <a:ext cx="2682145" cy="64633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ComputerTable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DeskTable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width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length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e</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8" name="Rectangle 7"/>
          <p:cNvSpPr/>
          <p:nvPr/>
        </p:nvSpPr>
        <p:spPr>
          <a:xfrm>
            <a:off x="3129481" y="4818860"/>
            <a:ext cx="5453204" cy="2031325"/>
          </a:xfrm>
          <a:prstGeom prst="rect">
            <a:avLst/>
          </a:prstGeom>
        </p:spPr>
        <p:txBody>
          <a:bodyPr wrap="square">
            <a:spAutoFit/>
          </a:bodyPr>
          <a:lstStyle/>
          <a:p>
            <a:r>
              <a:rPr lang="uk-UA" sz="1400" i="1" dirty="0"/>
              <a:t>При створенні об'єкта класу </a:t>
            </a:r>
            <a:r>
              <a:rPr lang="en-US" sz="1400" b="1" i="1" dirty="0" err="1"/>
              <a:t>ComputerTable</a:t>
            </a:r>
            <a:r>
              <a:rPr lang="en-US" sz="1400" i="1" dirty="0"/>
              <a:t> </a:t>
            </a:r>
            <a:r>
              <a:rPr lang="uk-UA" sz="1400" i="1" dirty="0"/>
              <a:t>як і раніше потрібно вказувати параметри, так як інтерпретатор в пошуках конструктора піде по дереву успадкування спочатку в батьківський клас, а потім в його батькіський клас і знайде там метод </a:t>
            </a:r>
            <a:r>
              <a:rPr lang="uk-UA" sz="1400" b="1" i="1" dirty="0"/>
              <a:t>__</a:t>
            </a:r>
            <a:r>
              <a:rPr lang="en-US" sz="1400" b="1" i="1" dirty="0" err="1"/>
              <a:t>init</a:t>
            </a:r>
            <a:r>
              <a:rPr lang="en-US" sz="1400" b="1" i="1" dirty="0"/>
              <a:t> __ ()</a:t>
            </a:r>
            <a:r>
              <a:rPr lang="en-US" sz="1400" i="1" dirty="0"/>
              <a:t>. </a:t>
            </a:r>
            <a:endParaRPr lang="uk-UA" sz="1400" i="1" dirty="0"/>
          </a:p>
          <a:p>
            <a:r>
              <a:rPr lang="uk-UA" sz="1400" i="1" dirty="0"/>
              <a:t>Однак коли буде викликатися метод </a:t>
            </a:r>
            <a:r>
              <a:rPr lang="en-US" sz="1400" b="1" i="1" dirty="0"/>
              <a:t>square()</a:t>
            </a:r>
            <a:r>
              <a:rPr lang="en-US" sz="1400" i="1" dirty="0"/>
              <a:t>, </a:t>
            </a:r>
            <a:r>
              <a:rPr lang="uk-UA" sz="1400" i="1" dirty="0"/>
              <a:t>то оскільки він буде виявлений в самому </a:t>
            </a:r>
            <a:r>
              <a:rPr lang="en-US" sz="1400" b="1" i="1" dirty="0" err="1"/>
              <a:t>ComputerTable</a:t>
            </a:r>
            <a:r>
              <a:rPr lang="en-US" sz="1400" i="1" dirty="0"/>
              <a:t>, </a:t>
            </a:r>
            <a:r>
              <a:rPr lang="uk-UA" sz="1400" i="1" dirty="0"/>
              <a:t>то метод </a:t>
            </a:r>
            <a:r>
              <a:rPr lang="en-US" sz="1400" b="1" i="1" dirty="0"/>
              <a:t>square()</a:t>
            </a:r>
            <a:r>
              <a:rPr lang="en-US" sz="1400" i="1" dirty="0"/>
              <a:t> </a:t>
            </a:r>
            <a:r>
              <a:rPr lang="uk-UA" sz="1400" i="1" dirty="0"/>
              <a:t>з </a:t>
            </a:r>
            <a:r>
              <a:rPr lang="en-US" sz="1400" b="1" i="1" dirty="0" err="1"/>
              <a:t>DeskTable</a:t>
            </a:r>
            <a:r>
              <a:rPr lang="en-US" sz="1400" b="1" i="1" dirty="0"/>
              <a:t> </a:t>
            </a:r>
            <a:r>
              <a:rPr lang="uk-UA" sz="1400" i="1" dirty="0"/>
              <a:t>залишиться невидимим. Для об'єктів класу </a:t>
            </a:r>
            <a:r>
              <a:rPr lang="en-US" sz="1400" b="1" i="1" dirty="0" err="1"/>
              <a:t>ComputerTable</a:t>
            </a:r>
            <a:r>
              <a:rPr lang="en-US" sz="1400" i="1" dirty="0"/>
              <a:t> </a:t>
            </a:r>
            <a:r>
              <a:rPr lang="uk-UA" sz="1400" i="1" dirty="0"/>
              <a:t>він виявиться перевизначеним. </a:t>
            </a:r>
          </a:p>
        </p:txBody>
      </p:sp>
      <p:sp>
        <p:nvSpPr>
          <p:cNvPr id="9" name="Rectangle 5"/>
          <p:cNvSpPr>
            <a:spLocks noChangeArrowheads="1"/>
          </p:cNvSpPr>
          <p:nvPr/>
        </p:nvSpPr>
        <p:spPr bwMode="auto">
          <a:xfrm>
            <a:off x="8908610" y="5719558"/>
            <a:ext cx="2051139" cy="46166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C3CEE3"/>
                </a:solidFill>
                <a:effectLst/>
                <a:latin typeface="JetBrains Mono"/>
              </a:rPr>
              <a:t>ct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82AAFF"/>
                </a:solidFill>
                <a:effectLst/>
                <a:latin typeface="JetBrains Mono"/>
              </a:rPr>
              <a:t>ComputerTable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2</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1</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1" u="none" strike="noStrike" cap="none" normalizeH="0" baseline="0" dirty="0">
                <a:ln>
                  <a:noFill/>
                </a:ln>
                <a:solidFill>
                  <a:srgbClr val="82AAFF"/>
                </a:solidFill>
                <a:effectLst/>
                <a:latin typeface="JetBrains Mono"/>
              </a:rPr>
              <a:t>print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ct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square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0.3</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9071768" y="6335782"/>
            <a:ext cx="552450" cy="304800"/>
          </a:xfrm>
          <a:prstGeom prst="rect">
            <a:avLst/>
          </a:prstGeom>
        </p:spPr>
      </p:pic>
    </p:spTree>
    <p:extLst>
      <p:ext uri="{BB962C8B-B14F-4D97-AF65-F5344CB8AC3E}">
        <p14:creationId xmlns:p14="http://schemas.microsoft.com/office/powerpoint/2010/main" val="150279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30" y="262550"/>
            <a:ext cx="11606541" cy="6346480"/>
          </a:xfrm>
        </p:spPr>
        <p:txBody>
          <a:bodyPr>
            <a:normAutofit/>
          </a:bodyPr>
          <a:lstStyle/>
          <a:p>
            <a:pPr marL="0" indent="0">
              <a:buNone/>
            </a:pPr>
            <a:r>
              <a:rPr lang="ru-RU" sz="1600" b="1" dirty="0"/>
              <a:t>Доповнення, воно ж розширення, методу</a:t>
            </a:r>
            <a:r>
              <a:rPr lang="ru-RU" sz="1600" dirty="0"/>
              <a:t> </a:t>
            </a:r>
          </a:p>
          <a:p>
            <a:pPr marL="0" indent="0">
              <a:buNone/>
            </a:pPr>
            <a:r>
              <a:rPr lang="ru-RU" sz="1600" i="1" dirty="0"/>
              <a:t>Якщо розглянути обчислення площі, то частина коду надкласу дублюється в підкласі. Цього можна уникнути, якщо викликати </a:t>
            </a:r>
            <a:r>
              <a:rPr lang="ru-RU" sz="1600" i="1" u="sng" dirty="0"/>
              <a:t>батьківський метод, а потім доповнити його</a:t>
            </a:r>
            <a:r>
              <a:rPr lang="ru-RU" sz="1600" i="1" dirty="0"/>
              <a:t>: </a:t>
            </a:r>
          </a:p>
          <a:p>
            <a:pPr marL="0" indent="0">
              <a:buNone/>
            </a:pPr>
            <a:endParaRPr lang="ru-RU" sz="1600" i="1" dirty="0"/>
          </a:p>
          <a:p>
            <a:pPr marL="0" indent="0">
              <a:buNone/>
            </a:pPr>
            <a:endParaRPr lang="ru-RU" sz="1600" i="1" dirty="0"/>
          </a:p>
          <a:p>
            <a:pPr marL="0" indent="0">
              <a:buNone/>
            </a:pPr>
            <a:endParaRPr lang="ru-RU" sz="1600" i="1" dirty="0"/>
          </a:p>
          <a:p>
            <a:pPr marL="0" indent="0">
              <a:buNone/>
            </a:pPr>
            <a:r>
              <a:rPr lang="ru-RU" sz="1600" b="1" dirty="0"/>
              <a:t>Параметри зі значеннями за замовчуванням у батьківського класу </a:t>
            </a:r>
          </a:p>
          <a:p>
            <a:pPr marL="0" indent="0">
              <a:buNone/>
            </a:pPr>
            <a:r>
              <a:rPr lang="ru-RU" sz="1600" i="1" dirty="0"/>
              <a:t>Розглянемо випадок, коли батьківський клас має параметри зі значеннями за замовчуванням, а дочірній - немає: </a:t>
            </a:r>
            <a:endParaRPr lang="uk-UA" sz="1600" i="1" dirty="0"/>
          </a:p>
          <a:p>
            <a:pPr marL="0" indent="0">
              <a:buNone/>
            </a:pPr>
            <a:endParaRPr lang="ru-RU" sz="1600" b="1" dirty="0"/>
          </a:p>
        </p:txBody>
      </p:sp>
      <p:sp>
        <p:nvSpPr>
          <p:cNvPr id="4" name="Rectangle 1"/>
          <p:cNvSpPr>
            <a:spLocks noChangeArrowheads="1"/>
          </p:cNvSpPr>
          <p:nvPr/>
        </p:nvSpPr>
        <p:spPr bwMode="auto">
          <a:xfrm>
            <a:off x="208230" y="1236295"/>
            <a:ext cx="2809359" cy="64633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ComputerTable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DeskTable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0" u="none" strike="noStrike" cap="none" normalizeH="0" baseline="0">
                <a:ln>
                  <a:noFill/>
                </a:ln>
                <a:solidFill>
                  <a:srgbClr val="C3CEE3"/>
                </a:solidFill>
                <a:effectLst/>
                <a:latin typeface="JetBrains Mono"/>
              </a:rPr>
              <a:t>DeskTable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 </a:t>
            </a:r>
            <a:r>
              <a:rPr kumimoji="0" lang="ru-RU" altLang="ru-RU" sz="1200" b="0" i="0" u="none" strike="noStrike" cap="none" normalizeH="0" baseline="0">
                <a:ln>
                  <a:noFill/>
                </a:ln>
                <a:solidFill>
                  <a:srgbClr val="F78C6C"/>
                </a:solidFill>
                <a:effectLst/>
                <a:latin typeface="JetBrains Mono"/>
              </a:rPr>
              <a:t>e </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3189605" y="1236295"/>
            <a:ext cx="5501722" cy="523220"/>
          </a:xfrm>
          <a:prstGeom prst="rect">
            <a:avLst/>
          </a:prstGeom>
        </p:spPr>
        <p:txBody>
          <a:bodyPr wrap="square">
            <a:spAutoFit/>
          </a:bodyPr>
          <a:lstStyle/>
          <a:p>
            <a:r>
              <a:rPr lang="ru-RU" sz="1400" i="1" dirty="0"/>
              <a:t>Тут викликається метод іншого класу, а потім доповнюється своїми виразами. В даному випадку відніманням. </a:t>
            </a:r>
            <a:endParaRPr lang="uk-UA" sz="1400" i="1" dirty="0"/>
          </a:p>
        </p:txBody>
      </p:sp>
      <p:sp>
        <p:nvSpPr>
          <p:cNvPr id="6" name="Rectangle 2"/>
          <p:cNvSpPr>
            <a:spLocks noChangeArrowheads="1"/>
          </p:cNvSpPr>
          <p:nvPr/>
        </p:nvSpPr>
        <p:spPr bwMode="auto">
          <a:xfrm>
            <a:off x="8863343" y="1239499"/>
            <a:ext cx="2478114" cy="64633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ComputerTable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DeskTable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square</a:t>
            </a:r>
            <a:r>
              <a:rPr kumimoji="0" lang="ru-RU" altLang="ru-RU" sz="1200" b="0" i="0" u="none" strike="noStrike" cap="none" normalizeH="0" baseline="0">
                <a:ln>
                  <a:noFill/>
                </a:ln>
                <a:solidFill>
                  <a:srgbClr val="89DDFF"/>
                </a:solidFill>
                <a:effectLst/>
                <a:latin typeface="JetBrains Mono"/>
              </a:rPr>
              <a:t>() - </a:t>
            </a:r>
            <a:r>
              <a:rPr kumimoji="0" lang="ru-RU" altLang="ru-RU" sz="1200" b="0" i="0" u="none" strike="noStrike" cap="none" normalizeH="0" baseline="0">
                <a:ln>
                  <a:noFill/>
                </a:ln>
                <a:solidFill>
                  <a:srgbClr val="F78C6C"/>
                </a:solidFill>
                <a:effectLst/>
                <a:latin typeface="JetBrains Mono"/>
              </a:rPr>
              <a:t>e</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208230" y="2933013"/>
            <a:ext cx="2547492" cy="212365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length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width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height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8" name="Rectangle 7"/>
          <p:cNvSpPr/>
          <p:nvPr/>
        </p:nvSpPr>
        <p:spPr>
          <a:xfrm>
            <a:off x="3017589" y="2933013"/>
            <a:ext cx="6096000" cy="523220"/>
          </a:xfrm>
          <a:prstGeom prst="rect">
            <a:avLst/>
          </a:prstGeom>
        </p:spPr>
        <p:txBody>
          <a:bodyPr>
            <a:spAutoFit/>
          </a:bodyPr>
          <a:lstStyle/>
          <a:p>
            <a:r>
              <a:rPr lang="ru-RU" sz="1400" i="1" dirty="0"/>
              <a:t>При такому визначенні класів можна створити екземпляр від </a:t>
            </a:r>
            <a:r>
              <a:rPr lang="ru-RU" sz="1400" b="1" i="1" dirty="0"/>
              <a:t>Table</a:t>
            </a:r>
            <a:r>
              <a:rPr lang="ru-RU" sz="1400" i="1" dirty="0"/>
              <a:t> без передачі аргументів для конструктора: </a:t>
            </a:r>
            <a:endParaRPr lang="uk-UA" sz="1400" i="1" dirty="0"/>
          </a:p>
        </p:txBody>
      </p:sp>
      <p:sp>
        <p:nvSpPr>
          <p:cNvPr id="9" name="Rectangle 4"/>
          <p:cNvSpPr>
            <a:spLocks noChangeArrowheads="1"/>
          </p:cNvSpPr>
          <p:nvPr/>
        </p:nvSpPr>
        <p:spPr bwMode="auto">
          <a:xfrm>
            <a:off x="3114392" y="3548525"/>
            <a:ext cx="870175" cy="27699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C3CEE3"/>
                </a:solidFill>
                <a:effectLst/>
                <a:latin typeface="JetBrains Mono"/>
              </a:rPr>
              <a:t>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3114392" y="3915482"/>
            <a:ext cx="6558142" cy="307777"/>
          </a:xfrm>
          <a:prstGeom prst="rect">
            <a:avLst/>
          </a:prstGeom>
        </p:spPr>
        <p:txBody>
          <a:bodyPr wrap="none">
            <a:spAutoFit/>
          </a:bodyPr>
          <a:lstStyle/>
          <a:p>
            <a:r>
              <a:rPr lang="ru-RU" sz="1400" i="1" dirty="0"/>
              <a:t>Але ці значення за замовчуванням вже не можна буде використати для нащадка:</a:t>
            </a:r>
            <a:endParaRPr lang="uk-UA" sz="1400" dirty="0"/>
          </a:p>
        </p:txBody>
      </p:sp>
      <p:sp>
        <p:nvSpPr>
          <p:cNvPr id="11" name="Rectangle 5"/>
          <p:cNvSpPr>
            <a:spLocks noChangeArrowheads="1"/>
          </p:cNvSpPr>
          <p:nvPr/>
        </p:nvSpPr>
        <p:spPr bwMode="auto">
          <a:xfrm>
            <a:off x="3114392" y="4233755"/>
            <a:ext cx="1587871" cy="27699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C3CEE3"/>
                </a:solidFill>
                <a:effectLst/>
                <a:latin typeface="JetBrains Mono"/>
              </a:rPr>
              <a:t>k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10</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3114392" y="4556293"/>
            <a:ext cx="6172200" cy="514350"/>
          </a:xfrm>
          <a:prstGeom prst="rect">
            <a:avLst/>
          </a:prstGeom>
        </p:spPr>
      </p:pic>
      <p:sp>
        <p:nvSpPr>
          <p:cNvPr id="13" name="Rectangle 12"/>
          <p:cNvSpPr/>
          <p:nvPr/>
        </p:nvSpPr>
        <p:spPr>
          <a:xfrm>
            <a:off x="3114392" y="5137241"/>
            <a:ext cx="7137149" cy="307777"/>
          </a:xfrm>
          <a:prstGeom prst="rect">
            <a:avLst/>
          </a:prstGeom>
        </p:spPr>
        <p:txBody>
          <a:bodyPr wrap="square">
            <a:spAutoFit/>
          </a:bodyPr>
          <a:lstStyle/>
          <a:p>
            <a:r>
              <a:rPr lang="ru-RU" sz="1400" i="1" dirty="0"/>
              <a:t>Невідповідність кількості переданих аргументів кількості необхідних конструктором </a:t>
            </a:r>
            <a:endParaRPr lang="uk-UA" sz="1400" i="1" dirty="0"/>
          </a:p>
        </p:txBody>
      </p:sp>
      <p:sp>
        <p:nvSpPr>
          <p:cNvPr id="14" name="Rectangle 13"/>
          <p:cNvSpPr/>
          <p:nvPr/>
        </p:nvSpPr>
        <p:spPr>
          <a:xfrm>
            <a:off x="104492" y="5611525"/>
            <a:ext cx="11474890" cy="830997"/>
          </a:xfrm>
          <a:prstGeom prst="rect">
            <a:avLst/>
          </a:prstGeom>
        </p:spPr>
        <p:txBody>
          <a:bodyPr wrap="square">
            <a:spAutoFit/>
          </a:bodyPr>
          <a:lstStyle/>
          <a:p>
            <a:r>
              <a:rPr lang="ru-RU" sz="1600" dirty="0"/>
              <a:t>Коли створюється об'єкт від дочірнього класу, спочатку викликається його конструктор, якщо він є. Інтерпретатор ще не знає, що в тілі цього конструктора буде викликаний конструктор батьківського класу. Адже це не обов'язково. Значить, якщо всі параметри дочірнього конструктора не мають значень за замовчуванням, при побудові об'єкта все значення повинні передаватися. </a:t>
            </a:r>
            <a:endParaRPr lang="uk-UA" sz="1600" dirty="0"/>
          </a:p>
        </p:txBody>
      </p:sp>
    </p:spTree>
    <p:extLst>
      <p:ext uri="{BB962C8B-B14F-4D97-AF65-F5344CB8AC3E}">
        <p14:creationId xmlns:p14="http://schemas.microsoft.com/office/powerpoint/2010/main" val="1907031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3" y="172016"/>
            <a:ext cx="11724238" cy="6491334"/>
          </a:xfrm>
        </p:spPr>
        <p:txBody>
          <a:bodyPr>
            <a:normAutofit/>
          </a:bodyPr>
          <a:lstStyle/>
          <a:p>
            <a:pPr marL="0" indent="0">
              <a:buNone/>
            </a:pPr>
            <a:r>
              <a:rPr lang="uk-UA" sz="1600" dirty="0"/>
              <a:t>Якщо потрібно допустити створення об'єктів від дочірнього класу без передачі аргументів, доведеться призначити </a:t>
            </a:r>
            <a:r>
              <a:rPr lang="uk-UA" sz="1600" i="1" u="sng" dirty="0"/>
              <a:t>значення за замовчуванням також в конструкторі дочірнього класу</a:t>
            </a:r>
            <a:r>
              <a:rPr lang="uk-UA" sz="1600" dirty="0"/>
              <a:t>.</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uk-UA" sz="1600" dirty="0"/>
              <a:t>Або з використанням методу </a:t>
            </a:r>
            <a:r>
              <a:rPr lang="en-US" sz="1600" b="1" i="1" dirty="0"/>
              <a:t>super()   </a:t>
            </a:r>
            <a:r>
              <a:rPr lang="uk-UA" sz="1600" i="1" dirty="0"/>
              <a:t>(про неї трошки згодом)</a:t>
            </a:r>
            <a:r>
              <a:rPr lang="en-US" sz="1600" dirty="0"/>
              <a:t>:</a:t>
            </a: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dirty="0"/>
              <a:t>Інший варіант - відмовитися від конструктора в дочірньому класі, а значення для поля </a:t>
            </a:r>
            <a:r>
              <a:rPr lang="ru-RU" sz="1600" b="1" i="1" dirty="0"/>
              <a:t>places</a:t>
            </a:r>
            <a:r>
              <a:rPr lang="ru-RU" sz="1600" dirty="0"/>
              <a:t> встановлювати окремим викликом методу: </a:t>
            </a:r>
            <a:endParaRPr lang="en-US" sz="1600" dirty="0"/>
          </a:p>
          <a:p>
            <a:pPr marL="0" indent="0">
              <a:buNone/>
            </a:pPr>
            <a:r>
              <a:rPr lang="en-US" sz="1600" dirty="0"/>
              <a:t> </a:t>
            </a:r>
            <a:endParaRPr lang="uk-UA" sz="1600" dirty="0"/>
          </a:p>
        </p:txBody>
      </p:sp>
      <p:sp>
        <p:nvSpPr>
          <p:cNvPr id="4" name="Rectangle 1"/>
          <p:cNvSpPr>
            <a:spLocks noChangeArrowheads="1"/>
          </p:cNvSpPr>
          <p:nvPr/>
        </p:nvSpPr>
        <p:spPr bwMode="auto">
          <a:xfrm>
            <a:off x="217283" y="705861"/>
            <a:ext cx="3021981" cy="212365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length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width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height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0.7</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4</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3347334" y="932177"/>
            <a:ext cx="8486116" cy="1815882"/>
          </a:xfrm>
          <a:prstGeom prst="rect">
            <a:avLst/>
          </a:prstGeom>
        </p:spPr>
        <p:txBody>
          <a:bodyPr wrap="square">
            <a:spAutoFit/>
          </a:bodyPr>
          <a:lstStyle/>
          <a:p>
            <a:r>
              <a:rPr lang="ru-RU" sz="1400" i="1" dirty="0"/>
              <a:t>Параметр </a:t>
            </a:r>
            <a:r>
              <a:rPr lang="ru-RU" sz="1400" b="1" i="1" dirty="0"/>
              <a:t>p</a:t>
            </a:r>
            <a:r>
              <a:rPr lang="ru-RU" sz="1400" i="1" dirty="0"/>
              <a:t>, якого немає у батьківського класу, ставиться останнім не просто так. </a:t>
            </a:r>
          </a:p>
          <a:p>
            <a:r>
              <a:rPr lang="ru-RU" sz="1400" i="1" dirty="0"/>
              <a:t>Іноді об'єкти різних родинних класів створюються або обробляються в одному циклі, тобто по одному алгоритму. При цьому у них повинні бути однакові "інтерфейси", тобто однакову кількість переданих в конструктор аргументів. Тому краще, коли методи родинних класів приймають однакове число параметрів. А якщо різне, то у "зайвих" повинні бути значення за умовчанням, щоб при виклику конструктора їх можна було б не передавати. </a:t>
            </a:r>
          </a:p>
          <a:p>
            <a:r>
              <a:rPr lang="ru-RU" sz="1400" i="1" dirty="0"/>
              <a:t>Якщо такі параметри знаходяться ще і в кінці, передачу аргументів для майбутніх параметрів можна виконувати без ключів. </a:t>
            </a:r>
            <a:endParaRPr lang="uk-UA" sz="1400" i="1" dirty="0"/>
          </a:p>
        </p:txBody>
      </p:sp>
      <p:sp>
        <p:nvSpPr>
          <p:cNvPr id="6" name="Rectangle 2"/>
          <p:cNvSpPr>
            <a:spLocks noChangeArrowheads="1"/>
          </p:cNvSpPr>
          <p:nvPr/>
        </p:nvSpPr>
        <p:spPr bwMode="auto">
          <a:xfrm>
            <a:off x="217283" y="3144777"/>
            <a:ext cx="3021981" cy="83099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0.7</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4</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3619386" y="3200443"/>
            <a:ext cx="8424999" cy="307777"/>
          </a:xfrm>
          <a:prstGeom prst="rect">
            <a:avLst/>
          </a:prstGeom>
        </p:spPr>
        <p:txBody>
          <a:bodyPr wrap="none">
            <a:spAutoFit/>
          </a:bodyPr>
          <a:lstStyle/>
          <a:p>
            <a:r>
              <a:rPr lang="en-US" sz="1400" b="1" i="1" dirty="0"/>
              <a:t>super() </a:t>
            </a:r>
            <a:r>
              <a:rPr lang="uk-UA" sz="1400" i="1" dirty="0"/>
              <a:t>– вказує на батьківський клас. Зауважте на відсутність </a:t>
            </a:r>
            <a:r>
              <a:rPr lang="en-US" sz="1400" b="1" i="1" dirty="0"/>
              <a:t>self</a:t>
            </a:r>
            <a:r>
              <a:rPr lang="en-US" sz="1400" i="1" dirty="0"/>
              <a:t> </a:t>
            </a:r>
            <a:r>
              <a:rPr lang="uk-UA" sz="1400" i="1" dirty="0"/>
              <a:t>в аргументі </a:t>
            </a:r>
            <a:r>
              <a:rPr lang="en-US" sz="1400" b="1" i="1" dirty="0"/>
              <a:t>__</a:t>
            </a:r>
            <a:r>
              <a:rPr lang="en-US" sz="1400" b="1" i="1" dirty="0" err="1"/>
              <a:t>init</a:t>
            </a:r>
            <a:r>
              <a:rPr lang="en-US" sz="1400" b="1" i="1" dirty="0"/>
              <a:t>__ </a:t>
            </a:r>
            <a:r>
              <a:rPr lang="uk-UA" sz="1400" i="1" dirty="0"/>
              <a:t>в цьому прикладі</a:t>
            </a:r>
            <a:endParaRPr lang="uk-UA" sz="1400" dirty="0"/>
          </a:p>
        </p:txBody>
      </p:sp>
      <p:sp>
        <p:nvSpPr>
          <p:cNvPr id="9" name="Rectangle 3"/>
          <p:cNvSpPr>
            <a:spLocks noChangeArrowheads="1"/>
          </p:cNvSpPr>
          <p:nvPr/>
        </p:nvSpPr>
        <p:spPr bwMode="auto">
          <a:xfrm>
            <a:off x="217283" y="4935565"/>
            <a:ext cx="1966757" cy="1015663"/>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4</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set_places</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2652734" y="4935565"/>
            <a:ext cx="6364518" cy="954107"/>
          </a:xfrm>
          <a:prstGeom prst="rect">
            <a:avLst/>
          </a:prstGeom>
        </p:spPr>
        <p:txBody>
          <a:bodyPr wrap="square">
            <a:spAutoFit/>
          </a:bodyPr>
          <a:lstStyle/>
          <a:p>
            <a:r>
              <a:rPr lang="uk-UA" sz="1400" i="1" dirty="0"/>
              <a:t>Тут у всіх кухонних столів за замовчуванням буде 4 місця. Якщо потрібо змінити значення поля </a:t>
            </a:r>
            <a:r>
              <a:rPr lang="en-US" sz="1400" b="1" i="1" dirty="0"/>
              <a:t>places</a:t>
            </a:r>
            <a:r>
              <a:rPr lang="en-US" sz="1400" i="1" dirty="0"/>
              <a:t>, </a:t>
            </a:r>
            <a:r>
              <a:rPr lang="uk-UA" sz="1400" i="1" dirty="0"/>
              <a:t>можена викликати метод </a:t>
            </a:r>
            <a:r>
              <a:rPr lang="en-US" sz="1400" b="1" i="1" dirty="0" err="1"/>
              <a:t>set_places</a:t>
            </a:r>
            <a:r>
              <a:rPr lang="en-US" sz="1400" b="1" i="1" dirty="0"/>
              <a:t>()</a:t>
            </a:r>
            <a:r>
              <a:rPr lang="en-US" sz="1400" i="1" dirty="0"/>
              <a:t>. </a:t>
            </a:r>
            <a:endParaRPr lang="uk-UA" sz="1400" i="1" dirty="0"/>
          </a:p>
          <a:p>
            <a:r>
              <a:rPr lang="uk-UA" sz="1400" i="1" dirty="0"/>
              <a:t>Хоча можна зробити це безпосередньо, присвоївши полю. </a:t>
            </a:r>
          </a:p>
          <a:p>
            <a:r>
              <a:rPr lang="uk-UA" sz="1400" i="1" dirty="0"/>
              <a:t>При цьому у примірника з'явиться власне поле </a:t>
            </a:r>
            <a:r>
              <a:rPr lang="en-US" sz="1400" b="1" i="1" dirty="0"/>
              <a:t>places</a:t>
            </a:r>
            <a:r>
              <a:rPr lang="en-US" sz="1400" i="1" dirty="0"/>
              <a:t>. </a:t>
            </a:r>
            <a:endParaRPr lang="uk-UA" sz="1400" i="1" dirty="0"/>
          </a:p>
        </p:txBody>
      </p:sp>
      <p:sp>
        <p:nvSpPr>
          <p:cNvPr id="11" name="Rectangle 4"/>
          <p:cNvSpPr>
            <a:spLocks noChangeArrowheads="1"/>
          </p:cNvSpPr>
          <p:nvPr/>
        </p:nvSpPr>
        <p:spPr bwMode="auto">
          <a:xfrm>
            <a:off x="217283" y="6128482"/>
            <a:ext cx="1417952" cy="46166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C3CEE3"/>
                </a:solidFill>
                <a:effectLst/>
                <a:latin typeface="JetBrains Mono"/>
              </a:rPr>
              <a:t>k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C3CEE3"/>
                </a:solidFill>
                <a:effectLst/>
                <a:latin typeface="JetBrains Mono"/>
              </a:rPr>
              <a:t>k</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6</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5980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76" y="289710"/>
            <a:ext cx="11660864" cy="6310265"/>
          </a:xfrm>
        </p:spPr>
        <p:txBody>
          <a:bodyPr>
            <a:normAutofit/>
          </a:bodyPr>
          <a:lstStyle/>
          <a:p>
            <a:pPr marL="0" indent="0">
              <a:buNone/>
            </a:pPr>
            <a:r>
              <a:rPr lang="ru-RU" sz="1600" i="1" dirty="0"/>
              <a:t>Якщо все ж потрібно вказувати місця при створенні об'єкта, це можна зробити і в конструкторі батька: </a:t>
            </a:r>
          </a:p>
          <a:p>
            <a:pPr marL="0" indent="0">
              <a:buNone/>
            </a:pPr>
            <a:endParaRPr lang="uk-UA" sz="1600" i="1" dirty="0"/>
          </a:p>
        </p:txBody>
      </p:sp>
      <p:sp>
        <p:nvSpPr>
          <p:cNvPr id="5" name="Rectangle 4"/>
          <p:cNvSpPr/>
          <p:nvPr/>
        </p:nvSpPr>
        <p:spPr>
          <a:xfrm>
            <a:off x="3763223" y="1028158"/>
            <a:ext cx="7435913" cy="2062103"/>
          </a:xfrm>
          <a:prstGeom prst="rect">
            <a:avLst/>
          </a:prstGeom>
        </p:spPr>
        <p:txBody>
          <a:bodyPr wrap="square">
            <a:spAutoFit/>
          </a:bodyPr>
          <a:lstStyle/>
          <a:p>
            <a:r>
              <a:rPr lang="uk-UA" sz="1600" i="1" dirty="0"/>
              <a:t>За допомогою функції </a:t>
            </a:r>
            <a:r>
              <a:rPr lang="en-US" sz="1600" b="1" i="1" dirty="0" err="1"/>
              <a:t>isinstance</a:t>
            </a:r>
            <a:r>
              <a:rPr lang="en-US" sz="1600" b="1" i="1" dirty="0"/>
              <a:t>() </a:t>
            </a:r>
            <a:r>
              <a:rPr lang="uk-UA" sz="1600" i="1" dirty="0"/>
              <a:t>перевіряється, що об'єкт який створюється має тип </a:t>
            </a:r>
            <a:r>
              <a:rPr lang="en-US" sz="1600" b="1" i="1" dirty="0" err="1"/>
              <a:t>KitchenTable</a:t>
            </a:r>
            <a:r>
              <a:rPr lang="en-US" sz="1600" i="1" dirty="0"/>
              <a:t>. </a:t>
            </a:r>
            <a:endParaRPr lang="uk-UA" sz="1600" i="1" dirty="0"/>
          </a:p>
          <a:p>
            <a:r>
              <a:rPr lang="uk-UA" sz="1600" i="1" dirty="0"/>
              <a:t>Якщо це так, то у нього з'являється поле </a:t>
            </a:r>
            <a:r>
              <a:rPr lang="en-US" sz="1600" b="1" i="1" dirty="0"/>
              <a:t>places</a:t>
            </a:r>
            <a:r>
              <a:rPr lang="en-US" sz="1600" i="1" dirty="0"/>
              <a:t>.</a:t>
            </a:r>
            <a:endParaRPr lang="uk-UA" sz="1600" i="1" dirty="0"/>
          </a:p>
          <a:p>
            <a:endParaRPr lang="uk-UA" sz="1600" i="1" dirty="0"/>
          </a:p>
          <a:p>
            <a:r>
              <a:rPr lang="uk-UA" sz="1600" i="1" dirty="0"/>
              <a:t>Тут не використовується  параметр </a:t>
            </a:r>
            <a:r>
              <a:rPr lang="en-US" sz="1600" b="1" i="1" dirty="0"/>
              <a:t>p</a:t>
            </a:r>
            <a:r>
              <a:rPr lang="en-US" sz="1600" i="1" dirty="0"/>
              <a:t> </a:t>
            </a:r>
            <a:r>
              <a:rPr lang="uk-UA" sz="1600" i="1" dirty="0"/>
              <a:t>із значенням за замовчуванням в заголовку конструктора тому, що об'єктам інших споріднених класів він не потрібен, а також щоб не відбувалося плутанини і складнощів з документуванням коду. </a:t>
            </a:r>
          </a:p>
        </p:txBody>
      </p:sp>
      <p:sp>
        <p:nvSpPr>
          <p:cNvPr id="6" name="Rectangle 2"/>
          <p:cNvSpPr>
            <a:spLocks noChangeArrowheads="1"/>
          </p:cNvSpPr>
          <p:nvPr/>
        </p:nvSpPr>
        <p:spPr bwMode="auto">
          <a:xfrm>
            <a:off x="280658" y="796457"/>
            <a:ext cx="2908168" cy="304698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1</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length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l</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width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w</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height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h</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r>
              <a:rPr kumimoji="0" lang="ru-RU" altLang="ru-RU" sz="1200" b="0" i="1" u="none" strike="noStrike" cap="none" normalizeH="0" baseline="0">
                <a:ln>
                  <a:noFill/>
                </a:ln>
                <a:solidFill>
                  <a:srgbClr val="C792EA"/>
                </a:solidFill>
                <a:effectLst/>
                <a:latin typeface="JetBrains Mono"/>
              </a:rPr>
              <a:t>if </a:t>
            </a:r>
            <a:r>
              <a:rPr kumimoji="0" lang="ru-RU" altLang="ru-RU" sz="1200" b="0" i="1" u="none" strike="noStrike" cap="none" normalizeH="0" baseline="0">
                <a:ln>
                  <a:noFill/>
                </a:ln>
                <a:solidFill>
                  <a:srgbClr val="82AAFF"/>
                </a:solidFill>
                <a:effectLst/>
                <a:latin typeface="JetBrains Mono"/>
              </a:rPr>
              <a:t>isinstance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p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int</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input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"Скільки місць?: "</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p</a:t>
            </a:r>
            <a:br>
              <a:rPr kumimoji="0" lang="ru-RU" altLang="ru-RU" sz="1200" b="0" i="0" u="none" strike="noStrike" cap="none" normalizeH="0" baseline="0">
                <a:ln>
                  <a:noFill/>
                </a:ln>
                <a:solidFill>
                  <a:srgbClr val="C3CEE3"/>
                </a:solidFill>
                <a:effectLst/>
                <a:latin typeface="JetBrains Mono"/>
              </a:rPr>
            </a:br>
            <a:br>
              <a:rPr kumimoji="0" lang="ru-RU" altLang="ru-RU" sz="1200" b="0" i="0" u="none" strike="noStrike" cap="none" normalizeH="0" baseline="0">
                <a:ln>
                  <a:noFill/>
                </a:ln>
                <a:solidFill>
                  <a:srgbClr val="C3CEE3"/>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set_places</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p</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C3CEE3"/>
                </a:solidFill>
                <a:effectLst/>
                <a:latin typeface="JetBrains Mono"/>
              </a:rPr>
              <a:t>k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KitchenTable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C3CEE3"/>
                </a:solidFill>
                <a:effectLst/>
                <a:latin typeface="JetBrains Mono"/>
              </a:rPr>
              <a:t>k</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places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6</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296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871" y="108642"/>
            <a:ext cx="11588436" cy="6183516"/>
          </a:xfrm>
        </p:spPr>
        <p:txBody>
          <a:bodyPr>
            <a:normAutofit/>
          </a:bodyPr>
          <a:lstStyle/>
          <a:p>
            <a:pPr marL="0" indent="0" algn="ctr">
              <a:buNone/>
            </a:pPr>
            <a:r>
              <a:rPr lang="uk-UA" sz="1800" b="1" dirty="0"/>
              <a:t>Абстракція </a:t>
            </a:r>
            <a:endParaRPr lang="en-US" sz="1800" b="1" dirty="0"/>
          </a:p>
          <a:p>
            <a:pPr marL="0" indent="0">
              <a:buNone/>
            </a:pPr>
            <a:r>
              <a:rPr lang="uk-UA" sz="1600" b="1" dirty="0"/>
              <a:t>Абстракція</a:t>
            </a:r>
            <a:r>
              <a:rPr lang="uk-UA" sz="1600" dirty="0"/>
              <a:t> - принцип ООП, згідно з яким об'єкт характеризується властивостями, які відрізняють його від всіх інших об'єктів і при цьому чітко визначають його концептуальні межі. </a:t>
            </a:r>
            <a:endParaRPr lang="en-US" sz="1600" dirty="0"/>
          </a:p>
          <a:p>
            <a:pPr marL="0" indent="0">
              <a:buNone/>
            </a:pPr>
            <a:r>
              <a:rPr lang="uk-UA" sz="1600" dirty="0"/>
              <a:t>Тобто абстракція дозволяє: </a:t>
            </a:r>
          </a:p>
          <a:p>
            <a:r>
              <a:rPr lang="uk-UA" sz="1600" dirty="0"/>
              <a:t>Виділити головні і найбільш значимі властивості предмета. </a:t>
            </a:r>
          </a:p>
          <a:p>
            <a:r>
              <a:rPr lang="uk-UA" sz="1600" dirty="0"/>
              <a:t>Відкинути другорядні характеристики. </a:t>
            </a:r>
          </a:p>
          <a:p>
            <a:pPr marL="0" indent="0">
              <a:buNone/>
            </a:pPr>
            <a:endParaRPr lang="uk-UA" sz="1600" dirty="0"/>
          </a:p>
          <a:p>
            <a:pPr marL="0" indent="0">
              <a:buNone/>
            </a:pPr>
            <a:r>
              <a:rPr lang="uk-UA" sz="1600" dirty="0"/>
              <a:t>Коли ми маємо справу з складовим об'єктом - ми вдаємося до абстракції. </a:t>
            </a:r>
          </a:p>
          <a:p>
            <a:pPr marL="0" indent="0">
              <a:buNone/>
            </a:pPr>
            <a:r>
              <a:rPr lang="uk-UA" sz="1600" dirty="0"/>
              <a:t>Наприклад, ми повинні розуміти, що перед нами абстракція, якщо ми розглядаємо об'єкт як "будинок", а не сукупність цегли, скла і бетону. А якщо вже уявити певну кількість будинків як "місто", то ми знову приходимо до абстракції, але вже на рівень вище. Абстракція дозволяє боротися зі складністю реального світу. Ми відкидаємо все зайве, щоб воно нам не заважало, і концентруємося лише на важливих рисах об'єкта. </a:t>
            </a:r>
          </a:p>
        </p:txBody>
      </p:sp>
      <p:pic>
        <p:nvPicPr>
          <p:cNvPr id="4" name="Picture 3"/>
          <p:cNvPicPr>
            <a:picLocks noChangeAspect="1"/>
          </p:cNvPicPr>
          <p:nvPr/>
        </p:nvPicPr>
        <p:blipFill>
          <a:blip r:embed="rId2"/>
          <a:stretch>
            <a:fillRect/>
          </a:stretch>
        </p:blipFill>
        <p:spPr>
          <a:xfrm>
            <a:off x="2925024" y="4326707"/>
            <a:ext cx="5943600" cy="1771650"/>
          </a:xfrm>
          <a:prstGeom prst="rect">
            <a:avLst/>
          </a:prstGeom>
        </p:spPr>
      </p:pic>
    </p:spTree>
    <p:extLst>
      <p:ext uri="{BB962C8B-B14F-4D97-AF65-F5344CB8AC3E}">
        <p14:creationId xmlns:p14="http://schemas.microsoft.com/office/powerpoint/2010/main" val="4117664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88688"/>
            <a:ext cx="4650632" cy="269760"/>
          </a:xfrm>
        </p:spPr>
        <p:txBody>
          <a:bodyPr>
            <a:noAutofit/>
          </a:bodyPr>
          <a:lstStyle/>
          <a:p>
            <a:pPr lvl="0" algn="l" eaLnBrk="0" fontAlgn="base" hangingPunct="0">
              <a:lnSpc>
                <a:spcPct val="100000"/>
              </a:lnSpc>
              <a:spcBef>
                <a:spcPct val="0"/>
              </a:spcBef>
              <a:spcAft>
                <a:spcPct val="0"/>
              </a:spcAft>
            </a:pPr>
            <a:r>
              <a:rPr lang="uk-UA" sz="1400" dirty="0"/>
              <a:t>Клас, який представляє клієнта телефонної компанії</a:t>
            </a:r>
            <a:endParaRPr lang="en-US" sz="1400" dirty="0"/>
          </a:p>
        </p:txBody>
      </p:sp>
      <p:sp>
        <p:nvSpPr>
          <p:cNvPr id="2" name="Rectangle 1"/>
          <p:cNvSpPr>
            <a:spLocks noChangeArrowheads="1"/>
          </p:cNvSpPr>
          <p:nvPr/>
        </p:nvSpPr>
        <p:spPr bwMode="auto">
          <a:xfrm>
            <a:off x="117695" y="358448"/>
            <a:ext cx="4650632" cy="623247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1" u="none" strike="noStrike" cap="none" normalizeH="0" baseline="0" dirty="0">
                <a:ln>
                  <a:noFill/>
                </a:ln>
                <a:solidFill>
                  <a:srgbClr val="C792EA"/>
                </a:solidFill>
                <a:effectLst/>
                <a:latin typeface="JetBrains Mono"/>
              </a:rPr>
              <a:t>class </a:t>
            </a:r>
            <a:r>
              <a:rPr kumimoji="0" lang="ru-RU" altLang="ru-RU" sz="1050" b="0" i="0" u="none" strike="noStrike" cap="none" normalizeH="0" baseline="0" dirty="0">
                <a:ln>
                  <a:noFill/>
                </a:ln>
                <a:solidFill>
                  <a:srgbClr val="FFCB6B"/>
                </a:solidFill>
                <a:effectLst/>
                <a:latin typeface="JetBrains Mono"/>
              </a:rPr>
              <a:t>Customer</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"""Клієнт телефонної компанії"""</a:t>
            </a:r>
            <a:br>
              <a:rPr kumimoji="0" lang="ru-RU" altLang="ru-RU" sz="1050" b="0" i="1" u="none" strike="noStrike" cap="none" normalizeH="0" baseline="0" dirty="0">
                <a:ln>
                  <a:noFill/>
                </a:ln>
                <a:solidFill>
                  <a:srgbClr val="546E7A"/>
                </a:solidFill>
                <a:effectLst/>
                <a:latin typeface="JetBrains Mono"/>
              </a:rPr>
            </a:b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__init__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name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balance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name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name</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_balance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balance</a:t>
            </a:r>
            <a:br>
              <a:rPr kumimoji="0" lang="ru-RU" altLang="ru-RU" sz="1050" b="0" i="0" u="none" strike="noStrike" cap="none" normalizeH="0" baseline="0" dirty="0">
                <a:ln>
                  <a:noFill/>
                </a:ln>
                <a:solidFill>
                  <a:srgbClr val="F78C6C"/>
                </a:solidFill>
                <a:effectLst/>
                <a:latin typeface="JetBrains Mono"/>
              </a:rPr>
            </a:b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1" u="none" strike="noStrike" cap="none" normalizeH="0" baseline="0" dirty="0">
                <a:ln>
                  <a:noFill/>
                </a:ln>
                <a:solidFill>
                  <a:srgbClr val="82AAFF"/>
                </a:solidFill>
                <a:effectLst/>
                <a:latin typeface="JetBrains Mono"/>
              </a:rPr>
              <a:t>__str__</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0" u="none" strike="noStrike" cap="none" normalizeH="0" baseline="0" dirty="0">
                <a:ln>
                  <a:noFill/>
                </a:ln>
                <a:solidFill>
                  <a:srgbClr val="C3E88D"/>
                </a:solidFill>
                <a:effectLst/>
                <a:latin typeface="JetBrains Mono"/>
              </a:rPr>
              <a:t>f"Клієнт </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name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 Баланс: </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balance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 грн."</a:t>
            </a:r>
            <a:br>
              <a:rPr kumimoji="0" lang="ru-RU" altLang="ru-RU" sz="1050" b="0" i="0" u="none" strike="noStrike" cap="none" normalizeH="0" baseline="0" dirty="0">
                <a:ln>
                  <a:noFill/>
                </a:ln>
                <a:solidFill>
                  <a:srgbClr val="C3E88D"/>
                </a:solidFill>
                <a:effectLst/>
                <a:latin typeface="JetBrains Mono"/>
              </a:rPr>
            </a:br>
            <a:br>
              <a:rPr kumimoji="0" lang="ru-RU" altLang="ru-RU" sz="1050" b="0" i="0" u="none" strike="noStrike" cap="none" normalizeH="0" baseline="0" dirty="0">
                <a:ln>
                  <a:noFill/>
                </a:ln>
                <a:solidFill>
                  <a:srgbClr val="C3E88D"/>
                </a:solidFill>
                <a:effectLst/>
                <a:latin typeface="JetBrains Mono"/>
              </a:rPr>
            </a:br>
            <a:r>
              <a:rPr kumimoji="0" lang="ru-RU" altLang="ru-RU" sz="1050" b="0" i="0" u="none" strike="noStrike" cap="none" normalizeH="0" baseline="0" dirty="0">
                <a:ln>
                  <a:noFill/>
                </a:ln>
                <a:solidFill>
                  <a:srgbClr val="C3E88D"/>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@property</a:t>
            </a:r>
            <a:br>
              <a:rPr kumimoji="0" lang="ru-RU" altLang="ru-RU" sz="1050" b="0" i="0" u="none" strike="noStrike" cap="none" normalizeH="0" baseline="0" dirty="0">
                <a:ln>
                  <a:noFill/>
                </a:ln>
                <a:solidFill>
                  <a:srgbClr val="82AAFF"/>
                </a:solidFill>
                <a:effectLst/>
                <a:latin typeface="JetBrains Mono"/>
              </a:rPr>
            </a:br>
            <a:r>
              <a:rPr kumimoji="0" lang="ru-RU" altLang="ru-RU" sz="1050" b="0" i="0" u="none" strike="noStrike" cap="none" normalizeH="0" baseline="0" dirty="0">
                <a:ln>
                  <a:noFill/>
                </a:ln>
                <a:solidFill>
                  <a:srgbClr val="82AA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0" u="none" strike="noStrike" cap="none" normalizeH="0" baseline="0" dirty="0">
                <a:ln>
                  <a:noFill/>
                </a:ln>
                <a:solidFill>
                  <a:srgbClr val="82AAFF"/>
                </a:solidFill>
                <a:effectLst/>
                <a:latin typeface="JetBrains Mono"/>
              </a:rPr>
              <a:t>balance</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"""Повернути баланс клієнта.</a:t>
            </a:r>
            <a:br>
              <a:rPr kumimoji="0" lang="ru-RU" altLang="ru-RU" sz="1050" b="0" i="1" u="none" strike="noStrike" cap="none" normalizeH="0" baseline="0" dirty="0">
                <a:ln>
                  <a:noFill/>
                </a:ln>
                <a:solidFill>
                  <a:srgbClr val="546E7A"/>
                </a:solidFill>
                <a:effectLst/>
                <a:latin typeface="JetBrains Mono"/>
              </a:rPr>
            </a:b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Властивість 'balance' доступна тільки для читання:</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давати доступ на зміну її безпосередньо було б неправильно.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return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_balance</a:t>
            </a:r>
            <a:br>
              <a:rPr kumimoji="0" lang="ru-RU" altLang="ru-RU" sz="1050" b="0" i="0" u="none" strike="noStrike" cap="none" normalizeH="0" baseline="0" dirty="0">
                <a:ln>
                  <a:noFill/>
                </a:ln>
                <a:solidFill>
                  <a:srgbClr val="C3CEE3"/>
                </a:solidFill>
                <a:effectLst/>
                <a:latin typeface="JetBrains Mono"/>
              </a:rPr>
            </a:b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0" u="none" strike="noStrike" cap="none" normalizeH="0" baseline="0" dirty="0">
                <a:ln>
                  <a:noFill/>
                </a:ln>
                <a:solidFill>
                  <a:srgbClr val="82AAFF"/>
                </a:solidFill>
                <a:effectLst/>
                <a:latin typeface="JetBrains Mono"/>
              </a:rPr>
              <a:t>record_payment</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amount_paid</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"""Поповнити баланс клієнта на 'amount_paid' грн."""</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assert </a:t>
            </a:r>
            <a:r>
              <a:rPr kumimoji="0" lang="ru-RU" altLang="ru-RU" sz="1050" b="0" i="0" u="none" strike="noStrike" cap="none" normalizeH="0" baseline="0" dirty="0">
                <a:ln>
                  <a:noFill/>
                </a:ln>
                <a:solidFill>
                  <a:srgbClr val="F78C6C"/>
                </a:solidFill>
                <a:effectLst/>
                <a:latin typeface="JetBrains Mono"/>
              </a:rPr>
              <a:t>amount_paid </a:t>
            </a:r>
            <a:r>
              <a:rPr kumimoji="0" lang="ru-RU" altLang="ru-RU" sz="1050" b="0" i="0" u="none" strike="noStrike" cap="none" normalizeH="0" baseline="0" dirty="0">
                <a:ln>
                  <a:noFill/>
                </a:ln>
                <a:solidFill>
                  <a:srgbClr val="89DDFF"/>
                </a:solidFill>
                <a:effectLst/>
                <a:latin typeface="JetBrains Mono"/>
              </a:rPr>
              <a:t>&gt; </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"Сума поповненняя  має бути &gt; 0!"</a:t>
            </a:r>
            <a:br>
              <a:rPr kumimoji="0" lang="ru-RU" altLang="ru-RU" sz="1050" b="0" i="0" u="none" strike="noStrike" cap="none" normalizeH="0" baseline="0" dirty="0">
                <a:ln>
                  <a:noFill/>
                </a:ln>
                <a:solidFill>
                  <a:srgbClr val="C3E88D"/>
                </a:solidFill>
                <a:effectLst/>
                <a:latin typeface="JetBrains Mono"/>
              </a:rPr>
            </a:br>
            <a:r>
              <a:rPr kumimoji="0" lang="ru-RU" altLang="ru-RU" sz="1050" b="0" i="0" u="none" strike="noStrike" cap="none" normalizeH="0" baseline="0" dirty="0">
                <a:ln>
                  <a:noFill/>
                </a:ln>
                <a:solidFill>
                  <a:srgbClr val="C3E88D"/>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_balance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amount_paid</a:t>
            </a:r>
            <a:br>
              <a:rPr kumimoji="0" lang="ru-RU" altLang="ru-RU" sz="1050" b="0" i="0" u="none" strike="noStrike" cap="none" normalizeH="0" baseline="0" dirty="0">
                <a:ln>
                  <a:noFill/>
                </a:ln>
                <a:solidFill>
                  <a:srgbClr val="F78C6C"/>
                </a:solidFill>
                <a:effectLst/>
                <a:latin typeface="JetBrains Mono"/>
              </a:rPr>
            </a:b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def </a:t>
            </a:r>
            <a:r>
              <a:rPr kumimoji="0" lang="ru-RU" altLang="ru-RU" sz="1050" b="0" i="0" u="none" strike="noStrike" cap="none" normalizeH="0" baseline="0" dirty="0">
                <a:ln>
                  <a:noFill/>
                </a:ln>
                <a:solidFill>
                  <a:srgbClr val="82AAFF"/>
                </a:solidFill>
                <a:effectLst/>
                <a:latin typeface="JetBrains Mono"/>
              </a:rPr>
              <a:t>record_call</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call_type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minutes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параметри: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call_type (str): тип дзвінка:</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"c": міський (city);</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"m": мобільний (mobile);</a:t>
            </a:r>
            <a:br>
              <a:rPr kumimoji="0" lang="ru-RU" altLang="ru-RU" sz="1050" b="0" i="1" u="none" strike="noStrike" cap="none" normalizeH="0" baseline="0" dirty="0">
                <a:ln>
                  <a:noFill/>
                </a:ln>
                <a:solidFill>
                  <a:srgbClr val="546E7A"/>
                </a:solidFill>
                <a:effectLst/>
                <a:latin typeface="JetBrains Mono"/>
              </a:rPr>
            </a:b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minutes (float): кількість хвилин розмови.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У реальності, ці значення можуть читатися з бази даних</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if </a:t>
            </a:r>
            <a:r>
              <a:rPr kumimoji="0" lang="ru-RU" altLang="ru-RU" sz="1050" b="0" i="0" u="none" strike="noStrike" cap="none" normalizeH="0" baseline="0" dirty="0">
                <a:ln>
                  <a:noFill/>
                </a:ln>
                <a:solidFill>
                  <a:srgbClr val="F78C6C"/>
                </a:solidFill>
                <a:effectLst/>
                <a:latin typeface="JetBrains Mono"/>
              </a:rPr>
              <a:t>call_type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"c"</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_balance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minutes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2</a:t>
            </a:r>
            <a:br>
              <a:rPr kumimoji="0" lang="ru-RU" altLang="ru-RU" sz="1050" b="0" i="0" u="none" strike="noStrike" cap="none" normalizeH="0" baseline="0" dirty="0">
                <a:ln>
                  <a:noFill/>
                </a:ln>
                <a:solidFill>
                  <a:srgbClr val="F78C6C"/>
                </a:solidFill>
                <a:effectLst/>
                <a:latin typeface="JetBrains Mono"/>
              </a:rPr>
            </a:br>
            <a:r>
              <a:rPr kumimoji="0" lang="ru-RU" altLang="ru-RU" sz="1050" b="0" i="0" u="none" strike="noStrike" cap="none" normalizeH="0" baseline="0" dirty="0">
                <a:ln>
                  <a:noFill/>
                </a:ln>
                <a:solidFill>
                  <a:srgbClr val="F78C6C"/>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elif </a:t>
            </a:r>
            <a:r>
              <a:rPr kumimoji="0" lang="ru-RU" altLang="ru-RU" sz="1050" b="0" i="0" u="none" strike="noStrike" cap="none" normalizeH="0" baseline="0" dirty="0">
                <a:ln>
                  <a:noFill/>
                </a:ln>
                <a:solidFill>
                  <a:srgbClr val="F78C6C"/>
                </a:solidFill>
                <a:effectLst/>
                <a:latin typeface="JetBrains Mono"/>
              </a:rPr>
              <a:t>call_type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"m"</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FF5370"/>
                </a:solidFill>
                <a:effectLst/>
                <a:latin typeface="JetBrains Mono"/>
              </a:rPr>
              <a:t>self</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_balance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minutes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1</a:t>
            </a: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5097102" y="3201236"/>
            <a:ext cx="2811988" cy="219290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1" u="none" strike="noStrike" cap="none" normalizeH="0" baseline="0" dirty="0">
                <a:ln>
                  <a:noFill/>
                </a:ln>
                <a:solidFill>
                  <a:srgbClr val="C792EA"/>
                </a:solidFill>
                <a:effectLst/>
                <a:latin typeface="JetBrains Mono"/>
              </a:rPr>
              <a:t>if </a:t>
            </a:r>
            <a:r>
              <a:rPr kumimoji="0" lang="ru-RU" altLang="ru-RU" sz="1050" b="0" i="0" u="none" strike="noStrike" cap="none" normalizeH="0" baseline="0" dirty="0">
                <a:ln>
                  <a:noFill/>
                </a:ln>
                <a:solidFill>
                  <a:srgbClr val="C3CEE3"/>
                </a:solidFill>
                <a:effectLst/>
                <a:latin typeface="JetBrains Mono"/>
              </a:rPr>
              <a:t>__name__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"__main__"</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ivan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Customer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"Іван Сергійчук"</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sergiy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Customer</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"Сергій Іванчук"</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100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ivan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record_call</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"c"</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20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ivan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record_call</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"m"</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5</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sergiy</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record_call</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"m"</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10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ivan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record_payment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155</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ivan</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sergiy</a:t>
            </a:r>
            <a:r>
              <a:rPr kumimoji="0" lang="ru-RU" altLang="ru-RU" sz="1050" b="0" i="0" u="none" strike="noStrike" cap="none" normalizeH="0" baseline="0" dirty="0">
                <a:ln>
                  <a:noFill/>
                </a:ln>
                <a:solidFill>
                  <a:srgbClr val="89DDFF"/>
                </a:solidFill>
                <a:effectLst/>
                <a:latin typeface="JetBrains Mono"/>
              </a:rPr>
              <a:t>)</a:t>
            </a: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097102" y="5685860"/>
            <a:ext cx="3590925" cy="628650"/>
          </a:xfrm>
          <a:prstGeom prst="rect">
            <a:avLst/>
          </a:prstGeom>
        </p:spPr>
      </p:pic>
      <p:sp>
        <p:nvSpPr>
          <p:cNvPr id="6" name="Rectangle 5"/>
          <p:cNvSpPr/>
          <p:nvPr/>
        </p:nvSpPr>
        <p:spPr>
          <a:xfrm>
            <a:off x="7706672" y="6437034"/>
            <a:ext cx="2759986" cy="307777"/>
          </a:xfrm>
          <a:prstGeom prst="rect">
            <a:avLst/>
          </a:prstGeom>
        </p:spPr>
        <p:txBody>
          <a:bodyPr wrap="none">
            <a:spAutoFit/>
          </a:bodyPr>
          <a:lstStyle/>
          <a:p>
            <a:r>
              <a:rPr lang="uk-UA" sz="1400" dirty="0"/>
              <a:t>Спробуємо додати тарифні плани</a:t>
            </a:r>
          </a:p>
        </p:txBody>
      </p:sp>
      <p:sp>
        <p:nvSpPr>
          <p:cNvPr id="7" name="Rectangle 6"/>
          <p:cNvSpPr/>
          <p:nvPr/>
        </p:nvSpPr>
        <p:spPr>
          <a:xfrm>
            <a:off x="5097102" y="358448"/>
            <a:ext cx="6096000" cy="2246769"/>
          </a:xfrm>
          <a:prstGeom prst="rect">
            <a:avLst/>
          </a:prstGeom>
        </p:spPr>
        <p:txBody>
          <a:bodyPr>
            <a:spAutoFit/>
          </a:bodyPr>
          <a:lstStyle/>
          <a:p>
            <a:pPr lvl="0" algn="ctr" eaLnBrk="0" fontAlgn="base" hangingPunct="0">
              <a:lnSpc>
                <a:spcPct val="100000"/>
              </a:lnSpc>
              <a:spcBef>
                <a:spcPct val="0"/>
              </a:spcBef>
              <a:spcAft>
                <a:spcPct val="0"/>
              </a:spcAft>
            </a:pPr>
            <a:r>
              <a:rPr lang="uk-UA" sz="1400" b="1" dirty="0"/>
              <a:t>Відношення: </a:t>
            </a:r>
            <a:r>
              <a:rPr lang="en-US" sz="1400" b="1" dirty="0"/>
              <a:t>«IS-A» («</a:t>
            </a:r>
            <a:r>
              <a:rPr lang="uk-UA" sz="1400" b="1" dirty="0"/>
              <a:t>є» - між екземпляром і класом)</a:t>
            </a:r>
          </a:p>
          <a:p>
            <a:pPr lvl="0" algn="ctr" eaLnBrk="0" fontAlgn="base" hangingPunct="0">
              <a:lnSpc>
                <a:spcPct val="100000"/>
              </a:lnSpc>
              <a:spcBef>
                <a:spcPct val="0"/>
              </a:spcBef>
              <a:spcAft>
                <a:spcPct val="0"/>
              </a:spcAft>
            </a:pPr>
            <a:r>
              <a:rPr lang="uk-UA" sz="1400" b="1" dirty="0"/>
              <a:t>  </a:t>
            </a:r>
          </a:p>
          <a:p>
            <a:pPr lvl="0" eaLnBrk="0" fontAlgn="base" hangingPunct="0">
              <a:spcBef>
                <a:spcPct val="0"/>
              </a:spcBef>
              <a:spcAft>
                <a:spcPct val="0"/>
              </a:spcAft>
            </a:pPr>
            <a:r>
              <a:rPr lang="uk-UA" sz="1400" dirty="0"/>
              <a:t>Припустимо, існує телефонна компанія, що зберігає дані про своїх клієнтів. Для простого обліку використовується клас </a:t>
            </a:r>
            <a:r>
              <a:rPr lang="uk-UA" sz="1400" i="1" dirty="0"/>
              <a:t>Customer</a:t>
            </a:r>
            <a:r>
              <a:rPr lang="uk-UA" sz="1400" dirty="0"/>
              <a:t> що містить атрибути: </a:t>
            </a:r>
          </a:p>
          <a:p>
            <a:pPr marL="285750" lvl="0" indent="-285750" eaLnBrk="0" fontAlgn="base" hangingPunct="0">
              <a:spcBef>
                <a:spcPct val="0"/>
              </a:spcBef>
              <a:spcAft>
                <a:spcPct val="0"/>
              </a:spcAft>
              <a:buFont typeface="Arial" panose="020B0604020202020204" pitchFamily="34" charset="0"/>
              <a:buChar char="•"/>
            </a:pPr>
            <a:r>
              <a:rPr lang="uk-UA" sz="1400" dirty="0"/>
              <a:t>поле </a:t>
            </a:r>
            <a:r>
              <a:rPr lang="uk-UA" sz="1400" b="1" i="1" dirty="0"/>
              <a:t>name</a:t>
            </a:r>
            <a:r>
              <a:rPr lang="uk-UA" sz="1400" dirty="0"/>
              <a:t>: ім'я клієнта (читання/запис); </a:t>
            </a:r>
          </a:p>
          <a:p>
            <a:pPr marL="285750" lvl="0" indent="-285750" eaLnBrk="0" fontAlgn="base" hangingPunct="0">
              <a:spcBef>
                <a:spcPct val="0"/>
              </a:spcBef>
              <a:spcAft>
                <a:spcPct val="0"/>
              </a:spcAft>
              <a:buFont typeface="Arial" panose="020B0604020202020204" pitchFamily="34" charset="0"/>
              <a:buChar char="•"/>
            </a:pPr>
            <a:r>
              <a:rPr lang="uk-UA" sz="1400" dirty="0"/>
              <a:t>властивість </a:t>
            </a:r>
            <a:r>
              <a:rPr lang="uk-UA" sz="1400" b="1" i="1" dirty="0"/>
              <a:t>balance</a:t>
            </a:r>
            <a:r>
              <a:rPr lang="uk-UA" sz="1400" dirty="0"/>
              <a:t>: баланс рахунку клієнта (тільки читання); </a:t>
            </a:r>
          </a:p>
          <a:p>
            <a:pPr marL="285750" lvl="0" indent="-285750" eaLnBrk="0" fontAlgn="base" hangingPunct="0">
              <a:spcBef>
                <a:spcPct val="0"/>
              </a:spcBef>
              <a:spcAft>
                <a:spcPct val="0"/>
              </a:spcAft>
              <a:buFont typeface="Arial" panose="020B0604020202020204" pitchFamily="34" charset="0"/>
              <a:buChar char="•"/>
            </a:pPr>
            <a:r>
              <a:rPr lang="uk-UA" sz="1400" dirty="0"/>
              <a:t>метод </a:t>
            </a:r>
            <a:r>
              <a:rPr lang="uk-UA" sz="1400" b="1" i="1" dirty="0"/>
              <a:t>record_payment()</a:t>
            </a:r>
            <a:r>
              <a:rPr lang="uk-UA" sz="1400" dirty="0"/>
              <a:t>: виконує поповнення балансу; </a:t>
            </a:r>
          </a:p>
          <a:p>
            <a:pPr marL="285750" lvl="0" indent="-285750" eaLnBrk="0" fontAlgn="base" hangingPunct="0">
              <a:spcBef>
                <a:spcPct val="0"/>
              </a:spcBef>
              <a:spcAft>
                <a:spcPct val="0"/>
              </a:spcAft>
              <a:buFont typeface="Arial" panose="020B0604020202020204" pitchFamily="34" charset="0"/>
              <a:buChar char="•"/>
            </a:pPr>
            <a:r>
              <a:rPr lang="uk-UA" sz="1400" dirty="0"/>
              <a:t>метод </a:t>
            </a:r>
            <a:r>
              <a:rPr lang="uk-UA" sz="1400" b="1" i="1" dirty="0"/>
              <a:t>record_call()</a:t>
            </a:r>
            <a:r>
              <a:rPr lang="uk-UA" sz="1400" dirty="0"/>
              <a:t>: виконує обробку дзвінка клієнта в залежності від: </a:t>
            </a:r>
          </a:p>
          <a:p>
            <a:pPr marL="715963" lvl="0" indent="-285750" eaLnBrk="0" fontAlgn="base" hangingPunct="0">
              <a:spcBef>
                <a:spcPct val="0"/>
              </a:spcBef>
              <a:spcAft>
                <a:spcPct val="0"/>
              </a:spcAft>
              <a:buFont typeface="Arial" panose="020B0604020202020204" pitchFamily="34" charset="0"/>
              <a:buChar char="•"/>
            </a:pPr>
            <a:r>
              <a:rPr lang="uk-UA" sz="1400" dirty="0"/>
              <a:t>типу дзвінка: «міський» (2 грн./хв.) і «мобільний» (1 грн./хв.); </a:t>
            </a:r>
          </a:p>
          <a:p>
            <a:pPr marL="715963" lvl="0" indent="-285750" eaLnBrk="0" fontAlgn="base" hangingPunct="0">
              <a:spcBef>
                <a:spcPct val="0"/>
              </a:spcBef>
              <a:spcAft>
                <a:spcPct val="0"/>
              </a:spcAft>
              <a:buFont typeface="Arial" panose="020B0604020202020204" pitchFamily="34" charset="0"/>
              <a:buChar char="•"/>
            </a:pPr>
            <a:r>
              <a:rPr lang="uk-UA" sz="1400" dirty="0"/>
              <a:t>кількості хвилин розмови.</a:t>
            </a:r>
            <a:endParaRPr lang="en-US" sz="1400" dirty="0"/>
          </a:p>
        </p:txBody>
      </p:sp>
    </p:spTree>
    <p:extLst>
      <p:ext uri="{BB962C8B-B14F-4D97-AF65-F5344CB8AC3E}">
        <p14:creationId xmlns:p14="http://schemas.microsoft.com/office/powerpoint/2010/main" val="3855941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25360"/>
            <a:ext cx="5259773" cy="655564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a:ln>
                  <a:noFill/>
                </a:ln>
                <a:solidFill>
                  <a:srgbClr val="C792EA"/>
                </a:solidFill>
                <a:effectLst/>
                <a:latin typeface="JetBrains Mono"/>
              </a:rPr>
              <a:t>class </a:t>
            </a:r>
            <a:r>
              <a:rPr kumimoji="0" lang="ru-RU" altLang="ru-RU" sz="1000" b="0" i="0" u="none" strike="noStrike" cap="none" normalizeH="0" baseline="0">
                <a:ln>
                  <a:noFill/>
                </a:ln>
                <a:solidFill>
                  <a:srgbClr val="FFCB6B"/>
                </a:solidFill>
                <a:effectLst/>
                <a:latin typeface="JetBrains Mono"/>
              </a:rPr>
              <a:t>Customer</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"""Клієнт телефонної компанії"""</a:t>
            </a:r>
            <a:br>
              <a:rPr kumimoji="0" lang="ru-RU" altLang="ru-RU" sz="1000" b="0" i="1" u="none" strike="noStrike" cap="none" normalizeH="0" baseline="0">
                <a:ln>
                  <a:noFill/>
                </a:ln>
                <a:solidFill>
                  <a:srgbClr val="546E7A"/>
                </a:solidFill>
                <a:effectLst/>
                <a:latin typeface="JetBrains Mono"/>
              </a:rPr>
            </a:b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1" u="none" strike="noStrike" cap="none" normalizeH="0" baseline="0">
                <a:ln>
                  <a:noFill/>
                </a:ln>
                <a:solidFill>
                  <a:srgbClr val="82AAFF"/>
                </a:solidFill>
                <a:effectLst/>
                <a:latin typeface="JetBrains Mono"/>
              </a:rPr>
              <a:t>__init__</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name</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F78C6C"/>
                </a:solidFill>
                <a:effectLst/>
                <a:latin typeface="JetBrains Mono"/>
              </a:rPr>
              <a:t>0</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call_plan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"Погодинний"</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name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name</a:t>
            </a: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balance</a:t>
            </a: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call_plan  </a:t>
            </a:r>
            <a:r>
              <a:rPr kumimoji="0" lang="ru-RU" altLang="ru-RU" sz="1000" b="0" i="1" u="none" strike="noStrike" cap="none" normalizeH="0" baseline="0">
                <a:ln>
                  <a:noFill/>
                </a:ln>
                <a:solidFill>
                  <a:srgbClr val="546E7A"/>
                </a:solidFill>
                <a:effectLst/>
                <a:latin typeface="JetBrains Mono"/>
              </a:rPr>
              <a:t># "Погодинний" за замовчуванням</a:t>
            </a:r>
            <a:br>
              <a:rPr kumimoji="0" lang="ru-RU" altLang="ru-RU" sz="1000" b="0" i="1" u="none" strike="noStrike" cap="none" normalizeH="0" baseline="0">
                <a:ln>
                  <a:noFill/>
                </a:ln>
                <a:solidFill>
                  <a:srgbClr val="546E7A"/>
                </a:solidFill>
                <a:effectLst/>
                <a:latin typeface="JetBrains Mono"/>
              </a:rPr>
            </a:b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1" u="none" strike="noStrike" cap="none" normalizeH="0" baseline="0">
                <a:ln>
                  <a:noFill/>
                </a:ln>
                <a:solidFill>
                  <a:srgbClr val="82AAFF"/>
                </a:solidFill>
                <a:effectLst/>
                <a:latin typeface="JetBrains Mono"/>
              </a:rPr>
              <a:t>__str__</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C792EA"/>
                </a:solidFill>
                <a:effectLst/>
                <a:latin typeface="JetBrains Mono"/>
              </a:rPr>
              <a:t>return </a:t>
            </a:r>
            <a:r>
              <a:rPr kumimoji="0" lang="ru-RU" altLang="ru-RU" sz="1000" b="0" i="0" u="none" strike="noStrike" cap="none" normalizeH="0" baseline="0">
                <a:ln>
                  <a:noFill/>
                </a:ln>
                <a:solidFill>
                  <a:srgbClr val="C3E88D"/>
                </a:solidFill>
                <a:effectLst/>
                <a:latin typeface="JetBrains Mono"/>
              </a:rPr>
              <a:t>f"Клієнт </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name</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 Баланс: </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 грн. Тариф: </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a:t>
            </a:r>
            <a:br>
              <a:rPr kumimoji="0" lang="ru-RU" altLang="ru-RU" sz="1000" b="0" i="0" u="none" strike="noStrike" cap="none" normalizeH="0" baseline="0">
                <a:ln>
                  <a:noFill/>
                </a:ln>
                <a:solidFill>
                  <a:srgbClr val="C3E88D"/>
                </a:solidFill>
                <a:effectLst/>
                <a:latin typeface="JetBrains Mono"/>
              </a:rPr>
            </a:br>
            <a:br>
              <a:rPr kumimoji="0" lang="ru-RU" altLang="ru-RU" sz="1000" b="0" i="0" u="none" strike="noStrike" cap="none" normalizeH="0" baseline="0">
                <a:ln>
                  <a:noFill/>
                </a:ln>
                <a:solidFill>
                  <a:srgbClr val="C3E88D"/>
                </a:solidFill>
                <a:effectLst/>
                <a:latin typeface="JetBrains Mono"/>
              </a:rPr>
            </a:br>
            <a:r>
              <a:rPr kumimoji="0" lang="ru-RU" altLang="ru-RU" sz="1000" b="0" i="0" u="none" strike="noStrike" cap="none" normalizeH="0" baseline="0">
                <a:ln>
                  <a:noFill/>
                </a:ln>
                <a:solidFill>
                  <a:srgbClr val="C3E88D"/>
                </a:solidFill>
                <a:effectLst/>
                <a:latin typeface="JetBrains Mono"/>
              </a:rPr>
              <a:t>    </a:t>
            </a:r>
            <a:r>
              <a:rPr kumimoji="0" lang="ru-RU" altLang="ru-RU" sz="1000" b="0" i="0" u="none" strike="noStrike" cap="none" normalizeH="0" baseline="0">
                <a:ln>
                  <a:noFill/>
                </a:ln>
                <a:solidFill>
                  <a:srgbClr val="82AAFF"/>
                </a:solidFill>
                <a:effectLst/>
                <a:latin typeface="JetBrains Mono"/>
              </a:rPr>
              <a:t>@property</a:t>
            </a:r>
            <a:br>
              <a:rPr kumimoji="0" lang="ru-RU" altLang="ru-RU" sz="1000" b="0" i="0" u="none" strike="noStrike" cap="none" normalizeH="0" baseline="0">
                <a:ln>
                  <a:noFill/>
                </a:ln>
                <a:solidFill>
                  <a:srgbClr val="82AAFF"/>
                </a:solidFill>
                <a:effectLst/>
                <a:latin typeface="JetBrains Mono"/>
              </a:rPr>
            </a:br>
            <a:r>
              <a:rPr kumimoji="0" lang="ru-RU" altLang="ru-RU" sz="1000" b="0" i="0" u="none" strike="noStrike" cap="none" normalizeH="0" baseline="0">
                <a:ln>
                  <a:noFill/>
                </a:ln>
                <a:solidFill>
                  <a:srgbClr val="82AAFF"/>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0" u="none" strike="noStrike" cap="none" normalizeH="0" baseline="0">
                <a:ln>
                  <a:noFill/>
                </a:ln>
                <a:solidFill>
                  <a:srgbClr val="82AAFF"/>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"""Повернути баланс клієнта.</a:t>
            </a:r>
            <a:br>
              <a:rPr kumimoji="0" lang="ru-RU" altLang="ru-RU" sz="1000" b="0" i="1" u="none" strike="noStrike" cap="none" normalizeH="0" baseline="0">
                <a:ln>
                  <a:noFill/>
                </a:ln>
                <a:solidFill>
                  <a:srgbClr val="546E7A"/>
                </a:solidFill>
                <a:effectLst/>
                <a:latin typeface="JetBrains Mono"/>
              </a:rPr>
            </a:b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Властивість 'balance' доступна тільки для читання:</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давати доступ на зміну її безпосередньо було б неправильно. """</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return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a:t>
            </a:r>
            <a:br>
              <a:rPr kumimoji="0" lang="ru-RU" altLang="ru-RU" sz="1000" b="0" i="0" u="none" strike="noStrike" cap="none" normalizeH="0" baseline="0">
                <a:ln>
                  <a:noFill/>
                </a:ln>
                <a:solidFill>
                  <a:srgbClr val="C3CEE3"/>
                </a:solidFill>
                <a:effectLst/>
                <a:latin typeface="JetBrains Mono"/>
              </a:rPr>
            </a:br>
            <a:br>
              <a:rPr kumimoji="0" lang="ru-RU" altLang="ru-RU" sz="1000" b="0" i="0" u="none" strike="noStrike" cap="none" normalizeH="0" baseline="0">
                <a:ln>
                  <a:noFill/>
                </a:ln>
                <a:solidFill>
                  <a:srgbClr val="C3CEE3"/>
                </a:solidFill>
                <a:effectLst/>
                <a:latin typeface="JetBrains Mono"/>
              </a:rPr>
            </a:br>
            <a:r>
              <a:rPr kumimoji="0" lang="ru-RU" altLang="ru-RU" sz="1000" b="0" i="0" u="none" strike="noStrike" cap="none" normalizeH="0" baseline="0">
                <a:ln>
                  <a:noFill/>
                </a:ln>
                <a:solidFill>
                  <a:srgbClr val="C3CEE3"/>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0" u="none" strike="noStrike" cap="none" normalizeH="0" baseline="0">
                <a:ln>
                  <a:noFill/>
                </a:ln>
                <a:solidFill>
                  <a:srgbClr val="82AAFF"/>
                </a:solidFill>
                <a:effectLst/>
                <a:latin typeface="JetBrains Mono"/>
              </a:rPr>
              <a:t>record_payment</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amount_paid</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"""Поповнити баланс клієнта на 'amount_paid' грн."""</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assert </a:t>
            </a:r>
            <a:r>
              <a:rPr kumimoji="0" lang="ru-RU" altLang="ru-RU" sz="1000" b="0" i="0" u="none" strike="noStrike" cap="none" normalizeH="0" baseline="0">
                <a:ln>
                  <a:noFill/>
                </a:ln>
                <a:solidFill>
                  <a:srgbClr val="F78C6C"/>
                </a:solidFill>
                <a:effectLst/>
                <a:latin typeface="JetBrains Mono"/>
              </a:rPr>
              <a:t>amount_paid </a:t>
            </a:r>
            <a:r>
              <a:rPr kumimoji="0" lang="ru-RU" altLang="ru-RU" sz="1000" b="0" i="0" u="none" strike="noStrike" cap="none" normalizeH="0" baseline="0">
                <a:ln>
                  <a:noFill/>
                </a:ln>
                <a:solidFill>
                  <a:srgbClr val="89DDFF"/>
                </a:solidFill>
                <a:effectLst/>
                <a:latin typeface="JetBrains Mono"/>
              </a:rPr>
              <a:t>&gt; </a:t>
            </a:r>
            <a:r>
              <a:rPr kumimoji="0" lang="ru-RU" altLang="ru-RU" sz="1000" b="0" i="0" u="none" strike="noStrike" cap="none" normalizeH="0" baseline="0">
                <a:ln>
                  <a:noFill/>
                </a:ln>
                <a:solidFill>
                  <a:srgbClr val="F78C6C"/>
                </a:solidFill>
                <a:effectLst/>
                <a:latin typeface="JetBrains Mono"/>
              </a:rPr>
              <a:t>0</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E88D"/>
                </a:solidFill>
                <a:effectLst/>
                <a:latin typeface="JetBrains Mono"/>
              </a:rPr>
              <a:t>"Сума поповненняя  має бути &gt; 0!"</a:t>
            </a:r>
            <a:br>
              <a:rPr kumimoji="0" lang="ru-RU" altLang="ru-RU" sz="1000" b="0" i="0" u="none" strike="noStrike" cap="none" normalizeH="0" baseline="0">
                <a:ln>
                  <a:noFill/>
                </a:ln>
                <a:solidFill>
                  <a:srgbClr val="C3E88D"/>
                </a:solidFill>
                <a:effectLst/>
                <a:latin typeface="JetBrains Mono"/>
              </a:rPr>
            </a:br>
            <a:r>
              <a:rPr kumimoji="0" lang="ru-RU" altLang="ru-RU" sz="1000" b="0" i="0" u="none" strike="noStrike" cap="none" normalizeH="0" baseline="0">
                <a:ln>
                  <a:noFill/>
                </a:ln>
                <a:solidFill>
                  <a:srgbClr val="C3E88D"/>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amount_paid</a:t>
            </a:r>
            <a:br>
              <a:rPr kumimoji="0" lang="ru-RU" altLang="ru-RU" sz="1000" b="0" i="0" u="none" strike="noStrike" cap="none" normalizeH="0" baseline="0">
                <a:ln>
                  <a:noFill/>
                </a:ln>
                <a:solidFill>
                  <a:srgbClr val="F78C6C"/>
                </a:solidFill>
                <a:effectLst/>
                <a:latin typeface="JetBrains Mono"/>
              </a:rPr>
            </a:b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call_type</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minutes</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параметри:</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call_type (str): тип дзвінка:</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"c": міський (city);</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"m": мобільний (mobile);</a:t>
            </a:r>
            <a:br>
              <a:rPr kumimoji="0" lang="ru-RU" altLang="ru-RU" sz="1000" b="0" i="1" u="none" strike="noStrike" cap="none" normalizeH="0" baseline="0">
                <a:ln>
                  <a:noFill/>
                </a:ln>
                <a:solidFill>
                  <a:srgbClr val="546E7A"/>
                </a:solidFill>
                <a:effectLst/>
                <a:latin typeface="JetBrains Mono"/>
              </a:rPr>
            </a:b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minutes (float): кількість хвилин розмови.</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У реальності, ці значення можуть читатися з бази даних</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if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E88D"/>
                </a:solidFill>
                <a:effectLst/>
                <a:latin typeface="JetBrains Mono"/>
              </a:rPr>
              <a:t>"Погодинний"</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 Фіксована вартість хвилини в залежності від типу дзвінка</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if </a:t>
            </a:r>
            <a:r>
              <a:rPr kumimoji="0" lang="ru-RU" altLang="ru-RU" sz="1000" b="0" i="0" u="none" strike="noStrike" cap="none" normalizeH="0" baseline="0">
                <a:ln>
                  <a:noFill/>
                </a:ln>
                <a:solidFill>
                  <a:srgbClr val="F78C6C"/>
                </a:solidFill>
                <a:effectLst/>
                <a:latin typeface="JetBrains Mono"/>
              </a:rPr>
              <a:t>call_type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E88D"/>
                </a:solidFill>
                <a:effectLst/>
                <a:latin typeface="JetBrains Mono"/>
              </a:rPr>
              <a:t>"c"</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minutes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a:t>
            </a: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C792EA"/>
                </a:solidFill>
                <a:effectLst/>
                <a:latin typeface="JetBrains Mono"/>
              </a:rPr>
              <a:t>elif </a:t>
            </a:r>
            <a:r>
              <a:rPr kumimoji="0" lang="ru-RU" altLang="ru-RU" sz="1000" b="0" i="0" u="none" strike="noStrike" cap="none" normalizeH="0" baseline="0">
                <a:ln>
                  <a:noFill/>
                </a:ln>
                <a:solidFill>
                  <a:srgbClr val="F78C6C"/>
                </a:solidFill>
                <a:effectLst/>
                <a:latin typeface="JetBrains Mono"/>
              </a:rPr>
              <a:t>call_type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E88D"/>
                </a:solidFill>
                <a:effectLst/>
                <a:latin typeface="JetBrains Mono"/>
              </a:rPr>
              <a:t>"m"</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minutes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1</a:t>
            </a:r>
            <a:br>
              <a:rPr kumimoji="0" lang="ru-RU" altLang="ru-RU" sz="1000" b="0" i="0" u="none" strike="noStrike" cap="none" normalizeH="0" baseline="0">
                <a:ln>
                  <a:noFill/>
                </a:ln>
                <a:solidFill>
                  <a:srgbClr val="F78C6C"/>
                </a:solidFill>
                <a:effectLst/>
                <a:latin typeface="JetBrains Mono"/>
              </a:rPr>
            </a:br>
            <a:endParaRPr kumimoji="0" lang="ru-RU" altLang="ru-RU" b="0" i="0" u="none" strike="noStrike" cap="none" normalizeH="0" baseline="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5259773" y="25360"/>
            <a:ext cx="4870244" cy="6093976"/>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elif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call_plan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"Після10в2разиДешевше"</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Після 10 хвилин дзвінка на міський номер</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Кожна друга хвилина безкоштовно</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 //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a:t>
            </a:r>
            <a:r>
              <a:rPr kumimoji="0" lang="ru-RU" altLang="ru-RU" sz="1000" b="0" i="0" u="none" strike="noStrike" cap="none" normalizeH="0" baseline="0" dirty="0">
                <a:ln>
                  <a:noFill/>
                </a:ln>
                <a:solidFill>
                  <a:srgbClr val="89DDFF"/>
                </a:solidFill>
                <a:effectLst/>
                <a:latin typeface="JetBrains Mono"/>
              </a:rPr>
              <a:t>) * </a:t>
            </a:r>
            <a:r>
              <a:rPr kumimoji="0" lang="ru-RU" altLang="ru-RU" sz="1000" b="0" i="0" u="none" strike="noStrike" cap="none" normalizeH="0" baseline="0" dirty="0">
                <a:ln>
                  <a:noFill/>
                </a:ln>
                <a:solidFill>
                  <a:srgbClr val="F78C6C"/>
                </a:solidFill>
                <a:effectLst/>
                <a:latin typeface="JetBrains Mono"/>
              </a:rPr>
              <a:t>5</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"m"</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a:t>
            </a:r>
            <a:br>
              <a:rPr kumimoji="0" lang="ru-RU" altLang="ru-RU" sz="1000" b="0" i="0" u="none" strike="noStrike" cap="none" normalizeH="0" baseline="0" dirty="0">
                <a:ln>
                  <a:noFill/>
                </a:ln>
                <a:solidFill>
                  <a:srgbClr val="F78C6C"/>
                </a:solidFill>
                <a:effectLst/>
                <a:latin typeface="JetBrains Mono"/>
              </a:rPr>
            </a:b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elif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call_plan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"ПлатиМеньшеДо5хв"</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До 5 хвилин розмови в 2 рази дешевше тарифу 'Погодинний',</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Після - в 2 рази дорожче</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5</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C3CEE3"/>
                </a:solidFill>
                <a:effectLst/>
                <a:latin typeface="JetBrains Mono"/>
              </a:rPr>
              <a:t>LIMIT_CHEAP</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4</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"m"</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0.5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br>
              <a:rPr kumimoji="0" lang="ru-RU" altLang="ru-RU" sz="1000" b="0" i="0" u="none" strike="noStrike" cap="none" normalizeH="0" baseline="0" dirty="0">
                <a:ln>
                  <a:noFill/>
                </a:ln>
                <a:solidFill>
                  <a:srgbClr val="F78C6C"/>
                </a:solidFill>
                <a:effectLst/>
                <a:latin typeface="JetBrains Mono"/>
              </a:rPr>
            </a:b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C3CEE3"/>
                </a:solidFill>
                <a:effectLst/>
                <a:latin typeface="JetBrains Mono"/>
              </a:rPr>
              <a:t>__name__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"__main__"</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ivan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"Іван Сергійчук"</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sergiy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"Сергій Іванчук"</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call_plan</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"Після10в2разиДешевше"</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irina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"Ірина Петрова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call_plan</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"Після10в2разиДешевше"</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petro</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"Петро Петрович"</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100</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call_plan</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"ПлатиМеньшеДо5хв"</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ivan</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sergiy</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irina</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"m"</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petro</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20</a:t>
            </a:r>
            <a:r>
              <a:rPr kumimoji="0" lang="ru-RU" altLang="ru-RU" sz="1000" b="0" i="0" u="none" strike="noStrike" cap="none" normalizeH="0" baseline="0" dirty="0">
                <a:ln>
                  <a:noFill/>
                </a:ln>
                <a:solidFill>
                  <a:srgbClr val="89DDFF"/>
                </a:solidFill>
                <a:effectLst/>
                <a:latin typeface="JetBrains Mono"/>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5395865" y="6119336"/>
            <a:ext cx="4734152" cy="707886"/>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sergiy</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irina</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petro</a:t>
            </a:r>
            <a:r>
              <a:rPr kumimoji="0" lang="ru-RU" altLang="ru-RU" sz="1000" b="0" i="0" u="none" strike="noStrike" cap="none" normalizeH="0" baseline="0">
                <a:ln>
                  <a:noFill/>
                </a:ln>
                <a:solidFill>
                  <a:srgbClr val="89DDFF"/>
                </a:solidFill>
                <a:effectLst/>
                <a:latin typeface="JetBrains Mono"/>
              </a:rPr>
              <a:t>)</a:t>
            </a:r>
            <a:endParaRPr kumimoji="0" lang="ru-RU" altLang="ru-RU"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8582685" y="6071928"/>
            <a:ext cx="3609315" cy="755294"/>
          </a:xfrm>
          <a:prstGeom prst="rect">
            <a:avLst/>
          </a:prstGeom>
        </p:spPr>
      </p:pic>
      <p:sp>
        <p:nvSpPr>
          <p:cNvPr id="9" name="Rectangle 8"/>
          <p:cNvSpPr/>
          <p:nvPr/>
        </p:nvSpPr>
        <p:spPr>
          <a:xfrm>
            <a:off x="9723421" y="116452"/>
            <a:ext cx="2353902" cy="3046988"/>
          </a:xfrm>
          <a:prstGeom prst="rect">
            <a:avLst/>
          </a:prstGeom>
          <a:solidFill>
            <a:schemeClr val="accent6">
              <a:lumMod val="20000"/>
              <a:lumOff val="80000"/>
            </a:schemeClr>
          </a:solidFill>
        </p:spPr>
        <p:txBody>
          <a:bodyPr wrap="square">
            <a:spAutoFit/>
          </a:bodyPr>
          <a:lstStyle/>
          <a:p>
            <a:r>
              <a:rPr lang="uk-UA" sz="1200" dirty="0"/>
              <a:t>Дане рішення є невдалим з кількох причин:</a:t>
            </a:r>
          </a:p>
          <a:p>
            <a:pPr marL="171450" indent="-171450">
              <a:buFont typeface="Arial" panose="020B0604020202020204" pitchFamily="34" charset="0"/>
              <a:buChar char="•"/>
            </a:pPr>
            <a:r>
              <a:rPr lang="uk-UA" sz="1200" dirty="0"/>
              <a:t>Різко збільшується розмір умовного блоку (в т.ч. його вкладеність), що призведе до труднощів його підтримки.</a:t>
            </a:r>
          </a:p>
          <a:p>
            <a:pPr marL="171450" indent="-171450">
              <a:buFont typeface="Arial" panose="020B0604020202020204" pitchFamily="34" charset="0"/>
              <a:buChar char="•"/>
            </a:pPr>
            <a:r>
              <a:rPr lang="uk-UA" sz="1200" dirty="0"/>
              <a:t> При появі нових тарифних планів необхідно буде редагувати вже існуючий код, що може привести до помилок, зокрема, вплинувши на функціональність  вже існуючих планів. </a:t>
            </a:r>
          </a:p>
          <a:p>
            <a:endParaRPr lang="uk-UA" sz="1200" dirty="0"/>
          </a:p>
          <a:p>
            <a:r>
              <a:rPr lang="uk-UA" sz="1200" dirty="0"/>
              <a:t>Що ж робити?</a:t>
            </a:r>
            <a:endParaRPr lang="ru-RU" sz="1200" dirty="0"/>
          </a:p>
        </p:txBody>
      </p:sp>
      <p:sp>
        <p:nvSpPr>
          <p:cNvPr id="10" name="Rectangle 9"/>
          <p:cNvSpPr/>
          <p:nvPr/>
        </p:nvSpPr>
        <p:spPr>
          <a:xfrm>
            <a:off x="10127809" y="3210848"/>
            <a:ext cx="2064191" cy="2862322"/>
          </a:xfrm>
          <a:prstGeom prst="rect">
            <a:avLst/>
          </a:prstGeom>
          <a:solidFill>
            <a:schemeClr val="accent6">
              <a:lumMod val="40000"/>
              <a:lumOff val="60000"/>
            </a:schemeClr>
          </a:solidFill>
        </p:spPr>
        <p:txBody>
          <a:bodyPr wrap="square">
            <a:spAutoFit/>
          </a:bodyPr>
          <a:lstStyle/>
          <a:p>
            <a:r>
              <a:rPr lang="uk-UA" sz="1200" dirty="0"/>
              <a:t>Більш ефективним в даному випадку буде використання принципів </a:t>
            </a:r>
            <a:r>
              <a:rPr lang="uk-UA" sz="1200" b="1" dirty="0"/>
              <a:t>успадкування</a:t>
            </a:r>
            <a:r>
              <a:rPr lang="uk-UA" sz="1200" dirty="0"/>
              <a:t> та </a:t>
            </a:r>
            <a:r>
              <a:rPr lang="uk-UA" sz="1200" b="1" dirty="0"/>
              <a:t>поліморфізму. </a:t>
            </a:r>
            <a:r>
              <a:rPr lang="uk-UA" sz="1200" dirty="0"/>
              <a:t>Успадкувавши клас </a:t>
            </a:r>
            <a:r>
              <a:rPr lang="en-US" sz="1200" i="1" dirty="0"/>
              <a:t>Customer</a:t>
            </a:r>
            <a:r>
              <a:rPr lang="en-US" sz="1200" dirty="0"/>
              <a:t>, </a:t>
            </a:r>
            <a:r>
              <a:rPr lang="uk-UA" sz="1200" dirty="0"/>
              <a:t>можна змінити тільки метод розрахунку (за рахунок поліморфізму - перевизначити роботу методу), а далі використовувати новий клас, якщо клієнт використовує новий тарифний план (див. приклад на наст. слайді)</a:t>
            </a:r>
          </a:p>
        </p:txBody>
      </p:sp>
    </p:spTree>
    <p:extLst>
      <p:ext uri="{BB962C8B-B14F-4D97-AF65-F5344CB8AC3E}">
        <p14:creationId xmlns:p14="http://schemas.microsoft.com/office/powerpoint/2010/main" val="216725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102405" cy="563231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"""Клієнт телефонної компанії.</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Витрати даного клієнта ведуться на погодинній основі.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1" u="none" strike="noStrike" cap="none" normalizeH="0" baseline="0" dirty="0">
                <a:ln>
                  <a:noFill/>
                </a:ln>
                <a:solidFill>
                  <a:srgbClr val="82AAFF"/>
                </a:solidFill>
                <a:effectLst/>
                <a:latin typeface="JetBrains Mono"/>
              </a:rPr>
              <a:t>__init__</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name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name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name</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balance</a:t>
            </a:r>
            <a:br>
              <a:rPr kumimoji="0" lang="ru-RU" altLang="ru-RU" sz="1000" b="0" i="0" u="none" strike="noStrike" cap="none" normalizeH="0" baseline="0" dirty="0">
                <a:ln>
                  <a:noFill/>
                </a:ln>
                <a:solidFill>
                  <a:srgbClr val="F78C6C"/>
                </a:solidFill>
                <a:effectLst/>
                <a:latin typeface="JetBrains Mono"/>
              </a:rPr>
            </a:b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1" u="none" strike="noStrike" cap="none" normalizeH="0" baseline="0" dirty="0">
                <a:ln>
                  <a:noFill/>
                </a:ln>
                <a:solidFill>
                  <a:srgbClr val="82AAFF"/>
                </a:solidFill>
                <a:effectLst/>
                <a:latin typeface="JetBrains Mono"/>
              </a:rPr>
              <a:t>__str__</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0" u="none" strike="noStrike" cap="none" normalizeH="0" baseline="0" dirty="0">
                <a:ln>
                  <a:noFill/>
                </a:ln>
                <a:solidFill>
                  <a:srgbClr val="C3E88D"/>
                </a:solidFill>
                <a:effectLst/>
                <a:latin typeface="JetBrains Mono"/>
              </a:rPr>
              <a:t>f"Клієнт </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name</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 Баланс: </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E88D"/>
                </a:solidFill>
                <a:effectLst/>
                <a:latin typeface="JetBrains Mono"/>
              </a:rPr>
              <a:t> грн."</a:t>
            </a:r>
            <a:br>
              <a:rPr kumimoji="0" lang="ru-RU" altLang="ru-RU" sz="1000" b="0" i="0" u="none" strike="noStrike" cap="none" normalizeH="0" baseline="0" dirty="0">
                <a:ln>
                  <a:noFill/>
                </a:ln>
                <a:solidFill>
                  <a:srgbClr val="C3E88D"/>
                </a:solidFill>
                <a:effectLst/>
                <a:latin typeface="JetBrains Mono"/>
              </a:rPr>
            </a:b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t>
            </a:r>
            <a:r>
              <a:rPr kumimoji="0" lang="ru-RU" altLang="ru-RU" sz="1000" b="0" i="0" u="none" strike="noStrike" cap="none" normalizeH="0" baseline="0" dirty="0">
                <a:ln>
                  <a:noFill/>
                </a:ln>
                <a:solidFill>
                  <a:srgbClr val="82AAFF"/>
                </a:solidFill>
                <a:effectLst/>
                <a:latin typeface="JetBrains Mono"/>
              </a:rPr>
              <a:t>@property</a:t>
            </a:r>
            <a:br>
              <a:rPr kumimoji="0" lang="ru-RU" altLang="ru-RU" sz="1000" b="0" i="0" u="none" strike="noStrike" cap="none" normalizeH="0" baseline="0" dirty="0">
                <a:ln>
                  <a:noFill/>
                </a:ln>
                <a:solidFill>
                  <a:srgbClr val="82AAFF"/>
                </a:solidFill>
                <a:effectLst/>
                <a:latin typeface="JetBrains Mono"/>
              </a:rPr>
            </a:br>
            <a:r>
              <a:rPr kumimoji="0" lang="ru-RU" altLang="ru-RU" sz="1000" b="0" i="0" u="none" strike="noStrike" cap="none" normalizeH="0" baseline="0" dirty="0">
                <a:ln>
                  <a:noFill/>
                </a:ln>
                <a:solidFill>
                  <a:srgbClr val="82AA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balance</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"""Повернути баланс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Властивість 'balance' доступна тільки для читання:</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давати доступ на зміну її безпосередньо було б </a:t>
            </a:r>
            <a:endParaRPr kumimoji="0" lang="en-US" altLang="ru-RU" sz="1000" b="0" i="1" u="none" strike="noStrike" cap="none" normalizeH="0" baseline="0" dirty="0">
              <a:ln>
                <a:noFill/>
              </a:ln>
              <a:solidFill>
                <a:srgbClr val="546E7A"/>
              </a:solidFill>
              <a:effectLst/>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ru-RU" sz="1000" i="1" dirty="0">
                <a:solidFill>
                  <a:srgbClr val="546E7A"/>
                </a:solidFill>
                <a:latin typeface="JetBrains Mono"/>
              </a:rPr>
              <a:t>         </a:t>
            </a:r>
            <a:r>
              <a:rPr kumimoji="0" lang="ru-RU" altLang="ru-RU" sz="1000" b="0" i="1" u="none" strike="noStrike" cap="none" normalizeH="0" baseline="0" dirty="0">
                <a:ln>
                  <a:noFill/>
                </a:ln>
                <a:solidFill>
                  <a:srgbClr val="546E7A"/>
                </a:solidFill>
                <a:effectLst/>
                <a:latin typeface="JetBrains Mono"/>
              </a:rPr>
              <a:t>неправильно.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a:t>
            </a:r>
            <a:br>
              <a:rPr kumimoji="0" lang="ru-RU" altLang="ru-RU" sz="1000" b="0" i="0" u="none" strike="noStrike" cap="none" normalizeH="0" baseline="0" dirty="0">
                <a:ln>
                  <a:noFill/>
                </a:ln>
                <a:solidFill>
                  <a:srgbClr val="C3CEE3"/>
                </a:solidFill>
                <a:effectLst/>
                <a:latin typeface="JetBrains Mono"/>
              </a:rPr>
            </a:b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record_payment</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amount_paid</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"""Поповнити баланс клієнта на 'amount_paid' грн."""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assert </a:t>
            </a:r>
            <a:r>
              <a:rPr kumimoji="0" lang="ru-RU" altLang="ru-RU" sz="1000" b="0" i="0" u="none" strike="noStrike" cap="none" normalizeH="0" baseline="0" dirty="0">
                <a:ln>
                  <a:noFill/>
                </a:ln>
                <a:solidFill>
                  <a:srgbClr val="F78C6C"/>
                </a:solidFill>
                <a:effectLst/>
                <a:latin typeface="JetBrains Mono"/>
              </a:rPr>
              <a:t>amount_paid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F78C6C"/>
                </a:solidFill>
                <a:effectLst/>
                <a:latin typeface="JetBrains Mono"/>
              </a:rPr>
              <a:t>0</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"Сума поповненняя  має бути &gt; 0!"</a:t>
            </a: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amount_paid</a:t>
            </a:r>
            <a:br>
              <a:rPr kumimoji="0" lang="ru-RU" altLang="ru-RU" sz="1000" b="0" i="0" u="none" strike="noStrike" cap="none" normalizeH="0" baseline="0" dirty="0">
                <a:ln>
                  <a:noFill/>
                </a:ln>
                <a:solidFill>
                  <a:srgbClr val="F78C6C"/>
                </a:solidFill>
                <a:effectLst/>
                <a:latin typeface="JetBrains Mono"/>
              </a:rPr>
            </a:b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параметри:</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call_type (str): тип дзвінка: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"c": міський (city);</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"m": мобільний (mobile);</a:t>
            </a:r>
            <a:br>
              <a:rPr kumimoji="0" lang="ru-RU" altLang="ru-RU" sz="1000" b="0" i="1" u="none" strike="noStrike" cap="none" normalizeH="0" baseline="0" dirty="0">
                <a:ln>
                  <a:noFill/>
                </a:ln>
                <a:solidFill>
                  <a:srgbClr val="546E7A"/>
                </a:solidFill>
                <a:effectLst/>
                <a:latin typeface="JetBrains Mono"/>
              </a:rPr>
            </a:b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У реальності, ці значення можуть читатися з БД</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"m"</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_balance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4102405" y="0"/>
            <a:ext cx="4285147" cy="670952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CustomerFree2ndMinuteAfter10</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"""Клієнт телефонної компанії (нащадок Customer).</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Після 10 хвилин дзвінка на міський номер кожна друга </a:t>
            </a: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000" i="1" dirty="0">
                <a:solidFill>
                  <a:srgbClr val="546E7A"/>
                </a:solidFill>
                <a:latin typeface="JetBrains Mono"/>
              </a:rPr>
              <a:t>     </a:t>
            </a:r>
            <a:r>
              <a:rPr kumimoji="0" lang="ru-RU" altLang="ru-RU" sz="1000" b="0" i="1" u="none" strike="noStrike" cap="none" normalizeH="0" baseline="0" dirty="0">
                <a:ln>
                  <a:noFill/>
                </a:ln>
                <a:solidFill>
                  <a:srgbClr val="546E7A"/>
                </a:solidFill>
                <a:effectLst/>
                <a:latin typeface="JetBrains Mono"/>
              </a:rPr>
              <a:t>хвилина безкоштовно;     в іншому як "Погодинний".</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Всі атрибути, що надає Customer, доступні і тут, досить</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змінити тільки ті, які повинні працювати по-іншому.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параметри:</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call_type (str): тип дзвінка: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"c": міський (city);</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"m": мобільний (mobile);</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Даний метод перевизначає відповідний батьківський метод</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Визначаємо кількість безкоштовних хвилин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"c" </a:t>
            </a:r>
            <a:r>
              <a:rPr kumimoji="0" lang="ru-RU" altLang="ru-RU" sz="1000" b="0" i="1" u="none" strike="noStrike" cap="none" normalizeH="0" baseline="0" dirty="0">
                <a:ln>
                  <a:noFill/>
                </a:ln>
                <a:solidFill>
                  <a:srgbClr val="C792EA"/>
                </a:solidFill>
                <a:effectLst/>
                <a:latin typeface="JetBrains Mono"/>
              </a:rPr>
              <a:t>and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 //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Викликаємо батьківський метод розрахунку</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super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CustomerTwiceCheaperFirst5Minutes</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Customer</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"""Клієнт телефонної компанії (нащадок Customer).</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До 5 хвилин розмови в 2 рази дешевше тарифу "Погодинний",</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після - в 2 рази дорожче.</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Всі атрибути, що надає Customer, доступні і тут, досить</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змінити тільки ті, які повинні працювати по-іншому.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параметри:          - call_type (str): тип дзвінка: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"c": міський (city);        "m": мобільний (mobile);</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Даний метод перевизначає відповідний батьківський метод</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5</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C3CEE3"/>
                </a:solidFill>
                <a:effectLst/>
                <a:latin typeface="JetBrains Mono"/>
              </a:rPr>
              <a:t>LIMIT_CHEAP</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LIMIT_CHEAP</a:t>
            </a:r>
            <a:br>
              <a:rPr kumimoji="0" lang="ru-RU" altLang="ru-RU" sz="1000" b="0" i="0" u="none" strike="noStrike" cap="none" normalizeH="0" baseline="0" dirty="0">
                <a:ln>
                  <a:noFill/>
                </a:ln>
                <a:solidFill>
                  <a:srgbClr val="C3CEE3"/>
                </a:solidFill>
                <a:effectLst/>
                <a:latin typeface="JetBrains Mono"/>
              </a:rPr>
            </a:br>
            <a:r>
              <a:rPr kumimoji="0" lang="ru-RU" altLang="ru-RU" sz="1000" b="0" i="0" u="none" strike="noStrike" cap="none" normalizeH="0" baseline="0" dirty="0">
                <a:ln>
                  <a:noFill/>
                </a:ln>
                <a:solidFill>
                  <a:srgbClr val="C3CEE3"/>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Викликаємо батьківський метод розрахунку</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82AAFF"/>
                </a:solidFill>
                <a:effectLst/>
                <a:latin typeface="JetBrains Mono"/>
              </a:rPr>
              <a:t>super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cheap_minutes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 </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expensive_minutes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a:t>
            </a:r>
            <a:r>
              <a:rPr kumimoji="0" lang="ru-RU" altLang="ru-RU" sz="1000" b="0" i="0" u="none" strike="noStrike" cap="none" normalizeH="0" baseline="0" dirty="0">
                <a:ln>
                  <a:noFill/>
                </a:ln>
                <a:solidFill>
                  <a:srgbClr val="89DDFF"/>
                </a:solidFill>
                <a:effectLst/>
                <a:latin typeface="JetBrains Mono"/>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7853953" y="0"/>
            <a:ext cx="4338047" cy="255454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a:ln>
                  <a:noFill/>
                </a:ln>
                <a:solidFill>
                  <a:srgbClr val="C792EA"/>
                </a:solidFill>
                <a:effectLst/>
                <a:latin typeface="JetBrains Mono"/>
              </a:rPr>
              <a:t>if </a:t>
            </a:r>
            <a:r>
              <a:rPr kumimoji="0" lang="ru-RU" altLang="ru-RU" sz="1000" b="0" i="0" u="none" strike="noStrike" cap="none" normalizeH="0" baseline="0">
                <a:ln>
                  <a:noFill/>
                </a:ln>
                <a:solidFill>
                  <a:srgbClr val="C3CEE3"/>
                </a:solidFill>
                <a:effectLst/>
                <a:latin typeface="JetBrains Mono"/>
              </a:rPr>
              <a:t>__name__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E88D"/>
                </a:solidFill>
                <a:effectLst/>
                <a:latin typeface="JetBrains Mono"/>
              </a:rPr>
              <a:t>"__main__"</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Customer</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"Іван Сергійчук"</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100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sergiy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CustomerFree2ndMinuteAfter10</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"Сергій Іванчук"</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100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irina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CustomerFree2ndMinuteAfter10</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"Ірина Петрова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100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petro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CustomerTwiceCheaperFirst5Minutes</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"Петро Петрович"</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100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"c"</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sergiy</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"c"</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irina</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"m"</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petro</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"c"</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sergiy</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irina</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petro</a:t>
            </a:r>
            <a:r>
              <a:rPr kumimoji="0" lang="ru-RU" altLang="ru-RU" sz="1000" b="0" i="0" u="none" strike="noStrike" cap="none" normalizeH="0" baseline="0">
                <a:ln>
                  <a:noFill/>
                </a:ln>
                <a:solidFill>
                  <a:srgbClr val="89DDFF"/>
                </a:solidFill>
                <a:effectLst/>
                <a:latin typeface="JetBrains Mono"/>
              </a:rPr>
              <a:t>)</a:t>
            </a:r>
            <a:endParaRPr kumimoji="0" lang="ru-RU" altLang="ru-RU" b="0" i="0" u="none" strike="noStrike" cap="none" normalizeH="0" baseline="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8346576" y="2554545"/>
            <a:ext cx="3352800" cy="1076325"/>
          </a:xfrm>
          <a:prstGeom prst="rect">
            <a:avLst/>
          </a:prstGeom>
        </p:spPr>
      </p:pic>
      <p:sp>
        <p:nvSpPr>
          <p:cNvPr id="8" name="Rectangle 7"/>
          <p:cNvSpPr/>
          <p:nvPr/>
        </p:nvSpPr>
        <p:spPr>
          <a:xfrm>
            <a:off x="8456089" y="3692425"/>
            <a:ext cx="3667373" cy="2862322"/>
          </a:xfrm>
          <a:prstGeom prst="rect">
            <a:avLst/>
          </a:prstGeom>
          <a:solidFill>
            <a:schemeClr val="accent6">
              <a:lumMod val="20000"/>
              <a:lumOff val="80000"/>
            </a:schemeClr>
          </a:solidFill>
        </p:spPr>
        <p:txBody>
          <a:bodyPr wrap="square">
            <a:spAutoFit/>
          </a:bodyPr>
          <a:lstStyle/>
          <a:p>
            <a:r>
              <a:rPr lang="uk-UA" sz="1200" dirty="0"/>
              <a:t>В цьому варінті був перевизначений, метод розрахунку вартості дзвінка </a:t>
            </a:r>
            <a:r>
              <a:rPr lang="en-US" sz="1200" b="1" i="1" dirty="0" err="1"/>
              <a:t>record_call</a:t>
            </a:r>
            <a:r>
              <a:rPr lang="en-US" sz="1200" b="1" i="1" dirty="0"/>
              <a:t>()</a:t>
            </a:r>
            <a:r>
              <a:rPr lang="en-US" sz="1200" dirty="0"/>
              <a:t>. </a:t>
            </a:r>
            <a:endParaRPr lang="uk-UA" sz="1200" dirty="0"/>
          </a:p>
          <a:p>
            <a:r>
              <a:rPr lang="uk-UA" sz="1200" dirty="0"/>
              <a:t>За рахунок властивостей успадкування та поліморфізму при необхідності додавання нового тарифу в даному випадку достатньо оголосити новий клас (наприклад, </a:t>
            </a:r>
            <a:r>
              <a:rPr lang="en-US" sz="1200" b="1" i="1" dirty="0" err="1"/>
              <a:t>VipClient</a:t>
            </a:r>
            <a:r>
              <a:rPr lang="en-US" sz="1200" dirty="0"/>
              <a:t>, </a:t>
            </a:r>
            <a:r>
              <a:rPr lang="uk-UA" sz="1200" dirty="0"/>
              <a:t>в т.ч. успадкувати його не тільки від </a:t>
            </a:r>
            <a:r>
              <a:rPr lang="en-US" sz="1200" b="1" i="1" dirty="0"/>
              <a:t>Customer</a:t>
            </a:r>
            <a:r>
              <a:rPr lang="en-US" sz="1200" dirty="0"/>
              <a:t>, </a:t>
            </a:r>
            <a:r>
              <a:rPr lang="uk-UA" sz="1200" dirty="0"/>
              <a:t>а й інших класів) і реалізувати тільки необхідні методи щодо батьківського класу. </a:t>
            </a:r>
          </a:p>
          <a:p>
            <a:endParaRPr lang="uk-UA" sz="1200" dirty="0"/>
          </a:p>
          <a:p>
            <a:r>
              <a:rPr lang="uk-UA" sz="1200" b="1" dirty="0"/>
              <a:t>З дочірнім класом можливо проводити такі операції</a:t>
            </a:r>
            <a:r>
              <a:rPr lang="uk-UA" sz="1200" dirty="0"/>
              <a:t>:</a:t>
            </a:r>
          </a:p>
          <a:p>
            <a:pPr marL="171450" indent="-171450">
              <a:buFont typeface="Arial" panose="020B0604020202020204" pitchFamily="34" charset="0"/>
              <a:buChar char="•"/>
            </a:pPr>
            <a:r>
              <a:rPr lang="uk-UA" sz="1200" dirty="0"/>
              <a:t> додавати власні поля і методи; при цьому дані зміни не торкнуться батьківського класу; </a:t>
            </a:r>
          </a:p>
          <a:p>
            <a:pPr marL="171450" indent="-171450">
              <a:buFont typeface="Arial" panose="020B0604020202020204" pitchFamily="34" charset="0"/>
              <a:buChar char="•"/>
            </a:pPr>
            <a:r>
              <a:rPr lang="uk-UA" sz="1200" dirty="0"/>
              <a:t>змінювати/доповнювати реалізацію вже існуючих батьківських атрибутів, перевизначаючи їх. </a:t>
            </a:r>
          </a:p>
        </p:txBody>
      </p:sp>
    </p:spTree>
    <p:extLst>
      <p:ext uri="{BB962C8B-B14F-4D97-AF65-F5344CB8AC3E}">
        <p14:creationId xmlns:p14="http://schemas.microsoft.com/office/powerpoint/2010/main" val="3044721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Відношення: </a:t>
            </a:r>
            <a:r>
              <a:rPr lang="en-US" sz="1600" b="1" dirty="0"/>
              <a:t>«AKO» («a kind of» - «</a:t>
            </a:r>
            <a:r>
              <a:rPr lang="uk-UA" sz="1600" b="1" dirty="0"/>
              <a:t>різновид» - між класом і суперкласом) </a:t>
            </a:r>
          </a:p>
          <a:p>
            <a:pPr lvl="0"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dirty="0"/>
              <a:t> Іншим можливим варіантом вирішення системи тарифів (і більш логічним при вирішенні даної проблеми) буде реалізація тарифікації за моделлю «включення/делегації».</a:t>
            </a:r>
          </a:p>
          <a:p>
            <a:pPr lvl="0" algn="l" eaLnBrk="0" fontAlgn="base" hangingPunct="0">
              <a:lnSpc>
                <a:spcPct val="100000"/>
              </a:lnSpc>
              <a:spcBef>
                <a:spcPct val="0"/>
              </a:spcBef>
              <a:spcAft>
                <a:spcPct val="0"/>
              </a:spcAft>
            </a:pPr>
            <a:r>
              <a:rPr lang="uk-UA" sz="1600" dirty="0"/>
              <a:t> </a:t>
            </a:r>
          </a:p>
          <a:p>
            <a:pPr lvl="0" algn="l" eaLnBrk="0" fontAlgn="base" hangingPunct="0">
              <a:lnSpc>
                <a:spcPct val="100000"/>
              </a:lnSpc>
              <a:spcBef>
                <a:spcPct val="0"/>
              </a:spcBef>
              <a:spcAft>
                <a:spcPct val="0"/>
              </a:spcAft>
            </a:pPr>
            <a:r>
              <a:rPr lang="uk-UA" sz="1600" dirty="0"/>
              <a:t>Нехай існує 2 загальних класи: </a:t>
            </a:r>
          </a:p>
          <a:p>
            <a:pPr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i="1" dirty="0"/>
              <a:t>CallPlan</a:t>
            </a:r>
            <a:r>
              <a:rPr lang="uk-UA" sz="1600" dirty="0"/>
              <a:t> (Тариф):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поле </a:t>
            </a:r>
            <a:r>
              <a:rPr lang="uk-UA" sz="1600" b="1" i="1" dirty="0"/>
              <a:t>name</a:t>
            </a:r>
            <a:r>
              <a:rPr lang="uk-UA" sz="1600" dirty="0"/>
              <a:t>: найменування тарифу (читання/запис);</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 метод </a:t>
            </a:r>
            <a:r>
              <a:rPr lang="uk-UA" sz="1600" b="1" i="1" dirty="0"/>
              <a:t>record_call()</a:t>
            </a:r>
            <a:r>
              <a:rPr lang="uk-UA" sz="1600" dirty="0"/>
              <a:t>: виконує обробку дзвінка клієнта в залежності від: типу дзвінка: «міський» (2 грн./хв.) і «мобільний» (1 грн./хв.); кількості хвилин розмови. </a:t>
            </a:r>
          </a:p>
          <a:p>
            <a:pPr marL="611188" lvl="0" algn="l" eaLnBrk="0" fontAlgn="base" hangingPunct="0">
              <a:lnSpc>
                <a:spcPct val="100000"/>
              </a:lnSpc>
              <a:spcBef>
                <a:spcPct val="0"/>
              </a:spcBef>
              <a:spcAft>
                <a:spcPct val="0"/>
              </a:spcAft>
            </a:pPr>
            <a:r>
              <a:rPr lang="uk-UA" sz="1600" dirty="0"/>
              <a:t>Нащадки </a:t>
            </a:r>
            <a:r>
              <a:rPr lang="uk-UA" sz="1600" b="1" i="1" dirty="0"/>
              <a:t>CallPlan</a:t>
            </a:r>
            <a:r>
              <a:rPr lang="uk-UA" sz="1600" dirty="0"/>
              <a:t> (інші тарифи) будуть мати змінювати необхідні атрибути. </a:t>
            </a:r>
          </a:p>
          <a:p>
            <a:pPr marL="611188" lvl="0" algn="l" eaLnBrk="0" fontAlgn="base" hangingPunct="0">
              <a:lnSpc>
                <a:spcPct val="100000"/>
              </a:lnSpc>
              <a:spcBef>
                <a:spcPct val="0"/>
              </a:spcBef>
              <a:spcAft>
                <a:spcPct val="0"/>
              </a:spcAft>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b="1" i="1" dirty="0"/>
              <a:t>Customer</a:t>
            </a:r>
            <a:r>
              <a:rPr lang="uk-UA" sz="1600" dirty="0"/>
              <a:t> (Клієнт): зберігає інформацію про користувача і посилання на тариф: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поле </a:t>
            </a:r>
            <a:r>
              <a:rPr lang="uk-UA" sz="1600" b="1" i="1" dirty="0"/>
              <a:t>name</a:t>
            </a:r>
            <a:r>
              <a:rPr lang="uk-UA" sz="1600" dirty="0"/>
              <a:t>: ім'я клієнта (читання/запис);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поле </a:t>
            </a:r>
            <a:r>
              <a:rPr lang="uk-UA" sz="1600" b="1" i="1" dirty="0"/>
              <a:t>call_plan</a:t>
            </a:r>
            <a:r>
              <a:rPr lang="uk-UA" sz="1600" dirty="0"/>
              <a:t>: тариф - посилання на об'єкта класу Тариф (читання/запис);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властивість </a:t>
            </a:r>
            <a:r>
              <a:rPr lang="uk-UA" sz="1600" b="1" i="1" dirty="0"/>
              <a:t>balance</a:t>
            </a:r>
            <a:r>
              <a:rPr lang="uk-UA" sz="1600" dirty="0"/>
              <a:t>: баланс рахунку клієнта (тільки читання);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метод </a:t>
            </a:r>
            <a:r>
              <a:rPr lang="uk-UA" sz="1600" b="1" i="1" dirty="0"/>
              <a:t>record_payment()</a:t>
            </a:r>
            <a:r>
              <a:rPr lang="uk-UA" sz="1600" dirty="0"/>
              <a:t>: виконує поповнення балансу; </a:t>
            </a:r>
          </a:p>
          <a:p>
            <a:pPr marL="896938" lvl="0" indent="-285750" algn="l" eaLnBrk="0" fontAlgn="base" hangingPunct="0">
              <a:lnSpc>
                <a:spcPct val="100000"/>
              </a:lnSpc>
              <a:spcBef>
                <a:spcPct val="0"/>
              </a:spcBef>
              <a:spcAft>
                <a:spcPct val="0"/>
              </a:spcAft>
              <a:buFont typeface="Arial" panose="020B0604020202020204" pitchFamily="34" charset="0"/>
              <a:buChar char="•"/>
            </a:pPr>
            <a:r>
              <a:rPr lang="uk-UA" sz="1600" dirty="0"/>
              <a:t>метод </a:t>
            </a:r>
            <a:r>
              <a:rPr lang="uk-UA" sz="1600" b="1" i="1" dirty="0"/>
              <a:t>record_call()</a:t>
            </a:r>
            <a:r>
              <a:rPr lang="uk-UA" sz="1600" dirty="0"/>
              <a:t>: виконує обробку дзвінка клієнта на підставі тарифу </a:t>
            </a:r>
            <a:r>
              <a:rPr lang="uk-UA" sz="1600" b="1" i="1" dirty="0"/>
              <a:t>call_plan</a:t>
            </a:r>
            <a:r>
              <a:rPr lang="uk-UA" sz="1600" dirty="0"/>
              <a:t>. </a:t>
            </a:r>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dirty="0"/>
          </a:p>
          <a:p>
            <a:pPr lvl="0" algn="l" eaLnBrk="0" fontAlgn="base" hangingPunct="0">
              <a:lnSpc>
                <a:spcPct val="100000"/>
              </a:lnSpc>
              <a:spcBef>
                <a:spcPct val="0"/>
              </a:spcBef>
              <a:spcAft>
                <a:spcPct val="0"/>
              </a:spcAft>
            </a:pPr>
            <a:r>
              <a:rPr lang="uk-UA" sz="1600" dirty="0"/>
              <a:t>Алгоритм підрахунку вартості дзвінка для класу </a:t>
            </a:r>
            <a:r>
              <a:rPr lang="uk-UA" sz="1600" b="1" i="1" dirty="0"/>
              <a:t>Customer</a:t>
            </a:r>
            <a:r>
              <a:rPr lang="uk-UA" sz="1600" dirty="0"/>
              <a:t> зміниться наступним чином: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dirty="0"/>
              <a:t>розрахунок вартості делегується об'єкту </a:t>
            </a:r>
            <a:r>
              <a:rPr lang="uk-UA" sz="1600" i="1" dirty="0"/>
              <a:t>call_plan</a:t>
            </a:r>
            <a:r>
              <a:rPr lang="uk-UA" sz="1600" dirty="0"/>
              <a:t>; </a:t>
            </a:r>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dirty="0"/>
              <a:t>результат (вартість дзвінка за тарифом) віднімається від балансу клієнта. </a:t>
            </a:r>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endParaRPr lang="uk-UA" sz="1600" dirty="0"/>
          </a:p>
          <a:p>
            <a:pPr lvl="0" algn="l" eaLnBrk="0" fontAlgn="base" hangingPunct="0">
              <a:lnSpc>
                <a:spcPct val="100000"/>
              </a:lnSpc>
              <a:spcBef>
                <a:spcPct val="0"/>
              </a:spcBef>
              <a:spcAft>
                <a:spcPct val="0"/>
              </a:spcAft>
            </a:pPr>
            <a:r>
              <a:rPr lang="uk-UA" sz="1600" dirty="0"/>
              <a:t>В результаті отримаємо три файли: 2 з класами і основний з якого будемо виконувати код</a:t>
            </a:r>
            <a:endParaRPr lang="en-US" sz="1600" dirty="0"/>
          </a:p>
        </p:txBody>
      </p:sp>
    </p:spTree>
    <p:extLst>
      <p:ext uri="{BB962C8B-B14F-4D97-AF65-F5344CB8AC3E}">
        <p14:creationId xmlns:p14="http://schemas.microsoft.com/office/powerpoint/2010/main" val="3988148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417"/>
            <a:ext cx="4993675" cy="686341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CallPlan</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"""Абстрактний клас для всіх тарифних планів."""</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1" u="none" strike="noStrike" cap="none" normalizeH="0" baseline="0" dirty="0">
                <a:ln>
                  <a:noFill/>
                </a:ln>
                <a:solidFill>
                  <a:srgbClr val="82AAFF"/>
                </a:solidFill>
                <a:effectLst/>
                <a:latin typeface="JetBrains Mono"/>
              </a:rPr>
              <a:t>__init__</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name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"Абстрактний тариф"</a:t>
            </a: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call_type</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параметри:  - call_type (str): тип дзвінка:</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"c": міський (city);  "m": мобільний (mobile);</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Делегуючи розрахунок вартості окремого методу</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Так, спадкоємцю достатньо буде перевизначити кожен з них,</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 Не змінюючи загальну логіку нижче</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"c"</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record_call_g</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elif </a:t>
            </a:r>
            <a:r>
              <a:rPr kumimoji="0" lang="ru-RU" altLang="ru-RU" sz="1000" b="0" i="0" u="none" strike="noStrike" cap="none" normalizeH="0" baseline="0" dirty="0">
                <a:ln>
                  <a:noFill/>
                </a:ln>
                <a:solidFill>
                  <a:srgbClr val="F78C6C"/>
                </a:solidFill>
                <a:effectLst/>
                <a:latin typeface="JetBrains Mono"/>
              </a:rPr>
              <a:t>call_type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"m"</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record_call_m</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record_call_g</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"""Повернути вартість дзвінка на міський номер для 'minutes' хвилин."""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raise </a:t>
            </a:r>
            <a:r>
              <a:rPr kumimoji="0" lang="ru-RU" altLang="ru-RU" sz="1000" b="0" i="1" u="none" strike="noStrike" cap="none" normalizeH="0" baseline="0" dirty="0">
                <a:ln>
                  <a:noFill/>
                </a:ln>
                <a:solidFill>
                  <a:srgbClr val="82AAFF"/>
                </a:solidFill>
                <a:effectLst/>
                <a:latin typeface="JetBrains Mono"/>
              </a:rPr>
              <a:t>NotImplementedError     </a:t>
            </a:r>
            <a:r>
              <a:rPr kumimoji="0" lang="ru-RU" altLang="ru-RU" sz="1000" b="0" i="1" u="none" strike="noStrike" cap="none" normalizeH="0" baseline="0" dirty="0">
                <a:ln>
                  <a:noFill/>
                </a:ln>
                <a:solidFill>
                  <a:srgbClr val="546E7A"/>
                </a:solidFill>
                <a:effectLst/>
                <a:latin typeface="JetBrains Mono"/>
              </a:rPr>
              <a:t># Маємо реалізувати дочірні класи</a:t>
            </a:r>
            <a:br>
              <a:rPr kumimoji="0" lang="ru-RU" altLang="ru-RU" sz="1000" b="0" i="1" u="none" strike="noStrike" cap="none" normalizeH="0" baseline="0" dirty="0">
                <a:ln>
                  <a:noFill/>
                </a:ln>
                <a:solidFill>
                  <a:srgbClr val="546E7A"/>
                </a:solidFill>
                <a:effectLst/>
                <a:latin typeface="JetBrains Mono"/>
              </a:rPr>
            </a:b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record_call_m</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"""Повернути вартість дзвінка на мобільний номер для 'minutes' хвилин."""</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raise </a:t>
            </a:r>
            <a:r>
              <a:rPr kumimoji="0" lang="ru-RU" altLang="ru-RU" sz="1000" b="0" i="1" u="none" strike="noStrike" cap="none" normalizeH="0" baseline="0" dirty="0">
                <a:ln>
                  <a:noFill/>
                </a:ln>
                <a:solidFill>
                  <a:srgbClr val="82AAFF"/>
                </a:solidFill>
                <a:effectLst/>
                <a:latin typeface="JetBrains Mono"/>
              </a:rPr>
              <a:t>NotImplementedError     </a:t>
            </a:r>
            <a:r>
              <a:rPr kumimoji="0" lang="ru-RU" altLang="ru-RU" sz="1000" b="0" i="1" u="none" strike="noStrike" cap="none" normalizeH="0" baseline="0" dirty="0">
                <a:ln>
                  <a:noFill/>
                </a:ln>
                <a:solidFill>
                  <a:srgbClr val="546E7A"/>
                </a:solidFill>
                <a:effectLst/>
                <a:latin typeface="JetBrains Mono"/>
              </a:rPr>
              <a:t># Маємо реалізувати дочірні класи</a:t>
            </a:r>
            <a:br>
              <a:rPr kumimoji="0" lang="ru-RU" altLang="ru-RU" sz="1000" b="0" i="1" u="none" strike="noStrike" cap="none" normalizeH="0" baseline="0" dirty="0">
                <a:ln>
                  <a:noFill/>
                </a:ln>
                <a:solidFill>
                  <a:srgbClr val="546E7A"/>
                </a:solidFill>
                <a:effectLst/>
                <a:latin typeface="JetBrains Mono"/>
              </a:rPr>
            </a:b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CallPlanSimple</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CallPlan</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1" u="none" strike="noStrike" cap="none" normalizeH="0" baseline="0" dirty="0">
                <a:ln>
                  <a:noFill/>
                </a:ln>
                <a:solidFill>
                  <a:srgbClr val="82AAFF"/>
                </a:solidFill>
                <a:effectLst/>
                <a:latin typeface="JetBrains Mono"/>
              </a:rPr>
              <a:t>__init__</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name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"Погодинний"</a:t>
            </a: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record_call_g</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record_call_m</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a:t>
            </a:r>
            <a:br>
              <a:rPr kumimoji="0" lang="ru-RU" altLang="ru-RU" sz="1000" b="0" i="0" u="none" strike="noStrike" cap="none" normalizeH="0" baseline="0" dirty="0">
                <a:ln>
                  <a:noFill/>
                </a:ln>
                <a:solidFill>
                  <a:srgbClr val="F78C6C"/>
                </a:solidFill>
                <a:effectLst/>
                <a:latin typeface="JetBrains Mono"/>
              </a:rPr>
            </a:br>
            <a:br>
              <a:rPr kumimoji="0" lang="ru-RU" altLang="ru-RU" sz="1000" b="0" i="0" u="none" strike="noStrike" cap="none" normalizeH="0" baseline="0" dirty="0">
                <a:ln>
                  <a:noFill/>
                </a:ln>
                <a:solidFill>
                  <a:srgbClr val="F78C6C"/>
                </a:solidFill>
                <a:effectLst/>
                <a:latin typeface="JetBrains Mono"/>
              </a:rPr>
            </a:br>
            <a:r>
              <a:rPr kumimoji="0" lang="ru-RU" altLang="ru-RU" sz="1000" b="0" i="1" u="none" strike="noStrike" cap="none" normalizeH="0" baseline="0" dirty="0">
                <a:ln>
                  <a:noFill/>
                </a:ln>
                <a:solidFill>
                  <a:srgbClr val="C792EA"/>
                </a:solidFill>
                <a:effectLst/>
                <a:latin typeface="JetBrains Mono"/>
              </a:rPr>
              <a:t>class </a:t>
            </a:r>
            <a:r>
              <a:rPr kumimoji="0" lang="ru-RU" altLang="ru-RU" sz="1000" b="0" i="0" u="none" strike="noStrike" cap="none" normalizeH="0" baseline="0" dirty="0">
                <a:ln>
                  <a:noFill/>
                </a:ln>
                <a:solidFill>
                  <a:srgbClr val="FFCB6B"/>
                </a:solidFill>
                <a:effectLst/>
                <a:latin typeface="JetBrains Mono"/>
              </a:rPr>
              <a:t>CallPlanFree2ndMinuteAfter10</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CallPlanSimple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1" u="none" strike="noStrike" cap="none" normalizeH="0" baseline="0" dirty="0">
                <a:ln>
                  <a:noFill/>
                </a:ln>
                <a:solidFill>
                  <a:srgbClr val="82AAFF"/>
                </a:solidFill>
                <a:effectLst/>
                <a:latin typeface="JetBrains Mono"/>
              </a:rPr>
              <a:t>__init__</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C3CEE3"/>
                </a:solidFill>
                <a:effectLst/>
                <a:latin typeface="JetBrains Mono"/>
              </a:rPr>
              <a:t>name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E88D"/>
                </a:solidFill>
                <a:effectLst/>
                <a:latin typeface="JetBrains Mono"/>
              </a:rPr>
              <a:t>"Після10В2РазиДешевше"</a:t>
            </a:r>
            <a:br>
              <a:rPr kumimoji="0" lang="ru-RU" altLang="ru-RU" sz="1000" b="0" i="0" u="none" strike="noStrike" cap="none" normalizeH="0" baseline="0" dirty="0">
                <a:ln>
                  <a:noFill/>
                </a:ln>
                <a:solidFill>
                  <a:srgbClr val="C3E88D"/>
                </a:solidFill>
                <a:effectLst/>
                <a:latin typeface="JetBrains Mono"/>
              </a:rPr>
            </a:br>
            <a:r>
              <a:rPr kumimoji="0" lang="ru-RU" altLang="ru-RU" sz="1000" b="0" i="0" u="none" strike="noStrike" cap="none" normalizeH="0" baseline="0" dirty="0">
                <a:ln>
                  <a:noFill/>
                </a:ln>
                <a:solidFill>
                  <a:srgbClr val="C3E88D"/>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def </a:t>
            </a:r>
            <a:r>
              <a:rPr kumimoji="0" lang="ru-RU" altLang="ru-RU" sz="1000" b="0" i="0" u="none" strike="noStrike" cap="none" normalizeH="0" baseline="0" dirty="0">
                <a:ln>
                  <a:noFill/>
                </a:ln>
                <a:solidFill>
                  <a:srgbClr val="82AAFF"/>
                </a:solidFill>
                <a:effectLst/>
                <a:latin typeface="JetBrains Mono"/>
              </a:rPr>
              <a:t>record_call_g</a:t>
            </a:r>
            <a:r>
              <a:rPr kumimoji="0" lang="ru-RU" altLang="ru-RU" sz="1000" b="0" i="0" u="none" strike="noStrike" cap="none" normalizeH="0" baseline="0" dirty="0">
                <a:ln>
                  <a:noFill/>
                </a:ln>
                <a:solidFill>
                  <a:srgbClr val="89DDFF"/>
                </a:solidFill>
                <a:effectLst/>
                <a:latin typeface="JetBrains Mono"/>
              </a:rPr>
              <a:t>(</a:t>
            </a:r>
            <a:r>
              <a:rPr kumimoji="0" lang="ru-RU" altLang="ru-RU" sz="1000" b="0" i="1" u="none" strike="noStrike" cap="none" normalizeH="0" baseline="0" dirty="0">
                <a:ln>
                  <a:noFill/>
                </a:ln>
                <a:solidFill>
                  <a:srgbClr val="FF5370"/>
                </a:solidFill>
                <a:effectLst/>
                <a:latin typeface="JetBrains Mono"/>
              </a:rPr>
              <a:t>self</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if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&gt;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10</a:t>
            </a:r>
            <a:r>
              <a:rPr kumimoji="0" lang="ru-RU" altLang="ru-RU" sz="1000" b="0" i="0" u="none" strike="noStrike" cap="none" normalizeH="0" baseline="0" dirty="0">
                <a:ln>
                  <a:noFill/>
                </a:ln>
                <a:solidFill>
                  <a:srgbClr val="89DDFF"/>
                </a:solidFill>
                <a:effectLst/>
                <a:latin typeface="JetBrains Mono"/>
              </a:rPr>
              <a:t>) // </a:t>
            </a:r>
            <a:r>
              <a:rPr kumimoji="0" lang="ru-RU" altLang="ru-RU" sz="1000" b="0" i="0" u="none" strike="noStrike" cap="none" normalizeH="0" baseline="0" dirty="0">
                <a:ln>
                  <a:noFill/>
                </a:ln>
                <a:solidFill>
                  <a:srgbClr val="F78C6C"/>
                </a:solidFill>
                <a:effectLst/>
                <a:latin typeface="JetBrains Mono"/>
              </a:rPr>
              <a:t>2</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else</a:t>
            </a:r>
            <a:r>
              <a:rPr kumimoji="0" lang="ru-RU" altLang="ru-RU" sz="1000" b="0" i="0" u="none" strike="noStrike" cap="none" normalizeH="0" baseline="0" dirty="0">
                <a:ln>
                  <a:noFill/>
                </a:ln>
                <a:solidFill>
                  <a:srgbClr val="89DDFF"/>
                </a:solidFill>
                <a:effectLst/>
                <a:latin typeface="JetBrains Mono"/>
              </a:rPr>
              <a:t>:</a:t>
            </a:r>
            <a:br>
              <a:rPr kumimoji="0" lang="ru-RU" altLang="ru-RU" sz="1000" b="0" i="0" u="none" strike="noStrike" cap="none" normalizeH="0" baseline="0" dirty="0">
                <a:ln>
                  <a:noFill/>
                </a:ln>
                <a:solidFill>
                  <a:srgbClr val="89DDFF"/>
                </a:solidFill>
                <a:effectLst/>
                <a:latin typeface="JetBrains Mono"/>
              </a:rPr>
            </a:b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F78C6C"/>
                </a:solidFill>
                <a:effectLst/>
                <a:latin typeface="JetBrains Mono"/>
              </a:rPr>
              <a:t>0</a:t>
            </a:r>
            <a:br>
              <a:rPr kumimoji="0" lang="ru-RU" altLang="ru-RU" sz="1000" b="0" i="0" u="none" strike="noStrike" cap="none" normalizeH="0" baseline="0" dirty="0">
                <a:ln>
                  <a:noFill/>
                </a:ln>
                <a:solidFill>
                  <a:srgbClr val="F78C6C"/>
                </a:solidFill>
                <a:effectLst/>
                <a:latin typeface="JetBrains Mono"/>
              </a:rPr>
            </a:br>
            <a:r>
              <a:rPr kumimoji="0" lang="ru-RU" altLang="ru-RU" sz="1000" b="0" i="0" u="none" strike="noStrike" cap="none" normalizeH="0" baseline="0" dirty="0">
                <a:ln>
                  <a:noFill/>
                </a:ln>
                <a:solidFill>
                  <a:srgbClr val="F78C6C"/>
                </a:solidFill>
                <a:effectLst/>
                <a:latin typeface="JetBrains Mono"/>
              </a:rPr>
              <a:t>        </a:t>
            </a:r>
            <a:r>
              <a:rPr kumimoji="0" lang="ru-RU" altLang="ru-RU" sz="1000" b="0" i="1" u="none" strike="noStrike" cap="none" normalizeH="0" baseline="0" dirty="0">
                <a:ln>
                  <a:noFill/>
                </a:ln>
                <a:solidFill>
                  <a:srgbClr val="546E7A"/>
                </a:solidFill>
                <a:effectLst/>
                <a:latin typeface="JetBrains Mono"/>
              </a:rPr>
              <a:t># Викликаємо батьківський метод розрахунку</a:t>
            </a:r>
            <a:br>
              <a:rPr kumimoji="0" lang="ru-RU" altLang="ru-RU" sz="1000" b="0" i="1" u="none" strike="noStrike" cap="none" normalizeH="0" baseline="0" dirty="0">
                <a:ln>
                  <a:noFill/>
                </a:ln>
                <a:solidFill>
                  <a:srgbClr val="546E7A"/>
                </a:solidFill>
                <a:effectLst/>
                <a:latin typeface="JetBrains Mono"/>
              </a:rPr>
            </a:br>
            <a:r>
              <a:rPr kumimoji="0" lang="ru-RU" altLang="ru-RU" sz="1000" b="0" i="1" u="none" strike="noStrike" cap="none" normalizeH="0" baseline="0" dirty="0">
                <a:ln>
                  <a:noFill/>
                </a:ln>
                <a:solidFill>
                  <a:srgbClr val="546E7A"/>
                </a:solidFill>
                <a:effectLst/>
                <a:latin typeface="JetBrains Mono"/>
              </a:rPr>
              <a:t>        </a:t>
            </a:r>
            <a:r>
              <a:rPr kumimoji="0" lang="ru-RU" altLang="ru-RU" sz="1000" b="0" i="1" u="none" strike="noStrike" cap="none" normalizeH="0" baseline="0" dirty="0">
                <a:ln>
                  <a:noFill/>
                </a:ln>
                <a:solidFill>
                  <a:srgbClr val="C792EA"/>
                </a:solidFill>
                <a:effectLst/>
                <a:latin typeface="JetBrains Mono"/>
              </a:rPr>
              <a:t>return </a:t>
            </a:r>
            <a:r>
              <a:rPr kumimoji="0" lang="ru-RU" altLang="ru-RU" sz="1000" b="0" i="1" u="none" strike="noStrike" cap="none" normalizeH="0" baseline="0" dirty="0">
                <a:ln>
                  <a:noFill/>
                </a:ln>
                <a:solidFill>
                  <a:srgbClr val="82AAFF"/>
                </a:solidFill>
                <a:effectLst/>
                <a:latin typeface="JetBrains Mono"/>
              </a:rPr>
              <a:t>super</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82AAFF"/>
                </a:solidFill>
                <a:effectLst/>
                <a:latin typeface="JetBrains Mono"/>
              </a:rPr>
              <a:t>record_call_g</a:t>
            </a:r>
            <a:r>
              <a:rPr kumimoji="0" lang="ru-RU" altLang="ru-RU" sz="1000" b="0" i="0" u="none" strike="noStrike" cap="none" normalizeH="0" baseline="0" dirty="0">
                <a:ln>
                  <a:noFill/>
                </a:ln>
                <a:solidFill>
                  <a:srgbClr val="89DDFF"/>
                </a:solidFill>
                <a:effectLst/>
                <a:latin typeface="JetBrains Mono"/>
              </a:rPr>
              <a:t>(</a:t>
            </a:r>
            <a:r>
              <a:rPr kumimoji="0" lang="ru-RU" altLang="ru-RU" sz="1000" b="0" i="0" u="none" strike="noStrike" cap="none" normalizeH="0" baseline="0" dirty="0">
                <a:ln>
                  <a:noFill/>
                </a:ln>
                <a:solidFill>
                  <a:srgbClr val="F78C6C"/>
                </a:solidFill>
                <a:effectLst/>
                <a:latin typeface="JetBrains Mono"/>
              </a:rPr>
              <a:t>minutes </a:t>
            </a:r>
            <a:r>
              <a:rPr kumimoji="0" lang="ru-RU" altLang="ru-RU" sz="1000" b="0" i="0" u="none" strike="noStrike" cap="none" normalizeH="0" baseline="0" dirty="0">
                <a:ln>
                  <a:noFill/>
                </a:ln>
                <a:solidFill>
                  <a:srgbClr val="89DDFF"/>
                </a:solidFill>
                <a:effectLst/>
                <a:latin typeface="JetBrains Mono"/>
              </a:rPr>
              <a:t>- </a:t>
            </a:r>
            <a:r>
              <a:rPr kumimoji="0" lang="ru-RU" altLang="ru-RU" sz="1000" b="0" i="0" u="none" strike="noStrike" cap="none" normalizeH="0" baseline="0" dirty="0">
                <a:ln>
                  <a:noFill/>
                </a:ln>
                <a:solidFill>
                  <a:srgbClr val="C3CEE3"/>
                </a:solidFill>
                <a:effectLst/>
                <a:latin typeface="JetBrains Mono"/>
              </a:rPr>
              <a:t>bonus_minutes</a:t>
            </a:r>
            <a:r>
              <a:rPr kumimoji="0" lang="ru-RU" altLang="ru-RU" sz="1000" b="0" i="0" u="none" strike="noStrike" cap="none" normalizeH="0" baseline="0" dirty="0">
                <a:ln>
                  <a:noFill/>
                </a:ln>
                <a:solidFill>
                  <a:srgbClr val="89DDFF"/>
                </a:solidFill>
                <a:effectLst/>
                <a:latin typeface="JetBrains Mono"/>
              </a:rPr>
              <a:t>)</a:t>
            </a:r>
            <a:endParaRPr kumimoji="0" lang="ru-RU" altLang="ru-RU"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5663632" y="1379577"/>
            <a:ext cx="5614037" cy="5478423"/>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a:ln>
                  <a:noFill/>
                </a:ln>
                <a:solidFill>
                  <a:srgbClr val="C792EA"/>
                </a:solidFill>
                <a:effectLst/>
                <a:latin typeface="JetBrains Mono"/>
              </a:rPr>
              <a:t>from </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1" u="none" strike="noStrike" cap="none" normalizeH="0" baseline="0">
                <a:ln>
                  <a:noFill/>
                </a:ln>
                <a:solidFill>
                  <a:srgbClr val="C792EA"/>
                </a:solidFill>
                <a:effectLst/>
                <a:latin typeface="JetBrains Mono"/>
              </a:rPr>
              <a:t>import </a:t>
            </a:r>
            <a:r>
              <a:rPr kumimoji="0" lang="ru-RU" altLang="ru-RU" sz="1000" b="0" i="0" u="none" strike="noStrike" cap="none" normalizeH="0" baseline="0">
                <a:ln>
                  <a:noFill/>
                </a:ln>
                <a:solidFill>
                  <a:srgbClr val="C3CEE3"/>
                </a:solidFill>
                <a:effectLst/>
                <a:latin typeface="JetBrains Mono"/>
              </a:rPr>
              <a:t>CallPlanSimple</a:t>
            </a:r>
            <a:br>
              <a:rPr kumimoji="0" lang="ru-RU" altLang="ru-RU" sz="1000" b="0" i="0" u="none" strike="noStrike" cap="none" normalizeH="0" baseline="0">
                <a:ln>
                  <a:noFill/>
                </a:ln>
                <a:solidFill>
                  <a:srgbClr val="C3CEE3"/>
                </a:solidFill>
                <a:effectLst/>
                <a:latin typeface="JetBrains Mono"/>
              </a:rPr>
            </a:br>
            <a:br>
              <a:rPr kumimoji="0" lang="ru-RU" altLang="ru-RU" sz="1000" b="0" i="0" u="none" strike="noStrike" cap="none" normalizeH="0" baseline="0">
                <a:ln>
                  <a:noFill/>
                </a:ln>
                <a:solidFill>
                  <a:srgbClr val="C3CEE3"/>
                </a:solidFill>
                <a:effectLst/>
                <a:latin typeface="JetBrains Mono"/>
              </a:rPr>
            </a:br>
            <a:r>
              <a:rPr kumimoji="0" lang="ru-RU" altLang="ru-RU" sz="1000" b="0" i="1" u="none" strike="noStrike" cap="none" normalizeH="0" baseline="0">
                <a:ln>
                  <a:noFill/>
                </a:ln>
                <a:solidFill>
                  <a:srgbClr val="C792EA"/>
                </a:solidFill>
                <a:effectLst/>
                <a:latin typeface="JetBrains Mono"/>
              </a:rPr>
              <a:t>class </a:t>
            </a:r>
            <a:r>
              <a:rPr kumimoji="0" lang="ru-RU" altLang="ru-RU" sz="1000" b="0" i="0" u="none" strike="noStrike" cap="none" normalizeH="0" baseline="0">
                <a:ln>
                  <a:noFill/>
                </a:ln>
                <a:solidFill>
                  <a:srgbClr val="FFCB6B"/>
                </a:solidFill>
                <a:effectLst/>
                <a:latin typeface="JetBrains Mono"/>
              </a:rPr>
              <a:t>Customer</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"""Клієнт телефонної компанії."""</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1" u="none" strike="noStrike" cap="none" normalizeH="0" baseline="0">
                <a:ln>
                  <a:noFill/>
                </a:ln>
                <a:solidFill>
                  <a:srgbClr val="82AAFF"/>
                </a:solidFill>
                <a:effectLst/>
                <a:latin typeface="JetBrains Mono"/>
              </a:rPr>
              <a:t>__init__</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name</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F78C6C"/>
                </a:solidFill>
                <a:effectLst/>
                <a:latin typeface="JetBrains Mono"/>
              </a:rPr>
              <a:t>0</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call_plan</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C792EA"/>
                </a:solidFill>
                <a:effectLst/>
                <a:latin typeface="JetBrains Mono"/>
              </a:rPr>
              <a:t>None</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name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name</a:t>
            </a: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balance</a:t>
            </a: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call_plan</a:t>
            </a: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546E7A"/>
                </a:solidFill>
                <a:effectLst/>
                <a:latin typeface="JetBrains Mono"/>
              </a:rPr>
              <a:t># Якщо тарифний план не вказано, то використовуємо CallPlanSimple()</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if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1" u="none" strike="noStrike" cap="none" normalizeH="0" baseline="0">
                <a:ln>
                  <a:noFill/>
                </a:ln>
                <a:solidFill>
                  <a:srgbClr val="C792EA"/>
                </a:solidFill>
                <a:effectLst/>
                <a:latin typeface="JetBrains Mono"/>
              </a:rPr>
              <a:t>is None</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CallPlanSimple</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1" u="none" strike="noStrike" cap="none" normalizeH="0" baseline="0">
                <a:ln>
                  <a:noFill/>
                </a:ln>
                <a:solidFill>
                  <a:srgbClr val="82AAFF"/>
                </a:solidFill>
                <a:effectLst/>
                <a:latin typeface="JetBrains Mono"/>
              </a:rPr>
              <a:t>__str__</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C792EA"/>
                </a:solidFill>
                <a:effectLst/>
                <a:latin typeface="JetBrains Mono"/>
              </a:rPr>
              <a:t>return </a:t>
            </a:r>
            <a:r>
              <a:rPr kumimoji="0" lang="ru-RU" altLang="ru-RU" sz="1000" b="0" i="0" u="none" strike="noStrike" cap="none" normalizeH="0" baseline="0">
                <a:ln>
                  <a:noFill/>
                </a:ln>
                <a:solidFill>
                  <a:srgbClr val="C3E88D"/>
                </a:solidFill>
                <a:effectLst/>
                <a:latin typeface="JetBrains Mono"/>
              </a:rPr>
              <a:t>f"Клієнт </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name</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 Баланс: </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 грн. Тариф: </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name</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a:t>
            </a:r>
            <a:br>
              <a:rPr kumimoji="0" lang="ru-RU" altLang="ru-RU" sz="1000" b="0" i="0" u="none" strike="noStrike" cap="none" normalizeH="0" baseline="0">
                <a:ln>
                  <a:noFill/>
                </a:ln>
                <a:solidFill>
                  <a:srgbClr val="C3E88D"/>
                </a:solidFill>
                <a:effectLst/>
                <a:latin typeface="JetBrains Mono"/>
              </a:rPr>
            </a:br>
            <a:br>
              <a:rPr kumimoji="0" lang="ru-RU" altLang="ru-RU" sz="1000" b="0" i="0" u="none" strike="noStrike" cap="none" normalizeH="0" baseline="0">
                <a:ln>
                  <a:noFill/>
                </a:ln>
                <a:solidFill>
                  <a:srgbClr val="C3E88D"/>
                </a:solidFill>
                <a:effectLst/>
                <a:latin typeface="JetBrains Mono"/>
              </a:rPr>
            </a:br>
            <a:r>
              <a:rPr kumimoji="0" lang="ru-RU" altLang="ru-RU" sz="1000" b="0" i="0" u="none" strike="noStrike" cap="none" normalizeH="0" baseline="0">
                <a:ln>
                  <a:noFill/>
                </a:ln>
                <a:solidFill>
                  <a:srgbClr val="C3E88D"/>
                </a:solidFill>
                <a:effectLst/>
                <a:latin typeface="JetBrains Mono"/>
              </a:rPr>
              <a:t>    </a:t>
            </a:r>
            <a:r>
              <a:rPr kumimoji="0" lang="ru-RU" altLang="ru-RU" sz="1000" b="0" i="0" u="none" strike="noStrike" cap="none" normalizeH="0" baseline="0">
                <a:ln>
                  <a:noFill/>
                </a:ln>
                <a:solidFill>
                  <a:srgbClr val="82AAFF"/>
                </a:solidFill>
                <a:effectLst/>
                <a:latin typeface="JetBrains Mono"/>
              </a:rPr>
              <a:t>@property</a:t>
            </a:r>
            <a:br>
              <a:rPr kumimoji="0" lang="ru-RU" altLang="ru-RU" sz="1000" b="0" i="0" u="none" strike="noStrike" cap="none" normalizeH="0" baseline="0">
                <a:ln>
                  <a:noFill/>
                </a:ln>
                <a:solidFill>
                  <a:srgbClr val="82AAFF"/>
                </a:solidFill>
                <a:effectLst/>
                <a:latin typeface="JetBrains Mono"/>
              </a:rPr>
            </a:br>
            <a:r>
              <a:rPr kumimoji="0" lang="ru-RU" altLang="ru-RU" sz="1000" b="0" i="0" u="none" strike="noStrike" cap="none" normalizeH="0" baseline="0">
                <a:ln>
                  <a:noFill/>
                </a:ln>
                <a:solidFill>
                  <a:srgbClr val="82AAFF"/>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0" u="none" strike="noStrike" cap="none" normalizeH="0" baseline="0">
                <a:ln>
                  <a:noFill/>
                </a:ln>
                <a:solidFill>
                  <a:srgbClr val="82AAFF"/>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"""Повернути баланс клієнта.</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Властивість 'balance' доступно тільки для читання:</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давати доступ на зміну його безпосередньо було б неправильно. """</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return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a:t>
            </a:r>
            <a:br>
              <a:rPr kumimoji="0" lang="ru-RU" altLang="ru-RU" sz="1000" b="0" i="0" u="none" strike="noStrike" cap="none" normalizeH="0" baseline="0">
                <a:ln>
                  <a:noFill/>
                </a:ln>
                <a:solidFill>
                  <a:srgbClr val="C3CEE3"/>
                </a:solidFill>
                <a:effectLst/>
                <a:latin typeface="JetBrains Mono"/>
              </a:rPr>
            </a:br>
            <a:r>
              <a:rPr kumimoji="0" lang="ru-RU" altLang="ru-RU" sz="1000" b="0" i="0" u="none" strike="noStrike" cap="none" normalizeH="0" baseline="0">
                <a:ln>
                  <a:noFill/>
                </a:ln>
                <a:solidFill>
                  <a:srgbClr val="C3CEE3"/>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0" u="none" strike="noStrike" cap="none" normalizeH="0" baseline="0">
                <a:ln>
                  <a:noFill/>
                </a:ln>
                <a:solidFill>
                  <a:srgbClr val="82AAFF"/>
                </a:solidFill>
                <a:effectLst/>
                <a:latin typeface="JetBrains Mono"/>
              </a:rPr>
              <a:t>record_payment</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amount_paid</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"""Поповнити баланс клієнта на 'amount_paid' руб."""</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1" u="none" strike="noStrike" cap="none" normalizeH="0" baseline="0">
                <a:ln>
                  <a:noFill/>
                </a:ln>
                <a:solidFill>
                  <a:srgbClr val="C792EA"/>
                </a:solidFill>
                <a:effectLst/>
                <a:latin typeface="JetBrains Mono"/>
              </a:rPr>
              <a:t>assert </a:t>
            </a:r>
            <a:r>
              <a:rPr kumimoji="0" lang="ru-RU" altLang="ru-RU" sz="1000" b="0" i="0" u="none" strike="noStrike" cap="none" normalizeH="0" baseline="0">
                <a:ln>
                  <a:noFill/>
                </a:ln>
                <a:solidFill>
                  <a:srgbClr val="F78C6C"/>
                </a:solidFill>
                <a:effectLst/>
                <a:latin typeface="JetBrains Mono"/>
              </a:rPr>
              <a:t>amount_paid </a:t>
            </a:r>
            <a:r>
              <a:rPr kumimoji="0" lang="ru-RU" altLang="ru-RU" sz="1000" b="0" i="0" u="none" strike="noStrike" cap="none" normalizeH="0" baseline="0">
                <a:ln>
                  <a:noFill/>
                </a:ln>
                <a:solidFill>
                  <a:srgbClr val="89DDFF"/>
                </a:solidFill>
                <a:effectLst/>
                <a:latin typeface="JetBrains Mono"/>
              </a:rPr>
              <a:t>&gt; </a:t>
            </a:r>
            <a:r>
              <a:rPr kumimoji="0" lang="ru-RU" altLang="ru-RU" sz="1000" b="0" i="0" u="none" strike="noStrike" cap="none" normalizeH="0" baseline="0">
                <a:ln>
                  <a:noFill/>
                </a:ln>
                <a:solidFill>
                  <a:srgbClr val="F78C6C"/>
                </a:solidFill>
                <a:effectLst/>
                <a:latin typeface="JetBrains Mono"/>
              </a:rPr>
              <a:t>0</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E88D"/>
                </a:solidFill>
                <a:effectLst/>
                <a:latin typeface="JetBrains Mono"/>
              </a:rPr>
              <a:t>"Сума поповнення має бути більше &gt; 0!"</a:t>
            </a:r>
            <a:br>
              <a:rPr kumimoji="0" lang="ru-RU" altLang="ru-RU" sz="1000" b="0" i="0" u="none" strike="noStrike" cap="none" normalizeH="0" baseline="0">
                <a:ln>
                  <a:noFill/>
                </a:ln>
                <a:solidFill>
                  <a:srgbClr val="C3E88D"/>
                </a:solidFill>
                <a:effectLst/>
                <a:latin typeface="JetBrains Mono"/>
              </a:rPr>
            </a:br>
            <a:r>
              <a:rPr kumimoji="0" lang="ru-RU" altLang="ru-RU" sz="1000" b="0" i="0" u="none" strike="noStrike" cap="none" normalizeH="0" baseline="0">
                <a:ln>
                  <a:noFill/>
                </a:ln>
                <a:solidFill>
                  <a:srgbClr val="C3E88D"/>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amount_paid</a:t>
            </a:r>
            <a:br>
              <a:rPr kumimoji="0" lang="ru-RU" altLang="ru-RU" sz="1000" b="0" i="0" u="none" strike="noStrike" cap="none" normalizeH="0" baseline="0">
                <a:ln>
                  <a:noFill/>
                </a:ln>
                <a:solidFill>
                  <a:srgbClr val="F78C6C"/>
                </a:solidFill>
                <a:effectLst/>
                <a:latin typeface="JetBrains Mono"/>
              </a:rPr>
            </a:br>
            <a:r>
              <a:rPr kumimoji="0" lang="ru-RU" altLang="ru-RU" sz="1000" b="0" i="0" u="none" strike="noStrike" cap="none" normalizeH="0" baseline="0">
                <a:ln>
                  <a:noFill/>
                </a:ln>
                <a:solidFill>
                  <a:srgbClr val="F78C6C"/>
                </a:solidFill>
                <a:effectLst/>
                <a:latin typeface="JetBrains Mono"/>
              </a:rPr>
              <a:t>    </a:t>
            </a:r>
            <a:r>
              <a:rPr kumimoji="0" lang="ru-RU" altLang="ru-RU" sz="1000" b="0" i="1" u="none" strike="noStrike" cap="none" normalizeH="0" baseline="0">
                <a:ln>
                  <a:noFill/>
                </a:ln>
                <a:solidFill>
                  <a:srgbClr val="C792EA"/>
                </a:solidFill>
                <a:effectLst/>
                <a:latin typeface="JetBrains Mono"/>
              </a:rPr>
              <a:t>def </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call_type</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minutes</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"""Списати вартість дзвінка з балансу клієнта.</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параметри:</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call_type (str): тип дзвінка:</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"c": міський (city);</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"m": мобільний (mobile);</a:t>
            </a:r>
            <a:br>
              <a:rPr kumimoji="0" lang="ru-RU" altLang="ru-RU" sz="1000" b="0" i="1" u="none" strike="noStrike" cap="none" normalizeH="0" baseline="0">
                <a:ln>
                  <a:noFill/>
                </a:ln>
                <a:solidFill>
                  <a:srgbClr val="546E7A"/>
                </a:solidFill>
                <a:effectLst/>
                <a:latin typeface="JetBrains Mono"/>
              </a:rPr>
            </a:b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minutes (float): кількість хвилин розмови.         """</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Делегуємо визначення вартості дзвінка класу call_plan</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0" u="none" strike="noStrike" cap="none" normalizeH="0" baseline="0">
                <a:ln>
                  <a:noFill/>
                </a:ln>
                <a:solidFill>
                  <a:srgbClr val="C3CEE3"/>
                </a:solidFill>
                <a:effectLst/>
                <a:latin typeface="JetBrains Mono"/>
              </a:rPr>
              <a:t>costs </a:t>
            </a: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F78C6C"/>
                </a:solidFill>
                <a:effectLst/>
                <a:latin typeface="JetBrains Mono"/>
              </a:rPr>
              <a:t>call_type</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minutes</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FF5370"/>
                </a:solidFill>
                <a:effectLst/>
                <a:latin typeface="JetBrains Mono"/>
              </a:rPr>
              <a:t>self</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_balance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costs</a:t>
            </a:r>
            <a:endParaRPr kumimoji="0" lang="ru-RU" altLang="ru-RU"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5082817" y="199176"/>
            <a:ext cx="1302088" cy="369332"/>
          </a:xfrm>
          <a:prstGeom prst="rect">
            <a:avLst/>
          </a:prstGeom>
          <a:solidFill>
            <a:schemeClr val="accent5">
              <a:lumMod val="20000"/>
              <a:lumOff val="80000"/>
            </a:schemeClr>
          </a:solidFill>
        </p:spPr>
        <p:txBody>
          <a:bodyPr wrap="none">
            <a:spAutoFit/>
          </a:bodyPr>
          <a:lstStyle/>
          <a:p>
            <a:r>
              <a:rPr lang="uk-UA" dirty="0"/>
              <a:t>call_plan.py</a:t>
            </a:r>
          </a:p>
        </p:txBody>
      </p:sp>
      <p:sp>
        <p:nvSpPr>
          <p:cNvPr id="7" name="Rectangle 6"/>
          <p:cNvSpPr/>
          <p:nvPr/>
        </p:nvSpPr>
        <p:spPr>
          <a:xfrm>
            <a:off x="5663632" y="872326"/>
            <a:ext cx="1327286" cy="369332"/>
          </a:xfrm>
          <a:prstGeom prst="rect">
            <a:avLst/>
          </a:prstGeom>
          <a:solidFill>
            <a:schemeClr val="accent1">
              <a:lumMod val="20000"/>
              <a:lumOff val="80000"/>
            </a:schemeClr>
          </a:solidFill>
        </p:spPr>
        <p:txBody>
          <a:bodyPr wrap="none">
            <a:spAutoFit/>
          </a:bodyPr>
          <a:lstStyle/>
          <a:p>
            <a:r>
              <a:rPr lang="uk-UA" dirty="0"/>
              <a:t>customer.py</a:t>
            </a:r>
          </a:p>
        </p:txBody>
      </p:sp>
    </p:spTree>
    <p:extLst>
      <p:ext uri="{BB962C8B-B14F-4D97-AF65-F5344CB8AC3E}">
        <p14:creationId xmlns:p14="http://schemas.microsoft.com/office/powerpoint/2010/main" val="1608923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374" y="64986"/>
            <a:ext cx="5288627" cy="3785652"/>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1" u="none" strike="noStrike" cap="none" normalizeH="0" baseline="0">
                <a:ln>
                  <a:noFill/>
                </a:ln>
                <a:solidFill>
                  <a:srgbClr val="C792EA"/>
                </a:solidFill>
                <a:effectLst/>
                <a:latin typeface="JetBrains Mono"/>
              </a:rPr>
              <a:t>from </a:t>
            </a:r>
            <a:r>
              <a:rPr kumimoji="0" lang="ru-RU" altLang="ru-RU" sz="1000" b="0" i="0" u="none" strike="noStrike" cap="none" normalizeH="0" baseline="0">
                <a:ln>
                  <a:noFill/>
                </a:ln>
                <a:solidFill>
                  <a:srgbClr val="C3CEE3"/>
                </a:solidFill>
                <a:effectLst/>
                <a:latin typeface="JetBrains Mono"/>
              </a:rPr>
              <a:t>customer </a:t>
            </a:r>
            <a:r>
              <a:rPr kumimoji="0" lang="ru-RU" altLang="ru-RU" sz="1000" b="0" i="1" u="none" strike="noStrike" cap="none" normalizeH="0" baseline="0">
                <a:ln>
                  <a:noFill/>
                </a:ln>
                <a:solidFill>
                  <a:srgbClr val="C792EA"/>
                </a:solidFill>
                <a:effectLst/>
                <a:latin typeface="JetBrains Mono"/>
              </a:rPr>
              <a:t>import </a:t>
            </a:r>
            <a:r>
              <a:rPr kumimoji="0" lang="ru-RU" altLang="ru-RU" sz="1000" b="0" i="0" u="none" strike="noStrike" cap="none" normalizeH="0" baseline="0">
                <a:ln>
                  <a:noFill/>
                </a:ln>
                <a:solidFill>
                  <a:srgbClr val="C3CEE3"/>
                </a:solidFill>
                <a:effectLst/>
                <a:latin typeface="JetBrains Mono"/>
              </a:rPr>
              <a:t>Customer</a:t>
            </a:r>
            <a:br>
              <a:rPr kumimoji="0" lang="ru-RU" altLang="ru-RU" sz="1000" b="0" i="0" u="none" strike="noStrike" cap="none" normalizeH="0" baseline="0">
                <a:ln>
                  <a:noFill/>
                </a:ln>
                <a:solidFill>
                  <a:srgbClr val="C3CEE3"/>
                </a:solidFill>
                <a:effectLst/>
                <a:latin typeface="JetBrains Mono"/>
              </a:rPr>
            </a:br>
            <a:r>
              <a:rPr kumimoji="0" lang="ru-RU" altLang="ru-RU" sz="1000" b="0" i="1" u="none" strike="noStrike" cap="none" normalizeH="0" baseline="0">
                <a:ln>
                  <a:noFill/>
                </a:ln>
                <a:solidFill>
                  <a:srgbClr val="C792EA"/>
                </a:solidFill>
                <a:effectLst/>
                <a:latin typeface="JetBrains Mono"/>
              </a:rPr>
              <a:t>from </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1" u="none" strike="noStrike" cap="none" normalizeH="0" baseline="0">
                <a:ln>
                  <a:noFill/>
                </a:ln>
                <a:solidFill>
                  <a:srgbClr val="C792EA"/>
                </a:solidFill>
                <a:effectLst/>
                <a:latin typeface="JetBrains Mono"/>
              </a:rPr>
              <a:t>import </a:t>
            </a:r>
            <a:r>
              <a:rPr kumimoji="0" lang="ru-RU" altLang="ru-RU" sz="1000" b="0" i="0" u="none" strike="noStrike" cap="none" normalizeH="0" baseline="0">
                <a:ln>
                  <a:noFill/>
                </a:ln>
                <a:solidFill>
                  <a:srgbClr val="C3CEE3"/>
                </a:solidFill>
                <a:effectLst/>
                <a:latin typeface="JetBrains Mono"/>
              </a:rPr>
              <a:t>CallPlanFree2ndMinuteAfter10</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CallPlanTwiceCheaperFirst5Minutes</a:t>
            </a:r>
            <a:br>
              <a:rPr kumimoji="0" lang="ru-RU" altLang="ru-RU" sz="1000" b="0" i="0" u="none" strike="noStrike" cap="none" normalizeH="0" baseline="0">
                <a:ln>
                  <a:noFill/>
                </a:ln>
                <a:solidFill>
                  <a:srgbClr val="C3CEE3"/>
                </a:solidFill>
                <a:effectLst/>
                <a:latin typeface="JetBrains Mono"/>
              </a:rPr>
            </a:br>
            <a:br>
              <a:rPr kumimoji="0" lang="ru-RU" altLang="ru-RU" sz="1000" b="0" i="0" u="none" strike="noStrike" cap="none" normalizeH="0" baseline="0">
                <a:ln>
                  <a:noFill/>
                </a:ln>
                <a:solidFill>
                  <a:srgbClr val="C3CEE3"/>
                </a:solidFill>
                <a:effectLst/>
                <a:latin typeface="JetBrains Mono"/>
              </a:rPr>
            </a:br>
            <a:r>
              <a:rPr kumimoji="0" lang="ru-RU" altLang="ru-RU" sz="1000" b="0" i="1" u="none" strike="noStrike" cap="none" normalizeH="0" baseline="0">
                <a:ln>
                  <a:noFill/>
                </a:ln>
                <a:solidFill>
                  <a:srgbClr val="C792EA"/>
                </a:solidFill>
                <a:effectLst/>
                <a:latin typeface="JetBrains Mono"/>
              </a:rPr>
              <a:t>if </a:t>
            </a:r>
            <a:r>
              <a:rPr kumimoji="0" lang="ru-RU" altLang="ru-RU" sz="1000" b="0" i="0" u="none" strike="noStrike" cap="none" normalizeH="0" baseline="0">
                <a:ln>
                  <a:noFill/>
                </a:ln>
                <a:solidFill>
                  <a:srgbClr val="C3CEE3"/>
                </a:solidFill>
                <a:effectLst/>
                <a:latin typeface="JetBrains Mono"/>
              </a:rPr>
              <a:t>__name__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E88D"/>
                </a:solidFill>
                <a:effectLst/>
                <a:latin typeface="JetBrains Mono"/>
              </a:rPr>
              <a:t>"__main__"</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Customer</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"Іван Сергійчук"</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100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 1. Використовується тариф за замовчуванням</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"c"</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record_payment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F78C6C"/>
                </a:solidFill>
                <a:effectLst/>
                <a:latin typeface="JetBrains Mono"/>
              </a:rPr>
              <a:t>100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 Повнили баланс до 100 грн.</a:t>
            </a:r>
            <a:br>
              <a:rPr kumimoji="0" lang="ru-RU" altLang="ru-RU" sz="1000" b="0" i="1" u="none" strike="noStrike" cap="none" normalizeH="0" baseline="0">
                <a:ln>
                  <a:noFill/>
                </a:ln>
                <a:solidFill>
                  <a:srgbClr val="546E7A"/>
                </a:solidFill>
                <a:effectLst/>
                <a:latin typeface="JetBrains Mono"/>
              </a:rPr>
            </a:b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2. Змінюємо тариф на CallPlanFree2ndMinuteAfter10</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CallPlanFree2ndMinuteAfter10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"c"</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record_payment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F78C6C"/>
                </a:solidFill>
                <a:effectLst/>
                <a:latin typeface="JetBrains Mono"/>
              </a:rPr>
              <a:t>100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balance</a:t>
            </a: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546E7A"/>
                </a:solidFill>
                <a:effectLst/>
                <a:latin typeface="JetBrains Mono"/>
              </a:rPr>
              <a:t># Повнили баланс до 100 грн.</a:t>
            </a:r>
            <a:br>
              <a:rPr kumimoji="0" lang="ru-RU" altLang="ru-RU" sz="1000" b="0" i="1" u="none" strike="noStrike" cap="none" normalizeH="0" baseline="0">
                <a:ln>
                  <a:noFill/>
                </a:ln>
                <a:solidFill>
                  <a:srgbClr val="546E7A"/>
                </a:solidFill>
                <a:effectLst/>
                <a:latin typeface="JetBrains Mono"/>
              </a:rPr>
            </a:b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 3. Змінюємо тариф на  CallPlanTwiceCheaperFirst5Minutes</a:t>
            </a:r>
            <a:br>
              <a:rPr kumimoji="0" lang="ru-RU" altLang="ru-RU" sz="1000" b="0" i="1" u="none" strike="noStrike" cap="none" normalizeH="0" baseline="0">
                <a:ln>
                  <a:noFill/>
                </a:ln>
                <a:solidFill>
                  <a:srgbClr val="546E7A"/>
                </a:solidFill>
                <a:effectLst/>
                <a:latin typeface="JetBrains Mono"/>
              </a:rPr>
            </a:br>
            <a:r>
              <a:rPr kumimoji="0" lang="ru-RU" altLang="ru-RU" sz="1000" b="0" i="1" u="none" strike="noStrike" cap="none" normalizeH="0" baseline="0">
                <a:ln>
                  <a:noFill/>
                </a:ln>
                <a:solidFill>
                  <a:srgbClr val="546E7A"/>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call_plan </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82AAFF"/>
                </a:solidFill>
                <a:effectLst/>
                <a:latin typeface="JetBrains Mono"/>
              </a:rPr>
              <a:t>CallPlanTwiceCheaperFirst5Minutes</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82AAFF"/>
                </a:solidFill>
                <a:effectLst/>
                <a:latin typeface="JetBrains Mono"/>
              </a:rPr>
              <a:t>record_call</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E88D"/>
                </a:solidFill>
                <a:effectLst/>
                <a:latin typeface="JetBrains Mono"/>
              </a:rPr>
              <a:t>"c"</a:t>
            </a:r>
            <a:r>
              <a:rPr kumimoji="0" lang="ru-RU" altLang="ru-RU" sz="1000" b="0" i="0" u="none" strike="noStrike" cap="none" normalizeH="0" baseline="0">
                <a:ln>
                  <a:noFill/>
                </a:ln>
                <a:solidFill>
                  <a:srgbClr val="89DDFF"/>
                </a:solidFill>
                <a:effectLst/>
                <a:latin typeface="JetBrains Mono"/>
              </a:rPr>
              <a:t>, </a:t>
            </a:r>
            <a:r>
              <a:rPr kumimoji="0" lang="ru-RU" altLang="ru-RU" sz="1000" b="0" i="0" u="none" strike="noStrike" cap="none" normalizeH="0" baseline="0">
                <a:ln>
                  <a:noFill/>
                </a:ln>
                <a:solidFill>
                  <a:srgbClr val="F78C6C"/>
                </a:solidFill>
                <a:effectLst/>
                <a:latin typeface="JetBrains Mono"/>
              </a:rPr>
              <a:t>20</a:t>
            </a:r>
            <a:r>
              <a:rPr kumimoji="0" lang="ru-RU" altLang="ru-RU" sz="1000" b="0" i="0" u="none" strike="noStrike" cap="none" normalizeH="0" baseline="0">
                <a:ln>
                  <a:noFill/>
                </a:ln>
                <a:solidFill>
                  <a:srgbClr val="89DDFF"/>
                </a:solidFill>
                <a:effectLst/>
                <a:latin typeface="JetBrains Mono"/>
              </a:rPr>
              <a:t>)</a:t>
            </a:r>
            <a:br>
              <a:rPr kumimoji="0" lang="ru-RU" altLang="ru-RU" sz="1000" b="0" i="0" u="none" strike="noStrike" cap="none" normalizeH="0" baseline="0">
                <a:ln>
                  <a:noFill/>
                </a:ln>
                <a:solidFill>
                  <a:srgbClr val="89DDFF"/>
                </a:solidFill>
                <a:effectLst/>
                <a:latin typeface="JetBrains Mono"/>
              </a:rPr>
            </a:br>
            <a:r>
              <a:rPr kumimoji="0" lang="ru-RU" altLang="ru-RU" sz="1000" b="0" i="0" u="none" strike="noStrike" cap="none" normalizeH="0" baseline="0">
                <a:ln>
                  <a:noFill/>
                </a:ln>
                <a:solidFill>
                  <a:srgbClr val="89DDFF"/>
                </a:solidFill>
                <a:effectLst/>
                <a:latin typeface="JetBrains Mono"/>
              </a:rPr>
              <a:t>    </a:t>
            </a:r>
            <a:r>
              <a:rPr kumimoji="0" lang="ru-RU" altLang="ru-RU" sz="1000" b="0" i="1" u="none" strike="noStrike" cap="none" normalizeH="0" baseline="0">
                <a:ln>
                  <a:noFill/>
                </a:ln>
                <a:solidFill>
                  <a:srgbClr val="82AAFF"/>
                </a:solidFill>
                <a:effectLst/>
                <a:latin typeface="JetBrains Mono"/>
              </a:rPr>
              <a:t>print</a:t>
            </a:r>
            <a:r>
              <a:rPr kumimoji="0" lang="ru-RU" altLang="ru-RU" sz="1000" b="0" i="0" u="none" strike="noStrike" cap="none" normalizeH="0" baseline="0">
                <a:ln>
                  <a:noFill/>
                </a:ln>
                <a:solidFill>
                  <a:srgbClr val="89DDFF"/>
                </a:solidFill>
                <a:effectLst/>
                <a:latin typeface="JetBrains Mono"/>
              </a:rPr>
              <a:t>(</a:t>
            </a:r>
            <a:r>
              <a:rPr kumimoji="0" lang="ru-RU" altLang="ru-RU" sz="1000" b="0" i="0" u="none" strike="noStrike" cap="none" normalizeH="0" baseline="0">
                <a:ln>
                  <a:noFill/>
                </a:ln>
                <a:solidFill>
                  <a:srgbClr val="C3CEE3"/>
                </a:solidFill>
                <a:effectLst/>
                <a:latin typeface="JetBrains Mono"/>
              </a:rPr>
              <a:t>ivan</a:t>
            </a:r>
            <a:r>
              <a:rPr kumimoji="0" lang="ru-RU" altLang="ru-RU" sz="1000" b="0" i="0" u="none" strike="noStrike" cap="none" normalizeH="0" baseline="0">
                <a:ln>
                  <a:noFill/>
                </a:ln>
                <a:solidFill>
                  <a:srgbClr val="89DDFF"/>
                </a:solidFill>
                <a:effectLst/>
                <a:latin typeface="JetBrains Mono"/>
              </a:rPr>
              <a:t>)</a:t>
            </a:r>
            <a:endParaRPr kumimoji="0" lang="ru-RU" altLang="ru-RU" b="0" i="0" u="none" strike="noStrike" cap="none" normalizeH="0" baseline="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3374" y="4014835"/>
            <a:ext cx="5288627" cy="750644"/>
          </a:xfrm>
          <a:prstGeom prst="rect">
            <a:avLst/>
          </a:prstGeom>
        </p:spPr>
      </p:pic>
      <p:sp>
        <p:nvSpPr>
          <p:cNvPr id="5" name="Rectangle 4"/>
          <p:cNvSpPr/>
          <p:nvPr/>
        </p:nvSpPr>
        <p:spPr>
          <a:xfrm>
            <a:off x="5500790" y="64986"/>
            <a:ext cx="936923" cy="369332"/>
          </a:xfrm>
          <a:prstGeom prst="rect">
            <a:avLst/>
          </a:prstGeom>
          <a:solidFill>
            <a:schemeClr val="accent1">
              <a:lumMod val="20000"/>
              <a:lumOff val="80000"/>
            </a:schemeClr>
          </a:solidFill>
        </p:spPr>
        <p:txBody>
          <a:bodyPr wrap="none">
            <a:spAutoFit/>
          </a:bodyPr>
          <a:lstStyle/>
          <a:p>
            <a:r>
              <a:rPr lang="uk-UA" dirty="0"/>
              <a:t>main.py</a:t>
            </a:r>
          </a:p>
        </p:txBody>
      </p:sp>
    </p:spTree>
    <p:extLst>
      <p:ext uri="{BB962C8B-B14F-4D97-AF65-F5344CB8AC3E}">
        <p14:creationId xmlns:p14="http://schemas.microsoft.com/office/powerpoint/2010/main" val="26259679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algn="l"/>
            <a:r>
              <a:rPr lang="uk-UA" sz="1400" dirty="0"/>
              <a:t>Даний приклад може бути розширений, наприклад, додаванням журналу дзвінків, зміни тариф</a:t>
            </a:r>
            <a:r>
              <a:rPr lang="ru-RU" sz="1400" dirty="0"/>
              <a:t>ів</a:t>
            </a:r>
            <a:r>
              <a:rPr lang="uk-UA" sz="1400" dirty="0"/>
              <a:t> і т.д. </a:t>
            </a:r>
          </a:p>
          <a:p>
            <a:pPr algn="l"/>
            <a:r>
              <a:rPr lang="uk-UA" sz="1400" dirty="0"/>
              <a:t>За рахунок успадкування та поліморфізму також легко здійснюються групові операції з класами. </a:t>
            </a:r>
          </a:p>
          <a:p>
            <a:pPr algn="l"/>
            <a:r>
              <a:rPr lang="uk-UA" sz="1400" dirty="0"/>
              <a:t>Нижче наведено приклад порівняння витрат по тарифам між собою. </a:t>
            </a:r>
          </a:p>
          <a:p>
            <a:pPr lvl="0" algn="l" eaLnBrk="0" fontAlgn="base" hangingPunct="0">
              <a:lnSpc>
                <a:spcPct val="100000"/>
              </a:lnSpc>
              <a:spcBef>
                <a:spcPct val="0"/>
              </a:spcBef>
              <a:spcAft>
                <a:spcPct val="0"/>
              </a:spcAft>
            </a:pPr>
            <a:endParaRPr lang="en-US" sz="1600" dirty="0"/>
          </a:p>
        </p:txBody>
      </p:sp>
      <p:sp>
        <p:nvSpPr>
          <p:cNvPr id="2" name="Rectangle 1"/>
          <p:cNvSpPr>
            <a:spLocks noChangeArrowheads="1"/>
          </p:cNvSpPr>
          <p:nvPr/>
        </p:nvSpPr>
        <p:spPr bwMode="auto">
          <a:xfrm>
            <a:off x="181070" y="1051200"/>
            <a:ext cx="5245347" cy="477823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50" b="0" i="1" u="none" strike="noStrike" cap="none" normalizeH="0" baseline="0" dirty="0">
                <a:ln>
                  <a:noFill/>
                </a:ln>
                <a:solidFill>
                  <a:srgbClr val="C792EA"/>
                </a:solidFill>
                <a:effectLst/>
                <a:latin typeface="JetBrains Mono"/>
              </a:rPr>
              <a:t>from </a:t>
            </a:r>
            <a:r>
              <a:rPr kumimoji="0" lang="ru-RU" altLang="ru-RU" sz="1050" b="0" i="0" u="none" strike="noStrike" cap="none" normalizeH="0" baseline="0" dirty="0">
                <a:ln>
                  <a:noFill/>
                </a:ln>
                <a:solidFill>
                  <a:srgbClr val="C3CEE3"/>
                </a:solidFill>
                <a:effectLst/>
                <a:latin typeface="JetBrains Mono"/>
              </a:rPr>
              <a:t>customer </a:t>
            </a:r>
            <a:r>
              <a:rPr kumimoji="0" lang="ru-RU" altLang="ru-RU" sz="1050" b="0" i="1" u="none" strike="noStrike" cap="none" normalizeH="0" baseline="0" dirty="0">
                <a:ln>
                  <a:noFill/>
                </a:ln>
                <a:solidFill>
                  <a:srgbClr val="C792EA"/>
                </a:solidFill>
                <a:effectLst/>
                <a:latin typeface="JetBrains Mono"/>
              </a:rPr>
              <a:t>import </a:t>
            </a:r>
            <a:r>
              <a:rPr kumimoji="0" lang="ru-RU" altLang="ru-RU" sz="1050" b="0" i="0" u="none" strike="noStrike" cap="none" normalizeH="0" baseline="0" dirty="0">
                <a:ln>
                  <a:noFill/>
                </a:ln>
                <a:solidFill>
                  <a:srgbClr val="C3CEE3"/>
                </a:solidFill>
                <a:effectLst/>
                <a:latin typeface="JetBrains Mono"/>
              </a:rPr>
              <a:t>Customer</a:t>
            </a:r>
            <a:br>
              <a:rPr kumimoji="0" lang="ru-RU" altLang="ru-RU" sz="1050" b="0" i="0" u="none" strike="noStrike" cap="none" normalizeH="0" baseline="0" dirty="0">
                <a:ln>
                  <a:noFill/>
                </a:ln>
                <a:solidFill>
                  <a:srgbClr val="C3CEE3"/>
                </a:solidFill>
                <a:effectLst/>
                <a:latin typeface="JetBrains Mono"/>
              </a:rPr>
            </a:br>
            <a:r>
              <a:rPr kumimoji="0" lang="ru-RU" altLang="ru-RU" sz="1050" b="0" i="1" u="none" strike="noStrike" cap="none" normalizeH="0" baseline="0" dirty="0">
                <a:ln>
                  <a:noFill/>
                </a:ln>
                <a:solidFill>
                  <a:srgbClr val="C792EA"/>
                </a:solidFill>
                <a:effectLst/>
                <a:latin typeface="JetBrains Mono"/>
              </a:rPr>
              <a:t>from </a:t>
            </a:r>
            <a:r>
              <a:rPr kumimoji="0" lang="ru-RU" altLang="ru-RU" sz="1050" b="0" i="0" u="none" strike="noStrike" cap="none" normalizeH="0" baseline="0" dirty="0">
                <a:ln>
                  <a:noFill/>
                </a:ln>
                <a:solidFill>
                  <a:srgbClr val="C3CEE3"/>
                </a:solidFill>
                <a:effectLst/>
                <a:latin typeface="JetBrains Mono"/>
              </a:rPr>
              <a:t>call_plan </a:t>
            </a:r>
            <a:r>
              <a:rPr kumimoji="0" lang="ru-RU" altLang="ru-RU" sz="1050" b="0" i="1" u="none" strike="noStrike" cap="none" normalizeH="0" baseline="0" dirty="0">
                <a:ln>
                  <a:noFill/>
                </a:ln>
                <a:solidFill>
                  <a:srgbClr val="C792EA"/>
                </a:solidFill>
                <a:effectLst/>
                <a:latin typeface="JetBrains Mono"/>
              </a:rPr>
              <a:t>import </a:t>
            </a:r>
            <a:r>
              <a:rPr kumimoji="0" lang="ru-RU" altLang="ru-RU" sz="1050" b="0" i="0" u="none" strike="noStrike" cap="none" normalizeH="0" baseline="0" dirty="0">
                <a:ln>
                  <a:noFill/>
                </a:ln>
                <a:solidFill>
                  <a:srgbClr val="C3CEE3"/>
                </a:solidFill>
                <a:effectLst/>
                <a:latin typeface="JetBrains Mono"/>
              </a:rPr>
              <a:t>CallPlanSimple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a:t>
            </a: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CallPlanFree2ndMinuteAfter10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a:t>
            </a:r>
            <a:br>
              <a:rPr kumimoji="0" lang="ru-RU" altLang="ru-RU" sz="1050" b="0" i="0" u="none" strike="noStrike" cap="none" normalizeH="0" baseline="0" dirty="0">
                <a:ln>
                  <a:noFill/>
                </a:ln>
                <a:solidFill>
                  <a:srgbClr val="C3CEE3"/>
                </a:solidFill>
                <a:effectLst/>
                <a:latin typeface="JetBrains Mono"/>
              </a:rPr>
            </a:br>
            <a:r>
              <a:rPr kumimoji="0" lang="ru-RU" altLang="ru-RU" sz="1050" b="0" i="0" u="none" strike="noStrike" cap="none" normalizeH="0" baseline="0" dirty="0">
                <a:ln>
                  <a:noFill/>
                </a:ln>
                <a:solidFill>
                  <a:srgbClr val="C3CEE3"/>
                </a:solidFill>
                <a:effectLst/>
                <a:latin typeface="JetBrains Mono"/>
              </a:rPr>
              <a:t>                      CallPlanTwiceCheaperFirst5Minutes</a:t>
            </a:r>
            <a:br>
              <a:rPr kumimoji="0" lang="ru-RU" altLang="ru-RU" sz="1050" b="0" i="0" u="none" strike="noStrike" cap="none" normalizeH="0" baseline="0" dirty="0">
                <a:ln>
                  <a:noFill/>
                </a:ln>
                <a:solidFill>
                  <a:srgbClr val="C3CEE3"/>
                </a:solidFill>
                <a:effectLst/>
                <a:latin typeface="JetBrains Mono"/>
              </a:rPr>
            </a:br>
            <a:br>
              <a:rPr kumimoji="0" lang="ru-RU" altLang="ru-RU" sz="1050" b="0" i="0" u="none" strike="noStrike" cap="none" normalizeH="0" baseline="0" dirty="0">
                <a:ln>
                  <a:noFill/>
                </a:ln>
                <a:solidFill>
                  <a:srgbClr val="C3CEE3"/>
                </a:solidFill>
                <a:effectLst/>
                <a:latin typeface="JetBrains Mono"/>
              </a:rPr>
            </a:br>
            <a:r>
              <a:rPr kumimoji="0" lang="ru-RU" altLang="ru-RU" sz="1050" b="0" i="1" u="none" strike="noStrike" cap="none" normalizeH="0" baseline="0" dirty="0">
                <a:ln>
                  <a:noFill/>
                </a:ln>
                <a:solidFill>
                  <a:srgbClr val="C792EA"/>
                </a:solidFill>
                <a:effectLst/>
                <a:latin typeface="JetBrains Mono"/>
              </a:rPr>
              <a:t>if </a:t>
            </a:r>
            <a:r>
              <a:rPr kumimoji="0" lang="ru-RU" altLang="ru-RU" sz="1050" b="0" i="0" u="none" strike="noStrike" cap="none" normalizeH="0" baseline="0" dirty="0">
                <a:ln>
                  <a:noFill/>
                </a:ln>
                <a:solidFill>
                  <a:srgbClr val="C3CEE3"/>
                </a:solidFill>
                <a:effectLst/>
                <a:latin typeface="JetBrains Mono"/>
              </a:rPr>
              <a:t>__name__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"__main__"</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call_plans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CallPlanSimple</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CallPlanFree2ndMinuteAfter10</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82AAFF"/>
                </a:solidFill>
                <a:effectLst/>
                <a:latin typeface="JetBrains Mono"/>
              </a:rPr>
              <a:t>CallPlanTwiceCheaperFirst5Minutes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minutes </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tuple</a:t>
            </a:r>
            <a:r>
              <a:rPr kumimoji="0" lang="ru-RU" altLang="ru-RU" sz="1050" b="0" i="0" u="none" strike="noStrike" cap="none" normalizeH="0" baseline="0" dirty="0">
                <a:ln>
                  <a:noFill/>
                </a:ln>
                <a:solidFill>
                  <a:srgbClr val="89DDFF"/>
                </a:solidFill>
                <a:effectLst/>
                <a:latin typeface="JetBrains Mono"/>
              </a:rPr>
              <a:t>(</a:t>
            </a:r>
            <a:r>
              <a:rPr kumimoji="0" lang="ru-RU" altLang="ru-RU" sz="1050" b="0" i="1" u="none" strike="noStrike" cap="none" normalizeH="0" baseline="0" dirty="0">
                <a:ln>
                  <a:noFill/>
                </a:ln>
                <a:solidFill>
                  <a:srgbClr val="82AAFF"/>
                </a:solidFill>
                <a:effectLst/>
                <a:latin typeface="JetBrains Mono"/>
              </a:rPr>
              <a:t>range</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F78C6C"/>
                </a:solidFill>
                <a:effectLst/>
                <a:latin typeface="JetBrains Mono"/>
              </a:rPr>
              <a:t>0</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26</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5</a:t>
            </a: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0, 5, 10, 15, 20, 25 хс.</a:t>
            </a:r>
            <a:br>
              <a:rPr kumimoji="0" lang="ru-RU" altLang="ru-RU" sz="1050" b="0" i="1" u="none" strike="noStrike" cap="none" normalizeH="0" baseline="0" dirty="0">
                <a:ln>
                  <a:noFill/>
                </a:ln>
                <a:solidFill>
                  <a:srgbClr val="546E7A"/>
                </a:solidFill>
                <a:effectLst/>
                <a:latin typeface="JetBrains Mono"/>
              </a:rPr>
            </a:b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 Порівнюємо вартість дзвінкі</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call_type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en-US" altLang="ru-RU" sz="1050" b="0" i="0" u="none" strike="noStrike" cap="none" normalizeH="0" baseline="0" dirty="0">
                <a:ln>
                  <a:noFill/>
                </a:ln>
                <a:solidFill>
                  <a:srgbClr val="C3E88D"/>
                </a:solidFill>
                <a:effectLst/>
                <a:latin typeface="JetBrains Mono"/>
              </a:rPr>
              <a:t>c</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E88D"/>
                </a:solidFill>
                <a:effectLst/>
                <a:latin typeface="JetBrains Mono"/>
              </a:rPr>
              <a:t>“</a:t>
            </a:r>
            <a:r>
              <a:rPr kumimoji="0" lang="en-US" altLang="ru-RU" sz="1050" b="0" i="0" u="none" strike="noStrike" cap="none" normalizeH="0" baseline="0" dirty="0">
                <a:ln>
                  <a:noFill/>
                </a:ln>
                <a:solidFill>
                  <a:srgbClr val="C3E88D"/>
                </a:solidFill>
                <a:effectLst/>
                <a:latin typeface="JetBrains Mono"/>
              </a:rPr>
              <a:t>m</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"{:20}"</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call_type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Заголовок - хвилини</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minute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C3CEE3"/>
                </a:solidFill>
                <a:effectLst/>
                <a:latin typeface="JetBrains Mono"/>
              </a:rPr>
              <a:t>minutes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"{:&gt;8d} хв."</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minute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546E7A"/>
                </a:solidFill>
                <a:effectLst/>
                <a:latin typeface="JetBrains Mono"/>
              </a:rPr>
              <a:t># Підрахуноквартості</a:t>
            </a:r>
            <a:br>
              <a:rPr kumimoji="0" lang="ru-RU" altLang="ru-RU" sz="1050" b="0" i="1" u="none" strike="noStrike" cap="none" normalizeH="0" baseline="0" dirty="0">
                <a:ln>
                  <a:noFill/>
                </a:ln>
                <a:solidFill>
                  <a:srgbClr val="546E7A"/>
                </a:solidFill>
                <a:effectLst/>
                <a:latin typeface="JetBrains Mono"/>
              </a:rPr>
            </a:br>
            <a:r>
              <a:rPr kumimoji="0" lang="ru-RU" altLang="ru-RU" sz="1050" b="0" i="1" u="none" strike="noStrike" cap="none" normalizeH="0" baseline="0" dirty="0">
                <a:ln>
                  <a:noFill/>
                </a:ln>
                <a:solidFill>
                  <a:srgbClr val="546E7A"/>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call_plan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C3CEE3"/>
                </a:solidFill>
                <a:effectLst/>
                <a:latin typeface="JetBrains Mono"/>
              </a:rPr>
              <a:t>call_plans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"{:20}"</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call_plan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name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C792EA"/>
                </a:solidFill>
                <a:effectLst/>
                <a:latin typeface="JetBrains Mono"/>
              </a:rPr>
              <a:t>for </a:t>
            </a:r>
            <a:r>
              <a:rPr kumimoji="0" lang="ru-RU" altLang="ru-RU" sz="1050" b="0" i="0" u="none" strike="noStrike" cap="none" normalizeH="0" baseline="0" dirty="0">
                <a:ln>
                  <a:noFill/>
                </a:ln>
                <a:solidFill>
                  <a:srgbClr val="C3CEE3"/>
                </a:solidFill>
                <a:effectLst/>
                <a:latin typeface="JetBrains Mono"/>
              </a:rPr>
              <a:t>minute </a:t>
            </a:r>
            <a:r>
              <a:rPr kumimoji="0" lang="ru-RU" altLang="ru-RU" sz="1050" b="0" i="1" u="none" strike="noStrike" cap="none" normalizeH="0" baseline="0" dirty="0">
                <a:ln>
                  <a:noFill/>
                </a:ln>
                <a:solidFill>
                  <a:srgbClr val="C792EA"/>
                </a:solidFill>
                <a:effectLst/>
                <a:latin typeface="JetBrains Mono"/>
              </a:rPr>
              <a:t>in </a:t>
            </a:r>
            <a:r>
              <a:rPr kumimoji="0" lang="ru-RU" altLang="ru-RU" sz="1050" b="0" i="0" u="none" strike="noStrike" cap="none" normalizeH="0" baseline="0" dirty="0">
                <a:ln>
                  <a:noFill/>
                </a:ln>
                <a:solidFill>
                  <a:srgbClr val="C3CEE3"/>
                </a:solidFill>
                <a:effectLst/>
                <a:latin typeface="JetBrains Mono"/>
              </a:rPr>
              <a:t>minutes</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"{:&gt;8.2f} грн."</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format</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call_plan</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82AAFF"/>
                </a:solidFill>
                <a:effectLst/>
                <a:latin typeface="JetBrains Mono"/>
              </a:rPr>
              <a:t>record_call</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CEE3"/>
                </a:solidFill>
                <a:effectLst/>
                <a:latin typeface="JetBrains Mono"/>
              </a:rPr>
              <a:t>call_type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C3CEE3"/>
                </a:solidFill>
                <a:effectLst/>
                <a:latin typeface="JetBrains Mono"/>
              </a:rPr>
              <a:t>minute</a:t>
            </a:r>
            <a:r>
              <a:rPr kumimoji="0" lang="ru-RU" altLang="ru-RU" sz="1050" b="0" i="0" u="none" strike="noStrike" cap="none" normalizeH="0" baseline="0" dirty="0">
                <a:ln>
                  <a:noFill/>
                </a:ln>
                <a:solidFill>
                  <a:srgbClr val="89DDFF"/>
                </a:solidFill>
                <a:effectLst/>
                <a:latin typeface="JetBrains Mono"/>
              </a:rPr>
              <a:t>)), </a:t>
            </a:r>
            <a:r>
              <a:rPr kumimoji="0" lang="ru-RU" altLang="ru-RU" sz="1050" b="0" i="0" u="none" strike="noStrike" cap="none" normalizeH="0" baseline="0" dirty="0">
                <a:ln>
                  <a:noFill/>
                </a:ln>
                <a:solidFill>
                  <a:srgbClr val="F78C6C"/>
                </a:solidFill>
                <a:effectLst/>
                <a:latin typeface="JetBrains Mono"/>
              </a:rPr>
              <a:t>end</a:t>
            </a:r>
            <a:r>
              <a:rPr kumimoji="0" lang="ru-RU" altLang="ru-RU" sz="1050" b="0" i="0" u="none" strike="noStrike" cap="none" normalizeH="0" baseline="0" dirty="0">
                <a:ln>
                  <a:noFill/>
                </a:ln>
                <a:solidFill>
                  <a:srgbClr val="89DDFF"/>
                </a:solidFill>
                <a:effectLst/>
                <a:latin typeface="JetBrains Mono"/>
              </a:rPr>
              <a:t>=</a:t>
            </a:r>
            <a:r>
              <a:rPr kumimoji="0" lang="ru-RU" altLang="ru-RU" sz="1050" b="0" i="0" u="none" strike="noStrike" cap="none" normalizeH="0" baseline="0" dirty="0">
                <a:ln>
                  <a:noFill/>
                </a:ln>
                <a:solidFill>
                  <a:srgbClr val="C3E88D"/>
                </a:solidFill>
                <a:effectLst/>
                <a:latin typeface="JetBrains Mono"/>
              </a:rPr>
              <a: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br>
              <a:rPr kumimoji="0" lang="ru-RU" altLang="ru-RU" sz="1050" b="0" i="0" u="none" strike="noStrike" cap="none" normalizeH="0" baseline="0" dirty="0">
                <a:ln>
                  <a:noFill/>
                </a:ln>
                <a:solidFill>
                  <a:srgbClr val="89DDFF"/>
                </a:solidFill>
                <a:effectLst/>
                <a:latin typeface="JetBrains Mono"/>
              </a:rPr>
            </a:br>
            <a:r>
              <a:rPr kumimoji="0" lang="ru-RU" altLang="ru-RU" sz="1050" b="0" i="0" u="none" strike="noStrike" cap="none" normalizeH="0" baseline="0" dirty="0">
                <a:ln>
                  <a:noFill/>
                </a:ln>
                <a:solidFill>
                  <a:srgbClr val="89DDFF"/>
                </a:solidFill>
                <a:effectLst/>
                <a:latin typeface="JetBrains Mono"/>
              </a:rPr>
              <a:t>        </a:t>
            </a:r>
            <a:r>
              <a:rPr kumimoji="0" lang="ru-RU" altLang="ru-RU" sz="1050" b="0" i="1" u="none" strike="noStrike" cap="none" normalizeH="0" baseline="0" dirty="0">
                <a:ln>
                  <a:noFill/>
                </a:ln>
                <a:solidFill>
                  <a:srgbClr val="82AAFF"/>
                </a:solidFill>
                <a:effectLst/>
                <a:latin typeface="JetBrains Mono"/>
              </a:rPr>
              <a:t>print</a:t>
            </a:r>
            <a:r>
              <a:rPr kumimoji="0" lang="ru-RU" altLang="ru-RU" sz="1050" b="0" i="0" u="none" strike="noStrike" cap="none" normalizeH="0" baseline="0" dirty="0">
                <a:ln>
                  <a:noFill/>
                </a:ln>
                <a:solidFill>
                  <a:srgbClr val="89DDFF"/>
                </a:solidFill>
                <a:effectLst/>
                <a:latin typeface="JetBrains Mono"/>
              </a:rPr>
              <a:t>()</a:t>
            </a: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5529735" y="3915785"/>
            <a:ext cx="6438947" cy="1913646"/>
          </a:xfrm>
          <a:prstGeom prst="rect">
            <a:avLst/>
          </a:prstGeom>
        </p:spPr>
      </p:pic>
    </p:spTree>
    <p:extLst>
      <p:ext uri="{BB962C8B-B14F-4D97-AF65-F5344CB8AC3E}">
        <p14:creationId xmlns:p14="http://schemas.microsoft.com/office/powerpoint/2010/main" val="1920804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15" y="135802"/>
            <a:ext cx="11733291" cy="6536602"/>
          </a:xfrm>
        </p:spPr>
        <p:txBody>
          <a:bodyPr>
            <a:normAutofit/>
          </a:bodyPr>
          <a:lstStyle/>
          <a:p>
            <a:pPr marL="0" indent="0" algn="ctr">
              <a:buNone/>
            </a:pPr>
            <a:r>
              <a:rPr lang="en-US" sz="1600" b="1" dirty="0"/>
              <a:t>super()</a:t>
            </a:r>
          </a:p>
          <a:p>
            <a:pPr marL="0" indent="0">
              <a:buNone/>
            </a:pPr>
            <a:r>
              <a:rPr lang="uk-UA" sz="1600" b="1" i="1" dirty="0"/>
              <a:t>super() </a:t>
            </a:r>
            <a:r>
              <a:rPr lang="uk-UA" sz="1600" dirty="0"/>
              <a:t>- це вбудована функція мови Python. Вона повертає проксі-об'єкт, який делегує виклики методів класу-батькові чи матері (або </a:t>
            </a:r>
            <a:r>
              <a:rPr lang="ru-RU" sz="1600" dirty="0"/>
              <a:t>сестринському класу</a:t>
            </a:r>
            <a:r>
              <a:rPr lang="uk-UA" sz="1600" dirty="0"/>
              <a:t>) поточного класу (або класу на вибір, якщо він зазначений, як параметр). </a:t>
            </a:r>
          </a:p>
          <a:p>
            <a:pPr marL="0" indent="0">
              <a:buNone/>
            </a:pPr>
            <a:r>
              <a:rPr lang="uk-UA" sz="1600" dirty="0"/>
              <a:t>Основне її застосування - отримання доступу з класу спадкоємця до методів класу-батька в тому випадку, якщо спадкоємець перевизначив ці методи.</a:t>
            </a:r>
          </a:p>
          <a:p>
            <a:pPr marL="0" indent="0">
              <a:buNone/>
            </a:pPr>
            <a:r>
              <a:rPr lang="uk-UA" sz="1600" dirty="0"/>
              <a:t>Давайте розглянемо приклад наслідування. </a:t>
            </a:r>
          </a:p>
          <a:p>
            <a:pPr marL="0" indent="0">
              <a:buNone/>
            </a:pPr>
            <a:r>
              <a:rPr lang="uk-UA" sz="1600" i="1" dirty="0"/>
              <a:t>Є якийсь товар в класі Base з базовою ціною в 10 одиниць. Нам знадобилося зробити розпродаж і скинути ціну на 20%.</a:t>
            </a:r>
          </a:p>
        </p:txBody>
      </p:sp>
      <p:sp>
        <p:nvSpPr>
          <p:cNvPr id="4" name="Rectangle 1"/>
          <p:cNvSpPr>
            <a:spLocks noChangeArrowheads="1"/>
          </p:cNvSpPr>
          <p:nvPr/>
        </p:nvSpPr>
        <p:spPr bwMode="auto">
          <a:xfrm>
            <a:off x="172015" y="2206876"/>
            <a:ext cx="1669047" cy="138499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Base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F78C6C"/>
                </a:solidFill>
                <a:effectLst/>
                <a:latin typeface="JetBrains Mono"/>
              </a:rPr>
              <a:t>10</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F78C6C"/>
                </a:solidFill>
                <a:effectLst/>
                <a:latin typeface="JetBrains Mono"/>
              </a:rPr>
            </a:b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Discount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Base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F78C6C"/>
                </a:solidFill>
                <a:effectLst/>
                <a:latin typeface="JetBrains Mono"/>
              </a:rPr>
              <a:t>8</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2070225" y="2717446"/>
            <a:ext cx="6566780" cy="954107"/>
          </a:xfrm>
          <a:prstGeom prst="rect">
            <a:avLst/>
          </a:prstGeom>
        </p:spPr>
        <p:txBody>
          <a:bodyPr wrap="square">
            <a:spAutoFit/>
          </a:bodyPr>
          <a:lstStyle/>
          <a:p>
            <a:r>
              <a:rPr lang="uk-UA" sz="1400" i="1" dirty="0"/>
              <a:t>Набагато краще було б отримати ціну з батьківського класу </a:t>
            </a:r>
            <a:r>
              <a:rPr lang="en-US" sz="1400" i="1" dirty="0"/>
              <a:t>Base </a:t>
            </a:r>
            <a:r>
              <a:rPr lang="uk-UA" sz="1400" i="1" dirty="0"/>
              <a:t>і помножити її на коефіцієнт 0.8, що дасть 20% знижку. Однак, якщо ми викличемо </a:t>
            </a:r>
            <a:r>
              <a:rPr lang="en-US" sz="1400" b="1" i="1" dirty="0" err="1"/>
              <a:t>self.price</a:t>
            </a:r>
            <a:r>
              <a:rPr lang="en-US" sz="1400" b="1" i="1" dirty="0"/>
              <a:t>()</a:t>
            </a:r>
            <a:r>
              <a:rPr lang="en-US" sz="1400" i="1" dirty="0"/>
              <a:t> </a:t>
            </a:r>
            <a:r>
              <a:rPr lang="uk-UA" sz="1400" i="1" dirty="0"/>
              <a:t>в методі </a:t>
            </a:r>
            <a:r>
              <a:rPr lang="en-US" sz="1400" b="1" i="1" dirty="0"/>
              <a:t>price() </a:t>
            </a:r>
            <a:r>
              <a:rPr lang="uk-UA" sz="1400" i="1" dirty="0"/>
              <a:t>ми створимо нескінченну рекурсію, так як це і є один і той же метод класу </a:t>
            </a:r>
            <a:r>
              <a:rPr lang="en-US" sz="1400" b="1" i="1" dirty="0"/>
              <a:t>Discount</a:t>
            </a:r>
            <a:r>
              <a:rPr lang="en-US" sz="1400" i="1" dirty="0"/>
              <a:t>! </a:t>
            </a:r>
            <a:r>
              <a:rPr lang="uk-UA" sz="1400" i="1" dirty="0"/>
              <a:t>Тут же потрібен метод </a:t>
            </a:r>
            <a:r>
              <a:rPr lang="en-US" sz="1400" b="1" i="1" dirty="0" err="1"/>
              <a:t>Base.price</a:t>
            </a:r>
            <a:r>
              <a:rPr lang="en-US" sz="1400" b="1" i="1" dirty="0"/>
              <a:t>()</a:t>
            </a:r>
            <a:r>
              <a:rPr lang="en-US" sz="1400" i="1" dirty="0"/>
              <a:t>. </a:t>
            </a:r>
            <a:endParaRPr lang="uk-UA" sz="1400" i="1" dirty="0"/>
          </a:p>
        </p:txBody>
      </p:sp>
      <p:sp>
        <p:nvSpPr>
          <p:cNvPr id="6" name="Rectangle 2"/>
          <p:cNvSpPr>
            <a:spLocks noChangeArrowheads="1"/>
          </p:cNvSpPr>
          <p:nvPr/>
        </p:nvSpPr>
        <p:spPr bwMode="auto">
          <a:xfrm>
            <a:off x="172015" y="3789372"/>
            <a:ext cx="2400016" cy="64633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Discount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Base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CEE3"/>
                </a:solidFill>
                <a:effectLst/>
                <a:latin typeface="JetBrains Mono"/>
              </a:rPr>
              <a:t>Base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 </a:t>
            </a:r>
            <a:r>
              <a:rPr kumimoji="0" lang="ru-RU" altLang="ru-RU" sz="1200" b="0" i="0" u="none" strike="noStrike" cap="none" normalizeH="0" baseline="0" dirty="0">
                <a:ln>
                  <a:noFill/>
                </a:ln>
                <a:solidFill>
                  <a:srgbClr val="F78C6C"/>
                </a:solidFill>
                <a:effectLst/>
                <a:latin typeface="JetBrains Mono"/>
              </a:rPr>
              <a:t>0.8</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2921250" y="3785218"/>
            <a:ext cx="8160191" cy="738664"/>
          </a:xfrm>
          <a:prstGeom prst="rect">
            <a:avLst/>
          </a:prstGeom>
        </p:spPr>
        <p:txBody>
          <a:bodyPr wrap="square">
            <a:spAutoFit/>
          </a:bodyPr>
          <a:lstStyle/>
          <a:p>
            <a:r>
              <a:rPr lang="ru-RU" sz="1400" i="1" dirty="0"/>
              <a:t>Тут, треба не забути вказати </a:t>
            </a:r>
            <a:r>
              <a:rPr lang="ru-RU" sz="1400" b="1" i="1" dirty="0"/>
              <a:t>self</a:t>
            </a:r>
            <a:r>
              <a:rPr lang="ru-RU" sz="1400" i="1" dirty="0"/>
              <a:t> при виклику першим параметром явно, щоб метод був прив'язаний до поточного об'єкту. Це буде працювати, але цей код не позбавлений вад, тому що необхідно явно вказувати ім'я батьківського класу. Уявіть, якщо ієрархія класів почне розростатися? </a:t>
            </a:r>
            <a:endParaRPr lang="uk-UA" sz="1400" i="1" dirty="0"/>
          </a:p>
        </p:txBody>
      </p:sp>
      <p:sp>
        <p:nvSpPr>
          <p:cNvPr id="8" name="Rectangle 3"/>
          <p:cNvSpPr>
            <a:spLocks noChangeArrowheads="1"/>
          </p:cNvSpPr>
          <p:nvPr/>
        </p:nvSpPr>
        <p:spPr bwMode="auto">
          <a:xfrm>
            <a:off x="172015" y="4548746"/>
            <a:ext cx="2709396" cy="212365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Base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F78C6C"/>
                </a:solidFill>
                <a:effectLst/>
                <a:latin typeface="JetBrains Mono"/>
              </a:rPr>
              <a:t>10</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F78C6C"/>
                </a:solidFill>
                <a:effectLst/>
                <a:latin typeface="JetBrains Mono"/>
              </a:rPr>
            </a:b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InterFoo</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Base</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CEE3"/>
                </a:solidFill>
                <a:effectLst/>
                <a:latin typeface="JetBrains Mono"/>
              </a:rPr>
              <a:t>Base</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 </a:t>
            </a:r>
            <a:r>
              <a:rPr kumimoji="0" lang="ru-RU" altLang="ru-RU" sz="1200" b="0" i="0" u="none" strike="noStrike" cap="none" normalizeH="0" baseline="0" dirty="0">
                <a:ln>
                  <a:noFill/>
                </a:ln>
                <a:solidFill>
                  <a:srgbClr val="F78C6C"/>
                </a:solidFill>
                <a:effectLst/>
                <a:latin typeface="JetBrains Mono"/>
              </a:rPr>
              <a:t>1.1</a:t>
            </a:r>
          </a:p>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200" b="0" i="0" u="none" strike="noStrike" cap="none" normalizeH="0" baseline="0" dirty="0">
                <a:ln>
                  <a:noFill/>
                </a:ln>
                <a:solidFill>
                  <a:srgbClr val="F78C6C"/>
                </a:solidFill>
                <a:effectLst/>
                <a:latin typeface="JetBrains Mono"/>
              </a:rPr>
            </a:b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Discount</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InterFoo</a:t>
            </a:r>
            <a:r>
              <a:rPr kumimoji="0" lang="ru-RU" altLang="ru-RU" sz="1200" b="0" i="0" u="none" strike="noStrike" cap="none" normalizeH="0" baseline="0" dirty="0">
                <a:ln>
                  <a:noFill/>
                </a:ln>
                <a:solidFill>
                  <a:srgbClr val="89DDFF"/>
                </a:solidFill>
                <a:effectLst/>
                <a:latin typeface="JetBrains Mono"/>
              </a:rPr>
              <a:t>):  </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return </a:t>
            </a:r>
            <a:r>
              <a:rPr kumimoji="0" lang="ru-RU" altLang="ru-RU" sz="1200" b="0" i="0" u="none" strike="noStrike" cap="none" normalizeH="0" baseline="0" dirty="0">
                <a:ln>
                  <a:noFill/>
                </a:ln>
                <a:solidFill>
                  <a:srgbClr val="C3CEE3"/>
                </a:solidFill>
                <a:effectLst/>
                <a:latin typeface="JetBrains Mono"/>
              </a:rPr>
              <a:t>InterFoo</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price</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 </a:t>
            </a:r>
            <a:r>
              <a:rPr kumimoji="0" lang="ru-RU" altLang="ru-RU" sz="1200" b="0" i="0" u="none" strike="noStrike" cap="none" normalizeH="0" baseline="0" dirty="0">
                <a:ln>
                  <a:noFill/>
                </a:ln>
                <a:solidFill>
                  <a:srgbClr val="F78C6C"/>
                </a:solidFill>
                <a:effectLst/>
                <a:latin typeface="JetBrains Mono"/>
              </a:rPr>
              <a:t>0.8  </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3279158" y="5489594"/>
            <a:ext cx="4156074" cy="307777"/>
          </a:xfrm>
          <a:prstGeom prst="rect">
            <a:avLst/>
          </a:prstGeom>
        </p:spPr>
        <p:txBody>
          <a:bodyPr wrap="none">
            <a:spAutoFit/>
          </a:bodyPr>
          <a:lstStyle/>
          <a:p>
            <a:r>
              <a:rPr lang="ru-RU" sz="1400" i="1" dirty="0"/>
              <a:t>Уявіть, якщо ієрархія класів почне розростатися? </a:t>
            </a:r>
            <a:endParaRPr lang="uk-UA" sz="1400" i="1" dirty="0"/>
          </a:p>
        </p:txBody>
      </p:sp>
    </p:spTree>
    <p:extLst>
      <p:ext uri="{BB962C8B-B14F-4D97-AF65-F5344CB8AC3E}">
        <p14:creationId xmlns:p14="http://schemas.microsoft.com/office/powerpoint/2010/main" val="743127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283" y="199176"/>
            <a:ext cx="11742345" cy="6482281"/>
          </a:xfrm>
        </p:spPr>
        <p:txBody>
          <a:bodyPr>
            <a:normAutofit/>
          </a:bodyPr>
          <a:lstStyle/>
          <a:p>
            <a:pPr marL="0" indent="0">
              <a:buNone/>
            </a:pPr>
            <a:r>
              <a:rPr lang="ru-RU" sz="1400" dirty="0"/>
              <a:t>Тут на допомогу приходить </a:t>
            </a:r>
            <a:r>
              <a:rPr lang="ru-RU" sz="1400" b="1" i="1" dirty="0"/>
              <a:t>super()</a:t>
            </a:r>
            <a:endParaRPr lang="ru-RU" sz="1400" dirty="0"/>
          </a:p>
          <a:p>
            <a:pPr marL="0" indent="0">
              <a:buNone/>
            </a:pPr>
            <a:r>
              <a:rPr lang="ru-RU" sz="1400" dirty="0"/>
              <a:t>Він звертається до атрибутів класів стоять над ним в порядку спадкування. </a:t>
            </a:r>
            <a:r>
              <a:rPr lang="uk-UA" sz="1400" dirty="0"/>
              <a:t>Будучи викликаним без параметрів усередині якого-небудь класу, </a:t>
            </a:r>
            <a:r>
              <a:rPr lang="en-US" sz="1400" b="1" i="1" dirty="0"/>
              <a:t>super() </a:t>
            </a:r>
            <a:r>
              <a:rPr lang="uk-UA" sz="1400" dirty="0"/>
              <a:t>поверне проксі-об'єкт, методи якого будуть шукатися тільки в класах, що стоять раніше, ніж він, в порядку </a:t>
            </a:r>
            <a:r>
              <a:rPr lang="en-US" sz="1400" b="1" i="1" dirty="0"/>
              <a:t>MRO</a:t>
            </a:r>
            <a:r>
              <a:rPr lang="en-US" sz="1400" dirty="0"/>
              <a:t>. </a:t>
            </a:r>
            <a:endParaRPr lang="uk-UA" sz="1400" dirty="0"/>
          </a:p>
          <a:p>
            <a:pPr marL="0" indent="0">
              <a:buNone/>
            </a:pPr>
            <a:r>
              <a:rPr lang="uk-UA" sz="1400" dirty="0"/>
              <a:t>Тобто, це буде ніби той же самий об'єкт, але він буде ігнорувати всі визначення з поточного класу, звертаючись тільки до батьківських: </a:t>
            </a:r>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endParaRPr lang="uk-UA" sz="1400" dirty="0"/>
          </a:p>
          <a:p>
            <a:pPr marL="0" indent="0">
              <a:buNone/>
            </a:pPr>
            <a:r>
              <a:rPr lang="uk-UA" sz="1400" dirty="0"/>
              <a:t>Дуже часто </a:t>
            </a:r>
            <a:r>
              <a:rPr lang="en-US" sz="1400" b="1" i="1" dirty="0"/>
              <a:t>super</a:t>
            </a:r>
            <a:r>
              <a:rPr lang="en-US" sz="1400" dirty="0"/>
              <a:t> </a:t>
            </a:r>
            <a:r>
              <a:rPr lang="uk-UA" sz="1400" dirty="0"/>
              <a:t>викликається в методі </a:t>
            </a:r>
            <a:r>
              <a:rPr lang="uk-UA" sz="1400" b="1" i="1" dirty="0"/>
              <a:t>__</a:t>
            </a:r>
            <a:r>
              <a:rPr lang="en-US" sz="1400" b="1" i="1" dirty="0" err="1"/>
              <a:t>init</a:t>
            </a:r>
            <a:r>
              <a:rPr lang="en-US" sz="1400" b="1" i="1" dirty="0"/>
              <a:t>__</a:t>
            </a:r>
            <a:r>
              <a:rPr lang="en-US" sz="1400" dirty="0"/>
              <a:t>. </a:t>
            </a:r>
            <a:r>
              <a:rPr lang="uk-UA" sz="1400" dirty="0"/>
              <a:t>Метод ініціалізації класу </a:t>
            </a:r>
            <a:r>
              <a:rPr lang="uk-UA" sz="1400" b="1" i="1" dirty="0"/>
              <a:t>__</a:t>
            </a:r>
            <a:r>
              <a:rPr lang="en-US" sz="1400" b="1" i="1" dirty="0" err="1"/>
              <a:t>init</a:t>
            </a:r>
            <a:r>
              <a:rPr lang="en-US" sz="1400" b="1" i="1" dirty="0"/>
              <a:t>__</a:t>
            </a:r>
            <a:r>
              <a:rPr lang="en-US" sz="1400" dirty="0"/>
              <a:t>, </a:t>
            </a:r>
            <a:r>
              <a:rPr lang="uk-UA" sz="1400" dirty="0"/>
              <a:t>як правило задає будь-які атрибути екземпляра класу, і якщо в дочірньому класі ми забудемо його викликати, то клас виявиться недоініціалізованним: при спробі доступу до батьківських атрибутів буде помилка: </a:t>
            </a:r>
          </a:p>
        </p:txBody>
      </p:sp>
      <p:sp>
        <p:nvSpPr>
          <p:cNvPr id="4" name="Rectangle 1"/>
          <p:cNvSpPr>
            <a:spLocks noChangeArrowheads="1"/>
          </p:cNvSpPr>
          <p:nvPr/>
        </p:nvSpPr>
        <p:spPr bwMode="auto">
          <a:xfrm>
            <a:off x="325924" y="1421085"/>
            <a:ext cx="2297424" cy="2123658"/>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Base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price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0" u="none" strike="noStrike" cap="none" normalizeH="0" baseline="0">
                <a:ln>
                  <a:noFill/>
                </a:ln>
                <a:solidFill>
                  <a:srgbClr val="F78C6C"/>
                </a:solidFill>
                <a:effectLst/>
                <a:latin typeface="JetBrains Mono"/>
              </a:rPr>
              <a:t>10</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InterFoo</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Base</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price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price</a:t>
            </a:r>
            <a:r>
              <a:rPr kumimoji="0" lang="ru-RU" altLang="ru-RU" sz="1200" b="0" i="0" u="none" strike="noStrike" cap="none" normalizeH="0" baseline="0">
                <a:ln>
                  <a:noFill/>
                </a:ln>
                <a:solidFill>
                  <a:srgbClr val="89DDFF"/>
                </a:solidFill>
                <a:effectLst/>
                <a:latin typeface="JetBrains Mono"/>
              </a:rPr>
              <a:t>() * </a:t>
            </a:r>
            <a:r>
              <a:rPr kumimoji="0" lang="ru-RU" altLang="ru-RU" sz="1200" b="0" i="0" u="none" strike="noStrike" cap="none" normalizeH="0" baseline="0">
                <a:ln>
                  <a:noFill/>
                </a:ln>
                <a:solidFill>
                  <a:srgbClr val="F78C6C"/>
                </a:solidFill>
                <a:effectLst/>
                <a:latin typeface="JetBrains Mono"/>
              </a:rPr>
              <a:t>1.1</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Discount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InterFoo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price</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price</a:t>
            </a:r>
            <a:r>
              <a:rPr kumimoji="0" lang="ru-RU" altLang="ru-RU" sz="1200" b="0" i="0" u="none" strike="noStrike" cap="none" normalizeH="0" baseline="0">
                <a:ln>
                  <a:noFill/>
                </a:ln>
                <a:solidFill>
                  <a:srgbClr val="89DDFF"/>
                </a:solidFill>
                <a:effectLst/>
                <a:latin typeface="JetBrains Mono"/>
              </a:rPr>
              <a:t>() * </a:t>
            </a:r>
            <a:r>
              <a:rPr kumimoji="0" lang="ru-RU" altLang="ru-RU" sz="1200" b="0" i="0" u="none" strike="noStrike" cap="none" normalizeH="0" baseline="0">
                <a:ln>
                  <a:noFill/>
                </a:ln>
                <a:solidFill>
                  <a:srgbClr val="F78C6C"/>
                </a:solidFill>
                <a:effectLst/>
                <a:latin typeface="JetBrains Mono"/>
              </a:rPr>
              <a:t>0.8</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129" y="1421085"/>
            <a:ext cx="6210652" cy="1485947"/>
          </a:xfrm>
          <a:prstGeom prst="rect">
            <a:avLst/>
          </a:prstGeom>
        </p:spPr>
      </p:pic>
      <p:sp>
        <p:nvSpPr>
          <p:cNvPr id="6" name="Rectangle 5"/>
          <p:cNvSpPr/>
          <p:nvPr/>
        </p:nvSpPr>
        <p:spPr>
          <a:xfrm>
            <a:off x="3048000" y="2828836"/>
            <a:ext cx="8540436" cy="523220"/>
          </a:xfrm>
          <a:prstGeom prst="rect">
            <a:avLst/>
          </a:prstGeom>
        </p:spPr>
        <p:txBody>
          <a:bodyPr wrap="square">
            <a:spAutoFit/>
          </a:bodyPr>
          <a:lstStyle/>
          <a:p>
            <a:r>
              <a:rPr lang="uk-UA" sz="1400" i="1" dirty="0"/>
              <a:t>Для </a:t>
            </a:r>
            <a:r>
              <a:rPr lang="en-US" sz="1400" i="1" dirty="0"/>
              <a:t>Discount </a:t>
            </a:r>
            <a:r>
              <a:rPr lang="uk-UA" sz="1400" i="1" dirty="0"/>
              <a:t>порядок </a:t>
            </a:r>
            <a:r>
              <a:rPr lang="en-US" sz="1400" b="1" i="1" dirty="0"/>
              <a:t>MRO</a:t>
            </a:r>
            <a:r>
              <a:rPr lang="en-US" sz="1400" i="1" dirty="0"/>
              <a:t>: Discount - </a:t>
            </a:r>
            <a:r>
              <a:rPr lang="en-US" sz="1400" i="1" dirty="0" err="1"/>
              <a:t>InterFoo</a:t>
            </a:r>
            <a:r>
              <a:rPr lang="en-US" sz="1400" i="1" dirty="0"/>
              <a:t> - Base - object. </a:t>
            </a:r>
            <a:r>
              <a:rPr lang="uk-UA" sz="1400" i="1" dirty="0"/>
              <a:t>Виклик </a:t>
            </a:r>
            <a:r>
              <a:rPr lang="en-US" sz="1400" i="1" dirty="0"/>
              <a:t>super().method() </a:t>
            </a:r>
            <a:r>
              <a:rPr lang="uk-UA" sz="1400" i="1" dirty="0"/>
              <a:t>всередині класу </a:t>
            </a:r>
            <a:r>
              <a:rPr lang="en-US" sz="1400" i="1" dirty="0"/>
              <a:t>Discount </a:t>
            </a:r>
            <a:r>
              <a:rPr lang="uk-UA" sz="1400" i="1" dirty="0"/>
              <a:t>ігноруватиме </a:t>
            </a:r>
            <a:r>
              <a:rPr lang="en-US" sz="1400" i="1" dirty="0" err="1"/>
              <a:t>Discount.method</a:t>
            </a:r>
            <a:r>
              <a:rPr lang="en-US" sz="1400" i="1" dirty="0"/>
              <a:t>(), </a:t>
            </a:r>
            <a:r>
              <a:rPr lang="uk-UA" sz="1400" i="1" dirty="0"/>
              <a:t>а буде шукати </a:t>
            </a:r>
            <a:r>
              <a:rPr lang="en-US" sz="1400" i="1" dirty="0"/>
              <a:t>method </a:t>
            </a:r>
            <a:r>
              <a:rPr lang="uk-UA" sz="1400" i="1" dirty="0"/>
              <a:t>в </a:t>
            </a:r>
            <a:r>
              <a:rPr lang="en-US" sz="1400" i="1" dirty="0" err="1"/>
              <a:t>InterFoo</a:t>
            </a:r>
            <a:r>
              <a:rPr lang="en-US" sz="1400" i="1" dirty="0"/>
              <a:t>, </a:t>
            </a:r>
            <a:r>
              <a:rPr lang="uk-UA" sz="1400" i="1" dirty="0"/>
              <a:t>потім, якщо не знайде, то в </a:t>
            </a:r>
            <a:r>
              <a:rPr lang="en-US" sz="1400" i="1" dirty="0"/>
              <a:t>Base </a:t>
            </a:r>
            <a:r>
              <a:rPr lang="uk-UA" sz="1400" i="1" dirty="0"/>
              <a:t>і </a:t>
            </a:r>
            <a:r>
              <a:rPr lang="en-US" sz="1400" i="1" dirty="0"/>
              <a:t>object. </a:t>
            </a:r>
            <a:endParaRPr lang="uk-UA" sz="1400" i="1" dirty="0"/>
          </a:p>
        </p:txBody>
      </p:sp>
      <p:sp>
        <p:nvSpPr>
          <p:cNvPr id="9" name="Rectangle 3"/>
          <p:cNvSpPr>
            <a:spLocks noChangeArrowheads="1"/>
          </p:cNvSpPr>
          <p:nvPr/>
        </p:nvSpPr>
        <p:spPr bwMode="auto">
          <a:xfrm>
            <a:off x="325924" y="4075331"/>
            <a:ext cx="4729885" cy="1754326"/>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x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10</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B</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y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x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5</a:t>
            </a:r>
            <a:br>
              <a:rPr kumimoji="0" lang="ru-RU" altLang="ru-RU" sz="1200" b="0" i="0" u="none" strike="noStrike" cap="none" normalizeH="0" baseline="0">
                <a:ln>
                  <a:noFill/>
                </a:ln>
                <a:solidFill>
                  <a:srgbClr val="F78C6C"/>
                </a:solidFill>
                <a:effectLst/>
                <a:latin typeface="JetBrains Mono"/>
              </a:rPr>
            </a:br>
            <a:r>
              <a:rPr kumimoji="0" lang="ru-RU" altLang="ru-RU" sz="1200" b="0" i="0" u="none" strike="noStrike" cap="none" normalizeH="0" baseline="0">
                <a:ln>
                  <a:noFill/>
                </a:ln>
                <a:solidFill>
                  <a:srgbClr val="F78C6C"/>
                </a:solidFill>
                <a:effectLst/>
                <a:latin typeface="JetBrains Mono"/>
              </a:rPr>
              <a:t>        </a:t>
            </a: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B</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y</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 Помилка! AttributeError: 'B' object has no attribute 'x'</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3"/>
          <a:stretch>
            <a:fillRect/>
          </a:stretch>
        </p:blipFill>
        <p:spPr>
          <a:xfrm>
            <a:off x="325924" y="6066025"/>
            <a:ext cx="3810000" cy="542925"/>
          </a:xfrm>
          <a:prstGeom prst="rect">
            <a:avLst/>
          </a:prstGeom>
        </p:spPr>
      </p:pic>
      <p:pic>
        <p:nvPicPr>
          <p:cNvPr id="12" name="Picture 11"/>
          <p:cNvPicPr>
            <a:picLocks noChangeAspect="1"/>
          </p:cNvPicPr>
          <p:nvPr/>
        </p:nvPicPr>
        <p:blipFill>
          <a:blip r:embed="rId4"/>
          <a:stretch>
            <a:fillRect/>
          </a:stretch>
        </p:blipFill>
        <p:spPr>
          <a:xfrm>
            <a:off x="5486400" y="6255454"/>
            <a:ext cx="314325" cy="266700"/>
          </a:xfrm>
          <a:prstGeom prst="rect">
            <a:avLst/>
          </a:prstGeom>
        </p:spPr>
      </p:pic>
      <p:sp>
        <p:nvSpPr>
          <p:cNvPr id="13" name="Rectangle 5"/>
          <p:cNvSpPr>
            <a:spLocks noChangeArrowheads="1"/>
          </p:cNvSpPr>
          <p:nvPr/>
        </p:nvSpPr>
        <p:spPr bwMode="auto">
          <a:xfrm>
            <a:off x="5486400" y="4075331"/>
            <a:ext cx="2766911" cy="1938992"/>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x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10</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B</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__init__</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 &lt;- Важливо!</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y </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x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5</a:t>
            </a:r>
            <a:br>
              <a:rPr kumimoji="0" lang="ru-RU" altLang="ru-RU" sz="1200" b="0" i="0" u="none" strike="noStrike" cap="none" normalizeH="0" baseline="0">
                <a:ln>
                  <a:noFill/>
                </a:ln>
                <a:solidFill>
                  <a:srgbClr val="F78C6C"/>
                </a:solidFill>
                <a:effectLst/>
                <a:latin typeface="JetBrains Mono"/>
              </a:rPr>
            </a:br>
            <a:br>
              <a:rPr kumimoji="0" lang="ru-RU" altLang="ru-RU" sz="1200" b="0" i="0" u="none" strike="noStrike" cap="none" normalizeH="0" baseline="0">
                <a:ln>
                  <a:noFill/>
                </a:ln>
                <a:solidFill>
                  <a:srgbClr val="F78C6C"/>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B</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y</a:t>
            </a:r>
            <a:r>
              <a:rPr kumimoji="0" lang="ru-RU" altLang="ru-RU" sz="1200" b="0" i="0" u="none" strike="noStrike" cap="none" normalizeH="0" baseline="0">
                <a:ln>
                  <a:noFill/>
                </a:ln>
                <a:solidFill>
                  <a:srgbClr val="89DDFF"/>
                </a:solidFill>
                <a:effectLst/>
                <a:latin typeface="JetBrains Mono"/>
              </a:rPr>
              <a:t>)  </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638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688023" cy="6473228"/>
          </a:xfrm>
        </p:spPr>
        <p:txBody>
          <a:bodyPr>
            <a:normAutofit/>
          </a:bodyPr>
          <a:lstStyle/>
          <a:p>
            <a:pPr marL="0" indent="0" algn="ctr">
              <a:buNone/>
            </a:pPr>
            <a:r>
              <a:rPr lang="uk-UA" sz="1600" b="1" dirty="0"/>
              <a:t>Параметри </a:t>
            </a:r>
            <a:r>
              <a:rPr lang="en-US" sz="1600" b="1" dirty="0"/>
              <a:t>super</a:t>
            </a:r>
            <a:r>
              <a:rPr lang="uk-UA" sz="1600" b="1" dirty="0"/>
              <a:t>()</a:t>
            </a:r>
            <a:r>
              <a:rPr lang="en-US" sz="1600" b="1" dirty="0"/>
              <a:t> </a:t>
            </a:r>
            <a:endParaRPr lang="uk-UA" sz="1600" b="1" dirty="0"/>
          </a:p>
          <a:p>
            <a:pPr marL="0" indent="0">
              <a:buNone/>
            </a:pPr>
            <a:r>
              <a:rPr lang="uk-UA" sz="1600" dirty="0"/>
              <a:t>Функція може приймати 2 параметра. </a:t>
            </a:r>
          </a:p>
          <a:p>
            <a:pPr marL="0" indent="0">
              <a:buNone/>
            </a:pPr>
            <a:r>
              <a:rPr lang="en-US" sz="1600" b="1" i="1" dirty="0"/>
              <a:t>super([type [, object]])</a:t>
            </a:r>
            <a:endParaRPr lang="uk-UA" sz="1600" b="1" i="1" dirty="0"/>
          </a:p>
          <a:p>
            <a:pPr marL="0" indent="0">
              <a:buNone/>
            </a:pPr>
            <a:r>
              <a:rPr lang="uk-UA" sz="1600" dirty="0"/>
              <a:t>Перший аргумент - це тип, до предків якого ми хочемо звернутися. Другий аргумент - це об'єкт, до якого треба прив'язатися. Зараз обидва аргументи необов'язкові. </a:t>
            </a:r>
          </a:p>
          <a:p>
            <a:pPr marL="0" indent="0">
              <a:buNone/>
            </a:pPr>
            <a:r>
              <a:rPr lang="uk-UA" sz="1600" dirty="0"/>
              <a:t>У попередніх версіях </a:t>
            </a:r>
            <a:r>
              <a:rPr lang="en-US" sz="1600" dirty="0"/>
              <a:t>Python </a:t>
            </a:r>
            <a:r>
              <a:rPr lang="uk-UA" sz="1600" dirty="0"/>
              <a:t>доводилося їх вказувати явно: </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Тепер </a:t>
            </a:r>
            <a:r>
              <a:rPr lang="en-US" sz="1600" dirty="0"/>
              <a:t>Python </a:t>
            </a:r>
            <a:r>
              <a:rPr lang="uk-UA" sz="1600" dirty="0"/>
              <a:t>досить розумний, щоб самостійно підставити в аргументи поточний клас і </a:t>
            </a:r>
            <a:r>
              <a:rPr lang="en-US" sz="1600" dirty="0"/>
              <a:t>self </a:t>
            </a:r>
            <a:r>
              <a:rPr lang="uk-UA" sz="1600" dirty="0"/>
              <a:t>для прив'язки. </a:t>
            </a:r>
          </a:p>
          <a:p>
            <a:pPr marL="0" indent="0">
              <a:buNone/>
            </a:pPr>
            <a:r>
              <a:rPr lang="uk-UA" sz="1600" dirty="0"/>
              <a:t>Але стара форма теж залишилася для особливих випадків. Вона потрібна, якщо </a:t>
            </a:r>
            <a:r>
              <a:rPr lang="en-US" sz="1600" dirty="0"/>
              <a:t>super() </a:t>
            </a:r>
            <a:r>
              <a:rPr lang="uk-UA" sz="1600" dirty="0"/>
              <a:t>використовується поза класом або необхідно явно вказати з якого класу потрібно почати пошук методів. </a:t>
            </a:r>
          </a:p>
          <a:p>
            <a:pPr marL="0" indent="0">
              <a:buNone/>
            </a:pPr>
            <a:endParaRPr lang="ru-RU" sz="1600" dirty="0"/>
          </a:p>
          <a:p>
            <a:pPr marL="0" indent="0">
              <a:buNone/>
            </a:pPr>
            <a:r>
              <a:rPr lang="ru-RU" sz="1600" b="1" i="1" dirty="0"/>
              <a:t>super()</a:t>
            </a:r>
            <a:r>
              <a:rPr lang="ru-RU" sz="1600" dirty="0"/>
              <a:t> може бути використаний поза класом. Наприклад: </a:t>
            </a:r>
          </a:p>
          <a:p>
            <a:pPr marL="0" indent="0">
              <a:buNone/>
            </a:pPr>
            <a:endParaRPr lang="ru-RU" sz="1600" dirty="0"/>
          </a:p>
          <a:p>
            <a:pPr marL="0" indent="0">
              <a:buNone/>
            </a:pPr>
            <a:endParaRPr lang="ru-RU" sz="1600" dirty="0"/>
          </a:p>
        </p:txBody>
      </p:sp>
      <p:sp>
        <p:nvSpPr>
          <p:cNvPr id="4" name="Rectangle 1"/>
          <p:cNvSpPr>
            <a:spLocks noChangeArrowheads="1"/>
          </p:cNvSpPr>
          <p:nvPr/>
        </p:nvSpPr>
        <p:spPr bwMode="auto">
          <a:xfrm>
            <a:off x="307817" y="2098234"/>
            <a:ext cx="3813544" cy="138499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x </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br>
              <a:rPr kumimoji="0" lang="ru-RU" altLang="ru-RU" sz="1200" b="0" i="0" u="none" strike="noStrike" cap="none" normalizeH="0" baseline="0" dirty="0">
                <a:ln>
                  <a:noFill/>
                </a:ln>
                <a:solidFill>
                  <a:srgbClr val="F78C6C"/>
                </a:solidFill>
                <a:effectLst/>
                <a:latin typeface="JetBrains Mono"/>
              </a:rPr>
            </a:br>
            <a:r>
              <a:rPr kumimoji="0" lang="ru-RU" altLang="ru-RU" sz="1200" b="0" i="1" u="none" strike="noStrike" cap="none" normalizeH="0" baseline="0" dirty="0">
                <a:ln>
                  <a:noFill/>
                </a:ln>
                <a:solidFill>
                  <a:srgbClr val="C792EA"/>
                </a:solidFill>
                <a:effectLst/>
                <a:latin typeface="JetBrains Mono"/>
              </a:rPr>
              <a:t>class </a:t>
            </a:r>
            <a:r>
              <a:rPr kumimoji="0" lang="ru-RU" altLang="ru-RU" sz="1200" b="0" i="0" u="none" strike="noStrike" cap="none" normalizeH="0" baseline="0" dirty="0">
                <a:ln>
                  <a:noFill/>
                </a:ln>
                <a:solidFill>
                  <a:srgbClr val="FFCB6B"/>
                </a:solidFill>
                <a:effectLst/>
                <a:latin typeface="JetBrains Mono"/>
              </a:rPr>
              <a:t>B</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C792EA"/>
                </a:solidFill>
                <a:effectLst/>
                <a:latin typeface="JetBrains Mono"/>
              </a:rPr>
              <a:t>def </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 </a:t>
            </a:r>
            <a:r>
              <a:rPr kumimoji="0" lang="ru-RU" altLang="ru-RU" sz="1200" b="0" i="0" u="none" strike="noStrike" cap="none" normalizeH="0" baseline="0" dirty="0">
                <a:ln>
                  <a:noFill/>
                </a:ln>
                <a:solidFill>
                  <a:srgbClr val="F78C6C"/>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82AAFF"/>
                </a:solidFill>
                <a:effectLst/>
                <a:latin typeface="JetBrains Mono"/>
              </a:rPr>
              <a:t>super</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C3CEE3"/>
                </a:solidFill>
                <a:effectLst/>
                <a:latin typeface="JetBrains Mono"/>
              </a:rPr>
              <a:t>B</a:t>
            </a: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FF5370"/>
                </a:solidFill>
                <a:effectLst/>
                <a:latin typeface="JetBrains Mono"/>
              </a:rPr>
              <a:t>self</a:t>
            </a:r>
            <a:r>
              <a:rPr kumimoji="0" lang="ru-RU" altLang="ru-RU" sz="1200" b="0" i="0" u="none" strike="noStrike" cap="none" normalizeH="0" baseline="0" dirty="0">
                <a:ln>
                  <a:noFill/>
                </a:ln>
                <a:solidFill>
                  <a:srgbClr val="89DDFF"/>
                </a:solidFill>
                <a:effectLst/>
                <a:latin typeface="JetBrains Mono"/>
              </a:rPr>
              <a:t>).</a:t>
            </a:r>
            <a:r>
              <a:rPr kumimoji="0" lang="ru-RU" altLang="ru-RU" sz="1200" b="0" i="1" u="none" strike="noStrike" cap="none" normalizeH="0" baseline="0" dirty="0">
                <a:ln>
                  <a:noFill/>
                </a:ln>
                <a:solidFill>
                  <a:srgbClr val="82AAFF"/>
                </a:solidFill>
                <a:effectLst/>
                <a:latin typeface="JetBrains Mono"/>
              </a:rPr>
              <a:t>__init__</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F78C6C"/>
                </a:solidFill>
                <a:effectLst/>
                <a:latin typeface="JetBrains Mono"/>
              </a:rPr>
              <a:t>x</a:t>
            </a:r>
            <a:r>
              <a:rPr kumimoji="0" lang="ru-RU" altLang="ru-RU" sz="1200" b="0" i="0" u="none" strike="noStrike" cap="none" normalizeH="0" baseline="0" dirty="0">
                <a:ln>
                  <a:noFill/>
                </a:ln>
                <a:solidFill>
                  <a:srgbClr val="89DDFF"/>
                </a:solidFill>
                <a:effectLst/>
                <a:latin typeface="JetBrains Mono"/>
              </a:rPr>
              <a:t>)</a:t>
            </a:r>
            <a:br>
              <a:rPr kumimoji="0" lang="ru-RU" altLang="ru-RU" sz="1200" b="0" i="0" u="none" strike="noStrike" cap="none" normalizeH="0" baseline="0" dirty="0">
                <a:ln>
                  <a:noFill/>
                </a:ln>
                <a:solidFill>
                  <a:srgbClr val="89DDFF"/>
                </a:solidFill>
                <a:effectLst/>
                <a:latin typeface="JetBrains Mono"/>
              </a:rPr>
            </a:br>
            <a:r>
              <a:rPr kumimoji="0" lang="ru-RU" altLang="ru-RU" sz="1200" b="0" i="0" u="none" strike="noStrike" cap="none" normalizeH="0" baseline="0" dirty="0">
                <a:ln>
                  <a:noFill/>
                </a:ln>
                <a:solidFill>
                  <a:srgbClr val="89DDFF"/>
                </a:solidFill>
                <a:effectLst/>
                <a:latin typeface="JetBrains Mono"/>
              </a:rPr>
              <a:t>        </a:t>
            </a:r>
            <a:r>
              <a:rPr kumimoji="0" lang="ru-RU" altLang="ru-RU" sz="1200" b="0" i="1" u="none" strike="noStrike" cap="none" normalizeH="0" baseline="0" dirty="0">
                <a:ln>
                  <a:noFill/>
                </a:ln>
                <a:solidFill>
                  <a:srgbClr val="546E7A"/>
                </a:solidFill>
                <a:effectLst/>
                <a:latin typeface="JetBrains Mono"/>
              </a:rPr>
              <a:t># Тепер це те ж саме, шо і: super().__init__(x)</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307817" y="5187668"/>
            <a:ext cx="2316660" cy="46166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C3CEE3"/>
                </a:solidFill>
                <a:effectLst/>
                <a:latin typeface="JetBrains Mono"/>
              </a:rPr>
              <a:t>d </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82AAFF"/>
                </a:solidFill>
                <a:effectLst/>
                <a:latin typeface="JetBrains Mono"/>
              </a:rPr>
              <a:t>Discount</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Discount</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d</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price</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2912197" y="5187668"/>
            <a:ext cx="8042495" cy="523220"/>
          </a:xfrm>
          <a:prstGeom prst="rect">
            <a:avLst/>
          </a:prstGeom>
        </p:spPr>
        <p:txBody>
          <a:bodyPr wrap="square">
            <a:spAutoFit/>
          </a:bodyPr>
          <a:lstStyle/>
          <a:p>
            <a:r>
              <a:rPr lang="uk-UA" sz="1400" i="1" dirty="0"/>
              <a:t>У цьому випадку об'єкт, отриманий з </a:t>
            </a:r>
            <a:r>
              <a:rPr lang="en-US" sz="1400" i="1" dirty="0"/>
              <a:t>super(), </a:t>
            </a:r>
            <a:r>
              <a:rPr lang="uk-UA" sz="1400" i="1" dirty="0"/>
              <a:t>буде вести себе як клас </a:t>
            </a:r>
            <a:r>
              <a:rPr lang="en-US" sz="1400" i="1" dirty="0" err="1"/>
              <a:t>InterFoo</a:t>
            </a:r>
            <a:r>
              <a:rPr lang="en-US" sz="1400" i="1" dirty="0"/>
              <a:t> (</a:t>
            </a:r>
            <a:r>
              <a:rPr lang="uk-UA" sz="1400" i="1" dirty="0"/>
              <a:t>батько </a:t>
            </a:r>
            <a:r>
              <a:rPr lang="en-US" sz="1400" i="1" dirty="0"/>
              <a:t>Discount), </a:t>
            </a:r>
            <a:r>
              <a:rPr lang="uk-UA" sz="1400" i="1" dirty="0"/>
              <a:t>хоча прив'язаний він до змінної </a:t>
            </a:r>
            <a:r>
              <a:rPr lang="en-US" sz="1400" i="1" dirty="0"/>
              <a:t>d, </a:t>
            </a:r>
            <a:r>
              <a:rPr lang="uk-UA" sz="1400" i="1" dirty="0"/>
              <a:t>яка є екземпляром класу </a:t>
            </a:r>
            <a:r>
              <a:rPr lang="en-US" sz="1400" i="1" dirty="0"/>
              <a:t>Discount</a:t>
            </a:r>
            <a:endParaRPr lang="uk-UA" sz="1400" i="1" dirty="0"/>
          </a:p>
        </p:txBody>
      </p:sp>
    </p:spTree>
    <p:extLst>
      <p:ext uri="{BB962C8B-B14F-4D97-AF65-F5344CB8AC3E}">
        <p14:creationId xmlns:p14="http://schemas.microsoft.com/office/powerpoint/2010/main" val="1174677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Інкапсуляція</a:t>
            </a:r>
          </a:p>
          <a:p>
            <a:pPr lvl="0" eaLnBrk="0" fontAlgn="base" hangingPunct="0">
              <a:lnSpc>
                <a:spcPct val="100000"/>
              </a:lnSpc>
              <a:spcBef>
                <a:spcPct val="0"/>
              </a:spcBef>
              <a:spcAft>
                <a:spcPct val="0"/>
              </a:spcAft>
            </a:pPr>
            <a:endParaRPr lang="uk-UA" sz="1800" b="1" dirty="0"/>
          </a:p>
          <a:p>
            <a:pPr lvl="0" algn="l" eaLnBrk="0" fontAlgn="base" hangingPunct="0">
              <a:lnSpc>
                <a:spcPct val="100000"/>
              </a:lnSpc>
              <a:spcBef>
                <a:spcPct val="0"/>
              </a:spcBef>
              <a:spcAft>
                <a:spcPct val="0"/>
              </a:spcAft>
            </a:pPr>
            <a:r>
              <a:rPr lang="ru-RU" sz="1600" b="1" dirty="0"/>
              <a:t>Інкапсуляція </a:t>
            </a:r>
            <a:r>
              <a:rPr lang="ru-RU" sz="1600" dirty="0"/>
              <a:t>- принцип ООП, згідно з яким складність реалізації програмного компонента повинна бути захована за його інтерфейсом. </a:t>
            </a:r>
            <a:endParaRPr lang="uk-UA" sz="1600" dirty="0"/>
          </a:p>
          <a:p>
            <a:pPr lvl="0" algn="l" eaLnBrk="0" fontAlgn="base" hangingPunct="0">
              <a:lnSpc>
                <a:spcPct val="100000"/>
              </a:lnSpc>
              <a:spcBef>
                <a:spcPct val="0"/>
              </a:spcBef>
              <a:spcAft>
                <a:spcPct val="0"/>
              </a:spcAft>
            </a:pPr>
            <a:r>
              <a:rPr lang="ru-RU" sz="1600" dirty="0"/>
              <a:t>За рахунок принципу інкапсуляції можна </a:t>
            </a:r>
            <a:r>
              <a:rPr lang="ru-RU" sz="1600" i="1" dirty="0"/>
              <a:t>приховувати деякі деталі реалізації об'єкта від користувача</a:t>
            </a:r>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endParaRPr lang="ru-RU" sz="1600" dirty="0"/>
          </a:p>
          <a:p>
            <a:pPr lvl="0" algn="l" eaLnBrk="0" fontAlgn="base" hangingPunct="0">
              <a:lnSpc>
                <a:spcPct val="100000"/>
              </a:lnSpc>
              <a:spcBef>
                <a:spcPct val="0"/>
              </a:spcBef>
              <a:spcAft>
                <a:spcPct val="0"/>
              </a:spcAft>
            </a:pPr>
            <a:r>
              <a:rPr lang="uk-UA" sz="1600" dirty="0"/>
              <a:t>Концепція інкапсуляції базується навколо принципу, з якого випливає, що </a:t>
            </a:r>
            <a:r>
              <a:rPr lang="uk-UA" sz="1600" i="1" dirty="0"/>
              <a:t>внутрішні дані об'єкту не повинні бути безпосередньо доступні через екземпляр об'єкта</a:t>
            </a:r>
            <a:r>
              <a:rPr lang="uk-UA" sz="1600" dirty="0"/>
              <a:t>. Замість цього дані класу визначаються як закриті. Якщо код бажає змінити стан об'єкта, то він повинен робити непрямо через відкриті методи. </a:t>
            </a:r>
            <a:endParaRPr lang="en-US" sz="1600" dirty="0"/>
          </a:p>
        </p:txBody>
      </p:sp>
      <p:sp>
        <p:nvSpPr>
          <p:cNvPr id="2" name="Rectangle 1"/>
          <p:cNvSpPr>
            <a:spLocks noChangeArrowheads="1"/>
          </p:cNvSpPr>
          <p:nvPr/>
        </p:nvSpPr>
        <p:spPr bwMode="auto">
          <a:xfrm>
            <a:off x="199177" y="1738855"/>
            <a:ext cx="6578019" cy="203132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546E7A"/>
                </a:solidFill>
                <a:effectLst/>
                <a:latin typeface="JetBrains Mono"/>
              </a:rPr>
              <a:t># Цей клас інкапсулює деталі відкриття і закриття бази даних </a:t>
            </a:r>
            <a:br>
              <a:rPr kumimoji="0" lang="ru-RU" altLang="ru-RU" sz="1400" b="0" i="1" u="none" strike="noStrike" cap="none" normalizeH="0" baseline="0" dirty="0">
                <a:ln>
                  <a:noFill/>
                </a:ln>
                <a:solidFill>
                  <a:srgbClr val="546E7A"/>
                </a:solidFill>
                <a:effectLst/>
                <a:latin typeface="JetBrains Mono"/>
              </a:rPr>
            </a:br>
            <a:r>
              <a:rPr kumimoji="0" lang="ru-RU" altLang="ru-RU" sz="1400" b="0" i="0" u="none" strike="noStrike" cap="none" normalizeH="0" baseline="0" dirty="0">
                <a:ln>
                  <a:noFill/>
                </a:ln>
                <a:solidFill>
                  <a:srgbClr val="C3CEE3"/>
                </a:solidFill>
                <a:effectLst/>
                <a:latin typeface="JetBrains Mono"/>
              </a:rPr>
              <a:t>db_reader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82AAFF"/>
                </a:solidFill>
                <a:effectLst/>
                <a:latin typeface="JetBrains Mono"/>
              </a:rPr>
              <a:t>DatabaseReader</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C3CEE3"/>
                </a:solidFill>
                <a:effectLst/>
                <a:latin typeface="JetBrains Mono"/>
              </a:rPr>
              <a:t>db_reader</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82AAFF"/>
                </a:solidFill>
                <a:effectLst/>
                <a:latin typeface="JetBrains Mono"/>
              </a:rPr>
              <a:t>open</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"С:/Balance.sqlite"</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546E7A"/>
                </a:solidFill>
                <a:effectLst/>
                <a:latin typeface="JetBrains Mono"/>
              </a:rPr>
              <a:t># Виконуємо дію</a:t>
            </a:r>
            <a:br>
              <a:rPr kumimoji="0" lang="ru-RU" altLang="ru-RU" sz="1400" b="0" i="1" u="none" strike="noStrike" cap="none" normalizeH="0" baseline="0" dirty="0">
                <a:ln>
                  <a:noFill/>
                </a:ln>
                <a:solidFill>
                  <a:srgbClr val="546E7A"/>
                </a:solidFill>
                <a:effectLst/>
                <a:latin typeface="JetBrains Mono"/>
              </a:rPr>
            </a:br>
            <a:r>
              <a:rPr kumimoji="0" lang="ru-RU" altLang="ru-RU" sz="1400" b="0" i="0" u="none" strike="noStrike" cap="none" normalizeH="0" baseline="0" dirty="0">
                <a:ln>
                  <a:noFill/>
                </a:ln>
                <a:solidFill>
                  <a:srgbClr val="C3CEE3"/>
                </a:solidFill>
                <a:effectLst/>
                <a:latin typeface="JetBrains Mono"/>
              </a:rPr>
              <a:t>avg_sales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db_reader</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82AAFF"/>
                </a:solidFill>
                <a:effectLst/>
                <a:latin typeface="JetBrains Mono"/>
              </a:rPr>
              <a:t>get_avg</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F78C6C"/>
                </a:solidFill>
                <a:effectLst/>
                <a:latin typeface="JetBrains Mono"/>
              </a:rPr>
              <a:t>table</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"Співробіник"</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F78C6C"/>
                </a:solidFill>
                <a:effectLst/>
                <a:latin typeface="JetBrains Mono"/>
              </a:rPr>
              <a:t>field</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E88D"/>
                </a:solidFill>
                <a:effectLst/>
                <a:latin typeface="JetBrains Mono"/>
              </a:rPr>
              <a:t>"КількістьПродажів"</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Закриваємо файл</a:t>
            </a:r>
            <a:br>
              <a:rPr kumimoji="0" lang="ru-RU" altLang="ru-RU" sz="1400" b="0" i="1" u="none" strike="noStrike" cap="none" normalizeH="0" baseline="0" dirty="0">
                <a:ln>
                  <a:noFill/>
                </a:ln>
                <a:solidFill>
                  <a:srgbClr val="546E7A"/>
                </a:solidFill>
                <a:effectLst/>
                <a:latin typeface="JetBrains Mono"/>
              </a:rPr>
            </a:br>
            <a:r>
              <a:rPr kumimoji="0" lang="ru-RU" altLang="ru-RU" sz="1400" b="0" i="0" u="none" strike="noStrike" cap="none" normalizeH="0" baseline="0" dirty="0">
                <a:ln>
                  <a:noFill/>
                </a:ln>
                <a:solidFill>
                  <a:srgbClr val="C3CEE3"/>
                </a:solidFill>
                <a:effectLst/>
                <a:latin typeface="JetBrains Mono"/>
              </a:rPr>
              <a:t>db_reader</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82AAFF"/>
                </a:solidFill>
                <a:effectLst/>
                <a:latin typeface="JetBrains Mono"/>
              </a:rPr>
              <a:t>close</a:t>
            </a:r>
            <a:r>
              <a:rPr kumimoji="0" lang="ru-RU" altLang="ru-RU" sz="1400" b="0" i="0" u="none" strike="noStrike" cap="none" normalizeH="0" baseline="0" dirty="0">
                <a:ln>
                  <a:noFill/>
                </a:ln>
                <a:solidFill>
                  <a:srgbClr val="89DDFF"/>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6962115" y="1738855"/>
            <a:ext cx="4771176" cy="2246769"/>
          </a:xfrm>
          <a:prstGeom prst="rect">
            <a:avLst/>
          </a:prstGeom>
        </p:spPr>
        <p:txBody>
          <a:bodyPr wrap="square">
            <a:spAutoFit/>
          </a:bodyPr>
          <a:lstStyle/>
          <a:p>
            <a:pPr algn="just"/>
            <a:r>
              <a:rPr lang="uk-UA" sz="1400" i="1" dirty="0"/>
              <a:t>Клас </a:t>
            </a:r>
            <a:r>
              <a:rPr lang="en-US" sz="1400" i="1" dirty="0" err="1"/>
              <a:t>DatabaseReader</a:t>
            </a:r>
            <a:r>
              <a:rPr lang="en-US" sz="1400" b="1" i="1" dirty="0"/>
              <a:t> </a:t>
            </a:r>
            <a:r>
              <a:rPr lang="uk-UA" sz="1400" i="1" dirty="0"/>
              <a:t>інкапсулює внутрішні деталі пошуку, завантаження, маніпуляцій і закриття файлу даних. Немає необхідності турбуватися про численні рядки коду, які працюють «за лаштунками», щоб використовувати клас у своєму додатку. </a:t>
            </a:r>
          </a:p>
          <a:p>
            <a:pPr algn="just"/>
            <a:endParaRPr lang="uk-UA" sz="1400" i="1" dirty="0"/>
          </a:p>
          <a:p>
            <a:pPr algn="just"/>
            <a:r>
              <a:rPr lang="uk-UA" sz="1400" i="1" dirty="0"/>
              <a:t>Все, що потрібно - це створити екземпляр класу і відправити йому відповідні повідомлення (наприклад, "відкрити файл на ім'я </a:t>
            </a:r>
            <a:r>
              <a:rPr lang="en-US" sz="1400" i="1" dirty="0" err="1"/>
              <a:t>Balance.sqlite</a:t>
            </a:r>
            <a:r>
              <a:rPr lang="en-US" sz="1400" i="1" dirty="0"/>
              <a:t>, </a:t>
            </a:r>
            <a:r>
              <a:rPr lang="uk-UA" sz="1400" i="1" dirty="0"/>
              <a:t>розташований на диску С: \").  </a:t>
            </a:r>
          </a:p>
        </p:txBody>
      </p:sp>
      <p:pic>
        <p:nvPicPr>
          <p:cNvPr id="5" name="Picture 4"/>
          <p:cNvPicPr>
            <a:picLocks noChangeAspect="1"/>
          </p:cNvPicPr>
          <p:nvPr/>
        </p:nvPicPr>
        <p:blipFill>
          <a:blip r:embed="rId2"/>
          <a:stretch>
            <a:fillRect/>
          </a:stretch>
        </p:blipFill>
        <p:spPr>
          <a:xfrm>
            <a:off x="344032" y="5241958"/>
            <a:ext cx="4765286" cy="1493820"/>
          </a:xfrm>
          <a:prstGeom prst="rect">
            <a:avLst/>
          </a:prstGeom>
        </p:spPr>
      </p:pic>
      <p:sp>
        <p:nvSpPr>
          <p:cNvPr id="6" name="Rectangle 5"/>
          <p:cNvSpPr/>
          <p:nvPr/>
        </p:nvSpPr>
        <p:spPr>
          <a:xfrm>
            <a:off x="5537703" y="5241958"/>
            <a:ext cx="6096000" cy="1169551"/>
          </a:xfrm>
          <a:prstGeom prst="rect">
            <a:avLst/>
          </a:prstGeom>
        </p:spPr>
        <p:txBody>
          <a:bodyPr>
            <a:spAutoFit/>
          </a:bodyPr>
          <a:lstStyle/>
          <a:p>
            <a:r>
              <a:rPr lang="ru-RU" sz="1400" i="1" dirty="0"/>
              <a:t>Як в даному випадку буде працювати інкапсуляція? Вона буде дозволяти нам дивитися на будинок, але при цьому не дасть підійти дуже близько. Наприклад, ми будемо знати, що в будинку є двері, що вони коричневого кольору, що вони відкриті або закриті. Але яким способом і з якого матеріалу вона зроблена, інкапсуляція нам дізнатися не дозволить. </a:t>
            </a:r>
            <a:endParaRPr lang="uk-UA" sz="1400" i="1" dirty="0"/>
          </a:p>
        </p:txBody>
      </p:sp>
    </p:spTree>
    <p:extLst>
      <p:ext uri="{BB962C8B-B14F-4D97-AF65-F5344CB8AC3E}">
        <p14:creationId xmlns:p14="http://schemas.microsoft.com/office/powerpoint/2010/main" val="810789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688023" cy="6473228"/>
          </a:xfrm>
        </p:spPr>
        <p:txBody>
          <a:bodyPr>
            <a:normAutofit/>
          </a:bodyPr>
          <a:lstStyle/>
          <a:p>
            <a:pPr marL="0" indent="0" algn="ctr">
              <a:buNone/>
            </a:pPr>
            <a:r>
              <a:rPr lang="uk-UA" sz="1800" b="1" dirty="0"/>
              <a:t>Множинне спадкування </a:t>
            </a:r>
          </a:p>
          <a:p>
            <a:pPr marL="0" indent="0">
              <a:buNone/>
            </a:pPr>
            <a:r>
              <a:rPr lang="uk-UA" sz="1600" dirty="0"/>
              <a:t>У разі множинного спадкоємства </a:t>
            </a:r>
            <a:r>
              <a:rPr lang="en-US" sz="1600" b="1" dirty="0"/>
              <a:t>super() </a:t>
            </a:r>
            <a:r>
              <a:rPr lang="uk-UA" sz="1600" dirty="0"/>
              <a:t>не обов'язково вказує на батька поточного класу, а може вказувати і на сестринський клас. Все залежить від структури успадкування та початкової точки виклику методу. </a:t>
            </a:r>
          </a:p>
          <a:p>
            <a:pPr marL="0" indent="0">
              <a:buNone/>
            </a:pPr>
            <a:r>
              <a:rPr lang="uk-UA" sz="1600" dirty="0"/>
              <a:t>Загальний принцип залишається: пошук починається з попереднього класу в списку </a:t>
            </a:r>
            <a:r>
              <a:rPr lang="en-US" sz="1600" b="1" i="1" dirty="0"/>
              <a:t>MRO</a:t>
            </a:r>
            <a:r>
              <a:rPr lang="en-US" sz="1600" dirty="0"/>
              <a:t>. </a:t>
            </a:r>
            <a:endParaRPr lang="uk-UA" sz="1600" dirty="0"/>
          </a:p>
          <a:p>
            <a:pPr marL="0" indent="0">
              <a:buNone/>
            </a:pPr>
            <a:r>
              <a:rPr lang="uk-UA" sz="1600" dirty="0"/>
              <a:t>Давайте розглянемо приклад </a:t>
            </a:r>
            <a:r>
              <a:rPr lang="uk-UA" sz="1600" i="1" u="sng" dirty="0"/>
              <a:t>ромбовидного успадкування</a:t>
            </a:r>
            <a:r>
              <a:rPr lang="uk-UA" sz="1600" dirty="0"/>
              <a:t>. </a:t>
            </a:r>
          </a:p>
          <a:p>
            <a:pPr marL="0" indent="0">
              <a:buNone/>
            </a:pPr>
            <a:r>
              <a:rPr lang="uk-UA" sz="1600" dirty="0"/>
              <a:t>Кожен клас нижче в методі </a:t>
            </a:r>
            <a:r>
              <a:rPr lang="en-US" sz="1600" b="1" i="1" dirty="0"/>
              <a:t>method</a:t>
            </a:r>
            <a:r>
              <a:rPr lang="en-US" sz="1600" dirty="0"/>
              <a:t> </a:t>
            </a:r>
            <a:r>
              <a:rPr lang="uk-UA" sz="1600" dirty="0"/>
              <a:t>друкує своє ім'я. Плюс всі, крім першого, викликають свій </a:t>
            </a:r>
            <a:r>
              <a:rPr lang="en-US" sz="1600" b="1" i="1" dirty="0"/>
              <a:t>super().method()</a:t>
            </a:r>
            <a:r>
              <a:rPr lang="en-US" sz="1600" dirty="0"/>
              <a:t>: </a:t>
            </a:r>
            <a:endParaRPr lang="uk-UA" sz="1600" dirty="0"/>
          </a:p>
        </p:txBody>
      </p:sp>
      <p:sp>
        <p:nvSpPr>
          <p:cNvPr id="2" name="Rectangle 1"/>
          <p:cNvSpPr>
            <a:spLocks noChangeArrowheads="1"/>
          </p:cNvSpPr>
          <p:nvPr/>
        </p:nvSpPr>
        <p:spPr bwMode="auto">
          <a:xfrm>
            <a:off x="325924" y="2187094"/>
            <a:ext cx="1673856" cy="341632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'I am 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'I am A'</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B</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O</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'I am B'</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B</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self</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super</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'I am C'</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2323722" y="2309130"/>
            <a:ext cx="6919865" cy="307777"/>
          </a:xfrm>
          <a:prstGeom prst="rect">
            <a:avLst/>
          </a:prstGeom>
        </p:spPr>
        <p:txBody>
          <a:bodyPr wrap="square">
            <a:spAutoFit/>
          </a:bodyPr>
          <a:lstStyle/>
          <a:p>
            <a:r>
              <a:rPr lang="ru-RU" sz="1400" i="1" dirty="0"/>
              <a:t>Якщо викликати метод </a:t>
            </a:r>
            <a:r>
              <a:rPr lang="ru-RU" sz="1400" b="1" i="1" dirty="0"/>
              <a:t>C().</a:t>
            </a:r>
            <a:r>
              <a:rPr lang="en-US" sz="1400" b="1" i="1" dirty="0"/>
              <a:t>m</a:t>
            </a:r>
            <a:r>
              <a:rPr lang="ru-RU" sz="1400" b="1" i="1" dirty="0"/>
              <a:t>ethod()</a:t>
            </a:r>
            <a:r>
              <a:rPr lang="ru-RU" sz="1400" i="1" dirty="0"/>
              <a:t>, то в терміналі з'явиться така роздруківка: </a:t>
            </a:r>
            <a:endParaRPr lang="uk-UA" sz="1400" i="1" dirty="0"/>
          </a:p>
        </p:txBody>
      </p:sp>
      <p:sp>
        <p:nvSpPr>
          <p:cNvPr id="5" name="Rectangle 2"/>
          <p:cNvSpPr>
            <a:spLocks noChangeArrowheads="1"/>
          </p:cNvSpPr>
          <p:nvPr/>
        </p:nvSpPr>
        <p:spPr bwMode="auto">
          <a:xfrm>
            <a:off x="2390114" y="2649029"/>
            <a:ext cx="1055097" cy="27699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82AAFF"/>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method</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2390114" y="3000375"/>
            <a:ext cx="600075" cy="981075"/>
          </a:xfrm>
          <a:prstGeom prst="rect">
            <a:avLst/>
          </a:prstGeom>
        </p:spPr>
      </p:pic>
      <p:sp>
        <p:nvSpPr>
          <p:cNvPr id="7" name="Rectangle 6"/>
          <p:cNvSpPr/>
          <p:nvPr/>
        </p:nvSpPr>
        <p:spPr>
          <a:xfrm>
            <a:off x="3645528" y="2832283"/>
            <a:ext cx="7381593" cy="738664"/>
          </a:xfrm>
          <a:prstGeom prst="rect">
            <a:avLst/>
          </a:prstGeom>
        </p:spPr>
        <p:txBody>
          <a:bodyPr wrap="square">
            <a:spAutoFit/>
          </a:bodyPr>
          <a:lstStyle/>
          <a:p>
            <a:r>
              <a:rPr lang="uk-UA" sz="1400" i="1" dirty="0"/>
              <a:t>Видно, що кожен метод викликається рівно один раз і рівно в порядку </a:t>
            </a:r>
            <a:r>
              <a:rPr lang="en-US" sz="1400" b="1" i="1" dirty="0"/>
              <a:t>MRO</a:t>
            </a:r>
            <a:r>
              <a:rPr lang="en-US" sz="1400" i="1" dirty="0"/>
              <a:t>. C </a:t>
            </a:r>
            <a:r>
              <a:rPr lang="uk-UA" sz="1400" i="1" dirty="0"/>
              <a:t>викликає батька </a:t>
            </a:r>
            <a:r>
              <a:rPr lang="en-US" sz="1400" i="1" dirty="0"/>
              <a:t>A, </a:t>
            </a:r>
            <a:r>
              <a:rPr lang="uk-UA" sz="1400" i="1" dirty="0"/>
              <a:t>а </a:t>
            </a:r>
            <a:r>
              <a:rPr lang="en-US" sz="1400" i="1" dirty="0"/>
              <a:t>A </a:t>
            </a:r>
            <a:r>
              <a:rPr lang="uk-UA" sz="1400" i="1" dirty="0"/>
              <a:t>викликає свого брата </a:t>
            </a:r>
            <a:r>
              <a:rPr lang="en-US" sz="1400" i="1" dirty="0"/>
              <a:t>B, </a:t>
            </a:r>
            <a:r>
              <a:rPr lang="uk-UA" sz="1400" i="1" dirty="0"/>
              <a:t>а </a:t>
            </a:r>
            <a:r>
              <a:rPr lang="en-US" sz="1400" i="1" dirty="0"/>
              <a:t>B </a:t>
            </a:r>
            <a:r>
              <a:rPr lang="uk-UA" sz="1400" i="1" dirty="0"/>
              <a:t>викликає їх загального батька </a:t>
            </a:r>
            <a:r>
              <a:rPr lang="en-US" sz="1400" i="1" dirty="0"/>
              <a:t>O. </a:t>
            </a:r>
          </a:p>
          <a:p>
            <a:endParaRPr lang="en-US" sz="1400" i="1" dirty="0"/>
          </a:p>
        </p:txBody>
      </p:sp>
      <p:sp>
        <p:nvSpPr>
          <p:cNvPr id="9" name="Rectangle 4"/>
          <p:cNvSpPr>
            <a:spLocks noChangeArrowheads="1"/>
          </p:cNvSpPr>
          <p:nvPr/>
        </p:nvSpPr>
        <p:spPr bwMode="auto">
          <a:xfrm>
            <a:off x="2390114" y="4333489"/>
            <a:ext cx="1047082" cy="27699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82AAFF"/>
                </a:solidFill>
                <a:effectLst/>
                <a:latin typeface="JetBrains Mono"/>
              </a:rPr>
              <a:t>A</a:t>
            </a:r>
            <a:r>
              <a:rPr kumimoji="0" lang="ru-RU" altLang="ru-RU" sz="1200" b="0" i="0" u="none" strike="noStrike" cap="none" normalizeH="0" baseline="0" dirty="0">
                <a:ln>
                  <a:noFill/>
                </a:ln>
                <a:solidFill>
                  <a:srgbClr val="89DDFF"/>
                </a:solidFill>
                <a:effectLst/>
                <a:latin typeface="JetBrains Mono"/>
              </a:rPr>
              <a:t>().</a:t>
            </a:r>
            <a:r>
              <a:rPr kumimoji="0" lang="ru-RU" altLang="ru-RU" sz="1200" b="0" i="0" u="none" strike="noStrike" cap="none" normalizeH="0" baseline="0" dirty="0">
                <a:ln>
                  <a:noFill/>
                </a:ln>
                <a:solidFill>
                  <a:srgbClr val="82AAFF"/>
                </a:solidFill>
                <a:effectLst/>
                <a:latin typeface="JetBrains Mono"/>
              </a:rPr>
              <a:t>method</a:t>
            </a:r>
            <a:r>
              <a:rPr kumimoji="0" lang="ru-RU" altLang="ru-RU" sz="1200" b="0" i="0" u="none" strike="noStrike" cap="none" normalizeH="0" baseline="0" dirty="0">
                <a:ln>
                  <a:noFill/>
                </a:ln>
                <a:solidFill>
                  <a:srgbClr val="89DDFF"/>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3753791" y="4471988"/>
            <a:ext cx="6096000" cy="738664"/>
          </a:xfrm>
          <a:prstGeom prst="rect">
            <a:avLst/>
          </a:prstGeom>
        </p:spPr>
        <p:txBody>
          <a:bodyPr>
            <a:spAutoFit/>
          </a:bodyPr>
          <a:lstStyle/>
          <a:p>
            <a:r>
              <a:rPr lang="uk-UA" sz="1400" i="1" dirty="0"/>
              <a:t>Але! Варто нам викликати </a:t>
            </a:r>
            <a:r>
              <a:rPr lang="en-US" sz="1400" b="1" i="1" dirty="0"/>
              <a:t>A ().method()</a:t>
            </a:r>
            <a:r>
              <a:rPr lang="en-US" sz="1400" i="1" dirty="0"/>
              <a:t>, </a:t>
            </a:r>
            <a:r>
              <a:rPr lang="uk-UA" sz="1400" i="1" dirty="0"/>
              <a:t>він вже не буде викликати </a:t>
            </a:r>
            <a:r>
              <a:rPr lang="en-US" sz="1400" b="1" i="1" dirty="0"/>
              <a:t>B().method()</a:t>
            </a:r>
            <a:r>
              <a:rPr lang="en-US" sz="1400" i="1" dirty="0"/>
              <a:t>,</a:t>
            </a:r>
            <a:r>
              <a:rPr lang="en-US" sz="1400" b="1" i="1" dirty="0"/>
              <a:t> </a:t>
            </a:r>
            <a:r>
              <a:rPr lang="uk-UA" sz="1400" i="1" dirty="0"/>
              <a:t>так як класу </a:t>
            </a:r>
            <a:r>
              <a:rPr lang="en-US" sz="1400" b="1" i="1" dirty="0"/>
              <a:t>B</a:t>
            </a:r>
            <a:r>
              <a:rPr lang="en-US" sz="1400" i="1" dirty="0"/>
              <a:t> </a:t>
            </a:r>
            <a:r>
              <a:rPr lang="uk-UA" sz="1400" i="1" dirty="0"/>
              <a:t>немає серед його батьків, він брат, а батько в класі</a:t>
            </a:r>
            <a:r>
              <a:rPr lang="uk-UA" sz="1400" b="1" i="1" dirty="0"/>
              <a:t> А </a:t>
            </a:r>
            <a:r>
              <a:rPr lang="uk-UA" sz="1400" i="1" dirty="0"/>
              <a:t>тільки один - це </a:t>
            </a:r>
            <a:r>
              <a:rPr lang="en-US" sz="1400" b="1" i="1" dirty="0"/>
              <a:t>O</a:t>
            </a:r>
            <a:r>
              <a:rPr lang="en-US" sz="1400" i="1" dirty="0"/>
              <a:t>. </a:t>
            </a:r>
            <a:r>
              <a:rPr lang="uk-UA" sz="1400" i="1" dirty="0"/>
              <a:t>А про братів він і знати не хоче: </a:t>
            </a:r>
          </a:p>
        </p:txBody>
      </p:sp>
      <p:pic>
        <p:nvPicPr>
          <p:cNvPr id="11" name="Picture 10"/>
          <p:cNvPicPr>
            <a:picLocks noChangeAspect="1"/>
          </p:cNvPicPr>
          <p:nvPr/>
        </p:nvPicPr>
        <p:blipFill>
          <a:blip r:embed="rId3"/>
          <a:stretch>
            <a:fillRect/>
          </a:stretch>
        </p:blipFill>
        <p:spPr>
          <a:xfrm>
            <a:off x="2390114" y="4800579"/>
            <a:ext cx="561975" cy="428625"/>
          </a:xfrm>
          <a:prstGeom prst="rect">
            <a:avLst/>
          </a:prstGeom>
        </p:spPr>
      </p:pic>
      <p:sp>
        <p:nvSpPr>
          <p:cNvPr id="12" name="Rectangle 11"/>
          <p:cNvSpPr/>
          <p:nvPr/>
        </p:nvSpPr>
        <p:spPr>
          <a:xfrm>
            <a:off x="244443" y="5785267"/>
            <a:ext cx="11525062" cy="584775"/>
          </a:xfrm>
          <a:prstGeom prst="rect">
            <a:avLst/>
          </a:prstGeom>
        </p:spPr>
        <p:txBody>
          <a:bodyPr wrap="square">
            <a:spAutoFit/>
          </a:bodyPr>
          <a:lstStyle/>
          <a:p>
            <a:r>
              <a:rPr lang="uk-UA" sz="1600" dirty="0"/>
              <a:t>Таким чином, виклик </a:t>
            </a:r>
            <a:r>
              <a:rPr lang="en-US" sz="1600" b="1" i="1" dirty="0"/>
              <a:t>super() </a:t>
            </a:r>
            <a:r>
              <a:rPr lang="uk-UA" sz="1600" dirty="0"/>
              <a:t>сам автоматично здогадується, до кого звертатися: до батьків чи до брата. Все залежить від ієрархії класу і початкової точки виклику. </a:t>
            </a:r>
          </a:p>
        </p:txBody>
      </p:sp>
    </p:spTree>
    <p:extLst>
      <p:ext uri="{BB962C8B-B14F-4D97-AF65-F5344CB8AC3E}">
        <p14:creationId xmlns:p14="http://schemas.microsoft.com/office/powerpoint/2010/main" val="3675145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688023" cy="6473228"/>
          </a:xfrm>
        </p:spPr>
        <p:txBody>
          <a:bodyPr>
            <a:normAutofit/>
          </a:bodyPr>
          <a:lstStyle/>
          <a:p>
            <a:pPr marL="0" indent="0" algn="ctr">
              <a:buNone/>
            </a:pPr>
            <a:r>
              <a:rPr lang="en-US" sz="1800" b="1" dirty="0"/>
              <a:t>Method Resolution Order</a:t>
            </a:r>
          </a:p>
          <a:p>
            <a:pPr marL="0" indent="0">
              <a:buNone/>
            </a:pPr>
            <a:r>
              <a:rPr lang="uk-UA" sz="1600" dirty="0"/>
              <a:t>Якщо один клас успадкований від іншого, то він від нього переймає собі методи і атрибути свого батька. </a:t>
            </a:r>
            <a:endParaRPr lang="en-US" sz="1600" dirty="0"/>
          </a:p>
          <a:p>
            <a:pPr marL="0" indent="0">
              <a:buNone/>
            </a:pPr>
            <a:r>
              <a:rPr lang="uk-UA" sz="1600" dirty="0"/>
              <a:t>Звичайно, можна перевизначити деякі з них або додати свою нову функціональність - в цьому і є сенс успадкування. Але ті методи, які зазвичай не переважаються, так і залишаться батьківськими. Таким чином, коли ви </a:t>
            </a:r>
            <a:r>
              <a:rPr lang="uk-UA" sz="1600" i="1" u="sng" dirty="0"/>
              <a:t>викликаєте метод екземпляра </a:t>
            </a:r>
            <a:r>
              <a:rPr lang="uk-UA" sz="1600" dirty="0"/>
              <a:t>класу, </a:t>
            </a:r>
            <a:r>
              <a:rPr lang="en-US" sz="1600" dirty="0"/>
              <a:t>Python </a:t>
            </a:r>
            <a:r>
              <a:rPr lang="uk-UA" sz="1600" dirty="0"/>
              <a:t>повинен подивитися, </a:t>
            </a:r>
            <a:r>
              <a:rPr lang="uk-UA" sz="1600" i="1" u="sng" dirty="0"/>
              <a:t>чи є в ньому цей метод</a:t>
            </a:r>
            <a:r>
              <a:rPr lang="uk-UA" sz="1600" dirty="0"/>
              <a:t>. Якщо є - він і буде викликаний, а якщо його немає, то йому доведеться </a:t>
            </a:r>
            <a:r>
              <a:rPr lang="uk-UA" sz="1600" i="1" u="sng" dirty="0"/>
              <a:t>перевірити батьківський клас</a:t>
            </a:r>
            <a:r>
              <a:rPr lang="uk-UA" sz="1600" dirty="0"/>
              <a:t> даного класу. </a:t>
            </a:r>
          </a:p>
          <a:p>
            <a:pPr marL="0" indent="0">
              <a:buNone/>
            </a:pPr>
            <a:r>
              <a:rPr lang="uk-UA" sz="1600" dirty="0"/>
              <a:t>Складніше ситуація стає, коли ієрархія класів розростається. </a:t>
            </a:r>
            <a:r>
              <a:rPr lang="en-US" sz="1600" dirty="0"/>
              <a:t>Python </a:t>
            </a:r>
            <a:r>
              <a:rPr lang="uk-UA" sz="1600" dirty="0"/>
              <a:t>підтримує множинне успадкування, що зробить </a:t>
            </a:r>
            <a:r>
              <a:rPr lang="uk-UA" sz="1600" i="1" u="sng" dirty="0"/>
              <a:t>граф відносин між класами</a:t>
            </a:r>
            <a:r>
              <a:rPr lang="uk-UA" sz="1600" dirty="0"/>
              <a:t> досить заплутаним. Методи з однаковими іменами можуть бути визначені в будь-яких класах з усієї ієрархії. І якщо відповідь на питання «де шукати?» досить проста: спочатку подивися в самому класі, а потім в його батьків; то відповідь на питання «в якому порядку шукати?» не такий тривіальний. </a:t>
            </a:r>
          </a:p>
          <a:p>
            <a:pPr marL="0" indent="0">
              <a:buNone/>
            </a:pPr>
            <a:r>
              <a:rPr lang="uk-UA" sz="1600" dirty="0"/>
              <a:t>Наприклад, ієрархія класів: </a:t>
            </a:r>
          </a:p>
        </p:txBody>
      </p:sp>
      <p:sp>
        <p:nvSpPr>
          <p:cNvPr id="2" name="Rectangle 1"/>
          <p:cNvSpPr>
            <a:spLocks noChangeArrowheads="1"/>
          </p:cNvSpPr>
          <p:nvPr/>
        </p:nvSpPr>
        <p:spPr bwMode="auto">
          <a:xfrm>
            <a:off x="325925" y="3354977"/>
            <a:ext cx="1976823" cy="224676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B</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C</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D</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K1</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B</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C</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K2</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B</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D</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K3</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C</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D</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E</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Z</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K1</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K2</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K3</a:t>
            </a:r>
            <a:r>
              <a:rPr kumimoji="0" lang="ru-RU" altLang="ru-RU" sz="1400" b="0" i="0" u="none" strike="noStrike" cap="none" normalizeH="0" baseline="0">
                <a:ln>
                  <a:noFill/>
                </a:ln>
                <a:solidFill>
                  <a:srgbClr val="89DDFF"/>
                </a:solidFill>
                <a:effectLst/>
                <a:latin typeface="JetBrains Mono"/>
              </a:rPr>
              <a:t>): ...</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2848" y="3083029"/>
            <a:ext cx="2790982" cy="2617321"/>
          </a:xfrm>
          <a:prstGeom prst="rect">
            <a:avLst/>
          </a:prstGeom>
        </p:spPr>
      </p:pic>
      <p:sp>
        <p:nvSpPr>
          <p:cNvPr id="5" name="Rectangle 4"/>
          <p:cNvSpPr/>
          <p:nvPr/>
        </p:nvSpPr>
        <p:spPr>
          <a:xfrm>
            <a:off x="5459591" y="3186346"/>
            <a:ext cx="6096000" cy="1077218"/>
          </a:xfrm>
          <a:prstGeom prst="rect">
            <a:avLst/>
          </a:prstGeom>
        </p:spPr>
        <p:txBody>
          <a:bodyPr>
            <a:spAutoFit/>
          </a:bodyPr>
          <a:lstStyle/>
          <a:p>
            <a:r>
              <a:rPr lang="ru-RU" sz="1600" i="1" dirty="0"/>
              <a:t>Як назвати порядок пошуку методів в цій ієрархії? Іноді це доволі складна задача. </a:t>
            </a:r>
          </a:p>
          <a:p>
            <a:endParaRPr lang="ru-RU" sz="1600" i="1" dirty="0"/>
          </a:p>
          <a:p>
            <a:r>
              <a:rPr lang="ru-RU" sz="1600" dirty="0"/>
              <a:t>Щоб це дізнатись допоможе метод </a:t>
            </a:r>
            <a:r>
              <a:rPr lang="ru-RU" sz="1600" b="1" i="1" dirty="0"/>
              <a:t>mro()</a:t>
            </a:r>
            <a:r>
              <a:rPr lang="ru-RU" sz="1600" dirty="0"/>
              <a:t>: </a:t>
            </a:r>
            <a:endParaRPr lang="uk-UA" sz="1600" dirty="0"/>
          </a:p>
        </p:txBody>
      </p:sp>
      <p:sp>
        <p:nvSpPr>
          <p:cNvPr id="6" name="Rectangle 2"/>
          <p:cNvSpPr>
            <a:spLocks noChangeArrowheads="1"/>
          </p:cNvSpPr>
          <p:nvPr/>
        </p:nvSpPr>
        <p:spPr bwMode="auto">
          <a:xfrm>
            <a:off x="5459591" y="4334336"/>
            <a:ext cx="4028026" cy="95410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def </a:t>
            </a:r>
            <a:r>
              <a:rPr kumimoji="0" lang="ru-RU" altLang="ru-RU" sz="1400" b="0" i="0" u="none" strike="noStrike" cap="none" normalizeH="0" baseline="0">
                <a:ln>
                  <a:noFill/>
                </a:ln>
                <a:solidFill>
                  <a:srgbClr val="82AAFF"/>
                </a:solidFill>
                <a:effectLst/>
                <a:latin typeface="JetBrains Mono"/>
              </a:rPr>
              <a:t>print_mro</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F78C6C"/>
                </a:solidFill>
                <a:effectLst/>
                <a:latin typeface="JetBrains Mono"/>
              </a:rPr>
              <a:t>T</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82AAFF"/>
                </a:solidFill>
                <a:effectLst/>
                <a:latin typeface="JetBrains Mono"/>
              </a:rPr>
              <a:t>print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c</a:t>
            </a:r>
            <a:r>
              <a:rPr kumimoji="0" lang="ru-RU" altLang="ru-RU" sz="1400" b="0" i="0" u="none" strike="noStrike" cap="none" normalizeH="0" baseline="0">
                <a:ln>
                  <a:noFill/>
                </a:ln>
                <a:solidFill>
                  <a:srgbClr val="89DDFF"/>
                </a:solidFill>
                <a:effectLst/>
                <a:latin typeface="JetBrains Mono"/>
              </a:rPr>
              <a:t>.</a:t>
            </a:r>
            <a:r>
              <a:rPr kumimoji="0" lang="ru-RU" altLang="ru-RU" sz="1400" b="0" i="1" u="none" strike="noStrike" cap="none" normalizeH="0" baseline="0">
                <a:ln>
                  <a:noFill/>
                </a:ln>
                <a:solidFill>
                  <a:srgbClr val="82AAFF"/>
                </a:solidFill>
                <a:effectLst/>
                <a:latin typeface="JetBrains Mono"/>
              </a:rPr>
              <a:t>__name__ </a:t>
            </a:r>
            <a:r>
              <a:rPr kumimoji="0" lang="ru-RU" altLang="ru-RU" sz="1400" b="0" i="1" u="none" strike="noStrike" cap="none" normalizeH="0" baseline="0">
                <a:ln>
                  <a:noFill/>
                </a:ln>
                <a:solidFill>
                  <a:srgbClr val="C792EA"/>
                </a:solidFill>
                <a:effectLst/>
                <a:latin typeface="JetBrains Mono"/>
              </a:rPr>
              <a:t>for </a:t>
            </a:r>
            <a:r>
              <a:rPr kumimoji="0" lang="ru-RU" altLang="ru-RU" sz="1400" b="0" i="0" u="none" strike="noStrike" cap="none" normalizeH="0" baseline="0">
                <a:ln>
                  <a:noFill/>
                </a:ln>
                <a:solidFill>
                  <a:srgbClr val="C3CEE3"/>
                </a:solidFill>
                <a:effectLst/>
                <a:latin typeface="JetBrains Mono"/>
              </a:rPr>
              <a:t>c </a:t>
            </a:r>
            <a:r>
              <a:rPr kumimoji="0" lang="ru-RU" altLang="ru-RU" sz="1400" b="0" i="1" u="none" strike="noStrike" cap="none" normalizeH="0" baseline="0">
                <a:ln>
                  <a:noFill/>
                </a:ln>
                <a:solidFill>
                  <a:srgbClr val="C792EA"/>
                </a:solidFill>
                <a:effectLst/>
                <a:latin typeface="JetBrains Mono"/>
              </a:rPr>
              <a:t>in </a:t>
            </a:r>
            <a:r>
              <a:rPr kumimoji="0" lang="ru-RU" altLang="ru-RU" sz="1400" b="0" i="0" u="none" strike="noStrike" cap="none" normalizeH="0" baseline="0">
                <a:ln>
                  <a:noFill/>
                </a:ln>
                <a:solidFill>
                  <a:srgbClr val="F78C6C"/>
                </a:solidFill>
                <a:effectLst/>
                <a:latin typeface="JetBrains Mono"/>
              </a:rPr>
              <a:t>T</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82AAFF"/>
                </a:solidFill>
                <a:effectLst/>
                <a:latin typeface="JetBrains Mono"/>
              </a:rPr>
              <a:t>mro</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F78C6C"/>
                </a:solidFill>
                <a:effectLst/>
                <a:latin typeface="JetBrains Mono"/>
              </a:rPr>
              <a:t>sep</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 -&gt; '</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2AAFF"/>
                </a:solidFill>
                <a:effectLst/>
                <a:latin typeface="JetBrains Mono"/>
              </a:rPr>
              <a:t>print_mro</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Z</a:t>
            </a:r>
            <a:r>
              <a:rPr kumimoji="0" lang="ru-RU" altLang="ru-RU" sz="1400" b="0" i="0" u="none" strike="noStrike" cap="none" normalizeH="0" baseline="0">
                <a:ln>
                  <a:noFill/>
                </a:ln>
                <a:solidFill>
                  <a:srgbClr val="89DDFF"/>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5459591" y="5425533"/>
            <a:ext cx="4714875" cy="352425"/>
          </a:xfrm>
          <a:prstGeom prst="rect">
            <a:avLst/>
          </a:prstGeom>
        </p:spPr>
      </p:pic>
      <p:sp>
        <p:nvSpPr>
          <p:cNvPr id="8" name="Rectangle 7"/>
          <p:cNvSpPr/>
          <p:nvPr/>
        </p:nvSpPr>
        <p:spPr>
          <a:xfrm>
            <a:off x="325925" y="5798954"/>
            <a:ext cx="11751398" cy="954107"/>
          </a:xfrm>
          <a:prstGeom prst="rect">
            <a:avLst/>
          </a:prstGeom>
        </p:spPr>
        <p:txBody>
          <a:bodyPr wrap="square">
            <a:spAutoFit/>
          </a:bodyPr>
          <a:lstStyle/>
          <a:p>
            <a:r>
              <a:rPr lang="uk-UA" sz="1400" i="1" dirty="0"/>
              <a:t>Метод класу </a:t>
            </a:r>
            <a:r>
              <a:rPr lang="en-US" sz="1400" b="1" i="1" dirty="0" err="1"/>
              <a:t>Z.mro</a:t>
            </a:r>
            <a:r>
              <a:rPr lang="en-US" sz="1400" b="1" i="1" dirty="0"/>
              <a:t>()</a:t>
            </a:r>
            <a:r>
              <a:rPr lang="en-US" sz="1400" i="1" dirty="0"/>
              <a:t> </a:t>
            </a:r>
            <a:r>
              <a:rPr lang="uk-UA" sz="1400" i="1" dirty="0"/>
              <a:t>повертає список класів рівно в тому порядку, в якому </a:t>
            </a:r>
            <a:r>
              <a:rPr lang="en-US" sz="1400" i="1" dirty="0"/>
              <a:t>Python </a:t>
            </a:r>
            <a:r>
              <a:rPr lang="uk-UA" sz="1400" i="1" dirty="0"/>
              <a:t>буде шукати методи в ієрархії класів поки не знайде потрібний або не видасть помилку. Кінцевий клас в ланцюжку завжди - </a:t>
            </a:r>
            <a:r>
              <a:rPr lang="en-US" sz="1400" b="1" i="1" dirty="0"/>
              <a:t>object</a:t>
            </a:r>
            <a:r>
              <a:rPr lang="en-US" sz="1400" i="1" dirty="0"/>
              <a:t>; </a:t>
            </a:r>
            <a:r>
              <a:rPr lang="uk-UA" sz="1400" i="1" dirty="0"/>
              <a:t>від нього неявно успадковуються всі об'єкти в </a:t>
            </a:r>
            <a:r>
              <a:rPr lang="en-US" sz="1400" i="1" dirty="0"/>
              <a:t>Python 3. </a:t>
            </a:r>
            <a:r>
              <a:rPr lang="uk-UA" sz="1400" i="1" dirty="0"/>
              <a:t>Тому будь-множинне спадкування (коли у класу більше одного безпосереднього батька) породжує ромбовидні структури, тому що всі ланцюжки в кінцевому рахунку сходяться в </a:t>
            </a:r>
            <a:r>
              <a:rPr lang="en-US" sz="1400" i="1" dirty="0"/>
              <a:t>object. </a:t>
            </a:r>
            <a:endParaRPr lang="uk-UA" sz="1400" i="1" dirty="0"/>
          </a:p>
        </p:txBody>
      </p:sp>
    </p:spTree>
    <p:extLst>
      <p:ext uri="{BB962C8B-B14F-4D97-AF65-F5344CB8AC3E}">
        <p14:creationId xmlns:p14="http://schemas.microsoft.com/office/powerpoint/2010/main" val="2235725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6863" y="162962"/>
            <a:ext cx="9415603" cy="6473228"/>
          </a:xfrm>
        </p:spPr>
        <p:txBody>
          <a:bodyPr>
            <a:normAutofit/>
          </a:bodyPr>
          <a:lstStyle/>
          <a:p>
            <a:pPr marL="0" indent="0">
              <a:buNone/>
            </a:pPr>
            <a:r>
              <a:rPr lang="uk-UA" sz="1600" dirty="0"/>
              <a:t>Для простого ромбовидного успадкування </a:t>
            </a:r>
            <a:r>
              <a:rPr lang="en-US" sz="1600" b="1" dirty="0"/>
              <a:t>MRO</a:t>
            </a:r>
            <a:r>
              <a:rPr lang="en-US" sz="1600" dirty="0"/>
              <a:t> </a:t>
            </a:r>
            <a:r>
              <a:rPr lang="uk-UA" sz="1600" dirty="0"/>
              <a:t>буде наступним: </a:t>
            </a:r>
            <a:r>
              <a:rPr lang="en-US" sz="1600" b="1" i="1" dirty="0"/>
              <a:t>C -&gt; A -&gt; B -&gt; object</a:t>
            </a:r>
            <a:r>
              <a:rPr lang="en-US" sz="1600" dirty="0"/>
              <a:t>. </a:t>
            </a:r>
            <a:r>
              <a:rPr lang="uk-UA" sz="1600" dirty="0"/>
              <a:t>Спочатку методи шукаються в </a:t>
            </a:r>
            <a:r>
              <a:rPr lang="en-US" sz="1600" b="1" i="1" dirty="0"/>
              <a:t>C</a:t>
            </a:r>
            <a:r>
              <a:rPr lang="en-US" sz="1600" dirty="0"/>
              <a:t>, </a:t>
            </a:r>
            <a:r>
              <a:rPr lang="uk-UA" sz="1600" dirty="0"/>
              <a:t>потім в </a:t>
            </a:r>
            <a:r>
              <a:rPr lang="en-US" sz="1600" b="1" i="1" dirty="0"/>
              <a:t>A</a:t>
            </a:r>
            <a:r>
              <a:rPr lang="en-US" sz="1600" dirty="0"/>
              <a:t> </a:t>
            </a:r>
            <a:r>
              <a:rPr lang="uk-UA" sz="1600" dirty="0"/>
              <a:t>і </a:t>
            </a:r>
            <a:r>
              <a:rPr lang="en-US" sz="1600" b="1" i="1" dirty="0"/>
              <a:t>B</a:t>
            </a:r>
            <a:r>
              <a:rPr lang="en-US" sz="1600" dirty="0"/>
              <a:t> (</a:t>
            </a:r>
            <a:r>
              <a:rPr lang="uk-UA" sz="1600" dirty="0"/>
              <a:t>бо </a:t>
            </a:r>
            <a:r>
              <a:rPr lang="en-US" sz="1600" b="1" i="1" dirty="0"/>
              <a:t>class C(A, B):</a:t>
            </a:r>
            <a:r>
              <a:rPr lang="en-US" sz="1600" dirty="0"/>
              <a:t>), </a:t>
            </a:r>
            <a:r>
              <a:rPr lang="uk-UA" sz="1600" dirty="0"/>
              <a:t>в кінці, зрозуміло </a:t>
            </a:r>
            <a:r>
              <a:rPr lang="en-US" sz="1600" b="1" i="1" dirty="0"/>
              <a:t>object</a:t>
            </a:r>
            <a:r>
              <a:rPr lang="en-US" sz="1600" dirty="0"/>
              <a:t>. </a:t>
            </a:r>
            <a:endParaRPr lang="uk-UA"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41" y="162962"/>
            <a:ext cx="1872019" cy="2318017"/>
          </a:xfrm>
          <a:prstGeom prst="rect">
            <a:avLst/>
          </a:prstGeom>
        </p:spPr>
      </p:pic>
      <p:sp>
        <p:nvSpPr>
          <p:cNvPr id="4" name="Rectangle 3"/>
          <p:cNvSpPr/>
          <p:nvPr/>
        </p:nvSpPr>
        <p:spPr>
          <a:xfrm>
            <a:off x="2516863" y="806254"/>
            <a:ext cx="8048531" cy="338554"/>
          </a:xfrm>
          <a:prstGeom prst="rect">
            <a:avLst/>
          </a:prstGeom>
        </p:spPr>
        <p:txBody>
          <a:bodyPr wrap="square">
            <a:spAutoFit/>
          </a:bodyPr>
          <a:lstStyle/>
          <a:p>
            <a:r>
              <a:rPr lang="ru-RU" sz="1600" dirty="0"/>
              <a:t>У більш складних ієрархіях буде потрібен спеціальний алгоритм. </a:t>
            </a:r>
            <a:endParaRPr lang="uk-UA" sz="1600" dirty="0"/>
          </a:p>
        </p:txBody>
      </p:sp>
      <p:sp>
        <p:nvSpPr>
          <p:cNvPr id="5" name="Rectangle 4"/>
          <p:cNvSpPr/>
          <p:nvPr/>
        </p:nvSpPr>
        <p:spPr>
          <a:xfrm>
            <a:off x="2725091" y="1144808"/>
            <a:ext cx="8999145" cy="1815882"/>
          </a:xfrm>
          <a:prstGeom prst="rect">
            <a:avLst/>
          </a:prstGeom>
        </p:spPr>
        <p:txBody>
          <a:bodyPr wrap="square">
            <a:spAutoFit/>
          </a:bodyPr>
          <a:lstStyle/>
          <a:p>
            <a:r>
              <a:rPr lang="uk-UA" sz="1400" i="1" dirty="0"/>
              <a:t>Алгоритм </a:t>
            </a:r>
            <a:r>
              <a:rPr lang="en-US" sz="1400" i="1" dirty="0"/>
              <a:t>C3-</a:t>
            </a:r>
            <a:r>
              <a:rPr lang="uk-UA" sz="1400" i="1" dirty="0"/>
              <a:t>лінеаризації </a:t>
            </a:r>
          </a:p>
          <a:p>
            <a:r>
              <a:rPr lang="uk-UA" sz="1400" i="1" dirty="0"/>
              <a:t>Які критерії повинні бути для алгоритму розв'язання методів? </a:t>
            </a:r>
          </a:p>
          <a:p>
            <a:pPr marL="342900" indent="-342900">
              <a:buAutoNum type="arabicPeriod"/>
            </a:pPr>
            <a:r>
              <a:rPr lang="uk-UA" sz="1400" i="1" dirty="0"/>
              <a:t>Кожен клас повинен входити в список рівно 1 раз.</a:t>
            </a:r>
          </a:p>
          <a:p>
            <a:pPr marL="342900" indent="-342900">
              <a:buAutoNum type="arabicPeriod"/>
            </a:pPr>
            <a:r>
              <a:rPr lang="uk-UA" sz="1400" i="1" dirty="0"/>
              <a:t> Якщо якийсь клас </a:t>
            </a:r>
            <a:r>
              <a:rPr lang="en-US" sz="1400" i="1" dirty="0"/>
              <a:t>D </a:t>
            </a:r>
            <a:r>
              <a:rPr lang="uk-UA" sz="1400" i="1" dirty="0"/>
              <a:t>успадковується від декількох класів, припустимо, </a:t>
            </a:r>
            <a:r>
              <a:rPr lang="en-US" sz="1400" b="1" i="1" dirty="0"/>
              <a:t>A</a:t>
            </a:r>
            <a:r>
              <a:rPr lang="en-US" sz="1400" i="1" dirty="0"/>
              <a:t>, </a:t>
            </a:r>
            <a:r>
              <a:rPr lang="en-US" sz="1400" b="1" i="1" dirty="0"/>
              <a:t>B</a:t>
            </a:r>
            <a:r>
              <a:rPr lang="en-US" sz="1400" i="1" dirty="0"/>
              <a:t>, </a:t>
            </a:r>
            <a:r>
              <a:rPr lang="en-US" sz="1400" b="1" i="1" dirty="0"/>
              <a:t>C</a:t>
            </a:r>
            <a:r>
              <a:rPr lang="en-US" sz="1400" i="1" dirty="0"/>
              <a:t> (</a:t>
            </a:r>
            <a:r>
              <a:rPr lang="en-US" sz="1400" b="1" i="1" dirty="0"/>
              <a:t>class D(A, B, C):</a:t>
            </a:r>
            <a:r>
              <a:rPr lang="en-US" sz="1400" i="1" dirty="0"/>
              <a:t>), </a:t>
            </a:r>
            <a:r>
              <a:rPr lang="uk-UA" sz="1400" i="1" dirty="0"/>
              <a:t>в такому ж порядку вони повинні з'явитися в </a:t>
            </a:r>
            <a:r>
              <a:rPr lang="en-US" sz="1400" i="1" dirty="0"/>
              <a:t>MRO. </a:t>
            </a:r>
            <a:r>
              <a:rPr lang="en-US" sz="1400" b="1" i="1" dirty="0"/>
              <a:t>D -&gt; ... -&gt; A -&gt; ... -&gt; B -&gt; ... -&gt; C -&gt; ...</a:t>
            </a:r>
            <a:r>
              <a:rPr lang="en-US" sz="1400" i="1" dirty="0"/>
              <a:t> </a:t>
            </a:r>
            <a:r>
              <a:rPr lang="uk-UA" sz="1400" i="1" dirty="0"/>
              <a:t>Між ними можуть виявитися і інші класи, але початковий порядок повинен бути дотриманий. </a:t>
            </a:r>
          </a:p>
          <a:p>
            <a:pPr marL="342900" indent="-342900">
              <a:buAutoNum type="arabicPeriod"/>
            </a:pPr>
            <a:r>
              <a:rPr lang="uk-UA" sz="1400" i="1" dirty="0"/>
              <a:t>Батьки даного класу повинні з'являтися по порядку старшинства. Спочатку йдуть безпосередні батьки, потім дідуся і бабусі, але не навпаки. </a:t>
            </a:r>
          </a:p>
        </p:txBody>
      </p:sp>
      <p:sp>
        <p:nvSpPr>
          <p:cNvPr id="6" name="Rectangle 5"/>
          <p:cNvSpPr/>
          <p:nvPr/>
        </p:nvSpPr>
        <p:spPr>
          <a:xfrm>
            <a:off x="1491188" y="3030244"/>
            <a:ext cx="1606658" cy="338554"/>
          </a:xfrm>
          <a:prstGeom prst="rect">
            <a:avLst/>
          </a:prstGeom>
        </p:spPr>
        <p:txBody>
          <a:bodyPr wrap="none">
            <a:spAutoFit/>
          </a:bodyPr>
          <a:lstStyle/>
          <a:p>
            <a:r>
              <a:rPr lang="uk-UA" sz="1600" dirty="0"/>
              <a:t>Чому саме так? </a:t>
            </a:r>
          </a:p>
        </p:txBody>
      </p:sp>
      <p:sp>
        <p:nvSpPr>
          <p:cNvPr id="7" name="Rectangle 1"/>
          <p:cNvSpPr>
            <a:spLocks noChangeArrowheads="1"/>
          </p:cNvSpPr>
          <p:nvPr/>
        </p:nvSpPr>
        <p:spPr bwMode="auto">
          <a:xfrm>
            <a:off x="234937" y="3460685"/>
            <a:ext cx="1976823" cy="2246769"/>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B</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C</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D</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O</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K1</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A</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B</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C</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K2</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B</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D</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K3</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C</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D</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E</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Z</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K1</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K2</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K3</a:t>
            </a:r>
            <a:r>
              <a:rPr kumimoji="0" lang="ru-RU" altLang="ru-RU" sz="1400" b="0" i="0" u="none" strike="noStrike" cap="none" normalizeH="0" baseline="0">
                <a:ln>
                  <a:noFill/>
                </a:ln>
                <a:solidFill>
                  <a:srgbClr val="89DDFF"/>
                </a:solidFill>
                <a:effectLst/>
                <a:latin typeface="JetBrains Mono"/>
              </a:rPr>
              <a:t>): ...</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8" name="Rectangle 7"/>
          <p:cNvSpPr/>
          <p:nvPr/>
        </p:nvSpPr>
        <p:spPr>
          <a:xfrm>
            <a:off x="5142368" y="3509955"/>
            <a:ext cx="6581868" cy="738664"/>
          </a:xfrm>
          <a:prstGeom prst="rect">
            <a:avLst/>
          </a:prstGeom>
        </p:spPr>
        <p:txBody>
          <a:bodyPr wrap="square">
            <a:spAutoFit/>
          </a:bodyPr>
          <a:lstStyle/>
          <a:p>
            <a:r>
              <a:rPr lang="uk-UA" sz="1400" i="1" dirty="0"/>
              <a:t>Чому </a:t>
            </a:r>
            <a:r>
              <a:rPr lang="en-US" sz="1400" b="1" i="1" dirty="0"/>
              <a:t>Z -&gt; K1 -&gt; A -&gt; K2 -&gt; B -&gt; K3 -&gt; C -&gt; D -&gt; E -&gt; O -&gt; object</a:t>
            </a:r>
            <a:r>
              <a:rPr lang="en-US" sz="1400" i="1" dirty="0"/>
              <a:t>, </a:t>
            </a:r>
            <a:r>
              <a:rPr lang="uk-UA" sz="1400" i="1" dirty="0"/>
              <a:t>а не, наприклад, </a:t>
            </a:r>
            <a:r>
              <a:rPr lang="en-US" sz="1400" i="1" dirty="0"/>
              <a:t>Z -&gt; K1 -&gt; K2 -&gt; K3 -&gt; A -&gt; B -&gt; C -&gt; D -&gt; E -&gt; O -&gt; object? </a:t>
            </a:r>
            <a:r>
              <a:rPr lang="uk-UA" sz="1400" i="1" dirty="0"/>
              <a:t>Насправді обидва варіанти можливі, але по реалізації алгоритму виходить саме перший варіант.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5177" y="3460685"/>
            <a:ext cx="2664639" cy="2420041"/>
          </a:xfrm>
          <a:prstGeom prst="rect">
            <a:avLst/>
          </a:prstGeom>
        </p:spPr>
      </p:pic>
      <p:sp>
        <p:nvSpPr>
          <p:cNvPr id="10" name="Rectangle 9"/>
          <p:cNvSpPr/>
          <p:nvPr/>
        </p:nvSpPr>
        <p:spPr>
          <a:xfrm>
            <a:off x="4762123" y="4360261"/>
            <a:ext cx="7488907" cy="2246769"/>
          </a:xfrm>
          <a:prstGeom prst="rect">
            <a:avLst/>
          </a:prstGeom>
        </p:spPr>
        <p:txBody>
          <a:bodyPr wrap="square">
            <a:spAutoFit/>
          </a:bodyPr>
          <a:lstStyle/>
          <a:p>
            <a:r>
              <a:rPr lang="en-US" sz="1400" i="1" dirty="0"/>
              <a:t>C </a:t>
            </a:r>
            <a:r>
              <a:rPr lang="uk-UA" sz="1400" i="1" dirty="0"/>
              <a:t>початку в </a:t>
            </a:r>
            <a:r>
              <a:rPr lang="en-US" sz="1400" i="1" dirty="0"/>
              <a:t>MRO-</a:t>
            </a:r>
            <a:r>
              <a:rPr lang="uk-UA" sz="1400" i="1" dirty="0"/>
              <a:t>список йде кінцевий </a:t>
            </a:r>
            <a:r>
              <a:rPr lang="en-US" sz="1400" b="1" i="1" dirty="0"/>
              <a:t>Z</a:t>
            </a:r>
            <a:r>
              <a:rPr lang="en-US" sz="1400" i="1" dirty="0"/>
              <a:t>. </a:t>
            </a:r>
            <a:r>
              <a:rPr lang="uk-UA" sz="1400" i="1" dirty="0"/>
              <a:t>Потім клас </a:t>
            </a:r>
            <a:r>
              <a:rPr lang="en-US" sz="1400" b="1" i="1" dirty="0"/>
              <a:t>K1</a:t>
            </a:r>
            <a:r>
              <a:rPr lang="en-US" sz="1400" i="1" dirty="0"/>
              <a:t>, </a:t>
            </a:r>
            <a:r>
              <a:rPr lang="uk-UA" sz="1400" i="1" dirty="0"/>
              <a:t>так як він іде першим в списку успадкування </a:t>
            </a:r>
            <a:r>
              <a:rPr lang="en-US" sz="1400" b="1" i="1" dirty="0"/>
              <a:t>Z</a:t>
            </a:r>
            <a:r>
              <a:rPr lang="en-US" sz="1400" i="1" dirty="0"/>
              <a:t>. </a:t>
            </a:r>
            <a:r>
              <a:rPr lang="uk-UA" sz="1400" i="1" dirty="0"/>
              <a:t>Далі, бачимо, що йде клас </a:t>
            </a:r>
            <a:r>
              <a:rPr lang="en-US" sz="1400" b="1" i="1" dirty="0"/>
              <a:t>A</a:t>
            </a:r>
            <a:r>
              <a:rPr lang="en-US" sz="1400" i="1" dirty="0"/>
              <a:t>. </a:t>
            </a:r>
            <a:r>
              <a:rPr lang="uk-UA" sz="1400" i="1" dirty="0"/>
              <a:t>Цей клас більше нікому не є батьком, крім як </a:t>
            </a:r>
            <a:r>
              <a:rPr lang="en-US" sz="1400" b="1" i="1" dirty="0"/>
              <a:t>K1</a:t>
            </a:r>
            <a:r>
              <a:rPr lang="en-US" sz="1400" i="1" dirty="0"/>
              <a:t>, </a:t>
            </a:r>
            <a:r>
              <a:rPr lang="uk-UA" sz="1400" i="1" dirty="0"/>
              <a:t>отже алгоритм додає </a:t>
            </a:r>
            <a:r>
              <a:rPr lang="en-US" sz="1400" b="1" i="1" dirty="0"/>
              <a:t>A</a:t>
            </a:r>
            <a:r>
              <a:rPr lang="en-US" sz="1400" i="1" dirty="0"/>
              <a:t> </a:t>
            </a:r>
            <a:r>
              <a:rPr lang="uk-UA" sz="1400" i="1" dirty="0"/>
              <a:t>відразу після </a:t>
            </a:r>
            <a:r>
              <a:rPr lang="en-US" sz="1400" b="1" i="1" dirty="0"/>
              <a:t>K1</a:t>
            </a:r>
            <a:r>
              <a:rPr lang="en-US" sz="1400" i="1" dirty="0"/>
              <a:t>, </a:t>
            </a:r>
            <a:r>
              <a:rPr lang="uk-UA" sz="1400" i="1" dirty="0"/>
              <a:t>не порушивши жодних правил. Після </a:t>
            </a:r>
            <a:r>
              <a:rPr lang="en-US" sz="1400" b="1" i="1" dirty="0"/>
              <a:t>A</a:t>
            </a:r>
            <a:r>
              <a:rPr lang="en-US" sz="1400" i="1" dirty="0"/>
              <a:t> </a:t>
            </a:r>
            <a:r>
              <a:rPr lang="uk-UA" sz="1400" i="1" dirty="0"/>
              <a:t>безпосередньо не може йти клас </a:t>
            </a:r>
            <a:r>
              <a:rPr lang="en-US" sz="1400" b="1" i="1" dirty="0"/>
              <a:t>B</a:t>
            </a:r>
            <a:r>
              <a:rPr lang="en-US" sz="1400" i="1" dirty="0"/>
              <a:t>, </a:t>
            </a:r>
            <a:r>
              <a:rPr lang="uk-UA" sz="1400" i="1" dirty="0"/>
              <a:t>так як за ним довелося б десь ще увіткнути </a:t>
            </a:r>
            <a:r>
              <a:rPr lang="en-US" sz="1400" b="1" i="1" dirty="0"/>
              <a:t>K2</a:t>
            </a:r>
            <a:r>
              <a:rPr lang="en-US" sz="1400" i="1" dirty="0"/>
              <a:t>, </a:t>
            </a:r>
            <a:r>
              <a:rPr lang="uk-UA" sz="1400" i="1" dirty="0"/>
              <a:t>і вийшло б так, що </a:t>
            </a:r>
            <a:r>
              <a:rPr lang="en-US" sz="1400" b="1" i="1" dirty="0"/>
              <a:t>K2</a:t>
            </a:r>
            <a:r>
              <a:rPr lang="en-US" sz="1400" i="1" dirty="0"/>
              <a:t> </a:t>
            </a:r>
            <a:r>
              <a:rPr lang="uk-UA" sz="1400" i="1" dirty="0"/>
              <a:t>буде пізніше </a:t>
            </a:r>
            <a:r>
              <a:rPr lang="en-US" sz="1400" b="1" i="1" dirty="0"/>
              <a:t>B</a:t>
            </a:r>
            <a:r>
              <a:rPr lang="en-US" sz="1400" i="1" dirty="0"/>
              <a:t>, </a:t>
            </a:r>
            <a:r>
              <a:rPr lang="uk-UA" sz="1400" i="1" dirty="0"/>
              <a:t>що заборонено. Ні! Ставимо тоді спочатку </a:t>
            </a:r>
            <a:r>
              <a:rPr lang="en-US" sz="1400" b="1" i="1" dirty="0"/>
              <a:t>K2</a:t>
            </a:r>
            <a:r>
              <a:rPr lang="en-US" sz="1400" i="1" dirty="0"/>
              <a:t>, </a:t>
            </a:r>
            <a:r>
              <a:rPr lang="uk-UA" sz="1400" i="1" dirty="0"/>
              <a:t>потім тільки </a:t>
            </a:r>
            <a:r>
              <a:rPr lang="en-US" sz="1400" b="1" i="1" dirty="0"/>
              <a:t>B</a:t>
            </a:r>
            <a:r>
              <a:rPr lang="en-US" sz="1400" i="1" dirty="0"/>
              <a:t>. </a:t>
            </a:r>
            <a:r>
              <a:rPr lang="uk-UA" sz="1400" i="1" dirty="0"/>
              <a:t>Далі, за схожою причини потрібно поставити </a:t>
            </a:r>
            <a:r>
              <a:rPr lang="en-US" sz="1400" b="1" i="1" dirty="0"/>
              <a:t>K3</a:t>
            </a:r>
            <a:r>
              <a:rPr lang="en-US" sz="1400" i="1" dirty="0"/>
              <a:t>, </a:t>
            </a:r>
            <a:r>
              <a:rPr lang="uk-UA" sz="1400" i="1" dirty="0"/>
              <a:t>щоб він не виявився після свого батька </a:t>
            </a:r>
            <a:r>
              <a:rPr lang="en-US" sz="1400" b="1" i="1" dirty="0"/>
              <a:t>C</a:t>
            </a:r>
            <a:r>
              <a:rPr lang="en-US" sz="1400" i="1" dirty="0"/>
              <a:t>. </a:t>
            </a:r>
            <a:r>
              <a:rPr lang="uk-UA" sz="1400" i="1" dirty="0"/>
              <a:t>Доповнюємо список класами </a:t>
            </a:r>
            <a:r>
              <a:rPr lang="en-US" sz="1400" b="1" i="1" dirty="0"/>
              <a:t>D</a:t>
            </a:r>
            <a:r>
              <a:rPr lang="en-US" sz="1400" i="1" dirty="0"/>
              <a:t> </a:t>
            </a:r>
            <a:r>
              <a:rPr lang="uk-UA" sz="1400" i="1" dirty="0"/>
              <a:t>і </a:t>
            </a:r>
            <a:r>
              <a:rPr lang="en-US" sz="1400" b="1" i="1" dirty="0"/>
              <a:t>E</a:t>
            </a:r>
            <a:r>
              <a:rPr lang="en-US" sz="1400" i="1" dirty="0"/>
              <a:t> </a:t>
            </a:r>
            <a:r>
              <a:rPr lang="uk-UA" sz="1400" i="1" dirty="0"/>
              <a:t>в їх порядку. І залишається тільки завершити список класами </a:t>
            </a:r>
            <a:r>
              <a:rPr lang="en-US" sz="1400" b="1" i="1" dirty="0"/>
              <a:t>O</a:t>
            </a:r>
            <a:r>
              <a:rPr lang="en-US" sz="1400" i="1" dirty="0"/>
              <a:t>, </a:t>
            </a:r>
            <a:r>
              <a:rPr lang="uk-UA" sz="1400" i="1" dirty="0"/>
              <a:t>який загальний батько для всіх інших класів, і </a:t>
            </a:r>
            <a:r>
              <a:rPr lang="en-US" sz="1400" b="1" i="1" dirty="0"/>
              <a:t>object</a:t>
            </a:r>
            <a:r>
              <a:rPr lang="en-US" sz="1400" i="1" dirty="0"/>
              <a:t>, </a:t>
            </a:r>
            <a:r>
              <a:rPr lang="uk-UA" sz="1400" i="1" dirty="0"/>
              <a:t>який батько для </a:t>
            </a:r>
            <a:r>
              <a:rPr lang="en-US" sz="1400" b="1" i="1" dirty="0"/>
              <a:t>O</a:t>
            </a:r>
            <a:r>
              <a:rPr lang="en-US" sz="1400" i="1" dirty="0"/>
              <a:t>. </a:t>
            </a:r>
            <a:endParaRPr lang="uk-UA" sz="1400" i="1" dirty="0"/>
          </a:p>
          <a:p>
            <a:r>
              <a:rPr lang="uk-UA" sz="1400" i="1" dirty="0"/>
              <a:t>Жоден батьківський клас не стоїть перед стоїм нащадком (але може стояти перед чужим). А також порядок проходження класів у </a:t>
            </a:r>
            <a:r>
              <a:rPr lang="en-US" sz="1400" i="1" dirty="0"/>
              <a:t>MRO </a:t>
            </a:r>
            <a:r>
              <a:rPr lang="uk-UA" sz="1400" i="1" dirty="0"/>
              <a:t>узгоджений з порядком спадкування. </a:t>
            </a:r>
          </a:p>
        </p:txBody>
      </p:sp>
    </p:spTree>
    <p:extLst>
      <p:ext uri="{BB962C8B-B14F-4D97-AF65-F5344CB8AC3E}">
        <p14:creationId xmlns:p14="http://schemas.microsoft.com/office/powerpoint/2010/main" val="1713645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3" y="162962"/>
            <a:ext cx="11688023" cy="6473228"/>
          </a:xfrm>
        </p:spPr>
        <p:txBody>
          <a:bodyPr>
            <a:normAutofit/>
          </a:bodyPr>
          <a:lstStyle/>
          <a:p>
            <a:pPr marL="0" indent="0" algn="ctr">
              <a:buNone/>
            </a:pPr>
            <a:r>
              <a:rPr lang="ru-RU" sz="1600" b="1" dirty="0"/>
              <a:t>Коли не можна линеаризувати? </a:t>
            </a:r>
          </a:p>
          <a:p>
            <a:pPr marL="0" indent="0">
              <a:buNone/>
            </a:pPr>
            <a:r>
              <a:rPr lang="ru-RU" sz="1600" dirty="0"/>
              <a:t>Приклад ієрархії класів, що не піддаються лінерізаціі за стандартним алгоритмом. Ось перший нерозв'язний приклад:</a:t>
            </a:r>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dirty="0"/>
              <a:t>Другий приклад:</a:t>
            </a:r>
          </a:p>
          <a:p>
            <a:pPr marL="0" indent="0">
              <a:buNone/>
            </a:pPr>
            <a:endParaRPr lang="ru-RU" sz="1600" dirty="0"/>
          </a:p>
          <a:p>
            <a:pPr marL="0" indent="0">
              <a:buNone/>
            </a:pPr>
            <a:endParaRPr lang="ru-RU" sz="1600" dirty="0"/>
          </a:p>
          <a:p>
            <a:pPr marL="0" indent="0" algn="ctr">
              <a:buNone/>
            </a:pPr>
            <a:r>
              <a:rPr lang="ru-RU" sz="1600" b="1" dirty="0"/>
              <a:t>Як задати свій порядок MRO? </a:t>
            </a:r>
          </a:p>
          <a:p>
            <a:pPr marL="0" indent="0">
              <a:buNone/>
            </a:pPr>
            <a:r>
              <a:rPr lang="ru-RU" sz="1600" dirty="0"/>
              <a:t>Це можливо, використовуючи </a:t>
            </a:r>
            <a:r>
              <a:rPr lang="ru-RU" sz="1600" b="1" i="1" dirty="0"/>
              <a:t>метакласи</a:t>
            </a:r>
            <a:r>
              <a:rPr lang="ru-RU" sz="1600" dirty="0"/>
              <a:t>. Для «конфліктного» класу ми визначимо особливий метакласс, який перекриває явно метод </a:t>
            </a:r>
            <a:r>
              <a:rPr lang="ru-RU" sz="1600" b="1" i="1" dirty="0"/>
              <a:t>mro()</a:t>
            </a:r>
            <a:r>
              <a:rPr lang="ru-RU" sz="1600" dirty="0"/>
              <a:t>, вказуючи вручну, який саме повинен бути порядок дозволу методів. На першому «нерозв'язних» прикладі рішення буде таке: </a:t>
            </a:r>
          </a:p>
          <a:p>
            <a:pPr marL="0" indent="0">
              <a:buNone/>
            </a:pPr>
            <a:r>
              <a:rPr lang="ru-RU" sz="1600" dirty="0"/>
              <a:t> </a:t>
            </a:r>
            <a:endParaRPr lang="uk-UA" sz="1600" dirty="0"/>
          </a:p>
        </p:txBody>
      </p:sp>
      <p:sp>
        <p:nvSpPr>
          <p:cNvPr id="2" name="Rectangle 1"/>
          <p:cNvSpPr>
            <a:spLocks noChangeArrowheads="1"/>
          </p:cNvSpPr>
          <p:nvPr/>
        </p:nvSpPr>
        <p:spPr bwMode="auto">
          <a:xfrm>
            <a:off x="280743" y="748167"/>
            <a:ext cx="1489510" cy="1169551"/>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X</a:t>
            </a:r>
            <a:r>
              <a:rPr kumimoji="0" lang="ru-RU" altLang="ru-RU" sz="1400" b="0" i="0" u="none" strike="noStrike" cap="none" normalizeH="0" baseline="0" dirty="0">
                <a:ln>
                  <a:noFill/>
                </a:ln>
                <a:solidFill>
                  <a:srgbClr val="89DDFF"/>
                </a:solidFill>
                <a:effectLst/>
                <a:latin typeface="JetBrains Mono"/>
              </a:rPr>
              <a:t>: ...</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Y</a:t>
            </a:r>
            <a:r>
              <a:rPr kumimoji="0" lang="ru-RU" altLang="ru-RU" sz="1400" b="0" i="0" u="none" strike="noStrike" cap="none" normalizeH="0" baseline="0" dirty="0">
                <a:ln>
                  <a:noFill/>
                </a:ln>
                <a:solidFill>
                  <a:srgbClr val="89DDFF"/>
                </a:solidFill>
                <a:effectLst/>
                <a:latin typeface="JetBrains Mono"/>
              </a:rPr>
              <a:t>: ...</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X</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Y</a:t>
            </a:r>
            <a:r>
              <a:rPr kumimoji="0" lang="ru-RU" altLang="ru-RU" sz="1400" b="0" i="0" u="none" strike="noStrike" cap="none" normalizeH="0" baseline="0" dirty="0">
                <a:ln>
                  <a:noFill/>
                </a:ln>
                <a:solidFill>
                  <a:srgbClr val="89DDFF"/>
                </a:solidFill>
                <a:effectLst/>
                <a:latin typeface="JetBrains Mono"/>
              </a:rPr>
              <a:t>): ...</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B</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Y</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X</a:t>
            </a:r>
            <a:r>
              <a:rPr kumimoji="0" lang="ru-RU" altLang="ru-RU" sz="1400" b="0" i="0" u="none" strike="noStrike" cap="none" normalizeH="0" baseline="0" dirty="0">
                <a:ln>
                  <a:noFill/>
                </a:ln>
                <a:solidFill>
                  <a:srgbClr val="89DDFF"/>
                </a:solidFill>
                <a:effectLst/>
                <a:latin typeface="JetBrains Mono"/>
              </a:rPr>
              <a:t>): ...</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G</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A</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B</a:t>
            </a:r>
            <a:r>
              <a:rPr kumimoji="0" lang="ru-RU" altLang="ru-RU" sz="1400" b="0" i="0" u="none" strike="noStrike" cap="none" normalizeH="0" baseline="0" dirty="0">
                <a:ln>
                  <a:noFill/>
                </a:ln>
                <a:solidFill>
                  <a:srgbClr val="89DDFF"/>
                </a:solidFill>
                <a:effectLst/>
                <a:latin typeface="JetBrains Mono"/>
              </a:rPr>
              <a:t>): ...</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2043065" y="826759"/>
            <a:ext cx="8947841" cy="738664"/>
          </a:xfrm>
          <a:prstGeom prst="rect">
            <a:avLst/>
          </a:prstGeom>
        </p:spPr>
        <p:txBody>
          <a:bodyPr wrap="square">
            <a:spAutoFit/>
          </a:bodyPr>
          <a:lstStyle/>
          <a:p>
            <a:r>
              <a:rPr lang="ru-RU" sz="1400" i="1" dirty="0"/>
              <a:t>Для A порядок X -&gt; Y, а для B - зворотний Y -&gt; X. Клас G зобов'язаний задовольнити обом порядкам спадкування, що неможливо, так як вони суперечать один одному. </a:t>
            </a:r>
          </a:p>
          <a:p>
            <a:r>
              <a:rPr lang="ru-RU" sz="1400" i="1" dirty="0"/>
              <a:t>Виникне помилка в рядку оголошення класу G: </a:t>
            </a:r>
            <a:endParaRPr lang="uk-UA" sz="1400" i="1" dirty="0"/>
          </a:p>
        </p:txBody>
      </p:sp>
      <p:pic>
        <p:nvPicPr>
          <p:cNvPr id="5" name="Picture 4"/>
          <p:cNvPicPr>
            <a:picLocks noChangeAspect="1"/>
          </p:cNvPicPr>
          <p:nvPr/>
        </p:nvPicPr>
        <p:blipFill>
          <a:blip r:embed="rId2"/>
          <a:stretch>
            <a:fillRect/>
          </a:stretch>
        </p:blipFill>
        <p:spPr>
          <a:xfrm>
            <a:off x="6516985" y="1113876"/>
            <a:ext cx="3975981" cy="749221"/>
          </a:xfrm>
          <a:prstGeom prst="rect">
            <a:avLst/>
          </a:prstGeom>
        </p:spPr>
      </p:pic>
      <p:sp>
        <p:nvSpPr>
          <p:cNvPr id="6" name="Rectangle 2"/>
          <p:cNvSpPr>
            <a:spLocks noChangeArrowheads="1"/>
          </p:cNvSpPr>
          <p:nvPr/>
        </p:nvSpPr>
        <p:spPr bwMode="auto">
          <a:xfrm>
            <a:off x="280743" y="2179403"/>
            <a:ext cx="1467005" cy="738664"/>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X</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Y</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X</a:t>
            </a:r>
            <a:r>
              <a:rPr kumimoji="0" lang="ru-RU" altLang="ru-RU" sz="1400" b="0" i="0" u="none" strike="noStrike" cap="none" normalizeH="0" baseline="0">
                <a:ln>
                  <a:noFill/>
                </a:ln>
                <a:solidFill>
                  <a:srgbClr val="89DDFF"/>
                </a:solidFill>
                <a:effectLst/>
                <a:latin typeface="JetBrains Mono"/>
              </a:rPr>
              <a:t>): ...</a:t>
            </a:r>
            <a:br>
              <a:rPr kumimoji="0" lang="ru-RU" altLang="ru-RU" sz="1400" b="0" i="0" u="none" strike="noStrike" cap="none" normalizeH="0" baseline="0">
                <a:ln>
                  <a:noFill/>
                </a:ln>
                <a:solidFill>
                  <a:srgbClr val="89DDFF"/>
                </a:solidFill>
                <a:effectLst/>
                <a:latin typeface="JetBrains Mono"/>
              </a:rPr>
            </a:br>
            <a:r>
              <a:rPr kumimoji="0" lang="ru-RU" altLang="ru-RU" sz="1400" b="0" i="1" u="none" strike="noStrike" cap="none" normalizeH="0" baseline="0">
                <a:ln>
                  <a:noFill/>
                </a:ln>
                <a:solidFill>
                  <a:srgbClr val="C792EA"/>
                </a:solidFill>
                <a:effectLst/>
                <a:latin typeface="JetBrains Mono"/>
              </a:rPr>
              <a:t>class </a:t>
            </a:r>
            <a:r>
              <a:rPr kumimoji="0" lang="ru-RU" altLang="ru-RU" sz="1400" b="0" i="0" u="none" strike="noStrike" cap="none" normalizeH="0" baseline="0">
                <a:ln>
                  <a:noFill/>
                </a:ln>
                <a:solidFill>
                  <a:srgbClr val="FFCB6B"/>
                </a:solidFill>
                <a:effectLst/>
                <a:latin typeface="JetBrains Mono"/>
              </a:rPr>
              <a:t>A</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X</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Y</a:t>
            </a:r>
            <a:r>
              <a:rPr kumimoji="0" lang="ru-RU" altLang="ru-RU" sz="1400" b="0" i="0" u="none" strike="noStrike" cap="none" normalizeH="0" baseline="0">
                <a:ln>
                  <a:noFill/>
                </a:ln>
                <a:solidFill>
                  <a:srgbClr val="89DDFF"/>
                </a:solidFill>
                <a:effectLst/>
                <a:latin typeface="JetBrains Mono"/>
              </a:rPr>
              <a:t>): ...</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1975934" y="2125771"/>
            <a:ext cx="4044620" cy="718452"/>
          </a:xfrm>
          <a:prstGeom prst="rect">
            <a:avLst/>
          </a:prstGeom>
        </p:spPr>
      </p:pic>
      <p:sp>
        <p:nvSpPr>
          <p:cNvPr id="8" name="Rectangle 7"/>
          <p:cNvSpPr/>
          <p:nvPr/>
        </p:nvSpPr>
        <p:spPr>
          <a:xfrm>
            <a:off x="6248740" y="2150214"/>
            <a:ext cx="5407450" cy="738664"/>
          </a:xfrm>
          <a:prstGeom prst="rect">
            <a:avLst/>
          </a:prstGeom>
        </p:spPr>
        <p:txBody>
          <a:bodyPr wrap="square">
            <a:spAutoFit/>
          </a:bodyPr>
          <a:lstStyle/>
          <a:p>
            <a:r>
              <a:rPr lang="uk-UA" sz="1400" i="1" dirty="0"/>
              <a:t>Тут клас </a:t>
            </a:r>
            <a:r>
              <a:rPr lang="en-US" sz="1400" i="1" dirty="0"/>
              <a:t>X </a:t>
            </a:r>
            <a:r>
              <a:rPr lang="uk-UA" sz="1400" i="1" dirty="0"/>
              <a:t>успадковується двічі, і куди б його не помістили в ланцюжку </a:t>
            </a:r>
            <a:r>
              <a:rPr lang="en-US" sz="1400" i="1" dirty="0"/>
              <a:t>MRO, </a:t>
            </a:r>
            <a:r>
              <a:rPr lang="uk-UA" sz="1400" i="1" dirty="0"/>
              <a:t>він або порушить правило старшинства (</a:t>
            </a:r>
            <a:r>
              <a:rPr lang="en-US" sz="1400" i="1" dirty="0"/>
              <a:t>A -&gt; X -&gt; Y -&gt; object), </a:t>
            </a:r>
            <a:r>
              <a:rPr lang="uk-UA" sz="1400" i="1" dirty="0"/>
              <a:t>або порядку наслідування (</a:t>
            </a:r>
            <a:r>
              <a:rPr lang="en-US" sz="1400" i="1" dirty="0"/>
              <a:t>A -&gt; Y -&gt; X -&gt; object). </a:t>
            </a:r>
            <a:endParaRPr lang="uk-UA" sz="1400" i="1" dirty="0"/>
          </a:p>
        </p:txBody>
      </p:sp>
      <p:sp>
        <p:nvSpPr>
          <p:cNvPr id="10" name="Rectangle 4"/>
          <p:cNvSpPr>
            <a:spLocks noChangeArrowheads="1"/>
          </p:cNvSpPr>
          <p:nvPr/>
        </p:nvSpPr>
        <p:spPr bwMode="auto">
          <a:xfrm>
            <a:off x="280743" y="4143200"/>
            <a:ext cx="4332404" cy="249299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X</a:t>
            </a: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Y</a:t>
            </a: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A</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X</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Y</a:t>
            </a: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B</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Y</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X</a:t>
            </a: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MyMRO</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type</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 наслідування type = це метаклас</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546E7A"/>
                </a:solidFill>
                <a:effectLst/>
                <a:latin typeface="JetBrains Mono"/>
              </a:rPr>
              <a:t>    </a:t>
            </a: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mro</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cls</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C792EA"/>
                </a:solidFill>
                <a:effectLst/>
                <a:latin typeface="JetBrains Mono"/>
              </a:rPr>
              <a:t>return </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FF5370"/>
                </a:solidFill>
                <a:effectLst/>
                <a:latin typeface="JetBrains Mono"/>
              </a:rPr>
              <a:t>cls</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B</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X</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Y</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object</a:t>
            </a: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546E7A"/>
                </a:solidFill>
                <a:effectLst/>
                <a:latin typeface="JetBrains Mono"/>
              </a:rPr>
              <a:t># явно задаємо порядок!</a:t>
            </a:r>
            <a:br>
              <a:rPr kumimoji="0" lang="ru-RU" altLang="ru-RU" sz="1200" b="0" i="1" u="none" strike="noStrike" cap="none" normalizeH="0" baseline="0">
                <a:ln>
                  <a:noFill/>
                </a:ln>
                <a:solidFill>
                  <a:srgbClr val="546E7A"/>
                </a:solidFill>
                <a:effectLst/>
                <a:latin typeface="JetBrains Mono"/>
              </a:rPr>
            </a:br>
            <a:r>
              <a:rPr kumimoji="0" lang="ru-RU" altLang="ru-RU" sz="1200" b="0" i="1" u="none" strike="noStrike" cap="none" normalizeH="0" baseline="0">
                <a:ln>
                  <a:noFill/>
                </a:ln>
                <a:solidFill>
                  <a:srgbClr val="C792EA"/>
                </a:solidFill>
                <a:effectLst/>
                <a:latin typeface="JetBrains Mono"/>
              </a:rPr>
              <a:t>class </a:t>
            </a:r>
            <a:r>
              <a:rPr kumimoji="0" lang="ru-RU" altLang="ru-RU" sz="1200" b="0" i="0" u="none" strike="noStrike" cap="none" normalizeH="0" baseline="0">
                <a:ln>
                  <a:noFill/>
                </a:ln>
                <a:solidFill>
                  <a:srgbClr val="FFCB6B"/>
                </a:solidFill>
                <a:effectLst/>
                <a:latin typeface="JetBrains Mono"/>
              </a:rPr>
              <a:t>G</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A</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C3CEE3"/>
                </a:solidFill>
                <a:effectLst/>
                <a:latin typeface="JetBrains Mono"/>
              </a:rPr>
              <a:t>B</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metaclass</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MyMRO</a:t>
            </a: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br>
              <a:rPr kumimoji="0" lang="ru-RU" altLang="ru-RU" sz="1200" b="0" i="0" u="none" strike="noStrike" cap="none" normalizeH="0" baseline="0">
                <a:ln>
                  <a:noFill/>
                </a:ln>
                <a:solidFill>
                  <a:srgbClr val="89DDFF"/>
                </a:solidFill>
                <a:effectLst/>
                <a:latin typeface="JetBrains Mono"/>
              </a:rPr>
            </a:br>
            <a:r>
              <a:rPr kumimoji="0" lang="ru-RU" altLang="ru-RU" sz="1200" b="0" i="1" u="none" strike="noStrike" cap="none" normalizeH="0" baseline="0">
                <a:ln>
                  <a:noFill/>
                </a:ln>
                <a:solidFill>
                  <a:srgbClr val="C792EA"/>
                </a:solidFill>
                <a:effectLst/>
                <a:latin typeface="JetBrains Mono"/>
              </a:rPr>
              <a:t>def </a:t>
            </a:r>
            <a:r>
              <a:rPr kumimoji="0" lang="ru-RU" altLang="ru-RU" sz="1200" b="0" i="0" u="none" strike="noStrike" cap="none" normalizeH="0" baseline="0">
                <a:ln>
                  <a:noFill/>
                </a:ln>
                <a:solidFill>
                  <a:srgbClr val="82AAFF"/>
                </a:solidFill>
                <a:effectLst/>
                <a:latin typeface="JetBrains Mono"/>
              </a:rPr>
              <a:t>print_mro</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F78C6C"/>
                </a:solidFill>
                <a:effectLst/>
                <a:latin typeface="JetBrains Mono"/>
              </a:rPr>
              <a:t>T</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r>
              <a:rPr kumimoji="0" lang="ru-RU" altLang="ru-RU" sz="1200" b="0" i="1" u="none" strike="noStrike" cap="none" normalizeH="0" baseline="0">
                <a:ln>
                  <a:noFill/>
                </a:ln>
                <a:solidFill>
                  <a:srgbClr val="82AAFF"/>
                </a:solidFill>
                <a:effectLst/>
                <a:latin typeface="JetBrains Mono"/>
              </a:rPr>
              <a:t>print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c</a:t>
            </a:r>
            <a:r>
              <a:rPr kumimoji="0" lang="ru-RU" altLang="ru-RU" sz="1200" b="0" i="0" u="none" strike="noStrike" cap="none" normalizeH="0" baseline="0">
                <a:ln>
                  <a:noFill/>
                </a:ln>
                <a:solidFill>
                  <a:srgbClr val="89DDFF"/>
                </a:solidFill>
                <a:effectLst/>
                <a:latin typeface="JetBrains Mono"/>
              </a:rPr>
              <a:t>.</a:t>
            </a:r>
            <a:r>
              <a:rPr kumimoji="0" lang="ru-RU" altLang="ru-RU" sz="1200" b="0" i="1" u="none" strike="noStrike" cap="none" normalizeH="0" baseline="0">
                <a:ln>
                  <a:noFill/>
                </a:ln>
                <a:solidFill>
                  <a:srgbClr val="82AAFF"/>
                </a:solidFill>
                <a:effectLst/>
                <a:latin typeface="JetBrains Mono"/>
              </a:rPr>
              <a:t>__name__ </a:t>
            </a:r>
            <a:r>
              <a:rPr kumimoji="0" lang="ru-RU" altLang="ru-RU" sz="1200" b="0" i="1" u="none" strike="noStrike" cap="none" normalizeH="0" baseline="0">
                <a:ln>
                  <a:noFill/>
                </a:ln>
                <a:solidFill>
                  <a:srgbClr val="C792EA"/>
                </a:solidFill>
                <a:effectLst/>
                <a:latin typeface="JetBrains Mono"/>
              </a:rPr>
              <a:t>for </a:t>
            </a:r>
            <a:r>
              <a:rPr kumimoji="0" lang="ru-RU" altLang="ru-RU" sz="1200" b="0" i="0" u="none" strike="noStrike" cap="none" normalizeH="0" baseline="0">
                <a:ln>
                  <a:noFill/>
                </a:ln>
                <a:solidFill>
                  <a:srgbClr val="C3CEE3"/>
                </a:solidFill>
                <a:effectLst/>
                <a:latin typeface="JetBrains Mono"/>
              </a:rPr>
              <a:t>c </a:t>
            </a:r>
            <a:r>
              <a:rPr kumimoji="0" lang="ru-RU" altLang="ru-RU" sz="1200" b="0" i="1" u="none" strike="noStrike" cap="none" normalizeH="0" baseline="0">
                <a:ln>
                  <a:noFill/>
                </a:ln>
                <a:solidFill>
                  <a:srgbClr val="C792EA"/>
                </a:solidFill>
                <a:effectLst/>
                <a:latin typeface="JetBrains Mono"/>
              </a:rPr>
              <a:t>in </a:t>
            </a:r>
            <a:r>
              <a:rPr kumimoji="0" lang="ru-RU" altLang="ru-RU" sz="1200" b="0" i="0" u="none" strike="noStrike" cap="none" normalizeH="0" baseline="0">
                <a:ln>
                  <a:noFill/>
                </a:ln>
                <a:solidFill>
                  <a:srgbClr val="F78C6C"/>
                </a:solidFill>
                <a:effectLst/>
                <a:latin typeface="JetBrains Mono"/>
              </a:rPr>
              <a:t>T</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82AAFF"/>
                </a:solidFill>
                <a:effectLst/>
                <a:latin typeface="JetBrains Mono"/>
              </a:rPr>
              <a:t>mro</a:t>
            </a:r>
            <a:r>
              <a:rPr kumimoji="0" lang="ru-RU" altLang="ru-RU" sz="1200" b="0" i="0" u="none" strike="noStrike" cap="none" normalizeH="0" baseline="0">
                <a:ln>
                  <a:noFill/>
                </a:ln>
                <a:solidFill>
                  <a:srgbClr val="89DDFF"/>
                </a:solidFill>
                <a:effectLst/>
                <a:latin typeface="JetBrains Mono"/>
              </a:rPr>
              <a:t>()], </a:t>
            </a:r>
            <a:r>
              <a:rPr kumimoji="0" lang="ru-RU" altLang="ru-RU" sz="1200" b="0" i="0" u="none" strike="noStrike" cap="none" normalizeH="0" baseline="0">
                <a:ln>
                  <a:noFill/>
                </a:ln>
                <a:solidFill>
                  <a:srgbClr val="F78C6C"/>
                </a:solidFill>
                <a:effectLst/>
                <a:latin typeface="JetBrains Mono"/>
              </a:rPr>
              <a:t>sep</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E88D"/>
                </a:solidFill>
                <a:effectLst/>
                <a:latin typeface="JetBrains Mono"/>
              </a:rPr>
              <a:t>' -&gt; '</a:t>
            </a:r>
            <a:r>
              <a:rPr kumimoji="0" lang="ru-RU" altLang="ru-RU" sz="1200" b="0" i="0" u="none" strike="noStrike" cap="none" normalizeH="0" baseline="0">
                <a:ln>
                  <a:noFill/>
                </a:ln>
                <a:solidFill>
                  <a:srgbClr val="89DDFF"/>
                </a:solidFill>
                <a:effectLst/>
                <a:latin typeface="JetBrains Mono"/>
              </a:rPr>
              <a:t>)</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9DDFF"/>
                </a:solidFill>
                <a:effectLst/>
                <a:latin typeface="JetBrains Mono"/>
              </a:rPr>
              <a:t>    </a:t>
            </a:r>
            <a:br>
              <a:rPr kumimoji="0" lang="ru-RU" altLang="ru-RU" sz="1200" b="0" i="0" u="none" strike="noStrike" cap="none" normalizeH="0" baseline="0">
                <a:ln>
                  <a:noFill/>
                </a:ln>
                <a:solidFill>
                  <a:srgbClr val="89DDFF"/>
                </a:solidFill>
                <a:effectLst/>
                <a:latin typeface="JetBrains Mono"/>
              </a:rPr>
            </a:br>
            <a:r>
              <a:rPr kumimoji="0" lang="ru-RU" altLang="ru-RU" sz="1200" b="0" i="0" u="none" strike="noStrike" cap="none" normalizeH="0" baseline="0">
                <a:ln>
                  <a:noFill/>
                </a:ln>
                <a:solidFill>
                  <a:srgbClr val="82AAFF"/>
                </a:solidFill>
                <a:effectLst/>
                <a:latin typeface="JetBrains Mono"/>
              </a:rPr>
              <a:t>print_mro</a:t>
            </a:r>
            <a:r>
              <a:rPr kumimoji="0" lang="ru-RU" altLang="ru-RU" sz="1200" b="0" i="0" u="none" strike="noStrike" cap="none" normalizeH="0" baseline="0">
                <a:ln>
                  <a:noFill/>
                </a:ln>
                <a:solidFill>
                  <a:srgbClr val="89DDFF"/>
                </a:solidFill>
                <a:effectLst/>
                <a:latin typeface="JetBrains Mono"/>
              </a:rPr>
              <a:t>(</a:t>
            </a:r>
            <a:r>
              <a:rPr kumimoji="0" lang="ru-RU" altLang="ru-RU" sz="1200" b="0" i="0" u="none" strike="noStrike" cap="none" normalizeH="0" baseline="0">
                <a:ln>
                  <a:noFill/>
                </a:ln>
                <a:solidFill>
                  <a:srgbClr val="C3CEE3"/>
                </a:solidFill>
                <a:effectLst/>
                <a:latin typeface="JetBrains Mono"/>
              </a:rPr>
              <a:t>G</a:t>
            </a:r>
            <a:r>
              <a:rPr kumimoji="0" lang="ru-RU" altLang="ru-RU" sz="1200" b="0" i="0" u="none" strike="noStrike" cap="none" normalizeH="0" baseline="0">
                <a:ln>
                  <a:noFill/>
                </a:ln>
                <a:solidFill>
                  <a:srgbClr val="89DDFF"/>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4"/>
          <a:stretch>
            <a:fillRect/>
          </a:stretch>
        </p:blipFill>
        <p:spPr>
          <a:xfrm>
            <a:off x="4739441" y="6336836"/>
            <a:ext cx="2562225" cy="295275"/>
          </a:xfrm>
          <a:prstGeom prst="rect">
            <a:avLst/>
          </a:prstGeom>
        </p:spPr>
      </p:pic>
    </p:spTree>
    <p:extLst>
      <p:ext uri="{BB962C8B-B14F-4D97-AF65-F5344CB8AC3E}">
        <p14:creationId xmlns:p14="http://schemas.microsoft.com/office/powerpoint/2010/main" val="2497072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787612" cy="6328372"/>
          </a:xfrm>
        </p:spPr>
        <p:txBody>
          <a:bodyPr>
            <a:normAutofit/>
          </a:bodyPr>
          <a:lstStyle/>
          <a:p>
            <a:pPr marL="0" indent="0" algn="ctr">
              <a:buNone/>
            </a:pPr>
            <a:r>
              <a:rPr lang="uk-UA" sz="1800" b="1" dirty="0"/>
              <a:t>Міксини в </a:t>
            </a:r>
            <a:r>
              <a:rPr lang="en-US" sz="1800" b="1" dirty="0"/>
              <a:t>Python </a:t>
            </a:r>
          </a:p>
          <a:p>
            <a:pPr marL="0" indent="0">
              <a:buNone/>
            </a:pPr>
            <a:r>
              <a:rPr lang="ru-RU" sz="1600" b="1" i="1" dirty="0"/>
              <a:t>Mixin</a:t>
            </a:r>
            <a:r>
              <a:rPr lang="ru-RU" sz="1600" dirty="0"/>
              <a:t> являє собою набір атрибутів і методів, які можуть бути використані в різних класах, які не «приходять» з базового класу. </a:t>
            </a:r>
            <a:endParaRPr lang="uk-UA" sz="1600" dirty="0"/>
          </a:p>
          <a:p>
            <a:pPr marL="0" indent="0">
              <a:buNone/>
            </a:pPr>
            <a:r>
              <a:rPr lang="en-US" sz="1600" dirty="0"/>
              <a:t>Python </a:t>
            </a:r>
            <a:r>
              <a:rPr lang="uk-UA" sz="1600" dirty="0"/>
              <a:t>не підтримує </a:t>
            </a:r>
            <a:r>
              <a:rPr lang="uk-UA" sz="1600" i="1" dirty="0"/>
              <a:t>міксини</a:t>
            </a:r>
            <a:r>
              <a:rPr lang="uk-UA" sz="1600" dirty="0"/>
              <a:t> якимось окремо визначеним функціоналом, тому для їх реалізації використовується множинне успадкування. Це явно вимагає великої дисципліни від програміста, оскільки порушує одне з основних припущень для Міксинів: </a:t>
            </a:r>
            <a:r>
              <a:rPr lang="uk-UA" sz="1600" i="1" dirty="0"/>
              <a:t>їх ортогональность до дерева успадкування</a:t>
            </a:r>
            <a:r>
              <a:rPr lang="uk-UA" sz="1600" dirty="0"/>
              <a:t>. </a:t>
            </a:r>
          </a:p>
          <a:p>
            <a:pPr marL="0" indent="0">
              <a:buNone/>
            </a:pPr>
            <a:r>
              <a:rPr lang="uk-UA" sz="1600" dirty="0"/>
              <a:t>В </a:t>
            </a:r>
            <a:r>
              <a:rPr lang="en-US" sz="1600" dirty="0"/>
              <a:t>Python </a:t>
            </a:r>
            <a:r>
              <a:rPr lang="uk-UA" sz="1600" b="1" dirty="0"/>
              <a:t>міксини</a:t>
            </a:r>
            <a:r>
              <a:rPr lang="uk-UA" sz="1600" dirty="0"/>
              <a:t> - це класи, які живуть в звичайному дереві успадкування, але вони залишаються невеликими, щоб уникнути створення ієрархій, які занадто складні для розуміння. </a:t>
            </a:r>
          </a:p>
          <a:p>
            <a:pPr marL="0" indent="0">
              <a:buNone/>
            </a:pPr>
            <a:r>
              <a:rPr lang="uk-UA" sz="1600" dirty="0"/>
              <a:t>Зокрема</a:t>
            </a:r>
            <a:r>
              <a:rPr lang="uk-UA" sz="1600" b="1" i="1" dirty="0"/>
              <a:t>, міксини не повинні мати спільних предків, крім </a:t>
            </a:r>
            <a:r>
              <a:rPr lang="en-US" sz="1600" b="1" i="1" dirty="0"/>
              <a:t>object</a:t>
            </a:r>
            <a:r>
              <a:rPr lang="uk-UA" sz="1600" b="1" i="1" dirty="0"/>
              <a:t>, з іншими батьківськими класами</a:t>
            </a:r>
            <a:r>
              <a:rPr lang="uk-UA" sz="1600" dirty="0"/>
              <a:t>. </a:t>
            </a:r>
          </a:p>
        </p:txBody>
      </p:sp>
      <p:sp>
        <p:nvSpPr>
          <p:cNvPr id="4" name="Rectangle 3"/>
          <p:cNvSpPr/>
          <p:nvPr/>
        </p:nvSpPr>
        <p:spPr>
          <a:xfrm>
            <a:off x="5618938" y="2921912"/>
            <a:ext cx="6367259" cy="3785652"/>
          </a:xfrm>
          <a:prstGeom prst="rect">
            <a:avLst/>
          </a:prstGeom>
        </p:spPr>
        <p:txBody>
          <a:bodyPr wrap="square">
            <a:spAutoFit/>
          </a:bodyPr>
          <a:lstStyle/>
          <a:p>
            <a:r>
              <a:rPr lang="uk-UA" sz="1600" i="1" dirty="0"/>
              <a:t>Клас </a:t>
            </a:r>
            <a:r>
              <a:rPr lang="en-US" sz="1600" b="1" i="1" dirty="0" err="1"/>
              <a:t>ResizableMixin</a:t>
            </a:r>
            <a:r>
              <a:rPr lang="en-US" sz="1600" i="1" dirty="0"/>
              <a:t> </a:t>
            </a:r>
            <a:r>
              <a:rPr lang="uk-UA" sz="1600" i="1" dirty="0"/>
              <a:t>успадковується не від </a:t>
            </a:r>
            <a:r>
              <a:rPr lang="en-US" sz="1600" b="1" i="1" dirty="0" err="1"/>
              <a:t>GraphicalEntity</a:t>
            </a:r>
            <a:r>
              <a:rPr lang="en-US" sz="1600" i="1" dirty="0"/>
              <a:t>, </a:t>
            </a:r>
            <a:r>
              <a:rPr lang="uk-UA" sz="1600" i="1" dirty="0"/>
              <a:t>а безпосередньо від </a:t>
            </a:r>
            <a:r>
              <a:rPr lang="en-US" sz="1600" b="1" i="1" dirty="0"/>
              <a:t>object</a:t>
            </a:r>
            <a:r>
              <a:rPr lang="en-US" sz="1600" i="1" dirty="0"/>
              <a:t>, </a:t>
            </a:r>
            <a:r>
              <a:rPr lang="uk-UA" sz="1600" i="1" dirty="0"/>
              <a:t>тому </a:t>
            </a:r>
            <a:r>
              <a:rPr lang="en-US" sz="1600" b="1" i="1" dirty="0" err="1"/>
              <a:t>ResizableGraphicalEntity</a:t>
            </a:r>
            <a:r>
              <a:rPr lang="en-US" sz="1600" i="1" dirty="0"/>
              <a:t> </a:t>
            </a:r>
            <a:r>
              <a:rPr lang="uk-UA" sz="1600" i="1" dirty="0"/>
              <a:t>отримує від нього тільки метод </a:t>
            </a:r>
            <a:r>
              <a:rPr lang="en-US" sz="1600" b="1" i="1" dirty="0"/>
              <a:t>resize</a:t>
            </a:r>
            <a:r>
              <a:rPr lang="en-US" sz="1600" i="1" dirty="0"/>
              <a:t>. </a:t>
            </a:r>
            <a:r>
              <a:rPr lang="uk-UA" sz="1600" i="1" dirty="0"/>
              <a:t>Це спрощує дерево успадкування </a:t>
            </a:r>
            <a:r>
              <a:rPr lang="en-US" sz="1600" b="1" i="1" dirty="0" err="1"/>
              <a:t>ResizableGraphicalEntity</a:t>
            </a:r>
            <a:r>
              <a:rPr lang="en-US" sz="1600" i="1" dirty="0"/>
              <a:t> </a:t>
            </a:r>
            <a:r>
              <a:rPr lang="uk-UA" sz="1600" i="1" dirty="0"/>
              <a:t>і допомагає знизити ризик «проблеми ромбу». Це дозволяє вільно використовувати </a:t>
            </a:r>
            <a:r>
              <a:rPr lang="en-US" sz="1600" b="1" i="1" dirty="0" err="1"/>
              <a:t>GraphicalEntity</a:t>
            </a:r>
            <a:r>
              <a:rPr lang="en-US" sz="1600" b="1" i="1" dirty="0"/>
              <a:t> </a:t>
            </a:r>
            <a:r>
              <a:rPr lang="uk-UA" sz="1600" i="1" dirty="0"/>
              <a:t>як батька для інших класів без необхідності наслідувати методи, які нам не потрібні. </a:t>
            </a:r>
          </a:p>
          <a:p>
            <a:r>
              <a:rPr lang="uk-UA" sz="1600" i="1" dirty="0"/>
              <a:t>Це відбувається тому, </a:t>
            </a:r>
            <a:r>
              <a:rPr lang="uk-UA" sz="1600" i="1" u="sng" dirty="0"/>
              <a:t>що класи призначені для того, щоб цього уникнути</a:t>
            </a:r>
            <a:r>
              <a:rPr lang="uk-UA" sz="1600" i="1" dirty="0"/>
              <a:t>, а не через особливості мови: </a:t>
            </a:r>
            <a:r>
              <a:rPr lang="uk-UA" sz="1600" i="1" u="sng" dirty="0"/>
              <a:t>алгоритм </a:t>
            </a:r>
            <a:r>
              <a:rPr lang="en-US" sz="1600" i="1" u="sng" dirty="0"/>
              <a:t>MRO </a:t>
            </a:r>
            <a:r>
              <a:rPr lang="uk-UA" sz="1600" i="1" u="sng" dirty="0"/>
              <a:t>просто гарантує, що завжди буде однозначний вибір у разі декількох предків</a:t>
            </a:r>
            <a:r>
              <a:rPr lang="uk-UA" sz="1600" i="1" dirty="0"/>
              <a:t>. </a:t>
            </a:r>
          </a:p>
          <a:p>
            <a:r>
              <a:rPr lang="en-US" sz="1600" b="1" i="1" dirty="0" err="1"/>
              <a:t>Mixins</a:t>
            </a:r>
            <a:r>
              <a:rPr lang="en-US" sz="1600" i="1" dirty="0"/>
              <a:t> </a:t>
            </a:r>
            <a:r>
              <a:rPr lang="uk-UA" sz="1600" i="1" dirty="0"/>
              <a:t>зазвичай не можуть бути занадто загальними. Зрештою, вони </a:t>
            </a:r>
            <a:r>
              <a:rPr lang="uk-UA" sz="1600" b="1" i="1" dirty="0"/>
              <a:t>призначені для додавання певних функцій в класи</a:t>
            </a:r>
            <a:r>
              <a:rPr lang="uk-UA" sz="1600" i="1" dirty="0"/>
              <a:t>, але ці нові функції часто взаємодіють з іншими вже існуючими функціями розширеного класу. У цьому випадку метод </a:t>
            </a:r>
            <a:r>
              <a:rPr lang="en-US" sz="1600" b="1" i="1" dirty="0"/>
              <a:t>resize</a:t>
            </a:r>
            <a:r>
              <a:rPr lang="en-US" sz="1600" i="1" dirty="0"/>
              <a:t> </a:t>
            </a:r>
            <a:r>
              <a:rPr lang="uk-UA" sz="1600" i="1" dirty="0"/>
              <a:t>взаємодіє з атрибутами </a:t>
            </a:r>
            <a:r>
              <a:rPr lang="en-US" sz="1600" b="1" i="1" dirty="0" err="1"/>
              <a:t>size_x</a:t>
            </a:r>
            <a:r>
              <a:rPr lang="en-US" sz="1600" i="1" dirty="0"/>
              <a:t> </a:t>
            </a:r>
            <a:r>
              <a:rPr lang="uk-UA" sz="1600" i="1" dirty="0"/>
              <a:t>і </a:t>
            </a:r>
            <a:r>
              <a:rPr lang="en-US" sz="1600" b="1" i="1" dirty="0" err="1"/>
              <a:t>size_y</a:t>
            </a:r>
            <a:r>
              <a:rPr lang="en-US" sz="1600" i="1" dirty="0"/>
              <a:t>, </a:t>
            </a:r>
            <a:r>
              <a:rPr lang="uk-UA" sz="1600" i="1" dirty="0"/>
              <a:t>які повинні бути присутніми в об'єкті. </a:t>
            </a:r>
          </a:p>
        </p:txBody>
      </p:sp>
      <p:sp>
        <p:nvSpPr>
          <p:cNvPr id="5" name="Rectangle 1"/>
          <p:cNvSpPr>
            <a:spLocks noChangeArrowheads="1"/>
          </p:cNvSpPr>
          <p:nvPr/>
        </p:nvSpPr>
        <p:spPr bwMode="auto">
          <a:xfrm>
            <a:off x="226337" y="3029047"/>
            <a:ext cx="5320174" cy="310854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GraphicalEntity</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B200B2"/>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 pos_x, pos_y, size_x, size_y):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.pos_x = pos_x</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.pos_y = pos_y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.size_x = size_x</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.size_y = size_y</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ResizableMixin</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resize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 size_x, size_y):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.size_x = size_x</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.size_y = size_y</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ResizableGraphicalEntity</a:t>
            </a:r>
            <a:r>
              <a:rPr kumimoji="0" lang="ru-RU" altLang="ru-RU" sz="1400" b="0" i="0" u="none" strike="noStrike" cap="none" normalizeH="0" baseline="0">
                <a:ln>
                  <a:noFill/>
                </a:ln>
                <a:solidFill>
                  <a:srgbClr val="262626"/>
                </a:solidFill>
                <a:effectLst/>
                <a:latin typeface="JetBrains Mono"/>
              </a:rPr>
              <a:t>(GraphicalEntity, ResizableMixin):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pass</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5494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b="1" dirty="0"/>
              <a:t>Використання Міксинів для «взламування» успадкування </a:t>
            </a:r>
          </a:p>
          <a:p>
            <a:pPr marL="0" indent="0">
              <a:buNone/>
            </a:pPr>
            <a:r>
              <a:rPr lang="uk-UA" sz="1600" dirty="0"/>
              <a:t>Завдяки </a:t>
            </a:r>
            <a:r>
              <a:rPr lang="en-US" sz="1600" dirty="0"/>
              <a:t>MRO </a:t>
            </a:r>
            <a:r>
              <a:rPr lang="uk-UA" sz="1600" dirty="0"/>
              <a:t>можна використовувати множинне успадкування для перевизначення методів, які об'єкти успадковують від своїх батьків, що дозволяє їм створювати класи без дублювання коду. </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i="1" dirty="0"/>
              <a:t>Можна було б просто перевизначити </a:t>
            </a:r>
            <a:r>
              <a:rPr lang="uk-UA" sz="1600" b="1" i="1" dirty="0"/>
              <a:t>__</a:t>
            </a:r>
            <a:r>
              <a:rPr lang="en-US" sz="1600" b="1" i="1" dirty="0" err="1"/>
              <a:t>init</a:t>
            </a:r>
            <a:r>
              <a:rPr lang="en-US" sz="1600" b="1" i="1" dirty="0"/>
              <a:t>__ </a:t>
            </a:r>
            <a:r>
              <a:rPr lang="uk-UA" sz="1600" i="1" dirty="0"/>
              <a:t>в новому класі </a:t>
            </a:r>
          </a:p>
          <a:p>
            <a:pPr marL="0" indent="0">
              <a:buNone/>
            </a:pPr>
            <a:endParaRPr lang="uk-UA" sz="1600" i="1" dirty="0"/>
          </a:p>
          <a:p>
            <a:pPr marL="0" indent="0">
              <a:buNone/>
            </a:pPr>
            <a:endParaRPr lang="uk-UA" sz="1600" i="1" dirty="0"/>
          </a:p>
          <a:p>
            <a:pPr marL="0" indent="0">
              <a:buNone/>
            </a:pPr>
            <a:endParaRPr lang="uk-UA" sz="1600" i="1" dirty="0"/>
          </a:p>
          <a:p>
            <a:pPr marL="0" indent="0">
              <a:buNone/>
            </a:pPr>
            <a:endParaRPr lang="uk-UA" sz="1600" i="1" dirty="0"/>
          </a:p>
          <a:p>
            <a:pPr marL="0" indent="0">
              <a:buNone/>
            </a:pPr>
            <a:r>
              <a:rPr lang="uk-UA" sz="1600" i="1" dirty="0"/>
              <a:t>який виконує необхідне завдання, але тісно зв'язує особливість наявності одного виміру з </a:t>
            </a:r>
            <a:r>
              <a:rPr lang="en-US" sz="1600" b="1" i="1" dirty="0"/>
              <a:t>Button</a:t>
            </a:r>
            <a:r>
              <a:rPr lang="en-US" sz="1600" i="1" dirty="0"/>
              <a:t>. </a:t>
            </a:r>
            <a:r>
              <a:rPr lang="uk-UA" sz="1600" i="1" dirty="0"/>
              <a:t>Якби потрібно було створити круглу кнопку, ми вже не зможемо наслідувати від </a:t>
            </a:r>
            <a:r>
              <a:rPr lang="en-US" sz="1600" b="1" i="1" dirty="0" err="1"/>
              <a:t>SquareButton</a:t>
            </a:r>
            <a:r>
              <a:rPr lang="en-US" sz="1600" i="1" dirty="0"/>
              <a:t>, </a:t>
            </a:r>
            <a:r>
              <a:rPr lang="uk-UA" sz="1600" i="1" dirty="0"/>
              <a:t>так як кнопка має інші параметри. </a:t>
            </a:r>
          </a:p>
          <a:p>
            <a:pPr marL="0" indent="0">
              <a:buNone/>
            </a:pPr>
            <a:endParaRPr lang="uk-UA" sz="1600" i="1"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p:txBody>
      </p:sp>
      <p:sp>
        <p:nvSpPr>
          <p:cNvPr id="4" name="Rectangle 3"/>
          <p:cNvSpPr/>
          <p:nvPr/>
        </p:nvSpPr>
        <p:spPr>
          <a:xfrm>
            <a:off x="4270216" y="1392994"/>
            <a:ext cx="6412871" cy="1077218"/>
          </a:xfrm>
          <a:prstGeom prst="rect">
            <a:avLst/>
          </a:prstGeom>
        </p:spPr>
        <p:txBody>
          <a:bodyPr wrap="square">
            <a:spAutoFit/>
          </a:bodyPr>
          <a:lstStyle/>
          <a:p>
            <a:r>
              <a:rPr lang="uk-UA" sz="1600" i="1" dirty="0"/>
              <a:t>Клас </a:t>
            </a:r>
            <a:r>
              <a:rPr lang="en-US" sz="1600" b="1" i="1" dirty="0"/>
              <a:t>Button</a:t>
            </a:r>
            <a:r>
              <a:rPr lang="en-US" sz="1600" i="1" dirty="0"/>
              <a:t> </a:t>
            </a:r>
            <a:r>
              <a:rPr lang="uk-UA" sz="1600" i="1" dirty="0"/>
              <a:t>розширює клас </a:t>
            </a:r>
            <a:r>
              <a:rPr lang="en-US" sz="1600" b="1" i="1" dirty="0" err="1"/>
              <a:t>GraphicalEntity</a:t>
            </a:r>
            <a:r>
              <a:rPr lang="en-US" sz="1600" i="1" dirty="0"/>
              <a:t> </a:t>
            </a:r>
            <a:r>
              <a:rPr lang="uk-UA" sz="1600" i="1" dirty="0"/>
              <a:t>класичним способом, використовуючи </a:t>
            </a:r>
            <a:r>
              <a:rPr lang="en-US" sz="1600" b="1" i="1" dirty="0"/>
              <a:t>super</a:t>
            </a:r>
            <a:r>
              <a:rPr lang="en-US" sz="1600" i="1" dirty="0"/>
              <a:t> </a:t>
            </a:r>
            <a:r>
              <a:rPr lang="uk-UA" sz="1600" i="1" dirty="0"/>
              <a:t>для виклику батьківського методу </a:t>
            </a:r>
            <a:r>
              <a:rPr lang="uk-UA" sz="1600" b="1" i="1" dirty="0"/>
              <a:t>__</a:t>
            </a:r>
            <a:r>
              <a:rPr lang="en-US" sz="1600" b="1" i="1" dirty="0" err="1"/>
              <a:t>init</a:t>
            </a:r>
            <a:r>
              <a:rPr lang="en-US" sz="1600" b="1" i="1" dirty="0"/>
              <a:t>__</a:t>
            </a:r>
            <a:r>
              <a:rPr lang="en-US" sz="1600" i="1" dirty="0"/>
              <a:t> </a:t>
            </a:r>
            <a:r>
              <a:rPr lang="uk-UA" sz="1600" i="1" dirty="0"/>
              <a:t>перед додаванням нового атрибута стану </a:t>
            </a:r>
            <a:r>
              <a:rPr lang="en-US" sz="1600" b="1" i="1" dirty="0"/>
              <a:t>status</a:t>
            </a:r>
            <a:r>
              <a:rPr lang="en-US" sz="1600" i="1" dirty="0"/>
              <a:t>. </a:t>
            </a:r>
            <a:r>
              <a:rPr lang="uk-UA" sz="1600" i="1" dirty="0"/>
              <a:t>Тепер, якщо потрібно створити клас </a:t>
            </a:r>
            <a:r>
              <a:rPr lang="en-US" sz="1600" b="1" i="1" dirty="0" err="1"/>
              <a:t>SquareButton</a:t>
            </a:r>
            <a:r>
              <a:rPr lang="en-US" sz="1600" i="1" dirty="0"/>
              <a:t>, </a:t>
            </a:r>
            <a:r>
              <a:rPr lang="uk-UA" sz="1600" i="1" dirty="0"/>
              <a:t>у є два варіанти. </a:t>
            </a:r>
          </a:p>
        </p:txBody>
      </p:sp>
      <p:sp>
        <p:nvSpPr>
          <p:cNvPr id="6" name="Rectangle 1"/>
          <p:cNvSpPr>
            <a:spLocks noChangeArrowheads="1"/>
          </p:cNvSpPr>
          <p:nvPr/>
        </p:nvSpPr>
        <p:spPr bwMode="auto">
          <a:xfrm>
            <a:off x="298764" y="1149542"/>
            <a:ext cx="3632533" cy="304698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GraphicalEntity</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B200B2"/>
                </a:solidFill>
                <a:effectLst/>
                <a:latin typeface="JetBrains Mono"/>
              </a:rPr>
              <a:t>__init__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 pos_x, pos_y, size_x, size_y):</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.pos_x = pos_x</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.pos_y = pos_y</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.size_x = size_x</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.size_y = size_y</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Button</a:t>
            </a:r>
            <a:r>
              <a:rPr kumimoji="0" lang="ru-RU" altLang="ru-RU" sz="1200" b="0" i="0" u="none" strike="noStrike" cap="none" normalizeH="0" baseline="0">
                <a:ln>
                  <a:noFill/>
                </a:ln>
                <a:solidFill>
                  <a:srgbClr val="262626"/>
                </a:solidFill>
                <a:effectLst/>
                <a:latin typeface="JetBrains Mono"/>
              </a:rPr>
              <a:t>(GraphicalEntity):</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B200B2"/>
                </a:solidFill>
                <a:effectLst/>
                <a:latin typeface="JetBrains Mono"/>
              </a:rPr>
              <a:t>__init__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 pos_x, pos_y, size_x, size_y):</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super</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B200B2"/>
                </a:solidFill>
                <a:effectLst/>
                <a:latin typeface="JetBrains Mono"/>
              </a:rPr>
              <a:t>__init__</a:t>
            </a:r>
            <a:r>
              <a:rPr kumimoji="0" lang="ru-RU" altLang="ru-RU" sz="1200" b="0" i="0" u="none" strike="noStrike" cap="none" normalizeH="0" baseline="0">
                <a:ln>
                  <a:noFill/>
                </a:ln>
                <a:solidFill>
                  <a:srgbClr val="262626"/>
                </a:solidFill>
                <a:effectLst/>
                <a:latin typeface="JetBrains Mono"/>
              </a:rPr>
              <a:t>(pos_x, pos_y, size_x, size_y)</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.status = </a:t>
            </a:r>
            <a:r>
              <a:rPr kumimoji="0" lang="ru-RU" altLang="ru-RU" sz="1200" b="0" i="0" u="none" strike="noStrike" cap="none" normalizeH="0" baseline="0">
                <a:ln>
                  <a:noFill/>
                </a:ln>
                <a:solidFill>
                  <a:srgbClr val="000080"/>
                </a:solidFill>
                <a:effectLst/>
                <a:latin typeface="JetBrains Mono"/>
              </a:rPr>
              <a:t>False</a:t>
            </a:r>
            <a:br>
              <a:rPr kumimoji="0" lang="ru-RU" altLang="ru-RU" sz="1200" b="0" i="0" u="none" strike="noStrike" cap="none" normalizeH="0" baseline="0">
                <a:ln>
                  <a:noFill/>
                </a:ln>
                <a:solidFill>
                  <a:srgbClr val="000080"/>
                </a:solidFill>
                <a:effectLst/>
                <a:latin typeface="JetBrains Mono"/>
              </a:rPr>
            </a:br>
            <a:r>
              <a:rPr kumimoji="0" lang="ru-RU" altLang="ru-RU" sz="1200" b="0" i="0" u="none" strike="noStrike" cap="none" normalizeH="0" baseline="0">
                <a:ln>
                  <a:noFill/>
                </a:ln>
                <a:solidFill>
                  <a:srgbClr val="000080"/>
                </a:solidFill>
                <a:effectLst/>
                <a:latin typeface="JetBrains Mono"/>
              </a:rPr>
              <a:t>        </a:t>
            </a:r>
            <a:br>
              <a:rPr kumimoji="0" lang="ru-RU" altLang="ru-RU" sz="1200" b="0" i="0" u="none" strike="noStrike" cap="none" normalizeH="0" baseline="0">
                <a:ln>
                  <a:noFill/>
                </a:ln>
                <a:solidFill>
                  <a:srgbClr val="000080"/>
                </a:solidFill>
                <a:effectLst/>
                <a:latin typeface="JetBrains Mono"/>
              </a:rPr>
            </a:br>
            <a:r>
              <a:rPr kumimoji="0" lang="ru-RU" altLang="ru-RU" sz="1200" b="0" i="0" u="none" strike="noStrike" cap="none" normalizeH="0" baseline="0">
                <a:ln>
                  <a:noFill/>
                </a:ln>
                <a:solidFill>
                  <a:srgbClr val="000080"/>
                </a:solidFill>
                <a:effectLst/>
                <a:latin typeface="JetBrains Mono"/>
              </a:rPr>
              <a:t>    def </a:t>
            </a:r>
            <a:r>
              <a:rPr kumimoji="0" lang="ru-RU" altLang="ru-RU" sz="1200" b="0" i="0" u="none" strike="noStrike" cap="none" normalizeH="0" baseline="0">
                <a:ln>
                  <a:noFill/>
                </a:ln>
                <a:solidFill>
                  <a:srgbClr val="000000"/>
                </a:solidFill>
                <a:effectLst/>
                <a:latin typeface="JetBrains Mono"/>
              </a:rPr>
              <a:t>toggle</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.status = </a:t>
            </a:r>
            <a:r>
              <a:rPr kumimoji="0" lang="ru-RU" altLang="ru-RU" sz="1200" b="0" i="0" u="none" strike="noStrike" cap="none" normalizeH="0" baseline="0">
                <a:ln>
                  <a:noFill/>
                </a:ln>
                <a:solidFill>
                  <a:srgbClr val="000080"/>
                </a:solidFill>
                <a:effectLst/>
                <a:latin typeface="JetBrains Mono"/>
              </a:rPr>
              <a:t>not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.status</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b = </a:t>
            </a:r>
            <a:r>
              <a:rPr kumimoji="0" lang="ru-RU" altLang="ru-RU" sz="1200" b="0" i="0" u="none" strike="noStrike" cap="none" normalizeH="0" baseline="0">
                <a:ln>
                  <a:noFill/>
                </a:ln>
                <a:solidFill>
                  <a:srgbClr val="000000"/>
                </a:solidFill>
                <a:effectLst/>
                <a:latin typeface="JetBrains Mono"/>
              </a:rPr>
              <a:t>Button</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E6"/>
                </a:solidFill>
                <a:effectLst/>
                <a:latin typeface="JetBrains Mono"/>
              </a:rPr>
              <a:t>10</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E6"/>
                </a:solidFill>
                <a:effectLst/>
                <a:latin typeface="JetBrains Mono"/>
              </a:rPr>
              <a:t>20</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E6"/>
                </a:solidFill>
                <a:effectLst/>
                <a:latin typeface="JetBrains Mono"/>
              </a:rPr>
              <a:t>200</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E6"/>
                </a:solidFill>
                <a:effectLst/>
                <a:latin typeface="JetBrains Mono"/>
              </a:rPr>
              <a:t>100</a:t>
            </a:r>
            <a:r>
              <a:rPr kumimoji="0" lang="ru-RU" altLang="ru-RU" sz="1200" b="0" i="0" u="none" strike="noStrike" cap="none" normalizeH="0" baseline="0">
                <a:ln>
                  <a:noFill/>
                </a:ln>
                <a:solidFill>
                  <a:srgbClr val="262626"/>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298764" y="4668498"/>
            <a:ext cx="3821367" cy="116955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SquareButton</a:t>
            </a:r>
            <a:r>
              <a:rPr kumimoji="0" lang="ru-RU" altLang="ru-RU" sz="1400" b="0" i="0" u="none" strike="noStrike" cap="none" normalizeH="0" baseline="0">
                <a:ln>
                  <a:noFill/>
                </a:ln>
                <a:solidFill>
                  <a:srgbClr val="262626"/>
                </a:solidFill>
                <a:effectLst/>
                <a:latin typeface="JetBrains Mono"/>
              </a:rPr>
              <a:t>(Button):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B200B2"/>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 pos_x, pos_y, size):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super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(pos_x, pos_y, size, size)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b = </a:t>
            </a:r>
            <a:r>
              <a:rPr kumimoji="0" lang="ru-RU" altLang="ru-RU" sz="1400" b="0" i="0" u="none" strike="noStrike" cap="none" normalizeH="0" baseline="0">
                <a:ln>
                  <a:noFill/>
                </a:ln>
                <a:solidFill>
                  <a:srgbClr val="000000"/>
                </a:solidFill>
                <a:effectLst/>
                <a:latin typeface="JetBrains Mono"/>
              </a:rPr>
              <a:t>SquareButton</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10</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E6"/>
                </a:solidFill>
                <a:effectLst/>
                <a:latin typeface="JetBrains Mono"/>
              </a:rPr>
              <a:t>20</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E6"/>
                </a:solidFill>
                <a:effectLst/>
                <a:latin typeface="JetBrains Mono"/>
              </a:rPr>
              <a:t>200</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67900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buNone/>
            </a:pPr>
            <a:r>
              <a:rPr lang="uk-UA" sz="1600" i="1" dirty="0"/>
              <a:t>Другий варіант - це виділення об'єктів, пов'язаних з наявністю одного виміру в класі </a:t>
            </a:r>
            <a:r>
              <a:rPr lang="en-US" sz="1600" i="1" dirty="0" err="1"/>
              <a:t>mixin</a:t>
            </a:r>
            <a:r>
              <a:rPr lang="en-US" sz="1600" i="1" dirty="0"/>
              <a:t>, </a:t>
            </a:r>
            <a:r>
              <a:rPr lang="uk-UA" sz="1600" i="1" dirty="0"/>
              <a:t>і додавання його в якості батьківського для нового класу. </a:t>
            </a:r>
          </a:p>
          <a:p>
            <a:pPr marL="0" indent="0">
              <a:buNone/>
            </a:pPr>
            <a:endParaRPr lang="uk-UA" sz="1600" dirty="0"/>
          </a:p>
        </p:txBody>
      </p:sp>
      <p:sp>
        <p:nvSpPr>
          <p:cNvPr id="4" name="Rectangle 3"/>
          <p:cNvSpPr/>
          <p:nvPr/>
        </p:nvSpPr>
        <p:spPr>
          <a:xfrm>
            <a:off x="4707802" y="1023797"/>
            <a:ext cx="6663349" cy="3539430"/>
          </a:xfrm>
          <a:prstGeom prst="rect">
            <a:avLst/>
          </a:prstGeom>
        </p:spPr>
        <p:txBody>
          <a:bodyPr wrap="square">
            <a:spAutoFit/>
          </a:bodyPr>
          <a:lstStyle/>
          <a:p>
            <a:r>
              <a:rPr lang="uk-UA" sz="1600" i="1" dirty="0"/>
              <a:t>Друге рішення дає той же кінцевий результат, але сприяє повторному використанню коду, оскільки тепер клас </a:t>
            </a:r>
            <a:r>
              <a:rPr lang="en-US" sz="1600" b="1" i="1" dirty="0" err="1"/>
              <a:t>SingleDimensionMixin</a:t>
            </a:r>
            <a:r>
              <a:rPr lang="en-US" sz="1600" i="1" dirty="0"/>
              <a:t> </a:t>
            </a:r>
            <a:r>
              <a:rPr lang="uk-UA" sz="1600" i="1" dirty="0"/>
              <a:t>можна застосовувати до інших класів, похідних від </a:t>
            </a:r>
            <a:r>
              <a:rPr lang="en-US" sz="1600" b="1" i="1" dirty="0" err="1"/>
              <a:t>GraphicalEntity</a:t>
            </a:r>
            <a:r>
              <a:rPr lang="en-US" sz="1600" i="1" dirty="0"/>
              <a:t>, </a:t>
            </a:r>
            <a:r>
              <a:rPr lang="uk-UA" sz="1600" i="1" dirty="0"/>
              <a:t>і змушувати їх приймати тільки один розмір, тоді як в першому рішенні ця функція була тісно пов'язана з предком класу </a:t>
            </a:r>
            <a:r>
              <a:rPr lang="en-US" sz="1600" b="1" i="1" dirty="0"/>
              <a:t>Button</a:t>
            </a:r>
            <a:r>
              <a:rPr lang="en-US" sz="1600" i="1" dirty="0"/>
              <a:t> </a:t>
            </a:r>
            <a:r>
              <a:rPr lang="uk-UA" sz="1600" i="1" dirty="0"/>
              <a:t>. </a:t>
            </a:r>
          </a:p>
          <a:p>
            <a:endParaRPr lang="uk-UA" sz="1600" i="1" dirty="0"/>
          </a:p>
          <a:p>
            <a:r>
              <a:rPr lang="uk-UA" sz="1600" i="1" dirty="0"/>
              <a:t>Зверніть увагу, що </a:t>
            </a:r>
            <a:r>
              <a:rPr lang="uk-UA" sz="1600" b="1" i="1" dirty="0"/>
              <a:t>позиція міксина важлива</a:t>
            </a:r>
            <a:r>
              <a:rPr lang="uk-UA" sz="1600" i="1" dirty="0"/>
              <a:t>. </a:t>
            </a:r>
          </a:p>
          <a:p>
            <a:endParaRPr lang="uk-UA" sz="1600" i="1" dirty="0"/>
          </a:p>
          <a:p>
            <a:r>
              <a:rPr lang="uk-UA" sz="1600" i="1" dirty="0"/>
              <a:t>Оскільки </a:t>
            </a:r>
            <a:r>
              <a:rPr lang="en-US" sz="1600" b="1" i="1" dirty="0"/>
              <a:t>super</a:t>
            </a:r>
            <a:r>
              <a:rPr lang="en-US" sz="1600" i="1" dirty="0"/>
              <a:t> </a:t>
            </a:r>
            <a:r>
              <a:rPr lang="uk-UA" sz="1600" i="1" dirty="0"/>
              <a:t>дотримується </a:t>
            </a:r>
            <a:r>
              <a:rPr lang="en-US" sz="1600" b="1" i="1" dirty="0"/>
              <a:t>MRO</a:t>
            </a:r>
            <a:r>
              <a:rPr lang="en-US" sz="1600" i="1" dirty="0"/>
              <a:t>, </a:t>
            </a:r>
            <a:r>
              <a:rPr lang="uk-UA" sz="1600" i="1" dirty="0"/>
              <a:t>метод що викликається відправляється в найближчий клас лінеаризації. </a:t>
            </a:r>
          </a:p>
          <a:p>
            <a:r>
              <a:rPr lang="uk-UA" sz="1600" i="1" dirty="0"/>
              <a:t>Якщо помістити </a:t>
            </a:r>
            <a:r>
              <a:rPr lang="en-US" sz="1600" b="1" i="1" dirty="0" err="1"/>
              <a:t>SingleDimensionMixin</a:t>
            </a:r>
            <a:r>
              <a:rPr lang="en-US" sz="1600" i="1" dirty="0"/>
              <a:t> </a:t>
            </a:r>
            <a:r>
              <a:rPr lang="uk-UA" sz="1600" i="1" dirty="0"/>
              <a:t>після </a:t>
            </a:r>
            <a:r>
              <a:rPr lang="en-US" sz="1600" b="1" i="1" dirty="0"/>
              <a:t>Button</a:t>
            </a:r>
            <a:r>
              <a:rPr lang="en-US" sz="1600" i="1" dirty="0"/>
              <a:t> </a:t>
            </a:r>
            <a:r>
              <a:rPr lang="uk-UA" sz="1600" i="1" dirty="0"/>
              <a:t>у визначенні </a:t>
            </a:r>
            <a:r>
              <a:rPr lang="en-US" sz="1600" b="1" i="1" dirty="0" err="1"/>
              <a:t>SquareButton</a:t>
            </a:r>
            <a:r>
              <a:rPr lang="en-US" sz="1600" i="1" dirty="0"/>
              <a:t>, Python </a:t>
            </a:r>
            <a:r>
              <a:rPr lang="uk-UA" sz="1600" i="1" dirty="0"/>
              <a:t>видасть помилку. </a:t>
            </a:r>
          </a:p>
          <a:p>
            <a:r>
              <a:rPr lang="uk-UA" sz="1600" i="1" dirty="0"/>
              <a:t>В цьому випадку виклик </a:t>
            </a:r>
            <a:r>
              <a:rPr lang="en-US" sz="1600" b="1" i="1" dirty="0"/>
              <a:t>b = </a:t>
            </a:r>
            <a:r>
              <a:rPr lang="en-US" sz="1600" b="1" i="1" dirty="0" err="1"/>
              <a:t>SquareButton</a:t>
            </a:r>
            <a:r>
              <a:rPr lang="en-US" sz="1600" b="1" i="1" dirty="0"/>
              <a:t>(10, 20, 200)</a:t>
            </a:r>
            <a:r>
              <a:rPr lang="en-US" sz="1600" i="1" dirty="0"/>
              <a:t> </a:t>
            </a:r>
            <a:r>
              <a:rPr lang="uk-UA" sz="1600" i="1" dirty="0"/>
              <a:t>і сигнатура методу </a:t>
            </a:r>
            <a:r>
              <a:rPr lang="uk-UA" sz="1600" b="1" i="1" dirty="0"/>
              <a:t>__</a:t>
            </a:r>
            <a:r>
              <a:rPr lang="en-US" sz="1600" b="1" i="1" dirty="0" err="1"/>
              <a:t>init</a:t>
            </a:r>
            <a:r>
              <a:rPr lang="en-US" sz="1600" b="1" i="1" dirty="0"/>
              <a:t>__(self, </a:t>
            </a:r>
            <a:r>
              <a:rPr lang="en-US" sz="1600" b="1" i="1" dirty="0" err="1"/>
              <a:t>pos_x</a:t>
            </a:r>
            <a:r>
              <a:rPr lang="en-US" sz="1600" b="1" i="1" dirty="0"/>
              <a:t>, </a:t>
            </a:r>
            <a:r>
              <a:rPr lang="en-US" sz="1600" b="1" i="1" dirty="0" err="1"/>
              <a:t>pos_y</a:t>
            </a:r>
            <a:r>
              <a:rPr lang="en-US" sz="1600" b="1" i="1" dirty="0"/>
              <a:t>, </a:t>
            </a:r>
            <a:r>
              <a:rPr lang="en-US" sz="1600" b="1" i="1" dirty="0" err="1"/>
              <a:t>size_x</a:t>
            </a:r>
            <a:r>
              <a:rPr lang="en-US" sz="1600" b="1" i="1" dirty="0"/>
              <a:t>, </a:t>
            </a:r>
            <a:r>
              <a:rPr lang="en-US" sz="1600" b="1" i="1" dirty="0" err="1"/>
              <a:t>size_y</a:t>
            </a:r>
            <a:r>
              <a:rPr lang="en-US" sz="1600" b="1" i="1" dirty="0"/>
              <a:t>) </a:t>
            </a:r>
            <a:r>
              <a:rPr lang="uk-UA" sz="1600" i="1" dirty="0"/>
              <a:t>не збігатимуться. </a:t>
            </a:r>
          </a:p>
        </p:txBody>
      </p:sp>
      <p:sp>
        <p:nvSpPr>
          <p:cNvPr id="5" name="Rectangle 1"/>
          <p:cNvSpPr>
            <a:spLocks noChangeArrowheads="1"/>
          </p:cNvSpPr>
          <p:nvPr/>
        </p:nvSpPr>
        <p:spPr bwMode="auto">
          <a:xfrm>
            <a:off x="298764" y="799341"/>
            <a:ext cx="4286751" cy="553997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GraphicalEntity</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B200B2"/>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 pos_x, pos_y, size_x, size_y):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.pos_x = pos_x</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.pos_y = pos_y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.size_x = size_x</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.size_y = size_y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Button</a:t>
            </a:r>
            <a:r>
              <a:rPr kumimoji="0" lang="ru-RU" altLang="ru-RU" sz="1400" b="0" i="0" u="none" strike="noStrike" cap="none" normalizeH="0" baseline="0">
                <a:ln>
                  <a:noFill/>
                </a:ln>
                <a:solidFill>
                  <a:srgbClr val="262626"/>
                </a:solidFill>
                <a:effectLst/>
                <a:latin typeface="JetBrains Mono"/>
              </a:rPr>
              <a:t>(GraphicalEntity):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B200B2"/>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 pos_x, pos_y, size_x, size_y):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super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B200B2"/>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(pos_x, pos_y, size_x, size_y)</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.status = </a:t>
            </a:r>
            <a:r>
              <a:rPr kumimoji="0" lang="ru-RU" altLang="ru-RU" sz="1400" b="0" i="0" u="none" strike="noStrike" cap="none" normalizeH="0" baseline="0">
                <a:ln>
                  <a:noFill/>
                </a:ln>
                <a:solidFill>
                  <a:srgbClr val="000080"/>
                </a:solidFill>
                <a:effectLst/>
                <a:latin typeface="JetBrains Mono"/>
              </a:rPr>
              <a:t>False</a:t>
            </a: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000080"/>
                </a:solidFill>
                <a:effectLst/>
                <a:latin typeface="JetBrains Mono"/>
              </a:rPr>
              <a:t>        </a:t>
            </a: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000080"/>
                </a:solidFill>
                <a:effectLst/>
                <a:latin typeface="JetBrains Mono"/>
              </a:rPr>
              <a:t>    def </a:t>
            </a:r>
            <a:r>
              <a:rPr kumimoji="0" lang="ru-RU" altLang="ru-RU" sz="1400" b="0" i="0" u="none" strike="noStrike" cap="none" normalizeH="0" baseline="0">
                <a:ln>
                  <a:noFill/>
                </a:ln>
                <a:solidFill>
                  <a:srgbClr val="000000"/>
                </a:solidFill>
                <a:effectLst/>
                <a:latin typeface="JetBrains Mono"/>
              </a:rPr>
              <a:t>toggle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.status = </a:t>
            </a:r>
            <a:r>
              <a:rPr kumimoji="0" lang="ru-RU" altLang="ru-RU" sz="1400" b="0" i="0" u="none" strike="noStrike" cap="none" normalizeH="0" baseline="0">
                <a:ln>
                  <a:noFill/>
                </a:ln>
                <a:solidFill>
                  <a:srgbClr val="000080"/>
                </a:solidFill>
                <a:effectLst/>
                <a:latin typeface="JetBrains Mono"/>
              </a:rPr>
              <a:t>not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.status</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SingleDimensionMixin</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B200B2"/>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 pos_x, pos_y, size):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super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(pos_x, pos_y, size, size)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SquareButton</a:t>
            </a:r>
            <a:r>
              <a:rPr kumimoji="0" lang="ru-RU" altLang="ru-RU" sz="1400" b="0" i="0" u="none" strike="noStrike" cap="none" normalizeH="0" baseline="0">
                <a:ln>
                  <a:noFill/>
                </a:ln>
                <a:solidFill>
                  <a:srgbClr val="262626"/>
                </a:solidFill>
                <a:effectLst/>
                <a:latin typeface="JetBrains Mono"/>
              </a:rPr>
              <a:t>(SingleDimensionMixin, Button):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pass</a:t>
            </a: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000080"/>
                </a:solidFill>
                <a:effectLst/>
                <a:latin typeface="JetBrains Mono"/>
              </a:rPr>
              <a:t>    </a:t>
            </a: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262626"/>
                </a:solidFill>
                <a:effectLst/>
                <a:latin typeface="JetBrains Mono"/>
              </a:rPr>
              <a:t>b = </a:t>
            </a:r>
            <a:r>
              <a:rPr kumimoji="0" lang="ru-RU" altLang="ru-RU" sz="1400" b="0" i="0" u="none" strike="noStrike" cap="none" normalizeH="0" baseline="0">
                <a:ln>
                  <a:noFill/>
                </a:ln>
                <a:solidFill>
                  <a:srgbClr val="000000"/>
                </a:solidFill>
                <a:effectLst/>
                <a:latin typeface="JetBrains Mono"/>
              </a:rPr>
              <a:t>SquareButton</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10</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E6"/>
                </a:solidFill>
                <a:effectLst/>
                <a:latin typeface="JetBrains Mono"/>
              </a:rPr>
              <a:t>20</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E6"/>
                </a:solidFill>
                <a:effectLst/>
                <a:latin typeface="JetBrains Mono"/>
              </a:rPr>
              <a:t>200</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endParaRPr kumimoji="0" lang="ru-RU" altLang="ru-RU"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3637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buNone/>
            </a:pPr>
            <a:r>
              <a:rPr lang="ru-RU" sz="1600" dirty="0"/>
              <a:t>Проте, міксини використовуються не тільки тоді, коли потрібно змінити інтерфейс об'єкта. </a:t>
            </a:r>
          </a:p>
          <a:p>
            <a:pPr marL="0" indent="0">
              <a:buNone/>
            </a:pPr>
            <a:r>
              <a:rPr lang="ru-RU" sz="1600" dirty="0"/>
              <a:t>Використовуючи </a:t>
            </a:r>
            <a:r>
              <a:rPr lang="ru-RU" sz="1600" b="1" dirty="0"/>
              <a:t>super</a:t>
            </a:r>
            <a:r>
              <a:rPr lang="ru-RU" sz="1600" dirty="0"/>
              <a:t>, можна отримати цікаві конструкції, такі як </a:t>
            </a:r>
            <a:endParaRPr lang="uk-UA" sz="1600" dirty="0"/>
          </a:p>
        </p:txBody>
      </p:sp>
      <p:sp>
        <p:nvSpPr>
          <p:cNvPr id="4" name="Rectangle 3"/>
          <p:cNvSpPr/>
          <p:nvPr/>
        </p:nvSpPr>
        <p:spPr>
          <a:xfrm>
            <a:off x="4578036" y="955946"/>
            <a:ext cx="7229776" cy="2308324"/>
          </a:xfrm>
          <a:prstGeom prst="rect">
            <a:avLst/>
          </a:prstGeom>
        </p:spPr>
        <p:txBody>
          <a:bodyPr wrap="square">
            <a:spAutoFit/>
          </a:bodyPr>
          <a:lstStyle/>
          <a:p>
            <a:r>
              <a:rPr lang="uk-UA" sz="1600" i="1" dirty="0"/>
              <a:t>Тут </a:t>
            </a:r>
            <a:r>
              <a:rPr lang="en-US" sz="1600" b="1" i="1" dirty="0" err="1"/>
              <a:t>LimitSizeButton</a:t>
            </a:r>
            <a:r>
              <a:rPr lang="en-US" sz="1600" i="1" dirty="0"/>
              <a:t> </a:t>
            </a:r>
            <a:r>
              <a:rPr lang="uk-UA" sz="1600" i="1" dirty="0"/>
              <a:t>викликає </a:t>
            </a:r>
            <a:r>
              <a:rPr lang="uk-UA" sz="1600" b="1" i="1" dirty="0"/>
              <a:t>__</a:t>
            </a:r>
            <a:r>
              <a:rPr lang="en-US" sz="1600" b="1" i="1" dirty="0" err="1"/>
              <a:t>init</a:t>
            </a:r>
            <a:r>
              <a:rPr lang="en-US" sz="1600" b="1" i="1" dirty="0"/>
              <a:t>__ </a:t>
            </a:r>
            <a:r>
              <a:rPr lang="uk-UA" sz="1600" i="1" dirty="0"/>
              <a:t>свого першого батька, який є </a:t>
            </a:r>
            <a:r>
              <a:rPr lang="en-US" sz="1600" b="1" i="1" dirty="0"/>
              <a:t>Button</a:t>
            </a:r>
            <a:r>
              <a:rPr lang="en-US" sz="1600" i="1" dirty="0"/>
              <a:t>. </a:t>
            </a:r>
            <a:endParaRPr lang="uk-UA" sz="1600" i="1" dirty="0"/>
          </a:p>
          <a:p>
            <a:r>
              <a:rPr lang="uk-UA" sz="1600" i="1" dirty="0"/>
              <a:t>Це, однак, делегує виклик наступного класу в </a:t>
            </a:r>
            <a:r>
              <a:rPr lang="en-US" sz="1600" b="1" i="1" dirty="0"/>
              <a:t>MRO</a:t>
            </a:r>
            <a:r>
              <a:rPr lang="en-US" sz="1600" i="1" dirty="0"/>
              <a:t> </a:t>
            </a:r>
            <a:r>
              <a:rPr lang="uk-UA" sz="1600" i="1" dirty="0"/>
              <a:t>перед ініціалізацією </a:t>
            </a:r>
            <a:r>
              <a:rPr lang="en-US" sz="1600" b="1" i="1" dirty="0" err="1"/>
              <a:t>self.status</a:t>
            </a:r>
            <a:r>
              <a:rPr lang="en-US" sz="1600" i="1" dirty="0"/>
              <a:t>, </a:t>
            </a:r>
            <a:r>
              <a:rPr lang="uk-UA" sz="1600" i="1" dirty="0"/>
              <a:t>тому виклик відправляється </a:t>
            </a:r>
            <a:r>
              <a:rPr lang="en-US" sz="1600" b="1" i="1" dirty="0" err="1"/>
              <a:t>LimitSizeMixin</a:t>
            </a:r>
            <a:r>
              <a:rPr lang="en-US" sz="1600" i="1" dirty="0"/>
              <a:t>, </a:t>
            </a:r>
            <a:r>
              <a:rPr lang="uk-UA" sz="1600" i="1" dirty="0"/>
              <a:t>який спочатку виконує деякі зміни і в кінцевому підсумку відправляє його вихідному одержувачу, </a:t>
            </a:r>
            <a:r>
              <a:rPr lang="en-US" sz="1600" b="1" i="1" dirty="0" err="1"/>
              <a:t>GraphicalEntity</a:t>
            </a:r>
            <a:r>
              <a:rPr lang="en-US" sz="1600" i="1" dirty="0"/>
              <a:t>. </a:t>
            </a:r>
            <a:endParaRPr lang="uk-UA" sz="1600" i="1" dirty="0"/>
          </a:p>
          <a:p>
            <a:endParaRPr lang="uk-UA" sz="1600" i="1" dirty="0"/>
          </a:p>
          <a:p>
            <a:r>
              <a:rPr lang="uk-UA" sz="1600" i="1" dirty="0"/>
              <a:t>Пам'ятайте, що в </a:t>
            </a:r>
            <a:r>
              <a:rPr lang="en-US" sz="1600" i="1" dirty="0"/>
              <a:t>Python </a:t>
            </a:r>
            <a:r>
              <a:rPr lang="uk-UA" sz="1600" i="1" dirty="0"/>
              <a:t>ви ніколи не будете змушені викликати батьківську реалізацію методу, тому міксин тут також може зупинити механізм диспетчеризації, якщо це є вимогою бізнес-логіки нового об'єкта. </a:t>
            </a:r>
          </a:p>
        </p:txBody>
      </p:sp>
      <p:sp>
        <p:nvSpPr>
          <p:cNvPr id="5" name="Rectangle 4"/>
          <p:cNvSpPr/>
          <p:nvPr/>
        </p:nvSpPr>
        <p:spPr>
          <a:xfrm>
            <a:off x="4578036" y="3507721"/>
            <a:ext cx="7479088" cy="3046988"/>
          </a:xfrm>
          <a:prstGeom prst="rect">
            <a:avLst/>
          </a:prstGeom>
        </p:spPr>
        <p:txBody>
          <a:bodyPr wrap="square">
            <a:spAutoFit/>
          </a:bodyPr>
          <a:lstStyle/>
          <a:p>
            <a:pPr algn="ctr"/>
            <a:r>
              <a:rPr lang="ru-RU" sz="1600" b="1" i="1" dirty="0"/>
              <a:t>Висновки</a:t>
            </a:r>
          </a:p>
          <a:p>
            <a:pPr marL="342900" indent="-342900">
              <a:buAutoNum type="arabicPeriod"/>
            </a:pPr>
            <a:r>
              <a:rPr lang="ru-RU" sz="1600" i="1" dirty="0"/>
              <a:t>Спадкування призначене для повторного використання коду, але може привести до протилежного результату. </a:t>
            </a:r>
          </a:p>
          <a:p>
            <a:pPr marL="342900" indent="-342900">
              <a:buAutoNum type="arabicPeriod"/>
            </a:pPr>
            <a:r>
              <a:rPr lang="ru-RU" sz="1600" i="1" dirty="0"/>
              <a:t>Множинне успадкування дозволяє нам зберігати дерево успадкування простим </a:t>
            </a:r>
          </a:p>
          <a:p>
            <a:pPr marL="342900" indent="-342900">
              <a:buAutoNum type="arabicPeriod"/>
            </a:pPr>
            <a:r>
              <a:rPr lang="ru-RU" sz="1600" i="1" dirty="0"/>
              <a:t>Множинне спадкування призводить до можливих проблем, які вирішуються в Python через MRO </a:t>
            </a:r>
          </a:p>
          <a:p>
            <a:pPr marL="342900" indent="-342900">
              <a:buAutoNum type="arabicPeriod"/>
            </a:pPr>
            <a:r>
              <a:rPr lang="ru-RU" sz="1600" i="1" dirty="0"/>
              <a:t>Інтерфейси (неявні або явні) повинні бути частиною вашого дизайну </a:t>
            </a:r>
          </a:p>
          <a:p>
            <a:pPr marL="342900" indent="-342900">
              <a:buAutoNum type="arabicPeriod"/>
            </a:pPr>
            <a:r>
              <a:rPr lang="ru-RU" sz="1600" i="1" dirty="0"/>
              <a:t>Змішані класи використовуються для додавання простих змін в класи. </a:t>
            </a:r>
          </a:p>
          <a:p>
            <a:pPr marL="342900" indent="-342900">
              <a:buAutoNum type="arabicPeriod"/>
            </a:pPr>
            <a:r>
              <a:rPr lang="ru-RU" sz="1600" i="1" dirty="0"/>
              <a:t>Міксини реалізовані в Python з використанням множинного успадкування: вони володіють великою виразною силою, але вимагають ретельного проектування. </a:t>
            </a:r>
            <a:endParaRPr lang="uk-UA" sz="1600" i="1" dirty="0"/>
          </a:p>
        </p:txBody>
      </p:sp>
      <p:sp>
        <p:nvSpPr>
          <p:cNvPr id="6" name="Rectangle 1"/>
          <p:cNvSpPr>
            <a:spLocks noChangeArrowheads="1"/>
          </p:cNvSpPr>
          <p:nvPr/>
        </p:nvSpPr>
        <p:spPr bwMode="auto">
          <a:xfrm>
            <a:off x="262757" y="955946"/>
            <a:ext cx="4199676" cy="547842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GraphicalEntity</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pos_x, pos_y, size_x, size_y):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.pos_x = pos_x</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.pos_y = pos_y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.size_x = size_x</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.size_y = size_y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Button</a:t>
            </a:r>
            <a:r>
              <a:rPr kumimoji="0" lang="ru-RU" altLang="ru-RU" sz="1400" b="0" i="0" u="none" strike="noStrike" cap="none" normalizeH="0" baseline="0" dirty="0">
                <a:ln>
                  <a:noFill/>
                </a:ln>
                <a:solidFill>
                  <a:srgbClr val="262626"/>
                </a:solidFill>
                <a:effectLst/>
                <a:latin typeface="JetBrains Mono"/>
              </a:rPr>
              <a:t>(GraphicalEntity):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pos_x, pos_y, size_x, size_y):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super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(pos_x, pos_y, size_x, size_y)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.status = </a:t>
            </a:r>
            <a:r>
              <a:rPr kumimoji="0" lang="ru-RU" altLang="ru-RU" sz="1400" b="0" i="0" u="none" strike="noStrike" cap="none" normalizeH="0" baseline="0" dirty="0">
                <a:ln>
                  <a:noFill/>
                </a:ln>
                <a:solidFill>
                  <a:srgbClr val="000080"/>
                </a:solidFill>
                <a:effectLst/>
                <a:latin typeface="JetBrains Mono"/>
              </a:rPr>
              <a:t>False</a:t>
            </a:r>
            <a:br>
              <a:rPr kumimoji="0" lang="ru-RU" altLang="ru-RU" sz="1400" b="0" i="0" u="none" strike="noStrike" cap="none" normalizeH="0" baseline="0" dirty="0">
                <a:ln>
                  <a:noFill/>
                </a:ln>
                <a:solidFill>
                  <a:srgbClr val="000080"/>
                </a:solidFill>
                <a:effectLst/>
                <a:latin typeface="JetBrains Mono"/>
              </a:rPr>
            </a:br>
            <a:r>
              <a:rPr kumimoji="0" lang="ru-RU" altLang="ru-RU" sz="1400" b="0" i="0" u="none" strike="noStrike" cap="none" normalizeH="0" baseline="0" dirty="0">
                <a:ln>
                  <a:noFill/>
                </a:ln>
                <a:solidFill>
                  <a:srgbClr val="000080"/>
                </a:solidFill>
                <a:effectLst/>
                <a:latin typeface="JetBrains Mono"/>
              </a:rPr>
              <a:t>        </a:t>
            </a:r>
            <a:br>
              <a:rPr kumimoji="0" lang="ru-RU" altLang="ru-RU" sz="1400" b="0" i="0" u="none" strike="noStrike" cap="none" normalizeH="0" baseline="0" dirty="0">
                <a:ln>
                  <a:noFill/>
                </a:ln>
                <a:solidFill>
                  <a:srgbClr val="000080"/>
                </a:solidFill>
                <a:effectLst/>
                <a:latin typeface="JetBrains Mono"/>
              </a:rPr>
            </a:br>
            <a:r>
              <a:rPr kumimoji="0" lang="ru-RU" altLang="ru-RU" sz="1400" b="0" i="0" u="none" strike="noStrike" cap="none" normalizeH="0" baseline="0" dirty="0">
                <a:ln>
                  <a:noFill/>
                </a:ln>
                <a:solidFill>
                  <a:srgbClr val="000080"/>
                </a:solidFill>
                <a:effectLst/>
                <a:latin typeface="JetBrains Mono"/>
              </a:rPr>
              <a:t>    def </a:t>
            </a:r>
            <a:r>
              <a:rPr kumimoji="0" lang="ru-RU" altLang="ru-RU" sz="1400" b="0" i="0" u="none" strike="noStrike" cap="none" normalizeH="0" baseline="0" dirty="0">
                <a:ln>
                  <a:noFill/>
                </a:ln>
                <a:solidFill>
                  <a:srgbClr val="000000"/>
                </a:solidFill>
                <a:effectLst/>
                <a:latin typeface="JetBrains Mono"/>
              </a:rPr>
              <a:t>toggle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.status = </a:t>
            </a:r>
            <a:r>
              <a:rPr kumimoji="0" lang="ru-RU" altLang="ru-RU" sz="1400" b="0" i="0" u="none" strike="noStrike" cap="none" normalizeH="0" baseline="0" dirty="0">
                <a:ln>
                  <a:noFill/>
                </a:ln>
                <a:solidFill>
                  <a:srgbClr val="000080"/>
                </a:solidFill>
                <a:effectLst/>
                <a:latin typeface="JetBrains Mono"/>
              </a:rPr>
              <a:t>not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.status</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LimitSizeMixin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pos_x, pos_y, </a:t>
            </a:r>
            <a:r>
              <a:rPr kumimoji="0" lang="ru-RU" altLang="ru-RU" sz="1400" b="0" i="0" u="none" strike="noStrike" cap="none" normalizeH="0" baseline="0" dirty="0">
                <a:ln>
                  <a:noFill/>
                </a:ln>
                <a:solidFill>
                  <a:srgbClr val="808080"/>
                </a:solidFill>
                <a:effectLst/>
                <a:latin typeface="JetBrains Mono"/>
              </a:rPr>
              <a:t>size</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size_x = </a:t>
            </a:r>
            <a:r>
              <a:rPr kumimoji="0" lang="ru-RU" altLang="ru-RU" sz="1400" b="0" i="0" u="none" strike="noStrike" cap="none" normalizeH="0" baseline="0" dirty="0">
                <a:ln>
                  <a:noFill/>
                </a:ln>
                <a:solidFill>
                  <a:srgbClr val="000080"/>
                </a:solidFill>
                <a:effectLst/>
                <a:latin typeface="JetBrains Mono"/>
              </a:rPr>
              <a:t>min</a:t>
            </a:r>
            <a:r>
              <a:rPr kumimoji="0" lang="ru-RU" altLang="ru-RU" sz="1400" b="0" i="0" u="none" strike="noStrike" cap="none" normalizeH="0" baseline="0" dirty="0">
                <a:ln>
                  <a:noFill/>
                </a:ln>
                <a:solidFill>
                  <a:srgbClr val="262626"/>
                </a:solidFill>
                <a:effectLst/>
                <a:latin typeface="JetBrains Mono"/>
              </a:rPr>
              <a:t>(size_x, </a:t>
            </a:r>
            <a:r>
              <a:rPr kumimoji="0" lang="ru-RU" altLang="ru-RU" sz="1400" b="0" i="0" u="none" strike="noStrike" cap="none" normalizeH="0" baseline="0" dirty="0">
                <a:ln>
                  <a:noFill/>
                </a:ln>
                <a:solidFill>
                  <a:srgbClr val="0073E6"/>
                </a:solidFill>
                <a:effectLst/>
                <a:latin typeface="JetBrains Mono"/>
              </a:rPr>
              <a:t>500</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size_y = </a:t>
            </a:r>
            <a:r>
              <a:rPr kumimoji="0" lang="ru-RU" altLang="ru-RU" sz="1400" b="0" i="0" u="none" strike="noStrike" cap="none" normalizeH="0" baseline="0" dirty="0">
                <a:ln>
                  <a:noFill/>
                </a:ln>
                <a:solidFill>
                  <a:srgbClr val="000080"/>
                </a:solidFill>
                <a:effectLst/>
                <a:latin typeface="JetBrains Mono"/>
              </a:rPr>
              <a:t>min</a:t>
            </a:r>
            <a:r>
              <a:rPr kumimoji="0" lang="ru-RU" altLang="ru-RU" sz="1400" b="0" i="0" u="none" strike="noStrike" cap="none" normalizeH="0" baseline="0" dirty="0">
                <a:ln>
                  <a:noFill/>
                </a:ln>
                <a:solidFill>
                  <a:srgbClr val="262626"/>
                </a:solidFill>
                <a:effectLst/>
                <a:latin typeface="JetBrains Mono"/>
              </a:rPr>
              <a:t>(size_y, </a:t>
            </a:r>
            <a:r>
              <a:rPr kumimoji="0" lang="ru-RU" altLang="ru-RU" sz="1400" b="0" i="0" u="none" strike="noStrike" cap="none" normalizeH="0" baseline="0" dirty="0">
                <a:ln>
                  <a:noFill/>
                </a:ln>
                <a:solidFill>
                  <a:srgbClr val="0073E6"/>
                </a:solidFill>
                <a:effectLst/>
                <a:latin typeface="JetBrains Mono"/>
              </a:rPr>
              <a:t>400</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super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(pos_x, pos_y, size_x, size_y)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LimitSizeButton</a:t>
            </a:r>
            <a:r>
              <a:rPr kumimoji="0" lang="ru-RU" altLang="ru-RU" sz="1400" b="0" i="0" u="none" strike="noStrike" cap="none" normalizeH="0" baseline="0" dirty="0">
                <a:ln>
                  <a:noFill/>
                </a:ln>
                <a:solidFill>
                  <a:srgbClr val="262626"/>
                </a:solidFill>
                <a:effectLst/>
                <a:latin typeface="JetBrains Mono"/>
              </a:rPr>
              <a:t>(Button, LimitSizeMixin):</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pass</a:t>
            </a:r>
            <a:br>
              <a:rPr kumimoji="0" lang="ru-RU" altLang="ru-RU" sz="1400" b="0" i="0" u="none" strike="noStrike" cap="none" normalizeH="0" baseline="0" dirty="0">
                <a:ln>
                  <a:noFill/>
                </a:ln>
                <a:solidFill>
                  <a:srgbClr val="000080"/>
                </a:solidFill>
                <a:effectLst/>
                <a:latin typeface="JetBrains Mono"/>
              </a:rPr>
            </a:br>
            <a:r>
              <a:rPr kumimoji="0" lang="ru-RU" altLang="ru-RU" sz="1400" b="0" i="0" u="none" strike="noStrike" cap="none" normalizeH="0" baseline="0" dirty="0">
                <a:ln>
                  <a:noFill/>
                </a:ln>
                <a:solidFill>
                  <a:srgbClr val="000080"/>
                </a:solidFill>
                <a:effectLst/>
                <a:latin typeface="JetBrains Mono"/>
              </a:rPr>
              <a:t>    </a:t>
            </a:r>
            <a:br>
              <a:rPr kumimoji="0" lang="ru-RU" altLang="ru-RU" sz="1400" b="0" i="0" u="none" strike="noStrike" cap="none" normalizeH="0" baseline="0" dirty="0">
                <a:ln>
                  <a:noFill/>
                </a:ln>
                <a:solidFill>
                  <a:srgbClr val="000080"/>
                </a:solidFill>
                <a:effectLst/>
                <a:latin typeface="JetBrains Mono"/>
              </a:rPr>
            </a:br>
            <a:r>
              <a:rPr kumimoji="0" lang="ru-RU" altLang="ru-RU" sz="1400" b="0" i="0" u="none" strike="noStrike" cap="none" normalizeH="0" baseline="0" dirty="0">
                <a:ln>
                  <a:noFill/>
                </a:ln>
                <a:solidFill>
                  <a:srgbClr val="262626"/>
                </a:solidFill>
                <a:effectLst/>
                <a:latin typeface="JetBrains Mono"/>
              </a:rPr>
              <a:t>b = </a:t>
            </a:r>
            <a:r>
              <a:rPr kumimoji="0" lang="ru-RU" altLang="ru-RU" sz="1400" b="0" i="0" u="none" strike="noStrike" cap="none" normalizeH="0" baseline="0" dirty="0">
                <a:ln>
                  <a:noFill/>
                </a:ln>
                <a:solidFill>
                  <a:srgbClr val="000000"/>
                </a:solidFill>
                <a:effectLst/>
                <a:latin typeface="JetBrains Mono"/>
              </a:rPr>
              <a:t>LimitSizeButton</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E6"/>
                </a:solidFill>
                <a:effectLst/>
                <a:latin typeface="JetBrains Mono"/>
              </a:rPr>
              <a:t>10</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E6"/>
                </a:solidFill>
                <a:effectLst/>
                <a:latin typeface="JetBrains Mono"/>
              </a:rPr>
              <a:t>20</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E6"/>
                </a:solidFill>
                <a:effectLst/>
                <a:latin typeface="JetBrains Mono"/>
              </a:rPr>
              <a:t>200</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E6"/>
                </a:solidFill>
                <a:effectLst/>
                <a:latin typeface="JetBrains Mono"/>
              </a:rPr>
              <a:t>100</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3614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en-US" sz="1800" b="1" i="1" dirty="0"/>
              <a:t>__slots__</a:t>
            </a:r>
          </a:p>
          <a:p>
            <a:pPr marL="0" indent="0">
              <a:buNone/>
            </a:pPr>
            <a:r>
              <a:rPr lang="uk-UA" sz="1600" dirty="0"/>
              <a:t>Спеціальний а</a:t>
            </a:r>
            <a:r>
              <a:rPr lang="ru-RU" sz="1600" dirty="0"/>
              <a:t>трибут </a:t>
            </a:r>
            <a:r>
              <a:rPr lang="ru-RU" sz="1600" b="1" i="1" dirty="0"/>
              <a:t>__slots__</a:t>
            </a:r>
            <a:r>
              <a:rPr lang="ru-RU" sz="1600" dirty="0"/>
              <a:t> дозволяє задати обмежений набір атрибутів, якими буде володіти екземпляр класу. </a:t>
            </a:r>
          </a:p>
          <a:p>
            <a:pPr marL="0" indent="0">
              <a:buNone/>
            </a:pPr>
            <a:r>
              <a:rPr lang="uk-UA" sz="1600" u="sng" dirty="0"/>
              <a:t>Це дає ряд переваг:</a:t>
            </a:r>
          </a:p>
          <a:p>
            <a:pPr>
              <a:spcBef>
                <a:spcPts val="0"/>
              </a:spcBef>
              <a:buFontTx/>
              <a:buChar char="-"/>
            </a:pPr>
            <a:r>
              <a:rPr lang="uk-UA" sz="1600" dirty="0"/>
              <a:t>швидший доступ до атрибутів. </a:t>
            </a:r>
          </a:p>
          <a:p>
            <a:pPr>
              <a:spcBef>
                <a:spcPts val="0"/>
              </a:spcBef>
              <a:buFontTx/>
              <a:buChar char="-"/>
            </a:pPr>
            <a:r>
              <a:rPr lang="uk-UA" sz="1600" dirty="0"/>
              <a:t>економія місця в пам'яті.</a:t>
            </a:r>
          </a:p>
          <a:p>
            <a:pPr marL="0" indent="0">
              <a:buNone/>
            </a:pPr>
            <a:r>
              <a:rPr lang="uk-UA" sz="1600" u="sng" dirty="0"/>
              <a:t>За рахунок чого досягається ця економія?</a:t>
            </a:r>
          </a:p>
          <a:p>
            <a:pPr>
              <a:spcBef>
                <a:spcPts val="0"/>
              </a:spcBef>
              <a:buFontTx/>
              <a:buChar char="-"/>
            </a:pPr>
            <a:r>
              <a:rPr lang="uk-UA" sz="1600" dirty="0"/>
              <a:t>Посилання на атрибути зберігаються в </a:t>
            </a:r>
            <a:r>
              <a:rPr lang="uk-UA" sz="1600" b="1" i="1" dirty="0"/>
              <a:t>__</a:t>
            </a:r>
            <a:r>
              <a:rPr lang="en-US" sz="1600" b="1" i="1" dirty="0"/>
              <a:t>slots__</a:t>
            </a:r>
            <a:r>
              <a:rPr lang="uk-UA" sz="1600" dirty="0"/>
              <a:t> замість </a:t>
            </a:r>
            <a:r>
              <a:rPr lang="uk-UA" sz="1600" b="1" i="1" dirty="0"/>
              <a:t>__</a:t>
            </a:r>
            <a:r>
              <a:rPr lang="en-US" sz="1600" b="1" i="1" dirty="0" err="1"/>
              <a:t>dict</a:t>
            </a:r>
            <a:r>
              <a:rPr lang="en-US" sz="1600" b="1" i="1" dirty="0"/>
              <a:t>__</a:t>
            </a:r>
            <a:r>
              <a:rPr lang="en-US" sz="1600" dirty="0"/>
              <a:t>. </a:t>
            </a:r>
            <a:endParaRPr lang="uk-UA" sz="1600" dirty="0"/>
          </a:p>
          <a:p>
            <a:pPr>
              <a:spcBef>
                <a:spcPts val="0"/>
              </a:spcBef>
              <a:buFontTx/>
              <a:buChar char="-"/>
            </a:pPr>
            <a:r>
              <a:rPr lang="uk-UA" sz="1600" dirty="0"/>
              <a:t>Відмова від </a:t>
            </a:r>
            <a:r>
              <a:rPr lang="uk-UA" sz="1600" b="1" i="1" dirty="0"/>
              <a:t>__</a:t>
            </a:r>
            <a:r>
              <a:rPr lang="en-US" sz="1600" b="1" i="1" dirty="0" err="1"/>
              <a:t>dict</a:t>
            </a:r>
            <a:r>
              <a:rPr lang="en-US" sz="1600" b="1" i="1" dirty="0"/>
              <a:t>__</a:t>
            </a:r>
            <a:r>
              <a:rPr lang="en-US" sz="1600" dirty="0"/>
              <a:t> </a:t>
            </a:r>
            <a:r>
              <a:rPr lang="uk-UA" sz="1600" dirty="0"/>
              <a:t>і </a:t>
            </a:r>
            <a:r>
              <a:rPr lang="uk-UA" sz="1600" b="1" i="1" dirty="0"/>
              <a:t>__</a:t>
            </a:r>
            <a:r>
              <a:rPr lang="en-US" sz="1600" b="1" i="1" dirty="0" err="1"/>
              <a:t>weakref</a:t>
            </a:r>
            <a:r>
              <a:rPr lang="en-US" sz="1600" b="1" i="1" dirty="0"/>
              <a:t>__</a:t>
            </a:r>
            <a:r>
              <a:rPr lang="en-US" sz="1600" dirty="0"/>
              <a:t> </a:t>
            </a:r>
            <a:r>
              <a:rPr lang="uk-UA" sz="1600" dirty="0"/>
              <a:t>для батьківських класів забороняють їх, а в дочірньому ви оголошуєте </a:t>
            </a:r>
            <a:r>
              <a:rPr lang="uk-UA" sz="1600" b="1" i="1" dirty="0"/>
              <a:t>__</a:t>
            </a:r>
            <a:r>
              <a:rPr lang="en-US" sz="1600" b="1" i="1" dirty="0"/>
              <a:t>slots__</a:t>
            </a:r>
            <a:r>
              <a:rPr lang="en-US" sz="1600" dirty="0"/>
              <a:t>. </a:t>
            </a:r>
            <a:endParaRPr lang="uk-UA" sz="1600" dirty="0"/>
          </a:p>
        </p:txBody>
      </p:sp>
      <p:pic>
        <p:nvPicPr>
          <p:cNvPr id="8" name="Picture 7"/>
          <p:cNvPicPr>
            <a:picLocks noChangeAspect="1"/>
          </p:cNvPicPr>
          <p:nvPr/>
        </p:nvPicPr>
        <p:blipFill>
          <a:blip r:embed="rId2"/>
          <a:stretch>
            <a:fillRect/>
          </a:stretch>
        </p:blipFill>
        <p:spPr>
          <a:xfrm>
            <a:off x="4212973" y="3748368"/>
            <a:ext cx="361950" cy="628650"/>
          </a:xfrm>
          <a:prstGeom prst="rect">
            <a:avLst/>
          </a:prstGeom>
          <a:ln>
            <a:solidFill>
              <a:schemeClr val="tx1"/>
            </a:solidFill>
          </a:ln>
        </p:spPr>
      </p:pic>
      <p:sp>
        <p:nvSpPr>
          <p:cNvPr id="9" name="Rectangle 1"/>
          <p:cNvSpPr>
            <a:spLocks noChangeArrowheads="1"/>
          </p:cNvSpPr>
          <p:nvPr/>
        </p:nvSpPr>
        <p:spPr bwMode="auto">
          <a:xfrm>
            <a:off x="229994" y="2631595"/>
            <a:ext cx="3090911" cy="246221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SlotsClass</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B200B2"/>
                </a:solidFill>
                <a:effectLst/>
                <a:latin typeface="JetBrains Mono"/>
              </a:rPr>
              <a:t>__slots__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"firstattr"</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"secondattr"</a:t>
            </a:r>
            <a:br>
              <a:rPr kumimoji="0" lang="ru-RU" altLang="ru-RU" sz="1400" b="0" i="0" u="none" strike="noStrike" cap="none" normalizeH="0" baseline="0">
                <a:ln>
                  <a:noFill/>
                </a:ln>
                <a:solidFill>
                  <a:srgbClr val="00733B"/>
                </a:solidFill>
                <a:effectLst/>
                <a:latin typeface="JetBrains Mono"/>
              </a:rPr>
            </a:b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262626"/>
                </a:solidFill>
                <a:effectLst/>
                <a:latin typeface="JetBrains Mono"/>
              </a:rPr>
              <a:t>a = </a:t>
            </a:r>
            <a:r>
              <a:rPr kumimoji="0" lang="ru-RU" altLang="ru-RU" sz="1400" b="0" i="0" u="none" strike="noStrike" cap="none" normalizeH="0" baseline="0">
                <a:ln>
                  <a:noFill/>
                </a:ln>
                <a:solidFill>
                  <a:srgbClr val="000000"/>
                </a:solidFill>
                <a:effectLst/>
                <a:latin typeface="JetBrains Mono"/>
              </a:rPr>
              <a:t>SlotsClass</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a.firstattr = </a:t>
            </a:r>
            <a:r>
              <a:rPr kumimoji="0" lang="ru-RU" altLang="ru-RU" sz="1400" b="0" i="0" u="none" strike="noStrike" cap="none" normalizeH="0" baseline="0">
                <a:ln>
                  <a:noFill/>
                </a:ln>
                <a:solidFill>
                  <a:srgbClr val="0073E6"/>
                </a:solidFill>
                <a:effectLst/>
                <a:latin typeface="JetBrains Mono"/>
              </a:rPr>
              <a:t>5</a:t>
            </a:r>
            <a:br>
              <a:rPr kumimoji="0" lang="ru-RU" altLang="ru-RU" sz="1400" b="0" i="0" u="none" strike="noStrike" cap="none" normalizeH="0" baseline="0">
                <a:ln>
                  <a:noFill/>
                </a:ln>
                <a:solidFill>
                  <a:srgbClr val="0073E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(a.firstattr)</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a.secondattr = </a:t>
            </a:r>
            <a:r>
              <a:rPr kumimoji="0" lang="ru-RU" altLang="ru-RU" sz="1400" b="0" i="0" u="none" strike="noStrike" cap="none" normalizeH="0" baseline="0">
                <a:ln>
                  <a:noFill/>
                </a:ln>
                <a:solidFill>
                  <a:srgbClr val="0073E6"/>
                </a:solidFill>
                <a:effectLst/>
                <a:latin typeface="JetBrains Mono"/>
              </a:rPr>
              <a:t>10</a:t>
            </a:r>
            <a:br>
              <a:rPr kumimoji="0" lang="ru-RU" altLang="ru-RU" sz="1400" b="0" i="0" u="none" strike="noStrike" cap="none" normalizeH="0" baseline="0">
                <a:ln>
                  <a:noFill/>
                </a:ln>
                <a:solidFill>
                  <a:srgbClr val="0073E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(a.secondattr)</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a.thirdattr = </a:t>
            </a:r>
            <a:r>
              <a:rPr kumimoji="0" lang="ru-RU" altLang="ru-RU" sz="1400" b="0" i="0" u="none" strike="noStrike" cap="none" normalizeH="0" baseline="0">
                <a:ln>
                  <a:noFill/>
                </a:ln>
                <a:solidFill>
                  <a:srgbClr val="0073E6"/>
                </a:solidFill>
                <a:effectLst/>
                <a:latin typeface="JetBrains Mono"/>
              </a:rPr>
              <a:t>20</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2686955" y="4774720"/>
            <a:ext cx="6343650" cy="638175"/>
          </a:xfrm>
          <a:prstGeom prst="rect">
            <a:avLst/>
          </a:prstGeom>
          <a:ln>
            <a:solidFill>
              <a:schemeClr val="tx1"/>
            </a:solidFill>
          </a:ln>
        </p:spPr>
      </p:pic>
      <p:sp>
        <p:nvSpPr>
          <p:cNvPr id="11" name="Rectangle 2"/>
          <p:cNvSpPr>
            <a:spLocks noChangeArrowheads="1"/>
          </p:cNvSpPr>
          <p:nvPr/>
        </p:nvSpPr>
        <p:spPr bwMode="auto">
          <a:xfrm>
            <a:off x="229994" y="5805555"/>
            <a:ext cx="1476686" cy="30777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a:t>
            </a:r>
            <a:r>
              <a:rPr kumimoji="0" lang="ru-RU" altLang="ru-RU" sz="1400" b="0" i="0" u="none" strike="noStrike" cap="none" normalizeH="0" baseline="0">
                <a:ln>
                  <a:noFill/>
                </a:ln>
                <a:solidFill>
                  <a:srgbClr val="B200B2"/>
                </a:solidFill>
                <a:effectLst/>
                <a:latin typeface="JetBrains Mono"/>
              </a:rPr>
              <a:t>__dict__</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4"/>
          <a:stretch>
            <a:fillRect/>
          </a:stretch>
        </p:blipFill>
        <p:spPr>
          <a:xfrm>
            <a:off x="2087578" y="5805555"/>
            <a:ext cx="8686800" cy="561975"/>
          </a:xfrm>
          <a:prstGeom prst="rect">
            <a:avLst/>
          </a:prstGeom>
          <a:ln>
            <a:solidFill>
              <a:schemeClr val="tx1"/>
            </a:solidFill>
          </a:ln>
        </p:spPr>
      </p:pic>
    </p:spTree>
    <p:extLst>
      <p:ext uri="{BB962C8B-B14F-4D97-AF65-F5344CB8AC3E}">
        <p14:creationId xmlns:p14="http://schemas.microsoft.com/office/powerpoint/2010/main" val="1484569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165458" y="131661"/>
            <a:ext cx="3829616" cy="2554545"/>
          </a:xfrm>
          <a:prstGeom prst="rect">
            <a:avLst/>
          </a:prstGeom>
        </p:spPr>
        <p:txBody>
          <a:bodyPr wrap="square">
            <a:spAutoFit/>
          </a:bodyPr>
          <a:lstStyle/>
          <a:p>
            <a:r>
              <a:rPr lang="ru-RU" sz="1600" b="1" i="1" dirty="0"/>
              <a:t>В</a:t>
            </a:r>
            <a:r>
              <a:rPr lang="uk-UA" sz="1600" b="1" i="1" dirty="0"/>
              <a:t>имоги: </a:t>
            </a:r>
            <a:endParaRPr lang="en-US" sz="1600" b="1" i="1" dirty="0"/>
          </a:p>
          <a:p>
            <a:pPr marL="342900" indent="-342900">
              <a:buAutoNum type="arabicPeriod"/>
            </a:pPr>
            <a:r>
              <a:rPr lang="uk-UA" sz="1600" i="1" dirty="0"/>
              <a:t>Щоб мати атрибути з іменами в </a:t>
            </a:r>
            <a:r>
              <a:rPr lang="uk-UA" sz="1600" b="1" i="1" dirty="0"/>
              <a:t>__</a:t>
            </a:r>
            <a:r>
              <a:rPr lang="en-US" sz="1600" b="1" i="1" dirty="0"/>
              <a:t>slots_</a:t>
            </a:r>
            <a:r>
              <a:rPr lang="en-US" sz="1600" i="1" dirty="0"/>
              <a:t>_ </a:t>
            </a:r>
            <a:r>
              <a:rPr lang="uk-UA" sz="1600" i="1" dirty="0"/>
              <a:t>для фактичного зберігання в слотах замість </a:t>
            </a:r>
            <a:r>
              <a:rPr lang="uk-UA" sz="1600" b="1" i="1" dirty="0"/>
              <a:t>__</a:t>
            </a:r>
            <a:r>
              <a:rPr lang="en-US" sz="1600" b="1" i="1" dirty="0" err="1"/>
              <a:t>dict</a:t>
            </a:r>
            <a:r>
              <a:rPr lang="en-US" sz="1600" b="1" i="1" dirty="0"/>
              <a:t>__</a:t>
            </a:r>
            <a:r>
              <a:rPr lang="en-US" sz="1600" i="1" dirty="0"/>
              <a:t>, </a:t>
            </a:r>
            <a:r>
              <a:rPr lang="uk-UA" sz="1600" i="1" dirty="0"/>
              <a:t>клас повинен успадковуватися від </a:t>
            </a:r>
            <a:r>
              <a:rPr lang="en-US" sz="1600" b="1" i="1" dirty="0"/>
              <a:t>object</a:t>
            </a:r>
            <a:r>
              <a:rPr lang="en-US" sz="1600" i="1" dirty="0"/>
              <a:t>. </a:t>
            </a:r>
            <a:endParaRPr lang="ru-RU" sz="1600" i="1" dirty="0"/>
          </a:p>
          <a:p>
            <a:pPr marL="342900" indent="-342900">
              <a:buAutoNum type="arabicPeriod"/>
            </a:pPr>
            <a:r>
              <a:rPr lang="uk-UA" sz="1600" i="1" dirty="0"/>
              <a:t>Щоб запобігти створенню </a:t>
            </a:r>
            <a:r>
              <a:rPr lang="uk-UA" sz="1600" b="1" i="1" dirty="0"/>
              <a:t>__</a:t>
            </a:r>
            <a:r>
              <a:rPr lang="en-US" sz="1600" b="1" i="1" dirty="0" err="1"/>
              <a:t>dict</a:t>
            </a:r>
            <a:r>
              <a:rPr lang="en-US" sz="1600" b="1" i="1" dirty="0"/>
              <a:t>__</a:t>
            </a:r>
            <a:r>
              <a:rPr lang="en-US" sz="1600" i="1" dirty="0"/>
              <a:t>, </a:t>
            </a:r>
            <a:r>
              <a:rPr lang="uk-UA" sz="1600" i="1" dirty="0"/>
              <a:t>потрібно наслідувати від </a:t>
            </a:r>
            <a:r>
              <a:rPr lang="en-US" sz="1600" b="1" i="1" dirty="0"/>
              <a:t>object</a:t>
            </a:r>
            <a:r>
              <a:rPr lang="en-US" sz="1600" i="1" dirty="0"/>
              <a:t> </a:t>
            </a:r>
            <a:r>
              <a:rPr lang="uk-UA" sz="1600" i="1" dirty="0"/>
              <a:t>і всі класи в спадкуванні повинні оголошувати </a:t>
            </a:r>
            <a:r>
              <a:rPr lang="uk-UA" sz="1600" b="1" i="1" dirty="0"/>
              <a:t>__</a:t>
            </a:r>
            <a:r>
              <a:rPr lang="en-US" sz="1600" b="1" i="1" dirty="0"/>
              <a:t>slots__</a:t>
            </a:r>
            <a:r>
              <a:rPr lang="en-US" sz="1600" i="1" dirty="0"/>
              <a:t> </a:t>
            </a:r>
            <a:r>
              <a:rPr lang="uk-UA" sz="1600" i="1" dirty="0"/>
              <a:t>і жоден з них не може мати запис </a:t>
            </a:r>
            <a:r>
              <a:rPr lang="uk-UA" sz="1600" b="1" i="1" dirty="0"/>
              <a:t>'__</a:t>
            </a:r>
            <a:r>
              <a:rPr lang="en-US" sz="1600" b="1" i="1" dirty="0" err="1"/>
              <a:t>dict</a:t>
            </a:r>
            <a:r>
              <a:rPr lang="en-US" sz="1600" b="1" i="1" dirty="0"/>
              <a:t>__'. </a:t>
            </a:r>
            <a:endParaRPr lang="uk-UA" sz="1600" b="1" i="1" dirty="0"/>
          </a:p>
        </p:txBody>
      </p:sp>
      <p:sp>
        <p:nvSpPr>
          <p:cNvPr id="9" name="Rectangle 8"/>
          <p:cNvSpPr/>
          <p:nvPr/>
        </p:nvSpPr>
        <p:spPr>
          <a:xfrm>
            <a:off x="8573631" y="3141553"/>
            <a:ext cx="3259249" cy="2062103"/>
          </a:xfrm>
          <a:prstGeom prst="rect">
            <a:avLst/>
          </a:prstGeom>
        </p:spPr>
        <p:txBody>
          <a:bodyPr wrap="square">
            <a:spAutoFit/>
          </a:bodyPr>
          <a:lstStyle/>
          <a:p>
            <a:r>
              <a:rPr lang="ru-RU" sz="1600" i="1" dirty="0"/>
              <a:t>Якщо потрібно, щоб і дочірній клас теж був обмежений слотами, то доведеться і в ньому присво</a:t>
            </a:r>
            <a:r>
              <a:rPr lang="uk-UA" sz="1600" i="1" dirty="0"/>
              <a:t>їти</a:t>
            </a:r>
            <a:r>
              <a:rPr lang="ru-RU" sz="1600" i="1" dirty="0"/>
              <a:t> значення атрибуту </a:t>
            </a:r>
            <a:r>
              <a:rPr lang="ru-RU" sz="1600" b="1" i="1" dirty="0"/>
              <a:t>__slots__</a:t>
            </a:r>
            <a:r>
              <a:rPr lang="ru-RU" sz="1600" i="1" dirty="0"/>
              <a:t>. </a:t>
            </a:r>
          </a:p>
          <a:p>
            <a:r>
              <a:rPr lang="ru-RU" sz="1600" i="1" dirty="0"/>
              <a:t>До речі, дублювати вже зазначені в батьківському класі слоти не потрібно. </a:t>
            </a:r>
            <a:endParaRPr lang="uk-UA" sz="1600" i="1" dirty="0"/>
          </a:p>
        </p:txBody>
      </p:sp>
      <p:sp>
        <p:nvSpPr>
          <p:cNvPr id="3" name="Rectangle 1"/>
          <p:cNvSpPr>
            <a:spLocks noChangeArrowheads="1"/>
          </p:cNvSpPr>
          <p:nvPr/>
        </p:nvSpPr>
        <p:spPr bwMode="auto">
          <a:xfrm>
            <a:off x="198559" y="131660"/>
            <a:ext cx="3518848" cy="547842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SlotsClass</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B200B2"/>
                </a:solidFill>
                <a:effectLst/>
                <a:latin typeface="JetBrains Mono"/>
              </a:rPr>
              <a:t>__slots__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"firstattr"</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"secondattr"</a:t>
            </a:r>
            <a:br>
              <a:rPr kumimoji="0" lang="ru-RU" altLang="ru-RU" sz="1400" b="0" i="0" u="none" strike="noStrike" cap="none" normalizeH="0" baseline="0">
                <a:ln>
                  <a:noFill/>
                </a:ln>
                <a:solidFill>
                  <a:srgbClr val="00733B"/>
                </a:solidFill>
                <a:effectLst/>
                <a:latin typeface="JetBrains Mono"/>
              </a:rPr>
            </a:b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262626"/>
                </a:solidFill>
                <a:effectLst/>
                <a:latin typeface="JetBrains Mono"/>
              </a:rPr>
              <a:t>a = </a:t>
            </a:r>
            <a:r>
              <a:rPr kumimoji="0" lang="ru-RU" altLang="ru-RU" sz="1400" b="0" i="0" u="none" strike="noStrike" cap="none" normalizeH="0" baseline="0">
                <a:ln>
                  <a:noFill/>
                </a:ln>
                <a:solidFill>
                  <a:srgbClr val="000000"/>
                </a:solidFill>
                <a:effectLst/>
                <a:latin typeface="JetBrains Mono"/>
              </a:rPr>
              <a:t>SlotsClass</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a.firstattr = </a:t>
            </a:r>
            <a:r>
              <a:rPr kumimoji="0" lang="ru-RU" altLang="ru-RU" sz="1400" b="0" i="0" u="none" strike="noStrike" cap="none" normalizeH="0" baseline="0">
                <a:ln>
                  <a:noFill/>
                </a:ln>
                <a:solidFill>
                  <a:srgbClr val="0073E6"/>
                </a:solidFill>
                <a:effectLst/>
                <a:latin typeface="JetBrains Mono"/>
              </a:rPr>
              <a:t>5</a:t>
            </a:r>
            <a:br>
              <a:rPr kumimoji="0" lang="ru-RU" altLang="ru-RU" sz="1400" b="0" i="0" u="none" strike="noStrike" cap="none" normalizeH="0" baseline="0">
                <a:ln>
                  <a:noFill/>
                </a:ln>
                <a:solidFill>
                  <a:srgbClr val="0073E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(a.firstattr)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a.secondattr = </a:t>
            </a:r>
            <a:r>
              <a:rPr kumimoji="0" lang="ru-RU" altLang="ru-RU" sz="1400" b="0" i="0" u="none" strike="noStrike" cap="none" normalizeH="0" baseline="0">
                <a:ln>
                  <a:noFill/>
                </a:ln>
                <a:solidFill>
                  <a:srgbClr val="0073E6"/>
                </a:solidFill>
                <a:effectLst/>
                <a:latin typeface="JetBrains Mono"/>
              </a:rPr>
              <a:t>10</a:t>
            </a:r>
            <a:br>
              <a:rPr kumimoji="0" lang="ru-RU" altLang="ru-RU" sz="1400" b="0" i="0" u="none" strike="noStrike" cap="none" normalizeH="0" baseline="0">
                <a:ln>
                  <a:noFill/>
                </a:ln>
                <a:solidFill>
                  <a:srgbClr val="0073E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(a.secondattr)</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SecondSlotsClass</a:t>
            </a:r>
            <a:r>
              <a:rPr kumimoji="0" lang="ru-RU" altLang="ru-RU" sz="1400" b="0" i="0" u="none" strike="noStrike" cap="none" normalizeH="0" baseline="0">
                <a:ln>
                  <a:noFill/>
                </a:ln>
                <a:solidFill>
                  <a:srgbClr val="262626"/>
                </a:solidFill>
                <a:effectLst/>
                <a:latin typeface="JetBrains Mono"/>
              </a:rPr>
              <a:t>(SlotsClass):</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pass</a:t>
            </a:r>
            <a:br>
              <a:rPr kumimoji="0" lang="ru-RU" altLang="ru-RU" sz="1400" b="0" i="0" u="none" strike="noStrike" cap="none" normalizeH="0" baseline="0">
                <a:ln>
                  <a:noFill/>
                </a:ln>
                <a:solidFill>
                  <a:srgbClr val="000080"/>
                </a:solidFill>
                <a:effectLst/>
                <a:latin typeface="JetBrains Mono"/>
              </a:rPr>
            </a:b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262626"/>
                </a:solidFill>
                <a:effectLst/>
                <a:latin typeface="JetBrains Mono"/>
              </a:rPr>
              <a:t>b = </a:t>
            </a:r>
            <a:r>
              <a:rPr kumimoji="0" lang="ru-RU" altLang="ru-RU" sz="1400" b="0" i="0" u="none" strike="noStrike" cap="none" normalizeH="0" baseline="0">
                <a:ln>
                  <a:noFill/>
                </a:ln>
                <a:solidFill>
                  <a:srgbClr val="000000"/>
                </a:solidFill>
                <a:effectLst/>
                <a:latin typeface="JetBrains Mono"/>
              </a:rPr>
              <a:t>SecondSlotsClass</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(b.</a:t>
            </a:r>
            <a:r>
              <a:rPr kumimoji="0" lang="ru-RU" altLang="ru-RU" sz="1400" b="0" i="0" u="none" strike="noStrike" cap="none" normalizeH="0" baseline="0">
                <a:ln>
                  <a:noFill/>
                </a:ln>
                <a:solidFill>
                  <a:srgbClr val="B200B2"/>
                </a:solidFill>
                <a:effectLst/>
                <a:latin typeface="JetBrains Mono"/>
              </a:rPr>
              <a:t>__slots__</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(b.</a:t>
            </a:r>
            <a:r>
              <a:rPr kumimoji="0" lang="ru-RU" altLang="ru-RU" sz="1400" b="0" i="0" u="none" strike="noStrike" cap="none" normalizeH="0" baseline="0">
                <a:ln>
                  <a:noFill/>
                </a:ln>
                <a:solidFill>
                  <a:srgbClr val="B200B2"/>
                </a:solidFill>
                <a:effectLst/>
                <a:latin typeface="JetBrains Mono"/>
              </a:rPr>
              <a:t>__dict__</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ThirdSlotsClass</a:t>
            </a:r>
            <a:r>
              <a:rPr kumimoji="0" lang="ru-RU" altLang="ru-RU" sz="1400" b="0" i="0" u="none" strike="noStrike" cap="none" normalizeH="0" baseline="0">
                <a:ln>
                  <a:noFill/>
                </a:ln>
                <a:solidFill>
                  <a:srgbClr val="262626"/>
                </a:solidFill>
                <a:effectLst/>
                <a:latin typeface="JetBrains Mono"/>
              </a:rPr>
              <a:t>(SecondSlotsClass):</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B200B2"/>
                </a:solidFill>
                <a:effectLst/>
                <a:latin typeface="JetBrains Mono"/>
              </a:rPr>
              <a:t>__slots__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"thirdattr"</a:t>
            </a:r>
            <a:br>
              <a:rPr kumimoji="0" lang="ru-RU" altLang="ru-RU" sz="1400" b="0" i="0" u="none" strike="noStrike" cap="none" normalizeH="0" baseline="0">
                <a:ln>
                  <a:noFill/>
                </a:ln>
                <a:solidFill>
                  <a:srgbClr val="00733B"/>
                </a:solidFill>
                <a:effectLst/>
                <a:latin typeface="JetBrains Mono"/>
              </a:rPr>
            </a:b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262626"/>
                </a:solidFill>
                <a:effectLst/>
                <a:latin typeface="JetBrains Mono"/>
              </a:rPr>
              <a:t>c = </a:t>
            </a:r>
            <a:r>
              <a:rPr kumimoji="0" lang="ru-RU" altLang="ru-RU" sz="1400" b="0" i="0" u="none" strike="noStrike" cap="none" normalizeH="0" baseline="0">
                <a:ln>
                  <a:noFill/>
                </a:ln>
                <a:solidFill>
                  <a:srgbClr val="000000"/>
                </a:solidFill>
                <a:effectLst/>
                <a:latin typeface="JetBrains Mono"/>
              </a:rPr>
              <a:t>ThirdSlotsClass</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c.thirdattr = </a:t>
            </a:r>
            <a:r>
              <a:rPr kumimoji="0" lang="ru-RU" altLang="ru-RU" sz="1400" b="0" i="0" u="none" strike="noStrike" cap="none" normalizeH="0" baseline="0">
                <a:ln>
                  <a:noFill/>
                </a:ln>
                <a:solidFill>
                  <a:srgbClr val="0073E6"/>
                </a:solidFill>
                <a:effectLst/>
                <a:latin typeface="JetBrains Mono"/>
              </a:rPr>
              <a:t>20</a:t>
            </a:r>
            <a:br>
              <a:rPr kumimoji="0" lang="ru-RU" altLang="ru-RU" sz="1400" b="0" i="0" u="none" strike="noStrike" cap="none" normalizeH="0" baseline="0">
                <a:ln>
                  <a:noFill/>
                </a:ln>
                <a:solidFill>
                  <a:srgbClr val="0073E6"/>
                </a:solidFill>
                <a:effectLst/>
                <a:latin typeface="JetBrains Mono"/>
              </a:rPr>
            </a:br>
            <a:br>
              <a:rPr kumimoji="0" lang="ru-RU" altLang="ru-RU" sz="1400" b="0" i="0" u="none" strike="noStrike" cap="none" normalizeH="0" baseline="0">
                <a:ln>
                  <a:noFill/>
                </a:ln>
                <a:solidFill>
                  <a:srgbClr val="0073E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(c.</a:t>
            </a:r>
            <a:r>
              <a:rPr kumimoji="0" lang="ru-RU" altLang="ru-RU" sz="1400" b="0" i="0" u="none" strike="noStrike" cap="none" normalizeH="0" baseline="0">
                <a:ln>
                  <a:noFill/>
                </a:ln>
                <a:solidFill>
                  <a:srgbClr val="B200B2"/>
                </a:solidFill>
                <a:effectLst/>
                <a:latin typeface="JetBrains Mono"/>
              </a:rPr>
              <a:t>__slots__</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(c.</a:t>
            </a:r>
            <a:r>
              <a:rPr kumimoji="0" lang="ru-RU" altLang="ru-RU" sz="1400" b="0" i="0" u="none" strike="noStrike" cap="none" normalizeH="0" baseline="0">
                <a:ln>
                  <a:noFill/>
                </a:ln>
                <a:solidFill>
                  <a:srgbClr val="B200B2"/>
                </a:solidFill>
                <a:effectLst/>
                <a:latin typeface="JetBrains Mono"/>
              </a:rPr>
              <a:t>__dict__</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1752666" y="5174703"/>
            <a:ext cx="2668886" cy="1654344"/>
          </a:xfrm>
          <a:prstGeom prst="rect">
            <a:avLst/>
          </a:prstGeom>
          <a:ln>
            <a:solidFill>
              <a:schemeClr val="tx1"/>
            </a:solidFill>
          </a:ln>
        </p:spPr>
      </p:pic>
      <p:sp>
        <p:nvSpPr>
          <p:cNvPr id="11" name="Rectangle 2"/>
          <p:cNvSpPr>
            <a:spLocks noChangeArrowheads="1"/>
          </p:cNvSpPr>
          <p:nvPr/>
        </p:nvSpPr>
        <p:spPr bwMode="auto">
          <a:xfrm>
            <a:off x="4528686" y="131660"/>
            <a:ext cx="3518848" cy="569386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SlotsClass</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B200B2"/>
                </a:solidFill>
                <a:effectLst/>
                <a:latin typeface="JetBrains Mono"/>
              </a:rPr>
              <a:t>__slots__ </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3B"/>
                </a:solidFill>
                <a:effectLst/>
                <a:latin typeface="JetBrains Mono"/>
              </a:rPr>
              <a:t>"firstattr"</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3B"/>
                </a:solidFill>
                <a:effectLst/>
                <a:latin typeface="JetBrains Mono"/>
              </a:rPr>
              <a:t>"secondattr"</a:t>
            </a:r>
            <a:br>
              <a:rPr kumimoji="0" lang="ru-RU" altLang="ru-RU" sz="1400" b="0" i="0" u="none" strike="noStrike" cap="none" normalizeH="0" baseline="0" dirty="0">
                <a:ln>
                  <a:noFill/>
                </a:ln>
                <a:solidFill>
                  <a:srgbClr val="00733B"/>
                </a:solidFill>
                <a:effectLst/>
                <a:latin typeface="JetBrains Mono"/>
              </a:rPr>
            </a:br>
            <a:br>
              <a:rPr kumimoji="0" lang="ru-RU" altLang="ru-RU" sz="1400" b="0" i="0" u="none" strike="noStrike" cap="none" normalizeH="0" baseline="0" dirty="0">
                <a:ln>
                  <a:noFill/>
                </a:ln>
                <a:solidFill>
                  <a:srgbClr val="00733B"/>
                </a:solidFill>
                <a:effectLst/>
                <a:latin typeface="JetBrains Mono"/>
              </a:rPr>
            </a:br>
            <a:r>
              <a:rPr kumimoji="0" lang="ru-RU" altLang="ru-RU" sz="1400" b="0" i="0" u="none" strike="noStrike" cap="none" normalizeH="0" baseline="0" dirty="0">
                <a:ln>
                  <a:noFill/>
                </a:ln>
                <a:solidFill>
                  <a:srgbClr val="262626"/>
                </a:solidFill>
                <a:effectLst/>
                <a:latin typeface="JetBrains Mono"/>
              </a:rPr>
              <a:t>a = </a:t>
            </a:r>
            <a:r>
              <a:rPr kumimoji="0" lang="ru-RU" altLang="ru-RU" sz="1400" b="0" i="0" u="none" strike="noStrike" cap="none" normalizeH="0" baseline="0" dirty="0">
                <a:ln>
                  <a:noFill/>
                </a:ln>
                <a:solidFill>
                  <a:srgbClr val="000000"/>
                </a:solidFill>
                <a:effectLst/>
                <a:latin typeface="JetBrains Mono"/>
              </a:rPr>
              <a:t>SlotsClass</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a.firstattr = </a:t>
            </a:r>
            <a:r>
              <a:rPr kumimoji="0" lang="ru-RU" altLang="ru-RU" sz="1400" b="0" i="0" u="none" strike="noStrike" cap="none" normalizeH="0" baseline="0" dirty="0">
                <a:ln>
                  <a:noFill/>
                </a:ln>
                <a:solidFill>
                  <a:srgbClr val="0073E6"/>
                </a:solidFill>
                <a:effectLst/>
                <a:latin typeface="JetBrains Mono"/>
              </a:rPr>
              <a:t>5</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(a.firstattr)</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a.secondattr = </a:t>
            </a:r>
            <a:r>
              <a:rPr kumimoji="0" lang="ru-RU" altLang="ru-RU" sz="1400" b="0" i="0" u="none" strike="noStrike" cap="none" normalizeH="0" baseline="0" dirty="0">
                <a:ln>
                  <a:noFill/>
                </a:ln>
                <a:solidFill>
                  <a:srgbClr val="0073E6"/>
                </a:solidFill>
                <a:effectLst/>
                <a:latin typeface="JetBrains Mono"/>
              </a:rPr>
              <a:t>10</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(a.secondattr)</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SecondSlotsClass</a:t>
            </a:r>
            <a:r>
              <a:rPr kumimoji="0" lang="ru-RU" altLang="ru-RU" sz="1400" b="0" i="0" u="none" strike="noStrike" cap="none" normalizeH="0" baseline="0" dirty="0">
                <a:ln>
                  <a:noFill/>
                </a:ln>
                <a:solidFill>
                  <a:srgbClr val="262626"/>
                </a:solidFill>
                <a:effectLst/>
                <a:latin typeface="JetBrains Mono"/>
              </a:rPr>
              <a:t>(SlotsClass):</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B200B2"/>
                </a:solidFill>
                <a:effectLst/>
                <a:latin typeface="JetBrains Mono"/>
              </a:rPr>
              <a:t>__slots__ </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3B"/>
                </a:solidFill>
                <a:effectLst/>
                <a:latin typeface="JetBrains Mono"/>
              </a:rPr>
              <a:t>"something"</a:t>
            </a:r>
            <a:br>
              <a:rPr kumimoji="0" lang="ru-RU" altLang="ru-RU" sz="1400" b="0" i="0" u="none" strike="noStrike" cap="none" normalizeH="0" baseline="0" dirty="0">
                <a:ln>
                  <a:noFill/>
                </a:ln>
                <a:solidFill>
                  <a:srgbClr val="00733B"/>
                </a:solidFill>
                <a:effectLst/>
                <a:latin typeface="JetBrains Mono"/>
              </a:rPr>
            </a:br>
            <a:br>
              <a:rPr kumimoji="0" lang="ru-RU" altLang="ru-RU" sz="1400" b="0" i="0" u="none" strike="noStrike" cap="none" normalizeH="0" baseline="0" dirty="0">
                <a:ln>
                  <a:noFill/>
                </a:ln>
                <a:solidFill>
                  <a:srgbClr val="00733B"/>
                </a:solidFill>
                <a:effectLst/>
                <a:latin typeface="JetBrains Mono"/>
              </a:rPr>
            </a:br>
            <a:r>
              <a:rPr kumimoji="0" lang="ru-RU" altLang="ru-RU" sz="1400" b="0" i="0" u="none" strike="noStrike" cap="none" normalizeH="0" baseline="0" dirty="0">
                <a:ln>
                  <a:noFill/>
                </a:ln>
                <a:solidFill>
                  <a:srgbClr val="262626"/>
                </a:solidFill>
                <a:effectLst/>
                <a:latin typeface="JetBrains Mono"/>
              </a:rPr>
              <a:t>b = </a:t>
            </a:r>
            <a:r>
              <a:rPr kumimoji="0" lang="ru-RU" altLang="ru-RU" sz="1400" b="0" i="0" u="none" strike="noStrike" cap="none" normalizeH="0" baseline="0" dirty="0">
                <a:ln>
                  <a:noFill/>
                </a:ln>
                <a:solidFill>
                  <a:srgbClr val="000000"/>
                </a:solidFill>
                <a:effectLst/>
                <a:latin typeface="JetBrains Mono"/>
              </a:rPr>
              <a:t>SecondSlotsClass</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(b.</a:t>
            </a:r>
            <a:r>
              <a:rPr kumimoji="0" lang="ru-RU" altLang="ru-RU" sz="1400" b="0" i="0" u="none" strike="noStrike" cap="none" normalizeH="0" baseline="0" dirty="0">
                <a:ln>
                  <a:noFill/>
                </a:ln>
                <a:solidFill>
                  <a:srgbClr val="B200B2"/>
                </a:solidFill>
                <a:effectLst/>
                <a:latin typeface="JetBrains Mono"/>
              </a:rPr>
              <a:t>__slots__</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(b.</a:t>
            </a:r>
            <a:r>
              <a:rPr kumimoji="0" lang="ru-RU" altLang="ru-RU" sz="1400" b="0" i="0" u="none" strike="noStrike" cap="none" normalizeH="0" baseline="0" dirty="0">
                <a:ln>
                  <a:noFill/>
                </a:ln>
                <a:solidFill>
                  <a:srgbClr val="B200B2"/>
                </a:solidFill>
                <a:effectLst/>
                <a:latin typeface="JetBrains Mono"/>
              </a:rPr>
              <a:t>__dict__</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ThirdSlotsClass</a:t>
            </a:r>
            <a:r>
              <a:rPr kumimoji="0" lang="ru-RU" altLang="ru-RU" sz="1400" b="0" i="0" u="none" strike="noStrike" cap="none" normalizeH="0" baseline="0" dirty="0">
                <a:ln>
                  <a:noFill/>
                </a:ln>
                <a:solidFill>
                  <a:srgbClr val="262626"/>
                </a:solidFill>
                <a:effectLst/>
                <a:latin typeface="JetBrains Mono"/>
              </a:rPr>
              <a:t>(SecondSlotsClass):</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B200B2"/>
                </a:solidFill>
                <a:effectLst/>
                <a:latin typeface="JetBrains Mono"/>
              </a:rPr>
              <a:t>__slots__ </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3B"/>
                </a:solidFill>
                <a:effectLst/>
                <a:latin typeface="JetBrains Mono"/>
              </a:rPr>
              <a:t>"thirdattr"</a:t>
            </a:r>
            <a:br>
              <a:rPr kumimoji="0" lang="ru-RU" altLang="ru-RU" sz="1400" b="0" i="0" u="none" strike="noStrike" cap="none" normalizeH="0" baseline="0" dirty="0">
                <a:ln>
                  <a:noFill/>
                </a:ln>
                <a:solidFill>
                  <a:srgbClr val="00733B"/>
                </a:solidFill>
                <a:effectLst/>
                <a:latin typeface="JetBrains Mono"/>
              </a:rPr>
            </a:br>
            <a:br>
              <a:rPr kumimoji="0" lang="ru-RU" altLang="ru-RU" sz="1400" b="0" i="0" u="none" strike="noStrike" cap="none" normalizeH="0" baseline="0" dirty="0">
                <a:ln>
                  <a:noFill/>
                </a:ln>
                <a:solidFill>
                  <a:srgbClr val="00733B"/>
                </a:solidFill>
                <a:effectLst/>
                <a:latin typeface="JetBrains Mono"/>
              </a:rPr>
            </a:br>
            <a:r>
              <a:rPr kumimoji="0" lang="ru-RU" altLang="ru-RU" sz="1400" b="0" i="0" u="none" strike="noStrike" cap="none" normalizeH="0" baseline="0" dirty="0">
                <a:ln>
                  <a:noFill/>
                </a:ln>
                <a:solidFill>
                  <a:srgbClr val="262626"/>
                </a:solidFill>
                <a:effectLst/>
                <a:latin typeface="JetBrains Mono"/>
              </a:rPr>
              <a:t>c = </a:t>
            </a:r>
            <a:r>
              <a:rPr kumimoji="0" lang="ru-RU" altLang="ru-RU" sz="1400" b="0" i="0" u="none" strike="noStrike" cap="none" normalizeH="0" baseline="0" dirty="0">
                <a:ln>
                  <a:noFill/>
                </a:ln>
                <a:solidFill>
                  <a:srgbClr val="000000"/>
                </a:solidFill>
                <a:effectLst/>
                <a:latin typeface="JetBrains Mono"/>
              </a:rPr>
              <a:t>ThirdSlotsClass</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c.thirdattr = </a:t>
            </a:r>
            <a:r>
              <a:rPr kumimoji="0" lang="ru-RU" altLang="ru-RU" sz="1400" b="0" i="0" u="none" strike="noStrike" cap="none" normalizeH="0" baseline="0" dirty="0">
                <a:ln>
                  <a:noFill/>
                </a:ln>
                <a:solidFill>
                  <a:srgbClr val="0073E6"/>
                </a:solidFill>
                <a:effectLst/>
                <a:latin typeface="JetBrains Mono"/>
              </a:rPr>
              <a:t>20</a:t>
            </a:r>
            <a:br>
              <a:rPr kumimoji="0" lang="ru-RU" altLang="ru-RU" sz="1400" b="0" i="0" u="none" strike="noStrike" cap="none" normalizeH="0" baseline="0" dirty="0">
                <a:ln>
                  <a:noFill/>
                </a:ln>
                <a:solidFill>
                  <a:srgbClr val="0073E6"/>
                </a:solidFill>
                <a:effectLst/>
                <a:latin typeface="JetBrains Mono"/>
              </a:rPr>
            </a:b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(c.</a:t>
            </a:r>
            <a:r>
              <a:rPr kumimoji="0" lang="ru-RU" altLang="ru-RU" sz="1400" b="0" i="0" u="none" strike="noStrike" cap="none" normalizeH="0" baseline="0" dirty="0">
                <a:ln>
                  <a:noFill/>
                </a:ln>
                <a:solidFill>
                  <a:srgbClr val="B200B2"/>
                </a:solidFill>
                <a:effectLst/>
                <a:latin typeface="JetBrains Mono"/>
              </a:rPr>
              <a:t>__slots__</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(c.</a:t>
            </a:r>
            <a:r>
              <a:rPr kumimoji="0" lang="ru-RU" altLang="ru-RU" sz="1400" b="0" i="0" u="none" strike="noStrike" cap="none" normalizeH="0" baseline="0" dirty="0">
                <a:ln>
                  <a:noFill/>
                </a:ln>
                <a:solidFill>
                  <a:srgbClr val="B200B2"/>
                </a:solidFill>
                <a:effectLst/>
                <a:latin typeface="JetBrains Mono"/>
              </a:rPr>
              <a:t>__dict__</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4676304" y="5990847"/>
            <a:ext cx="1028700" cy="838200"/>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5867198" y="6108293"/>
            <a:ext cx="6127876" cy="603307"/>
          </a:xfrm>
          <a:prstGeom prst="rect">
            <a:avLst/>
          </a:prstGeom>
          <a:ln>
            <a:solidFill>
              <a:schemeClr val="tx1"/>
            </a:solidFill>
          </a:ln>
        </p:spPr>
      </p:pic>
    </p:spTree>
    <p:extLst>
      <p:ext uri="{BB962C8B-B14F-4D97-AF65-F5344CB8AC3E}">
        <p14:creationId xmlns:p14="http://schemas.microsoft.com/office/powerpoint/2010/main" val="224921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Спадкування</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ru-RU" sz="1600" b="1" dirty="0"/>
              <a:t>Спадкування</a:t>
            </a:r>
            <a:r>
              <a:rPr lang="ru-RU" sz="1600" dirty="0"/>
              <a:t> - спосіб створення нового класу на основі вже існуючого, в якому клас-нащадок запозичує властивості і методи батьківського класу і також додає власні. </a:t>
            </a:r>
            <a:r>
              <a:rPr lang="uk-UA" sz="1600" dirty="0"/>
              <a:t>Спадкування полегшує </a:t>
            </a:r>
            <a:r>
              <a:rPr lang="uk-UA" sz="1600" i="1" dirty="0"/>
              <a:t>повторне використання коду</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Принцип спадкування зустрічається в повсякденному житті - ми групуємо об'єкти за певною ознакою (форма, дизайн). </a:t>
            </a:r>
          </a:p>
          <a:p>
            <a:pPr lvl="0" algn="l" eaLnBrk="0" fontAlgn="base" hangingPunct="0">
              <a:lnSpc>
                <a:spcPct val="100000"/>
              </a:lnSpc>
              <a:spcBef>
                <a:spcPct val="0"/>
              </a:spcBef>
              <a:spcAft>
                <a:spcPct val="0"/>
              </a:spcAft>
            </a:pPr>
            <a:r>
              <a:rPr lang="uk-UA" sz="1600" dirty="0"/>
              <a:t>Наприклад: диван схожий на крісло, але дозволяє вмістити більше 1 людини; кожен автомобіль має свої особливості будови, проте надає загальний інтерфейс (кермо, педалі, певна коробка передач), і немає необхідності вивчати кожен автомобіль окремо для того, щоб їм користуватися.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Принцип спадкування в мові програмування дозволяє </a:t>
            </a:r>
            <a:r>
              <a:rPr lang="uk-UA" sz="1600" i="1" dirty="0"/>
              <a:t>будувати нові визначення класів на основі існуючих</a:t>
            </a:r>
            <a:r>
              <a:rPr lang="uk-UA" sz="1600" dirty="0"/>
              <a:t>. Спадкування дозволяє </a:t>
            </a:r>
            <a:r>
              <a:rPr lang="uk-UA" sz="1600" i="1" dirty="0"/>
              <a:t>розширювати поведінку базового класу</a:t>
            </a:r>
            <a:r>
              <a:rPr lang="uk-UA" sz="1600" dirty="0"/>
              <a:t> (</a:t>
            </a:r>
            <a:r>
              <a:rPr lang="uk-UA" sz="1600" b="1" dirty="0"/>
              <a:t>батьківського</a:t>
            </a:r>
            <a:r>
              <a:rPr lang="uk-UA" sz="1600" dirty="0"/>
              <a:t> або </a:t>
            </a:r>
            <a:r>
              <a:rPr lang="uk-UA" sz="1600" b="1" dirty="0"/>
              <a:t>суперкласу</a:t>
            </a:r>
            <a:r>
              <a:rPr lang="uk-UA" sz="1600" dirty="0"/>
              <a:t>), наслідуючи його основну функціональність в підкласі нащадка (</a:t>
            </a:r>
            <a:r>
              <a:rPr lang="uk-UA" sz="1600" b="1" dirty="0"/>
              <a:t>дочірньому класі </a:t>
            </a:r>
            <a:r>
              <a:rPr lang="uk-UA" sz="1600" dirty="0"/>
              <a:t>або </a:t>
            </a:r>
            <a:r>
              <a:rPr lang="uk-UA" sz="1600" b="1" dirty="0"/>
              <a:t>підкласі</a:t>
            </a:r>
            <a:r>
              <a:rPr lang="uk-UA" sz="1600" dirty="0"/>
              <a:t>).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Приклад ієрархії успадкованих класів </a:t>
            </a:r>
          </a:p>
        </p:txBody>
      </p:sp>
      <p:sp>
        <p:nvSpPr>
          <p:cNvPr id="4" name="Rectangle 3"/>
          <p:cNvSpPr/>
          <p:nvPr/>
        </p:nvSpPr>
        <p:spPr>
          <a:xfrm>
            <a:off x="117695" y="4236743"/>
            <a:ext cx="6096000" cy="2462213"/>
          </a:xfrm>
          <a:prstGeom prst="rect">
            <a:avLst/>
          </a:prstGeom>
        </p:spPr>
        <p:txBody>
          <a:bodyPr>
            <a:spAutoFit/>
          </a:bodyPr>
          <a:lstStyle/>
          <a:p>
            <a:r>
              <a:rPr lang="uk-UA" sz="1400" dirty="0"/>
              <a:t>Прочитати діаграму можна наступним чином: </a:t>
            </a:r>
          </a:p>
          <a:p>
            <a:endParaRPr lang="uk-UA" sz="1400" dirty="0"/>
          </a:p>
          <a:p>
            <a:pPr marL="285750" indent="-285750">
              <a:buFont typeface="Arial" panose="020B0604020202020204" pitchFamily="34" charset="0"/>
              <a:buChar char="•"/>
            </a:pPr>
            <a:r>
              <a:rPr lang="uk-UA" sz="1400" dirty="0"/>
              <a:t>класи Прямокутник (</a:t>
            </a:r>
            <a:r>
              <a:rPr lang="en-US" sz="1400" dirty="0"/>
              <a:t>Rectangle) </a:t>
            </a:r>
            <a:r>
              <a:rPr lang="uk-UA" sz="1400" dirty="0"/>
              <a:t>та Коло (</a:t>
            </a:r>
            <a:r>
              <a:rPr lang="en-US" sz="1400" dirty="0"/>
              <a:t>Circle) </a:t>
            </a:r>
            <a:r>
              <a:rPr lang="uk-UA" sz="1400" dirty="0"/>
              <a:t>є Фігурою (</a:t>
            </a:r>
            <a:r>
              <a:rPr lang="en-US" sz="1400" dirty="0"/>
              <a:t>Shape) (</a:t>
            </a:r>
            <a:r>
              <a:rPr lang="uk-UA" sz="1400" dirty="0"/>
              <a:t>дочірніми класами); </a:t>
            </a:r>
          </a:p>
          <a:p>
            <a:endParaRPr lang="uk-UA" sz="1400" dirty="0"/>
          </a:p>
          <a:p>
            <a:pPr marL="285750" indent="-285750">
              <a:buFont typeface="Arial" panose="020B0604020202020204" pitchFamily="34" charset="0"/>
              <a:buChar char="•"/>
            </a:pPr>
            <a:r>
              <a:rPr lang="uk-UA" sz="1400" dirty="0"/>
              <a:t>фігура (</a:t>
            </a:r>
            <a:r>
              <a:rPr lang="en-US" sz="1400" dirty="0"/>
              <a:t>Shape) </a:t>
            </a:r>
            <a:r>
              <a:rPr lang="uk-UA" sz="1400" dirty="0"/>
              <a:t>має наступні характеристики (і ними володіють всі дочірні класи!): поля - колір, товщина лінії і методи - малювання(), очищення(); </a:t>
            </a:r>
          </a:p>
          <a:p>
            <a:endParaRPr lang="uk-UA" sz="1400" dirty="0"/>
          </a:p>
          <a:p>
            <a:pPr marL="285750" indent="-285750">
              <a:buFont typeface="Arial" panose="020B0604020202020204" pitchFamily="34" charset="0"/>
              <a:buChar char="•"/>
            </a:pPr>
            <a:r>
              <a:rPr lang="uk-UA" sz="1400" dirty="0"/>
              <a:t>дочірні класи мають додаткові характеристики (розширюючи успадкований клас Фігура): наприклад, </a:t>
            </a:r>
            <a:r>
              <a:rPr lang="en-US" sz="1400" dirty="0"/>
              <a:t>Rectangle - </a:t>
            </a:r>
            <a:r>
              <a:rPr lang="uk-UA" sz="1400" dirty="0"/>
              <a:t>координати верхнього лівого і нижнього правого кутів, а </a:t>
            </a:r>
            <a:r>
              <a:rPr lang="en-US" sz="1400" dirty="0"/>
              <a:t>Circle - </a:t>
            </a:r>
            <a:r>
              <a:rPr lang="uk-UA" sz="1400" dirty="0"/>
              <a:t>радіус. </a:t>
            </a:r>
          </a:p>
        </p:txBody>
      </p:sp>
      <p:pic>
        <p:nvPicPr>
          <p:cNvPr id="5" name="Picture 4"/>
          <p:cNvPicPr>
            <a:picLocks noChangeAspect="1"/>
          </p:cNvPicPr>
          <p:nvPr/>
        </p:nvPicPr>
        <p:blipFill>
          <a:blip r:embed="rId2"/>
          <a:stretch>
            <a:fillRect/>
          </a:stretch>
        </p:blipFill>
        <p:spPr>
          <a:xfrm>
            <a:off x="7070756" y="3375608"/>
            <a:ext cx="4416440" cy="3174573"/>
          </a:xfrm>
          <a:prstGeom prst="rect">
            <a:avLst/>
          </a:prstGeom>
        </p:spPr>
      </p:pic>
    </p:spTree>
    <p:extLst>
      <p:ext uri="{BB962C8B-B14F-4D97-AF65-F5344CB8AC3E}">
        <p14:creationId xmlns:p14="http://schemas.microsoft.com/office/powerpoint/2010/main" val="282798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0741" cy="579421"/>
          </a:xfrm>
        </p:spPr>
        <p:txBody>
          <a:bodyPr>
            <a:normAutofit/>
          </a:bodyPr>
          <a:lstStyle/>
          <a:p>
            <a:pPr marL="0" indent="0">
              <a:buNone/>
            </a:pPr>
            <a:r>
              <a:rPr lang="uk-UA" sz="1600" dirty="0"/>
              <a:t>А от з множинним спадкуванням - гірше. Якщо у нас є два батьківських класи, у кожного з яких визначені слоти, то спроба створити дочірній клас, на жаль, не вдасться.</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7" name="Rectangle 6"/>
          <p:cNvSpPr/>
          <p:nvPr/>
        </p:nvSpPr>
        <p:spPr>
          <a:xfrm>
            <a:off x="4007667" y="2504972"/>
            <a:ext cx="3333489" cy="1815882"/>
          </a:xfrm>
          <a:prstGeom prst="rect">
            <a:avLst/>
          </a:prstGeom>
        </p:spPr>
        <p:txBody>
          <a:bodyPr wrap="square">
            <a:spAutoFit/>
          </a:bodyPr>
          <a:lstStyle/>
          <a:p>
            <a:r>
              <a:rPr lang="uk-UA" sz="1600" i="1" dirty="0"/>
              <a:t>Найкращою практикою є використання абстракцій, і рішенням буде використа</a:t>
            </a:r>
            <a:r>
              <a:rPr lang="ru-RU" sz="1600" i="1" dirty="0"/>
              <a:t>ти </a:t>
            </a:r>
            <a:r>
              <a:rPr lang="uk-UA" sz="1600" b="1" i="1" dirty="0"/>
              <a:t>абстрактні класи</a:t>
            </a:r>
            <a:r>
              <a:rPr lang="uk-UA" sz="1600" i="1" dirty="0"/>
              <a:t> та/або </a:t>
            </a:r>
            <a:r>
              <a:rPr lang="uk-UA" sz="1600" b="1" i="1" dirty="0"/>
              <a:t>міксини</a:t>
            </a:r>
            <a:r>
              <a:rPr lang="uk-UA" sz="1600" i="1" dirty="0"/>
              <a:t>, що міститимуть функціонал для ваших конкретних класів:</a:t>
            </a:r>
            <a:endParaRPr lang="uk-UA" sz="1600" b="1" i="1" dirty="0"/>
          </a:p>
        </p:txBody>
      </p:sp>
      <p:sp>
        <p:nvSpPr>
          <p:cNvPr id="5" name="Rectangle 1"/>
          <p:cNvSpPr>
            <a:spLocks noChangeArrowheads="1"/>
          </p:cNvSpPr>
          <p:nvPr/>
        </p:nvSpPr>
        <p:spPr bwMode="auto">
          <a:xfrm>
            <a:off x="298764" y="719784"/>
            <a:ext cx="2061783" cy="156966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BaseA</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'a'</a:t>
            </a:r>
            <a:br>
              <a:rPr kumimoji="0" lang="ru-RU" altLang="ru-RU" sz="1200" b="0" i="0" u="none" strike="noStrike" cap="none" normalizeH="0" baseline="0">
                <a:ln>
                  <a:noFill/>
                </a:ln>
                <a:solidFill>
                  <a:srgbClr val="00733B"/>
                </a:solidFill>
                <a:effectLst/>
                <a:latin typeface="JetBrains Mono"/>
              </a:rPr>
            </a:b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BaseB</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'b'</a:t>
            </a:r>
            <a:br>
              <a:rPr kumimoji="0" lang="ru-RU" altLang="ru-RU" sz="1200" b="0" i="0" u="none" strike="noStrike" cap="none" normalizeH="0" baseline="0">
                <a:ln>
                  <a:noFill/>
                </a:ln>
                <a:solidFill>
                  <a:srgbClr val="00733B"/>
                </a:solidFill>
                <a:effectLst/>
                <a:latin typeface="JetBrains Mono"/>
              </a:rPr>
            </a:b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Child</a:t>
            </a:r>
            <a:r>
              <a:rPr kumimoji="0" lang="ru-RU" altLang="ru-RU" sz="1200" b="0" i="0" u="none" strike="noStrike" cap="none" normalizeH="0" baseline="0">
                <a:ln>
                  <a:noFill/>
                </a:ln>
                <a:solidFill>
                  <a:srgbClr val="262626"/>
                </a:solidFill>
                <a:effectLst/>
                <a:latin typeface="JetBrains Mono"/>
              </a:rPr>
              <a:t>(BaseA, BaseB):</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2591319" y="1729212"/>
            <a:ext cx="5069196" cy="560232"/>
          </a:xfrm>
          <a:prstGeom prst="rect">
            <a:avLst/>
          </a:prstGeom>
          <a:ln>
            <a:solidFill>
              <a:schemeClr val="tx1"/>
            </a:solidFill>
          </a:ln>
        </p:spPr>
      </p:pic>
      <p:sp>
        <p:nvSpPr>
          <p:cNvPr id="10" name="Rectangle 2"/>
          <p:cNvSpPr>
            <a:spLocks noChangeArrowheads="1"/>
          </p:cNvSpPr>
          <p:nvPr/>
        </p:nvSpPr>
        <p:spPr bwMode="auto">
          <a:xfrm>
            <a:off x="298764" y="2570999"/>
            <a:ext cx="3625864" cy="397031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AbstractBaseA</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BaseA</a:t>
            </a:r>
            <a:r>
              <a:rPr kumimoji="0" lang="ru-RU" altLang="ru-RU" sz="1200" b="0" i="0" u="none" strike="noStrike" cap="none" normalizeH="0" baseline="0">
                <a:ln>
                  <a:noFill/>
                </a:ln>
                <a:solidFill>
                  <a:srgbClr val="262626"/>
                </a:solidFill>
                <a:effectLst/>
                <a:latin typeface="JetBrains Mono"/>
              </a:rPr>
              <a:t>(AbstractBaseA):</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'a'</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733B"/>
                </a:solidFill>
                <a:effectLst/>
                <a:latin typeface="JetBrains Mono"/>
              </a:rPr>
              <a:t>    </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AbstractBaseB</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BaseB</a:t>
            </a:r>
            <a:r>
              <a:rPr kumimoji="0" lang="ru-RU" altLang="ru-RU" sz="1200" b="0" i="0" u="none" strike="noStrike" cap="none" normalizeH="0" baseline="0">
                <a:ln>
                  <a:noFill/>
                </a:ln>
                <a:solidFill>
                  <a:srgbClr val="262626"/>
                </a:solidFill>
                <a:effectLst/>
                <a:latin typeface="JetBrains Mono"/>
              </a:rPr>
              <a:t>(AbstractBaseB):</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'b'</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733B"/>
                </a:solidFill>
                <a:effectLst/>
                <a:latin typeface="JetBrains Mono"/>
              </a:rPr>
              <a:t>    </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Mixin</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'a'</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'b'</a:t>
            </a:r>
            <a:br>
              <a:rPr kumimoji="0" lang="ru-RU" altLang="ru-RU" sz="1200" b="0" i="0" u="none" strike="noStrike" cap="none" normalizeH="0" baseline="0">
                <a:ln>
                  <a:noFill/>
                </a:ln>
                <a:solidFill>
                  <a:srgbClr val="00733B"/>
                </a:solidFill>
                <a:effectLst/>
                <a:latin typeface="JetBrains Mono"/>
              </a:rPr>
            </a:b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Child</a:t>
            </a:r>
            <a:r>
              <a:rPr kumimoji="0" lang="ru-RU" altLang="ru-RU" sz="1200" b="0" i="0" u="none" strike="noStrike" cap="none" normalizeH="0" baseline="0">
                <a:ln>
                  <a:noFill/>
                </a:ln>
                <a:solidFill>
                  <a:srgbClr val="262626"/>
                </a:solidFill>
                <a:effectLst/>
                <a:latin typeface="JetBrains Mono"/>
              </a:rPr>
              <a:t>(AbstractBaseA, AbstractBaseB, Mixin):</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c = </a:t>
            </a:r>
            <a:r>
              <a:rPr kumimoji="0" lang="ru-RU" altLang="ru-RU" sz="1200" b="0" i="0" u="none" strike="noStrike" cap="none" normalizeH="0" baseline="0">
                <a:ln>
                  <a:noFill/>
                </a:ln>
                <a:solidFill>
                  <a:srgbClr val="000000"/>
                </a:solidFill>
                <a:effectLst/>
                <a:latin typeface="JetBrains Mono"/>
              </a:rPr>
              <a:t>Child</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c.a = </a:t>
            </a:r>
            <a:r>
              <a:rPr kumimoji="0" lang="ru-RU" altLang="ru-RU" sz="1200" b="0" i="0" u="none" strike="noStrike" cap="none" normalizeH="0" baseline="0">
                <a:ln>
                  <a:noFill/>
                </a:ln>
                <a:solidFill>
                  <a:srgbClr val="0073E6"/>
                </a:solidFill>
                <a:effectLst/>
                <a:latin typeface="JetBrains Mono"/>
              </a:rPr>
              <a:t>10</a:t>
            </a:r>
            <a:br>
              <a:rPr kumimoji="0" lang="ru-RU" altLang="ru-RU" sz="1200" b="0" i="0" u="none" strike="noStrike" cap="none" normalizeH="0" baseline="0">
                <a:ln>
                  <a:noFill/>
                </a:ln>
                <a:solidFill>
                  <a:srgbClr val="0073E6"/>
                </a:solidFill>
                <a:effectLst/>
                <a:latin typeface="JetBrains Mono"/>
              </a:rPr>
            </a:br>
            <a:r>
              <a:rPr kumimoji="0" lang="ru-RU" altLang="ru-RU" sz="1200" b="0" i="0" u="none" strike="noStrike" cap="none" normalizeH="0" baseline="0">
                <a:ln>
                  <a:noFill/>
                </a:ln>
                <a:solidFill>
                  <a:srgbClr val="262626"/>
                </a:solidFill>
                <a:effectLst/>
                <a:latin typeface="JetBrains Mono"/>
              </a:rPr>
              <a:t>c.b = </a:t>
            </a:r>
            <a:r>
              <a:rPr kumimoji="0" lang="ru-RU" altLang="ru-RU" sz="1200" b="0" i="0" u="none" strike="noStrike" cap="none" normalizeH="0" baseline="0">
                <a:ln>
                  <a:noFill/>
                </a:ln>
                <a:solidFill>
                  <a:srgbClr val="0073E6"/>
                </a:solidFill>
                <a:effectLst/>
                <a:latin typeface="JetBrains Mono"/>
              </a:rPr>
              <a:t>20</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7568697" y="2608197"/>
            <a:ext cx="3181833" cy="34163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AbstractBaseA</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BaseA</a:t>
            </a:r>
            <a:r>
              <a:rPr kumimoji="0" lang="ru-RU" altLang="ru-RU" sz="1200" b="0" i="0" u="none" strike="noStrike" cap="none" normalizeH="0" baseline="0">
                <a:ln>
                  <a:noFill/>
                </a:ln>
                <a:solidFill>
                  <a:srgbClr val="262626"/>
                </a:solidFill>
                <a:effectLst/>
                <a:latin typeface="JetBrains Mono"/>
              </a:rPr>
              <a:t>(AbstractBaseA):</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'a'</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733B"/>
                </a:solidFill>
                <a:effectLst/>
                <a:latin typeface="JetBrains Mono"/>
              </a:rPr>
              <a:t>    </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AbstractBaseB</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BaseB</a:t>
            </a:r>
            <a:r>
              <a:rPr kumimoji="0" lang="ru-RU" altLang="ru-RU" sz="1200" b="0" i="0" u="none" strike="noStrike" cap="none" normalizeH="0" baseline="0">
                <a:ln>
                  <a:noFill/>
                </a:ln>
                <a:solidFill>
                  <a:srgbClr val="262626"/>
                </a:solidFill>
                <a:effectLst/>
                <a:latin typeface="JetBrains Mono"/>
              </a:rPr>
              <a:t>(AbstractBaseB):</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'b'</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733B"/>
                </a:solidFill>
                <a:effectLst/>
                <a:latin typeface="JetBrains Mono"/>
              </a:rPr>
              <a:t>    </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Child</a:t>
            </a:r>
            <a:r>
              <a:rPr kumimoji="0" lang="ru-RU" altLang="ru-RU" sz="1200" b="0" i="0" u="none" strike="noStrike" cap="none" normalizeH="0" baseline="0">
                <a:ln>
                  <a:noFill/>
                </a:ln>
                <a:solidFill>
                  <a:srgbClr val="262626"/>
                </a:solidFill>
                <a:effectLst/>
                <a:latin typeface="JetBrains Mono"/>
              </a:rPr>
              <a:t>(AbstractBaseA, AbstractBaseB):</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B200B2"/>
                </a:solidFill>
                <a:effectLst/>
                <a:latin typeface="JetBrains Mono"/>
              </a:rPr>
              <a:t>__slots__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'a'</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'b'</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733B"/>
                </a:solidFill>
                <a:effectLst/>
                <a:latin typeface="JetBrains Mono"/>
              </a:rPr>
              <a:t>    </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262626"/>
                </a:solidFill>
                <a:effectLst/>
                <a:latin typeface="JetBrains Mono"/>
              </a:rPr>
              <a:t>c = </a:t>
            </a:r>
            <a:r>
              <a:rPr kumimoji="0" lang="ru-RU" altLang="ru-RU" sz="1200" b="0" i="0" u="none" strike="noStrike" cap="none" normalizeH="0" baseline="0">
                <a:ln>
                  <a:noFill/>
                </a:ln>
                <a:solidFill>
                  <a:srgbClr val="000000"/>
                </a:solidFill>
                <a:effectLst/>
                <a:latin typeface="JetBrains Mono"/>
              </a:rPr>
              <a:t>Child</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c.a = </a:t>
            </a:r>
            <a:r>
              <a:rPr kumimoji="0" lang="ru-RU" altLang="ru-RU" sz="1200" b="0" i="0" u="none" strike="noStrike" cap="none" normalizeH="0" baseline="0">
                <a:ln>
                  <a:noFill/>
                </a:ln>
                <a:solidFill>
                  <a:srgbClr val="0073E6"/>
                </a:solidFill>
                <a:effectLst/>
                <a:latin typeface="JetBrains Mono"/>
              </a:rPr>
              <a:t>10</a:t>
            </a:r>
            <a:br>
              <a:rPr kumimoji="0" lang="ru-RU" altLang="ru-RU" sz="1200" b="0" i="0" u="none" strike="noStrike" cap="none" normalizeH="0" baseline="0">
                <a:ln>
                  <a:noFill/>
                </a:ln>
                <a:solidFill>
                  <a:srgbClr val="0073E6"/>
                </a:solidFill>
                <a:effectLst/>
                <a:latin typeface="JetBrains Mono"/>
              </a:rPr>
            </a:br>
            <a:r>
              <a:rPr kumimoji="0" lang="ru-RU" altLang="ru-RU" sz="1200" b="0" i="0" u="none" strike="noStrike" cap="none" normalizeH="0" baseline="0">
                <a:ln>
                  <a:noFill/>
                </a:ln>
                <a:solidFill>
                  <a:srgbClr val="262626"/>
                </a:solidFill>
                <a:effectLst/>
                <a:latin typeface="JetBrains Mono"/>
              </a:rPr>
              <a:t>c.b = </a:t>
            </a:r>
            <a:r>
              <a:rPr kumimoji="0" lang="ru-RU" altLang="ru-RU" sz="1200" b="0" i="0" u="none" strike="noStrike" cap="none" normalizeH="0" baseline="0">
                <a:ln>
                  <a:noFill/>
                </a:ln>
                <a:solidFill>
                  <a:srgbClr val="0073E6"/>
                </a:solidFill>
                <a:effectLst/>
                <a:latin typeface="JetBrains Mono"/>
              </a:rPr>
              <a:t>20</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3557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buNone/>
            </a:pPr>
            <a:r>
              <a:rPr lang="uk-UA" sz="1600" dirty="0"/>
              <a:t>Ще одна невелика проблема - відсутність підтримки слабких посилань на екземпляри класів зі слотами. Впирається вона в те, що при оголошенні слотів у примірників перестає створюватися не тільки </a:t>
            </a:r>
            <a:r>
              <a:rPr lang="uk-UA" sz="1600" b="1" i="1" dirty="0"/>
              <a:t>__</a:t>
            </a:r>
            <a:r>
              <a:rPr lang="en-US" sz="1600" b="1" i="1" dirty="0" err="1"/>
              <a:t>dict</a:t>
            </a:r>
            <a:r>
              <a:rPr lang="en-US" sz="1600" b="1" i="1" dirty="0"/>
              <a:t>__</a:t>
            </a:r>
            <a:r>
              <a:rPr lang="en-US" sz="1600" dirty="0"/>
              <a:t>, </a:t>
            </a:r>
            <a:r>
              <a:rPr lang="uk-UA" sz="1600" dirty="0"/>
              <a:t>а й атрибут </a:t>
            </a:r>
            <a:r>
              <a:rPr lang="uk-UA" sz="1600" b="1" i="1" dirty="0"/>
              <a:t>__</a:t>
            </a:r>
            <a:r>
              <a:rPr lang="en-US" sz="1600" b="1" i="1" dirty="0" err="1"/>
              <a:t>weakref</a:t>
            </a:r>
            <a:r>
              <a:rPr lang="en-US" sz="1600" b="1" i="1" dirty="0"/>
              <a:t>__</a:t>
            </a:r>
            <a:r>
              <a:rPr lang="en-US" sz="1600" dirty="0"/>
              <a:t>, </a:t>
            </a:r>
            <a:r>
              <a:rPr lang="uk-UA" sz="1600" dirty="0"/>
              <a:t>необхідний для їх підтримки. Але вирішується це просто - потрібно просто додати </a:t>
            </a:r>
            <a:r>
              <a:rPr lang="uk-UA" sz="1600" b="1" i="1" dirty="0"/>
              <a:t>__</a:t>
            </a:r>
            <a:r>
              <a:rPr lang="en-US" sz="1600" b="1" i="1" dirty="0" err="1"/>
              <a:t>weakref</a:t>
            </a:r>
            <a:r>
              <a:rPr lang="en-US" sz="1600" b="1" i="1" dirty="0"/>
              <a:t>__</a:t>
            </a:r>
            <a:r>
              <a:rPr lang="en-US" sz="1600" dirty="0"/>
              <a:t> </a:t>
            </a:r>
            <a:r>
              <a:rPr lang="uk-UA" sz="1600" dirty="0"/>
              <a:t>в список слотів. </a:t>
            </a:r>
          </a:p>
          <a:p>
            <a:pPr marL="0" indent="0">
              <a:buNone/>
            </a:pPr>
            <a:r>
              <a:rPr lang="uk-UA" sz="1600" dirty="0"/>
              <a:t>Як «зламати» </a:t>
            </a:r>
            <a:r>
              <a:rPr lang="en-US" sz="1600" b="1" i="1" dirty="0"/>
              <a:t>__slot__</a:t>
            </a:r>
            <a:r>
              <a:rPr lang="ru-RU" sz="1600" dirty="0"/>
              <a:t>? (</a:t>
            </a:r>
            <a:r>
              <a:rPr lang="uk-UA" sz="1600" i="1" u="sng" dirty="0"/>
              <a:t>не зловживайте цим!</a:t>
            </a:r>
            <a:r>
              <a:rPr lang="uk-UA" sz="1600" dirty="0"/>
              <a:t>)</a:t>
            </a:r>
          </a:p>
          <a:p>
            <a:pPr marL="0" indent="0">
              <a:buNone/>
            </a:pPr>
            <a:endParaRPr lang="uk-UA" sz="1600" dirty="0"/>
          </a:p>
        </p:txBody>
      </p:sp>
      <p:sp>
        <p:nvSpPr>
          <p:cNvPr id="8" name="Rectangle 7"/>
          <p:cNvSpPr/>
          <p:nvPr/>
        </p:nvSpPr>
        <p:spPr>
          <a:xfrm>
            <a:off x="7089697" y="1291730"/>
            <a:ext cx="4832099" cy="2677656"/>
          </a:xfrm>
          <a:prstGeom prst="rect">
            <a:avLst/>
          </a:prstGeom>
        </p:spPr>
        <p:txBody>
          <a:bodyPr wrap="square">
            <a:spAutoFit/>
          </a:bodyPr>
          <a:lstStyle/>
          <a:p>
            <a:r>
              <a:rPr lang="uk-UA" sz="1400" i="1" dirty="0"/>
              <a:t>Таким чином, з </a:t>
            </a:r>
            <a:r>
              <a:rPr lang="uk-UA" sz="1400" b="1" i="1" dirty="0"/>
              <a:t>__</a:t>
            </a:r>
            <a:r>
              <a:rPr lang="en-US" sz="1400" b="1" i="1" dirty="0" err="1"/>
              <a:t>dict</a:t>
            </a:r>
            <a:r>
              <a:rPr lang="en-US" sz="1400" b="1" i="1" dirty="0"/>
              <a:t>__ </a:t>
            </a:r>
            <a:r>
              <a:rPr lang="uk-UA" sz="1400" i="1" dirty="0"/>
              <a:t>в слотах втрачаються деякі переваги в розмірах, але отримуються перевагу наявності динамічного призначення і все ще наявності слотів для імен, які ми очікуємо. </a:t>
            </a:r>
          </a:p>
          <a:p>
            <a:r>
              <a:rPr lang="uk-UA" sz="1400" i="1" dirty="0"/>
              <a:t>Коли успадковуєте від об'єкта, який не має слоту, отримуєте семантику того ж роду, при цьому</a:t>
            </a:r>
            <a:r>
              <a:rPr lang="uk-UA" sz="1400" b="1" i="1" dirty="0"/>
              <a:t>__</a:t>
            </a:r>
            <a:r>
              <a:rPr lang="en-US" sz="1400" b="1" i="1" dirty="0"/>
              <a:t>slots__</a:t>
            </a:r>
            <a:r>
              <a:rPr lang="en-US" sz="1400" i="1" dirty="0"/>
              <a:t>- </a:t>
            </a:r>
            <a:r>
              <a:rPr lang="uk-UA" sz="1400" i="1" dirty="0"/>
              <a:t>імена вказують на значення </a:t>
            </a:r>
            <a:r>
              <a:rPr lang="uk-UA" sz="1400" b="1" i="1" dirty="0"/>
              <a:t>__</a:t>
            </a:r>
            <a:r>
              <a:rPr lang="en-US" sz="1400" b="1" i="1" dirty="0"/>
              <a:t>slots__</a:t>
            </a:r>
            <a:r>
              <a:rPr lang="en-US" sz="1400" i="1" dirty="0"/>
              <a:t>, </a:t>
            </a:r>
            <a:r>
              <a:rPr lang="uk-UA" sz="1400" i="1" dirty="0"/>
              <a:t>в той час як будь-які інші значення поміщаються в екземпляр </a:t>
            </a:r>
            <a:r>
              <a:rPr lang="uk-UA" sz="1400" b="1" i="1" dirty="0"/>
              <a:t>__</a:t>
            </a:r>
            <a:r>
              <a:rPr lang="en-US" sz="1400" b="1" i="1" dirty="0" err="1"/>
              <a:t>dict</a:t>
            </a:r>
            <a:r>
              <a:rPr lang="en-US" sz="1400" b="1" i="1" dirty="0"/>
              <a:t>__</a:t>
            </a:r>
            <a:r>
              <a:rPr lang="en-US" sz="1400" i="1" dirty="0"/>
              <a:t>.</a:t>
            </a:r>
            <a:endParaRPr lang="uk-UA" sz="1400" i="1" dirty="0"/>
          </a:p>
          <a:p>
            <a:r>
              <a:rPr lang="en-US" sz="1400" i="1" dirty="0"/>
              <a:t> </a:t>
            </a:r>
            <a:r>
              <a:rPr lang="uk-UA" sz="1400" i="1" dirty="0"/>
              <a:t>Уникати </a:t>
            </a:r>
            <a:r>
              <a:rPr lang="uk-UA" sz="1400" b="1" i="1" dirty="0"/>
              <a:t>__</a:t>
            </a:r>
            <a:r>
              <a:rPr lang="en-US" sz="1400" b="1" i="1" dirty="0"/>
              <a:t>slots__</a:t>
            </a:r>
            <a:r>
              <a:rPr lang="en-US" sz="1400" i="1" dirty="0"/>
              <a:t> </a:t>
            </a:r>
            <a:r>
              <a:rPr lang="uk-UA" sz="1400" i="1" dirty="0"/>
              <a:t>бо ви хочете мати можливість додавати атрибути на льоту, насправді не є хорошою причиною - тому додайте </a:t>
            </a:r>
            <a:r>
              <a:rPr lang="uk-UA" sz="1400" b="1" i="1" dirty="0"/>
              <a:t>"__</a:t>
            </a:r>
            <a:r>
              <a:rPr lang="en-US" sz="1400" b="1" i="1" dirty="0" err="1"/>
              <a:t>dict</a:t>
            </a:r>
            <a:r>
              <a:rPr lang="en-US" sz="1400" b="1" i="1" dirty="0"/>
              <a:t>__"</a:t>
            </a:r>
            <a:r>
              <a:rPr lang="en-US" sz="1400" i="1" dirty="0"/>
              <a:t> </a:t>
            </a:r>
            <a:r>
              <a:rPr lang="uk-UA" sz="1400" i="1" dirty="0"/>
              <a:t>в </a:t>
            </a:r>
            <a:r>
              <a:rPr lang="uk-UA" sz="1400" b="1" i="1" dirty="0"/>
              <a:t>__</a:t>
            </a:r>
            <a:r>
              <a:rPr lang="en-US" sz="1400" b="1" i="1" dirty="0"/>
              <a:t>slots__</a:t>
            </a:r>
            <a:r>
              <a:rPr lang="en-US" sz="1400" i="1" dirty="0"/>
              <a:t> </a:t>
            </a:r>
            <a:r>
              <a:rPr lang="uk-UA" sz="1400" i="1" dirty="0"/>
              <a:t>якщо це потрібно. </a:t>
            </a:r>
          </a:p>
        </p:txBody>
      </p:sp>
      <p:sp>
        <p:nvSpPr>
          <p:cNvPr id="2" name="Rectangle 1"/>
          <p:cNvSpPr>
            <a:spLocks noChangeArrowheads="1"/>
          </p:cNvSpPr>
          <p:nvPr/>
        </p:nvSpPr>
        <p:spPr bwMode="auto">
          <a:xfrm>
            <a:off x="298764" y="1337896"/>
            <a:ext cx="6373924" cy="526297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SlotsClass</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B200B2"/>
                </a:solidFill>
                <a:effectLst/>
                <a:latin typeface="JetBrains Mono"/>
              </a:rPr>
              <a:t>__slots__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"firstattr"</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"secondattr"</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"__wheakref__"</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"__dict__"</a:t>
            </a:r>
            <a:br>
              <a:rPr kumimoji="0" lang="ru-RU" altLang="ru-RU" sz="1200" b="0" i="0" u="none" strike="noStrike" cap="none" normalizeH="0" baseline="0" dirty="0">
                <a:ln>
                  <a:noFill/>
                </a:ln>
                <a:solidFill>
                  <a:srgbClr val="00733B"/>
                </a:solidFill>
                <a:effectLst/>
                <a:latin typeface="JetBrains Mono"/>
              </a:rPr>
            </a:br>
            <a:r>
              <a:rPr kumimoji="0" lang="ru-RU" altLang="ru-RU" sz="1200" b="0" i="0" u="none" strike="noStrike" cap="none" normalizeH="0" baseline="0" dirty="0">
                <a:ln>
                  <a:noFill/>
                </a:ln>
                <a:solidFill>
                  <a:srgbClr val="00733B"/>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"__dict__" - додана просто для демонстрації того, як внесення</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  цього атрибуту в слоти відключає заборону на визначення нових атрибутів</a:t>
            </a:r>
            <a:br>
              <a:rPr kumimoji="0" lang="ru-RU" altLang="ru-RU" sz="1200" b="1" i="0" u="none" strike="noStrike" cap="none" normalizeH="0" baseline="0" dirty="0">
                <a:ln>
                  <a:noFill/>
                </a:ln>
                <a:solidFill>
                  <a:srgbClr val="137D00"/>
                </a:solidFill>
                <a:effectLst/>
                <a:latin typeface="JetBrains Mono"/>
              </a:rPr>
            </a:b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262626"/>
                </a:solidFill>
                <a:effectLst/>
                <a:latin typeface="JetBrains Mono"/>
              </a:rPr>
              <a:t>a = </a:t>
            </a:r>
            <a:r>
              <a:rPr kumimoji="0" lang="ru-RU" altLang="ru-RU" sz="1200" b="0" i="0" u="none" strike="noStrike" cap="none" normalizeH="0" baseline="0" dirty="0">
                <a:ln>
                  <a:noFill/>
                </a:ln>
                <a:solidFill>
                  <a:srgbClr val="000000"/>
                </a:solidFill>
                <a:effectLst/>
                <a:latin typeface="JetBrains Mono"/>
              </a:rPr>
              <a:t>SlotsClass</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SecondSlotsClass</a:t>
            </a:r>
            <a:r>
              <a:rPr kumimoji="0" lang="ru-RU" altLang="ru-RU" sz="1200" b="0" i="0" u="none" strike="noStrike" cap="none" normalizeH="0" baseline="0" dirty="0">
                <a:ln>
                  <a:noFill/>
                </a:ln>
                <a:solidFill>
                  <a:srgbClr val="262626"/>
                </a:solidFill>
                <a:effectLst/>
                <a:latin typeface="JetBrains Mono"/>
              </a:rPr>
              <a:t>(SlotsClass):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B200B2"/>
                </a:solidFill>
                <a:effectLst/>
                <a:latin typeface="JetBrains Mono"/>
              </a:rPr>
              <a:t>__slots__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"something"</a:t>
            </a:r>
            <a:br>
              <a:rPr kumimoji="0" lang="ru-RU" altLang="ru-RU" sz="1200" b="0" i="0" u="none" strike="noStrike" cap="none" normalizeH="0" baseline="0" dirty="0">
                <a:ln>
                  <a:noFill/>
                </a:ln>
                <a:solidFill>
                  <a:srgbClr val="00733B"/>
                </a:solidFill>
                <a:effectLst/>
                <a:latin typeface="JetBrains Mono"/>
              </a:rPr>
            </a:br>
            <a:r>
              <a:rPr kumimoji="0" lang="ru-RU" altLang="ru-RU" sz="1200" b="0" i="0" u="none" strike="noStrike" cap="none" normalizeH="0" baseline="0" dirty="0">
                <a:ln>
                  <a:noFill/>
                </a:ln>
                <a:solidFill>
                  <a:srgbClr val="00733B"/>
                </a:solidFill>
                <a:effectLst/>
                <a:latin typeface="JetBrains Mono"/>
              </a:rPr>
              <a:t>    </a:t>
            </a:r>
            <a:br>
              <a:rPr kumimoji="0" lang="ru-RU" altLang="ru-RU" sz="1200" b="0" i="0" u="none" strike="noStrike" cap="none" normalizeH="0" baseline="0" dirty="0">
                <a:ln>
                  <a:noFill/>
                </a:ln>
                <a:solidFill>
                  <a:srgbClr val="00733B"/>
                </a:solidFill>
                <a:effectLst/>
                <a:latin typeface="JetBrains Mono"/>
              </a:rPr>
            </a:br>
            <a:r>
              <a:rPr kumimoji="0" lang="ru-RU" altLang="ru-RU" sz="1200" b="0" i="0" u="none" strike="noStrike" cap="none" normalizeH="0" baseline="0" dirty="0">
                <a:ln>
                  <a:noFill/>
                </a:ln>
                <a:solidFill>
                  <a:srgbClr val="262626"/>
                </a:solidFill>
                <a:effectLst/>
                <a:latin typeface="JetBrains Mono"/>
              </a:rPr>
              <a:t>b = </a:t>
            </a:r>
            <a:r>
              <a:rPr kumimoji="0" lang="ru-RU" altLang="ru-RU" sz="1200" b="0" i="0" u="none" strike="noStrike" cap="none" normalizeH="0" baseline="0" dirty="0">
                <a:ln>
                  <a:noFill/>
                </a:ln>
                <a:solidFill>
                  <a:srgbClr val="000000"/>
                </a:solidFill>
                <a:effectLst/>
                <a:latin typeface="JetBrains Mono"/>
              </a:rPr>
              <a:t>SecondSlotsClass</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b.secondattr = </a:t>
            </a:r>
            <a:r>
              <a:rPr kumimoji="0" lang="ru-RU" altLang="ru-RU" sz="1200" b="0" i="0" u="none" strike="noStrike" cap="none" normalizeH="0" baseline="0" dirty="0">
                <a:ln>
                  <a:noFill/>
                </a:ln>
                <a:solidFill>
                  <a:srgbClr val="0073E6"/>
                </a:solidFill>
                <a:effectLst/>
                <a:latin typeface="JetBrains Mono"/>
              </a:rPr>
              <a:t>10</a:t>
            </a:r>
            <a:br>
              <a:rPr kumimoji="0" lang="ru-RU" altLang="ru-RU" sz="1200" b="0" i="0" u="none" strike="noStrike" cap="none" normalizeH="0" baseline="0" dirty="0">
                <a:ln>
                  <a:noFill/>
                </a:ln>
                <a:solidFill>
                  <a:srgbClr val="0073E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(b.secondattr)</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b.b = </a:t>
            </a:r>
            <a:r>
              <a:rPr kumimoji="0" lang="ru-RU" altLang="ru-RU" sz="1200" b="0" i="0" u="none" strike="noStrike" cap="none" normalizeH="0" baseline="0" dirty="0">
                <a:ln>
                  <a:noFill/>
                </a:ln>
                <a:solidFill>
                  <a:srgbClr val="0073E6"/>
                </a:solidFill>
                <a:effectLst/>
                <a:latin typeface="JetBrains Mono"/>
              </a:rPr>
              <a:t>10</a:t>
            </a:r>
            <a:br>
              <a:rPr kumimoji="0" lang="ru-RU" altLang="ru-RU" sz="1200" b="0" i="0" u="none" strike="noStrike" cap="none" normalizeH="0" baseline="0" dirty="0">
                <a:ln>
                  <a:noFill/>
                </a:ln>
                <a:solidFill>
                  <a:srgbClr val="0073E6"/>
                </a:solidFill>
                <a:effectLst/>
                <a:latin typeface="JetBrains Mono"/>
              </a:rPr>
            </a:br>
            <a:r>
              <a:rPr kumimoji="0" lang="ru-RU" altLang="ru-RU" sz="1200" b="0" i="0" u="none" strike="noStrike" cap="none" normalizeH="0" baseline="0" dirty="0">
                <a:ln>
                  <a:noFill/>
                </a:ln>
                <a:solidFill>
                  <a:srgbClr val="262626"/>
                </a:solidFill>
                <a:effectLst/>
                <a:latin typeface="JetBrains Mono"/>
              </a:rPr>
              <a:t>b.d = </a:t>
            </a:r>
            <a:r>
              <a:rPr kumimoji="0" lang="ru-RU" altLang="ru-RU" sz="1200" b="0" i="0" u="none" strike="noStrike" cap="none" normalizeH="0" baseline="0" dirty="0">
                <a:ln>
                  <a:noFill/>
                </a:ln>
                <a:solidFill>
                  <a:srgbClr val="00733B"/>
                </a:solidFill>
                <a:effectLst/>
                <a:latin typeface="JetBrains Mono"/>
              </a:rPr>
              <a:t>"Do whatever you want!"</a:t>
            </a:r>
            <a:br>
              <a:rPr kumimoji="0" lang="ru-RU" altLang="ru-RU" sz="1200" b="0" i="0" u="none" strike="noStrike" cap="none" normalizeH="0" baseline="0" dirty="0">
                <a:ln>
                  <a:noFill/>
                </a:ln>
                <a:solidFill>
                  <a:srgbClr val="00733B"/>
                </a:solidFill>
                <a:effectLst/>
                <a:latin typeface="JetBrains Mono"/>
              </a:rPr>
            </a:br>
            <a:br>
              <a:rPr kumimoji="0" lang="ru-RU" altLang="ru-RU" sz="1200" b="0" i="0" u="none" strike="noStrike" cap="none" normalizeH="0" baseline="0" dirty="0">
                <a:ln>
                  <a:noFill/>
                </a:ln>
                <a:solidFill>
                  <a:srgbClr val="00733B"/>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(b.</a:t>
            </a:r>
            <a:r>
              <a:rPr kumimoji="0" lang="ru-RU" altLang="ru-RU" sz="1200" b="0" i="0" u="none" strike="noStrike" cap="none" normalizeH="0" baseline="0" dirty="0">
                <a:ln>
                  <a:noFill/>
                </a:ln>
                <a:solidFill>
                  <a:srgbClr val="B200B2"/>
                </a:solidFill>
                <a:effectLst/>
                <a:latin typeface="JetBrains Mono"/>
              </a:rPr>
              <a:t>__slots__</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(b.</a:t>
            </a:r>
            <a:r>
              <a:rPr kumimoji="0" lang="ru-RU" altLang="ru-RU" sz="1200" b="0" i="0" u="none" strike="noStrike" cap="none" normalizeH="0" baseline="0" dirty="0">
                <a:ln>
                  <a:noFill/>
                </a:ln>
                <a:solidFill>
                  <a:srgbClr val="B200B2"/>
                </a:solidFill>
                <a:effectLst/>
                <a:latin typeface="JetBrains Mono"/>
              </a:rPr>
              <a:t>__dict__</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ThirdSlotsClass</a:t>
            </a:r>
            <a:r>
              <a:rPr kumimoji="0" lang="ru-RU" altLang="ru-RU" sz="1200" b="0" i="0" u="none" strike="noStrike" cap="none" normalizeH="0" baseline="0" dirty="0">
                <a:ln>
                  <a:noFill/>
                </a:ln>
                <a:solidFill>
                  <a:srgbClr val="262626"/>
                </a:solidFill>
                <a:effectLst/>
                <a:latin typeface="JetBrains Mono"/>
              </a:rPr>
              <a:t>(SecondSlotsClass):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B200B2"/>
                </a:solidFill>
                <a:effectLst/>
                <a:latin typeface="JetBrains Mono"/>
              </a:rPr>
              <a:t>__slots__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733B"/>
                </a:solidFill>
                <a:effectLst/>
                <a:latin typeface="JetBrains Mono"/>
              </a:rPr>
              <a:t>"thirdattr"</a:t>
            </a:r>
            <a:br>
              <a:rPr kumimoji="0" lang="ru-RU" altLang="ru-RU" sz="1200" b="0" i="0" u="none" strike="noStrike" cap="none" normalizeH="0" baseline="0" dirty="0">
                <a:ln>
                  <a:noFill/>
                </a:ln>
                <a:solidFill>
                  <a:srgbClr val="00733B"/>
                </a:solidFill>
                <a:effectLst/>
                <a:latin typeface="JetBrains Mono"/>
              </a:rPr>
            </a:br>
            <a:r>
              <a:rPr kumimoji="0" lang="ru-RU" altLang="ru-RU" sz="1200" b="0" i="0" u="none" strike="noStrike" cap="none" normalizeH="0" baseline="0" dirty="0">
                <a:ln>
                  <a:noFill/>
                </a:ln>
                <a:solidFill>
                  <a:srgbClr val="00733B"/>
                </a:solidFill>
                <a:effectLst/>
                <a:latin typeface="JetBrains Mono"/>
              </a:rPr>
              <a:t>    </a:t>
            </a:r>
            <a:br>
              <a:rPr kumimoji="0" lang="ru-RU" altLang="ru-RU" sz="1200" b="0" i="0" u="none" strike="noStrike" cap="none" normalizeH="0" baseline="0" dirty="0">
                <a:ln>
                  <a:noFill/>
                </a:ln>
                <a:solidFill>
                  <a:srgbClr val="00733B"/>
                </a:solidFill>
                <a:effectLst/>
                <a:latin typeface="JetBrains Mono"/>
              </a:rPr>
            </a:br>
            <a:r>
              <a:rPr kumimoji="0" lang="ru-RU" altLang="ru-RU" sz="1200" b="0" i="0" u="none" strike="noStrike" cap="none" normalizeH="0" baseline="0" dirty="0">
                <a:ln>
                  <a:noFill/>
                </a:ln>
                <a:solidFill>
                  <a:srgbClr val="262626"/>
                </a:solidFill>
                <a:effectLst/>
                <a:latin typeface="JetBrains Mono"/>
              </a:rPr>
              <a:t>c = </a:t>
            </a:r>
            <a:r>
              <a:rPr kumimoji="0" lang="ru-RU" altLang="ru-RU" sz="1200" b="0" i="0" u="none" strike="noStrike" cap="none" normalizeH="0" baseline="0" dirty="0">
                <a:ln>
                  <a:noFill/>
                </a:ln>
                <a:solidFill>
                  <a:srgbClr val="000000"/>
                </a:solidFill>
                <a:effectLst/>
                <a:latin typeface="JetBrains Mono"/>
              </a:rPr>
              <a:t>ThirdSlotsClass</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c.thirdattr = </a:t>
            </a:r>
            <a:r>
              <a:rPr kumimoji="0" lang="ru-RU" altLang="ru-RU" sz="1200" b="0" i="0" u="none" strike="noStrike" cap="none" normalizeH="0" baseline="0" dirty="0">
                <a:ln>
                  <a:noFill/>
                </a:ln>
                <a:solidFill>
                  <a:srgbClr val="0073E6"/>
                </a:solidFill>
                <a:effectLst/>
                <a:latin typeface="JetBrains Mono"/>
              </a:rPr>
              <a:t>20</a:t>
            </a:r>
            <a:br>
              <a:rPr kumimoji="0" lang="ru-RU" altLang="ru-RU" sz="1200" b="0" i="0" u="none" strike="noStrike" cap="none" normalizeH="0" baseline="0" dirty="0">
                <a:ln>
                  <a:noFill/>
                </a:ln>
                <a:solidFill>
                  <a:srgbClr val="0073E6"/>
                </a:solidFill>
                <a:effectLst/>
                <a:latin typeface="JetBrains Mono"/>
              </a:rPr>
            </a:br>
            <a:br>
              <a:rPr kumimoji="0" lang="ru-RU" altLang="ru-RU" sz="1200" b="0" i="0" u="none" strike="noStrike" cap="none" normalizeH="0" baseline="0" dirty="0">
                <a:ln>
                  <a:noFill/>
                </a:ln>
                <a:solidFill>
                  <a:srgbClr val="0073E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(c.</a:t>
            </a:r>
            <a:r>
              <a:rPr kumimoji="0" lang="ru-RU" altLang="ru-RU" sz="1200" b="0" i="0" u="none" strike="noStrike" cap="none" normalizeH="0" baseline="0" dirty="0">
                <a:ln>
                  <a:noFill/>
                </a:ln>
                <a:solidFill>
                  <a:srgbClr val="B200B2"/>
                </a:solidFill>
                <a:effectLst/>
                <a:latin typeface="JetBrains Mono"/>
              </a:rPr>
              <a:t>__slots__</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(c.</a:t>
            </a:r>
            <a:r>
              <a:rPr kumimoji="0" lang="ru-RU" altLang="ru-RU" sz="1200" b="0" i="0" u="none" strike="noStrike" cap="none" normalizeH="0" baseline="0" dirty="0">
                <a:ln>
                  <a:noFill/>
                </a:ln>
                <a:solidFill>
                  <a:srgbClr val="B200B2"/>
                </a:solidFill>
                <a:effectLst/>
                <a:latin typeface="JetBrains Mono"/>
              </a:rPr>
              <a:t>__dict__</a:t>
            </a:r>
            <a:r>
              <a:rPr kumimoji="0" lang="ru-RU" altLang="ru-RU" sz="1200" b="0" i="0" u="none" strike="noStrike" cap="none" normalizeH="0" baseline="0" dirty="0">
                <a:ln>
                  <a:noFill/>
                </a:ln>
                <a:solidFill>
                  <a:srgbClr val="262626"/>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6719636" y="3554133"/>
            <a:ext cx="304800" cy="342900"/>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6746797" y="4418262"/>
            <a:ext cx="3857625" cy="571500"/>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6719636" y="6135655"/>
            <a:ext cx="1000125" cy="561975"/>
          </a:xfrm>
          <a:prstGeom prst="rect">
            <a:avLst/>
          </a:prstGeom>
          <a:ln>
            <a:solidFill>
              <a:schemeClr val="tx1"/>
            </a:solidFill>
          </a:ln>
        </p:spPr>
      </p:pic>
    </p:spTree>
    <p:extLst>
      <p:ext uri="{BB962C8B-B14F-4D97-AF65-F5344CB8AC3E}">
        <p14:creationId xmlns:p14="http://schemas.microsoft.com/office/powerpoint/2010/main" val="38927795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b="1" dirty="0"/>
              <a:t>Агрегація</a:t>
            </a:r>
          </a:p>
          <a:p>
            <a:pPr marL="0" indent="0">
              <a:buNone/>
            </a:pPr>
            <a:r>
              <a:rPr lang="uk-UA" sz="1600" b="1" dirty="0"/>
              <a:t>Агрегація - </a:t>
            </a:r>
            <a:r>
              <a:rPr lang="uk-UA" sz="1600" dirty="0"/>
              <a:t>це, коли один об'єкт входить до складу іншого, або відношення «HAS-A» ( «має»), реалізується в Python за допомогою посилань. </a:t>
            </a:r>
          </a:p>
          <a:p>
            <a:pPr marL="0" indent="0">
              <a:buNone/>
            </a:pPr>
            <a:r>
              <a:rPr lang="uk-UA" sz="1600" dirty="0"/>
              <a:t>Python має кілька вбудованих типів контейнерів: список, словник, множина. </a:t>
            </a:r>
          </a:p>
          <a:p>
            <a:pPr marL="0" indent="0">
              <a:buNone/>
            </a:pPr>
            <a:r>
              <a:rPr lang="uk-UA" sz="1600" dirty="0"/>
              <a:t>Ми</a:t>
            </a:r>
            <a:r>
              <a:rPr lang="uk-UA" sz="1600" b="1" dirty="0"/>
              <a:t> можемо визначити власні класи контейнерів </a:t>
            </a:r>
            <a:r>
              <a:rPr lang="uk-UA" sz="1600" dirty="0"/>
              <a:t>зі своєю логікою доступу до збережених об'єктів. (Слід зауважити, що в Python агрегацію можна вважати різновидом асоціації, так реально об'єкти не вкладені один в одний в пам'яті і, більш того, час життя елемента може надаватися незалежно від часу життя контейнера.) </a:t>
            </a:r>
          </a:p>
          <a:p>
            <a:pPr marL="0" indent="0">
              <a:buNone/>
            </a:pPr>
            <a:r>
              <a:rPr lang="uk-UA" sz="1600" dirty="0"/>
              <a:t>Наступний клас є прикладом контейнера-словника, доповненого можливістю доступу до значень за допомогою синтаксису доступу до атрибутів:</a:t>
            </a:r>
          </a:p>
        </p:txBody>
      </p:sp>
      <p:sp>
        <p:nvSpPr>
          <p:cNvPr id="6" name="Rectangle 1"/>
          <p:cNvSpPr>
            <a:spLocks noChangeArrowheads="1"/>
          </p:cNvSpPr>
          <p:nvPr/>
        </p:nvSpPr>
        <p:spPr bwMode="auto">
          <a:xfrm>
            <a:off x="326684" y="2827618"/>
            <a:ext cx="3966150" cy="397031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Storage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dict</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__getattr__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key):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try</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return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[key]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except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KeyError</a:t>
            </a:r>
            <a:r>
              <a:rPr kumimoji="0" lang="ru-RU" altLang="ru-RU" sz="1400" b="0" i="0" u="none" strike="noStrike" cap="none" normalizeH="0" baseline="0" dirty="0">
                <a:ln>
                  <a:noFill/>
                </a:ln>
                <a:solidFill>
                  <a:srgbClr val="262626"/>
                </a:solidFill>
                <a:effectLst/>
                <a:latin typeface="JetBrains Mono"/>
              </a:rPr>
              <a:t>, k):</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raise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AttributeError</a:t>
            </a:r>
            <a:r>
              <a:rPr kumimoji="0" lang="ru-RU" altLang="ru-RU" sz="1400" b="0" i="0" u="none" strike="noStrike" cap="none" normalizeH="0" baseline="0" dirty="0">
                <a:ln>
                  <a:noFill/>
                </a:ln>
                <a:solidFill>
                  <a:srgbClr val="262626"/>
                </a:solidFill>
                <a:effectLst/>
                <a:latin typeface="JetBrains Mono"/>
              </a:rPr>
              <a:t>, k)</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__setattr__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key, value):</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[key] = value</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__delattr__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key):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try</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del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[key]</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except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KeyError</a:t>
            </a:r>
            <a:r>
              <a:rPr kumimoji="0" lang="ru-RU" altLang="ru-RU" sz="1400" b="0" i="0" u="none" strike="noStrike" cap="none" normalizeH="0" baseline="0" dirty="0">
                <a:ln>
                  <a:noFill/>
                </a:ln>
                <a:solidFill>
                  <a:srgbClr val="262626"/>
                </a:solidFill>
                <a:effectLst/>
                <a:latin typeface="JetBrains Mono"/>
              </a:rPr>
              <a:t>, k):</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raise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AttributeError</a:t>
            </a:r>
            <a:r>
              <a:rPr kumimoji="0" lang="ru-RU" altLang="ru-RU" sz="1400" b="0" i="0" u="none" strike="noStrike" cap="none" normalizeH="0" baseline="0" dirty="0">
                <a:ln>
                  <a:noFill/>
                </a:ln>
                <a:solidFill>
                  <a:srgbClr val="262626"/>
                </a:solidFill>
                <a:effectLst/>
                <a:latin typeface="JetBrains Mono"/>
              </a:rPr>
              <a:t>, k)</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__repr__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return </a:t>
            </a:r>
            <a:r>
              <a:rPr kumimoji="0" lang="ru-RU" altLang="ru-RU" sz="1400" b="0" i="0" u="none" strike="noStrike" cap="none" normalizeH="0" baseline="0" dirty="0">
                <a:ln>
                  <a:noFill/>
                </a:ln>
                <a:solidFill>
                  <a:srgbClr val="00733B"/>
                </a:solidFill>
                <a:effectLst/>
                <a:latin typeface="JetBrains Mono"/>
              </a:rPr>
              <a:t>'&lt;Storage ' </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dict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B200B2"/>
                </a:solidFill>
                <a:effectLst/>
                <a:latin typeface="JetBrains Mono"/>
              </a:rPr>
              <a:t>__repr__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 + </a:t>
            </a:r>
            <a:r>
              <a:rPr kumimoji="0" lang="ru-RU" altLang="ru-RU" sz="1400" b="0" i="0" u="none" strike="noStrike" cap="none" normalizeH="0" baseline="0" dirty="0">
                <a:ln>
                  <a:noFill/>
                </a:ln>
                <a:solidFill>
                  <a:srgbClr val="00733B"/>
                </a:solidFill>
                <a:effectLst/>
                <a:latin typeface="JetBrains Mono"/>
              </a:rPr>
              <a:t>'&gt;'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4822347" y="2827618"/>
            <a:ext cx="1526380" cy="138499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v = </a:t>
            </a:r>
            <a:r>
              <a:rPr kumimoji="0" lang="ru-RU" altLang="ru-RU" sz="1400" b="0" i="0" u="none" strike="noStrike" cap="none" normalizeH="0" baseline="0">
                <a:ln>
                  <a:noFill/>
                </a:ln>
                <a:solidFill>
                  <a:srgbClr val="000000"/>
                </a:solidFill>
                <a:effectLst/>
                <a:latin typeface="JetBrains Mono"/>
              </a:rPr>
              <a:t>Storage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660099"/>
                </a:solidFill>
                <a:effectLst/>
                <a:latin typeface="JetBrains Mono"/>
              </a:rPr>
              <a:t>a</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5</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(v.a)</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(v[</a:t>
            </a:r>
            <a:r>
              <a:rPr kumimoji="0" lang="ru-RU" altLang="ru-RU" sz="1400" b="0" i="0" u="none" strike="noStrike" cap="none" normalizeH="0" baseline="0">
                <a:ln>
                  <a:noFill/>
                </a:ln>
                <a:solidFill>
                  <a:srgbClr val="00733B"/>
                </a:solidFill>
                <a:effectLst/>
                <a:latin typeface="JetBrains Mono"/>
              </a:rPr>
              <a:t>'a'</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v.a = </a:t>
            </a:r>
            <a:r>
              <a:rPr kumimoji="0" lang="ru-RU" altLang="ru-RU" sz="1400" b="0" i="0" u="none" strike="noStrike" cap="none" normalizeH="0" baseline="0">
                <a:ln>
                  <a:noFill/>
                </a:ln>
                <a:solidFill>
                  <a:srgbClr val="0073E6"/>
                </a:solidFill>
                <a:effectLst/>
                <a:latin typeface="JetBrains Mono"/>
              </a:rPr>
              <a:t>12</a:t>
            </a:r>
            <a:br>
              <a:rPr kumimoji="0" lang="ru-RU" altLang="ru-RU" sz="1400" b="0" i="0" u="none" strike="noStrike" cap="none" normalizeH="0" baseline="0">
                <a:ln>
                  <a:noFill/>
                </a:ln>
                <a:solidFill>
                  <a:srgbClr val="0073E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(v[</a:t>
            </a:r>
            <a:r>
              <a:rPr kumimoji="0" lang="ru-RU" altLang="ru-RU" sz="1400" b="0" i="0" u="none" strike="noStrike" cap="none" normalizeH="0" baseline="0">
                <a:ln>
                  <a:noFill/>
                </a:ln>
                <a:solidFill>
                  <a:srgbClr val="00733B"/>
                </a:solidFill>
                <a:effectLst/>
                <a:latin typeface="JetBrains Mono"/>
              </a:rPr>
              <a:t>'a'</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del </a:t>
            </a:r>
            <a:r>
              <a:rPr kumimoji="0" lang="ru-RU" altLang="ru-RU" sz="1400" b="0" i="0" u="none" strike="noStrike" cap="none" normalizeH="0" baseline="0">
                <a:ln>
                  <a:noFill/>
                </a:ln>
                <a:solidFill>
                  <a:srgbClr val="262626"/>
                </a:solidFill>
                <a:effectLst/>
                <a:latin typeface="JetBrains Mono"/>
              </a:rPr>
              <a:t>v.a</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7276863" y="3105777"/>
            <a:ext cx="390525" cy="828675"/>
          </a:xfrm>
          <a:prstGeom prst="rect">
            <a:avLst/>
          </a:prstGeom>
          <a:ln>
            <a:solidFill>
              <a:schemeClr val="tx1"/>
            </a:solidFill>
          </a:ln>
        </p:spPr>
      </p:pic>
    </p:spTree>
    <p:extLst>
      <p:ext uri="{BB962C8B-B14F-4D97-AF65-F5344CB8AC3E}">
        <p14:creationId xmlns:p14="http://schemas.microsoft.com/office/powerpoint/2010/main" val="1030204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800" b="1" dirty="0"/>
              <a:t>Ітератори</a:t>
            </a:r>
          </a:p>
          <a:p>
            <a:pPr marL="0" indent="0">
              <a:buNone/>
            </a:pPr>
            <a:r>
              <a:rPr lang="uk-UA" sz="1600" dirty="0"/>
              <a:t>Ітерованим об'єктом в </a:t>
            </a:r>
            <a:r>
              <a:rPr lang="en-US" sz="1600" dirty="0"/>
              <a:t>Python </a:t>
            </a:r>
            <a:r>
              <a:rPr lang="uk-UA" sz="1600" dirty="0"/>
              <a:t>називається будь-який об'єкт, що має методи </a:t>
            </a:r>
            <a:r>
              <a:rPr lang="uk-UA" sz="1600" b="1" i="1" dirty="0"/>
              <a:t>__</a:t>
            </a:r>
            <a:r>
              <a:rPr lang="en-US" sz="1600" b="1" i="1" dirty="0" err="1"/>
              <a:t>iter</a:t>
            </a:r>
            <a:r>
              <a:rPr lang="en-US" sz="1600" b="1" i="1" dirty="0"/>
              <a:t>__ </a:t>
            </a:r>
            <a:r>
              <a:rPr lang="uk-UA" sz="1600" dirty="0"/>
              <a:t>або </a:t>
            </a:r>
            <a:r>
              <a:rPr lang="uk-UA" sz="1600" b="1" i="1" dirty="0"/>
              <a:t>__</a:t>
            </a:r>
            <a:r>
              <a:rPr lang="en-US" sz="1600" b="1" i="1" dirty="0" err="1"/>
              <a:t>getitem</a:t>
            </a:r>
            <a:r>
              <a:rPr lang="en-US" sz="1600" b="1" i="1" dirty="0"/>
              <a:t>__</a:t>
            </a:r>
            <a:r>
              <a:rPr lang="en-US" sz="1600" dirty="0"/>
              <a:t>, </a:t>
            </a:r>
            <a:r>
              <a:rPr lang="uk-UA" sz="1600" dirty="0"/>
              <a:t>які повертають ітератори або можуть приймати індекси. В результаті ітерований об'єкт це об'єкт, який може надати нам ітератор. </a:t>
            </a:r>
          </a:p>
          <a:p>
            <a:pPr marL="0" indent="0">
              <a:buNone/>
            </a:pPr>
            <a:r>
              <a:rPr lang="uk-UA" sz="1600" b="1" dirty="0"/>
              <a:t>Ітератором</a:t>
            </a:r>
            <a:r>
              <a:rPr lang="uk-UA" sz="1600" dirty="0"/>
              <a:t> в </a:t>
            </a:r>
            <a:r>
              <a:rPr lang="en-US" sz="1600" dirty="0"/>
              <a:t>Python </a:t>
            </a:r>
            <a:r>
              <a:rPr lang="uk-UA" sz="1600" dirty="0"/>
              <a:t>називається об'єкт, який має метод </a:t>
            </a:r>
            <a:r>
              <a:rPr lang="uk-UA" sz="1600" b="1" i="1" dirty="0"/>
              <a:t>__</a:t>
            </a:r>
            <a:r>
              <a:rPr lang="en-US" sz="1600" b="1" i="1" dirty="0"/>
              <a:t>next__</a:t>
            </a:r>
            <a:r>
              <a:rPr lang="en-US" sz="1600" dirty="0"/>
              <a:t>.</a:t>
            </a:r>
          </a:p>
          <a:p>
            <a:pPr marL="0" indent="0">
              <a:buNone/>
            </a:pPr>
            <a:r>
              <a:rPr lang="uk-UA" sz="1600" dirty="0"/>
              <a:t>Ітерація - це процес отримання елементів з якого-небудь джерела, наприклад списку. Ітерація - це процес перебору елементів об'єкта в циклі. </a:t>
            </a:r>
          </a:p>
        </p:txBody>
      </p:sp>
      <p:sp>
        <p:nvSpPr>
          <p:cNvPr id="6" name="Rectangle 5"/>
          <p:cNvSpPr/>
          <p:nvPr/>
        </p:nvSpPr>
        <p:spPr>
          <a:xfrm>
            <a:off x="6455120" y="2453985"/>
            <a:ext cx="4753069" cy="830997"/>
          </a:xfrm>
          <a:prstGeom prst="rect">
            <a:avLst/>
          </a:prstGeom>
        </p:spPr>
        <p:txBody>
          <a:bodyPr wrap="square">
            <a:spAutoFit/>
          </a:bodyPr>
          <a:lstStyle/>
          <a:p>
            <a:r>
              <a:rPr lang="en-US" sz="1600" b="1" i="1" dirty="0"/>
              <a:t>__call__  </a:t>
            </a:r>
            <a:r>
              <a:rPr lang="en-US" sz="1600" i="1" dirty="0"/>
              <a:t>- </a:t>
            </a:r>
            <a:r>
              <a:rPr lang="ru-RU" sz="1600" i="1" dirty="0"/>
              <a:t>дозволяє екземплярам користувацьких класів представлятися об'єктами, що підтримують виклик. </a:t>
            </a:r>
            <a:endParaRPr lang="uk-UA" sz="1600" i="1" dirty="0"/>
          </a:p>
        </p:txBody>
      </p:sp>
      <p:sp>
        <p:nvSpPr>
          <p:cNvPr id="8" name="Rectangle 7"/>
          <p:cNvSpPr/>
          <p:nvPr/>
        </p:nvSpPr>
        <p:spPr>
          <a:xfrm>
            <a:off x="6498964" y="4881059"/>
            <a:ext cx="5504508" cy="1077218"/>
          </a:xfrm>
          <a:prstGeom prst="rect">
            <a:avLst/>
          </a:prstGeom>
        </p:spPr>
        <p:txBody>
          <a:bodyPr wrap="square">
            <a:spAutoFit/>
          </a:bodyPr>
          <a:lstStyle/>
          <a:p>
            <a:r>
              <a:rPr lang="uk-UA" sz="1600" i="1" dirty="0"/>
              <a:t>Визначивши даний метод, можна </a:t>
            </a:r>
            <a:r>
              <a:rPr lang="ru-RU" sz="1600" i="1" dirty="0"/>
              <a:t>екземпляри користувацьких класів</a:t>
            </a:r>
            <a:r>
              <a:rPr lang="uk-UA" sz="1600" i="1" dirty="0"/>
              <a:t> використовувати як об'єкти, що підтримують виклик (</a:t>
            </a:r>
            <a:r>
              <a:rPr lang="en-US" sz="1600" i="1" dirty="0"/>
              <a:t>callable-</a:t>
            </a:r>
            <a:r>
              <a:rPr lang="uk-UA" sz="1600" i="1" dirty="0"/>
              <a:t>об'єкти). </a:t>
            </a:r>
          </a:p>
          <a:p>
            <a:r>
              <a:rPr lang="uk-UA" sz="1600" i="1" dirty="0"/>
              <a:t>Виклик </a:t>
            </a:r>
            <a:r>
              <a:rPr lang="en-US" sz="1600" b="1" i="1" dirty="0"/>
              <a:t>a()</a:t>
            </a:r>
            <a:r>
              <a:rPr lang="en-US" sz="1600" i="1" dirty="0"/>
              <a:t> </a:t>
            </a:r>
            <a:r>
              <a:rPr lang="uk-UA" sz="1600" i="1" dirty="0"/>
              <a:t>відповідає виклику </a:t>
            </a:r>
            <a:r>
              <a:rPr lang="en-US" sz="1600" b="1" i="1" dirty="0"/>
              <a:t>a.__ call __()</a:t>
            </a:r>
            <a:endParaRPr lang="uk-UA" sz="1600" i="1" dirty="0"/>
          </a:p>
        </p:txBody>
      </p:sp>
      <p:sp>
        <p:nvSpPr>
          <p:cNvPr id="9" name="Rectangle 1"/>
          <p:cNvSpPr>
            <a:spLocks noChangeArrowheads="1"/>
          </p:cNvSpPr>
          <p:nvPr/>
        </p:nvSpPr>
        <p:spPr bwMode="auto">
          <a:xfrm>
            <a:off x="298764" y="2178021"/>
            <a:ext cx="2826415" cy="310854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MyIterable</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__init__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.index = </a:t>
            </a:r>
            <a:r>
              <a:rPr kumimoji="0" lang="ru-RU" altLang="ru-RU" sz="1400" b="0" i="0" u="none" strike="noStrike" cap="none" normalizeH="0" baseline="0" dirty="0">
                <a:ln>
                  <a:noFill/>
                </a:ln>
                <a:solidFill>
                  <a:srgbClr val="0073E6"/>
                </a:solidFill>
                <a:effectLst/>
                <a:latin typeface="JetBrains Mono"/>
              </a:rPr>
              <a:t>0</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0073E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.items = [</a:t>
            </a:r>
            <a:r>
              <a:rPr kumimoji="0" lang="ru-RU" altLang="ru-RU" sz="1400" b="0" i="0" u="none" strike="noStrike" cap="none" normalizeH="0" baseline="0" dirty="0">
                <a:ln>
                  <a:noFill/>
                </a:ln>
                <a:solidFill>
                  <a:srgbClr val="0073E6"/>
                </a:solidFill>
                <a:effectLst/>
                <a:latin typeface="JetBrains Mono"/>
              </a:rPr>
              <a:t>1</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E6"/>
                </a:solidFill>
                <a:effectLst/>
                <a:latin typeface="JetBrains Mono"/>
              </a:rPr>
              <a:t>2</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E6"/>
                </a:solidFill>
                <a:effectLst/>
                <a:latin typeface="JetBrains Mono"/>
              </a:rPr>
              <a:t>3</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E6"/>
                </a:solidFill>
                <a:effectLst/>
                <a:latin typeface="JetBrains Mono"/>
              </a:rPr>
              <a:t>4</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__call__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value =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.items[</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.index]</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.index += </a:t>
            </a:r>
            <a:r>
              <a:rPr kumimoji="0" lang="ru-RU" altLang="ru-RU" sz="1400" b="0" i="0" u="none" strike="noStrike" cap="none" normalizeH="0" baseline="0" dirty="0">
                <a:ln>
                  <a:noFill/>
                </a:ln>
                <a:solidFill>
                  <a:srgbClr val="0073E6"/>
                </a:solidFill>
                <a:effectLst/>
                <a:latin typeface="JetBrains Mono"/>
              </a:rPr>
              <a:t>1</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0073E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return </a:t>
            </a:r>
            <a:r>
              <a:rPr kumimoji="0" lang="ru-RU" altLang="ru-RU" sz="1400" b="0" i="0" u="none" strike="noStrike" cap="none" normalizeH="0" baseline="0" dirty="0">
                <a:ln>
                  <a:noFill/>
                </a:ln>
                <a:solidFill>
                  <a:srgbClr val="262626"/>
                </a:solidFill>
                <a:effectLst/>
                <a:latin typeface="JetBrains Mono"/>
              </a:rPr>
              <a:t>value</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iterator = </a:t>
            </a:r>
            <a:r>
              <a:rPr kumimoji="0" lang="ru-RU" altLang="ru-RU" sz="1400" b="0" i="0" u="none" strike="noStrike" cap="none" normalizeH="0" baseline="0" dirty="0">
                <a:ln>
                  <a:noFill/>
                </a:ln>
                <a:solidFill>
                  <a:srgbClr val="000080"/>
                </a:solidFill>
                <a:effectLst/>
                <a:latin typeface="JetBrains Mono"/>
              </a:rPr>
              <a:t>iter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00"/>
                </a:solidFill>
                <a:effectLst/>
                <a:latin typeface="JetBrains Mono"/>
              </a:rPr>
              <a:t>MyIterable</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E6"/>
                </a:solidFill>
                <a:effectLst/>
                <a:latin typeface="JetBrains Mono"/>
              </a:rPr>
              <a:t>3</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next</a:t>
            </a:r>
            <a:r>
              <a:rPr kumimoji="0" lang="ru-RU" altLang="ru-RU" sz="1400" b="0" i="0" u="none" strike="noStrike" cap="none" normalizeH="0" baseline="0" dirty="0">
                <a:ln>
                  <a:noFill/>
                </a:ln>
                <a:solidFill>
                  <a:srgbClr val="262626"/>
                </a:solidFill>
                <a:effectLst/>
                <a:latin typeface="JetBrains Mono"/>
              </a:rPr>
              <a:t>(iterator))</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next</a:t>
            </a:r>
            <a:r>
              <a:rPr kumimoji="0" lang="ru-RU" altLang="ru-RU" sz="1400" b="0" i="0" u="none" strike="noStrike" cap="none" normalizeH="0" baseline="0" dirty="0">
                <a:ln>
                  <a:noFill/>
                </a:ln>
                <a:solidFill>
                  <a:srgbClr val="262626"/>
                </a:solidFill>
                <a:effectLst/>
                <a:latin typeface="JetBrains Mono"/>
              </a:rPr>
              <a:t>(iterator))</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next</a:t>
            </a:r>
            <a:r>
              <a:rPr kumimoji="0" lang="ru-RU" altLang="ru-RU" sz="1400" b="0" i="0" u="none" strike="noStrike" cap="none" normalizeH="0" baseline="0" dirty="0">
                <a:ln>
                  <a:noFill/>
                </a:ln>
                <a:solidFill>
                  <a:srgbClr val="262626"/>
                </a:solidFill>
                <a:effectLst/>
                <a:latin typeface="JetBrains Mono"/>
              </a:rPr>
              <a:t>(iterator))</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3275835" y="4465955"/>
            <a:ext cx="276225" cy="619125"/>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3275835" y="5115151"/>
            <a:ext cx="1447800" cy="285750"/>
          </a:xfrm>
          <a:prstGeom prst="rect">
            <a:avLst/>
          </a:prstGeom>
          <a:ln>
            <a:solidFill>
              <a:schemeClr val="tx1"/>
            </a:solidFill>
          </a:ln>
        </p:spPr>
      </p:pic>
      <p:sp>
        <p:nvSpPr>
          <p:cNvPr id="13" name="Rectangle 2"/>
          <p:cNvSpPr>
            <a:spLocks noChangeArrowheads="1"/>
          </p:cNvSpPr>
          <p:nvPr/>
        </p:nvSpPr>
        <p:spPr bwMode="auto">
          <a:xfrm>
            <a:off x="6498964" y="3345256"/>
            <a:ext cx="2332690" cy="138499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A</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B200B2"/>
                </a:solidFill>
                <a:effectLst/>
                <a:latin typeface="JetBrains Mono"/>
              </a:rPr>
              <a:t>__call__</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 some):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(some)</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a = </a:t>
            </a:r>
            <a:r>
              <a:rPr kumimoji="0" lang="ru-RU" altLang="ru-RU" sz="1400" b="0" i="0" u="none" strike="noStrike" cap="none" normalizeH="0" baseline="0">
                <a:ln>
                  <a:noFill/>
                </a:ln>
                <a:solidFill>
                  <a:srgbClr val="000000"/>
                </a:solidFill>
                <a:effectLst/>
                <a:latin typeface="JetBrains Mono"/>
              </a:rPr>
              <a:t>A</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00"/>
                </a:solidFill>
                <a:effectLst/>
                <a:latin typeface="JetBrains Mono"/>
              </a:rPr>
              <a:t>a</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'some value'</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608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ru-RU" sz="1800" b="1" dirty="0"/>
              <a:t>Генератори </a:t>
            </a:r>
          </a:p>
          <a:p>
            <a:pPr marL="0" indent="0">
              <a:buNone/>
            </a:pPr>
            <a:r>
              <a:rPr lang="ru-RU" sz="1600" b="1" dirty="0"/>
              <a:t>Генератори</a:t>
            </a:r>
            <a:r>
              <a:rPr lang="ru-RU" sz="1600" dirty="0"/>
              <a:t> це ітератори, якими можна ітер</a:t>
            </a:r>
            <a:r>
              <a:rPr lang="en-US" sz="1600" dirty="0"/>
              <a:t>e</a:t>
            </a:r>
            <a:r>
              <a:rPr lang="ru-RU" sz="1600" dirty="0"/>
              <a:t>вати тільки один раз. Так відбувається оскільки вони не зберігають всі свої значення в пам'яті, а генерують елементи "на льоту". Генератори можна використовувати з циклом </a:t>
            </a:r>
            <a:r>
              <a:rPr lang="ru-RU" sz="1600" b="1" i="1" dirty="0"/>
              <a:t>for</a:t>
            </a:r>
            <a:r>
              <a:rPr lang="ru-RU" sz="1600" dirty="0"/>
              <a:t> або будь-якою іншою функцією або конструкцією, які дозволяють ітеровання по об'єкту. </a:t>
            </a:r>
          </a:p>
          <a:p>
            <a:pPr marL="0" indent="0">
              <a:buNone/>
            </a:pPr>
            <a:r>
              <a:rPr lang="ru-RU" sz="1600" dirty="0"/>
              <a:t>У більшості випадків генератори створюються як функції. Тим не менш, вони не повертають значення як функції (тобто через </a:t>
            </a:r>
            <a:r>
              <a:rPr lang="ru-RU" sz="1600" b="1" i="1" dirty="0"/>
              <a:t>return</a:t>
            </a:r>
            <a:r>
              <a:rPr lang="ru-RU" sz="1600" dirty="0"/>
              <a:t>), в генераторах для цього використовується ключове слово </a:t>
            </a:r>
            <a:r>
              <a:rPr lang="ru-RU" sz="1600" b="1" i="1" dirty="0"/>
              <a:t>yield</a:t>
            </a:r>
            <a:r>
              <a:rPr lang="ru-RU" sz="1600" dirty="0"/>
              <a:t>. </a:t>
            </a:r>
          </a:p>
          <a:p>
            <a:pPr marL="0" indent="0">
              <a:buNone/>
            </a:pPr>
            <a:r>
              <a:rPr lang="ru-RU" sz="1600" dirty="0"/>
              <a:t>Приклад функції-генератора: </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ru-RU" sz="1600" dirty="0"/>
              <a:t>Вбудована функція </a:t>
            </a:r>
            <a:r>
              <a:rPr lang="ru-RU" sz="1600" b="1" i="1" dirty="0"/>
              <a:t>next() </a:t>
            </a:r>
            <a:r>
              <a:rPr lang="ru-RU" sz="1600" dirty="0"/>
              <a:t>дозволяє переходити до наступного елементу коллеції. </a:t>
            </a:r>
            <a:endParaRPr lang="uk-UA" sz="1600" dirty="0"/>
          </a:p>
        </p:txBody>
      </p:sp>
      <p:sp>
        <p:nvSpPr>
          <p:cNvPr id="8" name="Rectangle 7"/>
          <p:cNvSpPr/>
          <p:nvPr/>
        </p:nvSpPr>
        <p:spPr>
          <a:xfrm>
            <a:off x="4274017" y="5588252"/>
            <a:ext cx="6096000" cy="738664"/>
          </a:xfrm>
          <a:prstGeom prst="rect">
            <a:avLst/>
          </a:prstGeom>
        </p:spPr>
        <p:txBody>
          <a:bodyPr>
            <a:spAutoFit/>
          </a:bodyPr>
          <a:lstStyle/>
          <a:p>
            <a:r>
              <a:rPr lang="uk-UA" sz="1400" i="1" dirty="0"/>
              <a:t>Коли щось, по чому можна ітерувати закінчується, функція </a:t>
            </a:r>
            <a:r>
              <a:rPr lang="en-US" sz="1400" b="1" i="1" dirty="0"/>
              <a:t>next() </a:t>
            </a:r>
            <a:r>
              <a:rPr lang="uk-UA" sz="1400" i="1" dirty="0"/>
              <a:t>породжує виняток </a:t>
            </a:r>
            <a:r>
              <a:rPr lang="en-US" sz="1400" b="1" i="1" dirty="0" err="1"/>
              <a:t>StopIteration</a:t>
            </a:r>
            <a:r>
              <a:rPr lang="uk-UA" sz="1400" b="1" i="1" dirty="0"/>
              <a:t>.</a:t>
            </a:r>
            <a:r>
              <a:rPr lang="en-US" sz="1400" i="1" dirty="0"/>
              <a:t> </a:t>
            </a:r>
            <a:r>
              <a:rPr lang="uk-UA" sz="1400" i="1" dirty="0"/>
              <a:t>Цикл </a:t>
            </a:r>
            <a:r>
              <a:rPr lang="en-US" sz="1400" i="1" dirty="0"/>
              <a:t>for </a:t>
            </a:r>
            <a:r>
              <a:rPr lang="uk-UA" sz="1400" i="1" dirty="0"/>
              <a:t>автоматично перехоплює цей виняток і перестає викликати </a:t>
            </a:r>
            <a:r>
              <a:rPr lang="en-US" sz="1400" b="1" i="1" dirty="0"/>
              <a:t>next()</a:t>
            </a:r>
            <a:r>
              <a:rPr lang="en-US" sz="1400" i="1" dirty="0"/>
              <a:t>. </a:t>
            </a:r>
            <a:endParaRPr lang="uk-UA" sz="1400" i="1" dirty="0"/>
          </a:p>
        </p:txBody>
      </p:sp>
      <p:sp>
        <p:nvSpPr>
          <p:cNvPr id="11" name="Rectangle 10"/>
          <p:cNvSpPr/>
          <p:nvPr/>
        </p:nvSpPr>
        <p:spPr>
          <a:xfrm>
            <a:off x="7143184" y="2909153"/>
            <a:ext cx="4870764" cy="1169551"/>
          </a:xfrm>
          <a:prstGeom prst="rect">
            <a:avLst/>
          </a:prstGeom>
        </p:spPr>
        <p:txBody>
          <a:bodyPr wrap="square">
            <a:spAutoFit/>
          </a:bodyPr>
          <a:lstStyle/>
          <a:p>
            <a:r>
              <a:rPr lang="uk-UA" sz="1400" i="1" dirty="0"/>
              <a:t>Застосувати конструкцію </a:t>
            </a:r>
            <a:r>
              <a:rPr lang="en-US" sz="1400" b="1" i="1" dirty="0"/>
              <a:t>for </a:t>
            </a:r>
            <a:r>
              <a:rPr lang="en-US" sz="1400" b="1" i="1" dirty="0" err="1"/>
              <a:t>i</a:t>
            </a:r>
            <a:r>
              <a:rPr lang="en-US" sz="1400" b="1" i="1" dirty="0"/>
              <a:t> in </a:t>
            </a:r>
            <a:r>
              <a:rPr lang="en-US" sz="1400" b="1" i="1" dirty="0" err="1"/>
              <a:t>mygenerator</a:t>
            </a:r>
            <a:r>
              <a:rPr lang="en-US" sz="1400" i="1" dirty="0"/>
              <a:t> </a:t>
            </a:r>
            <a:r>
              <a:rPr lang="uk-UA" sz="1400" i="1" dirty="0"/>
              <a:t>вдруге</a:t>
            </a:r>
            <a:r>
              <a:rPr lang="en-US" sz="1400" i="1" dirty="0"/>
              <a:t> </a:t>
            </a:r>
            <a:r>
              <a:rPr lang="uk-UA" sz="1400" i="1" dirty="0"/>
              <a:t>не можна, так як генератор може бути використаний тільки один раз: він обчислює 0, потім забуває про нього і обчислює 1, завершується обчисленням 4 – оде значення за іншим. </a:t>
            </a:r>
          </a:p>
        </p:txBody>
      </p:sp>
      <p:sp>
        <p:nvSpPr>
          <p:cNvPr id="12" name="Rectangle 1"/>
          <p:cNvSpPr>
            <a:spLocks noChangeArrowheads="1"/>
          </p:cNvSpPr>
          <p:nvPr/>
        </p:nvSpPr>
        <p:spPr bwMode="auto">
          <a:xfrm>
            <a:off x="376758" y="2404718"/>
            <a:ext cx="2678938" cy="138499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generator_function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for </a:t>
            </a:r>
            <a:r>
              <a:rPr kumimoji="0" lang="ru-RU" altLang="ru-RU" sz="1400" b="0" i="0" u="none" strike="noStrike" cap="none" normalizeH="0" baseline="0" dirty="0">
                <a:ln>
                  <a:noFill/>
                </a:ln>
                <a:solidFill>
                  <a:srgbClr val="262626"/>
                </a:solidFill>
                <a:effectLst/>
                <a:latin typeface="JetBrains Mono"/>
              </a:rPr>
              <a:t>i </a:t>
            </a:r>
            <a:r>
              <a:rPr kumimoji="0" lang="ru-RU" altLang="ru-RU" sz="1400" b="0" i="0" u="none" strike="noStrike" cap="none" normalizeH="0" baseline="0" dirty="0">
                <a:ln>
                  <a:noFill/>
                </a:ln>
                <a:solidFill>
                  <a:srgbClr val="000080"/>
                </a:solidFill>
                <a:effectLst/>
                <a:latin typeface="JetBrains Mono"/>
              </a:rPr>
              <a:t>in range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E6"/>
                </a:solidFill>
                <a:effectLst/>
                <a:latin typeface="JetBrains Mono"/>
              </a:rPr>
              <a:t>10</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yield </a:t>
            </a:r>
            <a:r>
              <a:rPr kumimoji="0" lang="ru-RU" altLang="ru-RU" sz="1400" b="0" i="0" u="none" strike="noStrike" cap="none" normalizeH="0" baseline="0" dirty="0">
                <a:ln>
                  <a:noFill/>
                </a:ln>
                <a:solidFill>
                  <a:srgbClr val="262626"/>
                </a:solidFill>
                <a:effectLst/>
                <a:latin typeface="JetBrains Mono"/>
              </a:rPr>
              <a:t>i</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for </a:t>
            </a:r>
            <a:r>
              <a:rPr kumimoji="0" lang="ru-RU" altLang="ru-RU" sz="1400" b="0" i="0" u="none" strike="noStrike" cap="none" normalizeH="0" baseline="0" dirty="0">
                <a:ln>
                  <a:noFill/>
                </a:ln>
                <a:solidFill>
                  <a:srgbClr val="262626"/>
                </a:solidFill>
                <a:effectLst/>
                <a:latin typeface="JetBrains Mono"/>
              </a:rPr>
              <a:t>item </a:t>
            </a:r>
            <a:r>
              <a:rPr kumimoji="0" lang="ru-RU" altLang="ru-RU" sz="1400" b="0" i="0" u="none" strike="noStrike" cap="none" normalizeH="0" baseline="0" dirty="0">
                <a:ln>
                  <a:noFill/>
                </a:ln>
                <a:solidFill>
                  <a:srgbClr val="000080"/>
                </a:solidFill>
                <a:effectLst/>
                <a:latin typeface="JetBrains Mono"/>
              </a:rPr>
              <a:t>in </a:t>
            </a:r>
            <a:r>
              <a:rPr kumimoji="0" lang="ru-RU" altLang="ru-RU" sz="1400" b="0" i="0" u="none" strike="noStrike" cap="none" normalizeH="0" baseline="0" dirty="0">
                <a:ln>
                  <a:noFill/>
                </a:ln>
                <a:solidFill>
                  <a:srgbClr val="000000"/>
                </a:solidFill>
                <a:effectLst/>
                <a:latin typeface="JetBrains Mono"/>
              </a:rPr>
              <a:t>generator_function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(item)</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2"/>
          <a:stretch>
            <a:fillRect/>
          </a:stretch>
        </p:blipFill>
        <p:spPr>
          <a:xfrm>
            <a:off x="3411782" y="2102791"/>
            <a:ext cx="146229" cy="2127632"/>
          </a:xfrm>
          <a:prstGeom prst="rect">
            <a:avLst/>
          </a:prstGeom>
          <a:ln>
            <a:solidFill>
              <a:schemeClr val="tx1"/>
            </a:solidFill>
          </a:ln>
        </p:spPr>
      </p:pic>
      <p:sp>
        <p:nvSpPr>
          <p:cNvPr id="14" name="Rectangle 2"/>
          <p:cNvSpPr>
            <a:spLocks noChangeArrowheads="1"/>
          </p:cNvSpPr>
          <p:nvPr/>
        </p:nvSpPr>
        <p:spPr bwMode="auto">
          <a:xfrm>
            <a:off x="7143184" y="2035386"/>
            <a:ext cx="3071675" cy="73866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mygenerator = (x*x </a:t>
            </a:r>
            <a:r>
              <a:rPr kumimoji="0" lang="ru-RU" altLang="ru-RU" sz="1400" b="0" i="0" u="none" strike="noStrike" cap="none" normalizeH="0" baseline="0">
                <a:ln>
                  <a:noFill/>
                </a:ln>
                <a:solidFill>
                  <a:srgbClr val="000080"/>
                </a:solidFill>
                <a:effectLst/>
                <a:latin typeface="JetBrains Mono"/>
              </a:rPr>
              <a:t>for </a:t>
            </a:r>
            <a:r>
              <a:rPr kumimoji="0" lang="ru-RU" altLang="ru-RU" sz="1400" b="0" i="0" u="none" strike="noStrike" cap="none" normalizeH="0" baseline="0">
                <a:ln>
                  <a:noFill/>
                </a:ln>
                <a:solidFill>
                  <a:srgbClr val="262626"/>
                </a:solidFill>
                <a:effectLst/>
                <a:latin typeface="JetBrains Mono"/>
              </a:rPr>
              <a:t>x </a:t>
            </a:r>
            <a:r>
              <a:rPr kumimoji="0" lang="ru-RU" altLang="ru-RU" sz="1400" b="0" i="0" u="none" strike="noStrike" cap="none" normalizeH="0" baseline="0">
                <a:ln>
                  <a:noFill/>
                </a:ln>
                <a:solidFill>
                  <a:srgbClr val="000080"/>
                </a:solidFill>
                <a:effectLst/>
                <a:latin typeface="JetBrains Mono"/>
              </a:rPr>
              <a:t>in range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3</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for </a:t>
            </a:r>
            <a:r>
              <a:rPr kumimoji="0" lang="ru-RU" altLang="ru-RU" sz="1400" b="0" i="0" u="none" strike="noStrike" cap="none" normalizeH="0" baseline="0">
                <a:ln>
                  <a:noFill/>
                </a:ln>
                <a:solidFill>
                  <a:srgbClr val="262626"/>
                </a:solidFill>
                <a:effectLst/>
                <a:latin typeface="JetBrains Mono"/>
              </a:rPr>
              <a:t>i </a:t>
            </a:r>
            <a:r>
              <a:rPr kumimoji="0" lang="ru-RU" altLang="ru-RU" sz="1400" b="0" i="0" u="none" strike="noStrike" cap="none" normalizeH="0" baseline="0">
                <a:ln>
                  <a:noFill/>
                </a:ln>
                <a:solidFill>
                  <a:srgbClr val="000080"/>
                </a:solidFill>
                <a:effectLst/>
                <a:latin typeface="JetBrains Mono"/>
              </a:rPr>
              <a:t>in </a:t>
            </a:r>
            <a:r>
              <a:rPr kumimoji="0" lang="ru-RU" altLang="ru-RU" sz="1400" b="0" i="0" u="none" strike="noStrike" cap="none" normalizeH="0" baseline="0">
                <a:ln>
                  <a:noFill/>
                </a:ln>
                <a:solidFill>
                  <a:srgbClr val="262626"/>
                </a:solidFill>
                <a:effectLst/>
                <a:latin typeface="JetBrains Mono"/>
              </a:rPr>
              <a:t>mygenerator :</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(i)</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5" name="Picture 14"/>
          <p:cNvPicPr>
            <a:picLocks noChangeAspect="1"/>
          </p:cNvPicPr>
          <p:nvPr/>
        </p:nvPicPr>
        <p:blipFill>
          <a:blip r:embed="rId3"/>
          <a:stretch>
            <a:fillRect/>
          </a:stretch>
        </p:blipFill>
        <p:spPr>
          <a:xfrm>
            <a:off x="10710958" y="2009926"/>
            <a:ext cx="285750" cy="790575"/>
          </a:xfrm>
          <a:prstGeom prst="rect">
            <a:avLst/>
          </a:prstGeom>
          <a:ln>
            <a:solidFill>
              <a:schemeClr val="tx1"/>
            </a:solidFill>
          </a:ln>
        </p:spPr>
      </p:pic>
      <p:sp>
        <p:nvSpPr>
          <p:cNvPr id="16" name="Rectangle 3"/>
          <p:cNvSpPr>
            <a:spLocks noChangeArrowheads="1"/>
          </p:cNvSpPr>
          <p:nvPr/>
        </p:nvSpPr>
        <p:spPr bwMode="auto">
          <a:xfrm>
            <a:off x="360571" y="4728294"/>
            <a:ext cx="2295821" cy="203132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generator_function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for </a:t>
            </a:r>
            <a:r>
              <a:rPr kumimoji="0" lang="ru-RU" altLang="ru-RU" sz="1400" b="0" i="0" u="none" strike="noStrike" cap="none" normalizeH="0" baseline="0" dirty="0">
                <a:ln>
                  <a:noFill/>
                </a:ln>
                <a:solidFill>
                  <a:srgbClr val="262626"/>
                </a:solidFill>
                <a:effectLst/>
                <a:latin typeface="JetBrains Mono"/>
              </a:rPr>
              <a:t>i </a:t>
            </a:r>
            <a:r>
              <a:rPr kumimoji="0" lang="ru-RU" altLang="ru-RU" sz="1400" b="0" i="0" u="none" strike="noStrike" cap="none" normalizeH="0" baseline="0" dirty="0">
                <a:ln>
                  <a:noFill/>
                </a:ln>
                <a:solidFill>
                  <a:srgbClr val="000080"/>
                </a:solidFill>
                <a:effectLst/>
                <a:latin typeface="JetBrains Mono"/>
              </a:rPr>
              <a:t>in range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E6"/>
                </a:solidFill>
                <a:effectLst/>
                <a:latin typeface="JetBrains Mono"/>
              </a:rPr>
              <a:t>3</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yield </a:t>
            </a:r>
            <a:r>
              <a:rPr kumimoji="0" lang="ru-RU" altLang="ru-RU" sz="1400" b="0" i="0" u="none" strike="noStrike" cap="none" normalizeH="0" baseline="0" dirty="0">
                <a:ln>
                  <a:noFill/>
                </a:ln>
                <a:solidFill>
                  <a:srgbClr val="262626"/>
                </a:solidFill>
                <a:effectLst/>
                <a:latin typeface="JetBrains Mono"/>
              </a:rPr>
              <a:t>i</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gen = </a:t>
            </a:r>
            <a:r>
              <a:rPr kumimoji="0" lang="ru-RU" altLang="ru-RU" sz="1400" b="0" i="0" u="none" strike="noStrike" cap="none" normalizeH="0" baseline="0" dirty="0">
                <a:ln>
                  <a:noFill/>
                </a:ln>
                <a:solidFill>
                  <a:srgbClr val="000000"/>
                </a:solidFill>
                <a:effectLst/>
                <a:latin typeface="JetBrains Mono"/>
              </a:rPr>
              <a:t>generator_function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next</a:t>
            </a:r>
            <a:r>
              <a:rPr kumimoji="0" lang="ru-RU" altLang="ru-RU" sz="1400" b="0" i="0" u="none" strike="noStrike" cap="none" normalizeH="0" baseline="0" dirty="0">
                <a:ln>
                  <a:noFill/>
                </a:ln>
                <a:solidFill>
                  <a:srgbClr val="262626"/>
                </a:solidFill>
                <a:effectLst/>
                <a:latin typeface="JetBrains Mono"/>
              </a:rPr>
              <a:t>(gen))</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next</a:t>
            </a:r>
            <a:r>
              <a:rPr kumimoji="0" lang="ru-RU" altLang="ru-RU" sz="1400" b="0" i="0" u="none" strike="noStrike" cap="none" normalizeH="0" baseline="0" dirty="0">
                <a:ln>
                  <a:noFill/>
                </a:ln>
                <a:solidFill>
                  <a:srgbClr val="262626"/>
                </a:solidFill>
                <a:effectLst/>
                <a:latin typeface="JetBrains Mono"/>
              </a:rPr>
              <a:t>(gen))</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next</a:t>
            </a:r>
            <a:r>
              <a:rPr kumimoji="0" lang="ru-RU" altLang="ru-RU" sz="1400" b="0" i="0" u="none" strike="noStrike" cap="none" normalizeH="0" baseline="0" dirty="0">
                <a:ln>
                  <a:noFill/>
                </a:ln>
                <a:solidFill>
                  <a:srgbClr val="262626"/>
                </a:solidFill>
                <a:effectLst/>
                <a:latin typeface="JetBrains Mono"/>
              </a:rPr>
              <a:t>(gen))</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next</a:t>
            </a:r>
            <a:r>
              <a:rPr kumimoji="0" lang="ru-RU" altLang="ru-RU" sz="1400" b="0" i="0" u="none" strike="noStrike" cap="none" normalizeH="0" baseline="0" dirty="0">
                <a:ln>
                  <a:noFill/>
                </a:ln>
                <a:solidFill>
                  <a:srgbClr val="262626"/>
                </a:solidFill>
                <a:effectLst/>
                <a:latin typeface="JetBrains Mono"/>
              </a:rPr>
              <a:t>(gen))</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7" name="Picture 16"/>
          <p:cNvPicPr>
            <a:picLocks noChangeAspect="1"/>
          </p:cNvPicPr>
          <p:nvPr/>
        </p:nvPicPr>
        <p:blipFill>
          <a:blip r:embed="rId4"/>
          <a:stretch>
            <a:fillRect/>
          </a:stretch>
        </p:blipFill>
        <p:spPr>
          <a:xfrm>
            <a:off x="2865476" y="5797027"/>
            <a:ext cx="223745" cy="657676"/>
          </a:xfrm>
          <a:prstGeom prst="rect">
            <a:avLst/>
          </a:prstGeom>
          <a:ln>
            <a:solidFill>
              <a:schemeClr val="tx1"/>
            </a:solidFill>
          </a:ln>
        </p:spPr>
      </p:pic>
      <p:pic>
        <p:nvPicPr>
          <p:cNvPr id="18" name="Picture 17"/>
          <p:cNvPicPr>
            <a:picLocks noChangeAspect="1"/>
          </p:cNvPicPr>
          <p:nvPr/>
        </p:nvPicPr>
        <p:blipFill>
          <a:blip r:embed="rId5"/>
          <a:stretch>
            <a:fillRect/>
          </a:stretch>
        </p:blipFill>
        <p:spPr>
          <a:xfrm>
            <a:off x="2865476" y="6490207"/>
            <a:ext cx="1343025" cy="276225"/>
          </a:xfrm>
          <a:prstGeom prst="rect">
            <a:avLst/>
          </a:prstGeom>
          <a:ln>
            <a:solidFill>
              <a:schemeClr val="tx1"/>
            </a:solidFill>
          </a:ln>
        </p:spPr>
      </p:pic>
    </p:spTree>
    <p:extLst>
      <p:ext uri="{BB962C8B-B14F-4D97-AF65-F5344CB8AC3E}">
        <p14:creationId xmlns:p14="http://schemas.microsoft.com/office/powerpoint/2010/main" val="4192491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buNone/>
            </a:pPr>
            <a:r>
              <a:rPr lang="uk-UA" sz="1600" dirty="0"/>
              <a:t>Спробуєм ітерувати по строці за допомогою </a:t>
            </a:r>
            <a:r>
              <a:rPr lang="en-US" sz="1600" b="1" i="1" dirty="0"/>
              <a:t>next()</a:t>
            </a:r>
          </a:p>
          <a:p>
            <a:pPr marL="0" indent="0">
              <a:buNone/>
            </a:pPr>
            <a:endParaRPr lang="en-US" sz="1600" b="1" i="1" dirty="0"/>
          </a:p>
          <a:p>
            <a:pPr marL="0" indent="0">
              <a:buNone/>
            </a:pPr>
            <a:endParaRPr lang="en-US" sz="1600" b="1" i="1" dirty="0"/>
          </a:p>
          <a:p>
            <a:pPr marL="0" indent="0">
              <a:buNone/>
            </a:pPr>
            <a:r>
              <a:rPr lang="uk-UA" sz="1600" dirty="0"/>
              <a:t>Так, рядок - ітерований об'єкт, але не ітератор. Щоб отримати з рядка ітератор, використовуємо вбудовану функцію </a:t>
            </a:r>
            <a:r>
              <a:rPr lang="en-US" sz="1600" b="1" i="1" dirty="0" err="1"/>
              <a:t>iter</a:t>
            </a:r>
            <a:r>
              <a:rPr lang="en-US" sz="1600" b="1" i="1" dirty="0"/>
              <a:t>()</a:t>
            </a:r>
            <a:r>
              <a:rPr lang="en-US" sz="1600" dirty="0"/>
              <a:t>. </a:t>
            </a:r>
            <a:r>
              <a:rPr lang="uk-UA" sz="1600" dirty="0"/>
              <a:t>Вона повертає ітератор з ітерірованого об'єкта. </a:t>
            </a:r>
          </a:p>
          <a:p>
            <a:pPr marL="0" indent="0">
              <a:buNone/>
            </a:pPr>
            <a:r>
              <a:rPr lang="uk-UA" sz="1600" dirty="0"/>
              <a:t>Не всі об’єкти є ітерірованими об'єктами. Наприклад, об'єкт типу </a:t>
            </a:r>
            <a:r>
              <a:rPr lang="en-US" sz="1600" b="1" i="1" dirty="0" err="1"/>
              <a:t>int</a:t>
            </a:r>
            <a:r>
              <a:rPr lang="en-US" sz="1600" dirty="0"/>
              <a:t> </a:t>
            </a:r>
            <a:r>
              <a:rPr lang="uk-UA" sz="1600" dirty="0"/>
              <a:t>не є ітерованим.</a:t>
            </a:r>
            <a:endParaRPr lang="en-US" sz="1600" dirty="0"/>
          </a:p>
          <a:p>
            <a:pPr marL="0" indent="0">
              <a:buNone/>
            </a:pPr>
            <a:endParaRPr lang="en-US" sz="1600" dirty="0"/>
          </a:p>
          <a:p>
            <a:pPr marL="0" indent="0">
              <a:buNone/>
            </a:pPr>
            <a:endParaRPr lang="en-US" sz="1600" dirty="0"/>
          </a:p>
          <a:p>
            <a:pPr marL="0" indent="0">
              <a:buNone/>
            </a:pPr>
            <a:r>
              <a:rPr lang="uk-UA" sz="1600" dirty="0"/>
              <a:t>Зробимо з </a:t>
            </a:r>
            <a:r>
              <a:rPr lang="en-US" sz="1600" b="1" i="1" dirty="0" err="1"/>
              <a:t>str</a:t>
            </a:r>
            <a:r>
              <a:rPr lang="en-US" sz="1600" dirty="0"/>
              <a:t> </a:t>
            </a:r>
            <a:r>
              <a:rPr lang="uk-UA" sz="1600" dirty="0"/>
              <a:t>ітератор:</a:t>
            </a:r>
          </a:p>
          <a:p>
            <a:pPr marL="0" indent="0">
              <a:buNone/>
            </a:pPr>
            <a:endParaRPr lang="uk-UA" sz="1600" b="1" i="1" dirty="0"/>
          </a:p>
        </p:txBody>
      </p:sp>
      <p:sp>
        <p:nvSpPr>
          <p:cNvPr id="9" name="Rectangle 1"/>
          <p:cNvSpPr>
            <a:spLocks noChangeArrowheads="1"/>
          </p:cNvSpPr>
          <p:nvPr/>
        </p:nvSpPr>
        <p:spPr bwMode="auto">
          <a:xfrm>
            <a:off x="398205" y="601829"/>
            <a:ext cx="1063112"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str = </a:t>
            </a:r>
            <a:r>
              <a:rPr kumimoji="0" lang="ru-RU" altLang="ru-RU" sz="1400" b="0" i="0" u="none" strike="noStrike" cap="none" normalizeH="0" baseline="0">
                <a:ln>
                  <a:noFill/>
                </a:ln>
                <a:solidFill>
                  <a:srgbClr val="00733B"/>
                </a:solidFill>
                <a:effectLst/>
                <a:latin typeface="JetBrains Mono"/>
              </a:rPr>
              <a:t>'Hello'</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(str)</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0" name="Picture 9"/>
          <p:cNvPicPr>
            <a:picLocks noChangeAspect="1"/>
          </p:cNvPicPr>
          <p:nvPr/>
        </p:nvPicPr>
        <p:blipFill>
          <a:blip r:embed="rId2"/>
          <a:stretch>
            <a:fillRect/>
          </a:stretch>
        </p:blipFill>
        <p:spPr>
          <a:xfrm>
            <a:off x="1704267" y="848824"/>
            <a:ext cx="4238625" cy="276225"/>
          </a:xfrm>
          <a:prstGeom prst="rect">
            <a:avLst/>
          </a:prstGeom>
          <a:ln>
            <a:solidFill>
              <a:schemeClr val="tx1"/>
            </a:solidFill>
          </a:ln>
        </p:spPr>
      </p:pic>
      <p:sp>
        <p:nvSpPr>
          <p:cNvPr id="11" name="Rectangle 2"/>
          <p:cNvSpPr>
            <a:spLocks noChangeArrowheads="1"/>
          </p:cNvSpPr>
          <p:nvPr/>
        </p:nvSpPr>
        <p:spPr bwMode="auto">
          <a:xfrm>
            <a:off x="367748" y="2231632"/>
            <a:ext cx="1124026"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int_var = </a:t>
            </a:r>
            <a:r>
              <a:rPr kumimoji="0" lang="ru-RU" altLang="ru-RU" sz="1400" b="0" i="0" u="none" strike="noStrike" cap="none" normalizeH="0" baseline="0">
                <a:ln>
                  <a:noFill/>
                </a:ln>
                <a:solidFill>
                  <a:srgbClr val="0073E6"/>
                </a:solidFill>
                <a:effectLst/>
                <a:latin typeface="JetBrains Mono"/>
              </a:rPr>
              <a:t>25</a:t>
            </a:r>
            <a:br>
              <a:rPr kumimoji="0" lang="ru-RU" altLang="ru-RU" sz="1400" b="0" i="0" u="none" strike="noStrike" cap="none" normalizeH="0" baseline="0">
                <a:ln>
                  <a:noFill/>
                </a:ln>
                <a:solidFill>
                  <a:srgbClr val="0073E6"/>
                </a:solidFill>
                <a:effectLst/>
                <a:latin typeface="JetBrains Mono"/>
              </a:rPr>
            </a:br>
            <a:r>
              <a:rPr kumimoji="0" lang="ru-RU" altLang="ru-RU" sz="1400" b="0" i="0" u="none" strike="noStrike" cap="none" normalizeH="0" baseline="0">
                <a:ln>
                  <a:noFill/>
                </a:ln>
                <a:solidFill>
                  <a:srgbClr val="000080"/>
                </a:solidFill>
                <a:effectLst/>
                <a:latin typeface="JetBrains Mono"/>
              </a:rPr>
              <a:t>iter</a:t>
            </a:r>
            <a:r>
              <a:rPr kumimoji="0" lang="ru-RU" altLang="ru-RU" sz="1400" b="0" i="0" u="none" strike="noStrike" cap="none" normalizeH="0" baseline="0">
                <a:ln>
                  <a:noFill/>
                </a:ln>
                <a:solidFill>
                  <a:srgbClr val="262626"/>
                </a:solidFill>
                <a:effectLst/>
                <a:latin typeface="JetBrains Mono"/>
              </a:rPr>
              <a:t>(int_var)</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704267" y="2461555"/>
            <a:ext cx="3857625" cy="352425"/>
          </a:xfrm>
          <a:prstGeom prst="rect">
            <a:avLst/>
          </a:prstGeom>
          <a:ln>
            <a:solidFill>
              <a:schemeClr val="tx1"/>
            </a:solidFill>
          </a:ln>
        </p:spPr>
      </p:pic>
      <p:sp>
        <p:nvSpPr>
          <p:cNvPr id="13" name="Rectangle 3"/>
          <p:cNvSpPr>
            <a:spLocks noChangeArrowheads="1"/>
          </p:cNvSpPr>
          <p:nvPr/>
        </p:nvSpPr>
        <p:spPr bwMode="auto">
          <a:xfrm>
            <a:off x="355300" y="3399576"/>
            <a:ext cx="1694695" cy="160043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str = </a:t>
            </a:r>
            <a:r>
              <a:rPr kumimoji="0" lang="ru-RU" altLang="ru-RU" sz="1400" b="0" i="0" u="none" strike="noStrike" cap="none" normalizeH="0" baseline="0">
                <a:ln>
                  <a:noFill/>
                </a:ln>
                <a:solidFill>
                  <a:srgbClr val="00733B"/>
                </a:solidFill>
                <a:effectLst/>
                <a:latin typeface="JetBrains Mono"/>
              </a:rPr>
              <a:t>'Hello'</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262626"/>
                </a:solidFill>
                <a:effectLst/>
                <a:latin typeface="JetBrains Mono"/>
              </a:rPr>
              <a:t>my_iter = </a:t>
            </a:r>
            <a:r>
              <a:rPr kumimoji="0" lang="ru-RU" altLang="ru-RU" sz="1400" b="0" i="0" u="none" strike="noStrike" cap="none" normalizeH="0" baseline="0">
                <a:ln>
                  <a:noFill/>
                </a:ln>
                <a:solidFill>
                  <a:srgbClr val="000080"/>
                </a:solidFill>
                <a:effectLst/>
                <a:latin typeface="JetBrains Mono"/>
              </a:rPr>
              <a:t>iter</a:t>
            </a:r>
            <a:r>
              <a:rPr kumimoji="0" lang="ru-RU" altLang="ru-RU" sz="1400" b="0" i="0" u="none" strike="noStrike" cap="none" normalizeH="0" baseline="0">
                <a:ln>
                  <a:noFill/>
                </a:ln>
                <a:solidFill>
                  <a:srgbClr val="262626"/>
                </a:solidFill>
                <a:effectLst/>
                <a:latin typeface="JetBrains Mono"/>
              </a:rPr>
              <a:t>(str)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(my_iter))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(my_iter))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(my_iter))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(my_iter))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(my_iter))</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4"/>
          <a:stretch>
            <a:fillRect/>
          </a:stretch>
        </p:blipFill>
        <p:spPr>
          <a:xfrm>
            <a:off x="2518513" y="3636664"/>
            <a:ext cx="238125" cy="1485900"/>
          </a:xfrm>
          <a:prstGeom prst="rect">
            <a:avLst/>
          </a:prstGeom>
          <a:ln>
            <a:solidFill>
              <a:schemeClr val="tx1"/>
            </a:solidFill>
          </a:ln>
        </p:spPr>
      </p:pic>
    </p:spTree>
    <p:extLst>
      <p:ext uri="{BB962C8B-B14F-4D97-AF65-F5344CB8AC3E}">
        <p14:creationId xmlns:p14="http://schemas.microsoft.com/office/powerpoint/2010/main" val="165875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337" y="172016"/>
            <a:ext cx="11660863" cy="6418907"/>
          </a:xfrm>
        </p:spPr>
        <p:txBody>
          <a:bodyPr>
            <a:normAutofit/>
          </a:bodyPr>
          <a:lstStyle/>
          <a:p>
            <a:pPr marL="0" indent="0" algn="ctr">
              <a:buNone/>
            </a:pPr>
            <a:r>
              <a:rPr lang="uk-UA" sz="1600" b="1" dirty="0"/>
              <a:t>Але що ж таке </a:t>
            </a:r>
            <a:r>
              <a:rPr lang="en-US" sz="1600" b="1" i="1" dirty="0"/>
              <a:t>yield</a:t>
            </a:r>
            <a:r>
              <a:rPr lang="uk-UA" sz="1600" b="1" dirty="0"/>
              <a:t>?</a:t>
            </a:r>
          </a:p>
          <a:p>
            <a:pPr marL="0" indent="0">
              <a:buNone/>
            </a:pPr>
            <a:endParaRPr lang="uk-UA" sz="1600" b="1" dirty="0"/>
          </a:p>
        </p:txBody>
      </p:sp>
      <p:sp>
        <p:nvSpPr>
          <p:cNvPr id="6" name="Rectangle 5"/>
          <p:cNvSpPr/>
          <p:nvPr/>
        </p:nvSpPr>
        <p:spPr>
          <a:xfrm>
            <a:off x="3396369" y="783925"/>
            <a:ext cx="6096000" cy="584775"/>
          </a:xfrm>
          <a:prstGeom prst="rect">
            <a:avLst/>
          </a:prstGeom>
        </p:spPr>
        <p:txBody>
          <a:bodyPr>
            <a:spAutoFit/>
          </a:bodyPr>
          <a:lstStyle/>
          <a:p>
            <a:r>
              <a:rPr lang="en-US" sz="1600" b="1" i="1" dirty="0"/>
              <a:t>y</a:t>
            </a:r>
            <a:r>
              <a:rPr lang="ru-RU" sz="1600" b="1" i="1" dirty="0"/>
              <a:t>ield</a:t>
            </a:r>
            <a:r>
              <a:rPr lang="ru-RU" sz="1600" i="1" dirty="0"/>
              <a:t> це ключове слово, яке використовується приблизно як return - відмінність у тому, що функція поверне генератор. </a:t>
            </a:r>
            <a:endParaRPr lang="uk-UA" sz="1600" i="1" dirty="0"/>
          </a:p>
        </p:txBody>
      </p:sp>
      <p:sp>
        <p:nvSpPr>
          <p:cNvPr id="7" name="Rectangle 6"/>
          <p:cNvSpPr/>
          <p:nvPr/>
        </p:nvSpPr>
        <p:spPr>
          <a:xfrm>
            <a:off x="226337" y="3115737"/>
            <a:ext cx="11742344" cy="830997"/>
          </a:xfrm>
          <a:prstGeom prst="rect">
            <a:avLst/>
          </a:prstGeom>
        </p:spPr>
        <p:txBody>
          <a:bodyPr wrap="square">
            <a:spAutoFit/>
          </a:bodyPr>
          <a:lstStyle/>
          <a:p>
            <a:r>
              <a:rPr lang="ru-RU" sz="1600" dirty="0"/>
              <a:t>У перший запуск функції, вона буде виконуватися від початку до того моменту, коли вона дійде до </a:t>
            </a:r>
            <a:r>
              <a:rPr lang="ru-RU" sz="1600" b="1" i="1" dirty="0"/>
              <a:t>yield</a:t>
            </a:r>
            <a:r>
              <a:rPr lang="ru-RU" sz="1600" dirty="0"/>
              <a:t> - тоді вона поверне перше значення з циклу. На кожен наступний виклик буде відбуватися ще одна ітерація написаного циклу, а повертатися буде наступне значення - і так поки значення не закінчаться. </a:t>
            </a:r>
            <a:endParaRPr lang="uk-UA" sz="1600" dirty="0"/>
          </a:p>
        </p:txBody>
      </p:sp>
      <p:sp>
        <p:nvSpPr>
          <p:cNvPr id="8" name="Rectangle 7"/>
          <p:cNvSpPr/>
          <p:nvPr/>
        </p:nvSpPr>
        <p:spPr>
          <a:xfrm>
            <a:off x="3396368" y="3946734"/>
            <a:ext cx="8490831" cy="2246769"/>
          </a:xfrm>
          <a:prstGeom prst="rect">
            <a:avLst/>
          </a:prstGeom>
        </p:spPr>
        <p:txBody>
          <a:bodyPr wrap="square">
            <a:spAutoFit/>
          </a:bodyPr>
          <a:lstStyle/>
          <a:p>
            <a:pPr algn="ctr"/>
            <a:r>
              <a:rPr lang="uk-UA" sz="1400" b="1" i="1" dirty="0"/>
              <a:t>Переваги використання </a:t>
            </a:r>
            <a:r>
              <a:rPr lang="en-US" sz="1400" b="1" i="1" dirty="0"/>
              <a:t>yield </a:t>
            </a:r>
            <a:endParaRPr lang="uk-UA" sz="1400" b="1" i="1" dirty="0"/>
          </a:p>
          <a:p>
            <a:r>
              <a:rPr lang="en-US" sz="1400" b="1" i="1" dirty="0"/>
              <a:t>yield </a:t>
            </a:r>
            <a:r>
              <a:rPr lang="uk-UA" sz="1400" i="1" dirty="0"/>
              <a:t>використовують не тому, що це визначено синтаксисом </a:t>
            </a:r>
            <a:r>
              <a:rPr lang="en-US" sz="1400" i="1" dirty="0"/>
              <a:t>Python, </a:t>
            </a:r>
            <a:r>
              <a:rPr lang="uk-UA" sz="1400" i="1" dirty="0"/>
              <a:t>адже все, що можна реалізувати з його допомогою, можна реалізувати і за допомогою звичайного </a:t>
            </a:r>
            <a:r>
              <a:rPr lang="en-US" sz="1400" b="1" i="1" dirty="0"/>
              <a:t>return</a:t>
            </a:r>
            <a:r>
              <a:rPr lang="en-US" sz="1400" i="1" dirty="0"/>
              <a:t>. </a:t>
            </a:r>
            <a:endParaRPr lang="uk-UA" sz="1400" i="1" dirty="0"/>
          </a:p>
          <a:p>
            <a:r>
              <a:rPr lang="uk-UA" sz="1400" i="1" dirty="0"/>
              <a:t>Генератори краще застосовувати в тих випадках, коли немає </a:t>
            </a:r>
            <a:r>
              <a:rPr lang="uk-UA" sz="1400" b="1" i="1" dirty="0"/>
              <a:t>необхідності зберігати всю послідовність і проміжні значення в пам'яті</a:t>
            </a:r>
            <a:r>
              <a:rPr lang="uk-UA" sz="1400" i="1" dirty="0"/>
              <a:t>. Функція, яка обробляє велику послідовність і використовує звичайний </a:t>
            </a:r>
            <a:r>
              <a:rPr lang="en-US" sz="1400" i="1" dirty="0"/>
              <a:t>return, </a:t>
            </a:r>
            <a:r>
              <a:rPr lang="uk-UA" sz="1400" i="1" dirty="0"/>
              <a:t>вимагає від інтерпретатора виділяти їй багато пам'яті. І якщо зазвичай такі функції не сильно впливають на продуктивність програми, то в проектах, що містять послідовності з мільйонами елементів, вони споживають дуже багато пам'яті. Використання </a:t>
            </a:r>
            <a:r>
              <a:rPr lang="en-US" sz="1400" i="1" dirty="0"/>
              <a:t>yield </a:t>
            </a:r>
            <a:r>
              <a:rPr lang="uk-UA" sz="1400" i="1" dirty="0"/>
              <a:t>дозволяє не зберігати в пам'яті всю послідовність, а просто генерувати об'єкт при кожному виклику функції. </a:t>
            </a:r>
          </a:p>
          <a:p>
            <a:r>
              <a:rPr lang="uk-UA" sz="1400" i="1" dirty="0"/>
              <a:t>Це дозволяє обійтися без використання великої кількості оперативної пам'яті. </a:t>
            </a:r>
          </a:p>
        </p:txBody>
      </p:sp>
      <p:sp>
        <p:nvSpPr>
          <p:cNvPr id="2" name="Rectangle 1"/>
          <p:cNvSpPr>
            <a:spLocks noChangeArrowheads="1"/>
          </p:cNvSpPr>
          <p:nvPr/>
        </p:nvSpPr>
        <p:spPr bwMode="auto">
          <a:xfrm>
            <a:off x="226337" y="684525"/>
            <a:ext cx="2811988" cy="224676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createGenerator</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mylist = </a:t>
            </a:r>
            <a:r>
              <a:rPr kumimoji="0" lang="ru-RU" altLang="ru-RU" sz="1400" b="0" i="0" u="none" strike="noStrike" cap="none" normalizeH="0" baseline="0" dirty="0">
                <a:ln>
                  <a:noFill/>
                </a:ln>
                <a:solidFill>
                  <a:srgbClr val="000080"/>
                </a:solidFill>
                <a:effectLst/>
                <a:latin typeface="JetBrains Mono"/>
              </a:rPr>
              <a:t>range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E6"/>
                </a:solidFill>
                <a:effectLst/>
                <a:latin typeface="JetBrains Mono"/>
              </a:rPr>
              <a:t>3</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for </a:t>
            </a:r>
            <a:r>
              <a:rPr kumimoji="0" lang="ru-RU" altLang="ru-RU" sz="1400" b="0" i="0" u="none" strike="noStrike" cap="none" normalizeH="0" baseline="0" dirty="0">
                <a:ln>
                  <a:noFill/>
                </a:ln>
                <a:solidFill>
                  <a:srgbClr val="262626"/>
                </a:solidFill>
                <a:effectLst/>
                <a:latin typeface="JetBrains Mono"/>
              </a:rPr>
              <a:t>i </a:t>
            </a:r>
            <a:r>
              <a:rPr kumimoji="0" lang="ru-RU" altLang="ru-RU" sz="1400" b="0" i="0" u="none" strike="noStrike" cap="none" normalizeH="0" baseline="0" dirty="0">
                <a:ln>
                  <a:noFill/>
                </a:ln>
                <a:solidFill>
                  <a:srgbClr val="000080"/>
                </a:solidFill>
                <a:effectLst/>
                <a:latin typeface="JetBrains Mono"/>
              </a:rPr>
              <a:t>in </a:t>
            </a:r>
            <a:r>
              <a:rPr kumimoji="0" lang="ru-RU" altLang="ru-RU" sz="1400" b="0" i="0" u="none" strike="noStrike" cap="none" normalizeH="0" baseline="0" dirty="0">
                <a:ln>
                  <a:noFill/>
                </a:ln>
                <a:solidFill>
                  <a:srgbClr val="262626"/>
                </a:solidFill>
                <a:effectLst/>
                <a:latin typeface="JetBrains Mono"/>
              </a:rPr>
              <a:t>mylist :</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yield </a:t>
            </a:r>
            <a:r>
              <a:rPr kumimoji="0" lang="ru-RU" altLang="ru-RU" sz="1400" b="0" i="0" u="none" strike="noStrike" cap="none" normalizeH="0" baseline="0" dirty="0">
                <a:ln>
                  <a:noFill/>
                </a:ln>
                <a:solidFill>
                  <a:srgbClr val="262626"/>
                </a:solidFill>
                <a:effectLst/>
                <a:latin typeface="JetBrains Mono"/>
              </a:rPr>
              <a:t>i*i</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mygenerator = </a:t>
            </a:r>
            <a:r>
              <a:rPr kumimoji="0" lang="ru-RU" altLang="ru-RU" sz="1400" b="0" i="0" u="none" strike="noStrike" cap="none" normalizeH="0" baseline="0" dirty="0">
                <a:ln>
                  <a:noFill/>
                </a:ln>
                <a:solidFill>
                  <a:srgbClr val="000000"/>
                </a:solidFill>
                <a:effectLst/>
                <a:latin typeface="JetBrains Mono"/>
              </a:rPr>
              <a:t>createGenerator</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(mygenerator)</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for </a:t>
            </a:r>
            <a:r>
              <a:rPr kumimoji="0" lang="ru-RU" altLang="ru-RU" sz="1400" b="0" i="0" u="none" strike="noStrike" cap="none" normalizeH="0" baseline="0" dirty="0">
                <a:ln>
                  <a:noFill/>
                </a:ln>
                <a:solidFill>
                  <a:srgbClr val="262626"/>
                </a:solidFill>
                <a:effectLst/>
                <a:latin typeface="JetBrains Mono"/>
              </a:rPr>
              <a:t>i </a:t>
            </a:r>
            <a:r>
              <a:rPr kumimoji="0" lang="ru-RU" altLang="ru-RU" sz="1400" b="0" i="0" u="none" strike="noStrike" cap="none" normalizeH="0" baseline="0" dirty="0">
                <a:ln>
                  <a:noFill/>
                </a:ln>
                <a:solidFill>
                  <a:srgbClr val="000080"/>
                </a:solidFill>
                <a:effectLst/>
                <a:latin typeface="JetBrains Mono"/>
              </a:rPr>
              <a:t>in </a:t>
            </a:r>
            <a:r>
              <a:rPr kumimoji="0" lang="ru-RU" altLang="ru-RU" sz="1400" b="0" i="0" u="none" strike="noStrike" cap="none" normalizeH="0" baseline="0" dirty="0">
                <a:ln>
                  <a:noFill/>
                </a:ln>
                <a:solidFill>
                  <a:srgbClr val="262626"/>
                </a:solidFill>
                <a:effectLst/>
                <a:latin typeface="JetBrains Mono"/>
              </a:rPr>
              <a:t>mygenerator:</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(i)</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3396368" y="1809254"/>
            <a:ext cx="5457825" cy="1123950"/>
          </a:xfrm>
          <a:prstGeom prst="rect">
            <a:avLst/>
          </a:prstGeom>
          <a:ln>
            <a:solidFill>
              <a:schemeClr val="tx1"/>
            </a:solidFill>
          </a:ln>
        </p:spPr>
      </p:pic>
      <p:sp>
        <p:nvSpPr>
          <p:cNvPr id="12" name="Rectangle 2"/>
          <p:cNvSpPr>
            <a:spLocks noChangeArrowheads="1"/>
          </p:cNvSpPr>
          <p:nvPr/>
        </p:nvSpPr>
        <p:spPr bwMode="auto">
          <a:xfrm>
            <a:off x="226337" y="4315620"/>
            <a:ext cx="2002471" cy="181588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numbers_range</a:t>
            </a:r>
            <a:r>
              <a:rPr kumimoji="0" lang="ru-RU" altLang="ru-RU" sz="1400" b="0" i="0" u="none" strike="noStrike" cap="none" normalizeH="0" baseline="0">
                <a:ln>
                  <a:noFill/>
                </a:ln>
                <a:solidFill>
                  <a:srgbClr val="262626"/>
                </a:solidFill>
                <a:effectLst/>
                <a:latin typeface="JetBrains Mono"/>
              </a:rPr>
              <a:t>(n):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for </a:t>
            </a:r>
            <a:r>
              <a:rPr kumimoji="0" lang="ru-RU" altLang="ru-RU" sz="1400" b="0" i="0" u="none" strike="noStrike" cap="none" normalizeH="0" baseline="0">
                <a:ln>
                  <a:noFill/>
                </a:ln>
                <a:solidFill>
                  <a:srgbClr val="262626"/>
                </a:solidFill>
                <a:effectLst/>
                <a:latin typeface="JetBrains Mono"/>
              </a:rPr>
              <a:t>i </a:t>
            </a:r>
            <a:r>
              <a:rPr kumimoji="0" lang="ru-RU" altLang="ru-RU" sz="1400" b="0" i="0" u="none" strike="noStrike" cap="none" normalizeH="0" baseline="0">
                <a:ln>
                  <a:noFill/>
                </a:ln>
                <a:solidFill>
                  <a:srgbClr val="000080"/>
                </a:solidFill>
                <a:effectLst/>
                <a:latin typeface="JetBrains Mono"/>
              </a:rPr>
              <a:t>in range</a:t>
            </a:r>
            <a:r>
              <a:rPr kumimoji="0" lang="ru-RU" altLang="ru-RU" sz="1400" b="0" i="0" u="none" strike="noStrike" cap="none" normalizeH="0" baseline="0">
                <a:ln>
                  <a:noFill/>
                </a:ln>
                <a:solidFill>
                  <a:srgbClr val="262626"/>
                </a:solidFill>
                <a:effectLst/>
                <a:latin typeface="JetBrains Mono"/>
              </a:rPr>
              <a:t>(n):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yield </a:t>
            </a:r>
            <a:r>
              <a:rPr kumimoji="0" lang="ru-RU" altLang="ru-RU" sz="1400" b="0" i="0" u="none" strike="noStrike" cap="none" normalizeH="0" baseline="0">
                <a:ln>
                  <a:noFill/>
                </a:ln>
                <a:solidFill>
                  <a:srgbClr val="262626"/>
                </a:solidFill>
                <a:effectLst/>
                <a:latin typeface="JetBrains Mono"/>
              </a:rPr>
              <a:t>i</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a = </a:t>
            </a:r>
            <a:r>
              <a:rPr kumimoji="0" lang="ru-RU" altLang="ru-RU" sz="1400" b="0" i="0" u="none" strike="noStrike" cap="none" normalizeH="0" baseline="0">
                <a:ln>
                  <a:noFill/>
                </a:ln>
                <a:solidFill>
                  <a:srgbClr val="000000"/>
                </a:solidFill>
                <a:effectLst/>
                <a:latin typeface="JetBrains Mono"/>
              </a:rPr>
              <a:t>numbers_range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4</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(a))</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(a))</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(a))</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next</a:t>
            </a:r>
            <a:r>
              <a:rPr kumimoji="0" lang="ru-RU" altLang="ru-RU" sz="1400" b="0" i="0" u="none" strike="noStrike" cap="none" normalizeH="0" baseline="0">
                <a:ln>
                  <a:noFill/>
                </a:ln>
                <a:solidFill>
                  <a:srgbClr val="262626"/>
                </a:solidFill>
                <a:effectLst/>
                <a:latin typeface="JetBrains Mono"/>
              </a:rPr>
              <a:t>(a))</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3"/>
          <a:stretch>
            <a:fillRect/>
          </a:stretch>
        </p:blipFill>
        <p:spPr>
          <a:xfrm>
            <a:off x="2456108" y="5025795"/>
            <a:ext cx="228600" cy="1104900"/>
          </a:xfrm>
          <a:prstGeom prst="rect">
            <a:avLst/>
          </a:prstGeom>
          <a:ln>
            <a:solidFill>
              <a:schemeClr val="tx1"/>
            </a:solidFill>
          </a:ln>
        </p:spPr>
      </p:pic>
    </p:spTree>
    <p:extLst>
      <p:ext uri="{BB962C8B-B14F-4D97-AF65-F5344CB8AC3E}">
        <p14:creationId xmlns:p14="http://schemas.microsoft.com/office/powerpoint/2010/main" val="941303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16" y="235390"/>
            <a:ext cx="11787612" cy="6418907"/>
          </a:xfrm>
        </p:spPr>
        <p:txBody>
          <a:bodyPr>
            <a:normAutofit/>
          </a:bodyPr>
          <a:lstStyle/>
          <a:p>
            <a:pPr marL="0" indent="0" algn="ctr">
              <a:buNone/>
            </a:pPr>
            <a:r>
              <a:rPr lang="uk-UA" sz="1600" b="1" dirty="0"/>
              <a:t>Порівняння продуктивності </a:t>
            </a:r>
            <a:r>
              <a:rPr lang="en-US" sz="1600" b="1" i="1" dirty="0"/>
              <a:t>return</a:t>
            </a:r>
            <a:r>
              <a:rPr lang="en-US" sz="1600" b="1" dirty="0"/>
              <a:t> </a:t>
            </a:r>
            <a:r>
              <a:rPr lang="uk-UA" sz="1600" b="1" dirty="0"/>
              <a:t>і </a:t>
            </a:r>
            <a:r>
              <a:rPr lang="en-US" sz="1600" b="1" i="1" dirty="0"/>
              <a:t>yield </a:t>
            </a:r>
            <a:endParaRPr lang="uk-UA" sz="1600" b="1" i="1" dirty="0"/>
          </a:p>
          <a:p>
            <a:pPr marL="0" indent="0">
              <a:spcBef>
                <a:spcPts val="0"/>
              </a:spcBef>
              <a:buNone/>
            </a:pPr>
            <a:r>
              <a:rPr lang="uk-UA" sz="1600" dirty="0"/>
              <a:t>Часто </a:t>
            </a:r>
            <a:r>
              <a:rPr lang="en-US" sz="1600" b="1" i="1" dirty="0"/>
              <a:t>yield</a:t>
            </a:r>
            <a:r>
              <a:rPr lang="en-US" sz="1600" dirty="0"/>
              <a:t> </a:t>
            </a:r>
            <a:r>
              <a:rPr lang="uk-UA" sz="1600" dirty="0"/>
              <a:t>використовують, коли необхідно прочитати великий текстовий файл. </a:t>
            </a:r>
          </a:p>
          <a:p>
            <a:pPr marL="0" indent="0">
              <a:spcBef>
                <a:spcPts val="0"/>
              </a:spcBef>
              <a:buNone/>
            </a:pPr>
            <a:r>
              <a:rPr lang="uk-UA" sz="1600" dirty="0"/>
              <a:t>Щоб наочно показати перевагу використання генераторів, потрібно створити два скрипта:</a:t>
            </a:r>
          </a:p>
          <a:p>
            <a:pPr>
              <a:spcBef>
                <a:spcPts val="0"/>
              </a:spcBef>
              <a:buFontTx/>
              <a:buChar char="-"/>
            </a:pPr>
            <a:r>
              <a:rPr lang="uk-UA" sz="1600" dirty="0"/>
              <a:t>Перший використовує звичайний </a:t>
            </a:r>
            <a:r>
              <a:rPr lang="en-US" sz="1600" b="1" i="1" dirty="0"/>
              <a:t>return</a:t>
            </a:r>
            <a:r>
              <a:rPr lang="en-US" sz="1600" dirty="0"/>
              <a:t>, </a:t>
            </a:r>
            <a:r>
              <a:rPr lang="uk-UA" sz="1600" dirty="0"/>
              <a:t>він </a:t>
            </a:r>
            <a:r>
              <a:rPr lang="uk-UA" sz="1600"/>
              <a:t>читає все </a:t>
            </a:r>
            <a:r>
              <a:rPr lang="uk-UA" sz="1600" dirty="0"/>
              <a:t>рядки файлу і заносить їх до списку, а потім виводить всі рядки в консолі.</a:t>
            </a:r>
          </a:p>
          <a:p>
            <a:pPr>
              <a:spcBef>
                <a:spcPts val="0"/>
              </a:spcBef>
              <a:buFontTx/>
              <a:buChar char="-"/>
            </a:pPr>
            <a:r>
              <a:rPr lang="uk-UA" sz="1600" dirty="0"/>
              <a:t>Другий використовує </a:t>
            </a:r>
            <a:r>
              <a:rPr lang="en-US" sz="1600" b="1" i="1" dirty="0"/>
              <a:t>yield</a:t>
            </a:r>
            <a:r>
              <a:rPr lang="en-US" sz="1600" dirty="0"/>
              <a:t>, </a:t>
            </a:r>
            <a:r>
              <a:rPr lang="uk-UA" sz="1600" dirty="0"/>
              <a:t>він читає по одному рядку і повертає його на консоль. </a:t>
            </a:r>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a:spcBef>
                <a:spcPts val="0"/>
              </a:spcBef>
              <a:buFontTx/>
              <a:buChar char="-"/>
            </a:pPr>
            <a:endParaRPr lang="uk-UA" sz="1600" dirty="0"/>
          </a:p>
          <a:p>
            <a:pPr marL="0" indent="0" algn="ctr">
              <a:spcBef>
                <a:spcPts val="0"/>
              </a:spcBef>
              <a:buNone/>
            </a:pPr>
            <a:r>
              <a:rPr lang="en-US" sz="1600" b="1" i="1" dirty="0"/>
              <a:t>yield from</a:t>
            </a:r>
            <a:endParaRPr lang="uk-UA" sz="1600" b="1" i="1" dirty="0"/>
          </a:p>
          <a:p>
            <a:pPr marL="0" indent="0">
              <a:spcBef>
                <a:spcPts val="0"/>
              </a:spcBef>
              <a:buNone/>
            </a:pPr>
            <a:endParaRPr lang="uk-UA" sz="1600" dirty="0"/>
          </a:p>
        </p:txBody>
      </p:sp>
      <p:graphicFrame>
        <p:nvGraphicFramePr>
          <p:cNvPr id="4" name="Table 3"/>
          <p:cNvGraphicFramePr>
            <a:graphicFrameLocks noGrp="1"/>
          </p:cNvGraphicFramePr>
          <p:nvPr/>
        </p:nvGraphicFramePr>
        <p:xfrm>
          <a:off x="172016" y="1433162"/>
          <a:ext cx="6160129" cy="1828800"/>
        </p:xfrm>
        <a:graphic>
          <a:graphicData uri="http://schemas.openxmlformats.org/drawingml/2006/table">
            <a:tbl>
              <a:tblPr/>
              <a:tblGrid>
                <a:gridCol w="1370845">
                  <a:extLst>
                    <a:ext uri="{9D8B030D-6E8A-4147-A177-3AD203B41FA5}">
                      <a16:colId xmlns:a16="http://schemas.microsoft.com/office/drawing/2014/main" val="20000"/>
                    </a:ext>
                  </a:extLst>
                </a:gridCol>
                <a:gridCol w="1213165">
                  <a:extLst>
                    <a:ext uri="{9D8B030D-6E8A-4147-A177-3AD203B41FA5}">
                      <a16:colId xmlns:a16="http://schemas.microsoft.com/office/drawing/2014/main" val="20001"/>
                    </a:ext>
                  </a:extLst>
                </a:gridCol>
                <a:gridCol w="1013988">
                  <a:extLst>
                    <a:ext uri="{9D8B030D-6E8A-4147-A177-3AD203B41FA5}">
                      <a16:colId xmlns:a16="http://schemas.microsoft.com/office/drawing/2014/main" val="20002"/>
                    </a:ext>
                  </a:extLst>
                </a:gridCol>
                <a:gridCol w="1330859">
                  <a:extLst>
                    <a:ext uri="{9D8B030D-6E8A-4147-A177-3AD203B41FA5}">
                      <a16:colId xmlns:a16="http://schemas.microsoft.com/office/drawing/2014/main" val="20003"/>
                    </a:ext>
                  </a:extLst>
                </a:gridCol>
                <a:gridCol w="1231272">
                  <a:extLst>
                    <a:ext uri="{9D8B030D-6E8A-4147-A177-3AD203B41FA5}">
                      <a16:colId xmlns:a16="http://schemas.microsoft.com/office/drawing/2014/main" val="20004"/>
                    </a:ext>
                  </a:extLst>
                </a:gridCol>
              </a:tblGrid>
              <a:tr h="209550">
                <a:tc rowSpan="2">
                  <a:txBody>
                    <a:bodyPr/>
                    <a:lstStyle/>
                    <a:p>
                      <a:r>
                        <a:rPr lang="ru-RU" sz="1400" dirty="0">
                          <a:effectLst/>
                        </a:rPr>
                        <a:t>Розмір файла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r>
                        <a:rPr lang="en-US" sz="1400" b="1" i="1" dirty="0">
                          <a:effectLst/>
                        </a:rPr>
                        <a:t>return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uk-UA"/>
                    </a:p>
                  </a:txBody>
                  <a:tcPr/>
                </a:tc>
                <a:tc gridSpan="2">
                  <a:txBody>
                    <a:bodyPr/>
                    <a:lstStyle/>
                    <a:p>
                      <a:pPr algn="ctr"/>
                      <a:r>
                        <a:rPr lang="en-US" sz="1400" b="1" i="1" dirty="0">
                          <a:effectLst/>
                        </a:rPr>
                        <a:t>yield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uk-UA"/>
                    </a:p>
                  </a:txBody>
                  <a:tcPr/>
                </a:tc>
                <a:extLst>
                  <a:ext uri="{0D108BD9-81ED-4DB2-BD59-A6C34878D82A}">
                    <a16:rowId xmlns:a16="http://schemas.microsoft.com/office/drawing/2014/main" val="10000"/>
                  </a:ext>
                </a:extLst>
              </a:tr>
              <a:tr h="209550">
                <a:tc vMerge="1">
                  <a:txBody>
                    <a:bodyPr/>
                    <a:lstStyle/>
                    <a:p>
                      <a:endParaRPr lang="uk-UA"/>
                    </a:p>
                  </a:txBody>
                  <a:tcPr/>
                </a:tc>
                <a:tc>
                  <a:txBody>
                    <a:bodyPr/>
                    <a:lstStyle/>
                    <a:p>
                      <a:pPr algn="ctr"/>
                      <a:r>
                        <a:rPr lang="ru-RU" sz="1400" dirty="0">
                          <a:effectLst/>
                        </a:rPr>
                        <a:t>Пам’ять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1400" dirty="0">
                          <a:effectLst/>
                        </a:rPr>
                        <a:t>Час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1400" dirty="0">
                          <a:effectLst/>
                        </a:rPr>
                        <a:t>Пам’ять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ru-RU" sz="1400" dirty="0">
                          <a:effectLst/>
                        </a:rPr>
                        <a:t>Час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r h="209550">
                <a:tc>
                  <a:txBody>
                    <a:bodyPr/>
                    <a:lstStyle/>
                    <a:p>
                      <a:pPr algn="ctr"/>
                      <a:r>
                        <a:rPr lang="ru-RU" sz="1400" dirty="0">
                          <a:effectLst/>
                        </a:rPr>
                        <a:t>4 Кбайт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5,3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0.023 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5,42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effectLst/>
                        </a:rPr>
                        <a:t>0.08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09550">
                <a:tc>
                  <a:txBody>
                    <a:bodyPr/>
                    <a:lstStyle/>
                    <a:p>
                      <a:pPr algn="ctr"/>
                      <a:r>
                        <a:rPr lang="ru-RU" sz="1400" dirty="0">
                          <a:effectLst/>
                        </a:rPr>
                        <a:t>324 Кбайт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dirty="0">
                          <a:effectLst/>
                        </a:rPr>
                        <a:t>9,98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0.028 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5,37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0,32 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09550">
                <a:tc>
                  <a:txBody>
                    <a:bodyPr/>
                    <a:lstStyle/>
                    <a:p>
                      <a:pPr algn="ctr"/>
                      <a:r>
                        <a:rPr lang="ru-RU" sz="1400" dirty="0">
                          <a:effectLst/>
                        </a:rPr>
                        <a:t>26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dirty="0">
                          <a:effectLst/>
                        </a:rPr>
                        <a:t>392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dirty="0">
                          <a:effectLst/>
                        </a:rPr>
                        <a:t>27 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dirty="0">
                          <a:effectLst/>
                        </a:rPr>
                        <a:t>5.52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dirty="0">
                          <a:effectLst/>
                        </a:rPr>
                        <a:t>29.61 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209550">
                <a:tc>
                  <a:txBody>
                    <a:bodyPr/>
                    <a:lstStyle/>
                    <a:p>
                      <a:pPr algn="ctr"/>
                      <a:r>
                        <a:rPr lang="ru-RU" sz="1400">
                          <a:effectLst/>
                        </a:rPr>
                        <a:t>263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3,65 Гбайт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273.56 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a:effectLst/>
                        </a:rPr>
                        <a:t>5,55 Мбайт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RU" sz="1400" dirty="0">
                          <a:effectLst/>
                        </a:rPr>
                        <a:t>292,99 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6669385" y="2306886"/>
            <a:ext cx="4701767" cy="954107"/>
          </a:xfrm>
          <a:prstGeom prst="rect">
            <a:avLst/>
          </a:prstGeom>
        </p:spPr>
        <p:txBody>
          <a:bodyPr wrap="square">
            <a:spAutoFit/>
          </a:bodyPr>
          <a:lstStyle/>
          <a:p>
            <a:r>
              <a:rPr lang="uk-UA" sz="1400" i="1" dirty="0"/>
              <a:t>Видно, що в обох випадках час збільшується з приблизно однаковою швидкістю, а кількість споживаної пам'яті сильно відрізняється. Чим більший опрацьований файл, тим помітніше різниця. </a:t>
            </a:r>
          </a:p>
        </p:txBody>
      </p:sp>
      <p:sp>
        <p:nvSpPr>
          <p:cNvPr id="7" name="Rectangle 6"/>
          <p:cNvSpPr/>
          <p:nvPr/>
        </p:nvSpPr>
        <p:spPr>
          <a:xfrm>
            <a:off x="2368990" y="3991917"/>
            <a:ext cx="3678725" cy="2308324"/>
          </a:xfrm>
          <a:prstGeom prst="rect">
            <a:avLst/>
          </a:prstGeom>
        </p:spPr>
        <p:txBody>
          <a:bodyPr wrap="square">
            <a:spAutoFit/>
          </a:bodyPr>
          <a:lstStyle/>
          <a:p>
            <a:r>
              <a:rPr lang="uk-UA" sz="1600" i="1" dirty="0"/>
              <a:t>Конструкція дозволяє «вкладати» один генератор в інший, тобто створювати </a:t>
            </a:r>
            <a:r>
              <a:rPr lang="uk-UA" sz="1600" b="1" i="1" dirty="0"/>
              <a:t>субгенератори</a:t>
            </a:r>
            <a:r>
              <a:rPr lang="uk-UA" sz="1600" i="1" dirty="0"/>
              <a:t>. </a:t>
            </a:r>
          </a:p>
          <a:p>
            <a:endParaRPr lang="uk-UA" sz="1600" i="1" dirty="0"/>
          </a:p>
          <a:p>
            <a:r>
              <a:rPr lang="en-US" sz="1600" b="1" i="1" dirty="0"/>
              <a:t>yield from </a:t>
            </a:r>
            <a:r>
              <a:rPr lang="uk-UA" sz="1600" i="1" dirty="0"/>
              <a:t>дозволяє легко керувати відразу декількома генераторами, налаштовувати їх взаємодією і, звичайно, замінити більш довгу конструкцію </a:t>
            </a:r>
            <a:r>
              <a:rPr lang="en-US" sz="1600" b="1" i="1" dirty="0"/>
              <a:t>for + yield</a:t>
            </a:r>
            <a:endParaRPr lang="uk-UA" sz="1600" b="1" i="1" dirty="0"/>
          </a:p>
        </p:txBody>
      </p:sp>
      <p:sp>
        <p:nvSpPr>
          <p:cNvPr id="2" name="Rectangle 1"/>
          <p:cNvSpPr>
            <a:spLocks noChangeArrowheads="1"/>
          </p:cNvSpPr>
          <p:nvPr/>
        </p:nvSpPr>
        <p:spPr bwMode="auto">
          <a:xfrm>
            <a:off x="172016" y="3991917"/>
            <a:ext cx="2002471" cy="1815882"/>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137D00"/>
                </a:solidFill>
                <a:effectLst/>
                <a:latin typeface="JetBrains Mono"/>
              </a:rPr>
              <a:t># Звичайний yield</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numbers_range</a:t>
            </a:r>
            <a:r>
              <a:rPr kumimoji="0" lang="ru-RU" altLang="ru-RU" sz="1400" b="0" i="0" u="none" strike="noStrike" cap="none" normalizeH="0" baseline="0">
                <a:ln>
                  <a:noFill/>
                </a:ln>
                <a:solidFill>
                  <a:srgbClr val="262626"/>
                </a:solidFill>
                <a:effectLst/>
                <a:latin typeface="JetBrains Mono"/>
              </a:rPr>
              <a:t>(n):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for </a:t>
            </a:r>
            <a:r>
              <a:rPr kumimoji="0" lang="ru-RU" altLang="ru-RU" sz="1400" b="0" i="0" u="none" strike="noStrike" cap="none" normalizeH="0" baseline="0">
                <a:ln>
                  <a:noFill/>
                </a:ln>
                <a:solidFill>
                  <a:srgbClr val="262626"/>
                </a:solidFill>
                <a:effectLst/>
                <a:latin typeface="JetBrains Mono"/>
              </a:rPr>
              <a:t>i </a:t>
            </a:r>
            <a:r>
              <a:rPr kumimoji="0" lang="ru-RU" altLang="ru-RU" sz="1400" b="0" i="0" u="none" strike="noStrike" cap="none" normalizeH="0" baseline="0">
                <a:ln>
                  <a:noFill/>
                </a:ln>
                <a:solidFill>
                  <a:srgbClr val="000080"/>
                </a:solidFill>
                <a:effectLst/>
                <a:latin typeface="JetBrains Mono"/>
              </a:rPr>
              <a:t>in range</a:t>
            </a:r>
            <a:r>
              <a:rPr kumimoji="0" lang="ru-RU" altLang="ru-RU" sz="1400" b="0" i="0" u="none" strike="noStrike" cap="none" normalizeH="0" baseline="0">
                <a:ln>
                  <a:noFill/>
                </a:ln>
                <a:solidFill>
                  <a:srgbClr val="262626"/>
                </a:solidFill>
                <a:effectLst/>
                <a:latin typeface="JetBrains Mono"/>
              </a:rPr>
              <a:t>(n):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yield </a:t>
            </a:r>
            <a:r>
              <a:rPr kumimoji="0" lang="ru-RU" altLang="ru-RU" sz="1400" b="0" i="0" u="none" strike="noStrike" cap="none" normalizeH="0" baseline="0">
                <a:ln>
                  <a:noFill/>
                </a:ln>
                <a:solidFill>
                  <a:srgbClr val="262626"/>
                </a:solidFill>
                <a:effectLst/>
                <a:latin typeface="JetBrains Mono"/>
              </a:rPr>
              <a:t>i</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1" i="0" u="none" strike="noStrike" cap="none" normalizeH="0" baseline="0">
                <a:ln>
                  <a:noFill/>
                </a:ln>
                <a:solidFill>
                  <a:srgbClr val="137D00"/>
                </a:solidFill>
                <a:effectLst/>
                <a:latin typeface="JetBrains Mono"/>
              </a:rPr>
              <a:t>#yield from</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numbers_range</a:t>
            </a:r>
            <a:r>
              <a:rPr kumimoji="0" lang="ru-RU" altLang="ru-RU" sz="1400" b="0" i="0" u="none" strike="noStrike" cap="none" normalizeH="0" baseline="0">
                <a:ln>
                  <a:noFill/>
                </a:ln>
                <a:solidFill>
                  <a:srgbClr val="262626"/>
                </a:solidFill>
                <a:effectLst/>
                <a:latin typeface="JetBrains Mono"/>
              </a:rPr>
              <a:t>(n):</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yield from range</a:t>
            </a:r>
            <a:r>
              <a:rPr kumimoji="0" lang="ru-RU" altLang="ru-RU" sz="1400" b="0" i="0" u="none" strike="noStrike" cap="none" normalizeH="0" baseline="0">
                <a:ln>
                  <a:noFill/>
                </a:ln>
                <a:solidFill>
                  <a:srgbClr val="262626"/>
                </a:solidFill>
                <a:effectLst/>
                <a:latin typeface="JetBrains Mono"/>
              </a:rPr>
              <a:t>(n)</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6242218" y="3991917"/>
            <a:ext cx="3817135" cy="2462213"/>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subgenerator</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yield </a:t>
            </a:r>
            <a:r>
              <a:rPr kumimoji="0" lang="ru-RU" altLang="ru-RU" sz="1400" b="0" i="0" u="none" strike="noStrike" cap="none" normalizeH="0" baseline="0">
                <a:ln>
                  <a:noFill/>
                </a:ln>
                <a:solidFill>
                  <a:srgbClr val="00733B"/>
                </a:solidFill>
                <a:effectLst/>
                <a:latin typeface="JetBrains Mono"/>
              </a:rPr>
              <a:t>'World'</a:t>
            </a:r>
            <a:br>
              <a:rPr kumimoji="0" lang="ru-RU" altLang="ru-RU" sz="1400" b="0" i="0" u="none" strike="noStrike" cap="none" normalizeH="0" baseline="0">
                <a:ln>
                  <a:noFill/>
                </a:ln>
                <a:solidFill>
                  <a:srgbClr val="00733B"/>
                </a:solidFill>
                <a:effectLst/>
                <a:latin typeface="JetBrains Mono"/>
              </a:rPr>
            </a:b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generator</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yield </a:t>
            </a:r>
            <a:r>
              <a:rPr kumimoji="0" lang="ru-RU" altLang="ru-RU" sz="1400" b="0" i="0" u="none" strike="noStrike" cap="none" normalizeH="0" baseline="0">
                <a:ln>
                  <a:noFill/>
                </a:ln>
                <a:solidFill>
                  <a:srgbClr val="00733B"/>
                </a:solidFill>
                <a:effectLst/>
                <a:latin typeface="JetBrains Mono"/>
              </a:rPr>
              <a:t>'Hello'</a:t>
            </a: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733B"/>
                </a:solidFill>
                <a:effectLst/>
                <a:latin typeface="JetBrains Mono"/>
              </a:rPr>
              <a:t>    </a:t>
            </a:r>
            <a:r>
              <a:rPr kumimoji="0" lang="ru-RU" altLang="ru-RU" sz="1400" b="0" i="0" u="none" strike="noStrike" cap="none" normalizeH="0" baseline="0">
                <a:ln>
                  <a:noFill/>
                </a:ln>
                <a:solidFill>
                  <a:srgbClr val="000080"/>
                </a:solidFill>
                <a:effectLst/>
                <a:latin typeface="JetBrains Mono"/>
              </a:rPr>
              <a:t>yield from </a:t>
            </a:r>
            <a:r>
              <a:rPr kumimoji="0" lang="ru-RU" altLang="ru-RU" sz="1400" b="0" i="0" u="none" strike="noStrike" cap="none" normalizeH="0" baseline="0">
                <a:ln>
                  <a:noFill/>
                </a:ln>
                <a:solidFill>
                  <a:srgbClr val="000000"/>
                </a:solidFill>
                <a:effectLst/>
                <a:latin typeface="JetBrains Mono"/>
              </a:rPr>
              <a:t>subgenerator</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1" i="0" u="none" strike="noStrike" cap="none" normalizeH="0" baseline="0">
                <a:ln>
                  <a:noFill/>
                </a:ln>
                <a:solidFill>
                  <a:srgbClr val="137D00"/>
                </a:solidFill>
                <a:effectLst/>
                <a:latin typeface="JetBrains Mono"/>
              </a:rPr>
              <a:t>#Запитуємо значення у субгенератора</a:t>
            </a:r>
            <a:br>
              <a:rPr kumimoji="0" lang="ru-RU" altLang="ru-RU" sz="1400" b="1" i="0" u="none" strike="noStrike" cap="none" normalizeH="0" baseline="0">
                <a:ln>
                  <a:noFill/>
                </a:ln>
                <a:solidFill>
                  <a:srgbClr val="137D00"/>
                </a:solidFill>
                <a:effectLst/>
                <a:latin typeface="JetBrains Mono"/>
              </a:rPr>
            </a:br>
            <a:r>
              <a:rPr kumimoji="0" lang="ru-RU" altLang="ru-RU" sz="1400" b="1" i="0" u="none" strike="noStrike" cap="none" normalizeH="0" baseline="0">
                <a:ln>
                  <a:noFill/>
                </a:ln>
                <a:solidFill>
                  <a:srgbClr val="137D00"/>
                </a:solidFill>
                <a:effectLst/>
                <a:latin typeface="JetBrains Mono"/>
              </a:rPr>
              <a:t>    </a:t>
            </a:r>
            <a:r>
              <a:rPr kumimoji="0" lang="ru-RU" altLang="ru-RU" sz="1400" b="0" i="0" u="none" strike="noStrike" cap="none" normalizeH="0" baseline="0">
                <a:ln>
                  <a:noFill/>
                </a:ln>
                <a:solidFill>
                  <a:srgbClr val="000080"/>
                </a:solidFill>
                <a:effectLst/>
                <a:latin typeface="JetBrains Mono"/>
              </a:rPr>
              <a:t>yield </a:t>
            </a:r>
            <a:r>
              <a:rPr kumimoji="0" lang="ru-RU" altLang="ru-RU" sz="1400" b="0" i="0" u="none" strike="noStrike" cap="none" normalizeH="0" baseline="0">
                <a:ln>
                  <a:noFill/>
                </a:ln>
                <a:solidFill>
                  <a:srgbClr val="00733B"/>
                </a:solidFill>
                <a:effectLst/>
                <a:latin typeface="JetBrains Mono"/>
              </a:rPr>
              <a:t>'!'</a:t>
            </a:r>
            <a:br>
              <a:rPr kumimoji="0" lang="ru-RU" altLang="ru-RU" sz="1400" b="0" i="0" u="none" strike="noStrike" cap="none" normalizeH="0" baseline="0">
                <a:ln>
                  <a:noFill/>
                </a:ln>
                <a:solidFill>
                  <a:srgbClr val="00733B"/>
                </a:solidFill>
                <a:effectLst/>
                <a:latin typeface="JetBrains Mono"/>
              </a:rPr>
            </a:br>
            <a:br>
              <a:rPr kumimoji="0" lang="ru-RU" altLang="ru-RU" sz="1400" b="0" i="0" u="none" strike="noStrike" cap="none" normalizeH="0" baseline="0">
                <a:ln>
                  <a:noFill/>
                </a:ln>
                <a:solidFill>
                  <a:srgbClr val="00733B"/>
                </a:solidFill>
                <a:effectLst/>
                <a:latin typeface="JetBrains Mono"/>
              </a:rPr>
            </a:br>
            <a:r>
              <a:rPr kumimoji="0" lang="ru-RU" altLang="ru-RU" sz="1400" b="0" i="0" u="none" strike="noStrike" cap="none" normalizeH="0" baseline="0">
                <a:ln>
                  <a:noFill/>
                </a:ln>
                <a:solidFill>
                  <a:srgbClr val="000080"/>
                </a:solidFill>
                <a:effectLst/>
                <a:latin typeface="JetBrains Mono"/>
              </a:rPr>
              <a:t>for </a:t>
            </a:r>
            <a:r>
              <a:rPr kumimoji="0" lang="ru-RU" altLang="ru-RU" sz="1400" b="0" i="0" u="none" strike="noStrike" cap="none" normalizeH="0" baseline="0">
                <a:ln>
                  <a:noFill/>
                </a:ln>
                <a:solidFill>
                  <a:srgbClr val="262626"/>
                </a:solidFill>
                <a:effectLst/>
                <a:latin typeface="JetBrains Mono"/>
              </a:rPr>
              <a:t>i </a:t>
            </a:r>
            <a:r>
              <a:rPr kumimoji="0" lang="ru-RU" altLang="ru-RU" sz="1400" b="0" i="0" u="none" strike="noStrike" cap="none" normalizeH="0" baseline="0">
                <a:ln>
                  <a:noFill/>
                </a:ln>
                <a:solidFill>
                  <a:srgbClr val="000080"/>
                </a:solidFill>
                <a:effectLst/>
                <a:latin typeface="JetBrains Mono"/>
              </a:rPr>
              <a:t>in </a:t>
            </a:r>
            <a:r>
              <a:rPr kumimoji="0" lang="ru-RU" altLang="ru-RU" sz="1400" b="0" i="0" u="none" strike="noStrike" cap="none" normalizeH="0" baseline="0">
                <a:ln>
                  <a:noFill/>
                </a:ln>
                <a:solidFill>
                  <a:srgbClr val="000000"/>
                </a:solidFill>
                <a:effectLst/>
                <a:latin typeface="JetBrains Mono"/>
              </a:rPr>
              <a:t>generator</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(i, </a:t>
            </a:r>
            <a:r>
              <a:rPr kumimoji="0" lang="ru-RU" altLang="ru-RU" sz="1400" b="0" i="0" u="none" strike="noStrike" cap="none" normalizeH="0" baseline="0">
                <a:ln>
                  <a:noFill/>
                </a:ln>
                <a:solidFill>
                  <a:srgbClr val="660099"/>
                </a:solidFill>
                <a:effectLst/>
                <a:latin typeface="JetBrains Mono"/>
              </a:rPr>
              <a:t>end </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733B"/>
                </a:solidFill>
                <a:effectLst/>
                <a:latin typeface="JetBrains Mono"/>
              </a:rPr>
              <a:t>' '</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7930882" y="6387526"/>
            <a:ext cx="1400175" cy="333375"/>
          </a:xfrm>
          <a:prstGeom prst="rect">
            <a:avLst/>
          </a:prstGeom>
          <a:ln>
            <a:solidFill>
              <a:schemeClr val="tx1"/>
            </a:solidFill>
          </a:ln>
        </p:spPr>
      </p:pic>
    </p:spTree>
    <p:extLst>
      <p:ext uri="{BB962C8B-B14F-4D97-AF65-F5344CB8AC3E}">
        <p14:creationId xmlns:p14="http://schemas.microsoft.com/office/powerpoint/2010/main" val="10225968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b="1" dirty="0"/>
              <a:t>Корутини</a:t>
            </a:r>
          </a:p>
          <a:p>
            <a:pPr marL="0" indent="0">
              <a:buNone/>
            </a:pPr>
            <a:r>
              <a:rPr lang="ru-RU" sz="1600" dirty="0"/>
              <a:t>Корутини схожі на генератори за винятком декількох відмінностей, основні з яких:</a:t>
            </a:r>
          </a:p>
          <a:p>
            <a:pPr>
              <a:buFontTx/>
              <a:buChar char="-"/>
            </a:pPr>
            <a:r>
              <a:rPr lang="ru-RU" sz="1600" dirty="0"/>
              <a:t>генератори повертають дані </a:t>
            </a:r>
          </a:p>
          <a:p>
            <a:pPr>
              <a:buFontTx/>
              <a:buChar char="-"/>
            </a:pPr>
            <a:r>
              <a:rPr lang="ru-RU" sz="1600" dirty="0"/>
              <a:t>корутини споживають дані</a:t>
            </a:r>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a:buFontTx/>
              <a:buChar char="-"/>
            </a:pPr>
            <a:endParaRPr lang="ru-RU" sz="1600" dirty="0"/>
          </a:p>
          <a:p>
            <a:pPr marL="0" indent="0">
              <a:buNone/>
            </a:pPr>
            <a:r>
              <a:rPr lang="ru-RU" sz="1600" dirty="0"/>
              <a:t>Закрити корутину можна за допомогою методу </a:t>
            </a:r>
            <a:r>
              <a:rPr lang="ru-RU" sz="1600" b="1" i="1" dirty="0"/>
              <a:t>.close()</a:t>
            </a:r>
            <a:r>
              <a:rPr lang="ru-RU" sz="1600" dirty="0"/>
              <a:t>: </a:t>
            </a:r>
          </a:p>
          <a:p>
            <a:pPr marL="0" indent="0">
              <a:buNone/>
            </a:pPr>
            <a:endParaRPr lang="ru-RU" sz="1600" dirty="0"/>
          </a:p>
        </p:txBody>
      </p:sp>
      <p:sp>
        <p:nvSpPr>
          <p:cNvPr id="4" name="Rectangle 3"/>
          <p:cNvSpPr/>
          <p:nvPr/>
        </p:nvSpPr>
        <p:spPr>
          <a:xfrm>
            <a:off x="5054869" y="1885530"/>
            <a:ext cx="6096000" cy="1077218"/>
          </a:xfrm>
          <a:prstGeom prst="rect">
            <a:avLst/>
          </a:prstGeom>
        </p:spPr>
        <p:txBody>
          <a:bodyPr>
            <a:spAutoFit/>
          </a:bodyPr>
          <a:lstStyle/>
          <a:p>
            <a:r>
              <a:rPr lang="ru-RU" sz="1600" i="1" dirty="0"/>
              <a:t>Що повертає </a:t>
            </a:r>
            <a:r>
              <a:rPr lang="ru-RU" sz="1600" b="1" i="1" dirty="0"/>
              <a:t>yield</a:t>
            </a:r>
            <a:r>
              <a:rPr lang="ru-RU" sz="1600" i="1" dirty="0"/>
              <a:t>? Ми перетворили її в корутину. Спочатку вона не містить значеннь, замість цього ми передаємо значення з зовнішнього джерела по одному. </a:t>
            </a:r>
          </a:p>
          <a:p>
            <a:r>
              <a:rPr lang="ru-RU" sz="1600" i="1" dirty="0"/>
              <a:t>Значення передаються використовуючи метод </a:t>
            </a:r>
            <a:r>
              <a:rPr lang="ru-RU" sz="1600" b="1" i="1" dirty="0"/>
              <a:t>.send(). </a:t>
            </a:r>
            <a:endParaRPr lang="uk-UA" sz="1600" i="1" dirty="0"/>
          </a:p>
        </p:txBody>
      </p:sp>
      <p:sp>
        <p:nvSpPr>
          <p:cNvPr id="5" name="Rectangle 4"/>
          <p:cNvSpPr/>
          <p:nvPr/>
        </p:nvSpPr>
        <p:spPr>
          <a:xfrm>
            <a:off x="5054869" y="3301302"/>
            <a:ext cx="6096000" cy="1815882"/>
          </a:xfrm>
          <a:prstGeom prst="rect">
            <a:avLst/>
          </a:prstGeom>
        </p:spPr>
        <p:txBody>
          <a:bodyPr>
            <a:spAutoFit/>
          </a:bodyPr>
          <a:lstStyle/>
          <a:p>
            <a:r>
              <a:rPr lang="uk-UA" sz="1600" i="1" dirty="0"/>
              <a:t>Передані значення заносяться в </a:t>
            </a:r>
            <a:r>
              <a:rPr lang="en-US" sz="1600" b="1" i="1" dirty="0"/>
              <a:t>yield</a:t>
            </a:r>
            <a:r>
              <a:rPr lang="en-US" sz="1600" i="1" dirty="0"/>
              <a:t>. </a:t>
            </a:r>
            <a:endParaRPr lang="uk-UA" sz="1600" i="1" dirty="0"/>
          </a:p>
          <a:p>
            <a:r>
              <a:rPr lang="uk-UA" sz="1600" i="1" dirty="0"/>
              <a:t>Для чого викликано </a:t>
            </a:r>
            <a:r>
              <a:rPr lang="en-US" sz="1600" b="1" i="1" dirty="0"/>
              <a:t>next()</a:t>
            </a:r>
            <a:r>
              <a:rPr lang="en-US" sz="1600" i="1" dirty="0"/>
              <a:t>? </a:t>
            </a:r>
            <a:r>
              <a:rPr lang="uk-UA" sz="1600" i="1" dirty="0"/>
              <a:t>Це потрібно для запуску корутини. </a:t>
            </a:r>
          </a:p>
          <a:p>
            <a:r>
              <a:rPr lang="uk-UA" sz="1600" i="1" dirty="0"/>
              <a:t>Так само як і у випадку з генераторами, корутини не запускають функцію відразу ж. Замість цього вони запускають її в відповідь на виклик методів </a:t>
            </a:r>
            <a:r>
              <a:rPr lang="uk-UA" sz="1600" b="1" i="1" dirty="0"/>
              <a:t>__</a:t>
            </a:r>
            <a:r>
              <a:rPr lang="en-US" sz="1600" b="1" i="1" dirty="0"/>
              <a:t>next __()</a:t>
            </a:r>
            <a:r>
              <a:rPr lang="en-US" sz="1600" i="1" dirty="0"/>
              <a:t> </a:t>
            </a:r>
            <a:r>
              <a:rPr lang="uk-UA" sz="1600" i="1" dirty="0"/>
              <a:t>і </a:t>
            </a:r>
            <a:r>
              <a:rPr lang="uk-UA" sz="1600" b="1" i="1" dirty="0"/>
              <a:t>.</a:t>
            </a:r>
            <a:r>
              <a:rPr lang="en-US" sz="1600" b="1" i="1" dirty="0"/>
              <a:t>send()</a:t>
            </a:r>
            <a:r>
              <a:rPr lang="en-US" sz="1600" i="1" dirty="0"/>
              <a:t>.</a:t>
            </a:r>
            <a:endParaRPr lang="uk-UA" sz="1600" i="1" dirty="0"/>
          </a:p>
          <a:p>
            <a:r>
              <a:rPr lang="uk-UA" sz="1600" i="1" dirty="0"/>
              <a:t>З цієї причини потрібно викликати </a:t>
            </a:r>
            <a:r>
              <a:rPr lang="en-US" sz="1600" b="1" i="1" dirty="0"/>
              <a:t>next()</a:t>
            </a:r>
            <a:r>
              <a:rPr lang="en-US" sz="1600" i="1" dirty="0"/>
              <a:t>, </a:t>
            </a:r>
            <a:r>
              <a:rPr lang="uk-UA" sz="1600" i="1" dirty="0"/>
              <a:t>щоб виконання дійшло до </a:t>
            </a:r>
            <a:r>
              <a:rPr lang="en-US" sz="1600" b="1" i="1" dirty="0"/>
              <a:t>yield</a:t>
            </a:r>
            <a:r>
              <a:rPr lang="en-US" sz="1600" i="1" dirty="0"/>
              <a:t>. </a:t>
            </a:r>
            <a:endParaRPr lang="uk-UA" sz="1600" i="1" dirty="0"/>
          </a:p>
        </p:txBody>
      </p:sp>
      <p:sp>
        <p:nvSpPr>
          <p:cNvPr id="8" name="Rectangle 1"/>
          <p:cNvSpPr>
            <a:spLocks noChangeArrowheads="1"/>
          </p:cNvSpPr>
          <p:nvPr/>
        </p:nvSpPr>
        <p:spPr bwMode="auto">
          <a:xfrm>
            <a:off x="298764" y="1716253"/>
            <a:ext cx="4575035" cy="249299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grep</a:t>
            </a:r>
            <a:r>
              <a:rPr kumimoji="0" lang="ru-RU" altLang="ru-RU" sz="1200" b="0" i="0" u="none" strike="noStrike" cap="none" normalizeH="0" baseline="0" dirty="0">
                <a:ln>
                  <a:noFill/>
                </a:ln>
                <a:solidFill>
                  <a:srgbClr val="262626"/>
                </a:solidFill>
                <a:effectLst/>
                <a:latin typeface="JetBrains Mono"/>
              </a:rPr>
              <a:t>(pattern):</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"Я шукаю"</a:t>
            </a:r>
            <a:r>
              <a:rPr kumimoji="0" lang="ru-RU" altLang="ru-RU" sz="1200" b="0" i="0" u="none" strike="noStrike" cap="none" normalizeH="0" baseline="0" dirty="0">
                <a:ln>
                  <a:noFill/>
                </a:ln>
                <a:solidFill>
                  <a:srgbClr val="262626"/>
                </a:solidFill>
                <a:effectLst/>
                <a:latin typeface="JetBrains Mono"/>
              </a:rPr>
              <a:t>, pattern)</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while True</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line = (</a:t>
            </a:r>
            <a:r>
              <a:rPr kumimoji="0" lang="ru-RU" altLang="ru-RU" sz="1200" b="0" i="0" u="none" strike="noStrike" cap="none" normalizeH="0" baseline="0" dirty="0">
                <a:ln>
                  <a:noFill/>
                </a:ln>
                <a:solidFill>
                  <a:srgbClr val="000080"/>
                </a:solidFill>
                <a:effectLst/>
                <a:latin typeface="JetBrains Mono"/>
              </a:rPr>
              <a:t>yield</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if </a:t>
            </a:r>
            <a:r>
              <a:rPr kumimoji="0" lang="ru-RU" altLang="ru-RU" sz="1200" b="0" i="0" u="none" strike="noStrike" cap="none" normalizeH="0" baseline="0" dirty="0">
                <a:ln>
                  <a:noFill/>
                </a:ln>
                <a:solidFill>
                  <a:srgbClr val="262626"/>
                </a:solidFill>
                <a:effectLst/>
                <a:latin typeface="JetBrains Mono"/>
              </a:rPr>
              <a:t>pattern </a:t>
            </a:r>
            <a:r>
              <a:rPr kumimoji="0" lang="ru-RU" altLang="ru-RU" sz="1200" b="0" i="0" u="none" strike="noStrike" cap="none" normalizeH="0" baseline="0" dirty="0">
                <a:ln>
                  <a:noFill/>
                </a:ln>
                <a:solidFill>
                  <a:srgbClr val="000080"/>
                </a:solidFill>
                <a:effectLst/>
                <a:latin typeface="JetBrains Mono"/>
              </a:rPr>
              <a:t>in </a:t>
            </a:r>
            <a:r>
              <a:rPr kumimoji="0" lang="ru-RU" altLang="ru-RU" sz="1200" b="0" i="0" u="none" strike="noStrike" cap="none" normalizeH="0" baseline="0" dirty="0">
                <a:ln>
                  <a:noFill/>
                </a:ln>
                <a:solidFill>
                  <a:srgbClr val="262626"/>
                </a:solidFill>
                <a:effectLst/>
                <a:latin typeface="JetBrains Mono"/>
              </a:rPr>
              <a:t>line:</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(line)</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search = </a:t>
            </a:r>
            <a:r>
              <a:rPr kumimoji="0" lang="ru-RU" altLang="ru-RU" sz="1200" b="0" i="0" u="none" strike="noStrike" cap="none" normalizeH="0" baseline="0" dirty="0">
                <a:ln>
                  <a:noFill/>
                </a:ln>
                <a:solidFill>
                  <a:srgbClr val="000000"/>
                </a:solidFill>
                <a:effectLst/>
                <a:latin typeface="JetBrains Mono"/>
              </a:rPr>
              <a:t>grep</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'корутину'</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next</a:t>
            </a:r>
            <a:r>
              <a:rPr kumimoji="0" lang="ru-RU" altLang="ru-RU" sz="1200" b="0" i="0" u="none" strike="noStrike" cap="none" normalizeH="0" baseline="0" dirty="0">
                <a:ln>
                  <a:noFill/>
                </a:ln>
                <a:solidFill>
                  <a:srgbClr val="262626"/>
                </a:solidFill>
                <a:effectLst/>
                <a:latin typeface="JetBrains Mono"/>
              </a:rPr>
              <a:t>(search)</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search.</a:t>
            </a:r>
            <a:r>
              <a:rPr kumimoji="0" lang="ru-RU" altLang="ru-RU" sz="1200" b="0" i="0" u="none" strike="noStrike" cap="none" normalizeH="0" baseline="0" dirty="0">
                <a:ln>
                  <a:noFill/>
                </a:ln>
                <a:solidFill>
                  <a:srgbClr val="000000"/>
                </a:solidFill>
                <a:effectLst/>
                <a:latin typeface="JetBrains Mono"/>
              </a:rPr>
              <a:t>send</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"Може це вона?"</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search.</a:t>
            </a:r>
            <a:r>
              <a:rPr kumimoji="0" lang="ru-RU" altLang="ru-RU" sz="1200" b="0" i="0" u="none" strike="noStrike" cap="none" normalizeH="0" baseline="0" dirty="0">
                <a:ln>
                  <a:noFill/>
                </a:ln>
                <a:solidFill>
                  <a:srgbClr val="000000"/>
                </a:solidFill>
                <a:effectLst/>
                <a:latin typeface="JetBrains Mono"/>
              </a:rPr>
              <a:t>send</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"Коли вже кінець карантину?"</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search.</a:t>
            </a:r>
            <a:r>
              <a:rPr kumimoji="0" lang="ru-RU" altLang="ru-RU" sz="1200" b="0" i="0" u="none" strike="noStrike" cap="none" normalizeH="0" baseline="0" dirty="0">
                <a:ln>
                  <a:noFill/>
                </a:ln>
                <a:solidFill>
                  <a:srgbClr val="000000"/>
                </a:solidFill>
                <a:effectLst/>
                <a:latin typeface="JetBrains Mono"/>
              </a:rPr>
              <a:t>send</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"Добре, а сюди закинем потрібну нам корутину!"</a:t>
            </a:r>
            <a:r>
              <a:rPr kumimoji="0" lang="ru-RU" altLang="ru-RU" sz="1200" b="0" i="0" u="none" strike="noStrike" cap="none" normalizeH="0" baseline="0" dirty="0">
                <a:ln>
                  <a:noFill/>
                </a:ln>
                <a:solidFill>
                  <a:srgbClr val="262626"/>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298764" y="4370702"/>
            <a:ext cx="4295775" cy="542925"/>
          </a:xfrm>
          <a:prstGeom prst="rect">
            <a:avLst/>
          </a:prstGeom>
          <a:ln>
            <a:solidFill>
              <a:schemeClr val="tx1"/>
            </a:solidFill>
          </a:ln>
        </p:spPr>
      </p:pic>
      <p:sp>
        <p:nvSpPr>
          <p:cNvPr id="10" name="Rectangle 2"/>
          <p:cNvSpPr>
            <a:spLocks noChangeArrowheads="1"/>
          </p:cNvSpPr>
          <p:nvPr/>
        </p:nvSpPr>
        <p:spPr bwMode="auto">
          <a:xfrm>
            <a:off x="298764" y="5793784"/>
            <a:ext cx="1148071" cy="27699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262626"/>
                </a:solidFill>
                <a:effectLst/>
                <a:latin typeface="JetBrains Mono"/>
              </a:rPr>
              <a:t>search.</a:t>
            </a:r>
            <a:r>
              <a:rPr kumimoji="0" lang="ru-RU" altLang="ru-RU" sz="1200" b="0" i="0" u="none" strike="noStrike" cap="none" normalizeH="0" baseline="0">
                <a:ln>
                  <a:noFill/>
                </a:ln>
                <a:solidFill>
                  <a:srgbClr val="000000"/>
                </a:solidFill>
                <a:effectLst/>
                <a:latin typeface="JetBrains Mono"/>
              </a:rPr>
              <a:t>close</a:t>
            </a:r>
            <a:r>
              <a:rPr kumimoji="0" lang="ru-RU" altLang="ru-RU" sz="1200" b="0" i="0" u="none" strike="noStrike" cap="none" normalizeH="0" baseline="0">
                <a:ln>
                  <a:noFill/>
                </a:ln>
                <a:solidFill>
                  <a:srgbClr val="262626"/>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1234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en-US" sz="2000" b="1" i="1" dirty="0"/>
              <a:t>__new__</a:t>
            </a:r>
          </a:p>
          <a:p>
            <a:pPr marL="0" indent="0">
              <a:buNone/>
            </a:pPr>
            <a:r>
              <a:rPr lang="uk-UA" sz="1600" dirty="0"/>
              <a:t>Перевизначивши класовий метод </a:t>
            </a:r>
            <a:r>
              <a:rPr lang="uk-UA" sz="1600" b="1" i="1" dirty="0"/>
              <a:t>__</a:t>
            </a:r>
            <a:r>
              <a:rPr lang="en-US" sz="1600" b="1" i="1" dirty="0"/>
              <a:t>new__</a:t>
            </a:r>
            <a:r>
              <a:rPr lang="en-US" sz="1600" dirty="0"/>
              <a:t>, </a:t>
            </a:r>
            <a:r>
              <a:rPr lang="uk-UA" sz="1600" dirty="0"/>
              <a:t>можна управляти процесом створення екземпляра. Цей метод </a:t>
            </a:r>
            <a:r>
              <a:rPr lang="uk-UA" sz="1600" i="1" u="sng" dirty="0"/>
              <a:t>викликається до </a:t>
            </a:r>
            <a:r>
              <a:rPr lang="uk-UA" sz="1600" dirty="0"/>
              <a:t>методу </a:t>
            </a:r>
            <a:r>
              <a:rPr lang="uk-UA" sz="1600" b="1" i="1" dirty="0"/>
              <a:t>__</a:t>
            </a:r>
            <a:r>
              <a:rPr lang="en-US" sz="1600" b="1" i="1" dirty="0" err="1"/>
              <a:t>init</a:t>
            </a:r>
            <a:r>
              <a:rPr lang="en-US" sz="1600" b="1" i="1" dirty="0"/>
              <a:t>__ </a:t>
            </a:r>
            <a:r>
              <a:rPr lang="uk-UA" sz="1600" dirty="0"/>
              <a:t>і повинен повернути новий екземпляр або </a:t>
            </a:r>
            <a:r>
              <a:rPr lang="en-US" sz="1600" b="1" i="1" dirty="0"/>
              <a:t>None</a:t>
            </a:r>
            <a:r>
              <a:rPr lang="en-US" sz="1600" dirty="0"/>
              <a:t> (</a:t>
            </a:r>
            <a:r>
              <a:rPr lang="uk-UA" sz="1600" dirty="0"/>
              <a:t>в останньому випадку буде викликаний </a:t>
            </a:r>
            <a:r>
              <a:rPr lang="uk-UA" sz="1600" b="1" i="1" dirty="0"/>
              <a:t>__</a:t>
            </a:r>
            <a:r>
              <a:rPr lang="en-US" sz="1600" b="1" i="1" dirty="0"/>
              <a:t>new__</a:t>
            </a:r>
            <a:r>
              <a:rPr lang="en-US" sz="1600" dirty="0"/>
              <a:t> </a:t>
            </a:r>
            <a:r>
              <a:rPr lang="uk-UA" sz="1600" dirty="0"/>
              <a:t>батьківського класу). </a:t>
            </a:r>
            <a:endParaRPr lang="en-US" sz="1600" dirty="0"/>
          </a:p>
          <a:p>
            <a:pPr marL="0" indent="0">
              <a:buNone/>
            </a:pPr>
            <a:r>
              <a:rPr lang="uk-UA" sz="1600" dirty="0"/>
              <a:t>Метод </a:t>
            </a:r>
            <a:r>
              <a:rPr lang="uk-UA" sz="1600" b="1" i="1" dirty="0"/>
              <a:t>__</a:t>
            </a:r>
            <a:r>
              <a:rPr lang="en-US" sz="1600" b="1" i="1" dirty="0"/>
              <a:t>new__ </a:t>
            </a:r>
            <a:r>
              <a:rPr lang="uk-UA" sz="1600" dirty="0"/>
              <a:t>використовується для керування створенням незмінних (</a:t>
            </a:r>
            <a:r>
              <a:rPr lang="en-US" sz="1600" dirty="0"/>
              <a:t>immutable) </a:t>
            </a:r>
            <a:r>
              <a:rPr lang="uk-UA" sz="1600" dirty="0"/>
              <a:t>об'єктів, керування створенням об'єктів у випадках, коли </a:t>
            </a:r>
            <a:r>
              <a:rPr lang="uk-UA" sz="1600" b="1" i="1" dirty="0"/>
              <a:t>__</a:t>
            </a:r>
            <a:r>
              <a:rPr lang="en-US" sz="1600" b="1" i="1" dirty="0" err="1"/>
              <a:t>init</a:t>
            </a:r>
            <a:r>
              <a:rPr lang="en-US" sz="1600" b="1" i="1" dirty="0"/>
              <a:t>__ </a:t>
            </a:r>
            <a:r>
              <a:rPr lang="uk-UA" sz="1600" dirty="0"/>
              <a:t>не викликається, наприклад, при десеріалізації (</a:t>
            </a:r>
            <a:r>
              <a:rPr lang="en-US" sz="1600" dirty="0" err="1"/>
              <a:t>unpickle</a:t>
            </a:r>
            <a:r>
              <a:rPr lang="en-US" sz="1600" dirty="0"/>
              <a:t>). </a:t>
            </a:r>
            <a:endParaRPr lang="uk-UA" sz="1600" dirty="0"/>
          </a:p>
          <a:p>
            <a:pPr marL="0" indent="0">
              <a:buNone/>
            </a:pPr>
            <a:r>
              <a:rPr lang="uk-UA" sz="1600" dirty="0"/>
              <a:t>Наступний код демонструє один з варіантів реалізації шаблону </a:t>
            </a:r>
            <a:r>
              <a:rPr lang="en-US" sz="1600" b="1" dirty="0"/>
              <a:t>Singleton</a:t>
            </a:r>
            <a:r>
              <a:rPr lang="uk-UA" sz="1600" dirty="0"/>
              <a:t>: </a:t>
            </a:r>
          </a:p>
        </p:txBody>
      </p:sp>
      <p:sp>
        <p:nvSpPr>
          <p:cNvPr id="5" name="Rectangle 1"/>
          <p:cNvSpPr>
            <a:spLocks noChangeArrowheads="1"/>
          </p:cNvSpPr>
          <p:nvPr/>
        </p:nvSpPr>
        <p:spPr bwMode="auto">
          <a:xfrm>
            <a:off x="362138" y="2512078"/>
            <a:ext cx="8451994" cy="289310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Singleton</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object</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obj = </a:t>
            </a:r>
            <a:r>
              <a:rPr kumimoji="0" lang="ru-RU" altLang="ru-RU" sz="1400" b="0" i="0" u="none" strike="noStrike" cap="none" normalizeH="0" baseline="0" dirty="0">
                <a:ln>
                  <a:noFill/>
                </a:ln>
                <a:solidFill>
                  <a:srgbClr val="000080"/>
                </a:solidFill>
                <a:effectLst/>
                <a:latin typeface="JetBrains Mono"/>
              </a:rPr>
              <a:t>None      </a:t>
            </a:r>
            <a:r>
              <a:rPr kumimoji="0" lang="ru-RU" altLang="ru-RU" sz="1400" b="1" i="0" u="none" strike="noStrike" cap="none" normalizeH="0" baseline="0" dirty="0">
                <a:ln>
                  <a:noFill/>
                </a:ln>
                <a:solidFill>
                  <a:srgbClr val="137D00"/>
                </a:solidFill>
                <a:effectLst/>
                <a:latin typeface="JetBrains Mono"/>
              </a:rPr>
              <a:t># Атрибут для збереження єдиного екземпляру</a:t>
            </a:r>
            <a:br>
              <a:rPr kumimoji="0" lang="ru-RU" altLang="ru-RU" sz="1400" b="1" i="0" u="none" strike="noStrike" cap="none" normalizeH="0" baseline="0" dirty="0">
                <a:ln>
                  <a:noFill/>
                </a:ln>
                <a:solidFill>
                  <a:srgbClr val="137D00"/>
                </a:solidFill>
                <a:effectLst/>
                <a:latin typeface="JetBrains Mono"/>
              </a:rPr>
            </a:b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__new__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 *arg, **kwarg):                                 </a:t>
            </a:r>
            <a:r>
              <a:rPr kumimoji="0" lang="ru-RU" altLang="ru-RU" sz="1400" b="1" i="0" u="none" strike="noStrike" cap="none" normalizeH="0" baseline="0" dirty="0">
                <a:ln>
                  <a:noFill/>
                </a:ln>
                <a:solidFill>
                  <a:srgbClr val="137D00"/>
                </a:solidFill>
                <a:effectLst/>
                <a:latin typeface="JetBrains Mono"/>
              </a:rPr>
              <a:t># класу Singleton.</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if </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.obj </a:t>
            </a:r>
            <a:r>
              <a:rPr kumimoji="0" lang="ru-RU" altLang="ru-RU" sz="1400" b="0" i="0" u="none" strike="noStrike" cap="none" normalizeH="0" baseline="0" dirty="0">
                <a:ln>
                  <a:noFill/>
                </a:ln>
                <a:solidFill>
                  <a:srgbClr val="000080"/>
                </a:solidFill>
                <a:effectLst/>
                <a:latin typeface="JetBrains Mono"/>
              </a:rPr>
              <a:t>is None</a:t>
            </a:r>
            <a:r>
              <a:rPr kumimoji="0" lang="ru-RU" altLang="ru-RU" sz="1400" b="0" i="0" u="none" strike="noStrike" cap="none" normalizeH="0" baseline="0" dirty="0">
                <a:ln>
                  <a:noFill/>
                </a:ln>
                <a:solidFill>
                  <a:srgbClr val="262626"/>
                </a:solidFill>
                <a:effectLst/>
                <a:latin typeface="JetBrains Mono"/>
              </a:rPr>
              <a:t>:                                                     </a:t>
            </a:r>
            <a:r>
              <a:rPr kumimoji="0" lang="ru-RU" altLang="ru-RU" sz="1400" b="1" i="0" u="none" strike="noStrike" cap="none" normalizeH="0" baseline="0" dirty="0">
                <a:ln>
                  <a:noFill/>
                </a:ln>
                <a:solidFill>
                  <a:srgbClr val="137D00"/>
                </a:solidFill>
                <a:effectLst/>
                <a:latin typeface="JetBrains Mono"/>
              </a:rPr>
              <a:t># Якщо він ще не створений</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.obj = </a:t>
            </a:r>
            <a:r>
              <a:rPr kumimoji="0" lang="ru-RU" altLang="ru-RU" sz="1400" b="0" i="0" u="none" strike="noStrike" cap="none" normalizeH="0" baseline="0" dirty="0">
                <a:ln>
                  <a:noFill/>
                </a:ln>
                <a:solidFill>
                  <a:srgbClr val="000080"/>
                </a:solidFill>
                <a:effectLst/>
                <a:latin typeface="JetBrains Mono"/>
              </a:rPr>
              <a:t>object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B200B2"/>
                </a:solidFill>
                <a:effectLst/>
                <a:latin typeface="JetBrains Mono"/>
              </a:rPr>
              <a:t>__new__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 *arg, **kwarg)        </a:t>
            </a:r>
            <a:r>
              <a:rPr kumimoji="0" lang="ru-RU" altLang="ru-RU" sz="1400" b="1" i="0" u="none" strike="noStrike" cap="none" normalizeH="0" baseline="0" dirty="0">
                <a:ln>
                  <a:noFill/>
                </a:ln>
                <a:solidFill>
                  <a:srgbClr val="137D00"/>
                </a:solidFill>
                <a:effectLst/>
                <a:latin typeface="JetBrains Mono"/>
              </a:rPr>
              <a:t># викличемо __new__ батьківського класу</a:t>
            </a:r>
            <a:br>
              <a:rPr kumimoji="0" lang="ru-RU" altLang="ru-RU" sz="1400" b="1" i="0" u="none" strike="noStrike" cap="none" normalizeH="0" baseline="0" dirty="0">
                <a:ln>
                  <a:noFill/>
                </a:ln>
                <a:solidFill>
                  <a:srgbClr val="137D00"/>
                </a:solidFill>
                <a:effectLst/>
                <a:latin typeface="JetBrains Mono"/>
              </a:rPr>
            </a:br>
            <a:r>
              <a:rPr kumimoji="0" lang="ru-RU" altLang="ru-RU" sz="1400" b="1" i="0" u="none" strike="noStrike" cap="none" normalizeH="0" baseline="0" dirty="0">
                <a:ln>
                  <a:noFill/>
                </a:ln>
                <a:solidFill>
                  <a:srgbClr val="137D00"/>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return </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.obj                                                            </a:t>
            </a:r>
            <a:r>
              <a:rPr kumimoji="0" lang="ru-RU" altLang="ru-RU" sz="1400" b="1" i="0" u="none" strike="noStrike" cap="none" normalizeH="0" baseline="0" dirty="0">
                <a:ln>
                  <a:noFill/>
                </a:ln>
                <a:solidFill>
                  <a:srgbClr val="137D00"/>
                </a:solidFill>
                <a:effectLst/>
                <a:latin typeface="JetBrains Mono"/>
              </a:rPr>
              <a:t># повернемо сінглтон</a:t>
            </a:r>
            <a:br>
              <a:rPr kumimoji="0" lang="ru-RU" altLang="ru-RU" sz="1400" b="1" i="0" u="none" strike="noStrike" cap="none" normalizeH="0" baseline="0" dirty="0">
                <a:ln>
                  <a:noFill/>
                </a:ln>
                <a:solidFill>
                  <a:srgbClr val="137D00"/>
                </a:solidFill>
                <a:effectLst/>
                <a:latin typeface="JetBrains Mono"/>
              </a:rPr>
            </a:br>
            <a:br>
              <a:rPr kumimoji="0" lang="ru-RU" altLang="ru-RU" sz="1400" b="1" i="0" u="none" strike="noStrike" cap="none" normalizeH="0" baseline="0" dirty="0">
                <a:ln>
                  <a:noFill/>
                </a:ln>
                <a:solidFill>
                  <a:srgbClr val="137D00"/>
                </a:solidFill>
                <a:effectLst/>
                <a:latin typeface="JetBrains Mono"/>
              </a:rPr>
            </a:br>
            <a:r>
              <a:rPr kumimoji="0" lang="ru-RU" altLang="ru-RU" sz="1400" b="0" i="0" u="none" strike="noStrike" cap="none" normalizeH="0" baseline="0" dirty="0">
                <a:ln>
                  <a:noFill/>
                </a:ln>
                <a:solidFill>
                  <a:srgbClr val="262626"/>
                </a:solidFill>
                <a:effectLst/>
                <a:latin typeface="JetBrains Mono"/>
              </a:rPr>
              <a:t>obj = </a:t>
            </a:r>
            <a:r>
              <a:rPr kumimoji="0" lang="ru-RU" altLang="ru-RU" sz="1400" b="0" i="0" u="none" strike="noStrike" cap="none" normalizeH="0" baseline="0" dirty="0">
                <a:ln>
                  <a:noFill/>
                </a:ln>
                <a:solidFill>
                  <a:srgbClr val="000000"/>
                </a:solidFill>
                <a:effectLst/>
                <a:latin typeface="JetBrains Mono"/>
              </a:rPr>
              <a:t>Singleton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obj.attr = </a:t>
            </a:r>
            <a:r>
              <a:rPr kumimoji="0" lang="ru-RU" altLang="ru-RU" sz="1400" b="0" i="0" u="none" strike="noStrike" cap="none" normalizeH="0" baseline="0" dirty="0">
                <a:ln>
                  <a:noFill/>
                </a:ln>
                <a:solidFill>
                  <a:srgbClr val="0073E6"/>
                </a:solidFill>
                <a:effectLst/>
                <a:latin typeface="JetBrains Mono"/>
              </a:rPr>
              <a:t>12</a:t>
            </a:r>
            <a:br>
              <a:rPr kumimoji="0" lang="ru-RU" altLang="ru-RU" sz="1400" b="0" i="0" u="none" strike="noStrike" cap="none" normalizeH="0" baseline="0" dirty="0">
                <a:ln>
                  <a:noFill/>
                </a:ln>
                <a:solidFill>
                  <a:srgbClr val="0073E6"/>
                </a:solidFill>
                <a:effectLst/>
                <a:latin typeface="JetBrains Mono"/>
              </a:rPr>
            </a:br>
            <a:r>
              <a:rPr kumimoji="0" lang="ru-RU" altLang="ru-RU" sz="1400" b="0" i="0" u="none" strike="noStrike" cap="none" normalizeH="0" baseline="0" dirty="0">
                <a:ln>
                  <a:noFill/>
                </a:ln>
                <a:solidFill>
                  <a:srgbClr val="262626"/>
                </a:solidFill>
                <a:effectLst/>
                <a:latin typeface="JetBrains Mono"/>
              </a:rPr>
              <a:t>new_obj = </a:t>
            </a:r>
            <a:r>
              <a:rPr kumimoji="0" lang="ru-RU" altLang="ru-RU" sz="1400" b="0" i="0" u="none" strike="noStrike" cap="none" normalizeH="0" baseline="0" dirty="0">
                <a:ln>
                  <a:noFill/>
                </a:ln>
                <a:solidFill>
                  <a:srgbClr val="000000"/>
                </a:solidFill>
                <a:effectLst/>
                <a:latin typeface="JetBrains Mono"/>
              </a:rPr>
              <a:t>Singleton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(new_obj.attr)</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(new_obj </a:t>
            </a:r>
            <a:r>
              <a:rPr kumimoji="0" lang="ru-RU" altLang="ru-RU" sz="1400" b="0" i="0" u="none" strike="noStrike" cap="none" normalizeH="0" baseline="0" dirty="0">
                <a:ln>
                  <a:noFill/>
                </a:ln>
                <a:solidFill>
                  <a:srgbClr val="000080"/>
                </a:solidFill>
                <a:effectLst/>
                <a:latin typeface="JetBrains Mono"/>
              </a:rPr>
              <a:t>is </a:t>
            </a:r>
            <a:r>
              <a:rPr kumimoji="0" lang="ru-RU" altLang="ru-RU" sz="1400" b="0" i="0" u="none" strike="noStrike" cap="none" normalizeH="0" baseline="0" dirty="0">
                <a:ln>
                  <a:noFill/>
                </a:ln>
                <a:solidFill>
                  <a:srgbClr val="262626"/>
                </a:solidFill>
                <a:effectLst/>
                <a:latin typeface="JetBrains Mono"/>
              </a:rPr>
              <a:t>obj)                                                        </a:t>
            </a:r>
            <a:r>
              <a:rPr kumimoji="0" lang="ru-RU" altLang="ru-RU" sz="1400" b="1" i="0" u="none" strike="noStrike" cap="none" normalizeH="0" baseline="0" dirty="0">
                <a:ln>
                  <a:noFill/>
                </a:ln>
                <a:solidFill>
                  <a:srgbClr val="137D00"/>
                </a:solidFill>
                <a:effectLst/>
                <a:latin typeface="JetBrains Mono"/>
              </a:rPr>
              <a:t># new_obj   і  obj -  один і той самий об’єкт</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9181920" y="4738428"/>
            <a:ext cx="742950" cy="666750"/>
          </a:xfrm>
          <a:prstGeom prst="rect">
            <a:avLst/>
          </a:prstGeom>
          <a:ln>
            <a:solidFill>
              <a:schemeClr val="tx1"/>
            </a:solidFill>
          </a:ln>
        </p:spPr>
      </p:pic>
    </p:spTree>
    <p:extLst>
      <p:ext uri="{BB962C8B-B14F-4D97-AF65-F5344CB8AC3E}">
        <p14:creationId xmlns:p14="http://schemas.microsoft.com/office/powerpoint/2010/main" val="80837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Поліморфізм</a:t>
            </a:r>
          </a:p>
          <a:p>
            <a:pPr lvl="0"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b="1" dirty="0"/>
              <a:t>Поліморфізм</a:t>
            </a:r>
            <a:r>
              <a:rPr lang="uk-UA" sz="1600" dirty="0"/>
              <a:t> - це підтримка декількох реалізацій на основі загального інтерфейсу. </a:t>
            </a:r>
          </a:p>
          <a:p>
            <a:pPr lvl="0" algn="l" eaLnBrk="0" fontAlgn="base" hangingPunct="0">
              <a:lnSpc>
                <a:spcPct val="100000"/>
              </a:lnSpc>
              <a:spcBef>
                <a:spcPct val="0"/>
              </a:spcBef>
              <a:spcAft>
                <a:spcPct val="0"/>
              </a:spcAft>
            </a:pPr>
            <a:r>
              <a:rPr lang="uk-UA" sz="1600" dirty="0"/>
              <a:t>Поліморфізм означає здатність мови трактувати пов'язані об'єкти в схожій манері. </a:t>
            </a:r>
          </a:p>
          <a:p>
            <a:pPr lvl="0" algn="l" eaLnBrk="0" fontAlgn="base" hangingPunct="0">
              <a:lnSpc>
                <a:spcPct val="100000"/>
              </a:lnSpc>
              <a:spcBef>
                <a:spcPct val="0"/>
              </a:spcBef>
              <a:spcAft>
                <a:spcPct val="0"/>
              </a:spcAft>
            </a:pPr>
            <a:r>
              <a:rPr lang="uk-UA" sz="1600" dirty="0"/>
              <a:t>Зокрема, цей принцип ООП дозволяє базовому класу визначати набір атрибутів, які доступні всім нащадкам. Коли клас успадковується від базового класу, за певних умов він може перевизначити методи базового класу. В будь-якому випадку, коли похідні класи перевизначають атрибути, визначені в базовому класі, вони по суті скасовують свою реакцію на один і той же запит. </a:t>
            </a:r>
          </a:p>
          <a:p>
            <a:pPr lvl="0" algn="l" eaLnBrk="0" fontAlgn="base" hangingPunct="0">
              <a:lnSpc>
                <a:spcPct val="100000"/>
              </a:lnSpc>
              <a:spcBef>
                <a:spcPct val="0"/>
              </a:spcBef>
              <a:spcAft>
                <a:spcPct val="0"/>
              </a:spcAft>
            </a:pPr>
            <a:r>
              <a:rPr lang="uk-UA" sz="1600" dirty="0"/>
              <a:t> </a:t>
            </a:r>
          </a:p>
          <a:p>
            <a:pPr lvl="0" algn="l" eaLnBrk="0" fontAlgn="base" hangingPunct="0">
              <a:lnSpc>
                <a:spcPct val="100000"/>
              </a:lnSpc>
              <a:spcBef>
                <a:spcPct val="0"/>
              </a:spcBef>
              <a:spcAft>
                <a:spcPct val="0"/>
              </a:spcAft>
            </a:pPr>
            <a:r>
              <a:rPr lang="uk-UA" sz="1600" dirty="0"/>
              <a:t>Приклад: ієрархія класів із загальним методом </a:t>
            </a:r>
            <a:r>
              <a:rPr lang="en-US" sz="1600" dirty="0"/>
              <a:t>draw(). </a:t>
            </a:r>
          </a:p>
        </p:txBody>
      </p:sp>
      <p:pic>
        <p:nvPicPr>
          <p:cNvPr id="2" name="Picture 1"/>
          <p:cNvPicPr>
            <a:picLocks noChangeAspect="1"/>
          </p:cNvPicPr>
          <p:nvPr/>
        </p:nvPicPr>
        <p:blipFill>
          <a:blip r:embed="rId2"/>
          <a:stretch>
            <a:fillRect/>
          </a:stretch>
        </p:blipFill>
        <p:spPr>
          <a:xfrm>
            <a:off x="226337" y="2671385"/>
            <a:ext cx="5543550" cy="3724275"/>
          </a:xfrm>
          <a:prstGeom prst="rect">
            <a:avLst/>
          </a:prstGeom>
        </p:spPr>
      </p:pic>
      <p:sp>
        <p:nvSpPr>
          <p:cNvPr id="4" name="Rectangle 3"/>
          <p:cNvSpPr/>
          <p:nvPr/>
        </p:nvSpPr>
        <p:spPr>
          <a:xfrm>
            <a:off x="5917949" y="2390796"/>
            <a:ext cx="6096000" cy="2062103"/>
          </a:xfrm>
          <a:prstGeom prst="rect">
            <a:avLst/>
          </a:prstGeom>
        </p:spPr>
        <p:txBody>
          <a:bodyPr>
            <a:spAutoFit/>
          </a:bodyPr>
          <a:lstStyle/>
          <a:p>
            <a:r>
              <a:rPr lang="uk-UA" sz="1600" dirty="0"/>
              <a:t>У класі </a:t>
            </a:r>
            <a:r>
              <a:rPr lang="en-US" sz="1600" dirty="0"/>
              <a:t>Shape </a:t>
            </a:r>
            <a:r>
              <a:rPr lang="uk-UA" sz="1600" dirty="0"/>
              <a:t>визначено метод </a:t>
            </a:r>
            <a:r>
              <a:rPr lang="en-US" sz="1600" dirty="0"/>
              <a:t>draw(), </a:t>
            </a:r>
            <a:r>
              <a:rPr lang="uk-UA" sz="1600" dirty="0"/>
              <a:t>що відповідає за малювання фігури. </a:t>
            </a:r>
          </a:p>
          <a:p>
            <a:endParaRPr lang="uk-UA" sz="1600" dirty="0"/>
          </a:p>
          <a:p>
            <a:r>
              <a:rPr lang="uk-UA" sz="1600" dirty="0"/>
              <a:t>З огляду на те, що кожна фігура повинна малювати себе унікальним чином, підкласи (такі як </a:t>
            </a:r>
            <a:r>
              <a:rPr lang="en-US" sz="1600" dirty="0"/>
              <a:t>Rectangle </a:t>
            </a:r>
            <a:r>
              <a:rPr lang="uk-UA" sz="1600" dirty="0"/>
              <a:t>і </a:t>
            </a:r>
            <a:r>
              <a:rPr lang="en-US" sz="1600" dirty="0"/>
              <a:t>Circle) </a:t>
            </a:r>
            <a:r>
              <a:rPr lang="uk-UA" sz="1600" dirty="0"/>
              <a:t>повинні реалізувати цей метод на свій розсуд так, що виклик </a:t>
            </a:r>
            <a:r>
              <a:rPr lang="en-US" sz="1600" dirty="0"/>
              <a:t>draw() </a:t>
            </a:r>
            <a:r>
              <a:rPr lang="uk-UA" sz="1600" dirty="0"/>
              <a:t>на об'єкті </a:t>
            </a:r>
            <a:r>
              <a:rPr lang="en-US" sz="1600" dirty="0"/>
              <a:t>Circle </a:t>
            </a:r>
            <a:r>
              <a:rPr lang="uk-UA" sz="1600" dirty="0"/>
              <a:t>призведе до малювання кола, а виклик </a:t>
            </a:r>
            <a:r>
              <a:rPr lang="en-US" sz="1600" dirty="0"/>
              <a:t>draw() </a:t>
            </a:r>
            <a:r>
              <a:rPr lang="uk-UA" sz="1600" dirty="0"/>
              <a:t>на об'єкті </a:t>
            </a:r>
            <a:r>
              <a:rPr lang="en-US" sz="1600" dirty="0"/>
              <a:t>Rectangle - </a:t>
            </a:r>
            <a:r>
              <a:rPr lang="uk-UA" sz="1600" dirty="0"/>
              <a:t>до малювання прямокутника. </a:t>
            </a:r>
          </a:p>
        </p:txBody>
      </p:sp>
    </p:spTree>
    <p:extLst>
      <p:ext uri="{BB962C8B-B14F-4D97-AF65-F5344CB8AC3E}">
        <p14:creationId xmlns:p14="http://schemas.microsoft.com/office/powerpoint/2010/main" val="40861586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800" b="1" dirty="0"/>
              <a:t>Як влаштований </a:t>
            </a:r>
            <a:r>
              <a:rPr lang="en-US" sz="1800" b="1" i="1" dirty="0"/>
              <a:t>Singleton</a:t>
            </a:r>
            <a:r>
              <a:rPr lang="en-US" sz="1800" b="1" dirty="0"/>
              <a:t> </a:t>
            </a:r>
            <a:endParaRPr lang="ru-RU" sz="1800" b="1" dirty="0"/>
          </a:p>
          <a:p>
            <a:pPr marL="0" indent="0">
              <a:buNone/>
            </a:pPr>
            <a:r>
              <a:rPr lang="uk-UA" sz="1600" dirty="0"/>
              <a:t>Шаблон </a:t>
            </a:r>
            <a:r>
              <a:rPr lang="en-US" sz="1600" b="1" i="1" dirty="0"/>
              <a:t>Singleton</a:t>
            </a:r>
            <a:r>
              <a:rPr lang="en-US" sz="1600" dirty="0"/>
              <a:t> </a:t>
            </a:r>
            <a:r>
              <a:rPr lang="uk-UA" sz="1600" dirty="0"/>
              <a:t>надає </a:t>
            </a:r>
            <a:r>
              <a:rPr lang="uk-UA" sz="1600" b="1" i="1" dirty="0"/>
              <a:t>механізм створення одного і тільки один примірника об'єкта</a:t>
            </a:r>
            <a:r>
              <a:rPr lang="uk-UA" sz="1600" dirty="0"/>
              <a:t>, і надання до нього глобальну точку доступу. Тому, </a:t>
            </a:r>
            <a:r>
              <a:rPr lang="en-US" sz="1600" dirty="0"/>
              <a:t>Singletons </a:t>
            </a:r>
            <a:r>
              <a:rPr lang="uk-UA" sz="1600" dirty="0"/>
              <a:t>зазвичай використовуються в таких випадках, як </a:t>
            </a:r>
            <a:r>
              <a:rPr lang="uk-UA" sz="1600" i="1" dirty="0"/>
              <a:t>ведення журналу або операції з базою даних</a:t>
            </a:r>
            <a:r>
              <a:rPr lang="uk-UA" sz="1600" dirty="0"/>
              <a:t>, </a:t>
            </a:r>
            <a:r>
              <a:rPr lang="uk-UA" sz="1600" i="1" dirty="0"/>
              <a:t>диспетчера черги друку</a:t>
            </a:r>
            <a:r>
              <a:rPr lang="uk-UA" sz="1600" dirty="0"/>
              <a:t> і багатьох інших, де існує необхідність мати тільки один екземпляр, який доступний у всьому додатку, </a:t>
            </a:r>
            <a:r>
              <a:rPr lang="uk-UA" sz="1600" i="1" dirty="0"/>
              <a:t>щоб уникнути конфліктуючих запитів на один і той же ресурс</a:t>
            </a:r>
            <a:r>
              <a:rPr lang="uk-UA" sz="1600" dirty="0"/>
              <a:t>. </a:t>
            </a:r>
          </a:p>
          <a:p>
            <a:pPr marL="0" indent="0">
              <a:buNone/>
            </a:pPr>
            <a:r>
              <a:rPr lang="uk-UA" sz="1600" dirty="0"/>
              <a:t>Наприклад, є необхідність використовувати </a:t>
            </a:r>
            <a:r>
              <a:rPr lang="uk-UA" sz="1600" i="1" dirty="0"/>
              <a:t>один об'єкт бази даних для виконання операцій з БД</a:t>
            </a:r>
            <a:r>
              <a:rPr lang="uk-UA" sz="1600" dirty="0"/>
              <a:t> для забезпечення узгодженості даних або один </a:t>
            </a:r>
            <a:r>
              <a:rPr lang="uk-UA" sz="1600" i="1" dirty="0"/>
              <a:t>об'єкт класу ведення журналу для декількох служб</a:t>
            </a:r>
            <a:r>
              <a:rPr lang="uk-UA" sz="1600" dirty="0"/>
              <a:t>, щоб послідовно вивантажувати повідомлення журналу в певний файл журналу.</a:t>
            </a:r>
          </a:p>
          <a:p>
            <a:pPr marL="0" indent="0">
              <a:buNone/>
            </a:pPr>
            <a:r>
              <a:rPr lang="uk-UA" sz="1600" dirty="0"/>
              <a:t> Якщо коротко, мета шаблону </a:t>
            </a:r>
            <a:r>
              <a:rPr lang="en-US" sz="1600" dirty="0"/>
              <a:t>Singleton </a:t>
            </a:r>
            <a:r>
              <a:rPr lang="uk-UA" sz="1600" dirty="0"/>
              <a:t>полягають в наступному: </a:t>
            </a:r>
          </a:p>
          <a:p>
            <a:pPr marL="0" indent="0">
              <a:buNone/>
            </a:pPr>
            <a:r>
              <a:rPr lang="uk-UA" sz="1600" dirty="0"/>
              <a:t>• Забезпечення створення одного і тільки одного об'єкта класу </a:t>
            </a:r>
          </a:p>
          <a:p>
            <a:pPr marL="0" indent="0">
              <a:buNone/>
            </a:pPr>
            <a:r>
              <a:rPr lang="uk-UA" sz="1600" dirty="0"/>
              <a:t>• Надання точки доступу для об'єкта, який є глобальним для програми </a:t>
            </a:r>
          </a:p>
          <a:p>
            <a:pPr marL="0" indent="0">
              <a:buNone/>
            </a:pPr>
            <a:r>
              <a:rPr lang="uk-UA" sz="1600" dirty="0"/>
              <a:t>• Контроль одночасного доступу до ресурсів, які є спільними</a:t>
            </a:r>
          </a:p>
          <a:p>
            <a:pPr marL="0" indent="0">
              <a:buNone/>
            </a:pPr>
            <a:endParaRPr lang="uk-UA" sz="1600" dirty="0"/>
          </a:p>
          <a:p>
            <a:pPr marL="0" indent="0">
              <a:buNone/>
            </a:pPr>
            <a:r>
              <a:rPr lang="uk-UA" sz="1600" u="sng" dirty="0"/>
              <a:t> Простий спосіб реалізації </a:t>
            </a:r>
            <a:r>
              <a:rPr lang="en-US" sz="1600" u="sng" dirty="0"/>
              <a:t>Singleton</a:t>
            </a:r>
            <a:r>
              <a:rPr lang="uk-UA" sz="1600" u="sng" dirty="0"/>
              <a:t> в інших мовах програмування</a:t>
            </a:r>
            <a:r>
              <a:rPr lang="en-US" sz="1600" u="sng" dirty="0"/>
              <a:t> </a:t>
            </a:r>
            <a:r>
              <a:rPr lang="en-US" sz="1600" dirty="0"/>
              <a:t>- </a:t>
            </a:r>
            <a:r>
              <a:rPr lang="uk-UA" sz="1600" dirty="0"/>
              <a:t>зробити закритим метод конструктора і створити статичний метод, який виконує ініціалізацію об'єкта. Таким чином, один об'єкт створюється при першому виклику, а клас буде завжди повертати той самий об'єкт при спроби нової ініціалізації об'єкта. В </a:t>
            </a:r>
            <a:r>
              <a:rPr lang="en-US" sz="1600" dirty="0"/>
              <a:t>Python </a:t>
            </a:r>
            <a:r>
              <a:rPr lang="uk-UA" sz="1600" dirty="0"/>
              <a:t>це реалізується інакше, оскільки в ньому немає можливості створювати приватні конструктори. </a:t>
            </a:r>
          </a:p>
        </p:txBody>
      </p:sp>
    </p:spTree>
    <p:extLst>
      <p:ext uri="{BB962C8B-B14F-4D97-AF65-F5344CB8AC3E}">
        <p14:creationId xmlns:p14="http://schemas.microsoft.com/office/powerpoint/2010/main" val="1885580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b="1" i="1" dirty="0"/>
              <a:t>Реалізація класичного Сінглтона в </a:t>
            </a:r>
            <a:r>
              <a:rPr lang="en-US" sz="1600" b="1" i="1" dirty="0"/>
              <a:t>Python </a:t>
            </a:r>
            <a:endParaRPr lang="ru-RU" sz="1600" b="1" i="1" dirty="0"/>
          </a:p>
          <a:p>
            <a:pPr marL="0" indent="0">
              <a:buNone/>
            </a:pPr>
            <a:r>
              <a:rPr lang="uk-UA" sz="1600" dirty="0"/>
              <a:t>Ось приклад коду шаблону </a:t>
            </a:r>
            <a:r>
              <a:rPr lang="en-US" sz="1600" dirty="0"/>
              <a:t>Singleton </a:t>
            </a:r>
            <a:r>
              <a:rPr lang="uk-UA" sz="1600" dirty="0"/>
              <a:t>в </a:t>
            </a:r>
            <a:r>
              <a:rPr lang="en-US" sz="1600" dirty="0"/>
              <a:t>Python. </a:t>
            </a:r>
            <a:endParaRPr lang="ru-RU" sz="1600" dirty="0"/>
          </a:p>
          <a:p>
            <a:pPr marL="0" indent="0">
              <a:buNone/>
            </a:pPr>
            <a:r>
              <a:rPr lang="uk-UA" sz="1600" dirty="0"/>
              <a:t>У цьому прикладі є дві основні речі: </a:t>
            </a:r>
          </a:p>
          <a:p>
            <a:pPr marL="342900" indent="-342900">
              <a:spcBef>
                <a:spcPts val="0"/>
              </a:spcBef>
              <a:buAutoNum type="arabicPeriod"/>
            </a:pPr>
            <a:r>
              <a:rPr lang="uk-UA" sz="1600" dirty="0"/>
              <a:t>Зробимо можливим створення тільки одного примірника класу </a:t>
            </a:r>
            <a:r>
              <a:rPr lang="en-US" sz="1600" dirty="0"/>
              <a:t>Singleton. </a:t>
            </a:r>
            <a:endParaRPr lang="ru-RU" sz="1600" dirty="0"/>
          </a:p>
          <a:p>
            <a:pPr marL="342900" indent="-342900">
              <a:spcBef>
                <a:spcPts val="0"/>
              </a:spcBef>
              <a:buAutoNum type="arabicPeriod"/>
            </a:pPr>
            <a:r>
              <a:rPr lang="uk-UA" sz="1600" dirty="0"/>
              <a:t>Якщо екземпляр існує, ми завжди будемо використовувати вже існуючий об'єкт. </a:t>
            </a:r>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342900" indent="-342900">
              <a:spcBef>
                <a:spcPts val="0"/>
              </a:spcBef>
              <a:buAutoNum type="arabicPeriod"/>
            </a:pPr>
            <a:endParaRPr lang="ru-RU" sz="1600" dirty="0"/>
          </a:p>
          <a:p>
            <a:pPr marL="0" indent="0">
              <a:spcBef>
                <a:spcPts val="0"/>
              </a:spcBef>
              <a:buNone/>
            </a:pPr>
            <a:r>
              <a:rPr lang="uk-UA" sz="1600" dirty="0"/>
              <a:t>У цьому фрагменті коду перевизначено метод </a:t>
            </a:r>
            <a:r>
              <a:rPr lang="uk-UA" sz="1600" b="1" i="1" dirty="0"/>
              <a:t>__</a:t>
            </a:r>
            <a:r>
              <a:rPr lang="en-US" sz="1600" b="1" i="1" dirty="0"/>
              <a:t>new__</a:t>
            </a:r>
            <a:r>
              <a:rPr lang="en-US" sz="1600" dirty="0"/>
              <a:t> (</a:t>
            </a:r>
            <a:r>
              <a:rPr lang="uk-UA" sz="1600" dirty="0"/>
              <a:t>спеціальний метод для створення об'єктів), що б керувати створенням об'єкта. Об'єкт </a:t>
            </a:r>
            <a:r>
              <a:rPr lang="en-US" sz="1600" b="1" i="1" dirty="0"/>
              <a:t>s </a:t>
            </a:r>
            <a:r>
              <a:rPr lang="uk-UA" sz="1600" dirty="0"/>
              <a:t>створюється за допомогою методу </a:t>
            </a:r>
            <a:r>
              <a:rPr lang="uk-UA" sz="1600" b="1" i="1" dirty="0"/>
              <a:t>__</a:t>
            </a:r>
            <a:r>
              <a:rPr lang="en-US" sz="1600" b="1" i="1" dirty="0"/>
              <a:t>new__</a:t>
            </a:r>
            <a:r>
              <a:rPr lang="en-US" sz="1600" dirty="0"/>
              <a:t>, </a:t>
            </a:r>
            <a:r>
              <a:rPr lang="uk-UA" sz="1600" dirty="0"/>
              <a:t>але перед цим він перевіряє, чи існує вже створений об'єкт. </a:t>
            </a:r>
          </a:p>
          <a:p>
            <a:pPr marL="0" indent="0">
              <a:spcBef>
                <a:spcPts val="0"/>
              </a:spcBef>
              <a:buNone/>
            </a:pPr>
            <a:r>
              <a:rPr lang="uk-UA" sz="1600" dirty="0"/>
              <a:t>Метод </a:t>
            </a:r>
            <a:r>
              <a:rPr lang="en-US" sz="1600" b="1" i="1" dirty="0" err="1"/>
              <a:t>hasattr</a:t>
            </a:r>
            <a:r>
              <a:rPr lang="en-US" sz="1600" dirty="0"/>
              <a:t> (</a:t>
            </a:r>
            <a:r>
              <a:rPr lang="uk-UA" sz="1600" dirty="0"/>
              <a:t>спеціальний метод</a:t>
            </a:r>
            <a:r>
              <a:rPr lang="en-US" sz="1600" dirty="0"/>
              <a:t>, </a:t>
            </a:r>
            <a:r>
              <a:rPr lang="uk-UA" sz="1600" dirty="0"/>
              <a:t>що дозволяє визначити, чи має об'єкт певну властивість), використовується для перевірки наявності у об'єкта </a:t>
            </a:r>
            <a:r>
              <a:rPr lang="en-US" sz="1600" b="1" i="1" dirty="0" err="1"/>
              <a:t>cls</a:t>
            </a:r>
            <a:r>
              <a:rPr lang="en-US" sz="1600" dirty="0"/>
              <a:t> </a:t>
            </a:r>
            <a:r>
              <a:rPr lang="uk-UA" sz="1600" dirty="0"/>
              <a:t>властивості </a:t>
            </a:r>
            <a:r>
              <a:rPr lang="en-US" sz="1600" b="1" i="1" dirty="0"/>
              <a:t>instance</a:t>
            </a:r>
            <a:r>
              <a:rPr lang="en-US" sz="1600" dirty="0"/>
              <a:t>. </a:t>
            </a:r>
            <a:r>
              <a:rPr lang="uk-UA" sz="1600" dirty="0"/>
              <a:t>При створення об'єкта </a:t>
            </a:r>
            <a:r>
              <a:rPr lang="en-US" sz="1600" b="1" i="1" dirty="0"/>
              <a:t>s</a:t>
            </a:r>
            <a:r>
              <a:rPr lang="en-US" sz="1600" dirty="0"/>
              <a:t>, </a:t>
            </a:r>
            <a:r>
              <a:rPr lang="uk-UA" sz="1600" dirty="0"/>
              <a:t>об'єкт просто створюється. </a:t>
            </a:r>
          </a:p>
          <a:p>
            <a:pPr marL="0" indent="0">
              <a:spcBef>
                <a:spcPts val="0"/>
              </a:spcBef>
              <a:buNone/>
            </a:pPr>
            <a:r>
              <a:rPr lang="uk-UA" sz="1600" dirty="0"/>
              <a:t>У разі створення об'єкта </a:t>
            </a:r>
            <a:r>
              <a:rPr lang="en-US" sz="1600" b="1" i="1" dirty="0"/>
              <a:t>s1</a:t>
            </a:r>
            <a:r>
              <a:rPr lang="en-US" sz="1600" dirty="0"/>
              <a:t>, </a:t>
            </a:r>
            <a:r>
              <a:rPr lang="en-US" sz="1600" b="1" i="1" dirty="0" err="1"/>
              <a:t>hasattr</a:t>
            </a:r>
            <a:r>
              <a:rPr lang="en-US" sz="1600" b="1" i="1" dirty="0"/>
              <a:t>()</a:t>
            </a:r>
            <a:r>
              <a:rPr lang="en-US" sz="1600" dirty="0"/>
              <a:t> </a:t>
            </a:r>
            <a:r>
              <a:rPr lang="uk-UA" sz="1600" dirty="0"/>
              <a:t>виявляє, що у об'єкта вже існує властивість </a:t>
            </a:r>
            <a:r>
              <a:rPr lang="en-US" sz="1600" b="1" i="1" dirty="0"/>
              <a:t>instance</a:t>
            </a:r>
            <a:r>
              <a:rPr lang="en-US" sz="1600" dirty="0"/>
              <a:t>, </a:t>
            </a:r>
            <a:r>
              <a:rPr lang="uk-UA" sz="1600" dirty="0"/>
              <a:t>і, отже, </a:t>
            </a:r>
            <a:r>
              <a:rPr lang="en-US" sz="1600" b="1" i="1" dirty="0"/>
              <a:t>s1</a:t>
            </a:r>
            <a:r>
              <a:rPr lang="en-US" sz="1600" dirty="0"/>
              <a:t> </a:t>
            </a:r>
            <a:r>
              <a:rPr lang="uk-UA" sz="1600" dirty="0"/>
              <a:t>використовує вже існуючий екземпляр об'єкта </a:t>
            </a:r>
          </a:p>
        </p:txBody>
      </p:sp>
      <p:sp>
        <p:nvSpPr>
          <p:cNvPr id="5" name="Rectangle 1"/>
          <p:cNvSpPr>
            <a:spLocks noChangeArrowheads="1"/>
          </p:cNvSpPr>
          <p:nvPr/>
        </p:nvSpPr>
        <p:spPr bwMode="auto">
          <a:xfrm>
            <a:off x="298764" y="1892765"/>
            <a:ext cx="4666662" cy="203132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Singleton</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object</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B200B2"/>
                </a:solidFill>
                <a:effectLst/>
                <a:latin typeface="JetBrains Mono"/>
              </a:rPr>
              <a:t>__new__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if not hasattr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733B"/>
                </a:solidFill>
                <a:effectLst/>
                <a:latin typeface="JetBrains Mono"/>
              </a:rPr>
              <a:t>'instance'</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.instance = </a:t>
            </a:r>
            <a:r>
              <a:rPr kumimoji="0" lang="ru-RU" altLang="ru-RU" sz="1400" b="0" i="0" u="none" strike="noStrike" cap="none" normalizeH="0" baseline="0" dirty="0">
                <a:ln>
                  <a:noFill/>
                </a:ln>
                <a:solidFill>
                  <a:srgbClr val="000080"/>
                </a:solidFill>
                <a:effectLst/>
                <a:latin typeface="JetBrains Mono"/>
              </a:rPr>
              <a:t>super</a:t>
            </a:r>
            <a:r>
              <a:rPr kumimoji="0" lang="ru-RU" altLang="ru-RU" sz="1400" b="0" i="0" u="none" strike="noStrike" cap="none" normalizeH="0" baseline="0" dirty="0">
                <a:ln>
                  <a:noFill/>
                </a:ln>
                <a:solidFill>
                  <a:srgbClr val="262626"/>
                </a:solidFill>
                <a:effectLst/>
                <a:latin typeface="JetBrains Mono"/>
              </a:rPr>
              <a:t>(Singleton, </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B200B2"/>
                </a:solidFill>
                <a:effectLst/>
                <a:latin typeface="JetBrains Mono"/>
              </a:rPr>
              <a:t>__new__</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return </a:t>
            </a:r>
            <a:r>
              <a:rPr kumimoji="0" lang="ru-RU" altLang="ru-RU" sz="1400" b="0" i="0" u="none" strike="noStrike" cap="none" normalizeH="0" baseline="0" dirty="0">
                <a:ln>
                  <a:noFill/>
                </a:ln>
                <a:solidFill>
                  <a:srgbClr val="94558D"/>
                </a:solidFill>
                <a:effectLst/>
                <a:latin typeface="JetBrains Mono"/>
              </a:rPr>
              <a:t>cls</a:t>
            </a:r>
            <a:r>
              <a:rPr kumimoji="0" lang="ru-RU" altLang="ru-RU" sz="1400" b="0" i="0" u="none" strike="noStrike" cap="none" normalizeH="0" baseline="0" dirty="0">
                <a:ln>
                  <a:noFill/>
                </a:ln>
                <a:solidFill>
                  <a:srgbClr val="262626"/>
                </a:solidFill>
                <a:effectLst/>
                <a:latin typeface="JetBrains Mono"/>
              </a:rPr>
              <a:t>.instance</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s = </a:t>
            </a:r>
            <a:r>
              <a:rPr kumimoji="0" lang="ru-RU" altLang="ru-RU" sz="1400" b="0" i="0" u="none" strike="noStrike" cap="none" normalizeH="0" baseline="0" dirty="0">
                <a:ln>
                  <a:noFill/>
                </a:ln>
                <a:solidFill>
                  <a:srgbClr val="000000"/>
                </a:solidFill>
                <a:effectLst/>
                <a:latin typeface="JetBrains Mono"/>
              </a:rPr>
              <a:t>Singleton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"Object created"</a:t>
            </a:r>
            <a:r>
              <a:rPr kumimoji="0" lang="ru-RU" altLang="ru-RU" sz="1400" b="0" i="0" u="none" strike="noStrike" cap="none" normalizeH="0" baseline="0" dirty="0">
                <a:ln>
                  <a:noFill/>
                </a:ln>
                <a:solidFill>
                  <a:srgbClr val="262626"/>
                </a:solidFill>
                <a:effectLst/>
                <a:latin typeface="JetBrains Mono"/>
              </a:rPr>
              <a:t>, s)</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s1 = </a:t>
            </a:r>
            <a:r>
              <a:rPr kumimoji="0" lang="ru-RU" altLang="ru-RU" sz="1400" b="0" i="0" u="none" strike="noStrike" cap="none" normalizeH="0" baseline="0" dirty="0">
                <a:ln>
                  <a:noFill/>
                </a:ln>
                <a:solidFill>
                  <a:srgbClr val="000000"/>
                </a:solidFill>
                <a:effectLst/>
                <a:latin typeface="JetBrains Mono"/>
              </a:rPr>
              <a:t>Singleton</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"Object created"</a:t>
            </a:r>
            <a:r>
              <a:rPr kumimoji="0" lang="ru-RU" altLang="ru-RU" sz="1400" b="0" i="0" u="none" strike="noStrike" cap="none" normalizeH="0" baseline="0" dirty="0">
                <a:ln>
                  <a:noFill/>
                </a:ln>
                <a:solidFill>
                  <a:srgbClr val="262626"/>
                </a:solidFill>
                <a:effectLst/>
                <a:latin typeface="JetBrains Mono"/>
              </a:rPr>
              <a:t>, s1)</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5333811" y="3333540"/>
            <a:ext cx="6286500" cy="590550"/>
          </a:xfrm>
          <a:prstGeom prst="rect">
            <a:avLst/>
          </a:prstGeom>
          <a:ln>
            <a:solidFill>
              <a:schemeClr val="tx1"/>
            </a:solidFill>
          </a:ln>
        </p:spPr>
      </p:pic>
    </p:spTree>
    <p:extLst>
      <p:ext uri="{BB962C8B-B14F-4D97-AF65-F5344CB8AC3E}">
        <p14:creationId xmlns:p14="http://schemas.microsoft.com/office/powerpoint/2010/main" val="25332382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b="1" dirty="0"/>
              <a:t>Відкладений екземпляр в </a:t>
            </a:r>
            <a:r>
              <a:rPr lang="en-US" sz="1600" b="1" dirty="0"/>
              <a:t>Singleton</a:t>
            </a:r>
            <a:endParaRPr lang="uk-UA" sz="1600" b="1" dirty="0"/>
          </a:p>
          <a:p>
            <a:pPr marL="0" indent="0">
              <a:buNone/>
            </a:pPr>
            <a:r>
              <a:rPr lang="en-US" sz="1600" dirty="0"/>
              <a:t> </a:t>
            </a:r>
            <a:r>
              <a:rPr lang="uk-UA" sz="1600" dirty="0"/>
              <a:t>Одним з варіантів використання шаблону </a:t>
            </a:r>
            <a:r>
              <a:rPr lang="en-US" sz="1600" b="1" i="1" dirty="0"/>
              <a:t>Singleton</a:t>
            </a:r>
            <a:r>
              <a:rPr lang="en-US" sz="1600" dirty="0"/>
              <a:t> </a:t>
            </a:r>
            <a:r>
              <a:rPr lang="uk-UA" sz="1600" dirty="0"/>
              <a:t>є відкладена ініціалізація. </a:t>
            </a:r>
          </a:p>
          <a:p>
            <a:pPr marL="0" indent="0">
              <a:buNone/>
            </a:pPr>
            <a:r>
              <a:rPr lang="uk-UA" sz="1600" dirty="0"/>
              <a:t>Наприклад, в разі імпорту модулів ми можемо автоматично створити об'єкт, навіть якщо він не потрібен. Відкладене створення екземпляра гарантує, що </a:t>
            </a:r>
            <a:r>
              <a:rPr lang="uk-UA" sz="1600" i="1" dirty="0"/>
              <a:t>об'єкт створюється, тільки тоді, коли він дійсно необхідний</a:t>
            </a:r>
            <a:r>
              <a:rPr lang="uk-UA" sz="1600" dirty="0"/>
              <a:t>. </a:t>
            </a:r>
          </a:p>
          <a:p>
            <a:pPr marL="0" indent="0">
              <a:buNone/>
            </a:pPr>
            <a:r>
              <a:rPr lang="uk-UA" sz="1600" dirty="0"/>
              <a:t>У наступному прикладі коду, коли використовується </a:t>
            </a:r>
            <a:r>
              <a:rPr lang="en-US" sz="1600" b="1" i="1" dirty="0"/>
              <a:t>s = Singleton()</a:t>
            </a:r>
            <a:r>
              <a:rPr lang="en-US" sz="1600" dirty="0"/>
              <a:t>, </a:t>
            </a:r>
            <a:r>
              <a:rPr lang="uk-UA" sz="1600" dirty="0"/>
              <a:t>викликається метод </a:t>
            </a:r>
            <a:r>
              <a:rPr lang="uk-UA" sz="1600" b="1" i="1" dirty="0"/>
              <a:t>__</a:t>
            </a:r>
            <a:r>
              <a:rPr lang="en-US" sz="1600" b="1" i="1" dirty="0" err="1"/>
              <a:t>init</a:t>
            </a:r>
            <a:r>
              <a:rPr lang="en-US" sz="1600" b="1" i="1" dirty="0"/>
              <a:t>__</a:t>
            </a:r>
            <a:r>
              <a:rPr lang="en-US" sz="1600" dirty="0"/>
              <a:t>, </a:t>
            </a:r>
            <a:r>
              <a:rPr lang="uk-UA" sz="1600" dirty="0"/>
              <a:t>але при цьому новий об'єкт не буде створено. Фактичне створення об'єкта відбудеться, коли виконається </a:t>
            </a:r>
            <a:r>
              <a:rPr lang="en-US" sz="1600" b="1" i="1" dirty="0" err="1"/>
              <a:t>Singleton.getInstance</a:t>
            </a:r>
            <a:r>
              <a:rPr lang="en-US" sz="1600" b="1" i="1" dirty="0"/>
              <a:t>()</a:t>
            </a:r>
            <a:r>
              <a:rPr lang="en-US" sz="1600" dirty="0"/>
              <a:t>. </a:t>
            </a:r>
            <a:endParaRPr lang="uk-UA" sz="1600" dirty="0"/>
          </a:p>
        </p:txBody>
      </p:sp>
      <p:sp>
        <p:nvSpPr>
          <p:cNvPr id="5" name="Rectangle 1"/>
          <p:cNvSpPr>
            <a:spLocks noChangeArrowheads="1"/>
          </p:cNvSpPr>
          <p:nvPr/>
        </p:nvSpPr>
        <p:spPr bwMode="auto">
          <a:xfrm>
            <a:off x="238351" y="2153619"/>
            <a:ext cx="6025496" cy="375487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Singleton</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__instance = </a:t>
            </a:r>
            <a:r>
              <a:rPr kumimoji="0" lang="ru-RU" altLang="ru-RU" sz="1400" b="0" i="0" u="none" strike="noStrike" cap="none" normalizeH="0" baseline="0">
                <a:ln>
                  <a:noFill/>
                </a:ln>
                <a:solidFill>
                  <a:srgbClr val="000080"/>
                </a:solidFill>
                <a:effectLst/>
                <a:latin typeface="JetBrains Mono"/>
              </a:rPr>
              <a:t>None</a:t>
            </a: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000080"/>
                </a:solidFill>
                <a:effectLst/>
                <a:latin typeface="JetBrains Mono"/>
              </a:rPr>
              <a:t>    def </a:t>
            </a:r>
            <a:r>
              <a:rPr kumimoji="0" lang="ru-RU" altLang="ru-RU" sz="1400" b="0" i="0" u="none" strike="noStrike" cap="none" normalizeH="0" baseline="0">
                <a:ln>
                  <a:noFill/>
                </a:ln>
                <a:solidFill>
                  <a:srgbClr val="B200B2"/>
                </a:solidFill>
                <a:effectLst/>
                <a:latin typeface="JetBrains Mono"/>
              </a:rPr>
              <a:t>__init__</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if not </a:t>
            </a:r>
            <a:r>
              <a:rPr kumimoji="0" lang="ru-RU" altLang="ru-RU" sz="1400" b="0" i="0" u="none" strike="noStrike" cap="none" normalizeH="0" baseline="0">
                <a:ln>
                  <a:noFill/>
                </a:ln>
                <a:solidFill>
                  <a:srgbClr val="262626"/>
                </a:solidFill>
                <a:effectLst/>
                <a:latin typeface="JetBrains Mono"/>
              </a:rPr>
              <a:t>Singleton.__instance: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 Викликано метод __init__ "</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else</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"Об’єкт вже створено!:"</a:t>
            </a: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self</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getInstance</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808000"/>
                </a:solidFill>
                <a:effectLst/>
                <a:latin typeface="JetBrains Mono"/>
              </a:rPr>
              <a:t>@classmethod</a:t>
            </a:r>
            <a:br>
              <a:rPr kumimoji="0" lang="ru-RU" altLang="ru-RU" sz="1400" b="0" i="0" u="none" strike="noStrike" cap="none" normalizeH="0" baseline="0">
                <a:ln>
                  <a:noFill/>
                </a:ln>
                <a:solidFill>
                  <a:srgbClr val="808000"/>
                </a:solidFill>
                <a:effectLst/>
                <a:latin typeface="JetBrains Mono"/>
              </a:rPr>
            </a:br>
            <a:r>
              <a:rPr kumimoji="0" lang="ru-RU" altLang="ru-RU" sz="1400" b="0" i="0" u="none" strike="noStrike" cap="none" normalizeH="0" baseline="0">
                <a:ln>
                  <a:noFill/>
                </a:ln>
                <a:solidFill>
                  <a:srgbClr val="808000"/>
                </a:solidFill>
                <a:effectLst/>
                <a:latin typeface="JetBrains Mono"/>
              </a:rPr>
              <a:t>    </a:t>
            </a: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getInstance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94558D"/>
                </a:solidFill>
                <a:effectLst/>
                <a:latin typeface="JetBrains Mono"/>
              </a:rPr>
              <a:t>cls</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if not </a:t>
            </a:r>
            <a:r>
              <a:rPr kumimoji="0" lang="ru-RU" altLang="ru-RU" sz="1400" b="0" i="0" u="none" strike="noStrike" cap="none" normalizeH="0" baseline="0">
                <a:ln>
                  <a:noFill/>
                </a:ln>
                <a:solidFill>
                  <a:srgbClr val="94558D"/>
                </a:solidFill>
                <a:effectLst/>
                <a:latin typeface="JetBrains Mono"/>
              </a:rPr>
              <a:t>cls</a:t>
            </a:r>
            <a:r>
              <a:rPr kumimoji="0" lang="ru-RU" altLang="ru-RU" sz="1400" b="0" i="0" u="none" strike="noStrike" cap="none" normalizeH="0" baseline="0">
                <a:ln>
                  <a:noFill/>
                </a:ln>
                <a:solidFill>
                  <a:srgbClr val="262626"/>
                </a:solidFill>
                <a:effectLst/>
                <a:latin typeface="JetBrains Mono"/>
              </a:rPr>
              <a:t>.__instance: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94558D"/>
                </a:solidFill>
                <a:effectLst/>
                <a:latin typeface="JetBrains Mono"/>
              </a:rPr>
              <a:t>cls</a:t>
            </a:r>
            <a:r>
              <a:rPr kumimoji="0" lang="ru-RU" altLang="ru-RU" sz="1400" b="0" i="0" u="none" strike="noStrike" cap="none" normalizeH="0" baseline="0">
                <a:ln>
                  <a:noFill/>
                </a:ln>
                <a:solidFill>
                  <a:srgbClr val="262626"/>
                </a:solidFill>
                <a:effectLst/>
                <a:latin typeface="JetBrains Mono"/>
              </a:rPr>
              <a:t>.__instance = </a:t>
            </a:r>
            <a:r>
              <a:rPr kumimoji="0" lang="ru-RU" altLang="ru-RU" sz="1400" b="0" i="0" u="none" strike="noStrike" cap="none" normalizeH="0" baseline="0">
                <a:ln>
                  <a:noFill/>
                </a:ln>
                <a:solidFill>
                  <a:srgbClr val="000000"/>
                </a:solidFill>
                <a:effectLst/>
                <a:latin typeface="JetBrains Mono"/>
              </a:rPr>
              <a:t>Singleton</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return </a:t>
            </a:r>
            <a:r>
              <a:rPr kumimoji="0" lang="ru-RU" altLang="ru-RU" sz="1400" b="0" i="0" u="none" strike="noStrike" cap="none" normalizeH="0" baseline="0">
                <a:ln>
                  <a:noFill/>
                </a:ln>
                <a:solidFill>
                  <a:srgbClr val="94558D"/>
                </a:solidFill>
                <a:effectLst/>
                <a:latin typeface="JetBrains Mono"/>
              </a:rPr>
              <a:t>cls</a:t>
            </a:r>
            <a:r>
              <a:rPr kumimoji="0" lang="ru-RU" altLang="ru-RU" sz="1400" b="0" i="0" u="none" strike="noStrike" cap="none" normalizeH="0" baseline="0">
                <a:ln>
                  <a:noFill/>
                </a:ln>
                <a:solidFill>
                  <a:srgbClr val="262626"/>
                </a:solidFill>
                <a:effectLst/>
                <a:latin typeface="JetBrains Mono"/>
              </a:rPr>
              <a:t>.__instance</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s = </a:t>
            </a:r>
            <a:r>
              <a:rPr kumimoji="0" lang="ru-RU" altLang="ru-RU" sz="1400" b="0" i="0" u="none" strike="noStrike" cap="none" normalizeH="0" baseline="0">
                <a:ln>
                  <a:noFill/>
                </a:ln>
                <a:solidFill>
                  <a:srgbClr val="000000"/>
                </a:solidFill>
                <a:effectLst/>
                <a:latin typeface="JetBrains Mono"/>
              </a:rPr>
              <a:t>Singleton</a:t>
            </a:r>
            <a:r>
              <a:rPr kumimoji="0" lang="ru-RU" altLang="ru-RU" sz="1400" b="0" i="0" u="none" strike="noStrike" cap="none" normalizeH="0" baseline="0">
                <a:ln>
                  <a:noFill/>
                </a:ln>
                <a:solidFill>
                  <a:srgbClr val="262626"/>
                </a:solidFill>
                <a:effectLst/>
                <a:latin typeface="JetBrains Mono"/>
              </a:rPr>
              <a:t>()   </a:t>
            </a:r>
            <a:r>
              <a:rPr kumimoji="0" lang="ru-RU" altLang="ru-RU" sz="1400" b="1" i="0" u="none" strike="noStrike" cap="none" normalizeH="0" baseline="0">
                <a:ln>
                  <a:noFill/>
                </a:ln>
                <a:solidFill>
                  <a:srgbClr val="137D00"/>
                </a:solidFill>
                <a:effectLst/>
                <a:latin typeface="JetBrains Mono"/>
              </a:rPr>
              <a:t># Клас ініціалізовано, проте об’єкт не створено</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"Об’єкт створено"</a:t>
            </a:r>
            <a:r>
              <a:rPr kumimoji="0" lang="ru-RU" altLang="ru-RU" sz="1400" b="0" i="0" u="none" strike="noStrike" cap="none" normalizeH="0" baseline="0">
                <a:ln>
                  <a:noFill/>
                </a:ln>
                <a:solidFill>
                  <a:srgbClr val="262626"/>
                </a:solidFill>
                <a:effectLst/>
                <a:latin typeface="JetBrains Mono"/>
              </a:rPr>
              <a:t>, Singleton.</a:t>
            </a:r>
            <a:r>
              <a:rPr kumimoji="0" lang="ru-RU" altLang="ru-RU" sz="1400" b="0" i="0" u="none" strike="noStrike" cap="none" normalizeH="0" baseline="0">
                <a:ln>
                  <a:noFill/>
                </a:ln>
                <a:solidFill>
                  <a:srgbClr val="000000"/>
                </a:solidFill>
                <a:effectLst/>
                <a:latin typeface="JetBrains Mono"/>
              </a:rPr>
              <a:t>getInstance</a:t>
            </a:r>
            <a:r>
              <a:rPr kumimoji="0" lang="ru-RU" altLang="ru-RU" sz="1400" b="0" i="0" u="none" strike="noStrike" cap="none" normalizeH="0" baseline="0">
                <a:ln>
                  <a:noFill/>
                </a:ln>
                <a:solidFill>
                  <a:srgbClr val="262626"/>
                </a:solidFill>
                <a:effectLst/>
                <a:latin typeface="JetBrains Mono"/>
              </a:rPr>
              <a:t>()) </a:t>
            </a:r>
            <a:r>
              <a:rPr kumimoji="0" lang="ru-RU" altLang="ru-RU" sz="1400" b="1" i="0" u="none" strike="noStrike" cap="none" normalizeH="0" baseline="0">
                <a:ln>
                  <a:noFill/>
                </a:ln>
                <a:solidFill>
                  <a:srgbClr val="137D00"/>
                </a:solidFill>
                <a:effectLst/>
                <a:latin typeface="JetBrains Mono"/>
              </a:rPr>
              <a:t># об’єкт створено тут</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262626"/>
                </a:solidFill>
                <a:effectLst/>
                <a:latin typeface="JetBrains Mono"/>
              </a:rPr>
              <a:t>s1 = </a:t>
            </a:r>
            <a:r>
              <a:rPr kumimoji="0" lang="ru-RU" altLang="ru-RU" sz="1400" b="0" i="0" u="none" strike="noStrike" cap="none" normalizeH="0" baseline="0">
                <a:ln>
                  <a:noFill/>
                </a:ln>
                <a:solidFill>
                  <a:srgbClr val="000000"/>
                </a:solidFill>
                <a:effectLst/>
                <a:latin typeface="JetBrains Mono"/>
              </a:rPr>
              <a:t>Singleton</a:t>
            </a:r>
            <a:r>
              <a:rPr kumimoji="0" lang="ru-RU" altLang="ru-RU" sz="1400" b="0" i="0" u="none" strike="noStrike" cap="none" normalizeH="0" baseline="0">
                <a:ln>
                  <a:noFill/>
                </a:ln>
                <a:solidFill>
                  <a:srgbClr val="262626"/>
                </a:solidFill>
                <a:effectLst/>
                <a:latin typeface="JetBrains Mono"/>
              </a:rPr>
              <a:t>()                                   </a:t>
            </a:r>
            <a:r>
              <a:rPr kumimoji="0" lang="ru-RU" altLang="ru-RU" sz="1400" b="1" i="0" u="none" strike="noStrike" cap="none" normalizeH="0" baseline="0">
                <a:ln>
                  <a:noFill/>
                </a:ln>
                <a:solidFill>
                  <a:srgbClr val="137D00"/>
                </a:solidFill>
                <a:effectLst/>
                <a:latin typeface="JetBrains Mono"/>
              </a:rPr>
              <a:t># об’єкт вже створено</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a:off x="5267325" y="5688676"/>
            <a:ext cx="6924675" cy="1085850"/>
          </a:xfrm>
          <a:prstGeom prst="rect">
            <a:avLst/>
          </a:prstGeom>
          <a:ln>
            <a:solidFill>
              <a:schemeClr val="tx1"/>
            </a:solidFill>
          </a:ln>
        </p:spPr>
      </p:pic>
    </p:spTree>
    <p:extLst>
      <p:ext uri="{BB962C8B-B14F-4D97-AF65-F5344CB8AC3E}">
        <p14:creationId xmlns:p14="http://schemas.microsoft.com/office/powerpoint/2010/main" val="1387789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en-US" sz="1600" b="1" dirty="0"/>
              <a:t>Singleton </a:t>
            </a:r>
            <a:r>
              <a:rPr lang="uk-UA" sz="1600" b="1" dirty="0"/>
              <a:t>на рівні модуля</a:t>
            </a:r>
          </a:p>
          <a:p>
            <a:pPr marL="0" indent="0">
              <a:buNone/>
            </a:pPr>
            <a:r>
              <a:rPr lang="uk-UA" sz="1600" i="1" dirty="0"/>
              <a:t>Всі модулі за замовчуванням є Сінглетоном </a:t>
            </a:r>
            <a:r>
              <a:rPr lang="uk-UA" sz="1600" dirty="0"/>
              <a:t>через особливості роботи імпорту в </a:t>
            </a:r>
            <a:r>
              <a:rPr lang="en-US" sz="1600" dirty="0"/>
              <a:t>Python. </a:t>
            </a:r>
            <a:endParaRPr lang="uk-UA" sz="1600" dirty="0"/>
          </a:p>
          <a:p>
            <a:pPr marL="0" indent="0">
              <a:buNone/>
            </a:pPr>
            <a:endParaRPr lang="uk-UA" sz="1600" dirty="0"/>
          </a:p>
          <a:p>
            <a:pPr marL="0" indent="0">
              <a:buNone/>
            </a:pPr>
            <a:r>
              <a:rPr lang="en-US" sz="1600" dirty="0"/>
              <a:t>Python </a:t>
            </a:r>
            <a:r>
              <a:rPr lang="uk-UA" sz="1600" dirty="0"/>
              <a:t>працює наступним чином:</a:t>
            </a:r>
          </a:p>
          <a:p>
            <a:pPr marL="342900" indent="-342900">
              <a:buAutoNum type="arabicPeriod"/>
            </a:pPr>
            <a:r>
              <a:rPr lang="uk-UA" sz="1600" dirty="0"/>
              <a:t>Перевіряє, чи був вже імпортовано модуль. </a:t>
            </a:r>
          </a:p>
          <a:p>
            <a:pPr marL="342900" indent="-342900">
              <a:buAutoNum type="arabicPeriod"/>
            </a:pPr>
            <a:r>
              <a:rPr lang="uk-UA" sz="1600" dirty="0"/>
              <a:t>При імпорті повертає об'єкт модуля. Якщо об'єкта не існує, тобто модуль не імпортовано, він імпортується і створюється його примірник. </a:t>
            </a:r>
          </a:p>
          <a:p>
            <a:pPr marL="342900" indent="-342900">
              <a:buAutoNum type="arabicPeriod"/>
            </a:pPr>
            <a:r>
              <a:rPr lang="uk-UA" sz="1600" dirty="0"/>
              <a:t>Коли модуль імпортується, він ініціалізується. Але коли той же модуль імпортується знову, він вже не ініціалізується, що схоже на поведінку </a:t>
            </a:r>
            <a:r>
              <a:rPr lang="en-US" sz="1600" dirty="0"/>
              <a:t>Singleton, </a:t>
            </a:r>
            <a:r>
              <a:rPr lang="uk-UA" sz="1600" dirty="0"/>
              <a:t>що має тільки один об'єкт і повертає один і той же об'єкт. </a:t>
            </a:r>
          </a:p>
        </p:txBody>
      </p:sp>
    </p:spTree>
    <p:extLst>
      <p:ext uri="{BB962C8B-B14F-4D97-AF65-F5344CB8AC3E}">
        <p14:creationId xmlns:p14="http://schemas.microsoft.com/office/powerpoint/2010/main" val="1247005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44443"/>
            <a:ext cx="11479794" cy="6183517"/>
          </a:xfrm>
        </p:spPr>
        <p:txBody>
          <a:bodyPr>
            <a:normAutofit/>
          </a:bodyPr>
          <a:lstStyle/>
          <a:p>
            <a:pPr marL="0" indent="0" algn="ctr">
              <a:buNone/>
            </a:pPr>
            <a:r>
              <a:rPr lang="uk-UA" sz="1600" b="1" dirty="0"/>
              <a:t>Моностатичний (</a:t>
            </a:r>
            <a:r>
              <a:rPr lang="uk-UA" sz="1600" b="1" i="1" dirty="0"/>
              <a:t>Monostate ) </a:t>
            </a:r>
            <a:r>
              <a:rPr lang="uk-UA" sz="1600" b="1" dirty="0"/>
              <a:t>Сінглтон </a:t>
            </a:r>
          </a:p>
          <a:p>
            <a:pPr marL="0" indent="0" algn="just">
              <a:buNone/>
            </a:pPr>
            <a:r>
              <a:rPr lang="uk-UA" sz="1600" dirty="0"/>
              <a:t>В описі шаблону Singleton в книзі </a:t>
            </a:r>
            <a:r>
              <a:rPr lang="en-US" sz="1600" i="1" dirty="0"/>
              <a:t>Design Patterns: Elements of Reusable Object-Oriented Software</a:t>
            </a:r>
            <a:r>
              <a:rPr lang="uk-UA" sz="1600" dirty="0"/>
              <a:t> йдеться, що </a:t>
            </a:r>
            <a:r>
              <a:rPr lang="uk-UA" sz="1600" i="1" dirty="0"/>
              <a:t>повинен бути один і тільки один об'єкт класу</a:t>
            </a:r>
            <a:r>
              <a:rPr lang="uk-UA" sz="1600" dirty="0"/>
              <a:t>. Однак, згідно з </a:t>
            </a:r>
            <a:r>
              <a:rPr lang="uk-UA" sz="1600" i="1" dirty="0"/>
              <a:t>Алексу Мартеллі</a:t>
            </a:r>
            <a:r>
              <a:rPr lang="uk-UA" sz="1600" dirty="0"/>
              <a:t>, програмісту зазвичай потрібно, щоб екземпляри мали один і той самий стан. Він пропонує розробникам більше піклуватися про стан і поведінку, а не про ідентичність примірників. </a:t>
            </a:r>
          </a:p>
          <a:p>
            <a:pPr marL="0" indent="0" algn="just">
              <a:buNone/>
            </a:pPr>
            <a:r>
              <a:rPr lang="uk-UA" sz="1600" dirty="0"/>
              <a:t>Оскільки концепція заснована на тому що б всі об'єкти мали один і той самий стан, вона також відома як шаблон </a:t>
            </a:r>
            <a:r>
              <a:rPr lang="uk-UA" sz="1600" b="1" i="1" dirty="0"/>
              <a:t>Monostate</a:t>
            </a:r>
            <a:r>
              <a:rPr lang="uk-UA" sz="1600" dirty="0"/>
              <a:t>. </a:t>
            </a:r>
          </a:p>
          <a:p>
            <a:pPr marL="0" indent="0" algn="just">
              <a:buNone/>
            </a:pPr>
            <a:r>
              <a:rPr lang="uk-UA" sz="1600" dirty="0"/>
              <a:t>Змінна </a:t>
            </a:r>
            <a:r>
              <a:rPr lang="uk-UA" sz="1600" b="1" i="1" dirty="0"/>
              <a:t>__dict__</a:t>
            </a:r>
            <a:r>
              <a:rPr lang="uk-UA" sz="1600" dirty="0"/>
              <a:t> присвоюється змінній класу </a:t>
            </a:r>
            <a:r>
              <a:rPr lang="uk-UA" sz="1600" b="1" i="1" dirty="0"/>
              <a:t>__shared_state</a:t>
            </a:r>
            <a:r>
              <a:rPr lang="uk-UA" sz="1600" dirty="0"/>
              <a:t>. Python використовує </a:t>
            </a:r>
            <a:r>
              <a:rPr lang="uk-UA" sz="1600" b="1" i="1" dirty="0"/>
              <a:t>__dict__</a:t>
            </a:r>
            <a:r>
              <a:rPr lang="uk-UA" sz="1600" dirty="0"/>
              <a:t> для зберігання стану кожного об'єкта класу. У наступному коді навмисно призначено </a:t>
            </a:r>
            <a:r>
              <a:rPr lang="uk-UA" sz="1600" b="1" i="1" dirty="0"/>
              <a:t>__shared_state</a:t>
            </a:r>
            <a:r>
              <a:rPr lang="uk-UA" sz="1600" dirty="0"/>
              <a:t> всім створеним екземплярам. Тому, коли створюються два примірника, «</a:t>
            </a:r>
            <a:r>
              <a:rPr lang="uk-UA" sz="1600" b="1" i="1" dirty="0"/>
              <a:t>b</a:t>
            </a:r>
            <a:r>
              <a:rPr lang="uk-UA" sz="1600" dirty="0"/>
              <a:t>» і «</a:t>
            </a:r>
            <a:r>
              <a:rPr lang="uk-UA" sz="1600" b="1" i="1" dirty="0"/>
              <a:t>b1</a:t>
            </a:r>
            <a:r>
              <a:rPr lang="uk-UA" sz="1600" dirty="0"/>
              <a:t>», буде отримано два різні об'єкти. Однак стани змінних </a:t>
            </a:r>
            <a:r>
              <a:rPr lang="uk-UA" sz="1600" b="1" i="1" dirty="0"/>
              <a:t>b.__ dict__</a:t>
            </a:r>
            <a:r>
              <a:rPr lang="uk-UA" sz="1600" dirty="0"/>
              <a:t> і </a:t>
            </a:r>
            <a:r>
              <a:rPr lang="uk-UA" sz="1600" b="1" i="1" dirty="0"/>
              <a:t>b1.__ dict__</a:t>
            </a:r>
            <a:r>
              <a:rPr lang="uk-UA" sz="1600" dirty="0"/>
              <a:t> однакові. Тепер, навіть якщо змінна об'єкта </a:t>
            </a:r>
            <a:r>
              <a:rPr lang="uk-UA" sz="1600" b="1" i="1" dirty="0"/>
              <a:t>x</a:t>
            </a:r>
            <a:r>
              <a:rPr lang="uk-UA" sz="1600" dirty="0"/>
              <a:t> зміниться в об'єкті </a:t>
            </a:r>
            <a:r>
              <a:rPr lang="uk-UA" sz="1600" b="1" i="1" dirty="0"/>
              <a:t>b</a:t>
            </a:r>
            <a:r>
              <a:rPr lang="uk-UA" sz="1600" dirty="0"/>
              <a:t>, зміна копіюється в змінну </a:t>
            </a:r>
            <a:r>
              <a:rPr lang="uk-UA" sz="1600" b="1" i="1" dirty="0"/>
              <a:t>__dict__</a:t>
            </a:r>
            <a:r>
              <a:rPr lang="uk-UA" sz="1600" dirty="0"/>
              <a:t>, яка є спільною для всіх об'єктів, і </a:t>
            </a:r>
            <a:r>
              <a:rPr lang="uk-UA" sz="1600" b="1" i="1" dirty="0"/>
              <a:t>b1</a:t>
            </a:r>
            <a:r>
              <a:rPr lang="uk-UA" sz="1600" dirty="0"/>
              <a:t> </a:t>
            </a:r>
          </a:p>
          <a:p>
            <a:pPr marL="0" indent="0" algn="just">
              <a:buNone/>
            </a:pPr>
            <a:endParaRPr lang="uk-UA" sz="1600" dirty="0"/>
          </a:p>
          <a:p>
            <a:pPr marL="0" indent="0" algn="just">
              <a:buNone/>
            </a:pPr>
            <a:endParaRPr lang="uk-UA" sz="1600" dirty="0"/>
          </a:p>
          <a:p>
            <a:pPr marL="0" indent="0" algn="just">
              <a:buNone/>
            </a:pPr>
            <a:endParaRPr lang="uk-UA" sz="1600" dirty="0"/>
          </a:p>
          <a:p>
            <a:pPr marL="0" indent="0" algn="just">
              <a:buNone/>
            </a:pPr>
            <a:endParaRPr lang="uk-UA" sz="1600" dirty="0"/>
          </a:p>
          <a:p>
            <a:pPr marL="0" indent="0" algn="just">
              <a:buNone/>
            </a:pPr>
            <a:endParaRPr lang="uk-UA" sz="1600" dirty="0"/>
          </a:p>
          <a:p>
            <a:pPr marL="0" indent="0" algn="just">
              <a:buNone/>
            </a:pPr>
            <a:endParaRPr lang="uk-UA" sz="1600" dirty="0"/>
          </a:p>
          <a:p>
            <a:pPr marL="0" indent="0" algn="just">
              <a:buNone/>
            </a:pPr>
            <a:endParaRPr lang="uk-UA" sz="1600" dirty="0"/>
          </a:p>
          <a:p>
            <a:pPr marL="0" indent="0" algn="just">
              <a:buNone/>
            </a:pPr>
            <a:endParaRPr lang="uk-UA" sz="1600" dirty="0"/>
          </a:p>
        </p:txBody>
      </p:sp>
      <p:sp>
        <p:nvSpPr>
          <p:cNvPr id="7" name="Rectangle 6"/>
          <p:cNvSpPr/>
          <p:nvPr/>
        </p:nvSpPr>
        <p:spPr>
          <a:xfrm>
            <a:off x="4722890" y="5850844"/>
            <a:ext cx="6956079" cy="307777"/>
          </a:xfrm>
          <a:prstGeom prst="rect">
            <a:avLst/>
          </a:prstGeom>
        </p:spPr>
        <p:txBody>
          <a:bodyPr wrap="square">
            <a:spAutoFit/>
          </a:bodyPr>
          <a:lstStyle/>
          <a:p>
            <a:pPr algn="just"/>
            <a:r>
              <a:rPr lang="uk-UA" sz="1400" i="1" dirty="0"/>
              <a:t>Інший спосіб реалізації шаблону </a:t>
            </a:r>
            <a:r>
              <a:rPr lang="en-US" sz="1400" b="1" i="1" dirty="0" err="1"/>
              <a:t>Monostate</a:t>
            </a:r>
            <a:r>
              <a:rPr lang="uk-UA" sz="1400" i="1" dirty="0"/>
              <a:t> - це використання методу </a:t>
            </a:r>
            <a:r>
              <a:rPr lang="uk-UA" sz="1400" b="1" i="1" dirty="0"/>
              <a:t>__new__</a:t>
            </a:r>
          </a:p>
        </p:txBody>
      </p:sp>
      <p:sp>
        <p:nvSpPr>
          <p:cNvPr id="5" name="Rectangle 1"/>
          <p:cNvSpPr>
            <a:spLocks noChangeArrowheads="1"/>
          </p:cNvSpPr>
          <p:nvPr/>
        </p:nvSpPr>
        <p:spPr bwMode="auto">
          <a:xfrm>
            <a:off x="298764" y="2679826"/>
            <a:ext cx="5326715" cy="267765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Borg</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__shared_state = {</a:t>
            </a:r>
            <a:r>
              <a:rPr kumimoji="0" lang="ru-RU" altLang="ru-RU" sz="1200" b="0" i="0" u="none" strike="noStrike" cap="none" normalizeH="0" baseline="0">
                <a:ln>
                  <a:noFill/>
                </a:ln>
                <a:solidFill>
                  <a:srgbClr val="00733B"/>
                </a:solidFill>
                <a:effectLst/>
                <a:latin typeface="JetBrains Mono"/>
              </a:rPr>
              <a:t>"1"</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733B"/>
                </a:solidFill>
                <a:effectLst/>
                <a:latin typeface="JetBrains Mono"/>
              </a:rPr>
              <a:t>"2"</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B200B2"/>
                </a:solidFill>
                <a:effectLst/>
                <a:latin typeface="JetBrains Mono"/>
              </a:rPr>
              <a:t>__init__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.x = </a:t>
            </a:r>
            <a:r>
              <a:rPr kumimoji="0" lang="ru-RU" altLang="ru-RU" sz="1200" b="0" i="0" u="none" strike="noStrike" cap="none" normalizeH="0" baseline="0">
                <a:ln>
                  <a:noFill/>
                </a:ln>
                <a:solidFill>
                  <a:srgbClr val="0073E6"/>
                </a:solidFill>
                <a:effectLst/>
                <a:latin typeface="JetBrains Mono"/>
              </a:rPr>
              <a:t>1</a:t>
            </a:r>
            <a:br>
              <a:rPr kumimoji="0" lang="ru-RU" altLang="ru-RU" sz="1200" b="0" i="0" u="none" strike="noStrike" cap="none" normalizeH="0" baseline="0">
                <a:ln>
                  <a:noFill/>
                </a:ln>
                <a:solidFill>
                  <a:srgbClr val="0073E6"/>
                </a:solidFill>
                <a:effectLst/>
                <a:latin typeface="JetBrains Mono"/>
              </a:rPr>
            </a:br>
            <a:r>
              <a:rPr kumimoji="0" lang="ru-RU" altLang="ru-RU" sz="1200" b="0" i="0" u="none" strike="noStrike" cap="none" normalizeH="0" baseline="0">
                <a:ln>
                  <a:noFill/>
                </a:ln>
                <a:solidFill>
                  <a:srgbClr val="0073E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B200B2"/>
                </a:solidFill>
                <a:effectLst/>
                <a:latin typeface="JetBrains Mono"/>
              </a:rPr>
              <a:t>__dict__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.__shared_state</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pass</a:t>
            </a:r>
            <a:br>
              <a:rPr kumimoji="0" lang="ru-RU" altLang="ru-RU" sz="1200" b="0" i="0" u="none" strike="noStrike" cap="none" normalizeH="0" baseline="0">
                <a:ln>
                  <a:noFill/>
                </a:ln>
                <a:solidFill>
                  <a:srgbClr val="000080"/>
                </a:solidFill>
                <a:effectLst/>
                <a:latin typeface="JetBrains Mono"/>
              </a:rPr>
            </a:br>
            <a:br>
              <a:rPr kumimoji="0" lang="ru-RU" altLang="ru-RU" sz="1200" b="0" i="0" u="none" strike="noStrike" cap="none" normalizeH="0" baseline="0">
                <a:ln>
                  <a:noFill/>
                </a:ln>
                <a:solidFill>
                  <a:srgbClr val="000080"/>
                </a:solidFill>
                <a:effectLst/>
                <a:latin typeface="JetBrains Mono"/>
              </a:rPr>
            </a:br>
            <a:r>
              <a:rPr kumimoji="0" lang="ru-RU" altLang="ru-RU" sz="1200" b="0" i="0" u="none" strike="noStrike" cap="none" normalizeH="0" baseline="0">
                <a:ln>
                  <a:noFill/>
                </a:ln>
                <a:solidFill>
                  <a:srgbClr val="262626"/>
                </a:solidFill>
                <a:effectLst/>
                <a:latin typeface="JetBrains Mono"/>
              </a:rPr>
              <a:t>b = </a:t>
            </a:r>
            <a:r>
              <a:rPr kumimoji="0" lang="ru-RU" altLang="ru-RU" sz="1200" b="0" i="0" u="none" strike="noStrike" cap="none" normalizeH="0" baseline="0">
                <a:ln>
                  <a:noFill/>
                </a:ln>
                <a:solidFill>
                  <a:srgbClr val="000000"/>
                </a:solidFill>
                <a:effectLst/>
                <a:latin typeface="JetBrains Mono"/>
              </a:rPr>
              <a:t>Borg</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b1 = </a:t>
            </a:r>
            <a:r>
              <a:rPr kumimoji="0" lang="ru-RU" altLang="ru-RU" sz="1200" b="0" i="0" u="none" strike="noStrike" cap="none" normalizeH="0" baseline="0">
                <a:ln>
                  <a:noFill/>
                </a:ln>
                <a:solidFill>
                  <a:srgbClr val="000000"/>
                </a:solidFill>
                <a:effectLst/>
                <a:latin typeface="JetBrains Mono"/>
              </a:rPr>
              <a:t>Borg</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b.x = </a:t>
            </a:r>
            <a:r>
              <a:rPr kumimoji="0" lang="ru-RU" altLang="ru-RU" sz="1200" b="0" i="0" u="none" strike="noStrike" cap="none" normalizeH="0" baseline="0">
                <a:ln>
                  <a:noFill/>
                </a:ln>
                <a:solidFill>
                  <a:srgbClr val="0073E6"/>
                </a:solidFill>
                <a:effectLst/>
                <a:latin typeface="JetBrains Mono"/>
              </a:rPr>
              <a:t>4</a:t>
            </a:r>
            <a:br>
              <a:rPr kumimoji="0" lang="ru-RU" altLang="ru-RU" sz="1200" b="0" i="0" u="none" strike="noStrike" cap="none" normalizeH="0" baseline="0">
                <a:ln>
                  <a:noFill/>
                </a:ln>
                <a:solidFill>
                  <a:srgbClr val="0073E6"/>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"Borg Object 'b': "</a:t>
            </a:r>
            <a:r>
              <a:rPr kumimoji="0" lang="ru-RU" altLang="ru-RU" sz="1200" b="0" i="0" u="none" strike="noStrike" cap="none" normalizeH="0" baseline="0">
                <a:ln>
                  <a:noFill/>
                </a:ln>
                <a:solidFill>
                  <a:srgbClr val="262626"/>
                </a:solidFill>
                <a:effectLst/>
                <a:latin typeface="JetBrains Mono"/>
              </a:rPr>
              <a:t>, b)                  </a:t>
            </a:r>
            <a:r>
              <a:rPr kumimoji="0" lang="ru-RU" altLang="ru-RU" sz="1200" b="1" i="0" u="none" strike="noStrike" cap="none" normalizeH="0" baseline="0">
                <a:ln>
                  <a:noFill/>
                </a:ln>
                <a:solidFill>
                  <a:srgbClr val="137D00"/>
                </a:solidFill>
                <a:effectLst/>
                <a:latin typeface="JetBrains Mono"/>
              </a:rPr>
              <a:t># b і b1 - різні об’єкти</a:t>
            </a:r>
            <a:br>
              <a:rPr kumimoji="0" lang="ru-RU" altLang="ru-RU" sz="1200" b="1" i="0" u="none" strike="noStrike" cap="none" normalizeH="0" baseline="0">
                <a:ln>
                  <a:noFill/>
                </a:ln>
                <a:solidFill>
                  <a:srgbClr val="137D00"/>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"Borg Object 'b1': "</a:t>
            </a:r>
            <a:r>
              <a:rPr kumimoji="0" lang="ru-RU" altLang="ru-RU" sz="1200" b="0" i="0" u="none" strike="noStrike" cap="none" normalizeH="0" baseline="0">
                <a:ln>
                  <a:noFill/>
                </a:ln>
                <a:solidFill>
                  <a:srgbClr val="262626"/>
                </a:solidFill>
                <a:effectLst/>
                <a:latin typeface="JetBrains Mono"/>
              </a:rPr>
              <a:t>, b1)</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"Object State 'b':"</a:t>
            </a:r>
            <a:r>
              <a:rPr kumimoji="0" lang="ru-RU" altLang="ru-RU" sz="1200" b="0" i="0" u="none" strike="noStrike" cap="none" normalizeH="0" baseline="0">
                <a:ln>
                  <a:noFill/>
                </a:ln>
                <a:solidFill>
                  <a:srgbClr val="262626"/>
                </a:solidFill>
                <a:effectLst/>
                <a:latin typeface="JetBrains Mono"/>
              </a:rPr>
              <a:t>, b.</a:t>
            </a:r>
            <a:r>
              <a:rPr kumimoji="0" lang="ru-RU" altLang="ru-RU" sz="1200" b="0" i="0" u="none" strike="noStrike" cap="none" normalizeH="0" baseline="0">
                <a:ln>
                  <a:noFill/>
                </a:ln>
                <a:solidFill>
                  <a:srgbClr val="B200B2"/>
                </a:solidFill>
                <a:effectLst/>
                <a:latin typeface="JetBrains Mono"/>
              </a:rPr>
              <a:t>__dict__</a:t>
            </a:r>
            <a:r>
              <a:rPr kumimoji="0" lang="ru-RU" altLang="ru-RU" sz="1200" b="0" i="0" u="none" strike="noStrike" cap="none" normalizeH="0" baseline="0">
                <a:ln>
                  <a:noFill/>
                </a:ln>
                <a:solidFill>
                  <a:srgbClr val="262626"/>
                </a:solidFill>
                <a:effectLst/>
                <a:latin typeface="JetBrains Mono"/>
              </a:rPr>
              <a:t>)   </a:t>
            </a:r>
            <a:r>
              <a:rPr kumimoji="0" lang="ru-RU" altLang="ru-RU" sz="1200" b="1" i="0" u="none" strike="noStrike" cap="none" normalizeH="0" baseline="0">
                <a:ln>
                  <a:noFill/>
                </a:ln>
                <a:solidFill>
                  <a:srgbClr val="137D00"/>
                </a:solidFill>
                <a:effectLst/>
                <a:latin typeface="JetBrains Mono"/>
              </a:rPr>
              <a:t># b і b1 поділяють однаковий стан</a:t>
            </a:r>
            <a:br>
              <a:rPr kumimoji="0" lang="ru-RU" altLang="ru-RU" sz="1200" b="1" i="0" u="none" strike="noStrike" cap="none" normalizeH="0" baseline="0">
                <a:ln>
                  <a:noFill/>
                </a:ln>
                <a:solidFill>
                  <a:srgbClr val="137D00"/>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"Object State 'b1':"</a:t>
            </a:r>
            <a:r>
              <a:rPr kumimoji="0" lang="ru-RU" altLang="ru-RU" sz="1200" b="0" i="0" u="none" strike="noStrike" cap="none" normalizeH="0" baseline="0">
                <a:ln>
                  <a:noFill/>
                </a:ln>
                <a:solidFill>
                  <a:srgbClr val="262626"/>
                </a:solidFill>
                <a:effectLst/>
                <a:latin typeface="JetBrains Mono"/>
              </a:rPr>
              <a:t>, b1.</a:t>
            </a:r>
            <a:r>
              <a:rPr kumimoji="0" lang="ru-RU" altLang="ru-RU" sz="1200" b="0" i="0" u="none" strike="noStrike" cap="none" normalizeH="0" baseline="0">
                <a:ln>
                  <a:noFill/>
                </a:ln>
                <a:solidFill>
                  <a:srgbClr val="B200B2"/>
                </a:solidFill>
                <a:effectLst/>
                <a:latin typeface="JetBrains Mono"/>
              </a:rPr>
              <a:t>__dict__</a:t>
            </a:r>
            <a:r>
              <a:rPr kumimoji="0" lang="ru-RU" altLang="ru-RU" sz="1200" b="0" i="0" u="none" strike="noStrike" cap="none" normalizeH="0" baseline="0">
                <a:ln>
                  <a:noFill/>
                </a:ln>
                <a:solidFill>
                  <a:srgbClr val="262626"/>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5775969" y="4281157"/>
            <a:ext cx="6162675" cy="1076325"/>
          </a:xfrm>
          <a:prstGeom prst="rect">
            <a:avLst/>
          </a:prstGeom>
          <a:ln>
            <a:solidFill>
              <a:schemeClr val="tx1"/>
            </a:solidFill>
          </a:ln>
        </p:spPr>
      </p:pic>
      <p:sp>
        <p:nvSpPr>
          <p:cNvPr id="9" name="Rectangle 2"/>
          <p:cNvSpPr>
            <a:spLocks noChangeArrowheads="1"/>
          </p:cNvSpPr>
          <p:nvPr/>
        </p:nvSpPr>
        <p:spPr bwMode="auto">
          <a:xfrm>
            <a:off x="298764" y="5474312"/>
            <a:ext cx="4083169" cy="120032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Borg</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_shared_state = {}</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B200B2"/>
                </a:solidFill>
                <a:effectLst/>
                <a:latin typeface="JetBrains Mono"/>
              </a:rPr>
              <a:t>__new__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 *args, **kwargs):</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obj = </a:t>
            </a:r>
            <a:r>
              <a:rPr kumimoji="0" lang="ru-RU" altLang="ru-RU" sz="1200" b="0" i="0" u="none" strike="noStrike" cap="none" normalizeH="0" baseline="0">
                <a:ln>
                  <a:noFill/>
                </a:ln>
                <a:solidFill>
                  <a:srgbClr val="000080"/>
                </a:solidFill>
                <a:effectLst/>
                <a:latin typeface="JetBrains Mono"/>
              </a:rPr>
              <a:t>super</a:t>
            </a:r>
            <a:r>
              <a:rPr kumimoji="0" lang="ru-RU" altLang="ru-RU" sz="1200" b="0" i="0" u="none" strike="noStrike" cap="none" normalizeH="0" baseline="0">
                <a:ln>
                  <a:noFill/>
                </a:ln>
                <a:solidFill>
                  <a:srgbClr val="262626"/>
                </a:solidFill>
                <a:effectLst/>
                <a:latin typeface="JetBrains Mono"/>
              </a:rPr>
              <a:t>(Borg, </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0000"/>
                </a:solidFill>
                <a:effectLst/>
                <a:latin typeface="JetBrains Mono"/>
              </a:rPr>
              <a:t>__new__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 *args, **kwargs)</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obj.</a:t>
            </a:r>
            <a:r>
              <a:rPr kumimoji="0" lang="ru-RU" altLang="ru-RU" sz="1200" b="0" i="0" u="none" strike="noStrike" cap="none" normalizeH="0" baseline="0">
                <a:ln>
                  <a:noFill/>
                </a:ln>
                <a:solidFill>
                  <a:srgbClr val="B200B2"/>
                </a:solidFill>
                <a:effectLst/>
                <a:latin typeface="JetBrains Mono"/>
              </a:rPr>
              <a:t>__dict__ </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._shared_state</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return </a:t>
            </a:r>
            <a:r>
              <a:rPr kumimoji="0" lang="ru-RU" altLang="ru-RU" sz="1200" b="0" i="0" u="none" strike="noStrike" cap="none" normalizeH="0" baseline="0">
                <a:ln>
                  <a:noFill/>
                </a:ln>
                <a:solidFill>
                  <a:srgbClr val="262626"/>
                </a:solidFill>
                <a:effectLst/>
                <a:latin typeface="JetBrains Mono"/>
              </a:rPr>
              <a:t>obj</a:t>
            </a:r>
            <a:endParaRPr kumimoji="0" lang="ru-RU" altLang="ru-RU" sz="2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20294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dirty="0"/>
              <a:t>Сінглтон і метакласи </a:t>
            </a:r>
            <a:endParaRPr lang="en-US"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Спеціальний метод </a:t>
            </a:r>
            <a:r>
              <a:rPr lang="en-US" sz="1600" b="1" i="1" dirty="0"/>
              <a:t>__call__</a:t>
            </a:r>
            <a:r>
              <a:rPr lang="en-US" sz="1600" dirty="0"/>
              <a:t> </a:t>
            </a:r>
            <a:r>
              <a:rPr lang="uk-UA" sz="1600" dirty="0"/>
              <a:t>викликається, коли необхідно створити об'єкт для вже існуючого класу. У цьому коді, коли створюється екземпляр класу </a:t>
            </a:r>
            <a:r>
              <a:rPr lang="en-US" sz="1600" b="1" i="1" dirty="0" err="1"/>
              <a:t>int</a:t>
            </a:r>
            <a:r>
              <a:rPr lang="en-US" sz="1600" dirty="0"/>
              <a:t> </a:t>
            </a:r>
            <a:r>
              <a:rPr lang="uk-UA" sz="1600" dirty="0"/>
              <a:t>за допомогою </a:t>
            </a:r>
            <a:r>
              <a:rPr lang="en-US" sz="1600" b="1" i="1" dirty="0" err="1"/>
              <a:t>int</a:t>
            </a:r>
            <a:r>
              <a:rPr lang="en-US" sz="1600" b="1" i="1" dirty="0"/>
              <a:t>(4,5)</a:t>
            </a:r>
            <a:r>
              <a:rPr lang="en-US" sz="1600" dirty="0"/>
              <a:t>, </a:t>
            </a:r>
            <a:r>
              <a:rPr lang="uk-UA" sz="1600" dirty="0"/>
              <a:t>викликається метод </a:t>
            </a:r>
            <a:r>
              <a:rPr lang="uk-UA" sz="1600" b="1" i="1" dirty="0"/>
              <a:t>__</a:t>
            </a:r>
            <a:r>
              <a:rPr lang="en-US" sz="1600" b="1" i="1" dirty="0"/>
              <a:t>call__</a:t>
            </a:r>
            <a:r>
              <a:rPr lang="en-US" sz="1600" dirty="0"/>
              <a:t> </a:t>
            </a:r>
            <a:r>
              <a:rPr lang="uk-UA" sz="1600" dirty="0"/>
              <a:t>метаклассом </a:t>
            </a:r>
            <a:r>
              <a:rPr lang="en-US" sz="1600" b="1" i="1" dirty="0" err="1"/>
              <a:t>MyInt</a:t>
            </a:r>
            <a:r>
              <a:rPr lang="en-US" sz="1600" dirty="0"/>
              <a:t>, </a:t>
            </a:r>
            <a:r>
              <a:rPr lang="uk-UA" sz="1600" dirty="0"/>
              <a:t>що означає, що метаклассом тепер керує створенням об'єкта. Що щось схоже що ми розглядали раніше в шаблоні </a:t>
            </a:r>
            <a:r>
              <a:rPr lang="en-US" sz="1600" dirty="0"/>
              <a:t>Singleton. </a:t>
            </a:r>
            <a:endParaRPr lang="uk-UA" sz="1600" dirty="0"/>
          </a:p>
          <a:p>
            <a:pPr marL="0" indent="0">
              <a:buNone/>
            </a:pPr>
            <a:r>
              <a:rPr lang="uk-UA" sz="1600" dirty="0"/>
              <a:t>Оскільки метаклас має більший контроль над створенням класів і створенням об'єктів, його можна використовувати для створення Синглтонів. Для керування створення і иніціалізації класу в метакласі перевизначають однойменні методи </a:t>
            </a:r>
            <a:r>
              <a:rPr lang="uk-UA" sz="1600" b="1" i="1" dirty="0"/>
              <a:t>__</a:t>
            </a:r>
            <a:r>
              <a:rPr lang="en-US" sz="1600" b="1" i="1" dirty="0"/>
              <a:t>new__ </a:t>
            </a:r>
            <a:r>
              <a:rPr lang="uk-UA" sz="1600" dirty="0"/>
              <a:t>і </a:t>
            </a:r>
            <a:r>
              <a:rPr lang="uk-UA" sz="1600" b="1" i="1" dirty="0"/>
              <a:t>__</a:t>
            </a:r>
            <a:r>
              <a:rPr lang="en-US" sz="1600" b="1" i="1" dirty="0" err="1"/>
              <a:t>init</a:t>
            </a:r>
            <a:r>
              <a:rPr lang="en-US" sz="1600" b="1" i="1" dirty="0"/>
              <a:t>__</a:t>
            </a:r>
            <a:r>
              <a:rPr lang="en-US" sz="1600" dirty="0"/>
              <a:t>. </a:t>
            </a:r>
            <a:endParaRPr lang="uk-UA" sz="1600" dirty="0"/>
          </a:p>
          <a:p>
            <a:pPr marL="0" indent="0">
              <a:buNone/>
            </a:pPr>
            <a:r>
              <a:rPr lang="ru-RU" sz="1600" dirty="0"/>
              <a:t>Реалізація Singleton з меткласами може бути краще пояснена за допомогою наступного прикладу: </a:t>
            </a:r>
            <a:endParaRPr lang="uk-UA" sz="1600" dirty="0"/>
          </a:p>
          <a:p>
            <a:pPr marL="0" indent="0">
              <a:buNone/>
            </a:pPr>
            <a:endParaRPr lang="uk-UA" sz="1600" dirty="0"/>
          </a:p>
        </p:txBody>
      </p:sp>
      <p:sp>
        <p:nvSpPr>
          <p:cNvPr id="5" name="Rectangle 4"/>
          <p:cNvSpPr/>
          <p:nvPr/>
        </p:nvSpPr>
        <p:spPr>
          <a:xfrm>
            <a:off x="5833342" y="713553"/>
            <a:ext cx="4514769" cy="762161"/>
          </a:xfrm>
          <a:prstGeom prst="rect">
            <a:avLst/>
          </a:prstGeom>
        </p:spPr>
        <p:txBody>
          <a:bodyPr wrap="square">
            <a:spAutoFit/>
          </a:bodyPr>
          <a:lstStyle/>
          <a:p>
            <a:r>
              <a:rPr lang="ru-RU" sz="1400" i="1" dirty="0"/>
              <a:t>За допомогою метакласів з6являється можливість створювати класи свого власного типу з визначених в  Python класів. </a:t>
            </a:r>
            <a:endParaRPr lang="uk-UA" sz="1400" i="1" dirty="0"/>
          </a:p>
        </p:txBody>
      </p:sp>
      <p:sp>
        <p:nvSpPr>
          <p:cNvPr id="8" name="Rectangle 1"/>
          <p:cNvSpPr>
            <a:spLocks noChangeArrowheads="1"/>
          </p:cNvSpPr>
          <p:nvPr/>
        </p:nvSpPr>
        <p:spPr bwMode="auto">
          <a:xfrm>
            <a:off x="298764" y="533843"/>
            <a:ext cx="5082225" cy="212365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MyInt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80"/>
                </a:solidFill>
                <a:effectLst/>
                <a:latin typeface="JetBrains Mono"/>
              </a:rPr>
              <a:t>type</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B200B2"/>
                </a:solidFill>
                <a:effectLst/>
                <a:latin typeface="JetBrains Mono"/>
              </a:rPr>
              <a:t>__call__</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 *args, **kwds):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 Це перевизначений int *****"</a:t>
            </a:r>
            <a:r>
              <a:rPr kumimoji="0" lang="ru-RU" altLang="ru-RU" sz="1200" b="0" i="0" u="none" strike="noStrike" cap="none" normalizeH="0" baseline="0" dirty="0">
                <a:ln>
                  <a:noFill/>
                </a:ln>
                <a:solidFill>
                  <a:srgbClr val="262626"/>
                </a:solidFill>
                <a:effectLst/>
                <a:latin typeface="JetBrains Mono"/>
              </a:rPr>
              <a:t>, args)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"Тепер поведінку цих об’єктів можна міняти як завгодно..."</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return type</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B200B2"/>
                </a:solidFill>
                <a:effectLst/>
                <a:latin typeface="JetBrains Mono"/>
              </a:rPr>
              <a:t>__call__</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 *args, **kwds)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660099"/>
                </a:solidFill>
                <a:effectLst/>
                <a:latin typeface="JetBrains Mono"/>
              </a:rPr>
              <a:t>metaclass</a:t>
            </a:r>
            <a:r>
              <a:rPr kumimoji="0" lang="ru-RU" altLang="ru-RU" sz="1200" b="0" i="0" u="none" strike="noStrike" cap="none" normalizeH="0" baseline="0" dirty="0">
                <a:ln>
                  <a:noFill/>
                </a:ln>
                <a:solidFill>
                  <a:srgbClr val="262626"/>
                </a:solidFill>
                <a:effectLst/>
                <a:latin typeface="JetBrains Mono"/>
              </a:rPr>
              <a:t>=MyInt):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B200B2"/>
                </a:solidFill>
                <a:effectLst/>
                <a:latin typeface="JetBrains Mono"/>
              </a:rPr>
              <a:t>__init__</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 x, y):</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.x = x</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.y = y</a:t>
            </a:r>
            <a:endParaRPr lang="ru-RU" altLang="ru-RU" sz="1200" dirty="0">
              <a:solidFill>
                <a:srgbClr val="262626"/>
              </a:solidFill>
              <a:latin typeface="JetBrains Mon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808080"/>
                </a:solidFill>
                <a:effectLst/>
                <a:latin typeface="JetBrains Mono"/>
              </a:rPr>
              <a:t>i </a:t>
            </a: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00"/>
                </a:solidFill>
                <a:effectLst/>
                <a:latin typeface="JetBrains Mono"/>
              </a:rPr>
              <a:t>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E6"/>
                </a:solidFill>
                <a:effectLst/>
                <a:latin typeface="JetBrains Mono"/>
              </a:rPr>
              <a:t>4</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E6"/>
                </a:solidFill>
                <a:effectLst/>
                <a:latin typeface="JetBrains Mono"/>
              </a:rPr>
              <a:t>5</a:t>
            </a:r>
            <a:r>
              <a:rPr kumimoji="0" lang="ru-RU" altLang="ru-RU" sz="1200" b="0" i="0" u="none" strike="noStrike" cap="none" normalizeH="0" baseline="0" dirty="0">
                <a:ln>
                  <a:noFill/>
                </a:ln>
                <a:solidFill>
                  <a:srgbClr val="262626"/>
                </a:solidFill>
                <a:effectLst/>
                <a:latin typeface="JetBrains Mono"/>
              </a:rPr>
              <a:t>)</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5827199" y="2114576"/>
            <a:ext cx="5467350" cy="542925"/>
          </a:xfrm>
          <a:prstGeom prst="rect">
            <a:avLst/>
          </a:prstGeom>
          <a:ln>
            <a:solidFill>
              <a:schemeClr val="tx1"/>
            </a:solidFill>
          </a:ln>
        </p:spPr>
      </p:pic>
      <p:sp>
        <p:nvSpPr>
          <p:cNvPr id="10" name="Rectangle 2"/>
          <p:cNvSpPr>
            <a:spLocks noChangeArrowheads="1"/>
          </p:cNvSpPr>
          <p:nvPr/>
        </p:nvSpPr>
        <p:spPr bwMode="auto">
          <a:xfrm>
            <a:off x="298764" y="4461799"/>
            <a:ext cx="5160387" cy="229293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80"/>
                </a:solidFill>
                <a:effectLst/>
                <a:latin typeface="JetBrains Mono"/>
              </a:rPr>
              <a:t>class </a:t>
            </a:r>
            <a:r>
              <a:rPr kumimoji="0" lang="ru-RU" altLang="ru-RU" sz="1100" b="0" i="0" u="none" strike="noStrike" cap="none" normalizeH="0" baseline="0" dirty="0">
                <a:ln>
                  <a:noFill/>
                </a:ln>
                <a:solidFill>
                  <a:srgbClr val="000000"/>
                </a:solidFill>
                <a:effectLst/>
                <a:latin typeface="JetBrains Mono"/>
              </a:rPr>
              <a:t>MetaSingleton</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0080"/>
                </a:solidFill>
                <a:effectLst/>
                <a:latin typeface="JetBrains Mono"/>
              </a:rPr>
              <a:t>type</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_instances = {}</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B200B2"/>
                </a:solidFill>
                <a:effectLst/>
                <a:latin typeface="JetBrains Mono"/>
              </a:rPr>
              <a:t>__call__</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 *args, **kwargs):</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if </a:t>
            </a:r>
            <a:r>
              <a:rPr kumimoji="0" lang="ru-RU" altLang="ru-RU" sz="1100" b="0" i="0" u="none" strike="noStrike" cap="none" normalizeH="0" baseline="0" dirty="0">
                <a:ln>
                  <a:noFill/>
                </a:ln>
                <a:solidFill>
                  <a:srgbClr val="94558D"/>
                </a:solidFill>
                <a:effectLst/>
                <a:latin typeface="JetBrains Mono"/>
              </a:rPr>
              <a:t>cls </a:t>
            </a:r>
            <a:r>
              <a:rPr kumimoji="0" lang="ru-RU" altLang="ru-RU" sz="1100" b="0" i="0" u="none" strike="noStrike" cap="none" normalizeH="0" baseline="0" dirty="0">
                <a:ln>
                  <a:noFill/>
                </a:ln>
                <a:solidFill>
                  <a:srgbClr val="000080"/>
                </a:solidFill>
                <a:effectLst/>
                <a:latin typeface="JetBrains Mono"/>
              </a:rPr>
              <a:t>not in </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._instances:</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._instances[</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 = </a:t>
            </a:r>
            <a:r>
              <a:rPr kumimoji="0" lang="ru-RU" altLang="ru-RU" sz="1100" b="0" i="0" u="none" strike="noStrike" cap="none" normalizeH="0" baseline="0" dirty="0">
                <a:ln>
                  <a:noFill/>
                </a:ln>
                <a:solidFill>
                  <a:srgbClr val="000080"/>
                </a:solidFill>
                <a:effectLst/>
                <a:latin typeface="JetBrains Mono"/>
              </a:rPr>
              <a:t>super</a:t>
            </a:r>
            <a:r>
              <a:rPr kumimoji="0" lang="ru-RU" altLang="ru-RU" sz="1100" b="0" i="0" u="none" strike="noStrike" cap="none" normalizeH="0" baseline="0" dirty="0">
                <a:ln>
                  <a:noFill/>
                </a:ln>
                <a:solidFill>
                  <a:srgbClr val="262626"/>
                </a:solidFill>
                <a:effectLst/>
                <a:latin typeface="JetBrains Mono"/>
              </a:rPr>
              <a:t>(MetaSingleton, </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B200B2"/>
                </a:solidFill>
                <a:effectLst/>
                <a:latin typeface="JetBrains Mono"/>
              </a:rPr>
              <a:t>__call__</a:t>
            </a:r>
            <a:r>
              <a:rPr kumimoji="0" lang="ru-RU" altLang="ru-RU" sz="1100" b="0" i="0" u="none" strike="noStrike" cap="none" normalizeH="0" baseline="0" dirty="0">
                <a:ln>
                  <a:noFill/>
                </a:ln>
                <a:solidFill>
                  <a:srgbClr val="262626"/>
                </a:solidFill>
                <a:effectLst/>
                <a:latin typeface="JetBrains Mono"/>
              </a:rPr>
              <a:t>(*args, **kwargs)</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return </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._instances[</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class </a:t>
            </a:r>
            <a:r>
              <a:rPr kumimoji="0" lang="ru-RU" altLang="ru-RU" sz="1100" b="0" i="0" u="none" strike="noStrike" cap="none" normalizeH="0" baseline="0" dirty="0">
                <a:ln>
                  <a:noFill/>
                </a:ln>
                <a:solidFill>
                  <a:srgbClr val="000000"/>
                </a:solidFill>
                <a:effectLst/>
                <a:latin typeface="JetBrains Mono"/>
              </a:rPr>
              <a:t>Logger</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660099"/>
                </a:solidFill>
                <a:effectLst/>
                <a:latin typeface="JetBrains Mono"/>
              </a:rPr>
              <a:t>metaclass</a:t>
            </a:r>
            <a:r>
              <a:rPr kumimoji="0" lang="ru-RU" altLang="ru-RU" sz="1100" b="0" i="0" u="none" strike="noStrike" cap="none" normalizeH="0" baseline="0" dirty="0">
                <a:ln>
                  <a:noFill/>
                </a:ln>
                <a:solidFill>
                  <a:srgbClr val="262626"/>
                </a:solidFill>
                <a:effectLst/>
                <a:latin typeface="JetBrains Mono"/>
              </a:rPr>
              <a:t>=MetaSingleton):</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pass</a:t>
            </a:r>
            <a:br>
              <a:rPr kumimoji="0" lang="ru-RU" altLang="ru-RU" sz="1100" b="0" i="0" u="none" strike="noStrike" cap="none" normalizeH="0" baseline="0" dirty="0">
                <a:ln>
                  <a:noFill/>
                </a:ln>
                <a:solidFill>
                  <a:srgbClr val="000080"/>
                </a:solidFill>
                <a:effectLst/>
                <a:latin typeface="JetBrains Mono"/>
              </a:rPr>
            </a:br>
            <a:br>
              <a:rPr kumimoji="0" lang="ru-RU" altLang="ru-RU" sz="1100" b="0" i="0" u="none" strike="noStrike" cap="none" normalizeH="0" baseline="0" dirty="0">
                <a:ln>
                  <a:noFill/>
                </a:ln>
                <a:solidFill>
                  <a:srgbClr val="000080"/>
                </a:solidFill>
                <a:effectLst/>
                <a:latin typeface="JetBrains Mono"/>
              </a:rPr>
            </a:br>
            <a:r>
              <a:rPr kumimoji="0" lang="ru-RU" altLang="ru-RU" sz="1100" b="0" i="0" u="none" strike="noStrike" cap="none" normalizeH="0" baseline="0" dirty="0">
                <a:ln>
                  <a:noFill/>
                </a:ln>
                <a:solidFill>
                  <a:srgbClr val="262626"/>
                </a:solidFill>
                <a:effectLst/>
                <a:latin typeface="JetBrains Mono"/>
              </a:rPr>
              <a:t>logger1 = </a:t>
            </a:r>
            <a:r>
              <a:rPr kumimoji="0" lang="ru-RU" altLang="ru-RU" sz="1100" b="0" i="0" u="none" strike="noStrike" cap="none" normalizeH="0" baseline="0" dirty="0">
                <a:ln>
                  <a:noFill/>
                </a:ln>
                <a:solidFill>
                  <a:srgbClr val="000000"/>
                </a:solidFill>
                <a:effectLst/>
                <a:latin typeface="JetBrains Mono"/>
              </a:rPr>
              <a:t>Logger</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logger2 = </a:t>
            </a:r>
            <a:r>
              <a:rPr kumimoji="0" lang="ru-RU" altLang="ru-RU" sz="1100" b="0" i="0" u="none" strike="noStrike" cap="none" normalizeH="0" baseline="0" dirty="0">
                <a:ln>
                  <a:noFill/>
                </a:ln>
                <a:solidFill>
                  <a:srgbClr val="000000"/>
                </a:solidFill>
                <a:effectLst/>
                <a:latin typeface="JetBrains Mono"/>
              </a:rPr>
              <a:t>Logger</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(logger1, logger2)</a:t>
            </a: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3"/>
          <a:stretch>
            <a:fillRect/>
          </a:stretch>
        </p:blipFill>
        <p:spPr>
          <a:xfrm>
            <a:off x="3067433" y="6502676"/>
            <a:ext cx="9115425" cy="314325"/>
          </a:xfrm>
          <a:prstGeom prst="rect">
            <a:avLst/>
          </a:prstGeom>
          <a:ln>
            <a:solidFill>
              <a:schemeClr val="tx1"/>
            </a:solidFill>
          </a:ln>
        </p:spPr>
      </p:pic>
    </p:spTree>
    <p:extLst>
      <p:ext uri="{BB962C8B-B14F-4D97-AF65-F5344CB8AC3E}">
        <p14:creationId xmlns:p14="http://schemas.microsoft.com/office/powerpoint/2010/main" val="3607372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b="1" dirty="0"/>
              <a:t>Перший приклад використання </a:t>
            </a:r>
            <a:r>
              <a:rPr lang="en-US" sz="1600" b="1" dirty="0"/>
              <a:t>Singleton </a:t>
            </a:r>
            <a:endParaRPr lang="uk-UA" sz="1600" b="1" dirty="0"/>
          </a:p>
          <a:p>
            <a:pPr marL="0" indent="0" algn="just">
              <a:buNone/>
            </a:pPr>
            <a:r>
              <a:rPr lang="uk-UA" sz="1600" dirty="0"/>
              <a:t>Як приклад практичного використання розглянемо </a:t>
            </a:r>
            <a:r>
              <a:rPr lang="uk-UA" sz="1600" b="1" i="1" dirty="0"/>
              <a:t>додаток бази даних</a:t>
            </a:r>
            <a:r>
              <a:rPr lang="uk-UA" sz="1600" dirty="0"/>
              <a:t>. </a:t>
            </a:r>
          </a:p>
          <a:p>
            <a:pPr marL="0" indent="0" algn="just">
              <a:buNone/>
            </a:pPr>
            <a:r>
              <a:rPr lang="uk-UA" sz="1600" dirty="0"/>
              <a:t>Розглянемо приклад хмарної служби, яка включає в себе кілька операцій читання і запису в базі даних. Повний хмарний сервіс розбитий на кілька сервісів, які виконують операції з базою даних. Зрозуміло, що загальним ресурсом для різних сервісів є сама база даних. Отже, якщо нам потрібно спроектувати хмарний сервіс, необхідно врахувати наступні моменти: </a:t>
            </a:r>
          </a:p>
          <a:p>
            <a:pPr algn="just">
              <a:lnSpc>
                <a:spcPct val="100000"/>
              </a:lnSpc>
              <a:spcBef>
                <a:spcPts val="0"/>
              </a:spcBef>
              <a:buFontTx/>
              <a:buChar char="-"/>
            </a:pPr>
            <a:r>
              <a:rPr lang="uk-UA" sz="1600" dirty="0"/>
              <a:t>Узгодженість операцій в базі даних - одна операція не повинна призводити до конфліктів з іншими операціями </a:t>
            </a:r>
          </a:p>
          <a:p>
            <a:pPr algn="just">
              <a:lnSpc>
                <a:spcPct val="100000"/>
              </a:lnSpc>
              <a:spcBef>
                <a:spcPts val="0"/>
              </a:spcBef>
              <a:buFontTx/>
              <a:buChar char="-"/>
            </a:pPr>
            <a:r>
              <a:rPr lang="uk-UA" sz="1600" dirty="0"/>
              <a:t>Використання пам'яті і ЦП має бути оптимальним для обробки декількох операцій з базою даних. </a:t>
            </a:r>
          </a:p>
        </p:txBody>
      </p:sp>
      <p:sp>
        <p:nvSpPr>
          <p:cNvPr id="5" name="Rectangle 4"/>
          <p:cNvSpPr/>
          <p:nvPr/>
        </p:nvSpPr>
        <p:spPr>
          <a:xfrm>
            <a:off x="6292157" y="2215059"/>
            <a:ext cx="5368073" cy="3108543"/>
          </a:xfrm>
          <a:prstGeom prst="rect">
            <a:avLst/>
          </a:prstGeom>
        </p:spPr>
        <p:txBody>
          <a:bodyPr wrap="square">
            <a:spAutoFit/>
          </a:bodyPr>
          <a:lstStyle/>
          <a:p>
            <a:pPr marL="342900" indent="-342900">
              <a:buAutoNum type="arabicPeriod"/>
            </a:pPr>
            <a:r>
              <a:rPr lang="uk-UA" sz="1400" i="1" dirty="0"/>
              <a:t>Створили метаклас </a:t>
            </a:r>
            <a:r>
              <a:rPr lang="en-US" sz="1400" b="1" i="1" dirty="0" err="1"/>
              <a:t>MetaSingleton</a:t>
            </a:r>
            <a:r>
              <a:rPr lang="en-US" sz="1400" i="1" dirty="0"/>
              <a:t>. </a:t>
            </a:r>
            <a:r>
              <a:rPr lang="uk-UA" sz="1400" i="1" dirty="0"/>
              <a:t>Спеціальний метод </a:t>
            </a:r>
            <a:r>
              <a:rPr lang="uk-UA" sz="1400" b="1" i="1" dirty="0"/>
              <a:t>__</a:t>
            </a:r>
            <a:r>
              <a:rPr lang="en-US" sz="1400" b="1" i="1" dirty="0"/>
              <a:t>call__ </a:t>
            </a:r>
            <a:r>
              <a:rPr lang="uk-UA" sz="1400" i="1" dirty="0"/>
              <a:t>використовується в метакласі для створення </a:t>
            </a:r>
            <a:r>
              <a:rPr lang="en-US" sz="1400" i="1" dirty="0"/>
              <a:t>Singleton. </a:t>
            </a:r>
            <a:endParaRPr lang="uk-UA" sz="1400" i="1" dirty="0"/>
          </a:p>
          <a:p>
            <a:pPr marL="342900" indent="-342900">
              <a:buAutoNum type="arabicPeriod"/>
            </a:pPr>
            <a:r>
              <a:rPr lang="uk-UA" sz="1400" i="1" dirty="0"/>
              <a:t>Клас </a:t>
            </a:r>
            <a:r>
              <a:rPr lang="en-US" sz="1400" b="1" i="1" dirty="0"/>
              <a:t>Database</a:t>
            </a:r>
            <a:r>
              <a:rPr lang="en-US" sz="1400" i="1" dirty="0"/>
              <a:t> </a:t>
            </a:r>
            <a:r>
              <a:rPr lang="uk-UA" sz="1400" i="1" dirty="0"/>
              <a:t>створений за допомогою метакласу </a:t>
            </a:r>
            <a:r>
              <a:rPr lang="en-US" sz="1400" b="1" i="1" dirty="0" err="1"/>
              <a:t>MetaSingleton</a:t>
            </a:r>
            <a:r>
              <a:rPr lang="en-US" sz="1400" i="1" dirty="0"/>
              <a:t> </a:t>
            </a:r>
            <a:r>
              <a:rPr lang="uk-UA" sz="1400" i="1" dirty="0"/>
              <a:t>і є Сінглтон. Таким чином, коли створюється екземпляр класу </a:t>
            </a:r>
            <a:r>
              <a:rPr lang="en-US" sz="1400" b="1" i="1" dirty="0"/>
              <a:t>Database</a:t>
            </a:r>
            <a:r>
              <a:rPr lang="en-US" sz="1400" i="1" dirty="0"/>
              <a:t>, </a:t>
            </a:r>
            <a:r>
              <a:rPr lang="uk-UA" sz="1400" i="1" dirty="0"/>
              <a:t>він створює тільки один об'єкт. </a:t>
            </a:r>
          </a:p>
          <a:p>
            <a:pPr marL="342900" indent="-342900">
              <a:buAutoNum type="arabicPeriod"/>
            </a:pPr>
            <a:r>
              <a:rPr lang="uk-UA" sz="1400" i="1" dirty="0"/>
              <a:t>Коли веб-додаток хоче виконати певні операції з БД, він кілька разів створює екземпляр класу </a:t>
            </a:r>
            <a:r>
              <a:rPr lang="en-US" sz="1400" b="1" i="1" dirty="0"/>
              <a:t>Database</a:t>
            </a:r>
            <a:r>
              <a:rPr lang="en-US" sz="1400" i="1" dirty="0"/>
              <a:t> (</a:t>
            </a:r>
            <a:r>
              <a:rPr lang="uk-UA" sz="1400" i="1" dirty="0"/>
              <a:t>як приклад, наприклад в різних частинах додатка), але створюється тільки один об'єкт. Оскільки існує тільки один об'єкт, то звернення до бази даних синхронізовані. Крім того, такий підхід дозволяє обмежити використання системних ресурсів, і можна уникнути ситуації браку пам'яті або ресурсів процесора. </a:t>
            </a:r>
          </a:p>
        </p:txBody>
      </p:sp>
      <p:sp>
        <p:nvSpPr>
          <p:cNvPr id="6" name="Rectangle 1"/>
          <p:cNvSpPr>
            <a:spLocks noChangeArrowheads="1"/>
          </p:cNvSpPr>
          <p:nvPr/>
        </p:nvSpPr>
        <p:spPr bwMode="auto">
          <a:xfrm>
            <a:off x="321520" y="2215059"/>
            <a:ext cx="5620449" cy="433965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80"/>
                </a:solidFill>
                <a:effectLst/>
                <a:latin typeface="JetBrains Mono"/>
              </a:rPr>
              <a:t>import </a:t>
            </a:r>
            <a:r>
              <a:rPr kumimoji="0" lang="ru-RU" altLang="ru-RU" sz="1200" b="0" i="0" u="none" strike="noStrike" cap="none" normalizeH="0" baseline="0" dirty="0">
                <a:ln>
                  <a:noFill/>
                </a:ln>
                <a:solidFill>
                  <a:srgbClr val="262626"/>
                </a:solidFill>
                <a:effectLst/>
                <a:latin typeface="JetBrains Mono"/>
              </a:rPr>
              <a:t>sqlite3</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MetaSingleton</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80"/>
                </a:solidFill>
                <a:effectLst/>
                <a:latin typeface="JetBrains Mono"/>
              </a:rPr>
              <a:t>type</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_instances = {}</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B200B2"/>
                </a:solidFill>
                <a:effectLst/>
                <a:latin typeface="JetBrains Mono"/>
              </a:rPr>
              <a:t>__call__</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 *args, **kwargs):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if </a:t>
            </a:r>
            <a:r>
              <a:rPr kumimoji="0" lang="ru-RU" altLang="ru-RU" sz="1200" b="0" i="0" u="none" strike="noStrike" cap="none" normalizeH="0" baseline="0" dirty="0">
                <a:ln>
                  <a:noFill/>
                </a:ln>
                <a:solidFill>
                  <a:srgbClr val="94558D"/>
                </a:solidFill>
                <a:effectLst/>
                <a:latin typeface="JetBrains Mono"/>
              </a:rPr>
              <a:t>cls </a:t>
            </a:r>
            <a:r>
              <a:rPr kumimoji="0" lang="ru-RU" altLang="ru-RU" sz="1200" b="0" i="0" u="none" strike="noStrike" cap="none" normalizeH="0" baseline="0" dirty="0">
                <a:ln>
                  <a:noFill/>
                </a:ln>
                <a:solidFill>
                  <a:srgbClr val="000080"/>
                </a:solidFill>
                <a:effectLst/>
                <a:latin typeface="JetBrains Mono"/>
              </a:rPr>
              <a:t>not in </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._instances: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._instances[</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 = </a:t>
            </a:r>
            <a:r>
              <a:rPr kumimoji="0" lang="ru-RU" altLang="ru-RU" sz="1200" b="0" i="0" u="none" strike="noStrike" cap="none" normalizeH="0" baseline="0" dirty="0">
                <a:ln>
                  <a:noFill/>
                </a:ln>
                <a:solidFill>
                  <a:srgbClr val="000080"/>
                </a:solidFill>
                <a:effectLst/>
                <a:latin typeface="JetBrains Mono"/>
              </a:rPr>
              <a:t>super</a:t>
            </a:r>
            <a:r>
              <a:rPr kumimoji="0" lang="ru-RU" altLang="ru-RU" sz="1200" b="0" i="0" u="none" strike="noStrike" cap="none" normalizeH="0" baseline="0" dirty="0">
                <a:ln>
                  <a:noFill/>
                </a:ln>
                <a:solidFill>
                  <a:srgbClr val="262626"/>
                </a:solidFill>
                <a:effectLst/>
                <a:latin typeface="JetBrains Mono"/>
              </a:rPr>
              <a:t>(MetaSingleton, </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00"/>
                </a:solidFill>
                <a:effectLst/>
                <a:latin typeface="JetBrains Mono"/>
              </a:rPr>
              <a:t>__call__</a:t>
            </a:r>
            <a:r>
              <a:rPr kumimoji="0" lang="ru-RU" altLang="ru-RU" sz="1200" b="0" i="0" u="none" strike="noStrike" cap="none" normalizeH="0" baseline="0" dirty="0">
                <a:ln>
                  <a:noFill/>
                </a:ln>
                <a:solidFill>
                  <a:srgbClr val="262626"/>
                </a:solidFill>
                <a:effectLst/>
                <a:latin typeface="JetBrains Mono"/>
              </a:rPr>
              <a:t>(*args, **kwargs)</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return </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._instances[</a:t>
            </a:r>
            <a:r>
              <a:rPr kumimoji="0" lang="ru-RU" altLang="ru-RU" sz="1200" b="0" i="0" u="none" strike="noStrike" cap="none" normalizeH="0" baseline="0" dirty="0">
                <a:ln>
                  <a:noFill/>
                </a:ln>
                <a:solidFill>
                  <a:srgbClr val="94558D"/>
                </a:solidFill>
                <a:effectLst/>
                <a:latin typeface="JetBrains Mono"/>
              </a:rPr>
              <a:t>cls</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Database</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660099"/>
                </a:solidFill>
                <a:effectLst/>
                <a:latin typeface="JetBrains Mono"/>
              </a:rPr>
              <a:t>metaclass</a:t>
            </a:r>
            <a:r>
              <a:rPr kumimoji="0" lang="ru-RU" altLang="ru-RU" sz="1200" b="0" i="0" u="none" strike="noStrike" cap="none" normalizeH="0" baseline="0" dirty="0">
                <a:ln>
                  <a:noFill/>
                </a:ln>
                <a:solidFill>
                  <a:srgbClr val="262626"/>
                </a:solidFill>
                <a:effectLst/>
                <a:latin typeface="JetBrains Mono"/>
              </a:rPr>
              <a:t>=MetaSingleton):</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connection = </a:t>
            </a:r>
            <a:r>
              <a:rPr kumimoji="0" lang="ru-RU" altLang="ru-RU" sz="1200" b="0" i="0" u="none" strike="noStrike" cap="none" normalizeH="0" baseline="0" dirty="0">
                <a:ln>
                  <a:noFill/>
                </a:ln>
                <a:solidFill>
                  <a:srgbClr val="000080"/>
                </a:solidFill>
                <a:effectLst/>
                <a:latin typeface="JetBrains Mono"/>
              </a:rPr>
              <a:t>None</a:t>
            </a:r>
            <a:br>
              <a:rPr kumimoji="0" lang="ru-RU" altLang="ru-RU" sz="1200" b="0" i="0" u="none" strike="noStrike" cap="none" normalizeH="0" baseline="0" dirty="0">
                <a:ln>
                  <a:noFill/>
                </a:ln>
                <a:solidFill>
                  <a:srgbClr val="000080"/>
                </a:solidFill>
                <a:effectLst/>
                <a:latin typeface="JetBrains Mono"/>
              </a:rPr>
            </a:br>
            <a:br>
              <a:rPr kumimoji="0" lang="ru-RU" altLang="ru-RU" sz="1200" b="0" i="0" u="none" strike="noStrike" cap="none" normalizeH="0" baseline="0" dirty="0">
                <a:ln>
                  <a:noFill/>
                </a:ln>
                <a:solidFill>
                  <a:srgbClr val="000080"/>
                </a:solidFill>
                <a:effectLst/>
                <a:latin typeface="JetBrains Mono"/>
              </a:rPr>
            </a:br>
            <a:r>
              <a:rPr kumimoji="0" lang="ru-RU" altLang="ru-RU" sz="1200" b="0" i="0" u="none" strike="noStrike" cap="none" normalizeH="0" baseline="0" dirty="0">
                <a:ln>
                  <a:noFill/>
                </a:ln>
                <a:solidFill>
                  <a:srgbClr val="000080"/>
                </a:solidFill>
                <a:effectLst/>
                <a:latin typeface="JetBrains Mono"/>
              </a:rPr>
              <a:t>    def </a:t>
            </a:r>
            <a:r>
              <a:rPr kumimoji="0" lang="ru-RU" altLang="ru-RU" sz="1200" b="0" i="0" u="none" strike="noStrike" cap="none" normalizeH="0" baseline="0" dirty="0">
                <a:ln>
                  <a:noFill/>
                </a:ln>
                <a:solidFill>
                  <a:srgbClr val="000000"/>
                </a:solidFill>
                <a:effectLst/>
                <a:latin typeface="JetBrains Mono"/>
              </a:rPr>
              <a:t>connect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if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.connection </a:t>
            </a:r>
            <a:r>
              <a:rPr kumimoji="0" lang="ru-RU" altLang="ru-RU" sz="1200" b="0" i="0" u="none" strike="noStrike" cap="none" normalizeH="0" baseline="0" dirty="0">
                <a:ln>
                  <a:noFill/>
                </a:ln>
                <a:solidFill>
                  <a:srgbClr val="000080"/>
                </a:solidFill>
                <a:effectLst/>
                <a:latin typeface="JetBrains Mono"/>
              </a:rPr>
              <a:t>is None</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.connection = sqlite3.</a:t>
            </a:r>
            <a:r>
              <a:rPr kumimoji="0" lang="ru-RU" altLang="ru-RU" sz="1200" b="0" i="0" u="none" strike="noStrike" cap="none" normalizeH="0" baseline="0" dirty="0">
                <a:ln>
                  <a:noFill/>
                </a:ln>
                <a:solidFill>
                  <a:srgbClr val="000000"/>
                </a:solidFill>
                <a:effectLst/>
                <a:latin typeface="JetBrains Mono"/>
              </a:rPr>
              <a:t>connect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"db.sqlite3"</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.cursorobj =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.connection.</a:t>
            </a:r>
            <a:r>
              <a:rPr kumimoji="0" lang="ru-RU" altLang="ru-RU" sz="1200" b="0" i="0" u="none" strike="noStrike" cap="none" normalizeH="0" baseline="0" dirty="0">
                <a:ln>
                  <a:noFill/>
                </a:ln>
                <a:solidFill>
                  <a:srgbClr val="000000"/>
                </a:solidFill>
                <a:effectLst/>
                <a:latin typeface="JetBrains Mono"/>
              </a:rPr>
              <a:t>cursor</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return </a:t>
            </a:r>
            <a:r>
              <a:rPr kumimoji="0" lang="ru-RU" altLang="ru-RU" sz="1200" b="0" i="0" u="none" strike="noStrike" cap="none" normalizeH="0" baseline="0" dirty="0">
                <a:ln>
                  <a:noFill/>
                </a:ln>
                <a:solidFill>
                  <a:srgbClr val="94558D"/>
                </a:solidFill>
                <a:effectLst/>
                <a:latin typeface="JetBrains Mono"/>
              </a:rPr>
              <a:t>self</a:t>
            </a:r>
            <a:r>
              <a:rPr kumimoji="0" lang="ru-RU" altLang="ru-RU" sz="1200" b="0" i="0" u="none" strike="noStrike" cap="none" normalizeH="0" baseline="0" dirty="0">
                <a:ln>
                  <a:noFill/>
                </a:ln>
                <a:solidFill>
                  <a:srgbClr val="262626"/>
                </a:solidFill>
                <a:effectLst/>
                <a:latin typeface="JetBrains Mono"/>
              </a:rPr>
              <a:t>.cursorobj</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db1 = </a:t>
            </a:r>
            <a:r>
              <a:rPr kumimoji="0" lang="ru-RU" altLang="ru-RU" sz="1200" b="0" i="0" u="none" strike="noStrike" cap="none" normalizeH="0" baseline="0" dirty="0">
                <a:ln>
                  <a:noFill/>
                </a:ln>
                <a:solidFill>
                  <a:srgbClr val="000000"/>
                </a:solidFill>
                <a:effectLst/>
                <a:latin typeface="JetBrains Mono"/>
              </a:rPr>
              <a:t>Database</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00"/>
                </a:solidFill>
                <a:effectLst/>
                <a:latin typeface="JetBrains Mono"/>
              </a:rPr>
              <a:t>connect</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db2 = </a:t>
            </a:r>
            <a:r>
              <a:rPr kumimoji="0" lang="ru-RU" altLang="ru-RU" sz="1200" b="0" i="0" u="none" strike="noStrike" cap="none" normalizeH="0" baseline="0" dirty="0">
                <a:ln>
                  <a:noFill/>
                </a:ln>
                <a:solidFill>
                  <a:srgbClr val="000000"/>
                </a:solidFill>
                <a:effectLst/>
                <a:latin typeface="JetBrains Mono"/>
              </a:rPr>
              <a:t>Database</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00"/>
                </a:solidFill>
                <a:effectLst/>
                <a:latin typeface="JetBrains Mono"/>
              </a:rPr>
              <a:t>connect</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"Database Objects DB1"</a:t>
            </a:r>
            <a:r>
              <a:rPr kumimoji="0" lang="ru-RU" altLang="ru-RU" sz="1200" b="0" i="0" u="none" strike="noStrike" cap="none" normalizeH="0" baseline="0" dirty="0">
                <a:ln>
                  <a:noFill/>
                </a:ln>
                <a:solidFill>
                  <a:srgbClr val="262626"/>
                </a:solidFill>
                <a:effectLst/>
                <a:latin typeface="JetBrains Mono"/>
              </a:rPr>
              <a:t>, db1)</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"Database Objects DB2"</a:t>
            </a:r>
            <a:r>
              <a:rPr kumimoji="0" lang="ru-RU" altLang="ru-RU" sz="1200" b="0" i="0" u="none" strike="noStrike" cap="none" normalizeH="0" baseline="0" dirty="0">
                <a:ln>
                  <a:noFill/>
                </a:ln>
                <a:solidFill>
                  <a:srgbClr val="262626"/>
                </a:solidFill>
                <a:effectLst/>
                <a:latin typeface="JetBrains Mono"/>
              </a:rPr>
              <a:t>, db2)</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5790080" y="5992734"/>
            <a:ext cx="6372225" cy="561975"/>
          </a:xfrm>
          <a:prstGeom prst="rect">
            <a:avLst/>
          </a:prstGeom>
          <a:ln>
            <a:solidFill>
              <a:schemeClr val="tx1"/>
            </a:solidFill>
          </a:ln>
        </p:spPr>
      </p:pic>
    </p:spTree>
    <p:extLst>
      <p:ext uri="{BB962C8B-B14F-4D97-AF65-F5344CB8AC3E}">
        <p14:creationId xmlns:p14="http://schemas.microsoft.com/office/powerpoint/2010/main" val="35316423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9448" y="208177"/>
            <a:ext cx="7776927" cy="6328372"/>
          </a:xfrm>
        </p:spPr>
        <p:txBody>
          <a:bodyPr>
            <a:normAutofit/>
          </a:bodyPr>
          <a:lstStyle/>
          <a:p>
            <a:pPr marL="0" indent="0" algn="ctr">
              <a:buNone/>
            </a:pPr>
            <a:r>
              <a:rPr lang="uk-UA" sz="1600" b="1" dirty="0"/>
              <a:t>Другий приклад використання </a:t>
            </a:r>
            <a:r>
              <a:rPr lang="en-US" sz="1600" b="1" dirty="0"/>
              <a:t>Singleton </a:t>
            </a:r>
            <a:endParaRPr lang="uk-UA" sz="1600" b="1" dirty="0"/>
          </a:p>
          <a:p>
            <a:pPr marL="0" indent="0">
              <a:buNone/>
            </a:pPr>
            <a:r>
              <a:rPr lang="uk-UA" sz="1600" dirty="0"/>
              <a:t>Розглянемо сценарій, в якому впроваджуємо службу перевірки працездатності (наприклад, </a:t>
            </a:r>
            <a:r>
              <a:rPr lang="en-US" sz="1600" dirty="0" err="1"/>
              <a:t>Nagios</a:t>
            </a:r>
            <a:r>
              <a:rPr lang="en-US" sz="1600" dirty="0"/>
              <a:t>) </a:t>
            </a:r>
            <a:r>
              <a:rPr lang="uk-UA" sz="1600" dirty="0"/>
              <a:t>для нашої інфраструктури. </a:t>
            </a:r>
          </a:p>
          <a:p>
            <a:pPr marL="0" indent="0">
              <a:buNone/>
            </a:pPr>
            <a:r>
              <a:rPr lang="uk-UA" sz="1600" dirty="0"/>
              <a:t>Створюємо клас </a:t>
            </a:r>
            <a:r>
              <a:rPr lang="en-US" sz="1600" b="1" i="1" dirty="0" err="1"/>
              <a:t>HealthCheck</a:t>
            </a:r>
            <a:r>
              <a:rPr lang="en-US" sz="1600" dirty="0"/>
              <a:t>, </a:t>
            </a:r>
            <a:r>
              <a:rPr lang="uk-UA" sz="1600" dirty="0"/>
              <a:t>який реалізований як </a:t>
            </a:r>
            <a:r>
              <a:rPr lang="en-US" sz="1600" dirty="0"/>
              <a:t>Singleton. </a:t>
            </a:r>
            <a:r>
              <a:rPr lang="uk-UA" sz="1600" dirty="0"/>
              <a:t>Також будемо підтримувати список серверів, для яких повинна виконуватися перевірка працездатності. Якщо сервер вилучений з цього списку, програмне забезпечення для перевірки працездатності має виявити його і видалити з серверів, налаштованих для перевірки.</a:t>
            </a:r>
          </a:p>
          <a:p>
            <a:pPr marL="0" indent="0">
              <a:buNone/>
            </a:pPr>
            <a:r>
              <a:rPr lang="uk-UA" sz="1600" dirty="0"/>
              <a:t>У наступному коді об'єкти </a:t>
            </a:r>
            <a:r>
              <a:rPr lang="en-US" sz="1600" b="1" i="1" dirty="0"/>
              <a:t>hc1</a:t>
            </a:r>
            <a:r>
              <a:rPr lang="en-US" sz="1600" dirty="0"/>
              <a:t> </a:t>
            </a:r>
            <a:r>
              <a:rPr lang="uk-UA" sz="1600" dirty="0"/>
              <a:t>і </a:t>
            </a:r>
            <a:r>
              <a:rPr lang="en-US" sz="1600" b="1" i="1" dirty="0"/>
              <a:t>hc2</a:t>
            </a:r>
            <a:r>
              <a:rPr lang="en-US" sz="1600" dirty="0"/>
              <a:t> </a:t>
            </a:r>
            <a:r>
              <a:rPr lang="uk-UA" sz="1600" dirty="0"/>
              <a:t>є екземплярами класу в </a:t>
            </a:r>
            <a:r>
              <a:rPr lang="en-US" sz="1600" i="1" dirty="0"/>
              <a:t>Singleton</a:t>
            </a:r>
            <a:r>
              <a:rPr lang="en-US" sz="1600" dirty="0"/>
              <a:t>. </a:t>
            </a:r>
            <a:r>
              <a:rPr lang="uk-UA" sz="1600" dirty="0"/>
              <a:t>Сервери додаються в інфраструктуру для перевірки працездатності за допомогою методу </a:t>
            </a:r>
            <a:r>
              <a:rPr lang="en-US" sz="1600" b="1" i="1" dirty="0" err="1"/>
              <a:t>addServer</a:t>
            </a:r>
            <a:r>
              <a:rPr lang="en-US" sz="1600" b="1" i="1" dirty="0"/>
              <a:t>()</a:t>
            </a:r>
            <a:r>
              <a:rPr lang="en-US" sz="1600" dirty="0"/>
              <a:t>. </a:t>
            </a:r>
            <a:r>
              <a:rPr lang="uk-UA" sz="1600" dirty="0"/>
              <a:t>На початку виконується ітерація перевірки працездатності для цих серверів. Потім метод </a:t>
            </a:r>
            <a:r>
              <a:rPr lang="en-US" sz="1600" b="1" i="1" dirty="0" err="1"/>
              <a:t>changeServer</a:t>
            </a:r>
            <a:r>
              <a:rPr lang="en-US" sz="1600" b="1" i="1" dirty="0"/>
              <a:t>()</a:t>
            </a:r>
            <a:r>
              <a:rPr lang="en-US" sz="1600" dirty="0"/>
              <a:t> </a:t>
            </a:r>
            <a:r>
              <a:rPr lang="uk-UA" sz="1600" dirty="0"/>
              <a:t>видаляє останній сервер і додає новий. А потім, коли знову запускається перевірка в другій ітерації то використовується вже змінений список серверів. Все це робиться з </a:t>
            </a:r>
            <a:r>
              <a:rPr lang="en-US" sz="1600" b="1" i="1" dirty="0"/>
              <a:t>Singletons</a:t>
            </a:r>
            <a:r>
              <a:rPr lang="en-US" sz="1600" dirty="0"/>
              <a:t>. </a:t>
            </a:r>
            <a:r>
              <a:rPr lang="uk-UA" sz="1600" dirty="0"/>
              <a:t>Коли сервери додаються або видаляються, перевірка працездатності повинна бути таким об'єктом, який знає про зміни, внесені в інфраструктуру: </a:t>
            </a:r>
          </a:p>
        </p:txBody>
      </p:sp>
      <p:sp>
        <p:nvSpPr>
          <p:cNvPr id="6" name="Rectangle 2"/>
          <p:cNvSpPr>
            <a:spLocks noChangeArrowheads="1"/>
          </p:cNvSpPr>
          <p:nvPr/>
        </p:nvSpPr>
        <p:spPr bwMode="auto">
          <a:xfrm>
            <a:off x="135802" y="229716"/>
            <a:ext cx="3937296" cy="649408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80"/>
                </a:solidFill>
                <a:effectLst/>
                <a:latin typeface="JetBrains Mono"/>
              </a:rPr>
              <a:t>class </a:t>
            </a:r>
            <a:r>
              <a:rPr kumimoji="0" lang="ru-RU" altLang="ru-RU" sz="1100" b="0" i="0" u="none" strike="noStrike" cap="none" normalizeH="0" baseline="0" dirty="0">
                <a:ln>
                  <a:noFill/>
                </a:ln>
                <a:solidFill>
                  <a:srgbClr val="000000"/>
                </a:solidFill>
                <a:effectLst/>
                <a:latin typeface="JetBrains Mono"/>
              </a:rPr>
              <a:t>HealthCheck</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_instance = </a:t>
            </a:r>
            <a:r>
              <a:rPr kumimoji="0" lang="ru-RU" altLang="ru-RU" sz="1100" b="0" i="0" u="none" strike="noStrike" cap="none" normalizeH="0" baseline="0" dirty="0">
                <a:ln>
                  <a:noFill/>
                </a:ln>
                <a:solidFill>
                  <a:srgbClr val="000080"/>
                </a:solidFill>
                <a:effectLst/>
                <a:latin typeface="JetBrains Mono"/>
              </a:rPr>
              <a:t>None</a:t>
            </a:r>
            <a:br>
              <a:rPr kumimoji="0" lang="ru-RU" altLang="ru-RU" sz="1100" b="0" i="0" u="none" strike="noStrike" cap="none" normalizeH="0" baseline="0" dirty="0">
                <a:ln>
                  <a:noFill/>
                </a:ln>
                <a:solidFill>
                  <a:srgbClr val="000080"/>
                </a:solidFill>
                <a:effectLst/>
                <a:latin typeface="JetBrains Mono"/>
              </a:rPr>
            </a:br>
            <a:br>
              <a:rPr kumimoji="0" lang="ru-RU" altLang="ru-RU" sz="1100" b="0" i="0" u="none" strike="noStrike" cap="none" normalizeH="0" baseline="0" dirty="0">
                <a:ln>
                  <a:noFill/>
                </a:ln>
                <a:solidFill>
                  <a:srgbClr val="000080"/>
                </a:solidFill>
                <a:effectLst/>
                <a:latin typeface="JetBrains Mono"/>
              </a:rPr>
            </a:br>
            <a:r>
              <a:rPr kumimoji="0" lang="ru-RU" altLang="ru-RU" sz="1100" b="0" i="0" u="none" strike="noStrike" cap="none" normalizeH="0" baseline="0" dirty="0">
                <a:ln>
                  <a:noFill/>
                </a:ln>
                <a:solidFill>
                  <a:srgbClr val="000080"/>
                </a:solidFill>
                <a:effectLst/>
                <a:latin typeface="JetBrains Mono"/>
              </a:rPr>
              <a:t>    def </a:t>
            </a:r>
            <a:r>
              <a:rPr kumimoji="0" lang="ru-RU" altLang="ru-RU" sz="1100" b="0" i="0" u="none" strike="noStrike" cap="none" normalizeH="0" baseline="0" dirty="0">
                <a:ln>
                  <a:noFill/>
                </a:ln>
                <a:solidFill>
                  <a:srgbClr val="B200B2"/>
                </a:solidFill>
                <a:effectLst/>
                <a:latin typeface="JetBrains Mono"/>
              </a:rPr>
              <a:t>__new__</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 *args, **kwargs):</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if not </a:t>
            </a:r>
            <a:r>
              <a:rPr kumimoji="0" lang="ru-RU" altLang="ru-RU" sz="1100" b="0" i="0" u="none" strike="noStrike" cap="none" normalizeH="0" baseline="0" dirty="0">
                <a:ln>
                  <a:noFill/>
                </a:ln>
                <a:solidFill>
                  <a:srgbClr val="262626"/>
                </a:solidFill>
                <a:effectLst/>
                <a:latin typeface="JetBrains Mono"/>
              </a:rPr>
              <a:t>HealthCheck._instance:</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HealthCheck._instance = </a:t>
            </a:r>
            <a:r>
              <a:rPr kumimoji="0" lang="ru-RU" altLang="ru-RU" sz="1100" b="0" i="0" u="none" strike="noStrike" cap="none" normalizeH="0" baseline="0" dirty="0">
                <a:ln>
                  <a:noFill/>
                </a:ln>
                <a:solidFill>
                  <a:srgbClr val="000080"/>
                </a:solidFill>
                <a:effectLst/>
                <a:latin typeface="JetBrains Mono"/>
              </a:rPr>
              <a:t>super</a:t>
            </a:r>
            <a:r>
              <a:rPr kumimoji="0" lang="ru-RU" altLang="ru-RU" sz="1100" b="0" i="0" u="none" strike="noStrike" cap="none" normalizeH="0" baseline="0" dirty="0">
                <a:ln>
                  <a:noFill/>
                </a:ln>
                <a:solidFill>
                  <a:srgbClr val="262626"/>
                </a:solidFill>
                <a:effectLst/>
                <a:latin typeface="JetBrains Mono"/>
              </a:rPr>
              <a:t>(HealthCheck,</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B200B2"/>
                </a:solidFill>
                <a:effectLst/>
                <a:latin typeface="JetBrains Mono"/>
              </a:rPr>
              <a:t>__new__</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cls</a:t>
            </a:r>
            <a:r>
              <a:rPr kumimoji="0" lang="ru-RU" altLang="ru-RU" sz="1100" b="0" i="0" u="none" strike="noStrike" cap="none" normalizeH="0" baseline="0" dirty="0">
                <a:ln>
                  <a:noFill/>
                </a:ln>
                <a:solidFill>
                  <a:srgbClr val="262626"/>
                </a:solidFill>
                <a:effectLst/>
                <a:latin typeface="JetBrains Mono"/>
              </a:rPr>
              <a:t>, *args, **kwargs)</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return </a:t>
            </a:r>
            <a:r>
              <a:rPr kumimoji="0" lang="ru-RU" altLang="ru-RU" sz="1100" b="0" i="0" u="none" strike="noStrike" cap="none" normalizeH="0" baseline="0" dirty="0">
                <a:ln>
                  <a:noFill/>
                </a:ln>
                <a:solidFill>
                  <a:srgbClr val="262626"/>
                </a:solidFill>
                <a:effectLst/>
                <a:latin typeface="JetBrains Mono"/>
              </a:rPr>
              <a:t>HealthCheck._instance</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B200B2"/>
                </a:solidFill>
                <a:effectLst/>
                <a:latin typeface="JetBrains Mono"/>
              </a:rPr>
              <a:t>__init__</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._servers = []</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addServer</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._servers.</a:t>
            </a:r>
            <a:r>
              <a:rPr kumimoji="0" lang="ru-RU" altLang="ru-RU" sz="1100" b="0" i="0" u="none" strike="noStrike" cap="none" normalizeH="0" baseline="0" dirty="0">
                <a:ln>
                  <a:noFill/>
                </a:ln>
                <a:solidFill>
                  <a:srgbClr val="000000"/>
                </a:solidFill>
                <a:effectLst/>
                <a:latin typeface="JetBrains Mono"/>
              </a:rPr>
              <a:t>append</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"Server 1"</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._servers.</a:t>
            </a:r>
            <a:r>
              <a:rPr kumimoji="0" lang="ru-RU" altLang="ru-RU" sz="1100" b="0" i="0" u="none" strike="noStrike" cap="none" normalizeH="0" baseline="0" dirty="0">
                <a:ln>
                  <a:noFill/>
                </a:ln>
                <a:solidFill>
                  <a:srgbClr val="000000"/>
                </a:solidFill>
                <a:effectLst/>
                <a:latin typeface="JetBrains Mono"/>
              </a:rPr>
              <a:t>append</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"Server 2"</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._servers.</a:t>
            </a:r>
            <a:r>
              <a:rPr kumimoji="0" lang="ru-RU" altLang="ru-RU" sz="1100" b="0" i="0" u="none" strike="noStrike" cap="none" normalizeH="0" baseline="0" dirty="0">
                <a:ln>
                  <a:noFill/>
                </a:ln>
                <a:solidFill>
                  <a:srgbClr val="000000"/>
                </a:solidFill>
                <a:effectLst/>
                <a:latin typeface="JetBrains Mono"/>
              </a:rPr>
              <a:t>append</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"Server 3"</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._servers.</a:t>
            </a:r>
            <a:r>
              <a:rPr kumimoji="0" lang="ru-RU" altLang="ru-RU" sz="1100" b="0" i="0" u="none" strike="noStrike" cap="none" normalizeH="0" baseline="0" dirty="0">
                <a:ln>
                  <a:noFill/>
                </a:ln>
                <a:solidFill>
                  <a:srgbClr val="000000"/>
                </a:solidFill>
                <a:effectLst/>
                <a:latin typeface="JetBrains Mono"/>
              </a:rPr>
              <a:t>append</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"Server 4"</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def </a:t>
            </a:r>
            <a:r>
              <a:rPr kumimoji="0" lang="ru-RU" altLang="ru-RU" sz="1100" b="0" i="0" u="none" strike="noStrike" cap="none" normalizeH="0" baseline="0" dirty="0">
                <a:ln>
                  <a:noFill/>
                </a:ln>
                <a:solidFill>
                  <a:srgbClr val="000000"/>
                </a:solidFill>
                <a:effectLst/>
                <a:latin typeface="JetBrains Mono"/>
              </a:rPr>
              <a:t>changeServer</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._servers.</a:t>
            </a:r>
            <a:r>
              <a:rPr kumimoji="0" lang="ru-RU" altLang="ru-RU" sz="1100" b="0" i="0" u="none" strike="noStrike" cap="none" normalizeH="0" baseline="0" dirty="0">
                <a:ln>
                  <a:noFill/>
                </a:ln>
                <a:solidFill>
                  <a:srgbClr val="000000"/>
                </a:solidFill>
                <a:effectLst/>
                <a:latin typeface="JetBrains Mono"/>
              </a:rPr>
              <a:t>pop</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94558D"/>
                </a:solidFill>
                <a:effectLst/>
                <a:latin typeface="JetBrains Mono"/>
              </a:rPr>
              <a:t>self</a:t>
            </a:r>
            <a:r>
              <a:rPr kumimoji="0" lang="ru-RU" altLang="ru-RU" sz="1100" b="0" i="0" u="none" strike="noStrike" cap="none" normalizeH="0" baseline="0" dirty="0">
                <a:ln>
                  <a:noFill/>
                </a:ln>
                <a:solidFill>
                  <a:srgbClr val="262626"/>
                </a:solidFill>
                <a:effectLst/>
                <a:latin typeface="JetBrains Mono"/>
              </a:rPr>
              <a:t>._servers.</a:t>
            </a:r>
            <a:r>
              <a:rPr kumimoji="0" lang="ru-RU" altLang="ru-RU" sz="1100" b="0" i="0" u="none" strike="noStrike" cap="none" normalizeH="0" baseline="0" dirty="0">
                <a:ln>
                  <a:noFill/>
                </a:ln>
                <a:solidFill>
                  <a:srgbClr val="000000"/>
                </a:solidFill>
                <a:effectLst/>
                <a:latin typeface="JetBrains Mono"/>
              </a:rPr>
              <a:t>append</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"Server 5"</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hc1 = </a:t>
            </a:r>
            <a:r>
              <a:rPr kumimoji="0" lang="ru-RU" altLang="ru-RU" sz="1100" b="0" i="0" u="none" strike="noStrike" cap="none" normalizeH="0" baseline="0" dirty="0">
                <a:ln>
                  <a:noFill/>
                </a:ln>
                <a:solidFill>
                  <a:srgbClr val="000000"/>
                </a:solidFill>
                <a:effectLst/>
                <a:latin typeface="JetBrains Mono"/>
              </a:rPr>
              <a:t>HealthCheck</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hc2 = </a:t>
            </a:r>
            <a:r>
              <a:rPr kumimoji="0" lang="ru-RU" altLang="ru-RU" sz="1100" b="0" i="0" u="none" strike="noStrike" cap="none" normalizeH="0" baseline="0" dirty="0">
                <a:ln>
                  <a:noFill/>
                </a:ln>
                <a:solidFill>
                  <a:srgbClr val="000000"/>
                </a:solidFill>
                <a:effectLst/>
                <a:latin typeface="JetBrains Mono"/>
              </a:rPr>
              <a:t>HealthCheck</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hc1.</a:t>
            </a:r>
            <a:r>
              <a:rPr kumimoji="0" lang="ru-RU" altLang="ru-RU" sz="1100" b="0" i="0" u="none" strike="noStrike" cap="none" normalizeH="0" baseline="0" dirty="0">
                <a:ln>
                  <a:noFill/>
                </a:ln>
                <a:solidFill>
                  <a:srgbClr val="000000"/>
                </a:solidFill>
                <a:effectLst/>
                <a:latin typeface="JetBrains Mono"/>
              </a:rPr>
              <a:t>addServer</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"Schedule health check for servers (1).."</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for </a:t>
            </a:r>
            <a:r>
              <a:rPr kumimoji="0" lang="ru-RU" altLang="ru-RU" sz="1100" b="0" i="0" u="none" strike="noStrike" cap="none" normalizeH="0" baseline="0" dirty="0">
                <a:ln>
                  <a:noFill/>
                </a:ln>
                <a:solidFill>
                  <a:srgbClr val="262626"/>
                </a:solidFill>
                <a:effectLst/>
                <a:latin typeface="JetBrains Mono"/>
              </a:rPr>
              <a:t>i </a:t>
            </a:r>
            <a:r>
              <a:rPr kumimoji="0" lang="ru-RU" altLang="ru-RU" sz="1100" b="0" i="0" u="none" strike="noStrike" cap="none" normalizeH="0" baseline="0" dirty="0">
                <a:ln>
                  <a:noFill/>
                </a:ln>
                <a:solidFill>
                  <a:srgbClr val="000080"/>
                </a:solidFill>
                <a:effectLst/>
                <a:latin typeface="JetBrains Mono"/>
              </a:rPr>
              <a:t>in range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E6"/>
                </a:solidFill>
                <a:effectLst/>
                <a:latin typeface="JetBrains Mono"/>
              </a:rPr>
              <a:t>4</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"Checking "</a:t>
            </a:r>
            <a:r>
              <a:rPr kumimoji="0" lang="ru-RU" altLang="ru-RU" sz="1100" b="0" i="0" u="none" strike="noStrike" cap="none" normalizeH="0" baseline="0" dirty="0">
                <a:ln>
                  <a:noFill/>
                </a:ln>
                <a:solidFill>
                  <a:srgbClr val="262626"/>
                </a:solidFill>
                <a:effectLst/>
                <a:latin typeface="JetBrains Mono"/>
              </a:rPr>
              <a:t>, hc1._servers[i])</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hc2.</a:t>
            </a:r>
            <a:r>
              <a:rPr kumimoji="0" lang="ru-RU" altLang="ru-RU" sz="1100" b="0" i="0" u="none" strike="noStrike" cap="none" normalizeH="0" baseline="0" dirty="0">
                <a:ln>
                  <a:noFill/>
                </a:ln>
                <a:solidFill>
                  <a:srgbClr val="000000"/>
                </a:solidFill>
                <a:effectLst/>
                <a:latin typeface="JetBrains Mono"/>
              </a:rPr>
              <a:t>changeServer</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"Schedule health check for servers (2).."</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000080"/>
                </a:solidFill>
                <a:effectLst/>
                <a:latin typeface="JetBrains Mono"/>
              </a:rPr>
              <a:t>for </a:t>
            </a:r>
            <a:r>
              <a:rPr kumimoji="0" lang="ru-RU" altLang="ru-RU" sz="1100" b="0" i="0" u="none" strike="noStrike" cap="none" normalizeH="0" baseline="0" dirty="0">
                <a:ln>
                  <a:noFill/>
                </a:ln>
                <a:solidFill>
                  <a:srgbClr val="262626"/>
                </a:solidFill>
                <a:effectLst/>
                <a:latin typeface="JetBrains Mono"/>
              </a:rPr>
              <a:t>i </a:t>
            </a:r>
            <a:r>
              <a:rPr kumimoji="0" lang="ru-RU" altLang="ru-RU" sz="1100" b="0" i="0" u="none" strike="noStrike" cap="none" normalizeH="0" baseline="0" dirty="0">
                <a:ln>
                  <a:noFill/>
                </a:ln>
                <a:solidFill>
                  <a:srgbClr val="000080"/>
                </a:solidFill>
                <a:effectLst/>
                <a:latin typeface="JetBrains Mono"/>
              </a:rPr>
              <a:t>in range</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E6"/>
                </a:solidFill>
                <a:effectLst/>
                <a:latin typeface="JetBrains Mono"/>
              </a:rPr>
              <a:t>4</a:t>
            </a:r>
            <a:r>
              <a:rPr kumimoji="0" lang="ru-RU" altLang="ru-RU" sz="1100" b="0" i="0" u="none" strike="noStrike" cap="none" normalizeH="0" baseline="0" dirty="0">
                <a:ln>
                  <a:noFill/>
                </a:ln>
                <a:solidFill>
                  <a:srgbClr val="262626"/>
                </a:solidFill>
                <a:effectLst/>
                <a:latin typeface="JetBrains Mono"/>
              </a:rPr>
              <a:t>):</a:t>
            </a:r>
            <a:br>
              <a:rPr kumimoji="0" lang="ru-RU" altLang="ru-RU" sz="1100" b="0" i="0" u="none" strike="noStrike" cap="none" normalizeH="0" baseline="0" dirty="0">
                <a:ln>
                  <a:noFill/>
                </a:ln>
                <a:solidFill>
                  <a:srgbClr val="262626"/>
                </a:solidFill>
                <a:effectLst/>
                <a:latin typeface="JetBrains Mono"/>
              </a:rPr>
            </a:br>
            <a:r>
              <a:rPr kumimoji="0" lang="ru-RU" altLang="ru-RU" sz="1100" b="0" i="0" u="none" strike="noStrike" cap="none" normalizeH="0" baseline="0" dirty="0">
                <a:ln>
                  <a:noFill/>
                </a:ln>
                <a:solidFill>
                  <a:srgbClr val="262626"/>
                </a:solidFill>
                <a:effectLst/>
                <a:latin typeface="JetBrains Mono"/>
              </a:rPr>
              <a:t>    </a:t>
            </a:r>
            <a:r>
              <a:rPr kumimoji="0" lang="ru-RU" altLang="ru-RU" sz="1100" b="0" i="0" u="none" strike="noStrike" cap="none" normalizeH="0" baseline="0" dirty="0">
                <a:ln>
                  <a:noFill/>
                </a:ln>
                <a:solidFill>
                  <a:srgbClr val="000080"/>
                </a:solidFill>
                <a:effectLst/>
                <a:latin typeface="JetBrains Mono"/>
              </a:rPr>
              <a:t>print</a:t>
            </a:r>
            <a:r>
              <a:rPr kumimoji="0" lang="ru-RU" altLang="ru-RU" sz="1100" b="0" i="0" u="none" strike="noStrike" cap="none" normalizeH="0" baseline="0" dirty="0">
                <a:ln>
                  <a:noFill/>
                </a:ln>
                <a:solidFill>
                  <a:srgbClr val="262626"/>
                </a:solidFill>
                <a:effectLst/>
                <a:latin typeface="JetBrains Mono"/>
              </a:rPr>
              <a:t>(</a:t>
            </a:r>
            <a:r>
              <a:rPr kumimoji="0" lang="ru-RU" altLang="ru-RU" sz="1100" b="0" i="0" u="none" strike="noStrike" cap="none" normalizeH="0" baseline="0" dirty="0">
                <a:ln>
                  <a:noFill/>
                </a:ln>
                <a:solidFill>
                  <a:srgbClr val="00733B"/>
                </a:solidFill>
                <a:effectLst/>
                <a:latin typeface="JetBrains Mono"/>
              </a:rPr>
              <a:t>"Checking "</a:t>
            </a:r>
            <a:r>
              <a:rPr kumimoji="0" lang="ru-RU" altLang="ru-RU" sz="1100" b="0" i="0" u="none" strike="noStrike" cap="none" normalizeH="0" baseline="0" dirty="0">
                <a:ln>
                  <a:noFill/>
                </a:ln>
                <a:solidFill>
                  <a:srgbClr val="262626"/>
                </a:solidFill>
                <a:effectLst/>
                <a:latin typeface="JetBrains Mono"/>
              </a:rPr>
              <a:t>, hc2._servers[i])</a:t>
            </a:r>
            <a:br>
              <a:rPr kumimoji="0" lang="ru-RU" altLang="ru-RU" sz="1100" b="0" i="0" u="none" strike="noStrike" cap="none" normalizeH="0" baseline="0" dirty="0">
                <a:ln>
                  <a:noFill/>
                </a:ln>
                <a:solidFill>
                  <a:srgbClr val="262626"/>
                </a:solidFill>
                <a:effectLst/>
                <a:latin typeface="JetBrains Mono"/>
              </a:rPr>
            </a:b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4309448" y="4318715"/>
            <a:ext cx="3494639" cy="2405086"/>
          </a:xfrm>
          <a:prstGeom prst="rect">
            <a:avLst/>
          </a:prstGeom>
          <a:ln>
            <a:solidFill>
              <a:schemeClr val="tx1"/>
            </a:solidFill>
          </a:ln>
        </p:spPr>
      </p:pic>
    </p:spTree>
    <p:extLst>
      <p:ext uri="{BB962C8B-B14F-4D97-AF65-F5344CB8AC3E}">
        <p14:creationId xmlns:p14="http://schemas.microsoft.com/office/powerpoint/2010/main" val="41054699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30" y="226337"/>
            <a:ext cx="11642756" cy="2408221"/>
          </a:xfrm>
        </p:spPr>
        <p:txBody>
          <a:bodyPr>
            <a:normAutofit lnSpcReduction="10000"/>
          </a:bodyPr>
          <a:lstStyle/>
          <a:p>
            <a:pPr marL="0" indent="0" algn="ctr">
              <a:buNone/>
            </a:pPr>
            <a:r>
              <a:rPr lang="ru-RU" sz="1800" b="1" dirty="0"/>
              <a:t>Метакласи </a:t>
            </a:r>
          </a:p>
          <a:p>
            <a:pPr marL="0" indent="0">
              <a:buNone/>
            </a:pPr>
            <a:r>
              <a:rPr lang="ru-RU" sz="1600" dirty="0"/>
              <a:t>Метакласи - це класи, інстанси (екземпляри) яких теж є класами. </a:t>
            </a:r>
          </a:p>
          <a:p>
            <a:pPr marL="0" indent="0">
              <a:buNone/>
            </a:pPr>
            <a:r>
              <a:rPr lang="uk-UA" sz="1600" dirty="0"/>
              <a:t>Щоб створити свій власний метаклас в </a:t>
            </a:r>
            <a:r>
              <a:rPr lang="en-US" sz="1600" dirty="0"/>
              <a:t>Python, </a:t>
            </a:r>
            <a:r>
              <a:rPr lang="uk-UA" sz="1600" dirty="0"/>
              <a:t>потрібно скористатися підклассом </a:t>
            </a:r>
            <a:r>
              <a:rPr lang="en-US" sz="1600" b="1" i="1" dirty="0"/>
              <a:t>type</a:t>
            </a:r>
            <a:r>
              <a:rPr lang="en-US" sz="1600" dirty="0"/>
              <a:t>, </a:t>
            </a:r>
            <a:r>
              <a:rPr lang="uk-UA" sz="1600" dirty="0"/>
              <a:t>стандартним метаклассом в </a:t>
            </a:r>
            <a:r>
              <a:rPr lang="en-US" sz="1600" dirty="0"/>
              <a:t>Python. </a:t>
            </a:r>
            <a:r>
              <a:rPr lang="uk-UA" sz="1600" dirty="0"/>
              <a:t>Найчастіше метакласи використовуються в ролі </a:t>
            </a:r>
            <a:r>
              <a:rPr lang="uk-UA" sz="1600" i="1" dirty="0"/>
              <a:t>віртуального конструктора</a:t>
            </a:r>
            <a:r>
              <a:rPr lang="uk-UA" sz="1600" dirty="0"/>
              <a:t>. </a:t>
            </a:r>
          </a:p>
          <a:p>
            <a:pPr marL="0" indent="0">
              <a:buNone/>
            </a:pPr>
            <a:r>
              <a:rPr lang="uk-UA" sz="1600" dirty="0"/>
              <a:t>Щоб створити екземпляр класу, потрібно спочатку викликати цей самий клас. Так само для створення нового класу викликаєть метаклас. Метакласи визначаються за допомогою базових класів в атрибуті </a:t>
            </a:r>
            <a:r>
              <a:rPr lang="uk-UA" sz="1600" b="1" i="1" dirty="0"/>
              <a:t>__</a:t>
            </a:r>
            <a:r>
              <a:rPr lang="en-US" sz="1600" b="1" i="1" dirty="0" err="1"/>
              <a:t>metaclass</a:t>
            </a:r>
            <a:r>
              <a:rPr lang="en-US" sz="1600" b="1" i="1" dirty="0"/>
              <a:t>__</a:t>
            </a:r>
            <a:r>
              <a:rPr lang="en-US" sz="1600" dirty="0"/>
              <a:t>. </a:t>
            </a:r>
            <a:r>
              <a:rPr lang="uk-UA" sz="1600" dirty="0"/>
              <a:t>При створенні класу допускається використання методів </a:t>
            </a:r>
            <a:r>
              <a:rPr lang="uk-UA" sz="1600" b="1" i="1" dirty="0"/>
              <a:t>__</a:t>
            </a:r>
            <a:r>
              <a:rPr lang="en-US" sz="1600" b="1" i="1" dirty="0" err="1"/>
              <a:t>init</a:t>
            </a:r>
            <a:r>
              <a:rPr lang="en-US" sz="1600" b="1" i="1" dirty="0"/>
              <a:t>__ </a:t>
            </a:r>
            <a:r>
              <a:rPr lang="uk-UA" sz="1600" dirty="0"/>
              <a:t>і </a:t>
            </a:r>
            <a:r>
              <a:rPr lang="uk-UA" sz="1600" b="1" i="1" dirty="0"/>
              <a:t>__</a:t>
            </a:r>
            <a:r>
              <a:rPr lang="en-US" sz="1600" b="1" i="1" dirty="0"/>
              <a:t>new__</a:t>
            </a:r>
            <a:r>
              <a:rPr lang="en-US" sz="1600" dirty="0"/>
              <a:t>. </a:t>
            </a:r>
            <a:r>
              <a:rPr lang="uk-UA" sz="1600" dirty="0"/>
              <a:t>З їх допомогою можна користуватися додатковими функціями. Під час виконання оператора </a:t>
            </a:r>
            <a:r>
              <a:rPr lang="en-US" sz="1600" b="1" i="1" dirty="0"/>
              <a:t>class</a:t>
            </a:r>
            <a:r>
              <a:rPr lang="en-US" sz="1600" dirty="0"/>
              <a:t> </a:t>
            </a:r>
            <a:r>
              <a:rPr lang="uk-UA" sz="1600" dirty="0"/>
              <a:t>генерується простір імен, який буде містити атрибути майбутнього класу. Потім, для безпосереднього створення, викликається метаклас з ім'ям і атрибутами.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246" y="2370704"/>
            <a:ext cx="4467836" cy="1630760"/>
          </a:xfrm>
          <a:prstGeom prst="rect">
            <a:avLst/>
          </a:prstGeom>
        </p:spPr>
      </p:pic>
      <p:sp>
        <p:nvSpPr>
          <p:cNvPr id="7" name="Rectangle 6"/>
          <p:cNvSpPr/>
          <p:nvPr/>
        </p:nvSpPr>
        <p:spPr>
          <a:xfrm>
            <a:off x="5058246" y="4001464"/>
            <a:ext cx="6937973" cy="1169551"/>
          </a:xfrm>
          <a:prstGeom prst="rect">
            <a:avLst/>
          </a:prstGeom>
        </p:spPr>
        <p:txBody>
          <a:bodyPr wrap="square">
            <a:spAutoFit/>
          </a:bodyPr>
          <a:lstStyle/>
          <a:p>
            <a:r>
              <a:rPr lang="uk-UA" sz="1400" i="1" dirty="0"/>
              <a:t>Звичайних можливостей об'єктно-орієнтованого програмування вистачає далеко не завжди. У деяких випадках потрібно змінити сам характер системи класів: розширити мову новими типами класів, змінити стиль взаємодії між класами і оточенням, додати деякі додаткові аспекти, що стосуються всіх використовуваних в додатку класів.</a:t>
            </a:r>
          </a:p>
        </p:txBody>
      </p:sp>
      <p:sp>
        <p:nvSpPr>
          <p:cNvPr id="2" name="Rectangle 1"/>
          <p:cNvSpPr>
            <a:spLocks noChangeArrowheads="1"/>
          </p:cNvSpPr>
          <p:nvPr/>
        </p:nvSpPr>
        <p:spPr bwMode="auto">
          <a:xfrm>
            <a:off x="208230" y="2601080"/>
            <a:ext cx="4344459" cy="397031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MetaClass</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0080"/>
                </a:solidFill>
                <a:effectLst/>
                <a:latin typeface="JetBrains Mono"/>
              </a:rPr>
              <a:t>type</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1" i="0" u="none" strike="noStrike" cap="none" normalizeH="0" baseline="0">
                <a:ln>
                  <a:noFill/>
                </a:ln>
                <a:solidFill>
                  <a:srgbClr val="137D00"/>
                </a:solidFill>
                <a:effectLst/>
                <a:latin typeface="JetBrains Mono"/>
              </a:rPr>
              <a:t># виділення пам’яті для класу</a:t>
            </a:r>
            <a:br>
              <a:rPr kumimoji="0" lang="ru-RU" altLang="ru-RU" sz="1200" b="1" i="0" u="none" strike="noStrike" cap="none" normalizeH="0" baseline="0">
                <a:ln>
                  <a:noFill/>
                </a:ln>
                <a:solidFill>
                  <a:srgbClr val="137D00"/>
                </a:solidFill>
                <a:effectLst/>
                <a:latin typeface="JetBrains Mono"/>
              </a:rPr>
            </a:br>
            <a:r>
              <a:rPr kumimoji="0" lang="ru-RU" altLang="ru-RU" sz="1200" b="1" i="0" u="none" strike="noStrike" cap="none" normalizeH="0" baseline="0">
                <a:ln>
                  <a:noFill/>
                </a:ln>
                <a:solidFill>
                  <a:srgbClr val="137D00"/>
                </a:solidFill>
                <a:effectLst/>
                <a:latin typeface="JetBrains Mono"/>
              </a:rPr>
              <a:t>    </a:t>
            </a: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B200B2"/>
                </a:solidFill>
                <a:effectLst/>
                <a:latin typeface="JetBrains Mono"/>
              </a:rPr>
              <a:t>__new__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 name, bases, dict):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f"Створення нового класу</a:t>
            </a:r>
            <a:r>
              <a:rPr kumimoji="0" lang="ru-RU" altLang="ru-RU" sz="1200" b="0" i="0" u="none" strike="noStrike" cap="none" normalizeH="0" baseline="0">
                <a:ln>
                  <a:noFill/>
                </a:ln>
                <a:solidFill>
                  <a:srgbClr val="000080"/>
                </a:solidFill>
                <a:effectLst/>
                <a:latin typeface="JetBrains Mono"/>
              </a:rPr>
              <a:t>{</a:t>
            </a:r>
            <a:r>
              <a:rPr kumimoji="0" lang="ru-RU" altLang="ru-RU" sz="1200" b="0" i="0" u="none" strike="noStrike" cap="none" normalizeH="0" baseline="0">
                <a:ln>
                  <a:noFill/>
                </a:ln>
                <a:solidFill>
                  <a:srgbClr val="262626"/>
                </a:solidFill>
                <a:effectLst/>
                <a:latin typeface="JetBrains Mono"/>
              </a:rPr>
              <a:t>name</a:t>
            </a:r>
            <a:r>
              <a:rPr kumimoji="0" lang="ru-RU" altLang="ru-RU" sz="1200" b="0" i="0" u="none" strike="noStrike" cap="none" normalizeH="0" baseline="0">
                <a:ln>
                  <a:noFill/>
                </a:ln>
                <a:solidFill>
                  <a:srgbClr val="000080"/>
                </a:solidFill>
                <a:effectLst/>
                <a:latin typeface="JetBrains Mono"/>
              </a:rPr>
              <a:t>}</a:t>
            </a:r>
            <a:r>
              <a:rPr kumimoji="0" lang="ru-RU" altLang="ru-RU" sz="1200" b="0" i="0" u="none" strike="noStrike" cap="none" normalizeH="0" baseline="0">
                <a:ln>
                  <a:noFill/>
                </a:ln>
                <a:solidFill>
                  <a:srgbClr val="00733B"/>
                </a:solidFill>
                <a:effectLst/>
                <a:latin typeface="JetBrains Mono"/>
              </a:rPr>
              <a:t>"</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return type</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B200B2"/>
                </a:solidFill>
                <a:effectLst/>
                <a:latin typeface="JetBrains Mono"/>
              </a:rPr>
              <a:t>__new__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 name, bases, dict)</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1" i="0" u="none" strike="noStrike" cap="none" normalizeH="0" baseline="0">
                <a:ln>
                  <a:noFill/>
                </a:ln>
                <a:solidFill>
                  <a:srgbClr val="137D00"/>
                </a:solidFill>
                <a:effectLst/>
                <a:latin typeface="JetBrains Mono"/>
              </a:rPr>
              <a:t># ініціалізація класу</a:t>
            </a:r>
            <a:br>
              <a:rPr kumimoji="0" lang="ru-RU" altLang="ru-RU" sz="1200" b="1" i="0" u="none" strike="noStrike" cap="none" normalizeH="0" baseline="0">
                <a:ln>
                  <a:noFill/>
                </a:ln>
                <a:solidFill>
                  <a:srgbClr val="137D00"/>
                </a:solidFill>
                <a:effectLst/>
                <a:latin typeface="JetBrains Mono"/>
              </a:rPr>
            </a:br>
            <a:r>
              <a:rPr kumimoji="0" lang="ru-RU" altLang="ru-RU" sz="1200" b="1" i="0" u="none" strike="noStrike" cap="none" normalizeH="0" baseline="0">
                <a:ln>
                  <a:noFill/>
                </a:ln>
                <a:solidFill>
                  <a:srgbClr val="137D00"/>
                </a:solidFill>
                <a:effectLst/>
                <a:latin typeface="JetBrains Mono"/>
              </a:rPr>
              <a:t>    </a:t>
            </a: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B200B2"/>
                </a:solidFill>
                <a:effectLst/>
                <a:latin typeface="JetBrains Mono"/>
              </a:rPr>
              <a:t>__init__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 name, bases, dict):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f"Ініціалізація нового класу </a:t>
            </a:r>
            <a:r>
              <a:rPr kumimoji="0" lang="ru-RU" altLang="ru-RU" sz="1200" b="0" i="0" u="none" strike="noStrike" cap="none" normalizeH="0" baseline="0">
                <a:ln>
                  <a:noFill/>
                </a:ln>
                <a:solidFill>
                  <a:srgbClr val="000080"/>
                </a:solidFill>
                <a:effectLst/>
                <a:latin typeface="JetBrains Mono"/>
              </a:rPr>
              <a:t>{</a:t>
            </a:r>
            <a:r>
              <a:rPr kumimoji="0" lang="ru-RU" altLang="ru-RU" sz="1200" b="0" i="0" u="none" strike="noStrike" cap="none" normalizeH="0" baseline="0">
                <a:ln>
                  <a:noFill/>
                </a:ln>
                <a:solidFill>
                  <a:srgbClr val="262626"/>
                </a:solidFill>
                <a:effectLst/>
                <a:latin typeface="JetBrains Mono"/>
              </a:rPr>
              <a:t>name</a:t>
            </a:r>
            <a:r>
              <a:rPr kumimoji="0" lang="ru-RU" altLang="ru-RU" sz="1200" b="0" i="0" u="none" strike="noStrike" cap="none" normalizeH="0" baseline="0">
                <a:ln>
                  <a:noFill/>
                </a:ln>
                <a:solidFill>
                  <a:srgbClr val="000080"/>
                </a:solidFill>
                <a:effectLst/>
                <a:latin typeface="JetBrains Mono"/>
              </a:rPr>
              <a:t>}</a:t>
            </a:r>
            <a:r>
              <a:rPr kumimoji="0" lang="ru-RU" altLang="ru-RU" sz="1200" b="0" i="0" u="none" strike="noStrike" cap="none" normalizeH="0" baseline="0">
                <a:ln>
                  <a:noFill/>
                </a:ln>
                <a:solidFill>
                  <a:srgbClr val="00733B"/>
                </a:solidFill>
                <a:effectLst/>
                <a:latin typeface="JetBrains Mono"/>
              </a:rPr>
              <a:t>"</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return super</a:t>
            </a:r>
            <a:r>
              <a:rPr kumimoji="0" lang="ru-RU" altLang="ru-RU" sz="1200" b="0" i="0" u="none" strike="noStrike" cap="none" normalizeH="0" baseline="0">
                <a:ln>
                  <a:noFill/>
                </a:ln>
                <a:solidFill>
                  <a:srgbClr val="262626"/>
                </a:solidFill>
                <a:effectLst/>
                <a:latin typeface="JetBrains Mono"/>
              </a:rPr>
              <a:t>(MetaClass, </a:t>
            </a:r>
            <a:r>
              <a:rPr kumimoji="0" lang="ru-RU" altLang="ru-RU" sz="1200" b="0" i="0" u="none" strike="noStrike" cap="none" normalizeH="0" baseline="0">
                <a:ln>
                  <a:noFill/>
                </a:ln>
                <a:solidFill>
                  <a:srgbClr val="94558D"/>
                </a:solidFill>
                <a:effectLst/>
                <a:latin typeface="JetBrains Mono"/>
              </a:rPr>
              <a:t>cls</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B200B2"/>
                </a:solidFill>
                <a:effectLst/>
                <a:latin typeface="JetBrains Mono"/>
              </a:rPr>
              <a:t>__init__</a:t>
            </a:r>
            <a:r>
              <a:rPr kumimoji="0" lang="ru-RU" altLang="ru-RU" sz="1200" b="0" i="0" u="none" strike="noStrike" cap="none" normalizeH="0" baseline="0">
                <a:ln>
                  <a:noFill/>
                </a:ln>
                <a:solidFill>
                  <a:srgbClr val="262626"/>
                </a:solidFill>
                <a:effectLst/>
                <a:latin typeface="JetBrains Mono"/>
              </a:rPr>
              <a:t>(name, bases, dict)</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1" i="0" u="none" strike="noStrike" cap="none" normalizeH="0" baseline="0">
                <a:ln>
                  <a:noFill/>
                </a:ln>
                <a:solidFill>
                  <a:srgbClr val="137D00"/>
                </a:solidFill>
                <a:effectLst/>
                <a:latin typeface="JetBrains Mono"/>
              </a:rPr>
              <a:t># наслідування класу на основі метакласу</a:t>
            </a:r>
            <a:br>
              <a:rPr kumimoji="0" lang="ru-RU" altLang="ru-RU" sz="1200" b="1" i="0" u="none" strike="noStrike" cap="none" normalizeH="0" baseline="0">
                <a:ln>
                  <a:noFill/>
                </a:ln>
                <a:solidFill>
                  <a:srgbClr val="137D00"/>
                </a:solidFill>
                <a:effectLst/>
                <a:latin typeface="JetBrains Mono"/>
              </a:rPr>
            </a:br>
            <a:r>
              <a:rPr kumimoji="0" lang="ru-RU" altLang="ru-RU" sz="1200" b="0" i="0" u="none" strike="noStrike" cap="none" normalizeH="0" baseline="0">
                <a:ln>
                  <a:noFill/>
                </a:ln>
                <a:solidFill>
                  <a:srgbClr val="262626"/>
                </a:solidFill>
                <a:effectLst/>
                <a:latin typeface="JetBrains Mono"/>
              </a:rPr>
              <a:t>SomeClass = </a:t>
            </a:r>
            <a:r>
              <a:rPr kumimoji="0" lang="ru-RU" altLang="ru-RU" sz="1200" b="0" i="0" u="none" strike="noStrike" cap="none" normalizeH="0" baseline="0">
                <a:ln>
                  <a:noFill/>
                </a:ln>
                <a:solidFill>
                  <a:srgbClr val="000000"/>
                </a:solidFill>
                <a:effectLst/>
                <a:latin typeface="JetBrains Mono"/>
              </a:rPr>
              <a:t>MetaClass</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"SomeClass"</a:t>
            </a:r>
            <a:r>
              <a:rPr kumimoji="0" lang="ru-RU" altLang="ru-RU" sz="1200" b="0" i="0" u="none" strike="noStrike" cap="none" normalizeH="0" baseline="0">
                <a:ln>
                  <a:noFill/>
                </a:ln>
                <a:solidFill>
                  <a:srgbClr val="262626"/>
                </a:solidFill>
                <a:effectLst/>
                <a:latin typeface="JetBrains Mono"/>
              </a:rPr>
              <a:t>, (), {})</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1" i="0" u="none" strike="noStrike" cap="none" normalizeH="0" baseline="0">
                <a:ln>
                  <a:noFill/>
                </a:ln>
                <a:solidFill>
                  <a:srgbClr val="137D00"/>
                </a:solidFill>
                <a:effectLst/>
                <a:latin typeface="JetBrains Mono"/>
              </a:rPr>
              <a:t># звичайне наслідуваня</a:t>
            </a:r>
            <a:br>
              <a:rPr kumimoji="0" lang="ru-RU" altLang="ru-RU" sz="1200" b="1" i="0" u="none" strike="noStrike" cap="none" normalizeH="0" baseline="0">
                <a:ln>
                  <a:noFill/>
                </a:ln>
                <a:solidFill>
                  <a:srgbClr val="137D00"/>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Child</a:t>
            </a:r>
            <a:r>
              <a:rPr kumimoji="0" lang="ru-RU" altLang="ru-RU" sz="1200" b="0" i="0" u="none" strike="noStrike" cap="none" normalizeH="0" baseline="0">
                <a:ln>
                  <a:noFill/>
                </a:ln>
                <a:solidFill>
                  <a:srgbClr val="262626"/>
                </a:solidFill>
                <a:effectLst/>
                <a:latin typeface="JetBrains Mono"/>
              </a:rPr>
              <a:t>(SomeClass):</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B200B2"/>
                </a:solidFill>
                <a:effectLst/>
                <a:latin typeface="JetBrains Mono"/>
              </a:rPr>
              <a:t>__init__</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94558D"/>
                </a:solidFill>
                <a:effectLst/>
                <a:latin typeface="JetBrains Mono"/>
              </a:rPr>
              <a:t>self</a:t>
            </a:r>
            <a:r>
              <a:rPr kumimoji="0" lang="ru-RU" altLang="ru-RU" sz="1200" b="0" i="0" u="none" strike="noStrike" cap="none" normalizeH="0" baseline="0">
                <a:ln>
                  <a:noFill/>
                </a:ln>
                <a:solidFill>
                  <a:srgbClr val="262626"/>
                </a:solidFill>
                <a:effectLst/>
                <a:latin typeface="JetBrains Mono"/>
              </a:rPr>
              <a:t>, param):</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(param)</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        </a:t>
            </a:r>
            <a:br>
              <a:rPr kumimoji="0" lang="ru-RU" altLang="ru-RU" sz="1200" b="0" i="0" u="none" strike="noStrike" cap="none" normalizeH="0" baseline="0">
                <a:ln>
                  <a:noFill/>
                </a:ln>
                <a:solidFill>
                  <a:srgbClr val="262626"/>
                </a:solidFill>
                <a:effectLst/>
                <a:latin typeface="JetBrains Mono"/>
              </a:rPr>
            </a:br>
            <a:r>
              <a:rPr kumimoji="0" lang="ru-RU" altLang="ru-RU" sz="1200" b="1" i="0" u="none" strike="noStrike" cap="none" normalizeH="0" baseline="0">
                <a:ln>
                  <a:noFill/>
                </a:ln>
                <a:solidFill>
                  <a:srgbClr val="137D00"/>
                </a:solidFill>
                <a:effectLst/>
                <a:latin typeface="JetBrains Mono"/>
              </a:rPr>
              <a:t># отримання екземпляру класу</a:t>
            </a:r>
            <a:br>
              <a:rPr kumimoji="0" lang="ru-RU" altLang="ru-RU" sz="1200" b="1" i="0" u="none" strike="noStrike" cap="none" normalizeH="0" baseline="0">
                <a:ln>
                  <a:noFill/>
                </a:ln>
                <a:solidFill>
                  <a:srgbClr val="137D00"/>
                </a:solidFill>
                <a:effectLst/>
                <a:latin typeface="JetBrains Mono"/>
              </a:rPr>
            </a:br>
            <a:r>
              <a:rPr kumimoji="0" lang="ru-RU" altLang="ru-RU" sz="1200" b="0" i="0" u="none" strike="noStrike" cap="none" normalizeH="0" baseline="0">
                <a:ln>
                  <a:noFill/>
                </a:ln>
                <a:solidFill>
                  <a:srgbClr val="262626"/>
                </a:solidFill>
                <a:effectLst/>
                <a:latin typeface="JetBrains Mono"/>
              </a:rPr>
              <a:t>obj = </a:t>
            </a:r>
            <a:r>
              <a:rPr kumimoji="0" lang="ru-RU" altLang="ru-RU" sz="1200" b="0" i="0" u="none" strike="noStrike" cap="none" normalizeH="0" baseline="0">
                <a:ln>
                  <a:noFill/>
                </a:ln>
                <a:solidFill>
                  <a:srgbClr val="000000"/>
                </a:solidFill>
                <a:effectLst/>
                <a:latin typeface="JetBrains Mono"/>
              </a:rPr>
              <a:t>Child</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733B"/>
                </a:solidFill>
                <a:effectLst/>
                <a:latin typeface="JetBrains Mono"/>
              </a:rPr>
              <a:t>"Hello"</a:t>
            </a:r>
            <a:r>
              <a:rPr kumimoji="0" lang="ru-RU" altLang="ru-RU" sz="1200" b="0" i="0" u="none" strike="noStrike" cap="none" normalizeH="0" baseline="0">
                <a:ln>
                  <a:noFill/>
                </a:ln>
                <a:solidFill>
                  <a:srgbClr val="262626"/>
                </a:solidFill>
                <a:effectLst/>
                <a:latin typeface="JetBrains Mono"/>
              </a:rPr>
              <a:t>)</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4917257" y="5256948"/>
            <a:ext cx="3609975" cy="1314450"/>
          </a:xfrm>
          <a:prstGeom prst="rect">
            <a:avLst/>
          </a:prstGeom>
          <a:ln>
            <a:solidFill>
              <a:schemeClr val="tx1"/>
            </a:solidFill>
          </a:ln>
        </p:spPr>
      </p:pic>
    </p:spTree>
    <p:extLst>
      <p:ext uri="{BB962C8B-B14F-4D97-AF65-F5344CB8AC3E}">
        <p14:creationId xmlns:p14="http://schemas.microsoft.com/office/powerpoint/2010/main" val="16127293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uk-UA" sz="1600" b="1" dirty="0"/>
              <a:t>Класи в </a:t>
            </a:r>
            <a:r>
              <a:rPr lang="en-US" sz="1600" b="1" dirty="0"/>
              <a:t>Python </a:t>
            </a:r>
            <a:r>
              <a:rPr lang="uk-UA" sz="1600" b="1" dirty="0"/>
              <a:t>це об'єкти</a:t>
            </a:r>
            <a:r>
              <a:rPr lang="uk-UA" sz="1600" dirty="0"/>
              <a:t>. </a:t>
            </a:r>
          </a:p>
          <a:p>
            <a:pPr marL="0" indent="0">
              <a:buNone/>
            </a:pPr>
            <a:r>
              <a:rPr lang="uk-UA" sz="1600" dirty="0"/>
              <a:t>Коли виконується оператор </a:t>
            </a:r>
            <a:r>
              <a:rPr lang="en-US" sz="1600" b="1" i="1" dirty="0"/>
              <a:t>class</a:t>
            </a:r>
            <a:r>
              <a:rPr lang="uk-UA" sz="1600" dirty="0"/>
              <a:t>, </a:t>
            </a:r>
            <a:r>
              <a:rPr lang="en-US" sz="1600" dirty="0"/>
              <a:t>Python </a:t>
            </a:r>
            <a:r>
              <a:rPr lang="uk-UA" sz="1600" dirty="0"/>
              <a:t>створює об'єкт в пам'яті з ім'ям </a:t>
            </a:r>
            <a:r>
              <a:rPr lang="en-US" sz="1600" b="1" i="1" dirty="0" err="1"/>
              <a:t>ObjectCreator</a:t>
            </a:r>
            <a:r>
              <a:rPr lang="en-US" sz="1600" dirty="0"/>
              <a:t>.</a:t>
            </a:r>
            <a:endParaRPr lang="uk-UA" sz="1600" dirty="0"/>
          </a:p>
          <a:p>
            <a:pPr marL="0" indent="0">
              <a:buNone/>
            </a:pPr>
            <a:r>
              <a:rPr lang="ru-RU" sz="1600" dirty="0"/>
              <a:t>Об'єкт здатний сам створити екземпляри, так що це клас. Об'єкт він тому, що:</a:t>
            </a:r>
          </a:p>
          <a:p>
            <a:pPr>
              <a:lnSpc>
                <a:spcPct val="100000"/>
              </a:lnSpc>
              <a:spcBef>
                <a:spcPts val="0"/>
              </a:spcBef>
              <a:buFontTx/>
              <a:buChar char="-"/>
            </a:pPr>
            <a:r>
              <a:rPr lang="ru-RU" sz="1600" dirty="0"/>
              <a:t>його можна призначити у якості змінної</a:t>
            </a:r>
          </a:p>
          <a:p>
            <a:pPr>
              <a:lnSpc>
                <a:spcPct val="100000"/>
              </a:lnSpc>
              <a:spcBef>
                <a:spcPts val="0"/>
              </a:spcBef>
              <a:buFontTx/>
              <a:buChar char="-"/>
            </a:pPr>
            <a:r>
              <a:rPr lang="ru-RU" sz="1600" dirty="0"/>
              <a:t>Копіюється</a:t>
            </a:r>
          </a:p>
          <a:p>
            <a:pPr>
              <a:lnSpc>
                <a:spcPct val="100000"/>
              </a:lnSpc>
              <a:spcBef>
                <a:spcPts val="0"/>
              </a:spcBef>
              <a:buFontTx/>
              <a:buChar char="-"/>
            </a:pPr>
            <a:r>
              <a:rPr lang="ru-RU" sz="1600" dirty="0"/>
              <a:t>є можливість додати до нього атрибути </a:t>
            </a:r>
          </a:p>
          <a:p>
            <a:pPr>
              <a:lnSpc>
                <a:spcPct val="100000"/>
              </a:lnSpc>
              <a:spcBef>
                <a:spcPts val="0"/>
              </a:spcBef>
              <a:buFontTx/>
              <a:buChar char="-"/>
            </a:pPr>
            <a:r>
              <a:rPr lang="ru-RU" sz="1600" dirty="0"/>
              <a:t>передається в ролі параметрів функцій </a:t>
            </a:r>
            <a:r>
              <a:rPr lang="en-US" sz="1600" dirty="0"/>
              <a:t> </a:t>
            </a:r>
            <a:endParaRPr lang="uk-UA" sz="1600" dirty="0"/>
          </a:p>
          <a:p>
            <a:pPr>
              <a:lnSpc>
                <a:spcPct val="100000"/>
              </a:lnSpc>
              <a:spcBef>
                <a:spcPts val="0"/>
              </a:spcBef>
              <a:buFontTx/>
              <a:buChar char="-"/>
            </a:pPr>
            <a:endParaRPr lang="uk-UA" sz="1600" dirty="0"/>
          </a:p>
          <a:p>
            <a:pPr marL="0" indent="0">
              <a:lnSpc>
                <a:spcPct val="100000"/>
              </a:lnSpc>
              <a:spcBef>
                <a:spcPts val="0"/>
              </a:spcBef>
              <a:buNone/>
            </a:pPr>
            <a:endParaRPr lang="uk-UA" sz="1600" dirty="0"/>
          </a:p>
        </p:txBody>
      </p:sp>
      <p:sp>
        <p:nvSpPr>
          <p:cNvPr id="2" name="Rectangle 1"/>
          <p:cNvSpPr>
            <a:spLocks noChangeArrowheads="1"/>
          </p:cNvSpPr>
          <p:nvPr/>
        </p:nvSpPr>
        <p:spPr bwMode="auto">
          <a:xfrm>
            <a:off x="164095" y="2408036"/>
            <a:ext cx="6310830" cy="397031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ObjectCreator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object</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pass</a:t>
            </a:r>
            <a:br>
              <a:rPr kumimoji="0" lang="ru-RU" altLang="ru-RU" sz="1400" b="0" i="0" u="none" strike="noStrike" cap="none" normalizeH="0" baseline="0">
                <a:ln>
                  <a:noFill/>
                </a:ln>
                <a:solidFill>
                  <a:srgbClr val="000080"/>
                </a:solidFill>
                <a:effectLst/>
                <a:latin typeface="JetBrains Mono"/>
              </a:rPr>
            </a:b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(ObjectCreator) </a:t>
            </a:r>
            <a:r>
              <a:rPr kumimoji="0" lang="ru-RU" altLang="ru-RU" sz="1400" b="1" i="0" u="none" strike="noStrike" cap="none" normalizeH="0" baseline="0">
                <a:ln>
                  <a:noFill/>
                </a:ln>
                <a:solidFill>
                  <a:srgbClr val="137D00"/>
                </a:solidFill>
                <a:effectLst/>
                <a:latin typeface="JetBrains Mono"/>
              </a:rPr>
              <a:t># ви можете вивести клас, тому що це об’єкт</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def </a:t>
            </a:r>
            <a:r>
              <a:rPr kumimoji="0" lang="ru-RU" altLang="ru-RU" sz="1400" b="0" i="0" u="none" strike="noStrike" cap="none" normalizeH="0" baseline="0">
                <a:ln>
                  <a:noFill/>
                </a:ln>
                <a:solidFill>
                  <a:srgbClr val="000000"/>
                </a:solidFill>
                <a:effectLst/>
                <a:latin typeface="JetBrains Mono"/>
              </a:rPr>
              <a:t>echo</a:t>
            </a:r>
            <a:r>
              <a:rPr kumimoji="0" lang="ru-RU" altLang="ru-RU" sz="1400" b="0" i="0" u="none" strike="noStrike" cap="none" normalizeH="0" baseline="0">
                <a:ln>
                  <a:noFill/>
                </a:ln>
                <a:solidFill>
                  <a:srgbClr val="262626"/>
                </a:solidFill>
                <a:effectLst/>
                <a:latin typeface="JetBrains Mono"/>
              </a:rPr>
              <a:t>(o):</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(o)</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00"/>
                </a:solidFill>
                <a:effectLst/>
                <a:latin typeface="JetBrains Mono"/>
              </a:rPr>
              <a:t>echo</a:t>
            </a:r>
            <a:r>
              <a:rPr kumimoji="0" lang="ru-RU" altLang="ru-RU" sz="1400" b="0" i="0" u="none" strike="noStrike" cap="none" normalizeH="0" baseline="0">
                <a:ln>
                  <a:noFill/>
                </a:ln>
                <a:solidFill>
                  <a:srgbClr val="262626"/>
                </a:solidFill>
                <a:effectLst/>
                <a:latin typeface="JetBrains Mono"/>
              </a:rPr>
              <a:t>(ObjectCreator) </a:t>
            </a:r>
            <a:r>
              <a:rPr kumimoji="0" lang="ru-RU" altLang="ru-RU" sz="1400" b="1" i="0" u="none" strike="noStrike" cap="none" normalizeH="0" baseline="0">
                <a:ln>
                  <a:noFill/>
                </a:ln>
                <a:solidFill>
                  <a:srgbClr val="137D00"/>
                </a:solidFill>
                <a:effectLst/>
                <a:latin typeface="JetBrains Mono"/>
              </a:rPr>
              <a:t># ви можете передати клас як параметр</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hasattr</a:t>
            </a:r>
            <a:r>
              <a:rPr kumimoji="0" lang="ru-RU" altLang="ru-RU" sz="1400" b="0" i="0" u="none" strike="noStrike" cap="none" normalizeH="0" baseline="0">
                <a:ln>
                  <a:noFill/>
                </a:ln>
                <a:solidFill>
                  <a:srgbClr val="262626"/>
                </a:solidFill>
                <a:effectLst/>
                <a:latin typeface="JetBrains Mono"/>
              </a:rPr>
              <a:t>(ObjectCreator, </a:t>
            </a:r>
            <a:r>
              <a:rPr kumimoji="0" lang="ru-RU" altLang="ru-RU" sz="1400" b="0" i="0" u="none" strike="noStrike" cap="none" normalizeH="0" baseline="0">
                <a:ln>
                  <a:noFill/>
                </a:ln>
                <a:solidFill>
                  <a:srgbClr val="00733B"/>
                </a:solidFill>
                <a:effectLst/>
                <a:latin typeface="JetBrains Mono"/>
              </a:rPr>
              <a:t>'new_attribute'</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ObjectCreator.new_attribute = </a:t>
            </a:r>
            <a:r>
              <a:rPr kumimoji="0" lang="ru-RU" altLang="ru-RU" sz="1400" b="0" i="0" u="none" strike="noStrike" cap="none" normalizeH="0" baseline="0">
                <a:ln>
                  <a:noFill/>
                </a:ln>
                <a:solidFill>
                  <a:srgbClr val="00733B"/>
                </a:solidFill>
                <a:effectLst/>
                <a:latin typeface="JetBrains Mono"/>
              </a:rPr>
              <a:t>'foo' </a:t>
            </a:r>
            <a:r>
              <a:rPr kumimoji="0" lang="ru-RU" altLang="ru-RU" sz="1400" b="1" i="0" u="none" strike="noStrike" cap="none" normalizeH="0" baseline="0">
                <a:ln>
                  <a:noFill/>
                </a:ln>
                <a:solidFill>
                  <a:srgbClr val="137D00"/>
                </a:solidFill>
                <a:effectLst/>
                <a:latin typeface="JetBrains Mono"/>
              </a:rPr>
              <a:t># ви можете додати атрибут до класу</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hasattr</a:t>
            </a:r>
            <a:r>
              <a:rPr kumimoji="0" lang="ru-RU" altLang="ru-RU" sz="1400" b="0" i="0" u="none" strike="noStrike" cap="none" normalizeH="0" baseline="0">
                <a:ln>
                  <a:noFill/>
                </a:ln>
                <a:solidFill>
                  <a:srgbClr val="262626"/>
                </a:solidFill>
                <a:effectLst/>
                <a:latin typeface="JetBrains Mono"/>
              </a:rPr>
              <a:t>(ObjectCreator, </a:t>
            </a:r>
            <a:r>
              <a:rPr kumimoji="0" lang="ru-RU" altLang="ru-RU" sz="1400" b="0" i="0" u="none" strike="noStrike" cap="none" normalizeH="0" baseline="0">
                <a:ln>
                  <a:noFill/>
                </a:ln>
                <a:solidFill>
                  <a:srgbClr val="00733B"/>
                </a:solidFill>
                <a:effectLst/>
                <a:latin typeface="JetBrains Mono"/>
              </a:rPr>
              <a:t>'new_attribute'</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(ObjectCreator.new_attribute)</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ObjectCreatorMirror = ObjectCreator </a:t>
            </a:r>
            <a:r>
              <a:rPr kumimoji="0" lang="ru-RU" altLang="ru-RU" sz="1400" b="1" i="0" u="none" strike="noStrike" cap="none" normalizeH="0" baseline="0">
                <a:ln>
                  <a:noFill/>
                </a:ln>
                <a:solidFill>
                  <a:srgbClr val="137D00"/>
                </a:solidFill>
                <a:effectLst/>
                <a:latin typeface="JetBrains Mono"/>
              </a:rPr>
              <a:t># ви можете присвоїти клас змінній</a:t>
            </a:r>
            <a:br>
              <a:rPr kumimoji="0" lang="ru-RU" altLang="ru-RU" sz="1400" b="1" i="0" u="none" strike="noStrike" cap="none" normalizeH="0" baseline="0">
                <a:ln>
                  <a:noFill/>
                </a:ln>
                <a:solidFill>
                  <a:srgbClr val="137D00"/>
                </a:solidFill>
                <a:effectLst/>
                <a:latin typeface="JetBrains Mono"/>
              </a:rPr>
            </a:b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(ObjectCreatorMirror.new_attribute)</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ObjectCreatorMirror</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697355" y="3359754"/>
            <a:ext cx="3209925" cy="56197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700652" y="4199514"/>
            <a:ext cx="600075" cy="247650"/>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6697355" y="4782879"/>
            <a:ext cx="514350" cy="504825"/>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6697355" y="5836376"/>
            <a:ext cx="4544275" cy="541978"/>
          </a:xfrm>
          <a:prstGeom prst="rect">
            <a:avLst/>
          </a:prstGeom>
          <a:ln>
            <a:solidFill>
              <a:schemeClr val="tx1"/>
            </a:solidFill>
          </a:ln>
        </p:spPr>
      </p:pic>
    </p:spTree>
    <p:extLst>
      <p:ext uri="{BB962C8B-B14F-4D97-AF65-F5344CB8AC3E}">
        <p14:creationId xmlns:p14="http://schemas.microsoft.com/office/powerpoint/2010/main" val="347622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algn="l" eaLnBrk="0" fontAlgn="base" hangingPunct="0">
              <a:lnSpc>
                <a:spcPct val="100000"/>
              </a:lnSpc>
              <a:spcBef>
                <a:spcPct val="0"/>
              </a:spcBef>
              <a:spcAft>
                <a:spcPct val="0"/>
              </a:spcAft>
            </a:pPr>
            <a:r>
              <a:rPr lang="uk-UA" sz="1600" dirty="0"/>
              <a:t>Об'єкт </a:t>
            </a:r>
            <a:r>
              <a:rPr lang="en-US" sz="1600" dirty="0"/>
              <a:t>Controller </a:t>
            </a:r>
            <a:r>
              <a:rPr lang="uk-UA" sz="1600" dirty="0"/>
              <a:t>містить список фігур </a:t>
            </a:r>
            <a:r>
              <a:rPr lang="en-US" sz="1600" dirty="0" err="1"/>
              <a:t>ShapesList</a:t>
            </a:r>
            <a:r>
              <a:rPr lang="en-US" sz="1600" dirty="0"/>
              <a:t>, </a:t>
            </a:r>
            <a:r>
              <a:rPr lang="uk-UA" sz="1600" dirty="0"/>
              <a:t>в якому можуть міститися як прямокутники, так і кола. Реалізувати метод відтворення всіх фігур </a:t>
            </a:r>
            <a:r>
              <a:rPr lang="en-US" sz="1600" dirty="0" err="1"/>
              <a:t>drawAllShapes</a:t>
            </a:r>
            <a:r>
              <a:rPr lang="en-US" sz="1600" dirty="0"/>
              <a:t>() </a:t>
            </a:r>
            <a:r>
              <a:rPr lang="uk-UA" sz="1600" dirty="0"/>
              <a:t>можна 2 способами: </a:t>
            </a:r>
            <a:r>
              <a:rPr lang="uk-UA" sz="1600" b="1" i="1" dirty="0"/>
              <a:t>в процедурному стилі</a:t>
            </a:r>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endParaRPr lang="uk-UA" sz="1600" b="1" i="1" dirty="0"/>
          </a:p>
          <a:p>
            <a:pPr algn="l" eaLnBrk="0" fontAlgn="base" hangingPunct="0">
              <a:lnSpc>
                <a:spcPct val="100000"/>
              </a:lnSpc>
              <a:spcBef>
                <a:spcPct val="0"/>
              </a:spcBef>
              <a:spcAft>
                <a:spcPct val="0"/>
              </a:spcAft>
            </a:pPr>
            <a:r>
              <a:rPr lang="uk-UA" sz="1600" dirty="0"/>
              <a:t> і </a:t>
            </a:r>
            <a:r>
              <a:rPr lang="uk-UA" sz="1600" b="1" i="1" dirty="0"/>
              <a:t>об'єктно-орієнтованому</a:t>
            </a:r>
            <a:r>
              <a:rPr lang="uk-UA" sz="1600" dirty="0"/>
              <a:t> стилі</a:t>
            </a:r>
          </a:p>
          <a:p>
            <a:pPr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endParaRPr lang="en-US" sz="1800" dirty="0"/>
          </a:p>
        </p:txBody>
      </p:sp>
      <p:sp>
        <p:nvSpPr>
          <p:cNvPr id="2" name="Rectangle 1"/>
          <p:cNvSpPr>
            <a:spLocks noChangeArrowheads="1"/>
          </p:cNvSpPr>
          <p:nvPr/>
        </p:nvSpPr>
        <p:spPr bwMode="auto">
          <a:xfrm>
            <a:off x="181070" y="855294"/>
            <a:ext cx="7155420" cy="289310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a:ln>
                  <a:noFill/>
                </a:ln>
                <a:solidFill>
                  <a:srgbClr val="546E7A"/>
                </a:solidFill>
                <a:effectLst/>
                <a:latin typeface="JetBrains Mono"/>
              </a:rPr>
              <a:t># Припустимо, що в процедурному підході інформація про фігуру</a:t>
            </a: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зберігається в словнику з відповідними ключами і зазначенням типу, наприклад,</a:t>
            </a: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{'x1': 5, 'y1': 0, 'x2': 3, 'y2': 6, 'type': "Прямокутник"} для прямокутника</a:t>
            </a:r>
            <a:br>
              <a:rPr kumimoji="0" lang="ru-RU" altLang="ru-RU" sz="1400" b="0" i="1" u="none" strike="noStrike" cap="none" normalizeH="0" baseline="0">
                <a:ln>
                  <a:noFill/>
                </a:ln>
                <a:solidFill>
                  <a:srgbClr val="546E7A"/>
                </a:solidFill>
                <a:effectLst/>
                <a:latin typeface="JetBrains Mono"/>
              </a:rPr>
            </a:b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C792EA"/>
                </a:solidFill>
                <a:effectLst/>
                <a:latin typeface="JetBrains Mono"/>
              </a:rPr>
              <a:t>def </a:t>
            </a:r>
            <a:r>
              <a:rPr kumimoji="0" lang="ru-RU" altLang="ru-RU" sz="1400" b="0" i="0" u="none" strike="noStrike" cap="none" normalizeH="0" baseline="0">
                <a:ln>
                  <a:noFill/>
                </a:ln>
                <a:solidFill>
                  <a:srgbClr val="82AAFF"/>
                </a:solidFill>
                <a:effectLst/>
                <a:latin typeface="JetBrains Mono"/>
              </a:rPr>
              <a:t>drawAllShapes</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for </a:t>
            </a:r>
            <a:r>
              <a:rPr kumimoji="0" lang="ru-RU" altLang="ru-RU" sz="1400" b="0" i="0" u="none" strike="noStrike" cap="none" normalizeH="0" baseline="0">
                <a:ln>
                  <a:noFill/>
                </a:ln>
                <a:solidFill>
                  <a:srgbClr val="C3CEE3"/>
                </a:solidFill>
                <a:effectLst/>
                <a:latin typeface="JetBrains Mono"/>
              </a:rPr>
              <a:t>shape </a:t>
            </a:r>
            <a:r>
              <a:rPr kumimoji="0" lang="ru-RU" altLang="ru-RU" sz="1400" b="0" i="1" u="none" strike="noStrike" cap="none" normalizeH="0" baseline="0">
                <a:ln>
                  <a:noFill/>
                </a:ln>
                <a:solidFill>
                  <a:srgbClr val="C792EA"/>
                </a:solidFill>
                <a:effectLst/>
                <a:latin typeface="JetBrains Mono"/>
              </a:rPr>
              <a:t>in </a:t>
            </a:r>
            <a:r>
              <a:rPr kumimoji="0" lang="ru-RU" altLang="ru-RU" sz="1400" b="0" i="0" u="none" strike="noStrike" cap="none" normalizeH="0" baseline="0">
                <a:ln>
                  <a:noFill/>
                </a:ln>
                <a:solidFill>
                  <a:srgbClr val="C3CEE3"/>
                </a:solidFill>
                <a:effectLst/>
                <a:latin typeface="JetBrains Mono"/>
              </a:rPr>
              <a:t>shapeList</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if </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"type"</a:t>
            </a:r>
            <a:r>
              <a:rPr kumimoji="0" lang="ru-RU" altLang="ru-RU" sz="1400" b="0" i="0" u="none" strike="noStrike" cap="none" normalizeH="0" baseline="0">
                <a:ln>
                  <a:noFill/>
                </a:ln>
                <a:solidFill>
                  <a:srgbClr val="89DDFF"/>
                </a:solidFill>
                <a:effectLst/>
                <a:latin typeface="JetBrains Mono"/>
              </a:rPr>
              <a:t>] == </a:t>
            </a:r>
            <a:r>
              <a:rPr kumimoji="0" lang="ru-RU" altLang="ru-RU" sz="1400" b="0" i="0" u="none" strike="noStrike" cap="none" normalizeH="0" baseline="0">
                <a:ln>
                  <a:noFill/>
                </a:ln>
                <a:solidFill>
                  <a:srgbClr val="C3E88D"/>
                </a:solidFill>
                <a:effectLst/>
                <a:latin typeface="JetBrains Mono"/>
              </a:rPr>
              <a:t>"Прямокутник"</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draw_rectangle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"x1"</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"y1"</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"x2"</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"y2"</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C792EA"/>
                </a:solidFill>
                <a:effectLst/>
                <a:latin typeface="JetBrains Mono"/>
              </a:rPr>
              <a:t>elif </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"type"</a:t>
            </a:r>
            <a:r>
              <a:rPr kumimoji="0" lang="ru-RU" altLang="ru-RU" sz="1400" b="0" i="0" u="none" strike="noStrike" cap="none" normalizeH="0" baseline="0">
                <a:ln>
                  <a:noFill/>
                </a:ln>
                <a:solidFill>
                  <a:srgbClr val="89DDFF"/>
                </a:solidFill>
                <a:effectLst/>
                <a:latin typeface="JetBrains Mono"/>
              </a:rPr>
              <a:t>] == </a:t>
            </a:r>
            <a:r>
              <a:rPr kumimoji="0" lang="ru-RU" altLang="ru-RU" sz="1400" b="0" i="0" u="none" strike="noStrike" cap="none" normalizeH="0" baseline="0">
                <a:ln>
                  <a:noFill/>
                </a:ln>
                <a:solidFill>
                  <a:srgbClr val="C3E88D"/>
                </a:solidFill>
                <a:effectLst/>
                <a:latin typeface="JetBrains Mono"/>
              </a:rPr>
              <a:t>"Коло"</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82AAFF"/>
                </a:solidFill>
                <a:effectLst/>
                <a:latin typeface="JetBrains Mono"/>
              </a:rPr>
              <a:t>draw_circle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"x"</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"y"</a:t>
            </a:r>
            <a:r>
              <a:rPr kumimoji="0" lang="ru-RU" altLang="ru-RU" sz="1400" b="0" i="0" u="none" strike="noStrike" cap="none" normalizeH="0" baseline="0">
                <a:ln>
                  <a:noFill/>
                </a:ln>
                <a:solidFill>
                  <a:srgbClr val="89DDFF"/>
                </a:solidFill>
                <a:effectLst/>
                <a:latin typeface="JetBrains Mono"/>
              </a:rPr>
              <a:t>], </a:t>
            </a:r>
            <a:r>
              <a:rPr kumimoji="0" lang="ru-RU" altLang="ru-RU" sz="1400" b="0" i="0" u="none" strike="noStrike" cap="none" normalizeH="0" baseline="0">
                <a:ln>
                  <a:noFill/>
                </a:ln>
                <a:solidFill>
                  <a:srgbClr val="C3CEE3"/>
                </a:solidFill>
                <a:effectLst/>
                <a:latin typeface="JetBrains Mono"/>
              </a:rPr>
              <a:t>shape</a:t>
            </a:r>
            <a:r>
              <a:rPr kumimoji="0" lang="ru-RU" altLang="ru-RU" sz="1400" b="0" i="0" u="none" strike="noStrike" cap="none" normalizeH="0" baseline="0">
                <a:ln>
                  <a:noFill/>
                </a:ln>
                <a:solidFill>
                  <a:srgbClr val="89DDFF"/>
                </a:solidFill>
                <a:effectLst/>
                <a:latin typeface="JetBrains Mono"/>
              </a:rPr>
              <a:t>[</a:t>
            </a:r>
            <a:r>
              <a:rPr kumimoji="0" lang="ru-RU" altLang="ru-RU" sz="1400" b="0" i="0" u="none" strike="noStrike" cap="none" normalizeH="0" baseline="0">
                <a:ln>
                  <a:noFill/>
                </a:ln>
                <a:solidFill>
                  <a:srgbClr val="C3E88D"/>
                </a:solidFill>
                <a:effectLst/>
                <a:latin typeface="JetBrains Mono"/>
              </a:rPr>
              <a:t>"r"</a:t>
            </a:r>
            <a:r>
              <a:rPr kumimoji="0" lang="ru-RU" altLang="ru-RU" sz="1400" b="0" i="0" u="none" strike="noStrike" cap="none" normalizeH="0" baseline="0">
                <a:ln>
                  <a:noFill/>
                </a:ln>
                <a:solidFill>
                  <a:srgbClr val="89DDFF"/>
                </a:solidFill>
                <a:effectLst/>
                <a:latin typeface="JetBrains Mono"/>
              </a:rPr>
              <a:t>])</a:t>
            </a:r>
            <a:br>
              <a:rPr kumimoji="0" lang="ru-RU" altLang="ru-RU" sz="1400" b="0" i="0" u="none" strike="noStrike" cap="none" normalizeH="0" baseline="0">
                <a:ln>
                  <a:noFill/>
                </a:ln>
                <a:solidFill>
                  <a:srgbClr val="89DDFF"/>
                </a:solidFill>
                <a:effectLst/>
                <a:latin typeface="JetBrains Mono"/>
              </a:rPr>
            </a:br>
            <a:br>
              <a:rPr kumimoji="0" lang="ru-RU" altLang="ru-RU" sz="1400" b="0" i="0" u="none" strike="noStrike" cap="none" normalizeH="0" baseline="0">
                <a:ln>
                  <a:noFill/>
                </a:ln>
                <a:solidFill>
                  <a:srgbClr val="89DDFF"/>
                </a:solidFill>
                <a:effectLst/>
                <a:latin typeface="JetBrains Mono"/>
              </a:rPr>
            </a:br>
            <a:r>
              <a:rPr kumimoji="0" lang="ru-RU" altLang="ru-RU" sz="1400" b="0" i="0" u="none" strike="noStrike" cap="none" normalizeH="0" baseline="0">
                <a:ln>
                  <a:noFill/>
                </a:ln>
                <a:solidFill>
                  <a:srgbClr val="89DDFF"/>
                </a:solidFill>
                <a:effectLst/>
                <a:latin typeface="JetBrains Mono"/>
              </a:rPr>
              <a:t>       </a:t>
            </a:r>
            <a:r>
              <a:rPr kumimoji="0" lang="ru-RU" altLang="ru-RU" sz="1400" b="0" i="1" u="none" strike="noStrike" cap="none" normalizeH="0" baseline="0">
                <a:ln>
                  <a:noFill/>
                </a:ln>
                <a:solidFill>
                  <a:srgbClr val="546E7A"/>
                </a:solidFill>
                <a:effectLst/>
                <a:latin typeface="JetBrains Mono"/>
              </a:rPr>
              <a:t># І так для кожної нової фігури</a:t>
            </a:r>
            <a:br>
              <a:rPr kumimoji="0" lang="ru-RU" altLang="ru-RU" sz="1400" b="0" i="1" u="none" strike="noStrike" cap="none" normalizeH="0" baseline="0">
                <a:ln>
                  <a:noFill/>
                </a:ln>
                <a:solidFill>
                  <a:srgbClr val="546E7A"/>
                </a:solidFill>
                <a:effectLst/>
                <a:latin typeface="JetBrains Mono"/>
              </a:rPr>
            </a:br>
            <a:r>
              <a:rPr kumimoji="0" lang="ru-RU" altLang="ru-RU" sz="1400" b="0" i="1" u="none" strike="noStrike" cap="none" normalizeH="0" baseline="0">
                <a:ln>
                  <a:noFill/>
                </a:ln>
                <a:solidFill>
                  <a:srgbClr val="546E7A"/>
                </a:solidFill>
                <a:effectLst/>
                <a:latin typeface="JetBrains Mono"/>
              </a:rPr>
              <a:t>       # А ще може бути багато операцій: масштабування, пермещенія ... </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81070" y="4549588"/>
            <a:ext cx="5605317" cy="138499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C792EA"/>
                </a:solidFill>
                <a:effectLst/>
                <a:latin typeface="JetBrains Mono"/>
              </a:rPr>
              <a:t>def </a:t>
            </a:r>
            <a:r>
              <a:rPr kumimoji="0" lang="ru-RU" altLang="ru-RU" sz="1400" b="0" i="0" u="none" strike="noStrike" cap="none" normalizeH="0" baseline="0" dirty="0">
                <a:ln>
                  <a:noFill/>
                </a:ln>
                <a:solidFill>
                  <a:srgbClr val="82AAFF"/>
                </a:solidFill>
                <a:effectLst/>
                <a:latin typeface="JetBrains Mono"/>
              </a:rPr>
              <a:t>drawAllShapes</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for </a:t>
            </a:r>
            <a:r>
              <a:rPr kumimoji="0" lang="ru-RU" altLang="ru-RU" sz="1400" b="0" i="0" u="none" strike="noStrike" cap="none" normalizeH="0" baseline="0" dirty="0">
                <a:ln>
                  <a:noFill/>
                </a:ln>
                <a:solidFill>
                  <a:srgbClr val="C3CEE3"/>
                </a:solidFill>
                <a:effectLst/>
                <a:latin typeface="JetBrains Mono"/>
              </a:rPr>
              <a:t>shape </a:t>
            </a:r>
            <a:r>
              <a:rPr kumimoji="0" lang="ru-RU" altLang="ru-RU" sz="1400" b="0" i="1" u="none" strike="noStrike" cap="none" normalizeH="0" baseline="0" dirty="0">
                <a:ln>
                  <a:noFill/>
                </a:ln>
                <a:solidFill>
                  <a:srgbClr val="C792EA"/>
                </a:solidFill>
                <a:effectLst/>
                <a:latin typeface="JetBrains Mono"/>
              </a:rPr>
              <a:t>in </a:t>
            </a:r>
            <a:r>
              <a:rPr kumimoji="0" lang="ru-RU" altLang="ru-RU" sz="1400" b="0" i="0" u="none" strike="noStrike" cap="none" normalizeH="0" baseline="0" dirty="0">
                <a:ln>
                  <a:noFill/>
                </a:ln>
                <a:solidFill>
                  <a:srgbClr val="C3CEE3"/>
                </a:solidFill>
                <a:effectLst/>
                <a:latin typeface="JetBrains Mono"/>
              </a:rPr>
              <a:t>shapeList</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 shape сам вирішує як себе намалювати в залежності від </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 свого класу і внутрішньої реалізації</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shape</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82AAFF"/>
                </a:solidFill>
                <a:effectLst/>
                <a:latin typeface="JetBrains Mono"/>
              </a:rPr>
              <a:t>draw</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 Поява нової фігури не змінить (!) цей код</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7230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ru-RU" sz="1600" b="1" dirty="0"/>
              <a:t>Динамічне створення класів</a:t>
            </a:r>
          </a:p>
          <a:p>
            <a:pPr marL="0" indent="0">
              <a:buNone/>
            </a:pPr>
            <a:r>
              <a:rPr lang="ru-RU" sz="1600" dirty="0"/>
              <a:t>Якщо класи в Python - це об'єкти, що означає, як і будь-який інший об'єкт, їх можна створити на ходу. </a:t>
            </a:r>
          </a:p>
          <a:p>
            <a:pPr marL="0" indent="0">
              <a:buNone/>
            </a:pPr>
            <a:r>
              <a:rPr lang="ru-RU" sz="1600" dirty="0"/>
              <a:t>Приклад створення класу в функціях за допомогою класу: </a:t>
            </a:r>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endParaRPr lang="ru-RU" sz="1600" dirty="0"/>
          </a:p>
          <a:p>
            <a:pPr marL="0" indent="0">
              <a:buNone/>
            </a:pPr>
            <a:r>
              <a:rPr lang="uk-UA" sz="1600" dirty="0"/>
              <a:t>Це не занадто динамічно, так як все одно доводиться прописувати весь клас самостійно. </a:t>
            </a:r>
          </a:p>
          <a:p>
            <a:pPr marL="0" indent="0">
              <a:buNone/>
            </a:pPr>
            <a:r>
              <a:rPr lang="uk-UA" sz="1600" dirty="0"/>
              <a:t>З того, що класи є об'єктами, можна зробити висновок, що вони повинні мати чим генеруватися. Коли виконується оператор </a:t>
            </a:r>
            <a:r>
              <a:rPr lang="en-US" sz="1600" b="1" i="1" dirty="0"/>
              <a:t>class</a:t>
            </a:r>
            <a:r>
              <a:rPr lang="uk-UA" sz="1600" dirty="0"/>
              <a:t>, </a:t>
            </a:r>
            <a:r>
              <a:rPr lang="en-US" sz="1600" dirty="0"/>
              <a:t>Python </a:t>
            </a:r>
            <a:r>
              <a:rPr lang="uk-UA" sz="1600" dirty="0"/>
              <a:t>автоматично створює цей об'єкт, але немає можливості зробити це вручну. </a:t>
            </a:r>
          </a:p>
          <a:p>
            <a:pPr marL="0" indent="0">
              <a:buNone/>
            </a:pPr>
            <a:r>
              <a:rPr lang="uk-UA" sz="1600" dirty="0"/>
              <a:t>І тут нам допоможе функція </a:t>
            </a:r>
            <a:r>
              <a:rPr lang="en-US" sz="1600" b="1" i="1" dirty="0"/>
              <a:t>type</a:t>
            </a:r>
            <a:r>
              <a:rPr lang="en-US" sz="1600" dirty="0"/>
              <a:t>.</a:t>
            </a:r>
            <a:r>
              <a:rPr lang="uk-UA" sz="1600" dirty="0"/>
              <a:t> Функція, що дозволяє визначити тип об'єкта: </a:t>
            </a:r>
            <a:endParaRPr lang="ru-RU" sz="1600" dirty="0"/>
          </a:p>
          <a:p>
            <a:pPr marL="0" indent="0">
              <a:buNone/>
            </a:pPr>
            <a:endParaRPr lang="ru-RU" sz="1600" dirty="0"/>
          </a:p>
          <a:p>
            <a:pPr marL="0" indent="0">
              <a:buNone/>
            </a:pPr>
            <a:endParaRPr lang="uk-UA" sz="1600" dirty="0"/>
          </a:p>
        </p:txBody>
      </p:sp>
      <p:sp>
        <p:nvSpPr>
          <p:cNvPr id="8" name="Rectangle 1"/>
          <p:cNvSpPr>
            <a:spLocks noChangeArrowheads="1"/>
          </p:cNvSpPr>
          <p:nvPr/>
        </p:nvSpPr>
        <p:spPr bwMode="auto">
          <a:xfrm>
            <a:off x="298764" y="1256346"/>
            <a:ext cx="4471865" cy="2677656"/>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80"/>
                </a:solidFill>
                <a:effectLst/>
                <a:latin typeface="JetBrains Mono"/>
              </a:rPr>
              <a:t>def </a:t>
            </a:r>
            <a:r>
              <a:rPr kumimoji="0" lang="ru-RU" altLang="ru-RU" sz="1200" b="0" i="0" u="none" strike="noStrike" cap="none" normalizeH="0" baseline="0" dirty="0">
                <a:ln>
                  <a:noFill/>
                </a:ln>
                <a:solidFill>
                  <a:srgbClr val="000000"/>
                </a:solidFill>
                <a:effectLst/>
                <a:latin typeface="JetBrains Mono"/>
              </a:rPr>
              <a:t>choose_class</a:t>
            </a:r>
            <a:r>
              <a:rPr kumimoji="0" lang="ru-RU" altLang="ru-RU" sz="1200" b="0" i="0" u="none" strike="noStrike" cap="none" normalizeH="0" baseline="0" dirty="0">
                <a:ln>
                  <a:noFill/>
                </a:ln>
                <a:solidFill>
                  <a:srgbClr val="262626"/>
                </a:solidFill>
                <a:effectLst/>
                <a:latin typeface="JetBrains Mono"/>
              </a:rPr>
              <a:t>(name):</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if </a:t>
            </a:r>
            <a:r>
              <a:rPr kumimoji="0" lang="ru-RU" altLang="ru-RU" sz="1200" b="0" i="0" u="none" strike="noStrike" cap="none" normalizeH="0" baseline="0" dirty="0">
                <a:ln>
                  <a:noFill/>
                </a:ln>
                <a:solidFill>
                  <a:srgbClr val="262626"/>
                </a:solidFill>
                <a:effectLst/>
                <a:latin typeface="JetBrains Mono"/>
              </a:rPr>
              <a:t>name == </a:t>
            </a:r>
            <a:r>
              <a:rPr kumimoji="0" lang="ru-RU" altLang="ru-RU" sz="1200" b="0" i="0" u="none" strike="noStrike" cap="none" normalizeH="0" baseline="0" dirty="0">
                <a:ln>
                  <a:noFill/>
                </a:ln>
                <a:solidFill>
                  <a:srgbClr val="00733B"/>
                </a:solidFill>
                <a:effectLst/>
                <a:latin typeface="JetBrains Mono"/>
              </a:rPr>
              <a:t>'foo'</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Foo</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80"/>
                </a:solidFill>
                <a:effectLst/>
                <a:latin typeface="JetBrains Mono"/>
              </a:rPr>
              <a:t>object</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pass</a:t>
            </a:r>
            <a:br>
              <a:rPr kumimoji="0" lang="ru-RU" altLang="ru-RU" sz="1200" b="0" i="0" u="none" strike="noStrike" cap="none" normalizeH="0" baseline="0" dirty="0">
                <a:ln>
                  <a:noFill/>
                </a:ln>
                <a:solidFill>
                  <a:srgbClr val="000080"/>
                </a:solidFill>
                <a:effectLst/>
                <a:latin typeface="JetBrains Mono"/>
              </a:rPr>
            </a:br>
            <a:r>
              <a:rPr kumimoji="0" lang="ru-RU" altLang="ru-RU" sz="1200" b="0" i="0" u="none" strike="noStrike" cap="none" normalizeH="0" baseline="0" dirty="0">
                <a:ln>
                  <a:noFill/>
                </a:ln>
                <a:solidFill>
                  <a:srgbClr val="000080"/>
                </a:solidFill>
                <a:effectLst/>
                <a:latin typeface="JetBrains Mono"/>
              </a:rPr>
              <a:t>        return </a:t>
            </a:r>
            <a:r>
              <a:rPr kumimoji="0" lang="ru-RU" altLang="ru-RU" sz="1200" b="0" i="0" u="none" strike="noStrike" cap="none" normalizeH="0" baseline="0" dirty="0">
                <a:ln>
                  <a:noFill/>
                </a:ln>
                <a:solidFill>
                  <a:srgbClr val="262626"/>
                </a:solidFill>
                <a:effectLst/>
                <a:latin typeface="JetBrains Mono"/>
              </a:rPr>
              <a:t>Foo </a:t>
            </a:r>
            <a:r>
              <a:rPr kumimoji="0" lang="ru-RU" altLang="ru-RU" sz="1200" b="1" i="0" u="none" strike="noStrike" cap="none" normalizeH="0" baseline="0" dirty="0">
                <a:ln>
                  <a:noFill/>
                </a:ln>
                <a:solidFill>
                  <a:srgbClr val="137D00"/>
                </a:solidFill>
                <a:effectLst/>
                <a:latin typeface="JetBrains Mono"/>
              </a:rPr>
              <a:t># повертає клас, а не екземпляр</a:t>
            </a:r>
            <a:br>
              <a:rPr kumimoji="0" lang="ru-RU" altLang="ru-RU" sz="1200" b="1" i="0" u="none" strike="noStrike" cap="none" normalizeH="0" baseline="0" dirty="0">
                <a:ln>
                  <a:noFill/>
                </a:ln>
                <a:solidFill>
                  <a:srgbClr val="137D00"/>
                </a:solidFill>
                <a:effectLst/>
                <a:latin typeface="JetBrains Mono"/>
              </a:rPr>
            </a:br>
            <a:r>
              <a:rPr kumimoji="0" lang="ru-RU" altLang="ru-RU" sz="1200" b="1" i="0" u="none" strike="noStrike" cap="none" normalizeH="0" baseline="0" dirty="0">
                <a:ln>
                  <a:noFill/>
                </a:ln>
                <a:solidFill>
                  <a:srgbClr val="137D00"/>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else</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class </a:t>
            </a:r>
            <a:r>
              <a:rPr kumimoji="0" lang="ru-RU" altLang="ru-RU" sz="1200" b="0" i="0" u="none" strike="noStrike" cap="none" normalizeH="0" baseline="0" dirty="0">
                <a:ln>
                  <a:noFill/>
                </a:ln>
                <a:solidFill>
                  <a:srgbClr val="000000"/>
                </a:solidFill>
                <a:effectLst/>
                <a:latin typeface="JetBrains Mono"/>
              </a:rPr>
              <a:t>Bar</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80"/>
                </a:solidFill>
                <a:effectLst/>
                <a:latin typeface="JetBrains Mono"/>
              </a:rPr>
              <a:t>object</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            </a:t>
            </a:r>
            <a:r>
              <a:rPr kumimoji="0" lang="ru-RU" altLang="ru-RU" sz="1200" b="0" i="0" u="none" strike="noStrike" cap="none" normalizeH="0" baseline="0" dirty="0">
                <a:ln>
                  <a:noFill/>
                </a:ln>
                <a:solidFill>
                  <a:srgbClr val="000080"/>
                </a:solidFill>
                <a:effectLst/>
                <a:latin typeface="JetBrains Mono"/>
              </a:rPr>
              <a:t>pass</a:t>
            </a:r>
            <a:br>
              <a:rPr kumimoji="0" lang="ru-RU" altLang="ru-RU" sz="1200" b="0" i="0" u="none" strike="noStrike" cap="none" normalizeH="0" baseline="0" dirty="0">
                <a:ln>
                  <a:noFill/>
                </a:ln>
                <a:solidFill>
                  <a:srgbClr val="000080"/>
                </a:solidFill>
                <a:effectLst/>
                <a:latin typeface="JetBrains Mono"/>
              </a:rPr>
            </a:br>
            <a:r>
              <a:rPr kumimoji="0" lang="ru-RU" altLang="ru-RU" sz="1200" b="0" i="0" u="none" strike="noStrike" cap="none" normalizeH="0" baseline="0" dirty="0">
                <a:ln>
                  <a:noFill/>
                </a:ln>
                <a:solidFill>
                  <a:srgbClr val="000080"/>
                </a:solidFill>
                <a:effectLst/>
                <a:latin typeface="JetBrains Mono"/>
              </a:rPr>
              <a:t>        return </a:t>
            </a:r>
            <a:r>
              <a:rPr kumimoji="0" lang="ru-RU" altLang="ru-RU" sz="1200" b="0" i="0" u="none" strike="noStrike" cap="none" normalizeH="0" baseline="0" dirty="0">
                <a:ln>
                  <a:noFill/>
                </a:ln>
                <a:solidFill>
                  <a:srgbClr val="262626"/>
                </a:solidFill>
                <a:effectLst/>
                <a:latin typeface="JetBrains Mono"/>
              </a:rPr>
              <a:t>Bar</a:t>
            </a:r>
            <a:br>
              <a:rPr kumimoji="0" lang="ru-RU" altLang="ru-RU" sz="1200" b="0" i="0" u="none" strike="noStrike" cap="none" normalizeH="0" baseline="0" dirty="0">
                <a:ln>
                  <a:noFill/>
                </a:ln>
                <a:solidFill>
                  <a:srgbClr val="262626"/>
                </a:solidFill>
                <a:effectLst/>
                <a:latin typeface="JetBrains Mono"/>
              </a:rPr>
            </a:b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262626"/>
                </a:solidFill>
                <a:effectLst/>
                <a:latin typeface="JetBrains Mono"/>
              </a:rPr>
              <a:t>MyClass = </a:t>
            </a:r>
            <a:r>
              <a:rPr kumimoji="0" lang="ru-RU" altLang="ru-RU" sz="1200" b="0" i="0" u="none" strike="noStrike" cap="none" normalizeH="0" baseline="0" dirty="0">
                <a:ln>
                  <a:noFill/>
                </a:ln>
                <a:solidFill>
                  <a:srgbClr val="000000"/>
                </a:solidFill>
                <a:effectLst/>
                <a:latin typeface="JetBrains Mono"/>
              </a:rPr>
              <a:t>choose_class</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733B"/>
                </a:solidFill>
                <a:effectLst/>
                <a:latin typeface="JetBrains Mono"/>
              </a:rPr>
              <a:t>'foo'</a:t>
            </a:r>
            <a:r>
              <a:rPr kumimoji="0" lang="ru-RU" altLang="ru-RU" sz="1200" b="0" i="0" u="none" strike="noStrike" cap="none" normalizeH="0" baseline="0" dirty="0">
                <a:ln>
                  <a:noFill/>
                </a:ln>
                <a:solidFill>
                  <a:srgbClr val="262626"/>
                </a:solidFill>
                <a:effectLst/>
                <a:latin typeface="JetBrains Mono"/>
              </a:rPr>
              <a:t>)</a:t>
            </a:r>
            <a:br>
              <a:rPr kumimoji="0" lang="ru-RU" altLang="ru-RU" sz="1200" b="0" i="0" u="none" strike="noStrike" cap="none" normalizeH="0" baseline="0" dirty="0">
                <a:ln>
                  <a:noFill/>
                </a:ln>
                <a:solidFill>
                  <a:srgbClr val="262626"/>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(MyClass) </a:t>
            </a:r>
            <a:r>
              <a:rPr kumimoji="0" lang="ru-RU" altLang="ru-RU" sz="1200" b="1" i="0" u="none" strike="noStrike" cap="none" normalizeH="0" baseline="0" dirty="0">
                <a:ln>
                  <a:noFill/>
                </a:ln>
                <a:solidFill>
                  <a:srgbClr val="137D00"/>
                </a:solidFill>
                <a:effectLst/>
                <a:latin typeface="JetBrains Mono"/>
              </a:rPr>
              <a:t># Функція повертає клас, а не екземпляр</a:t>
            </a:r>
            <a:br>
              <a:rPr kumimoji="0" lang="ru-RU" altLang="ru-RU" sz="1200" b="1" i="0" u="none" strike="noStrike" cap="none" normalizeH="0" baseline="0" dirty="0">
                <a:ln>
                  <a:noFill/>
                </a:ln>
                <a:solidFill>
                  <a:srgbClr val="137D00"/>
                </a:solidFill>
                <a:effectLst/>
                <a:latin typeface="JetBrains Mono"/>
              </a:rPr>
            </a:br>
            <a:br>
              <a:rPr kumimoji="0" lang="ru-RU" altLang="ru-RU" sz="1200" b="1" i="0" u="none" strike="noStrike" cap="none" normalizeH="0" baseline="0" dirty="0">
                <a:ln>
                  <a:noFill/>
                </a:ln>
                <a:solidFill>
                  <a:srgbClr val="137D00"/>
                </a:solidFill>
                <a:effectLst/>
                <a:latin typeface="JetBrains Mono"/>
              </a:rPr>
            </a:br>
            <a:r>
              <a:rPr kumimoji="0" lang="ru-RU" altLang="ru-RU" sz="1200" b="0" i="0" u="none" strike="noStrike" cap="none" normalizeH="0" baseline="0" dirty="0">
                <a:ln>
                  <a:noFill/>
                </a:ln>
                <a:solidFill>
                  <a:srgbClr val="000080"/>
                </a:solidFill>
                <a:effectLst/>
                <a:latin typeface="JetBrains Mono"/>
              </a:rPr>
              <a:t>print</a:t>
            </a:r>
            <a:r>
              <a:rPr kumimoji="0" lang="ru-RU" altLang="ru-RU" sz="1200" b="0" i="0" u="none" strike="noStrike" cap="none" normalizeH="0" baseline="0" dirty="0">
                <a:ln>
                  <a:noFill/>
                </a:ln>
                <a:solidFill>
                  <a:srgbClr val="262626"/>
                </a:solidFill>
                <a:effectLst/>
                <a:latin typeface="JetBrains Mono"/>
              </a:rPr>
              <a:t>(</a:t>
            </a:r>
            <a:r>
              <a:rPr kumimoji="0" lang="ru-RU" altLang="ru-RU" sz="1200" b="0" i="0" u="none" strike="noStrike" cap="none" normalizeH="0" baseline="0" dirty="0">
                <a:ln>
                  <a:noFill/>
                </a:ln>
                <a:solidFill>
                  <a:srgbClr val="000000"/>
                </a:solidFill>
                <a:effectLst/>
                <a:latin typeface="JetBrains Mono"/>
              </a:rPr>
              <a:t>MyClass</a:t>
            </a:r>
            <a:r>
              <a:rPr kumimoji="0" lang="ru-RU" altLang="ru-RU" sz="1200" b="0" i="0" u="none" strike="noStrike" cap="none" normalizeH="0" baseline="0" dirty="0">
                <a:ln>
                  <a:noFill/>
                </a:ln>
                <a:solidFill>
                  <a:srgbClr val="262626"/>
                </a:solidFill>
                <a:effectLst/>
                <a:latin typeface="JetBrains Mono"/>
              </a:rPr>
              <a:t>()) </a:t>
            </a:r>
            <a:r>
              <a:rPr kumimoji="0" lang="ru-RU" altLang="ru-RU" sz="1200" b="1" i="0" u="none" strike="noStrike" cap="none" normalizeH="0" baseline="0" dirty="0">
                <a:ln>
                  <a:noFill/>
                </a:ln>
                <a:solidFill>
                  <a:srgbClr val="137D00"/>
                </a:solidFill>
                <a:effectLst/>
                <a:latin typeface="JetBrains Mono"/>
              </a:rPr>
              <a:t># Ви можете створити об’єкт цього класу</a:t>
            </a: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4887362" y="3390523"/>
            <a:ext cx="6400800" cy="542925"/>
          </a:xfrm>
          <a:prstGeom prst="rect">
            <a:avLst/>
          </a:prstGeom>
          <a:ln>
            <a:solidFill>
              <a:schemeClr val="tx1"/>
            </a:solidFill>
          </a:ln>
        </p:spPr>
      </p:pic>
      <p:sp>
        <p:nvSpPr>
          <p:cNvPr id="10" name="Rectangle 2"/>
          <p:cNvSpPr>
            <a:spLocks noChangeArrowheads="1"/>
          </p:cNvSpPr>
          <p:nvPr/>
        </p:nvSpPr>
        <p:spPr bwMode="auto">
          <a:xfrm>
            <a:off x="371192" y="5257562"/>
            <a:ext cx="2403222" cy="160043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ObjectCreator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object</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pass</a:t>
            </a:r>
            <a:br>
              <a:rPr kumimoji="0" lang="ru-RU" altLang="ru-RU" sz="1400" b="0" i="0" u="none" strike="noStrike" cap="none" normalizeH="0" baseline="0">
                <a:ln>
                  <a:noFill/>
                </a:ln>
                <a:solidFill>
                  <a:srgbClr val="000080"/>
                </a:solidFill>
                <a:effectLst/>
                <a:latin typeface="JetBrains Mono"/>
              </a:rPr>
            </a:b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E6"/>
                </a:solidFill>
                <a:effectLst/>
                <a:latin typeface="JetBrains Mono"/>
              </a:rPr>
              <a:t>1</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"1"</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(ObjectCreator))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ObjectCreator</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3"/>
          <a:stretch>
            <a:fillRect/>
          </a:stretch>
        </p:blipFill>
        <p:spPr>
          <a:xfrm>
            <a:off x="3057242" y="5781675"/>
            <a:ext cx="3162300" cy="1076325"/>
          </a:xfrm>
          <a:prstGeom prst="rect">
            <a:avLst/>
          </a:prstGeom>
          <a:ln>
            <a:solidFill>
              <a:schemeClr val="tx1"/>
            </a:solidFill>
          </a:ln>
        </p:spPr>
      </p:pic>
    </p:spTree>
    <p:extLst>
      <p:ext uri="{BB962C8B-B14F-4D97-AF65-F5344CB8AC3E}">
        <p14:creationId xmlns:p14="http://schemas.microsoft.com/office/powerpoint/2010/main" val="39483965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buNone/>
            </a:pPr>
            <a:r>
              <a:rPr lang="uk-UA" sz="1600" dirty="0"/>
              <a:t>Ця функція може створювати класи на ходу. У якості параметрів тип приймає опис класу та повертає клас.</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en-US" sz="1600" b="1" i="1" dirty="0"/>
              <a:t>type</a:t>
            </a:r>
            <a:r>
              <a:rPr lang="uk-UA" sz="1600" i="1" dirty="0"/>
              <a:t> </a:t>
            </a:r>
            <a:r>
              <a:rPr lang="uk-UA" sz="1600" dirty="0"/>
              <a:t>приймає словник для визначення атрибутів класу. </a:t>
            </a:r>
            <a:endParaRPr lang="en-US" sz="1600" dirty="0"/>
          </a:p>
          <a:p>
            <a:pPr marL="0" indent="0">
              <a:buNone/>
            </a:pPr>
            <a:endParaRPr lang="en-US" sz="1600" dirty="0"/>
          </a:p>
          <a:p>
            <a:pPr marL="0" indent="0">
              <a:buNone/>
            </a:pPr>
            <a:endParaRPr lang="en-US" sz="1600" dirty="0"/>
          </a:p>
          <a:p>
            <a:pPr marL="0" indent="0">
              <a:buNone/>
            </a:pPr>
            <a:r>
              <a:rPr lang="uk-UA" sz="1600" dirty="0"/>
              <a:t>Використовується як звичайний клас:</a:t>
            </a:r>
          </a:p>
          <a:p>
            <a:pPr marL="0" indent="0">
              <a:buNone/>
            </a:pPr>
            <a:endParaRPr lang="en-US"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p:txBody>
      </p:sp>
      <p:sp>
        <p:nvSpPr>
          <p:cNvPr id="6" name="Rectangle 5"/>
          <p:cNvSpPr/>
          <p:nvPr/>
        </p:nvSpPr>
        <p:spPr>
          <a:xfrm>
            <a:off x="5721789" y="1710734"/>
            <a:ext cx="5859185" cy="523220"/>
          </a:xfrm>
          <a:prstGeom prst="rect">
            <a:avLst/>
          </a:prstGeom>
        </p:spPr>
        <p:txBody>
          <a:bodyPr wrap="square">
            <a:spAutoFit/>
          </a:bodyPr>
          <a:lstStyle/>
          <a:p>
            <a:r>
              <a:rPr lang="en-US" sz="1400" i="1" dirty="0" err="1"/>
              <a:t>MyShinyClass</a:t>
            </a:r>
            <a:r>
              <a:rPr lang="en-US" sz="1400" i="1" dirty="0"/>
              <a:t> </a:t>
            </a:r>
            <a:r>
              <a:rPr lang="uk-UA" sz="1400" i="1" dirty="0"/>
              <a:t>виступає і в якості імені класу, і в якості змінної для зберігання посилань на клас. </a:t>
            </a:r>
          </a:p>
        </p:txBody>
      </p:sp>
      <p:sp>
        <p:nvSpPr>
          <p:cNvPr id="8" name="Rectangle 7"/>
          <p:cNvSpPr/>
          <p:nvPr/>
        </p:nvSpPr>
        <p:spPr>
          <a:xfrm>
            <a:off x="2405723" y="3462556"/>
            <a:ext cx="2338461" cy="307777"/>
          </a:xfrm>
          <a:prstGeom prst="rect">
            <a:avLst/>
          </a:prstGeom>
        </p:spPr>
        <p:txBody>
          <a:bodyPr wrap="none">
            <a:spAutoFit/>
          </a:bodyPr>
          <a:lstStyle/>
          <a:p>
            <a:r>
              <a:rPr lang="uk-UA" sz="1400" dirty="0"/>
              <a:t>Але це можна записати і так</a:t>
            </a:r>
          </a:p>
        </p:txBody>
      </p:sp>
      <p:sp>
        <p:nvSpPr>
          <p:cNvPr id="12" name="Rectangle 1"/>
          <p:cNvSpPr>
            <a:spLocks noChangeArrowheads="1"/>
          </p:cNvSpPr>
          <p:nvPr/>
        </p:nvSpPr>
        <p:spPr bwMode="auto">
          <a:xfrm>
            <a:off x="371192" y="634768"/>
            <a:ext cx="6375528" cy="73866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(ім’я класу,</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кортеж батьківських </a:t>
            </a:r>
            <a:r>
              <a:rPr kumimoji="0" lang="ru-RU" altLang="ru-RU" sz="1400" b="0" i="0" u="none" strike="noStrike" cap="none" normalizeH="0" baseline="0">
                <a:ln>
                  <a:noFill/>
                </a:ln>
                <a:solidFill>
                  <a:srgbClr val="000000"/>
                </a:solidFill>
                <a:effectLst/>
                <a:latin typeface="JetBrains Mono"/>
              </a:rPr>
              <a:t>класів </a:t>
            </a:r>
            <a:r>
              <a:rPr kumimoji="0" lang="ru-RU" altLang="ru-RU" sz="1400" b="0" i="0" u="none" strike="noStrike" cap="none" normalizeH="0" baseline="0">
                <a:ln>
                  <a:noFill/>
                </a:ln>
                <a:solidFill>
                  <a:srgbClr val="262626"/>
                </a:solidFill>
                <a:effectLst/>
                <a:latin typeface="JetBrains Mono"/>
              </a:rPr>
              <a:t>(для наслідування, може бути порожнім),</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словник, що містить атрибути і значення)</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13" name="Rectangle 2"/>
          <p:cNvSpPr>
            <a:spLocks noChangeArrowheads="1"/>
          </p:cNvSpPr>
          <p:nvPr/>
        </p:nvSpPr>
        <p:spPr bwMode="auto">
          <a:xfrm>
            <a:off x="371192" y="1617776"/>
            <a:ext cx="5093702" cy="1384995"/>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MyShinyClass</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object</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pass</a:t>
            </a:r>
            <a:br>
              <a:rPr kumimoji="0" lang="ru-RU" altLang="ru-RU" sz="1400" b="0" i="0" u="none" strike="noStrike" cap="none" normalizeH="0" baseline="0">
                <a:ln>
                  <a:noFill/>
                </a:ln>
                <a:solidFill>
                  <a:srgbClr val="000080"/>
                </a:solidFill>
                <a:effectLst/>
                <a:latin typeface="JetBrains Mono"/>
              </a:rPr>
            </a:br>
            <a:br>
              <a:rPr kumimoji="0" lang="ru-RU" altLang="ru-RU" sz="1400" b="0" i="0" u="none" strike="noStrike" cap="none" normalizeH="0" baseline="0">
                <a:ln>
                  <a:noFill/>
                </a:ln>
                <a:solidFill>
                  <a:srgbClr val="000080"/>
                </a:solidFill>
                <a:effectLst/>
                <a:latin typeface="JetBrains Mono"/>
              </a:rPr>
            </a:br>
            <a:r>
              <a:rPr kumimoji="0" lang="ru-RU" altLang="ru-RU" sz="1400" b="0" i="0" u="none" strike="noStrike" cap="none" normalizeH="0" baseline="0">
                <a:ln>
                  <a:noFill/>
                </a:ln>
                <a:solidFill>
                  <a:srgbClr val="262626"/>
                </a:solidFill>
                <a:effectLst/>
                <a:latin typeface="JetBrains Mono"/>
              </a:rPr>
              <a:t>MyShinyClass = </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'MyShinyClass'</a:t>
            </a:r>
            <a:r>
              <a:rPr kumimoji="0" lang="ru-RU" altLang="ru-RU" sz="1400" b="0" i="0" u="none" strike="noStrike" cap="none" normalizeH="0" baseline="0">
                <a:ln>
                  <a:noFill/>
                </a:ln>
                <a:solidFill>
                  <a:srgbClr val="262626"/>
                </a:solidFill>
                <a:effectLst/>
                <a:latin typeface="JetBrains Mono"/>
              </a:rPr>
              <a:t>, (), {}) </a:t>
            </a:r>
            <a:r>
              <a:rPr kumimoji="0" lang="ru-RU" altLang="ru-RU" sz="1400" b="1" i="0" u="none" strike="noStrike" cap="none" normalizeH="0" baseline="0">
                <a:ln>
                  <a:noFill/>
                </a:ln>
                <a:solidFill>
                  <a:srgbClr val="137D00"/>
                </a:solidFill>
                <a:effectLst/>
                <a:latin typeface="JetBrains Mono"/>
              </a:rPr>
              <a:t># повертає клас</a:t>
            </a:r>
            <a:br>
              <a:rPr kumimoji="0" lang="ru-RU" altLang="ru-RU" sz="1400" b="1" i="0" u="none" strike="noStrike" cap="none" normalizeH="0" baseline="0">
                <a:ln>
                  <a:noFill/>
                </a:ln>
                <a:solidFill>
                  <a:srgbClr val="137D00"/>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(MyShinyClass)</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00"/>
                </a:solidFill>
                <a:effectLst/>
                <a:latin typeface="JetBrains Mono"/>
              </a:rPr>
              <a:t>MyShinyClass</a:t>
            </a:r>
            <a:r>
              <a:rPr kumimoji="0" lang="ru-RU" altLang="ru-RU" sz="1400" b="0" i="0" u="none" strike="noStrike" cap="none" normalizeH="0" baseline="0">
                <a:ln>
                  <a:noFill/>
                </a:ln>
                <a:solidFill>
                  <a:srgbClr val="262626"/>
                </a:solidFill>
                <a:effectLst/>
                <a:latin typeface="JetBrains Mono"/>
              </a:rPr>
              <a:t>()) </a:t>
            </a:r>
            <a:r>
              <a:rPr kumimoji="0" lang="ru-RU" altLang="ru-RU" sz="1400" b="1" i="0" u="none" strike="noStrike" cap="none" normalizeH="0" baseline="0">
                <a:ln>
                  <a:noFill/>
                </a:ln>
                <a:solidFill>
                  <a:srgbClr val="137D00"/>
                </a:solidFill>
                <a:effectLst/>
                <a:latin typeface="JetBrains Mono"/>
              </a:rPr>
              <a:t># повертає екземпляр класу</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2"/>
          <a:stretch>
            <a:fillRect/>
          </a:stretch>
        </p:blipFill>
        <p:spPr>
          <a:xfrm>
            <a:off x="5721789" y="2403226"/>
            <a:ext cx="5057775" cy="581025"/>
          </a:xfrm>
          <a:prstGeom prst="rect">
            <a:avLst/>
          </a:prstGeom>
          <a:ln>
            <a:solidFill>
              <a:schemeClr val="tx1"/>
            </a:solidFill>
          </a:ln>
        </p:spPr>
      </p:pic>
      <p:sp>
        <p:nvSpPr>
          <p:cNvPr id="15" name="Rectangle 3"/>
          <p:cNvSpPr>
            <a:spLocks noChangeArrowheads="1"/>
          </p:cNvSpPr>
          <p:nvPr/>
        </p:nvSpPr>
        <p:spPr bwMode="auto">
          <a:xfrm>
            <a:off x="371192" y="3403709"/>
            <a:ext cx="1596912"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class </a:t>
            </a:r>
            <a:r>
              <a:rPr kumimoji="0" lang="ru-RU" altLang="ru-RU" sz="1400" b="0" i="0" u="none" strike="noStrike" cap="none" normalizeH="0" baseline="0" dirty="0">
                <a:ln>
                  <a:noFill/>
                </a:ln>
                <a:solidFill>
                  <a:srgbClr val="000000"/>
                </a:solidFill>
                <a:effectLst/>
                <a:latin typeface="JetBrains Mono"/>
              </a:rPr>
              <a:t>Foo</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object</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bar = </a:t>
            </a:r>
            <a:r>
              <a:rPr kumimoji="0" lang="ru-RU" altLang="ru-RU" sz="1400" b="0" i="0" u="none" strike="noStrike" cap="none" normalizeH="0" baseline="0" dirty="0">
                <a:ln>
                  <a:noFill/>
                </a:ln>
                <a:solidFill>
                  <a:srgbClr val="000080"/>
                </a:solidFill>
                <a:effectLst/>
                <a:latin typeface="JetBrains Mono"/>
              </a:rPr>
              <a:t>True</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16" name="Rectangle 4"/>
          <p:cNvSpPr>
            <a:spLocks noChangeArrowheads="1"/>
          </p:cNvSpPr>
          <p:nvPr/>
        </p:nvSpPr>
        <p:spPr bwMode="auto">
          <a:xfrm>
            <a:off x="4961299" y="3419403"/>
            <a:ext cx="2699522" cy="307777"/>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Foo = </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'Foo'</a:t>
            </a:r>
            <a:r>
              <a:rPr kumimoji="0" lang="ru-RU" altLang="ru-RU" sz="1400" b="0" i="0" u="none" strike="noStrike" cap="none" normalizeH="0" baseline="0">
                <a:ln>
                  <a:noFill/>
                </a:ln>
                <a:solidFill>
                  <a:srgbClr val="262626"/>
                </a:solidFill>
                <a:effectLst/>
                <a:latin typeface="JetBrains Mono"/>
              </a:rPr>
              <a:t>, (), {</a:t>
            </a:r>
            <a:r>
              <a:rPr kumimoji="0" lang="ru-RU" altLang="ru-RU" sz="1400" b="0" i="0" u="none" strike="noStrike" cap="none" normalizeH="0" baseline="0">
                <a:ln>
                  <a:noFill/>
                </a:ln>
                <a:solidFill>
                  <a:srgbClr val="00733B"/>
                </a:solidFill>
                <a:effectLst/>
                <a:latin typeface="JetBrains Mono"/>
              </a:rPr>
              <a:t>'bar'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True</a:t>
            </a:r>
            <a:r>
              <a:rPr kumimoji="0" lang="ru-RU" altLang="ru-RU" sz="1400" b="0" i="0" u="none" strike="noStrike" cap="none" normalizeH="0" baseline="0">
                <a:ln>
                  <a:noFill/>
                </a:ln>
                <a:solidFill>
                  <a:srgbClr val="262626"/>
                </a:solidFill>
                <a:effectLst/>
                <a:latin typeface="JetBrains Mono"/>
              </a:rPr>
              <a:t>})</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17" name="Rectangle 5"/>
          <p:cNvSpPr>
            <a:spLocks noChangeArrowheads="1"/>
          </p:cNvSpPr>
          <p:nvPr/>
        </p:nvSpPr>
        <p:spPr bwMode="auto">
          <a:xfrm>
            <a:off x="298764" y="4518898"/>
            <a:ext cx="2699522" cy="1600438"/>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Foo = </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'Foo'</a:t>
            </a:r>
            <a:r>
              <a:rPr kumimoji="0" lang="ru-RU" altLang="ru-RU" sz="1400" b="0" i="0" u="none" strike="noStrike" cap="none" normalizeH="0" baseline="0">
                <a:ln>
                  <a:noFill/>
                </a:ln>
                <a:solidFill>
                  <a:srgbClr val="262626"/>
                </a:solidFill>
                <a:effectLst/>
                <a:latin typeface="JetBrains Mono"/>
              </a:rPr>
              <a:t>, (), {</a:t>
            </a:r>
            <a:r>
              <a:rPr kumimoji="0" lang="ru-RU" altLang="ru-RU" sz="1400" b="0" i="0" u="none" strike="noStrike" cap="none" normalizeH="0" baseline="0">
                <a:ln>
                  <a:noFill/>
                </a:ln>
                <a:solidFill>
                  <a:srgbClr val="00733B"/>
                </a:solidFill>
                <a:effectLst/>
                <a:latin typeface="JetBrains Mono"/>
              </a:rPr>
              <a:t>'bar'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True</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(Foo)</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(Foo.bar)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f = </a:t>
            </a:r>
            <a:r>
              <a:rPr kumimoji="0" lang="ru-RU" altLang="ru-RU" sz="1400" b="0" i="0" u="none" strike="noStrike" cap="none" normalizeH="0" baseline="0">
                <a:ln>
                  <a:noFill/>
                </a:ln>
                <a:solidFill>
                  <a:srgbClr val="000000"/>
                </a:solidFill>
                <a:effectLst/>
                <a:latin typeface="JetBrains Mono"/>
              </a:rPr>
              <a:t>Foo</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(f)</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(f.bar)</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8" name="Picture 17"/>
          <p:cNvPicPr>
            <a:picLocks noChangeAspect="1"/>
          </p:cNvPicPr>
          <p:nvPr/>
        </p:nvPicPr>
        <p:blipFill>
          <a:blip r:embed="rId3"/>
          <a:stretch>
            <a:fillRect/>
          </a:stretch>
        </p:blipFill>
        <p:spPr>
          <a:xfrm>
            <a:off x="3326531" y="5023961"/>
            <a:ext cx="4276725" cy="1095375"/>
          </a:xfrm>
          <a:prstGeom prst="rect">
            <a:avLst/>
          </a:prstGeom>
          <a:ln>
            <a:solidFill>
              <a:schemeClr val="tx1"/>
            </a:solidFill>
          </a:ln>
        </p:spPr>
      </p:pic>
    </p:spTree>
    <p:extLst>
      <p:ext uri="{BB962C8B-B14F-4D97-AF65-F5344CB8AC3E}">
        <p14:creationId xmlns:p14="http://schemas.microsoft.com/office/powerpoint/2010/main" val="955752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buNone/>
            </a:pPr>
            <a:r>
              <a:rPr lang="uk-UA" sz="1600" dirty="0"/>
              <a:t>Його можна успадковувати:</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Далі у свій клас потрібно буде додати методи. Для цього просто визначимо функцію та призначимо її в якості атрибуту.</a:t>
            </a:r>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endParaRPr lang="uk-UA" sz="1600" dirty="0"/>
          </a:p>
          <a:p>
            <a:pPr marL="0" indent="0">
              <a:buNone/>
            </a:pPr>
            <a:r>
              <a:rPr lang="uk-UA" sz="1600" dirty="0"/>
              <a:t>Після динамічного створення можна додати ще методи:</a:t>
            </a:r>
          </a:p>
          <a:p>
            <a:pPr marL="0" indent="0">
              <a:buNone/>
            </a:pPr>
            <a:endParaRPr lang="uk-UA" sz="1600" dirty="0"/>
          </a:p>
          <a:p>
            <a:pPr marL="0" indent="0">
              <a:buNone/>
            </a:pPr>
            <a:endParaRPr lang="uk-UA" sz="1600" dirty="0"/>
          </a:p>
        </p:txBody>
      </p:sp>
      <p:sp>
        <p:nvSpPr>
          <p:cNvPr id="9" name="Rectangle 8"/>
          <p:cNvSpPr/>
          <p:nvPr/>
        </p:nvSpPr>
        <p:spPr>
          <a:xfrm>
            <a:off x="5121098" y="5264228"/>
            <a:ext cx="6286267" cy="584775"/>
          </a:xfrm>
          <a:prstGeom prst="rect">
            <a:avLst/>
          </a:prstGeom>
        </p:spPr>
        <p:txBody>
          <a:bodyPr wrap="square">
            <a:spAutoFit/>
          </a:bodyPr>
          <a:lstStyle/>
          <a:p>
            <a:r>
              <a:rPr lang="ru-RU" sz="1600" i="1" dirty="0"/>
              <a:t>Класи в Python є об'єктами, тому можна динамічно створювати класи на ходу. Це і робить Python під час виконання оператора </a:t>
            </a:r>
            <a:r>
              <a:rPr lang="en-US" sz="1600" b="1" i="1" dirty="0"/>
              <a:t>class</a:t>
            </a:r>
            <a:r>
              <a:rPr lang="ru-RU" sz="1600" i="1" dirty="0"/>
              <a:t>. </a:t>
            </a:r>
            <a:endParaRPr lang="uk-UA" sz="1600" i="1" dirty="0"/>
          </a:p>
        </p:txBody>
      </p:sp>
      <p:sp>
        <p:nvSpPr>
          <p:cNvPr id="10" name="Rectangle 1"/>
          <p:cNvSpPr>
            <a:spLocks noChangeArrowheads="1"/>
          </p:cNvSpPr>
          <p:nvPr/>
        </p:nvSpPr>
        <p:spPr bwMode="auto">
          <a:xfrm>
            <a:off x="334978" y="639589"/>
            <a:ext cx="3857531" cy="116955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262626"/>
                </a:solidFill>
                <a:effectLst/>
                <a:latin typeface="JetBrains Mono"/>
              </a:rPr>
              <a:t>Foo = </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'Foo'</a:t>
            </a:r>
            <a:r>
              <a:rPr kumimoji="0" lang="ru-RU" altLang="ru-RU" sz="1400" b="0" i="0" u="none" strike="noStrike" cap="none" normalizeH="0" baseline="0">
                <a:ln>
                  <a:noFill/>
                </a:ln>
                <a:solidFill>
                  <a:srgbClr val="262626"/>
                </a:solidFill>
                <a:effectLst/>
                <a:latin typeface="JetBrains Mono"/>
              </a:rPr>
              <a:t>, (), {</a:t>
            </a:r>
            <a:r>
              <a:rPr kumimoji="0" lang="ru-RU" altLang="ru-RU" sz="1400" b="0" i="0" u="none" strike="noStrike" cap="none" normalizeH="0" baseline="0">
                <a:ln>
                  <a:noFill/>
                </a:ln>
                <a:solidFill>
                  <a:srgbClr val="00733B"/>
                </a:solidFill>
                <a:effectLst/>
                <a:latin typeface="JetBrains Mono"/>
              </a:rPr>
              <a:t>'bar'</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True</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FooChild = </a:t>
            </a:r>
            <a:r>
              <a:rPr kumimoji="0" lang="ru-RU" altLang="ru-RU" sz="1400" b="0" i="0" u="none" strike="noStrike" cap="none" normalizeH="0" baseline="0">
                <a:ln>
                  <a:noFill/>
                </a:ln>
                <a:solidFill>
                  <a:srgbClr val="000080"/>
                </a:solidFill>
                <a:effectLst/>
                <a:latin typeface="JetBrains Mono"/>
              </a:rPr>
              <a:t>type</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733B"/>
                </a:solidFill>
                <a:effectLst/>
                <a:latin typeface="JetBrains Mono"/>
              </a:rPr>
              <a:t>'FooChild'</a:t>
            </a:r>
            <a:r>
              <a:rPr kumimoji="0" lang="ru-RU" altLang="ru-RU" sz="1400" b="0" i="0" u="none" strike="noStrike" cap="none" normalizeH="0" baseline="0">
                <a:ln>
                  <a:noFill/>
                </a:ln>
                <a:solidFill>
                  <a:srgbClr val="262626"/>
                </a:solidFill>
                <a:effectLst/>
                <a:latin typeface="JetBrains Mono"/>
              </a:rPr>
              <a:t>, (Foo,), {})</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(FooChild)</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000080"/>
                </a:solidFill>
                <a:effectLst/>
                <a:latin typeface="JetBrains Mono"/>
              </a:rPr>
              <a:t>print</a:t>
            </a:r>
            <a:r>
              <a:rPr kumimoji="0" lang="ru-RU" altLang="ru-RU" sz="1400" b="0" i="0" u="none" strike="noStrike" cap="none" normalizeH="0" baseline="0">
                <a:ln>
                  <a:noFill/>
                </a:ln>
                <a:solidFill>
                  <a:srgbClr val="262626"/>
                </a:solidFill>
                <a:effectLst/>
                <a:latin typeface="JetBrains Mono"/>
              </a:rPr>
              <a:t>(FooChild.bar) </a:t>
            </a:r>
            <a:r>
              <a:rPr kumimoji="0" lang="ru-RU" altLang="ru-RU" sz="1400" b="1" i="0" u="none" strike="noStrike" cap="none" normalizeH="0" baseline="0">
                <a:ln>
                  <a:noFill/>
                </a:ln>
                <a:solidFill>
                  <a:srgbClr val="137D00"/>
                </a:solidFill>
                <a:effectLst/>
                <a:latin typeface="JetBrains Mono"/>
              </a:rPr>
              <a:t># bar успадковано з Foo</a:t>
            </a:r>
            <a:endParaRPr kumimoji="0" lang="ru-RU" altLang="ru-RU" sz="3200" b="0" i="0" u="none" strike="noStrike" cap="none" normalizeH="0" baseline="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2"/>
          <a:stretch>
            <a:fillRect/>
          </a:stretch>
        </p:blipFill>
        <p:spPr>
          <a:xfrm>
            <a:off x="4432143" y="1266215"/>
            <a:ext cx="2724150" cy="542925"/>
          </a:xfrm>
          <a:prstGeom prst="rect">
            <a:avLst/>
          </a:prstGeom>
          <a:ln>
            <a:solidFill>
              <a:schemeClr val="tx1"/>
            </a:solidFill>
          </a:ln>
        </p:spPr>
      </p:pic>
      <p:sp>
        <p:nvSpPr>
          <p:cNvPr id="12" name="Rectangle 2"/>
          <p:cNvSpPr>
            <a:spLocks noChangeArrowheads="1"/>
          </p:cNvSpPr>
          <p:nvPr/>
        </p:nvSpPr>
        <p:spPr bwMode="auto">
          <a:xfrm>
            <a:off x="334978" y="2347339"/>
            <a:ext cx="4796506" cy="2246769"/>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262626"/>
                </a:solidFill>
                <a:effectLst/>
                <a:latin typeface="JetBrains Mono"/>
              </a:rPr>
              <a:t>Foo = </a:t>
            </a:r>
            <a:r>
              <a:rPr kumimoji="0" lang="ru-RU" altLang="ru-RU" sz="1400" b="0" i="0" u="none" strike="noStrike" cap="none" normalizeH="0" baseline="0" dirty="0">
                <a:ln>
                  <a:noFill/>
                </a:ln>
                <a:solidFill>
                  <a:srgbClr val="000080"/>
                </a:solidFill>
                <a:effectLst/>
                <a:latin typeface="JetBrains Mono"/>
              </a:rPr>
              <a:t>type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'Foo'</a:t>
            </a:r>
            <a:r>
              <a:rPr kumimoji="0" lang="ru-RU" altLang="ru-RU" sz="1400" b="0" i="0" u="none" strike="noStrike" cap="none" normalizeH="0" baseline="0" dirty="0">
                <a:ln>
                  <a:noFill/>
                </a:ln>
                <a:solidFill>
                  <a:srgbClr val="262626"/>
                </a:solidFill>
                <a:effectLst/>
                <a:latin typeface="JetBrains Mono"/>
              </a:rPr>
              <a:t>, (), {</a:t>
            </a:r>
            <a:r>
              <a:rPr kumimoji="0" lang="ru-RU" altLang="ru-RU" sz="1400" b="0" i="0" u="none" strike="noStrike" cap="none" normalizeH="0" baseline="0" dirty="0">
                <a:ln>
                  <a:noFill/>
                </a:ln>
                <a:solidFill>
                  <a:srgbClr val="00733B"/>
                </a:solidFill>
                <a:effectLst/>
                <a:latin typeface="JetBrains Mono"/>
              </a:rPr>
              <a:t>'bar'</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True</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echo_bar</a:t>
            </a:r>
            <a:r>
              <a:rPr kumimoji="0" lang="ru-RU" altLang="ru-RU" sz="1400" b="0" i="0" u="none" strike="noStrike" cap="none" normalizeH="0" baseline="0" dirty="0">
                <a:ln>
                  <a:noFill/>
                </a:ln>
                <a:solidFill>
                  <a:srgbClr val="262626"/>
                </a:solidFill>
                <a:effectLst/>
                <a:latin typeface="JetBrains Mono"/>
              </a:rPr>
              <a:t>(self):</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(self.bar)</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FooChild = </a:t>
            </a:r>
            <a:r>
              <a:rPr kumimoji="0" lang="ru-RU" altLang="ru-RU" sz="1400" b="0" i="0" u="none" strike="noStrike" cap="none" normalizeH="0" baseline="0" dirty="0">
                <a:ln>
                  <a:noFill/>
                </a:ln>
                <a:solidFill>
                  <a:srgbClr val="000080"/>
                </a:solidFill>
                <a:effectLst/>
                <a:latin typeface="JetBrains Mono"/>
              </a:rPr>
              <a:t>type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'FooChild'</a:t>
            </a:r>
            <a:r>
              <a:rPr kumimoji="0" lang="ru-RU" altLang="ru-RU" sz="1400" b="0" i="0" u="none" strike="noStrike" cap="none" normalizeH="0" baseline="0" dirty="0">
                <a:ln>
                  <a:noFill/>
                </a:ln>
                <a:solidFill>
                  <a:srgbClr val="262626"/>
                </a:solidFill>
                <a:effectLst/>
                <a:latin typeface="JetBrains Mono"/>
              </a:rPr>
              <a:t>, (Foo,), {</a:t>
            </a:r>
            <a:r>
              <a:rPr kumimoji="0" lang="ru-RU" altLang="ru-RU" sz="1400" b="0" i="0" u="none" strike="noStrike" cap="none" normalizeH="0" baseline="0" dirty="0">
                <a:ln>
                  <a:noFill/>
                </a:ln>
                <a:solidFill>
                  <a:srgbClr val="00733B"/>
                </a:solidFill>
                <a:effectLst/>
                <a:latin typeface="JetBrains Mono"/>
              </a:rPr>
              <a:t>'echo_bar'</a:t>
            </a:r>
            <a:r>
              <a:rPr kumimoji="0" lang="ru-RU" altLang="ru-RU" sz="1400" b="0" i="0" u="none" strike="noStrike" cap="none" normalizeH="0" baseline="0" dirty="0">
                <a:ln>
                  <a:noFill/>
                </a:ln>
                <a:solidFill>
                  <a:srgbClr val="262626"/>
                </a:solidFill>
                <a:effectLst/>
                <a:latin typeface="JetBrains Mono"/>
              </a:rPr>
              <a:t>: echo_bar})</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hasattr</a:t>
            </a:r>
            <a:r>
              <a:rPr kumimoji="0" lang="ru-RU" altLang="ru-RU" sz="1400" b="0" i="0" u="none" strike="noStrike" cap="none" normalizeH="0" baseline="0" dirty="0">
                <a:ln>
                  <a:noFill/>
                </a:ln>
                <a:solidFill>
                  <a:srgbClr val="262626"/>
                </a:solidFill>
                <a:effectLst/>
                <a:latin typeface="JetBrains Mono"/>
              </a:rPr>
              <a:t>(Foo, </a:t>
            </a:r>
            <a:r>
              <a:rPr kumimoji="0" lang="ru-RU" altLang="ru-RU" sz="1400" b="0" i="0" u="none" strike="noStrike" cap="none" normalizeH="0" baseline="0" dirty="0">
                <a:ln>
                  <a:noFill/>
                </a:ln>
                <a:solidFill>
                  <a:srgbClr val="00733B"/>
                </a:solidFill>
                <a:effectLst/>
                <a:latin typeface="JetBrains Mono"/>
              </a:rPr>
              <a:t>'echo_bar'</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hasattr</a:t>
            </a:r>
            <a:r>
              <a:rPr kumimoji="0" lang="ru-RU" altLang="ru-RU" sz="1400" b="0" i="0" u="none" strike="noStrike" cap="none" normalizeH="0" baseline="0" dirty="0">
                <a:ln>
                  <a:noFill/>
                </a:ln>
                <a:solidFill>
                  <a:srgbClr val="262626"/>
                </a:solidFill>
                <a:effectLst/>
                <a:latin typeface="JetBrains Mono"/>
              </a:rPr>
              <a:t>(FooChild, </a:t>
            </a:r>
            <a:r>
              <a:rPr kumimoji="0" lang="ru-RU" altLang="ru-RU" sz="1400" b="0" i="0" u="none" strike="noStrike" cap="none" normalizeH="0" baseline="0" dirty="0">
                <a:ln>
                  <a:noFill/>
                </a:ln>
                <a:solidFill>
                  <a:srgbClr val="00733B"/>
                </a:solidFill>
                <a:effectLst/>
                <a:latin typeface="JetBrains Mono"/>
              </a:rPr>
              <a:t>'echo_bar'</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my_foo = </a:t>
            </a:r>
            <a:r>
              <a:rPr kumimoji="0" lang="ru-RU" altLang="ru-RU" sz="1400" b="0" i="0" u="none" strike="noStrike" cap="none" normalizeH="0" baseline="0" dirty="0">
                <a:ln>
                  <a:noFill/>
                </a:ln>
                <a:solidFill>
                  <a:srgbClr val="000000"/>
                </a:solidFill>
                <a:effectLst/>
                <a:latin typeface="JetBrains Mono"/>
              </a:rPr>
              <a:t>FooChild</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my_foo.</a:t>
            </a:r>
            <a:r>
              <a:rPr kumimoji="0" lang="ru-RU" altLang="ru-RU" sz="1400" b="0" i="0" u="none" strike="noStrike" cap="none" normalizeH="0" baseline="0" dirty="0">
                <a:ln>
                  <a:noFill/>
                </a:ln>
                <a:solidFill>
                  <a:srgbClr val="000000"/>
                </a:solidFill>
                <a:effectLst/>
                <a:latin typeface="JetBrains Mono"/>
              </a:rPr>
              <a:t>echo_bar</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3"/>
          <a:stretch>
            <a:fillRect/>
          </a:stretch>
        </p:blipFill>
        <p:spPr>
          <a:xfrm>
            <a:off x="5343336" y="3768679"/>
            <a:ext cx="695325" cy="828675"/>
          </a:xfrm>
          <a:prstGeom prst="rect">
            <a:avLst/>
          </a:prstGeom>
          <a:ln>
            <a:solidFill>
              <a:schemeClr val="tx1"/>
            </a:solidFill>
          </a:ln>
        </p:spPr>
      </p:pic>
      <p:sp>
        <p:nvSpPr>
          <p:cNvPr id="14" name="Rectangle 3"/>
          <p:cNvSpPr>
            <a:spLocks noChangeArrowheads="1"/>
          </p:cNvSpPr>
          <p:nvPr/>
        </p:nvSpPr>
        <p:spPr bwMode="auto">
          <a:xfrm>
            <a:off x="334978" y="5264227"/>
            <a:ext cx="3658374" cy="1169551"/>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00080"/>
                </a:solidFill>
                <a:effectLst/>
                <a:latin typeface="JetBrains Mono"/>
              </a:rPr>
              <a:t>def </a:t>
            </a:r>
            <a:r>
              <a:rPr kumimoji="0" lang="ru-RU" altLang="ru-RU" sz="1400" b="0" i="0" u="none" strike="noStrike" cap="none" normalizeH="0" baseline="0" dirty="0">
                <a:ln>
                  <a:noFill/>
                </a:ln>
                <a:solidFill>
                  <a:srgbClr val="000000"/>
                </a:solidFill>
                <a:effectLst/>
                <a:latin typeface="JetBrains Mono"/>
              </a:rPr>
              <a:t>echo_bar_more</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808080"/>
                </a:solidFill>
                <a:effectLst/>
                <a:latin typeface="JetBrains Mono"/>
              </a:rPr>
              <a:t>self</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    </a:t>
            </a: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733B"/>
                </a:solidFill>
                <a:effectLst/>
                <a:latin typeface="JetBrains Mono"/>
              </a:rPr>
              <a:t>'yet another method'</a:t>
            </a:r>
            <a:r>
              <a:rPr kumimoji="0" lang="ru-RU" altLang="ru-RU" sz="1400" b="0" i="0" u="none" strike="noStrike" cap="none" normalizeH="0" baseline="0" dirty="0">
                <a:ln>
                  <a:noFill/>
                </a:ln>
                <a:solidFill>
                  <a:srgbClr val="262626"/>
                </a:solidFill>
                <a:effectLst/>
                <a:latin typeface="JetBrains Mono"/>
              </a:rPr>
              <a:t>)</a:t>
            </a:r>
            <a:br>
              <a:rPr kumimoji="0" lang="ru-RU" altLang="ru-RU" sz="1400" b="0" i="0" u="none" strike="noStrike" cap="none" normalizeH="0" baseline="0" dirty="0">
                <a:ln>
                  <a:noFill/>
                </a:ln>
                <a:solidFill>
                  <a:srgbClr val="262626"/>
                </a:solidFill>
                <a:effectLst/>
                <a:latin typeface="JetBrains Mono"/>
              </a:rPr>
            </a:b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262626"/>
                </a:solidFill>
                <a:effectLst/>
                <a:latin typeface="JetBrains Mono"/>
              </a:rPr>
              <a:t>FooChild.echo_bar_more = echo_bar_more</a:t>
            </a:r>
            <a:br>
              <a:rPr kumimoji="0" lang="ru-RU" altLang="ru-RU" sz="1400" b="0" i="0" u="none" strike="noStrike" cap="none" normalizeH="0" baseline="0" dirty="0">
                <a:ln>
                  <a:noFill/>
                </a:ln>
                <a:solidFill>
                  <a:srgbClr val="262626"/>
                </a:solidFill>
                <a:effectLst/>
                <a:latin typeface="JetBrains Mono"/>
              </a:rPr>
            </a:br>
            <a:r>
              <a:rPr kumimoji="0" lang="ru-RU" altLang="ru-RU" sz="1400" b="0" i="0" u="none" strike="noStrike" cap="none" normalizeH="0" baseline="0" dirty="0">
                <a:ln>
                  <a:noFill/>
                </a:ln>
                <a:solidFill>
                  <a:srgbClr val="000080"/>
                </a:solidFill>
                <a:effectLst/>
                <a:latin typeface="JetBrains Mono"/>
              </a:rPr>
              <a:t>print</a:t>
            </a:r>
            <a:r>
              <a:rPr kumimoji="0" lang="ru-RU" altLang="ru-RU" sz="1400" b="0" i="0" u="none" strike="noStrike" cap="none" normalizeH="0" baseline="0" dirty="0">
                <a:ln>
                  <a:noFill/>
                </a:ln>
                <a:solidFill>
                  <a:srgbClr val="262626"/>
                </a:solidFill>
                <a:effectLst/>
                <a:latin typeface="JetBrains Mono"/>
              </a:rPr>
              <a:t>(</a:t>
            </a:r>
            <a:r>
              <a:rPr kumimoji="0" lang="ru-RU" altLang="ru-RU" sz="1400" b="0" i="0" u="none" strike="noStrike" cap="none" normalizeH="0" baseline="0" dirty="0">
                <a:ln>
                  <a:noFill/>
                </a:ln>
                <a:solidFill>
                  <a:srgbClr val="000080"/>
                </a:solidFill>
                <a:effectLst/>
                <a:latin typeface="JetBrains Mono"/>
              </a:rPr>
              <a:t>hasattr</a:t>
            </a:r>
            <a:r>
              <a:rPr kumimoji="0" lang="ru-RU" altLang="ru-RU" sz="1400" b="0" i="0" u="none" strike="noStrike" cap="none" normalizeH="0" baseline="0" dirty="0">
                <a:ln>
                  <a:noFill/>
                </a:ln>
                <a:solidFill>
                  <a:srgbClr val="262626"/>
                </a:solidFill>
                <a:effectLst/>
                <a:latin typeface="JetBrains Mono"/>
              </a:rPr>
              <a:t>(FooChild, </a:t>
            </a:r>
            <a:r>
              <a:rPr kumimoji="0" lang="ru-RU" altLang="ru-RU" sz="1400" b="0" i="0" u="none" strike="noStrike" cap="none" normalizeH="0" baseline="0" dirty="0">
                <a:ln>
                  <a:noFill/>
                </a:ln>
                <a:solidFill>
                  <a:srgbClr val="00733B"/>
                </a:solidFill>
                <a:effectLst/>
                <a:latin typeface="JetBrains Mono"/>
              </a:rPr>
              <a:t>'echo_bar_more'</a:t>
            </a:r>
            <a:r>
              <a:rPr kumimoji="0" lang="ru-RU" altLang="ru-RU" sz="1400" b="0" i="0" u="none" strike="noStrike" cap="none" normalizeH="0" baseline="0" dirty="0">
                <a:ln>
                  <a:noFill/>
                </a:ln>
                <a:solidFill>
                  <a:srgbClr val="262626"/>
                </a:solidFill>
                <a:effectLst/>
                <a:latin typeface="JetBrains Mono"/>
              </a:rPr>
              <a:t>))</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15" name="Picture 14"/>
          <p:cNvPicPr>
            <a:picLocks noChangeAspect="1"/>
          </p:cNvPicPr>
          <p:nvPr/>
        </p:nvPicPr>
        <p:blipFill>
          <a:blip r:embed="rId4"/>
          <a:stretch>
            <a:fillRect/>
          </a:stretch>
        </p:blipFill>
        <p:spPr>
          <a:xfrm>
            <a:off x="4219669" y="6100403"/>
            <a:ext cx="495300" cy="333375"/>
          </a:xfrm>
          <a:prstGeom prst="rect">
            <a:avLst/>
          </a:prstGeom>
          <a:ln>
            <a:solidFill>
              <a:schemeClr val="tx1"/>
            </a:solidFill>
          </a:ln>
        </p:spPr>
      </p:pic>
    </p:spTree>
    <p:extLst>
      <p:ext uri="{BB962C8B-B14F-4D97-AF65-F5344CB8AC3E}">
        <p14:creationId xmlns:p14="http://schemas.microsoft.com/office/powerpoint/2010/main" val="25310566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nSpc>
                <a:spcPct val="100000"/>
              </a:lnSpc>
              <a:spcBef>
                <a:spcPts val="0"/>
              </a:spcBef>
              <a:buNone/>
            </a:pPr>
            <a:r>
              <a:rPr lang="ru-RU" sz="1600" dirty="0"/>
              <a:t>Класи в Python є об'єктами. На</a:t>
            </a:r>
            <a:r>
              <a:rPr lang="uk-UA" sz="1600" dirty="0"/>
              <a:t>справді </a:t>
            </a:r>
            <a:r>
              <a:rPr lang="ru-RU" sz="1600" dirty="0"/>
              <a:t>метакласи - це те, що створює дані об'єкти:</a:t>
            </a:r>
          </a:p>
          <a:p>
            <a:pPr marL="0" indent="0">
              <a:lnSpc>
                <a:spcPct val="100000"/>
              </a:lnSpc>
              <a:spcBef>
                <a:spcPts val="0"/>
              </a:spcBef>
              <a:buNone/>
            </a:pPr>
            <a:r>
              <a:rPr lang="en-US" sz="1600" b="1" i="1" dirty="0" err="1"/>
              <a:t>str</a:t>
            </a:r>
            <a:r>
              <a:rPr lang="en-US" sz="1600" b="1" dirty="0"/>
              <a:t> </a:t>
            </a:r>
            <a:r>
              <a:rPr lang="en-US" sz="1600" dirty="0"/>
              <a:t>- </a:t>
            </a:r>
            <a:r>
              <a:rPr lang="uk-UA" sz="1600" dirty="0"/>
              <a:t>клас, який відповідає за створення строк,</a:t>
            </a:r>
            <a:r>
              <a:rPr lang="uk-UA" sz="1600" b="1" dirty="0"/>
              <a:t> </a:t>
            </a:r>
          </a:p>
          <a:p>
            <a:pPr marL="0" indent="0">
              <a:lnSpc>
                <a:spcPct val="100000"/>
              </a:lnSpc>
              <a:spcBef>
                <a:spcPts val="0"/>
              </a:spcBef>
              <a:buNone/>
            </a:pPr>
            <a:r>
              <a:rPr lang="en-US" sz="1600" b="1" i="1" dirty="0" err="1"/>
              <a:t>int</a:t>
            </a:r>
            <a:r>
              <a:rPr lang="en-US" sz="1600" b="1" dirty="0"/>
              <a:t> </a:t>
            </a:r>
            <a:r>
              <a:rPr lang="en-US" sz="1600" dirty="0"/>
              <a:t>- </a:t>
            </a:r>
            <a:r>
              <a:rPr lang="uk-UA" sz="1600" dirty="0"/>
              <a:t>клас, що створює цілочисельні об'єкти,</a:t>
            </a:r>
          </a:p>
          <a:p>
            <a:pPr marL="0" indent="0">
              <a:lnSpc>
                <a:spcPct val="100000"/>
              </a:lnSpc>
              <a:spcBef>
                <a:spcPts val="0"/>
              </a:spcBef>
              <a:buNone/>
            </a:pPr>
            <a:r>
              <a:rPr lang="en-US" sz="1600" b="1" i="1" dirty="0"/>
              <a:t>type</a:t>
            </a:r>
            <a:r>
              <a:rPr lang="en-US" sz="1600" dirty="0"/>
              <a:t> - </a:t>
            </a:r>
            <a:r>
              <a:rPr lang="uk-UA" sz="1600" dirty="0"/>
              <a:t>це просто клас, створюючи об'єкти класу. </a:t>
            </a:r>
          </a:p>
          <a:p>
            <a:pPr marL="0" indent="0">
              <a:lnSpc>
                <a:spcPct val="100000"/>
              </a:lnSpc>
              <a:spcBef>
                <a:spcPts val="0"/>
              </a:spcBef>
              <a:buNone/>
            </a:pPr>
            <a:r>
              <a:rPr lang="uk-UA" sz="1600" dirty="0"/>
              <a:t>Перевірити це можна за допомогою атрибута </a:t>
            </a:r>
            <a:r>
              <a:rPr lang="uk-UA" sz="1600" b="1" i="1" dirty="0"/>
              <a:t>__</a:t>
            </a:r>
            <a:r>
              <a:rPr lang="en-US" sz="1600" b="1" i="1" dirty="0"/>
              <a:t>class__</a:t>
            </a:r>
            <a:r>
              <a:rPr lang="en-US" sz="1600" dirty="0"/>
              <a:t>. </a:t>
            </a:r>
            <a:r>
              <a:rPr lang="uk-UA" sz="1600" dirty="0"/>
              <a:t>Все, що ви бачите в </a:t>
            </a:r>
            <a:r>
              <a:rPr lang="en-US" sz="1600" dirty="0"/>
              <a:t>Python - </a:t>
            </a:r>
            <a:r>
              <a:rPr lang="uk-UA" sz="1600" dirty="0"/>
              <a:t>об'єкти. У тому числі та строки, числа, класи та функції. Усе це об'єкти та всі вони були створені з класу: </a:t>
            </a:r>
            <a:r>
              <a:rPr lang="ru-RU" sz="1600" dirty="0"/>
              <a:t> </a:t>
            </a: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endParaRPr lang="en-US" sz="1600" dirty="0"/>
          </a:p>
          <a:p>
            <a:pPr marL="0" indent="0">
              <a:lnSpc>
                <a:spcPct val="100000"/>
              </a:lnSpc>
              <a:spcBef>
                <a:spcPts val="0"/>
              </a:spcBef>
              <a:buNone/>
            </a:pPr>
            <a:r>
              <a:rPr lang="uk-UA" sz="1600" dirty="0"/>
              <a:t>Можливо зробити</a:t>
            </a:r>
            <a:r>
              <a:rPr lang="ru-RU" sz="1600" dirty="0"/>
              <a:t> </a:t>
            </a:r>
            <a:r>
              <a:rPr lang="uk-UA" sz="1600" dirty="0"/>
              <a:t>виксновок, що метаклас створює об'єкти класу. Його можна назвати "фабрикою класів". </a:t>
            </a:r>
          </a:p>
          <a:p>
            <a:pPr marL="0" indent="0">
              <a:lnSpc>
                <a:spcPct val="100000"/>
              </a:lnSpc>
              <a:spcBef>
                <a:spcPts val="0"/>
              </a:spcBef>
              <a:buNone/>
            </a:pPr>
            <a:r>
              <a:rPr lang="en-US" sz="1600" b="1" dirty="0"/>
              <a:t>type</a:t>
            </a:r>
            <a:r>
              <a:rPr lang="en-US" sz="1600" dirty="0"/>
              <a:t> - </a:t>
            </a:r>
            <a:r>
              <a:rPr lang="uk-UA" sz="1600" dirty="0"/>
              <a:t>вбудований метаклас, який використовує </a:t>
            </a:r>
            <a:r>
              <a:rPr lang="en-US" sz="1600" dirty="0"/>
              <a:t>Python. </a:t>
            </a:r>
            <a:endParaRPr lang="uk-UA" sz="1600" dirty="0"/>
          </a:p>
          <a:p>
            <a:pPr marL="0" indent="0">
              <a:lnSpc>
                <a:spcPct val="100000"/>
              </a:lnSpc>
              <a:spcBef>
                <a:spcPts val="0"/>
              </a:spcBef>
              <a:buNone/>
            </a:pPr>
            <a:endParaRPr lang="uk-UA" sz="1600" dirty="0"/>
          </a:p>
          <a:p>
            <a:pPr marL="0" indent="0">
              <a:lnSpc>
                <a:spcPct val="100000"/>
              </a:lnSpc>
              <a:spcBef>
                <a:spcPts val="0"/>
              </a:spcBef>
              <a:buNone/>
            </a:pPr>
            <a:r>
              <a:rPr lang="ru-RU" sz="1600" dirty="0"/>
              <a:t>Але </a:t>
            </a:r>
            <a:r>
              <a:rPr lang="uk-UA" sz="1600" dirty="0"/>
              <a:t>можна створити і власний метаклас. </a:t>
            </a:r>
            <a:endParaRPr lang="ru-RU" sz="1600" dirty="0"/>
          </a:p>
          <a:p>
            <a:pPr marL="0" indent="0">
              <a:lnSpc>
                <a:spcPct val="100000"/>
              </a:lnSpc>
              <a:spcBef>
                <a:spcPts val="0"/>
              </a:spcBef>
              <a:buNone/>
            </a:pPr>
            <a:endParaRPr lang="uk-UA" sz="1600" dirty="0"/>
          </a:p>
        </p:txBody>
      </p:sp>
      <p:sp>
        <p:nvSpPr>
          <p:cNvPr id="5" name="Rectangle 4"/>
          <p:cNvSpPr/>
          <p:nvPr/>
        </p:nvSpPr>
        <p:spPr>
          <a:xfrm>
            <a:off x="6350155" y="1722616"/>
            <a:ext cx="3170483" cy="307777"/>
          </a:xfrm>
          <a:prstGeom prst="rect">
            <a:avLst/>
          </a:prstGeom>
        </p:spPr>
        <p:txBody>
          <a:bodyPr wrap="none">
            <a:spAutoFit/>
          </a:bodyPr>
          <a:lstStyle/>
          <a:p>
            <a:r>
              <a:rPr lang="ru-RU" sz="1400" i="1" dirty="0"/>
              <a:t>А який  </a:t>
            </a:r>
            <a:r>
              <a:rPr lang="ru-RU" sz="1400" b="1" i="1" dirty="0"/>
              <a:t>__</a:t>
            </a:r>
            <a:r>
              <a:rPr lang="en-US" sz="1400" b="1" i="1" dirty="0"/>
              <a:t>class</a:t>
            </a:r>
            <a:r>
              <a:rPr lang="ru-RU" sz="1400" b="1" i="1" dirty="0"/>
              <a:t>__</a:t>
            </a:r>
            <a:r>
              <a:rPr lang="ru-RU" sz="1400" i="1" dirty="0"/>
              <a:t> у кожного </a:t>
            </a:r>
            <a:r>
              <a:rPr lang="ru-RU" sz="1400" b="1" i="1" dirty="0"/>
              <a:t>__</a:t>
            </a:r>
            <a:r>
              <a:rPr lang="en-US" sz="1400" b="1" i="1" dirty="0"/>
              <a:t>class</a:t>
            </a:r>
            <a:r>
              <a:rPr lang="ru-RU" sz="1400" b="1" i="1" dirty="0"/>
              <a:t>__</a:t>
            </a:r>
            <a:r>
              <a:rPr lang="ru-RU" sz="1400" i="1" dirty="0"/>
              <a:t>? </a:t>
            </a:r>
            <a:endParaRPr lang="uk-UA" sz="1400" i="1" dirty="0"/>
          </a:p>
        </p:txBody>
      </p:sp>
      <p:sp>
        <p:nvSpPr>
          <p:cNvPr id="8" name="Rectangle 1"/>
          <p:cNvSpPr>
            <a:spLocks noChangeArrowheads="1"/>
          </p:cNvSpPr>
          <p:nvPr/>
        </p:nvSpPr>
        <p:spPr bwMode="auto">
          <a:xfrm>
            <a:off x="311675" y="2030393"/>
            <a:ext cx="1737976" cy="230832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262626"/>
                </a:solidFill>
                <a:effectLst/>
                <a:latin typeface="JetBrains Mono"/>
              </a:rPr>
              <a:t>age = </a:t>
            </a:r>
            <a:r>
              <a:rPr kumimoji="0" lang="ru-RU" altLang="ru-RU" sz="1200" b="0" i="0" u="none" strike="noStrike" cap="none" normalizeH="0" baseline="0">
                <a:ln>
                  <a:noFill/>
                </a:ln>
                <a:solidFill>
                  <a:srgbClr val="0073E6"/>
                </a:solidFill>
                <a:effectLst/>
                <a:latin typeface="JetBrains Mono"/>
              </a:rPr>
              <a:t>35</a:t>
            </a:r>
            <a:br>
              <a:rPr kumimoji="0" lang="ru-RU" altLang="ru-RU" sz="1200" b="0" i="0" u="none" strike="noStrike" cap="none" normalizeH="0" baseline="0">
                <a:ln>
                  <a:noFill/>
                </a:ln>
                <a:solidFill>
                  <a:srgbClr val="0073E6"/>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(age.__class__)</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name = </a:t>
            </a:r>
            <a:r>
              <a:rPr kumimoji="0" lang="ru-RU" altLang="ru-RU" sz="1200" b="0" i="0" u="none" strike="noStrike" cap="none" normalizeH="0" baseline="0">
                <a:ln>
                  <a:noFill/>
                </a:ln>
                <a:solidFill>
                  <a:srgbClr val="00733B"/>
                </a:solidFill>
                <a:effectLst/>
                <a:latin typeface="JetBrains Mono"/>
              </a:rPr>
              <a:t>'bob'</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(name.__class__)</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000000"/>
                </a:solidFill>
                <a:effectLst/>
                <a:latin typeface="JetBrains Mono"/>
              </a:rPr>
              <a:t>foo</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pass</a:t>
            </a:r>
            <a:br>
              <a:rPr kumimoji="0" lang="ru-RU" altLang="ru-RU" sz="1200" b="0" i="0" u="none" strike="noStrike" cap="none" normalizeH="0" baseline="0">
                <a:ln>
                  <a:noFill/>
                </a:ln>
                <a:solidFill>
                  <a:srgbClr val="000080"/>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(foo.__class__)</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Bar</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0080"/>
                </a:solidFill>
                <a:effectLst/>
                <a:latin typeface="JetBrains Mono"/>
              </a:rPr>
              <a:t>object</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pass</a:t>
            </a:r>
            <a:br>
              <a:rPr kumimoji="0" lang="ru-RU" altLang="ru-RU" sz="1200" b="0" i="0" u="none" strike="noStrike" cap="none" normalizeH="0" baseline="0">
                <a:ln>
                  <a:noFill/>
                </a:ln>
                <a:solidFill>
                  <a:srgbClr val="000080"/>
                </a:solidFill>
                <a:effectLst/>
                <a:latin typeface="JetBrains Mono"/>
              </a:rPr>
            </a:br>
            <a:r>
              <a:rPr kumimoji="0" lang="ru-RU" altLang="ru-RU" sz="1200" b="0" i="0" u="none" strike="noStrike" cap="none" normalizeH="0" baseline="0">
                <a:ln>
                  <a:noFill/>
                </a:ln>
                <a:solidFill>
                  <a:srgbClr val="262626"/>
                </a:solidFill>
                <a:effectLst/>
                <a:latin typeface="JetBrains Mono"/>
              </a:rPr>
              <a:t>b = </a:t>
            </a:r>
            <a:r>
              <a:rPr kumimoji="0" lang="ru-RU" altLang="ru-RU" sz="1200" b="0" i="0" u="none" strike="noStrike" cap="none" normalizeH="0" baseline="0">
                <a:ln>
                  <a:noFill/>
                </a:ln>
                <a:solidFill>
                  <a:srgbClr val="000000"/>
                </a:solidFill>
                <a:effectLst/>
                <a:latin typeface="JetBrains Mono"/>
              </a:rPr>
              <a:t>Bar</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(b.__class__)</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2198597" y="3281442"/>
            <a:ext cx="2247900" cy="1057275"/>
          </a:xfrm>
          <a:prstGeom prst="rect">
            <a:avLst/>
          </a:prstGeom>
          <a:ln>
            <a:solidFill>
              <a:schemeClr val="tx1"/>
            </a:solidFill>
          </a:ln>
        </p:spPr>
      </p:pic>
      <p:sp>
        <p:nvSpPr>
          <p:cNvPr id="10" name="Rectangle 2"/>
          <p:cNvSpPr>
            <a:spLocks noChangeArrowheads="1"/>
          </p:cNvSpPr>
          <p:nvPr/>
        </p:nvSpPr>
        <p:spPr bwMode="auto">
          <a:xfrm>
            <a:off x="5133315" y="2068806"/>
            <a:ext cx="2433680" cy="2308324"/>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262626"/>
                </a:solidFill>
                <a:effectLst/>
                <a:latin typeface="JetBrains Mono"/>
              </a:rPr>
              <a:t>age = </a:t>
            </a:r>
            <a:r>
              <a:rPr kumimoji="0" lang="ru-RU" altLang="ru-RU" sz="1200" b="0" i="0" u="none" strike="noStrike" cap="none" normalizeH="0" baseline="0">
                <a:ln>
                  <a:noFill/>
                </a:ln>
                <a:solidFill>
                  <a:srgbClr val="0073E6"/>
                </a:solidFill>
                <a:effectLst/>
                <a:latin typeface="JetBrains Mono"/>
              </a:rPr>
              <a:t>35</a:t>
            </a:r>
            <a:br>
              <a:rPr kumimoji="0" lang="ru-RU" altLang="ru-RU" sz="1200" b="0" i="0" u="none" strike="noStrike" cap="none" normalizeH="0" baseline="0">
                <a:ln>
                  <a:noFill/>
                </a:ln>
                <a:solidFill>
                  <a:srgbClr val="0073E6"/>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(age.__class__.__class__)</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262626"/>
                </a:solidFill>
                <a:effectLst/>
                <a:latin typeface="JetBrains Mono"/>
              </a:rPr>
              <a:t>name = </a:t>
            </a:r>
            <a:r>
              <a:rPr kumimoji="0" lang="ru-RU" altLang="ru-RU" sz="1200" b="0" i="0" u="none" strike="noStrike" cap="none" normalizeH="0" baseline="0">
                <a:ln>
                  <a:noFill/>
                </a:ln>
                <a:solidFill>
                  <a:srgbClr val="00733B"/>
                </a:solidFill>
                <a:effectLst/>
                <a:latin typeface="JetBrains Mono"/>
              </a:rPr>
              <a:t>'bob'</a:t>
            </a:r>
            <a:br>
              <a:rPr kumimoji="0" lang="ru-RU" altLang="ru-RU" sz="1200" b="0" i="0" u="none" strike="noStrike" cap="none" normalizeH="0" baseline="0">
                <a:ln>
                  <a:noFill/>
                </a:ln>
                <a:solidFill>
                  <a:srgbClr val="00733B"/>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(name.__class__.__class__)</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def </a:t>
            </a:r>
            <a:r>
              <a:rPr kumimoji="0" lang="ru-RU" altLang="ru-RU" sz="1200" b="0" i="0" u="none" strike="noStrike" cap="none" normalizeH="0" baseline="0">
                <a:ln>
                  <a:noFill/>
                </a:ln>
                <a:solidFill>
                  <a:srgbClr val="000000"/>
                </a:solidFill>
                <a:effectLst/>
                <a:latin typeface="JetBrains Mono"/>
              </a:rPr>
              <a:t>foo</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pass</a:t>
            </a:r>
            <a:br>
              <a:rPr kumimoji="0" lang="ru-RU" altLang="ru-RU" sz="1200" b="0" i="0" u="none" strike="noStrike" cap="none" normalizeH="0" baseline="0">
                <a:ln>
                  <a:noFill/>
                </a:ln>
                <a:solidFill>
                  <a:srgbClr val="000080"/>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(foo.__class__.__class__)</a:t>
            </a:r>
            <a:br>
              <a:rPr kumimoji="0" lang="ru-RU" altLang="ru-RU" sz="1200" b="0" i="0" u="none" strike="noStrike" cap="none" normalizeH="0" baseline="0">
                <a:ln>
                  <a:noFill/>
                </a:ln>
                <a:solidFill>
                  <a:srgbClr val="262626"/>
                </a:solidFill>
                <a:effectLst/>
                <a:latin typeface="JetBrains Mono"/>
              </a:rPr>
            </a:b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class </a:t>
            </a:r>
            <a:r>
              <a:rPr kumimoji="0" lang="ru-RU" altLang="ru-RU" sz="1200" b="0" i="0" u="none" strike="noStrike" cap="none" normalizeH="0" baseline="0">
                <a:ln>
                  <a:noFill/>
                </a:ln>
                <a:solidFill>
                  <a:srgbClr val="000000"/>
                </a:solidFill>
                <a:effectLst/>
                <a:latin typeface="JetBrains Mono"/>
              </a:rPr>
              <a:t>Bar</a:t>
            </a:r>
            <a:r>
              <a:rPr kumimoji="0" lang="ru-RU" altLang="ru-RU" sz="1200" b="0" i="0" u="none" strike="noStrike" cap="none" normalizeH="0" baseline="0">
                <a:ln>
                  <a:noFill/>
                </a:ln>
                <a:solidFill>
                  <a:srgbClr val="262626"/>
                </a:solidFill>
                <a:effectLst/>
                <a:latin typeface="JetBrains Mono"/>
              </a:rPr>
              <a:t>(</a:t>
            </a:r>
            <a:r>
              <a:rPr kumimoji="0" lang="ru-RU" altLang="ru-RU" sz="1200" b="0" i="0" u="none" strike="noStrike" cap="none" normalizeH="0" baseline="0">
                <a:ln>
                  <a:noFill/>
                </a:ln>
                <a:solidFill>
                  <a:srgbClr val="000080"/>
                </a:solidFill>
                <a:effectLst/>
                <a:latin typeface="JetBrains Mono"/>
              </a:rPr>
              <a:t>object</a:t>
            </a:r>
            <a:r>
              <a:rPr kumimoji="0" lang="ru-RU" altLang="ru-RU" sz="1200" b="0" i="0" u="none" strike="noStrike" cap="none" normalizeH="0" baseline="0">
                <a:ln>
                  <a:noFill/>
                </a:ln>
                <a:solidFill>
                  <a:srgbClr val="262626"/>
                </a:solidFill>
                <a:effectLst/>
                <a:latin typeface="JetBrains Mono"/>
              </a:rPr>
              <a:t>): </a:t>
            </a:r>
            <a:r>
              <a:rPr kumimoji="0" lang="ru-RU" altLang="ru-RU" sz="1200" b="0" i="0" u="none" strike="noStrike" cap="none" normalizeH="0" baseline="0">
                <a:ln>
                  <a:noFill/>
                </a:ln>
                <a:solidFill>
                  <a:srgbClr val="000080"/>
                </a:solidFill>
                <a:effectLst/>
                <a:latin typeface="JetBrains Mono"/>
              </a:rPr>
              <a:t>pass</a:t>
            </a:r>
            <a:br>
              <a:rPr kumimoji="0" lang="ru-RU" altLang="ru-RU" sz="1200" b="0" i="0" u="none" strike="noStrike" cap="none" normalizeH="0" baseline="0">
                <a:ln>
                  <a:noFill/>
                </a:ln>
                <a:solidFill>
                  <a:srgbClr val="000080"/>
                </a:solidFill>
                <a:effectLst/>
                <a:latin typeface="JetBrains Mono"/>
              </a:rPr>
            </a:br>
            <a:r>
              <a:rPr kumimoji="0" lang="ru-RU" altLang="ru-RU" sz="1200" b="0" i="0" u="none" strike="noStrike" cap="none" normalizeH="0" baseline="0">
                <a:ln>
                  <a:noFill/>
                </a:ln>
                <a:solidFill>
                  <a:srgbClr val="262626"/>
                </a:solidFill>
                <a:effectLst/>
                <a:latin typeface="JetBrains Mono"/>
              </a:rPr>
              <a:t>b = </a:t>
            </a:r>
            <a:r>
              <a:rPr kumimoji="0" lang="ru-RU" altLang="ru-RU" sz="1200" b="0" i="0" u="none" strike="noStrike" cap="none" normalizeH="0" baseline="0">
                <a:ln>
                  <a:noFill/>
                </a:ln>
                <a:solidFill>
                  <a:srgbClr val="000000"/>
                </a:solidFill>
                <a:effectLst/>
                <a:latin typeface="JetBrains Mono"/>
              </a:rPr>
              <a:t>Bar</a:t>
            </a:r>
            <a:r>
              <a:rPr kumimoji="0" lang="ru-RU" altLang="ru-RU" sz="1200" b="0" i="0" u="none" strike="noStrike" cap="none" normalizeH="0" baseline="0">
                <a:ln>
                  <a:noFill/>
                </a:ln>
                <a:solidFill>
                  <a:srgbClr val="262626"/>
                </a:solidFill>
                <a:effectLst/>
                <a:latin typeface="JetBrains Mono"/>
              </a:rPr>
              <a:t>()</a:t>
            </a:r>
            <a:br>
              <a:rPr kumimoji="0" lang="ru-RU" altLang="ru-RU" sz="1200" b="0" i="0" u="none" strike="noStrike" cap="none" normalizeH="0" baseline="0">
                <a:ln>
                  <a:noFill/>
                </a:ln>
                <a:solidFill>
                  <a:srgbClr val="262626"/>
                </a:solidFill>
                <a:effectLst/>
                <a:latin typeface="JetBrains Mono"/>
              </a:rPr>
            </a:br>
            <a:r>
              <a:rPr kumimoji="0" lang="ru-RU" altLang="ru-RU" sz="1200" b="0" i="0" u="none" strike="noStrike" cap="none" normalizeH="0" baseline="0">
                <a:ln>
                  <a:noFill/>
                </a:ln>
                <a:solidFill>
                  <a:srgbClr val="000080"/>
                </a:solidFill>
                <a:effectLst/>
                <a:latin typeface="JetBrains Mono"/>
              </a:rPr>
              <a:t>print</a:t>
            </a:r>
            <a:r>
              <a:rPr kumimoji="0" lang="ru-RU" altLang="ru-RU" sz="1200" b="0" i="0" u="none" strike="noStrike" cap="none" normalizeH="0" baseline="0">
                <a:ln>
                  <a:noFill/>
                </a:ln>
                <a:solidFill>
                  <a:srgbClr val="262626"/>
                </a:solidFill>
                <a:effectLst/>
                <a:latin typeface="JetBrains Mono"/>
              </a:rPr>
              <a:t>(b.__class__.__class__)</a:t>
            </a:r>
            <a:endParaRPr kumimoji="0" lang="ru-RU" altLang="ru-RU" sz="2800" b="0" i="0" u="none" strike="noStrike" cap="none" normalizeH="0" baseline="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3"/>
          <a:stretch>
            <a:fillRect/>
          </a:stretch>
        </p:blipFill>
        <p:spPr>
          <a:xfrm>
            <a:off x="8044263" y="3300805"/>
            <a:ext cx="1476375" cy="1076325"/>
          </a:xfrm>
          <a:prstGeom prst="rect">
            <a:avLst/>
          </a:prstGeom>
          <a:ln>
            <a:solidFill>
              <a:schemeClr val="tx1"/>
            </a:solidFill>
          </a:ln>
        </p:spPr>
      </p:pic>
    </p:spTree>
    <p:extLst>
      <p:ext uri="{BB962C8B-B14F-4D97-AF65-F5344CB8AC3E}">
        <p14:creationId xmlns:p14="http://schemas.microsoft.com/office/powerpoint/2010/main" val="28924326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226337"/>
            <a:ext cx="11479794" cy="6328372"/>
          </a:xfrm>
        </p:spPr>
        <p:txBody>
          <a:bodyPr>
            <a:normAutofit/>
          </a:bodyPr>
          <a:lstStyle/>
          <a:p>
            <a:pPr marL="0" indent="0" algn="ctr">
              <a:buNone/>
            </a:pPr>
            <a:r>
              <a:rPr lang="ru-RU" sz="1600" b="1" dirty="0"/>
              <a:t>Атрибут </a:t>
            </a:r>
            <a:r>
              <a:rPr lang="ru-RU" sz="1600" b="1" i="1" dirty="0"/>
              <a:t>__metaclass__</a:t>
            </a:r>
            <a:r>
              <a:rPr lang="ru-RU" sz="1600" b="1" dirty="0"/>
              <a:t> </a:t>
            </a:r>
          </a:p>
          <a:p>
            <a:pPr marL="0" indent="0">
              <a:buNone/>
            </a:pPr>
            <a:r>
              <a:rPr lang="ru-RU" sz="1600" dirty="0"/>
              <a:t>Для написання класу можна використати атрибут </a:t>
            </a:r>
            <a:r>
              <a:rPr lang="ru-RU" sz="1600" b="1" i="1" dirty="0"/>
              <a:t>__metaclass__</a:t>
            </a:r>
            <a:r>
              <a:rPr lang="ru-RU" sz="1600" dirty="0"/>
              <a:t>: </a:t>
            </a:r>
            <a:endParaRPr lang="uk-UA" sz="1600" dirty="0"/>
          </a:p>
          <a:p>
            <a:pPr marL="0" indent="0">
              <a:buNone/>
            </a:pPr>
            <a:endParaRPr lang="uk-UA" sz="1600" dirty="0"/>
          </a:p>
          <a:p>
            <a:pPr marL="0" indent="0">
              <a:buNone/>
            </a:pPr>
            <a:endParaRPr lang="uk-UA" sz="1600" dirty="0"/>
          </a:p>
          <a:p>
            <a:pPr marL="0" indent="0">
              <a:buNone/>
            </a:pPr>
            <a:r>
              <a:rPr lang="uk-UA" sz="1600" dirty="0"/>
              <a:t>Якщо написати клас </a:t>
            </a:r>
            <a:r>
              <a:rPr lang="en-US" sz="1600" b="1" i="1" dirty="0"/>
              <a:t>Foo(object</a:t>
            </a:r>
            <a:r>
              <a:rPr lang="uk-UA" sz="1600" b="1" i="1" dirty="0"/>
              <a:t>)</a:t>
            </a:r>
            <a:r>
              <a:rPr lang="uk-UA" sz="1600" dirty="0"/>
              <a:t>, об'єкт класу </a:t>
            </a:r>
            <a:r>
              <a:rPr lang="en-US" sz="1600" dirty="0"/>
              <a:t>Foo </a:t>
            </a:r>
            <a:r>
              <a:rPr lang="uk-UA" sz="1600" dirty="0"/>
              <a:t>не відразу буде створений у пам'яті. </a:t>
            </a:r>
            <a:r>
              <a:rPr lang="en-US" sz="1600" dirty="0"/>
              <a:t>Python </a:t>
            </a:r>
            <a:r>
              <a:rPr lang="uk-UA" sz="1600" dirty="0"/>
              <a:t>буде шукати </a:t>
            </a:r>
            <a:r>
              <a:rPr lang="uk-UA" sz="1600" b="1" i="1" dirty="0"/>
              <a:t>__</a:t>
            </a:r>
            <a:r>
              <a:rPr lang="en-US" sz="1600" b="1" i="1" dirty="0" err="1"/>
              <a:t>metaclass</a:t>
            </a:r>
            <a:r>
              <a:rPr lang="en-US" sz="1600" b="1" i="1" dirty="0"/>
              <a:t>__</a:t>
            </a:r>
            <a:r>
              <a:rPr lang="en-US" sz="1600" dirty="0"/>
              <a:t>. </a:t>
            </a:r>
            <a:r>
              <a:rPr lang="uk-UA" sz="1600" dirty="0"/>
              <a:t>Як тільки атрибут буде знайдений, він буде використаний для створення класу </a:t>
            </a:r>
            <a:r>
              <a:rPr lang="en-US" sz="1600" b="1" i="1" dirty="0"/>
              <a:t>Foo</a:t>
            </a:r>
            <a:r>
              <a:rPr lang="en-US" sz="1600" dirty="0"/>
              <a:t>. </a:t>
            </a:r>
          </a:p>
          <a:p>
            <a:pPr marL="0" indent="0">
              <a:buNone/>
            </a:pPr>
            <a:r>
              <a:rPr lang="uk-UA" sz="1600" dirty="0"/>
              <a:t>У випадку, якщо це не буде виконано, </a:t>
            </a:r>
            <a:r>
              <a:rPr lang="en-US" sz="1600" dirty="0"/>
              <a:t>Python </a:t>
            </a:r>
            <a:r>
              <a:rPr lang="uk-UA" sz="1600" dirty="0"/>
              <a:t>буде використовувати </a:t>
            </a:r>
            <a:r>
              <a:rPr lang="en-US" sz="1600" b="1" i="1" dirty="0"/>
              <a:t>type</a:t>
            </a:r>
            <a:r>
              <a:rPr lang="en-US" sz="1600" dirty="0"/>
              <a:t> </a:t>
            </a:r>
            <a:r>
              <a:rPr lang="uk-UA" sz="1600" dirty="0"/>
              <a:t>для створення класу. </a:t>
            </a:r>
            <a:endParaRPr lang="en-US" sz="1600" dirty="0"/>
          </a:p>
          <a:p>
            <a:pPr marL="0" indent="0">
              <a:buNone/>
            </a:pPr>
            <a:r>
              <a:rPr lang="uk-UA" sz="1600" dirty="0"/>
              <a:t>Якщо написати:</a:t>
            </a:r>
          </a:p>
          <a:p>
            <a:pPr marL="0" indent="0">
              <a:buNone/>
            </a:pPr>
            <a:endParaRPr lang="uk-UA" sz="1600" dirty="0"/>
          </a:p>
          <a:p>
            <a:pPr marL="0" indent="0">
              <a:buNone/>
            </a:pPr>
            <a:endParaRPr lang="uk-UA" sz="1600" dirty="0"/>
          </a:p>
          <a:p>
            <a:pPr marL="0" indent="0">
              <a:buNone/>
            </a:pPr>
            <a:r>
              <a:rPr lang="en-US" sz="1600" dirty="0"/>
              <a:t>Python </a:t>
            </a:r>
            <a:r>
              <a:rPr lang="uk-UA" sz="1600" dirty="0"/>
              <a:t>робить наступне: </a:t>
            </a:r>
            <a:endParaRPr lang="en-US" sz="1600" dirty="0"/>
          </a:p>
          <a:p>
            <a:pPr marL="0" indent="0">
              <a:buNone/>
            </a:pPr>
            <a:r>
              <a:rPr lang="uk-UA" sz="1600" dirty="0"/>
              <a:t>Перевірить, чи є атрибут </a:t>
            </a:r>
            <a:r>
              <a:rPr lang="uk-UA" sz="1600" b="1" i="1" dirty="0"/>
              <a:t>__</a:t>
            </a:r>
            <a:r>
              <a:rPr lang="en-US" sz="1600" b="1" i="1" dirty="0" err="1"/>
              <a:t>metaclass</a:t>
            </a:r>
            <a:r>
              <a:rPr lang="en-US" sz="1600" b="1" i="1" dirty="0"/>
              <a:t>__</a:t>
            </a:r>
            <a:r>
              <a:rPr lang="en-US" sz="1600" dirty="0"/>
              <a:t> </a:t>
            </a:r>
            <a:r>
              <a:rPr lang="uk-UA" sz="1600" dirty="0"/>
              <a:t>у класі </a:t>
            </a:r>
            <a:r>
              <a:rPr lang="en-US" sz="1600" b="1" i="1" dirty="0"/>
              <a:t>Foo</a:t>
            </a:r>
            <a:r>
              <a:rPr lang="en-US" sz="1600" dirty="0"/>
              <a:t>? </a:t>
            </a:r>
            <a:r>
              <a:rPr lang="uk-UA" sz="1600" dirty="0"/>
              <a:t>Якщо вінє, то створить в пам’яті об’єкт класу з іменем </a:t>
            </a:r>
            <a:r>
              <a:rPr lang="en-US" sz="1600" dirty="0"/>
              <a:t>Foo </a:t>
            </a:r>
            <a:r>
              <a:rPr lang="uk-UA" sz="1600" dirty="0"/>
              <a:t>за допомогою того, що знаходиться в </a:t>
            </a:r>
            <a:r>
              <a:rPr lang="uk-UA" sz="1600" b="1" i="1" dirty="0"/>
              <a:t>__</a:t>
            </a:r>
            <a:r>
              <a:rPr lang="en-US" sz="1600" b="1" i="1" dirty="0" err="1"/>
              <a:t>metaclass</a:t>
            </a:r>
            <a:r>
              <a:rPr lang="en-US" sz="1600" b="1" i="1" dirty="0"/>
              <a:t>__</a:t>
            </a:r>
            <a:r>
              <a:rPr lang="en-US" sz="1600" dirty="0"/>
              <a:t>.</a:t>
            </a:r>
            <a:endParaRPr lang="uk-UA" sz="1600" dirty="0"/>
          </a:p>
          <a:p>
            <a:pPr marL="0" indent="0">
              <a:buNone/>
            </a:pPr>
            <a:r>
              <a:rPr lang="uk-UA" sz="1600" dirty="0"/>
              <a:t>Якщо </a:t>
            </a:r>
            <a:r>
              <a:rPr lang="en-US" sz="1600" dirty="0"/>
              <a:t>Python </a:t>
            </a:r>
            <a:r>
              <a:rPr lang="uk-UA" sz="1600" dirty="0"/>
              <a:t>вдруг не зможе знайти </a:t>
            </a:r>
            <a:r>
              <a:rPr lang="uk-UA" sz="1600" b="1" i="1" dirty="0"/>
              <a:t>__</a:t>
            </a:r>
            <a:r>
              <a:rPr lang="en-US" sz="1600" b="1" i="1" dirty="0" err="1"/>
              <a:t>metaclass</a:t>
            </a:r>
            <a:r>
              <a:rPr lang="en-US" sz="1600" b="1" i="1" dirty="0"/>
              <a:t>__</a:t>
            </a:r>
            <a:r>
              <a:rPr lang="en-US" sz="1600" i="1" dirty="0"/>
              <a:t>,</a:t>
            </a:r>
            <a:r>
              <a:rPr lang="en-US" sz="1600" dirty="0"/>
              <a:t> </a:t>
            </a:r>
            <a:r>
              <a:rPr lang="uk-UA" sz="1600" dirty="0"/>
              <a:t>він буде шукати цей атрибут на рівні модуля та після цього повторить процедуру. У випадку, якщо він взагалі не зможе знайти якийсь </a:t>
            </a:r>
            <a:r>
              <a:rPr lang="uk-UA" sz="1600" b="1" i="1" dirty="0"/>
              <a:t>__</a:t>
            </a:r>
            <a:r>
              <a:rPr lang="en-US" sz="1600" b="1" i="1" dirty="0" err="1"/>
              <a:t>metaclass</a:t>
            </a:r>
            <a:r>
              <a:rPr lang="en-US" sz="1600" b="1" i="1" dirty="0"/>
              <a:t>__</a:t>
            </a:r>
            <a:r>
              <a:rPr lang="en-US" sz="1600" dirty="0"/>
              <a:t>, Python </a:t>
            </a:r>
            <a:r>
              <a:rPr lang="uk-UA" sz="1600" dirty="0"/>
              <a:t>використає власний метаклас </a:t>
            </a:r>
            <a:r>
              <a:rPr lang="en-US" sz="1600" b="1" i="1" dirty="0"/>
              <a:t>type</a:t>
            </a:r>
            <a:r>
              <a:rPr lang="uk-UA" sz="1600" dirty="0"/>
              <a:t> для створення об'єкта класу. </a:t>
            </a:r>
          </a:p>
          <a:p>
            <a:pPr marL="0" indent="0">
              <a:buNone/>
            </a:pPr>
            <a:r>
              <a:rPr lang="uk-UA" sz="1600" dirty="0"/>
              <a:t>А що можна додати в </a:t>
            </a:r>
            <a:r>
              <a:rPr lang="uk-UA" sz="1600" b="1" i="1" dirty="0"/>
              <a:t>__</a:t>
            </a:r>
            <a:r>
              <a:rPr lang="en-US" sz="1600" b="1" i="1" dirty="0" err="1"/>
              <a:t>metaclass</a:t>
            </a:r>
            <a:r>
              <a:rPr lang="en-US" sz="1600" b="1" i="1" dirty="0"/>
              <a:t>__</a:t>
            </a:r>
            <a:r>
              <a:rPr lang="en-US" sz="1600" dirty="0"/>
              <a:t>? </a:t>
            </a:r>
            <a:r>
              <a:rPr lang="uk-UA" sz="1600" dirty="0"/>
              <a:t>Все що завгодно що може створювати класи.</a:t>
            </a:r>
          </a:p>
          <a:p>
            <a:pPr marL="0" indent="0">
              <a:buNone/>
            </a:pPr>
            <a:r>
              <a:rPr lang="ru-RU" sz="1600" dirty="0"/>
              <a:t>А що може створити клас? </a:t>
            </a:r>
            <a:r>
              <a:rPr lang="ru-RU" sz="1600" b="1" i="1" dirty="0"/>
              <a:t>type</a:t>
            </a:r>
            <a:r>
              <a:rPr lang="ru-RU" sz="1600" dirty="0"/>
              <a:t> або його підкласи, а також все, що його використовує. </a:t>
            </a:r>
            <a:endParaRPr lang="uk-UA" sz="1600" dirty="0"/>
          </a:p>
        </p:txBody>
      </p:sp>
      <p:sp>
        <p:nvSpPr>
          <p:cNvPr id="4" name="Rectangle 3"/>
          <p:cNvSpPr/>
          <p:nvPr/>
        </p:nvSpPr>
        <p:spPr>
          <a:xfrm>
            <a:off x="3527834" y="1005431"/>
            <a:ext cx="6096000" cy="307777"/>
          </a:xfrm>
          <a:prstGeom prst="rect">
            <a:avLst/>
          </a:prstGeom>
        </p:spPr>
        <p:txBody>
          <a:bodyPr>
            <a:spAutoFit/>
          </a:bodyPr>
          <a:lstStyle/>
          <a:p>
            <a:r>
              <a:rPr lang="ru-RU" sz="1400" i="1" dirty="0"/>
              <a:t>Для створення класу </a:t>
            </a:r>
            <a:r>
              <a:rPr lang="ru-RU" sz="1400" b="1" i="1" dirty="0"/>
              <a:t>Foo</a:t>
            </a:r>
            <a:r>
              <a:rPr lang="ru-RU" sz="1400" i="1" dirty="0"/>
              <a:t> Python буде використовувати метаклас. </a:t>
            </a:r>
            <a:endParaRPr lang="uk-UA" sz="1400" i="1" dirty="0"/>
          </a:p>
        </p:txBody>
      </p:sp>
      <p:sp>
        <p:nvSpPr>
          <p:cNvPr id="6" name="Rectangle 1"/>
          <p:cNvSpPr>
            <a:spLocks noChangeArrowheads="1"/>
          </p:cNvSpPr>
          <p:nvPr/>
        </p:nvSpPr>
        <p:spPr bwMode="auto">
          <a:xfrm>
            <a:off x="362250" y="897709"/>
            <a:ext cx="2616422"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Foo</a:t>
            </a:r>
            <a:r>
              <a:rPr kumimoji="0" lang="ru-RU" altLang="ru-RU" sz="1400" b="0" i="0" u="none" strike="noStrike" cap="none" normalizeH="0" baseline="0">
                <a:ln>
                  <a:noFill/>
                </a:ln>
                <a:solidFill>
                  <a:srgbClr val="262626"/>
                </a:solidFill>
                <a:effectLst/>
                <a:latin typeface="JetBrains Mono"/>
              </a:rPr>
              <a:t>(</a:t>
            </a:r>
            <a:r>
              <a:rPr kumimoji="0" lang="ru-RU" altLang="ru-RU" sz="1400" b="0" i="0" u="none" strike="noStrike" cap="none" normalizeH="0" baseline="0">
                <a:ln>
                  <a:noFill/>
                </a:ln>
                <a:solidFill>
                  <a:srgbClr val="000080"/>
                </a:solidFill>
                <a:effectLst/>
                <a:latin typeface="JetBrains Mono"/>
              </a:rPr>
              <a:t>object</a:t>
            </a:r>
            <a:r>
              <a:rPr kumimoji="0" lang="ru-RU" altLang="ru-RU" sz="1400" b="0" i="0" u="none" strike="noStrike" cap="none" normalizeH="0" baseline="0">
                <a:ln>
                  <a:noFill/>
                </a:ln>
                <a:solidFill>
                  <a:srgbClr val="262626"/>
                </a:solidFill>
                <a:effectLst/>
                <a:latin typeface="JetBrains Mono"/>
              </a:rPr>
              <a:t>):</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B200B2"/>
                </a:solidFill>
                <a:effectLst/>
                <a:latin typeface="JetBrains Mono"/>
              </a:rPr>
              <a:t>__metaclass__ </a:t>
            </a:r>
            <a:r>
              <a:rPr kumimoji="0" lang="ru-RU" altLang="ru-RU" sz="1400" b="0" i="0" u="none" strike="noStrike" cap="none" normalizeH="0" baseline="0">
                <a:ln>
                  <a:noFill/>
                </a:ln>
                <a:solidFill>
                  <a:srgbClr val="262626"/>
                </a:solidFill>
                <a:effectLst/>
                <a:latin typeface="JetBrains Mono"/>
              </a:rPr>
              <a:t>= something</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362250" y="2945581"/>
            <a:ext cx="1398140" cy="523220"/>
          </a:xfrm>
          <a:prstGeom prst="rect">
            <a:avLst/>
          </a:prstGeom>
          <a:solidFill>
            <a:srgbClr val="F2F3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rgbClr val="000080"/>
                </a:solidFill>
                <a:effectLst/>
                <a:latin typeface="JetBrains Mono"/>
              </a:rPr>
              <a:t>class </a:t>
            </a:r>
            <a:r>
              <a:rPr kumimoji="0" lang="ru-RU" altLang="ru-RU" sz="1400" b="0" i="0" u="none" strike="noStrike" cap="none" normalizeH="0" baseline="0">
                <a:ln>
                  <a:noFill/>
                </a:ln>
                <a:solidFill>
                  <a:srgbClr val="000000"/>
                </a:solidFill>
                <a:effectLst/>
                <a:latin typeface="JetBrains Mono"/>
              </a:rPr>
              <a:t>Foo</a:t>
            </a:r>
            <a:r>
              <a:rPr kumimoji="0" lang="ru-RU" altLang="ru-RU" sz="1400" b="0" i="0" u="none" strike="noStrike" cap="none" normalizeH="0" baseline="0">
                <a:ln>
                  <a:noFill/>
                </a:ln>
                <a:solidFill>
                  <a:srgbClr val="262626"/>
                </a:solidFill>
                <a:effectLst/>
                <a:latin typeface="JetBrains Mono"/>
              </a:rPr>
              <a:t>(Bar):</a:t>
            </a:r>
            <a:br>
              <a:rPr kumimoji="0" lang="ru-RU" altLang="ru-RU" sz="1400" b="0" i="0" u="none" strike="noStrike" cap="none" normalizeH="0" baseline="0">
                <a:ln>
                  <a:noFill/>
                </a:ln>
                <a:solidFill>
                  <a:srgbClr val="262626"/>
                </a:solidFill>
                <a:effectLst/>
                <a:latin typeface="JetBrains Mono"/>
              </a:rPr>
            </a:br>
            <a:r>
              <a:rPr kumimoji="0" lang="ru-RU" altLang="ru-RU" sz="1400" b="0" i="0" u="none" strike="noStrike" cap="none" normalizeH="0" baseline="0">
                <a:ln>
                  <a:noFill/>
                </a:ln>
                <a:solidFill>
                  <a:srgbClr val="262626"/>
                </a:solidFill>
                <a:effectLst/>
                <a:latin typeface="JetBrains Mono"/>
              </a:rPr>
              <a:t>    </a:t>
            </a:r>
            <a:r>
              <a:rPr kumimoji="0" lang="ru-RU" altLang="ru-RU" sz="1400" b="0" i="0" u="none" strike="noStrike" cap="none" normalizeH="0" baseline="0">
                <a:ln>
                  <a:noFill/>
                </a:ln>
                <a:solidFill>
                  <a:srgbClr val="000080"/>
                </a:solidFill>
                <a:effectLst/>
                <a:latin typeface="JetBrains Mono"/>
              </a:rPr>
              <a:t>pass</a:t>
            </a:r>
            <a:endParaRPr kumimoji="0" lang="ru-RU" altLang="ru-RU"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87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Переваги та недоліки ООП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Об'єктно-орієнтоване програмування як інші парадигми має свої переваги і недоліки. </a:t>
            </a:r>
          </a:p>
          <a:p>
            <a:pPr lvl="0" algn="l"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b="1" dirty="0"/>
              <a:t>Переваги </a:t>
            </a:r>
          </a:p>
          <a:p>
            <a:pPr lvl="0" algn="l" eaLnBrk="0" fontAlgn="base" hangingPunct="0">
              <a:lnSpc>
                <a:spcPct val="100000"/>
              </a:lnSpc>
              <a:spcBef>
                <a:spcPct val="0"/>
              </a:spcBef>
              <a:spcAft>
                <a:spcPct val="0"/>
              </a:spcAft>
            </a:pPr>
            <a:endParaRPr lang="uk-UA" sz="1600" b="1" dirty="0"/>
          </a:p>
          <a:p>
            <a:pPr marL="342900" lvl="0" indent="-342900" algn="l" eaLnBrk="0" fontAlgn="base" hangingPunct="0">
              <a:lnSpc>
                <a:spcPct val="100000"/>
              </a:lnSpc>
              <a:spcBef>
                <a:spcPct val="0"/>
              </a:spcBef>
              <a:spcAft>
                <a:spcPct val="0"/>
              </a:spcAft>
              <a:buFont typeface="+mj-lt"/>
              <a:buAutoNum type="arabicPeriod"/>
            </a:pPr>
            <a:r>
              <a:rPr lang="uk-UA" sz="1600" i="1" dirty="0"/>
              <a:t>Поліпшення продуктивності розробки ПО</a:t>
            </a:r>
            <a:r>
              <a:rPr lang="uk-UA" sz="1600" dirty="0"/>
              <a:t>. ООП сприяє модульності, розширюваності і повторного використання коду (за рахунок аспекту спадкування і поліморфізму). </a:t>
            </a:r>
          </a:p>
          <a:p>
            <a:pPr marL="342900" lvl="0" indent="-342900" algn="l" eaLnBrk="0" fontAlgn="base" hangingPunct="0">
              <a:lnSpc>
                <a:spcPct val="100000"/>
              </a:lnSpc>
              <a:spcBef>
                <a:spcPct val="0"/>
              </a:spcBef>
              <a:spcAft>
                <a:spcPct val="0"/>
              </a:spcAft>
              <a:buFont typeface="+mj-lt"/>
              <a:buAutoNum type="arabicPeriod"/>
            </a:pPr>
            <a:r>
              <a:rPr lang="uk-UA" sz="1600" i="1" dirty="0"/>
              <a:t>Поліпшення супроводу ПЗ</a:t>
            </a:r>
            <a:r>
              <a:rPr lang="uk-UA" sz="1600" dirty="0"/>
              <a:t>. Завдяки модульності, розширюваності і повторного використання коду його легше підтримувати.</a:t>
            </a:r>
          </a:p>
          <a:p>
            <a:pPr marL="342900" lvl="0" indent="-342900" algn="l" eaLnBrk="0" fontAlgn="base" hangingPunct="0">
              <a:lnSpc>
                <a:spcPct val="100000"/>
              </a:lnSpc>
              <a:spcBef>
                <a:spcPct val="0"/>
              </a:spcBef>
              <a:spcAft>
                <a:spcPct val="0"/>
              </a:spcAft>
              <a:buFont typeface="+mj-lt"/>
              <a:buAutoNum type="arabicPeriod"/>
            </a:pPr>
            <a:r>
              <a:rPr lang="uk-UA" sz="1600" i="1" dirty="0"/>
              <a:t>Прискорення розробки</a:t>
            </a:r>
            <a:r>
              <a:rPr lang="uk-UA" sz="1600" dirty="0"/>
              <a:t>. Повторне використання коду дозволяє виконувати розробку швидше, в т.ч. в суміжних проектах. </a:t>
            </a:r>
          </a:p>
          <a:p>
            <a:pPr marL="342900" lvl="0" indent="-342900" algn="l" eaLnBrk="0" fontAlgn="base" hangingPunct="0">
              <a:lnSpc>
                <a:spcPct val="100000"/>
              </a:lnSpc>
              <a:spcBef>
                <a:spcPct val="0"/>
              </a:spcBef>
              <a:spcAft>
                <a:spcPct val="0"/>
              </a:spcAft>
              <a:buFont typeface="+mj-lt"/>
              <a:buAutoNum type="arabicPeriod"/>
            </a:pPr>
            <a:r>
              <a:rPr lang="uk-UA" sz="1600" i="1" dirty="0"/>
              <a:t>Зниження вартості розробки</a:t>
            </a:r>
            <a:r>
              <a:rPr lang="uk-UA" sz="1600" dirty="0"/>
              <a:t>. Повторне використання коду також дозволяє знизити витрати і зосередитися на об'єктно-орієнтованому аналізі і проектуванні, що знижує загальну вартість ПО. </a:t>
            </a:r>
          </a:p>
          <a:p>
            <a:pPr marL="342900" lvl="0" indent="-342900" algn="l" eaLnBrk="0" fontAlgn="base" hangingPunct="0">
              <a:lnSpc>
                <a:spcPct val="100000"/>
              </a:lnSpc>
              <a:spcBef>
                <a:spcPct val="0"/>
              </a:spcBef>
              <a:spcAft>
                <a:spcPct val="0"/>
              </a:spcAft>
              <a:buFont typeface="+mj-lt"/>
              <a:buAutoNum type="arabicPeriod"/>
            </a:pPr>
            <a:r>
              <a:rPr lang="uk-UA" sz="1600" i="1" dirty="0"/>
              <a:t>Підвищення якості ПЗ</a:t>
            </a:r>
            <a:r>
              <a:rPr lang="uk-UA" sz="1600" dirty="0"/>
              <a:t>. Прискорення розробки та зниження витрат дозволяє приділити більше часу і ресурсів на тестування ПО. </a:t>
            </a:r>
          </a:p>
          <a:p>
            <a:pPr marL="342900" lvl="0" indent="-342900" algn="l" eaLnBrk="0" fontAlgn="base" hangingPunct="0">
              <a:lnSpc>
                <a:spcPct val="100000"/>
              </a:lnSpc>
              <a:spcBef>
                <a:spcPct val="0"/>
              </a:spcBef>
              <a:spcAft>
                <a:spcPct val="0"/>
              </a:spcAft>
              <a:buFont typeface="+mj-lt"/>
              <a:buAutoNum type="arabicPeriod"/>
            </a:pPr>
            <a:endParaRPr lang="uk-UA" sz="1600" dirty="0"/>
          </a:p>
          <a:p>
            <a:pPr lvl="0" algn="l" eaLnBrk="0" fontAlgn="base" hangingPunct="0">
              <a:lnSpc>
                <a:spcPct val="100000"/>
              </a:lnSpc>
              <a:spcBef>
                <a:spcPct val="0"/>
              </a:spcBef>
              <a:spcAft>
                <a:spcPct val="0"/>
              </a:spcAft>
            </a:pPr>
            <a:r>
              <a:rPr lang="uk-UA" sz="1600" b="1" dirty="0"/>
              <a:t>Недоліки </a:t>
            </a:r>
          </a:p>
          <a:p>
            <a:pPr lvl="0" algn="l" eaLnBrk="0" fontAlgn="base" hangingPunct="0">
              <a:lnSpc>
                <a:spcPct val="100000"/>
              </a:lnSpc>
              <a:spcBef>
                <a:spcPct val="0"/>
              </a:spcBef>
              <a:spcAft>
                <a:spcPct val="0"/>
              </a:spcAft>
            </a:pPr>
            <a:endParaRPr lang="uk-UA" sz="1600" dirty="0"/>
          </a:p>
          <a:p>
            <a:pPr marL="342900" lvl="0" indent="-342900" algn="l" eaLnBrk="0" fontAlgn="base" hangingPunct="0">
              <a:lnSpc>
                <a:spcPct val="100000"/>
              </a:lnSpc>
              <a:spcBef>
                <a:spcPct val="0"/>
              </a:spcBef>
              <a:spcAft>
                <a:spcPct val="0"/>
              </a:spcAft>
              <a:buFont typeface="+mj-lt"/>
              <a:buAutoNum type="arabicPeriod"/>
            </a:pPr>
            <a:r>
              <a:rPr lang="uk-UA" sz="1600" i="1" dirty="0"/>
              <a:t>Крута крива навчання. </a:t>
            </a:r>
            <a:r>
              <a:rPr lang="uk-UA" sz="1600" dirty="0"/>
              <a:t>Мислення в ООП-стилі вимагає певних навичок, а перехід від імперативного стилю на взаємодія об'єктів може зажадати часу. </a:t>
            </a:r>
          </a:p>
          <a:p>
            <a:pPr marL="342900" lvl="0" indent="-342900" algn="l" eaLnBrk="0" fontAlgn="base" hangingPunct="0">
              <a:lnSpc>
                <a:spcPct val="100000"/>
              </a:lnSpc>
              <a:spcBef>
                <a:spcPct val="0"/>
              </a:spcBef>
              <a:spcAft>
                <a:spcPct val="0"/>
              </a:spcAft>
              <a:buFont typeface="+mj-lt"/>
              <a:buAutoNum type="arabicPeriod"/>
            </a:pPr>
            <a:r>
              <a:rPr lang="uk-UA" sz="1600" i="1" dirty="0"/>
              <a:t>Більший обсяг коду. </a:t>
            </a:r>
            <a:r>
              <a:rPr lang="uk-UA" sz="1600" dirty="0"/>
              <a:t>Як правило, ООП призводить появи більшої кількості коду, ніж в імперативний програмуванні. </a:t>
            </a:r>
          </a:p>
          <a:p>
            <a:pPr marL="342900" lvl="0" indent="-342900" algn="l" eaLnBrk="0" fontAlgn="base" hangingPunct="0">
              <a:lnSpc>
                <a:spcPct val="100000"/>
              </a:lnSpc>
              <a:spcBef>
                <a:spcPct val="0"/>
              </a:spcBef>
              <a:spcAft>
                <a:spcPct val="0"/>
              </a:spcAft>
              <a:buFont typeface="+mj-lt"/>
              <a:buAutoNum type="arabicPeriod"/>
            </a:pPr>
            <a:r>
              <a:rPr lang="uk-UA" sz="1600" i="1" dirty="0"/>
              <a:t>Повільні програми. </a:t>
            </a:r>
            <a:r>
              <a:rPr lang="uk-UA" sz="1600" dirty="0"/>
              <a:t>ООП-програми частіше виконуються повільніше, тому що містять більше коду для виконання. </a:t>
            </a:r>
          </a:p>
          <a:p>
            <a:pPr marL="342900" lvl="0" indent="-342900" algn="l" eaLnBrk="0" fontAlgn="base" hangingPunct="0">
              <a:lnSpc>
                <a:spcPct val="100000"/>
              </a:lnSpc>
              <a:spcBef>
                <a:spcPct val="0"/>
              </a:spcBef>
              <a:spcAft>
                <a:spcPct val="0"/>
              </a:spcAft>
              <a:buFont typeface="+mj-lt"/>
              <a:buAutoNum type="arabicPeriod"/>
            </a:pPr>
            <a:r>
              <a:rPr lang="uk-UA" sz="1600" i="1" dirty="0"/>
              <a:t>ООП не підходить для всіх випадків. </a:t>
            </a:r>
            <a:r>
              <a:rPr lang="uk-UA" sz="1600" dirty="0"/>
              <a:t>Ряд завдань можуть краще вирішуватися в імперативний, логічному або функціональному стилі, де використання ООП не дасть виграшу. </a:t>
            </a:r>
            <a:endParaRPr lang="en-US" sz="1600" dirty="0"/>
          </a:p>
        </p:txBody>
      </p:sp>
    </p:spTree>
    <p:extLst>
      <p:ext uri="{BB962C8B-B14F-4D97-AF65-F5344CB8AC3E}">
        <p14:creationId xmlns:p14="http://schemas.microsoft.com/office/powerpoint/2010/main" val="12897246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Проектування ієрархії класів і клас </a:t>
            </a:r>
            <a:r>
              <a:rPr lang="en-US" sz="1600" b="1" dirty="0"/>
              <a:t>object </a:t>
            </a:r>
          </a:p>
          <a:p>
            <a:pPr lvl="0" eaLnBrk="0" fontAlgn="base" hangingPunct="0">
              <a:lnSpc>
                <a:spcPct val="100000"/>
              </a:lnSpc>
              <a:spcBef>
                <a:spcPct val="0"/>
              </a:spcBef>
              <a:spcAft>
                <a:spcPct val="0"/>
              </a:spcAft>
            </a:pPr>
            <a:endParaRPr lang="en-US" sz="1600" b="1" dirty="0"/>
          </a:p>
          <a:p>
            <a:pPr lvl="0" algn="l" eaLnBrk="0" fontAlgn="base" hangingPunct="0">
              <a:lnSpc>
                <a:spcPct val="100000"/>
              </a:lnSpc>
              <a:spcBef>
                <a:spcPct val="0"/>
              </a:spcBef>
              <a:spcAft>
                <a:spcPct val="0"/>
              </a:spcAft>
            </a:pPr>
            <a:r>
              <a:rPr lang="uk-UA" sz="1600" dirty="0"/>
              <a:t>Об'єктно-орієнтована парадигма програмування (і, зокрема, принцип успадкування) передбачає побудову ієрархії класів, яка б в сукупності найбільш ефективним чином вирішувала поставлену задачу. Однією з найбільш популярних в світі професійних нотацій (системи умовних позначень) моделювання в об'єктно-орієнтованому стилі є мова </a:t>
            </a:r>
            <a:r>
              <a:rPr lang="en-US" sz="1600" dirty="0"/>
              <a:t>UML (</a:t>
            </a:r>
            <a:r>
              <a:rPr lang="uk-UA" sz="1600" dirty="0"/>
              <a:t>англ. </a:t>
            </a:r>
            <a:r>
              <a:rPr lang="en-US" sz="1600" dirty="0"/>
              <a:t>Unified Modeling Language). </a:t>
            </a:r>
            <a:endParaRPr lang="ru-RU" sz="1600" dirty="0"/>
          </a:p>
          <a:p>
            <a:pPr lvl="0" algn="l" eaLnBrk="0" fontAlgn="base" hangingPunct="0">
              <a:lnSpc>
                <a:spcPct val="100000"/>
              </a:lnSpc>
              <a:spcBef>
                <a:spcPct val="0"/>
              </a:spcBef>
              <a:spcAft>
                <a:spcPct val="0"/>
              </a:spcAft>
            </a:pPr>
            <a:r>
              <a:rPr lang="uk-UA" sz="1600" dirty="0"/>
              <a:t>Приклад зображення ієрархії класів в даній нотації. </a:t>
            </a:r>
            <a:endParaRPr lang="en-US" sz="1600" dirty="0"/>
          </a:p>
        </p:txBody>
      </p:sp>
      <p:pic>
        <p:nvPicPr>
          <p:cNvPr id="4" name="Picture 3"/>
          <p:cNvPicPr>
            <a:picLocks noChangeAspect="1"/>
          </p:cNvPicPr>
          <p:nvPr/>
        </p:nvPicPr>
        <p:blipFill>
          <a:blip r:embed="rId2"/>
          <a:stretch>
            <a:fillRect/>
          </a:stretch>
        </p:blipFill>
        <p:spPr>
          <a:xfrm>
            <a:off x="1114897" y="1871096"/>
            <a:ext cx="3475210" cy="2517300"/>
          </a:xfrm>
          <a:prstGeom prst="rect">
            <a:avLst/>
          </a:prstGeom>
        </p:spPr>
      </p:pic>
      <p:sp>
        <p:nvSpPr>
          <p:cNvPr id="5" name="Rectangle 4"/>
          <p:cNvSpPr/>
          <p:nvPr/>
        </p:nvSpPr>
        <p:spPr>
          <a:xfrm>
            <a:off x="5676521" y="2188458"/>
            <a:ext cx="5776111" cy="830997"/>
          </a:xfrm>
          <a:prstGeom prst="rect">
            <a:avLst/>
          </a:prstGeom>
        </p:spPr>
        <p:txBody>
          <a:bodyPr wrap="square">
            <a:spAutoFit/>
          </a:bodyPr>
          <a:lstStyle/>
          <a:p>
            <a:r>
              <a:rPr lang="uk-UA" sz="1600" dirty="0"/>
              <a:t>Мова </a:t>
            </a:r>
            <a:r>
              <a:rPr lang="en-US" sz="1600" dirty="0"/>
              <a:t>UML </a:t>
            </a:r>
            <a:r>
              <a:rPr lang="uk-UA" sz="1600" dirty="0"/>
              <a:t>дозволяє детально змоделювати ієрархію класів перед реалізацією. У той же час, використання </a:t>
            </a:r>
            <a:r>
              <a:rPr lang="en-US" sz="1600" dirty="0"/>
              <a:t>UML </a:t>
            </a:r>
            <a:r>
              <a:rPr lang="uk-UA" sz="1600" dirty="0"/>
              <a:t>для малих проектів може виявитися надмірною, і досить простої схеми. </a:t>
            </a:r>
          </a:p>
        </p:txBody>
      </p:sp>
      <p:sp>
        <p:nvSpPr>
          <p:cNvPr id="6" name="Rectangle 5"/>
          <p:cNvSpPr/>
          <p:nvPr/>
        </p:nvSpPr>
        <p:spPr>
          <a:xfrm>
            <a:off x="117695" y="4544977"/>
            <a:ext cx="11537132" cy="1569660"/>
          </a:xfrm>
          <a:prstGeom prst="rect">
            <a:avLst/>
          </a:prstGeom>
        </p:spPr>
        <p:txBody>
          <a:bodyPr wrap="square">
            <a:spAutoFit/>
          </a:bodyPr>
          <a:lstStyle/>
          <a:p>
            <a:pPr eaLnBrk="0" fontAlgn="base" hangingPunct="0">
              <a:spcBef>
                <a:spcPct val="0"/>
              </a:spcBef>
              <a:spcAft>
                <a:spcPct val="0"/>
              </a:spcAft>
            </a:pPr>
            <a:r>
              <a:rPr lang="uk-UA" sz="1600" dirty="0"/>
              <a:t>В </a:t>
            </a:r>
            <a:r>
              <a:rPr lang="en-US" sz="1600" dirty="0"/>
              <a:t>Python </a:t>
            </a:r>
            <a:r>
              <a:rPr lang="uk-UA" sz="1600" dirty="0"/>
              <a:t>всі класи успадковуються від класу </a:t>
            </a:r>
            <a:r>
              <a:rPr lang="en-US" sz="1600" dirty="0"/>
              <a:t>object, </a:t>
            </a:r>
            <a:r>
              <a:rPr lang="uk-UA" sz="1600" dirty="0"/>
              <a:t>так, для класів з прикладу про тарифні плани ієрархія буде виглядати наступним чином: </a:t>
            </a:r>
          </a:p>
          <a:p>
            <a:pPr eaLnBrk="0" fontAlgn="base" hangingPunct="0">
              <a:spcBef>
                <a:spcPct val="0"/>
              </a:spcBef>
              <a:spcAft>
                <a:spcPct val="0"/>
              </a:spcAft>
            </a:pPr>
            <a:endParaRPr lang="uk-UA" sz="1600" dirty="0"/>
          </a:p>
          <a:p>
            <a:pPr eaLnBrk="0" fontAlgn="base" hangingPunct="0">
              <a:spcBef>
                <a:spcPct val="0"/>
              </a:spcBef>
              <a:spcAft>
                <a:spcPct val="0"/>
              </a:spcAft>
            </a:pPr>
            <a:endParaRPr lang="uk-UA" sz="1600" dirty="0"/>
          </a:p>
          <a:p>
            <a:pPr eaLnBrk="0" fontAlgn="base" hangingPunct="0">
              <a:spcBef>
                <a:spcPct val="0"/>
              </a:spcBef>
              <a:spcAft>
                <a:spcPct val="0"/>
              </a:spcAft>
            </a:pPr>
            <a:endParaRPr lang="uk-UA" sz="1600" dirty="0"/>
          </a:p>
          <a:p>
            <a:pPr eaLnBrk="0" fontAlgn="base" hangingPunct="0">
              <a:spcBef>
                <a:spcPct val="0"/>
              </a:spcBef>
              <a:spcAft>
                <a:spcPct val="0"/>
              </a:spcAft>
            </a:pPr>
            <a:r>
              <a:rPr lang="uk-UA" sz="1600" dirty="0"/>
              <a:t>Вбудовані класи </a:t>
            </a:r>
            <a:r>
              <a:rPr lang="en-US" sz="1600" dirty="0"/>
              <a:t>Python </a:t>
            </a:r>
            <a:r>
              <a:rPr lang="uk-UA" sz="1600" dirty="0"/>
              <a:t>також мають свою ієрархію, наприклад, для типу </a:t>
            </a:r>
            <a:r>
              <a:rPr lang="en-US" sz="1600" dirty="0" err="1"/>
              <a:t>bool</a:t>
            </a:r>
            <a:r>
              <a:rPr lang="en-US" sz="1600" dirty="0"/>
              <a:t> </a:t>
            </a:r>
            <a:r>
              <a:rPr lang="uk-UA" sz="1600" dirty="0"/>
              <a:t>вона виглядає як: </a:t>
            </a:r>
          </a:p>
        </p:txBody>
      </p:sp>
      <p:sp>
        <p:nvSpPr>
          <p:cNvPr id="7" name="Rectangle 6"/>
          <p:cNvSpPr>
            <a:spLocks noChangeArrowheads="1"/>
          </p:cNvSpPr>
          <p:nvPr/>
        </p:nvSpPr>
        <p:spPr bwMode="auto">
          <a:xfrm>
            <a:off x="190123" y="5154628"/>
            <a:ext cx="4874796" cy="523220"/>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82AAFF"/>
                </a:solidFill>
                <a:effectLst/>
                <a:latin typeface="JetBrains Mono"/>
              </a:rPr>
              <a:t>object </a:t>
            </a:r>
            <a:r>
              <a:rPr kumimoji="0" lang="ru-RU" altLang="ru-RU" sz="1400" b="0" i="0" u="none" strike="noStrike" cap="none" normalizeH="0" baseline="0" dirty="0">
                <a:ln>
                  <a:noFill/>
                </a:ln>
                <a:solidFill>
                  <a:srgbClr val="C3CEE3"/>
                </a:solidFill>
                <a:effectLst/>
                <a:latin typeface="JetBrains Mono"/>
              </a:rPr>
              <a:t>-&gt; Customer -&gt; CustomerFree2ndMinuteAfter10</a:t>
            </a:r>
            <a:br>
              <a:rPr kumimoji="0" lang="ru-RU" altLang="ru-RU" sz="1400" b="0" i="0" u="none" strike="noStrike" cap="none" normalizeH="0" baseline="0" dirty="0">
                <a:ln>
                  <a:noFill/>
                </a:ln>
                <a:solidFill>
                  <a:srgbClr val="C3CEE3"/>
                </a:solidFill>
                <a:effectLst/>
                <a:latin typeface="JetBrains Mono"/>
              </a:rPr>
            </a:br>
            <a:r>
              <a:rPr kumimoji="0" lang="ru-RU" altLang="ru-RU" sz="1400" b="0" i="0" u="none" strike="noStrike" cap="none" normalizeH="0" baseline="0" dirty="0">
                <a:ln>
                  <a:noFill/>
                </a:ln>
                <a:solidFill>
                  <a:srgbClr val="C3CEE3"/>
                </a:solidFill>
                <a:effectLst/>
                <a:latin typeface="JetBrains Mono"/>
              </a:rPr>
              <a:t>                               -&gt; CallPlanTwiceCheaperFirst5Minutes</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90123" y="6117329"/>
            <a:ext cx="1715534" cy="307777"/>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82AAFF"/>
                </a:solidFill>
                <a:effectLst/>
                <a:latin typeface="JetBrains Mono"/>
              </a:rPr>
              <a:t>object </a:t>
            </a:r>
            <a:r>
              <a:rPr kumimoji="0" lang="ru-RU" altLang="ru-RU" sz="1400" b="0" i="0" u="none" strike="noStrike" cap="none" normalizeH="0" baseline="0" dirty="0">
                <a:ln>
                  <a:noFill/>
                </a:ln>
                <a:solidFill>
                  <a:srgbClr val="C3CEE3"/>
                </a:solidFill>
                <a:effectLst/>
                <a:latin typeface="JetBrains Mono"/>
              </a:rPr>
              <a:t>-&gt; </a:t>
            </a:r>
            <a:r>
              <a:rPr kumimoji="0" lang="ru-RU" altLang="ru-RU" sz="1400" b="0" i="1" u="none" strike="noStrike" cap="none" normalizeH="0" baseline="0" dirty="0">
                <a:ln>
                  <a:noFill/>
                </a:ln>
                <a:solidFill>
                  <a:srgbClr val="82AAFF"/>
                </a:solidFill>
                <a:effectLst/>
                <a:latin typeface="JetBrains Mono"/>
              </a:rPr>
              <a:t>int </a:t>
            </a:r>
            <a:r>
              <a:rPr kumimoji="0" lang="ru-RU" altLang="ru-RU" sz="1400" b="0" i="0" u="none" strike="noStrike" cap="none" normalizeH="0" baseline="0" dirty="0">
                <a:ln>
                  <a:noFill/>
                </a:ln>
                <a:solidFill>
                  <a:srgbClr val="C3CEE3"/>
                </a:solidFill>
                <a:effectLst/>
                <a:latin typeface="JetBrains Mono"/>
              </a:rPr>
              <a:t>-&gt; </a:t>
            </a:r>
            <a:r>
              <a:rPr kumimoji="0" lang="ru-RU" altLang="ru-RU" sz="1400" b="0" i="1" u="none" strike="noStrike" cap="none" normalizeH="0" baseline="0" dirty="0">
                <a:ln>
                  <a:noFill/>
                </a:ln>
                <a:solidFill>
                  <a:srgbClr val="82AAFF"/>
                </a:solidFill>
                <a:effectLst/>
                <a:latin typeface="JetBrains Mono"/>
              </a:rPr>
              <a:t>bool</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01015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600" b="1" dirty="0"/>
              <a:t>Переваги та недоліки ООП </a:t>
            </a:r>
          </a:p>
          <a:p>
            <a:pPr lvl="0" algn="l" eaLnBrk="0" fontAlgn="base" hangingPunct="0">
              <a:lnSpc>
                <a:spcPct val="100000"/>
              </a:lnSpc>
              <a:spcBef>
                <a:spcPct val="0"/>
              </a:spcBef>
              <a:spcAft>
                <a:spcPct val="0"/>
              </a:spcAft>
            </a:pPr>
            <a:endParaRPr lang="uk-UA" sz="1600" dirty="0"/>
          </a:p>
          <a:p>
            <a:pPr lvl="0" algn="l" eaLnBrk="0" fontAlgn="base" hangingPunct="0">
              <a:lnSpc>
                <a:spcPct val="100000"/>
              </a:lnSpc>
              <a:spcBef>
                <a:spcPct val="0"/>
              </a:spcBef>
              <a:spcAft>
                <a:spcPct val="0"/>
              </a:spcAft>
            </a:pPr>
            <a:r>
              <a:rPr lang="uk-UA" sz="1600" dirty="0"/>
              <a:t>Об'єктно-орієнтоване програмування як інші парадигми має свої переваги і недоліки. </a:t>
            </a:r>
          </a:p>
          <a:p>
            <a:pPr lvl="0" algn="l" eaLnBrk="0" fontAlgn="base" hangingPunct="0">
              <a:lnSpc>
                <a:spcPct val="100000"/>
              </a:lnSpc>
              <a:spcBef>
                <a:spcPct val="0"/>
              </a:spcBef>
              <a:spcAft>
                <a:spcPct val="0"/>
              </a:spcAft>
            </a:pPr>
            <a:endParaRPr lang="uk-UA" sz="1600" b="1" dirty="0"/>
          </a:p>
          <a:p>
            <a:pPr lvl="0" algn="l" eaLnBrk="0" fontAlgn="base" hangingPunct="0">
              <a:lnSpc>
                <a:spcPct val="100000"/>
              </a:lnSpc>
              <a:spcBef>
                <a:spcPct val="0"/>
              </a:spcBef>
              <a:spcAft>
                <a:spcPct val="0"/>
              </a:spcAft>
            </a:pPr>
            <a:r>
              <a:rPr lang="uk-UA" sz="1600" b="1" dirty="0"/>
              <a:t>Переваги </a:t>
            </a:r>
          </a:p>
          <a:p>
            <a:pPr lvl="0" algn="l" eaLnBrk="0" fontAlgn="base" hangingPunct="0">
              <a:lnSpc>
                <a:spcPct val="100000"/>
              </a:lnSpc>
              <a:spcBef>
                <a:spcPct val="0"/>
              </a:spcBef>
              <a:spcAft>
                <a:spcPct val="0"/>
              </a:spcAft>
            </a:pPr>
            <a:endParaRPr lang="uk-UA" sz="1600" b="1" dirty="0"/>
          </a:p>
          <a:p>
            <a:pPr marL="342900" lvl="0" indent="-342900" algn="l" eaLnBrk="0" fontAlgn="base" hangingPunct="0">
              <a:lnSpc>
                <a:spcPct val="100000"/>
              </a:lnSpc>
              <a:spcBef>
                <a:spcPct val="0"/>
              </a:spcBef>
              <a:spcAft>
                <a:spcPct val="0"/>
              </a:spcAft>
              <a:buFont typeface="+mj-lt"/>
              <a:buAutoNum type="arabicPeriod"/>
            </a:pPr>
            <a:r>
              <a:rPr lang="uk-UA" sz="1600" i="1" dirty="0"/>
              <a:t>Поліпшення продуктивності розробки ПО</a:t>
            </a:r>
            <a:r>
              <a:rPr lang="uk-UA" sz="1600" dirty="0"/>
              <a:t>. ООП сприяє модульності, розширюваності і повторного використання коду (за рахунок аспекту спадкування і поліморфізму). </a:t>
            </a:r>
          </a:p>
          <a:p>
            <a:pPr marL="342900" lvl="0" indent="-342900" algn="l" eaLnBrk="0" fontAlgn="base" hangingPunct="0">
              <a:lnSpc>
                <a:spcPct val="100000"/>
              </a:lnSpc>
              <a:spcBef>
                <a:spcPct val="0"/>
              </a:spcBef>
              <a:spcAft>
                <a:spcPct val="0"/>
              </a:spcAft>
              <a:buFont typeface="+mj-lt"/>
              <a:buAutoNum type="arabicPeriod"/>
            </a:pPr>
            <a:r>
              <a:rPr lang="uk-UA" sz="1600" i="1" dirty="0"/>
              <a:t>Поліпшення супроводу ПЗ</a:t>
            </a:r>
            <a:r>
              <a:rPr lang="uk-UA" sz="1600" dirty="0"/>
              <a:t>. Завдяки модульності, розширюваності і повторного використання коду його легше підтримувати.</a:t>
            </a:r>
          </a:p>
          <a:p>
            <a:pPr marL="342900" lvl="0" indent="-342900" algn="l" eaLnBrk="0" fontAlgn="base" hangingPunct="0">
              <a:lnSpc>
                <a:spcPct val="100000"/>
              </a:lnSpc>
              <a:spcBef>
                <a:spcPct val="0"/>
              </a:spcBef>
              <a:spcAft>
                <a:spcPct val="0"/>
              </a:spcAft>
              <a:buFont typeface="+mj-lt"/>
              <a:buAutoNum type="arabicPeriod"/>
            </a:pPr>
            <a:r>
              <a:rPr lang="uk-UA" sz="1600" i="1" dirty="0"/>
              <a:t>Прискорення розробки</a:t>
            </a:r>
            <a:r>
              <a:rPr lang="uk-UA" sz="1600" dirty="0"/>
              <a:t>. Повторне використання коду дозволяє виконувати розробку швидше, в т.ч. в суміжних проектах. </a:t>
            </a:r>
          </a:p>
          <a:p>
            <a:pPr marL="342900" lvl="0" indent="-342900" algn="l" eaLnBrk="0" fontAlgn="base" hangingPunct="0">
              <a:lnSpc>
                <a:spcPct val="100000"/>
              </a:lnSpc>
              <a:spcBef>
                <a:spcPct val="0"/>
              </a:spcBef>
              <a:spcAft>
                <a:spcPct val="0"/>
              </a:spcAft>
              <a:buFont typeface="+mj-lt"/>
              <a:buAutoNum type="arabicPeriod"/>
            </a:pPr>
            <a:r>
              <a:rPr lang="uk-UA" sz="1600" i="1" dirty="0"/>
              <a:t>Зниження вартості розробки</a:t>
            </a:r>
            <a:r>
              <a:rPr lang="uk-UA" sz="1600" dirty="0"/>
              <a:t>. Повторне використання коду також дозволяє знизити витрати і зосередитися на об'єктно-орієнтованому аналізі і проектуванні, що знижує загальну вартість ПО. </a:t>
            </a:r>
          </a:p>
          <a:p>
            <a:pPr marL="342900" lvl="0" indent="-342900" algn="l" eaLnBrk="0" fontAlgn="base" hangingPunct="0">
              <a:lnSpc>
                <a:spcPct val="100000"/>
              </a:lnSpc>
              <a:spcBef>
                <a:spcPct val="0"/>
              </a:spcBef>
              <a:spcAft>
                <a:spcPct val="0"/>
              </a:spcAft>
              <a:buFont typeface="+mj-lt"/>
              <a:buAutoNum type="arabicPeriod"/>
            </a:pPr>
            <a:r>
              <a:rPr lang="uk-UA" sz="1600" i="1" dirty="0"/>
              <a:t>Підвищення якості ПЗ</a:t>
            </a:r>
            <a:r>
              <a:rPr lang="uk-UA" sz="1600" dirty="0"/>
              <a:t>. Прискорення розробки та зниження витрат дозволяє приділити більше часу і ресурсів на тестування ПО. </a:t>
            </a:r>
          </a:p>
          <a:p>
            <a:pPr marL="342900" lvl="0" indent="-342900" algn="l" eaLnBrk="0" fontAlgn="base" hangingPunct="0">
              <a:lnSpc>
                <a:spcPct val="100000"/>
              </a:lnSpc>
              <a:spcBef>
                <a:spcPct val="0"/>
              </a:spcBef>
              <a:spcAft>
                <a:spcPct val="0"/>
              </a:spcAft>
              <a:buFont typeface="+mj-lt"/>
              <a:buAutoNum type="arabicPeriod"/>
            </a:pPr>
            <a:endParaRPr lang="uk-UA" sz="1600" dirty="0"/>
          </a:p>
          <a:p>
            <a:pPr lvl="0" algn="l" eaLnBrk="0" fontAlgn="base" hangingPunct="0">
              <a:lnSpc>
                <a:spcPct val="100000"/>
              </a:lnSpc>
              <a:spcBef>
                <a:spcPct val="0"/>
              </a:spcBef>
              <a:spcAft>
                <a:spcPct val="0"/>
              </a:spcAft>
            </a:pPr>
            <a:r>
              <a:rPr lang="uk-UA" sz="1600" b="1" dirty="0"/>
              <a:t>Недоліки </a:t>
            </a:r>
          </a:p>
          <a:p>
            <a:pPr lvl="0" algn="l" eaLnBrk="0" fontAlgn="base" hangingPunct="0">
              <a:lnSpc>
                <a:spcPct val="100000"/>
              </a:lnSpc>
              <a:spcBef>
                <a:spcPct val="0"/>
              </a:spcBef>
              <a:spcAft>
                <a:spcPct val="0"/>
              </a:spcAft>
            </a:pPr>
            <a:endParaRPr lang="uk-UA" sz="1600" dirty="0"/>
          </a:p>
          <a:p>
            <a:pPr marL="342900" lvl="0" indent="-342900" algn="l" eaLnBrk="0" fontAlgn="base" hangingPunct="0">
              <a:lnSpc>
                <a:spcPct val="100000"/>
              </a:lnSpc>
              <a:spcBef>
                <a:spcPct val="0"/>
              </a:spcBef>
              <a:spcAft>
                <a:spcPct val="0"/>
              </a:spcAft>
              <a:buFont typeface="+mj-lt"/>
              <a:buAutoNum type="arabicPeriod"/>
            </a:pPr>
            <a:r>
              <a:rPr lang="uk-UA" sz="1600" i="1" dirty="0"/>
              <a:t>Крута крива навчання. </a:t>
            </a:r>
            <a:r>
              <a:rPr lang="uk-UA" sz="1600" dirty="0"/>
              <a:t>Мислення в ООП-стилі вимагає певних навичок, а перехід від імперативного стилю на взаємодія об'єктів може зажадати часу. </a:t>
            </a:r>
          </a:p>
          <a:p>
            <a:pPr marL="342900" lvl="0" indent="-342900" algn="l" eaLnBrk="0" fontAlgn="base" hangingPunct="0">
              <a:lnSpc>
                <a:spcPct val="100000"/>
              </a:lnSpc>
              <a:spcBef>
                <a:spcPct val="0"/>
              </a:spcBef>
              <a:spcAft>
                <a:spcPct val="0"/>
              </a:spcAft>
              <a:buFont typeface="+mj-lt"/>
              <a:buAutoNum type="arabicPeriod"/>
            </a:pPr>
            <a:r>
              <a:rPr lang="uk-UA" sz="1600" i="1" dirty="0"/>
              <a:t>Більший обсяг коду. </a:t>
            </a:r>
            <a:r>
              <a:rPr lang="uk-UA" sz="1600" dirty="0"/>
              <a:t>Як правило, ООП призводить появи більшої кількості коду, ніж в імперативний програмуванні. </a:t>
            </a:r>
          </a:p>
          <a:p>
            <a:pPr marL="342900" lvl="0" indent="-342900" algn="l" eaLnBrk="0" fontAlgn="base" hangingPunct="0">
              <a:lnSpc>
                <a:spcPct val="100000"/>
              </a:lnSpc>
              <a:spcBef>
                <a:spcPct val="0"/>
              </a:spcBef>
              <a:spcAft>
                <a:spcPct val="0"/>
              </a:spcAft>
              <a:buFont typeface="+mj-lt"/>
              <a:buAutoNum type="arabicPeriod"/>
            </a:pPr>
            <a:r>
              <a:rPr lang="uk-UA" sz="1600" i="1" dirty="0"/>
              <a:t>Повільні програми. </a:t>
            </a:r>
            <a:r>
              <a:rPr lang="uk-UA" sz="1600" dirty="0"/>
              <a:t>ООП-програми частіше виконуються повільніше, тому що містять більше коду для виконання. </a:t>
            </a:r>
          </a:p>
          <a:p>
            <a:pPr marL="342900" lvl="0" indent="-342900" algn="l" eaLnBrk="0" fontAlgn="base" hangingPunct="0">
              <a:lnSpc>
                <a:spcPct val="100000"/>
              </a:lnSpc>
              <a:spcBef>
                <a:spcPct val="0"/>
              </a:spcBef>
              <a:spcAft>
                <a:spcPct val="0"/>
              </a:spcAft>
              <a:buFont typeface="+mj-lt"/>
              <a:buAutoNum type="arabicPeriod"/>
            </a:pPr>
            <a:r>
              <a:rPr lang="uk-UA" sz="1600" i="1" dirty="0"/>
              <a:t>ООП не підходить для всіх випадків. </a:t>
            </a:r>
            <a:r>
              <a:rPr lang="uk-UA" sz="1600" dirty="0"/>
              <a:t>Ряд завдань можуть краще вирішуватися в імперативний, логічному або функціональному стилі, де використання ООП не дасть виграшу. </a:t>
            </a:r>
            <a:endParaRPr lang="en-US" sz="1600" dirty="0"/>
          </a:p>
        </p:txBody>
      </p:sp>
    </p:spTree>
    <p:extLst>
      <p:ext uri="{BB962C8B-B14F-4D97-AF65-F5344CB8AC3E}">
        <p14:creationId xmlns:p14="http://schemas.microsoft.com/office/powerpoint/2010/main" val="6474001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0423" y="2362955"/>
            <a:ext cx="11295708" cy="851026"/>
          </a:xfrm>
        </p:spPr>
        <p:txBody>
          <a:bodyPr>
            <a:normAutofit/>
          </a:bodyPr>
          <a:lstStyle/>
          <a:p>
            <a:r>
              <a:rPr lang="ru-RU" sz="5400" dirty="0"/>
              <a:t>Дякую за увагу!</a:t>
            </a:r>
          </a:p>
        </p:txBody>
      </p:sp>
    </p:spTree>
    <p:extLst>
      <p:ext uri="{BB962C8B-B14F-4D97-AF65-F5344CB8AC3E}">
        <p14:creationId xmlns:p14="http://schemas.microsoft.com/office/powerpoint/2010/main" val="38889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695" y="144855"/>
            <a:ext cx="11787612" cy="6590923"/>
          </a:xfrm>
        </p:spPr>
        <p:txBody>
          <a:bodyPr>
            <a:normAutofit/>
          </a:bodyPr>
          <a:lstStyle/>
          <a:p>
            <a:pPr lvl="0" eaLnBrk="0" fontAlgn="base" hangingPunct="0">
              <a:lnSpc>
                <a:spcPct val="100000"/>
              </a:lnSpc>
              <a:spcBef>
                <a:spcPct val="0"/>
              </a:spcBef>
              <a:spcAft>
                <a:spcPct val="0"/>
              </a:spcAft>
            </a:pPr>
            <a:r>
              <a:rPr lang="uk-UA" sz="1800" b="1" dirty="0"/>
              <a:t>Створення класу </a:t>
            </a:r>
          </a:p>
          <a:p>
            <a:pPr lvl="0" algn="l" eaLnBrk="0" fontAlgn="base" hangingPunct="0">
              <a:lnSpc>
                <a:spcPct val="100000"/>
              </a:lnSpc>
              <a:spcBef>
                <a:spcPct val="0"/>
              </a:spcBef>
              <a:spcAft>
                <a:spcPct val="0"/>
              </a:spcAft>
            </a:pPr>
            <a:endParaRPr lang="uk-UA" sz="1800" dirty="0"/>
          </a:p>
          <a:p>
            <a:pPr lvl="0" algn="l" eaLnBrk="0" fontAlgn="base" hangingPunct="0">
              <a:lnSpc>
                <a:spcPct val="100000"/>
              </a:lnSpc>
              <a:spcBef>
                <a:spcPct val="0"/>
              </a:spcBef>
              <a:spcAft>
                <a:spcPct val="0"/>
              </a:spcAft>
            </a:pPr>
            <a:r>
              <a:rPr lang="en-US" sz="1600" dirty="0"/>
              <a:t>Python </a:t>
            </a:r>
            <a:r>
              <a:rPr lang="uk-UA" sz="1600" dirty="0"/>
              <a:t>дозволяє створювати власні класи, що володіють довільним функціоналом. </a:t>
            </a:r>
            <a:endParaRPr lang="en-US" sz="1600" dirty="0"/>
          </a:p>
          <a:p>
            <a:pPr lvl="0" algn="l" eaLnBrk="0" fontAlgn="base" hangingPunct="0">
              <a:lnSpc>
                <a:spcPct val="100000"/>
              </a:lnSpc>
              <a:spcBef>
                <a:spcPct val="0"/>
              </a:spcBef>
              <a:spcAft>
                <a:spcPct val="0"/>
              </a:spcAft>
            </a:pPr>
            <a:r>
              <a:rPr lang="uk-UA" sz="1600" dirty="0"/>
              <a:t>Що каже про класи </a:t>
            </a:r>
            <a:r>
              <a:rPr lang="en-US" sz="1600" dirty="0"/>
              <a:t>PEP-8:</a:t>
            </a:r>
            <a:endParaRPr lang="uk-UA" sz="1600"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i="1" dirty="0"/>
              <a:t>для імен класів використовуйте регістр </a:t>
            </a:r>
            <a:r>
              <a:rPr lang="en-US" sz="1600" i="1" dirty="0" err="1"/>
              <a:t>CamelCase</a:t>
            </a:r>
            <a:r>
              <a:rPr lang="en-US" sz="1600" i="1" dirty="0"/>
              <a:t>: </a:t>
            </a:r>
            <a:r>
              <a:rPr lang="en-US" sz="1600" b="1" dirty="0" err="1"/>
              <a:t>MyPoint</a:t>
            </a:r>
            <a:r>
              <a:rPr lang="en-US" sz="1600" i="1" dirty="0"/>
              <a:t>, </a:t>
            </a:r>
            <a:r>
              <a:rPr lang="en-US" sz="1600" b="1" dirty="0" err="1"/>
              <a:t>UserBankAccount</a:t>
            </a:r>
            <a:r>
              <a:rPr lang="en-US" sz="1600" i="1" dirty="0"/>
              <a:t>; </a:t>
            </a:r>
            <a:endParaRPr lang="uk-UA" sz="1600" i="1" dirty="0"/>
          </a:p>
          <a:p>
            <a:pPr marL="285750" lvl="0" indent="-285750" algn="l" eaLnBrk="0" fontAlgn="base" hangingPunct="0">
              <a:lnSpc>
                <a:spcPct val="100000"/>
              </a:lnSpc>
              <a:spcBef>
                <a:spcPct val="0"/>
              </a:spcBef>
              <a:spcAft>
                <a:spcPct val="0"/>
              </a:spcAft>
              <a:buFont typeface="Arial" panose="020B0604020202020204" pitchFamily="34" charset="0"/>
              <a:buChar char="•"/>
            </a:pPr>
            <a:r>
              <a:rPr lang="uk-UA" sz="1600" i="1" dirty="0"/>
              <a:t>використовуйте </a:t>
            </a:r>
            <a:r>
              <a:rPr lang="en-US" sz="1600" b="1" i="1" dirty="0" err="1"/>
              <a:t>docstring</a:t>
            </a:r>
            <a:r>
              <a:rPr lang="uk-UA" sz="1600" i="1" dirty="0"/>
              <a:t>. </a:t>
            </a:r>
          </a:p>
          <a:p>
            <a:pPr lvl="0" algn="l" eaLnBrk="0" fontAlgn="base" hangingPunct="0">
              <a:lnSpc>
                <a:spcPct val="100000"/>
              </a:lnSpc>
              <a:spcBef>
                <a:spcPct val="0"/>
              </a:spcBef>
              <a:spcAft>
                <a:spcPct val="0"/>
              </a:spcAft>
            </a:pPr>
            <a:endParaRPr lang="uk-UA" sz="1600" i="1" dirty="0"/>
          </a:p>
          <a:p>
            <a:pPr lvl="0" algn="l" eaLnBrk="0" fontAlgn="base" hangingPunct="0">
              <a:lnSpc>
                <a:spcPct val="100000"/>
              </a:lnSpc>
              <a:spcBef>
                <a:spcPct val="0"/>
              </a:spcBef>
              <a:spcAft>
                <a:spcPct val="0"/>
              </a:spcAft>
            </a:pPr>
            <a:r>
              <a:rPr lang="ru-RU" sz="1600" dirty="0"/>
              <a:t>Створення класу починається з ключового слова </a:t>
            </a:r>
            <a:r>
              <a:rPr lang="ru-RU" sz="1600" b="1" dirty="0"/>
              <a:t>class</a:t>
            </a:r>
            <a:r>
              <a:rPr lang="ru-RU" sz="1600" dirty="0"/>
              <a:t> і зазначення імені класу. </a:t>
            </a:r>
            <a:endParaRPr lang="en-US" sz="1600" i="1" dirty="0"/>
          </a:p>
        </p:txBody>
      </p:sp>
      <p:sp>
        <p:nvSpPr>
          <p:cNvPr id="2" name="Rectangle 1"/>
          <p:cNvSpPr>
            <a:spLocks noChangeArrowheads="1"/>
          </p:cNvSpPr>
          <p:nvPr/>
        </p:nvSpPr>
        <p:spPr bwMode="auto">
          <a:xfrm>
            <a:off x="181069" y="2330090"/>
            <a:ext cx="3819956" cy="2677656"/>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Point2D</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"""Точка на площині</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Цей напис і є docstring"""</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pass</a:t>
            </a:r>
            <a:br>
              <a:rPr kumimoji="0" lang="ru-RU" altLang="ru-RU" sz="1400" b="0" i="1" u="none" strike="noStrike" cap="none" normalizeH="0" baseline="0" dirty="0">
                <a:ln>
                  <a:noFill/>
                </a:ln>
                <a:solidFill>
                  <a:srgbClr val="C792EA"/>
                </a:solidFill>
                <a:effectLst/>
                <a:latin typeface="JetBrains Mono"/>
              </a:rPr>
            </a:br>
            <a:br>
              <a:rPr kumimoji="0" lang="ru-RU" altLang="ru-RU" sz="1400" b="0" i="1" u="none" strike="noStrike" cap="none" normalizeH="0" baseline="0" dirty="0">
                <a:ln>
                  <a:noFill/>
                </a:ln>
                <a:solidFill>
                  <a:srgbClr val="C792EA"/>
                </a:solidFill>
                <a:effectLst/>
                <a:latin typeface="JetBrains Mono"/>
              </a:rPr>
            </a:br>
            <a:r>
              <a:rPr kumimoji="0" lang="ru-RU" altLang="ru-RU" sz="1400" b="0" i="1" u="none" strike="noStrike" cap="none" normalizeH="0" baseline="0" dirty="0">
                <a:ln>
                  <a:noFill/>
                </a:ln>
                <a:solidFill>
                  <a:srgbClr val="C792EA"/>
                </a:solidFill>
                <a:effectLst/>
                <a:latin typeface="JetBrains Mono"/>
              </a:rPr>
              <a:t>if </a:t>
            </a:r>
            <a:r>
              <a:rPr kumimoji="0" lang="ru-RU" altLang="ru-RU" sz="1400" b="0" i="0" u="none" strike="noStrike" cap="none" normalizeH="0" baseline="0" dirty="0">
                <a:ln>
                  <a:noFill/>
                </a:ln>
                <a:solidFill>
                  <a:srgbClr val="C3CEE3"/>
                </a:solidFill>
                <a:effectLst/>
                <a:latin typeface="JetBrains Mono"/>
              </a:rPr>
              <a:t>__name__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C3E88D"/>
                </a:solidFill>
                <a:effectLst/>
                <a:latin typeface="JetBrains Mono"/>
              </a:rPr>
              <a:t>"__main__"</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546E7A"/>
                </a:solidFill>
                <a:effectLst/>
                <a:latin typeface="JetBrains Mono"/>
              </a:rPr>
              <a:t># створення об’єкту (єкземпляру класа)</a:t>
            </a:r>
            <a:br>
              <a:rPr kumimoji="0" lang="ru-RU" altLang="ru-RU" sz="1400" b="0" i="1" u="none" strike="noStrike" cap="none" normalizeH="0" baseline="0" dirty="0">
                <a:ln>
                  <a:noFill/>
                </a:ln>
                <a:solidFill>
                  <a:srgbClr val="546E7A"/>
                </a:solidFill>
                <a:effectLst/>
                <a:latin typeface="JetBrains Mono"/>
              </a:rPr>
            </a:br>
            <a:r>
              <a:rPr kumimoji="0" lang="ru-RU" altLang="ru-RU" sz="1400" b="0" i="1" u="none" strike="noStrike" cap="none" normalizeH="0" baseline="0" dirty="0">
                <a:ln>
                  <a:noFill/>
                </a:ln>
                <a:solidFill>
                  <a:srgbClr val="546E7A"/>
                </a:solidFill>
                <a:effectLst/>
                <a:latin typeface="JetBrains Mono"/>
              </a:rPr>
              <a:t>    </a:t>
            </a:r>
            <a:r>
              <a:rPr kumimoji="0" lang="ru-RU" altLang="ru-RU" sz="1400" b="0" i="0" u="none" strike="noStrike" cap="none" normalizeH="0" baseline="0" dirty="0">
                <a:ln>
                  <a:noFill/>
                </a:ln>
                <a:solidFill>
                  <a:srgbClr val="C3CEE3"/>
                </a:solidFill>
                <a:effectLst/>
                <a:latin typeface="JetBrains Mono"/>
              </a:rPr>
              <a:t>p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82AAFF"/>
                </a:solidFill>
                <a:effectLst/>
                <a:latin typeface="JetBrains Mono"/>
              </a:rPr>
              <a:t>Point2D</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type</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  </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81069" y="5114524"/>
            <a:ext cx="3886200" cy="504825"/>
          </a:xfrm>
          <a:prstGeom prst="rect">
            <a:avLst/>
          </a:prstGeom>
        </p:spPr>
      </p:pic>
      <p:sp>
        <p:nvSpPr>
          <p:cNvPr id="5" name="Rectangle 1"/>
          <p:cNvSpPr>
            <a:spLocks noChangeArrowheads="1"/>
          </p:cNvSpPr>
          <p:nvPr/>
        </p:nvSpPr>
        <p:spPr bwMode="auto">
          <a:xfrm>
            <a:off x="6672404" y="3932446"/>
            <a:ext cx="1443024" cy="1384995"/>
          </a:xfrm>
          <a:prstGeom prst="rect">
            <a:avLst/>
          </a:prstGeom>
          <a:solidFill>
            <a:srgbClr val="2632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rgbClr val="C792EA"/>
                </a:solidFill>
                <a:effectLst/>
                <a:latin typeface="JetBrains Mono"/>
              </a:rPr>
              <a:t>class </a:t>
            </a:r>
            <a:r>
              <a:rPr kumimoji="0" lang="ru-RU" altLang="ru-RU" sz="1400" b="0" i="0" u="none" strike="noStrike" cap="none" normalizeH="0" baseline="0" dirty="0">
                <a:ln>
                  <a:noFill/>
                </a:ln>
                <a:solidFill>
                  <a:srgbClr val="FFCB6B"/>
                </a:solidFill>
                <a:effectLst/>
                <a:latin typeface="JetBrains Mono"/>
              </a:rPr>
              <a:t>Point2D</a:t>
            </a:r>
            <a:r>
              <a:rPr kumimoji="0" lang="ru-RU" altLang="ru-RU" sz="1400" b="0" i="0" u="none" strike="noStrike" cap="none" normalizeH="0" baseline="0" dirty="0">
                <a:ln>
                  <a:noFill/>
                </a:ln>
                <a:solidFill>
                  <a:srgbClr val="89DDFF"/>
                </a:solidFill>
                <a:effectLst/>
                <a:latin typeface="JetBrains Mono"/>
              </a:rPr>
              <a:t>:</a:t>
            </a:r>
            <a:br>
              <a:rPr kumimoji="0" lang="ru-RU" altLang="ru-RU" sz="1400" b="0" i="0" u="none" strike="noStrike" cap="none" normalizeH="0" baseline="0" dirty="0">
                <a:ln>
                  <a:noFill/>
                </a:ln>
                <a:solidFill>
                  <a:srgbClr val="89DDFF"/>
                </a:solidFill>
                <a:effectLst/>
                <a:latin typeface="JetBrains Mono"/>
              </a:rPr>
            </a:br>
            <a:r>
              <a:rPr kumimoji="0" lang="ru-RU" altLang="ru-RU" sz="1400" b="0" i="0" u="none" strike="noStrike" cap="none" normalizeH="0" baseline="0" dirty="0">
                <a:ln>
                  <a:noFill/>
                </a:ln>
                <a:solidFill>
                  <a:srgbClr val="89DDFF"/>
                </a:solidFill>
                <a:effectLst/>
                <a:latin typeface="JetBrains Mono"/>
              </a:rPr>
              <a:t>    </a:t>
            </a:r>
            <a:r>
              <a:rPr kumimoji="0" lang="ru-RU" altLang="ru-RU" sz="1400" b="0" i="1" u="none" strike="noStrike" cap="none" normalizeH="0" baseline="0" dirty="0">
                <a:ln>
                  <a:noFill/>
                </a:ln>
                <a:solidFill>
                  <a:srgbClr val="C792EA"/>
                </a:solidFill>
                <a:effectLst/>
                <a:latin typeface="JetBrains Mono"/>
              </a:rPr>
              <a:t>pass</a:t>
            </a:r>
            <a:br>
              <a:rPr kumimoji="0" lang="ru-RU" altLang="ru-RU" sz="1400" b="0" i="1" u="none" strike="noStrike" cap="none" normalizeH="0" baseline="0" dirty="0">
                <a:ln>
                  <a:noFill/>
                </a:ln>
                <a:solidFill>
                  <a:srgbClr val="C792EA"/>
                </a:solidFill>
                <a:effectLst/>
                <a:latin typeface="JetBrains Mono"/>
              </a:rPr>
            </a:br>
            <a:br>
              <a:rPr kumimoji="0" lang="ru-RU" altLang="ru-RU" sz="1400" b="0" i="1" u="none" strike="noStrike" cap="none" normalizeH="0" baseline="0" dirty="0">
                <a:ln>
                  <a:noFill/>
                </a:ln>
                <a:solidFill>
                  <a:srgbClr val="C792EA"/>
                </a:solidFill>
                <a:effectLst/>
                <a:latin typeface="JetBrains Mono"/>
              </a:rPr>
            </a:br>
            <a:r>
              <a:rPr kumimoji="0" lang="ru-RU" altLang="ru-RU" sz="1400" b="0" i="0" u="none" strike="noStrike" cap="none" normalizeH="0" baseline="0" dirty="0">
                <a:ln>
                  <a:noFill/>
                </a:ln>
                <a:solidFill>
                  <a:srgbClr val="C3CEE3"/>
                </a:solidFill>
                <a:effectLst/>
                <a:latin typeface="JetBrains Mono"/>
              </a:rPr>
              <a:t>p </a:t>
            </a:r>
            <a:r>
              <a:rPr kumimoji="0" lang="ru-RU" altLang="ru-RU" sz="1400" b="0" i="0" u="none" strike="noStrike" cap="none" normalizeH="0" baseline="0" dirty="0">
                <a:ln>
                  <a:noFill/>
                </a:ln>
                <a:solidFill>
                  <a:srgbClr val="89DDFF"/>
                </a:solidFill>
                <a:effectLst/>
                <a:latin typeface="JetBrains Mono"/>
              </a:rPr>
              <a:t>= </a:t>
            </a:r>
            <a:r>
              <a:rPr kumimoji="0" lang="ru-RU" altLang="ru-RU" sz="1400" b="0" i="0" u="none" strike="noStrike" cap="none" normalizeH="0" baseline="0" dirty="0">
                <a:ln>
                  <a:noFill/>
                </a:ln>
                <a:solidFill>
                  <a:srgbClr val="82AAFF"/>
                </a:solidFill>
                <a:effectLst/>
                <a:latin typeface="JetBrains Mono"/>
              </a:rPr>
              <a:t>Point2D</a:t>
            </a:r>
            <a:r>
              <a:rPr kumimoji="0" lang="ru-RU" altLang="ru-RU" sz="1400" b="0" i="0" u="none" strike="noStrike" cap="none" normalizeH="0" baseline="0" dirty="0">
                <a:ln>
                  <a:noFill/>
                </a:ln>
                <a:solidFill>
                  <a:srgbClr val="89DDFF"/>
                </a:solidFill>
                <a:effectLst/>
                <a:latin typeface="JetBrains Mono"/>
              </a:rPr>
              <a:t>()    </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    </a:t>
            </a:r>
            <a:br>
              <a:rPr kumimoji="0" lang="ru-RU" altLang="ru-RU" sz="1400" b="0" i="0" u="none" strike="noStrike" cap="none" normalizeH="0" baseline="0" dirty="0">
                <a:ln>
                  <a:noFill/>
                </a:ln>
                <a:solidFill>
                  <a:srgbClr val="89DDFF"/>
                </a:solidFill>
                <a:effectLst/>
                <a:latin typeface="JetBrains Mono"/>
              </a:rPr>
            </a:br>
            <a:r>
              <a:rPr kumimoji="0" lang="ru-RU" altLang="ru-RU" sz="1400" b="0" i="1" u="none" strike="noStrike" cap="none" normalizeH="0" baseline="0" dirty="0">
                <a:ln>
                  <a:noFill/>
                </a:ln>
                <a:solidFill>
                  <a:srgbClr val="82AAFF"/>
                </a:solidFill>
                <a:effectLst/>
                <a:latin typeface="JetBrains Mono"/>
              </a:rPr>
              <a:t>print</a:t>
            </a:r>
            <a:r>
              <a:rPr kumimoji="0" lang="ru-RU" altLang="ru-RU" sz="1400" b="0" i="0" u="none" strike="noStrike" cap="none" normalizeH="0" baseline="0" dirty="0">
                <a:ln>
                  <a:noFill/>
                </a:ln>
                <a:solidFill>
                  <a:srgbClr val="89DDFF"/>
                </a:solidFill>
                <a:effectLst/>
                <a:latin typeface="JetBrains Mono"/>
              </a:rPr>
              <a:t>(</a:t>
            </a:r>
            <a:r>
              <a:rPr kumimoji="0" lang="ru-RU" altLang="ru-RU" sz="1400" b="0" i="1" u="none" strike="noStrike" cap="none" normalizeH="0" baseline="0" dirty="0">
                <a:ln>
                  <a:noFill/>
                </a:ln>
                <a:solidFill>
                  <a:srgbClr val="82AAFF"/>
                </a:solidFill>
                <a:effectLst/>
                <a:latin typeface="JetBrains Mono"/>
              </a:rPr>
              <a:t>type</a:t>
            </a:r>
            <a:r>
              <a:rPr kumimoji="0" lang="ru-RU" altLang="ru-RU" sz="1400" b="0" i="0" u="none" strike="noStrike" cap="none" normalizeH="0" baseline="0" dirty="0">
                <a:ln>
                  <a:noFill/>
                </a:ln>
                <a:solidFill>
                  <a:srgbClr val="89DDFF"/>
                </a:solidFill>
                <a:effectLst/>
                <a:latin typeface="JetBrains Mono"/>
              </a:rPr>
              <a:t>(</a:t>
            </a:r>
            <a:r>
              <a:rPr kumimoji="0" lang="ru-RU" altLang="ru-RU" sz="1400" b="0" i="0" u="none" strike="noStrike" cap="none" normalizeH="0" baseline="0" dirty="0">
                <a:ln>
                  <a:noFill/>
                </a:ln>
                <a:solidFill>
                  <a:srgbClr val="C3CEE3"/>
                </a:solidFill>
                <a:effectLst/>
                <a:latin typeface="JetBrains Mono"/>
              </a:rPr>
              <a:t>p</a:t>
            </a:r>
            <a:r>
              <a:rPr kumimoji="0" lang="ru-RU" altLang="ru-RU" sz="1400" b="0" i="0" u="none" strike="noStrike" cap="none" normalizeH="0" baseline="0" dirty="0">
                <a:ln>
                  <a:noFill/>
                </a:ln>
                <a:solidFill>
                  <a:srgbClr val="89DDFF"/>
                </a:solidFill>
                <a:effectLst/>
                <a:latin typeface="JetBrains Mono"/>
              </a:rPr>
              <a:t>))  </a:t>
            </a:r>
            <a:endParaRPr kumimoji="0" lang="ru-RU" altLang="ru-RU" sz="32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6609029" y="2474789"/>
            <a:ext cx="4906979" cy="1323439"/>
          </a:xfrm>
          <a:prstGeom prst="rect">
            <a:avLst/>
          </a:prstGeom>
        </p:spPr>
        <p:txBody>
          <a:bodyPr wrap="square">
            <a:spAutoFit/>
          </a:bodyPr>
          <a:lstStyle/>
          <a:p>
            <a:r>
              <a:rPr lang="ru-RU" sz="1600" dirty="0"/>
              <a:t>Цей код можна записати і так. Але є різниця як він себе поведе, коли модуль (файл з кодом), що містить </a:t>
            </a:r>
            <a:r>
              <a:rPr lang="uk-UA" sz="1600" dirty="0"/>
              <a:t>наш </a:t>
            </a:r>
            <a:r>
              <a:rPr lang="ru-RU" sz="1600" dirty="0"/>
              <a:t>клас </a:t>
            </a:r>
            <a:r>
              <a:rPr lang="en-US" sz="1600" b="1" i="1" dirty="0"/>
              <a:t>Point2D </a:t>
            </a:r>
            <a:r>
              <a:rPr lang="ru-RU" sz="1600" b="1" i="1" dirty="0"/>
              <a:t> </a:t>
            </a:r>
            <a:r>
              <a:rPr lang="ru-RU" sz="1600" dirty="0"/>
              <a:t>імпортують в інший модуль (файл), щоб використати його там.</a:t>
            </a:r>
          </a:p>
          <a:p>
            <a:r>
              <a:rPr lang="ru-RU" sz="1600" dirty="0"/>
              <a:t>А так, зазвичай, і працюють з ООП в </a:t>
            </a:r>
            <a:r>
              <a:rPr lang="en-US" sz="1600" dirty="0"/>
              <a:t>Python</a:t>
            </a:r>
            <a:endParaRPr lang="uk-UA" sz="1600" dirty="0"/>
          </a:p>
        </p:txBody>
      </p:sp>
    </p:spTree>
    <p:extLst>
      <p:ext uri="{BB962C8B-B14F-4D97-AF65-F5344CB8AC3E}">
        <p14:creationId xmlns:p14="http://schemas.microsoft.com/office/powerpoint/2010/main" val="267793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3917</TotalTime>
  <Words>27431</Words>
  <Application>Microsoft Office PowerPoint</Application>
  <PresentationFormat>Широкоэкранный</PresentationFormat>
  <Paragraphs>1191</Paragraphs>
  <Slides>88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88</vt:i4>
      </vt:variant>
    </vt:vector>
  </HeadingPairs>
  <TitlesOfParts>
    <vt:vector size="93" baseType="lpstr">
      <vt:lpstr>Arial</vt:lpstr>
      <vt:lpstr>Calibri</vt:lpstr>
      <vt:lpstr>Calibri Light</vt:lpstr>
      <vt:lpstr>JetBrains Mono</vt:lpstr>
      <vt:lpstr>Office Theme</vt:lpstr>
      <vt:lpstr> ЛЕКЦІЇ 11-13  Об’єктно-орієнтоване програмування  в мові Python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Робота з файлами  в Python</dc:title>
  <dc:creator>Пользователь Windows</dc:creator>
  <cp:lastModifiedBy>ADMIN</cp:lastModifiedBy>
  <cp:revision>278</cp:revision>
  <dcterms:created xsi:type="dcterms:W3CDTF">2020-12-19T15:10:55Z</dcterms:created>
  <dcterms:modified xsi:type="dcterms:W3CDTF">2021-12-01T12:42:02Z</dcterms:modified>
</cp:coreProperties>
</file>