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diagrams/layout3.xml" ContentType="application/vnd.openxmlformats-officedocument.drawingml.diagramLayout+xml"/>
  <Override PartName="/ppt/notesSlides/notesSlide9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notesMasterIdLst>
    <p:notesMasterId r:id="rId25"/>
  </p:notesMasterIdLst>
  <p:sldIdLst>
    <p:sldId id="294" r:id="rId2"/>
    <p:sldId id="295" r:id="rId3"/>
    <p:sldId id="296" r:id="rId4"/>
    <p:sldId id="297" r:id="rId5"/>
    <p:sldId id="298" r:id="rId6"/>
    <p:sldId id="299" r:id="rId7"/>
    <p:sldId id="300" r:id="rId8"/>
    <p:sldId id="301" r:id="rId9"/>
    <p:sldId id="302" r:id="rId10"/>
    <p:sldId id="303" r:id="rId11"/>
    <p:sldId id="304" r:id="rId12"/>
    <p:sldId id="305" r:id="rId13"/>
    <p:sldId id="306" r:id="rId14"/>
    <p:sldId id="307" r:id="rId15"/>
    <p:sldId id="308" r:id="rId16"/>
    <p:sldId id="309" r:id="rId17"/>
    <p:sldId id="310" r:id="rId18"/>
    <p:sldId id="311" r:id="rId19"/>
    <p:sldId id="312" r:id="rId20"/>
    <p:sldId id="313" r:id="rId21"/>
    <p:sldId id="314" r:id="rId22"/>
    <p:sldId id="292" r:id="rId23"/>
    <p:sldId id="293" r:id="rId24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>
    <p:restoredLeft sz="9338" autoAdjust="0"/>
    <p:restoredTop sz="94660"/>
  </p:normalViewPr>
  <p:slideViewPr>
    <p:cSldViewPr snapToGrid="0">
      <p:cViewPr>
        <p:scale>
          <a:sx n="70" d="100"/>
          <a:sy n="70" d="100"/>
        </p:scale>
        <p:origin x="-1356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5F8526-8EA2-46DC-A6F7-21FA56A6DA90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62C7664-D1F8-4C07-8044-7346C9D4D170}">
      <dgm:prSet phldrT="[Текст]"/>
      <dgm:spPr/>
      <dgm:t>
        <a:bodyPr/>
        <a:lstStyle/>
        <a:p>
          <a:r>
            <a:rPr lang="uk-UA" dirty="0"/>
            <a:t>Недостатність власних джерел</a:t>
          </a:r>
          <a:endParaRPr lang="ru-RU" dirty="0"/>
        </a:p>
      </dgm:t>
    </dgm:pt>
    <dgm:pt modelId="{5A31A766-ABDF-42A0-85D1-4F5E67AFF7DA}" type="parTrans" cxnId="{46067A60-6823-4CAB-8CE7-D9BD47B676A6}">
      <dgm:prSet/>
      <dgm:spPr/>
      <dgm:t>
        <a:bodyPr/>
        <a:lstStyle/>
        <a:p>
          <a:endParaRPr lang="ru-RU"/>
        </a:p>
      </dgm:t>
    </dgm:pt>
    <dgm:pt modelId="{398CE587-4D2B-4D1B-83A2-1149CF298836}" type="sibTrans" cxnId="{46067A60-6823-4CAB-8CE7-D9BD47B676A6}">
      <dgm:prSet/>
      <dgm:spPr/>
      <dgm:t>
        <a:bodyPr/>
        <a:lstStyle/>
        <a:p>
          <a:endParaRPr lang="ru-RU"/>
        </a:p>
      </dgm:t>
    </dgm:pt>
    <dgm:pt modelId="{05DEF669-B052-49C8-BDBC-7FD8B0CDEAF5}">
      <dgm:prSet phldrT="[Текст]"/>
      <dgm:spPr/>
      <dgm:t>
        <a:bodyPr/>
        <a:lstStyle/>
        <a:p>
          <a:r>
            <a:rPr lang="uk-UA" dirty="0"/>
            <a:t>Низька кредитоспроможність </a:t>
          </a:r>
          <a:endParaRPr lang="ru-RU" dirty="0"/>
        </a:p>
      </dgm:t>
    </dgm:pt>
    <dgm:pt modelId="{DADA7166-136F-4FFC-A107-32C7EC82764D}" type="parTrans" cxnId="{1545CFE9-3873-4069-884A-EE73B789C2D2}">
      <dgm:prSet/>
      <dgm:spPr/>
      <dgm:t>
        <a:bodyPr/>
        <a:lstStyle/>
        <a:p>
          <a:endParaRPr lang="ru-RU"/>
        </a:p>
      </dgm:t>
    </dgm:pt>
    <dgm:pt modelId="{C5D440EF-182B-477A-ACAF-040B4C11AAA5}" type="sibTrans" cxnId="{1545CFE9-3873-4069-884A-EE73B789C2D2}">
      <dgm:prSet/>
      <dgm:spPr/>
      <dgm:t>
        <a:bodyPr/>
        <a:lstStyle/>
        <a:p>
          <a:endParaRPr lang="ru-RU"/>
        </a:p>
      </dgm:t>
    </dgm:pt>
    <dgm:pt modelId="{EBEA1D69-B9E5-4522-A660-1F1B52592FA3}">
      <dgm:prSet phldrT="[Текст]"/>
      <dgm:spPr/>
      <dgm:t>
        <a:bodyPr/>
        <a:lstStyle/>
        <a:p>
          <a:r>
            <a:rPr lang="uk-UA" dirty="0"/>
            <a:t>Необхідність заміни зношених ОЗ</a:t>
          </a:r>
          <a:endParaRPr lang="ru-RU" dirty="0"/>
        </a:p>
      </dgm:t>
    </dgm:pt>
    <dgm:pt modelId="{9204FF73-C049-48EF-A838-B1176FBF38A4}" type="parTrans" cxnId="{237A3CE2-C5DB-4F56-A15F-96FE8B3E976A}">
      <dgm:prSet/>
      <dgm:spPr/>
      <dgm:t>
        <a:bodyPr/>
        <a:lstStyle/>
        <a:p>
          <a:endParaRPr lang="ru-RU"/>
        </a:p>
      </dgm:t>
    </dgm:pt>
    <dgm:pt modelId="{ACE624B4-915A-492B-8597-C18BA4AAF1F1}" type="sibTrans" cxnId="{237A3CE2-C5DB-4F56-A15F-96FE8B3E976A}">
      <dgm:prSet/>
      <dgm:spPr/>
      <dgm:t>
        <a:bodyPr/>
        <a:lstStyle/>
        <a:p>
          <a:endParaRPr lang="ru-RU"/>
        </a:p>
      </dgm:t>
    </dgm:pt>
    <dgm:pt modelId="{1EEBED9B-831F-4C5C-9796-2CA3892A57CA}" type="pres">
      <dgm:prSet presAssocID="{065F8526-8EA2-46DC-A6F7-21FA56A6DA90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4A3186A-E74C-4EA9-965F-FC6DF2609CE6}" type="pres">
      <dgm:prSet presAssocID="{362C7664-D1F8-4C07-8044-7346C9D4D170}" presName="parentLin" presStyleCnt="0"/>
      <dgm:spPr/>
    </dgm:pt>
    <dgm:pt modelId="{DE39DF15-A21E-4B21-B642-916712851012}" type="pres">
      <dgm:prSet presAssocID="{362C7664-D1F8-4C07-8044-7346C9D4D170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E54F44DA-EB62-4617-B144-2CE5E29CF7B4}" type="pres">
      <dgm:prSet presAssocID="{362C7664-D1F8-4C07-8044-7346C9D4D170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3F1C35-FBD0-446E-B6B8-6C90A674E72B}" type="pres">
      <dgm:prSet presAssocID="{362C7664-D1F8-4C07-8044-7346C9D4D170}" presName="negativeSpace" presStyleCnt="0"/>
      <dgm:spPr/>
    </dgm:pt>
    <dgm:pt modelId="{B193B44B-2C18-47B2-8A67-80CBA563E110}" type="pres">
      <dgm:prSet presAssocID="{362C7664-D1F8-4C07-8044-7346C9D4D170}" presName="childText" presStyleLbl="conFgAcc1" presStyleIdx="0" presStyleCnt="3">
        <dgm:presLayoutVars>
          <dgm:bulletEnabled val="1"/>
        </dgm:presLayoutVars>
      </dgm:prSet>
      <dgm:spPr/>
    </dgm:pt>
    <dgm:pt modelId="{BE674115-2353-42C0-8F1A-463054CEE3DE}" type="pres">
      <dgm:prSet presAssocID="{398CE587-4D2B-4D1B-83A2-1149CF298836}" presName="spaceBetweenRectangles" presStyleCnt="0"/>
      <dgm:spPr/>
    </dgm:pt>
    <dgm:pt modelId="{F7087D02-0336-4697-9062-5FBD0EDD89B3}" type="pres">
      <dgm:prSet presAssocID="{05DEF669-B052-49C8-BDBC-7FD8B0CDEAF5}" presName="parentLin" presStyleCnt="0"/>
      <dgm:spPr/>
    </dgm:pt>
    <dgm:pt modelId="{B3069519-689B-4454-91C7-44C3176AF6E4}" type="pres">
      <dgm:prSet presAssocID="{05DEF669-B052-49C8-BDBC-7FD8B0CDEAF5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18C95702-9DEC-4D30-B590-4F9AB9C8F2B9}" type="pres">
      <dgm:prSet presAssocID="{05DEF669-B052-49C8-BDBC-7FD8B0CDEAF5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8A5722-723A-41C4-A1CA-8568631B66D9}" type="pres">
      <dgm:prSet presAssocID="{05DEF669-B052-49C8-BDBC-7FD8B0CDEAF5}" presName="negativeSpace" presStyleCnt="0"/>
      <dgm:spPr/>
    </dgm:pt>
    <dgm:pt modelId="{F0EB5577-9CDC-47F3-8D3C-FF7BE8F9008B}" type="pres">
      <dgm:prSet presAssocID="{05DEF669-B052-49C8-BDBC-7FD8B0CDEAF5}" presName="childText" presStyleLbl="conFgAcc1" presStyleIdx="1" presStyleCnt="3">
        <dgm:presLayoutVars>
          <dgm:bulletEnabled val="1"/>
        </dgm:presLayoutVars>
      </dgm:prSet>
      <dgm:spPr/>
    </dgm:pt>
    <dgm:pt modelId="{1118C17D-DA5D-4901-9F46-A2CB5547D159}" type="pres">
      <dgm:prSet presAssocID="{C5D440EF-182B-477A-ACAF-040B4C11AAA5}" presName="spaceBetweenRectangles" presStyleCnt="0"/>
      <dgm:spPr/>
    </dgm:pt>
    <dgm:pt modelId="{CF428E05-348E-48D2-8794-BCA4DD9679FE}" type="pres">
      <dgm:prSet presAssocID="{EBEA1D69-B9E5-4522-A660-1F1B52592FA3}" presName="parentLin" presStyleCnt="0"/>
      <dgm:spPr/>
    </dgm:pt>
    <dgm:pt modelId="{886B2E43-04DD-408D-BDDA-4D7A04CB8C82}" type="pres">
      <dgm:prSet presAssocID="{EBEA1D69-B9E5-4522-A660-1F1B52592FA3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5283294B-24FB-45F0-9FF9-36A8C8B15F3E}" type="pres">
      <dgm:prSet presAssocID="{EBEA1D69-B9E5-4522-A660-1F1B52592FA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7A7D19-2999-4F1D-87E3-469FA910704F}" type="pres">
      <dgm:prSet presAssocID="{EBEA1D69-B9E5-4522-A660-1F1B52592FA3}" presName="negativeSpace" presStyleCnt="0"/>
      <dgm:spPr/>
    </dgm:pt>
    <dgm:pt modelId="{6D90229D-34DF-44AE-8744-4FF009D41F4C}" type="pres">
      <dgm:prSet presAssocID="{EBEA1D69-B9E5-4522-A660-1F1B52592FA3}" presName="childText" presStyleLbl="conFgAcc1" presStyleIdx="2" presStyleCnt="3" custLinFactY="37280" custLinFactNeighborX="1302" custLinFactNeighborY="100000">
        <dgm:presLayoutVars>
          <dgm:bulletEnabled val="1"/>
        </dgm:presLayoutVars>
      </dgm:prSet>
      <dgm:spPr/>
    </dgm:pt>
  </dgm:ptLst>
  <dgm:cxnLst>
    <dgm:cxn modelId="{5A7EFD46-135B-4C9E-A6CB-BF63F0B0674A}" type="presOf" srcId="{065F8526-8EA2-46DC-A6F7-21FA56A6DA90}" destId="{1EEBED9B-831F-4C5C-9796-2CA3892A57CA}" srcOrd="0" destOrd="0" presId="urn:microsoft.com/office/officeart/2005/8/layout/list1"/>
    <dgm:cxn modelId="{39B9608F-86D0-41C9-811A-95412B6D3387}" type="presOf" srcId="{05DEF669-B052-49C8-BDBC-7FD8B0CDEAF5}" destId="{18C95702-9DEC-4D30-B590-4F9AB9C8F2B9}" srcOrd="1" destOrd="0" presId="urn:microsoft.com/office/officeart/2005/8/layout/list1"/>
    <dgm:cxn modelId="{CB035FAD-4716-4C20-8F6B-93385BE2E14A}" type="presOf" srcId="{362C7664-D1F8-4C07-8044-7346C9D4D170}" destId="{E54F44DA-EB62-4617-B144-2CE5E29CF7B4}" srcOrd="1" destOrd="0" presId="urn:microsoft.com/office/officeart/2005/8/layout/list1"/>
    <dgm:cxn modelId="{EB438123-535E-4F24-8C80-D803E22EFFAC}" type="presOf" srcId="{EBEA1D69-B9E5-4522-A660-1F1B52592FA3}" destId="{5283294B-24FB-45F0-9FF9-36A8C8B15F3E}" srcOrd="1" destOrd="0" presId="urn:microsoft.com/office/officeart/2005/8/layout/list1"/>
    <dgm:cxn modelId="{237A3CE2-C5DB-4F56-A15F-96FE8B3E976A}" srcId="{065F8526-8EA2-46DC-A6F7-21FA56A6DA90}" destId="{EBEA1D69-B9E5-4522-A660-1F1B52592FA3}" srcOrd="2" destOrd="0" parTransId="{9204FF73-C049-48EF-A838-B1176FBF38A4}" sibTransId="{ACE624B4-915A-492B-8597-C18BA4AAF1F1}"/>
    <dgm:cxn modelId="{41CDF62D-FF58-43B9-8E2B-B395770D590A}" type="presOf" srcId="{05DEF669-B052-49C8-BDBC-7FD8B0CDEAF5}" destId="{B3069519-689B-4454-91C7-44C3176AF6E4}" srcOrd="0" destOrd="0" presId="urn:microsoft.com/office/officeart/2005/8/layout/list1"/>
    <dgm:cxn modelId="{46067A60-6823-4CAB-8CE7-D9BD47B676A6}" srcId="{065F8526-8EA2-46DC-A6F7-21FA56A6DA90}" destId="{362C7664-D1F8-4C07-8044-7346C9D4D170}" srcOrd="0" destOrd="0" parTransId="{5A31A766-ABDF-42A0-85D1-4F5E67AFF7DA}" sibTransId="{398CE587-4D2B-4D1B-83A2-1149CF298836}"/>
    <dgm:cxn modelId="{2C2F6BB1-FD58-4A24-A297-69B5B4F55892}" type="presOf" srcId="{362C7664-D1F8-4C07-8044-7346C9D4D170}" destId="{DE39DF15-A21E-4B21-B642-916712851012}" srcOrd="0" destOrd="0" presId="urn:microsoft.com/office/officeart/2005/8/layout/list1"/>
    <dgm:cxn modelId="{1545CFE9-3873-4069-884A-EE73B789C2D2}" srcId="{065F8526-8EA2-46DC-A6F7-21FA56A6DA90}" destId="{05DEF669-B052-49C8-BDBC-7FD8B0CDEAF5}" srcOrd="1" destOrd="0" parTransId="{DADA7166-136F-4FFC-A107-32C7EC82764D}" sibTransId="{C5D440EF-182B-477A-ACAF-040B4C11AAA5}"/>
    <dgm:cxn modelId="{C0EE249A-F265-4FEA-ABCD-CCC253464B42}" type="presOf" srcId="{EBEA1D69-B9E5-4522-A660-1F1B52592FA3}" destId="{886B2E43-04DD-408D-BDDA-4D7A04CB8C82}" srcOrd="0" destOrd="0" presId="urn:microsoft.com/office/officeart/2005/8/layout/list1"/>
    <dgm:cxn modelId="{FABD2829-094A-4960-9E63-B8270AAAB21C}" type="presParOf" srcId="{1EEBED9B-831F-4C5C-9796-2CA3892A57CA}" destId="{D4A3186A-E74C-4EA9-965F-FC6DF2609CE6}" srcOrd="0" destOrd="0" presId="urn:microsoft.com/office/officeart/2005/8/layout/list1"/>
    <dgm:cxn modelId="{59717FBE-BA23-4AC0-8A8C-7730331DE29C}" type="presParOf" srcId="{D4A3186A-E74C-4EA9-965F-FC6DF2609CE6}" destId="{DE39DF15-A21E-4B21-B642-916712851012}" srcOrd="0" destOrd="0" presId="urn:microsoft.com/office/officeart/2005/8/layout/list1"/>
    <dgm:cxn modelId="{21C174B9-50AF-44E9-80F9-C4DAC5AD44A6}" type="presParOf" srcId="{D4A3186A-E74C-4EA9-965F-FC6DF2609CE6}" destId="{E54F44DA-EB62-4617-B144-2CE5E29CF7B4}" srcOrd="1" destOrd="0" presId="urn:microsoft.com/office/officeart/2005/8/layout/list1"/>
    <dgm:cxn modelId="{7F9C3E99-B7FB-427F-A5DB-2EF68C61EFBB}" type="presParOf" srcId="{1EEBED9B-831F-4C5C-9796-2CA3892A57CA}" destId="{7F3F1C35-FBD0-446E-B6B8-6C90A674E72B}" srcOrd="1" destOrd="0" presId="urn:microsoft.com/office/officeart/2005/8/layout/list1"/>
    <dgm:cxn modelId="{8A4C5856-69D7-4C7C-990A-3C2DC844C881}" type="presParOf" srcId="{1EEBED9B-831F-4C5C-9796-2CA3892A57CA}" destId="{B193B44B-2C18-47B2-8A67-80CBA563E110}" srcOrd="2" destOrd="0" presId="urn:microsoft.com/office/officeart/2005/8/layout/list1"/>
    <dgm:cxn modelId="{1BCEF444-52FC-44C1-9F75-EA935FC9DDC9}" type="presParOf" srcId="{1EEBED9B-831F-4C5C-9796-2CA3892A57CA}" destId="{BE674115-2353-42C0-8F1A-463054CEE3DE}" srcOrd="3" destOrd="0" presId="urn:microsoft.com/office/officeart/2005/8/layout/list1"/>
    <dgm:cxn modelId="{D25F8532-BE23-4B6A-A3E2-A36448B205C8}" type="presParOf" srcId="{1EEBED9B-831F-4C5C-9796-2CA3892A57CA}" destId="{F7087D02-0336-4697-9062-5FBD0EDD89B3}" srcOrd="4" destOrd="0" presId="urn:microsoft.com/office/officeart/2005/8/layout/list1"/>
    <dgm:cxn modelId="{568A82B5-9F79-47C3-96DE-F2FD954DA1A0}" type="presParOf" srcId="{F7087D02-0336-4697-9062-5FBD0EDD89B3}" destId="{B3069519-689B-4454-91C7-44C3176AF6E4}" srcOrd="0" destOrd="0" presId="urn:microsoft.com/office/officeart/2005/8/layout/list1"/>
    <dgm:cxn modelId="{2639EB97-CF45-4230-8F87-6E7F27300657}" type="presParOf" srcId="{F7087D02-0336-4697-9062-5FBD0EDD89B3}" destId="{18C95702-9DEC-4D30-B590-4F9AB9C8F2B9}" srcOrd="1" destOrd="0" presId="urn:microsoft.com/office/officeart/2005/8/layout/list1"/>
    <dgm:cxn modelId="{13D3FD53-650D-4531-9DDC-47D482C1C519}" type="presParOf" srcId="{1EEBED9B-831F-4C5C-9796-2CA3892A57CA}" destId="{708A5722-723A-41C4-A1CA-8568631B66D9}" srcOrd="5" destOrd="0" presId="urn:microsoft.com/office/officeart/2005/8/layout/list1"/>
    <dgm:cxn modelId="{B057F0EF-91A7-4BF2-ABEA-576283FC11CE}" type="presParOf" srcId="{1EEBED9B-831F-4C5C-9796-2CA3892A57CA}" destId="{F0EB5577-9CDC-47F3-8D3C-FF7BE8F9008B}" srcOrd="6" destOrd="0" presId="urn:microsoft.com/office/officeart/2005/8/layout/list1"/>
    <dgm:cxn modelId="{919CC8FC-3748-41EE-8491-078DBF90A374}" type="presParOf" srcId="{1EEBED9B-831F-4C5C-9796-2CA3892A57CA}" destId="{1118C17D-DA5D-4901-9F46-A2CB5547D159}" srcOrd="7" destOrd="0" presId="urn:microsoft.com/office/officeart/2005/8/layout/list1"/>
    <dgm:cxn modelId="{E1E9E91A-3CBB-4431-A0CC-E9381AE5EC7A}" type="presParOf" srcId="{1EEBED9B-831F-4C5C-9796-2CA3892A57CA}" destId="{CF428E05-348E-48D2-8794-BCA4DD9679FE}" srcOrd="8" destOrd="0" presId="urn:microsoft.com/office/officeart/2005/8/layout/list1"/>
    <dgm:cxn modelId="{8C577D20-D79C-4B31-A31A-CE0675B13508}" type="presParOf" srcId="{CF428E05-348E-48D2-8794-BCA4DD9679FE}" destId="{886B2E43-04DD-408D-BDDA-4D7A04CB8C82}" srcOrd="0" destOrd="0" presId="urn:microsoft.com/office/officeart/2005/8/layout/list1"/>
    <dgm:cxn modelId="{AC00E62C-DE2D-433C-B526-1DA1A6B454F7}" type="presParOf" srcId="{CF428E05-348E-48D2-8794-BCA4DD9679FE}" destId="{5283294B-24FB-45F0-9FF9-36A8C8B15F3E}" srcOrd="1" destOrd="0" presId="urn:microsoft.com/office/officeart/2005/8/layout/list1"/>
    <dgm:cxn modelId="{C9D05139-DC19-4137-8303-D9DBDFF25DC0}" type="presParOf" srcId="{1EEBED9B-831F-4C5C-9796-2CA3892A57CA}" destId="{CC7A7D19-2999-4F1D-87E3-469FA910704F}" srcOrd="9" destOrd="0" presId="urn:microsoft.com/office/officeart/2005/8/layout/list1"/>
    <dgm:cxn modelId="{8AD80134-0A04-448C-AEEF-DD8422C259F1}" type="presParOf" srcId="{1EEBED9B-831F-4C5C-9796-2CA3892A57CA}" destId="{6D90229D-34DF-44AE-8744-4FF009D41F4C}" srcOrd="10" destOrd="0" presId="urn:microsoft.com/office/officeart/2005/8/layout/lis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C95A465-FA12-44D9-950E-FAAC29DDE3D9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</dgm:pt>
    <dgm:pt modelId="{181A818B-361B-4AC2-A184-3ECE7A00DF1A}">
      <dgm:prSet phldrT="[Текст]"/>
      <dgm:spPr/>
      <dgm:t>
        <a:bodyPr/>
        <a:lstStyle/>
        <a:p>
          <a:r>
            <a:rPr lang="uk-UA" dirty="0"/>
            <a:t>Елементи фінансування</a:t>
          </a:r>
          <a:endParaRPr lang="ru-RU" dirty="0"/>
        </a:p>
      </dgm:t>
    </dgm:pt>
    <dgm:pt modelId="{287B2190-47E7-4863-AAC9-4C3F3B822658}" type="parTrans" cxnId="{C2E35054-5A5B-48A5-A159-57CFF9A1A7E1}">
      <dgm:prSet/>
      <dgm:spPr/>
      <dgm:t>
        <a:bodyPr/>
        <a:lstStyle/>
        <a:p>
          <a:endParaRPr lang="ru-RU"/>
        </a:p>
      </dgm:t>
    </dgm:pt>
    <dgm:pt modelId="{7C2DD2FB-D17B-40D0-B41F-43AB030481A5}" type="sibTrans" cxnId="{C2E35054-5A5B-48A5-A159-57CFF9A1A7E1}">
      <dgm:prSet/>
      <dgm:spPr/>
      <dgm:t>
        <a:bodyPr/>
        <a:lstStyle/>
        <a:p>
          <a:endParaRPr lang="ru-RU"/>
        </a:p>
      </dgm:t>
    </dgm:pt>
    <dgm:pt modelId="{B1552733-C0A1-4436-B473-80932EB44816}">
      <dgm:prSet phldrT="[Текст]"/>
      <dgm:spPr/>
      <dgm:t>
        <a:bodyPr/>
        <a:lstStyle/>
        <a:p>
          <a:r>
            <a:rPr lang="uk-UA" dirty="0"/>
            <a:t>Елементи кредитування</a:t>
          </a:r>
          <a:endParaRPr lang="ru-RU" dirty="0"/>
        </a:p>
      </dgm:t>
    </dgm:pt>
    <dgm:pt modelId="{8FF062B7-1257-4548-B371-EC69F35F4B59}" type="parTrans" cxnId="{0331191E-8BBB-4A28-AD73-621728F34E6F}">
      <dgm:prSet/>
      <dgm:spPr/>
      <dgm:t>
        <a:bodyPr/>
        <a:lstStyle/>
        <a:p>
          <a:endParaRPr lang="ru-RU"/>
        </a:p>
      </dgm:t>
    </dgm:pt>
    <dgm:pt modelId="{CADB1C7B-0118-4CC0-B12A-D05E8B2C8135}" type="sibTrans" cxnId="{0331191E-8BBB-4A28-AD73-621728F34E6F}">
      <dgm:prSet/>
      <dgm:spPr/>
      <dgm:t>
        <a:bodyPr/>
        <a:lstStyle/>
        <a:p>
          <a:endParaRPr lang="ru-RU"/>
        </a:p>
      </dgm:t>
    </dgm:pt>
    <dgm:pt modelId="{5E35975F-B9EA-48B5-BA12-41ABA2E86E41}">
      <dgm:prSet phldrT="[Текст]"/>
      <dgm:spPr/>
      <dgm:t>
        <a:bodyPr/>
        <a:lstStyle/>
        <a:p>
          <a:r>
            <a:rPr lang="uk-UA" dirty="0"/>
            <a:t>Орендна відносини</a:t>
          </a:r>
          <a:endParaRPr lang="ru-RU" dirty="0"/>
        </a:p>
      </dgm:t>
    </dgm:pt>
    <dgm:pt modelId="{6C97FDB9-DEB4-459B-9E22-B7764E950FAB}" type="parTrans" cxnId="{DDCA58A9-5DF9-494A-AE0A-233851896C2C}">
      <dgm:prSet/>
      <dgm:spPr/>
      <dgm:t>
        <a:bodyPr/>
        <a:lstStyle/>
        <a:p>
          <a:endParaRPr lang="ru-RU"/>
        </a:p>
      </dgm:t>
    </dgm:pt>
    <dgm:pt modelId="{9C4E0039-A358-445A-A02A-578240D825D7}" type="sibTrans" cxnId="{DDCA58A9-5DF9-494A-AE0A-233851896C2C}">
      <dgm:prSet/>
      <dgm:spPr/>
      <dgm:t>
        <a:bodyPr/>
        <a:lstStyle/>
        <a:p>
          <a:endParaRPr lang="ru-RU"/>
        </a:p>
      </dgm:t>
    </dgm:pt>
    <dgm:pt modelId="{6374F401-1305-4E1A-8F81-14C855EF32CF}" type="pres">
      <dgm:prSet presAssocID="{3C95A465-FA12-44D9-950E-FAAC29DDE3D9}" presName="compositeShape" presStyleCnt="0">
        <dgm:presLayoutVars>
          <dgm:chMax val="7"/>
          <dgm:dir/>
          <dgm:resizeHandles val="exact"/>
        </dgm:presLayoutVars>
      </dgm:prSet>
      <dgm:spPr/>
    </dgm:pt>
    <dgm:pt modelId="{A43CE512-1A99-46C4-9B41-9C1D04C730C4}" type="pres">
      <dgm:prSet presAssocID="{3C95A465-FA12-44D9-950E-FAAC29DDE3D9}" presName="wedge1" presStyleLbl="node1" presStyleIdx="0" presStyleCnt="3"/>
      <dgm:spPr/>
      <dgm:t>
        <a:bodyPr/>
        <a:lstStyle/>
        <a:p>
          <a:endParaRPr lang="ru-RU"/>
        </a:p>
      </dgm:t>
    </dgm:pt>
    <dgm:pt modelId="{F32111F9-D954-49A8-A738-2FD2BD07BEE4}" type="pres">
      <dgm:prSet presAssocID="{3C95A465-FA12-44D9-950E-FAAC29DDE3D9}" presName="dummy1a" presStyleCnt="0"/>
      <dgm:spPr/>
    </dgm:pt>
    <dgm:pt modelId="{C9F709FC-7AE5-445B-8DCB-D6F3840FE62C}" type="pres">
      <dgm:prSet presAssocID="{3C95A465-FA12-44D9-950E-FAAC29DDE3D9}" presName="dummy1b" presStyleCnt="0"/>
      <dgm:spPr/>
    </dgm:pt>
    <dgm:pt modelId="{556CC9F9-7D49-4605-BC2B-7B1FFF279C83}" type="pres">
      <dgm:prSet presAssocID="{3C95A465-FA12-44D9-950E-FAAC29DDE3D9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53E704-C321-4206-9082-5025F259CFAF}" type="pres">
      <dgm:prSet presAssocID="{3C95A465-FA12-44D9-950E-FAAC29DDE3D9}" presName="wedge2" presStyleLbl="node1" presStyleIdx="1" presStyleCnt="3"/>
      <dgm:spPr/>
      <dgm:t>
        <a:bodyPr/>
        <a:lstStyle/>
        <a:p>
          <a:endParaRPr lang="ru-RU"/>
        </a:p>
      </dgm:t>
    </dgm:pt>
    <dgm:pt modelId="{494C0BB2-68E8-4469-B786-A89E60FDEBF7}" type="pres">
      <dgm:prSet presAssocID="{3C95A465-FA12-44D9-950E-FAAC29DDE3D9}" presName="dummy2a" presStyleCnt="0"/>
      <dgm:spPr/>
    </dgm:pt>
    <dgm:pt modelId="{E867A735-79F4-4C9A-82C5-E8D9159013A1}" type="pres">
      <dgm:prSet presAssocID="{3C95A465-FA12-44D9-950E-FAAC29DDE3D9}" presName="dummy2b" presStyleCnt="0"/>
      <dgm:spPr/>
    </dgm:pt>
    <dgm:pt modelId="{F0A31585-60A3-4D7D-BC49-4FB06E0FF60B}" type="pres">
      <dgm:prSet presAssocID="{3C95A465-FA12-44D9-950E-FAAC29DDE3D9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15B2D7-A54D-40AF-8279-4B0E6EBDF95D}" type="pres">
      <dgm:prSet presAssocID="{3C95A465-FA12-44D9-950E-FAAC29DDE3D9}" presName="wedge3" presStyleLbl="node1" presStyleIdx="2" presStyleCnt="3"/>
      <dgm:spPr/>
      <dgm:t>
        <a:bodyPr/>
        <a:lstStyle/>
        <a:p>
          <a:endParaRPr lang="ru-RU"/>
        </a:p>
      </dgm:t>
    </dgm:pt>
    <dgm:pt modelId="{47B7E94B-4FC2-41C6-9C8C-242566C2F709}" type="pres">
      <dgm:prSet presAssocID="{3C95A465-FA12-44D9-950E-FAAC29DDE3D9}" presName="dummy3a" presStyleCnt="0"/>
      <dgm:spPr/>
    </dgm:pt>
    <dgm:pt modelId="{677AC4E0-A8E2-416A-B161-FFB9058A7EF7}" type="pres">
      <dgm:prSet presAssocID="{3C95A465-FA12-44D9-950E-FAAC29DDE3D9}" presName="dummy3b" presStyleCnt="0"/>
      <dgm:spPr/>
    </dgm:pt>
    <dgm:pt modelId="{1E47DC21-C313-4EEF-882E-FD56D6E0B338}" type="pres">
      <dgm:prSet presAssocID="{3C95A465-FA12-44D9-950E-FAAC29DDE3D9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553D90-9B19-4781-A0DF-107E85E90BAD}" type="pres">
      <dgm:prSet presAssocID="{7C2DD2FB-D17B-40D0-B41F-43AB030481A5}" presName="arrowWedge1" presStyleLbl="fgSibTrans2D1" presStyleIdx="0" presStyleCnt="3"/>
      <dgm:spPr/>
    </dgm:pt>
    <dgm:pt modelId="{38410713-10E9-4D04-934F-CEBA2E3B1519}" type="pres">
      <dgm:prSet presAssocID="{CADB1C7B-0118-4CC0-B12A-D05E8B2C8135}" presName="arrowWedge2" presStyleLbl="fgSibTrans2D1" presStyleIdx="1" presStyleCnt="3"/>
      <dgm:spPr/>
    </dgm:pt>
    <dgm:pt modelId="{2A54EBB5-5290-4AE9-998F-ED650AD57EA7}" type="pres">
      <dgm:prSet presAssocID="{9C4E0039-A358-445A-A02A-578240D825D7}" presName="arrowWedge3" presStyleLbl="fgSibTrans2D1" presStyleIdx="2" presStyleCnt="3"/>
      <dgm:spPr/>
    </dgm:pt>
  </dgm:ptLst>
  <dgm:cxnLst>
    <dgm:cxn modelId="{5E7A005D-E328-4901-8E17-A4F23122A732}" type="presOf" srcId="{181A818B-361B-4AC2-A184-3ECE7A00DF1A}" destId="{556CC9F9-7D49-4605-BC2B-7B1FFF279C83}" srcOrd="1" destOrd="0" presId="urn:microsoft.com/office/officeart/2005/8/layout/cycle8"/>
    <dgm:cxn modelId="{8CC1BD6B-EF35-4F55-90B2-3C5FFDB307F5}" type="presOf" srcId="{181A818B-361B-4AC2-A184-3ECE7A00DF1A}" destId="{A43CE512-1A99-46C4-9B41-9C1D04C730C4}" srcOrd="0" destOrd="0" presId="urn:microsoft.com/office/officeart/2005/8/layout/cycle8"/>
    <dgm:cxn modelId="{0331191E-8BBB-4A28-AD73-621728F34E6F}" srcId="{3C95A465-FA12-44D9-950E-FAAC29DDE3D9}" destId="{B1552733-C0A1-4436-B473-80932EB44816}" srcOrd="1" destOrd="0" parTransId="{8FF062B7-1257-4548-B371-EC69F35F4B59}" sibTransId="{CADB1C7B-0118-4CC0-B12A-D05E8B2C8135}"/>
    <dgm:cxn modelId="{DDCA58A9-5DF9-494A-AE0A-233851896C2C}" srcId="{3C95A465-FA12-44D9-950E-FAAC29DDE3D9}" destId="{5E35975F-B9EA-48B5-BA12-41ABA2E86E41}" srcOrd="2" destOrd="0" parTransId="{6C97FDB9-DEB4-459B-9E22-B7764E950FAB}" sibTransId="{9C4E0039-A358-445A-A02A-578240D825D7}"/>
    <dgm:cxn modelId="{618B8401-37CD-4A77-85EE-87404FB8A971}" type="presOf" srcId="{B1552733-C0A1-4436-B473-80932EB44816}" destId="{0C53E704-C321-4206-9082-5025F259CFAF}" srcOrd="0" destOrd="0" presId="urn:microsoft.com/office/officeart/2005/8/layout/cycle8"/>
    <dgm:cxn modelId="{8A85BB8E-74FC-482D-BA48-FCCF9F93DA5D}" type="presOf" srcId="{5E35975F-B9EA-48B5-BA12-41ABA2E86E41}" destId="{1E47DC21-C313-4EEF-882E-FD56D6E0B338}" srcOrd="1" destOrd="0" presId="urn:microsoft.com/office/officeart/2005/8/layout/cycle8"/>
    <dgm:cxn modelId="{BAB27C67-0D73-42B0-9856-2A7C4E992AE5}" type="presOf" srcId="{B1552733-C0A1-4436-B473-80932EB44816}" destId="{F0A31585-60A3-4D7D-BC49-4FB06E0FF60B}" srcOrd="1" destOrd="0" presId="urn:microsoft.com/office/officeart/2005/8/layout/cycle8"/>
    <dgm:cxn modelId="{C2E35054-5A5B-48A5-A159-57CFF9A1A7E1}" srcId="{3C95A465-FA12-44D9-950E-FAAC29DDE3D9}" destId="{181A818B-361B-4AC2-A184-3ECE7A00DF1A}" srcOrd="0" destOrd="0" parTransId="{287B2190-47E7-4863-AAC9-4C3F3B822658}" sibTransId="{7C2DD2FB-D17B-40D0-B41F-43AB030481A5}"/>
    <dgm:cxn modelId="{A612BF73-CA50-4B79-8D0B-5E62C427BEEC}" type="presOf" srcId="{3C95A465-FA12-44D9-950E-FAAC29DDE3D9}" destId="{6374F401-1305-4E1A-8F81-14C855EF32CF}" srcOrd="0" destOrd="0" presId="urn:microsoft.com/office/officeart/2005/8/layout/cycle8"/>
    <dgm:cxn modelId="{FF8D75A4-85A9-420D-91C0-C2F4836EF793}" type="presOf" srcId="{5E35975F-B9EA-48B5-BA12-41ABA2E86E41}" destId="{B415B2D7-A54D-40AF-8279-4B0E6EBDF95D}" srcOrd="0" destOrd="0" presId="urn:microsoft.com/office/officeart/2005/8/layout/cycle8"/>
    <dgm:cxn modelId="{2BA18987-17FE-46AF-8FC0-94456C67F8E6}" type="presParOf" srcId="{6374F401-1305-4E1A-8F81-14C855EF32CF}" destId="{A43CE512-1A99-46C4-9B41-9C1D04C730C4}" srcOrd="0" destOrd="0" presId="urn:microsoft.com/office/officeart/2005/8/layout/cycle8"/>
    <dgm:cxn modelId="{CF9799E6-4402-4D4B-B5D2-4D608DD9C61C}" type="presParOf" srcId="{6374F401-1305-4E1A-8F81-14C855EF32CF}" destId="{F32111F9-D954-49A8-A738-2FD2BD07BEE4}" srcOrd="1" destOrd="0" presId="urn:microsoft.com/office/officeart/2005/8/layout/cycle8"/>
    <dgm:cxn modelId="{81C9B7EA-D72B-47DD-A820-837F90AEFB02}" type="presParOf" srcId="{6374F401-1305-4E1A-8F81-14C855EF32CF}" destId="{C9F709FC-7AE5-445B-8DCB-D6F3840FE62C}" srcOrd="2" destOrd="0" presId="urn:microsoft.com/office/officeart/2005/8/layout/cycle8"/>
    <dgm:cxn modelId="{406806A4-74C8-4C22-9B5F-E5955B7A57D0}" type="presParOf" srcId="{6374F401-1305-4E1A-8F81-14C855EF32CF}" destId="{556CC9F9-7D49-4605-BC2B-7B1FFF279C83}" srcOrd="3" destOrd="0" presId="urn:microsoft.com/office/officeart/2005/8/layout/cycle8"/>
    <dgm:cxn modelId="{F4F92B90-FC0E-45D8-9CA6-0C8B963D1985}" type="presParOf" srcId="{6374F401-1305-4E1A-8F81-14C855EF32CF}" destId="{0C53E704-C321-4206-9082-5025F259CFAF}" srcOrd="4" destOrd="0" presId="urn:microsoft.com/office/officeart/2005/8/layout/cycle8"/>
    <dgm:cxn modelId="{CFA0104D-8390-4DB9-AF18-934A9A1453DD}" type="presParOf" srcId="{6374F401-1305-4E1A-8F81-14C855EF32CF}" destId="{494C0BB2-68E8-4469-B786-A89E60FDEBF7}" srcOrd="5" destOrd="0" presId="urn:microsoft.com/office/officeart/2005/8/layout/cycle8"/>
    <dgm:cxn modelId="{C68F8F71-0A53-4480-8DA3-45CE1BE05156}" type="presParOf" srcId="{6374F401-1305-4E1A-8F81-14C855EF32CF}" destId="{E867A735-79F4-4C9A-82C5-E8D9159013A1}" srcOrd="6" destOrd="0" presId="urn:microsoft.com/office/officeart/2005/8/layout/cycle8"/>
    <dgm:cxn modelId="{E6741C82-9C4F-481F-BF59-0EFC5C313384}" type="presParOf" srcId="{6374F401-1305-4E1A-8F81-14C855EF32CF}" destId="{F0A31585-60A3-4D7D-BC49-4FB06E0FF60B}" srcOrd="7" destOrd="0" presId="urn:microsoft.com/office/officeart/2005/8/layout/cycle8"/>
    <dgm:cxn modelId="{CBF1B2FC-DE19-4646-8963-309415607DE1}" type="presParOf" srcId="{6374F401-1305-4E1A-8F81-14C855EF32CF}" destId="{B415B2D7-A54D-40AF-8279-4B0E6EBDF95D}" srcOrd="8" destOrd="0" presId="urn:microsoft.com/office/officeart/2005/8/layout/cycle8"/>
    <dgm:cxn modelId="{293B46AF-F672-4B1F-9356-7E2E4E9FF634}" type="presParOf" srcId="{6374F401-1305-4E1A-8F81-14C855EF32CF}" destId="{47B7E94B-4FC2-41C6-9C8C-242566C2F709}" srcOrd="9" destOrd="0" presId="urn:microsoft.com/office/officeart/2005/8/layout/cycle8"/>
    <dgm:cxn modelId="{8463D4AE-F22F-415B-A1DD-0FA0727C032F}" type="presParOf" srcId="{6374F401-1305-4E1A-8F81-14C855EF32CF}" destId="{677AC4E0-A8E2-416A-B161-FFB9058A7EF7}" srcOrd="10" destOrd="0" presId="urn:microsoft.com/office/officeart/2005/8/layout/cycle8"/>
    <dgm:cxn modelId="{45F05A6F-6800-407A-8DE4-00E7A7F1F127}" type="presParOf" srcId="{6374F401-1305-4E1A-8F81-14C855EF32CF}" destId="{1E47DC21-C313-4EEF-882E-FD56D6E0B338}" srcOrd="11" destOrd="0" presId="urn:microsoft.com/office/officeart/2005/8/layout/cycle8"/>
    <dgm:cxn modelId="{FD7F3626-EAD8-4D5C-9D26-7FE4310D6B05}" type="presParOf" srcId="{6374F401-1305-4E1A-8F81-14C855EF32CF}" destId="{49553D90-9B19-4781-A0DF-107E85E90BAD}" srcOrd="12" destOrd="0" presId="urn:microsoft.com/office/officeart/2005/8/layout/cycle8"/>
    <dgm:cxn modelId="{7D41119E-2827-4D04-972B-87BE4769C7C4}" type="presParOf" srcId="{6374F401-1305-4E1A-8F81-14C855EF32CF}" destId="{38410713-10E9-4D04-934F-CEBA2E3B1519}" srcOrd="13" destOrd="0" presId="urn:microsoft.com/office/officeart/2005/8/layout/cycle8"/>
    <dgm:cxn modelId="{05A6630A-682B-48AF-9676-060FBE497265}" type="presParOf" srcId="{6374F401-1305-4E1A-8F81-14C855EF32CF}" destId="{2A54EBB5-5290-4AE9-998F-ED650AD57EA7}" srcOrd="14" destOrd="0" presId="urn:microsoft.com/office/officeart/2005/8/layout/cycle8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68E80F1-0082-434E-8FDD-C7290187D53E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DA77398-1EB6-4131-A69B-C77519D315A5}">
      <dgm:prSet phldrT="[Текст]" custT="1"/>
      <dgm:spPr/>
      <dgm:t>
        <a:bodyPr/>
        <a:lstStyle/>
        <a:p>
          <a:r>
            <a:rPr lang="uk-UA" sz="2000" dirty="0"/>
            <a:t>Фінансова</a:t>
          </a:r>
          <a:endParaRPr lang="ru-RU" sz="2000" dirty="0"/>
        </a:p>
      </dgm:t>
    </dgm:pt>
    <dgm:pt modelId="{D136E4CB-DDEC-40EC-95D8-F9A59C01E8AF}" type="parTrans" cxnId="{12F81828-60E1-4842-8955-211D2488999E}">
      <dgm:prSet/>
      <dgm:spPr/>
      <dgm:t>
        <a:bodyPr/>
        <a:lstStyle/>
        <a:p>
          <a:endParaRPr lang="ru-RU" sz="1050"/>
        </a:p>
      </dgm:t>
    </dgm:pt>
    <dgm:pt modelId="{0031ABC7-D017-46FF-AF7D-3BC384D3B19C}" type="sibTrans" cxnId="{12F81828-60E1-4842-8955-211D2488999E}">
      <dgm:prSet/>
      <dgm:spPr/>
      <dgm:t>
        <a:bodyPr/>
        <a:lstStyle/>
        <a:p>
          <a:endParaRPr lang="ru-RU" sz="1050"/>
        </a:p>
      </dgm:t>
    </dgm:pt>
    <dgm:pt modelId="{1B13B810-1294-4DBD-8CA0-566955B68ED7}">
      <dgm:prSet phldrT="[Текст]" custT="1"/>
      <dgm:spPr/>
      <dgm:t>
        <a:bodyPr/>
        <a:lstStyle/>
        <a:p>
          <a:r>
            <a:rPr lang="uk-UA" sz="1600" dirty="0"/>
            <a:t>Соціально-економічна</a:t>
          </a:r>
          <a:endParaRPr lang="ru-RU" sz="1600" dirty="0"/>
        </a:p>
      </dgm:t>
    </dgm:pt>
    <dgm:pt modelId="{60D9B35B-AB12-4094-88A2-3D529CBEDA04}" type="parTrans" cxnId="{8C259920-950A-4B60-9A59-BF560E8D8E9B}">
      <dgm:prSet/>
      <dgm:spPr/>
      <dgm:t>
        <a:bodyPr/>
        <a:lstStyle/>
        <a:p>
          <a:endParaRPr lang="ru-RU" sz="1050"/>
        </a:p>
      </dgm:t>
    </dgm:pt>
    <dgm:pt modelId="{31DFA2B5-E537-4B54-9156-8144DB0447C7}" type="sibTrans" cxnId="{8C259920-950A-4B60-9A59-BF560E8D8E9B}">
      <dgm:prSet/>
      <dgm:spPr/>
      <dgm:t>
        <a:bodyPr/>
        <a:lstStyle/>
        <a:p>
          <a:endParaRPr lang="ru-RU" sz="1050"/>
        </a:p>
      </dgm:t>
    </dgm:pt>
    <dgm:pt modelId="{EF0F9495-99C1-4684-BE70-2896E26E7C4F}">
      <dgm:prSet phldrT="[Текст]" custT="1"/>
      <dgm:spPr/>
      <dgm:t>
        <a:bodyPr/>
        <a:lstStyle/>
        <a:p>
          <a:r>
            <a:rPr lang="uk-UA" sz="1600" dirty="0"/>
            <a:t>Підприємницька</a:t>
          </a:r>
          <a:endParaRPr lang="ru-RU" sz="1600" dirty="0"/>
        </a:p>
      </dgm:t>
    </dgm:pt>
    <dgm:pt modelId="{6A0AE982-4A56-4AB4-92B8-603AF15801E4}" type="parTrans" cxnId="{48AD9ACF-E760-4578-B69D-D70895DB02D8}">
      <dgm:prSet/>
      <dgm:spPr/>
      <dgm:t>
        <a:bodyPr/>
        <a:lstStyle/>
        <a:p>
          <a:endParaRPr lang="ru-RU" sz="1050"/>
        </a:p>
      </dgm:t>
    </dgm:pt>
    <dgm:pt modelId="{6A96621F-DA22-40C9-BAA3-805BF9BCCBC6}" type="sibTrans" cxnId="{48AD9ACF-E760-4578-B69D-D70895DB02D8}">
      <dgm:prSet/>
      <dgm:spPr/>
      <dgm:t>
        <a:bodyPr/>
        <a:lstStyle/>
        <a:p>
          <a:endParaRPr lang="ru-RU" sz="1050"/>
        </a:p>
      </dgm:t>
    </dgm:pt>
    <dgm:pt modelId="{9E3A20EF-8FAB-45A9-900C-45DC870AFD17}">
      <dgm:prSet phldrT="[Текст]" custT="1"/>
      <dgm:spPr/>
      <dgm:t>
        <a:bodyPr/>
        <a:lstStyle/>
        <a:p>
          <a:r>
            <a:rPr lang="uk-UA" sz="1600" dirty="0"/>
            <a:t>Виробнича</a:t>
          </a:r>
          <a:endParaRPr lang="ru-RU" sz="1600" dirty="0"/>
        </a:p>
      </dgm:t>
    </dgm:pt>
    <dgm:pt modelId="{2B0FB6F5-E28E-474F-8D3E-8CFCEBBFD484}" type="parTrans" cxnId="{86EDA278-846A-4A17-9356-C76A89C4ACCC}">
      <dgm:prSet/>
      <dgm:spPr/>
      <dgm:t>
        <a:bodyPr/>
        <a:lstStyle/>
        <a:p>
          <a:endParaRPr lang="ru-RU" sz="1050"/>
        </a:p>
      </dgm:t>
    </dgm:pt>
    <dgm:pt modelId="{3559B1FA-DD1E-456E-B9C9-B7E6098C3F42}" type="sibTrans" cxnId="{86EDA278-846A-4A17-9356-C76A89C4ACCC}">
      <dgm:prSet/>
      <dgm:spPr/>
      <dgm:t>
        <a:bodyPr/>
        <a:lstStyle/>
        <a:p>
          <a:endParaRPr lang="ru-RU" sz="1050"/>
        </a:p>
      </dgm:t>
    </dgm:pt>
    <dgm:pt modelId="{62AB869F-C793-49D1-A52C-C1598386B2B3}">
      <dgm:prSet phldrT="[Текст]" custT="1"/>
      <dgm:spPr/>
      <dgm:t>
        <a:bodyPr/>
        <a:lstStyle/>
        <a:p>
          <a:r>
            <a:rPr lang="uk-UA" sz="1600" dirty="0"/>
            <a:t>Стабілізаційна</a:t>
          </a:r>
          <a:endParaRPr lang="ru-RU" sz="1600" dirty="0"/>
        </a:p>
      </dgm:t>
    </dgm:pt>
    <dgm:pt modelId="{AD603065-9755-409F-9D28-D71C4E0F9E14}" type="parTrans" cxnId="{1EDCEE22-6968-4FA7-BFAA-58FC8AF1530B}">
      <dgm:prSet/>
      <dgm:spPr/>
      <dgm:t>
        <a:bodyPr/>
        <a:lstStyle/>
        <a:p>
          <a:endParaRPr lang="ru-RU" sz="1050"/>
        </a:p>
      </dgm:t>
    </dgm:pt>
    <dgm:pt modelId="{D3A0E2E5-9DB2-4F38-9B9E-133EA577557C}" type="sibTrans" cxnId="{1EDCEE22-6968-4FA7-BFAA-58FC8AF1530B}">
      <dgm:prSet/>
      <dgm:spPr/>
      <dgm:t>
        <a:bodyPr/>
        <a:lstStyle/>
        <a:p>
          <a:endParaRPr lang="ru-RU" sz="1050"/>
        </a:p>
      </dgm:t>
    </dgm:pt>
    <dgm:pt modelId="{885C6F31-3B68-4C92-800A-E1C99C85EC1C}">
      <dgm:prSet custT="1"/>
      <dgm:spPr/>
      <dgm:t>
        <a:bodyPr/>
        <a:lstStyle/>
        <a:p>
          <a:r>
            <a:rPr lang="uk-UA" sz="1600" dirty="0"/>
            <a:t>Інвестиційна</a:t>
          </a:r>
          <a:endParaRPr lang="ru-RU" sz="1600" dirty="0"/>
        </a:p>
      </dgm:t>
    </dgm:pt>
    <dgm:pt modelId="{A0F4EDCD-2A83-4EBE-8406-1E218F62CA94}" type="parTrans" cxnId="{DDC3FE3D-AB7F-4CA7-B2AB-63CEA6CEF437}">
      <dgm:prSet/>
      <dgm:spPr/>
      <dgm:t>
        <a:bodyPr/>
        <a:lstStyle/>
        <a:p>
          <a:endParaRPr lang="ru-RU" sz="1050"/>
        </a:p>
      </dgm:t>
    </dgm:pt>
    <dgm:pt modelId="{0464DB02-BC9A-48A0-BFFD-6FC724F46E32}" type="sibTrans" cxnId="{DDC3FE3D-AB7F-4CA7-B2AB-63CEA6CEF437}">
      <dgm:prSet/>
      <dgm:spPr/>
      <dgm:t>
        <a:bodyPr/>
        <a:lstStyle/>
        <a:p>
          <a:endParaRPr lang="ru-RU" sz="1050"/>
        </a:p>
      </dgm:t>
    </dgm:pt>
    <dgm:pt modelId="{81DDF453-591D-408F-BC43-652E129B5BFB}">
      <dgm:prSet custT="1"/>
      <dgm:spPr/>
      <dgm:t>
        <a:bodyPr/>
        <a:lstStyle/>
        <a:p>
          <a:r>
            <a:rPr lang="uk-UA" sz="1050" dirty="0"/>
            <a:t>Збутова</a:t>
          </a:r>
          <a:endParaRPr lang="ru-RU" sz="1050" dirty="0"/>
        </a:p>
      </dgm:t>
    </dgm:pt>
    <dgm:pt modelId="{CDD9C936-6FF9-4170-B132-E0C09708132D}" type="parTrans" cxnId="{28426656-E084-46B8-87CB-543B04657120}">
      <dgm:prSet/>
      <dgm:spPr/>
      <dgm:t>
        <a:bodyPr/>
        <a:lstStyle/>
        <a:p>
          <a:endParaRPr lang="ru-RU" sz="1050"/>
        </a:p>
      </dgm:t>
    </dgm:pt>
    <dgm:pt modelId="{B898ABD7-DBA8-4831-99A1-9D41D2753443}" type="sibTrans" cxnId="{28426656-E084-46B8-87CB-543B04657120}">
      <dgm:prSet/>
      <dgm:spPr/>
      <dgm:t>
        <a:bodyPr/>
        <a:lstStyle/>
        <a:p>
          <a:endParaRPr lang="ru-RU" sz="1050"/>
        </a:p>
      </dgm:t>
    </dgm:pt>
    <dgm:pt modelId="{E03C2D7D-0335-450C-A80B-48B4B8050A07}">
      <dgm:prSet custT="1"/>
      <dgm:spPr/>
      <dgm:t>
        <a:bodyPr/>
        <a:lstStyle/>
        <a:p>
          <a:r>
            <a:rPr lang="uk-UA" sz="1600" dirty="0"/>
            <a:t>Інноваційна</a:t>
          </a:r>
          <a:endParaRPr lang="ru-RU" sz="1600" dirty="0"/>
        </a:p>
      </dgm:t>
    </dgm:pt>
    <dgm:pt modelId="{C5F7D2C7-0942-4E5B-8628-0CAF9D6A6234}" type="parTrans" cxnId="{04294CB7-219B-4047-A422-FEA45CE962AE}">
      <dgm:prSet/>
      <dgm:spPr/>
      <dgm:t>
        <a:bodyPr/>
        <a:lstStyle/>
        <a:p>
          <a:endParaRPr lang="ru-RU" sz="1050"/>
        </a:p>
      </dgm:t>
    </dgm:pt>
    <dgm:pt modelId="{D0376837-555A-4388-9306-1844ECE53758}" type="sibTrans" cxnId="{04294CB7-219B-4047-A422-FEA45CE962AE}">
      <dgm:prSet/>
      <dgm:spPr/>
      <dgm:t>
        <a:bodyPr/>
        <a:lstStyle/>
        <a:p>
          <a:endParaRPr lang="ru-RU" sz="1050"/>
        </a:p>
      </dgm:t>
    </dgm:pt>
    <dgm:pt modelId="{14305A7E-7ECE-4FAE-8C2C-EA7485EE12AE}" type="pres">
      <dgm:prSet presAssocID="{568E80F1-0082-434E-8FDD-C7290187D53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82E28F9-6B65-404D-A0AA-A2170C8F33B7}" type="pres">
      <dgm:prSet presAssocID="{1DA77398-1EB6-4131-A69B-C77519D315A5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971981-F48B-41BB-8111-B60FE9C965A2}" type="pres">
      <dgm:prSet presAssocID="{1DA77398-1EB6-4131-A69B-C77519D315A5}" presName="spNode" presStyleCnt="0"/>
      <dgm:spPr/>
    </dgm:pt>
    <dgm:pt modelId="{E45745F4-D570-4573-8AFF-E693DE01B21D}" type="pres">
      <dgm:prSet presAssocID="{0031ABC7-D017-46FF-AF7D-3BC384D3B19C}" presName="sibTrans" presStyleLbl="sibTrans1D1" presStyleIdx="0" presStyleCnt="8"/>
      <dgm:spPr/>
      <dgm:t>
        <a:bodyPr/>
        <a:lstStyle/>
        <a:p>
          <a:endParaRPr lang="ru-RU"/>
        </a:p>
      </dgm:t>
    </dgm:pt>
    <dgm:pt modelId="{85E58E64-4988-483B-A2EA-920C2265E2DE}" type="pres">
      <dgm:prSet presAssocID="{885C6F31-3B68-4C92-800A-E1C99C85EC1C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FBB51F-F119-4080-AA29-EE20432E88C7}" type="pres">
      <dgm:prSet presAssocID="{885C6F31-3B68-4C92-800A-E1C99C85EC1C}" presName="spNode" presStyleCnt="0"/>
      <dgm:spPr/>
    </dgm:pt>
    <dgm:pt modelId="{B6FAF74D-27CF-4AFF-B7C4-C5C47B472405}" type="pres">
      <dgm:prSet presAssocID="{0464DB02-BC9A-48A0-BFFD-6FC724F46E32}" presName="sibTrans" presStyleLbl="sibTrans1D1" presStyleIdx="1" presStyleCnt="8"/>
      <dgm:spPr/>
      <dgm:t>
        <a:bodyPr/>
        <a:lstStyle/>
        <a:p>
          <a:endParaRPr lang="ru-RU"/>
        </a:p>
      </dgm:t>
    </dgm:pt>
    <dgm:pt modelId="{A83DFC43-5ECE-445A-8556-F3870467F83B}" type="pres">
      <dgm:prSet presAssocID="{E03C2D7D-0335-450C-A80B-48B4B8050A07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4E9DE6-325B-4AB3-9377-0DF7D3041C9D}" type="pres">
      <dgm:prSet presAssocID="{E03C2D7D-0335-450C-A80B-48B4B8050A07}" presName="spNode" presStyleCnt="0"/>
      <dgm:spPr/>
    </dgm:pt>
    <dgm:pt modelId="{D594C300-7BFE-49B6-A339-46362908E4B1}" type="pres">
      <dgm:prSet presAssocID="{D0376837-555A-4388-9306-1844ECE53758}" presName="sibTrans" presStyleLbl="sibTrans1D1" presStyleIdx="2" presStyleCnt="8"/>
      <dgm:spPr/>
      <dgm:t>
        <a:bodyPr/>
        <a:lstStyle/>
        <a:p>
          <a:endParaRPr lang="ru-RU"/>
        </a:p>
      </dgm:t>
    </dgm:pt>
    <dgm:pt modelId="{D9C5571F-AEE3-45A0-9D90-87AC0E9AF9B3}" type="pres">
      <dgm:prSet presAssocID="{81DDF453-591D-408F-BC43-652E129B5BFB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9E4896-1DFB-48BF-AF09-3CF0D9678C1E}" type="pres">
      <dgm:prSet presAssocID="{81DDF453-591D-408F-BC43-652E129B5BFB}" presName="spNode" presStyleCnt="0"/>
      <dgm:spPr/>
    </dgm:pt>
    <dgm:pt modelId="{11E34A5C-D302-4492-B6BB-B53399822B72}" type="pres">
      <dgm:prSet presAssocID="{B898ABD7-DBA8-4831-99A1-9D41D2753443}" presName="sibTrans" presStyleLbl="sibTrans1D1" presStyleIdx="3" presStyleCnt="8"/>
      <dgm:spPr/>
      <dgm:t>
        <a:bodyPr/>
        <a:lstStyle/>
        <a:p>
          <a:endParaRPr lang="ru-RU"/>
        </a:p>
      </dgm:t>
    </dgm:pt>
    <dgm:pt modelId="{CA2DDA82-4928-465F-9D1E-B5372CFA3254}" type="pres">
      <dgm:prSet presAssocID="{1B13B810-1294-4DBD-8CA0-566955B68ED7}" presName="node" presStyleLbl="node1" presStyleIdx="4" presStyleCnt="8" custScaleY="198589" custRadScaleRad="99763" custRadScaleInc="-165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26ED41-D6B2-410B-9074-96CBBC650A6C}" type="pres">
      <dgm:prSet presAssocID="{1B13B810-1294-4DBD-8CA0-566955B68ED7}" presName="spNode" presStyleCnt="0"/>
      <dgm:spPr/>
    </dgm:pt>
    <dgm:pt modelId="{BF6D0B93-676A-49ED-B1CB-50E6D321D1A5}" type="pres">
      <dgm:prSet presAssocID="{31DFA2B5-E537-4B54-9156-8144DB0447C7}" presName="sibTrans" presStyleLbl="sibTrans1D1" presStyleIdx="4" presStyleCnt="8"/>
      <dgm:spPr/>
      <dgm:t>
        <a:bodyPr/>
        <a:lstStyle/>
        <a:p>
          <a:endParaRPr lang="ru-RU"/>
        </a:p>
      </dgm:t>
    </dgm:pt>
    <dgm:pt modelId="{5C7E45DC-94FC-4608-857C-8A19FEA5551B}" type="pres">
      <dgm:prSet presAssocID="{EF0F9495-99C1-4684-BE70-2896E26E7C4F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EB1C3A-5B57-4A7F-B7DF-22020F48960B}" type="pres">
      <dgm:prSet presAssocID="{EF0F9495-99C1-4684-BE70-2896E26E7C4F}" presName="spNode" presStyleCnt="0"/>
      <dgm:spPr/>
    </dgm:pt>
    <dgm:pt modelId="{7D24F06B-DECD-4738-94EC-51F35401FCE9}" type="pres">
      <dgm:prSet presAssocID="{6A96621F-DA22-40C9-BAA3-805BF9BCCBC6}" presName="sibTrans" presStyleLbl="sibTrans1D1" presStyleIdx="5" presStyleCnt="8"/>
      <dgm:spPr/>
      <dgm:t>
        <a:bodyPr/>
        <a:lstStyle/>
        <a:p>
          <a:endParaRPr lang="ru-RU"/>
        </a:p>
      </dgm:t>
    </dgm:pt>
    <dgm:pt modelId="{74F2B20B-AF67-4AF5-A9BE-14A1E026D60C}" type="pres">
      <dgm:prSet presAssocID="{9E3A20EF-8FAB-45A9-900C-45DC870AFD17}" presName="node" presStyleLbl="node1" presStyleIdx="6" presStyleCnt="8" custRadScaleRad="100002" custRadScaleInc="26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E62B7F-6AC9-4828-95FF-03B4FAB87157}" type="pres">
      <dgm:prSet presAssocID="{9E3A20EF-8FAB-45A9-900C-45DC870AFD17}" presName="spNode" presStyleCnt="0"/>
      <dgm:spPr/>
    </dgm:pt>
    <dgm:pt modelId="{E633807A-170E-4203-BFCF-3163686C212D}" type="pres">
      <dgm:prSet presAssocID="{3559B1FA-DD1E-456E-B9C9-B7E6098C3F42}" presName="sibTrans" presStyleLbl="sibTrans1D1" presStyleIdx="6" presStyleCnt="8"/>
      <dgm:spPr/>
      <dgm:t>
        <a:bodyPr/>
        <a:lstStyle/>
        <a:p>
          <a:endParaRPr lang="ru-RU"/>
        </a:p>
      </dgm:t>
    </dgm:pt>
    <dgm:pt modelId="{AE3D3ADD-1674-490B-A1A5-CF29B1A5138F}" type="pres">
      <dgm:prSet presAssocID="{62AB869F-C793-49D1-A52C-C1598386B2B3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69397F-35FE-4597-B1AC-774C44E248F2}" type="pres">
      <dgm:prSet presAssocID="{62AB869F-C793-49D1-A52C-C1598386B2B3}" presName="spNode" presStyleCnt="0"/>
      <dgm:spPr/>
    </dgm:pt>
    <dgm:pt modelId="{16FE08E3-0FD5-403E-B7FA-23B7831E020E}" type="pres">
      <dgm:prSet presAssocID="{D3A0E2E5-9DB2-4F38-9B9E-133EA577557C}" presName="sibTrans" presStyleLbl="sibTrans1D1" presStyleIdx="7" presStyleCnt="8"/>
      <dgm:spPr/>
      <dgm:t>
        <a:bodyPr/>
        <a:lstStyle/>
        <a:p>
          <a:endParaRPr lang="ru-RU"/>
        </a:p>
      </dgm:t>
    </dgm:pt>
  </dgm:ptLst>
  <dgm:cxnLst>
    <dgm:cxn modelId="{9E19BF79-4534-4FFC-8DDA-77B8B26856FD}" type="presOf" srcId="{0464DB02-BC9A-48A0-BFFD-6FC724F46E32}" destId="{B6FAF74D-27CF-4AFF-B7C4-C5C47B472405}" srcOrd="0" destOrd="0" presId="urn:microsoft.com/office/officeart/2005/8/layout/cycle6"/>
    <dgm:cxn modelId="{F0A55A94-C9EE-4F08-B29B-F02905A10B9E}" type="presOf" srcId="{EF0F9495-99C1-4684-BE70-2896E26E7C4F}" destId="{5C7E45DC-94FC-4608-857C-8A19FEA5551B}" srcOrd="0" destOrd="0" presId="urn:microsoft.com/office/officeart/2005/8/layout/cycle6"/>
    <dgm:cxn modelId="{A674B6CB-8FC7-4CF5-A98A-FA5A43D25259}" type="presOf" srcId="{885C6F31-3B68-4C92-800A-E1C99C85EC1C}" destId="{85E58E64-4988-483B-A2EA-920C2265E2DE}" srcOrd="0" destOrd="0" presId="urn:microsoft.com/office/officeart/2005/8/layout/cycle6"/>
    <dgm:cxn modelId="{CFBA26C8-A268-4439-A097-CC9F83E75285}" type="presOf" srcId="{81DDF453-591D-408F-BC43-652E129B5BFB}" destId="{D9C5571F-AEE3-45A0-9D90-87AC0E9AF9B3}" srcOrd="0" destOrd="0" presId="urn:microsoft.com/office/officeart/2005/8/layout/cycle6"/>
    <dgm:cxn modelId="{9C7D862B-6297-47FF-8DB9-88CDC94F6F3C}" type="presOf" srcId="{E03C2D7D-0335-450C-A80B-48B4B8050A07}" destId="{A83DFC43-5ECE-445A-8556-F3870467F83B}" srcOrd="0" destOrd="0" presId="urn:microsoft.com/office/officeart/2005/8/layout/cycle6"/>
    <dgm:cxn modelId="{04294CB7-219B-4047-A422-FEA45CE962AE}" srcId="{568E80F1-0082-434E-8FDD-C7290187D53E}" destId="{E03C2D7D-0335-450C-A80B-48B4B8050A07}" srcOrd="2" destOrd="0" parTransId="{C5F7D2C7-0942-4E5B-8628-0CAF9D6A6234}" sibTransId="{D0376837-555A-4388-9306-1844ECE53758}"/>
    <dgm:cxn modelId="{28426656-E084-46B8-87CB-543B04657120}" srcId="{568E80F1-0082-434E-8FDD-C7290187D53E}" destId="{81DDF453-591D-408F-BC43-652E129B5BFB}" srcOrd="3" destOrd="0" parTransId="{CDD9C936-6FF9-4170-B132-E0C09708132D}" sibTransId="{B898ABD7-DBA8-4831-99A1-9D41D2753443}"/>
    <dgm:cxn modelId="{86EDA278-846A-4A17-9356-C76A89C4ACCC}" srcId="{568E80F1-0082-434E-8FDD-C7290187D53E}" destId="{9E3A20EF-8FAB-45A9-900C-45DC870AFD17}" srcOrd="6" destOrd="0" parTransId="{2B0FB6F5-E28E-474F-8D3E-8CFCEBBFD484}" sibTransId="{3559B1FA-DD1E-456E-B9C9-B7E6098C3F42}"/>
    <dgm:cxn modelId="{DDC3FE3D-AB7F-4CA7-B2AB-63CEA6CEF437}" srcId="{568E80F1-0082-434E-8FDD-C7290187D53E}" destId="{885C6F31-3B68-4C92-800A-E1C99C85EC1C}" srcOrd="1" destOrd="0" parTransId="{A0F4EDCD-2A83-4EBE-8406-1E218F62CA94}" sibTransId="{0464DB02-BC9A-48A0-BFFD-6FC724F46E32}"/>
    <dgm:cxn modelId="{48AD9ACF-E760-4578-B69D-D70895DB02D8}" srcId="{568E80F1-0082-434E-8FDD-C7290187D53E}" destId="{EF0F9495-99C1-4684-BE70-2896E26E7C4F}" srcOrd="5" destOrd="0" parTransId="{6A0AE982-4A56-4AB4-92B8-603AF15801E4}" sibTransId="{6A96621F-DA22-40C9-BAA3-805BF9BCCBC6}"/>
    <dgm:cxn modelId="{8C259920-950A-4B60-9A59-BF560E8D8E9B}" srcId="{568E80F1-0082-434E-8FDD-C7290187D53E}" destId="{1B13B810-1294-4DBD-8CA0-566955B68ED7}" srcOrd="4" destOrd="0" parTransId="{60D9B35B-AB12-4094-88A2-3D529CBEDA04}" sibTransId="{31DFA2B5-E537-4B54-9156-8144DB0447C7}"/>
    <dgm:cxn modelId="{29108BCA-A687-47A4-834F-94671E2105D5}" type="presOf" srcId="{6A96621F-DA22-40C9-BAA3-805BF9BCCBC6}" destId="{7D24F06B-DECD-4738-94EC-51F35401FCE9}" srcOrd="0" destOrd="0" presId="urn:microsoft.com/office/officeart/2005/8/layout/cycle6"/>
    <dgm:cxn modelId="{BC89D7BC-E0EE-424F-A98B-FD1651EB9BCA}" type="presOf" srcId="{3559B1FA-DD1E-456E-B9C9-B7E6098C3F42}" destId="{E633807A-170E-4203-BFCF-3163686C212D}" srcOrd="0" destOrd="0" presId="urn:microsoft.com/office/officeart/2005/8/layout/cycle6"/>
    <dgm:cxn modelId="{AD7D3601-1AB8-470A-A80E-D3CD60965F0F}" type="presOf" srcId="{568E80F1-0082-434E-8FDD-C7290187D53E}" destId="{14305A7E-7ECE-4FAE-8C2C-EA7485EE12AE}" srcOrd="0" destOrd="0" presId="urn:microsoft.com/office/officeart/2005/8/layout/cycle6"/>
    <dgm:cxn modelId="{A0A10DD5-2DDF-452A-B2CB-E71A45786A36}" type="presOf" srcId="{D3A0E2E5-9DB2-4F38-9B9E-133EA577557C}" destId="{16FE08E3-0FD5-403E-B7FA-23B7831E020E}" srcOrd="0" destOrd="0" presId="urn:microsoft.com/office/officeart/2005/8/layout/cycle6"/>
    <dgm:cxn modelId="{79D3E136-5BE1-4562-9A22-296C70480D6E}" type="presOf" srcId="{1B13B810-1294-4DBD-8CA0-566955B68ED7}" destId="{CA2DDA82-4928-465F-9D1E-B5372CFA3254}" srcOrd="0" destOrd="0" presId="urn:microsoft.com/office/officeart/2005/8/layout/cycle6"/>
    <dgm:cxn modelId="{CA43B453-CA26-45F4-86EE-722B8472DF1B}" type="presOf" srcId="{D0376837-555A-4388-9306-1844ECE53758}" destId="{D594C300-7BFE-49B6-A339-46362908E4B1}" srcOrd="0" destOrd="0" presId="urn:microsoft.com/office/officeart/2005/8/layout/cycle6"/>
    <dgm:cxn modelId="{2D04A86B-3075-47A5-AB08-D3F7AC6BB36C}" type="presOf" srcId="{1DA77398-1EB6-4131-A69B-C77519D315A5}" destId="{882E28F9-6B65-404D-A0AA-A2170C8F33B7}" srcOrd="0" destOrd="0" presId="urn:microsoft.com/office/officeart/2005/8/layout/cycle6"/>
    <dgm:cxn modelId="{1EDCEE22-6968-4FA7-BFAA-58FC8AF1530B}" srcId="{568E80F1-0082-434E-8FDD-C7290187D53E}" destId="{62AB869F-C793-49D1-A52C-C1598386B2B3}" srcOrd="7" destOrd="0" parTransId="{AD603065-9755-409F-9D28-D71C4E0F9E14}" sibTransId="{D3A0E2E5-9DB2-4F38-9B9E-133EA577557C}"/>
    <dgm:cxn modelId="{C8BE7C2F-0306-4066-B157-A03A9651E2F6}" type="presOf" srcId="{62AB869F-C793-49D1-A52C-C1598386B2B3}" destId="{AE3D3ADD-1674-490B-A1A5-CF29B1A5138F}" srcOrd="0" destOrd="0" presId="urn:microsoft.com/office/officeart/2005/8/layout/cycle6"/>
    <dgm:cxn modelId="{4EDFA4AE-92EA-417A-B8E5-BD0F5F762C47}" type="presOf" srcId="{B898ABD7-DBA8-4831-99A1-9D41D2753443}" destId="{11E34A5C-D302-4492-B6BB-B53399822B72}" srcOrd="0" destOrd="0" presId="urn:microsoft.com/office/officeart/2005/8/layout/cycle6"/>
    <dgm:cxn modelId="{74C22D19-7F04-47BF-B358-4708C0F023E6}" type="presOf" srcId="{9E3A20EF-8FAB-45A9-900C-45DC870AFD17}" destId="{74F2B20B-AF67-4AF5-A9BE-14A1E026D60C}" srcOrd="0" destOrd="0" presId="urn:microsoft.com/office/officeart/2005/8/layout/cycle6"/>
    <dgm:cxn modelId="{55FEE950-B968-4B3C-AB8B-0E4058024CF1}" type="presOf" srcId="{31DFA2B5-E537-4B54-9156-8144DB0447C7}" destId="{BF6D0B93-676A-49ED-B1CB-50E6D321D1A5}" srcOrd="0" destOrd="0" presId="urn:microsoft.com/office/officeart/2005/8/layout/cycle6"/>
    <dgm:cxn modelId="{FA140D1E-4A86-4B8E-8D3B-335515DBCD15}" type="presOf" srcId="{0031ABC7-D017-46FF-AF7D-3BC384D3B19C}" destId="{E45745F4-D570-4573-8AFF-E693DE01B21D}" srcOrd="0" destOrd="0" presId="urn:microsoft.com/office/officeart/2005/8/layout/cycle6"/>
    <dgm:cxn modelId="{12F81828-60E1-4842-8955-211D2488999E}" srcId="{568E80F1-0082-434E-8FDD-C7290187D53E}" destId="{1DA77398-1EB6-4131-A69B-C77519D315A5}" srcOrd="0" destOrd="0" parTransId="{D136E4CB-DDEC-40EC-95D8-F9A59C01E8AF}" sibTransId="{0031ABC7-D017-46FF-AF7D-3BC384D3B19C}"/>
    <dgm:cxn modelId="{324CE9D9-FE2E-4C8F-BC10-4A8887A11335}" type="presParOf" srcId="{14305A7E-7ECE-4FAE-8C2C-EA7485EE12AE}" destId="{882E28F9-6B65-404D-A0AA-A2170C8F33B7}" srcOrd="0" destOrd="0" presId="urn:microsoft.com/office/officeart/2005/8/layout/cycle6"/>
    <dgm:cxn modelId="{422B7213-46F5-40FE-AD2C-8C7147511E15}" type="presParOf" srcId="{14305A7E-7ECE-4FAE-8C2C-EA7485EE12AE}" destId="{B3971981-F48B-41BB-8111-B60FE9C965A2}" srcOrd="1" destOrd="0" presId="urn:microsoft.com/office/officeart/2005/8/layout/cycle6"/>
    <dgm:cxn modelId="{BEBAFCBD-14B7-48E3-B7E5-73B3ED61B2D5}" type="presParOf" srcId="{14305A7E-7ECE-4FAE-8C2C-EA7485EE12AE}" destId="{E45745F4-D570-4573-8AFF-E693DE01B21D}" srcOrd="2" destOrd="0" presId="urn:microsoft.com/office/officeart/2005/8/layout/cycle6"/>
    <dgm:cxn modelId="{30A3CAFB-3E83-41FB-8B3D-D0210B0F64E2}" type="presParOf" srcId="{14305A7E-7ECE-4FAE-8C2C-EA7485EE12AE}" destId="{85E58E64-4988-483B-A2EA-920C2265E2DE}" srcOrd="3" destOrd="0" presId="urn:microsoft.com/office/officeart/2005/8/layout/cycle6"/>
    <dgm:cxn modelId="{16353141-1CB2-4994-A5AC-287E6864BFC3}" type="presParOf" srcId="{14305A7E-7ECE-4FAE-8C2C-EA7485EE12AE}" destId="{24FBB51F-F119-4080-AA29-EE20432E88C7}" srcOrd="4" destOrd="0" presId="urn:microsoft.com/office/officeart/2005/8/layout/cycle6"/>
    <dgm:cxn modelId="{9B0514CD-0B66-408C-AFC0-A91BA2EC52AA}" type="presParOf" srcId="{14305A7E-7ECE-4FAE-8C2C-EA7485EE12AE}" destId="{B6FAF74D-27CF-4AFF-B7C4-C5C47B472405}" srcOrd="5" destOrd="0" presId="urn:microsoft.com/office/officeart/2005/8/layout/cycle6"/>
    <dgm:cxn modelId="{F0763B74-5497-4296-99B9-1D2EBC6A2341}" type="presParOf" srcId="{14305A7E-7ECE-4FAE-8C2C-EA7485EE12AE}" destId="{A83DFC43-5ECE-445A-8556-F3870467F83B}" srcOrd="6" destOrd="0" presId="urn:microsoft.com/office/officeart/2005/8/layout/cycle6"/>
    <dgm:cxn modelId="{156A0448-60BE-4FD5-B6CA-18F39847CB3F}" type="presParOf" srcId="{14305A7E-7ECE-4FAE-8C2C-EA7485EE12AE}" destId="{1B4E9DE6-325B-4AB3-9377-0DF7D3041C9D}" srcOrd="7" destOrd="0" presId="urn:microsoft.com/office/officeart/2005/8/layout/cycle6"/>
    <dgm:cxn modelId="{FDE2BE47-9CDB-43E5-B7C6-204CFEDA1E80}" type="presParOf" srcId="{14305A7E-7ECE-4FAE-8C2C-EA7485EE12AE}" destId="{D594C300-7BFE-49B6-A339-46362908E4B1}" srcOrd="8" destOrd="0" presId="urn:microsoft.com/office/officeart/2005/8/layout/cycle6"/>
    <dgm:cxn modelId="{3F74BEA4-5D9B-4E0A-9772-65D621A5BD8C}" type="presParOf" srcId="{14305A7E-7ECE-4FAE-8C2C-EA7485EE12AE}" destId="{D9C5571F-AEE3-45A0-9D90-87AC0E9AF9B3}" srcOrd="9" destOrd="0" presId="urn:microsoft.com/office/officeart/2005/8/layout/cycle6"/>
    <dgm:cxn modelId="{755CDEDA-0DB3-4BE7-991E-9E3B6E8FB973}" type="presParOf" srcId="{14305A7E-7ECE-4FAE-8C2C-EA7485EE12AE}" destId="{9E9E4896-1DFB-48BF-AF09-3CF0D9678C1E}" srcOrd="10" destOrd="0" presId="urn:microsoft.com/office/officeart/2005/8/layout/cycle6"/>
    <dgm:cxn modelId="{61C93824-9F76-4078-964A-CAD9F4F3422E}" type="presParOf" srcId="{14305A7E-7ECE-4FAE-8C2C-EA7485EE12AE}" destId="{11E34A5C-D302-4492-B6BB-B53399822B72}" srcOrd="11" destOrd="0" presId="urn:microsoft.com/office/officeart/2005/8/layout/cycle6"/>
    <dgm:cxn modelId="{2785716D-0C55-48E0-99BC-39EDBEF57786}" type="presParOf" srcId="{14305A7E-7ECE-4FAE-8C2C-EA7485EE12AE}" destId="{CA2DDA82-4928-465F-9D1E-B5372CFA3254}" srcOrd="12" destOrd="0" presId="urn:microsoft.com/office/officeart/2005/8/layout/cycle6"/>
    <dgm:cxn modelId="{CCC84F23-E830-4BBB-92CF-C2A25FE0F4B8}" type="presParOf" srcId="{14305A7E-7ECE-4FAE-8C2C-EA7485EE12AE}" destId="{0D26ED41-D6B2-410B-9074-96CBBC650A6C}" srcOrd="13" destOrd="0" presId="urn:microsoft.com/office/officeart/2005/8/layout/cycle6"/>
    <dgm:cxn modelId="{382ADAF9-E42F-4D00-A074-0E905AF6AE39}" type="presParOf" srcId="{14305A7E-7ECE-4FAE-8C2C-EA7485EE12AE}" destId="{BF6D0B93-676A-49ED-B1CB-50E6D321D1A5}" srcOrd="14" destOrd="0" presId="urn:microsoft.com/office/officeart/2005/8/layout/cycle6"/>
    <dgm:cxn modelId="{08CC599C-5990-4434-824B-A67ABB8C5691}" type="presParOf" srcId="{14305A7E-7ECE-4FAE-8C2C-EA7485EE12AE}" destId="{5C7E45DC-94FC-4608-857C-8A19FEA5551B}" srcOrd="15" destOrd="0" presId="urn:microsoft.com/office/officeart/2005/8/layout/cycle6"/>
    <dgm:cxn modelId="{B91342C7-6680-48B4-BCB1-87E1C758D079}" type="presParOf" srcId="{14305A7E-7ECE-4FAE-8C2C-EA7485EE12AE}" destId="{DDEB1C3A-5B57-4A7F-B7DF-22020F48960B}" srcOrd="16" destOrd="0" presId="urn:microsoft.com/office/officeart/2005/8/layout/cycle6"/>
    <dgm:cxn modelId="{AAE19850-FCF8-4E61-B37E-096BEBF1507C}" type="presParOf" srcId="{14305A7E-7ECE-4FAE-8C2C-EA7485EE12AE}" destId="{7D24F06B-DECD-4738-94EC-51F35401FCE9}" srcOrd="17" destOrd="0" presId="urn:microsoft.com/office/officeart/2005/8/layout/cycle6"/>
    <dgm:cxn modelId="{1138C8E4-1304-4A49-8DA8-B6547A1B480E}" type="presParOf" srcId="{14305A7E-7ECE-4FAE-8C2C-EA7485EE12AE}" destId="{74F2B20B-AF67-4AF5-A9BE-14A1E026D60C}" srcOrd="18" destOrd="0" presId="urn:microsoft.com/office/officeart/2005/8/layout/cycle6"/>
    <dgm:cxn modelId="{FBAE2928-034C-459E-AC89-26E69D7A404E}" type="presParOf" srcId="{14305A7E-7ECE-4FAE-8C2C-EA7485EE12AE}" destId="{4DE62B7F-6AC9-4828-95FF-03B4FAB87157}" srcOrd="19" destOrd="0" presId="urn:microsoft.com/office/officeart/2005/8/layout/cycle6"/>
    <dgm:cxn modelId="{E1B5C8EF-4C8B-4767-957C-E08A29B1C26D}" type="presParOf" srcId="{14305A7E-7ECE-4FAE-8C2C-EA7485EE12AE}" destId="{E633807A-170E-4203-BFCF-3163686C212D}" srcOrd="20" destOrd="0" presId="urn:microsoft.com/office/officeart/2005/8/layout/cycle6"/>
    <dgm:cxn modelId="{083B18B7-22BE-4BF0-9271-E2B4632BB84F}" type="presParOf" srcId="{14305A7E-7ECE-4FAE-8C2C-EA7485EE12AE}" destId="{AE3D3ADD-1674-490B-A1A5-CF29B1A5138F}" srcOrd="21" destOrd="0" presId="urn:microsoft.com/office/officeart/2005/8/layout/cycle6"/>
    <dgm:cxn modelId="{D9C3AF0B-4CF8-4AA9-B17A-CF4BE7325D7E}" type="presParOf" srcId="{14305A7E-7ECE-4FAE-8C2C-EA7485EE12AE}" destId="{BD69397F-35FE-4597-B1AC-774C44E248F2}" srcOrd="22" destOrd="0" presId="urn:microsoft.com/office/officeart/2005/8/layout/cycle6"/>
    <dgm:cxn modelId="{72682B92-DA6E-43B0-BF96-DA934AD78B43}" type="presParOf" srcId="{14305A7E-7ECE-4FAE-8C2C-EA7485EE12AE}" destId="{16FE08E3-0FD5-403E-B7FA-23B7831E020E}" srcOrd="23" destOrd="0" presId="urn:microsoft.com/office/officeart/2005/8/layout/cycle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46DC24-B820-46B0-88F0-048B3EF704EA}" type="datetimeFigureOut">
              <a:rPr lang="ru-RU" smtClean="0"/>
              <a:pPr/>
              <a:t>29.10.2023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1CDE8C-8074-442B-92B4-1609C0FBA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Рис. 2. Елементи лізингу як альтернативної форми фінансування</a:t>
            </a:r>
          </a:p>
          <a:p>
            <a:endParaRPr 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5</a:t>
            </a:fld>
            <a:endParaRPr lang="uk-U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14</a:t>
            </a:fld>
            <a:endParaRPr lang="uk-U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6</a:t>
            </a:fld>
            <a:endParaRPr lang="uk-UA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7</a:t>
            </a:fld>
            <a:endParaRPr lang="uk-UA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8</a:t>
            </a:fld>
            <a:endParaRPr lang="uk-UA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9</a:t>
            </a:fld>
            <a:endParaRPr lang="uk-UA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10</a:t>
            </a:fld>
            <a:endParaRPr lang="uk-U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11</a:t>
            </a:fld>
            <a:endParaRPr lang="uk-U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Рис. 4. Функції лізингу</a:t>
            </a: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12</a:t>
            </a:fld>
            <a:endParaRPr lang="uk-U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13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29.10.2023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421883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29.10.2023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004893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29.10.2023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349463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29.10.2023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5388447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29.10.2023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8645233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29.10.2023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0625823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29.10.2023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1765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29.10.2023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646058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29.10.2023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333324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29.10.2023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4015209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29.10.2023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18177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29.10.2023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857349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29.10.2023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4273523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29.10.2023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609263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29.10.2023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058412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29.10.2023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672446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45F1B-CB0F-4AF4-B3D7-F8D2A60FD90A}" type="datetimeFigureOut">
              <a:rPr lang="uk-UA" smtClean="0"/>
              <a:pPr/>
              <a:t>29.10.2023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688744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13" y="1857364"/>
            <a:ext cx="10521976" cy="2868168"/>
          </a:xfrm>
        </p:spPr>
        <p:txBody>
          <a:bodyPr/>
          <a:lstStyle/>
          <a:p>
            <a:pPr algn="ctr"/>
            <a:r>
              <a:rPr lang="uk-UA" dirty="0" smtClean="0"/>
              <a:t>ЛІЗИНГОВЕ  кредитування</a:t>
            </a:r>
            <a:br>
              <a:rPr lang="uk-UA" dirty="0" smtClean="0"/>
            </a:br>
            <a:r>
              <a:rPr lang="uk-UA" dirty="0" smtClean="0"/>
              <a:t>ПІДПРИЄМСТВ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6237" y="1000108"/>
            <a:ext cx="6819704" cy="428628"/>
          </a:xfrm>
        </p:spPr>
        <p:txBody>
          <a:bodyPr>
            <a:normAutofit lnSpcReduction="10000"/>
          </a:bodyPr>
          <a:lstStyle/>
          <a:p>
            <a:r>
              <a:rPr lang="uk-UA" sz="2400" dirty="0" smtClean="0"/>
              <a:t>ЛЕКЦІЯ № 9</a:t>
            </a:r>
            <a:endParaRPr lang="uk-UA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71462" y="214291"/>
            <a:ext cx="9620317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Рисунок 3. Взаємодія між учасниками лізингового бізнесу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1 - Ініціація одержання замовлення на лізинг.  </a:t>
            </a:r>
          </a:p>
          <a:p>
            <a:pPr algn="just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2 - Заявка на лізинг. </a:t>
            </a:r>
          </a:p>
          <a:p>
            <a:pPr algn="just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3 Розгляд заявки. </a:t>
            </a:r>
          </a:p>
          <a:p>
            <a:pPr algn="just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4 - Заявка на проведення маркетингового дослідження основних постачальників устаткування.</a:t>
            </a:r>
          </a:p>
          <a:p>
            <a:pPr algn="just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5 - Вибір найвигіднішого постачальника. </a:t>
            </a:r>
          </a:p>
          <a:p>
            <a:pPr algn="just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6 - Пакет документів за вимогою </a:t>
            </a:r>
            <a:r>
              <a:rPr lang="uk-UA" sz="2400" i="1" dirty="0" err="1" smtClean="0">
                <a:latin typeface="Times New Roman" pitchFamily="18" charset="0"/>
                <a:cs typeface="Times New Roman" pitchFamily="18" charset="0"/>
              </a:rPr>
              <a:t>лізингодавця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7 - Оцінка фінансового стану клієнта і ефективності лізингового проекту.</a:t>
            </a:r>
          </a:p>
          <a:p>
            <a:pPr algn="just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8 - Замовлення-наряд на устаткування. </a:t>
            </a:r>
          </a:p>
          <a:p>
            <a:pPr algn="just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9 - Вибір банку-кредитора. </a:t>
            </a:r>
          </a:p>
          <a:p>
            <a:pPr algn="just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10 - Вибір страхової компанії. 11 - Домовленість щодо продажу майна за залишковою вартістю.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/>
              <a:t> </a:t>
            </a:r>
            <a:endParaRPr lang="ru-RU" sz="2400" dirty="0" smtClean="0"/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    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19367" y="1071546"/>
            <a:ext cx="9153414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ринципи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лізингових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відноси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н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платність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терміновість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окупність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 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прибутковість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цільове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призначення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розмежування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функцій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власника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користувача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об‘єкта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лізингу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- пріоритет 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лізингодержувача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1333467" y="285728"/>
          <a:ext cx="8763061" cy="5500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52464" y="428605"/>
            <a:ext cx="91440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047164" y="428604"/>
          <a:ext cx="7954114" cy="3759010"/>
        </p:xfrm>
        <a:graphic>
          <a:graphicData uri="http://schemas.openxmlformats.org/drawingml/2006/table">
            <a:tbl>
              <a:tblPr/>
              <a:tblGrid>
                <a:gridCol w="2428097"/>
                <a:gridCol w="1674550"/>
                <a:gridCol w="1774638"/>
                <a:gridCol w="2076829"/>
              </a:tblGrid>
              <a:tr h="2739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Класифікаційна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ознака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4" marR="50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Види лізингу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4" marR="50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098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1. Склад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учасників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лізингової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угоди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4" marR="50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Прямий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4" marR="50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Зворотний, або ліз-бек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4" marR="50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Непрямий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4" marR="50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98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2. Об’єкт лізингу 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4" marR="50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Рухомого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майна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4" marR="50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Нерухомого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майна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4" marR="50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Виробничих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комплексів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або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проджект-ліз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4" marR="50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66712" y="1028344"/>
            <a:ext cx="98108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42197" y="928670"/>
          <a:ext cx="8605528" cy="4152056"/>
        </p:xfrm>
        <a:graphic>
          <a:graphicData uri="http://schemas.openxmlformats.org/drawingml/2006/table">
            <a:tbl>
              <a:tblPr/>
              <a:tblGrid>
                <a:gridCol w="1880071"/>
                <a:gridCol w="2220840"/>
                <a:gridCol w="2257703"/>
                <a:gridCol w="2246914"/>
              </a:tblGrid>
              <a:tr h="13298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3.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Обсяг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послуг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з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обслуговування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майна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Чистий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лізинг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або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нет-ліз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Із частковим сервісним обслуговуванням, або Tail-Ser­vice-leasing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Із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повним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сервісним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обслуговуванням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— «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мокрий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»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лізинг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або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Full-Service-leasing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98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4.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Рівень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окупності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об’єкта</a:t>
                      </a: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лізингу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Капітальний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фінансовий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)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з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повною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окупністю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Finance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Leasing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Оперативний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із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частковою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до 90 %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окупністю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«</a:t>
                      </a:r>
                      <a:r>
                        <a:rPr lang="ru-RU" sz="18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Operative</a:t>
                      </a: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Leasing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Нормативний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дійсний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)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із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частковою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окупністю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опціоном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на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викуп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73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5. Термін використання об’єкта лізингу 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Довгостроковий — строковий — рентера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Середньостроковий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хайринг (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hiring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Короткостроковий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рентинг (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renting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52464" y="1028343"/>
            <a:ext cx="933456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857215" y="785794"/>
          <a:ext cx="9290509" cy="3799922"/>
        </p:xfrm>
        <a:graphic>
          <a:graphicData uri="http://schemas.openxmlformats.org/drawingml/2006/table">
            <a:tbl>
              <a:tblPr/>
              <a:tblGrid>
                <a:gridCol w="2029720"/>
                <a:gridCol w="2397613"/>
                <a:gridCol w="2437412"/>
                <a:gridCol w="2425764"/>
              </a:tblGrid>
              <a:tr h="13817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6. Сектор ринку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Національний (внутрішній)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Міжнародний — експортний, імпортний, транзитний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Спеціальний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634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7. Характер лізингових платежів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Грошовий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Компенсаційний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Змішаний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17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8. Тип майна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З перших рук</a:t>
                      </a:r>
                      <a:r>
                        <a:rPr lang="en-US" sz="2000">
                          <a:latin typeface="Times New Roman"/>
                          <a:ea typeface="Times New Roman"/>
                          <a:cs typeface="Times New Roman"/>
                        </a:rPr>
                        <a:t>» — «First — Hand — leasing»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Вживаного майна «секонд-хенд» — «Second — Hand — leasing»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Револьверний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52464" y="1028343"/>
            <a:ext cx="933456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528549" y="1397000"/>
          <a:ext cx="8853732" cy="2643662"/>
        </p:xfrm>
        <a:graphic>
          <a:graphicData uri="http://schemas.openxmlformats.org/drawingml/2006/table">
            <a:tbl>
              <a:tblPr/>
              <a:tblGrid>
                <a:gridCol w="1806883"/>
                <a:gridCol w="2168261"/>
                <a:gridCol w="2439294"/>
                <a:gridCol w="2439294"/>
              </a:tblGrid>
              <a:tr h="13817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9.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Спосіб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фінансування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Власні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кошти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Залучені кошти — пайовий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Роздільні кошти</a:t>
                      </a:r>
                      <a:r>
                        <a:rPr lang="en-US" sz="2400">
                          <a:latin typeface="Times New Roman"/>
                          <a:ea typeface="Times New Roman"/>
                          <a:cs typeface="Times New Roman"/>
                        </a:rPr>
                        <a:t> — </a:t>
                      </a: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груповий</a:t>
                      </a:r>
                      <a:r>
                        <a:rPr lang="en-US" sz="2400">
                          <a:latin typeface="Times New Roman"/>
                          <a:ea typeface="Times New Roman"/>
                          <a:cs typeface="Times New Roman"/>
                        </a:rPr>
                        <a:t> Leveraged leasing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634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10.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Ініціатор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лізингової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угоди 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Лізинг рентера — звичайний лізинг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Хайринг 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—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лізинг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виробника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Рентинг —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лізинг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лізингодавця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52464" y="1028342"/>
            <a:ext cx="933456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400" dirty="0" smtClean="0"/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746913" y="785795"/>
          <a:ext cx="9294126" cy="4770870"/>
        </p:xfrm>
        <a:graphic>
          <a:graphicData uri="http://schemas.openxmlformats.org/drawingml/2006/table">
            <a:tbl>
              <a:tblPr/>
              <a:tblGrid>
                <a:gridCol w="3901642"/>
                <a:gridCol w="5392484"/>
              </a:tblGrid>
              <a:tr h="3088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Оперативний</a:t>
                      </a: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лізинг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Фінансовий лізинг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55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Передача ОЗ в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лізинг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не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є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об`єктом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оподаткування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ПДВ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Передача ОЗ в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лізинг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є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об`єктом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оподаткування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ПДВ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339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Передача ОЗ в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лізинг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не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змінює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податкових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зобов`язань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з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податку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на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прибуток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орендодавця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орендаря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Передача ОЗ у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лізинг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для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цілей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оподаткування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податком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на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прибуток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прирівнюється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до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його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продажу (для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лізингоодержувача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— до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придбання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49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100%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лізингових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платежів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можна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відносити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до складу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податкових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витрат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, а ПДВ за ними — до ПК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Платіж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складається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з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компенсації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частини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вартості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ОЗ,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процентів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комісії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. ПДВ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з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повної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вартості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в момент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передачі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потрапляє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до ПК.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Проценти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комісії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не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є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об`єктом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оподаткування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ПДВ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339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Після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закінчення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строку договору ОЗ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повертається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лізингодавцю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Право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власності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на ОЗ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може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перейти до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лізингоодержувача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одночасно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зі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сплатою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останнього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лізингового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платежу (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якщо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це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передбачено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договором)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473958" y="1"/>
            <a:ext cx="890832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95825" algn="l"/>
              </a:tabLst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Таблиця 2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95825" algn="l"/>
              </a:tabLst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Відмінності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оперативного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лізингу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від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фінансового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95825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37731" y="571481"/>
            <a:ext cx="8649298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Переваги лізингу: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q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лізинг дає можливість на 100% фінансувати придбання основних фондів на відміну від банківського кредиту, де фінансовими ресурсами забезпечується тільки 60-70% їх вартості;</a:t>
            </a:r>
          </a:p>
          <a:p>
            <a:pPr lvl="0" algn="just">
              <a:buFont typeface="Wingdings" pitchFamily="2" charset="2"/>
              <a:buChar char="q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підприємству простіше одержати майно в лізинг, ніж узяти позику на його придбання; лізингове майно виступає як застава, право власності на нього належить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лізингодавцю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>
              <a:buFont typeface="Wingdings" pitchFamily="2" charset="2"/>
              <a:buChar char="q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лізинг дає підприємству більше можливостей для маневрування під час виплати лізингових платежів, оскільки останні здійснюються підприємством, як правило, після одержання виторгу від реалізації продукції, виробленої на узятому в лізинг устаткуванні;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ru-RU" dirty="0" smtClean="0"/>
          </a:p>
          <a:p>
            <a:pPr algn="just"/>
            <a:endParaRPr lang="ru-RU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28548" y="857232"/>
            <a:ext cx="8733051" cy="5598504"/>
          </a:xfrm>
        </p:spPr>
        <p:txBody>
          <a:bodyPr>
            <a:normAutofit/>
          </a:bodyPr>
          <a:lstStyle/>
          <a:p>
            <a:pPr lvl="0" algn="just">
              <a:buFont typeface="Wingdings" pitchFamily="2" charset="2"/>
              <a:buChar char="q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зменшується ризик морального зношення устаткування, тому що підприємство одержує його не у власність, а в оренду; також розширюється можливість оперативного відновлення застарілої техніки без залучення власного капіталу на його фінансування;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q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лізингове майно не зараховується на баланс підприємства, що підвищує ліквідність суб'єкта господарювання і його можливість одержати банківський кредит;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q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лізингові платежі включаються до складу валових витрат, що зменшує оподатковуваний прибуток підприємства-лізингоотримувача;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61" y="1000108"/>
            <a:ext cx="9652000" cy="3429024"/>
          </a:xfrm>
        </p:spPr>
        <p:txBody>
          <a:bodyPr>
            <a:normAutofit/>
          </a:bodyPr>
          <a:lstStyle/>
          <a:p>
            <a:pPr marL="0" lvl="0" indent="360000" algn="ctr">
              <a:buNone/>
            </a:pPr>
            <a:r>
              <a:rPr lang="uk-UA" sz="3200" b="1" i="1" u="sng" dirty="0" smtClean="0">
                <a:latin typeface="Times New Roman" pitchFamily="18" charset="0"/>
                <a:cs typeface="Times New Roman" pitchFamily="18" charset="0"/>
              </a:rPr>
              <a:t>Питання лекції</a:t>
            </a:r>
            <a:r>
              <a:rPr lang="uk-UA" sz="32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360000" algn="just">
              <a:buFont typeface="+mj-lt"/>
              <a:buAutoNum type="arabicPeriod"/>
            </a:pPr>
            <a:r>
              <a:rPr lang="uk-UA" sz="3200" i="1" dirty="0" smtClean="0">
                <a:latin typeface="Times New Roman" pitchFamily="18" charset="0"/>
                <a:cs typeface="Times New Roman" pitchFamily="18" charset="0"/>
              </a:rPr>
              <a:t>Передумови застосування лізингового кредиту у діяльності підприємств. Сутність лізингового кредитування.</a:t>
            </a:r>
            <a:endParaRPr lang="ru-RU" sz="3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60000" algn="just">
              <a:buFont typeface="+mj-lt"/>
              <a:buAutoNum type="arabicPeriod"/>
            </a:pPr>
            <a:r>
              <a:rPr lang="ru-RU" sz="3200" i="1" dirty="0" err="1" smtClean="0"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err="1" smtClean="0">
                <a:latin typeface="Times New Roman" pitchFamily="18" charset="0"/>
                <a:cs typeface="Times New Roman" pitchFamily="18" charset="0"/>
              </a:rPr>
              <a:t>лізингу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i="1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 характеристика</a:t>
            </a:r>
          </a:p>
          <a:p>
            <a:pPr marL="0" indent="360000" algn="just">
              <a:buFont typeface="+mj-lt"/>
              <a:buAutoNum type="arabicPeriod"/>
            </a:pPr>
            <a:r>
              <a:rPr lang="uk-UA" sz="3200" i="1" dirty="0" smtClean="0">
                <a:latin typeface="Times New Roman" pitchFamily="18" charset="0"/>
                <a:cs typeface="Times New Roman" pitchFamily="18" charset="0"/>
              </a:rPr>
              <a:t>Переваги і недоліки лізингу</a:t>
            </a:r>
            <a:endParaRPr lang="ru-RU" sz="3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360000" algn="just">
              <a:buFont typeface="+mj-lt"/>
              <a:buAutoNum type="arabicPeriod"/>
            </a:pPr>
            <a:endParaRPr lang="uk-UA" dirty="0" smtClean="0"/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24084" y="928670"/>
            <a:ext cx="8637516" cy="4857784"/>
          </a:xfrm>
        </p:spPr>
        <p:txBody>
          <a:bodyPr/>
          <a:lstStyle/>
          <a:p>
            <a:pPr marL="514350" lvl="0" indent="-514350" algn="just">
              <a:buFont typeface="Wingdings" pitchFamily="2" charset="2"/>
              <a:buChar char="q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зменшується ризик виробництва нової продукції, оскільки при недостатньому попиті на неї підприємство може повернути об'єкт лізингу безпосередньо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лізингодавцю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buFont typeface="Wingdings" pitchFamily="2" charset="2"/>
              <a:buChar char="q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досягається ефект фінансового стимулювання, оскільки щорічні фінансові вигоди перевищують розмір відсотків за банківськім кредитом.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69742" y="928670"/>
            <a:ext cx="8391857" cy="5062697"/>
          </a:xfrm>
          <a:solidFill>
            <a:srgbClr val="9AFCA6"/>
          </a:solidFill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Недоліки: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q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вартість лізингу для лізингоотримувача, як правило, вище вартості звичайної банківської позики;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q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укладання лізингової угоди вимагає більш тривалого часу і більш складної організації, ніж складання угоди на звичайну банківську позику;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q"/>
            </a:pP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лізингодавець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бере на себе ризик можливого морального зношення основних фондів і неповне чи несвоєчасне одержання лізингових платежів.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86540" y="714356"/>
            <a:ext cx="8975060" cy="5143536"/>
          </a:xfrm>
        </p:spPr>
        <p:txBody>
          <a:bodyPr>
            <a:normAutofit/>
          </a:bodyPr>
          <a:lstStyle/>
          <a:p>
            <a:pPr algn="just"/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Лізинг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- слово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англійського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походження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похідне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дієслова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lease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" - "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брати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здавати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майно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тимчасове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користування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". </a:t>
            </a:r>
          </a:p>
          <a:p>
            <a:pPr algn="just"/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Законодавець вживає термін лізинг у чотирьох значеннях: як вид суспільних (господарських) відносин, як вид господарської діяльності, як господарська операція, як договір.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61" y="1000108"/>
            <a:ext cx="9652000" cy="5429288"/>
          </a:xfrm>
        </p:spPr>
        <p:txBody>
          <a:bodyPr>
            <a:noAutofit/>
          </a:bodyPr>
          <a:lstStyle/>
          <a:p>
            <a:pPr>
              <a:buNone/>
            </a:pPr>
            <a:endParaRPr lang="uk-UA" sz="2800" b="1" dirty="0" smtClean="0"/>
          </a:p>
          <a:p>
            <a:pPr>
              <a:buNone/>
            </a:pPr>
            <a:endParaRPr lang="uk-UA" sz="2800" b="1" dirty="0" smtClean="0"/>
          </a:p>
          <a:p>
            <a:pPr>
              <a:buNone/>
            </a:pPr>
            <a:endParaRPr lang="uk-UA" sz="2800" b="1" dirty="0" smtClean="0"/>
          </a:p>
          <a:p>
            <a:pPr>
              <a:buNone/>
            </a:pPr>
            <a:endParaRPr lang="uk-UA" sz="2800" b="1" dirty="0" smtClean="0"/>
          </a:p>
          <a:p>
            <a:pPr>
              <a:buNone/>
            </a:pPr>
            <a:endParaRPr lang="uk-UA" sz="2800" b="1" dirty="0" smtClean="0"/>
          </a:p>
          <a:p>
            <a:pPr>
              <a:buNone/>
            </a:pPr>
            <a:endParaRPr lang="uk-UA" sz="2800" b="1" dirty="0" smtClean="0"/>
          </a:p>
          <a:p>
            <a:pPr>
              <a:buNone/>
            </a:pPr>
            <a:endParaRPr lang="uk-UA" sz="2800" b="1" dirty="0" smtClean="0"/>
          </a:p>
          <a:p>
            <a:pPr algn="ctr">
              <a:buNone/>
            </a:pPr>
            <a:r>
              <a:rPr lang="uk-UA" sz="2800" b="1" dirty="0" smtClean="0"/>
              <a:t>Рис. 1. Передумови застосування лізингу в діяльності підприємств</a:t>
            </a:r>
            <a:endParaRPr lang="ru-RU" sz="2800" dirty="0" smtClean="0"/>
          </a:p>
          <a:p>
            <a:pPr marL="0" indent="360000" algn="just">
              <a:buNone/>
            </a:pPr>
            <a:endParaRPr lang="ru-RU" sz="2800" dirty="0" smtClean="0"/>
          </a:p>
          <a:p>
            <a:pPr marL="0" lvl="0" indent="360000" algn="just">
              <a:buNone/>
            </a:pP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2476475" y="1285860"/>
          <a:ext cx="7315200" cy="32861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/>
        </p:nvGraphicFramePr>
        <p:xfrm>
          <a:off x="952464" y="1500174"/>
          <a:ext cx="9429816" cy="4572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1605516" y="615553"/>
            <a:ext cx="915776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71575" algn="l"/>
              </a:tabLst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Рис. 2. Елементи лізингу як альтернативної форми фінансування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0" y="0"/>
            <a:ext cx="1847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52353" y="714357"/>
            <a:ext cx="1006818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5 липня 2021 року набув чинності Закон України «Про внесення змін до Податкового кодексу України щодо усунення суперечностей та уточнення визначення лізингової, орендної операції» від 01.07.2021 року № 1605-ІХ.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до закону,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лізингова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операція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крім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фрахтування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(чартеру)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морських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суден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транспортних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- передача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володіння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користування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фізичним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юридичним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особам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лізингоодержувачам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за плату та 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визначений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строк.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Лізингові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здійснюються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вигляді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оперативного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лізингу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оренди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лізингу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зворотного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лізингу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1584250" y="714357"/>
            <a:ext cx="9388549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Класичний лізинг характеризується тристоронніми взаємовідносинами між </a:t>
            </a:r>
            <a:r>
              <a:rPr kumimoji="0" 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лізингодавцем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лізингоотримувачем  і  постачальником.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Лізингодавець</a:t>
            </a: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суб'єкт підприємницької діяльності, у тому числі банківська (небанківська) фінансова установа, що передає в користування об'єкт лізингу відповідно до договору.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Лізингоотримувач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суб'єкт підприємницької діяльності, що одержує в користування об'єкт лізингу за договором.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Постачальник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лізингового майна – суб'єкт підприємницької діяльності, що виробляє машини, устаткування і т.п. і (чи) надає власне майно як об'єкт лізингу.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1333467" y="1142984"/>
            <a:ext cx="9429816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3400" algn="l"/>
              </a:tabLst>
            </a:pP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Крім основних учасників, у лізинговому бізнесі беруть участь: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33400" algn="l"/>
              </a:tabLst>
            </a:pP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страхові компанії;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33400" algn="l"/>
              </a:tabLst>
            </a:pP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брокерсько-дилерські фірми;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33400" algn="l"/>
              </a:tabLst>
            </a:pP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сервісні центри з обслуговування машин і устаткування;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33400" algn="l"/>
              </a:tabLst>
            </a:pP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інші посередники.</a:t>
            </a:r>
            <a:endParaRPr kumimoji="0" lang="uk-UA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57214" y="1000108"/>
            <a:ext cx="933456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1705970" y="327546"/>
            <a:ext cx="9294126" cy="5958998"/>
            <a:chOff x="2318" y="2268"/>
            <a:chExt cx="8280" cy="5223"/>
          </a:xfrm>
        </p:grpSpPr>
        <p:sp>
          <p:nvSpPr>
            <p:cNvPr id="17410" name="Text Box 2"/>
            <p:cNvSpPr txBox="1">
              <a:spLocks noChangeArrowheads="1"/>
            </p:cNvSpPr>
            <p:nvPr/>
          </p:nvSpPr>
          <p:spPr bwMode="auto">
            <a:xfrm>
              <a:off x="2403" y="2268"/>
              <a:ext cx="288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Лізингоотримувач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11" name="Text Box 3"/>
            <p:cNvSpPr txBox="1">
              <a:spLocks noChangeArrowheads="1"/>
            </p:cNvSpPr>
            <p:nvPr/>
          </p:nvSpPr>
          <p:spPr bwMode="auto">
            <a:xfrm>
              <a:off x="7358" y="2268"/>
              <a:ext cx="3240" cy="66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54000" tIns="45720" rIns="5400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Постачальник об’єкта лізингу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12" name="Text Box 4"/>
            <p:cNvSpPr txBox="1">
              <a:spLocks noChangeArrowheads="1"/>
            </p:cNvSpPr>
            <p:nvPr/>
          </p:nvSpPr>
          <p:spPr bwMode="auto">
            <a:xfrm>
              <a:off x="4838" y="4071"/>
              <a:ext cx="2880" cy="9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uk-UA" sz="28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Лізингодавець</a:t>
              </a:r>
              <a:endPara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13" name="Text Box 5"/>
            <p:cNvSpPr txBox="1">
              <a:spLocks noChangeArrowheads="1"/>
            </p:cNvSpPr>
            <p:nvPr/>
          </p:nvSpPr>
          <p:spPr bwMode="auto">
            <a:xfrm>
              <a:off x="2318" y="5691"/>
              <a:ext cx="288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Комерційний банк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14" name="Text Box 6"/>
            <p:cNvSpPr txBox="1">
              <a:spLocks noChangeArrowheads="1"/>
            </p:cNvSpPr>
            <p:nvPr/>
          </p:nvSpPr>
          <p:spPr bwMode="auto">
            <a:xfrm>
              <a:off x="7718" y="5691"/>
              <a:ext cx="288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Страхова </a:t>
              </a:r>
              <a:r>
                <a:rPr kumimoji="0" lang="uk-UA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компанія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15" name="Text Box 7"/>
            <p:cNvSpPr txBox="1">
              <a:spLocks noChangeArrowheads="1"/>
            </p:cNvSpPr>
            <p:nvPr/>
          </p:nvSpPr>
          <p:spPr bwMode="auto">
            <a:xfrm>
              <a:off x="3038" y="6771"/>
              <a:ext cx="2880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Консалтингові,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маркетингові фірми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16" name="Text Box 8"/>
            <p:cNvSpPr txBox="1">
              <a:spLocks noChangeArrowheads="1"/>
            </p:cNvSpPr>
            <p:nvPr/>
          </p:nvSpPr>
          <p:spPr bwMode="auto">
            <a:xfrm>
              <a:off x="6818" y="6771"/>
              <a:ext cx="2880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uk-UA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Брокерсько-дилерські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uk-UA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фірми-посередники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17" name="Line 9"/>
            <p:cNvSpPr>
              <a:spLocks noChangeShapeType="1"/>
            </p:cNvSpPr>
            <p:nvPr/>
          </p:nvSpPr>
          <p:spPr bwMode="auto">
            <a:xfrm>
              <a:off x="5198" y="2811"/>
              <a:ext cx="0" cy="12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18" name="Line 10"/>
            <p:cNvSpPr>
              <a:spLocks noChangeShapeType="1"/>
            </p:cNvSpPr>
            <p:nvPr/>
          </p:nvSpPr>
          <p:spPr bwMode="auto">
            <a:xfrm>
              <a:off x="5378" y="2451"/>
              <a:ext cx="900" cy="16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19" name="Text Box 11"/>
            <p:cNvSpPr txBox="1">
              <a:spLocks noChangeArrowheads="1"/>
            </p:cNvSpPr>
            <p:nvPr/>
          </p:nvSpPr>
          <p:spPr bwMode="auto">
            <a:xfrm>
              <a:off x="4838" y="2991"/>
              <a:ext cx="183" cy="36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1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20" name="Text Box 12"/>
            <p:cNvSpPr txBox="1">
              <a:spLocks noChangeArrowheads="1"/>
            </p:cNvSpPr>
            <p:nvPr/>
          </p:nvSpPr>
          <p:spPr bwMode="auto">
            <a:xfrm>
              <a:off x="5918" y="2811"/>
              <a:ext cx="183" cy="36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3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21" name="Line 13"/>
            <p:cNvSpPr>
              <a:spLocks noChangeShapeType="1"/>
            </p:cNvSpPr>
            <p:nvPr/>
          </p:nvSpPr>
          <p:spPr bwMode="auto">
            <a:xfrm>
              <a:off x="3938" y="2811"/>
              <a:ext cx="0" cy="14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22" name="Line 14"/>
            <p:cNvSpPr>
              <a:spLocks noChangeShapeType="1"/>
            </p:cNvSpPr>
            <p:nvPr/>
          </p:nvSpPr>
          <p:spPr bwMode="auto">
            <a:xfrm>
              <a:off x="3938" y="4251"/>
              <a:ext cx="9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23" name="Text Box 15"/>
            <p:cNvSpPr txBox="1">
              <a:spLocks noChangeArrowheads="1"/>
            </p:cNvSpPr>
            <p:nvPr/>
          </p:nvSpPr>
          <p:spPr bwMode="auto">
            <a:xfrm>
              <a:off x="4118" y="3351"/>
              <a:ext cx="183" cy="36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2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24" name="Line 16"/>
            <p:cNvSpPr>
              <a:spLocks noChangeShapeType="1"/>
            </p:cNvSpPr>
            <p:nvPr/>
          </p:nvSpPr>
          <p:spPr bwMode="auto">
            <a:xfrm>
              <a:off x="5558" y="4971"/>
              <a:ext cx="0" cy="18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25" name="Text Box 17"/>
            <p:cNvSpPr txBox="1">
              <a:spLocks noChangeArrowheads="1"/>
            </p:cNvSpPr>
            <p:nvPr/>
          </p:nvSpPr>
          <p:spPr bwMode="auto">
            <a:xfrm>
              <a:off x="5738" y="5691"/>
              <a:ext cx="421" cy="36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4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26" name="Line 18"/>
            <p:cNvSpPr>
              <a:spLocks noChangeShapeType="1"/>
            </p:cNvSpPr>
            <p:nvPr/>
          </p:nvSpPr>
          <p:spPr bwMode="auto">
            <a:xfrm flipV="1">
              <a:off x="6818" y="2811"/>
              <a:ext cx="1440" cy="12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27" name="Text Box 19"/>
            <p:cNvSpPr txBox="1">
              <a:spLocks noChangeArrowheads="1"/>
            </p:cNvSpPr>
            <p:nvPr/>
          </p:nvSpPr>
          <p:spPr bwMode="auto">
            <a:xfrm>
              <a:off x="7178" y="3171"/>
              <a:ext cx="183" cy="36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5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28" name="Line 20"/>
            <p:cNvSpPr>
              <a:spLocks noChangeShapeType="1"/>
            </p:cNvSpPr>
            <p:nvPr/>
          </p:nvSpPr>
          <p:spPr bwMode="auto">
            <a:xfrm>
              <a:off x="3398" y="2811"/>
              <a:ext cx="0" cy="16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29" name="Line 21"/>
            <p:cNvSpPr>
              <a:spLocks noChangeShapeType="1"/>
            </p:cNvSpPr>
            <p:nvPr/>
          </p:nvSpPr>
          <p:spPr bwMode="auto">
            <a:xfrm>
              <a:off x="3398" y="4431"/>
              <a:ext cx="14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30" name="Text Box 22"/>
            <p:cNvSpPr txBox="1">
              <a:spLocks noChangeArrowheads="1"/>
            </p:cNvSpPr>
            <p:nvPr/>
          </p:nvSpPr>
          <p:spPr bwMode="auto">
            <a:xfrm>
              <a:off x="3578" y="3351"/>
              <a:ext cx="183" cy="36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6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31" name="Line 23"/>
            <p:cNvSpPr>
              <a:spLocks noChangeShapeType="1"/>
            </p:cNvSpPr>
            <p:nvPr/>
          </p:nvSpPr>
          <p:spPr bwMode="auto">
            <a:xfrm flipH="1">
              <a:off x="3038" y="4611"/>
              <a:ext cx="18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32" name="Line 24"/>
            <p:cNvSpPr>
              <a:spLocks noChangeShapeType="1"/>
            </p:cNvSpPr>
            <p:nvPr/>
          </p:nvSpPr>
          <p:spPr bwMode="auto">
            <a:xfrm flipV="1">
              <a:off x="3038" y="2811"/>
              <a:ext cx="0" cy="18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33" name="Text Box 25"/>
            <p:cNvSpPr txBox="1">
              <a:spLocks noChangeArrowheads="1"/>
            </p:cNvSpPr>
            <p:nvPr/>
          </p:nvSpPr>
          <p:spPr bwMode="auto">
            <a:xfrm>
              <a:off x="2678" y="3351"/>
              <a:ext cx="183" cy="36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7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34" name="Line 26"/>
            <p:cNvSpPr>
              <a:spLocks noChangeShapeType="1"/>
            </p:cNvSpPr>
            <p:nvPr/>
          </p:nvSpPr>
          <p:spPr bwMode="auto">
            <a:xfrm>
              <a:off x="7718" y="4431"/>
              <a:ext cx="18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35" name="Line 27"/>
            <p:cNvSpPr>
              <a:spLocks noChangeShapeType="1"/>
            </p:cNvSpPr>
            <p:nvPr/>
          </p:nvSpPr>
          <p:spPr bwMode="auto">
            <a:xfrm flipV="1">
              <a:off x="9518" y="2811"/>
              <a:ext cx="0" cy="16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36" name="Text Box 28"/>
            <p:cNvSpPr txBox="1">
              <a:spLocks noChangeArrowheads="1"/>
            </p:cNvSpPr>
            <p:nvPr/>
          </p:nvSpPr>
          <p:spPr bwMode="auto">
            <a:xfrm>
              <a:off x="9158" y="3351"/>
              <a:ext cx="183" cy="36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8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37" name="Line 29"/>
            <p:cNvSpPr>
              <a:spLocks noChangeShapeType="1"/>
            </p:cNvSpPr>
            <p:nvPr/>
          </p:nvSpPr>
          <p:spPr bwMode="auto">
            <a:xfrm flipH="1">
              <a:off x="3938" y="4791"/>
              <a:ext cx="9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38" name="Line 30"/>
            <p:cNvSpPr>
              <a:spLocks noChangeShapeType="1"/>
            </p:cNvSpPr>
            <p:nvPr/>
          </p:nvSpPr>
          <p:spPr bwMode="auto">
            <a:xfrm>
              <a:off x="3938" y="4791"/>
              <a:ext cx="0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39" name="Text Box 31"/>
            <p:cNvSpPr txBox="1">
              <a:spLocks noChangeArrowheads="1"/>
            </p:cNvSpPr>
            <p:nvPr/>
          </p:nvSpPr>
          <p:spPr bwMode="auto">
            <a:xfrm>
              <a:off x="4111" y="4998"/>
              <a:ext cx="505" cy="36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9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40" name="Line 32"/>
            <p:cNvSpPr>
              <a:spLocks noChangeShapeType="1"/>
            </p:cNvSpPr>
            <p:nvPr/>
          </p:nvSpPr>
          <p:spPr bwMode="auto">
            <a:xfrm>
              <a:off x="7178" y="4971"/>
              <a:ext cx="0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41" name="Line 33"/>
            <p:cNvSpPr>
              <a:spLocks noChangeShapeType="1"/>
            </p:cNvSpPr>
            <p:nvPr/>
          </p:nvSpPr>
          <p:spPr bwMode="auto">
            <a:xfrm>
              <a:off x="7178" y="5871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42" name="Text Box 34"/>
            <p:cNvSpPr txBox="1">
              <a:spLocks noChangeArrowheads="1"/>
            </p:cNvSpPr>
            <p:nvPr/>
          </p:nvSpPr>
          <p:spPr bwMode="auto">
            <a:xfrm>
              <a:off x="7358" y="5151"/>
              <a:ext cx="360" cy="36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10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43" name="Line 35"/>
            <p:cNvSpPr>
              <a:spLocks noChangeShapeType="1"/>
            </p:cNvSpPr>
            <p:nvPr/>
          </p:nvSpPr>
          <p:spPr bwMode="auto">
            <a:xfrm>
              <a:off x="6458" y="4971"/>
              <a:ext cx="0" cy="21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44" name="Line 36"/>
            <p:cNvSpPr>
              <a:spLocks noChangeShapeType="1"/>
            </p:cNvSpPr>
            <p:nvPr/>
          </p:nvSpPr>
          <p:spPr bwMode="auto">
            <a:xfrm>
              <a:off x="6458" y="7131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45" name="Text Box 37"/>
            <p:cNvSpPr txBox="1">
              <a:spLocks noChangeArrowheads="1"/>
            </p:cNvSpPr>
            <p:nvPr/>
          </p:nvSpPr>
          <p:spPr bwMode="auto">
            <a:xfrm>
              <a:off x="6501" y="5888"/>
              <a:ext cx="683" cy="52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11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405</TotalTime>
  <Words>976</Words>
  <Application>Microsoft Office PowerPoint</Application>
  <PresentationFormat>Произвольный</PresentationFormat>
  <Paragraphs>169</Paragraphs>
  <Slides>23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Легкий дым</vt:lpstr>
      <vt:lpstr>ЛІЗИНГОВЕ  кредитування ПІДПРИЄМСТВ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Прохорчук Наталія Олегівна</dc:creator>
  <cp:lastModifiedBy>User</cp:lastModifiedBy>
  <cp:revision>27</cp:revision>
  <dcterms:created xsi:type="dcterms:W3CDTF">2020-10-09T11:00:36Z</dcterms:created>
  <dcterms:modified xsi:type="dcterms:W3CDTF">2023-10-29T15:15:00Z</dcterms:modified>
</cp:coreProperties>
</file>