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370" y="18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22.03.2024</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922891A-BDD8-3996-E15C-F0A021C7113F}"/>
              </a:ext>
            </a:extLst>
          </p:cNvPr>
          <p:cNvSpPr>
            <a:spLocks noGrp="1"/>
          </p:cNvSpPr>
          <p:nvPr>
            <p:ph type="title"/>
          </p:nvPr>
        </p:nvSpPr>
        <p:spPr>
          <a:xfrm>
            <a:off x="0" y="1253067"/>
            <a:ext cx="12279086" cy="4986866"/>
          </a:xfrm>
        </p:spPr>
        <p:txBody>
          <a:bodyPr>
            <a:normAutofit/>
          </a:bodyPr>
          <a:lstStyle/>
          <a:p>
            <a:r>
              <a:rPr lang="uk-UA" sz="3000" b="1" dirty="0" smtClean="0">
                <a:solidFill>
                  <a:srgbClr val="00B0F0"/>
                </a:solidFill>
                <a:latin typeface="Times New Roman" pitchFamily="18" charset="0"/>
                <a:cs typeface="Times New Roman" pitchFamily="18" charset="0"/>
              </a:rPr>
              <a:t>Тема </a:t>
            </a:r>
            <a:r>
              <a:rPr lang="uk-UA" sz="3000" b="1" dirty="0">
                <a:solidFill>
                  <a:srgbClr val="00B0F0"/>
                </a:solidFill>
                <a:latin typeface="Times New Roman" pitchFamily="18" charset="0"/>
                <a:cs typeface="Times New Roman" pitchFamily="18" charset="0"/>
              </a:rPr>
              <a:t>1.5. </a:t>
            </a:r>
            <a:r>
              <a:rPr lang="uk-UA" sz="3000" b="1" dirty="0" smtClean="0">
                <a:solidFill>
                  <a:srgbClr val="00B0F0"/>
                </a:solidFill>
                <a:latin typeface="Times New Roman" pitchFamily="18" charset="0"/>
                <a:cs typeface="Times New Roman" pitchFamily="18" charset="0"/>
              </a:rPr>
              <a:t>Валютне регулювання зовнішньоекономічної діяльності підприємства</a:t>
            </a:r>
            <a:br>
              <a:rPr lang="uk-UA" sz="3000" b="1" dirty="0" smtClean="0">
                <a:solidFill>
                  <a:srgbClr val="00B0F0"/>
                </a:solidFill>
                <a:latin typeface="Times New Roman" pitchFamily="18" charset="0"/>
                <a:cs typeface="Times New Roman" pitchFamily="18" charset="0"/>
              </a:rPr>
            </a:br>
            <a:r>
              <a:rPr lang="uk-UA" sz="3000" b="1" dirty="0" smtClean="0">
                <a:solidFill>
                  <a:srgbClr val="00B0F0"/>
                </a:solidFill>
                <a:latin typeface="Times New Roman" pitchFamily="18" charset="0"/>
                <a:cs typeface="Times New Roman" pitchFamily="18" charset="0"/>
              </a:rPr>
              <a:t/>
            </a:r>
            <a:br>
              <a:rPr lang="uk-UA" sz="3000" b="1" dirty="0" smtClean="0">
                <a:solidFill>
                  <a:srgbClr val="00B0F0"/>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1. Державна політика валютного регулювання в Україні.</a:t>
            </a:r>
            <a:br>
              <a:rPr lang="uk-UA" sz="2500" dirty="0">
                <a:solidFill>
                  <a:schemeClr val="tx2">
                    <a:lumMod val="95000"/>
                  </a:schemeClr>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2. Система валютного контролю</a:t>
            </a:r>
            <a:br>
              <a:rPr lang="uk-UA" sz="2500" dirty="0">
                <a:solidFill>
                  <a:schemeClr val="tx2">
                    <a:lumMod val="95000"/>
                  </a:schemeClr>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3. Порядок відкриття рахунків в іноземній валюті</a:t>
            </a:r>
            <a:r>
              <a:rPr lang="uk-UA" sz="3600" dirty="0"/>
              <a:t/>
            </a:r>
            <a:br>
              <a:rPr lang="uk-UA" sz="3600" dirty="0"/>
            </a:br>
            <a:r>
              <a:rPr lang="uk-UA" sz="3600" dirty="0"/>
              <a:t/>
            </a:r>
            <a:br>
              <a:rPr lang="uk-UA" sz="3600" dirty="0"/>
            </a:br>
            <a:r>
              <a:rPr lang="uk-UA" sz="2000" dirty="0" smtClean="0">
                <a:latin typeface="Times New Roman" pitchFamily="18" charset="0"/>
                <a:cs typeface="Times New Roman" pitchFamily="18" charset="0"/>
              </a:rPr>
              <a:t/>
            </a:r>
            <a:br>
              <a:rPr lang="uk-UA" sz="2000" dirty="0" smtClean="0">
                <a:latin typeface="Times New Roman" pitchFamily="18" charset="0"/>
                <a:cs typeface="Times New Roman" pitchFamily="18" charset="0"/>
              </a:rPr>
            </a:br>
            <a:endParaRPr lang="uk-UA" sz="2000" dirty="0">
              <a:latin typeface="Times New Roman" pitchFamily="18" charset="0"/>
              <a:cs typeface="Times New Roman" pitchFamily="18" charset="0"/>
            </a:endParaRPr>
          </a:p>
        </p:txBody>
      </p:sp>
      <p:sp>
        <p:nvSpPr>
          <p:cNvPr id="3" name="Заголовок 1">
            <a:extLst>
              <a:ext uri="{FF2B5EF4-FFF2-40B4-BE49-F238E27FC236}">
                <a16:creationId xmlns=""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Відповідно до класифікації, схваленій МВФ у 1982 р., усі валюти країн світу залежно від міри свободи зміни їх курсів поділяються на валюти з фіксованим курсом, валюти з обмежено гнучким курсом і валюти з плаваючим курсом.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i="1" u="sng" dirty="0" smtClean="0">
                <a:solidFill>
                  <a:schemeClr val="tx1">
                    <a:lumMod val="50000"/>
                  </a:schemeClr>
                </a:solidFill>
                <a:latin typeface="Times New Roman" pitchFamily="18" charset="0"/>
                <a:cs typeface="Times New Roman" pitchFamily="18" charset="0"/>
              </a:rPr>
              <a:t>Фіксований </a:t>
            </a:r>
            <a:r>
              <a:rPr lang="uk-UA" sz="1800" i="1" u="sng" dirty="0">
                <a:solidFill>
                  <a:schemeClr val="tx1">
                    <a:lumMod val="50000"/>
                  </a:schemeClr>
                </a:solidFill>
                <a:latin typeface="Times New Roman" pitchFamily="18" charset="0"/>
                <a:cs typeface="Times New Roman" pitchFamily="18" charset="0"/>
              </a:rPr>
              <a:t>валютний курс </a:t>
            </a:r>
            <a:r>
              <a:rPr lang="uk-UA" sz="1800" b="0" dirty="0">
                <a:solidFill>
                  <a:schemeClr val="tx1">
                    <a:lumMod val="50000"/>
                  </a:schemeClr>
                </a:solidFill>
                <a:latin typeface="Times New Roman" pitchFamily="18" charset="0"/>
                <a:cs typeface="Times New Roman" pitchFamily="18" charset="0"/>
              </a:rPr>
              <a:t>— це офіційно встановлене співвідношення між валютами, котре допускає тимчасове відхилення від нього в одну або іншу сторону не більш ніж на 2,25</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ru-RU" sz="1800" i="1" u="sng" dirty="0" err="1" smtClean="0">
                <a:solidFill>
                  <a:schemeClr val="tx1">
                    <a:lumMod val="50000"/>
                  </a:schemeClr>
                </a:solidFill>
                <a:latin typeface="Times New Roman" pitchFamily="18" charset="0"/>
                <a:cs typeface="Times New Roman" pitchFamily="18" charset="0"/>
              </a:rPr>
              <a:t>Обмежено</a:t>
            </a:r>
            <a:r>
              <a:rPr lang="ru-RU" sz="1800" i="1" u="sng" dirty="0" smtClean="0">
                <a:solidFill>
                  <a:schemeClr val="tx1">
                    <a:lumMod val="50000"/>
                  </a:schemeClr>
                </a:solidFill>
                <a:latin typeface="Times New Roman" pitchFamily="18" charset="0"/>
                <a:cs typeface="Times New Roman" pitchFamily="18" charset="0"/>
              </a:rPr>
              <a:t> </a:t>
            </a:r>
            <a:r>
              <a:rPr lang="ru-RU" sz="1800" i="1" u="sng" dirty="0" err="1">
                <a:solidFill>
                  <a:schemeClr val="tx1">
                    <a:lumMod val="50000"/>
                  </a:schemeClr>
                </a:solidFill>
                <a:latin typeface="Times New Roman" pitchFamily="18" charset="0"/>
                <a:cs typeface="Times New Roman" pitchFamily="18" charset="0"/>
              </a:rPr>
              <a:t>гнучкий</a:t>
            </a:r>
            <a:r>
              <a:rPr lang="ru-RU" sz="1800" i="1" u="sng" dirty="0">
                <a:solidFill>
                  <a:schemeClr val="tx1">
                    <a:lumMod val="50000"/>
                  </a:schemeClr>
                </a:solidFill>
                <a:latin typeface="Times New Roman" pitchFamily="18" charset="0"/>
                <a:cs typeface="Times New Roman" pitchFamily="18" charset="0"/>
              </a:rPr>
              <a:t> </a:t>
            </a:r>
            <a:r>
              <a:rPr lang="ru-RU" sz="1800" i="1" u="sng" dirty="0" err="1">
                <a:solidFill>
                  <a:schemeClr val="tx1">
                    <a:lumMod val="50000"/>
                  </a:schemeClr>
                </a:solidFill>
                <a:latin typeface="Times New Roman" pitchFamily="18" charset="0"/>
                <a:cs typeface="Times New Roman" pitchFamily="18" charset="0"/>
              </a:rPr>
              <a:t>валютний</a:t>
            </a:r>
            <a:r>
              <a:rPr lang="ru-RU" sz="1800" i="1" u="sng" dirty="0">
                <a:solidFill>
                  <a:schemeClr val="tx1">
                    <a:lumMod val="50000"/>
                  </a:schemeClr>
                </a:solidFill>
                <a:latin typeface="Times New Roman" pitchFamily="18" charset="0"/>
                <a:cs typeface="Times New Roman" pitchFamily="18" charset="0"/>
              </a:rPr>
              <a:t> курс </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це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офіційно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встановлене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співвідношення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між</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національними</a:t>
            </a:r>
            <a:r>
              <a:rPr lang="ru-RU" sz="1800" b="0" dirty="0">
                <a:solidFill>
                  <a:schemeClr val="tx1">
                    <a:lumMod val="50000"/>
                  </a:schemeClr>
                </a:solidFill>
                <a:latin typeface="Times New Roman" pitchFamily="18" charset="0"/>
                <a:cs typeface="Times New Roman" pitchFamily="18" charset="0"/>
              </a:rPr>
              <a:t> валютами,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допускає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невеликі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коливання</a:t>
            </a:r>
            <a:r>
              <a:rPr lang="ru-RU" sz="1800" b="0" dirty="0">
                <a:solidFill>
                  <a:schemeClr val="tx1">
                    <a:lumMod val="50000"/>
                  </a:schemeClr>
                </a:solidFill>
                <a:latin typeface="Times New Roman" pitchFamily="18" charset="0"/>
                <a:cs typeface="Times New Roman" pitchFamily="18" charset="0"/>
              </a:rPr>
              <a:t> валютного курсу </a:t>
            </a:r>
            <a:r>
              <a:rPr lang="ru-RU" sz="1800" b="0" dirty="0" err="1">
                <a:solidFill>
                  <a:schemeClr val="tx1">
                    <a:lumMod val="50000"/>
                  </a:schemeClr>
                </a:solidFill>
                <a:latin typeface="Times New Roman" pitchFamily="18" charset="0"/>
                <a:cs typeface="Times New Roman" pitchFamily="18" charset="0"/>
              </a:rPr>
              <a:t>відповідно</a:t>
            </a:r>
            <a:r>
              <a:rPr lang="ru-RU" sz="1800" b="0" dirty="0">
                <a:solidFill>
                  <a:schemeClr val="tx1">
                    <a:lumMod val="50000"/>
                  </a:schemeClr>
                </a:solidFill>
                <a:latin typeface="Times New Roman" pitchFamily="18" charset="0"/>
                <a:cs typeface="Times New Roman" pitchFamily="18" charset="0"/>
              </a:rPr>
              <a:t> до </a:t>
            </a:r>
            <a:r>
              <a:rPr lang="ru-RU" sz="1800" b="0" dirty="0" err="1">
                <a:solidFill>
                  <a:schemeClr val="tx1">
                    <a:lumMod val="50000"/>
                  </a:schemeClr>
                </a:solidFill>
                <a:latin typeface="Times New Roman" pitchFamily="18" charset="0"/>
                <a:cs typeface="Times New Roman" pitchFamily="18" charset="0"/>
              </a:rPr>
              <a:t>встановлених</a:t>
            </a:r>
            <a:r>
              <a:rPr lang="ru-RU" sz="1800" b="0" dirty="0">
                <a:solidFill>
                  <a:schemeClr val="tx1">
                    <a:lumMod val="50000"/>
                  </a:schemeClr>
                </a:solidFill>
                <a:latin typeface="Times New Roman" pitchFamily="18" charset="0"/>
                <a:cs typeface="Times New Roman" pitchFamily="18" charset="0"/>
              </a:rPr>
              <a:t> правил</a:t>
            </a:r>
            <a:r>
              <a:rPr lang="ru-RU"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Плаваючий валютний курс </a:t>
            </a:r>
            <a:r>
              <a:rPr lang="uk-UA" sz="1800" b="0" dirty="0">
                <a:solidFill>
                  <a:schemeClr val="tx1">
                    <a:lumMod val="50000"/>
                  </a:schemeClr>
                </a:solidFill>
                <a:latin typeface="Times New Roman" pitchFamily="18" charset="0"/>
                <a:cs typeface="Times New Roman" pitchFamily="18" charset="0"/>
              </a:rPr>
              <a:t>— це курс, що вільно змінюється під впливом попиту і пропозиції валют. Держава може впливати на формування курсу шляхом проведення валютної інтервенції. Плаваючий курс дає змогу нівелювати (певний час) зовнішній вплив та оперативно досягти рівноваги платіжного балансу, забезпечити автономність монетарної політики, але не обмежує інфляцію. Режим «плавання» знімає з уряду відповідальність за регулювання валютного курсу, але водночас не залишає можливості підтримання окремих галузей національної </a:t>
            </a:r>
            <a:r>
              <a:rPr lang="uk-UA" sz="1800" b="0" dirty="0" smtClean="0">
                <a:solidFill>
                  <a:schemeClr val="tx1">
                    <a:lumMod val="50000"/>
                  </a:schemeClr>
                </a:solidFill>
                <a:latin typeface="Times New Roman" pitchFamily="18" charset="0"/>
                <a:cs typeface="Times New Roman" pitchFamily="18" charset="0"/>
              </a:rPr>
              <a:t>економіки.</a:t>
            </a:r>
          </a:p>
          <a:p>
            <a:pPr marL="0" indent="457200" algn="just">
              <a:lnSpc>
                <a:spcPct val="100000"/>
              </a:lnSpc>
              <a:spcBef>
                <a:spcPts val="0"/>
              </a:spcBef>
              <a:buNone/>
            </a:pPr>
            <a:r>
              <a:rPr lang="ru-RU" sz="1800" b="0" dirty="0" err="1">
                <a:solidFill>
                  <a:schemeClr val="tx1">
                    <a:lumMod val="50000"/>
                  </a:schemeClr>
                </a:solidFill>
                <a:latin typeface="Times New Roman" pitchFamily="18" charset="0"/>
                <a:cs typeface="Times New Roman" pitchFamily="18" charset="0"/>
              </a:rPr>
              <a:t>Україна</a:t>
            </a:r>
            <a:r>
              <a:rPr lang="ru-RU" sz="1800" b="0" dirty="0">
                <a:solidFill>
                  <a:schemeClr val="tx1">
                    <a:lumMod val="50000"/>
                  </a:schemeClr>
                </a:solidFill>
                <a:latin typeface="Times New Roman" pitchFamily="18" charset="0"/>
                <a:cs typeface="Times New Roman" pitchFamily="18" charset="0"/>
              </a:rPr>
              <a:t>, як і </a:t>
            </a:r>
            <a:r>
              <a:rPr lang="ru-RU" sz="1800" b="0" dirty="0" err="1">
                <a:solidFill>
                  <a:schemeClr val="tx1">
                    <a:lumMod val="50000"/>
                  </a:schemeClr>
                </a:solidFill>
                <a:latin typeface="Times New Roman" pitchFamily="18" charset="0"/>
                <a:cs typeface="Times New Roman" pitchFamily="18" charset="0"/>
              </a:rPr>
              <a:t>більшість</a:t>
            </a:r>
            <a:r>
              <a:rPr lang="ru-RU" sz="1800" b="0" dirty="0">
                <a:solidFill>
                  <a:schemeClr val="tx1">
                    <a:lumMod val="50000"/>
                  </a:schemeClr>
                </a:solidFill>
                <a:latin typeface="Times New Roman" pitchFamily="18" charset="0"/>
                <a:cs typeface="Times New Roman" pitchFamily="18" charset="0"/>
              </a:rPr>
              <a:t> </a:t>
            </a:r>
            <a:r>
              <a:rPr lang="ru-RU" sz="1800" b="0" dirty="0" smtClean="0">
                <a:solidFill>
                  <a:schemeClr val="tx1">
                    <a:lumMod val="50000"/>
                  </a:schemeClr>
                </a:solidFill>
                <a:latin typeface="Times New Roman" pitchFamily="18" charset="0"/>
                <a:cs typeface="Times New Roman" pitchFamily="18" charset="0"/>
              </a:rPr>
              <a:t>держав, </a:t>
            </a:r>
            <a:r>
              <a:rPr lang="ru-RU" sz="1800" b="0" dirty="0">
                <a:solidFill>
                  <a:schemeClr val="tx1">
                    <a:lumMod val="50000"/>
                  </a:schemeClr>
                </a:solidFill>
                <a:latin typeface="Times New Roman" pitchFamily="18" charset="0"/>
                <a:cs typeface="Times New Roman" pitchFamily="18" charset="0"/>
              </a:rPr>
              <a:t>входить до </a:t>
            </a:r>
            <a:r>
              <a:rPr lang="ru-RU" sz="1800" b="0" dirty="0" err="1">
                <a:solidFill>
                  <a:schemeClr val="tx1">
                    <a:lumMod val="50000"/>
                  </a:schemeClr>
                </a:solidFill>
                <a:latin typeface="Times New Roman" pitchFamily="18" charset="0"/>
                <a:cs typeface="Times New Roman" pitchFamily="18" charset="0"/>
              </a:rPr>
              <a:t>групи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країн</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із</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керованими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плаваючими</a:t>
            </a:r>
            <a:r>
              <a:rPr lang="ru-RU" sz="1800" b="0" dirty="0">
                <a:solidFill>
                  <a:schemeClr val="tx1">
                    <a:lumMod val="50000"/>
                  </a:schemeClr>
                </a:solidFill>
                <a:latin typeface="Times New Roman" pitchFamily="18" charset="0"/>
                <a:cs typeface="Times New Roman" pitchFamily="18" charset="0"/>
              </a:rPr>
              <a:t> курсами. Режим </a:t>
            </a:r>
            <a:r>
              <a:rPr lang="ru-RU" sz="1800" b="0" dirty="0" err="1">
                <a:solidFill>
                  <a:schemeClr val="tx1">
                    <a:lumMod val="50000"/>
                  </a:schemeClr>
                </a:solidFill>
                <a:latin typeface="Times New Roman" pitchFamily="18" charset="0"/>
                <a:cs typeface="Times New Roman" pitchFamily="18" charset="0"/>
              </a:rPr>
              <a:t>керованого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плавання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означає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уряд </a:t>
            </a:r>
            <a:r>
              <a:rPr lang="ru-RU" sz="1800" b="0" dirty="0" err="1">
                <a:solidFill>
                  <a:schemeClr val="tx1">
                    <a:lumMod val="50000"/>
                  </a:schemeClr>
                </a:solidFill>
                <a:latin typeface="Times New Roman" pitchFamily="18" charset="0"/>
                <a:cs typeface="Times New Roman" pitchFamily="18" charset="0"/>
              </a:rPr>
              <a:t>виходить</a:t>
            </a:r>
            <a:r>
              <a:rPr lang="ru-RU" sz="1800" b="0" dirty="0">
                <a:solidFill>
                  <a:schemeClr val="tx1">
                    <a:lumMod val="50000"/>
                  </a:schemeClr>
                </a:solidFill>
                <a:latin typeface="Times New Roman" pitchFamily="18" charset="0"/>
                <a:cs typeface="Times New Roman" pitchFamily="18" charset="0"/>
              </a:rPr>
              <a:t> на ринки </a:t>
            </a:r>
            <a:r>
              <a:rPr lang="ru-RU" sz="1800" b="0" dirty="0" err="1">
                <a:solidFill>
                  <a:schemeClr val="tx1">
                    <a:lumMod val="50000"/>
                  </a:schemeClr>
                </a:solidFill>
                <a:latin typeface="Times New Roman" pitchFamily="18" charset="0"/>
                <a:cs typeface="Times New Roman" pitchFamily="18" charset="0"/>
              </a:rPr>
              <a:t>іноземної</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щоб</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вплинути</a:t>
            </a:r>
            <a:r>
              <a:rPr lang="ru-RU" sz="1800" b="0" dirty="0">
                <a:solidFill>
                  <a:schemeClr val="tx1">
                    <a:lumMod val="50000"/>
                  </a:schemeClr>
                </a:solidFill>
                <a:latin typeface="Times New Roman" pitchFamily="18" charset="0"/>
                <a:cs typeface="Times New Roman" pitchFamily="18" charset="0"/>
              </a:rPr>
              <a:t> на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курс, але не </a:t>
            </a:r>
            <a:r>
              <a:rPr lang="ru-RU" sz="1800" b="0" dirty="0" err="1">
                <a:solidFill>
                  <a:schemeClr val="tx1">
                    <a:lumMod val="50000"/>
                  </a:schemeClr>
                </a:solidFill>
                <a:latin typeface="Times New Roman" pitchFamily="18" charset="0"/>
                <a:cs typeface="Times New Roman" pitchFamily="18" charset="0"/>
              </a:rPr>
              <a:t>зобов'язується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підтримувати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його</a:t>
            </a:r>
            <a:r>
              <a:rPr lang="ru-RU" sz="1800" b="0" dirty="0">
                <a:solidFill>
                  <a:schemeClr val="tx1">
                    <a:lumMod val="50000"/>
                  </a:schemeClr>
                </a:solidFill>
                <a:latin typeface="Times New Roman" pitchFamily="18" charset="0"/>
                <a:cs typeface="Times New Roman" pitchFamily="18" charset="0"/>
              </a:rPr>
              <a:t> на </a:t>
            </a:r>
            <a:r>
              <a:rPr lang="ru-RU" sz="1800" b="0" dirty="0" err="1">
                <a:solidFill>
                  <a:schemeClr val="tx1">
                    <a:lumMod val="50000"/>
                  </a:schemeClr>
                </a:solidFill>
                <a:latin typeface="Times New Roman" pitchFamily="18" charset="0"/>
                <a:cs typeface="Times New Roman" pitchFamily="18" charset="0"/>
              </a:rPr>
              <a:t>стабільному</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незмінному</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рівні</a:t>
            </a:r>
            <a:r>
              <a:rPr lang="ru-RU" sz="1800" b="0" dirty="0">
                <a:solidFill>
                  <a:schemeClr val="tx1">
                    <a:lumMod val="50000"/>
                  </a:schemeClr>
                </a:solidFill>
                <a:latin typeface="Times New Roman" pitchFamily="18" charset="0"/>
                <a:cs typeface="Times New Roman" pitchFamily="18" charset="0"/>
              </a:rPr>
              <a:t>. Прикладом </a:t>
            </a:r>
            <a:r>
              <a:rPr lang="ru-RU" sz="1800" b="0" dirty="0" err="1">
                <a:solidFill>
                  <a:schemeClr val="tx1">
                    <a:lumMod val="50000"/>
                  </a:schemeClr>
                </a:solidFill>
                <a:latin typeface="Times New Roman" pitchFamily="18" charset="0"/>
                <a:cs typeface="Times New Roman" pitchFamily="18" charset="0"/>
              </a:rPr>
              <a:t>може</a:t>
            </a:r>
            <a:r>
              <a:rPr lang="ru-RU" sz="1800" b="0" dirty="0">
                <a:solidFill>
                  <a:schemeClr val="tx1">
                    <a:lumMod val="50000"/>
                  </a:schemeClr>
                </a:solidFill>
                <a:latin typeface="Times New Roman" pitchFamily="18" charset="0"/>
                <a:cs typeface="Times New Roman" pitchFamily="18" charset="0"/>
              </a:rPr>
              <a:t> бути так званий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коридор», </a:t>
            </a:r>
            <a:r>
              <a:rPr lang="ru-RU" sz="1800" b="0" dirty="0" err="1">
                <a:solidFill>
                  <a:schemeClr val="tx1">
                    <a:lumMod val="50000"/>
                  </a:schemeClr>
                </a:solidFill>
                <a:latin typeface="Times New Roman" pitchFamily="18" charset="0"/>
                <a:cs typeface="Times New Roman" pitchFamily="18" charset="0"/>
              </a:rPr>
              <a:t>запроваджений</a:t>
            </a:r>
            <a:r>
              <a:rPr lang="ru-RU" sz="1800" b="0" dirty="0">
                <a:solidFill>
                  <a:schemeClr val="tx1">
                    <a:lumMod val="50000"/>
                  </a:schemeClr>
                </a:solidFill>
                <a:latin typeface="Times New Roman" pitchFamily="18" charset="0"/>
                <a:cs typeface="Times New Roman" pitchFamily="18" charset="0"/>
              </a:rPr>
              <a:t> в </a:t>
            </a:r>
            <a:r>
              <a:rPr lang="ru-RU" sz="1800" b="0" dirty="0" err="1">
                <a:solidFill>
                  <a:schemeClr val="tx1">
                    <a:lumMod val="50000"/>
                  </a:schemeClr>
                </a:solidFill>
                <a:latin typeface="Times New Roman" pitchFamily="18" charset="0"/>
                <a:cs typeface="Times New Roman" pitchFamily="18" charset="0"/>
              </a:rPr>
              <a:t>Україні</a:t>
            </a:r>
            <a:r>
              <a:rPr lang="ru-RU" sz="1800" b="0" dirty="0">
                <a:solidFill>
                  <a:schemeClr val="tx1">
                    <a:lumMod val="50000"/>
                  </a:schemeClr>
                </a:solidFill>
                <a:latin typeface="Times New Roman" pitchFamily="18" charset="0"/>
                <a:cs typeface="Times New Roman" pitchFamily="18" charset="0"/>
              </a:rPr>
              <a:t> з 1 </a:t>
            </a:r>
            <a:r>
              <a:rPr lang="ru-RU" sz="1800" b="0" dirty="0" err="1">
                <a:solidFill>
                  <a:schemeClr val="tx1">
                    <a:lumMod val="50000"/>
                  </a:schemeClr>
                </a:solidFill>
                <a:latin typeface="Times New Roman" pitchFamily="18" charset="0"/>
                <a:cs typeface="Times New Roman" pitchFamily="18" charset="0"/>
              </a:rPr>
              <a:t>вересня</a:t>
            </a:r>
            <a:r>
              <a:rPr lang="ru-RU" sz="1800" b="0" dirty="0">
                <a:solidFill>
                  <a:schemeClr val="tx1">
                    <a:lumMod val="50000"/>
                  </a:schemeClr>
                </a:solidFill>
                <a:latin typeface="Times New Roman" pitchFamily="18" charset="0"/>
                <a:cs typeface="Times New Roman" pitchFamily="18" charset="0"/>
              </a:rPr>
              <a:t> 1997 р.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коридор» - </a:t>
            </a:r>
            <a:r>
              <a:rPr lang="ru-RU" sz="1800" b="0" dirty="0" err="1">
                <a:solidFill>
                  <a:schemeClr val="tx1">
                    <a:lumMod val="50000"/>
                  </a:schemeClr>
                </a:solidFill>
                <a:latin typeface="Times New Roman" pitchFamily="18" charset="0"/>
                <a:cs typeface="Times New Roman" pitchFamily="18" charset="0"/>
              </a:rPr>
              <a:t>це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такий</a:t>
            </a:r>
            <a:r>
              <a:rPr lang="ru-RU" sz="1800" b="0" dirty="0">
                <a:solidFill>
                  <a:schemeClr val="tx1">
                    <a:lumMod val="50000"/>
                  </a:schemeClr>
                </a:solidFill>
                <a:latin typeface="Times New Roman" pitchFamily="18" charset="0"/>
                <a:cs typeface="Times New Roman" pitchFamily="18" charset="0"/>
              </a:rPr>
              <a:t> режим курсу </a:t>
            </a:r>
            <a:r>
              <a:rPr lang="ru-RU" sz="1800" b="0" dirty="0" err="1">
                <a:solidFill>
                  <a:schemeClr val="tx1">
                    <a:lumMod val="50000"/>
                  </a:schemeClr>
                </a:solidFill>
                <a:latin typeface="Times New Roman" pitchFamily="18" charset="0"/>
                <a:cs typeface="Times New Roman" pitchFamily="18" charset="0"/>
              </a:rPr>
              <a:t>національної</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коли на </a:t>
            </a:r>
            <a:r>
              <a:rPr lang="ru-RU" sz="1800" b="0" dirty="0" err="1">
                <a:solidFill>
                  <a:schemeClr val="tx1">
                    <a:lumMod val="50000"/>
                  </a:schemeClr>
                </a:solidFill>
                <a:latin typeface="Times New Roman" pitchFamily="18" charset="0"/>
                <a:cs typeface="Times New Roman" pitchFamily="18" charset="0"/>
              </a:rPr>
              <a:t>визначений</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термін</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установлюються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мінімальна</a:t>
            </a:r>
            <a:r>
              <a:rPr lang="ru-RU" sz="1800" b="0" dirty="0">
                <a:solidFill>
                  <a:schemeClr val="tx1">
                    <a:lumMod val="50000"/>
                  </a:schemeClr>
                </a:solidFill>
                <a:latin typeface="Times New Roman" pitchFamily="18" charset="0"/>
                <a:cs typeface="Times New Roman" pitchFamily="18" charset="0"/>
              </a:rPr>
              <a:t> та максимальна </a:t>
            </a:r>
            <a:r>
              <a:rPr lang="ru-RU" sz="1800" b="0" dirty="0" err="1">
                <a:solidFill>
                  <a:schemeClr val="tx1">
                    <a:lumMod val="50000"/>
                  </a:schemeClr>
                </a:solidFill>
                <a:latin typeface="Times New Roman" pitchFamily="18" charset="0"/>
                <a:cs typeface="Times New Roman" pitchFamily="18" charset="0"/>
              </a:rPr>
              <a:t>межі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офіційного</a:t>
            </a:r>
            <a:r>
              <a:rPr lang="ru-RU" sz="1800" b="0" dirty="0">
                <a:solidFill>
                  <a:schemeClr val="tx1">
                    <a:lumMod val="50000"/>
                  </a:schemeClr>
                </a:solidFill>
                <a:latin typeface="Times New Roman" pitchFamily="18" charset="0"/>
                <a:cs typeface="Times New Roman" pitchFamily="18" charset="0"/>
              </a:rPr>
              <a:t> курсу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а </a:t>
            </a:r>
            <a:r>
              <a:rPr lang="ru-RU" sz="1800" b="0" dirty="0" err="1">
                <a:solidFill>
                  <a:schemeClr val="tx1">
                    <a:lumMod val="50000"/>
                  </a:schemeClr>
                </a:solidFill>
                <a:latin typeface="Times New Roman" pitchFamily="18" charset="0"/>
                <a:cs typeface="Times New Roman" pitchFamily="18" charset="0"/>
              </a:rPr>
              <a:t>центральний</a:t>
            </a:r>
            <a:r>
              <a:rPr lang="ru-RU" sz="1800" b="0" dirty="0">
                <a:solidFill>
                  <a:schemeClr val="tx1">
                    <a:lumMod val="50000"/>
                  </a:schemeClr>
                </a:solidFill>
                <a:latin typeface="Times New Roman" pitchFamily="18" charset="0"/>
                <a:cs typeface="Times New Roman" pitchFamily="18" charset="0"/>
              </a:rPr>
              <a:t> банк </a:t>
            </a:r>
            <a:r>
              <a:rPr lang="ru-RU" sz="1800" b="0" dirty="0" err="1">
                <a:solidFill>
                  <a:schemeClr val="tx1">
                    <a:lumMod val="50000"/>
                  </a:schemeClr>
                </a:solidFill>
                <a:latin typeface="Times New Roman" pitchFamily="18" charset="0"/>
                <a:cs typeface="Times New Roman" pitchFamily="18" charset="0"/>
              </a:rPr>
              <a:t>бере</a:t>
            </a:r>
            <a:r>
              <a:rPr lang="ru-RU" sz="1800" b="0" dirty="0">
                <a:solidFill>
                  <a:schemeClr val="tx1">
                    <a:lumMod val="50000"/>
                  </a:schemeClr>
                </a:solidFill>
                <a:latin typeface="Times New Roman" pitchFamily="18" charset="0"/>
                <a:cs typeface="Times New Roman" pitchFamily="18" charset="0"/>
              </a:rPr>
              <a:t> на себе </a:t>
            </a:r>
            <a:r>
              <a:rPr lang="ru-RU" sz="1800" b="0" dirty="0" err="1">
                <a:solidFill>
                  <a:schemeClr val="tx1">
                    <a:lumMod val="50000"/>
                  </a:schemeClr>
                </a:solidFill>
                <a:latin typeface="Times New Roman" pitchFamily="18" charset="0"/>
                <a:cs typeface="Times New Roman" pitchFamily="18" charset="0"/>
              </a:rPr>
              <a:t>зобов'язання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підтримувати</a:t>
            </a:r>
            <a:r>
              <a:rPr lang="ru-RU" sz="1800" b="0" dirty="0">
                <a:solidFill>
                  <a:schemeClr val="tx1">
                    <a:lumMod val="50000"/>
                  </a:schemeClr>
                </a:solidFill>
                <a:latin typeface="Times New Roman" pitchFamily="18" charset="0"/>
                <a:cs typeface="Times New Roman" pitchFamily="18" charset="0"/>
              </a:rPr>
              <a:t> курс у </a:t>
            </a:r>
            <a:r>
              <a:rPr lang="ru-RU" sz="1800" b="0" dirty="0" err="1">
                <a:solidFill>
                  <a:schemeClr val="tx1">
                    <a:lumMod val="50000"/>
                  </a:schemeClr>
                </a:solidFill>
                <a:latin typeface="Times New Roman" pitchFamily="18" charset="0"/>
                <a:cs typeface="Times New Roman" pitchFamily="18" charset="0"/>
              </a:rPr>
              <a:t>встановлених</a:t>
            </a:r>
            <a:r>
              <a:rPr lang="ru-RU" sz="1800" b="0" dirty="0">
                <a:solidFill>
                  <a:schemeClr val="tx1">
                    <a:lumMod val="50000"/>
                  </a:schemeClr>
                </a:solidFill>
                <a:latin typeface="Times New Roman" pitchFamily="18" charset="0"/>
                <a:cs typeface="Times New Roman" pitchFamily="18" charset="0"/>
              </a:rPr>
              <a:t> межах.</a:t>
            </a:r>
            <a:endParaRPr lang="ru-RU"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10351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Розрізняють дві основні групи інструментів валютного регулювання: </a:t>
            </a:r>
            <a:r>
              <a:rPr lang="uk-UA" sz="1800" dirty="0">
                <a:solidFill>
                  <a:schemeClr val="tx1">
                    <a:lumMod val="50000"/>
                  </a:schemeClr>
                </a:solidFill>
                <a:latin typeface="Times New Roman" pitchFamily="18" charset="0"/>
                <a:cs typeface="Times New Roman" pitchFamily="18" charset="0"/>
              </a:rPr>
              <a:t>адміністративні та економічні. Адміністративні інструменти, </a:t>
            </a:r>
            <a:r>
              <a:rPr lang="uk-UA" sz="1800" b="0" dirty="0">
                <a:solidFill>
                  <a:schemeClr val="tx1">
                    <a:lumMod val="50000"/>
                  </a:schemeClr>
                </a:solidFill>
                <a:latin typeface="Times New Roman" pitchFamily="18" charset="0"/>
                <a:cs typeface="Times New Roman" pitchFamily="18" charset="0"/>
              </a:rPr>
              <a:t>як правило, це </a:t>
            </a:r>
            <a:r>
              <a:rPr lang="uk-UA" sz="1800" b="0" dirty="0" err="1" smtClean="0">
                <a:solidFill>
                  <a:schemeClr val="tx1">
                    <a:lumMod val="50000"/>
                  </a:schemeClr>
                </a:solidFill>
                <a:latin typeface="Times New Roman" pitchFamily="18" charset="0"/>
                <a:cs typeface="Times New Roman" pitchFamily="18" charset="0"/>
              </a:rPr>
              <a:t>законодавч</a:t>
            </a:r>
            <a:r>
              <a:rPr lang="ru-RU" sz="1800" b="0" dirty="0">
                <a:solidFill>
                  <a:schemeClr val="tx1">
                    <a:lumMod val="50000"/>
                  </a:schemeClr>
                </a:solidFill>
                <a:latin typeface="Times New Roman" pitchFamily="18" charset="0"/>
                <a:cs typeface="Times New Roman" pitchFamily="18" charset="0"/>
              </a:rPr>
              <a:t>о</a:t>
            </a:r>
            <a:r>
              <a:rPr lang="uk-UA" sz="1800" b="0" dirty="0" smtClean="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закріплені та обов'язкові для виконання норми й нормативи. Перевага цих методів полягає у тому, що вони вимагають менше матеріальних витрат, ніж економічні, при цьому ефект впливу відчувається сильніше та швидше.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Однак </a:t>
            </a:r>
            <a:r>
              <a:rPr lang="uk-UA" sz="1800" b="0" dirty="0">
                <a:solidFill>
                  <a:schemeClr val="tx1">
                    <a:lumMod val="50000"/>
                  </a:schemeClr>
                </a:solidFill>
                <a:latin typeface="Times New Roman" pitchFamily="18" charset="0"/>
                <a:cs typeface="Times New Roman" pitchFamily="18" charset="0"/>
              </a:rPr>
              <a:t>зловживання адміністративними заходами регулювання валютного ринку часто веде до зруйнування механізмів ринкової саморегуляції, встановлення штучної рівноваги на ринку, фінансових криз та інфляції. Економічні інструменти використовують ринкові закони та закономірності розвитку міжнародних взаємозв'язків. При застосуванні економічних інструментів валютного регулювання держава виступає одним із суб'єктів ринку. До економічних інструментів відносяться: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валютна </a:t>
            </a:r>
            <a:r>
              <a:rPr lang="uk-UA" sz="1800" b="0" dirty="0">
                <a:solidFill>
                  <a:schemeClr val="tx1">
                    <a:lumMod val="50000"/>
                  </a:schemeClr>
                </a:solidFill>
                <a:latin typeface="Times New Roman" pitchFamily="18" charset="0"/>
                <a:cs typeface="Times New Roman" pitchFamily="18" charset="0"/>
              </a:rPr>
              <a:t>інтервенція;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девальвація </a:t>
            </a:r>
            <a:r>
              <a:rPr lang="uk-UA" sz="1800" b="0" dirty="0">
                <a:solidFill>
                  <a:schemeClr val="tx1">
                    <a:lumMod val="50000"/>
                  </a:schemeClr>
                </a:solidFill>
                <a:latin typeface="Times New Roman" pitchFamily="18" charset="0"/>
                <a:cs typeface="Times New Roman" pitchFamily="18" charset="0"/>
              </a:rPr>
              <a:t>валюти;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ревальвація </a:t>
            </a:r>
            <a:r>
              <a:rPr lang="uk-UA" sz="1800" b="0" dirty="0">
                <a:solidFill>
                  <a:schemeClr val="tx1">
                    <a:lumMod val="50000"/>
                  </a:schemeClr>
                </a:solidFill>
                <a:latin typeface="Times New Roman" pitchFamily="18" charset="0"/>
                <a:cs typeface="Times New Roman" pitchFamily="18" charset="0"/>
              </a:rPr>
              <a:t>валюти;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корекція </a:t>
            </a:r>
            <a:r>
              <a:rPr lang="uk-UA" sz="1800" b="0" dirty="0">
                <a:solidFill>
                  <a:schemeClr val="tx1">
                    <a:lumMod val="50000"/>
                  </a:schemeClr>
                </a:solidFill>
                <a:latin typeface="Times New Roman" pitchFamily="18" charset="0"/>
                <a:cs typeface="Times New Roman" pitchFamily="18" charset="0"/>
              </a:rPr>
              <a:t>облікових ставок;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валютні </a:t>
            </a:r>
            <a:r>
              <a:rPr lang="uk-UA" sz="1800" b="0" dirty="0">
                <a:solidFill>
                  <a:schemeClr val="tx1">
                    <a:lumMod val="50000"/>
                  </a:schemeClr>
                </a:solidFill>
                <a:latin typeface="Times New Roman" pitchFamily="18" charset="0"/>
                <a:cs typeface="Times New Roman" pitchFamily="18" charset="0"/>
              </a:rPr>
              <a:t>обмеження;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встановлення </a:t>
            </a:r>
            <a:r>
              <a:rPr lang="uk-UA" sz="1800" b="0" dirty="0">
                <a:solidFill>
                  <a:schemeClr val="tx1">
                    <a:lumMod val="50000"/>
                  </a:schemeClr>
                </a:solidFill>
                <a:latin typeface="Times New Roman" pitchFamily="18" charset="0"/>
                <a:cs typeface="Times New Roman" pitchFamily="18" charset="0"/>
              </a:rPr>
              <a:t>режимів конвертованості валют;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диверсифікація </a:t>
            </a:r>
            <a:r>
              <a:rPr lang="uk-UA" sz="1800" b="0" dirty="0">
                <a:solidFill>
                  <a:schemeClr val="tx1">
                    <a:lumMod val="50000"/>
                  </a:schemeClr>
                </a:solidFill>
                <a:latin typeface="Times New Roman" pitchFamily="18" charset="0"/>
                <a:cs typeface="Times New Roman" pitchFamily="18" charset="0"/>
              </a:rPr>
              <a:t>валютних резервів.</a:t>
            </a:r>
          </a:p>
        </p:txBody>
      </p:sp>
    </p:spTree>
    <p:extLst>
      <p:ext uri="{BB962C8B-B14F-4D97-AF65-F5344CB8AC3E}">
        <p14:creationId xmlns:p14="http://schemas.microsoft.com/office/powerpoint/2010/main" val="77671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Валютна інтервенція </a:t>
            </a:r>
            <a:r>
              <a:rPr lang="uk-UA" sz="1800" b="0" dirty="0">
                <a:solidFill>
                  <a:schemeClr val="tx1">
                    <a:lumMod val="50000"/>
                  </a:schemeClr>
                </a:solidFill>
                <a:latin typeface="Times New Roman" pitchFamily="18" charset="0"/>
                <a:cs typeface="Times New Roman" pitchFamily="18" charset="0"/>
              </a:rPr>
              <a:t>є прямим втручанням центрального банку країни у функціонування валютного ринку шляхом </a:t>
            </a:r>
            <a:r>
              <a:rPr lang="uk-UA" sz="1800" b="0" dirty="0" smtClean="0">
                <a:solidFill>
                  <a:schemeClr val="tx1">
                    <a:lumMod val="50000"/>
                  </a:schemeClr>
                </a:solidFill>
                <a:latin typeface="Times New Roman" pitchFamily="18" charset="0"/>
                <a:cs typeface="Times New Roman" pitchFamily="18" charset="0"/>
              </a:rPr>
              <a:t>купівлі</a:t>
            </a:r>
            <a:r>
              <a:rPr lang="en-US" sz="1800" b="0" dirty="0" smtClean="0">
                <a:solidFill>
                  <a:schemeClr val="tx1">
                    <a:lumMod val="50000"/>
                  </a:schemeClr>
                </a:solidFill>
                <a:latin typeface="Times New Roman" pitchFamily="18" charset="0"/>
                <a:cs typeface="Times New Roman" pitchFamily="18" charset="0"/>
              </a:rPr>
              <a:t>-</a:t>
            </a:r>
            <a:r>
              <a:rPr lang="uk-UA" sz="1800" b="0" dirty="0" smtClean="0">
                <a:solidFill>
                  <a:schemeClr val="tx1">
                    <a:lumMod val="50000"/>
                  </a:schemeClr>
                </a:solidFill>
                <a:latin typeface="Times New Roman" pitchFamily="18" charset="0"/>
                <a:cs typeface="Times New Roman" pitchFamily="18" charset="0"/>
              </a:rPr>
              <a:t>продажу </a:t>
            </a:r>
            <a:r>
              <a:rPr lang="uk-UA" sz="1800" b="0" dirty="0">
                <a:solidFill>
                  <a:schemeClr val="tx1">
                    <a:lumMod val="50000"/>
                  </a:schemeClr>
                </a:solidFill>
                <a:latin typeface="Times New Roman" pitchFamily="18" charset="0"/>
                <a:cs typeface="Times New Roman" pitchFamily="18" charset="0"/>
              </a:rPr>
              <a:t>іноземної валюти з метою впливу на курс національної грошової одиниці. Банк скуповує іноземну валюту, коли існує надлишкова пропозиція і валютний курс перебуває на достатньо низькому рівні, та продає її, коли пропозиція іноземної валюти недостатня і валютний курс високий. Таким чином відбувається урівноваження попиту та пропозиції на іноземну валюту та обмежуються рівні коливань курсу національної грошової одиниці</a:t>
            </a:r>
            <a:r>
              <a:rPr lang="uk-UA" sz="1800" b="0" dirty="0" smtClean="0">
                <a:solidFill>
                  <a:schemeClr val="tx1">
                    <a:lumMod val="50000"/>
                  </a:schemeClr>
                </a:solidFill>
                <a:latin typeface="Times New Roman" pitchFamily="18" charset="0"/>
                <a:cs typeface="Times New Roman" pitchFamily="18" charset="0"/>
              </a:rPr>
              <a:t>.</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Девальвація</a:t>
            </a:r>
            <a:r>
              <a:rPr lang="uk-UA" sz="1800" b="0" dirty="0">
                <a:solidFill>
                  <a:schemeClr val="tx1">
                    <a:lumMod val="50000"/>
                  </a:schemeClr>
                </a:solidFill>
                <a:latin typeface="Times New Roman" pitchFamily="18" charset="0"/>
                <a:cs typeface="Times New Roman" pitchFamily="18" charset="0"/>
              </a:rPr>
              <a:t> – це офіційне зниження курсу національної грошової одиниці відносно іноземних валют або міжнародних розрахункових одиниць. Таке зниження використовується, з одного боку, для стимулювання споживчого попиту на внутрішньому ринку, а з другого — для підвищення конкурентоспроможності та покращання торговельних позицій країни на світовому ринку. За умов золотого стандарту, при законодавчому фіксуванні золотого вмісту валюти та пряму чи опосередкованому їх обміні на золото, девальвація виявлялася в зменшенні їхнього золотого вмісту та зростанні ціни на золото</a:t>
            </a:r>
            <a:r>
              <a:rPr lang="uk-UA" sz="1800" b="0" dirty="0" smtClean="0">
                <a:solidFill>
                  <a:schemeClr val="tx1">
                    <a:lumMod val="50000"/>
                  </a:schemeClr>
                </a:solidFill>
                <a:latin typeface="Times New Roman" pitchFamily="18" charset="0"/>
                <a:cs typeface="Times New Roman" pitchFamily="18" charset="0"/>
              </a:rPr>
              <a:t>.</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Ревальвація</a:t>
            </a:r>
            <a:r>
              <a:rPr lang="uk-UA" sz="1800" b="0" dirty="0">
                <a:solidFill>
                  <a:schemeClr val="tx1">
                    <a:lumMod val="50000"/>
                  </a:schemeClr>
                </a:solidFill>
                <a:latin typeface="Times New Roman" pitchFamily="18" charset="0"/>
                <a:cs typeface="Times New Roman" pitchFamily="18" charset="0"/>
              </a:rPr>
              <a:t> - офіційне підвищення курсу національної грошової одиниці відносно іноземних валют та міжнародних розрахункових одиниць. У цьому випадку метою є стримування попиту на внутрішньому ринку та стимулювання товарного імпорту і припливу інвестицій. В умовах золотого стандарту ревальвація виявлялася в збільшенні офіційного золотого вмісту грошової одиниці. З відмовою від золотого стандарту ревальвація стала виявлятися в підвищенні курсу національної грошової одиниці відносно іноземних чи міжнародних </a:t>
            </a:r>
            <a:r>
              <a:rPr lang="uk-UA" sz="1800" b="0" dirty="0" smtClean="0">
                <a:solidFill>
                  <a:schemeClr val="tx1">
                    <a:lumMod val="50000"/>
                  </a:schemeClr>
                </a:solidFill>
                <a:latin typeface="Times New Roman" pitchFamily="18" charset="0"/>
                <a:cs typeface="Times New Roman" pitchFamily="18" charset="0"/>
              </a:rPr>
              <a:t>валют.</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Дисконтна політика </a:t>
            </a:r>
            <a:r>
              <a:rPr lang="uk-UA" sz="1800" b="0" dirty="0">
                <a:solidFill>
                  <a:schemeClr val="tx1">
                    <a:lumMod val="50000"/>
                  </a:schemeClr>
                </a:solidFill>
                <a:latin typeface="Times New Roman" pitchFamily="18" charset="0"/>
                <a:cs typeface="Times New Roman" pitchFamily="18" charset="0"/>
              </a:rPr>
              <a:t>є традиційним інструментом центрального банку для регулювання валютного курсу та для збереження валютних резервів і здійснюється з метою впливу на міжнародний рух капіталу, динаміку внутрішніх кредитів, структуру грошової маси, рівень цін. Змінюючи розмір облікової ставки, центральний банк здійснює певний вплив на приплив чи відплив капіталів, а відтак і на валютний курс. Підвищення ставки сприяє підтриманню курсу, оскільки стимулює попит на валюту, а її зниження призводить до послаблення валюти.</a:t>
            </a:r>
          </a:p>
        </p:txBody>
      </p:sp>
    </p:spTree>
    <p:extLst>
      <p:ext uri="{BB962C8B-B14F-4D97-AF65-F5344CB8AC3E}">
        <p14:creationId xmlns:p14="http://schemas.microsoft.com/office/powerpoint/2010/main" val="331594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Валютні обмеження </a:t>
            </a:r>
            <a:r>
              <a:rPr lang="uk-UA" sz="1800" b="0" dirty="0">
                <a:solidFill>
                  <a:schemeClr val="tx1">
                    <a:lumMod val="50000"/>
                  </a:schemeClr>
                </a:solidFill>
                <a:latin typeface="Times New Roman" pitchFamily="18" charset="0"/>
                <a:cs typeface="Times New Roman" pitchFamily="18" charset="0"/>
              </a:rPr>
              <a:t>— це методи прямого втручання в механізм формування обмінних курсів, системи нормативних правил, що регламентують права громадян та юридичних осіб щодо обміну валюти своєї країни на іноземну, здійснення різних операцій з валютними цінностями при міжнародних платежах; інвестуванні; ввезенні, вивезенні, переказуванні або пересиланні валютних цінностей у країну чи за її межі тощо.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spcBef>
                <a:spcPts val="0"/>
              </a:spcBef>
              <a:buNone/>
            </a:pPr>
            <a:r>
              <a:rPr lang="uk-UA" sz="1800" b="0" dirty="0" smtClean="0">
                <a:solidFill>
                  <a:schemeClr val="tx1">
                    <a:lumMod val="50000"/>
                  </a:schemeClr>
                </a:solidFill>
                <a:latin typeface="Times New Roman" pitchFamily="18" charset="0"/>
                <a:cs typeface="Times New Roman" pitchFamily="18" charset="0"/>
              </a:rPr>
              <a:t>Валютні </a:t>
            </a:r>
            <a:r>
              <a:rPr lang="uk-UA" sz="1800" b="0" dirty="0">
                <a:solidFill>
                  <a:schemeClr val="tx1">
                    <a:lumMod val="50000"/>
                  </a:schemeClr>
                </a:solidFill>
                <a:latin typeface="Times New Roman" pitchFamily="18" charset="0"/>
                <a:cs typeface="Times New Roman" pitchFamily="18" charset="0"/>
              </a:rPr>
              <a:t>обмеження є системою державних заходів (адміністративних, законодавчих, економічних, організаційних) зі встановлення порядку проведення операцій з валютними цінностями.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Встановлення режимів конвертованості валют </a:t>
            </a:r>
            <a:r>
              <a:rPr lang="uk-UA" sz="1800" b="0" dirty="0">
                <a:solidFill>
                  <a:schemeClr val="tx1">
                    <a:lumMod val="50000"/>
                  </a:schemeClr>
                </a:solidFill>
                <a:latin typeface="Times New Roman" pitchFamily="18" charset="0"/>
                <a:cs typeface="Times New Roman" pitchFamily="18" charset="0"/>
              </a:rPr>
              <a:t>характеризує здатність до вільного обміну національної валюти на інші валюти. Застосовують режими повної та часткової конвертованості. При режимі повної конвертованості всі іноземні та вітчизняні фізичні та юридичні особи, що володіють певною сумою грошей даної країни, мають можливість вільно використовувати ці гроші з </a:t>
            </a:r>
            <a:r>
              <a:rPr lang="uk-UA" sz="1800" b="0" dirty="0" smtClean="0">
                <a:solidFill>
                  <a:schemeClr val="tx1">
                    <a:lumMod val="50000"/>
                  </a:schemeClr>
                </a:solidFill>
                <a:latin typeface="Times New Roman" pitchFamily="18" charset="0"/>
                <a:cs typeface="Times New Roman" pitchFamily="18" charset="0"/>
              </a:rPr>
              <a:t>будь якою </a:t>
            </a:r>
            <a:r>
              <a:rPr lang="uk-UA" sz="1800" b="0" dirty="0">
                <a:solidFill>
                  <a:schemeClr val="tx1">
                    <a:lumMod val="50000"/>
                  </a:schemeClr>
                </a:solidFill>
                <a:latin typeface="Times New Roman" pitchFamily="18" charset="0"/>
                <a:cs typeface="Times New Roman" pitchFamily="18" charset="0"/>
              </a:rPr>
              <a:t>метою: вільно здійснювати як поточні, так і інвестиційні валютні операції за усіма видами операцій платіжного балансу. При частковій конвертованості в операціях купівлі-продажу валют використовуються певні обмеження. Відповідно до вимог МВФ, такі обмеження не повинні стосуватися платежів за поточними міжнародними операціями (платежів за результатами зовнішньої торгівлі, короткочасних банківських операцій, платежів з погашення позик і відсотків, перерахування прибутку від інвестицій, грошових переказів некомерційного характеру</a:t>
            </a:r>
            <a:r>
              <a:rPr lang="uk-UA" sz="1800" b="0" dirty="0" smtClean="0">
                <a:solidFill>
                  <a:schemeClr val="tx1">
                    <a:lumMod val="50000"/>
                  </a:schemeClr>
                </a:solidFill>
                <a:latin typeface="Times New Roman" pitchFamily="18" charset="0"/>
                <a:cs typeface="Times New Roman" pitchFamily="18" charset="0"/>
              </a:rPr>
              <a:t>).</a:t>
            </a:r>
          </a:p>
          <a:p>
            <a:pPr marL="0" indent="457200" algn="just">
              <a:spcBef>
                <a:spcPts val="0"/>
              </a:spcBef>
              <a:buNone/>
            </a:pPr>
            <a:r>
              <a:rPr lang="uk-UA" sz="1800" b="0" dirty="0">
                <a:solidFill>
                  <a:schemeClr val="tx1">
                    <a:lumMod val="50000"/>
                  </a:schemeClr>
                </a:solidFill>
                <a:latin typeface="Times New Roman" pitchFamily="18" charset="0"/>
                <a:cs typeface="Times New Roman" pitchFamily="18" charset="0"/>
              </a:rPr>
              <a:t>Важливим методом валютного регулювання є </a:t>
            </a:r>
            <a:r>
              <a:rPr lang="uk-UA" sz="1800" i="1" u="sng" dirty="0">
                <a:solidFill>
                  <a:schemeClr val="tx1">
                    <a:lumMod val="50000"/>
                  </a:schemeClr>
                </a:solidFill>
                <a:latin typeface="Times New Roman" pitchFamily="18" charset="0"/>
                <a:cs typeface="Times New Roman" pitchFamily="18" charset="0"/>
              </a:rPr>
              <a:t>управління офіційними валютними резервами. </a:t>
            </a:r>
            <a:r>
              <a:rPr lang="uk-UA" sz="1800" b="0" dirty="0">
                <a:solidFill>
                  <a:schemeClr val="tx1">
                    <a:lumMod val="50000"/>
                  </a:schemeClr>
                </a:solidFill>
                <a:latin typeface="Times New Roman" pitchFamily="18" charset="0"/>
                <a:cs typeface="Times New Roman" pitchFamily="18" charset="0"/>
              </a:rPr>
              <a:t>Валютні резерви - це запаси резервних активів, що перебувають на рахунках у центральному банку та в банках за кордоном і використовуються для сплати боргових зобов'язань, а також, уразі необхідності, для проведення валютних інтервенцій з метою регулювання курсу національної грошової одиниці. Офіційні валютні резерви складаються із золота, іноземних валют, спеціальних прав запозичення (СПЗ), а також із внеску країни до капіталу Міжнародного валютного фонду, тобто з її квоти.</a:t>
            </a:r>
            <a:endParaRPr lang="uk-UA" sz="1800" b="0" dirty="0" smtClean="0">
              <a:solidFill>
                <a:schemeClr val="tx1">
                  <a:lumMod val="50000"/>
                </a:schemeClr>
              </a:solidFill>
              <a:latin typeface="Times New Roman" pitchFamily="18" charset="0"/>
              <a:cs typeface="Times New Roman" pitchFamily="18" charset="0"/>
            </a:endParaRPr>
          </a:p>
          <a:p>
            <a:pPr marL="0" indent="457200" algn="just">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35368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784753"/>
          </a:xfrm>
        </p:spPr>
        <p:txBody>
          <a:bodyPr>
            <a:normAutofit/>
          </a:bodyPr>
          <a:lstStyle/>
          <a:p>
            <a:r>
              <a:rPr lang="uk-UA" sz="3500" b="1" i="1" u="sng" dirty="0">
                <a:solidFill>
                  <a:schemeClr val="tx1">
                    <a:lumMod val="75000"/>
                  </a:schemeClr>
                </a:solidFill>
                <a:latin typeface="Times New Roman" pitchFamily="18" charset="0"/>
                <a:cs typeface="Times New Roman" pitchFamily="18" charset="0"/>
              </a:rPr>
              <a:t>2. Система валютного контролю</a:t>
            </a:r>
            <a:endParaRPr lang="uk-UA" sz="3500" b="1" i="1" u="sng" dirty="0">
              <a:solidFill>
                <a:schemeClr val="tx1">
                  <a:lumMod val="75000"/>
                </a:schemeClr>
              </a:solidFill>
            </a:endParaRPr>
          </a:p>
        </p:txBody>
      </p:sp>
      <p:sp>
        <p:nvSpPr>
          <p:cNvPr id="3" name="Місце для тексту 2"/>
          <p:cNvSpPr>
            <a:spLocks noGrp="1"/>
          </p:cNvSpPr>
          <p:nvPr>
            <p:ph type="body" sz="quarter" idx="10"/>
          </p:nvPr>
        </p:nvSpPr>
        <p:spPr>
          <a:xfrm>
            <a:off x="309563" y="874183"/>
            <a:ext cx="11670770" cy="4806950"/>
          </a:xfrm>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Валютне регулювання </a:t>
            </a:r>
            <a:r>
              <a:rPr lang="uk-UA" sz="1800" b="0" dirty="0">
                <a:solidFill>
                  <a:schemeClr val="tx1">
                    <a:lumMod val="50000"/>
                  </a:schemeClr>
                </a:solidFill>
                <a:latin typeface="Times New Roman" pitchFamily="18" charset="0"/>
                <a:cs typeface="Times New Roman" pitchFamily="18" charset="0"/>
              </a:rPr>
              <a:t>займає провідне місце в економічній політиці держави. Залежно від мети валютне регулювання може стимулювати або стримувати економічний розвиток в країні та відповідно впливати на стан окремих секторів, галузей та підприємств, а також на місце держави на світовому ринку. Зміни ж в економіці країни та її міжнародному становищі впливають на розвиток валютних відносин, та відповідним чином коригують валютну політику, що проводиться в державі. Валютна політика являє собою певний симбіоз дій економічної та зовнішньоекономічної політики держави, які складаються з урядових дій щодо внутрішніх та зовнішніх валютних відносин. Ці дії мають справляти певний вплив на валюту, валютний курс, валютні операції, тобто на все, що так або інакше пов’язано з цим сектором економіки</a:t>
            </a:r>
            <a:r>
              <a:rPr lang="uk-UA" sz="1800" b="0" dirty="0" smtClean="0">
                <a:solidFill>
                  <a:schemeClr val="tx1">
                    <a:lumMod val="50000"/>
                  </a:schemeClr>
                </a:solidFill>
                <a:latin typeface="Times New Roman" pitchFamily="18" charset="0"/>
                <a:cs typeface="Times New Roman" pitchFamily="18" charset="0"/>
              </a:rPr>
              <a:t>.</a:t>
            </a:r>
          </a:p>
          <a:p>
            <a:pPr marL="0" indent="457200" algn="just">
              <a:spcBef>
                <a:spcPts val="0"/>
              </a:spcBef>
              <a:buNone/>
            </a:pPr>
            <a:r>
              <a:rPr lang="uk-UA" sz="1800" b="0" dirty="0">
                <a:solidFill>
                  <a:schemeClr val="tx1">
                    <a:lumMod val="50000"/>
                  </a:schemeClr>
                </a:solidFill>
                <a:latin typeface="Times New Roman" pitchFamily="18" charset="0"/>
                <a:cs typeface="Times New Roman" pitchFamily="18" charset="0"/>
              </a:rPr>
              <a:t>Головною </a:t>
            </a:r>
            <a:r>
              <a:rPr lang="uk-UA" sz="1800" i="1" u="sng" dirty="0">
                <a:solidFill>
                  <a:schemeClr val="tx1">
                    <a:lumMod val="50000"/>
                  </a:schemeClr>
                </a:solidFill>
                <a:latin typeface="Times New Roman" pitchFamily="18" charset="0"/>
                <a:cs typeface="Times New Roman" pitchFamily="18" charset="0"/>
              </a:rPr>
              <a:t>метою</a:t>
            </a:r>
            <a:r>
              <a:rPr lang="uk-UA" sz="1800" b="0" dirty="0">
                <a:solidFill>
                  <a:schemeClr val="tx1">
                    <a:lumMod val="50000"/>
                  </a:schemeClr>
                </a:solidFill>
                <a:latin typeface="Times New Roman" pitchFamily="18" charset="0"/>
                <a:cs typeface="Times New Roman" pitchFamily="18" charset="0"/>
              </a:rPr>
              <a:t> валютної політики є досягнення стабільності валютних курсів для створення оптимальних умов зовнішньоекономічної діяльності і перш за все зовнішньої торгівлі, забезпечення стійкого економічного зростання, утримання інфляції, підтримання рівноваги зовнішньоекономічного обігу і платіжного балансу</a:t>
            </a:r>
            <a:r>
              <a:rPr lang="uk-UA" sz="1800" b="0" dirty="0" smtClean="0">
                <a:solidFill>
                  <a:schemeClr val="tx1">
                    <a:lumMod val="50000"/>
                  </a:schemeClr>
                </a:solidFill>
                <a:latin typeface="Times New Roman" pitchFamily="18" charset="0"/>
                <a:cs typeface="Times New Roman" pitchFamily="18" charset="0"/>
              </a:rPr>
              <a:t>.</a:t>
            </a:r>
            <a:r>
              <a:rPr lang="uk-UA" sz="1800" b="0" dirty="0">
                <a:solidFill>
                  <a:schemeClr val="tx1">
                    <a:lumMod val="50000"/>
                  </a:schemeClr>
                </a:solidFill>
                <a:latin typeface="Times New Roman" pitchFamily="18" charset="0"/>
                <a:cs typeface="Times New Roman" pitchFamily="18" charset="0"/>
              </a:rPr>
              <a:t> Довгострокова валютна політика передбачає заходи, спрямовані на забезпечення макроекономічної стабільності та створення умов довіри внутрішньої економіки й іноземного бізнесу до національної валюти, стимулювання розвитку експорту, повернення в країну заробленої іноземної валюти тощо. Завданням </a:t>
            </a:r>
            <a:r>
              <a:rPr lang="uk-UA" sz="1800" i="1" u="sng" dirty="0">
                <a:solidFill>
                  <a:schemeClr val="tx1">
                    <a:lumMod val="50000"/>
                  </a:schemeClr>
                </a:solidFill>
                <a:latin typeface="Times New Roman" pitchFamily="18" charset="0"/>
                <a:cs typeface="Times New Roman" pitchFamily="18" charset="0"/>
              </a:rPr>
              <a:t>короткострокової валютної політики </a:t>
            </a:r>
            <a:r>
              <a:rPr lang="uk-UA" sz="1800" b="0" dirty="0">
                <a:solidFill>
                  <a:schemeClr val="tx1">
                    <a:lumMod val="50000"/>
                  </a:schemeClr>
                </a:solidFill>
                <a:latin typeface="Times New Roman" pitchFamily="18" charset="0"/>
                <a:cs typeface="Times New Roman" pitchFamily="18" charset="0"/>
              </a:rPr>
              <a:t>є забезпечення стабільного функціонування національної валютної системи, сприяння збалансованості платіжного балансу, гармонізації інтересів експортерів та імпортерів. </a:t>
            </a:r>
            <a:r>
              <a:rPr lang="uk-UA" sz="1800" i="1" u="sng" dirty="0">
                <a:solidFill>
                  <a:schemeClr val="tx1">
                    <a:lumMod val="50000"/>
                  </a:schemeClr>
                </a:solidFill>
                <a:latin typeface="Times New Roman" pitchFamily="18" charset="0"/>
                <a:cs typeface="Times New Roman" pitchFamily="18" charset="0"/>
              </a:rPr>
              <a:t>Вона також </a:t>
            </a:r>
            <a:r>
              <a:rPr lang="uk-UA" sz="1800" i="1" u="sng" dirty="0" smtClean="0">
                <a:solidFill>
                  <a:schemeClr val="tx1">
                    <a:lumMod val="50000"/>
                  </a:schemeClr>
                </a:solidFill>
                <a:latin typeface="Times New Roman" pitchFamily="18" charset="0"/>
                <a:cs typeface="Times New Roman" pitchFamily="18" charset="0"/>
              </a:rPr>
              <a:t>передбачає:</a:t>
            </a:r>
            <a:endParaRPr lang="uk-UA" sz="1800" i="1" u="sng"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20976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поточне </a:t>
            </a:r>
            <a:r>
              <a:rPr lang="uk-UA" sz="1800" b="0" dirty="0">
                <a:solidFill>
                  <a:schemeClr val="tx1">
                    <a:lumMod val="50000"/>
                  </a:schemeClr>
                </a:solidFill>
                <a:latin typeface="Times New Roman" pitchFamily="18" charset="0"/>
                <a:cs typeface="Times New Roman" pitchFamily="18" charset="0"/>
              </a:rPr>
              <a:t>регулювання системи валютних обмежень та системи економічних нормативів (зокрема, допуск нерезидентів на ринок державних цінних паперів (ОВДП);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створення </a:t>
            </a:r>
            <a:r>
              <a:rPr lang="uk-UA" sz="1800" b="0" dirty="0">
                <a:solidFill>
                  <a:schemeClr val="tx1">
                    <a:lumMod val="50000"/>
                  </a:schemeClr>
                </a:solidFill>
                <a:latin typeface="Times New Roman" pitchFamily="18" charset="0"/>
                <a:cs typeface="Times New Roman" pitchFamily="18" charset="0"/>
              </a:rPr>
              <a:t>сприятливих умов для вкладів інвесторів (як національних, так і іноземних) у національну економіку</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 оперативне </a:t>
            </a:r>
            <a:r>
              <a:rPr lang="uk-UA" sz="1800" b="0" dirty="0">
                <a:solidFill>
                  <a:schemeClr val="tx1">
                    <a:lumMod val="50000"/>
                  </a:schemeClr>
                </a:solidFill>
                <a:latin typeface="Times New Roman" pitchFamily="18" charset="0"/>
                <a:cs typeface="Times New Roman" pitchFamily="18" charset="0"/>
              </a:rPr>
              <a:t>регулювання валютно-ринкової кон'юнктури за допомогою валютних інтервенцій для зменшення спекулятивного тиску на валютний ринок;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удосконалення </a:t>
            </a:r>
            <a:r>
              <a:rPr lang="uk-UA" sz="1800" b="0" dirty="0">
                <a:solidFill>
                  <a:schemeClr val="tx1">
                    <a:lumMod val="50000"/>
                  </a:schemeClr>
                </a:solidFill>
                <a:latin typeface="Times New Roman" pitchFamily="18" charset="0"/>
                <a:cs typeface="Times New Roman" pitchFamily="18" charset="0"/>
              </a:rPr>
              <a:t>правової та організаційної структури валютного ринку;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здійснення </a:t>
            </a:r>
            <a:r>
              <a:rPr lang="uk-UA" sz="1800" b="0" dirty="0">
                <a:solidFill>
                  <a:schemeClr val="tx1">
                    <a:lumMod val="50000"/>
                  </a:schemeClr>
                </a:solidFill>
                <a:latin typeface="Times New Roman" pitchFamily="18" charset="0"/>
                <a:cs typeface="Times New Roman" pitchFamily="18" charset="0"/>
              </a:rPr>
              <a:t>жорсткого контролю за капітальними операціями резидентів та нерезидентів на валютному ринку України;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удосконалення </a:t>
            </a:r>
            <a:r>
              <a:rPr lang="uk-UA" sz="1800" b="0" dirty="0">
                <a:solidFill>
                  <a:schemeClr val="tx1">
                    <a:lumMod val="50000"/>
                  </a:schemeClr>
                </a:solidFill>
                <a:latin typeface="Times New Roman" pitchFamily="18" charset="0"/>
                <a:cs typeface="Times New Roman" pitchFamily="18" charset="0"/>
              </a:rPr>
              <a:t>контролю за експортно-імпортними операціями через налагодження тіснішої взаємодії всіх органів валютного контролю;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удосконалення </a:t>
            </a:r>
            <a:r>
              <a:rPr lang="uk-UA" sz="1800" b="0" dirty="0">
                <a:solidFill>
                  <a:schemeClr val="tx1">
                    <a:lumMod val="50000"/>
                  </a:schemeClr>
                </a:solidFill>
                <a:latin typeface="Times New Roman" pitchFamily="18" charset="0"/>
                <a:cs typeface="Times New Roman" pitchFamily="18" charset="0"/>
              </a:rPr>
              <a:t>міждержавних розрахунків та опрацювання можливостей різноманітних форм інтеграції (зокрема створення платіжних та валютних союзів);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FontTx/>
              <a:buChar char="-"/>
            </a:pPr>
            <a:r>
              <a:rPr lang="uk-UA" sz="1800" b="0" dirty="0" smtClean="0">
                <a:solidFill>
                  <a:schemeClr val="tx1">
                    <a:lumMod val="50000"/>
                  </a:schemeClr>
                </a:solidFill>
                <a:latin typeface="Times New Roman" pitchFamily="18" charset="0"/>
                <a:cs typeface="Times New Roman" pitchFamily="18" charset="0"/>
              </a:rPr>
              <a:t>проведення </a:t>
            </a:r>
            <a:r>
              <a:rPr lang="uk-UA" sz="1800" b="0" dirty="0">
                <a:solidFill>
                  <a:schemeClr val="tx1">
                    <a:lumMod val="50000"/>
                  </a:schemeClr>
                </a:solidFill>
                <a:latin typeface="Times New Roman" pitchFamily="18" charset="0"/>
                <a:cs typeface="Times New Roman" pitchFamily="18" charset="0"/>
              </a:rPr>
              <a:t>курсової політики, яка базується на цільових показниках грошово-кредитної сфери; - удосконалення механізму курсоутворення відповідно до структурних змін в економіці</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dirty="0">
                <a:solidFill>
                  <a:schemeClr val="tx1">
                    <a:lumMod val="50000"/>
                  </a:schemeClr>
                </a:solidFill>
                <a:latin typeface="Times New Roman" pitchFamily="18" charset="0"/>
                <a:cs typeface="Times New Roman" pitchFamily="18" charset="0"/>
              </a:rPr>
              <a:t>Основними складовими валютної політики є: </a:t>
            </a:r>
            <a:endParaRPr lang="uk-UA" sz="180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валютне </a:t>
            </a:r>
            <a:r>
              <a:rPr lang="uk-UA" sz="1800" b="0" dirty="0">
                <a:solidFill>
                  <a:schemeClr val="tx1">
                    <a:lumMod val="50000"/>
                  </a:schemeClr>
                </a:solidFill>
                <a:latin typeface="Times New Roman" pitchFamily="18" charset="0"/>
                <a:cs typeface="Times New Roman" pitchFamily="18" charset="0"/>
              </a:rPr>
              <a:t>регулювання,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міжнародне </a:t>
            </a:r>
            <a:r>
              <a:rPr lang="uk-UA" sz="1800" b="0" dirty="0">
                <a:solidFill>
                  <a:schemeClr val="tx1">
                    <a:lumMod val="50000"/>
                  </a:schemeClr>
                </a:solidFill>
                <a:latin typeface="Times New Roman" pitchFamily="18" charset="0"/>
                <a:cs typeface="Times New Roman" pitchFamily="18" charset="0"/>
              </a:rPr>
              <a:t>валютне співробітництво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валютний </a:t>
            </a:r>
            <a:r>
              <a:rPr lang="uk-UA" sz="1800" b="0" dirty="0">
                <a:solidFill>
                  <a:schemeClr val="tx1">
                    <a:lumMod val="50000"/>
                  </a:schemeClr>
                </a:solidFill>
                <a:latin typeface="Times New Roman" pitchFamily="18" charset="0"/>
                <a:cs typeface="Times New Roman" pitchFamily="18" charset="0"/>
              </a:rPr>
              <a:t>контроль.</a:t>
            </a:r>
          </a:p>
        </p:txBody>
      </p:sp>
    </p:spTree>
    <p:extLst>
      <p:ext uri="{BB962C8B-B14F-4D97-AF65-F5344CB8AC3E}">
        <p14:creationId xmlns:p14="http://schemas.microsoft.com/office/powerpoint/2010/main" val="1580366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77801" y="160868"/>
            <a:ext cx="11679238" cy="5609696"/>
          </a:xfrm>
        </p:spPr>
        <p:txBody>
          <a:bodyPr/>
          <a:lstStyle/>
          <a:p>
            <a:pPr marL="0" indent="0">
              <a:buNone/>
            </a:pPr>
            <a:r>
              <a:rPr lang="uk-UA" sz="1800" b="0" dirty="0">
                <a:solidFill>
                  <a:schemeClr val="tx1">
                    <a:lumMod val="50000"/>
                  </a:schemeClr>
                </a:solidFill>
                <a:latin typeface="Times New Roman" pitchFamily="18" charset="0"/>
                <a:cs typeface="Times New Roman" pitchFamily="18" charset="0"/>
              </a:rPr>
              <a:t>Система </a:t>
            </a:r>
            <a:r>
              <a:rPr lang="uk-UA" sz="1800" i="1" u="sng" dirty="0">
                <a:solidFill>
                  <a:schemeClr val="tx1">
                    <a:lumMod val="50000"/>
                  </a:schemeClr>
                </a:solidFill>
                <a:latin typeface="Times New Roman" pitchFamily="18" charset="0"/>
                <a:cs typeface="Times New Roman" pitchFamily="18" charset="0"/>
              </a:rPr>
              <a:t>валютного регулювання </a:t>
            </a:r>
            <a:r>
              <a:rPr lang="uk-UA" sz="1800" b="0" dirty="0">
                <a:solidFill>
                  <a:schemeClr val="tx1">
                    <a:lumMod val="50000"/>
                  </a:schemeClr>
                </a:solidFill>
                <a:latin typeface="Times New Roman" pitchFamily="18" charset="0"/>
                <a:cs typeface="Times New Roman" pitchFamily="18" charset="0"/>
              </a:rPr>
              <a:t>представляє собою діяльність державних органів у сфері обігу валюти, контролю за валютними операціями, впливу на валютний курс національної грошової одиниці, обмеження використання іноземної валюти. </a:t>
            </a:r>
            <a:endParaRPr lang="uk-UA" sz="1800" b="0" dirty="0" smtClean="0">
              <a:solidFill>
                <a:schemeClr val="tx1">
                  <a:lumMod val="50000"/>
                </a:schemeClr>
              </a:solidFill>
              <a:latin typeface="Times New Roman" pitchFamily="18" charset="0"/>
              <a:cs typeface="Times New Roman" pitchFamily="18" charset="0"/>
            </a:endParaRPr>
          </a:p>
          <a:p>
            <a:pPr marL="0" indent="0">
              <a:buNone/>
            </a:pPr>
            <a:r>
              <a:rPr lang="uk-UA" sz="1800" b="0" dirty="0" smtClean="0">
                <a:solidFill>
                  <a:schemeClr val="tx1">
                    <a:lumMod val="50000"/>
                  </a:schemeClr>
                </a:solidFill>
                <a:latin typeface="Times New Roman" pitchFamily="18" charset="0"/>
                <a:cs typeface="Times New Roman" pitchFamily="18" charset="0"/>
              </a:rPr>
              <a:t>Так</a:t>
            </a:r>
            <a:r>
              <a:rPr lang="uk-UA" sz="1800" b="0" dirty="0">
                <a:solidFill>
                  <a:schemeClr val="tx1">
                    <a:lumMod val="50000"/>
                  </a:schemeClr>
                </a:solidFill>
                <a:latin typeface="Times New Roman" pitchFamily="18" charset="0"/>
                <a:cs typeface="Times New Roman" pitchFamily="18" charset="0"/>
              </a:rPr>
              <a:t>, в Україні здійснення валютного регулювання та контролю покладено на такі державні органи (ст. 11, 13 Декрету): </a:t>
            </a:r>
            <a:endParaRPr lang="uk-UA" sz="1800" b="0" dirty="0" smtClean="0">
              <a:solidFill>
                <a:schemeClr val="tx1">
                  <a:lumMod val="50000"/>
                </a:schemeClr>
              </a:solidFill>
              <a:latin typeface="Times New Roman" pitchFamily="18" charset="0"/>
              <a:cs typeface="Times New Roman" pitchFamily="18" charset="0"/>
            </a:endParaRPr>
          </a:p>
          <a:p>
            <a:pPr marL="0" indent="2286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Національний банк України є головним органом системи валютного регулювання. Він безпосередньо реалізує валютну політику, здійснює зберігання та використання золотовалютного резерву, контролює дотримання ліміту зовнішнього боргу; </a:t>
            </a:r>
            <a:endParaRPr lang="uk-UA" sz="1800" b="0" dirty="0" smtClean="0">
              <a:solidFill>
                <a:schemeClr val="tx1">
                  <a:lumMod val="50000"/>
                </a:schemeClr>
              </a:solidFill>
              <a:latin typeface="Times New Roman" pitchFamily="18" charset="0"/>
              <a:cs typeface="Times New Roman" pitchFamily="18" charset="0"/>
            </a:endParaRPr>
          </a:p>
          <a:p>
            <a:pPr marL="0" indent="2286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Кабінет Міністрів України забезпечує виконання бюджетної політики в частині, що стосується руху валютних цінностей, бере участь у складанні та контролі за виконанням платіжного балансу країни; </a:t>
            </a:r>
            <a:endParaRPr lang="uk-UA" sz="1800" b="0" dirty="0" smtClean="0">
              <a:solidFill>
                <a:schemeClr val="tx1">
                  <a:lumMod val="50000"/>
                </a:schemeClr>
              </a:solidFill>
              <a:latin typeface="Times New Roman" pitchFamily="18" charset="0"/>
              <a:cs typeface="Times New Roman" pitchFamily="18" charset="0"/>
            </a:endParaRPr>
          </a:p>
          <a:p>
            <a:pPr marL="0" indent="2286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уповноважені </a:t>
            </a:r>
            <a:r>
              <a:rPr lang="uk-UA" sz="1800" b="0" dirty="0">
                <a:solidFill>
                  <a:schemeClr val="tx1">
                    <a:lumMod val="50000"/>
                  </a:schemeClr>
                </a:solidFill>
                <a:latin typeface="Times New Roman" pitchFamily="18" charset="0"/>
                <a:cs typeface="Times New Roman" pitchFamily="18" charset="0"/>
              </a:rPr>
              <a:t>банки здійснюють контроль за </a:t>
            </a:r>
            <a:r>
              <a:rPr lang="uk-UA" sz="1800" b="0" dirty="0" smtClean="0">
                <a:solidFill>
                  <a:schemeClr val="tx1">
                    <a:lumMod val="50000"/>
                  </a:schemeClr>
                </a:solidFill>
                <a:latin typeface="Times New Roman" pitchFamily="18" charset="0"/>
                <a:cs typeface="Times New Roman" pitchFamily="18" charset="0"/>
              </a:rPr>
              <a:t>валютними </a:t>
            </a:r>
            <a:r>
              <a:rPr lang="ru-RU" sz="1800" b="0" dirty="0" err="1">
                <a:solidFill>
                  <a:schemeClr val="tx1">
                    <a:lumMod val="50000"/>
                  </a:schemeClr>
                </a:solidFill>
                <a:latin typeface="Times New Roman" pitchFamily="18" charset="0"/>
                <a:cs typeface="Times New Roman" pitchFamily="18" charset="0"/>
              </a:rPr>
              <a:t>операціями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проводяться</a:t>
            </a:r>
            <a:r>
              <a:rPr lang="ru-RU" sz="1800" b="0" dirty="0">
                <a:solidFill>
                  <a:schemeClr val="tx1">
                    <a:lumMod val="50000"/>
                  </a:schemeClr>
                </a:solidFill>
                <a:latin typeface="Times New Roman" pitchFamily="18" charset="0"/>
                <a:cs typeface="Times New Roman" pitchFamily="18" charset="0"/>
              </a:rPr>
              <a:t> резидентами й нерезидентами через </a:t>
            </a:r>
            <a:r>
              <a:rPr lang="ru-RU" sz="1800" b="0" dirty="0" err="1">
                <a:solidFill>
                  <a:schemeClr val="tx1">
                    <a:lumMod val="50000"/>
                  </a:schemeClr>
                </a:solidFill>
                <a:latin typeface="Times New Roman" pitchFamily="18" charset="0"/>
                <a:cs typeface="Times New Roman" pitchFamily="18" charset="0"/>
              </a:rPr>
              <a:t>їхні</a:t>
            </a:r>
            <a:r>
              <a:rPr lang="ru-RU" sz="1800" b="0" dirty="0">
                <a:solidFill>
                  <a:schemeClr val="tx1">
                    <a:lumMod val="50000"/>
                  </a:schemeClr>
                </a:solidFill>
                <a:latin typeface="Times New Roman" pitchFamily="18" charset="0"/>
                <a:cs typeface="Times New Roman" pitchFamily="18" charset="0"/>
              </a:rPr>
              <a:t> банки; </a:t>
            </a:r>
            <a:endParaRPr lang="ru-RU" sz="1800" b="0" dirty="0" smtClean="0">
              <a:solidFill>
                <a:schemeClr val="tx1">
                  <a:lumMod val="50000"/>
                </a:schemeClr>
              </a:solidFill>
              <a:latin typeface="Times New Roman" pitchFamily="18" charset="0"/>
              <a:cs typeface="Times New Roman" pitchFamily="18" charset="0"/>
            </a:endParaRPr>
          </a:p>
          <a:p>
            <a:pPr marL="0" indent="228600" algn="just">
              <a:lnSpc>
                <a:spcPct val="100000"/>
              </a:lnSpc>
              <a:spcBef>
                <a:spcPts val="0"/>
              </a:spcBef>
            </a:pPr>
            <a:r>
              <a:rPr lang="ru-RU" sz="1800" b="0" dirty="0" err="1" smtClean="0">
                <a:solidFill>
                  <a:schemeClr val="tx1">
                    <a:lumMod val="50000"/>
                  </a:schemeClr>
                </a:solidFill>
                <a:latin typeface="Times New Roman" pitchFamily="18" charset="0"/>
                <a:cs typeface="Times New Roman" pitchFamily="18" charset="0"/>
              </a:rPr>
              <a:t>Державна</a:t>
            </a:r>
            <a:r>
              <a:rPr lang="ru-RU" sz="1800" b="0" dirty="0" smtClean="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податкова</a:t>
            </a:r>
            <a:r>
              <a:rPr lang="ru-RU" sz="1800" b="0" dirty="0">
                <a:solidFill>
                  <a:schemeClr val="tx1">
                    <a:lumMod val="50000"/>
                  </a:schemeClr>
                </a:solidFill>
                <a:latin typeface="Times New Roman" pitchFamily="18" charset="0"/>
                <a:cs typeface="Times New Roman" pitchFamily="18" charset="0"/>
              </a:rPr>
              <a:t> </a:t>
            </a:r>
            <a:r>
              <a:rPr lang="ru-RU" sz="1800" b="0" dirty="0" err="1" smtClean="0">
                <a:solidFill>
                  <a:schemeClr val="tx1">
                    <a:lumMod val="50000"/>
                  </a:schemeClr>
                </a:solidFill>
                <a:latin typeface="Times New Roman" pitchFamily="18" charset="0"/>
                <a:cs typeface="Times New Roman" pitchFamily="18" charset="0"/>
              </a:rPr>
              <a:t>службаУкраїни</a:t>
            </a:r>
            <a:r>
              <a:rPr lang="ru-RU" sz="1800" b="0" dirty="0" smtClean="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здійснює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фінансовий</a:t>
            </a:r>
            <a:r>
              <a:rPr lang="ru-RU" sz="1800" b="0" dirty="0">
                <a:solidFill>
                  <a:schemeClr val="tx1">
                    <a:lumMod val="50000"/>
                  </a:schemeClr>
                </a:solidFill>
                <a:latin typeface="Times New Roman" pitchFamily="18" charset="0"/>
                <a:cs typeface="Times New Roman" pitchFamily="18" charset="0"/>
              </a:rPr>
              <a:t> контроль за </a:t>
            </a:r>
            <a:r>
              <a:rPr lang="ru-RU" sz="1800" b="0" dirty="0" err="1">
                <a:solidFill>
                  <a:schemeClr val="tx1">
                    <a:lumMod val="50000"/>
                  </a:schemeClr>
                </a:solidFill>
                <a:latin typeface="Times New Roman" pitchFamily="18" charset="0"/>
                <a:cs typeface="Times New Roman" pitchFamily="18" charset="0"/>
              </a:rPr>
              <a:t>валютними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операціями</a:t>
            </a:r>
            <a:r>
              <a:rPr lang="ru-RU" sz="1800" b="0" dirty="0">
                <a:solidFill>
                  <a:schemeClr val="tx1">
                    <a:lumMod val="50000"/>
                  </a:schemeClr>
                </a:solidFill>
                <a:latin typeface="Times New Roman" pitchFamily="18" charset="0"/>
                <a:cs typeface="Times New Roman" pitchFamily="18" charset="0"/>
              </a:rPr>
              <a:t>; </a:t>
            </a:r>
            <a:endParaRPr lang="ru-RU" sz="1800" b="0" dirty="0" smtClean="0">
              <a:solidFill>
                <a:schemeClr val="tx1">
                  <a:lumMod val="50000"/>
                </a:schemeClr>
              </a:solidFill>
              <a:latin typeface="Times New Roman" pitchFamily="18" charset="0"/>
              <a:cs typeface="Times New Roman" pitchFamily="18" charset="0"/>
            </a:endParaRPr>
          </a:p>
          <a:p>
            <a:pPr marL="0" indent="228600" algn="just">
              <a:lnSpc>
                <a:spcPct val="100000"/>
              </a:lnSpc>
              <a:spcBef>
                <a:spcPts val="0"/>
              </a:spcBef>
            </a:pPr>
            <a:r>
              <a:rPr lang="ru-RU" sz="1800" b="0" dirty="0" err="1" smtClean="0">
                <a:solidFill>
                  <a:schemeClr val="tx1">
                    <a:lumMod val="50000"/>
                  </a:schemeClr>
                </a:solidFill>
                <a:latin typeface="Times New Roman" pitchFamily="18" charset="0"/>
                <a:cs typeface="Times New Roman" pitchFamily="18" charset="0"/>
              </a:rPr>
              <a:t>Міністерство</a:t>
            </a:r>
            <a:r>
              <a:rPr lang="ru-RU" sz="1800" b="0" dirty="0" smtClean="0">
                <a:solidFill>
                  <a:schemeClr val="tx1">
                    <a:lumMod val="50000"/>
                  </a:schemeClr>
                </a:solidFill>
                <a:latin typeface="Times New Roman" pitchFamily="18" charset="0"/>
                <a:cs typeface="Times New Roman" pitchFamily="18" charset="0"/>
              </a:rPr>
              <a:t> транспорту та </a:t>
            </a:r>
            <a:r>
              <a:rPr lang="ru-RU" sz="1800" b="0" dirty="0" err="1" smtClean="0">
                <a:solidFill>
                  <a:schemeClr val="tx1">
                    <a:lumMod val="50000"/>
                  </a:schemeClr>
                </a:solidFill>
                <a:latin typeface="Times New Roman" pitchFamily="18" charset="0"/>
                <a:cs typeface="Times New Roman" pitchFamily="18" charset="0"/>
              </a:rPr>
              <a:t>зв'язку</a:t>
            </a:r>
            <a:r>
              <a:rPr lang="ru-RU" sz="1800" b="0" dirty="0" smtClean="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здійснює</a:t>
            </a:r>
            <a:r>
              <a:rPr lang="ru-RU" sz="1800" b="0" dirty="0">
                <a:solidFill>
                  <a:schemeClr val="tx1">
                    <a:lumMod val="50000"/>
                  </a:schemeClr>
                </a:solidFill>
                <a:latin typeface="Times New Roman" pitchFamily="18" charset="0"/>
                <a:cs typeface="Times New Roman" pitchFamily="18" charset="0"/>
              </a:rPr>
              <a:t> контроль за </a:t>
            </a:r>
            <a:r>
              <a:rPr lang="ru-RU" sz="1800" b="0" dirty="0" err="1">
                <a:solidFill>
                  <a:schemeClr val="tx1">
                    <a:lumMod val="50000"/>
                  </a:schemeClr>
                </a:solidFill>
                <a:latin typeface="Times New Roman" pitchFamily="18" charset="0"/>
                <a:cs typeface="Times New Roman" pitchFamily="18" charset="0"/>
              </a:rPr>
              <a:t>дотриманням</a:t>
            </a:r>
            <a:r>
              <a:rPr lang="ru-RU" sz="1800" b="0" dirty="0">
                <a:solidFill>
                  <a:schemeClr val="tx1">
                    <a:lumMod val="50000"/>
                  </a:schemeClr>
                </a:solidFill>
                <a:latin typeface="Times New Roman" pitchFamily="18" charset="0"/>
                <a:cs typeface="Times New Roman" pitchFamily="18" charset="0"/>
              </a:rPr>
              <a:t> правил </a:t>
            </a:r>
            <a:r>
              <a:rPr lang="ru-RU" sz="1800" b="0" dirty="0" err="1">
                <a:solidFill>
                  <a:schemeClr val="tx1">
                    <a:lumMod val="50000"/>
                  </a:schemeClr>
                </a:solidFill>
                <a:latin typeface="Times New Roman" pitchFamily="18" charset="0"/>
                <a:cs typeface="Times New Roman" pitchFamily="18" charset="0"/>
              </a:rPr>
              <a:t>поштових</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переказів</a:t>
            </a:r>
            <a:r>
              <a:rPr lang="ru-RU" sz="1800" b="0" dirty="0">
                <a:solidFill>
                  <a:schemeClr val="tx1">
                    <a:lumMod val="50000"/>
                  </a:schemeClr>
                </a:solidFill>
                <a:latin typeface="Times New Roman" pitchFamily="18" charset="0"/>
                <a:cs typeface="Times New Roman" pitchFamily="18" charset="0"/>
              </a:rPr>
              <a:t> за </a:t>
            </a:r>
            <a:r>
              <a:rPr lang="ru-RU" sz="1800" b="0" dirty="0" err="1">
                <a:solidFill>
                  <a:schemeClr val="tx1">
                    <a:lumMod val="50000"/>
                  </a:schemeClr>
                </a:solidFill>
                <a:latin typeface="Times New Roman" pitchFamily="18" charset="0"/>
                <a:cs typeface="Times New Roman" pitchFamily="18" charset="0"/>
              </a:rPr>
              <a:t>межі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України</a:t>
            </a:r>
            <a:r>
              <a:rPr lang="ru-RU" sz="1800" b="0" dirty="0">
                <a:solidFill>
                  <a:schemeClr val="tx1">
                    <a:lumMod val="50000"/>
                  </a:schemeClr>
                </a:solidFill>
                <a:latin typeface="Times New Roman" pitchFamily="18" charset="0"/>
                <a:cs typeface="Times New Roman" pitchFamily="18" charset="0"/>
              </a:rPr>
              <a:t>; </a:t>
            </a:r>
            <a:endParaRPr lang="ru-RU" sz="1800" b="0" dirty="0" smtClean="0">
              <a:solidFill>
                <a:schemeClr val="tx1">
                  <a:lumMod val="50000"/>
                </a:schemeClr>
              </a:solidFill>
              <a:latin typeface="Times New Roman" pitchFamily="18" charset="0"/>
              <a:cs typeface="Times New Roman" pitchFamily="18" charset="0"/>
            </a:endParaRPr>
          </a:p>
          <a:p>
            <a:pPr marL="0" indent="228600" algn="just">
              <a:lnSpc>
                <a:spcPct val="100000"/>
              </a:lnSpc>
              <a:spcBef>
                <a:spcPts val="0"/>
              </a:spcBef>
            </a:pPr>
            <a:r>
              <a:rPr lang="ru-RU" sz="1800" b="0" dirty="0" err="1" smtClean="0">
                <a:solidFill>
                  <a:schemeClr val="tx1">
                    <a:lumMod val="50000"/>
                  </a:schemeClr>
                </a:solidFill>
                <a:latin typeface="Times New Roman" pitchFamily="18" charset="0"/>
                <a:cs typeface="Times New Roman" pitchFamily="18" charset="0"/>
              </a:rPr>
              <a:t>Державна</a:t>
            </a:r>
            <a:r>
              <a:rPr lang="ru-RU" sz="1800" b="0" dirty="0" smtClean="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митна</a:t>
            </a:r>
            <a:r>
              <a:rPr lang="ru-RU" sz="1800" b="0" dirty="0">
                <a:solidFill>
                  <a:schemeClr val="tx1">
                    <a:lumMod val="50000"/>
                  </a:schemeClr>
                </a:solidFill>
                <a:latin typeface="Times New Roman" pitchFamily="18" charset="0"/>
                <a:cs typeface="Times New Roman" pitchFamily="18" charset="0"/>
              </a:rPr>
              <a:t> служба </a:t>
            </a:r>
            <a:r>
              <a:rPr lang="ru-RU" sz="1800" b="0" dirty="0" err="1">
                <a:solidFill>
                  <a:schemeClr val="tx1">
                    <a:lumMod val="50000"/>
                  </a:schemeClr>
                </a:solidFill>
                <a:latin typeface="Times New Roman" pitchFamily="18" charset="0"/>
                <a:cs typeface="Times New Roman" pitchFamily="18" charset="0"/>
              </a:rPr>
              <a:t>України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здійснює</a:t>
            </a:r>
            <a:r>
              <a:rPr lang="ru-RU" sz="1800" b="0" dirty="0">
                <a:solidFill>
                  <a:schemeClr val="tx1">
                    <a:lumMod val="50000"/>
                  </a:schemeClr>
                </a:solidFill>
                <a:latin typeface="Times New Roman" pitchFamily="18" charset="0"/>
                <a:cs typeface="Times New Roman" pitchFamily="18" charset="0"/>
              </a:rPr>
              <a:t> контроль за </a:t>
            </a:r>
            <a:r>
              <a:rPr lang="ru-RU" sz="1800" b="0" dirty="0" err="1">
                <a:solidFill>
                  <a:schemeClr val="tx1">
                    <a:lumMod val="50000"/>
                  </a:schemeClr>
                </a:solidFill>
                <a:latin typeface="Times New Roman" pitchFamily="18" charset="0"/>
                <a:cs typeface="Times New Roman" pitchFamily="18" charset="0"/>
              </a:rPr>
              <a:t>дотриманням</a:t>
            </a:r>
            <a:r>
              <a:rPr lang="ru-RU" sz="1800" b="0" dirty="0">
                <a:solidFill>
                  <a:schemeClr val="tx1">
                    <a:lumMod val="50000"/>
                  </a:schemeClr>
                </a:solidFill>
                <a:latin typeface="Times New Roman" pitchFamily="18" charset="0"/>
                <a:cs typeface="Times New Roman" pitchFamily="18" charset="0"/>
              </a:rPr>
              <a:t> правил </a:t>
            </a:r>
            <a:r>
              <a:rPr lang="ru-RU" sz="1800" b="0" dirty="0" err="1">
                <a:solidFill>
                  <a:schemeClr val="tx1">
                    <a:lumMod val="50000"/>
                  </a:schemeClr>
                </a:solidFill>
                <a:latin typeface="Times New Roman" pitchFamily="18" charset="0"/>
                <a:cs typeface="Times New Roman" pitchFamily="18" charset="0"/>
              </a:rPr>
              <a:t>переміщення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валютних</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цінностей</a:t>
            </a:r>
            <a:r>
              <a:rPr lang="ru-RU" sz="1800" b="0" dirty="0">
                <a:solidFill>
                  <a:schemeClr val="tx1">
                    <a:lumMod val="50000"/>
                  </a:schemeClr>
                </a:solidFill>
                <a:latin typeface="Times New Roman" pitchFamily="18" charset="0"/>
                <a:cs typeface="Times New Roman" pitchFamily="18" charset="0"/>
              </a:rPr>
              <a:t> через </a:t>
            </a:r>
            <a:r>
              <a:rPr lang="ru-RU" sz="1800" b="0" dirty="0" err="1">
                <a:solidFill>
                  <a:schemeClr val="tx1">
                    <a:lumMod val="50000"/>
                  </a:schemeClr>
                </a:solidFill>
                <a:latin typeface="Times New Roman" pitchFamily="18" charset="0"/>
                <a:cs typeface="Times New Roman" pitchFamily="18" charset="0"/>
              </a:rPr>
              <a:t>митний</a:t>
            </a:r>
            <a:r>
              <a:rPr lang="ru-RU" sz="1800" b="0" dirty="0">
                <a:solidFill>
                  <a:schemeClr val="tx1">
                    <a:lumMod val="50000"/>
                  </a:schemeClr>
                </a:solidFill>
                <a:latin typeface="Times New Roman" pitchFamily="18" charset="0"/>
                <a:cs typeface="Times New Roman" pitchFamily="18" charset="0"/>
              </a:rPr>
              <a:t> кордон </a:t>
            </a:r>
            <a:r>
              <a:rPr lang="ru-RU" sz="1800" b="0" dirty="0" err="1">
                <a:solidFill>
                  <a:schemeClr val="tx1">
                    <a:lumMod val="50000"/>
                  </a:schemeClr>
                </a:solidFill>
                <a:latin typeface="Times New Roman" pitchFamily="18" charset="0"/>
                <a:cs typeface="Times New Roman" pitchFamily="18" charset="0"/>
              </a:rPr>
              <a:t>України</a:t>
            </a:r>
            <a:r>
              <a:rPr lang="ru-RU" sz="1800" b="0" dirty="0">
                <a:solidFill>
                  <a:schemeClr val="tx1">
                    <a:lumMod val="50000"/>
                  </a:schemeClr>
                </a:solidFill>
                <a:latin typeface="Times New Roman" pitchFamily="18" charset="0"/>
                <a:cs typeface="Times New Roman" pitchFamily="18" charset="0"/>
              </a:rPr>
              <a:t>. У </a:t>
            </a:r>
            <a:r>
              <a:rPr lang="ru-RU" sz="1800" b="0" dirty="0" err="1">
                <a:solidFill>
                  <a:schemeClr val="tx1">
                    <a:lumMod val="50000"/>
                  </a:schemeClr>
                </a:solidFill>
                <a:latin typeface="Times New Roman" pitchFamily="18" charset="0"/>
                <a:cs typeface="Times New Roman" pitchFamily="18" charset="0"/>
              </a:rPr>
              <a:t>практиці</a:t>
            </a:r>
            <a:r>
              <a:rPr lang="ru-RU" sz="1800" b="0" dirty="0">
                <a:solidFill>
                  <a:schemeClr val="tx1">
                    <a:lumMod val="50000"/>
                  </a:schemeClr>
                </a:solidFill>
                <a:latin typeface="Times New Roman" pitchFamily="18" charset="0"/>
                <a:cs typeface="Times New Roman" pitchFamily="18" charset="0"/>
              </a:rPr>
              <a:t> валютного </a:t>
            </a:r>
            <a:r>
              <a:rPr lang="ru-RU" sz="1800" b="0" dirty="0" err="1">
                <a:solidFill>
                  <a:schemeClr val="tx1">
                    <a:lumMod val="50000"/>
                  </a:schemeClr>
                </a:solidFill>
                <a:latin typeface="Times New Roman" pitchFamily="18" charset="0"/>
                <a:cs typeface="Times New Roman" pitchFamily="18" charset="0"/>
              </a:rPr>
              <a:t>регулювання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розрізняють</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економічні</a:t>
            </a:r>
            <a:r>
              <a:rPr lang="ru-RU" sz="1800" b="0" dirty="0">
                <a:solidFill>
                  <a:schemeClr val="tx1">
                    <a:lumMod val="50000"/>
                  </a:schemeClr>
                </a:solidFill>
                <a:latin typeface="Times New Roman" pitchFamily="18" charset="0"/>
                <a:cs typeface="Times New Roman" pitchFamily="18" charset="0"/>
              </a:rPr>
              <a:t> та </a:t>
            </a:r>
            <a:r>
              <a:rPr lang="ru-RU" sz="1800" b="0" dirty="0" err="1">
                <a:solidFill>
                  <a:schemeClr val="tx1">
                    <a:lumMod val="50000"/>
                  </a:schemeClr>
                </a:solidFill>
                <a:latin typeface="Times New Roman" pitchFamily="18" charset="0"/>
                <a:cs typeface="Times New Roman" pitchFamily="18" charset="0"/>
              </a:rPr>
              <a:t>адміністративні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інструменти</a:t>
            </a:r>
            <a:r>
              <a:rPr lang="ru-RU" sz="1800" b="0" dirty="0">
                <a:solidFill>
                  <a:schemeClr val="tx1">
                    <a:lumMod val="50000"/>
                  </a:schemeClr>
                </a:solidFill>
                <a:latin typeface="Times New Roman" pitchFamily="18" charset="0"/>
                <a:cs typeface="Times New Roman" pitchFamily="18" charset="0"/>
              </a:rPr>
              <a:t> валютного </a:t>
            </a:r>
            <a:r>
              <a:rPr lang="ru-RU" sz="1800" b="0" dirty="0" err="1">
                <a:solidFill>
                  <a:schemeClr val="tx1">
                    <a:lumMod val="50000"/>
                  </a:schemeClr>
                </a:solidFill>
                <a:latin typeface="Times New Roman" pitchFamily="18" charset="0"/>
                <a:cs typeface="Times New Roman" pitchFamily="18" charset="0"/>
              </a:rPr>
              <a:t>регулювання</a:t>
            </a:r>
            <a:r>
              <a:rPr lang="ru-RU" sz="1800" b="0" dirty="0">
                <a:solidFill>
                  <a:schemeClr val="tx1">
                    <a:lumMod val="50000"/>
                  </a:schemeClr>
                </a:solidFill>
                <a:latin typeface="Times New Roman" pitchFamily="18" charset="0"/>
                <a:cs typeface="Times New Roman" pitchFamily="18" charset="0"/>
              </a:rPr>
              <a:t>.</a:t>
            </a: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24711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928686"/>
          </a:xfrm>
        </p:spPr>
        <p:txBody>
          <a:bodyPr>
            <a:normAutofit/>
          </a:bodyPr>
          <a:lstStyle/>
          <a:p>
            <a:r>
              <a:rPr lang="ru-RU" sz="2600" b="1" i="1" u="sng" dirty="0">
                <a:latin typeface="Times New Roman" pitchFamily="18" charset="0"/>
                <a:cs typeface="Times New Roman" pitchFamily="18" charset="0"/>
              </a:rPr>
              <a:t/>
            </a:r>
            <a:br>
              <a:rPr lang="ru-RU" sz="2600" b="1" i="1" u="sng" dirty="0">
                <a:latin typeface="Times New Roman" pitchFamily="18" charset="0"/>
                <a:cs typeface="Times New Roman" pitchFamily="18" charset="0"/>
              </a:rPr>
            </a:br>
            <a:r>
              <a:rPr lang="ru-RU" sz="2600" b="1" i="1" u="sng" dirty="0">
                <a:latin typeface="Times New Roman" pitchFamily="18" charset="0"/>
                <a:cs typeface="Times New Roman" pitchFamily="18" charset="0"/>
              </a:rPr>
              <a:t>1. </a:t>
            </a:r>
            <a:r>
              <a:rPr lang="ru-RU" sz="2600" b="1" i="1" u="sng" dirty="0" err="1">
                <a:latin typeface="Times New Roman" pitchFamily="18" charset="0"/>
                <a:cs typeface="Times New Roman" pitchFamily="18" charset="0"/>
              </a:rPr>
              <a:t>Державна</a:t>
            </a:r>
            <a:r>
              <a:rPr lang="ru-RU" sz="2600" b="1" i="1" u="sng" dirty="0">
                <a:latin typeface="Times New Roman" pitchFamily="18" charset="0"/>
                <a:cs typeface="Times New Roman" pitchFamily="18" charset="0"/>
              </a:rPr>
              <a:t> </a:t>
            </a:r>
            <a:r>
              <a:rPr lang="ru-RU" sz="2600" b="1" i="1" u="sng" dirty="0" err="1">
                <a:latin typeface="Times New Roman" pitchFamily="18" charset="0"/>
                <a:cs typeface="Times New Roman" pitchFamily="18" charset="0"/>
              </a:rPr>
              <a:t>політика</a:t>
            </a:r>
            <a:r>
              <a:rPr lang="ru-RU" sz="2600" b="1" i="1" u="sng" dirty="0">
                <a:latin typeface="Times New Roman" pitchFamily="18" charset="0"/>
                <a:cs typeface="Times New Roman" pitchFamily="18" charset="0"/>
              </a:rPr>
              <a:t> валютного </a:t>
            </a:r>
            <a:r>
              <a:rPr lang="ru-RU" sz="2600" b="1" i="1" u="sng" dirty="0" err="1">
                <a:latin typeface="Times New Roman" pitchFamily="18" charset="0"/>
                <a:cs typeface="Times New Roman" pitchFamily="18" charset="0"/>
              </a:rPr>
              <a:t>регулювання</a:t>
            </a:r>
            <a:r>
              <a:rPr lang="ru-RU" sz="2600" b="1" i="1" u="sng" dirty="0">
                <a:latin typeface="Times New Roman" pitchFamily="18" charset="0"/>
                <a:cs typeface="Times New Roman" pitchFamily="18" charset="0"/>
              </a:rPr>
              <a:t> в </a:t>
            </a:r>
            <a:r>
              <a:rPr lang="ru-RU" sz="2600" b="1" i="1" u="sng" dirty="0" err="1">
                <a:latin typeface="Times New Roman" pitchFamily="18" charset="0"/>
                <a:cs typeface="Times New Roman" pitchFamily="18" charset="0"/>
              </a:rPr>
              <a:t>Україні</a:t>
            </a:r>
            <a:r>
              <a:rPr lang="ru-RU" sz="2600" b="1" i="1" u="sng" dirty="0">
                <a:latin typeface="Times New Roman" pitchFamily="18" charset="0"/>
                <a:cs typeface="Times New Roman" pitchFamily="18" charset="0"/>
              </a:rPr>
              <a:t>.</a:t>
            </a:r>
            <a:endParaRPr lang="uk-UA" sz="2600" b="1" i="1" u="sng" dirty="0"/>
          </a:p>
        </p:txBody>
      </p:sp>
      <p:sp>
        <p:nvSpPr>
          <p:cNvPr id="3" name="Місце для тексту 2"/>
          <p:cNvSpPr>
            <a:spLocks noGrp="1"/>
          </p:cNvSpPr>
          <p:nvPr>
            <p:ph type="body" sz="quarter" idx="10"/>
          </p:nvPr>
        </p:nvSpPr>
        <p:spPr>
          <a:xfrm>
            <a:off x="334963" y="872068"/>
            <a:ext cx="11522075" cy="4898496"/>
          </a:xfrm>
        </p:spPr>
        <p:txBody>
          <a:bodyPr/>
          <a:lstStyle/>
          <a:p>
            <a:pPr marL="0" indent="457200" algn="just">
              <a:lnSpc>
                <a:spcPct val="100000"/>
              </a:lnSpc>
              <a:spcBef>
                <a:spcPts val="0"/>
              </a:spcBef>
              <a:buNone/>
            </a:pPr>
            <a:endParaRPr lang="uk-UA" sz="200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Валютне регулювання </a:t>
            </a:r>
            <a:r>
              <a:rPr lang="uk-UA" sz="2000" b="0" dirty="0">
                <a:solidFill>
                  <a:schemeClr val="tx1">
                    <a:lumMod val="50000"/>
                  </a:schemeClr>
                </a:solidFill>
                <a:latin typeface="Times New Roman" pitchFamily="18" charset="0"/>
                <a:cs typeface="Times New Roman" pitchFamily="18" charset="0"/>
              </a:rPr>
              <a:t>полягає у діяльності держави та уповноважених нею органів, спрямоване на регламентацію міжнародних розрахунків та порядок здійснення операцій з валютними цінностями</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Тобто</a:t>
            </a:r>
            <a:r>
              <a:rPr lang="uk-UA" sz="2000" b="0" dirty="0">
                <a:solidFill>
                  <a:schemeClr val="tx1">
                    <a:lumMod val="50000"/>
                  </a:schemeClr>
                </a:solidFill>
                <a:latin typeface="Times New Roman" pitchFamily="18" charset="0"/>
                <a:cs typeface="Times New Roman" pitchFamily="18" charset="0"/>
              </a:rPr>
              <a:t>, валютне регулювання є сукупністю нормативних документів, установлених органами валютного регулювання у законодавчому чи адміністративному порядку, що спрямовані на регулювання потоків капіталу в країну та за її межі, а також валютних операцій, що здійснюються в межах держави, з метою підтримання стабільності курсу національної грошової одиниці, достатнього рівня валютних резервів і збалансованості міжнародних платежів.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i="1" u="sng" dirty="0" smtClean="0">
                <a:solidFill>
                  <a:schemeClr val="tx1">
                    <a:lumMod val="50000"/>
                  </a:schemeClr>
                </a:solidFill>
                <a:latin typeface="Times New Roman" pitchFamily="18" charset="0"/>
                <a:cs typeface="Times New Roman" pitchFamily="18" charset="0"/>
              </a:rPr>
              <a:t>Метою </a:t>
            </a:r>
            <a:r>
              <a:rPr lang="uk-UA" sz="2000" i="1" u="sng" dirty="0">
                <a:solidFill>
                  <a:schemeClr val="tx1">
                    <a:lumMod val="50000"/>
                  </a:schemeClr>
                </a:solidFill>
                <a:latin typeface="Times New Roman" pitchFamily="18" charset="0"/>
                <a:cs typeface="Times New Roman" pitchFamily="18" charset="0"/>
              </a:rPr>
              <a:t>валютного регулювання </a:t>
            </a:r>
            <a:r>
              <a:rPr lang="uk-UA" sz="2000" b="0" dirty="0">
                <a:solidFill>
                  <a:schemeClr val="tx1">
                    <a:lumMod val="50000"/>
                  </a:schemeClr>
                </a:solidFill>
                <a:latin typeface="Times New Roman" pitchFamily="18" charset="0"/>
                <a:cs typeface="Times New Roman" pitchFamily="18" charset="0"/>
              </a:rPr>
              <a:t>є підтримка економічної стабільності й утворення надійного фундаменту для розвитку міжнародних економічних відносин шляхом впливу на валютний курс і на валютно-обмінні операції.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У </a:t>
            </a:r>
            <a:r>
              <a:rPr lang="uk-UA" sz="2000" b="0" dirty="0">
                <a:solidFill>
                  <a:schemeClr val="tx1">
                    <a:lumMod val="50000"/>
                  </a:schemeClr>
                </a:solidFill>
                <a:latin typeface="Times New Roman" pitchFamily="18" charset="0"/>
                <a:cs typeface="Times New Roman" pitchFamily="18" charset="0"/>
              </a:rPr>
              <a:t>економічній літературі визначають два методи валютного регулювання — </a:t>
            </a:r>
            <a:r>
              <a:rPr lang="uk-UA" sz="2000" i="1" u="sng" dirty="0">
                <a:solidFill>
                  <a:schemeClr val="tx1">
                    <a:lumMod val="50000"/>
                  </a:schemeClr>
                </a:solidFill>
                <a:latin typeface="Times New Roman" pitchFamily="18" charset="0"/>
                <a:cs typeface="Times New Roman" pitchFamily="18" charset="0"/>
              </a:rPr>
              <a:t>ринковий і державний. </a:t>
            </a:r>
            <a:r>
              <a:rPr lang="uk-UA" sz="2000" b="0" dirty="0">
                <a:solidFill>
                  <a:schemeClr val="tx1">
                    <a:lumMod val="50000"/>
                  </a:schemeClr>
                </a:solidFill>
                <a:latin typeface="Times New Roman" pitchFamily="18" charset="0"/>
                <a:cs typeface="Times New Roman" pitchFamily="18" charset="0"/>
              </a:rPr>
              <a:t>Ці методи доповнюють один одного, однак співвідношення між ними постійно змінюється залежно від конкретної економічної ситуації.</a:t>
            </a:r>
          </a:p>
        </p:txBody>
      </p:sp>
    </p:spTree>
    <p:extLst>
      <p:ext uri="{BB962C8B-B14F-4D97-AF65-F5344CB8AC3E}">
        <p14:creationId xmlns:p14="http://schemas.microsoft.com/office/powerpoint/2010/main" val="1203491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85738" y="220663"/>
            <a:ext cx="11671300" cy="5549900"/>
          </a:xfrm>
        </p:spPr>
        <p:txBody>
          <a:bodyPr>
            <a:noAutofit/>
          </a:bodyPr>
          <a:lstStyle/>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Ринкове регулювання </a:t>
            </a:r>
            <a:r>
              <a:rPr lang="uk-UA" sz="2000" b="0" dirty="0">
                <a:solidFill>
                  <a:schemeClr val="tx1">
                    <a:lumMod val="50000"/>
                  </a:schemeClr>
                </a:solidFill>
                <a:latin typeface="Times New Roman" pitchFamily="18" charset="0"/>
                <a:cs typeface="Times New Roman" pitchFamily="18" charset="0"/>
              </a:rPr>
              <a:t>діє на основі закону вартості, закону попиту та пропозиції, базується на конкуренції й породжує </a:t>
            </a:r>
            <a:r>
              <a:rPr lang="uk-UA" sz="2000" b="0" dirty="0" smtClean="0">
                <a:solidFill>
                  <a:schemeClr val="tx1">
                    <a:lumMod val="50000"/>
                  </a:schemeClr>
                </a:solidFill>
                <a:latin typeface="Times New Roman" pitchFamily="18" charset="0"/>
                <a:cs typeface="Times New Roman" pitchFamily="18" charset="0"/>
              </a:rPr>
              <a:t>розвиток. </a:t>
            </a:r>
            <a:r>
              <a:rPr lang="uk-UA" sz="2000" b="0" dirty="0">
                <a:solidFill>
                  <a:schemeClr val="tx1">
                    <a:lumMod val="50000"/>
                  </a:schemeClr>
                </a:solidFill>
                <a:latin typeface="Times New Roman" pitchFamily="18" charset="0"/>
                <a:cs typeface="Times New Roman" pitchFamily="18" charset="0"/>
              </a:rPr>
              <a:t>При цьому також має місце і </a:t>
            </a:r>
            <a:r>
              <a:rPr lang="uk-UA" sz="2000" i="1" u="sng" dirty="0">
                <a:solidFill>
                  <a:schemeClr val="tx1">
                    <a:lumMod val="50000"/>
                  </a:schemeClr>
                </a:solidFill>
                <a:latin typeface="Times New Roman" pitchFamily="18" charset="0"/>
                <a:cs typeface="Times New Roman" pitchFamily="18" charset="0"/>
              </a:rPr>
              <a:t>державне регулювання, </a:t>
            </a:r>
            <a:r>
              <a:rPr lang="uk-UA" sz="2000" b="0" dirty="0">
                <a:solidFill>
                  <a:schemeClr val="tx1">
                    <a:lumMod val="50000"/>
                  </a:schemeClr>
                </a:solidFill>
                <a:latin typeface="Times New Roman" pitchFamily="18" charset="0"/>
                <a:cs typeface="Times New Roman" pitchFamily="18" charset="0"/>
              </a:rPr>
              <a:t>що спрямоване на визначення негативних наслідків ринкового регулювання валютних відносин, оскільки валютні відносини відчутно впливають на внутрішній економічний розвиток. Як правило, в умовах кризових ситуацій посилюється державне валютне регулювання (регламентація державою поведінки суб'єктів валютного ринку), тоді як ринковому відводиться другорядна роль.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Валютне </a:t>
            </a:r>
            <a:r>
              <a:rPr lang="uk-UA" sz="2000" b="0" dirty="0">
                <a:solidFill>
                  <a:schemeClr val="tx1">
                    <a:lumMod val="50000"/>
                  </a:schemeClr>
                </a:solidFill>
                <a:latin typeface="Times New Roman" pitchFamily="18" charset="0"/>
                <a:cs typeface="Times New Roman" pitchFamily="18" charset="0"/>
              </a:rPr>
              <a:t>регулювання буває </a:t>
            </a:r>
            <a:r>
              <a:rPr lang="uk-UA" sz="2000" i="1" u="sng" dirty="0">
                <a:solidFill>
                  <a:schemeClr val="tx1">
                    <a:lumMod val="50000"/>
                  </a:schemeClr>
                </a:solidFill>
                <a:latin typeface="Times New Roman" pitchFamily="18" charset="0"/>
                <a:cs typeface="Times New Roman" pitchFamily="18" charset="0"/>
              </a:rPr>
              <a:t>прямим і непрямим. </a:t>
            </a:r>
            <a:r>
              <a:rPr lang="uk-UA" sz="2000" b="0" dirty="0">
                <a:solidFill>
                  <a:schemeClr val="tx1">
                    <a:lumMod val="50000"/>
                  </a:schemeClr>
                </a:solidFill>
                <a:latin typeface="Times New Roman" pitchFamily="18" charset="0"/>
                <a:cs typeface="Times New Roman" pitchFamily="18" charset="0"/>
              </a:rPr>
              <a:t>Пряме валютне регулювання полягає в корекції поведінки суб'єктів ринку через застосування обмежуючих законодавчих актів і втручання органів виконавчої влади. Непряме валютне регулювання - у використанні економічних, зокрема валютно-кредитних, методів впливу на поведінку економічних агентів </a:t>
            </a:r>
            <a:r>
              <a:rPr lang="uk-UA" sz="2000" b="0" dirty="0" smtClean="0">
                <a:solidFill>
                  <a:schemeClr val="tx1">
                    <a:lumMod val="50000"/>
                  </a:schemeClr>
                </a:solidFill>
                <a:latin typeface="Times New Roman" pitchFamily="18" charset="0"/>
                <a:cs typeface="Times New Roman" pitchFamily="18" charset="0"/>
              </a:rPr>
              <a:t>ринку.</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4687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body" sz="quarter" idx="10"/>
          </p:nvPr>
        </p:nvSpPr>
        <p:spPr>
          <a:xfrm>
            <a:off x="143933" y="143933"/>
            <a:ext cx="11687705" cy="5985934"/>
          </a:xfrm>
        </p:spPr>
        <p:txBody>
          <a:bodyPr/>
          <a:lstStyle/>
          <a:p>
            <a:pPr marL="0" indent="0" algn="ctr">
              <a:lnSpc>
                <a:spcPct val="100000"/>
              </a:lnSpc>
              <a:spcBef>
                <a:spcPts val="0"/>
              </a:spcBef>
              <a:buNone/>
            </a:pPr>
            <a:r>
              <a:rPr lang="uk-UA" sz="1500" i="1" u="sng" dirty="0">
                <a:solidFill>
                  <a:schemeClr val="tx1">
                    <a:lumMod val="50000"/>
                  </a:schemeClr>
                </a:solidFill>
                <a:latin typeface="Times New Roman" pitchFamily="18" charset="0"/>
                <a:cs typeface="Times New Roman" pitchFamily="18" charset="0"/>
              </a:rPr>
              <a:t>Напрямки валютного </a:t>
            </a:r>
            <a:r>
              <a:rPr lang="uk-UA" sz="1500" i="1" u="sng" dirty="0" smtClean="0">
                <a:solidFill>
                  <a:schemeClr val="tx1">
                    <a:lumMod val="50000"/>
                  </a:schemeClr>
                </a:solidFill>
                <a:latin typeface="Times New Roman" pitchFamily="18" charset="0"/>
                <a:cs typeface="Times New Roman" pitchFamily="18" charset="0"/>
              </a:rPr>
              <a:t>регулювання:</a:t>
            </a:r>
          </a:p>
          <a:p>
            <a:pPr marL="0" indent="0" algn="ctr">
              <a:lnSpc>
                <a:spcPct val="100000"/>
              </a:lnSpc>
              <a:spcBef>
                <a:spcPts val="0"/>
              </a:spcBef>
              <a:buNone/>
            </a:pPr>
            <a:endParaRPr lang="uk-UA" sz="150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500" b="0" dirty="0" smtClean="0">
                <a:solidFill>
                  <a:schemeClr val="tx1">
                    <a:lumMod val="50000"/>
                  </a:schemeClr>
                </a:solidFill>
                <a:latin typeface="Times New Roman" pitchFamily="18" charset="0"/>
                <a:cs typeface="Times New Roman" pitchFamily="18" charset="0"/>
              </a:rPr>
              <a:t>формування </a:t>
            </a:r>
            <a:r>
              <a:rPr lang="uk-UA" sz="1500" b="0" dirty="0">
                <a:solidFill>
                  <a:schemeClr val="tx1">
                    <a:lumMod val="50000"/>
                  </a:schemeClr>
                </a:solidFill>
                <a:latin typeface="Times New Roman" pitchFamily="18" charset="0"/>
                <a:cs typeface="Times New Roman" pitchFamily="18" charset="0"/>
              </a:rPr>
              <a:t>і оновлення законодавчої і нормативної бази зовнішніх валютно-фінансових відносин</a:t>
            </a:r>
            <a:r>
              <a:rPr lang="uk-UA" sz="15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500" b="0" dirty="0" smtClean="0">
                <a:solidFill>
                  <a:schemeClr val="tx1">
                    <a:lumMod val="50000"/>
                  </a:schemeClr>
                </a:solidFill>
                <a:latin typeface="Times New Roman" pitchFamily="18" charset="0"/>
                <a:cs typeface="Times New Roman" pitchFamily="18" charset="0"/>
              </a:rPr>
              <a:t> формування </a:t>
            </a:r>
            <a:r>
              <a:rPr lang="uk-UA" sz="1500" b="0" dirty="0">
                <a:solidFill>
                  <a:schemeClr val="tx1">
                    <a:lumMod val="50000"/>
                  </a:schemeClr>
                </a:solidFill>
                <a:latin typeface="Times New Roman" pitchFamily="18" charset="0"/>
                <a:cs typeface="Times New Roman" pitchFamily="18" charset="0"/>
              </a:rPr>
              <a:t>механізму щоденного валютного контролю з метою забезпечення дотримання учасниками зовнішньоекономічної діяльності при виконанні валютних операцій валютного законодавства;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500" b="0" dirty="0" smtClean="0">
                <a:solidFill>
                  <a:schemeClr val="tx1">
                    <a:lumMod val="50000"/>
                  </a:schemeClr>
                </a:solidFill>
                <a:latin typeface="Times New Roman" pitchFamily="18" charset="0"/>
                <a:cs typeface="Times New Roman" pitchFamily="18" charset="0"/>
              </a:rPr>
              <a:t>здійснення </a:t>
            </a:r>
            <a:r>
              <a:rPr lang="uk-UA" sz="1500" b="0" dirty="0">
                <a:solidFill>
                  <a:schemeClr val="tx1">
                    <a:lumMod val="50000"/>
                  </a:schemeClr>
                </a:solidFill>
                <a:latin typeface="Times New Roman" pitchFamily="18" charset="0"/>
                <a:cs typeface="Times New Roman" pitchFamily="18" charset="0"/>
              </a:rPr>
              <a:t>оперативного впливу на функціонування валютного механізму (визначення режиму валютного курсу гривні по відношенню до іноземних валют, регулювання динаміки ринкового валютного курсу, вживання заходів, спрямованих на забезпечення достатнього рівня і найбільш ефективної структури офіційних золотовалютних резервів тощо</a:t>
            </a:r>
            <a:r>
              <a:rPr lang="uk-UA" sz="15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Залежно від рівня валютного регулювання виділяють </a:t>
            </a:r>
            <a:r>
              <a:rPr lang="uk-UA" sz="1500" i="1" u="sng" dirty="0">
                <a:solidFill>
                  <a:schemeClr val="tx1">
                    <a:lumMod val="50000"/>
                  </a:schemeClr>
                </a:solidFill>
                <a:latin typeface="Times New Roman" pitchFamily="18" charset="0"/>
                <a:cs typeface="Times New Roman" pitchFamily="18" charset="0"/>
              </a:rPr>
              <a:t>світову і національну валютні системи. </a:t>
            </a:r>
            <a:r>
              <a:rPr lang="uk-UA" sz="1500" b="0" dirty="0">
                <a:solidFill>
                  <a:schemeClr val="tx1">
                    <a:lumMod val="50000"/>
                  </a:schemeClr>
                </a:solidFill>
                <a:latin typeface="Times New Roman" pitchFamily="18" charset="0"/>
                <a:cs typeface="Times New Roman" pitchFamily="18" charset="0"/>
              </a:rPr>
              <a:t>Світова валютна система є формою організації міжнародних валютних відносин, обумовлених розвитком світового господарства і зафіксованих у міждержавних угодах.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500" b="0" dirty="0" smtClean="0">
                <a:solidFill>
                  <a:schemeClr val="tx1">
                    <a:lumMod val="50000"/>
                  </a:schemeClr>
                </a:solidFill>
                <a:latin typeface="Times New Roman" pitchFamily="18" charset="0"/>
                <a:cs typeface="Times New Roman" pitchFamily="18" charset="0"/>
              </a:rPr>
              <a:t>Основними </a:t>
            </a:r>
            <a:r>
              <a:rPr lang="uk-UA" sz="1500" b="0" dirty="0">
                <a:solidFill>
                  <a:schemeClr val="tx1">
                    <a:lumMod val="50000"/>
                  </a:schemeClr>
                </a:solidFill>
                <a:latin typeface="Times New Roman" pitchFamily="18" charset="0"/>
                <a:cs typeface="Times New Roman" pitchFamily="18" charset="0"/>
              </a:rPr>
              <a:t>елементами якої є: </a:t>
            </a:r>
            <a:endParaRPr lang="uk-UA" sz="15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національні </a:t>
            </a:r>
            <a:r>
              <a:rPr lang="uk-UA" sz="1500" b="0" dirty="0">
                <a:solidFill>
                  <a:schemeClr val="tx1">
                    <a:lumMod val="50000"/>
                  </a:schemeClr>
                </a:solidFill>
                <a:latin typeface="Times New Roman" pitchFamily="18" charset="0"/>
                <a:cs typeface="Times New Roman" pitchFamily="18" charset="0"/>
              </a:rPr>
              <a:t>і колективні резервні валютні одиниці; </a:t>
            </a:r>
            <a:endParaRPr lang="uk-UA" sz="15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склад </a:t>
            </a:r>
            <a:r>
              <a:rPr lang="uk-UA" sz="1500" b="0" dirty="0">
                <a:solidFill>
                  <a:schemeClr val="tx1">
                    <a:lumMod val="50000"/>
                  </a:schemeClr>
                </a:solidFill>
                <a:latin typeface="Times New Roman" pitchFamily="18" charset="0"/>
                <a:cs typeface="Times New Roman" pitchFamily="18" charset="0"/>
              </a:rPr>
              <a:t>і структура міждержавних і ліквідних активів (валютні кошти та золоті резерви); </a:t>
            </a:r>
            <a:endParaRPr lang="uk-UA" sz="15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механізм </a:t>
            </a:r>
            <a:r>
              <a:rPr lang="uk-UA" sz="1500" b="0" dirty="0">
                <a:solidFill>
                  <a:schemeClr val="tx1">
                    <a:lumMod val="50000"/>
                  </a:schemeClr>
                </a:solidFill>
                <a:latin typeface="Times New Roman" pitchFamily="18" charset="0"/>
                <a:cs typeface="Times New Roman" pitchFamily="18" charset="0"/>
              </a:rPr>
              <a:t>валютних паритетів і курсів</a:t>
            </a:r>
            <a:r>
              <a:rPr lang="uk-UA" sz="1500" b="0" dirty="0" smtClean="0">
                <a:solidFill>
                  <a:schemeClr val="tx1">
                    <a:lumMod val="50000"/>
                  </a:schemeClr>
                </a:solidFill>
                <a:latin typeface="Times New Roman" pitchFamily="18" charset="0"/>
                <a:cs typeface="Times New Roman" pitchFamily="18" charset="0"/>
              </a:rPr>
              <a:t>; (</a:t>
            </a:r>
            <a:r>
              <a:rPr lang="uk-UA" sz="1500" dirty="0">
                <a:solidFill>
                  <a:schemeClr val="tx1">
                    <a:lumMod val="50000"/>
                  </a:schemeClr>
                </a:solidFill>
                <a:latin typeface="Times New Roman" pitchFamily="18" charset="0"/>
                <a:cs typeface="Times New Roman" pitchFamily="18" charset="0"/>
              </a:rPr>
              <a:t>Золотий паритет</a:t>
            </a:r>
            <a:r>
              <a:rPr lang="uk-UA" sz="1500" b="0" dirty="0">
                <a:solidFill>
                  <a:schemeClr val="tx1">
                    <a:lumMod val="50000"/>
                  </a:schemeClr>
                </a:solidFill>
                <a:latin typeface="Times New Roman" pitchFamily="18" charset="0"/>
                <a:cs typeface="Times New Roman" pitchFamily="18" charset="0"/>
              </a:rPr>
              <a:t> — </a:t>
            </a:r>
            <a:r>
              <a:rPr lang="uk-UA" sz="1500" b="0" dirty="0" err="1">
                <a:solidFill>
                  <a:schemeClr val="tx1">
                    <a:lumMod val="50000"/>
                  </a:schemeClr>
                </a:solidFill>
                <a:latin typeface="Times New Roman" pitchFamily="18" charset="0"/>
                <a:cs typeface="Times New Roman" pitchFamily="18" charset="0"/>
              </a:rPr>
              <a:t>співвідношення вал</a:t>
            </a:r>
            <a:r>
              <a:rPr lang="uk-UA" sz="1500" b="0" dirty="0">
                <a:solidFill>
                  <a:schemeClr val="tx1">
                    <a:lumMod val="50000"/>
                  </a:schemeClr>
                </a:solidFill>
                <a:latin typeface="Times New Roman" pitchFamily="18" charset="0"/>
                <a:cs typeface="Times New Roman" pitchFamily="18" charset="0"/>
              </a:rPr>
              <a:t>ют різних </a:t>
            </a:r>
            <a:r>
              <a:rPr lang="uk-UA" sz="1500" b="0" dirty="0" smtClean="0">
                <a:solidFill>
                  <a:schemeClr val="tx1">
                    <a:lumMod val="50000"/>
                  </a:schemeClr>
                </a:solidFill>
                <a:latin typeface="Times New Roman" pitchFamily="18" charset="0"/>
                <a:cs typeface="Times New Roman" pitchFamily="18" charset="0"/>
              </a:rPr>
              <a:t>країн </a:t>
            </a:r>
            <a:r>
              <a:rPr lang="uk-UA" sz="1500" b="0" dirty="0">
                <a:solidFill>
                  <a:schemeClr val="tx1">
                    <a:lumMod val="50000"/>
                  </a:schemeClr>
                </a:solidFill>
                <a:latin typeface="Times New Roman" pitchFamily="18" charset="0"/>
                <a:cs typeface="Times New Roman" pitchFamily="18" charset="0"/>
              </a:rPr>
              <a:t>вимірюване співвідношенням їхнього золотого вмісту. Валютний паритет — це співвідношення між валютами різних країн, що встановлюється законодавчо. Валютні паритети знаходяться в основі валютних курсів, які інколи відхиляються від паритетів. Якщо при «золотому стандарті» валютні паритети визначалися шляхом співвідношення кількостей грошового металу, яким відповідали грошові одиниці, а за </a:t>
            </a:r>
            <a:r>
              <a:rPr lang="uk-UA" sz="1500" b="0" dirty="0" err="1">
                <a:solidFill>
                  <a:schemeClr val="tx1">
                    <a:lumMod val="50000"/>
                  </a:schemeClr>
                </a:solidFill>
                <a:latin typeface="Times New Roman" pitchFamily="18" charset="0"/>
                <a:cs typeface="Times New Roman" pitchFamily="18" charset="0"/>
              </a:rPr>
              <a:t>Бреттон-Вудською</a:t>
            </a:r>
            <a:r>
              <a:rPr lang="uk-UA" sz="1500" b="0" dirty="0">
                <a:solidFill>
                  <a:schemeClr val="tx1">
                    <a:lumMod val="50000"/>
                  </a:schemeClr>
                </a:solidFill>
                <a:latin typeface="Times New Roman" pitchFamily="18" charset="0"/>
                <a:cs typeface="Times New Roman" pitchFamily="18" charset="0"/>
              </a:rPr>
              <a:t> системою — ще й і співвідношення із доларом, то з 1978 року валютні паритети встановлюються на базі спеціальних прав запозичень (СПЗ). СПЗ являють собою міжнародні резервні кошти, які призначаються для регулювання сальдо платіжних балансів, поповнення офіційних резервів і розрахунків з Міжнародним валютним фондом.</a:t>
            </a:r>
            <a:r>
              <a:rPr lang="uk-UA" sz="1500" b="0" dirty="0" smtClean="0">
                <a:solidFill>
                  <a:schemeClr val="tx1">
                    <a:lumMod val="50000"/>
                  </a:schemeClr>
                </a:solidFill>
                <a:latin typeface="Times New Roman" pitchFamily="18" charset="0"/>
                <a:cs typeface="Times New Roman" pitchFamily="18" charset="0"/>
              </a:rPr>
              <a:t>)</a:t>
            </a: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умови </a:t>
            </a:r>
            <a:r>
              <a:rPr lang="uk-UA" sz="1500" b="0" dirty="0">
                <a:solidFill>
                  <a:schemeClr val="tx1">
                    <a:lumMod val="50000"/>
                  </a:schemeClr>
                </a:solidFill>
                <a:latin typeface="Times New Roman" pitchFamily="18" charset="0"/>
                <a:cs typeface="Times New Roman" pitchFamily="18" charset="0"/>
              </a:rPr>
              <a:t>взаємного обертання валют; (наявність чи відсутність валютних обмежень); </a:t>
            </a:r>
            <a:endParaRPr lang="uk-UA" sz="15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форми </a:t>
            </a:r>
            <a:r>
              <a:rPr lang="uk-UA" sz="1500" b="0" dirty="0">
                <a:solidFill>
                  <a:schemeClr val="tx1">
                    <a:lumMod val="50000"/>
                  </a:schemeClr>
                </a:solidFill>
                <a:latin typeface="Times New Roman" pitchFamily="18" charset="0"/>
                <a:cs typeface="Times New Roman" pitchFamily="18" charset="0"/>
              </a:rPr>
              <a:t>міжнародних розрахунків; </a:t>
            </a:r>
            <a:endParaRPr lang="uk-UA" sz="15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режим </a:t>
            </a:r>
            <a:r>
              <a:rPr lang="uk-UA" sz="1500" b="0" dirty="0">
                <a:solidFill>
                  <a:schemeClr val="tx1">
                    <a:lumMod val="50000"/>
                  </a:schemeClr>
                </a:solidFill>
                <a:latin typeface="Times New Roman" pitchFamily="18" charset="0"/>
                <a:cs typeface="Times New Roman" pitchFamily="18" charset="0"/>
              </a:rPr>
              <a:t>міжнародних валютних ринків і світового ринку золота; </a:t>
            </a:r>
            <a:endParaRPr lang="uk-UA" sz="15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buFont typeface="Wingdings" pitchFamily="2" charset="2"/>
              <a:buChar char="§"/>
            </a:pPr>
            <a:r>
              <a:rPr lang="uk-UA" sz="1500" b="0" dirty="0" smtClean="0">
                <a:solidFill>
                  <a:schemeClr val="tx1">
                    <a:lumMod val="50000"/>
                  </a:schemeClr>
                </a:solidFill>
                <a:latin typeface="Times New Roman" pitchFamily="18" charset="0"/>
                <a:cs typeface="Times New Roman" pitchFamily="18" charset="0"/>
              </a:rPr>
              <a:t>статус </a:t>
            </a:r>
            <a:r>
              <a:rPr lang="uk-UA" sz="1500" b="0" dirty="0">
                <a:solidFill>
                  <a:schemeClr val="tx1">
                    <a:lumMod val="50000"/>
                  </a:schemeClr>
                </a:solidFill>
                <a:latin typeface="Times New Roman" pitchFamily="18" charset="0"/>
                <a:cs typeface="Times New Roman" pitchFamily="18" charset="0"/>
              </a:rPr>
              <a:t>міждержавних валютно-кредитних організацій, що регулюють валютні відносини</a:t>
            </a:r>
          </a:p>
        </p:txBody>
      </p:sp>
    </p:spTree>
    <p:extLst>
      <p:ext uri="{BB962C8B-B14F-4D97-AF65-F5344CB8AC3E}">
        <p14:creationId xmlns:p14="http://schemas.microsoft.com/office/powerpoint/2010/main" val="2033652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03201" y="313268"/>
            <a:ext cx="11653838" cy="5457296"/>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Основним суб'єктом регулювання міжнародних валютних відносин на міждержавному рівні є </a:t>
            </a:r>
            <a:r>
              <a:rPr lang="uk-UA" sz="2000" i="1" u="sng" dirty="0">
                <a:solidFill>
                  <a:schemeClr val="tx1">
                    <a:lumMod val="50000"/>
                  </a:schemeClr>
                </a:solidFill>
                <a:latin typeface="Times New Roman" pitchFamily="18" charset="0"/>
                <a:cs typeface="Times New Roman" pitchFamily="18" charset="0"/>
              </a:rPr>
              <a:t>Міжнародний валютний фонд (МВФ), </a:t>
            </a:r>
            <a:r>
              <a:rPr lang="uk-UA" sz="2000" b="0" dirty="0">
                <a:solidFill>
                  <a:schemeClr val="tx1">
                    <a:lumMod val="50000"/>
                  </a:schemeClr>
                </a:solidFill>
                <a:latin typeface="Times New Roman" pitchFamily="18" charset="0"/>
                <a:cs typeface="Times New Roman" pitchFamily="18" charset="0"/>
              </a:rPr>
              <a:t>який створений з метою: </a:t>
            </a:r>
            <a:endParaRPr lang="uk-UA" sz="20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2000" b="0" dirty="0" smtClean="0">
                <a:solidFill>
                  <a:schemeClr val="tx1">
                    <a:lumMod val="50000"/>
                  </a:schemeClr>
                </a:solidFill>
                <a:latin typeface="Times New Roman" pitchFamily="18" charset="0"/>
                <a:cs typeface="Times New Roman" pitchFamily="18" charset="0"/>
              </a:rPr>
              <a:t>забезпечення </a:t>
            </a:r>
            <a:r>
              <a:rPr lang="uk-UA" sz="2000" b="0" dirty="0">
                <a:solidFill>
                  <a:schemeClr val="tx1">
                    <a:lumMod val="50000"/>
                  </a:schemeClr>
                </a:solidFill>
                <a:latin typeface="Times New Roman" pitchFamily="18" charset="0"/>
                <a:cs typeface="Times New Roman" pitchFamily="18" charset="0"/>
              </a:rPr>
              <a:t>співробітництва у розв'язанні міжнародних валютних проблем; </a:t>
            </a:r>
            <a:endParaRPr lang="uk-UA" sz="20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2000" b="0" dirty="0" smtClean="0">
                <a:solidFill>
                  <a:schemeClr val="tx1">
                    <a:lumMod val="50000"/>
                  </a:schemeClr>
                </a:solidFill>
                <a:latin typeface="Times New Roman" pitchFamily="18" charset="0"/>
                <a:cs typeface="Times New Roman" pitchFamily="18" charset="0"/>
              </a:rPr>
              <a:t>сприяння </a:t>
            </a:r>
            <a:r>
              <a:rPr lang="uk-UA" sz="2000" b="0" dirty="0">
                <a:solidFill>
                  <a:schemeClr val="tx1">
                    <a:lumMod val="50000"/>
                  </a:schemeClr>
                </a:solidFill>
                <a:latin typeface="Times New Roman" pitchFamily="18" charset="0"/>
                <a:cs typeface="Times New Roman" pitchFamily="18" charset="0"/>
              </a:rPr>
              <a:t>стабілізації валют; </a:t>
            </a:r>
            <a:endParaRPr lang="uk-UA" sz="20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2000" b="0" dirty="0" smtClean="0">
                <a:solidFill>
                  <a:schemeClr val="tx1">
                    <a:lumMod val="50000"/>
                  </a:schemeClr>
                </a:solidFill>
                <a:latin typeface="Times New Roman" pitchFamily="18" charset="0"/>
                <a:cs typeface="Times New Roman" pitchFamily="18" charset="0"/>
              </a:rPr>
              <a:t>створення </a:t>
            </a:r>
            <a:r>
              <a:rPr lang="uk-UA" sz="2000" b="0" dirty="0">
                <a:solidFill>
                  <a:schemeClr val="tx1">
                    <a:lumMod val="50000"/>
                  </a:schemeClr>
                </a:solidFill>
                <a:latin typeface="Times New Roman" pitchFamily="18" charset="0"/>
                <a:cs typeface="Times New Roman" pitchFamily="18" charset="0"/>
              </a:rPr>
              <a:t>багатосторонньої системи платежів та розрахунків; </a:t>
            </a:r>
            <a:endParaRPr lang="uk-UA" sz="20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2000" b="0" dirty="0" smtClean="0">
                <a:solidFill>
                  <a:schemeClr val="tx1">
                    <a:lumMod val="50000"/>
                  </a:schemeClr>
                </a:solidFill>
                <a:latin typeface="Times New Roman" pitchFamily="18" charset="0"/>
                <a:cs typeface="Times New Roman" pitchFamily="18" charset="0"/>
              </a:rPr>
              <a:t>досягнення </a:t>
            </a:r>
            <a:r>
              <a:rPr lang="uk-UA" sz="2000" b="0" dirty="0">
                <a:solidFill>
                  <a:schemeClr val="tx1">
                    <a:lumMod val="50000"/>
                  </a:schemeClr>
                </a:solidFill>
                <a:latin typeface="Times New Roman" pitchFamily="18" charset="0"/>
                <a:cs typeface="Times New Roman" pitchFamily="18" charset="0"/>
              </a:rPr>
              <a:t>рівноваги платіжних балансів країн-учасниць.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i="1" u="sng" dirty="0" smtClean="0">
                <a:solidFill>
                  <a:schemeClr val="tx1">
                    <a:lumMod val="50000"/>
                  </a:schemeClr>
                </a:solidFill>
                <a:latin typeface="Times New Roman" pitchFamily="18" charset="0"/>
                <a:cs typeface="Times New Roman" pitchFamily="18" charset="0"/>
              </a:rPr>
              <a:t>МВФ </a:t>
            </a:r>
            <a:r>
              <a:rPr lang="uk-UA" sz="2000" i="1" u="sng" dirty="0">
                <a:solidFill>
                  <a:schemeClr val="tx1">
                    <a:lumMod val="50000"/>
                  </a:schemeClr>
                </a:solidFill>
                <a:latin typeface="Times New Roman" pitchFamily="18" charset="0"/>
                <a:cs typeface="Times New Roman" pitchFamily="18" charset="0"/>
              </a:rPr>
              <a:t>виконує такі функції: </a:t>
            </a:r>
            <a:endParaRPr lang="uk-UA" sz="200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відслідковує </a:t>
            </a:r>
            <a:r>
              <a:rPr lang="uk-UA" sz="2000" b="0" dirty="0">
                <a:solidFill>
                  <a:schemeClr val="tx1">
                    <a:lumMod val="50000"/>
                  </a:schemeClr>
                </a:solidFill>
                <a:latin typeface="Times New Roman" pitchFamily="18" charset="0"/>
                <a:cs typeface="Times New Roman" pitchFamily="18" charset="0"/>
              </a:rPr>
              <a:t>розвиток міжнародної валютної системи, забезпечує її ефективне функціонування, а також здійснює аналіз виконання кожною країною спільних зобов'язань.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Суттєвий </a:t>
            </a:r>
            <a:r>
              <a:rPr lang="uk-UA" sz="2000" b="0" dirty="0">
                <a:solidFill>
                  <a:schemeClr val="tx1">
                    <a:lumMod val="50000"/>
                  </a:schemeClr>
                </a:solidFill>
                <a:latin typeface="Times New Roman" pitchFamily="18" charset="0"/>
                <a:cs typeface="Times New Roman" pitchFamily="18" charset="0"/>
              </a:rPr>
              <a:t>вплив на світову валютну систему мають і </a:t>
            </a:r>
            <a:r>
              <a:rPr lang="uk-UA" sz="2000" i="1" u="sng" dirty="0">
                <a:solidFill>
                  <a:schemeClr val="tx1">
                    <a:lumMod val="50000"/>
                  </a:schemeClr>
                </a:solidFill>
                <a:latin typeface="Times New Roman" pitchFamily="18" charset="0"/>
                <a:cs typeface="Times New Roman" pitchFamily="18" charset="0"/>
              </a:rPr>
              <a:t>регіональні об'єднання</a:t>
            </a:r>
            <a:r>
              <a:rPr lang="uk-UA" sz="2000" b="0" dirty="0">
                <a:solidFill>
                  <a:schemeClr val="tx1">
                    <a:lumMod val="50000"/>
                  </a:schemeClr>
                </a:solidFill>
                <a:latin typeface="Times New Roman" pitchFamily="18" charset="0"/>
                <a:cs typeface="Times New Roman" pitchFamily="18" charset="0"/>
              </a:rPr>
              <a:t>, в межах яких проводиться узгодження валютних політик держав-членів, або здійснюється спільна валютна політика. У цьому випадку спільне валютне регулювання спрямоване на розвиток торговельних відносин усередині інтеграційного об'єднання, на вільне переміщення факторів виробництва, а також сприяє зниженню впливу зовнішніх факторів на коливання обмінних курсів країн регіонального об'єднання. Прикладом може слугувати ЄС, країни-члени якого проводили спільну стабілізаційну політику щодо національних валют, на основі цього встановили їх співвідношення (паритети), а також ввели в обіг спільну грошову одиницю.</a:t>
            </a:r>
            <a:endParaRPr lang="uk-UA" sz="2000" b="0" dirty="0" smtClean="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29837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28601" y="237068"/>
            <a:ext cx="11628438" cy="5533496"/>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Під </a:t>
            </a:r>
            <a:r>
              <a:rPr lang="uk-UA" sz="1800" i="1" u="sng" dirty="0">
                <a:solidFill>
                  <a:schemeClr val="tx1">
                    <a:lumMod val="50000"/>
                  </a:schemeClr>
                </a:solidFill>
                <a:latin typeface="Times New Roman" pitchFamily="18" charset="0"/>
                <a:cs typeface="Times New Roman" pitchFamily="18" charset="0"/>
              </a:rPr>
              <a:t>національною валютною системою </a:t>
            </a:r>
            <a:r>
              <a:rPr lang="uk-UA" sz="1800" b="0" dirty="0">
                <a:solidFill>
                  <a:schemeClr val="tx1">
                    <a:lumMod val="50000"/>
                  </a:schemeClr>
                </a:solidFill>
                <a:latin typeface="Times New Roman" pitchFamily="18" charset="0"/>
                <a:cs typeface="Times New Roman" pitchFamily="18" charset="0"/>
              </a:rPr>
              <a:t>розуміють частину грошової системи, форму організації валютних відносин країни, що визначається національним законодавством.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Основними </a:t>
            </a:r>
            <a:r>
              <a:rPr lang="uk-UA" sz="1800" b="0" dirty="0">
                <a:solidFill>
                  <a:schemeClr val="tx1">
                    <a:lumMod val="50000"/>
                  </a:schemeClr>
                </a:solidFill>
                <a:latin typeface="Times New Roman" pitchFamily="18" charset="0"/>
                <a:cs typeface="Times New Roman" pitchFamily="18" charset="0"/>
              </a:rPr>
              <a:t>елементами національної валютної системи є: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національна </a:t>
            </a:r>
            <a:r>
              <a:rPr lang="uk-UA" sz="1800" b="0" dirty="0">
                <a:solidFill>
                  <a:schemeClr val="tx1">
                    <a:lumMod val="50000"/>
                  </a:schemeClr>
                </a:solidFill>
                <a:latin typeface="Times New Roman" pitchFamily="18" charset="0"/>
                <a:cs typeface="Times New Roman" pitchFamily="18" charset="0"/>
              </a:rPr>
              <a:t>валютна одиниця;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склад </a:t>
            </a:r>
            <a:r>
              <a:rPr lang="uk-UA" sz="1800" b="0" dirty="0">
                <a:solidFill>
                  <a:schemeClr val="tx1">
                    <a:lumMod val="50000"/>
                  </a:schemeClr>
                </a:solidFill>
                <a:latin typeface="Times New Roman" pitchFamily="18" charset="0"/>
                <a:cs typeface="Times New Roman" pitchFamily="18" charset="0"/>
              </a:rPr>
              <a:t>офіційних золотовалютних резервів;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паритет </a:t>
            </a:r>
            <a:r>
              <a:rPr lang="uk-UA" sz="1800" b="0" dirty="0">
                <a:solidFill>
                  <a:schemeClr val="tx1">
                    <a:lumMod val="50000"/>
                  </a:schemeClr>
                </a:solidFill>
                <a:latin typeface="Times New Roman" pitchFamily="18" charset="0"/>
                <a:cs typeface="Times New Roman" pitchFamily="18" charset="0"/>
              </a:rPr>
              <a:t>валюти і механізм формування валютного курсу;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умови </a:t>
            </a:r>
            <a:r>
              <a:rPr lang="uk-UA" sz="1800" b="0" dirty="0">
                <a:solidFill>
                  <a:schemeClr val="tx1">
                    <a:lumMod val="50000"/>
                  </a:schemeClr>
                </a:solidFill>
                <a:latin typeface="Times New Roman" pitchFamily="18" charset="0"/>
                <a:cs typeface="Times New Roman" pitchFamily="18" charset="0"/>
              </a:rPr>
              <a:t>обертання валюти (наявність чи відсутність валютних обмежень);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порядок </a:t>
            </a:r>
            <a:r>
              <a:rPr lang="uk-UA" sz="1800" b="0" dirty="0">
                <a:solidFill>
                  <a:schemeClr val="tx1">
                    <a:lumMod val="50000"/>
                  </a:schemeClr>
                </a:solidFill>
                <a:latin typeface="Times New Roman" pitchFamily="18" charset="0"/>
                <a:cs typeface="Times New Roman" pitchFamily="18" charset="0"/>
              </a:rPr>
              <a:t>зовнішніх розрахунків країни;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режим </a:t>
            </a:r>
            <a:r>
              <a:rPr lang="uk-UA" sz="1800" b="0" dirty="0">
                <a:solidFill>
                  <a:schemeClr val="tx1">
                    <a:lumMod val="50000"/>
                  </a:schemeClr>
                </a:solidFill>
                <a:latin typeface="Times New Roman" pitchFamily="18" charset="0"/>
                <a:cs typeface="Times New Roman" pitchFamily="18" charset="0"/>
              </a:rPr>
              <a:t>національного валютного ринку і ринку золота;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положення </a:t>
            </a:r>
            <a:r>
              <a:rPr lang="uk-UA" sz="1800" b="0" dirty="0">
                <a:solidFill>
                  <a:schemeClr val="tx1">
                    <a:lumMod val="50000"/>
                  </a:schemeClr>
                </a:solidFill>
                <a:latin typeface="Times New Roman" pitchFamily="18" charset="0"/>
                <a:cs typeface="Times New Roman" pitchFamily="18" charset="0"/>
              </a:rPr>
              <a:t>національних органів регулювання валютних відносин країни.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Механізм </a:t>
            </a:r>
            <a:r>
              <a:rPr lang="uk-UA" sz="1800" b="0" dirty="0">
                <a:solidFill>
                  <a:schemeClr val="tx1">
                    <a:lumMod val="50000"/>
                  </a:schemeClr>
                </a:solidFill>
                <a:latin typeface="Times New Roman" pitchFamily="18" charset="0"/>
                <a:cs typeface="Times New Roman" pitchFamily="18" charset="0"/>
              </a:rPr>
              <a:t>регулювання на національному рівні, його інституційна структура, принципи та норми встановлюються законодавчими актами кожної країни з урахуванням принципів й рекомендацій, установлених МВФ та регіональними союзами</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0" algn="just">
              <a:buNone/>
            </a:pPr>
            <a:endParaRPr lang="uk-UA" sz="2200" b="0" dirty="0">
              <a:solidFill>
                <a:schemeClr val="tx1">
                  <a:lumMod val="50000"/>
                </a:schemeClr>
              </a:solidFill>
              <a:latin typeface="Times New Roman" pitchFamily="18" charset="0"/>
              <a:cs typeface="Times New Roman" pitchFamily="18" charset="0"/>
            </a:endParaRPr>
          </a:p>
          <a:p>
            <a:endParaRPr lang="uk-UA" sz="22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4870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029" y="298448"/>
            <a:ext cx="11679237" cy="5975351"/>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Основні засади валютного регулювання в Україні закріплені в актах загального і спеціального законодавства. Зокрема, відповідно до статті 92 Конституції України виключно законами України встановлюється статус національної валюти, а також статус іноземних валют на території України. Згідно із статтею 10 Господарського кодексу України валютна політика є одним із основних напрямків економічної політики України, що спрямована на встановлення і підтримання паритетного курсу національної валюти щодо іноземних валют, стимулювання зростання державних валютних резервів та їх ефективне використання. Відповідно до статті 19 Господарського кодексу однією із сфер, у яких здійснюється державний контроль та нагляд, є сфера валютного регулювання; метою цього контролю є забезпечення дотримання валютного </a:t>
            </a:r>
            <a:r>
              <a:rPr lang="uk-UA" sz="2000" b="0" dirty="0" smtClean="0">
                <a:solidFill>
                  <a:schemeClr val="tx1">
                    <a:lumMod val="50000"/>
                  </a:schemeClr>
                </a:solidFill>
                <a:latin typeface="Times New Roman" pitchFamily="18" charset="0"/>
                <a:cs typeface="Times New Roman" pitchFamily="18" charset="0"/>
              </a:rPr>
              <a:t>законодавства.</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Режим здійснення валютних операцій на території України, загальні принципи валютного регулювання повноваження державних органів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функції банків та інших кредитно-фінансових установ України в регулюванні валютних операцій, права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обов'язки суб'єктів валютних відносин установлені Декретом Кабінету Міністрів України «Про систему валютного регулювання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валютного контролю</a:t>
            </a:r>
            <a:r>
              <a:rPr lang="uk-UA" sz="2000" b="0" dirty="0" smtClean="0">
                <a:solidFill>
                  <a:schemeClr val="tx1">
                    <a:lumMod val="50000"/>
                  </a:schemeClr>
                </a:solidFill>
                <a:latin typeface="Times New Roman" pitchFamily="18" charset="0"/>
                <a:cs typeface="Times New Roman" pitchFamily="18" charset="0"/>
              </a:rPr>
              <a:t>»(далі </a:t>
            </a:r>
            <a:r>
              <a:rPr lang="uk-UA" sz="2000" b="0" dirty="0">
                <a:solidFill>
                  <a:schemeClr val="tx1">
                    <a:lumMod val="50000"/>
                  </a:schemeClr>
                </a:solidFill>
                <a:latin typeface="Times New Roman" pitchFamily="18" charset="0"/>
                <a:cs typeface="Times New Roman" pitchFamily="18" charset="0"/>
              </a:rPr>
              <a:t>Декрет), а також іншими актами валютного законодавства</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ru-RU" sz="2000" b="0" dirty="0" err="1">
                <a:solidFill>
                  <a:schemeClr val="tx1">
                    <a:lumMod val="50000"/>
                  </a:schemeClr>
                </a:solidFill>
                <a:latin typeface="Times New Roman" pitchFamily="18" charset="0"/>
                <a:cs typeface="Times New Roman" pitchFamily="18" charset="0"/>
              </a:rPr>
              <a:t>Зокрема</a:t>
            </a:r>
            <a:r>
              <a:rPr lang="ru-RU" sz="2000" b="0" dirty="0">
                <a:solidFill>
                  <a:schemeClr val="tx1">
                    <a:lumMod val="50000"/>
                  </a:schemeClr>
                </a:solidFill>
                <a:latin typeface="Times New Roman" pitchFamily="18" charset="0"/>
                <a:cs typeface="Times New Roman" pitchFamily="18" charset="0"/>
              </a:rPr>
              <a:t> Декрет </a:t>
            </a:r>
            <a:r>
              <a:rPr lang="ru-RU" sz="2000" b="0" dirty="0" err="1">
                <a:solidFill>
                  <a:schemeClr val="tx1">
                    <a:lumMod val="50000"/>
                  </a:schemeClr>
                </a:solidFill>
                <a:latin typeface="Times New Roman" pitchFamily="18" charset="0"/>
                <a:cs typeface="Times New Roman" pitchFamily="18" charset="0"/>
              </a:rPr>
              <a:t>містить</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визначення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основних</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термінів</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що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використовуються</a:t>
            </a:r>
            <a:r>
              <a:rPr lang="ru-RU" sz="2000" b="0" dirty="0">
                <a:solidFill>
                  <a:schemeClr val="tx1">
                    <a:lumMod val="50000"/>
                  </a:schemeClr>
                </a:solidFill>
                <a:latin typeface="Times New Roman" pitchFamily="18" charset="0"/>
                <a:cs typeface="Times New Roman" pitchFamily="18" charset="0"/>
              </a:rPr>
              <a:t> у </a:t>
            </a:r>
            <a:r>
              <a:rPr lang="ru-RU" sz="2000" b="0" dirty="0" err="1">
                <a:solidFill>
                  <a:schemeClr val="tx1">
                    <a:lumMod val="50000"/>
                  </a:schemeClr>
                </a:solidFill>
                <a:latin typeface="Times New Roman" pitchFamily="18" charset="0"/>
                <a:cs typeface="Times New Roman" pitchFamily="18" charset="0"/>
              </a:rPr>
              <a:t>сфері</a:t>
            </a:r>
            <a:r>
              <a:rPr lang="ru-RU" sz="2000" b="0" dirty="0">
                <a:solidFill>
                  <a:schemeClr val="tx1">
                    <a:lumMod val="50000"/>
                  </a:schemeClr>
                </a:solidFill>
                <a:latin typeface="Times New Roman" pitchFamily="18" charset="0"/>
                <a:cs typeface="Times New Roman" pitchFamily="18" charset="0"/>
              </a:rPr>
              <a:t> валютного </a:t>
            </a:r>
            <a:r>
              <a:rPr lang="ru-RU" sz="2000" b="0" dirty="0" err="1">
                <a:solidFill>
                  <a:schemeClr val="tx1">
                    <a:lumMod val="50000"/>
                  </a:schemeClr>
                </a:solidFill>
                <a:latin typeface="Times New Roman" pitchFamily="18" charset="0"/>
                <a:cs typeface="Times New Roman" pitchFamily="18" charset="0"/>
              </a:rPr>
              <a:t>регулювання</a:t>
            </a:r>
            <a:r>
              <a:rPr lang="ru-RU" sz="2000" b="0" dirty="0">
                <a:solidFill>
                  <a:schemeClr val="tx1">
                    <a:lumMod val="50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463033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11667" y="194734"/>
            <a:ext cx="11645371" cy="5575830"/>
          </a:xfrm>
        </p:spPr>
        <p:txBody>
          <a:bodyPr/>
          <a:lstStyle/>
          <a:p>
            <a:pPr marL="0" indent="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Так, поняття «валютні цінності» має такі значення (ст.1, п.1 Декрету):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dirty="0" smtClean="0">
                <a:solidFill>
                  <a:schemeClr val="tx1">
                    <a:lumMod val="50000"/>
                  </a:schemeClr>
                </a:solidFill>
                <a:latin typeface="Times New Roman" pitchFamily="18" charset="0"/>
                <a:cs typeface="Times New Roman" pitchFamily="18" charset="0"/>
              </a:rPr>
              <a:t>валюта </a:t>
            </a:r>
            <a:r>
              <a:rPr lang="uk-UA" sz="1800" dirty="0">
                <a:solidFill>
                  <a:schemeClr val="tx1">
                    <a:lumMod val="50000"/>
                  </a:schemeClr>
                </a:solidFill>
                <a:latin typeface="Times New Roman" pitchFamily="18" charset="0"/>
                <a:cs typeface="Times New Roman" pitchFamily="18" charset="0"/>
              </a:rPr>
              <a:t>України </a:t>
            </a:r>
            <a:r>
              <a:rPr lang="uk-UA" sz="1800" b="0" dirty="0">
                <a:solidFill>
                  <a:schemeClr val="tx1">
                    <a:lumMod val="50000"/>
                  </a:schemeClr>
                </a:solidFill>
                <a:latin typeface="Times New Roman" pitchFamily="18" charset="0"/>
                <a:cs typeface="Times New Roman" pitchFamily="18" charset="0"/>
              </a:rPr>
              <a:t>— грошові знаки у вигляді банкнотів, казначейських білетів, монет, в інших формах, що перебувають в обігу та є законним платіжним засобом на території України, а також вилучені з обігу або такі, що вилучаються з нього, але підлягають обміну на грошові знаки, які перебувають в обігу, кошти на рахунках, у внесках в банківських та інших кредитно-фінансових установах на території України;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dirty="0" smtClean="0">
                <a:solidFill>
                  <a:schemeClr val="tx1">
                    <a:lumMod val="50000"/>
                  </a:schemeClr>
                </a:solidFill>
                <a:latin typeface="Times New Roman" pitchFamily="18" charset="0"/>
                <a:cs typeface="Times New Roman" pitchFamily="18" charset="0"/>
              </a:rPr>
              <a:t>платіжні документи та інші цінні папери </a:t>
            </a:r>
            <a:r>
              <a:rPr lang="uk-UA" sz="1800" b="0" dirty="0" smtClean="0">
                <a:solidFill>
                  <a:schemeClr val="tx1">
                    <a:lumMod val="50000"/>
                  </a:schemeClr>
                </a:solidFill>
                <a:latin typeface="Times New Roman" pitchFamily="18" charset="0"/>
                <a:cs typeface="Times New Roman" pitchFamily="18" charset="0"/>
              </a:rPr>
              <a:t>(</a:t>
            </a:r>
            <a:r>
              <a:rPr lang="uk-UA" sz="1800" b="0" dirty="0">
                <a:solidFill>
                  <a:schemeClr val="tx1">
                    <a:lumMod val="50000"/>
                  </a:schemeClr>
                </a:solidFill>
                <a:latin typeface="Times New Roman" pitchFamily="18" charset="0"/>
                <a:cs typeface="Times New Roman" pitchFamily="18" charset="0"/>
              </a:rPr>
              <a:t>акції, облігації, купони до них, бони, векселі (тратти), боргові розписки, акредитиви, чеки, банківські накази, депозитні сертифікати, ощадні книжки, інші фінансові та банківські документи), виражені у валюті України;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dirty="0" smtClean="0">
                <a:solidFill>
                  <a:schemeClr val="tx1">
                    <a:lumMod val="50000"/>
                  </a:schemeClr>
                </a:solidFill>
                <a:latin typeface="Times New Roman" pitchFamily="18" charset="0"/>
                <a:cs typeface="Times New Roman" pitchFamily="18" charset="0"/>
              </a:rPr>
              <a:t>іноземна </a:t>
            </a:r>
            <a:r>
              <a:rPr lang="uk-UA" sz="1800" dirty="0">
                <a:solidFill>
                  <a:schemeClr val="tx1">
                    <a:lumMod val="50000"/>
                  </a:schemeClr>
                </a:solidFill>
                <a:latin typeface="Times New Roman" pitchFamily="18" charset="0"/>
                <a:cs typeface="Times New Roman" pitchFamily="18" charset="0"/>
              </a:rPr>
              <a:t>валюта </a:t>
            </a:r>
            <a:r>
              <a:rPr lang="uk-UA" sz="1800" b="0" dirty="0">
                <a:solidFill>
                  <a:schemeClr val="tx1">
                    <a:lumMod val="50000"/>
                  </a:schemeClr>
                </a:solidFill>
                <a:latin typeface="Times New Roman" pitchFamily="18" charset="0"/>
                <a:cs typeface="Times New Roman" pitchFamily="18" charset="0"/>
              </a:rPr>
              <a:t>— іноземні грошові знаки у вигляді банкнотів, казначейських білетів, монет, що перебувають в обігу та є законним платіжним засобом на території відповідної іноземної держави, а також вилучені з обігу або такі, що вилучаються з нього, але підлягають обмінові на грошові знаки, які перебувають в обігу, кошти у грошових одиницях іноземних держав і міжнародних розрахункових (клірингових) одиницях, що перебувають на рахунках або вносяться до банківських та інших кредитно-фінансових установ за межами України; </a:t>
            </a:r>
            <a:endParaRPr lang="uk-UA" sz="18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800" dirty="0" smtClean="0">
                <a:solidFill>
                  <a:schemeClr val="tx1">
                    <a:lumMod val="50000"/>
                  </a:schemeClr>
                </a:solidFill>
                <a:latin typeface="Times New Roman" pitchFamily="18" charset="0"/>
                <a:cs typeface="Times New Roman" pitchFamily="18" charset="0"/>
              </a:rPr>
              <a:t>банківські </a:t>
            </a:r>
            <a:r>
              <a:rPr lang="uk-UA" sz="1800" dirty="0">
                <a:solidFill>
                  <a:schemeClr val="tx1">
                    <a:lumMod val="50000"/>
                  </a:schemeClr>
                </a:solidFill>
                <a:latin typeface="Times New Roman" pitchFamily="18" charset="0"/>
                <a:cs typeface="Times New Roman" pitchFamily="18" charset="0"/>
              </a:rPr>
              <a:t>метали </a:t>
            </a:r>
            <a:r>
              <a:rPr lang="uk-UA" sz="1800" b="0" dirty="0">
                <a:solidFill>
                  <a:schemeClr val="tx1">
                    <a:lumMod val="50000"/>
                  </a:schemeClr>
                </a:solidFill>
                <a:latin typeface="Times New Roman" pitchFamily="18" charset="0"/>
                <a:cs typeface="Times New Roman" pitchFamily="18" charset="0"/>
              </a:rPr>
              <a:t>— це золото, срібло, платина, метали платинової групи, доведені (</a:t>
            </a:r>
            <a:r>
              <a:rPr lang="uk-UA" sz="1800" b="0" dirty="0" err="1">
                <a:solidFill>
                  <a:schemeClr val="tx1">
                    <a:lumMod val="50000"/>
                  </a:schemeClr>
                </a:solidFill>
                <a:latin typeface="Times New Roman" pitchFamily="18" charset="0"/>
                <a:cs typeface="Times New Roman" pitchFamily="18" charset="0"/>
              </a:rPr>
              <a:t>афіновані</a:t>
            </a:r>
            <a:r>
              <a:rPr lang="uk-UA" sz="1800" b="0" dirty="0">
                <a:solidFill>
                  <a:schemeClr val="tx1">
                    <a:lumMod val="50000"/>
                  </a:schemeClr>
                </a:solidFill>
                <a:latin typeface="Times New Roman" pitchFamily="18" charset="0"/>
                <a:cs typeface="Times New Roman" pitchFamily="18" charset="0"/>
              </a:rPr>
              <a:t>) до найвищих проб відповідно до світових стандартів, у зливках і порошках, що мають сертифікат якості, а також монети, вироблені з дорогоцінних металів.</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84498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До валютних операцій належать (ст.1, п.2 Декрету): </a:t>
            </a:r>
            <a:endParaRPr lang="uk-UA" sz="180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операції, пов'язані з переходом права власності на валютні цінності, за винятком операцій, які здійснюються між резидентами у валюті країни;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операції, пов'язані з використанням валютних цінностей у міжнародному обігу як засобу платежу, з передачею заборгованості та інших зобов'язань, предметом яких є валютні цінності ;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операції, пов'язані зі ввезенням, перерахуванням та вивозом з території країни валютних цінностей</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Для валютних операцій використовуються валютні (обмінні) курси іноземних валют, виражені у валюті України, курси валютних цінностей в іноземних валютах, а також у розрахункових (клірингових) одиницях. Зазначені курси встановлюються Національним банком України за погодженням з Кабінетом Міністрів України (ст.8 Декрету</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Валютний курс </a:t>
            </a:r>
            <a:r>
              <a:rPr lang="uk-UA" sz="1800" b="0" dirty="0">
                <a:solidFill>
                  <a:schemeClr val="tx1">
                    <a:lumMod val="50000"/>
                  </a:schemeClr>
                </a:solidFill>
                <a:latin typeface="Times New Roman" pitchFamily="18" charset="0"/>
                <a:cs typeface="Times New Roman" pitchFamily="18" charset="0"/>
              </a:rPr>
              <a:t>— це ціна грошової одиниці валюти, що виражена у грошових одиницях іншої країни. Основними економічними факторами, що впливають на валютний курс, є: стан платіжного балансу країни, рівень процентних ставок, рівень інфляції, міграція короткочасних капіталів між країнами тощо. Різкі зміни курсу валюти суттєво впливають на розвиток як внутрішніх господарських процесів, так і на зовнішньоекономічні позиції тієї чи іншої країни. Йдеться про вплив валютного курсу на зовнішню торгівлю, рух короткочасного </a:t>
            </a:r>
            <a:r>
              <a:rPr lang="uk-UA" sz="1800" b="0" dirty="0" smtClean="0">
                <a:solidFill>
                  <a:schemeClr val="tx1">
                    <a:lumMod val="50000"/>
                  </a:schemeClr>
                </a:solidFill>
                <a:latin typeface="Times New Roman" pitchFamily="18" charset="0"/>
                <a:cs typeface="Times New Roman" pitchFamily="18" charset="0"/>
              </a:rPr>
              <a:t>та довгострокового </a:t>
            </a:r>
            <a:r>
              <a:rPr lang="uk-UA" sz="1800" b="0" dirty="0">
                <a:solidFill>
                  <a:schemeClr val="tx1">
                    <a:lumMod val="50000"/>
                  </a:schemeClr>
                </a:solidFill>
                <a:latin typeface="Times New Roman" pitchFamily="18" charset="0"/>
                <a:cs typeface="Times New Roman" pitchFamily="18" charset="0"/>
              </a:rPr>
              <a:t>капіталу, розміри заборгованості, платіжний баланс тощо. Залежно від того, як встановлюється валютний курс, можливі два крайніх варіанти: курс може бути жорстко фіксований до іноземної валюти або може вільно плавати залежно від співвідношення попиту та пропозиції на іноземну валюту. Між цими двома полярними варіантами можливі численні комбінації елементів плаваючого і фіксованого курсів.</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3706968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1575</TotalTime>
  <Words>2988</Words>
  <Application>Microsoft Office PowerPoint</Application>
  <PresentationFormat>Довільний</PresentationFormat>
  <Paragraphs>106</Paragraphs>
  <Slides>16</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16</vt:i4>
      </vt:variant>
    </vt:vector>
  </HeadingPairs>
  <TitlesOfParts>
    <vt:vector size="17" baseType="lpstr">
      <vt:lpstr>Тема Office</vt:lpstr>
      <vt:lpstr>Тема 1.5. Валютне регулювання зовнішньоекономічної діяльності підприємства  1. Державна політика валютного регулювання в Україні. 2. Система валютного контролю 3. Порядок відкриття рахунків в іноземній валюті   </vt:lpstr>
      <vt:lpstr> 1. Державна політика валютного регулювання в Україні.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Система валютного контролю</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81</cp:revision>
  <dcterms:created xsi:type="dcterms:W3CDTF">2023-01-12T09:20:21Z</dcterms:created>
  <dcterms:modified xsi:type="dcterms:W3CDTF">2024-03-22T10:40:45Z</dcterms:modified>
</cp:coreProperties>
</file>