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75" r:id="rId4"/>
    <p:sldId id="280" r:id="rId5"/>
    <p:sldId id="270" r:id="rId6"/>
    <p:sldId id="271" r:id="rId7"/>
    <p:sldId id="272" r:id="rId8"/>
    <p:sldId id="273" r:id="rId9"/>
    <p:sldId id="274" r:id="rId10"/>
    <p:sldId id="276" r:id="rId11"/>
    <p:sldId id="277" r:id="rId12"/>
    <p:sldId id="278" r:id="rId13"/>
    <p:sldId id="279" r:id="rId14"/>
    <p:sldId id="284" r:id="rId15"/>
    <p:sldId id="286" r:id="rId16"/>
    <p:sldId id="285" r:id="rId17"/>
    <p:sldId id="287" r:id="rId18"/>
    <p:sldId id="259" r:id="rId19"/>
    <p:sldId id="262" r:id="rId20"/>
    <p:sldId id="260" r:id="rId21"/>
    <p:sldId id="261" r:id="rId22"/>
    <p:sldId id="263" r:id="rId23"/>
    <p:sldId id="264" r:id="rId24"/>
    <p:sldId id="266" r:id="rId25"/>
    <p:sldId id="267" r:id="rId26"/>
    <p:sldId id="268" r:id="rId27"/>
    <p:sldId id="269" r:id="rId28"/>
    <p:sldId id="265" r:id="rId29"/>
    <p:sldId id="282"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9F9A8-7D47-49A1-BBFD-F4E89C262265}" type="doc">
      <dgm:prSet loTypeId="urn:microsoft.com/office/officeart/2005/8/layout/equation2" loCatId="process" qsTypeId="urn:microsoft.com/office/officeart/2005/8/quickstyle/simple1" qsCatId="simple" csTypeId="urn:microsoft.com/office/officeart/2005/8/colors/colorful2" csCatId="colorful" phldr="1"/>
      <dgm:spPr/>
    </dgm:pt>
    <dgm:pt modelId="{46C9EF86-6B8C-4CA3-B909-11F5395F5302}">
      <dgm:prSet phldrT="[Текст]" custT="1"/>
      <dgm:spPr/>
      <dgm:t>
        <a:bodyPr/>
        <a:lstStyle/>
        <a:p>
          <a:r>
            <a:rPr lang="ru-RU" sz="1400" b="1" dirty="0" err="1">
              <a:solidFill>
                <a:schemeClr val="tx1"/>
              </a:solidFill>
            </a:rPr>
            <a:t>комп’ютерні</a:t>
          </a:r>
          <a:r>
            <a:rPr lang="ru-RU" sz="1400" b="1" dirty="0">
              <a:solidFill>
                <a:schemeClr val="tx1"/>
              </a:solidFill>
            </a:rPr>
            <a:t> науки</a:t>
          </a:r>
          <a:endParaRPr lang="uk-UA" sz="1400" b="1" dirty="0">
            <a:solidFill>
              <a:schemeClr val="tx1"/>
            </a:solidFill>
          </a:endParaRPr>
        </a:p>
      </dgm:t>
    </dgm:pt>
    <dgm:pt modelId="{4BF48B85-7C9D-4235-847C-D637495F55B3}" type="parTrans" cxnId="{766A6BBE-595F-4C3A-8D19-E5B363BEA7E6}">
      <dgm:prSet/>
      <dgm:spPr/>
      <dgm:t>
        <a:bodyPr/>
        <a:lstStyle/>
        <a:p>
          <a:endParaRPr lang="uk-UA"/>
        </a:p>
      </dgm:t>
    </dgm:pt>
    <dgm:pt modelId="{DDE96001-024A-4AC6-8F5D-4A988D9250F7}" type="sibTrans" cxnId="{766A6BBE-595F-4C3A-8D19-E5B363BEA7E6}">
      <dgm:prSet/>
      <dgm:spPr/>
      <dgm:t>
        <a:bodyPr/>
        <a:lstStyle/>
        <a:p>
          <a:endParaRPr lang="uk-UA"/>
        </a:p>
      </dgm:t>
    </dgm:pt>
    <dgm:pt modelId="{6CEB4EBD-A8B4-48EF-A2D2-DEC40779D8BF}">
      <dgm:prSet custT="1"/>
      <dgm:spPr/>
      <dgm:t>
        <a:bodyPr/>
        <a:lstStyle/>
        <a:p>
          <a:r>
            <a:rPr lang="uk-UA" sz="1400" b="1" dirty="0">
              <a:solidFill>
                <a:schemeClr val="tx1"/>
              </a:solidFill>
            </a:rPr>
            <a:t>Комп</a:t>
          </a:r>
          <a:r>
            <a:rPr lang="en-US" sz="1400" b="1" dirty="0">
              <a:solidFill>
                <a:schemeClr val="tx1"/>
              </a:solidFill>
            </a:rPr>
            <a:t>’</a:t>
          </a:r>
          <a:r>
            <a:rPr lang="uk-UA" sz="1400" b="1" dirty="0" err="1">
              <a:solidFill>
                <a:schemeClr val="tx1"/>
              </a:solidFill>
            </a:rPr>
            <a:t>ютерна</a:t>
          </a:r>
          <a:r>
            <a:rPr lang="uk-UA" sz="1400" b="1" dirty="0">
              <a:solidFill>
                <a:schemeClr val="tx1"/>
              </a:solidFill>
            </a:rPr>
            <a:t> (обчислювальна) лінгвістика</a:t>
          </a:r>
        </a:p>
      </dgm:t>
    </dgm:pt>
    <dgm:pt modelId="{737A9086-2270-486C-8C15-084BF22B95F7}" type="parTrans" cxnId="{91FC68F9-11C7-4C3B-B2ED-D7FAE8C263E4}">
      <dgm:prSet/>
      <dgm:spPr/>
      <dgm:t>
        <a:bodyPr/>
        <a:lstStyle/>
        <a:p>
          <a:endParaRPr lang="uk-UA"/>
        </a:p>
      </dgm:t>
    </dgm:pt>
    <dgm:pt modelId="{2D091752-E185-4BD3-9E80-F8F05B682CC1}" type="sibTrans" cxnId="{91FC68F9-11C7-4C3B-B2ED-D7FAE8C263E4}">
      <dgm:prSet/>
      <dgm:spPr/>
      <dgm:t>
        <a:bodyPr/>
        <a:lstStyle/>
        <a:p>
          <a:endParaRPr lang="uk-UA"/>
        </a:p>
      </dgm:t>
    </dgm:pt>
    <dgm:pt modelId="{EC2C2414-71F7-4FE8-BD30-0D90D9FBEB08}">
      <dgm:prSet custT="1"/>
      <dgm:spPr/>
      <dgm:t>
        <a:bodyPr/>
        <a:lstStyle/>
        <a:p>
          <a:r>
            <a:rPr lang="uk-UA" sz="1600" b="1" dirty="0">
              <a:solidFill>
                <a:schemeClr val="tx1"/>
              </a:solidFill>
            </a:rPr>
            <a:t>штучний інтелект </a:t>
          </a:r>
        </a:p>
      </dgm:t>
    </dgm:pt>
    <dgm:pt modelId="{5F239244-4064-4312-89A0-74DB6B668DCE}" type="parTrans" cxnId="{F52DF9BC-868A-41A9-80B7-36A5EF53F20C}">
      <dgm:prSet/>
      <dgm:spPr/>
      <dgm:t>
        <a:bodyPr/>
        <a:lstStyle/>
        <a:p>
          <a:endParaRPr lang="uk-UA"/>
        </a:p>
      </dgm:t>
    </dgm:pt>
    <dgm:pt modelId="{2B054D6B-D21A-457B-8F19-E7767FE4168C}" type="sibTrans" cxnId="{F52DF9BC-868A-41A9-80B7-36A5EF53F20C}">
      <dgm:prSet/>
      <dgm:spPr/>
      <dgm:t>
        <a:bodyPr/>
        <a:lstStyle/>
        <a:p>
          <a:endParaRPr lang="uk-UA"/>
        </a:p>
      </dgm:t>
    </dgm:pt>
    <dgm:pt modelId="{857F0F7D-C845-4F3F-8305-C8D4412C2A8C}">
      <dgm:prSet/>
      <dgm:spPr/>
      <dgm:t>
        <a:bodyPr/>
        <a:lstStyle/>
        <a:p>
          <a:r>
            <a:rPr lang="en-US" b="1" dirty="0">
              <a:solidFill>
                <a:schemeClr val="tx1"/>
              </a:solidFill>
            </a:rPr>
            <a:t>Обробка природної мови (Natural Language Processing – NLP) </a:t>
          </a:r>
          <a:endParaRPr lang="uk-UA" b="1" dirty="0">
            <a:solidFill>
              <a:schemeClr val="tx1"/>
            </a:solidFill>
          </a:endParaRPr>
        </a:p>
      </dgm:t>
    </dgm:pt>
    <dgm:pt modelId="{79F86163-445E-44EF-849A-C5740753DE1C}" type="parTrans" cxnId="{C6719A6F-B7E4-403C-9561-E4B93C003B71}">
      <dgm:prSet/>
      <dgm:spPr/>
      <dgm:t>
        <a:bodyPr/>
        <a:lstStyle/>
        <a:p>
          <a:endParaRPr lang="uk-UA"/>
        </a:p>
      </dgm:t>
    </dgm:pt>
    <dgm:pt modelId="{177D2FC3-AA80-4593-8ABE-9688C5E48766}" type="sibTrans" cxnId="{C6719A6F-B7E4-403C-9561-E4B93C003B71}">
      <dgm:prSet/>
      <dgm:spPr/>
      <dgm:t>
        <a:bodyPr/>
        <a:lstStyle/>
        <a:p>
          <a:endParaRPr lang="uk-UA"/>
        </a:p>
      </dgm:t>
    </dgm:pt>
    <dgm:pt modelId="{4B64D051-8013-44C1-9ACB-8B4A6CC0BC52}" type="pres">
      <dgm:prSet presAssocID="{0C29F9A8-7D47-49A1-BBFD-F4E89C262265}" presName="Name0" presStyleCnt="0">
        <dgm:presLayoutVars>
          <dgm:dir/>
          <dgm:resizeHandles val="exact"/>
        </dgm:presLayoutVars>
      </dgm:prSet>
      <dgm:spPr/>
    </dgm:pt>
    <dgm:pt modelId="{0589ACD7-2711-4E5D-A41A-B8D87F16E9D0}" type="pres">
      <dgm:prSet presAssocID="{0C29F9A8-7D47-49A1-BBFD-F4E89C262265}" presName="vNodes" presStyleCnt="0"/>
      <dgm:spPr/>
    </dgm:pt>
    <dgm:pt modelId="{BF9FD1A4-2F96-44EA-A16A-BE3C6269BC9D}" type="pres">
      <dgm:prSet presAssocID="{46C9EF86-6B8C-4CA3-B909-11F5395F5302}" presName="node" presStyleLbl="node1" presStyleIdx="0" presStyleCnt="4" custScaleX="169383" custLinFactX="-100000" custLinFactNeighborX="-108120" custLinFactNeighborY="50829">
        <dgm:presLayoutVars>
          <dgm:bulletEnabled val="1"/>
        </dgm:presLayoutVars>
      </dgm:prSet>
      <dgm:spPr/>
    </dgm:pt>
    <dgm:pt modelId="{EA1FACB8-C660-4C34-B664-23748C837CF8}" type="pres">
      <dgm:prSet presAssocID="{DDE96001-024A-4AC6-8F5D-4A988D9250F7}" presName="spacerT" presStyleCnt="0"/>
      <dgm:spPr/>
    </dgm:pt>
    <dgm:pt modelId="{5745AF3C-CCEF-4305-A716-C60C3C5609CD}" type="pres">
      <dgm:prSet presAssocID="{DDE96001-024A-4AC6-8F5D-4A988D9250F7}" presName="sibTrans" presStyleLbl="sibTrans2D1" presStyleIdx="0" presStyleCnt="3" custLinFactX="-135560" custLinFactNeighborX="-200000" custLinFactNeighborY="-69980"/>
      <dgm:spPr/>
    </dgm:pt>
    <dgm:pt modelId="{9904C5C0-C48C-4DFF-B2A4-C3058A521625}" type="pres">
      <dgm:prSet presAssocID="{DDE96001-024A-4AC6-8F5D-4A988D9250F7}" presName="spacerB" presStyleCnt="0"/>
      <dgm:spPr/>
    </dgm:pt>
    <dgm:pt modelId="{BB9BE05C-F3D7-4E73-B924-0421B188B37E}" type="pres">
      <dgm:prSet presAssocID="{EC2C2414-71F7-4FE8-BD30-0D90D9FBEB08}" presName="node" presStyleLbl="node1" presStyleIdx="1" presStyleCnt="4" custScaleX="166541" custLinFactX="-100000" custLinFactY="-13918" custLinFactNeighborX="-106700" custLinFactNeighborY="-100000">
        <dgm:presLayoutVars>
          <dgm:bulletEnabled val="1"/>
        </dgm:presLayoutVars>
      </dgm:prSet>
      <dgm:spPr/>
    </dgm:pt>
    <dgm:pt modelId="{0AAC64CB-2A6F-4554-ADD7-C4250E0DA299}" type="pres">
      <dgm:prSet presAssocID="{2B054D6B-D21A-457B-8F19-E7767FE4168C}" presName="spacerT" presStyleCnt="0"/>
      <dgm:spPr/>
    </dgm:pt>
    <dgm:pt modelId="{D93A5511-17D6-44F8-9A42-90C8819E0E5B}" type="pres">
      <dgm:prSet presAssocID="{2B054D6B-D21A-457B-8F19-E7767FE4168C}" presName="sibTrans" presStyleLbl="sibTrans2D1" presStyleIdx="1" presStyleCnt="3" custLinFactX="-124537" custLinFactY="-37994" custLinFactNeighborX="-200000" custLinFactNeighborY="-100000"/>
      <dgm:spPr/>
    </dgm:pt>
    <dgm:pt modelId="{005CD44D-EE48-47EF-94DB-FF60ED536CCF}" type="pres">
      <dgm:prSet presAssocID="{2B054D6B-D21A-457B-8F19-E7767FE4168C}" presName="spacerB" presStyleCnt="0"/>
      <dgm:spPr/>
    </dgm:pt>
    <dgm:pt modelId="{73D90776-79E3-4EB7-B44F-0864DC7FFDDB}" type="pres">
      <dgm:prSet presAssocID="{6CEB4EBD-A8B4-48EF-A2D2-DEC40779D8BF}" presName="node" presStyleLbl="node1" presStyleIdx="2" presStyleCnt="4" custScaleX="164818" custLinFactX="-82700" custLinFactY="-33078" custLinFactNeighborX="-100000" custLinFactNeighborY="-100000">
        <dgm:presLayoutVars>
          <dgm:bulletEnabled val="1"/>
        </dgm:presLayoutVars>
      </dgm:prSet>
      <dgm:spPr/>
    </dgm:pt>
    <dgm:pt modelId="{FC4F647A-7965-45B4-876D-0535BCDA8AFD}" type="pres">
      <dgm:prSet presAssocID="{0C29F9A8-7D47-49A1-BBFD-F4E89C262265}" presName="sibTransLast" presStyleLbl="sibTrans2D1" presStyleIdx="2" presStyleCnt="3" custScaleX="752927" custLinFactX="-200000" custLinFactNeighborX="-221039" custLinFactNeighborY="-7638"/>
      <dgm:spPr/>
    </dgm:pt>
    <dgm:pt modelId="{0B1F808C-7A6F-4300-9941-47E103BC5A78}" type="pres">
      <dgm:prSet presAssocID="{0C29F9A8-7D47-49A1-BBFD-F4E89C262265}" presName="connectorText" presStyleLbl="sibTrans2D1" presStyleIdx="2" presStyleCnt="3"/>
      <dgm:spPr/>
    </dgm:pt>
    <dgm:pt modelId="{8CD8A267-2264-4A2D-ACF8-0BB9FC83E5C2}" type="pres">
      <dgm:prSet presAssocID="{0C29F9A8-7D47-49A1-BBFD-F4E89C262265}" presName="lastNode" presStyleLbl="node1" presStyleIdx="3" presStyleCnt="4" custLinFactX="-56301" custLinFactNeighborX="-100000" custLinFactNeighborY="-7458">
        <dgm:presLayoutVars>
          <dgm:bulletEnabled val="1"/>
        </dgm:presLayoutVars>
      </dgm:prSet>
      <dgm:spPr/>
    </dgm:pt>
  </dgm:ptLst>
  <dgm:cxnLst>
    <dgm:cxn modelId="{57A2000F-B029-4DDB-917F-C65B9DDAAC98}" type="presOf" srcId="{6CEB4EBD-A8B4-48EF-A2D2-DEC40779D8BF}" destId="{73D90776-79E3-4EB7-B44F-0864DC7FFDDB}" srcOrd="0" destOrd="0" presId="urn:microsoft.com/office/officeart/2005/8/layout/equation2"/>
    <dgm:cxn modelId="{04059C13-19E9-493D-BEC5-FA454D40A201}" type="presOf" srcId="{DDE96001-024A-4AC6-8F5D-4A988D9250F7}" destId="{5745AF3C-CCEF-4305-A716-C60C3C5609CD}" srcOrd="0" destOrd="0" presId="urn:microsoft.com/office/officeart/2005/8/layout/equation2"/>
    <dgm:cxn modelId="{4C631047-EE11-4F2C-AEC3-184C815A9C45}" type="presOf" srcId="{2B054D6B-D21A-457B-8F19-E7767FE4168C}" destId="{D93A5511-17D6-44F8-9A42-90C8819E0E5B}" srcOrd="0" destOrd="0" presId="urn:microsoft.com/office/officeart/2005/8/layout/equation2"/>
    <dgm:cxn modelId="{C6719A6F-B7E4-403C-9561-E4B93C003B71}" srcId="{0C29F9A8-7D47-49A1-BBFD-F4E89C262265}" destId="{857F0F7D-C845-4F3F-8305-C8D4412C2A8C}" srcOrd="3" destOrd="0" parTransId="{79F86163-445E-44EF-849A-C5740753DE1C}" sibTransId="{177D2FC3-AA80-4593-8ABE-9688C5E48766}"/>
    <dgm:cxn modelId="{F8345B77-981E-4F33-9063-32B9C015DB8A}" type="presOf" srcId="{EC2C2414-71F7-4FE8-BD30-0D90D9FBEB08}" destId="{BB9BE05C-F3D7-4E73-B924-0421B188B37E}" srcOrd="0" destOrd="0" presId="urn:microsoft.com/office/officeart/2005/8/layout/equation2"/>
    <dgm:cxn modelId="{AD096178-ECEA-4A86-BB18-D92AE5276785}" type="presOf" srcId="{0C29F9A8-7D47-49A1-BBFD-F4E89C262265}" destId="{4B64D051-8013-44C1-9ACB-8B4A6CC0BC52}" srcOrd="0" destOrd="0" presId="urn:microsoft.com/office/officeart/2005/8/layout/equation2"/>
    <dgm:cxn modelId="{3B034FA9-DF73-4078-9CF9-2B2E16E669ED}" type="presOf" srcId="{857F0F7D-C845-4F3F-8305-C8D4412C2A8C}" destId="{8CD8A267-2264-4A2D-ACF8-0BB9FC83E5C2}" srcOrd="0" destOrd="0" presId="urn:microsoft.com/office/officeart/2005/8/layout/equation2"/>
    <dgm:cxn modelId="{FC3053BB-2331-4AF2-BF2C-D01F464C2C4E}" type="presOf" srcId="{46C9EF86-6B8C-4CA3-B909-11F5395F5302}" destId="{BF9FD1A4-2F96-44EA-A16A-BE3C6269BC9D}" srcOrd="0" destOrd="0" presId="urn:microsoft.com/office/officeart/2005/8/layout/equation2"/>
    <dgm:cxn modelId="{F52DF9BC-868A-41A9-80B7-36A5EF53F20C}" srcId="{0C29F9A8-7D47-49A1-BBFD-F4E89C262265}" destId="{EC2C2414-71F7-4FE8-BD30-0D90D9FBEB08}" srcOrd="1" destOrd="0" parTransId="{5F239244-4064-4312-89A0-74DB6B668DCE}" sibTransId="{2B054D6B-D21A-457B-8F19-E7767FE4168C}"/>
    <dgm:cxn modelId="{766A6BBE-595F-4C3A-8D19-E5B363BEA7E6}" srcId="{0C29F9A8-7D47-49A1-BBFD-F4E89C262265}" destId="{46C9EF86-6B8C-4CA3-B909-11F5395F5302}" srcOrd="0" destOrd="0" parTransId="{4BF48B85-7C9D-4235-847C-D637495F55B3}" sibTransId="{DDE96001-024A-4AC6-8F5D-4A988D9250F7}"/>
    <dgm:cxn modelId="{6CDBFBC0-5D1C-4DF3-AE45-38BAAAB9F51D}" type="presOf" srcId="{2D091752-E185-4BD3-9E80-F8F05B682CC1}" destId="{0B1F808C-7A6F-4300-9941-47E103BC5A78}" srcOrd="1" destOrd="0" presId="urn:microsoft.com/office/officeart/2005/8/layout/equation2"/>
    <dgm:cxn modelId="{24BAEAE6-0977-4EDB-8B8C-7BD455AFF96B}" type="presOf" srcId="{2D091752-E185-4BD3-9E80-F8F05B682CC1}" destId="{FC4F647A-7965-45B4-876D-0535BCDA8AFD}" srcOrd="0" destOrd="0" presId="urn:microsoft.com/office/officeart/2005/8/layout/equation2"/>
    <dgm:cxn modelId="{91FC68F9-11C7-4C3B-B2ED-D7FAE8C263E4}" srcId="{0C29F9A8-7D47-49A1-BBFD-F4E89C262265}" destId="{6CEB4EBD-A8B4-48EF-A2D2-DEC40779D8BF}" srcOrd="2" destOrd="0" parTransId="{737A9086-2270-486C-8C15-084BF22B95F7}" sibTransId="{2D091752-E185-4BD3-9E80-F8F05B682CC1}"/>
    <dgm:cxn modelId="{519EF047-9D19-46C5-B750-8575CF052BE7}" type="presParOf" srcId="{4B64D051-8013-44C1-9ACB-8B4A6CC0BC52}" destId="{0589ACD7-2711-4E5D-A41A-B8D87F16E9D0}" srcOrd="0" destOrd="0" presId="urn:microsoft.com/office/officeart/2005/8/layout/equation2"/>
    <dgm:cxn modelId="{3EB240E7-0B03-4916-9BAF-3E9B67EB510E}" type="presParOf" srcId="{0589ACD7-2711-4E5D-A41A-B8D87F16E9D0}" destId="{BF9FD1A4-2F96-44EA-A16A-BE3C6269BC9D}" srcOrd="0" destOrd="0" presId="urn:microsoft.com/office/officeart/2005/8/layout/equation2"/>
    <dgm:cxn modelId="{CD98E8E7-9F97-44C4-BA12-28CA164246EA}" type="presParOf" srcId="{0589ACD7-2711-4E5D-A41A-B8D87F16E9D0}" destId="{EA1FACB8-C660-4C34-B664-23748C837CF8}" srcOrd="1" destOrd="0" presId="urn:microsoft.com/office/officeart/2005/8/layout/equation2"/>
    <dgm:cxn modelId="{4CA8B2F3-3765-48E7-B7D8-063B8A39FC07}" type="presParOf" srcId="{0589ACD7-2711-4E5D-A41A-B8D87F16E9D0}" destId="{5745AF3C-CCEF-4305-A716-C60C3C5609CD}" srcOrd="2" destOrd="0" presId="urn:microsoft.com/office/officeart/2005/8/layout/equation2"/>
    <dgm:cxn modelId="{F7001B56-0746-4BB3-9039-E99451D304A2}" type="presParOf" srcId="{0589ACD7-2711-4E5D-A41A-B8D87F16E9D0}" destId="{9904C5C0-C48C-4DFF-B2A4-C3058A521625}" srcOrd="3" destOrd="0" presId="urn:microsoft.com/office/officeart/2005/8/layout/equation2"/>
    <dgm:cxn modelId="{D6454354-6C97-4E96-AD1F-4A0C4DCD7B00}" type="presParOf" srcId="{0589ACD7-2711-4E5D-A41A-B8D87F16E9D0}" destId="{BB9BE05C-F3D7-4E73-B924-0421B188B37E}" srcOrd="4" destOrd="0" presId="urn:microsoft.com/office/officeart/2005/8/layout/equation2"/>
    <dgm:cxn modelId="{4DC9FD47-83F8-4643-BE3A-76AC264E69B3}" type="presParOf" srcId="{0589ACD7-2711-4E5D-A41A-B8D87F16E9D0}" destId="{0AAC64CB-2A6F-4554-ADD7-C4250E0DA299}" srcOrd="5" destOrd="0" presId="urn:microsoft.com/office/officeart/2005/8/layout/equation2"/>
    <dgm:cxn modelId="{037C76B3-62D3-4DA8-906B-386612AC6920}" type="presParOf" srcId="{0589ACD7-2711-4E5D-A41A-B8D87F16E9D0}" destId="{D93A5511-17D6-44F8-9A42-90C8819E0E5B}" srcOrd="6" destOrd="0" presId="urn:microsoft.com/office/officeart/2005/8/layout/equation2"/>
    <dgm:cxn modelId="{443146FC-B9FE-42CE-AE80-A982F0B7DCCB}" type="presParOf" srcId="{0589ACD7-2711-4E5D-A41A-B8D87F16E9D0}" destId="{005CD44D-EE48-47EF-94DB-FF60ED536CCF}" srcOrd="7" destOrd="0" presId="urn:microsoft.com/office/officeart/2005/8/layout/equation2"/>
    <dgm:cxn modelId="{85B0A886-C775-419E-911A-E6322159666F}" type="presParOf" srcId="{0589ACD7-2711-4E5D-A41A-B8D87F16E9D0}" destId="{73D90776-79E3-4EB7-B44F-0864DC7FFDDB}" srcOrd="8" destOrd="0" presId="urn:microsoft.com/office/officeart/2005/8/layout/equation2"/>
    <dgm:cxn modelId="{153E2469-6843-45EE-BED9-70B3C7B0B78A}" type="presParOf" srcId="{4B64D051-8013-44C1-9ACB-8B4A6CC0BC52}" destId="{FC4F647A-7965-45B4-876D-0535BCDA8AFD}" srcOrd="1" destOrd="0" presId="urn:microsoft.com/office/officeart/2005/8/layout/equation2"/>
    <dgm:cxn modelId="{B54436F9-A53F-46F9-BE7A-D92AA3CD2EF1}" type="presParOf" srcId="{FC4F647A-7965-45B4-876D-0535BCDA8AFD}" destId="{0B1F808C-7A6F-4300-9941-47E103BC5A78}" srcOrd="0" destOrd="0" presId="urn:microsoft.com/office/officeart/2005/8/layout/equation2"/>
    <dgm:cxn modelId="{84ED1074-761A-4FB1-A810-12FABD167473}" type="presParOf" srcId="{4B64D051-8013-44C1-9ACB-8B4A6CC0BC52}" destId="{8CD8A267-2264-4A2D-ACF8-0BB9FC83E5C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FD1A4-2F96-44EA-A16A-BE3C6269BC9D}">
      <dsp:nvSpPr>
        <dsp:cNvPr id="0" name=""/>
        <dsp:cNvSpPr/>
      </dsp:nvSpPr>
      <dsp:spPr>
        <a:xfrm>
          <a:off x="0" y="55417"/>
          <a:ext cx="2202537" cy="13003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1" kern="1200" dirty="0" err="1">
              <a:solidFill>
                <a:schemeClr val="tx1"/>
              </a:solidFill>
            </a:rPr>
            <a:t>комп’ютерні</a:t>
          </a:r>
          <a:r>
            <a:rPr lang="ru-RU" sz="1400" b="1" kern="1200" dirty="0">
              <a:solidFill>
                <a:schemeClr val="tx1"/>
              </a:solidFill>
            </a:rPr>
            <a:t> науки</a:t>
          </a:r>
          <a:endParaRPr lang="uk-UA" sz="1400" b="1" kern="1200" dirty="0">
            <a:solidFill>
              <a:schemeClr val="tx1"/>
            </a:solidFill>
          </a:endParaRPr>
        </a:p>
      </dsp:txBody>
      <dsp:txXfrm>
        <a:off x="322554" y="245846"/>
        <a:ext cx="1557429" cy="919471"/>
      </dsp:txXfrm>
    </dsp:sp>
    <dsp:sp modelId="{5745AF3C-CCEF-4305-A716-C60C3C5609CD}">
      <dsp:nvSpPr>
        <dsp:cNvPr id="0" name=""/>
        <dsp:cNvSpPr/>
      </dsp:nvSpPr>
      <dsp:spPr>
        <a:xfrm>
          <a:off x="659510" y="1333776"/>
          <a:ext cx="754191" cy="75419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uk-UA" sz="1200" kern="1200"/>
        </a:p>
      </dsp:txBody>
      <dsp:txXfrm>
        <a:off x="759478" y="1622179"/>
        <a:ext cx="554255" cy="177385"/>
      </dsp:txXfrm>
    </dsp:sp>
    <dsp:sp modelId="{BB9BE05C-F3D7-4E73-B924-0421B188B37E}">
      <dsp:nvSpPr>
        <dsp:cNvPr id="0" name=""/>
        <dsp:cNvSpPr/>
      </dsp:nvSpPr>
      <dsp:spPr>
        <a:xfrm>
          <a:off x="0" y="1980877"/>
          <a:ext cx="2165582" cy="1300329"/>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tx1"/>
              </a:solidFill>
            </a:rPr>
            <a:t>штучний інтелект </a:t>
          </a:r>
        </a:p>
      </dsp:txBody>
      <dsp:txXfrm>
        <a:off x="317142" y="2171306"/>
        <a:ext cx="1531298" cy="919471"/>
      </dsp:txXfrm>
    </dsp:sp>
    <dsp:sp modelId="{D93A5511-17D6-44F8-9A42-90C8819E0E5B}">
      <dsp:nvSpPr>
        <dsp:cNvPr id="0" name=""/>
        <dsp:cNvSpPr/>
      </dsp:nvSpPr>
      <dsp:spPr>
        <a:xfrm>
          <a:off x="742645" y="3281226"/>
          <a:ext cx="754191" cy="754191"/>
        </a:xfrm>
        <a:prstGeom prst="mathPlus">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uk-UA" sz="1200" kern="1200"/>
        </a:p>
      </dsp:txBody>
      <dsp:txXfrm>
        <a:off x="842613" y="3569629"/>
        <a:ext cx="554255" cy="177385"/>
      </dsp:txXfrm>
    </dsp:sp>
    <dsp:sp modelId="{73D90776-79E3-4EB7-B44F-0864DC7FFDDB}">
      <dsp:nvSpPr>
        <dsp:cNvPr id="0" name=""/>
        <dsp:cNvSpPr/>
      </dsp:nvSpPr>
      <dsp:spPr>
        <a:xfrm>
          <a:off x="120079" y="3997428"/>
          <a:ext cx="2143177" cy="1300329"/>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tx1"/>
              </a:solidFill>
            </a:rPr>
            <a:t>Комп</a:t>
          </a:r>
          <a:r>
            <a:rPr lang="en-US" sz="1400" b="1" kern="1200" dirty="0">
              <a:solidFill>
                <a:schemeClr val="tx1"/>
              </a:solidFill>
            </a:rPr>
            <a:t>’</a:t>
          </a:r>
          <a:r>
            <a:rPr lang="uk-UA" sz="1400" b="1" kern="1200" dirty="0" err="1">
              <a:solidFill>
                <a:schemeClr val="tx1"/>
              </a:solidFill>
            </a:rPr>
            <a:t>ютерна</a:t>
          </a:r>
          <a:r>
            <a:rPr lang="uk-UA" sz="1400" b="1" kern="1200" dirty="0">
              <a:solidFill>
                <a:schemeClr val="tx1"/>
              </a:solidFill>
            </a:rPr>
            <a:t> (обчислювальна) лінгвістика</a:t>
          </a:r>
        </a:p>
      </dsp:txBody>
      <dsp:txXfrm>
        <a:off x="433940" y="4187857"/>
        <a:ext cx="1515455" cy="919471"/>
      </dsp:txXfrm>
    </dsp:sp>
    <dsp:sp modelId="{FC4F647A-7965-45B4-876D-0535BCDA8AFD}">
      <dsp:nvSpPr>
        <dsp:cNvPr id="0" name=""/>
        <dsp:cNvSpPr/>
      </dsp:nvSpPr>
      <dsp:spPr>
        <a:xfrm rot="47616">
          <a:off x="2402596" y="2424725"/>
          <a:ext cx="1252231" cy="483722"/>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uk-UA" sz="2000" kern="1200"/>
        </a:p>
      </dsp:txBody>
      <dsp:txXfrm>
        <a:off x="2402603" y="2520464"/>
        <a:ext cx="1107114" cy="290234"/>
      </dsp:txXfrm>
    </dsp:sp>
    <dsp:sp modelId="{8CD8A267-2264-4A2D-ACF8-0BB9FC83E5C2}">
      <dsp:nvSpPr>
        <dsp:cNvPr id="0" name=""/>
        <dsp:cNvSpPr/>
      </dsp:nvSpPr>
      <dsp:spPr>
        <a:xfrm>
          <a:off x="3881018" y="1423321"/>
          <a:ext cx="2600659" cy="2600659"/>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Обробка природної мови (Natural Language Processing – NLP) </a:t>
          </a:r>
          <a:endParaRPr lang="uk-UA" sz="2100" b="1" kern="1200" dirty="0">
            <a:solidFill>
              <a:schemeClr val="tx1"/>
            </a:solidFill>
          </a:endParaRPr>
        </a:p>
      </dsp:txBody>
      <dsp:txXfrm>
        <a:off x="4261876" y="1804179"/>
        <a:ext cx="1838943" cy="183894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50A086A8-4ABD-4531-A67A-51C72D91363E}" type="datetimeFigureOut">
              <a:rPr lang="uk-UA" smtClean="0"/>
              <a:t>12.03.2023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9082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A086A8-4ABD-4531-A67A-51C72D91363E}" type="datetimeFigureOut">
              <a:rPr lang="uk-UA" smtClean="0"/>
              <a:t>12.03.2023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45446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A086A8-4ABD-4531-A67A-51C72D91363E}" type="datetimeFigureOut">
              <a:rPr lang="uk-UA" smtClean="0"/>
              <a:t>12.03.2023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5373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A086A8-4ABD-4531-A67A-51C72D91363E}" type="datetimeFigureOut">
              <a:rPr lang="uk-UA" smtClean="0"/>
              <a:t>12.03.2023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67967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0A086A8-4ABD-4531-A67A-51C72D91363E}" type="datetimeFigureOut">
              <a:rPr lang="uk-UA" smtClean="0"/>
              <a:t>12.03.2023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187424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50A086A8-4ABD-4531-A67A-51C72D91363E}" type="datetimeFigureOut">
              <a:rPr lang="uk-UA" smtClean="0"/>
              <a:t>12.03.2023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66790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50A086A8-4ABD-4531-A67A-51C72D91363E}" type="datetimeFigureOut">
              <a:rPr lang="uk-UA" smtClean="0"/>
              <a:t>12.03.2023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162092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50A086A8-4ABD-4531-A67A-51C72D91363E}" type="datetimeFigureOut">
              <a:rPr lang="uk-UA" smtClean="0"/>
              <a:t>12.03.2023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400250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A086A8-4ABD-4531-A67A-51C72D91363E}" type="datetimeFigureOut">
              <a:rPr lang="uk-UA" smtClean="0"/>
              <a:t>12.03.2023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28972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A086A8-4ABD-4531-A67A-51C72D91363E}" type="datetimeFigureOut">
              <a:rPr lang="uk-UA" smtClean="0"/>
              <a:t>12.03.2023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53663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A086A8-4ABD-4531-A67A-51C72D91363E}" type="datetimeFigureOut">
              <a:rPr lang="uk-UA" smtClean="0"/>
              <a:t>12.03.2023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124028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086A8-4ABD-4531-A67A-51C72D91363E}" type="datetimeFigureOut">
              <a:rPr lang="uk-UA" smtClean="0"/>
              <a:t>12.03.2023</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218F0-6216-48DA-BACA-B2BDCEC4A28C}" type="slidenum">
              <a:rPr lang="uk-UA" smtClean="0"/>
              <a:t>‹№›</a:t>
            </a:fld>
            <a:endParaRPr lang="uk-UA"/>
          </a:p>
        </p:txBody>
      </p:sp>
    </p:spTree>
    <p:extLst>
      <p:ext uri="{BB962C8B-B14F-4D97-AF65-F5344CB8AC3E}">
        <p14:creationId xmlns:p14="http://schemas.microsoft.com/office/powerpoint/2010/main" val="275484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ltk.org/data.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azilik.media/ia-stvoriuiu-chat-boty-j-rozrobliaiu-holosovykh-pomichnykiv-istorii-nlp-inzheneriv/" TargetMode="External"/><Relationship Id="rId2" Type="http://schemas.openxmlformats.org/officeDocument/2006/relationships/hyperlink" Target="https://medium.com/stinopys/%D1%81%D0%BB%D0%BE%D0%B2%D0%BD%D0%B8%D0%BA-nlp-b0fab1027551#ca94" TargetMode="External"/><Relationship Id="rId1" Type="http://schemas.openxmlformats.org/officeDocument/2006/relationships/slideLayout" Target="../slideLayouts/slideLayout2.xml"/><Relationship Id="rId5" Type="http://schemas.openxmlformats.org/officeDocument/2006/relationships/hyperlink" Target="https://www.nltk.org/" TargetMode="External"/><Relationship Id="rId4" Type="http://schemas.openxmlformats.org/officeDocument/2006/relationships/hyperlink" Target="https://medium.com/@felixvidalgu/nlp-for-text-classification-43a83deca30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2"/>
            <a:ext cx="9144000" cy="4022293"/>
          </a:xfrm>
        </p:spPr>
        <p:txBody>
          <a:bodyPr>
            <a:normAutofit fontScale="90000"/>
          </a:bodyPr>
          <a:lstStyle/>
          <a:p>
            <a:r>
              <a:rPr lang="ru-RU" b="1" dirty="0"/>
              <a:t> </a:t>
            </a:r>
            <a:br>
              <a:rPr lang="ru-RU" b="1" dirty="0"/>
            </a:br>
            <a:br>
              <a:rPr lang="ru-RU" b="1" dirty="0"/>
            </a:br>
            <a:br>
              <a:rPr lang="ru-RU" b="1" dirty="0"/>
            </a:br>
            <a:r>
              <a:rPr lang="de-DE" b="1" i="1" dirty="0">
                <a:latin typeface="Times New Roman" panose="02020603050405020304" pitchFamily="18" charset="0"/>
                <a:cs typeface="Times New Roman" panose="02020603050405020304" pitchFamily="18" charset="0"/>
              </a:rPr>
              <a:t>Natural Language Processing</a:t>
            </a:r>
            <a:br>
              <a:rPr lang="ru-RU" b="1" dirty="0"/>
            </a:br>
            <a:r>
              <a:rPr lang="ru-RU" b="1" dirty="0">
                <a:latin typeface="Times New Roman" panose="02020603050405020304" pitchFamily="18" charset="0"/>
                <a:cs typeface="Times New Roman" panose="02020603050405020304" pitchFamily="18" charset="0"/>
              </a:rPr>
              <a:t>NLP </a:t>
            </a:r>
            <a:r>
              <a:rPr lang="ru-RU" b="1" dirty="0"/>
              <a:t> </a:t>
            </a:r>
            <a:br>
              <a:rPr lang="ru-RU" b="1" dirty="0"/>
            </a:br>
            <a:r>
              <a:rPr lang="ru-RU" b="1" dirty="0"/>
              <a:t>(</a:t>
            </a:r>
            <a:r>
              <a:rPr lang="ru-RU" b="1" dirty="0" err="1"/>
              <a:t>обробка</a:t>
            </a:r>
            <a:r>
              <a:rPr lang="ru-RU" b="1" dirty="0"/>
              <a:t> </a:t>
            </a:r>
            <a:r>
              <a:rPr lang="ru-RU" b="1" dirty="0" err="1"/>
              <a:t>природної</a:t>
            </a:r>
            <a:r>
              <a:rPr lang="ru-RU" b="1" dirty="0"/>
              <a:t> </a:t>
            </a:r>
            <a:r>
              <a:rPr lang="ru-RU" b="1" dirty="0" err="1"/>
              <a:t>мови</a:t>
            </a:r>
            <a:r>
              <a:rPr lang="ru-RU" b="1" dirty="0"/>
              <a:t>)</a:t>
            </a:r>
            <a:br>
              <a:rPr lang="ru-RU" b="1" dirty="0"/>
            </a:br>
            <a:endParaRPr lang="uk-UA" dirty="0"/>
          </a:p>
        </p:txBody>
      </p:sp>
      <p:sp>
        <p:nvSpPr>
          <p:cNvPr id="3" name="Подзаголовок 2"/>
          <p:cNvSpPr>
            <a:spLocks noGrp="1"/>
          </p:cNvSpPr>
          <p:nvPr>
            <p:ph type="subTitle" idx="1"/>
          </p:nvPr>
        </p:nvSpPr>
        <p:spPr>
          <a:xfrm>
            <a:off x="1607127" y="4728875"/>
            <a:ext cx="9144000" cy="1655762"/>
          </a:xfrm>
        </p:spPr>
        <p:txBody>
          <a:bodyPr/>
          <a:lstStyle/>
          <a:p>
            <a:r>
              <a:rPr lang="uk-UA" b="1" dirty="0">
                <a:latin typeface="Times New Roman" panose="02020603050405020304" pitchFamily="18" charset="0"/>
                <a:cs typeface="Times New Roman" panose="02020603050405020304" pitchFamily="18" charset="0"/>
              </a:rPr>
              <a:t>Лекція 6</a:t>
            </a:r>
          </a:p>
        </p:txBody>
      </p:sp>
      <p:pic>
        <p:nvPicPr>
          <p:cNvPr id="4" name="Рисунок 3">
            <a:extLst>
              <a:ext uri="{FF2B5EF4-FFF2-40B4-BE49-F238E27FC236}">
                <a16:creationId xmlns:a16="http://schemas.microsoft.com/office/drawing/2014/main" id="{5DE24898-21C3-41A7-A37A-7F125170EE0A}"/>
              </a:ext>
            </a:extLst>
          </p:cNvPr>
          <p:cNvPicPr>
            <a:picLocks noChangeAspect="1"/>
          </p:cNvPicPr>
          <p:nvPr/>
        </p:nvPicPr>
        <p:blipFill>
          <a:blip r:embed="rId2"/>
          <a:stretch>
            <a:fillRect/>
          </a:stretch>
        </p:blipFill>
        <p:spPr>
          <a:xfrm>
            <a:off x="82984" y="1"/>
            <a:ext cx="3251344" cy="2066202"/>
          </a:xfrm>
          <a:prstGeom prst="rect">
            <a:avLst/>
          </a:prstGeom>
        </p:spPr>
      </p:pic>
    </p:spTree>
    <p:extLst>
      <p:ext uri="{BB962C8B-B14F-4D97-AF65-F5344CB8AC3E}">
        <p14:creationId xmlns:p14="http://schemas.microsoft.com/office/powerpoint/2010/main" val="24633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a:extLst>
              <a:ext uri="{FF2B5EF4-FFF2-40B4-BE49-F238E27FC236}">
                <a16:creationId xmlns:a16="http://schemas.microsoft.com/office/drawing/2014/main" id="{48EDE72D-F2B3-474F-9554-507A97E02817}"/>
              </a:ext>
            </a:extLst>
          </p:cNvPr>
          <p:cNvGraphicFramePr>
            <a:graphicFrameLocks noGrp="1"/>
          </p:cNvGraphicFramePr>
          <p:nvPr>
            <p:ph idx="1"/>
            <p:extLst>
              <p:ext uri="{D42A27DB-BD31-4B8C-83A1-F6EECF244321}">
                <p14:modId xmlns:p14="http://schemas.microsoft.com/office/powerpoint/2010/main" val="2867614219"/>
              </p:ext>
            </p:extLst>
          </p:nvPr>
        </p:nvGraphicFramePr>
        <p:xfrm>
          <a:off x="838200" y="341745"/>
          <a:ext cx="10515600" cy="5835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кутник: округлені кути 4">
            <a:extLst>
              <a:ext uri="{FF2B5EF4-FFF2-40B4-BE49-F238E27FC236}">
                <a16:creationId xmlns:a16="http://schemas.microsoft.com/office/drawing/2014/main" id="{5E8BA207-8EBC-4FED-8E8C-634401EF296F}"/>
              </a:ext>
            </a:extLst>
          </p:cNvPr>
          <p:cNvSpPr/>
          <p:nvPr/>
        </p:nvSpPr>
        <p:spPr>
          <a:xfrm>
            <a:off x="8072582" y="1099127"/>
            <a:ext cx="3140363" cy="477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err="1">
                <a:solidFill>
                  <a:schemeClr val="tx1"/>
                </a:solidFill>
              </a:rPr>
              <a:t>Основна</a:t>
            </a:r>
            <a:r>
              <a:rPr lang="ru-RU" sz="2000" b="1" i="1" dirty="0">
                <a:solidFill>
                  <a:schemeClr val="tx1"/>
                </a:solidFill>
              </a:rPr>
              <a:t> проблема: </a:t>
            </a:r>
            <a:r>
              <a:rPr lang="ru-RU" sz="2000" b="1" i="1" dirty="0" err="1">
                <a:solidFill>
                  <a:schemeClr val="tx1"/>
                </a:solidFill>
              </a:rPr>
              <a:t>забезпечення</a:t>
            </a:r>
            <a:r>
              <a:rPr lang="ru-RU" sz="2000" b="1" i="1" dirty="0">
                <a:solidFill>
                  <a:schemeClr val="tx1"/>
                </a:solidFill>
              </a:rPr>
              <a:t> </a:t>
            </a:r>
            <a:r>
              <a:rPr lang="ru-RU" sz="2000" b="1" i="1" dirty="0" err="1">
                <a:solidFill>
                  <a:schemeClr val="tx1"/>
                </a:solidFill>
              </a:rPr>
              <a:t>взаємодії</a:t>
            </a:r>
            <a:r>
              <a:rPr lang="ru-RU" sz="2000" b="1" i="1" dirty="0">
                <a:solidFill>
                  <a:schemeClr val="tx1"/>
                </a:solidFill>
              </a:rPr>
              <a:t>  </a:t>
            </a:r>
            <a:r>
              <a:rPr lang="ru-RU" sz="2000" b="1" i="1" dirty="0" err="1">
                <a:solidFill>
                  <a:schemeClr val="tx1"/>
                </a:solidFill>
              </a:rPr>
              <a:t>між</a:t>
            </a:r>
            <a:r>
              <a:rPr lang="ru-RU" sz="2000" b="1" i="1" dirty="0">
                <a:solidFill>
                  <a:schemeClr val="tx1"/>
                </a:solidFill>
              </a:rPr>
              <a:t> </a:t>
            </a:r>
            <a:r>
              <a:rPr lang="ru-RU" sz="2000" b="1" i="1" dirty="0" err="1">
                <a:solidFill>
                  <a:schemeClr val="tx1"/>
                </a:solidFill>
              </a:rPr>
              <a:t>комп’ютерами</a:t>
            </a:r>
            <a:r>
              <a:rPr lang="ru-RU" sz="2000" b="1" i="1" dirty="0">
                <a:solidFill>
                  <a:schemeClr val="tx1"/>
                </a:solidFill>
              </a:rPr>
              <a:t> та </a:t>
            </a:r>
            <a:r>
              <a:rPr lang="ru-RU" sz="2000" b="1" i="1" dirty="0" err="1">
                <a:solidFill>
                  <a:schemeClr val="tx1"/>
                </a:solidFill>
              </a:rPr>
              <a:t>людськими</a:t>
            </a:r>
            <a:r>
              <a:rPr lang="ru-RU" sz="2000" b="1" i="1" dirty="0">
                <a:solidFill>
                  <a:schemeClr val="tx1"/>
                </a:solidFill>
              </a:rPr>
              <a:t> (</a:t>
            </a:r>
            <a:r>
              <a:rPr lang="ru-RU" sz="2000" b="1" i="1" dirty="0" err="1">
                <a:solidFill>
                  <a:schemeClr val="tx1"/>
                </a:solidFill>
              </a:rPr>
              <a:t>природними</a:t>
            </a:r>
            <a:r>
              <a:rPr lang="ru-RU" sz="2000" b="1" i="1" dirty="0">
                <a:solidFill>
                  <a:schemeClr val="tx1"/>
                </a:solidFill>
              </a:rPr>
              <a:t>) </a:t>
            </a:r>
            <a:r>
              <a:rPr lang="ru-RU" sz="2000" b="1" i="1" dirty="0" err="1">
                <a:solidFill>
                  <a:schemeClr val="tx1"/>
                </a:solidFill>
              </a:rPr>
              <a:t>мовами</a:t>
            </a:r>
            <a:r>
              <a:rPr lang="ru-RU" sz="2000" b="1" i="1" dirty="0">
                <a:solidFill>
                  <a:schemeClr val="tx1"/>
                </a:solidFill>
              </a:rPr>
              <a:t>.</a:t>
            </a:r>
          </a:p>
        </p:txBody>
      </p:sp>
    </p:spTree>
    <p:extLst>
      <p:ext uri="{BB962C8B-B14F-4D97-AF65-F5344CB8AC3E}">
        <p14:creationId xmlns:p14="http://schemas.microsoft.com/office/powerpoint/2010/main" val="61736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A875F5-1155-4051-B4A4-65DE13103274}"/>
              </a:ext>
            </a:extLst>
          </p:cNvPr>
          <p:cNvSpPr>
            <a:spLocks noGrp="1"/>
          </p:cNvSpPr>
          <p:nvPr>
            <p:ph type="title"/>
          </p:nvPr>
        </p:nvSpPr>
        <p:spPr/>
        <p:txBody>
          <a:bodyPr>
            <a:normAutofit/>
          </a:bodyPr>
          <a:lstStyle/>
          <a:p>
            <a:r>
              <a:rPr lang="ru-RU" sz="3200" b="1" dirty="0">
                <a:latin typeface="Times New Roman" panose="02020603050405020304" pitchFamily="18" charset="0"/>
                <a:cs typeface="Times New Roman" panose="02020603050405020304" pitchFamily="18" charset="0"/>
              </a:rPr>
              <a:t>Яким чином машина </a:t>
            </a:r>
            <a:r>
              <a:rPr lang="ru-RU" sz="3200" b="1" dirty="0" err="1">
                <a:latin typeface="Times New Roman" panose="02020603050405020304" pitchFamily="18" charset="0"/>
                <a:cs typeface="Times New Roman" panose="02020603050405020304" pitchFamily="18" charset="0"/>
              </a:rPr>
              <a:t>розуміє</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природну</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мову</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людини</a:t>
            </a:r>
            <a:r>
              <a:rPr lang="ru-RU" sz="3200" b="1"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23274800-0BF0-458D-BB61-351D9D654049}"/>
              </a:ext>
            </a:extLst>
          </p:cNvPr>
          <p:cNvSpPr>
            <a:spLocks noGrp="1"/>
          </p:cNvSpPr>
          <p:nvPr>
            <p:ph idx="1"/>
          </p:nvPr>
        </p:nvSpPr>
        <p:spPr>
          <a:xfrm>
            <a:off x="838200" y="1570182"/>
            <a:ext cx="10515600" cy="4922693"/>
          </a:xfrm>
        </p:spPr>
        <p:txBody>
          <a:bodyPr>
            <a:normAutofit fontScale="70000" lnSpcReduction="20000"/>
          </a:bodyPr>
          <a:lstStyle/>
          <a:p>
            <a:pPr marL="0" indent="457200" algn="just" fontAlgn="base">
              <a:lnSpc>
                <a:spcPct val="120000"/>
              </a:lnSpc>
              <a:buNone/>
            </a:pPr>
            <a:r>
              <a:rPr lang="ru-RU" sz="4000" b="1" i="1" dirty="0" err="1">
                <a:latin typeface="Times New Roman" panose="02020603050405020304" pitchFamily="18" charset="0"/>
                <a:cs typeface="Times New Roman" panose="02020603050405020304" pitchFamily="18" charset="0"/>
              </a:rPr>
              <a:t>Мовлення</a:t>
            </a:r>
            <a:r>
              <a:rPr lang="ru-RU" sz="4000" b="1" i="1" dirty="0">
                <a:latin typeface="Times New Roman" panose="02020603050405020304" pitchFamily="18" charset="0"/>
                <a:cs typeface="Times New Roman" panose="02020603050405020304" pitchFamily="18" charset="0"/>
              </a:rPr>
              <a:t> </a:t>
            </a:r>
            <a:r>
              <a:rPr lang="ru-RU" sz="4000" b="1" i="1" dirty="0" err="1">
                <a:latin typeface="Times New Roman" panose="02020603050405020304" pitchFamily="18" charset="0"/>
                <a:cs typeface="Times New Roman" panose="02020603050405020304" pitchFamily="18" charset="0"/>
              </a:rPr>
              <a:t>людини</a:t>
            </a:r>
            <a:r>
              <a:rPr lang="ru-RU" sz="4000" b="1" i="1" dirty="0">
                <a:latin typeface="Times New Roman" panose="02020603050405020304" pitchFamily="18" charset="0"/>
                <a:cs typeface="Times New Roman" panose="02020603050405020304" pitchFamily="18" charset="0"/>
              </a:rPr>
              <a:t> </a:t>
            </a:r>
            <a:r>
              <a:rPr lang="ru-RU" sz="4000" b="1" i="1" dirty="0" err="1">
                <a:latin typeface="Times New Roman" panose="02020603050405020304" pitchFamily="18" charset="0"/>
                <a:cs typeface="Times New Roman" panose="02020603050405020304" pitchFamily="18" charset="0"/>
              </a:rPr>
              <a:t>відрізняється</a:t>
            </a:r>
            <a:r>
              <a:rPr lang="ru-RU" sz="4000" b="1" i="1" dirty="0">
                <a:latin typeface="Times New Roman" panose="02020603050405020304" pitchFamily="18" charset="0"/>
                <a:cs typeface="Times New Roman" panose="02020603050405020304" pitchFamily="18" charset="0"/>
              </a:rPr>
              <a:t> </a:t>
            </a:r>
            <a:r>
              <a:rPr lang="ru-RU" sz="4000" b="1" i="1" dirty="0" err="1">
                <a:latin typeface="Times New Roman" panose="02020603050405020304" pitchFamily="18" charset="0"/>
                <a:cs typeface="Times New Roman" panose="02020603050405020304" pitchFamily="18" charset="0"/>
              </a:rPr>
              <a:t>від</a:t>
            </a:r>
            <a:r>
              <a:rPr lang="ru-RU" sz="4000" b="1" i="1" dirty="0">
                <a:latin typeface="Times New Roman" panose="02020603050405020304" pitchFamily="18" charset="0"/>
                <a:cs typeface="Times New Roman" panose="02020603050405020304" pitchFamily="18" charset="0"/>
              </a:rPr>
              <a:t> </a:t>
            </a:r>
            <a:r>
              <a:rPr lang="ru-RU" sz="4000" b="1" i="1" dirty="0" err="1">
                <a:latin typeface="Times New Roman" panose="02020603050405020304" pitchFamily="18" charset="0"/>
                <a:cs typeface="Times New Roman" panose="02020603050405020304" pitchFamily="18" charset="0"/>
              </a:rPr>
              <a:t>мовлення</a:t>
            </a:r>
            <a:r>
              <a:rPr lang="ru-RU" sz="4000" b="1" i="1" dirty="0">
                <a:latin typeface="Times New Roman" panose="02020603050405020304" pitchFamily="18" charset="0"/>
                <a:cs typeface="Times New Roman" panose="02020603050405020304" pitchFamily="18" charset="0"/>
              </a:rPr>
              <a:t> </a:t>
            </a:r>
            <a:r>
              <a:rPr lang="ru-RU" sz="4000" b="1" i="1" dirty="0" err="1">
                <a:latin typeface="Times New Roman" panose="02020603050405020304" pitchFamily="18" charset="0"/>
                <a:cs typeface="Times New Roman" panose="02020603050405020304" pitchFamily="18" charset="0"/>
              </a:rPr>
              <a:t>машини</a:t>
            </a:r>
            <a:r>
              <a:rPr lang="ru-RU" sz="4000" b="1" i="1" dirty="0">
                <a:latin typeface="Times New Roman" panose="02020603050405020304" pitchFamily="18" charset="0"/>
                <a:cs typeface="Times New Roman" panose="02020603050405020304" pitchFamily="18" charset="0"/>
              </a:rPr>
              <a:t>! </a:t>
            </a:r>
          </a:p>
          <a:p>
            <a:pPr marL="0" indent="457200" algn="just" fontAlgn="base">
              <a:lnSpc>
                <a:spcPct val="120000"/>
              </a:lnSpc>
              <a:buNone/>
            </a:pPr>
            <a:r>
              <a:rPr lang="ru-RU" dirty="0" err="1">
                <a:latin typeface="Times New Roman" panose="02020603050405020304" pitchFamily="18" charset="0"/>
                <a:cs typeface="Times New Roman" panose="02020603050405020304" pitchFamily="18" charset="0"/>
              </a:rPr>
              <a:t>Мова</a:t>
            </a:r>
            <a:r>
              <a:rPr lang="ru-RU" dirty="0">
                <a:latin typeface="Times New Roman" panose="02020603050405020304" pitchFamily="18" charset="0"/>
                <a:cs typeface="Times New Roman" panose="02020603050405020304" pitchFamily="18" charset="0"/>
              </a:rPr>
              <a:t> машин проста, </a:t>
            </a:r>
            <a:r>
              <a:rPr lang="ru-RU" dirty="0" err="1">
                <a:latin typeface="Times New Roman" panose="02020603050405020304" pitchFamily="18" charset="0"/>
                <a:cs typeface="Times New Roman" panose="02020603050405020304" pitchFamily="18" charset="0"/>
              </a:rPr>
              <a:t>логічна</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структурована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своєю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чергою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людська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мова</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дуже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різноманітна</a:t>
            </a:r>
            <a:r>
              <a:rPr lang="ru-RU" dirty="0">
                <a:latin typeface="Times New Roman" panose="02020603050405020304" pitchFamily="18" charset="0"/>
                <a:cs typeface="Times New Roman" panose="02020603050405020304" pitchFamily="18" charset="0"/>
              </a:rPr>
              <a:t> з точки </a:t>
            </a:r>
            <a:r>
              <a:rPr lang="ru-RU" dirty="0" err="1">
                <a:latin typeface="Times New Roman" panose="02020603050405020304" pitchFamily="18" charset="0"/>
                <a:cs typeface="Times New Roman" panose="02020603050405020304" pitchFamily="18" charset="0"/>
              </a:rPr>
              <a:t>зору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побудови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словесних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конструкцій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багатозначних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та контекстного </a:t>
            </a:r>
            <a:r>
              <a:rPr lang="ru-RU" dirty="0" err="1">
                <a:latin typeface="Times New Roman" panose="02020603050405020304" pitchFamily="18" charset="0"/>
                <a:cs typeface="Times New Roman" panose="02020603050405020304" pitchFamily="18" charset="0"/>
              </a:rPr>
              <a:t>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розмови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цілому</a:t>
            </a:r>
            <a:r>
              <a:rPr lang="ru-RU" dirty="0">
                <a:latin typeface="Times New Roman" panose="02020603050405020304" pitchFamily="18" charset="0"/>
                <a:cs typeface="Times New Roman" panose="02020603050405020304" pitchFamily="18" charset="0"/>
              </a:rPr>
              <a:t>.</a:t>
            </a:r>
          </a:p>
          <a:p>
            <a:pPr marL="0" indent="457200" algn="just" fontAlgn="base">
              <a:lnSpc>
                <a:spcPct val="120000"/>
              </a:lnSpc>
              <a:buNone/>
            </a:pPr>
            <a:r>
              <a:rPr lang="ru-RU" sz="4000" b="1" i="1" dirty="0">
                <a:latin typeface="Times New Roman" panose="02020603050405020304" pitchFamily="18" charset="0"/>
                <a:cs typeface="Times New Roman" panose="02020603050405020304" pitchFamily="18" charset="0"/>
              </a:rPr>
              <a:t>Люди </a:t>
            </a:r>
            <a:r>
              <a:rPr lang="ru-RU" sz="4000" b="1" i="1" dirty="0" err="1">
                <a:latin typeface="Times New Roman" panose="02020603050405020304" pitchFamily="18" charset="0"/>
                <a:cs typeface="Times New Roman" panose="02020603050405020304" pitchFamily="18" charset="0"/>
              </a:rPr>
              <a:t>спілкуються</a:t>
            </a:r>
            <a:r>
              <a:rPr lang="ru-RU" sz="4000" b="1" i="1" dirty="0">
                <a:latin typeface="Times New Roman" panose="02020603050405020304" pitchFamily="18" charset="0"/>
                <a:cs typeface="Times New Roman" panose="02020603050405020304" pitchFamily="18" charset="0"/>
              </a:rPr>
              <a:t> словами, а </a:t>
            </a:r>
            <a:r>
              <a:rPr lang="ru-RU" sz="4000" b="1" i="1" dirty="0" err="1">
                <a:latin typeface="Times New Roman" panose="02020603050405020304" pitchFamily="18" charset="0"/>
                <a:cs typeface="Times New Roman" panose="02020603050405020304" pitchFamily="18" charset="0"/>
              </a:rPr>
              <a:t>машини</a:t>
            </a:r>
            <a:r>
              <a:rPr lang="ru-RU" sz="4000" b="1" i="1" dirty="0">
                <a:latin typeface="Times New Roman" panose="02020603050405020304" pitchFamily="18" charset="0"/>
                <a:cs typeface="Times New Roman" panose="02020603050405020304" pitchFamily="18" charset="0"/>
              </a:rPr>
              <a:t> – числами. </a:t>
            </a:r>
          </a:p>
          <a:p>
            <a:pPr marL="0" indent="457200" algn="just" fontAlgn="base">
              <a:lnSpc>
                <a:spcPct val="120000"/>
              </a:lnSpc>
              <a:buNone/>
            </a:pPr>
            <a:r>
              <a:rPr lang="ru-RU" dirty="0">
                <a:latin typeface="Times New Roman" panose="02020603050405020304" pitchFamily="18" charset="0"/>
                <a:cs typeface="Times New Roman" panose="02020603050405020304" pitchFamily="18" charset="0"/>
              </a:rPr>
              <a:t>Будь-яке </a:t>
            </a:r>
            <a:r>
              <a:rPr lang="ru-RU" dirty="0" err="1">
                <a:latin typeface="Times New Roman" panose="02020603050405020304" pitchFamily="18" charset="0"/>
                <a:cs typeface="Times New Roman" panose="02020603050405020304" pitchFamily="18" charset="0"/>
              </a:rPr>
              <a:t>звернення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людини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машини</a:t>
            </a:r>
            <a:r>
              <a:rPr lang="ru-RU" dirty="0">
                <a:latin typeface="Times New Roman" panose="02020603050405020304" pitchFamily="18" charset="0"/>
                <a:cs typeface="Times New Roman" panose="02020603050405020304" pitchFamily="18" charset="0"/>
              </a:rPr>
              <a:t> голосом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текстом  </a:t>
            </a:r>
            <a:r>
              <a:rPr lang="ru-RU" dirty="0" err="1">
                <a:latin typeface="Times New Roman" panose="02020603050405020304" pitchFamily="18" charset="0"/>
                <a:cs typeface="Times New Roman" panose="02020603050405020304" pitchFamily="18" charset="0"/>
              </a:rPr>
              <a:t>потребує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перекладу на </a:t>
            </a:r>
            <a:r>
              <a:rPr lang="ru-RU" dirty="0" err="1">
                <a:latin typeface="Times New Roman" panose="02020603050405020304" pitchFamily="18" charset="0"/>
                <a:cs typeface="Times New Roman" panose="02020603050405020304" pitchFamily="18" charset="0"/>
              </a:rPr>
              <a:t>машинну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мову</a:t>
            </a:r>
            <a:r>
              <a:rPr lang="ru-RU" dirty="0">
                <a:latin typeface="Times New Roman" panose="02020603050405020304" pitchFamily="18" charset="0"/>
                <a:cs typeface="Times New Roman" panose="02020603050405020304" pitchFamily="18" charset="0"/>
              </a:rPr>
              <a:t> чисел. </a:t>
            </a:r>
            <a:r>
              <a:rPr lang="ru-RU" dirty="0" err="1">
                <a:latin typeface="Times New Roman" panose="02020603050405020304" pitchFamily="18" charset="0"/>
                <a:cs typeface="Times New Roman" panose="02020603050405020304" pitchFamily="18" charset="0"/>
              </a:rPr>
              <a:t>Далі</a:t>
            </a:r>
            <a:r>
              <a:rPr lang="ru-RU" dirty="0">
                <a:latin typeface="Times New Roman" panose="02020603050405020304" pitchFamily="18" charset="0"/>
                <a:cs typeface="Times New Roman" panose="02020603050405020304" pitchFamily="18" charset="0"/>
              </a:rPr>
              <a:t> машина повинна </a:t>
            </a:r>
            <a:r>
              <a:rPr lang="ru-RU" dirty="0" err="1">
                <a:latin typeface="Times New Roman" panose="02020603050405020304" pitchFamily="18" charset="0"/>
                <a:cs typeface="Times New Roman" panose="02020603050405020304" pitchFamily="18" charset="0"/>
              </a:rPr>
              <a:t>зрозуміти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ідентифікувати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розпізнати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сутність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наміру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людини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яким</a:t>
            </a:r>
            <a:r>
              <a:rPr lang="ru-RU" dirty="0">
                <a:latin typeface="Times New Roman" panose="02020603050405020304" pitchFamily="18" charset="0"/>
                <a:cs typeface="Times New Roman" panose="02020603050405020304" pitchFamily="18" charset="0"/>
              </a:rPr>
              <a:t> вона до </a:t>
            </a:r>
            <a:r>
              <a:rPr lang="ru-RU" dirty="0" err="1">
                <a:latin typeface="Times New Roman" panose="02020603050405020304" pitchFamily="18" charset="0"/>
                <a:cs typeface="Times New Roman" panose="02020603050405020304" pitchFamily="18" charset="0"/>
              </a:rPr>
              <a:t>неї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звертається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після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цього</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прийняти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якусь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відповісти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ідентичний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спілкуванню</a:t>
            </a:r>
            <a:r>
              <a:rPr lang="ru-RU" dirty="0">
                <a:latin typeface="Times New Roman" panose="02020603050405020304" pitchFamily="18" charset="0"/>
                <a:cs typeface="Times New Roman" panose="02020603050405020304" pitchFamily="18" charset="0"/>
              </a:rPr>
              <a:t> людей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собою, просто ми не </a:t>
            </a:r>
            <a:r>
              <a:rPr lang="ru-RU" dirty="0" err="1">
                <a:latin typeface="Times New Roman" panose="02020603050405020304" pitchFamily="18" charset="0"/>
                <a:cs typeface="Times New Roman" panose="02020603050405020304" pitchFamily="18" charset="0"/>
              </a:rPr>
              <a:t>придаємо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завдяки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чому</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яким</a:t>
            </a:r>
            <a:r>
              <a:rPr lang="ru-RU" dirty="0">
                <a:latin typeface="Times New Roman" panose="02020603050405020304" pitchFamily="18" charset="0"/>
                <a:cs typeface="Times New Roman" panose="02020603050405020304" pitchFamily="18" charset="0"/>
              </a:rPr>
              <a:t> чином ми </a:t>
            </a:r>
            <a:r>
              <a:rPr lang="ru-RU" dirty="0" err="1">
                <a:latin typeface="Times New Roman" panose="02020603050405020304" pitchFamily="18" charset="0"/>
                <a:cs typeface="Times New Roman" panose="02020603050405020304" pitchFamily="18" charset="0"/>
              </a:rPr>
              <a:t>вирізняємо</a:t>
            </a:r>
            <a:r>
              <a:rPr lang="ru-RU" dirty="0">
                <a:latin typeface="Times New Roman" panose="02020603050405020304" pitchFamily="18" charset="0"/>
                <a:cs typeface="Times New Roman" panose="02020603050405020304" pitchFamily="18" charset="0"/>
              </a:rPr>
              <a:t> той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зміст</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нашому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спілкуванні</a:t>
            </a:r>
            <a:r>
              <a:rPr lang="ru-RU" dirty="0">
                <a:latin typeface="Times New Roman" panose="02020603050405020304" pitchFamily="18" charset="0"/>
                <a:cs typeface="Times New Roman" panose="02020603050405020304" pitchFamily="18" charset="0"/>
              </a:rPr>
              <a:t>. Машина ж </a:t>
            </a:r>
            <a:r>
              <a:rPr lang="ru-RU" dirty="0" err="1">
                <a:latin typeface="Times New Roman" panose="02020603050405020304" pitchFamily="18" charset="0"/>
                <a:cs typeface="Times New Roman" panose="02020603050405020304" pitchFamily="18" charset="0"/>
              </a:rPr>
              <a:t>потребує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детальних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пояснень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зрозумілій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логічній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Власне</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цього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всього</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призначена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технологія</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NLP.</a:t>
            </a:r>
          </a:p>
          <a:p>
            <a:endParaRPr lang="uk-UA" dirty="0"/>
          </a:p>
        </p:txBody>
      </p:sp>
    </p:spTree>
    <p:extLst>
      <p:ext uri="{BB962C8B-B14F-4D97-AF65-F5344CB8AC3E}">
        <p14:creationId xmlns:p14="http://schemas.microsoft.com/office/powerpoint/2010/main" val="165345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46E9EA-7C86-4CCD-B31E-B19407DFE028}"/>
              </a:ext>
            </a:extLst>
          </p:cNvPr>
          <p:cNvSpPr>
            <a:spLocks noGrp="1"/>
          </p:cNvSpPr>
          <p:nvPr>
            <p:ph type="title"/>
          </p:nvPr>
        </p:nvSpPr>
        <p:spPr>
          <a:xfrm>
            <a:off x="838200" y="365125"/>
            <a:ext cx="10515600" cy="650875"/>
          </a:xfrm>
        </p:spPr>
        <p:txBody>
          <a:bodyPr>
            <a:normAutofit/>
          </a:bodyPr>
          <a:lstStyle/>
          <a:p>
            <a:r>
              <a:rPr lang="ru-RU" sz="3600" b="1" dirty="0">
                <a:latin typeface="Times New Roman" panose="02020603050405020304" pitchFamily="18" charset="0"/>
                <a:cs typeface="Times New Roman" panose="02020603050405020304" pitchFamily="18" charset="0"/>
              </a:rPr>
              <a:t>Як </a:t>
            </a:r>
            <a:r>
              <a:rPr lang="ru-RU" sz="3600" b="1" dirty="0" err="1">
                <a:latin typeface="Times New Roman" panose="02020603050405020304" pitchFamily="18" charset="0"/>
                <a:cs typeface="Times New Roman" panose="02020603050405020304" pitchFamily="18" charset="0"/>
              </a:rPr>
              <a:t>навчити</a:t>
            </a:r>
            <a:r>
              <a:rPr lang="ru-RU" sz="3600" b="1" dirty="0">
                <a:latin typeface="Times New Roman" panose="02020603050405020304" pitchFamily="18" charset="0"/>
                <a:cs typeface="Times New Roman" panose="02020603050405020304" pitchFamily="18" charset="0"/>
              </a:rPr>
              <a:t> машину </a:t>
            </a:r>
            <a:r>
              <a:rPr lang="ru-RU" sz="3600" b="1" dirty="0" err="1">
                <a:latin typeface="Times New Roman" panose="02020603050405020304" pitchFamily="18" charset="0"/>
                <a:cs typeface="Times New Roman" panose="02020603050405020304" pitchFamily="18" charset="0"/>
              </a:rPr>
              <a:t>розуміти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природну</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мову</a:t>
            </a:r>
            <a:r>
              <a:rPr lang="ru-RU" sz="3600" b="1" dirty="0">
                <a:latin typeface="Times New Roman" panose="02020603050405020304" pitchFamily="18" charset="0"/>
                <a:cs typeface="Times New Roman" panose="02020603050405020304" pitchFamily="18" charset="0"/>
              </a:rPr>
              <a:t>?</a:t>
            </a:r>
            <a:endParaRPr lang="uk-UA" sz="3600" dirty="0"/>
          </a:p>
        </p:txBody>
      </p:sp>
      <p:sp>
        <p:nvSpPr>
          <p:cNvPr id="3" name="Місце для вмісту 2">
            <a:extLst>
              <a:ext uri="{FF2B5EF4-FFF2-40B4-BE49-F238E27FC236}">
                <a16:creationId xmlns:a16="http://schemas.microsoft.com/office/drawing/2014/main" id="{D8A4724F-3F3F-4895-83CF-58F6056200CF}"/>
              </a:ext>
            </a:extLst>
          </p:cNvPr>
          <p:cNvSpPr>
            <a:spLocks noGrp="1"/>
          </p:cNvSpPr>
          <p:nvPr>
            <p:ph idx="1"/>
          </p:nvPr>
        </p:nvSpPr>
        <p:spPr>
          <a:xfrm>
            <a:off x="508000" y="1191490"/>
            <a:ext cx="11369964" cy="5666509"/>
          </a:xfrm>
        </p:spPr>
        <p:txBody>
          <a:bodyPr>
            <a:normAutofit fontScale="47500" lnSpcReduction="20000"/>
          </a:bodyPr>
          <a:lstStyle/>
          <a:p>
            <a:pPr marL="0" indent="457200" algn="just" fontAlgn="base">
              <a:lnSpc>
                <a:spcPct val="120000"/>
              </a:lnSpc>
              <a:buNone/>
            </a:pPr>
            <a:r>
              <a:rPr lang="ru-RU" sz="3600" dirty="0">
                <a:latin typeface="Times New Roman" panose="02020603050405020304" pitchFamily="18" charset="0"/>
                <a:cs typeface="Times New Roman" panose="02020603050405020304" pitchFamily="18" charset="0"/>
              </a:rPr>
              <a:t>Як і в будь-</a:t>
            </a:r>
            <a:r>
              <a:rPr lang="ru-RU" sz="3600" dirty="0" err="1">
                <a:latin typeface="Times New Roman" panose="02020603050405020304" pitchFamily="18" charset="0"/>
                <a:cs typeface="Times New Roman" panose="02020603050405020304" pitchFamily="18" charset="0"/>
              </a:rPr>
              <a:t>якому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розділі</a:t>
            </a:r>
            <a:r>
              <a:rPr lang="ru-RU" sz="3600" dirty="0">
                <a:latin typeface="Times New Roman" panose="02020603050405020304" pitchFamily="18" charset="0"/>
                <a:cs typeface="Times New Roman" panose="02020603050405020304" pitchFamily="18" charset="0"/>
              </a:rPr>
              <a:t> штучного </a:t>
            </a:r>
            <a:r>
              <a:rPr lang="ru-RU" sz="3600" dirty="0" err="1">
                <a:latin typeface="Times New Roman" panose="02020603050405020304" pitchFamily="18" charset="0"/>
                <a:cs typeface="Times New Roman" panose="02020603050405020304" pitchFamily="18" charset="0"/>
              </a:rPr>
              <a:t>інтелекту</a:t>
            </a:r>
            <a:r>
              <a:rPr lang="ru-RU" sz="3600" dirty="0">
                <a:latin typeface="Times New Roman" panose="02020603050405020304" pitchFamily="18" charset="0"/>
                <a:cs typeface="Times New Roman" panose="02020603050405020304" pitchFamily="18" charset="0"/>
              </a:rPr>
              <a:t>, в </a:t>
            </a:r>
            <a:r>
              <a:rPr lang="en-US" sz="3600" dirty="0">
                <a:latin typeface="Times New Roman" panose="02020603050405020304" pitchFamily="18" charset="0"/>
                <a:cs typeface="Times New Roman" panose="02020603050405020304" pitchFamily="18" charset="0"/>
              </a:rPr>
              <a:t>NLP </a:t>
            </a:r>
            <a:r>
              <a:rPr lang="ru-RU" sz="3600" dirty="0">
                <a:latin typeface="Times New Roman" panose="02020603050405020304" pitchFamily="18" charset="0"/>
                <a:cs typeface="Times New Roman" panose="02020603050405020304" pitchFamily="18" charset="0"/>
              </a:rPr>
              <a:t>ми </a:t>
            </a:r>
            <a:r>
              <a:rPr lang="ru-RU" sz="3600" dirty="0" err="1">
                <a:latin typeface="Times New Roman" panose="02020603050405020304" pitchFamily="18" charset="0"/>
                <a:cs typeface="Times New Roman" panose="02020603050405020304" pitchFamily="18" charset="0"/>
              </a:rPr>
              <a:t>зустрічаємося</a:t>
            </a:r>
            <a:r>
              <a:rPr lang="ru-RU" sz="3600" dirty="0">
                <a:latin typeface="Times New Roman" panose="02020603050405020304" pitchFamily="18" charset="0"/>
                <a:cs typeface="Times New Roman" panose="02020603050405020304" pitchFamily="18" charset="0"/>
              </a:rPr>
              <a:t> з </a:t>
            </a:r>
            <a:r>
              <a:rPr lang="ru-RU" sz="3600" dirty="0" err="1">
                <a:latin typeface="Times New Roman" panose="02020603050405020304" pitchFamily="18" charset="0"/>
                <a:cs typeface="Times New Roman" panose="02020603050405020304" pitchFamily="18" charset="0"/>
              </a:rPr>
              <a:t>поняттям</a:t>
            </a:r>
            <a:r>
              <a:rPr lang="ru-RU" sz="3600" dirty="0">
                <a:latin typeface="Times New Roman" panose="02020603050405020304" pitchFamily="18" charset="0"/>
                <a:cs typeface="Times New Roman" panose="02020603050405020304" pitchFamily="18" charset="0"/>
              </a:rPr>
              <a:t> машинного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суть </a:t>
            </a:r>
            <a:r>
              <a:rPr lang="ru-RU" sz="3600" dirty="0" err="1">
                <a:latin typeface="Times New Roman" panose="02020603050405020304" pitchFamily="18" charset="0"/>
                <a:cs typeface="Times New Roman" panose="02020603050405020304" pitchFamily="18" charset="0"/>
              </a:rPr>
              <a:t>якого</a:t>
            </a:r>
            <a:r>
              <a:rPr lang="ru-RU" sz="3600" dirty="0">
                <a:latin typeface="Times New Roman" panose="02020603050405020304" pitchFamily="18" charset="0"/>
                <a:cs typeface="Times New Roman" panose="02020603050405020304" pitchFamily="18" charset="0"/>
              </a:rPr>
              <a:t> говорить сам за себе – машину </a:t>
            </a:r>
            <a:r>
              <a:rPr lang="ru-RU" sz="3600" dirty="0" err="1">
                <a:latin typeface="Times New Roman" panose="02020603050405020304" pitchFamily="18" charset="0"/>
                <a:cs typeface="Times New Roman" panose="02020603050405020304" pitchFamily="18" charset="0"/>
              </a:rPr>
              <a:t>потрібно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Цей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підхід</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уподібнений</a:t>
            </a:r>
            <a:r>
              <a:rPr lang="ru-RU" sz="3600" dirty="0">
                <a:latin typeface="Times New Roman" panose="02020603050405020304" pitchFamily="18" charset="0"/>
                <a:cs typeface="Times New Roman" panose="02020603050405020304" pitchFamily="18" charset="0"/>
              </a:rPr>
              <a:t> до </a:t>
            </a:r>
            <a:r>
              <a:rPr lang="ru-RU" sz="3600" dirty="0" err="1">
                <a:latin typeface="Times New Roman" panose="02020603050405020304" pitchFamily="18" charset="0"/>
                <a:cs typeface="Times New Roman" panose="02020603050405020304" pitchFamily="18" charset="0"/>
              </a:rPr>
              <a:t>процесу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вивчення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мови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людиною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Ключовою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відмінністю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полягає</a:t>
            </a:r>
            <a:r>
              <a:rPr lang="ru-RU" sz="3600" dirty="0">
                <a:latin typeface="Times New Roman" panose="02020603050405020304" pitchFamily="18" charset="0"/>
                <a:cs typeface="Times New Roman" panose="02020603050405020304" pitchFamily="18" charset="0"/>
              </a:rPr>
              <a:t> у </a:t>
            </a:r>
            <a:r>
              <a:rPr lang="ru-RU" sz="3600" dirty="0" err="1">
                <a:latin typeface="Times New Roman" panose="02020603050405020304" pitchFamily="18" charset="0"/>
                <a:cs typeface="Times New Roman" panose="02020603050405020304" pitchFamily="18" charset="0"/>
              </a:rPr>
              <a:t>здатності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машини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це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робити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швидко</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навчатися</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великій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кількості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даних</a:t>
            </a:r>
            <a:r>
              <a:rPr lang="ru-RU" sz="3600" dirty="0">
                <a:latin typeface="Times New Roman" panose="02020603050405020304" pitchFamily="18" charset="0"/>
                <a:cs typeface="Times New Roman" panose="02020603050405020304" pitchFamily="18" charset="0"/>
              </a:rPr>
              <a:t>.</a:t>
            </a:r>
          </a:p>
          <a:p>
            <a:pPr marL="0" indent="457200" algn="just" fontAlgn="base">
              <a:lnSpc>
                <a:spcPct val="120000"/>
              </a:lnSpc>
              <a:buNone/>
            </a:pPr>
            <a:r>
              <a:rPr lang="ru-RU" sz="4200" b="1" i="1" dirty="0" err="1">
                <a:latin typeface="Times New Roman" panose="02020603050405020304" pitchFamily="18" charset="0"/>
                <a:cs typeface="Times New Roman" panose="02020603050405020304" pitchFamily="18" charset="0"/>
              </a:rPr>
              <a:t>Існує</a:t>
            </a:r>
            <a:r>
              <a:rPr lang="ru-RU" sz="4200" b="1" i="1" dirty="0">
                <a:latin typeface="Times New Roman" panose="02020603050405020304" pitchFamily="18" charset="0"/>
                <a:cs typeface="Times New Roman" panose="02020603050405020304" pitchFamily="18" charset="0"/>
              </a:rPr>
              <a:t> </a:t>
            </a:r>
            <a:r>
              <a:rPr lang="ru-RU" sz="4200" b="1" i="1" dirty="0" err="1">
                <a:latin typeface="Times New Roman" panose="02020603050405020304" pitchFamily="18" charset="0"/>
                <a:cs typeface="Times New Roman" panose="02020603050405020304" pitchFamily="18" charset="0"/>
              </a:rPr>
              <a:t>дві</a:t>
            </a:r>
            <a:r>
              <a:rPr lang="ru-RU" sz="4200" b="1" i="1" dirty="0">
                <a:latin typeface="Times New Roman" panose="02020603050405020304" pitchFamily="18" charset="0"/>
                <a:cs typeface="Times New Roman" panose="02020603050405020304" pitchFamily="18" charset="0"/>
              </a:rPr>
              <a:t> </a:t>
            </a:r>
            <a:r>
              <a:rPr lang="ru-RU" sz="4200" b="1" i="1" dirty="0" err="1">
                <a:latin typeface="Times New Roman" panose="02020603050405020304" pitchFamily="18" charset="0"/>
                <a:cs typeface="Times New Roman" panose="02020603050405020304" pitchFamily="18" charset="0"/>
              </a:rPr>
              <a:t>ключові</a:t>
            </a:r>
            <a:r>
              <a:rPr lang="ru-RU" sz="4200" b="1" i="1" dirty="0">
                <a:latin typeface="Times New Roman" panose="02020603050405020304" pitchFamily="18" charset="0"/>
                <a:cs typeface="Times New Roman" panose="02020603050405020304" pitchFamily="18" charset="0"/>
              </a:rPr>
              <a:t> </a:t>
            </a:r>
            <a:r>
              <a:rPr lang="ru-RU" sz="4200" b="1" i="1" dirty="0" err="1">
                <a:latin typeface="Times New Roman" panose="02020603050405020304" pitchFamily="18" charset="0"/>
                <a:cs typeface="Times New Roman" panose="02020603050405020304" pitchFamily="18" charset="0"/>
              </a:rPr>
              <a:t>вимоги</a:t>
            </a:r>
            <a:r>
              <a:rPr lang="ru-RU" sz="4200" b="1" i="1" dirty="0">
                <a:latin typeface="Times New Roman" panose="02020603050405020304" pitchFamily="18" charset="0"/>
                <a:cs typeface="Times New Roman" panose="02020603050405020304" pitchFamily="18" charset="0"/>
              </a:rPr>
              <a:t> для </a:t>
            </a:r>
            <a:r>
              <a:rPr lang="ru-RU" sz="4200" b="1" i="1" dirty="0" err="1">
                <a:latin typeface="Times New Roman" panose="02020603050405020304" pitchFamily="18" charset="0"/>
                <a:cs typeface="Times New Roman" panose="02020603050405020304" pitchFamily="18" charset="0"/>
              </a:rPr>
              <a:t>навчання</a:t>
            </a:r>
            <a:r>
              <a:rPr lang="ru-RU" sz="4200" b="1" i="1" dirty="0">
                <a:latin typeface="Times New Roman" panose="02020603050405020304" pitchFamily="18" charset="0"/>
                <a:cs typeface="Times New Roman" panose="02020603050405020304" pitchFamily="18" charset="0"/>
              </a:rPr>
              <a:t> </a:t>
            </a:r>
            <a:r>
              <a:rPr lang="ru-RU" sz="4200" b="1" i="1" dirty="0" err="1">
                <a:latin typeface="Times New Roman" panose="02020603050405020304" pitchFamily="18" charset="0"/>
                <a:cs typeface="Times New Roman" panose="02020603050405020304" pitchFamily="18" charset="0"/>
              </a:rPr>
              <a:t>машини</a:t>
            </a:r>
            <a:r>
              <a:rPr lang="ru-RU" sz="4200" b="1" i="1" dirty="0">
                <a:latin typeface="Times New Roman" panose="02020603050405020304" pitchFamily="18" charset="0"/>
                <a:cs typeface="Times New Roman" panose="02020603050405020304" pitchFamily="18" charset="0"/>
              </a:rPr>
              <a:t>:</a:t>
            </a:r>
          </a:p>
          <a:p>
            <a:pPr marL="1081088" algn="just" fontAlgn="base">
              <a:lnSpc>
                <a:spcPct val="120000"/>
              </a:lnSpc>
              <a:buFont typeface="Wingdings" panose="05000000000000000000" pitchFamily="2" charset="2"/>
              <a:buChar char="ü"/>
            </a:pPr>
            <a:r>
              <a:rPr lang="ru-RU" sz="4200" b="1" dirty="0">
                <a:latin typeface="Times New Roman" panose="02020603050405020304" pitchFamily="18" charset="0"/>
                <a:cs typeface="Times New Roman" panose="02020603050405020304" pitchFamily="18" charset="0"/>
              </a:rPr>
              <a:t>перша – велика </a:t>
            </a:r>
            <a:r>
              <a:rPr lang="ru-RU" sz="4200" b="1" dirty="0" err="1">
                <a:latin typeface="Times New Roman" panose="02020603050405020304" pitchFamily="18" charset="0"/>
                <a:cs typeface="Times New Roman" panose="02020603050405020304" pitchFamily="18" charset="0"/>
              </a:rPr>
              <a:t>кількість</a:t>
            </a:r>
            <a:r>
              <a:rPr lang="ru-RU" sz="4200" b="1" dirty="0">
                <a:latin typeface="Times New Roman" panose="02020603050405020304" pitchFamily="18" charset="0"/>
                <a:cs typeface="Times New Roman" panose="02020603050405020304" pitchFamily="18" charset="0"/>
              </a:rPr>
              <a:t> </a:t>
            </a:r>
            <a:r>
              <a:rPr lang="ru-RU" sz="4200" b="1" dirty="0" err="1">
                <a:latin typeface="Times New Roman" panose="02020603050405020304" pitchFamily="18" charset="0"/>
                <a:cs typeface="Times New Roman" panose="02020603050405020304" pitchFamily="18" charset="0"/>
              </a:rPr>
              <a:t>якісних</a:t>
            </a:r>
            <a:r>
              <a:rPr lang="ru-RU" sz="4200" b="1" dirty="0">
                <a:latin typeface="Times New Roman" panose="02020603050405020304" pitchFamily="18" charset="0"/>
                <a:cs typeface="Times New Roman" panose="02020603050405020304" pitchFamily="18" charset="0"/>
              </a:rPr>
              <a:t> </a:t>
            </a:r>
            <a:r>
              <a:rPr lang="ru-RU" sz="4200" b="1" dirty="0" err="1">
                <a:latin typeface="Times New Roman" panose="02020603050405020304" pitchFamily="18" charset="0"/>
                <a:cs typeface="Times New Roman" panose="02020603050405020304" pitchFamily="18" charset="0"/>
              </a:rPr>
              <a:t>даних</a:t>
            </a:r>
            <a:r>
              <a:rPr lang="ru-RU" sz="4200" b="1" dirty="0">
                <a:latin typeface="Times New Roman" panose="02020603050405020304" pitchFamily="18" charset="0"/>
                <a:cs typeface="Times New Roman" panose="02020603050405020304" pitchFamily="18" charset="0"/>
              </a:rPr>
              <a:t> (</a:t>
            </a:r>
            <a:r>
              <a:rPr lang="ru-RU" sz="4200" b="1" dirty="0" err="1">
                <a:latin typeface="Times New Roman" panose="02020603050405020304" pitchFamily="18" charset="0"/>
                <a:cs typeface="Times New Roman" panose="02020603050405020304" pitchFamily="18" charset="0"/>
              </a:rPr>
              <a:t>прикладів</a:t>
            </a:r>
            <a:r>
              <a:rPr lang="ru-RU" sz="4200" b="1" dirty="0">
                <a:latin typeface="Times New Roman" panose="02020603050405020304" pitchFamily="18" charset="0"/>
                <a:cs typeface="Times New Roman" panose="02020603050405020304" pitchFamily="18" charset="0"/>
              </a:rPr>
              <a:t>) </a:t>
            </a:r>
          </a:p>
          <a:p>
            <a:pPr marL="1081088" algn="just" fontAlgn="base">
              <a:lnSpc>
                <a:spcPct val="120000"/>
              </a:lnSpc>
              <a:buFont typeface="Wingdings" panose="05000000000000000000" pitchFamily="2" charset="2"/>
              <a:buChar char="ü"/>
            </a:pPr>
            <a:r>
              <a:rPr lang="ru-RU" sz="4200" b="1" dirty="0">
                <a:latin typeface="Times New Roman" panose="02020603050405020304" pitchFamily="18" charset="0"/>
                <a:cs typeface="Times New Roman" panose="02020603050405020304" pitchFamily="18" charset="0"/>
              </a:rPr>
              <a:t>друга – </a:t>
            </a:r>
            <a:r>
              <a:rPr lang="ru-RU" sz="4200" b="1" dirty="0" err="1">
                <a:latin typeface="Times New Roman" panose="02020603050405020304" pitchFamily="18" charset="0"/>
                <a:cs typeface="Times New Roman" panose="02020603050405020304" pitchFamily="18" charset="0"/>
              </a:rPr>
              <a:t>наявність</a:t>
            </a:r>
            <a:r>
              <a:rPr lang="ru-RU" sz="4200" b="1" dirty="0">
                <a:latin typeface="Times New Roman" panose="02020603050405020304" pitchFamily="18" charset="0"/>
                <a:cs typeface="Times New Roman" panose="02020603050405020304" pitchFamily="18" charset="0"/>
              </a:rPr>
              <a:t>    </a:t>
            </a:r>
            <a:r>
              <a:rPr lang="ru-RU" sz="4200" b="1" dirty="0" err="1">
                <a:latin typeface="Times New Roman" panose="02020603050405020304" pitchFamily="18" charset="0"/>
                <a:cs typeface="Times New Roman" panose="02020603050405020304" pitchFamily="18" charset="0"/>
              </a:rPr>
              <a:t>високоефективної</a:t>
            </a:r>
            <a:r>
              <a:rPr lang="ru-RU" sz="4200" b="1" dirty="0">
                <a:latin typeface="Times New Roman" panose="02020603050405020304" pitchFamily="18" charset="0"/>
                <a:cs typeface="Times New Roman" panose="02020603050405020304" pitchFamily="18" charset="0"/>
              </a:rPr>
              <a:t> </a:t>
            </a:r>
            <a:r>
              <a:rPr lang="ru-RU" sz="4200" b="1" dirty="0" err="1">
                <a:latin typeface="Times New Roman" panose="02020603050405020304" pitchFamily="18" charset="0"/>
                <a:cs typeface="Times New Roman" panose="02020603050405020304" pitchFamily="18" charset="0"/>
              </a:rPr>
              <a:t>моделі</a:t>
            </a:r>
            <a:r>
              <a:rPr lang="ru-RU" sz="4200" b="1" dirty="0">
                <a:latin typeface="Times New Roman" panose="02020603050405020304" pitchFamily="18" charset="0"/>
                <a:cs typeface="Times New Roman" panose="02020603050405020304" pitchFamily="18" charset="0"/>
              </a:rPr>
              <a:t> </a:t>
            </a:r>
            <a:r>
              <a:rPr lang="en-US" sz="4200" b="1" dirty="0">
                <a:latin typeface="Times New Roman" panose="02020603050405020304" pitchFamily="18" charset="0"/>
                <a:cs typeface="Times New Roman" panose="02020603050405020304" pitchFamily="18" charset="0"/>
              </a:rPr>
              <a:t>NLP, </a:t>
            </a:r>
            <a:r>
              <a:rPr lang="ru-RU" sz="4200" b="1" dirty="0" err="1">
                <a:latin typeface="Times New Roman" panose="02020603050405020304" pitchFamily="18" charset="0"/>
                <a:cs typeface="Times New Roman" panose="02020603050405020304" pitchFamily="18" charset="0"/>
              </a:rPr>
              <a:t>адаптованої</a:t>
            </a:r>
            <a:r>
              <a:rPr lang="ru-RU" sz="4200" b="1" dirty="0">
                <a:latin typeface="Times New Roman" panose="02020603050405020304" pitchFamily="18" charset="0"/>
                <a:cs typeface="Times New Roman" panose="02020603050405020304" pitchFamily="18" charset="0"/>
              </a:rPr>
              <a:t> </a:t>
            </a:r>
            <a:r>
              <a:rPr lang="ru-RU" sz="4200" b="1" dirty="0" err="1">
                <a:latin typeface="Times New Roman" panose="02020603050405020304" pitchFamily="18" charset="0"/>
                <a:cs typeface="Times New Roman" panose="02020603050405020304" pitchFamily="18" charset="0"/>
              </a:rPr>
              <a:t>під</a:t>
            </a:r>
            <a:r>
              <a:rPr lang="ru-RU" sz="4200" b="1" dirty="0">
                <a:latin typeface="Times New Roman" panose="02020603050405020304" pitchFamily="18" charset="0"/>
                <a:cs typeface="Times New Roman" panose="02020603050405020304" pitchFamily="18" charset="0"/>
              </a:rPr>
              <a:t> </a:t>
            </a:r>
            <a:r>
              <a:rPr lang="ru-RU" sz="4200" b="1" dirty="0" err="1">
                <a:latin typeface="Times New Roman" panose="02020603050405020304" pitchFamily="18" charset="0"/>
                <a:cs typeface="Times New Roman" panose="02020603050405020304" pitchFamily="18" charset="0"/>
              </a:rPr>
              <a:t>конкретну</a:t>
            </a:r>
            <a:r>
              <a:rPr lang="ru-RU" sz="4200" b="1" dirty="0">
                <a:latin typeface="Times New Roman" panose="02020603050405020304" pitchFamily="18" charset="0"/>
                <a:cs typeface="Times New Roman" panose="02020603050405020304" pitchFamily="18" charset="0"/>
              </a:rPr>
              <a:t> потребу.</a:t>
            </a:r>
          </a:p>
          <a:p>
            <a:pPr marL="0" indent="457200" algn="just" fontAlgn="base">
              <a:lnSpc>
                <a:spcPct val="120000"/>
              </a:lnSpc>
              <a:buNone/>
            </a:pPr>
            <a:r>
              <a:rPr lang="ru-RU" sz="3600" dirty="0">
                <a:latin typeface="Times New Roman" panose="02020603050405020304" pitchFamily="18" charset="0"/>
                <a:cs typeface="Times New Roman" panose="02020603050405020304" pitchFamily="18" charset="0"/>
              </a:rPr>
              <a:t> </a:t>
            </a:r>
          </a:p>
          <a:p>
            <a:pPr marL="0" indent="457200" algn="just" fontAlgn="base">
              <a:lnSpc>
                <a:spcPct val="120000"/>
              </a:lnSpc>
              <a:buNone/>
            </a:pPr>
            <a:r>
              <a:rPr lang="ru-RU" sz="3600" dirty="0">
                <a:latin typeface="Times New Roman" panose="02020603050405020304" pitchFamily="18" charset="0"/>
                <a:cs typeface="Times New Roman" panose="02020603050405020304" pitchFamily="18" charset="0"/>
              </a:rPr>
              <a:t>На </a:t>
            </a:r>
            <a:r>
              <a:rPr lang="ru-RU" sz="3600" dirty="0" err="1">
                <a:latin typeface="Times New Roman" panose="02020603050405020304" pitchFamily="18" charset="0"/>
                <a:cs typeface="Times New Roman" panose="02020603050405020304" pitchFamily="18" charset="0"/>
              </a:rPr>
              <a:t>практиці</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NLP-</a:t>
            </a:r>
            <a:r>
              <a:rPr lang="ru-RU" sz="3600" dirty="0" err="1">
                <a:latin typeface="Times New Roman" panose="02020603050405020304" pitchFamily="18" charset="0"/>
                <a:cs typeface="Times New Roman" panose="02020603050405020304" pitchFamily="18" charset="0"/>
              </a:rPr>
              <a:t>інженери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здійснюють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попередню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підготовку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даних</a:t>
            </a:r>
            <a:r>
              <a:rPr lang="ru-RU" sz="3600" dirty="0">
                <a:latin typeface="Times New Roman" panose="02020603050405020304" pitchFamily="18" charset="0"/>
                <a:cs typeface="Times New Roman" panose="02020603050405020304" pitchFamily="18" charset="0"/>
              </a:rPr>
              <a:t> для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моделі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розмічають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їх</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структурують</a:t>
            </a:r>
            <a:r>
              <a:rPr lang="ru-RU" sz="3600" dirty="0">
                <a:latin typeface="Times New Roman" panose="02020603050405020304" pitchFamily="18" charset="0"/>
                <a:cs typeface="Times New Roman" panose="02020603050405020304" pitchFamily="18" charset="0"/>
              </a:rPr>
              <a:t>. Очистивши й </a:t>
            </a:r>
            <a:r>
              <a:rPr lang="ru-RU" sz="3600" dirty="0" err="1">
                <a:latin typeface="Times New Roman" panose="02020603050405020304" pitchFamily="18" charset="0"/>
                <a:cs typeface="Times New Roman" panose="02020603050405020304" pitchFamily="18" charset="0"/>
              </a:rPr>
              <a:t>обробивши</a:t>
            </a:r>
            <a:r>
              <a:rPr lang="ru-RU" sz="3600" dirty="0">
                <a:latin typeface="Times New Roman" panose="02020603050405020304" pitchFamily="18" charset="0"/>
                <a:cs typeface="Times New Roman" panose="02020603050405020304" pitchFamily="18" charset="0"/>
              </a:rPr>
              <a:t> велику </a:t>
            </a:r>
            <a:r>
              <a:rPr lang="ru-RU" sz="3600" dirty="0" err="1">
                <a:latin typeface="Times New Roman" panose="02020603050405020304" pitchFamily="18" charset="0"/>
                <a:cs typeface="Times New Roman" panose="02020603050405020304" pitchFamily="18" charset="0"/>
              </a:rPr>
              <a:t>кількість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даних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їх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пропускають</a:t>
            </a:r>
            <a:r>
              <a:rPr lang="ru-RU" sz="3600" dirty="0">
                <a:latin typeface="Times New Roman" panose="02020603050405020304" pitchFamily="18" charset="0"/>
                <a:cs typeface="Times New Roman" panose="02020603050405020304" pitchFamily="18" charset="0"/>
              </a:rPr>
              <a:t> через </a:t>
            </a:r>
            <a:r>
              <a:rPr lang="en-US" sz="3600" dirty="0">
                <a:latin typeface="Times New Roman" panose="02020603050405020304" pitchFamily="18" charset="0"/>
                <a:cs typeface="Times New Roman" panose="02020603050405020304" pitchFamily="18" charset="0"/>
              </a:rPr>
              <a:t>NLP-</a:t>
            </a:r>
            <a:r>
              <a:rPr lang="ru-RU" sz="3600" dirty="0">
                <a:latin typeface="Times New Roman" panose="02020603050405020304" pitchFamily="18" charset="0"/>
                <a:cs typeface="Times New Roman" panose="02020603050405020304" pitchFamily="18" charset="0"/>
              </a:rPr>
              <a:t>модель, де </a:t>
            </a:r>
            <a:r>
              <a:rPr lang="ru-RU" sz="3600" dirty="0" err="1">
                <a:latin typeface="Times New Roman" panose="02020603050405020304" pitchFamily="18" charset="0"/>
                <a:cs typeface="Times New Roman" panose="02020603050405020304" pitchFamily="18" charset="0"/>
              </a:rPr>
              <a:t>відбувається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процес</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Після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цього</a:t>
            </a:r>
            <a:r>
              <a:rPr lang="ru-RU" sz="3600" dirty="0">
                <a:latin typeface="Times New Roman" panose="02020603050405020304" pitchFamily="18" charset="0"/>
                <a:cs typeface="Times New Roman" panose="02020603050405020304" pitchFamily="18" charset="0"/>
              </a:rPr>
              <a:t> модель </a:t>
            </a:r>
            <a:r>
              <a:rPr lang="ru-RU" sz="3600" dirty="0" err="1">
                <a:latin typeface="Times New Roman" panose="02020603050405020304" pitchFamily="18" charset="0"/>
                <a:cs typeface="Times New Roman" panose="02020603050405020304" pitchFamily="18" charset="0"/>
              </a:rPr>
              <a:t>вважається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навченою</a:t>
            </a:r>
            <a:r>
              <a:rPr lang="ru-RU" sz="3600" dirty="0">
                <a:latin typeface="Times New Roman" panose="02020603050405020304" pitchFamily="18" charset="0"/>
                <a:cs typeface="Times New Roman" panose="02020603050405020304" pitchFamily="18" charset="0"/>
              </a:rPr>
              <a:t> й </a:t>
            </a:r>
            <a:r>
              <a:rPr lang="ru-RU" sz="3600" dirty="0" err="1">
                <a:latin typeface="Times New Roman" panose="02020603050405020304" pitchFamily="18" charset="0"/>
                <a:cs typeface="Times New Roman" panose="02020603050405020304" pitchFamily="18" charset="0"/>
              </a:rPr>
              <a:t>може</a:t>
            </a:r>
            <a:r>
              <a:rPr lang="ru-RU" sz="3600" dirty="0">
                <a:latin typeface="Times New Roman" panose="02020603050405020304" pitchFamily="18" charset="0"/>
                <a:cs typeface="Times New Roman" panose="02020603050405020304" pitchFamily="18" charset="0"/>
              </a:rPr>
              <a:t> бути </a:t>
            </a:r>
            <a:r>
              <a:rPr lang="ru-RU" sz="3600" dirty="0" err="1">
                <a:latin typeface="Times New Roman" panose="02020603050405020304" pitchFamily="18" charset="0"/>
                <a:cs typeface="Times New Roman" panose="02020603050405020304" pitchFamily="18" charset="0"/>
              </a:rPr>
              <a:t>інтегрованою</a:t>
            </a:r>
            <a:r>
              <a:rPr lang="ru-RU" sz="3600" dirty="0">
                <a:latin typeface="Times New Roman" panose="02020603050405020304" pitchFamily="18" charset="0"/>
                <a:cs typeface="Times New Roman" panose="02020603050405020304" pitchFamily="18" charset="0"/>
              </a:rPr>
              <a:t> у </a:t>
            </a:r>
            <a:r>
              <a:rPr lang="ru-RU" sz="3600" dirty="0" err="1">
                <a:latin typeface="Times New Roman" panose="02020603050405020304" pitchFamily="18" charset="0"/>
                <a:cs typeface="Times New Roman" panose="02020603050405020304" pitchFamily="18" charset="0"/>
              </a:rPr>
              <a:t>потрібні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процеси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Наявність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навченої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моделі</a:t>
            </a:r>
            <a:r>
              <a:rPr lang="ru-RU" sz="3600" dirty="0">
                <a:latin typeface="Times New Roman" panose="02020603050405020304" pitchFamily="18" charset="0"/>
                <a:cs typeface="Times New Roman" panose="02020603050405020304" pitchFamily="18" charset="0"/>
              </a:rPr>
              <a:t> у </a:t>
            </a:r>
            <a:r>
              <a:rPr lang="ru-RU" sz="3600" dirty="0" err="1">
                <a:latin typeface="Times New Roman" panose="02020603050405020304" pitchFamily="18" charset="0"/>
                <a:cs typeface="Times New Roman" panose="02020603050405020304" pitchFamily="18" charset="0"/>
              </a:rPr>
              <a:t>системі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програмному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продукті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дозволяє</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їм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розуміти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природну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мову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людини</a:t>
            </a:r>
            <a:r>
              <a:rPr lang="ru-RU" sz="3600" dirty="0">
                <a:latin typeface="Times New Roman" panose="02020603050405020304" pitchFamily="18" charset="0"/>
                <a:cs typeface="Times New Roman" panose="02020603050405020304" pitchFamily="18" charset="0"/>
              </a:rPr>
              <a:t>.  З часом </a:t>
            </a:r>
            <a:r>
              <a:rPr lang="ru-RU" sz="3600" dirty="0" err="1">
                <a:latin typeface="Times New Roman" panose="02020603050405020304" pitchFamily="18" charset="0"/>
                <a:cs typeface="Times New Roman" panose="02020603050405020304" pitchFamily="18" charset="0"/>
              </a:rPr>
              <a:t>може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виникнути</a:t>
            </a:r>
            <a:r>
              <a:rPr lang="ru-RU" sz="3600" dirty="0">
                <a:latin typeface="Times New Roman" panose="02020603050405020304" pitchFamily="18" charset="0"/>
                <a:cs typeface="Times New Roman" panose="02020603050405020304" pitchFamily="18" charset="0"/>
              </a:rPr>
              <a:t> потреба у </a:t>
            </a:r>
            <a:r>
              <a:rPr lang="ru-RU" sz="3600" dirty="0" err="1">
                <a:latin typeface="Times New Roman" panose="02020603050405020304" pitchFamily="18" charset="0"/>
                <a:cs typeface="Times New Roman" panose="02020603050405020304" pitchFamily="18" charset="0"/>
              </a:rPr>
              <a:t>доповненні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розумінні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нових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актуальних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даних</a:t>
            </a:r>
            <a:r>
              <a:rPr lang="ru-RU" sz="3600" dirty="0">
                <a:latin typeface="Times New Roman" panose="02020603050405020304" pitchFamily="18" charset="0"/>
                <a:cs typeface="Times New Roman" panose="02020603050405020304" pitchFamily="18" charset="0"/>
              </a:rPr>
              <a:t> такою </a:t>
            </a:r>
            <a:r>
              <a:rPr lang="ru-RU" sz="3600" dirty="0" err="1">
                <a:latin typeface="Times New Roman" panose="02020603050405020304" pitchFamily="18" charset="0"/>
                <a:cs typeface="Times New Roman" panose="02020603050405020304" pitchFamily="18" charset="0"/>
              </a:rPr>
              <a:t>моделлю</a:t>
            </a:r>
            <a:r>
              <a:rPr lang="ru-RU" sz="3600" dirty="0">
                <a:latin typeface="Times New Roman" panose="02020603050405020304" pitchFamily="18" charset="0"/>
                <a:cs typeface="Times New Roman" panose="02020603050405020304" pitchFamily="18" charset="0"/>
              </a:rPr>
              <a:t>. У такому </a:t>
            </a:r>
            <a:r>
              <a:rPr lang="ru-RU" sz="3600" dirty="0" err="1">
                <a:latin typeface="Times New Roman" panose="02020603050405020304" pitchFamily="18" charset="0"/>
                <a:cs typeface="Times New Roman" panose="02020603050405020304" pitchFamily="18" charset="0"/>
              </a:rPr>
              <a:t>випадку</a:t>
            </a:r>
            <a:r>
              <a:rPr lang="ru-RU" sz="3600" dirty="0">
                <a:latin typeface="Times New Roman" panose="02020603050405020304" pitchFamily="18" charset="0"/>
                <a:cs typeface="Times New Roman" panose="02020603050405020304" pitchFamily="18" charset="0"/>
              </a:rPr>
              <a:t> – модель </a:t>
            </a:r>
            <a:r>
              <a:rPr lang="ru-RU" sz="3600" dirty="0" err="1">
                <a:latin typeface="Times New Roman" panose="02020603050405020304" pitchFamily="18" charset="0"/>
                <a:cs typeface="Times New Roman" panose="02020603050405020304" pitchFamily="18" charset="0"/>
              </a:rPr>
              <a:t>донавчають</a:t>
            </a:r>
            <a:r>
              <a:rPr lang="ru-RU" sz="3600" dirty="0">
                <a:latin typeface="Times New Roman" panose="02020603050405020304" pitchFamily="18" charset="0"/>
                <a:cs typeface="Times New Roman" panose="02020603050405020304" pitchFamily="18" charset="0"/>
              </a:rPr>
              <a:t>.</a:t>
            </a:r>
          </a:p>
          <a:p>
            <a:pPr marL="0" indent="457200" algn="just" fontAlgn="base">
              <a:lnSpc>
                <a:spcPct val="120000"/>
              </a:lnSpc>
              <a:buNone/>
            </a:pPr>
            <a:r>
              <a:rPr lang="ru-RU" sz="3600" dirty="0" err="1">
                <a:latin typeface="Times New Roman" panose="02020603050405020304" pitchFamily="18" charset="0"/>
                <a:cs typeface="Times New Roman" panose="02020603050405020304" pitchFamily="18" charset="0"/>
              </a:rPr>
              <a:t>Сьогодні</a:t>
            </a:r>
            <a:r>
              <a:rPr lang="ru-RU" sz="3600" dirty="0">
                <a:latin typeface="Times New Roman" panose="02020603050405020304" pitchFamily="18" charset="0"/>
                <a:cs typeface="Times New Roman" panose="02020603050405020304" pitchFamily="18" charset="0"/>
              </a:rPr>
              <a:t> на ринку </a:t>
            </a:r>
            <a:r>
              <a:rPr lang="ru-RU" sz="3600" dirty="0" err="1">
                <a:latin typeface="Times New Roman" panose="02020603050405020304" pitchFamily="18" charset="0"/>
                <a:cs typeface="Times New Roman" panose="02020603050405020304" pitchFamily="18" charset="0"/>
              </a:rPr>
              <a:t>присутня</a:t>
            </a:r>
            <a:r>
              <a:rPr lang="ru-RU" sz="3600" dirty="0">
                <a:latin typeface="Times New Roman" panose="02020603050405020304" pitchFamily="18" charset="0"/>
                <a:cs typeface="Times New Roman" panose="02020603050405020304" pitchFamily="18" charset="0"/>
              </a:rPr>
              <a:t> велика </a:t>
            </a:r>
            <a:r>
              <a:rPr lang="ru-RU" sz="3600" dirty="0" err="1">
                <a:latin typeface="Times New Roman" panose="02020603050405020304" pitchFamily="18" charset="0"/>
                <a:cs typeface="Times New Roman" panose="02020603050405020304" pitchFamily="18" charset="0"/>
              </a:rPr>
              <a:t>кількість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попередньо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навчених</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NLP-</a:t>
            </a:r>
            <a:r>
              <a:rPr lang="ru-RU" sz="3600" dirty="0">
                <a:latin typeface="Times New Roman" panose="02020603050405020304" pitchFamily="18" charset="0"/>
                <a:cs typeface="Times New Roman" panose="02020603050405020304" pitchFamily="18" charset="0"/>
              </a:rPr>
              <a:t>моделей на </a:t>
            </a:r>
            <a:r>
              <a:rPr lang="ru-RU" sz="3600" dirty="0" err="1">
                <a:latin typeface="Times New Roman" panose="02020603050405020304" pitchFamily="18" charset="0"/>
                <a:cs typeface="Times New Roman" panose="02020603050405020304" pitchFamily="18" charset="0"/>
              </a:rPr>
              <a:t>масивах</a:t>
            </a:r>
            <a:r>
              <a:rPr lang="ru-RU" sz="3600" dirty="0">
                <a:latin typeface="Times New Roman" panose="02020603050405020304" pitchFamily="18" charset="0"/>
                <a:cs typeface="Times New Roman" panose="02020603050405020304" pitchFamily="18" charset="0"/>
              </a:rPr>
              <a:t> великих </a:t>
            </a:r>
            <a:r>
              <a:rPr lang="ru-RU" sz="3600" dirty="0" err="1">
                <a:latin typeface="Times New Roman" panose="02020603050405020304" pitchFamily="18" charset="0"/>
                <a:cs typeface="Times New Roman" panose="02020603050405020304" pitchFamily="18" charset="0"/>
              </a:rPr>
              <a:t>даних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що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дозволяє</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їх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інтегрувати</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адаптувати</a:t>
            </a:r>
            <a:r>
              <a:rPr lang="ru-RU" sz="3600" dirty="0">
                <a:latin typeface="Times New Roman" panose="02020603050405020304" pitchFamily="18" charset="0"/>
                <a:cs typeface="Times New Roman" panose="02020603050405020304" pitchFamily="18" charset="0"/>
              </a:rPr>
              <a:t> до </a:t>
            </a:r>
            <a:r>
              <a:rPr lang="ru-RU" sz="3600" dirty="0" err="1">
                <a:latin typeface="Times New Roman" panose="02020603050405020304" pitchFamily="18" charset="0"/>
                <a:cs typeface="Times New Roman" panose="02020603050405020304" pitchFamily="18" charset="0"/>
              </a:rPr>
              <a:t>конкретних</a:t>
            </a:r>
            <a:r>
              <a:rPr lang="ru-RU" sz="3600" dirty="0">
                <a:latin typeface="Times New Roman" panose="02020603050405020304" pitchFamily="18" charset="0"/>
                <a:cs typeface="Times New Roman" panose="02020603050405020304" pitchFamily="18" charset="0"/>
              </a:rPr>
              <a:t> тематик та </a:t>
            </a:r>
            <a:r>
              <a:rPr lang="ru-RU" sz="3600" dirty="0" err="1">
                <a:latin typeface="Times New Roman" panose="02020603050405020304" pitchFamily="18" charset="0"/>
                <a:cs typeface="Times New Roman" panose="02020603050405020304" pitchFamily="18" charset="0"/>
              </a:rPr>
              <a:t>напрямків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застосування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економлячи</a:t>
            </a:r>
            <a:r>
              <a:rPr lang="ru-RU" sz="3600" dirty="0">
                <a:latin typeface="Times New Roman" panose="02020603050405020304" pitchFamily="18" charset="0"/>
                <a:cs typeface="Times New Roman" panose="02020603050405020304" pitchFamily="18" charset="0"/>
              </a:rPr>
              <a:t> час та </a:t>
            </a:r>
            <a:r>
              <a:rPr lang="ru-RU" sz="3600" dirty="0" err="1">
                <a:latin typeface="Times New Roman" panose="02020603050405020304" pitchFamily="18" charset="0"/>
                <a:cs typeface="Times New Roman" panose="02020603050405020304" pitchFamily="18" charset="0"/>
              </a:rPr>
              <a:t>зусилля</a:t>
            </a:r>
            <a:r>
              <a:rPr lang="ru-RU" sz="3600" dirty="0">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129397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13BB9F-88B2-4C4C-AE97-9544566A55B9}"/>
              </a:ext>
            </a:extLst>
          </p:cNvPr>
          <p:cNvSpPr>
            <a:spLocks noGrp="1"/>
          </p:cNvSpPr>
          <p:nvPr>
            <p:ph type="title"/>
          </p:nvPr>
        </p:nvSpPr>
        <p:spPr>
          <a:xfrm>
            <a:off x="838200" y="193964"/>
            <a:ext cx="10515600" cy="535710"/>
          </a:xfrm>
        </p:spPr>
        <p:txBody>
          <a:bodyPr>
            <a:normAutofit/>
          </a:bodyPr>
          <a:lstStyle/>
          <a:p>
            <a:r>
              <a:rPr lang="ru-RU" sz="3200" dirty="0">
                <a:latin typeface="Times New Roman" panose="02020603050405020304" pitchFamily="18" charset="0"/>
                <a:cs typeface="Times New Roman" panose="02020603050405020304" pitchFamily="18" charset="0"/>
              </a:rPr>
              <a:t>До </a:t>
            </a:r>
            <a:r>
              <a:rPr lang="ru-RU" sz="3200" dirty="0" err="1">
                <a:latin typeface="Times New Roman" panose="02020603050405020304" pitchFamily="18" charset="0"/>
                <a:cs typeface="Times New Roman" panose="02020603050405020304" pitchFamily="18" charset="0"/>
              </a:rPr>
              <a:t>типових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завдань</a:t>
            </a:r>
            <a:r>
              <a:rPr lang="ru-RU" sz="3200" dirty="0">
                <a:latin typeface="Times New Roman" panose="02020603050405020304" pitchFamily="18" charset="0"/>
                <a:cs typeface="Times New Roman" panose="02020603050405020304" pitchFamily="18" charset="0"/>
              </a:rPr>
              <a:t> NLP-</a:t>
            </a:r>
            <a:r>
              <a:rPr lang="ru-RU" sz="3200" dirty="0" err="1">
                <a:latin typeface="Times New Roman" panose="02020603050405020304" pitchFamily="18" charset="0"/>
                <a:cs typeface="Times New Roman" panose="02020603050405020304" pitchFamily="18" charset="0"/>
              </a:rPr>
              <a:t>моделі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можна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віднести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наступні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48E2D9F5-CBB0-429F-91A7-3B2A8BDAD2F4}"/>
              </a:ext>
            </a:extLst>
          </p:cNvPr>
          <p:cNvPicPr>
            <a:picLocks noGrp="1" noChangeAspect="1"/>
          </p:cNvPicPr>
          <p:nvPr>
            <p:ph idx="1"/>
          </p:nvPr>
        </p:nvPicPr>
        <p:blipFill>
          <a:blip r:embed="rId2"/>
          <a:stretch>
            <a:fillRect/>
          </a:stretch>
        </p:blipFill>
        <p:spPr>
          <a:xfrm>
            <a:off x="387927" y="886690"/>
            <a:ext cx="11416146" cy="5865091"/>
          </a:xfrm>
          <a:prstGeom prst="rect">
            <a:avLst/>
          </a:prstGeom>
        </p:spPr>
      </p:pic>
    </p:spTree>
    <p:extLst>
      <p:ext uri="{BB962C8B-B14F-4D97-AF65-F5344CB8AC3E}">
        <p14:creationId xmlns:p14="http://schemas.microsoft.com/office/powerpoint/2010/main" val="373400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3DB76D-F6A0-494A-B3D3-37D6C328034E}"/>
              </a:ext>
            </a:extLst>
          </p:cNvPr>
          <p:cNvSpPr>
            <a:spLocks noGrp="1"/>
          </p:cNvSpPr>
          <p:nvPr>
            <p:ph type="title"/>
          </p:nvPr>
        </p:nvSpPr>
        <p:spPr>
          <a:xfrm>
            <a:off x="838200" y="339292"/>
            <a:ext cx="10515600" cy="528927"/>
          </a:xfrm>
        </p:spPr>
        <p:txBody>
          <a:bodyPr>
            <a:normAutofit fontScale="90000"/>
          </a:bodyPr>
          <a:lstStyle/>
          <a:p>
            <a:pPr algn="ctr"/>
            <a:br>
              <a:rPr lang="ru-RU"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Популярні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бібліотеки</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Python</a:t>
            </a:r>
            <a:r>
              <a:rPr lang="ru-RU" sz="3600" dirty="0">
                <a:latin typeface="Times New Roman" panose="02020603050405020304" pitchFamily="18" charset="0"/>
                <a:cs typeface="Times New Roman" panose="02020603050405020304" pitchFamily="18" charset="0"/>
              </a:rPr>
              <a:t> для </a:t>
            </a:r>
            <a:r>
              <a:rPr lang="de-DE" sz="3600" dirty="0">
                <a:latin typeface="Times New Roman" panose="02020603050405020304" pitchFamily="18" charset="0"/>
                <a:cs typeface="Times New Roman" panose="02020603050405020304" pitchFamily="18" charset="0"/>
              </a:rPr>
              <a:t>NLP</a:t>
            </a:r>
            <a:r>
              <a:rPr lang="ru-RU" sz="3600" b="1" dirty="0"/>
              <a:t> </a:t>
            </a:r>
            <a:br>
              <a:rPr lang="en-US" sz="3600" b="1" dirty="0"/>
            </a:br>
            <a:endParaRPr lang="uk-UA" sz="3600" dirty="0"/>
          </a:p>
        </p:txBody>
      </p:sp>
      <p:sp>
        <p:nvSpPr>
          <p:cNvPr id="3" name="Місце для вмісту 2">
            <a:extLst>
              <a:ext uri="{FF2B5EF4-FFF2-40B4-BE49-F238E27FC236}">
                <a16:creationId xmlns:a16="http://schemas.microsoft.com/office/drawing/2014/main" id="{9DCECFE0-FD26-4436-B5D7-C76C93B1F87E}"/>
              </a:ext>
            </a:extLst>
          </p:cNvPr>
          <p:cNvSpPr>
            <a:spLocks noGrp="1"/>
          </p:cNvSpPr>
          <p:nvPr>
            <p:ph idx="1"/>
          </p:nvPr>
        </p:nvSpPr>
        <p:spPr>
          <a:xfrm>
            <a:off x="838199" y="1043710"/>
            <a:ext cx="11021291" cy="5671126"/>
          </a:xfrm>
        </p:spPr>
        <p:txBody>
          <a:bodyPr>
            <a:normAutofit fontScale="47500" lnSpcReduction="20000"/>
          </a:bodyPr>
          <a:lstStyle/>
          <a:p>
            <a:pPr marL="0" indent="457200" algn="just">
              <a:lnSpc>
                <a:spcPct val="120000"/>
              </a:lnSpc>
              <a:buNone/>
            </a:pPr>
            <a:r>
              <a:rPr lang="en-US" sz="3800" b="1" dirty="0" err="1">
                <a:latin typeface="Times New Roman" panose="02020603050405020304" pitchFamily="18" charset="0"/>
                <a:cs typeface="Times New Roman" panose="02020603050405020304" pitchFamily="18" charset="0"/>
              </a:rPr>
              <a:t>nltk</a:t>
            </a:r>
            <a:endParaRPr lang="en-US" sz="3800" b="1" dirty="0">
              <a:latin typeface="Times New Roman" panose="02020603050405020304" pitchFamily="18" charset="0"/>
              <a:cs typeface="Times New Roman" panose="02020603050405020304" pitchFamily="18" charset="0"/>
            </a:endParaRPr>
          </a:p>
          <a:p>
            <a:pPr marL="0" indent="457200" algn="just">
              <a:lnSpc>
                <a:spcPct val="120000"/>
              </a:lnSpc>
              <a:buNone/>
            </a:pPr>
            <a:r>
              <a:rPr lang="en-US" sz="3800" i="1" dirty="0" err="1">
                <a:latin typeface="Times New Roman" panose="02020603050405020304" pitchFamily="18" charset="0"/>
                <a:cs typeface="Times New Roman" panose="02020603050405020304" pitchFamily="18" charset="0"/>
              </a:rPr>
              <a:t>nltk</a:t>
            </a:r>
            <a:r>
              <a:rPr lang="en-US"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що</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розшифровується</a:t>
            </a:r>
            <a:r>
              <a:rPr lang="ru-RU" sz="3800" dirty="0">
                <a:latin typeface="Times New Roman" panose="02020603050405020304" pitchFamily="18" charset="0"/>
                <a:cs typeface="Times New Roman" panose="02020603050405020304" pitchFamily="18" charset="0"/>
              </a:rPr>
              <a:t> як </a:t>
            </a:r>
            <a:r>
              <a:rPr lang="en-US" sz="3800" i="1" dirty="0">
                <a:latin typeface="Times New Roman" panose="02020603050405020304" pitchFamily="18" charset="0"/>
                <a:cs typeface="Times New Roman" panose="02020603050405020304" pitchFamily="18" charset="0"/>
              </a:rPr>
              <a:t>Natural Language Toolkit</a:t>
            </a:r>
            <a:r>
              <a:rPr lang="en-US" sz="3800" dirty="0">
                <a:latin typeface="Times New Roman" panose="02020603050405020304" pitchFamily="18" charset="0"/>
                <a:cs typeface="Times New Roman" panose="02020603050405020304" pitchFamily="18" charset="0"/>
              </a:rPr>
              <a:t> , </a:t>
            </a:r>
            <a:r>
              <a:rPr lang="ru-RU" sz="3800" dirty="0" err="1">
                <a:latin typeface="Times New Roman" panose="02020603050405020304" pitchFamily="18" charset="0"/>
                <a:cs typeface="Times New Roman" panose="02020603050405020304" pitchFamily="18" charset="0"/>
              </a:rPr>
              <a:t>пропонує</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кілька</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інструментів</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навколо</a:t>
            </a:r>
            <a:r>
              <a:rPr lang="ru-RU" sz="38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NLP, </a:t>
            </a:r>
            <a:r>
              <a:rPr lang="ru-RU" sz="3800" dirty="0" err="1">
                <a:latin typeface="Times New Roman" panose="02020603050405020304" pitchFamily="18" charset="0"/>
                <a:cs typeface="Times New Roman" panose="02020603050405020304" pitchFamily="18" charset="0"/>
              </a:rPr>
              <a:t>що</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полегшує</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попередню</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обробку</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Він</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поставляється</a:t>
            </a:r>
            <a:r>
              <a:rPr lang="ru-RU" sz="3800" dirty="0">
                <a:latin typeface="Times New Roman" panose="02020603050405020304" pitchFamily="18" charset="0"/>
                <a:cs typeface="Times New Roman" panose="02020603050405020304" pitchFamily="18" charset="0"/>
              </a:rPr>
              <a:t> з </a:t>
            </a:r>
            <a:r>
              <a:rPr lang="ru-RU" sz="3800" dirty="0" err="1">
                <a:latin typeface="Times New Roman" panose="02020603050405020304" pitchFamily="18" charset="0"/>
                <a:cs typeface="Times New Roman" panose="02020603050405020304" pitchFamily="18" charset="0"/>
              </a:rPr>
              <a:t>кількома</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стемерами</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лематизаторами</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токенізаторами</a:t>
            </a:r>
            <a:r>
              <a:rPr lang="ru-RU" sz="3800" dirty="0">
                <a:latin typeface="Times New Roman" panose="02020603050405020304" pitchFamily="18" charset="0"/>
                <a:cs typeface="Times New Roman" panose="02020603050405020304" pitchFamily="18" charset="0"/>
              </a:rPr>
              <a:t> та </a:t>
            </a:r>
            <a:r>
              <a:rPr lang="ru-RU" sz="3800" dirty="0" err="1">
                <a:latin typeface="Times New Roman" panose="02020603050405020304" pitchFamily="18" charset="0"/>
                <a:cs typeface="Times New Roman" panose="02020603050405020304" pitchFamily="18" charset="0"/>
              </a:rPr>
              <a:t>детокенізаторами</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Однією</a:t>
            </a:r>
            <a:r>
              <a:rPr lang="ru-RU" sz="3800" dirty="0">
                <a:latin typeface="Times New Roman" panose="02020603050405020304" pitchFamily="18" charset="0"/>
                <a:cs typeface="Times New Roman" panose="02020603050405020304" pitchFamily="18" charset="0"/>
              </a:rPr>
              <a:t> з </a:t>
            </a:r>
            <a:r>
              <a:rPr lang="ru-RU" sz="3800" dirty="0" err="1">
                <a:latin typeface="Times New Roman" panose="02020603050405020304" pitchFamily="18" charset="0"/>
                <a:cs typeface="Times New Roman" panose="02020603050405020304" pitchFamily="18" charset="0"/>
              </a:rPr>
              <a:t>переваг</a:t>
            </a:r>
            <a:r>
              <a:rPr lang="ru-RU" sz="3800"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nltk</a:t>
            </a:r>
            <a:r>
              <a:rPr lang="en-US" sz="3800" dirty="0">
                <a:latin typeface="Times New Roman" panose="02020603050405020304" pitchFamily="18" charset="0"/>
                <a:cs typeface="Times New Roman" panose="02020603050405020304" pitchFamily="18" charset="0"/>
              </a:rPr>
              <a:t> </a:t>
            </a:r>
            <a:r>
              <a:rPr lang="ru-RU" sz="3800" dirty="0">
                <a:latin typeface="Times New Roman" panose="02020603050405020304" pitchFamily="18" charset="0"/>
                <a:cs typeface="Times New Roman" panose="02020603050405020304" pitchFamily="18" charset="0"/>
              </a:rPr>
              <a:t>є те, </a:t>
            </a:r>
            <a:r>
              <a:rPr lang="ru-RU" sz="3800" dirty="0" err="1">
                <a:latin typeface="Times New Roman" panose="02020603050405020304" pitchFamily="18" charset="0"/>
                <a:cs typeface="Times New Roman" panose="02020603050405020304" pitchFamily="18" charset="0"/>
              </a:rPr>
              <a:t>що</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він</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підтримує</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кілька</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різних</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алгоритмів</a:t>
            </a:r>
            <a:r>
              <a:rPr lang="ru-RU" sz="3800" dirty="0">
                <a:latin typeface="Times New Roman" panose="02020603050405020304" pitchFamily="18" charset="0"/>
                <a:cs typeface="Times New Roman" panose="02020603050405020304" pitchFamily="18" charset="0"/>
              </a:rPr>
              <a:t> для </a:t>
            </a:r>
            <a:r>
              <a:rPr lang="ru-RU" sz="3800" dirty="0" err="1">
                <a:latin typeface="Times New Roman" panose="02020603050405020304" pitchFamily="18" charset="0"/>
                <a:cs typeface="Times New Roman" panose="02020603050405020304" pitchFamily="18" charset="0"/>
              </a:rPr>
              <a:t>кожної</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функції</a:t>
            </a:r>
            <a:r>
              <a:rPr lang="ru-RU" sz="3800" dirty="0">
                <a:latin typeface="Times New Roman" panose="02020603050405020304" pitchFamily="18" charset="0"/>
                <a:cs typeface="Times New Roman" panose="02020603050405020304" pitchFamily="18" charset="0"/>
              </a:rPr>
              <a:t> — </a:t>
            </a:r>
            <a:r>
              <a:rPr lang="ru-RU" sz="3800" dirty="0" err="1">
                <a:latin typeface="Times New Roman" panose="02020603050405020304" pitchFamily="18" charset="0"/>
                <a:cs typeface="Times New Roman" panose="02020603050405020304" pitchFamily="18" charset="0"/>
              </a:rPr>
              <a:t>він</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чудово</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підходить</a:t>
            </a:r>
            <a:r>
              <a:rPr lang="ru-RU" sz="3800" dirty="0">
                <a:latin typeface="Times New Roman" panose="02020603050405020304" pitchFamily="18" charset="0"/>
                <a:cs typeface="Times New Roman" panose="02020603050405020304" pitchFamily="18" charset="0"/>
              </a:rPr>
              <a:t> для </a:t>
            </a:r>
            <a:r>
              <a:rPr lang="ru-RU" sz="3800" dirty="0" err="1">
                <a:latin typeface="Times New Roman" panose="02020603050405020304" pitchFamily="18" charset="0"/>
                <a:cs typeface="Times New Roman" panose="02020603050405020304" pitchFamily="18" charset="0"/>
              </a:rPr>
              <a:t>дослідження</a:t>
            </a:r>
            <a:r>
              <a:rPr lang="ru-RU" sz="3800" dirty="0">
                <a:latin typeface="Times New Roman" panose="02020603050405020304" pitchFamily="18" charset="0"/>
                <a:cs typeface="Times New Roman" panose="02020603050405020304" pitchFamily="18" charset="0"/>
              </a:rPr>
              <a:t> та для </a:t>
            </a:r>
            <a:r>
              <a:rPr lang="ru-RU" sz="3800" dirty="0" err="1">
                <a:latin typeface="Times New Roman" panose="02020603050405020304" pitchFamily="18" charset="0"/>
                <a:cs typeface="Times New Roman" panose="02020603050405020304" pitchFamily="18" charset="0"/>
              </a:rPr>
              <a:t>розуміння</a:t>
            </a:r>
            <a:r>
              <a:rPr lang="ru-RU" sz="3800" dirty="0">
                <a:latin typeface="Times New Roman" panose="02020603050405020304" pitchFamily="18" charset="0"/>
                <a:cs typeface="Times New Roman" panose="02020603050405020304" pitchFamily="18" charset="0"/>
              </a:rPr>
              <a:t> того, </a:t>
            </a:r>
            <a:r>
              <a:rPr lang="ru-RU" sz="3800" dirty="0" err="1">
                <a:latin typeface="Times New Roman" panose="02020603050405020304" pitchFamily="18" charset="0"/>
                <a:cs typeface="Times New Roman" panose="02020603050405020304" pitchFamily="18" charset="0"/>
              </a:rPr>
              <a:t>що</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відбувається</a:t>
            </a:r>
            <a:r>
              <a:rPr lang="ru-RU" sz="3800" dirty="0">
                <a:latin typeface="Times New Roman" panose="02020603050405020304" pitchFamily="18" charset="0"/>
                <a:cs typeface="Times New Roman" panose="02020603050405020304" pitchFamily="18" charset="0"/>
              </a:rPr>
              <a:t> у </a:t>
            </a:r>
            <a:r>
              <a:rPr lang="ru-RU" sz="3800" dirty="0" err="1">
                <a:latin typeface="Times New Roman" panose="02020603050405020304" pitchFamily="18" charset="0"/>
                <a:cs typeface="Times New Roman" panose="02020603050405020304" pitchFamily="18" charset="0"/>
              </a:rPr>
              <a:t>бекенді</a:t>
            </a:r>
            <a:r>
              <a:rPr lang="ru-RU" sz="3800" dirty="0">
                <a:latin typeface="Times New Roman" panose="02020603050405020304" pitchFamily="18" charset="0"/>
                <a:cs typeface="Times New Roman" panose="02020603050405020304" pitchFamily="18" charset="0"/>
              </a:rPr>
              <a:t>.</a:t>
            </a:r>
          </a:p>
          <a:p>
            <a:pPr marL="0" indent="457200" algn="just">
              <a:lnSpc>
                <a:spcPct val="120000"/>
              </a:lnSpc>
              <a:buNone/>
            </a:pPr>
            <a:r>
              <a:rPr lang="en-US" sz="3800" b="1" dirty="0" err="1">
                <a:latin typeface="Times New Roman" panose="02020603050405020304" pitchFamily="18" charset="0"/>
                <a:cs typeface="Times New Roman" panose="02020603050405020304" pitchFamily="18" charset="0"/>
              </a:rPr>
              <a:t>spaCy</a:t>
            </a:r>
            <a:endParaRPr lang="en-US" sz="3800" b="1" dirty="0">
              <a:latin typeface="Times New Roman" panose="02020603050405020304" pitchFamily="18" charset="0"/>
              <a:cs typeface="Times New Roman" panose="02020603050405020304" pitchFamily="18" charset="0"/>
            </a:endParaRPr>
          </a:p>
          <a:p>
            <a:pPr marL="0" indent="457200" algn="just">
              <a:lnSpc>
                <a:spcPct val="120000"/>
              </a:lnSpc>
              <a:buNone/>
            </a:pPr>
            <a:r>
              <a:rPr lang="ru-RU" sz="3800" dirty="0">
                <a:latin typeface="Times New Roman" panose="02020603050405020304" pitchFamily="18" charset="0"/>
                <a:cs typeface="Times New Roman" panose="02020603050405020304" pitchFamily="18" charset="0"/>
              </a:rPr>
              <a:t>Як і </a:t>
            </a:r>
            <a:r>
              <a:rPr lang="en-US" sz="3800" i="1" dirty="0" err="1">
                <a:latin typeface="Times New Roman" panose="02020603050405020304" pitchFamily="18" charset="0"/>
                <a:cs typeface="Times New Roman" panose="02020603050405020304" pitchFamily="18" charset="0"/>
              </a:rPr>
              <a:t>nltk</a:t>
            </a:r>
            <a:r>
              <a:rPr lang="en-US" sz="3800"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spaCy</a:t>
            </a:r>
            <a:r>
              <a:rPr lang="en-US"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це</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бібліотека</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загального</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призначення</a:t>
            </a:r>
            <a:r>
              <a:rPr lang="ru-RU" sz="3800" dirty="0">
                <a:latin typeface="Times New Roman" panose="02020603050405020304" pitchFamily="18" charset="0"/>
                <a:cs typeface="Times New Roman" panose="02020603050405020304" pitchFamily="18" charset="0"/>
              </a:rPr>
              <a:t> для </a:t>
            </a:r>
            <a:r>
              <a:rPr lang="ru-RU" sz="3800" dirty="0" err="1">
                <a:latin typeface="Times New Roman" panose="02020603050405020304" pitchFamily="18" charset="0"/>
                <a:cs typeface="Times New Roman" panose="02020603050405020304" pitchFamily="18" charset="0"/>
              </a:rPr>
              <a:t>попередньої</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обробки</a:t>
            </a:r>
            <a:r>
              <a:rPr lang="ru-RU" sz="3800" dirty="0">
                <a:latin typeface="Times New Roman" panose="02020603050405020304" pitchFamily="18" charset="0"/>
                <a:cs typeface="Times New Roman" panose="02020603050405020304" pitchFamily="18" charset="0"/>
              </a:rPr>
              <a:t> тексту. </a:t>
            </a:r>
            <a:r>
              <a:rPr lang="en-US" sz="3800" i="1" dirty="0" err="1">
                <a:latin typeface="Times New Roman" panose="02020603050405020304" pitchFamily="18" charset="0"/>
                <a:cs typeface="Times New Roman" panose="02020603050405020304" pitchFamily="18" charset="0"/>
              </a:rPr>
              <a:t>spaCy</a:t>
            </a:r>
            <a:r>
              <a:rPr lang="en-US"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пропонує</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підтримку</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більшої</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кількості</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мов</a:t>
            </a:r>
            <a:r>
              <a:rPr lang="ru-RU" sz="3800" dirty="0">
                <a:latin typeface="Times New Roman" panose="02020603050405020304" pitchFamily="18" charset="0"/>
                <a:cs typeface="Times New Roman" panose="02020603050405020304" pitchFamily="18" charset="0"/>
              </a:rPr>
              <a:t> і </a:t>
            </a:r>
            <a:r>
              <a:rPr lang="ru-RU" sz="3800" dirty="0" err="1">
                <a:latin typeface="Times New Roman" panose="02020603050405020304" pitchFamily="18" charset="0"/>
                <a:cs typeface="Times New Roman" panose="02020603050405020304" pitchFamily="18" charset="0"/>
              </a:rPr>
              <a:t>перевершує</a:t>
            </a:r>
            <a:r>
              <a:rPr lang="ru-RU" sz="3800"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nltk</a:t>
            </a:r>
            <a:r>
              <a:rPr lang="en-US" sz="3800" dirty="0">
                <a:latin typeface="Times New Roman" panose="02020603050405020304" pitchFamily="18" charset="0"/>
                <a:cs typeface="Times New Roman" panose="02020603050405020304" pitchFamily="18" charset="0"/>
              </a:rPr>
              <a:t> </a:t>
            </a:r>
            <a:r>
              <a:rPr lang="ru-RU" sz="3800" dirty="0">
                <a:latin typeface="Times New Roman" panose="02020603050405020304" pitchFamily="18" charset="0"/>
                <a:cs typeface="Times New Roman" panose="02020603050405020304" pitchFamily="18" charset="0"/>
              </a:rPr>
              <a:t>у </a:t>
            </a:r>
            <a:r>
              <a:rPr lang="ru-RU" sz="3800" dirty="0" err="1">
                <a:latin typeface="Times New Roman" panose="02020603050405020304" pitchFamily="18" charset="0"/>
                <a:cs typeface="Times New Roman" panose="02020603050405020304" pitchFamily="18" charset="0"/>
              </a:rPr>
              <a:t>більшості</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порівняльних</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показників</a:t>
            </a:r>
            <a:r>
              <a:rPr lang="ru-RU" sz="3800" dirty="0">
                <a:latin typeface="Times New Roman" panose="02020603050405020304" pitchFamily="18" charset="0"/>
                <a:cs typeface="Times New Roman" panose="02020603050405020304" pitchFamily="18" charset="0"/>
              </a:rPr>
              <a:t>.</a:t>
            </a:r>
          </a:p>
          <a:p>
            <a:pPr marL="0" indent="457200" algn="just">
              <a:lnSpc>
                <a:spcPct val="120000"/>
              </a:lnSpc>
              <a:buNone/>
            </a:pPr>
            <a:r>
              <a:rPr lang="en-US" sz="3800" b="1" dirty="0" err="1">
                <a:latin typeface="Times New Roman" panose="02020603050405020304" pitchFamily="18" charset="0"/>
                <a:cs typeface="Times New Roman" panose="02020603050405020304" pitchFamily="18" charset="0"/>
              </a:rPr>
              <a:t>sklearn</a:t>
            </a:r>
            <a:endParaRPr lang="en-US" sz="3800" b="1" dirty="0">
              <a:latin typeface="Times New Roman" panose="02020603050405020304" pitchFamily="18" charset="0"/>
              <a:cs typeface="Times New Roman" panose="02020603050405020304" pitchFamily="18" charset="0"/>
            </a:endParaRPr>
          </a:p>
          <a:p>
            <a:pPr marL="0" indent="457200" algn="just">
              <a:lnSpc>
                <a:spcPct val="120000"/>
              </a:lnSpc>
              <a:buNone/>
            </a:pPr>
            <a:r>
              <a:rPr lang="en-US" sz="3800" i="1" dirty="0">
                <a:latin typeface="Times New Roman" panose="02020603050405020304" pitchFamily="18" charset="0"/>
                <a:cs typeface="Times New Roman" panose="02020603050405020304" pitchFamily="18" charset="0"/>
              </a:rPr>
              <a:t>sci-kit learn</a:t>
            </a:r>
            <a:r>
              <a:rPr lang="en-US"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надає</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набір</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корисних</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опцій</a:t>
            </a:r>
            <a:r>
              <a:rPr lang="ru-RU" sz="3800" dirty="0">
                <a:latin typeface="Times New Roman" panose="02020603050405020304" pitchFamily="18" charset="0"/>
                <a:cs typeface="Times New Roman" panose="02020603050405020304" pitchFamily="18" charset="0"/>
              </a:rPr>
              <a:t> для </a:t>
            </a:r>
            <a:r>
              <a:rPr lang="ru-RU" sz="3800" dirty="0" err="1">
                <a:latin typeface="Times New Roman" panose="02020603050405020304" pitchFamily="18" charset="0"/>
                <a:cs typeface="Times New Roman" panose="02020603050405020304" pitchFamily="18" charset="0"/>
              </a:rPr>
              <a:t>вбудовування</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включаючи</a:t>
            </a:r>
            <a:r>
              <a:rPr lang="ru-RU" sz="3800"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BoW</a:t>
            </a:r>
            <a:r>
              <a:rPr lang="en-US" sz="3800" dirty="0">
                <a:latin typeface="Times New Roman" panose="02020603050405020304" pitchFamily="18" charset="0"/>
                <a:cs typeface="Times New Roman" panose="02020603050405020304" pitchFamily="18" charset="0"/>
              </a:rPr>
              <a:t> </a:t>
            </a:r>
            <a:r>
              <a:rPr lang="ru-RU" sz="3800" dirty="0">
                <a:latin typeface="Times New Roman" panose="02020603050405020304" pitchFamily="18" charset="0"/>
                <a:cs typeface="Times New Roman" panose="02020603050405020304" pitchFamily="18" charset="0"/>
              </a:rPr>
              <a:t>та </a:t>
            </a:r>
            <a:r>
              <a:rPr lang="en-US" sz="3800" i="1" dirty="0">
                <a:latin typeface="Times New Roman" panose="02020603050405020304" pitchFamily="18" charset="0"/>
                <a:cs typeface="Times New Roman" panose="02020603050405020304" pitchFamily="18" charset="0"/>
              </a:rPr>
              <a:t>TF-IDF</a:t>
            </a:r>
            <a:r>
              <a:rPr lang="en-US"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Усі</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ці</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функції</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поставляються</a:t>
            </a:r>
            <a:r>
              <a:rPr lang="ru-RU" sz="3800" dirty="0">
                <a:latin typeface="Times New Roman" panose="02020603050405020304" pitchFamily="18" charset="0"/>
                <a:cs typeface="Times New Roman" panose="02020603050405020304" pitchFamily="18" charset="0"/>
              </a:rPr>
              <a:t> з </a:t>
            </a:r>
            <a:r>
              <a:rPr lang="ru-RU" sz="3800" dirty="0" err="1">
                <a:latin typeface="Times New Roman" panose="02020603050405020304" pitchFamily="18" charset="0"/>
                <a:cs typeface="Times New Roman" panose="02020603050405020304" pitchFamily="18" charset="0"/>
              </a:rPr>
              <a:t>можливістю</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налаштування</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векторизаторів</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включаючи</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побудову</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термінів</a:t>
            </a:r>
            <a:r>
              <a:rPr lang="ru-RU" sz="3800" dirty="0">
                <a:latin typeface="Times New Roman" panose="02020603050405020304" pitchFamily="18" charset="0"/>
                <a:cs typeface="Times New Roman" panose="02020603050405020304" pitchFamily="18" charset="0"/>
              </a:rPr>
              <a:t> з </a:t>
            </a:r>
            <a:r>
              <a:rPr lang="ru-RU" sz="3800" dirty="0" err="1">
                <a:latin typeface="Times New Roman" panose="02020603050405020304" pitchFamily="18" charset="0"/>
                <a:cs typeface="Times New Roman" panose="02020603050405020304" pitchFamily="18" charset="0"/>
              </a:rPr>
              <a:t>використанням</a:t>
            </a:r>
            <a:r>
              <a:rPr lang="ru-RU" sz="38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n-</a:t>
            </a:r>
            <a:r>
              <a:rPr lang="ru-RU" sz="3800" dirty="0" err="1">
                <a:latin typeface="Times New Roman" panose="02020603050405020304" pitchFamily="18" charset="0"/>
                <a:cs typeface="Times New Roman" panose="02020603050405020304" pitchFamily="18" charset="0"/>
              </a:rPr>
              <a:t>грам</a:t>
            </a:r>
            <a:r>
              <a:rPr lang="ru-RU" sz="3800" dirty="0">
                <a:latin typeface="Times New Roman" panose="02020603050405020304" pitchFamily="18" charset="0"/>
                <a:cs typeface="Times New Roman" panose="02020603050405020304" pitchFamily="18" charset="0"/>
              </a:rPr>
              <a:t> та </a:t>
            </a:r>
            <a:r>
              <a:rPr lang="ru-RU" sz="3800" dirty="0" err="1">
                <a:latin typeface="Times New Roman" panose="02020603050405020304" pitchFamily="18" charset="0"/>
                <a:cs typeface="Times New Roman" panose="02020603050405020304" pitchFamily="18" charset="0"/>
              </a:rPr>
              <a:t>виключення</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незвичайних</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термінів</a:t>
            </a:r>
            <a:r>
              <a:rPr lang="ru-RU" sz="3800" dirty="0">
                <a:latin typeface="Times New Roman" panose="02020603050405020304" pitchFamily="18" charset="0"/>
                <a:cs typeface="Times New Roman" panose="02020603050405020304" pitchFamily="18" charset="0"/>
              </a:rPr>
              <a:t>.</a:t>
            </a:r>
          </a:p>
          <a:p>
            <a:pPr marL="0" indent="457200" algn="just">
              <a:lnSpc>
                <a:spcPct val="120000"/>
              </a:lnSpc>
              <a:buNone/>
            </a:pPr>
            <a:r>
              <a:rPr lang="en-US" sz="3800" b="1" dirty="0" err="1">
                <a:latin typeface="Times New Roman" panose="02020603050405020304" pitchFamily="18" charset="0"/>
                <a:cs typeface="Times New Roman" panose="02020603050405020304" pitchFamily="18" charset="0"/>
              </a:rPr>
              <a:t>keras</a:t>
            </a:r>
            <a:r>
              <a:rPr lang="en-US" sz="3800" b="1" dirty="0">
                <a:latin typeface="Times New Roman" panose="02020603050405020304" pitchFamily="18" charset="0"/>
                <a:cs typeface="Times New Roman" panose="02020603050405020304" pitchFamily="18" charset="0"/>
              </a:rPr>
              <a:t> / </a:t>
            </a:r>
            <a:r>
              <a:rPr lang="en-US" sz="3800" b="1" dirty="0" err="1">
                <a:latin typeface="Times New Roman" panose="02020603050405020304" pitchFamily="18" charset="0"/>
                <a:cs typeface="Times New Roman" panose="02020603050405020304" pitchFamily="18" charset="0"/>
              </a:rPr>
              <a:t>tensorflow</a:t>
            </a:r>
            <a:r>
              <a:rPr lang="en-US" sz="3800" b="1" dirty="0">
                <a:latin typeface="Times New Roman" panose="02020603050405020304" pitchFamily="18" charset="0"/>
                <a:cs typeface="Times New Roman" panose="02020603050405020304" pitchFamily="18" charset="0"/>
              </a:rPr>
              <a:t> / </a:t>
            </a:r>
            <a:r>
              <a:rPr lang="en-US" sz="3800" b="1" dirty="0" err="1">
                <a:latin typeface="Times New Roman" panose="02020603050405020304" pitchFamily="18" charset="0"/>
                <a:cs typeface="Times New Roman" panose="02020603050405020304" pitchFamily="18" charset="0"/>
              </a:rPr>
              <a:t>pytorch</a:t>
            </a:r>
            <a:endParaRPr lang="en-US" sz="3800" b="1" dirty="0">
              <a:latin typeface="Times New Roman" panose="02020603050405020304" pitchFamily="18" charset="0"/>
              <a:cs typeface="Times New Roman" panose="02020603050405020304" pitchFamily="18" charset="0"/>
            </a:endParaRPr>
          </a:p>
          <a:p>
            <a:pPr marL="0" indent="457200" algn="just">
              <a:lnSpc>
                <a:spcPct val="120000"/>
              </a:lnSpc>
              <a:buNone/>
            </a:pPr>
            <a:r>
              <a:rPr lang="ru-RU" sz="3800" dirty="0" err="1">
                <a:latin typeface="Times New Roman" panose="02020603050405020304" pitchFamily="18" charset="0"/>
                <a:cs typeface="Times New Roman" panose="02020603050405020304" pitchFamily="18" charset="0"/>
              </a:rPr>
              <a:t>Моделювання</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мови</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має</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послідовний</a:t>
            </a:r>
            <a:r>
              <a:rPr lang="ru-RU" sz="3800" dirty="0">
                <a:latin typeface="Times New Roman" panose="02020603050405020304" pitchFamily="18" charset="0"/>
                <a:cs typeface="Times New Roman" panose="02020603050405020304" pitchFamily="18" charset="0"/>
              </a:rPr>
              <a:t> компонент. Порядок </a:t>
            </a:r>
            <a:r>
              <a:rPr lang="ru-RU" sz="3800" dirty="0" err="1">
                <a:latin typeface="Times New Roman" panose="02020603050405020304" pitchFamily="18" charset="0"/>
                <a:cs typeface="Times New Roman" panose="02020603050405020304" pitchFamily="18" charset="0"/>
              </a:rPr>
              <a:t>слів</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має</a:t>
            </a:r>
            <a:r>
              <a:rPr lang="ru-RU" sz="3800" dirty="0">
                <a:latin typeface="Times New Roman" panose="02020603050405020304" pitchFamily="18" charset="0"/>
                <a:cs typeface="Times New Roman" panose="02020603050405020304" pitchFamily="18" charset="0"/>
              </a:rPr>
              <a:t> велике </a:t>
            </a:r>
            <a:r>
              <a:rPr lang="ru-RU" sz="3800" dirty="0" err="1">
                <a:latin typeface="Times New Roman" panose="02020603050405020304" pitchFamily="18" charset="0"/>
                <a:cs typeface="Times New Roman" panose="02020603050405020304" pitchFamily="18" charset="0"/>
              </a:rPr>
              <a:t>значення</a:t>
            </a:r>
            <a:r>
              <a:rPr lang="ru-RU" sz="3800" dirty="0">
                <a:latin typeface="Times New Roman" panose="02020603050405020304" pitchFamily="18" charset="0"/>
                <a:cs typeface="Times New Roman" panose="02020603050405020304" pitchFamily="18" charset="0"/>
              </a:rPr>
              <a:t>. Таким чином, </a:t>
            </a:r>
            <a:r>
              <a:rPr lang="ru-RU" sz="3800" dirty="0" err="1">
                <a:latin typeface="Times New Roman" panose="02020603050405020304" pitchFamily="18" charset="0"/>
                <a:cs typeface="Times New Roman" panose="02020603050405020304" pitchFamily="18" charset="0"/>
              </a:rPr>
              <a:t>моделі</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глибокого</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навчання</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такі</a:t>
            </a:r>
            <a:r>
              <a:rPr lang="ru-RU" sz="3800" dirty="0">
                <a:latin typeface="Times New Roman" panose="02020603050405020304" pitchFamily="18" charset="0"/>
                <a:cs typeface="Times New Roman" panose="02020603050405020304" pitchFamily="18" charset="0"/>
              </a:rPr>
              <a:t> як </a:t>
            </a:r>
            <a:r>
              <a:rPr lang="ru-RU" sz="3800" dirty="0" err="1">
                <a:latin typeface="Times New Roman" panose="02020603050405020304" pitchFamily="18" charset="0"/>
                <a:cs typeface="Times New Roman" panose="02020603050405020304" pitchFamily="18" charset="0"/>
              </a:rPr>
              <a:t>рекурентні</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нейромережі</a:t>
            </a:r>
            <a:r>
              <a:rPr lang="ru-RU" sz="38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RNN), </a:t>
            </a:r>
            <a:r>
              <a:rPr lang="ru-RU" sz="3800" dirty="0" err="1">
                <a:latin typeface="Times New Roman" panose="02020603050405020304" pitchFamily="18" charset="0"/>
                <a:cs typeface="Times New Roman" panose="02020603050405020304" pitchFamily="18" charset="0"/>
              </a:rPr>
              <a:t>неймовірно</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популярні</a:t>
            </a:r>
            <a:r>
              <a:rPr lang="ru-RU" sz="3800" dirty="0">
                <a:latin typeface="Times New Roman" panose="02020603050405020304" pitchFamily="18" charset="0"/>
                <a:cs typeface="Times New Roman" panose="02020603050405020304" pitchFamily="18" charset="0"/>
              </a:rPr>
              <a:t> для </a:t>
            </a:r>
            <a:r>
              <a:rPr lang="ru-RU" sz="3800" dirty="0" err="1">
                <a:latin typeface="Times New Roman" panose="02020603050405020304" pitchFamily="18" charset="0"/>
                <a:cs typeface="Times New Roman" panose="02020603050405020304" pitchFamily="18" charset="0"/>
              </a:rPr>
              <a:t>завдань</a:t>
            </a:r>
            <a:r>
              <a:rPr lang="ru-RU" sz="38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NLP.</a:t>
            </a:r>
            <a:endParaRPr lang="ru-RU" sz="3800" dirty="0">
              <a:latin typeface="Times New Roman" panose="02020603050405020304" pitchFamily="18" charset="0"/>
              <a:cs typeface="Times New Roman" panose="02020603050405020304" pitchFamily="18" charset="0"/>
            </a:endParaRPr>
          </a:p>
          <a:p>
            <a:pPr marL="0" indent="457200" algn="just">
              <a:lnSpc>
                <a:spcPct val="120000"/>
              </a:lnSpc>
              <a:buNone/>
            </a:pPr>
            <a:endParaRPr lang="en-US" sz="3800" dirty="0">
              <a:latin typeface="Times New Roman" panose="02020603050405020304" pitchFamily="18"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38067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3D790B0F-9A72-4C2C-958A-77F17506F349}"/>
              </a:ext>
            </a:extLst>
          </p:cNvPr>
          <p:cNvSpPr>
            <a:spLocks noGrp="1"/>
          </p:cNvSpPr>
          <p:nvPr>
            <p:ph idx="1"/>
          </p:nvPr>
        </p:nvSpPr>
        <p:spPr>
          <a:xfrm>
            <a:off x="838199" y="369455"/>
            <a:ext cx="11076709" cy="6271490"/>
          </a:xfrm>
        </p:spPr>
        <p:txBody>
          <a:bodyPr>
            <a:normAutofit fontScale="55000" lnSpcReduction="20000"/>
          </a:bodyPr>
          <a:lstStyle/>
          <a:p>
            <a:pPr marL="0" indent="457200" algn="just">
              <a:lnSpc>
                <a:spcPct val="120000"/>
              </a:lnSpc>
              <a:buNone/>
            </a:pPr>
            <a:r>
              <a:rPr lang="en-US" b="1" dirty="0" err="1">
                <a:latin typeface="Times New Roman" panose="02020603050405020304" pitchFamily="18" charset="0"/>
                <a:cs typeface="Times New Roman" panose="02020603050405020304" pitchFamily="18" charset="0"/>
              </a:rPr>
              <a:t>TextBloTextBlob</a:t>
            </a:r>
            <a:endParaRPr lang="uk-UA" b="1" dirty="0">
              <a:latin typeface="Times New Roman" panose="02020603050405020304" pitchFamily="18" charset="0"/>
              <a:cs typeface="Times New Roman" panose="02020603050405020304" pitchFamily="18" charset="0"/>
            </a:endParaRPr>
          </a:p>
          <a:p>
            <a:pPr marL="0" indent="457200" algn="just">
              <a:lnSpc>
                <a:spcPct val="120000"/>
              </a:lnSpc>
              <a:buNone/>
            </a:pPr>
            <a:r>
              <a:rPr lang="en-US" i="1" dirty="0" err="1">
                <a:latin typeface="Times New Roman" panose="02020603050405020304" pitchFamily="18" charset="0"/>
                <a:cs typeface="Times New Roman" panose="02020603050405020304" pitchFamily="18" charset="0"/>
              </a:rPr>
              <a:t>TextBloTextBlob</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є обов'язковим для розробників, які починають свою подорож у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на </a:t>
            </a:r>
            <a:r>
              <a:rPr lang="en-US" dirty="0">
                <a:latin typeface="Times New Roman" panose="02020603050405020304" pitchFamily="18" charset="0"/>
                <a:cs typeface="Times New Roman" panose="02020603050405020304" pitchFamily="18" charset="0"/>
              </a:rPr>
              <a:t>Python. </a:t>
            </a:r>
            <a:r>
              <a:rPr lang="uk-UA" dirty="0">
                <a:latin typeface="Times New Roman" panose="02020603050405020304" pitchFamily="18" charset="0"/>
                <a:cs typeface="Times New Roman" panose="02020603050405020304" pitchFamily="18" charset="0"/>
              </a:rPr>
              <a:t>Ідеально підходить для першого знайомства з НЛП. </a:t>
            </a:r>
            <a:r>
              <a:rPr lang="en-US" dirty="0" err="1">
                <a:latin typeface="Times New Roman" panose="02020603050405020304" pitchFamily="18" charset="0"/>
                <a:cs typeface="Times New Roman" panose="02020603050405020304" pitchFamily="18" charset="0"/>
              </a:rPr>
              <a:t>TextBlob</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надає </a:t>
            </a:r>
            <a:r>
              <a:rPr lang="uk-UA" dirty="0" err="1">
                <a:latin typeface="Times New Roman" panose="02020603050405020304" pitchFamily="18" charset="0"/>
                <a:cs typeface="Times New Roman" panose="02020603050405020304" pitchFamily="18" charset="0"/>
              </a:rPr>
              <a:t>новичкам</a:t>
            </a:r>
            <a:r>
              <a:rPr lang="uk-UA" dirty="0">
                <a:latin typeface="Times New Roman" panose="02020603050405020304" pitchFamily="18" charset="0"/>
                <a:cs typeface="Times New Roman" panose="02020603050405020304" pitchFamily="18" charset="0"/>
              </a:rPr>
              <a:t> простий інтерфейс для допомоги у виконанні більшості основних завдань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таких як аналіз налаштованих, </a:t>
            </a:r>
            <a:r>
              <a:rPr lang="en-US" dirty="0">
                <a:latin typeface="Times New Roman" panose="02020603050405020304" pitchFamily="18" charset="0"/>
                <a:cs typeface="Times New Roman" panose="02020603050405020304" pitchFamily="18" charset="0"/>
              </a:rPr>
              <a:t>POS-</a:t>
            </a:r>
            <a:r>
              <a:rPr lang="uk-UA" dirty="0">
                <a:latin typeface="Times New Roman" panose="02020603050405020304" pitchFamily="18" charset="0"/>
                <a:cs typeface="Times New Roman" panose="02020603050405020304" pitchFamily="18" charset="0"/>
              </a:rPr>
              <a:t>маркування або витяг іменних фраз. Недолік - дуже повільна.</a:t>
            </a:r>
          </a:p>
          <a:p>
            <a:pPr marL="0" indent="457200" algn="just">
              <a:lnSpc>
                <a:spcPct val="120000"/>
              </a:lnSpc>
              <a:buNone/>
            </a:pPr>
            <a:r>
              <a:rPr lang="en-US" b="1" dirty="0" err="1">
                <a:latin typeface="Times New Roman" panose="02020603050405020304" pitchFamily="18" charset="0"/>
                <a:cs typeface="Times New Roman" panose="02020603050405020304" pitchFamily="18" charset="0"/>
              </a:rPr>
              <a:t>CoreNLP</a:t>
            </a:r>
            <a:endParaRPr lang="uk-UA" b="1" dirty="0">
              <a:latin typeface="Times New Roman" panose="02020603050405020304" pitchFamily="18" charset="0"/>
              <a:cs typeface="Times New Roman" panose="02020603050405020304" pitchFamily="18" charset="0"/>
            </a:endParaRPr>
          </a:p>
          <a:p>
            <a:pPr marL="0" indent="457200" algn="just">
              <a:lnSpc>
                <a:spcPct val="120000"/>
              </a:lnSpc>
              <a:buNone/>
            </a:pPr>
            <a:r>
              <a:rPr lang="en-US" i="1" dirty="0" err="1">
                <a:latin typeface="Times New Roman" panose="02020603050405020304" pitchFamily="18" charset="0"/>
                <a:cs typeface="Times New Roman" panose="02020603050405020304" pitchFamily="18" charset="0"/>
              </a:rPr>
              <a:t>CoreNLP</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бібліотека була розроблена в Стенфордському університеті та написана мовою </a:t>
            </a:r>
            <a:r>
              <a:rPr lang="en-US" dirty="0">
                <a:latin typeface="Times New Roman" panose="02020603050405020304" pitchFamily="18" charset="0"/>
                <a:cs typeface="Times New Roman" panose="02020603050405020304" pitchFamily="18" charset="0"/>
              </a:rPr>
              <a:t>Java. </a:t>
            </a:r>
            <a:r>
              <a:rPr lang="uk-UA" dirty="0">
                <a:latin typeface="Times New Roman" panose="02020603050405020304" pitchFamily="18" charset="0"/>
                <a:cs typeface="Times New Roman" panose="02020603050405020304" pitchFamily="18" charset="0"/>
              </a:rPr>
              <a:t>Тем не менш, вона оснащена оболонками для багатьох мов, включаючи </a:t>
            </a:r>
            <a:r>
              <a:rPr lang="en-US" dirty="0">
                <a:latin typeface="Times New Roman" panose="02020603050405020304" pitchFamily="18" charset="0"/>
                <a:cs typeface="Times New Roman" panose="02020603050405020304" pitchFamily="18" charset="0"/>
              </a:rPr>
              <a:t>Python, </a:t>
            </a:r>
            <a:r>
              <a:rPr lang="uk-UA" dirty="0">
                <a:latin typeface="Times New Roman" panose="02020603050405020304" pitchFamily="18" charset="0"/>
                <a:cs typeface="Times New Roman" panose="02020603050405020304" pitchFamily="18" charset="0"/>
              </a:rPr>
              <a:t>що робить її корисною для розробників, щоб перевірити свої сили в обробці природної мови на </a:t>
            </a:r>
            <a:r>
              <a:rPr lang="en-US" dirty="0">
                <a:latin typeface="Times New Roman" panose="02020603050405020304" pitchFamily="18" charset="0"/>
                <a:cs typeface="Times New Roman" panose="02020603050405020304" pitchFamily="18" charset="0"/>
              </a:rPr>
              <a:t>Python. </a:t>
            </a:r>
            <a:r>
              <a:rPr lang="uk-UA" dirty="0">
                <a:latin typeface="Times New Roman" panose="02020603050405020304" pitchFamily="18" charset="0"/>
                <a:cs typeface="Times New Roman" panose="02020603050405020304" pitchFamily="18" charset="0"/>
              </a:rPr>
              <a:t>У чому полягає саме велика перевага </a:t>
            </a:r>
            <a:r>
              <a:rPr lang="en-US" dirty="0" err="1">
                <a:latin typeface="Times New Roman" panose="02020603050405020304" pitchFamily="18" charset="0"/>
                <a:cs typeface="Times New Roman" panose="02020603050405020304" pitchFamily="18" charset="0"/>
              </a:rPr>
              <a:t>CoreNLP</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Бібліотека дійсно швидко і добре працює в середовищах розробки продуктів. Крім того, деякі компоненти </a:t>
            </a:r>
            <a:r>
              <a:rPr lang="en-US" dirty="0" err="1">
                <a:latin typeface="Times New Roman" panose="02020603050405020304" pitchFamily="18" charset="0"/>
                <a:cs typeface="Times New Roman" panose="02020603050405020304" pitchFamily="18" charset="0"/>
              </a:rPr>
              <a:t>CoreNLP</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можуть бути інтегровані з </a:t>
            </a:r>
            <a:r>
              <a:rPr lang="en-US" dirty="0">
                <a:latin typeface="Times New Roman" panose="02020603050405020304" pitchFamily="18" charset="0"/>
                <a:cs typeface="Times New Roman" panose="02020603050405020304" pitchFamily="18" charset="0"/>
              </a:rPr>
              <a:t>NLTK, </a:t>
            </a:r>
            <a:r>
              <a:rPr lang="uk-UA" dirty="0">
                <a:latin typeface="Times New Roman" panose="02020603050405020304" pitchFamily="18" charset="0"/>
                <a:cs typeface="Times New Roman" panose="02020603050405020304" pitchFamily="18" charset="0"/>
              </a:rPr>
              <a:t>що не підвищить ефективність останнього.</a:t>
            </a:r>
          </a:p>
          <a:p>
            <a:pPr marL="0" indent="457200" algn="just">
              <a:lnSpc>
                <a:spcPct val="120000"/>
              </a:lnSpc>
              <a:buNone/>
            </a:pPr>
            <a:r>
              <a:rPr lang="en-US" b="1" dirty="0" err="1">
                <a:latin typeface="Times New Roman" panose="02020603050405020304" pitchFamily="18" charset="0"/>
                <a:cs typeface="Times New Roman" panose="02020603050405020304" pitchFamily="18" charset="0"/>
              </a:rPr>
              <a:t>Gensim</a:t>
            </a:r>
            <a:endParaRPr lang="uk-UA" b="1" dirty="0">
              <a:latin typeface="Times New Roman" panose="02020603050405020304" pitchFamily="18" charset="0"/>
              <a:cs typeface="Times New Roman" panose="02020603050405020304" pitchFamily="18" charset="0"/>
            </a:endParaRPr>
          </a:p>
          <a:p>
            <a:pPr marL="0" indent="457200" algn="just">
              <a:lnSpc>
                <a:spcPct val="120000"/>
              </a:lnSpc>
              <a:buNone/>
            </a:pPr>
            <a:r>
              <a:rPr lang="en-US" i="1" dirty="0" err="1">
                <a:latin typeface="Times New Roman" panose="02020603050405020304" pitchFamily="18" charset="0"/>
                <a:cs typeface="Times New Roman" panose="02020603050405020304" pitchFamily="18" charset="0"/>
              </a:rPr>
              <a:t>Gensim</a:t>
            </a:r>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це бібліотека </a:t>
            </a:r>
            <a:r>
              <a:rPr lang="en-US" dirty="0">
                <a:latin typeface="Times New Roman" panose="02020603050405020304" pitchFamily="18" charset="0"/>
                <a:cs typeface="Times New Roman" panose="02020603050405020304" pitchFamily="18" charset="0"/>
              </a:rPr>
              <a:t>Python, </a:t>
            </a:r>
            <a:r>
              <a:rPr lang="uk-UA" dirty="0">
                <a:latin typeface="Times New Roman" panose="02020603050405020304" pitchFamily="18" charset="0"/>
                <a:cs typeface="Times New Roman" panose="02020603050405020304" pitchFamily="18" charset="0"/>
              </a:rPr>
              <a:t>яка спеціалізується на виявленні семантичного збігу між двома документами за допомогою культурного просторового моделювання та інструментарію тематичного моделювання. Вона може обробляти більші текстові масиви за допомогою ефективної потокової передачі даних і </a:t>
            </a:r>
            <a:r>
              <a:rPr lang="uk-UA" dirty="0" err="1">
                <a:latin typeface="Times New Roman" panose="02020603050405020304" pitchFamily="18" charset="0"/>
                <a:cs typeface="Times New Roman" panose="02020603050405020304" pitchFamily="18" charset="0"/>
              </a:rPr>
              <a:t>інкрементних</a:t>
            </a:r>
            <a:r>
              <a:rPr lang="uk-UA" dirty="0">
                <a:latin typeface="Times New Roman" panose="02020603050405020304" pitchFamily="18" charset="0"/>
                <a:cs typeface="Times New Roman" panose="02020603050405020304" pitchFamily="18" charset="0"/>
              </a:rPr>
              <a:t> алгоритмів. Це більше, ніж ми можемо сказати про інші пакети, які націлені тільки на пакетну роботу і роботу в пам'яті. Що нам подобається в цій бібліотеці, так це неймовірна оптимізація використання пам'яті та швидкість обробки. Все це досягається за допомогою інших бібліотек </a:t>
            </a:r>
            <a:r>
              <a:rPr lang="en-US" dirty="0">
                <a:latin typeface="Times New Roman" panose="02020603050405020304" pitchFamily="18" charset="0"/>
                <a:cs typeface="Times New Roman" panose="02020603050405020304" pitchFamily="18" charset="0"/>
              </a:rPr>
              <a:t>Python, NumPy. </a:t>
            </a:r>
            <a:r>
              <a:rPr lang="uk-UA" dirty="0">
                <a:latin typeface="Times New Roman" panose="02020603050405020304" pitchFamily="18" charset="0"/>
                <a:cs typeface="Times New Roman" panose="02020603050405020304" pitchFamily="18" charset="0"/>
              </a:rPr>
              <a:t>Можливості українського моделювання простору цього інструменту також є першокласними.</a:t>
            </a:r>
          </a:p>
          <a:p>
            <a:pPr marL="0" indent="457200" algn="just">
              <a:lnSpc>
                <a:spcPct val="120000"/>
              </a:lnSpc>
              <a:buNone/>
            </a:pPr>
            <a:r>
              <a:rPr lang="en-US" b="1" dirty="0">
                <a:latin typeface="Times New Roman" panose="02020603050405020304" pitchFamily="18" charset="0"/>
                <a:cs typeface="Times New Roman" panose="02020603050405020304" pitchFamily="18" charset="0"/>
              </a:rPr>
              <a:t>Pattern</a:t>
            </a:r>
          </a:p>
          <a:p>
            <a:pPr marL="0" indent="457200" algn="just">
              <a:lnSpc>
                <a:spcPct val="120000"/>
              </a:lnSpc>
              <a:buNone/>
            </a:pPr>
            <a:r>
              <a:rPr lang="uk-UA" dirty="0">
                <a:latin typeface="Times New Roman" panose="02020603050405020304" pitchFamily="18" charset="0"/>
                <a:cs typeface="Times New Roman" panose="02020603050405020304" pitchFamily="18" charset="0"/>
              </a:rPr>
              <a:t>Ще одна </a:t>
            </a:r>
            <a:r>
              <a:rPr lang="uk-UA" dirty="0" err="1">
                <a:latin typeface="Times New Roman" panose="02020603050405020304" pitchFamily="18" charset="0"/>
                <a:cs typeface="Times New Roman" panose="02020603050405020304" pitchFamily="18" charset="0"/>
              </a:rPr>
              <a:t>жемчужина</a:t>
            </a:r>
            <a:r>
              <a:rPr lang="uk-UA" dirty="0">
                <a:latin typeface="Times New Roman" panose="02020603050405020304" pitchFamily="18" charset="0"/>
                <a:cs typeface="Times New Roman" panose="02020603050405020304" pitchFamily="18" charset="0"/>
              </a:rPr>
              <a:t> серед бібліотеки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використовуваної розробниками </a:t>
            </a:r>
            <a:r>
              <a:rPr lang="en-US" dirty="0">
                <a:latin typeface="Times New Roman" panose="02020603050405020304" pitchFamily="18" charset="0"/>
                <a:cs typeface="Times New Roman" panose="02020603050405020304" pitchFamily="18" charset="0"/>
              </a:rPr>
              <a:t>Python </a:t>
            </a:r>
            <a:r>
              <a:rPr lang="uk-UA" dirty="0">
                <a:latin typeface="Times New Roman" panose="02020603050405020304" pitchFamily="18" charset="0"/>
                <a:cs typeface="Times New Roman" panose="02020603050405020304" pitchFamily="18" charset="0"/>
              </a:rPr>
              <a:t>для роботи з природними мовами. </a:t>
            </a:r>
            <a:r>
              <a:rPr lang="uk-UA" dirty="0" err="1">
                <a:latin typeface="Times New Roman" panose="02020603050405020304" pitchFamily="18" charset="0"/>
                <a:cs typeface="Times New Roman" panose="02020603050405020304" pitchFamily="18" charset="0"/>
              </a:rPr>
              <a:t>Патерн</a:t>
            </a:r>
            <a:r>
              <a:rPr lang="uk-UA" dirty="0">
                <a:latin typeface="Times New Roman" panose="02020603050405020304" pitchFamily="18" charset="0"/>
                <a:cs typeface="Times New Roman" panose="02020603050405020304" pitchFamily="18" charset="0"/>
              </a:rPr>
              <a:t> надає інструменти для частиномовної розмітки (позначення частин мови), аналізу настроїв, векторних просторів, моделювання (</a:t>
            </a:r>
            <a:r>
              <a:rPr lang="en-US" dirty="0">
                <a:latin typeface="Times New Roman" panose="02020603050405020304" pitchFamily="18" charset="0"/>
                <a:cs typeface="Times New Roman" panose="02020603050405020304" pitchFamily="18" charset="0"/>
              </a:rPr>
              <a:t>SVM), </a:t>
            </a:r>
            <a:r>
              <a:rPr lang="uk-UA" dirty="0">
                <a:latin typeface="Times New Roman" panose="02020603050405020304" pitchFamily="18" charset="0"/>
                <a:cs typeface="Times New Roman" panose="02020603050405020304" pitchFamily="18" charset="0"/>
              </a:rPr>
              <a:t>класифікації, кластеризації, </a:t>
            </a:r>
            <a:r>
              <a:rPr lang="en-US" dirty="0">
                <a:latin typeface="Times New Roman" panose="02020603050405020304" pitchFamily="18" charset="0"/>
                <a:cs typeface="Times New Roman" panose="02020603050405020304" pitchFamily="18" charset="0"/>
              </a:rPr>
              <a:t>n-</a:t>
            </a:r>
            <a:r>
              <a:rPr lang="uk-UA" dirty="0" err="1">
                <a:latin typeface="Times New Roman" panose="02020603050405020304" pitchFamily="18" charset="0"/>
                <a:cs typeface="Times New Roman" panose="02020603050405020304" pitchFamily="18" charset="0"/>
              </a:rPr>
              <a:t>грамми</a:t>
            </a:r>
            <a:r>
              <a:rPr lang="uk-UA" dirty="0">
                <a:latin typeface="Times New Roman" panose="02020603050405020304" pitchFamily="18" charset="0"/>
                <a:cs typeface="Times New Roman" panose="02020603050405020304" pitchFamily="18" charset="0"/>
              </a:rPr>
              <a:t> пошуку та </a:t>
            </a:r>
            <a:r>
              <a:rPr lang="en-US" dirty="0">
                <a:latin typeface="Times New Roman" panose="02020603050405020304" pitchFamily="18" charset="0"/>
                <a:cs typeface="Times New Roman" panose="02020603050405020304" pitchFamily="18" charset="0"/>
              </a:rPr>
              <a:t>WordNet. </a:t>
            </a:r>
            <a:r>
              <a:rPr lang="uk-UA" dirty="0">
                <a:latin typeface="Times New Roman" panose="02020603050405020304" pitchFamily="18" charset="0"/>
                <a:cs typeface="Times New Roman" panose="02020603050405020304" pitchFamily="18" charset="0"/>
              </a:rPr>
              <a:t>Ви можете скористатися перевагами </a:t>
            </a:r>
            <a:r>
              <a:rPr lang="uk-UA" dirty="0" err="1">
                <a:latin typeface="Times New Roman" panose="02020603050405020304" pitchFamily="18" charset="0"/>
                <a:cs typeface="Times New Roman" panose="02020603050405020304" pitchFamily="18" charset="0"/>
              </a:rPr>
              <a:t>парсера</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DOM, </a:t>
            </a:r>
            <a:r>
              <a:rPr lang="uk-UA" dirty="0">
                <a:latin typeface="Times New Roman" panose="02020603050405020304" pitchFamily="18" charset="0"/>
                <a:cs typeface="Times New Roman" panose="02020603050405020304" pitchFamily="18" charset="0"/>
              </a:rPr>
              <a:t>веб-</a:t>
            </a:r>
            <a:r>
              <a:rPr lang="uk-UA" dirty="0" err="1">
                <a:latin typeface="Times New Roman" panose="02020603050405020304" pitchFamily="18" charset="0"/>
                <a:cs typeface="Times New Roman" panose="02020603050405020304" pitchFamily="18" charset="0"/>
              </a:rPr>
              <a:t>іскача</a:t>
            </a:r>
            <a:r>
              <a:rPr lang="uk-UA" dirty="0">
                <a:latin typeface="Times New Roman" panose="02020603050405020304" pitchFamily="18" charset="0"/>
                <a:cs typeface="Times New Roman" panose="02020603050405020304" pitchFamily="18" charset="0"/>
              </a:rPr>
              <a:t>, а також деякими корисними </a:t>
            </a:r>
            <a:r>
              <a:rPr lang="en-US" dirty="0">
                <a:latin typeface="Times New Roman" panose="02020603050405020304" pitchFamily="18" charset="0"/>
                <a:cs typeface="Times New Roman" panose="02020603050405020304" pitchFamily="18" charset="0"/>
              </a:rPr>
              <a:t>API, </a:t>
            </a:r>
            <a:r>
              <a:rPr lang="uk-UA" dirty="0">
                <a:latin typeface="Times New Roman" panose="02020603050405020304" pitchFamily="18" charset="0"/>
                <a:cs typeface="Times New Roman" panose="02020603050405020304" pitchFamily="18" charset="0"/>
              </a:rPr>
              <a:t>такими як </a:t>
            </a:r>
            <a:r>
              <a:rPr lang="en-US" dirty="0">
                <a:latin typeface="Times New Roman" panose="02020603050405020304" pitchFamily="18" charset="0"/>
                <a:cs typeface="Times New Roman" panose="02020603050405020304" pitchFamily="18" charset="0"/>
              </a:rPr>
              <a:t>API Twitter </a:t>
            </a:r>
            <a:r>
              <a:rPr lang="uk-UA" dirty="0">
                <a:latin typeface="Times New Roman" panose="02020603050405020304" pitchFamily="18" charset="0"/>
                <a:cs typeface="Times New Roman" panose="02020603050405020304" pitchFamily="18" charset="0"/>
              </a:rPr>
              <a:t>або </a:t>
            </a:r>
            <a:r>
              <a:rPr lang="en-US" dirty="0">
                <a:latin typeface="Times New Roman" panose="02020603050405020304" pitchFamily="18" charset="0"/>
                <a:cs typeface="Times New Roman" panose="02020603050405020304" pitchFamily="18" charset="0"/>
              </a:rPr>
              <a:t>Facebook. </a:t>
            </a:r>
            <a:r>
              <a:rPr lang="uk-UA" dirty="0">
                <a:latin typeface="Times New Roman" panose="02020603050405020304" pitchFamily="18" charset="0"/>
                <a:cs typeface="Times New Roman" panose="02020603050405020304" pitchFamily="18" charset="0"/>
              </a:rPr>
              <a:t>Тем не менш, цей інструмент по суті є веб-</a:t>
            </a:r>
            <a:r>
              <a:rPr lang="uk-UA" dirty="0" err="1">
                <a:latin typeface="Times New Roman" panose="02020603050405020304" pitchFamily="18" charset="0"/>
                <a:cs typeface="Times New Roman" panose="02020603050405020304" pitchFamily="18" charset="0"/>
              </a:rPr>
              <a:t>майнером</a:t>
            </a:r>
            <a:r>
              <a:rPr lang="uk-UA" dirty="0">
                <a:latin typeface="Times New Roman" panose="02020603050405020304" pitchFamily="18" charset="0"/>
                <a:cs typeface="Times New Roman" panose="02020603050405020304" pitchFamily="18" charset="0"/>
              </a:rPr>
              <a:t> і може виявитися недостатнім для виконання інших завдань обробки природної мови.</a:t>
            </a:r>
          </a:p>
        </p:txBody>
      </p:sp>
    </p:spTree>
    <p:extLst>
      <p:ext uri="{BB962C8B-B14F-4D97-AF65-F5344CB8AC3E}">
        <p14:creationId xmlns:p14="http://schemas.microsoft.com/office/powerpoint/2010/main" val="34405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9B4BA6-C48F-44A7-BF06-1D285667F878}"/>
              </a:ext>
            </a:extLst>
          </p:cNvPr>
          <p:cNvSpPr>
            <a:spLocks noGrp="1"/>
          </p:cNvSpPr>
          <p:nvPr>
            <p:ph type="title"/>
          </p:nvPr>
        </p:nvSpPr>
        <p:spPr/>
        <p:txBody>
          <a:bodyPr/>
          <a:lstStyle/>
          <a:p>
            <a:pPr marL="1884363"/>
            <a:r>
              <a:rPr lang="en-US" dirty="0">
                <a:latin typeface="Times New Roman" panose="02020603050405020304" pitchFamily="18" charset="0"/>
                <a:cs typeface="Times New Roman" panose="02020603050405020304" pitchFamily="18" charset="0"/>
              </a:rPr>
              <a:t>NLTK</a:t>
            </a:r>
            <a:endParaRPr lang="uk-UA"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6BD674B4-EAE6-461F-B85C-67BCAC25EB40}"/>
              </a:ext>
            </a:extLst>
          </p:cNvPr>
          <p:cNvPicPr>
            <a:picLocks noGrp="1" noChangeAspect="1"/>
          </p:cNvPicPr>
          <p:nvPr>
            <p:ph idx="1"/>
          </p:nvPr>
        </p:nvPicPr>
        <p:blipFill>
          <a:blip r:embed="rId2"/>
          <a:stretch>
            <a:fillRect/>
          </a:stretch>
        </p:blipFill>
        <p:spPr>
          <a:xfrm>
            <a:off x="7684655" y="0"/>
            <a:ext cx="3759200" cy="1548174"/>
          </a:xfrm>
          <a:prstGeom prst="rect">
            <a:avLst/>
          </a:prstGeom>
        </p:spPr>
      </p:pic>
      <p:sp>
        <p:nvSpPr>
          <p:cNvPr id="5" name="Прямокутник 4">
            <a:extLst>
              <a:ext uri="{FF2B5EF4-FFF2-40B4-BE49-F238E27FC236}">
                <a16:creationId xmlns:a16="http://schemas.microsoft.com/office/drawing/2014/main" id="{AC7F7240-6581-411A-81B0-59F0F7D7239A}"/>
              </a:ext>
            </a:extLst>
          </p:cNvPr>
          <p:cNvSpPr/>
          <p:nvPr/>
        </p:nvSpPr>
        <p:spPr>
          <a:xfrm>
            <a:off x="819727" y="1469961"/>
            <a:ext cx="10873509" cy="5576911"/>
          </a:xfrm>
          <a:prstGeom prst="rect">
            <a:avLst/>
          </a:prstGeom>
        </p:spPr>
        <p:txBody>
          <a:bodyPr wrap="square">
            <a:spAutoFit/>
          </a:bodyPr>
          <a:lstStyle/>
          <a:p>
            <a:pPr indent="457200" algn="just"/>
            <a:r>
              <a:rPr lang="en-US" dirty="0">
                <a:latin typeface="Times New Roman" panose="02020603050405020304" pitchFamily="18" charset="0"/>
                <a:cs typeface="Times New Roman" panose="02020603050405020304" pitchFamily="18" charset="0"/>
              </a:rPr>
              <a:t>NLTK </a:t>
            </a:r>
            <a:r>
              <a:rPr lang="uk-UA" dirty="0">
                <a:latin typeface="Times New Roman" panose="02020603050405020304" pitchFamily="18" charset="0"/>
                <a:cs typeface="Times New Roman" panose="02020603050405020304" pitchFamily="18" charset="0"/>
              </a:rPr>
              <a:t>є провідною платформою для створення програм </a:t>
            </a:r>
            <a:r>
              <a:rPr lang="en-US" dirty="0">
                <a:latin typeface="Times New Roman" panose="02020603050405020304" pitchFamily="18" charset="0"/>
                <a:cs typeface="Times New Roman" panose="02020603050405020304" pitchFamily="18" charset="0"/>
              </a:rPr>
              <a:t>Python </a:t>
            </a:r>
            <a:r>
              <a:rPr lang="uk-UA" dirty="0">
                <a:latin typeface="Times New Roman" panose="02020603050405020304" pitchFamily="18" charset="0"/>
                <a:cs typeface="Times New Roman" panose="02020603050405020304" pitchFamily="18" charset="0"/>
              </a:rPr>
              <a:t>для роботи з даними людської мови. Вона надає прості у використанні інтерфейси для більш ніж 50 корпусів і лексичних ресурсів , таких як </a:t>
            </a:r>
            <a:r>
              <a:rPr lang="en-US" dirty="0">
                <a:latin typeface="Times New Roman" panose="02020603050405020304" pitchFamily="18" charset="0"/>
                <a:cs typeface="Times New Roman" panose="02020603050405020304" pitchFamily="18" charset="0"/>
              </a:rPr>
              <a:t>WordNet, </a:t>
            </a:r>
            <a:r>
              <a:rPr lang="uk-UA" dirty="0">
                <a:latin typeface="Times New Roman" panose="02020603050405020304" pitchFamily="18" charset="0"/>
                <a:cs typeface="Times New Roman" panose="02020603050405020304" pitchFamily="18" charset="0"/>
              </a:rPr>
              <a:t>а також набір бібліотек для обробки тексту для класифікації, </a:t>
            </a:r>
            <a:r>
              <a:rPr lang="uk-UA" dirty="0" err="1">
                <a:latin typeface="Times New Roman" panose="02020603050405020304" pitchFamily="18" charset="0"/>
                <a:cs typeface="Times New Roman" panose="02020603050405020304" pitchFamily="18" charset="0"/>
              </a:rPr>
              <a:t>токенізації</a:t>
            </a:r>
            <a:r>
              <a:rPr lang="uk-UA" dirty="0">
                <a:latin typeface="Times New Roman" panose="02020603050405020304" pitchFamily="18" charset="0"/>
                <a:cs typeface="Times New Roman" panose="02020603050405020304" pitchFamily="18" charset="0"/>
              </a:rPr>
              <a:t>, сформування основи, </a:t>
            </a:r>
            <a:r>
              <a:rPr lang="uk-UA" dirty="0" err="1">
                <a:latin typeface="Times New Roman" panose="02020603050405020304" pitchFamily="18" charset="0"/>
                <a:cs typeface="Times New Roman" panose="02020603050405020304" pitchFamily="18" charset="0"/>
              </a:rPr>
              <a:t>тегування</a:t>
            </a:r>
            <a:r>
              <a:rPr lang="uk-UA" dirty="0">
                <a:latin typeface="Times New Roman" panose="02020603050405020304" pitchFamily="18" charset="0"/>
                <a:cs typeface="Times New Roman" panose="02020603050405020304" pitchFamily="18" charset="0"/>
              </a:rPr>
              <a:t>, синтаксичного аналізу та семантичного міркування, оболонки для індустріальних бібліотек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і активний дискусійний форум.</a:t>
            </a:r>
          </a:p>
          <a:p>
            <a:pPr indent="457200" algn="just">
              <a:lnSpc>
                <a:spcPct val="120000"/>
              </a:lnSpc>
            </a:pPr>
            <a:r>
              <a:rPr lang="de-DE" dirty="0">
                <a:latin typeface="Times New Roman" panose="02020603050405020304" pitchFamily="18" charset="0"/>
                <a:cs typeface="Times New Roman" panose="02020603050405020304" pitchFamily="18" charset="0"/>
              </a:rPr>
              <a:t>NLTK (Natural Language Toolkit) – </a:t>
            </a:r>
            <a:r>
              <a:rPr lang="uk-UA" dirty="0">
                <a:latin typeface="Times New Roman" panose="02020603050405020304" pitchFamily="18" charset="0"/>
                <a:cs typeface="Times New Roman" panose="02020603050405020304" pitchFamily="18" charset="0"/>
              </a:rPr>
              <a:t>це стандартний </a:t>
            </a:r>
            <a:r>
              <a:rPr lang="de-DE" dirty="0">
                <a:latin typeface="Times New Roman" panose="02020603050405020304" pitchFamily="18" charset="0"/>
                <a:cs typeface="Times New Roman" panose="02020603050405020304" pitchFamily="18" charset="0"/>
              </a:rPr>
              <a:t>API </a:t>
            </a:r>
            <a:r>
              <a:rPr lang="uk-UA" dirty="0">
                <a:latin typeface="Times New Roman" panose="02020603050405020304" pitchFamily="18" charset="0"/>
                <a:cs typeface="Times New Roman" panose="02020603050405020304" pitchFamily="18" charset="0"/>
              </a:rPr>
              <a:t>(набір інструментів) для </a:t>
            </a:r>
            <a:r>
              <a:rPr lang="de-DE"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обробки природної мови) з </a:t>
            </a:r>
            <a:r>
              <a:rPr lang="de-DE" dirty="0">
                <a:latin typeface="Times New Roman" panose="02020603050405020304" pitchFamily="18" charset="0"/>
                <a:cs typeface="Times New Roman" panose="02020603050405020304" pitchFamily="18" charset="0"/>
              </a:rPr>
              <a:t>Python. </a:t>
            </a:r>
            <a:r>
              <a:rPr lang="uk-UA" dirty="0">
                <a:latin typeface="Times New Roman" panose="02020603050405020304" pitchFamily="18" charset="0"/>
                <a:cs typeface="Times New Roman" panose="02020603050405020304" pitchFamily="18" charset="0"/>
              </a:rPr>
              <a:t>Це справді потужний інструмент попередньої обробки текстових даних для подальшого аналізу, наприклад, з моделями машинного навчання. Це допомагає перетворити текст на числа, з якими модель може легко працювати.</a:t>
            </a:r>
          </a:p>
          <a:p>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встановити</a:t>
            </a:r>
            <a:r>
              <a:rPr lang="ru-RU" dirty="0">
                <a:latin typeface="Times New Roman" panose="02020603050405020304" pitchFamily="18" charset="0"/>
                <a:cs typeface="Times New Roman" panose="02020603050405020304" pitchFamily="18" charset="0"/>
              </a:rPr>
              <a:t> NLTK </a:t>
            </a:r>
            <a:r>
              <a:rPr lang="ru-RU" dirty="0" err="1">
                <a:latin typeface="Times New Roman" panose="02020603050405020304" pitchFamily="18" charset="0"/>
                <a:cs typeface="Times New Roman" panose="02020603050405020304" pitchFamily="18" charset="0"/>
              </a:rPr>
              <a:t>Library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запустіть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наступну</a:t>
            </a:r>
            <a:r>
              <a:rPr lang="ru-RU" dirty="0">
                <a:latin typeface="Times New Roman" panose="02020603050405020304" pitchFamily="18" charset="0"/>
                <a:cs typeface="Times New Roman" panose="02020603050405020304" pitchFamily="18" charset="0"/>
              </a:rPr>
              <a:t> команду PIP.</a:t>
            </a:r>
            <a:endParaRPr lang="uk-UA" dirty="0">
              <a:latin typeface="Times New Roman" panose="02020603050405020304" pitchFamily="18" charset="0"/>
              <a:cs typeface="Times New Roman" panose="02020603050405020304" pitchFamily="18" charset="0"/>
            </a:endParaRPr>
          </a:p>
          <a:p>
            <a:r>
              <a:rPr lang="uk-UA" b="1" dirty="0" err="1">
                <a:latin typeface="Times New Roman" panose="02020603050405020304" pitchFamily="18" charset="0"/>
                <a:cs typeface="Times New Roman" panose="02020603050405020304" pitchFamily="18" charset="0"/>
              </a:rPr>
              <a:t>pip</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install</a:t>
            </a:r>
            <a:r>
              <a:rPr lang="uk-UA" b="1" dirty="0">
                <a:latin typeface="Times New Roman" panose="02020603050405020304" pitchFamily="18" charset="0"/>
                <a:cs typeface="Times New Roman" panose="02020603050405020304" pitchFamily="18" charset="0"/>
              </a:rPr>
              <a:t> -U </a:t>
            </a:r>
            <a:r>
              <a:rPr lang="uk-UA" b="1" dirty="0" err="1">
                <a:latin typeface="Times New Roman" panose="02020603050405020304" pitchFamily="18" charset="0"/>
                <a:cs typeface="Times New Roman" panose="02020603050405020304" pitchFamily="18" charset="0"/>
              </a:rPr>
              <a:t>nltk</a:t>
            </a:r>
            <a:endParaRPr lang="uk-UA" b="1"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рip3 </a:t>
            </a:r>
            <a:r>
              <a:rPr lang="uk-UA" b="1" dirty="0" err="1">
                <a:latin typeface="Times New Roman" panose="02020603050405020304" pitchFamily="18" charset="0"/>
                <a:cs typeface="Times New Roman" panose="02020603050405020304" pitchFamily="18" charset="0"/>
              </a:rPr>
              <a:t>install</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nltk</a:t>
            </a:r>
            <a:r>
              <a:rPr lang="uk-UA" b="1" dirty="0">
                <a:latin typeface="Times New Roman" panose="02020603050405020304" pitchFamily="18" charset="0"/>
                <a:cs typeface="Times New Roman" panose="02020603050405020304" pitchFamily="18" charset="0"/>
              </a:rPr>
              <a:t>  - </a:t>
            </a:r>
            <a:r>
              <a:rPr lang="uk-UA" i="1" dirty="0">
                <a:latin typeface="Times New Roman" panose="02020603050405020304" pitchFamily="18" charset="0"/>
                <a:cs typeface="Times New Roman" panose="02020603050405020304" pitchFamily="18" charset="0"/>
              </a:rPr>
              <a:t>інсталювати бібліотеку</a:t>
            </a:r>
            <a:r>
              <a:rPr lang="uk-UA" b="1" i="1" dirty="0">
                <a:latin typeface="Times New Roman" panose="02020603050405020304" pitchFamily="18" charset="0"/>
                <a:cs typeface="Times New Roman" panose="02020603050405020304" pitchFamily="18" charset="0"/>
              </a:rPr>
              <a:t> </a:t>
            </a:r>
          </a:p>
          <a:p>
            <a:endParaRPr lang="uk-UA" b="1" i="1" dirty="0">
              <a:latin typeface="Times New Roman" panose="02020603050405020304" pitchFamily="18" charset="0"/>
              <a:cs typeface="Times New Roman" panose="02020603050405020304" pitchFamily="18" charset="0"/>
            </a:endParaRPr>
          </a:p>
          <a:p>
            <a:pPr marL="5292725"/>
            <a:r>
              <a:rPr lang="de-DE" b="1" dirty="0" err="1">
                <a:latin typeface="Times New Roman" panose="02020603050405020304" pitchFamily="18" charset="0"/>
                <a:cs typeface="Times New Roman" panose="02020603050405020304" pitchFamily="18" charset="0"/>
              </a:rPr>
              <a:t>import</a:t>
            </a:r>
            <a:r>
              <a:rPr lang="de-DE" b="1" dirty="0">
                <a:latin typeface="Times New Roman" panose="02020603050405020304" pitchFamily="18" charset="0"/>
                <a:cs typeface="Times New Roman" panose="02020603050405020304" pitchFamily="18" charset="0"/>
              </a:rPr>
              <a:t> </a:t>
            </a:r>
            <a:r>
              <a:rPr lang="de-DE" b="1" dirty="0" err="1">
                <a:latin typeface="Times New Roman" panose="02020603050405020304" pitchFamily="18" charset="0"/>
                <a:cs typeface="Times New Roman" panose="02020603050405020304" pitchFamily="18" charset="0"/>
              </a:rPr>
              <a:t>nltk</a:t>
            </a:r>
            <a:r>
              <a:rPr lang="uk-UA" b="1" dirty="0">
                <a:latin typeface="Times New Roman" panose="02020603050405020304" pitchFamily="18" charset="0"/>
                <a:cs typeface="Times New Roman" panose="02020603050405020304" pitchFamily="18" charset="0"/>
              </a:rPr>
              <a:t> – </a:t>
            </a:r>
            <a:r>
              <a:rPr lang="uk-UA" i="1" dirty="0">
                <a:latin typeface="Times New Roman" panose="02020603050405020304" pitchFamily="18" charset="0"/>
                <a:cs typeface="Times New Roman" panose="02020603050405020304" pitchFamily="18" charset="0"/>
              </a:rPr>
              <a:t>імпортувати бібліотеку в коді</a:t>
            </a:r>
          </a:p>
          <a:p>
            <a:pPr marL="5292725"/>
            <a:r>
              <a:rPr lang="uk-UA" b="1" dirty="0" err="1">
                <a:latin typeface="Times New Roman" panose="02020603050405020304" pitchFamily="18" charset="0"/>
                <a:cs typeface="Times New Roman" panose="02020603050405020304" pitchFamily="18" charset="0"/>
              </a:rPr>
              <a:t>nltk.download</a:t>
            </a:r>
            <a:r>
              <a:rPr lang="uk-UA" b="1" dirty="0">
                <a:latin typeface="Times New Roman" panose="02020603050405020304" pitchFamily="18" charset="0"/>
                <a:cs typeface="Times New Roman" panose="02020603050405020304" pitchFamily="18" charset="0"/>
              </a:rPr>
              <a:t>() – </a:t>
            </a:r>
            <a:r>
              <a:rPr lang="uk-UA" i="1" dirty="0">
                <a:latin typeface="Times New Roman" panose="02020603050405020304" pitchFamily="18" charset="0"/>
                <a:cs typeface="Times New Roman" panose="02020603050405020304" pitchFamily="18" charset="0"/>
              </a:rPr>
              <a:t>для установки компонентів </a:t>
            </a:r>
            <a:r>
              <a:rPr lang="uk-UA" i="1" dirty="0" err="1">
                <a:latin typeface="Times New Roman" panose="02020603050405020304" pitchFamily="18" charset="0"/>
                <a:cs typeface="Times New Roman" panose="02020603050405020304" pitchFamily="18" charset="0"/>
              </a:rPr>
              <a:t>nltk</a:t>
            </a:r>
            <a:r>
              <a:rPr lang="uk-UA" i="1" dirty="0">
                <a:latin typeface="Times New Roman" panose="02020603050405020304" pitchFamily="18" charset="0"/>
                <a:cs typeface="Times New Roman" panose="02020603050405020304" pitchFamily="18" charset="0"/>
              </a:rPr>
              <a:t> </a:t>
            </a:r>
          </a:p>
          <a:p>
            <a:pPr indent="457200" algn="just"/>
            <a:endParaRPr lang="uk-UA" dirty="0">
              <a:latin typeface="Times New Roman" panose="02020603050405020304" pitchFamily="18" charset="0"/>
              <a:cs typeface="Times New Roman" panose="02020603050405020304" pitchFamily="18" charset="0"/>
              <a:hlinkClick r:id="rId3"/>
            </a:endParaRPr>
          </a:p>
          <a:p>
            <a:pPr indent="457200" algn="just"/>
            <a:r>
              <a:rPr lang="en-US" dirty="0">
                <a:latin typeface="Times New Roman" panose="02020603050405020304" pitchFamily="18" charset="0"/>
                <a:cs typeface="Times New Roman" panose="02020603050405020304" pitchFamily="18" charset="0"/>
                <a:hlinkClick r:id="rId3"/>
              </a:rPr>
              <a:t>https://www.nltk.org/data.html</a:t>
            </a:r>
            <a:r>
              <a:rPr lang="uk-UA" dirty="0">
                <a:latin typeface="Times New Roman" panose="02020603050405020304" pitchFamily="18" charset="0"/>
                <a:cs typeface="Times New Roman" panose="02020603050405020304" pitchFamily="18" charset="0"/>
              </a:rPr>
              <a:t>  встановлення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NLTK</a:t>
            </a:r>
            <a:endParaRPr lang="uk-UA" dirty="0">
              <a:latin typeface="Times New Roman" panose="02020603050405020304" pitchFamily="18" charset="0"/>
              <a:cs typeface="Times New Roman" panose="02020603050405020304" pitchFamily="18" charset="0"/>
            </a:endParaRPr>
          </a:p>
          <a:p>
            <a:pPr indent="457200" algn="just"/>
            <a:endParaRPr lang="en-US" dirty="0">
              <a:latin typeface="Times New Roman" panose="02020603050405020304" pitchFamily="18" charset="0"/>
              <a:cs typeface="Times New Roman" panose="02020603050405020304" pitchFamily="18" charset="0"/>
            </a:endParaRPr>
          </a:p>
          <a:p>
            <a:pPr indent="457200"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8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1868FE7-C4E7-4A13-B74F-D210BA2D365C}"/>
              </a:ext>
            </a:extLst>
          </p:cNvPr>
          <p:cNvSpPr>
            <a:spLocks noGrp="1"/>
          </p:cNvSpPr>
          <p:nvPr>
            <p:ph idx="1"/>
          </p:nvPr>
        </p:nvSpPr>
        <p:spPr>
          <a:xfrm>
            <a:off x="83127" y="203200"/>
            <a:ext cx="11979564" cy="6456218"/>
          </a:xfrm>
        </p:spPr>
        <p:txBody>
          <a:bodyPr>
            <a:noAutofit/>
          </a:bodyPr>
          <a:lstStyle/>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Словник</a:t>
            </a:r>
            <a:r>
              <a:rPr lang="uk-UA" sz="1400" dirty="0">
                <a:latin typeface="Times New Roman" panose="02020603050405020304" pitchFamily="18" charset="0"/>
                <a:cs typeface="Times New Roman" panose="02020603050405020304" pitchFamily="18" charset="0"/>
              </a:rPr>
              <a:t> - весь набір термінів, що використовуються у тілі тексту.</a:t>
            </a:r>
          </a:p>
          <a:p>
            <a:pPr marL="0" indent="0" algn="just">
              <a:lnSpc>
                <a:spcPct val="100000"/>
              </a:lnSpc>
              <a:spcBef>
                <a:spcPts val="0"/>
              </a:spcBef>
              <a:buNone/>
            </a:pPr>
            <a:endParaRPr lang="uk-UA"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Корпус</a:t>
            </a:r>
            <a:r>
              <a:rPr lang="uk-UA" sz="1400" dirty="0">
                <a:latin typeface="Times New Roman" panose="02020603050405020304" pitchFamily="18" charset="0"/>
                <a:cs typeface="Times New Roman" panose="02020603050405020304" pitchFamily="18" charset="0"/>
              </a:rPr>
              <a:t> — це сукупність текстів. </a:t>
            </a:r>
          </a:p>
          <a:p>
            <a:pPr marL="0" indent="0" algn="just">
              <a:lnSpc>
                <a:spcPct val="100000"/>
              </a:lnSpc>
              <a:spcBef>
                <a:spcPts val="0"/>
              </a:spcBef>
              <a:buNone/>
            </a:pPr>
            <a:endParaRPr lang="uk-UA" sz="16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Попередня обробка </a:t>
            </a:r>
            <a:r>
              <a:rPr lang="uk-UA" sz="1400" dirty="0">
                <a:latin typeface="Times New Roman" panose="02020603050405020304" pitchFamily="18" charset="0"/>
                <a:cs typeface="Times New Roman" panose="02020603050405020304" pitchFamily="18" charset="0"/>
              </a:rPr>
              <a:t>- “очищення” тексту, видалення якомога більше шуму.</a:t>
            </a:r>
          </a:p>
          <a:p>
            <a:pPr marL="0" indent="0" algn="just">
              <a:lnSpc>
                <a:spcPct val="100000"/>
              </a:lnSpc>
              <a:spcBef>
                <a:spcPts val="0"/>
              </a:spcBef>
              <a:buNone/>
            </a:pPr>
            <a:endParaRPr lang="uk-UA"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err="1">
                <a:latin typeface="Times New Roman" panose="02020603050405020304" pitchFamily="18" charset="0"/>
                <a:cs typeface="Times New Roman" panose="02020603050405020304" pitchFamily="18" charset="0"/>
              </a:rPr>
              <a:t>Токенізація</a:t>
            </a:r>
            <a:r>
              <a:rPr lang="uk-UA" sz="1400" dirty="0">
                <a:latin typeface="Times New Roman" panose="02020603050405020304" pitchFamily="18" charset="0"/>
                <a:cs typeface="Times New Roman" panose="02020603050405020304" pitchFamily="18" charset="0"/>
              </a:rPr>
              <a:t> - процес поділу великого фрагменту тексту на менші частини. </a:t>
            </a:r>
          </a:p>
          <a:p>
            <a:pPr marL="0" indent="0" algn="just">
              <a:lnSpc>
                <a:spcPct val="100000"/>
              </a:lnSpc>
              <a:spcBef>
                <a:spcPts val="0"/>
              </a:spcBef>
              <a:buNone/>
            </a:pPr>
            <a:endParaRPr lang="uk-UA"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600" b="1" dirty="0">
                <a:latin typeface="Times New Roman" panose="02020603050405020304" pitchFamily="18" charset="0"/>
                <a:cs typeface="Times New Roman" panose="02020603050405020304" pitchFamily="18" charset="0"/>
              </a:rPr>
              <a:t>n-</a:t>
            </a:r>
            <a:r>
              <a:rPr lang="uk-UA" sz="1600" b="1" dirty="0">
                <a:latin typeface="Times New Roman" panose="02020603050405020304" pitchFamily="18" charset="0"/>
                <a:cs typeface="Times New Roman" panose="02020603050405020304" pitchFamily="18" charset="0"/>
              </a:rPr>
              <a:t>грами </a:t>
            </a:r>
            <a:r>
              <a:rPr lang="uk-UA" sz="1400" dirty="0">
                <a:latin typeface="Times New Roman" panose="02020603050405020304" pitchFamily="18" charset="0"/>
                <a:cs typeface="Times New Roman" panose="02020603050405020304" pitchFamily="18" charset="0"/>
              </a:rPr>
              <a:t>- Суміжна послідовність з </a:t>
            </a:r>
            <a:r>
              <a:rPr lang="en-US" sz="1400" dirty="0">
                <a:latin typeface="Times New Roman" panose="02020603050405020304" pitchFamily="18" charset="0"/>
                <a:cs typeface="Times New Roman" panose="02020603050405020304" pitchFamily="18" charset="0"/>
              </a:rPr>
              <a:t>n </a:t>
            </a:r>
            <a:r>
              <a:rPr lang="uk-UA" sz="1400" dirty="0">
                <a:latin typeface="Times New Roman" panose="02020603050405020304" pitchFamily="18" charset="0"/>
                <a:cs typeface="Times New Roman" panose="02020603050405020304" pitchFamily="18" charset="0"/>
              </a:rPr>
              <a:t>лексем у наданому тексті. У фразі </a:t>
            </a:r>
            <a:r>
              <a:rPr lang="en-US" sz="1400" dirty="0">
                <a:latin typeface="Times New Roman" panose="02020603050405020304" pitchFamily="18" charset="0"/>
                <a:cs typeface="Times New Roman" panose="02020603050405020304" pitchFamily="18" charset="0"/>
              </a:rPr>
              <a:t>the day is young </a:t>
            </a:r>
            <a:r>
              <a:rPr lang="uk-UA" sz="1400" dirty="0">
                <a:latin typeface="Times New Roman" panose="02020603050405020304" pitchFamily="18" charset="0"/>
                <a:cs typeface="Times New Roman" panose="02020603050405020304" pitchFamily="18" charset="0"/>
              </a:rPr>
              <a:t>маємо такі </a:t>
            </a:r>
            <a:r>
              <a:rPr lang="uk-UA" sz="1400" dirty="0" err="1">
                <a:latin typeface="Times New Roman" panose="02020603050405020304" pitchFamily="18" charset="0"/>
                <a:cs typeface="Times New Roman" panose="02020603050405020304" pitchFamily="18" charset="0"/>
              </a:rPr>
              <a:t>біграми</a:t>
            </a:r>
            <a:r>
              <a:rPr lang="uk-U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day), (day, is), (is, young).</a:t>
            </a:r>
          </a:p>
          <a:p>
            <a:pPr marL="0" indent="0" algn="just">
              <a:lnSpc>
                <a:spcPct val="100000"/>
              </a:lnSpc>
              <a:spcBef>
                <a:spcPts val="0"/>
              </a:spcBef>
              <a:buNone/>
            </a:pPr>
            <a:endParaRPr lang="en-US"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Трансформери</a:t>
            </a:r>
            <a:r>
              <a:rPr lang="uk-UA" sz="1400" dirty="0">
                <a:latin typeface="Times New Roman" panose="02020603050405020304" pitchFamily="18" charset="0"/>
                <a:cs typeface="Times New Roman" panose="02020603050405020304" pitchFamily="18" charset="0"/>
              </a:rPr>
              <a:t> -  компенсують два недоліки рекурентної нейронної мережі (</a:t>
            </a:r>
            <a:r>
              <a:rPr lang="en-US" sz="1400" dirty="0">
                <a:latin typeface="Times New Roman" panose="02020603050405020304" pitchFamily="18" charset="0"/>
                <a:cs typeface="Times New Roman" panose="02020603050405020304" pitchFamily="18" charset="0"/>
              </a:rPr>
              <a:t>RNN): </a:t>
            </a:r>
            <a:r>
              <a:rPr lang="uk-UA" sz="1400" dirty="0">
                <a:latin typeface="Times New Roman" panose="02020603050405020304" pitchFamily="18" charset="0"/>
                <a:cs typeface="Times New Roman" panose="02020603050405020304" pitchFamily="18" charset="0"/>
              </a:rPr>
              <a:t>здатність </a:t>
            </a:r>
            <a:r>
              <a:rPr lang="uk-UA" sz="1400" dirty="0" err="1">
                <a:latin typeface="Times New Roman" panose="02020603050405020304" pitchFamily="18" charset="0"/>
                <a:cs typeface="Times New Roman" panose="02020603050405020304" pitchFamily="18" charset="0"/>
              </a:rPr>
              <a:t>паралелізувати</a:t>
            </a:r>
            <a:r>
              <a:rPr lang="uk-UA" sz="1400" dirty="0">
                <a:latin typeface="Times New Roman" panose="02020603050405020304" pitchFamily="18" charset="0"/>
                <a:cs typeface="Times New Roman" panose="02020603050405020304" pitchFamily="18" charset="0"/>
              </a:rPr>
              <a:t> обчислення і краще підходять для вивчення довгострокових </a:t>
            </a:r>
            <a:r>
              <a:rPr lang="uk-UA" sz="1400" dirty="0" err="1">
                <a:latin typeface="Times New Roman" panose="02020603050405020304" pitchFamily="18" charset="0"/>
                <a:cs typeface="Times New Roman" panose="02020603050405020304" pitchFamily="18" charset="0"/>
              </a:rPr>
              <a:t>залежностей</a:t>
            </a:r>
            <a:r>
              <a:rPr lang="uk-UA" sz="1400" dirty="0">
                <a:latin typeface="Times New Roman" panose="02020603050405020304" pitchFamily="18" charset="0"/>
                <a:cs typeface="Times New Roman" panose="02020603050405020304" pitchFamily="18" charset="0"/>
              </a:rPr>
              <a:t> між словами.</a:t>
            </a:r>
          </a:p>
          <a:p>
            <a:pPr marL="0" indent="0" algn="just">
              <a:lnSpc>
                <a:spcPct val="100000"/>
              </a:lnSpc>
              <a:spcBef>
                <a:spcPts val="0"/>
              </a:spcBef>
              <a:buNone/>
            </a:pPr>
            <a:endParaRPr lang="uk-UA"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400" b="1" i="1" dirty="0">
                <a:latin typeface="Times New Roman" panose="02020603050405020304" pitchFamily="18" charset="0"/>
                <a:cs typeface="Times New Roman" panose="02020603050405020304" pitchFamily="18" charset="0"/>
              </a:rPr>
              <a:t>Методи</a:t>
            </a:r>
          </a:p>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Частини мови </a:t>
            </a:r>
            <a:r>
              <a:rPr lang="uk-UA" sz="1400" dirty="0">
                <a:latin typeface="Times New Roman" panose="02020603050405020304" pitchFamily="18" charset="0"/>
                <a:cs typeface="Times New Roman" panose="02020603050405020304" pitchFamily="18" charset="0"/>
              </a:rPr>
              <a:t>- синтаксична функція слова (іменник, дієслово, прикметник, прислівник тощо).</a:t>
            </a:r>
          </a:p>
          <a:p>
            <a:pPr marL="0" indent="0" algn="just">
              <a:lnSpc>
                <a:spcPct val="100000"/>
              </a:lnSpc>
              <a:spcBef>
                <a:spcPts val="0"/>
              </a:spcBef>
              <a:buNone/>
            </a:pPr>
            <a:endParaRPr lang="uk-UA"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Відмічання частини мови </a:t>
            </a:r>
            <a:r>
              <a:rPr lang="uk-UA" sz="1400" dirty="0">
                <a:latin typeface="Times New Roman" panose="02020603050405020304" pitchFamily="18" charset="0"/>
                <a:cs typeface="Times New Roman" panose="02020603050405020304" pitchFamily="18" charset="0"/>
              </a:rPr>
              <a:t>- процес призначення кожній лексемі в тексті належної мітки частини мови.</a:t>
            </a:r>
          </a:p>
          <a:p>
            <a:pPr marL="0" indent="0" algn="just">
              <a:lnSpc>
                <a:spcPct val="100000"/>
              </a:lnSpc>
              <a:spcBef>
                <a:spcPts val="0"/>
              </a:spcBef>
              <a:buNone/>
            </a:pPr>
            <a:endParaRPr lang="uk-UA"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Нормалізація</a:t>
            </a:r>
            <a:r>
              <a:rPr lang="uk-UA" sz="1400" dirty="0">
                <a:latin typeface="Times New Roman" panose="02020603050405020304" pitchFamily="18" charset="0"/>
                <a:cs typeface="Times New Roman" panose="02020603050405020304" pitchFamily="18" charset="0"/>
              </a:rPr>
              <a:t> - процес зведення подібних лексем до канонічної форми. </a:t>
            </a:r>
            <a:endParaRPr lang="en-US"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Стоп-слова </a:t>
            </a:r>
            <a:r>
              <a:rPr lang="uk-UA" sz="1400" dirty="0">
                <a:latin typeface="Times New Roman" panose="02020603050405020304" pitchFamily="18" charset="0"/>
                <a:cs typeface="Times New Roman" panose="02020603050405020304" pitchFamily="18" charset="0"/>
              </a:rPr>
              <a:t>- обираються з огляду на їх </a:t>
            </a:r>
            <a:r>
              <a:rPr lang="uk-UA" sz="1400" dirty="0" err="1">
                <a:latin typeface="Times New Roman" panose="02020603050405020304" pitchFamily="18" charset="0"/>
                <a:cs typeface="Times New Roman" panose="02020603050405020304" pitchFamily="18" charset="0"/>
              </a:rPr>
              <a:t>незначущисть</a:t>
            </a:r>
            <a:r>
              <a:rPr lang="uk-UA" sz="1400" dirty="0">
                <a:latin typeface="Times New Roman" panose="02020603050405020304" pitchFamily="18" charset="0"/>
                <a:cs typeface="Times New Roman" panose="02020603050405020304" pitchFamily="18" charset="0"/>
              </a:rPr>
              <a:t> для поточного завдання </a:t>
            </a:r>
            <a:r>
              <a:rPr lang="en-US" sz="1400" dirty="0">
                <a:latin typeface="Times New Roman" panose="02020603050405020304" pitchFamily="18" charset="0"/>
                <a:cs typeface="Times New Roman" panose="02020603050405020304" pitchFamily="18" charset="0"/>
              </a:rPr>
              <a:t>NLP. </a:t>
            </a:r>
          </a:p>
          <a:p>
            <a:pPr marL="0" indent="0" algn="just">
              <a:lnSpc>
                <a:spcPct val="100000"/>
              </a:lnSpc>
              <a:spcBef>
                <a:spcPts val="0"/>
              </a:spcBef>
              <a:buNone/>
            </a:pPr>
            <a:endParaRPr lang="en-US"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a:latin typeface="Times New Roman" panose="02020603050405020304" pitchFamily="18" charset="0"/>
                <a:cs typeface="Times New Roman" panose="02020603050405020304" pitchFamily="18" charset="0"/>
              </a:rPr>
              <a:t>Лематизація</a:t>
            </a:r>
            <a:r>
              <a:rPr lang="uk-UA" sz="1400" dirty="0">
                <a:latin typeface="Times New Roman" panose="02020603050405020304" pitchFamily="18" charset="0"/>
                <a:cs typeface="Times New Roman" panose="02020603050405020304" pitchFamily="18" charset="0"/>
              </a:rPr>
              <a:t> - метод нормалізації, тобто групування змінених термінів до їхньої базової форми, обумовленої відповідною частиною мови в наданому тексті. Наприклад, і </a:t>
            </a:r>
            <a:r>
              <a:rPr lang="en-US" sz="1400" dirty="0">
                <a:latin typeface="Times New Roman" panose="02020603050405020304" pitchFamily="18" charset="0"/>
                <a:cs typeface="Times New Roman" panose="02020603050405020304" pitchFamily="18" charset="0"/>
              </a:rPr>
              <a:t>walking, </a:t>
            </a:r>
            <a:r>
              <a:rPr lang="uk-UA" sz="1400" dirty="0">
                <a:latin typeface="Times New Roman" panose="02020603050405020304" pitchFamily="18" charset="0"/>
                <a:cs typeface="Times New Roman" panose="02020603050405020304" pitchFamily="18" charset="0"/>
              </a:rPr>
              <a:t>і </a:t>
            </a:r>
            <a:r>
              <a:rPr lang="en-US" sz="1400" dirty="0">
                <a:latin typeface="Times New Roman" panose="02020603050405020304" pitchFamily="18" charset="0"/>
                <a:cs typeface="Times New Roman" panose="02020603050405020304" pitchFamily="18" charset="0"/>
              </a:rPr>
              <a:t>walked </a:t>
            </a:r>
            <a:r>
              <a:rPr lang="uk-UA" sz="1400" dirty="0">
                <a:latin typeface="Times New Roman" panose="02020603050405020304" pitchFamily="18" charset="0"/>
                <a:cs typeface="Times New Roman" panose="02020603050405020304" pitchFamily="18" charset="0"/>
              </a:rPr>
              <a:t>будуть відображені як </a:t>
            </a:r>
            <a:r>
              <a:rPr lang="en-US" sz="1400" dirty="0">
                <a:latin typeface="Times New Roman" panose="02020603050405020304" pitchFamily="18" charset="0"/>
                <a:cs typeface="Times New Roman" panose="02020603050405020304" pitchFamily="18" charset="0"/>
              </a:rPr>
              <a:t>walk.</a:t>
            </a:r>
          </a:p>
          <a:p>
            <a:pPr marL="0" indent="0" algn="just">
              <a:lnSpc>
                <a:spcPct val="100000"/>
              </a:lnSpc>
              <a:spcBef>
                <a:spcPts val="0"/>
              </a:spcBef>
              <a:buNone/>
            </a:pPr>
            <a:endParaRPr lang="en-US" sz="1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uk-UA" sz="1600" b="1" dirty="0" err="1">
                <a:latin typeface="Times New Roman" panose="02020603050405020304" pitchFamily="18" charset="0"/>
                <a:cs typeface="Times New Roman" panose="02020603050405020304" pitchFamily="18" charset="0"/>
              </a:rPr>
              <a:t>Стемінг</a:t>
            </a:r>
            <a:r>
              <a:rPr lang="uk-UA" sz="1600" b="1"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 подібно до лематизації, </a:t>
            </a:r>
            <a:r>
              <a:rPr lang="uk-UA" sz="1400" dirty="0" err="1">
                <a:latin typeface="Times New Roman" panose="02020603050405020304" pitchFamily="18" charset="0"/>
                <a:cs typeface="Times New Roman" panose="02020603050405020304" pitchFamily="18" charset="0"/>
              </a:rPr>
              <a:t>стемінг</a:t>
            </a:r>
            <a:r>
              <a:rPr lang="uk-UA" sz="1400" dirty="0">
                <a:latin typeface="Times New Roman" panose="02020603050405020304" pitchFamily="18" charset="0"/>
                <a:cs typeface="Times New Roman" panose="02020603050405020304" pitchFamily="18" charset="0"/>
              </a:rPr>
              <a:t> також зменшує змінені терміни до їхньої базової форми. Єдина відмінність полягає в тому, що мітка частини мови не використовується для визначення базової форми.</a:t>
            </a:r>
          </a:p>
        </p:txBody>
      </p:sp>
    </p:spTree>
    <p:extLst>
      <p:ext uri="{BB962C8B-B14F-4D97-AF65-F5344CB8AC3E}">
        <p14:creationId xmlns:p14="http://schemas.microsoft.com/office/powerpoint/2010/main" val="361203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3663"/>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Основи </a:t>
            </a:r>
            <a:r>
              <a:rPr lang="de-DE"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для тексту</a:t>
            </a:r>
            <a:endParaRPr lang="uk-UA" dirty="0"/>
          </a:p>
        </p:txBody>
      </p:sp>
      <p:sp>
        <p:nvSpPr>
          <p:cNvPr id="3" name="Объект 2"/>
          <p:cNvSpPr>
            <a:spLocks noGrp="1"/>
          </p:cNvSpPr>
          <p:nvPr>
            <p:ph idx="1"/>
          </p:nvPr>
        </p:nvSpPr>
        <p:spPr>
          <a:xfrm>
            <a:off x="838200" y="1171851"/>
            <a:ext cx="10515600" cy="5005111"/>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для тексту включає :</a:t>
            </a:r>
          </a:p>
          <a:p>
            <a:pPr marL="0" indent="0">
              <a:buNone/>
            </a:pPr>
            <a:endParaRPr lang="uk-UA" dirty="0">
              <a:latin typeface="Times New Roman" panose="02020603050405020304" pitchFamily="18" charset="0"/>
              <a:cs typeface="Times New Roman" panose="02020603050405020304" pitchFamily="18" charset="0"/>
            </a:endParaRPr>
          </a:p>
          <a:p>
            <a:pPr marL="1081088" indent="-246063">
              <a:buFont typeface="+mj-lt"/>
              <a:buAutoNum type="arabicPeriod"/>
            </a:pPr>
            <a:r>
              <a:rPr lang="uk-UA" dirty="0" err="1">
                <a:latin typeface="Times New Roman" panose="02020603050405020304" pitchFamily="18" charset="0"/>
                <a:cs typeface="Times New Roman" panose="02020603050405020304" pitchFamily="18" charset="0"/>
              </a:rPr>
              <a:t>Токенізацію</a:t>
            </a:r>
            <a:r>
              <a:rPr lang="uk-UA" dirty="0">
                <a:latin typeface="Times New Roman" panose="02020603050405020304" pitchFamily="18" charset="0"/>
                <a:cs typeface="Times New Roman" panose="02020603050405020304" pitchFamily="18" charset="0"/>
              </a:rPr>
              <a:t> за реченнями.</a:t>
            </a:r>
          </a:p>
          <a:p>
            <a:pPr marL="1081088" indent="-246063">
              <a:buFont typeface="+mj-lt"/>
              <a:buAutoNum type="arabicPeriod"/>
            </a:pPr>
            <a:r>
              <a:rPr lang="uk-UA" dirty="0" err="1">
                <a:latin typeface="Times New Roman" panose="02020603050405020304" pitchFamily="18" charset="0"/>
                <a:cs typeface="Times New Roman" panose="02020603050405020304" pitchFamily="18" charset="0"/>
              </a:rPr>
              <a:t>Токенізацію</a:t>
            </a:r>
            <a:r>
              <a:rPr lang="uk-UA" dirty="0">
                <a:latin typeface="Times New Roman" panose="02020603050405020304" pitchFamily="18" charset="0"/>
                <a:cs typeface="Times New Roman" panose="02020603050405020304" pitchFamily="18" charset="0"/>
              </a:rPr>
              <a:t> за словами.</a:t>
            </a:r>
          </a:p>
          <a:p>
            <a:pPr marL="1081088" indent="-246063">
              <a:buFont typeface="+mj-lt"/>
              <a:buAutoNum type="arabicPeriod"/>
            </a:pPr>
            <a:r>
              <a:rPr lang="uk-UA" dirty="0">
                <a:latin typeface="Times New Roman" panose="02020603050405020304" pitchFamily="18" charset="0"/>
                <a:cs typeface="Times New Roman" panose="02020603050405020304" pitchFamily="18" charset="0"/>
              </a:rPr>
              <a:t>Стоп-слова.</a:t>
            </a:r>
          </a:p>
          <a:p>
            <a:pPr marL="1081088" indent="-246063">
              <a:buFont typeface="+mj-lt"/>
              <a:buAutoNum type="arabicPeriod"/>
            </a:pPr>
            <a:r>
              <a:rPr lang="uk-UA" dirty="0">
                <a:latin typeface="Times New Roman" panose="02020603050405020304" pitchFamily="18" charset="0"/>
                <a:cs typeface="Times New Roman" panose="02020603050405020304" pitchFamily="18" charset="0"/>
              </a:rPr>
              <a:t>Лематизацію та </a:t>
            </a:r>
            <a:r>
              <a:rPr lang="uk-UA" dirty="0" err="1">
                <a:latin typeface="Times New Roman" panose="02020603050405020304" pitchFamily="18" charset="0"/>
                <a:cs typeface="Times New Roman" panose="02020603050405020304" pitchFamily="18" charset="0"/>
              </a:rPr>
              <a:t>стемінг</a:t>
            </a:r>
            <a:r>
              <a:rPr lang="uk-UA" dirty="0">
                <a:latin typeface="Times New Roman" panose="02020603050405020304" pitchFamily="18" charset="0"/>
                <a:cs typeface="Times New Roman" panose="02020603050405020304" pitchFamily="18" charset="0"/>
              </a:rPr>
              <a:t> тексту.</a:t>
            </a:r>
          </a:p>
          <a:p>
            <a:pPr marL="1081088" indent="-246063">
              <a:buFont typeface="+mj-lt"/>
              <a:buAutoNum type="arabicPeriod"/>
            </a:pPr>
            <a:r>
              <a:rPr lang="uk-UA" dirty="0">
                <a:latin typeface="Times New Roman" panose="02020603050405020304" pitchFamily="18" charset="0"/>
                <a:cs typeface="Times New Roman" panose="02020603050405020304" pitchFamily="18" charset="0"/>
              </a:rPr>
              <a:t>Мішок слів.</a:t>
            </a:r>
          </a:p>
          <a:p>
            <a:pPr marL="1081088" indent="-246063">
              <a:buFont typeface="+mj-lt"/>
              <a:buAutoNum type="arabicPeriod"/>
            </a:pPr>
            <a:r>
              <a:rPr lang="de-DE" dirty="0">
                <a:latin typeface="Times New Roman" panose="02020603050405020304" pitchFamily="18" charset="0"/>
                <a:cs typeface="Times New Roman" panose="02020603050405020304" pitchFamily="18" charset="0"/>
              </a:rPr>
              <a:t>TF-IDF.</a:t>
            </a:r>
          </a:p>
          <a:p>
            <a:pPr marL="1081088" indent="-246063">
              <a:buFont typeface="+mj-lt"/>
              <a:buAutoNum type="arabicPeriod"/>
            </a:pPr>
            <a:r>
              <a:rPr lang="en-US" dirty="0">
                <a:latin typeface="Times New Roman" panose="02020603050405020304" pitchFamily="18" charset="0"/>
                <a:cs typeface="Times New Roman" panose="02020603050405020304" pitchFamily="18" charset="0"/>
              </a:rPr>
              <a:t>N-</a:t>
            </a:r>
            <a:r>
              <a:rPr lang="ru-RU" dirty="0" err="1">
                <a:latin typeface="Times New Roman" panose="02020603050405020304" pitchFamily="18" charset="0"/>
                <a:cs typeface="Times New Roman" panose="02020603050405020304" pitchFamily="18" charset="0"/>
              </a:rPr>
              <a:t>грами</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39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863" y="186431"/>
            <a:ext cx="11487704" cy="2024107"/>
          </a:xfrm>
        </p:spPr>
        <p:txBody>
          <a:bodyPr>
            <a:normAutofit fontScale="90000"/>
          </a:bodyPr>
          <a:lstStyle/>
          <a:p>
            <a:pPr algn="ctr"/>
            <a:br>
              <a:rPr lang="uk-UA" sz="3100" dirty="0">
                <a:latin typeface="Times New Roman" panose="02020603050405020304" pitchFamily="18" charset="0"/>
                <a:cs typeface="Times New Roman" panose="02020603050405020304" pitchFamily="18" charset="0"/>
              </a:rPr>
            </a:br>
            <a:br>
              <a:rPr lang="uk-UA" sz="3100" dirty="0">
                <a:latin typeface="Times New Roman" panose="02020603050405020304" pitchFamily="18" charset="0"/>
                <a:cs typeface="Times New Roman" panose="02020603050405020304" pitchFamily="18" charset="0"/>
              </a:rPr>
            </a:br>
            <a:r>
              <a:rPr lang="uk-UA" sz="3100" dirty="0" err="1">
                <a:latin typeface="Times New Roman" panose="02020603050405020304" pitchFamily="18" charset="0"/>
                <a:cs typeface="Times New Roman" panose="02020603050405020304" pitchFamily="18" charset="0"/>
              </a:rPr>
              <a:t>Токенізация</a:t>
            </a:r>
            <a:r>
              <a:rPr lang="uk-UA" sz="3100" dirty="0">
                <a:latin typeface="Times New Roman" panose="02020603050405020304" pitchFamily="18" charset="0"/>
                <a:cs typeface="Times New Roman" panose="02020603050405020304" pitchFamily="18" charset="0"/>
              </a:rPr>
              <a:t> текстів</a:t>
            </a:r>
            <a:br>
              <a:rPr lang="uk-UA" sz="3100" dirty="0">
                <a:latin typeface="Times New Roman" panose="02020603050405020304" pitchFamily="18" charset="0"/>
                <a:cs typeface="Times New Roman" panose="02020603050405020304" pitchFamily="18" charset="0"/>
              </a:rPr>
            </a:br>
            <a:r>
              <a:rPr lang="ru-RU" sz="3100" b="1" dirty="0" err="1">
                <a:latin typeface="Times New Roman" panose="02020603050405020304" pitchFamily="18" charset="0"/>
                <a:cs typeface="Times New Roman" panose="02020603050405020304" pitchFamily="18" charset="0"/>
              </a:rPr>
              <a:t>Токенізація</a:t>
            </a:r>
            <a:r>
              <a:rPr lang="ru-RU" sz="3100" dirty="0">
                <a:latin typeface="Times New Roman" panose="02020603050405020304" pitchFamily="18" charset="0"/>
                <a:cs typeface="Times New Roman" panose="02020603050405020304" pitchFamily="18" charset="0"/>
              </a:rPr>
              <a:t> - </a:t>
            </a:r>
            <a:r>
              <a:rPr lang="ru-RU" sz="3100" dirty="0" err="1">
                <a:latin typeface="Times New Roman" panose="02020603050405020304" pitchFamily="18" charset="0"/>
                <a:cs typeface="Times New Roman" panose="02020603050405020304" pitchFamily="18" charset="0"/>
              </a:rPr>
              <a:t>це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процес</a:t>
            </a:r>
            <a:r>
              <a:rPr lang="ru-RU" sz="3100" dirty="0">
                <a:latin typeface="Times New Roman" panose="02020603050405020304" pitchFamily="18" charset="0"/>
                <a:cs typeface="Times New Roman" panose="02020603050405020304" pitchFamily="18" charset="0"/>
              </a:rPr>
              <a:t>, за </a:t>
            </a:r>
            <a:r>
              <a:rPr lang="ru-RU" sz="3100" dirty="0" err="1">
                <a:latin typeface="Times New Roman" panose="02020603050405020304" pitchFamily="18" charset="0"/>
                <a:cs typeface="Times New Roman" panose="02020603050405020304" pitchFamily="18" charset="0"/>
              </a:rPr>
              <a:t>допомогою</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якого</a:t>
            </a:r>
            <a:r>
              <a:rPr lang="ru-RU" sz="3100" dirty="0">
                <a:latin typeface="Times New Roman" panose="02020603050405020304" pitchFamily="18" charset="0"/>
                <a:cs typeface="Times New Roman" panose="02020603050405020304" pitchFamily="18" charset="0"/>
              </a:rPr>
              <a:t> велика </a:t>
            </a:r>
            <a:r>
              <a:rPr lang="ru-RU" sz="3100" dirty="0" err="1">
                <a:latin typeface="Times New Roman" panose="02020603050405020304" pitchFamily="18" charset="0"/>
                <a:cs typeface="Times New Roman" panose="02020603050405020304" pitchFamily="18" charset="0"/>
              </a:rPr>
              <a:t>кількість</a:t>
            </a:r>
            <a:r>
              <a:rPr lang="ru-RU" sz="3100" dirty="0">
                <a:latin typeface="Times New Roman" panose="02020603050405020304" pitchFamily="18" charset="0"/>
                <a:cs typeface="Times New Roman" panose="02020603050405020304" pitchFamily="18" charset="0"/>
              </a:rPr>
              <a:t> тексту </a:t>
            </a:r>
            <a:r>
              <a:rPr lang="ru-RU" sz="3100" dirty="0" err="1">
                <a:latin typeface="Times New Roman" panose="02020603050405020304" pitchFamily="18" charset="0"/>
                <a:cs typeface="Times New Roman" panose="02020603050405020304" pitchFamily="18" charset="0"/>
              </a:rPr>
              <a:t>ділиться</a:t>
            </a:r>
            <a:r>
              <a:rPr lang="ru-RU" sz="3100" dirty="0">
                <a:latin typeface="Times New Roman" panose="02020603050405020304" pitchFamily="18" charset="0"/>
                <a:cs typeface="Times New Roman" panose="02020603050405020304" pitchFamily="18" charset="0"/>
              </a:rPr>
              <a:t> на </a:t>
            </a:r>
            <a:r>
              <a:rPr lang="ru-RU" sz="3100" dirty="0" err="1">
                <a:latin typeface="Times New Roman" panose="02020603050405020304" pitchFamily="18" charset="0"/>
                <a:cs typeface="Times New Roman" panose="02020603050405020304" pitchFamily="18" charset="0"/>
              </a:rPr>
              <a:t>менші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частини</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які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називаються</a:t>
            </a:r>
            <a:r>
              <a:rPr lang="ru-RU" sz="3100" dirty="0">
                <a:latin typeface="Times New Roman" panose="02020603050405020304" pitchFamily="18" charset="0"/>
                <a:cs typeface="Times New Roman" panose="02020603050405020304" pitchFamily="18" charset="0"/>
              </a:rPr>
              <a:t> лексемами. </a:t>
            </a:r>
            <a:br>
              <a:rPr lang="ru-RU" sz="3100" dirty="0">
                <a:latin typeface="Times New Roman" panose="02020603050405020304" pitchFamily="18" charset="0"/>
                <a:cs typeface="Times New Roman" panose="02020603050405020304" pitchFamily="18" charset="0"/>
              </a:rPr>
            </a:br>
            <a:br>
              <a:rPr lang="ru-RU"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200" y="2556769"/>
            <a:ext cx="5181600" cy="3620193"/>
          </a:xfrm>
        </p:spPr>
        <p:txBody>
          <a:bodyPr/>
          <a:lstStyle/>
          <a:p>
            <a:pPr marL="0" indent="0">
              <a:buNone/>
            </a:pPr>
            <a:r>
              <a:rPr lang="ru-RU" dirty="0">
                <a:latin typeface="Times New Roman" panose="02020603050405020304" pitchFamily="18" charset="0"/>
                <a:cs typeface="Times New Roman" panose="02020603050405020304" pitchFamily="18" charset="0"/>
              </a:rPr>
              <a:t> </a:t>
            </a:r>
          </a:p>
          <a:p>
            <a:pPr marL="0" indent="0">
              <a:buNone/>
            </a:pPr>
            <a:endParaRPr lang="uk-UA" dirty="0"/>
          </a:p>
        </p:txBody>
      </p:sp>
      <p:pic>
        <p:nvPicPr>
          <p:cNvPr id="5" name="Рисунок 4"/>
          <p:cNvPicPr>
            <a:picLocks noChangeAspect="1"/>
          </p:cNvPicPr>
          <p:nvPr/>
        </p:nvPicPr>
        <p:blipFill>
          <a:blip r:embed="rId2"/>
          <a:stretch>
            <a:fillRect/>
          </a:stretch>
        </p:blipFill>
        <p:spPr>
          <a:xfrm>
            <a:off x="2271435" y="1863388"/>
            <a:ext cx="7134225" cy="727969"/>
          </a:xfrm>
          <a:prstGeom prst="rect">
            <a:avLst/>
          </a:prstGeom>
        </p:spPr>
      </p:pic>
      <p:pic>
        <p:nvPicPr>
          <p:cNvPr id="8" name="Рисунок 7"/>
          <p:cNvPicPr>
            <a:picLocks noChangeAspect="1"/>
          </p:cNvPicPr>
          <p:nvPr/>
        </p:nvPicPr>
        <p:blipFill>
          <a:blip r:embed="rId3"/>
          <a:stretch>
            <a:fillRect/>
          </a:stretch>
        </p:blipFill>
        <p:spPr>
          <a:xfrm>
            <a:off x="193089" y="2622034"/>
            <a:ext cx="6471821" cy="1762125"/>
          </a:xfrm>
          <a:prstGeom prst="rect">
            <a:avLst/>
          </a:prstGeom>
        </p:spPr>
      </p:pic>
      <p:pic>
        <p:nvPicPr>
          <p:cNvPr id="9" name="Рисунок 8"/>
          <p:cNvPicPr>
            <a:picLocks noChangeAspect="1"/>
          </p:cNvPicPr>
          <p:nvPr/>
        </p:nvPicPr>
        <p:blipFill>
          <a:blip r:embed="rId4"/>
          <a:stretch>
            <a:fillRect/>
          </a:stretch>
        </p:blipFill>
        <p:spPr>
          <a:xfrm>
            <a:off x="3534653" y="4222977"/>
            <a:ext cx="6905625" cy="2495550"/>
          </a:xfrm>
          <a:prstGeom prst="rect">
            <a:avLst/>
          </a:prstGeom>
        </p:spPr>
      </p:pic>
      <p:pic>
        <p:nvPicPr>
          <p:cNvPr id="7" name="Объект 6"/>
          <p:cNvPicPr>
            <a:picLocks noGrp="1" noChangeAspect="1"/>
          </p:cNvPicPr>
          <p:nvPr>
            <p:ph sz="half" idx="2"/>
          </p:nvPr>
        </p:nvPicPr>
        <p:blipFill>
          <a:blip r:embed="rId5"/>
          <a:stretch>
            <a:fillRect/>
          </a:stretch>
        </p:blipFill>
        <p:spPr>
          <a:xfrm>
            <a:off x="6197353" y="2986841"/>
            <a:ext cx="5556682" cy="840651"/>
          </a:xfrm>
          <a:prstGeom prst="rect">
            <a:avLst/>
          </a:prstGeom>
        </p:spPr>
      </p:pic>
    </p:spTree>
    <p:extLst>
      <p:ext uri="{BB962C8B-B14F-4D97-AF65-F5344CB8AC3E}">
        <p14:creationId xmlns:p14="http://schemas.microsoft.com/office/powerpoint/2010/main" val="342795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47435F11-8411-4CB3-AB2F-5D2D692CB972}"/>
              </a:ext>
            </a:extLst>
          </p:cNvPr>
          <p:cNvPicPr>
            <a:picLocks noGrp="1" noChangeAspect="1"/>
          </p:cNvPicPr>
          <p:nvPr>
            <p:ph idx="1"/>
          </p:nvPr>
        </p:nvPicPr>
        <p:blipFill>
          <a:blip r:embed="rId2"/>
          <a:stretch>
            <a:fillRect/>
          </a:stretch>
        </p:blipFill>
        <p:spPr>
          <a:xfrm>
            <a:off x="221673" y="332509"/>
            <a:ext cx="11776363" cy="6525490"/>
          </a:xfrm>
          <a:prstGeom prst="rect">
            <a:avLst/>
          </a:prstGeom>
        </p:spPr>
      </p:pic>
    </p:spTree>
    <p:extLst>
      <p:ext uri="{BB962C8B-B14F-4D97-AF65-F5344CB8AC3E}">
        <p14:creationId xmlns:p14="http://schemas.microsoft.com/office/powerpoint/2010/main" val="671745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28669"/>
          </a:xfrm>
        </p:spPr>
        <p:txBody>
          <a:bodyPr/>
          <a:lstStyle/>
          <a:p>
            <a:pPr algn="ctr"/>
            <a:r>
              <a:rPr lang="uk-UA" dirty="0" err="1">
                <a:latin typeface="Times New Roman" panose="02020603050405020304" pitchFamily="18" charset="0"/>
                <a:cs typeface="Times New Roman" panose="02020603050405020304" pitchFamily="18" charset="0"/>
              </a:rPr>
              <a:t>Токенізація</a:t>
            </a:r>
            <a:r>
              <a:rPr lang="uk-UA" dirty="0">
                <a:latin typeface="Times New Roman" panose="02020603050405020304" pitchFamily="18" charset="0"/>
                <a:cs typeface="Times New Roman" panose="02020603050405020304" pitchFamily="18" charset="0"/>
              </a:rPr>
              <a:t> речень</a:t>
            </a:r>
          </a:p>
        </p:txBody>
      </p:sp>
      <p:sp>
        <p:nvSpPr>
          <p:cNvPr id="3" name="Объект 2"/>
          <p:cNvSpPr>
            <a:spLocks noGrp="1"/>
          </p:cNvSpPr>
          <p:nvPr>
            <p:ph idx="1"/>
          </p:nvPr>
        </p:nvSpPr>
        <p:spPr>
          <a:xfrm>
            <a:off x="838200" y="1393794"/>
            <a:ext cx="10515600" cy="4783169"/>
          </a:xfrm>
        </p:spPr>
        <p:txBody>
          <a:bodyPr>
            <a:normAutofit/>
          </a:bodyPr>
          <a:lstStyle/>
          <a:p>
            <a:pPr marL="0" indent="457200" algn="just">
              <a:lnSpc>
                <a:spcPct val="100000"/>
              </a:lnSpc>
              <a:spcBef>
                <a:spcPts val="0"/>
              </a:spcBef>
              <a:buNone/>
            </a:pPr>
            <a:r>
              <a:rPr lang="ru-RU" b="1" i="1" dirty="0" err="1">
                <a:latin typeface="Times New Roman" panose="02020603050405020304" pitchFamily="18" charset="0"/>
                <a:cs typeface="Times New Roman" panose="02020603050405020304" pitchFamily="18" charset="0"/>
              </a:rPr>
              <a:t>Токенізація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іноді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сегментація</a:t>
            </a:r>
            <a:r>
              <a:rPr lang="ru-RU" dirty="0">
                <a:latin typeface="Times New Roman" panose="02020603050405020304" pitchFamily="18" charset="0"/>
                <a:cs typeface="Times New Roman" panose="02020603050405020304" pitchFamily="18" charset="0"/>
              </a:rPr>
              <a:t>) за </a:t>
            </a:r>
            <a:r>
              <a:rPr lang="uk-UA" dirty="0">
                <a:latin typeface="Times New Roman" panose="02020603050405020304" pitchFamily="18" charset="0"/>
                <a:cs typeface="Times New Roman" panose="02020603050405020304" pitchFamily="18" charset="0"/>
              </a:rPr>
              <a:t>реченнями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поділу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письмової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виглядає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досить</a:t>
            </a:r>
            <a:r>
              <a:rPr lang="ru-RU" dirty="0">
                <a:latin typeface="Times New Roman" panose="02020603050405020304" pitchFamily="18" charset="0"/>
                <a:cs typeface="Times New Roman" panose="02020603050405020304" pitchFamily="18" charset="0"/>
              </a:rPr>
              <a:t> простою. В </a:t>
            </a:r>
            <a:r>
              <a:rPr lang="ru-RU" dirty="0" err="1">
                <a:latin typeface="Times New Roman" panose="02020603050405020304" pitchFamily="18" charset="0"/>
                <a:cs typeface="Times New Roman" panose="02020603050405020304" pitchFamily="18" charset="0"/>
              </a:rPr>
              <a:t>англійській</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деяких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мовах</a:t>
            </a:r>
            <a:r>
              <a:rPr lang="ru-RU" dirty="0">
                <a:latin typeface="Times New Roman" panose="02020603050405020304" pitchFamily="18" charset="0"/>
                <a:cs typeface="Times New Roman" panose="02020603050405020304" pitchFamily="18" charset="0"/>
              </a:rPr>
              <a:t> ми </a:t>
            </a:r>
            <a:r>
              <a:rPr lang="ru-RU" dirty="0" err="1">
                <a:latin typeface="Times New Roman" panose="02020603050405020304" pitchFamily="18" charset="0"/>
                <a:cs typeface="Times New Roman" panose="02020603050405020304" pitchFamily="18" charset="0"/>
              </a:rPr>
              <a:t>можемо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виокремлювати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 кожного разу, коли </a:t>
            </a:r>
            <a:r>
              <a:rPr lang="ru-RU" dirty="0" err="1">
                <a:latin typeface="Times New Roman" panose="02020603050405020304" pitchFamily="18" charset="0"/>
                <a:cs typeface="Times New Roman" panose="02020603050405020304" pitchFamily="18" charset="0"/>
              </a:rPr>
              <a:t>знаходимо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певний</a:t>
            </a:r>
            <a:r>
              <a:rPr lang="ru-RU" dirty="0">
                <a:latin typeface="Times New Roman" panose="02020603050405020304" pitchFamily="18" charset="0"/>
                <a:cs typeface="Times New Roman" panose="02020603050405020304" pitchFamily="18" charset="0"/>
              </a:rPr>
              <a:t> знак </a:t>
            </a:r>
            <a:r>
              <a:rPr lang="ru-RU" dirty="0" err="1">
                <a:latin typeface="Times New Roman" panose="02020603050405020304" pitchFamily="18" charset="0"/>
                <a:cs typeface="Times New Roman" panose="02020603050405020304" pitchFamily="18" charset="0"/>
              </a:rPr>
              <a:t>пунктуації</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крапку</a:t>
            </a:r>
            <a:r>
              <a:rPr lang="ru-RU" dirty="0">
                <a:latin typeface="Times New Roman" panose="02020603050405020304" pitchFamily="18" charset="0"/>
                <a:cs typeface="Times New Roman" panose="02020603050405020304" pitchFamily="18" charset="0"/>
              </a:rPr>
              <a:t>. Але </a:t>
            </a:r>
            <a:r>
              <a:rPr lang="ru-RU" dirty="0" err="1">
                <a:latin typeface="Times New Roman" panose="02020603050405020304" pitchFamily="18" charset="0"/>
                <a:cs typeface="Times New Roman" panose="02020603050405020304" pitchFamily="18" charset="0"/>
              </a:rPr>
              <a:t>навіть</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англійській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нетривіальне</a:t>
            </a:r>
            <a:r>
              <a:rPr lang="ru-RU" dirty="0">
                <a:latin typeface="Times New Roman" panose="02020603050405020304" pitchFamily="18" charset="0"/>
                <a:cs typeface="Times New Roman" panose="02020603050405020304" pitchFamily="18" charset="0"/>
              </a:rPr>
              <a:t>, тому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крапка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використовується</a:t>
            </a:r>
            <a:r>
              <a:rPr lang="ru-RU" dirty="0">
                <a:latin typeface="Times New Roman" panose="02020603050405020304" pitchFamily="18" charset="0"/>
                <a:cs typeface="Times New Roman" panose="02020603050405020304" pitchFamily="18" charset="0"/>
              </a:rPr>
              <a:t> і в </a:t>
            </a:r>
            <a:r>
              <a:rPr lang="ru-RU" dirty="0" err="1">
                <a:latin typeface="Times New Roman" panose="02020603050405020304" pitchFamily="18" charset="0"/>
                <a:cs typeface="Times New Roman" panose="02020603050405020304" pitchFamily="18" charset="0"/>
              </a:rPr>
              <a:t>скороченнях</a:t>
            </a:r>
            <a:r>
              <a:rPr lang="ru-RU" dirty="0">
                <a:latin typeface="Times New Roman" panose="02020603050405020304" pitchFamily="18" charset="0"/>
                <a:cs typeface="Times New Roman" panose="02020603050405020304" pitchFamily="18" charset="0"/>
              </a:rPr>
              <a:t>. </a:t>
            </a:r>
          </a:p>
          <a:p>
            <a:pPr marL="0" indent="457200" algn="just">
              <a:lnSpc>
                <a:spcPct val="100000"/>
              </a:lnSpc>
              <a:spcBef>
                <a:spcPts val="0"/>
              </a:spcBef>
              <a:buNone/>
            </a:pPr>
            <a:r>
              <a:rPr lang="ru-RU" dirty="0" err="1">
                <a:latin typeface="Times New Roman" panose="02020603050405020304" pitchFamily="18" charset="0"/>
                <a:cs typeface="Times New Roman" panose="02020603050405020304" pitchFamily="18" charset="0"/>
              </a:rPr>
              <a:t>Таблиця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скорочень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обробки</a:t>
            </a:r>
            <a:r>
              <a:rPr lang="ru-RU" dirty="0">
                <a:latin typeface="Times New Roman" panose="02020603050405020304" pitchFamily="18" charset="0"/>
                <a:cs typeface="Times New Roman" panose="02020603050405020304" pitchFamily="18" charset="0"/>
              </a:rPr>
              <a:t> тексту,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уникнути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неправильної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розстановки</a:t>
            </a:r>
            <a:r>
              <a:rPr lang="ru-RU" dirty="0">
                <a:latin typeface="Times New Roman" panose="02020603050405020304" pitchFamily="18" charset="0"/>
                <a:cs typeface="Times New Roman" panose="02020603050405020304" pitchFamily="18" charset="0"/>
              </a:rPr>
              <a:t> меж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більшості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випадків</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цього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бібліотеки</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478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err="1">
                <a:latin typeface="Times New Roman" panose="02020603050405020304" pitchFamily="18" charset="0"/>
                <a:cs typeface="Times New Roman" panose="02020603050405020304" pitchFamily="18" charset="0"/>
              </a:rPr>
              <a:t>Токенізация</a:t>
            </a:r>
            <a:r>
              <a:rPr lang="uk-UA" dirty="0">
                <a:latin typeface="Times New Roman" panose="02020603050405020304" pitchFamily="18" charset="0"/>
                <a:cs typeface="Times New Roman" panose="02020603050405020304" pitchFamily="18" charset="0"/>
              </a:rPr>
              <a:t>  речень</a:t>
            </a:r>
            <a:r>
              <a:rPr lang="en-US"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nltk.sent_tokenize</a:t>
            </a:r>
            <a:r>
              <a:rPr lang="uk-UA" b="1" dirty="0">
                <a:latin typeface="Times New Roman" panose="02020603050405020304" pitchFamily="18" charset="0"/>
                <a:cs typeface="Times New Roman" panose="02020603050405020304" pitchFamily="18" charset="0"/>
              </a:rPr>
              <a:t> ()</a:t>
            </a:r>
            <a:br>
              <a:rPr lang="uk-UA" b="1" dirty="0">
                <a:latin typeface="Times New Roman" panose="02020603050405020304" pitchFamily="18" charset="0"/>
                <a:cs typeface="Times New Roman" panose="02020603050405020304" pitchFamily="18" charset="0"/>
              </a:rPr>
            </a:br>
            <a:endParaRPr lang="uk-UA"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511945" y="1562470"/>
            <a:ext cx="11168109" cy="2823099"/>
          </a:xfrm>
          <a:prstGeom prst="rect">
            <a:avLst/>
          </a:prstGeom>
        </p:spPr>
      </p:pic>
      <p:pic>
        <p:nvPicPr>
          <p:cNvPr id="6" name="Рисунок 5"/>
          <p:cNvPicPr>
            <a:picLocks noChangeAspect="1"/>
          </p:cNvPicPr>
          <p:nvPr/>
        </p:nvPicPr>
        <p:blipFill>
          <a:blip r:embed="rId3"/>
          <a:stretch>
            <a:fillRect/>
          </a:stretch>
        </p:blipFill>
        <p:spPr>
          <a:xfrm>
            <a:off x="297680" y="4702807"/>
            <a:ext cx="11791950" cy="1571625"/>
          </a:xfrm>
          <a:prstGeom prst="rect">
            <a:avLst/>
          </a:prstGeom>
        </p:spPr>
      </p:pic>
    </p:spTree>
    <p:extLst>
      <p:ext uri="{BB962C8B-B14F-4D97-AF65-F5344CB8AC3E}">
        <p14:creationId xmlns:p14="http://schemas.microsoft.com/office/powerpoint/2010/main" val="400596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6431"/>
            <a:ext cx="10515600" cy="506027"/>
          </a:xfrm>
        </p:spPr>
        <p:txBody>
          <a:bodyPr>
            <a:normAutofit fontScale="90000"/>
          </a:bodyPr>
          <a:lstStyle/>
          <a:p>
            <a:pPr algn="ctr"/>
            <a:br>
              <a:rPr lang="en-US" sz="3200" dirty="0">
                <a:latin typeface="Times New Roman" panose="02020603050405020304" pitchFamily="18" charset="0"/>
                <a:cs typeface="Times New Roman" panose="02020603050405020304" pitchFamily="18" charset="0"/>
              </a:rPr>
            </a:br>
            <a:r>
              <a:rPr lang="uk-UA" sz="3600" dirty="0" err="1">
                <a:latin typeface="Times New Roman" panose="02020603050405020304" pitchFamily="18" charset="0"/>
                <a:cs typeface="Times New Roman" panose="02020603050405020304" pitchFamily="18" charset="0"/>
              </a:rPr>
              <a:t>Токенізація</a:t>
            </a:r>
            <a:r>
              <a:rPr lang="uk-UA" sz="3600" dirty="0">
                <a:latin typeface="Times New Roman" panose="02020603050405020304" pitchFamily="18" charset="0"/>
                <a:cs typeface="Times New Roman" panose="02020603050405020304" pitchFamily="18" charset="0"/>
              </a:rPr>
              <a:t> слів</a:t>
            </a:r>
            <a:r>
              <a:rPr lang="en-US" sz="3600" dirty="0">
                <a:latin typeface="Times New Roman" panose="02020603050405020304" pitchFamily="18" charset="0"/>
                <a:cs typeface="Times New Roman" panose="02020603050405020304" pitchFamily="18" charset="0"/>
              </a:rPr>
              <a:t> </a:t>
            </a:r>
            <a:r>
              <a:rPr lang="uk-UA" sz="3600" dirty="0">
                <a:latin typeface="Times New Roman" panose="02020603050405020304" pitchFamily="18" charset="0"/>
                <a:cs typeface="Times New Roman" panose="02020603050405020304" pitchFamily="18" charset="0"/>
              </a:rPr>
              <a:t>метод </a:t>
            </a:r>
            <a:r>
              <a:rPr lang="de-DE" sz="3600" b="1" dirty="0" err="1">
                <a:latin typeface="Times New Roman" panose="02020603050405020304" pitchFamily="18" charset="0"/>
                <a:cs typeface="Times New Roman" panose="02020603050405020304" pitchFamily="18" charset="0"/>
              </a:rPr>
              <a:t>word_tokenize</a:t>
            </a:r>
            <a:r>
              <a:rPr lang="de-DE" sz="3600" b="1" dirty="0">
                <a:latin typeface="Times New Roman" panose="02020603050405020304" pitchFamily="18" charset="0"/>
                <a:cs typeface="Times New Roman" panose="02020603050405020304" pitchFamily="18" charset="0"/>
              </a:rPr>
              <a:t> ()</a:t>
            </a:r>
            <a:r>
              <a:rPr lang="uk-UA" sz="3600" dirty="0">
                <a:latin typeface="Times New Roman" panose="02020603050405020304" pitchFamily="18" charset="0"/>
                <a:cs typeface="Times New Roman" panose="02020603050405020304" pitchFamily="18" charset="0"/>
              </a:rPr>
              <a:t>. </a:t>
            </a:r>
            <a:br>
              <a:rPr lang="uk-UA" sz="2800" dirty="0"/>
            </a:br>
            <a:endParaRPr lang="uk-UA"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19595" y="621438"/>
            <a:ext cx="11585359" cy="5555526"/>
          </a:xfrm>
        </p:spPr>
        <p:txBody>
          <a:bodyPr/>
          <a:lstStyle/>
          <a:p>
            <a:pPr marL="0" indent="457200">
              <a:lnSpc>
                <a:spcPct val="100000"/>
              </a:lnSpc>
              <a:spcBef>
                <a:spcPts val="0"/>
              </a:spcBef>
              <a:buNone/>
            </a:pPr>
            <a:r>
              <a:rPr lang="uk-UA" sz="1800" dirty="0">
                <a:latin typeface="Times New Roman" panose="02020603050405020304" pitchFamily="18" charset="0"/>
                <a:cs typeface="Times New Roman" panose="02020603050405020304" pitchFamily="18" charset="0"/>
              </a:rPr>
              <a:t>Результат </a:t>
            </a:r>
            <a:r>
              <a:rPr lang="uk-UA" sz="1800" dirty="0" err="1">
                <a:latin typeface="Times New Roman" panose="02020603050405020304" pitchFamily="18" charset="0"/>
                <a:cs typeface="Times New Roman" panose="02020603050405020304" pitchFamily="18" charset="0"/>
              </a:rPr>
              <a:t>токенізації</a:t>
            </a:r>
            <a:r>
              <a:rPr lang="uk-UA" sz="1800" dirty="0">
                <a:latin typeface="Times New Roman" panose="02020603050405020304" pitchFamily="18" charset="0"/>
                <a:cs typeface="Times New Roman" panose="02020603050405020304" pitchFamily="18" charset="0"/>
              </a:rPr>
              <a:t> слів можна перетворити на </a:t>
            </a:r>
            <a:r>
              <a:rPr lang="de-DE" sz="1800" dirty="0">
                <a:latin typeface="Times New Roman" panose="02020603050405020304" pitchFamily="18" charset="0"/>
                <a:cs typeface="Times New Roman" panose="02020603050405020304" pitchFamily="18" charset="0"/>
              </a:rPr>
              <a:t>Data Frame </a:t>
            </a:r>
            <a:r>
              <a:rPr lang="uk-UA" sz="1800" dirty="0">
                <a:latin typeface="Times New Roman" panose="02020603050405020304" pitchFamily="18" charset="0"/>
                <a:cs typeface="Times New Roman" panose="02020603050405020304" pitchFamily="18" charset="0"/>
              </a:rPr>
              <a:t>для кращого розуміння тексту в програмах машинного навчання. Він також може бути наданий як вхід для подальших етапів очищення тексту, таких як видалення розділових знаків, видалення цифрових символів або закінчення. Моделі машинного навчання потребують числових даних, щоб їх навчити та зробити прогноз. </a:t>
            </a:r>
            <a:r>
              <a:rPr lang="uk-UA" sz="1800" dirty="0" err="1">
                <a:latin typeface="Times New Roman" panose="02020603050405020304" pitchFamily="18" charset="0"/>
                <a:cs typeface="Times New Roman" panose="02020603050405020304" pitchFamily="18" charset="0"/>
              </a:rPr>
              <a:t>Токенізація</a:t>
            </a:r>
            <a:r>
              <a:rPr lang="uk-UA" sz="1800" dirty="0">
                <a:latin typeface="Times New Roman" panose="02020603050405020304" pitchFamily="18" charset="0"/>
                <a:cs typeface="Times New Roman" panose="02020603050405020304" pitchFamily="18" charset="0"/>
              </a:rPr>
              <a:t> слів стає важливою частиною перетворення тексту (рядка) у числові дані. </a:t>
            </a:r>
          </a:p>
        </p:txBody>
      </p:sp>
      <p:pic>
        <p:nvPicPr>
          <p:cNvPr id="5" name="Рисунок 4"/>
          <p:cNvPicPr>
            <a:picLocks noChangeAspect="1"/>
          </p:cNvPicPr>
          <p:nvPr/>
        </p:nvPicPr>
        <p:blipFill>
          <a:blip r:embed="rId2"/>
          <a:stretch>
            <a:fillRect/>
          </a:stretch>
        </p:blipFill>
        <p:spPr>
          <a:xfrm>
            <a:off x="840792" y="2438314"/>
            <a:ext cx="10510415" cy="1981372"/>
          </a:xfrm>
          <a:prstGeom prst="rect">
            <a:avLst/>
          </a:prstGeom>
        </p:spPr>
      </p:pic>
      <p:pic>
        <p:nvPicPr>
          <p:cNvPr id="6" name="Рисунок 5"/>
          <p:cNvPicPr>
            <a:picLocks noChangeAspect="1"/>
          </p:cNvPicPr>
          <p:nvPr/>
        </p:nvPicPr>
        <p:blipFill>
          <a:blip r:embed="rId3"/>
          <a:stretch>
            <a:fillRect/>
          </a:stretch>
        </p:blipFill>
        <p:spPr>
          <a:xfrm>
            <a:off x="319595" y="4722920"/>
            <a:ext cx="11585359" cy="1571348"/>
          </a:xfrm>
          <a:prstGeom prst="rect">
            <a:avLst/>
          </a:prstGeom>
        </p:spPr>
      </p:pic>
    </p:spTree>
    <p:extLst>
      <p:ext uri="{BB962C8B-B14F-4D97-AF65-F5344CB8AC3E}">
        <p14:creationId xmlns:p14="http://schemas.microsoft.com/office/powerpoint/2010/main" val="297525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2541"/>
          </a:xfrm>
        </p:spPr>
        <p:txBody>
          <a:bodyPr>
            <a:normAutofit fontScale="90000"/>
          </a:bodyPr>
          <a:lstStyle/>
          <a:p>
            <a:pPr algn="ctr"/>
            <a:r>
              <a:rPr lang="en-US" dirty="0"/>
              <a:t> </a:t>
            </a:r>
            <a:r>
              <a:rPr lang="uk-UA" dirty="0">
                <a:latin typeface="Times New Roman" panose="02020603050405020304" pitchFamily="18" charset="0"/>
                <a:cs typeface="Times New Roman" panose="02020603050405020304" pitchFamily="18" charset="0"/>
              </a:rPr>
              <a:t>Стоп слова</a:t>
            </a:r>
          </a:p>
        </p:txBody>
      </p:sp>
      <p:sp>
        <p:nvSpPr>
          <p:cNvPr id="6" name="Объект 5"/>
          <p:cNvSpPr>
            <a:spLocks noGrp="1"/>
          </p:cNvSpPr>
          <p:nvPr>
            <p:ph idx="1"/>
          </p:nvPr>
        </p:nvSpPr>
        <p:spPr>
          <a:xfrm>
            <a:off x="838200" y="1029810"/>
            <a:ext cx="10515600" cy="5147153"/>
          </a:xfrm>
        </p:spPr>
        <p:txBody>
          <a:bodyPr>
            <a:normAutofit fontScale="92500" lnSpcReduction="10000"/>
          </a:bodyPr>
          <a:lstStyle/>
          <a:p>
            <a:pPr marL="0" indent="457200">
              <a:lnSpc>
                <a:spcPct val="100000"/>
              </a:lnSpc>
              <a:spcBef>
                <a:spcPts val="0"/>
              </a:spcBef>
              <a:buNone/>
            </a:pPr>
            <a:endParaRPr lang="ru-RU" dirty="0">
              <a:latin typeface="Times New Roman" panose="02020603050405020304" pitchFamily="18" charset="0"/>
              <a:cs typeface="Times New Roman" panose="02020603050405020304" pitchFamily="18" charset="0"/>
            </a:endParaRPr>
          </a:p>
          <a:p>
            <a:pPr marL="0" indent="457200">
              <a:lnSpc>
                <a:spcPct val="100000"/>
              </a:lnSpc>
              <a:spcBef>
                <a:spcPts val="0"/>
              </a:spcBef>
              <a:buNone/>
            </a:pPr>
            <a:r>
              <a:rPr lang="ru-RU" dirty="0">
                <a:latin typeface="Times New Roman" panose="02020603050405020304" pitchFamily="18" charset="0"/>
                <a:cs typeface="Times New Roman" panose="02020603050405020304" pitchFamily="18" charset="0"/>
              </a:rPr>
              <a:t>Стоп-слова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слова,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надають</a:t>
            </a:r>
            <a:r>
              <a:rPr lang="ru-RU" dirty="0">
                <a:latin typeface="Times New Roman" panose="02020603050405020304" pitchFamily="18" charset="0"/>
                <a:cs typeface="Times New Roman" panose="02020603050405020304" pitchFamily="18" charset="0"/>
              </a:rPr>
              <a:t> особливого </a:t>
            </a:r>
            <a:r>
              <a:rPr lang="ru-RU" dirty="0" err="1">
                <a:latin typeface="Times New Roman" panose="02020603050405020304" pitchFamily="18" charset="0"/>
                <a:cs typeface="Times New Roman" panose="02020603050405020304" pitchFamily="18" charset="0"/>
              </a:rPr>
              <a:t>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реченню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сміливо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ігнорувати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жертвуючи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змістом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a:t>
            </a:r>
          </a:p>
          <a:p>
            <a:pPr marL="0" indent="457200">
              <a:lnSpc>
                <a:spcPct val="100000"/>
              </a:lnSpc>
              <a:spcBef>
                <a:spcPts val="0"/>
              </a:spcBef>
              <a:buNone/>
            </a:pPr>
            <a:r>
              <a:rPr lang="uk-UA" dirty="0">
                <a:latin typeface="Times New Roman" panose="02020603050405020304" pitchFamily="18" charset="0"/>
                <a:cs typeface="Times New Roman" panose="02020603050405020304" pitchFamily="18" charset="0"/>
              </a:rPr>
              <a:t>У </a:t>
            </a:r>
            <a:r>
              <a:rPr lang="de-DE" dirty="0">
                <a:latin typeface="Times New Roman" panose="02020603050405020304" pitchFamily="18" charset="0"/>
                <a:cs typeface="Times New Roman" panose="02020603050405020304" pitchFamily="18" charset="0"/>
              </a:rPr>
              <a:t>NLTK </a:t>
            </a:r>
            <a:r>
              <a:rPr lang="uk-UA" dirty="0">
                <a:latin typeface="Times New Roman" panose="02020603050405020304" pitchFamily="18" charset="0"/>
                <a:cs typeface="Times New Roman" panose="02020603050405020304" pitchFamily="18" charset="0"/>
              </a:rPr>
              <a:t>є встановлений список стоп-слів. Перед першим використанням потрібно завантажити його: </a:t>
            </a:r>
          </a:p>
          <a:p>
            <a:pPr marL="0" indent="457200">
              <a:lnSpc>
                <a:spcPct val="100000"/>
              </a:lnSpc>
              <a:spcBef>
                <a:spcPts val="0"/>
              </a:spcBef>
              <a:buNone/>
            </a:pPr>
            <a:r>
              <a:rPr lang="de-DE" b="1" dirty="0" err="1">
                <a:latin typeface="Times New Roman" panose="02020603050405020304" pitchFamily="18" charset="0"/>
                <a:cs typeface="Times New Roman" panose="02020603050405020304" pitchFamily="18" charset="0"/>
              </a:rPr>
              <a:t>nltk.download</a:t>
            </a:r>
            <a:r>
              <a:rPr lang="de-DE" b="1" dirty="0">
                <a:latin typeface="Times New Roman" panose="02020603050405020304" pitchFamily="18" charset="0"/>
                <a:cs typeface="Times New Roman" panose="02020603050405020304" pitchFamily="18" charset="0"/>
              </a:rPr>
              <a:t>(“</a:t>
            </a:r>
            <a:r>
              <a:rPr lang="de-DE" b="1" dirty="0" err="1">
                <a:latin typeface="Times New Roman" panose="02020603050405020304" pitchFamily="18" charset="0"/>
                <a:cs typeface="Times New Roman" panose="02020603050405020304" pitchFamily="18" charset="0"/>
              </a:rPr>
              <a:t>stopwords</a:t>
            </a:r>
            <a:r>
              <a:rPr lang="de-DE" b="1" dirty="0">
                <a:latin typeface="Times New Roman" panose="02020603050405020304" pitchFamily="18" charset="0"/>
                <a:cs typeface="Times New Roman" panose="02020603050405020304" pitchFamily="18" charset="0"/>
              </a:rPr>
              <a:t>”).</a:t>
            </a:r>
            <a:endParaRPr lang="uk-UA" b="1" dirty="0">
              <a:latin typeface="Times New Roman" panose="02020603050405020304" pitchFamily="18" charset="0"/>
              <a:cs typeface="Times New Roman" panose="02020603050405020304" pitchFamily="18" charset="0"/>
            </a:endParaRPr>
          </a:p>
          <a:p>
            <a:pPr marL="0" indent="457200">
              <a:lnSpc>
                <a:spcPct val="100000"/>
              </a:lnSpc>
              <a:spcBef>
                <a:spcPts val="0"/>
              </a:spcBef>
              <a:buNone/>
            </a:pP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Після завантаження можна імпортувати пакет </a:t>
            </a:r>
            <a:r>
              <a:rPr lang="de-DE" b="1" dirty="0" err="1">
                <a:latin typeface="Times New Roman" panose="02020603050405020304" pitchFamily="18" charset="0"/>
                <a:cs typeface="Times New Roman" panose="02020603050405020304" pitchFamily="18" charset="0"/>
              </a:rPr>
              <a:t>stopwords</a:t>
            </a:r>
            <a:r>
              <a:rPr lang="uk-UA" dirty="0">
                <a:latin typeface="Times New Roman" panose="02020603050405020304" pitchFamily="18" charset="0"/>
                <a:cs typeface="Times New Roman" panose="02020603050405020304" pitchFamily="18" charset="0"/>
              </a:rPr>
              <a:t>.</a:t>
            </a:r>
          </a:p>
          <a:p>
            <a:pPr marL="0" indent="457200">
              <a:lnSpc>
                <a:spcPct val="100000"/>
              </a:lnSpc>
              <a:spcBef>
                <a:spcPts val="0"/>
              </a:spcBef>
              <a:buNone/>
            </a:pPr>
            <a:endParaRPr lang="uk-UA" dirty="0">
              <a:latin typeface="Times New Roman" panose="02020603050405020304" pitchFamily="18" charset="0"/>
              <a:cs typeface="Times New Roman" panose="02020603050405020304" pitchFamily="18" charset="0"/>
            </a:endParaRPr>
          </a:p>
          <a:p>
            <a:pPr marL="0" indent="0">
              <a:buNone/>
            </a:pPr>
            <a:r>
              <a:rPr lang="uk-UA" dirty="0" err="1">
                <a:solidFill>
                  <a:schemeClr val="accent2">
                    <a:lumMod val="75000"/>
                  </a:schemeClr>
                </a:solidFill>
                <a:latin typeface="Times New Roman" panose="02020603050405020304" pitchFamily="18" charset="0"/>
                <a:cs typeface="Times New Roman" panose="02020603050405020304" pitchFamily="18" charset="0"/>
              </a:rPr>
              <a:t>from</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nltk.tokenize</a:t>
            </a:r>
            <a:r>
              <a:rPr lang="uk-UA" dirty="0">
                <a:latin typeface="Times New Roman" panose="02020603050405020304" pitchFamily="18" charset="0"/>
                <a:cs typeface="Times New Roman" panose="02020603050405020304" pitchFamily="18" charset="0"/>
              </a:rPr>
              <a:t> </a:t>
            </a:r>
            <a:r>
              <a:rPr lang="uk-UA" dirty="0" err="1">
                <a:solidFill>
                  <a:schemeClr val="accent2">
                    <a:lumMod val="75000"/>
                  </a:schemeClr>
                </a:solidFill>
                <a:latin typeface="Times New Roman" panose="02020603050405020304" pitchFamily="18" charset="0"/>
                <a:cs typeface="Times New Roman" panose="02020603050405020304" pitchFamily="18" charset="0"/>
              </a:rPr>
              <a:t>import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word_tokenize</a:t>
            </a:r>
            <a:br>
              <a:rPr lang="uk-UA" dirty="0">
                <a:latin typeface="Times New Roman" panose="02020603050405020304" pitchFamily="18" charset="0"/>
                <a:cs typeface="Times New Roman" panose="02020603050405020304" pitchFamily="18" charset="0"/>
              </a:rPr>
            </a:br>
            <a:r>
              <a:rPr lang="uk-UA" dirty="0" err="1">
                <a:solidFill>
                  <a:schemeClr val="accent2">
                    <a:lumMod val="75000"/>
                  </a:schemeClr>
                </a:solidFill>
                <a:latin typeface="Times New Roman" panose="02020603050405020304" pitchFamily="18" charset="0"/>
                <a:cs typeface="Times New Roman" panose="02020603050405020304" pitchFamily="18" charset="0"/>
              </a:rPr>
              <a:t>from</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nltk.corpus</a:t>
            </a:r>
            <a:r>
              <a:rPr lang="uk-UA" dirty="0">
                <a:latin typeface="Times New Roman" panose="02020603050405020304" pitchFamily="18" charset="0"/>
                <a:cs typeface="Times New Roman" panose="02020603050405020304" pitchFamily="18" charset="0"/>
              </a:rPr>
              <a:t> </a:t>
            </a:r>
            <a:r>
              <a:rPr lang="uk-UA" dirty="0" err="1">
                <a:solidFill>
                  <a:schemeClr val="accent2">
                    <a:lumMod val="75000"/>
                  </a:schemeClr>
                </a:solidFill>
                <a:latin typeface="Times New Roman" panose="02020603050405020304" pitchFamily="18" charset="0"/>
                <a:cs typeface="Times New Roman" panose="02020603050405020304" pitchFamily="18" charset="0"/>
              </a:rPr>
              <a:t>import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stopwords</a:t>
            </a:r>
            <a:br>
              <a:rPr lang="uk-UA" dirty="0">
                <a:latin typeface="Times New Roman" panose="02020603050405020304" pitchFamily="18" charset="0"/>
                <a:cs typeface="Times New Roman" panose="02020603050405020304" pitchFamily="18" charset="0"/>
              </a:rPr>
            </a:br>
            <a:br>
              <a:rPr lang="uk-UA" dirty="0">
                <a:latin typeface="Times New Roman" panose="02020603050405020304" pitchFamily="18" charset="0"/>
                <a:cs typeface="Times New Roman" panose="02020603050405020304" pitchFamily="18" charset="0"/>
              </a:rPr>
            </a:br>
            <a:r>
              <a:rPr lang="uk-UA" dirty="0" err="1">
                <a:latin typeface="Times New Roman" panose="02020603050405020304" pitchFamily="18" charset="0"/>
                <a:cs typeface="Times New Roman" panose="02020603050405020304" pitchFamily="18" charset="0"/>
              </a:rPr>
              <a:t>nltk.download</a:t>
            </a:r>
            <a:r>
              <a:rPr lang="uk-UA" dirty="0">
                <a:latin typeface="Times New Roman" panose="02020603050405020304" pitchFamily="18" charset="0"/>
                <a:cs typeface="Times New Roman" panose="02020603050405020304" pitchFamily="18" charset="0"/>
              </a:rPr>
              <a:t>(</a:t>
            </a:r>
            <a:r>
              <a:rPr lang="uk-UA" dirty="0">
                <a:solidFill>
                  <a:schemeClr val="accent6">
                    <a:lumMod val="50000"/>
                  </a:schemeClr>
                </a:solidFill>
                <a:latin typeface="Times New Roman" panose="02020603050405020304" pitchFamily="18" charset="0"/>
                <a:cs typeface="Times New Roman" panose="02020603050405020304" pitchFamily="18" charset="0"/>
              </a:rPr>
              <a:t>'</a:t>
            </a:r>
            <a:r>
              <a:rPr lang="uk-UA" dirty="0" err="1">
                <a:solidFill>
                  <a:schemeClr val="accent6">
                    <a:lumMod val="50000"/>
                  </a:schemeClr>
                </a:solidFill>
                <a:latin typeface="Times New Roman" panose="02020603050405020304" pitchFamily="18" charset="0"/>
                <a:cs typeface="Times New Roman" panose="02020603050405020304" pitchFamily="18" charset="0"/>
              </a:rPr>
              <a:t>stopwords</a:t>
            </a:r>
            <a:r>
              <a:rPr lang="uk-UA" dirty="0">
                <a:solidFill>
                  <a:schemeClr val="accent6">
                    <a:lumMod val="50000"/>
                  </a:schemeClr>
                </a:solidFill>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a:t>
            </a:r>
          </a:p>
          <a:p>
            <a:pPr marL="0" indent="0">
              <a:buNone/>
            </a:pPr>
            <a:r>
              <a:rPr lang="uk-UA" dirty="0">
                <a:latin typeface="Times New Roman" panose="02020603050405020304" pitchFamily="18" charset="0"/>
                <a:cs typeface="Times New Roman" panose="02020603050405020304" pitchFamily="18" charset="0"/>
              </a:rPr>
              <a:t> </a:t>
            </a:r>
          </a:p>
          <a:p>
            <a:pPr marL="0" indent="457200">
              <a:lnSpc>
                <a:spcPct val="100000"/>
              </a:lnSpc>
              <a:spcBef>
                <a:spcPts val="0"/>
              </a:spcBef>
              <a:buNone/>
            </a:pPr>
            <a:r>
              <a:rPr lang="uk-UA"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762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2541"/>
          </a:xfrm>
        </p:spPr>
        <p:txBody>
          <a:bodyPr>
            <a:normAutofit/>
          </a:bodyPr>
          <a:lstStyle/>
          <a:p>
            <a:pPr algn="ctr"/>
            <a:r>
              <a:rPr lang="uk-UA" sz="3200" dirty="0" err="1">
                <a:latin typeface="Times New Roman" panose="02020603050405020304" pitchFamily="18" charset="0"/>
                <a:cs typeface="Times New Roman" panose="02020603050405020304" pitchFamily="18" charset="0"/>
              </a:rPr>
              <a:t>Токенізувати</a:t>
            </a:r>
            <a:r>
              <a:rPr lang="uk-UA" sz="3200" dirty="0">
                <a:latin typeface="Times New Roman" panose="02020603050405020304" pitchFamily="18" charset="0"/>
                <a:cs typeface="Times New Roman" panose="02020603050405020304" pitchFamily="18" charset="0"/>
              </a:rPr>
              <a:t> текст по словам, </a:t>
            </a:r>
            <a:r>
              <a:rPr lang="uk-UA" sz="3200">
                <a:latin typeface="Times New Roman" panose="02020603050405020304" pitchFamily="18" charset="0"/>
                <a:cs typeface="Times New Roman" panose="02020603050405020304" pitchFamily="18" charset="0"/>
              </a:rPr>
              <a:t>видалити стоп-слова</a:t>
            </a:r>
            <a:endParaRPr lang="uk-UA" sz="3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38200" y="1079211"/>
            <a:ext cx="10515600" cy="2683714"/>
          </a:xfrm>
          <a:prstGeom prst="rect">
            <a:avLst/>
          </a:prstGeom>
        </p:spPr>
      </p:pic>
      <p:pic>
        <p:nvPicPr>
          <p:cNvPr id="5" name="Рисунок 4"/>
          <p:cNvPicPr>
            <a:picLocks noChangeAspect="1"/>
          </p:cNvPicPr>
          <p:nvPr/>
        </p:nvPicPr>
        <p:blipFill>
          <a:blip r:embed="rId3"/>
          <a:stretch>
            <a:fillRect/>
          </a:stretch>
        </p:blipFill>
        <p:spPr>
          <a:xfrm>
            <a:off x="461638" y="4133738"/>
            <a:ext cx="11446276" cy="1521337"/>
          </a:xfrm>
          <a:prstGeom prst="rect">
            <a:avLst/>
          </a:prstGeom>
        </p:spPr>
      </p:pic>
    </p:spTree>
    <p:extLst>
      <p:ext uri="{BB962C8B-B14F-4D97-AF65-F5344CB8AC3E}">
        <p14:creationId xmlns:p14="http://schemas.microsoft.com/office/powerpoint/2010/main" val="226776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301" y="328473"/>
            <a:ext cx="10515600" cy="918331"/>
          </a:xfrm>
        </p:spPr>
        <p:txBody>
          <a:bodyPr>
            <a:normAutofit/>
          </a:bodyPr>
          <a:lstStyle/>
          <a:p>
            <a:r>
              <a:rPr lang="uk-UA" sz="3200" dirty="0">
                <a:latin typeface="Times New Roman" panose="02020603050405020304" pitchFamily="18" charset="0"/>
                <a:cs typeface="Times New Roman" panose="02020603050405020304" pitchFamily="18" charset="0"/>
              </a:rPr>
              <a:t>Задача: знайти слова що містять більше 5 символів.</a:t>
            </a:r>
          </a:p>
        </p:txBody>
      </p:sp>
      <p:pic>
        <p:nvPicPr>
          <p:cNvPr id="4" name="Объект 3"/>
          <p:cNvPicPr>
            <a:picLocks noGrp="1" noChangeAspect="1"/>
          </p:cNvPicPr>
          <p:nvPr>
            <p:ph idx="1"/>
          </p:nvPr>
        </p:nvPicPr>
        <p:blipFill>
          <a:blip r:embed="rId2"/>
          <a:stretch>
            <a:fillRect/>
          </a:stretch>
        </p:blipFill>
        <p:spPr>
          <a:xfrm>
            <a:off x="891466" y="1486501"/>
            <a:ext cx="9601940" cy="3245326"/>
          </a:xfrm>
          <a:prstGeom prst="rect">
            <a:avLst/>
          </a:prstGeom>
        </p:spPr>
      </p:pic>
      <p:pic>
        <p:nvPicPr>
          <p:cNvPr id="5" name="Рисунок 4"/>
          <p:cNvPicPr>
            <a:picLocks noChangeAspect="1"/>
          </p:cNvPicPr>
          <p:nvPr/>
        </p:nvPicPr>
        <p:blipFill>
          <a:blip r:embed="rId3"/>
          <a:stretch>
            <a:fillRect/>
          </a:stretch>
        </p:blipFill>
        <p:spPr>
          <a:xfrm>
            <a:off x="440924" y="5205028"/>
            <a:ext cx="11310152" cy="1207470"/>
          </a:xfrm>
          <a:prstGeom prst="rect">
            <a:avLst/>
          </a:prstGeom>
        </p:spPr>
      </p:pic>
    </p:spTree>
    <p:extLst>
      <p:ext uri="{BB962C8B-B14F-4D97-AF65-F5344CB8AC3E}">
        <p14:creationId xmlns:p14="http://schemas.microsoft.com/office/powerpoint/2010/main" val="2618155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64685"/>
          </a:xfrm>
        </p:spPr>
        <p:txBody>
          <a:bodyPr>
            <a:normAutofit/>
          </a:bodyPr>
          <a:lstStyle/>
          <a:p>
            <a:r>
              <a:rPr lang="ru-RU" sz="4000" dirty="0" err="1">
                <a:latin typeface="Times New Roman" panose="02020603050405020304" pitchFamily="18" charset="0"/>
                <a:cs typeface="Times New Roman" panose="02020603050405020304" pitchFamily="18" charset="0"/>
              </a:rPr>
              <a:t>Позначка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частин</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мови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pos</a:t>
            </a:r>
            <a:r>
              <a:rPr lang="ru-RU" sz="4000" dirty="0">
                <a:latin typeface="Times New Roman" panose="02020603050405020304" pitchFamily="18" charset="0"/>
                <a:cs typeface="Times New Roman" panose="02020603050405020304" pitchFamily="18" charset="0"/>
              </a:rPr>
              <a:t>). Метод </a:t>
            </a:r>
            <a:r>
              <a:rPr lang="de-DE" sz="4000" dirty="0" err="1">
                <a:latin typeface="Times New Roman" panose="02020603050405020304" pitchFamily="18" charset="0"/>
                <a:cs typeface="Times New Roman" panose="02020603050405020304" pitchFamily="18" charset="0"/>
              </a:rPr>
              <a:t>pos_tag</a:t>
            </a:r>
            <a:r>
              <a:rPr lang="de-DE" sz="4000" dirty="0">
                <a:latin typeface="Times New Roman" panose="02020603050405020304" pitchFamily="18" charset="0"/>
                <a:cs typeface="Times New Roman" panose="02020603050405020304" pitchFamily="18" charset="0"/>
              </a:rPr>
              <a:t>() </a:t>
            </a:r>
            <a:endParaRPr lang="uk-UA"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13065"/>
            <a:ext cx="10515600" cy="5054569"/>
          </a:xfrm>
        </p:spPr>
        <p:txBody>
          <a:bodyPr>
            <a:normAutofit fontScale="92500" lnSpcReduction="10000"/>
          </a:bodyPr>
          <a:lstStyle/>
          <a:p>
            <a:pPr marL="0" indent="457200" algn="just">
              <a:lnSpc>
                <a:spcPct val="110000"/>
              </a:lnSpc>
              <a:spcBef>
                <a:spcPts val="0"/>
              </a:spcBef>
              <a:buNone/>
            </a:pP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позначити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кожне</a:t>
            </a:r>
            <a:r>
              <a:rPr lang="ru-RU" dirty="0">
                <a:latin typeface="Times New Roman" panose="02020603050405020304" pitchFamily="18" charset="0"/>
                <a:cs typeface="Times New Roman" panose="02020603050405020304" pitchFamily="18" charset="0"/>
              </a:rPr>
              <a:t> слово в </a:t>
            </a:r>
            <a:r>
              <a:rPr lang="ru-RU" dirty="0" err="1">
                <a:latin typeface="Times New Roman" panose="02020603050405020304" pitchFamily="18" charset="0"/>
                <a:cs typeface="Times New Roman" panose="02020603050405020304" pitchFamily="18" charset="0"/>
              </a:rPr>
              <a:t>корпусі</a:t>
            </a:r>
            <a:r>
              <a:rPr lang="ru-RU" dirty="0">
                <a:latin typeface="Times New Roman" panose="02020603050405020304" pitchFamily="18" charset="0"/>
                <a:cs typeface="Times New Roman" panose="02020603050405020304" pitchFamily="18" charset="0"/>
              </a:rPr>
              <a:t> (корпус,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просто «</a:t>
            </a:r>
            <a:r>
              <a:rPr lang="ru-RU" dirty="0" err="1">
                <a:latin typeface="Times New Roman" panose="02020603050405020304" pitchFamily="18" charset="0"/>
                <a:cs typeface="Times New Roman" panose="02020603050405020304" pitchFamily="18" charset="0"/>
              </a:rPr>
              <a:t>мішок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ми створили </a:t>
            </a:r>
            <a:r>
              <a:rPr lang="ru-RU" dirty="0" err="1">
                <a:latin typeface="Times New Roman" panose="02020603050405020304" pitchFamily="18" charset="0"/>
                <a:cs typeface="Times New Roman" panose="02020603050405020304" pitchFamily="18" charset="0"/>
              </a:rPr>
              <a:t>після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пропозицій</a:t>
            </a:r>
            <a:r>
              <a:rPr lang="ru-RU" dirty="0">
                <a:latin typeface="Times New Roman" panose="02020603050405020304" pitchFamily="18" charset="0"/>
                <a:cs typeface="Times New Roman" panose="02020603050405020304" pitchFamily="18" charset="0"/>
              </a:rPr>
              <a:t> шляхом </a:t>
            </a:r>
            <a:r>
              <a:rPr lang="ru-RU" dirty="0" err="1">
                <a:latin typeface="Times New Roman" panose="02020603050405020304" pitchFamily="18" charset="0"/>
                <a:cs typeface="Times New Roman" panose="02020603050405020304" pitchFamily="18" charset="0"/>
              </a:rPr>
              <a:t>токенізації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необхідно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скористатися</a:t>
            </a:r>
            <a:r>
              <a:rPr lang="ru-RU" dirty="0">
                <a:latin typeface="Times New Roman" panose="02020603050405020304" pitchFamily="18" charset="0"/>
                <a:cs typeface="Times New Roman" panose="02020603050405020304" pitchFamily="18" charset="0"/>
              </a:rPr>
              <a:t> методом  </a:t>
            </a:r>
            <a:r>
              <a:rPr lang="de-DE" b="1" dirty="0" err="1">
                <a:latin typeface="Times New Roman" panose="02020603050405020304" pitchFamily="18" charset="0"/>
                <a:cs typeface="Times New Roman" panose="02020603050405020304" pitchFamily="18" charset="0"/>
              </a:rPr>
              <a:t>pos_tag</a:t>
            </a:r>
            <a:r>
              <a:rPr lang="de-DE"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a:t>
            </a:r>
          </a:p>
          <a:p>
            <a:pPr marL="0" indent="457200" algn="just">
              <a:lnSpc>
                <a:spcPct val="110000"/>
              </a:lnSpc>
              <a:spcBef>
                <a:spcPts val="0"/>
              </a:spcBef>
              <a:buNone/>
            </a:pPr>
            <a:r>
              <a:rPr lang="uk-UA" dirty="0">
                <a:latin typeface="Times New Roman" panose="02020603050405020304" pitchFamily="18" charset="0"/>
                <a:cs typeface="Times New Roman" panose="02020603050405020304" pitchFamily="18" charset="0"/>
              </a:rPr>
              <a:t>Метод</a:t>
            </a:r>
            <a:r>
              <a:rPr lang="uk-UA" b="1" dirty="0">
                <a:latin typeface="Times New Roman" panose="02020603050405020304" pitchFamily="18" charset="0"/>
                <a:cs typeface="Times New Roman" panose="02020603050405020304" pitchFamily="18" charset="0"/>
              </a:rPr>
              <a:t> </a:t>
            </a:r>
            <a:r>
              <a:rPr lang="de-DE" b="1" dirty="0" err="1">
                <a:latin typeface="Times New Roman" panose="02020603050405020304" pitchFamily="18" charset="0"/>
                <a:cs typeface="Times New Roman" panose="02020603050405020304" pitchFamily="18" charset="0"/>
              </a:rPr>
              <a:t>pos_tag</a:t>
            </a:r>
            <a:r>
              <a:rPr lang="de-DE"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приймає</a:t>
            </a:r>
            <a:r>
              <a:rPr lang="ru-RU" dirty="0">
                <a:latin typeface="Times New Roman" panose="02020603050405020304" pitchFamily="18" charset="0"/>
                <a:cs typeface="Times New Roman" panose="02020603050405020304" pitchFamily="18" charset="0"/>
              </a:rPr>
              <a:t> список </a:t>
            </a:r>
            <a:r>
              <a:rPr lang="ru-RU" dirty="0" err="1">
                <a:latin typeface="Times New Roman" panose="02020603050405020304" pitchFamily="18" charset="0"/>
                <a:cs typeface="Times New Roman" panose="02020603050405020304" pitchFamily="18" charset="0"/>
              </a:rPr>
              <a:t>токенізованих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позначає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кожне</a:t>
            </a:r>
            <a:r>
              <a:rPr lang="ru-RU" dirty="0">
                <a:latin typeface="Times New Roman" panose="02020603050405020304" pitchFamily="18" charset="0"/>
                <a:cs typeface="Times New Roman" panose="02020603050405020304" pitchFamily="18" charset="0"/>
              </a:rPr>
              <a:t> з них </a:t>
            </a:r>
            <a:r>
              <a:rPr lang="ru-RU" dirty="0" err="1">
                <a:latin typeface="Times New Roman" panose="02020603050405020304" pitchFamily="18" charset="0"/>
                <a:cs typeface="Times New Roman" panose="02020603050405020304" pitchFamily="18" charset="0"/>
              </a:rPr>
              <a:t>відповідним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ідентифікатором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кортежі</a:t>
            </a:r>
            <a:r>
              <a:rPr lang="ru-RU" dirty="0">
                <a:latin typeface="Times New Roman" panose="02020603050405020304" pitchFamily="18" charset="0"/>
                <a:cs typeface="Times New Roman" panose="02020603050405020304" pitchFamily="18" charset="0"/>
              </a:rPr>
              <a:t>. </a:t>
            </a:r>
          </a:p>
          <a:p>
            <a:pPr marL="0" indent="457200" algn="just">
              <a:lnSpc>
                <a:spcPct val="110000"/>
              </a:lnSpc>
              <a:spcBef>
                <a:spcPts val="0"/>
              </a:spcBef>
              <a:buNone/>
            </a:pP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VB </a:t>
            </a:r>
            <a:r>
              <a:rPr lang="ru-RU" dirty="0" err="1">
                <a:latin typeface="Times New Roman" panose="02020603050405020304" pitchFamily="18" charset="0"/>
                <a:cs typeface="Times New Roman" panose="02020603050405020304" pitchFamily="18" charset="0"/>
              </a:rPr>
              <a:t>відноситься</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дієслова</a:t>
            </a:r>
            <a:r>
              <a:rPr lang="ru-RU"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NNS </a:t>
            </a:r>
            <a:r>
              <a:rPr lang="ru-RU" dirty="0" err="1">
                <a:latin typeface="Times New Roman" panose="02020603050405020304" pitchFamily="18" charset="0"/>
                <a:cs typeface="Times New Roman" panose="02020603050405020304" pitchFamily="18" charset="0"/>
              </a:rPr>
              <a:t>відноситься</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іменникам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множини</a:t>
            </a:r>
            <a:r>
              <a:rPr lang="ru-RU"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DT </a:t>
            </a:r>
            <a:r>
              <a:rPr lang="ru-RU" dirty="0" err="1">
                <a:latin typeface="Times New Roman" panose="02020603050405020304" pitchFamily="18" charset="0"/>
                <a:cs typeface="Times New Roman" panose="02020603050405020304" pitchFamily="18" charset="0"/>
              </a:rPr>
              <a:t>відноситься</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визначника</a:t>
            </a:r>
            <a:r>
              <a:rPr lang="ru-RU" dirty="0">
                <a:latin typeface="Times New Roman" panose="02020603050405020304" pitchFamily="18" charset="0"/>
                <a:cs typeface="Times New Roman" panose="02020603050405020304" pitchFamily="18" charset="0"/>
              </a:rPr>
              <a:t>». </a:t>
            </a:r>
          </a:p>
          <a:p>
            <a:pPr marL="0" indent="457200" algn="just">
              <a:lnSpc>
                <a:spcPct val="110000"/>
              </a:lnSpc>
              <a:spcBef>
                <a:spcPts val="0"/>
              </a:spcBef>
              <a:buNone/>
            </a:pPr>
            <a:r>
              <a:rPr lang="ru-RU" dirty="0" err="1">
                <a:latin typeface="Times New Roman" panose="02020603050405020304" pitchFamily="18" charset="0"/>
                <a:cs typeface="Times New Roman" panose="02020603050405020304" pitchFamily="18" charset="0"/>
              </a:rPr>
              <a:t>Ці</a:t>
            </a:r>
            <a:r>
              <a:rPr lang="ru-RU" dirty="0">
                <a:latin typeface="Times New Roman" panose="02020603050405020304" pitchFamily="18" charset="0"/>
                <a:cs typeface="Times New Roman" panose="02020603050405020304" pitchFamily="18" charset="0"/>
              </a:rPr>
              <a:t> теги </a:t>
            </a:r>
            <a:r>
              <a:rPr lang="ru-RU" dirty="0" err="1">
                <a:latin typeface="Times New Roman" panose="02020603050405020304" pitchFamily="18" charset="0"/>
                <a:cs typeface="Times New Roman" panose="02020603050405020304" pitchFamily="18" charset="0"/>
              </a:rPr>
              <a:t>майже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завжди</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досить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точними</a:t>
            </a:r>
            <a:r>
              <a:rPr lang="ru-RU" dirty="0">
                <a:latin typeface="Times New Roman" panose="02020603050405020304" pitchFamily="18" charset="0"/>
                <a:cs typeface="Times New Roman" panose="02020603050405020304" pitchFamily="18" charset="0"/>
              </a:rPr>
              <a:t>, але </a:t>
            </a:r>
            <a:r>
              <a:rPr lang="ru-RU" dirty="0" err="1">
                <a:latin typeface="Times New Roman" panose="02020603050405020304" pitchFamily="18" charset="0"/>
                <a:cs typeface="Times New Roman" panose="02020603050405020304" pitchFamily="18" charset="0"/>
              </a:rPr>
              <a:t>іноді</a:t>
            </a:r>
            <a:r>
              <a:rPr lang="ru-RU" dirty="0">
                <a:latin typeface="Times New Roman" panose="02020603050405020304" pitchFamily="18" charset="0"/>
                <a:cs typeface="Times New Roman" panose="02020603050405020304" pitchFamily="18" charset="0"/>
              </a:rPr>
              <a:t> вони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неточними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Однак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попередньо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зазвичай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припускають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англійська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мова</a:t>
            </a:r>
            <a:r>
              <a:rPr lang="ru-RU" dirty="0">
                <a:latin typeface="Times New Roman" panose="02020603050405020304" pitchFamily="18" charset="0"/>
                <a:cs typeface="Times New Roman" panose="02020603050405020304" pitchFamily="18" charset="0"/>
              </a:rPr>
              <a:t> написана правильно з </a:t>
            </a:r>
            <a:r>
              <a:rPr lang="ru-RU" dirty="0" err="1">
                <a:latin typeface="Times New Roman" panose="02020603050405020304" pitchFamily="18" charset="0"/>
                <a:cs typeface="Times New Roman" panose="02020603050405020304" pitchFamily="18" charset="0"/>
              </a:rPr>
              <a:t>дотриманням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граматичних</a:t>
            </a:r>
            <a:r>
              <a:rPr lang="ru-RU" dirty="0">
                <a:latin typeface="Times New Roman" panose="02020603050405020304" pitchFamily="18" charset="0"/>
                <a:cs typeface="Times New Roman" panose="02020603050405020304" pitchFamily="18" charset="0"/>
              </a:rPr>
              <a:t> правил.</a:t>
            </a:r>
          </a:p>
          <a:p>
            <a:pPr marL="0" indent="457200" algn="ctr">
              <a:lnSpc>
                <a:spcPct val="110000"/>
              </a:lnSpc>
              <a:spcBef>
                <a:spcPts val="0"/>
              </a:spcBef>
              <a:buNone/>
            </a:pPr>
            <a:r>
              <a:rPr lang="uk-UA" b="1" dirty="0" err="1">
                <a:latin typeface="Times New Roman" panose="02020603050405020304" pitchFamily="18" charset="0"/>
                <a:cs typeface="Times New Roman" panose="02020603050405020304" pitchFamily="18" charset="0"/>
              </a:rPr>
              <a:t>nltk.download</a:t>
            </a:r>
            <a:r>
              <a:rPr lang="uk-UA" b="1" dirty="0">
                <a:latin typeface="Times New Roman" panose="02020603050405020304" pitchFamily="18" charset="0"/>
                <a:cs typeface="Times New Roman" panose="02020603050405020304" pitchFamily="18" charset="0"/>
              </a:rPr>
              <a:t>('</a:t>
            </a:r>
            <a:r>
              <a:rPr lang="uk-UA" b="1" dirty="0" err="1">
                <a:latin typeface="Times New Roman" panose="02020603050405020304" pitchFamily="18" charset="0"/>
                <a:cs typeface="Times New Roman" panose="02020603050405020304" pitchFamily="18" charset="0"/>
              </a:rPr>
              <a:t>averaged_perceptron_tagger</a:t>
            </a:r>
            <a:r>
              <a:rPr lang="uk-UA" b="1" dirty="0">
                <a:latin typeface="Times New Roman" panose="02020603050405020304" pitchFamily="18" charset="0"/>
                <a:cs typeface="Times New Roman" panose="02020603050405020304" pitchFamily="18" charset="0"/>
              </a:rPr>
              <a:t>')</a:t>
            </a:r>
          </a:p>
          <a:p>
            <a:pPr marL="0" indent="0">
              <a:buNone/>
            </a:pPr>
            <a:endParaRPr lang="uk-UA" dirty="0"/>
          </a:p>
        </p:txBody>
      </p:sp>
    </p:spTree>
    <p:extLst>
      <p:ext uri="{BB962C8B-B14F-4D97-AF65-F5344CB8AC3E}">
        <p14:creationId xmlns:p14="http://schemas.microsoft.com/office/powerpoint/2010/main" val="146103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02015" y="618262"/>
            <a:ext cx="9478766" cy="4351338"/>
          </a:xfrm>
          <a:prstGeom prst="rect">
            <a:avLst/>
          </a:prstGeom>
        </p:spPr>
      </p:pic>
      <p:pic>
        <p:nvPicPr>
          <p:cNvPr id="5" name="Рисунок 4"/>
          <p:cNvPicPr>
            <a:picLocks noChangeAspect="1"/>
          </p:cNvPicPr>
          <p:nvPr/>
        </p:nvPicPr>
        <p:blipFill>
          <a:blip r:embed="rId3"/>
          <a:stretch>
            <a:fillRect/>
          </a:stretch>
        </p:blipFill>
        <p:spPr>
          <a:xfrm>
            <a:off x="0" y="5156032"/>
            <a:ext cx="11896078" cy="1350820"/>
          </a:xfrm>
          <a:prstGeom prst="rect">
            <a:avLst/>
          </a:prstGeom>
        </p:spPr>
      </p:pic>
    </p:spTree>
    <p:extLst>
      <p:ext uri="{BB962C8B-B14F-4D97-AF65-F5344CB8AC3E}">
        <p14:creationId xmlns:p14="http://schemas.microsoft.com/office/powerpoint/2010/main" val="371246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Висновки</a:t>
            </a:r>
          </a:p>
        </p:txBody>
      </p:sp>
      <p:sp>
        <p:nvSpPr>
          <p:cNvPr id="3" name="Объект 2"/>
          <p:cNvSpPr>
            <a:spLocks noGrp="1"/>
          </p:cNvSpPr>
          <p:nvPr>
            <p:ph idx="1"/>
          </p:nvPr>
        </p:nvSpPr>
        <p:spPr>
          <a:xfrm>
            <a:off x="838200" y="1260628"/>
            <a:ext cx="10515600" cy="5086905"/>
          </a:xfrm>
        </p:spPr>
        <p:txBody>
          <a:bodyPr>
            <a:normAutofit fontScale="92500" lnSpcReduction="20000"/>
          </a:bodyPr>
          <a:lstStyle/>
          <a:p>
            <a:pPr algn="just" fontAlgn="base">
              <a:lnSpc>
                <a:spcPct val="120000"/>
              </a:lnSpc>
              <a:spcBef>
                <a:spcPts val="0"/>
              </a:spcBef>
            </a:pPr>
            <a:r>
              <a:rPr lang="uk-UA" dirty="0">
                <a:latin typeface="Times New Roman" panose="02020603050405020304" pitchFamily="18" charset="0"/>
                <a:cs typeface="Times New Roman" panose="02020603050405020304" pitchFamily="18" charset="0"/>
              </a:rPr>
              <a:t>Обробка природної мови використовується для побудови таких програм, як класифікація тексту, інтелектуальний чат-бот, сентиментальний аналіз, переклад мови тощо.</a:t>
            </a:r>
          </a:p>
          <a:p>
            <a:pPr algn="just" fontAlgn="base">
              <a:lnSpc>
                <a:spcPct val="120000"/>
              </a:lnSpc>
              <a:spcBef>
                <a:spcPts val="0"/>
              </a:spcBef>
            </a:pPr>
            <a:r>
              <a:rPr lang="uk-UA" dirty="0">
                <a:latin typeface="Times New Roman" panose="02020603050405020304" pitchFamily="18" charset="0"/>
                <a:cs typeface="Times New Roman" panose="02020603050405020304" pitchFamily="18" charset="0"/>
              </a:rPr>
              <a:t>Набір інструментів "Природна мова" має дуже важливий модуль </a:t>
            </a:r>
            <a:r>
              <a:rPr lang="de-DE" dirty="0">
                <a:latin typeface="Times New Roman" panose="02020603050405020304" pitchFamily="18" charset="0"/>
                <a:cs typeface="Times New Roman" panose="02020603050405020304" pitchFamily="18" charset="0"/>
              </a:rPr>
              <a:t>NLTK </a:t>
            </a:r>
            <a:r>
              <a:rPr lang="uk-UA" dirty="0">
                <a:latin typeface="Times New Roman" panose="02020603050405020304" pitchFamily="18" charset="0"/>
                <a:cs typeface="Times New Roman" panose="02020603050405020304" pitchFamily="18" charset="0"/>
              </a:rPr>
              <a:t>для позначення речення, який додатково складається з </a:t>
            </a:r>
            <a:r>
              <a:rPr lang="uk-UA" dirty="0" err="1">
                <a:latin typeface="Times New Roman" panose="02020603050405020304" pitchFamily="18" charset="0"/>
                <a:cs typeface="Times New Roman" panose="02020603050405020304" pitchFamily="18" charset="0"/>
              </a:rPr>
              <a:t>підмодулів</a:t>
            </a:r>
            <a:r>
              <a:rPr lang="uk-UA" dirty="0">
                <a:latin typeface="Times New Roman" panose="02020603050405020304" pitchFamily="18" charset="0"/>
                <a:cs typeface="Times New Roman" panose="02020603050405020304" pitchFamily="18" charset="0"/>
              </a:rPr>
              <a:t>.</a:t>
            </a:r>
          </a:p>
          <a:p>
            <a:pPr algn="just" fontAlgn="base">
              <a:lnSpc>
                <a:spcPct val="120000"/>
              </a:lnSpc>
              <a:spcBef>
                <a:spcPts val="0"/>
              </a:spcBef>
            </a:pPr>
            <a:r>
              <a:rPr lang="uk-UA" dirty="0" err="1">
                <a:latin typeface="Times New Roman" panose="02020603050405020304" pitchFamily="18" charset="0"/>
                <a:cs typeface="Times New Roman" panose="02020603050405020304" pitchFamily="18" charset="0"/>
              </a:rPr>
              <a:t>Токенізація</a:t>
            </a:r>
            <a:r>
              <a:rPr lang="uk-UA" dirty="0">
                <a:latin typeface="Times New Roman" panose="02020603050405020304" pitchFamily="18" charset="0"/>
                <a:cs typeface="Times New Roman" panose="02020603050405020304" pitchFamily="18" charset="0"/>
              </a:rPr>
              <a:t> в НЛП - це процес, за допомогою якого велика кількість тексту ділиться на менші частини, які називаються лексемами.</a:t>
            </a:r>
          </a:p>
          <a:p>
            <a:pPr algn="just" fontAlgn="base">
              <a:lnSpc>
                <a:spcPct val="120000"/>
              </a:lnSpc>
              <a:spcBef>
                <a:spcPts val="0"/>
              </a:spcBef>
            </a:pPr>
            <a:r>
              <a:rPr lang="uk-UA" b="1" dirty="0">
                <a:latin typeface="Times New Roman" panose="02020603050405020304" pitchFamily="18" charset="0"/>
                <a:cs typeface="Times New Roman" panose="02020603050405020304" pitchFamily="18" charset="0"/>
              </a:rPr>
              <a:t>Метод </a:t>
            </a:r>
            <a:r>
              <a:rPr lang="de-DE" b="1" dirty="0" err="1">
                <a:latin typeface="Times New Roman" panose="02020603050405020304" pitchFamily="18" charset="0"/>
                <a:cs typeface="Times New Roman" panose="02020603050405020304" pitchFamily="18" charset="0"/>
              </a:rPr>
              <a:t>sent_tokenize</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розділяє текст на речення</a:t>
            </a:r>
            <a:r>
              <a:rPr lang="de-DE"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Токенізатор</a:t>
            </a:r>
            <a:r>
              <a:rPr lang="uk-UA" dirty="0">
                <a:latin typeface="Times New Roman" panose="02020603050405020304" pitchFamily="18" charset="0"/>
                <a:cs typeface="Times New Roman" panose="02020603050405020304" pitchFamily="18" charset="0"/>
              </a:rPr>
              <a:t> речень в </a:t>
            </a:r>
            <a:r>
              <a:rPr lang="de-DE" dirty="0">
                <a:latin typeface="Times New Roman" panose="02020603050405020304" pitchFamily="18" charset="0"/>
                <a:cs typeface="Times New Roman" panose="02020603050405020304" pitchFamily="18" charset="0"/>
              </a:rPr>
              <a:t>Python NLTK </a:t>
            </a:r>
            <a:r>
              <a:rPr lang="uk-UA" dirty="0">
                <a:latin typeface="Times New Roman" panose="02020603050405020304" pitchFamily="18" charset="0"/>
                <a:cs typeface="Times New Roman" panose="02020603050405020304" pitchFamily="18" charset="0"/>
              </a:rPr>
              <a:t>є важливою функцією для машинного навчання.</a:t>
            </a:r>
          </a:p>
          <a:p>
            <a:pPr algn="just" fontAlgn="base">
              <a:lnSpc>
                <a:spcPct val="120000"/>
              </a:lnSpc>
              <a:spcBef>
                <a:spcPts val="0"/>
              </a:spcBef>
            </a:pPr>
            <a:r>
              <a:rPr lang="uk-UA" dirty="0">
                <a:latin typeface="Times New Roman" panose="02020603050405020304" pitchFamily="18" charset="0"/>
                <a:cs typeface="Times New Roman" panose="02020603050405020304" pitchFamily="18" charset="0"/>
              </a:rPr>
              <a:t>Ми використовуємо метод </a:t>
            </a:r>
            <a:r>
              <a:rPr lang="de-DE" b="1" dirty="0" err="1">
                <a:latin typeface="Times New Roman" panose="02020603050405020304" pitchFamily="18" charset="0"/>
                <a:cs typeface="Times New Roman" panose="02020603050405020304" pitchFamily="18" charset="0"/>
              </a:rPr>
              <a:t>word_tokenize</a:t>
            </a:r>
            <a:r>
              <a:rPr lang="de-DE" b="1"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щоб розділити речення на слова. Вихід маркера слів у </a:t>
            </a:r>
            <a:r>
              <a:rPr lang="de-DE" dirty="0">
                <a:latin typeface="Times New Roman" panose="02020603050405020304" pitchFamily="18" charset="0"/>
                <a:cs typeface="Times New Roman" panose="02020603050405020304" pitchFamily="18" charset="0"/>
              </a:rPr>
              <a:t>NLTK </a:t>
            </a:r>
            <a:r>
              <a:rPr lang="uk-UA" dirty="0">
                <a:latin typeface="Times New Roman" panose="02020603050405020304" pitchFamily="18" charset="0"/>
                <a:cs typeface="Times New Roman" panose="02020603050405020304" pitchFamily="18" charset="0"/>
              </a:rPr>
              <a:t>можна перетворити на </a:t>
            </a:r>
            <a:r>
              <a:rPr lang="de-DE" dirty="0">
                <a:latin typeface="Times New Roman" panose="02020603050405020304" pitchFamily="18" charset="0"/>
                <a:cs typeface="Times New Roman" panose="02020603050405020304" pitchFamily="18" charset="0"/>
              </a:rPr>
              <a:t>Data Frame </a:t>
            </a:r>
            <a:r>
              <a:rPr lang="uk-UA" dirty="0">
                <a:latin typeface="Times New Roman" panose="02020603050405020304" pitchFamily="18" charset="0"/>
                <a:cs typeface="Times New Roman" panose="02020603050405020304" pitchFamily="18" charset="0"/>
              </a:rPr>
              <a:t>для кращого розуміння тексту в програмах машинного навчання.</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910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916A59-5F36-4437-B5DF-CB79CA7B51C1}"/>
              </a:ext>
            </a:extLst>
          </p:cNvPr>
          <p:cNvSpPr>
            <a:spLocks noGrp="1"/>
          </p:cNvSpPr>
          <p:nvPr>
            <p:ph type="title"/>
          </p:nvPr>
        </p:nvSpPr>
        <p:spPr>
          <a:xfrm>
            <a:off x="838200" y="365126"/>
            <a:ext cx="10515600" cy="872548"/>
          </a:xfrm>
        </p:spPr>
        <p:txBody>
          <a:bodyPr>
            <a:normAutofit/>
          </a:bodyPr>
          <a:lstStyle/>
          <a:p>
            <a:pPr algn="ctr"/>
            <a:r>
              <a:rPr lang="uk-UA" sz="3200" dirty="0">
                <a:latin typeface="Times New Roman" panose="02020603050405020304" pitchFamily="18" charset="0"/>
                <a:cs typeface="Times New Roman" panose="02020603050405020304" pitchFamily="18" charset="0"/>
              </a:rPr>
              <a:t>Використані джерела</a:t>
            </a:r>
          </a:p>
        </p:txBody>
      </p:sp>
      <p:sp>
        <p:nvSpPr>
          <p:cNvPr id="3" name="Місце для вмісту 2">
            <a:extLst>
              <a:ext uri="{FF2B5EF4-FFF2-40B4-BE49-F238E27FC236}">
                <a16:creationId xmlns:a16="http://schemas.microsoft.com/office/drawing/2014/main" id="{D1F1AEFF-4CC6-4130-8A8D-B1A719B74B02}"/>
              </a:ext>
            </a:extLst>
          </p:cNvPr>
          <p:cNvSpPr>
            <a:spLocks noGrp="1"/>
          </p:cNvSpPr>
          <p:nvPr>
            <p:ph idx="1"/>
          </p:nvPr>
        </p:nvSpPr>
        <p:spPr/>
        <p:txBody>
          <a:bodyPr/>
          <a:lstStyle/>
          <a:p>
            <a:r>
              <a:rPr lang="en-US" dirty="0">
                <a:hlinkClick r:id="rId2"/>
              </a:rPr>
              <a:t>https://medium.com/stinopys/%D1%81%D0%BB%D0%BE%D0%B2%D0%BD%D0%B8%D0%BA-nlp-b0fab1027551#ca94</a:t>
            </a:r>
            <a:r>
              <a:rPr lang="uk-UA" dirty="0"/>
              <a:t> </a:t>
            </a:r>
            <a:r>
              <a:rPr lang="ru-RU" b="1" dirty="0"/>
              <a:t>Словник </a:t>
            </a:r>
            <a:r>
              <a:rPr lang="en-US" b="1" dirty="0"/>
              <a:t>NLP</a:t>
            </a:r>
            <a:endParaRPr lang="uk-UA" b="1" dirty="0"/>
          </a:p>
          <a:p>
            <a:r>
              <a:rPr lang="en-US" dirty="0">
                <a:hlinkClick r:id="rId3"/>
              </a:rPr>
              <a:t>https://bazilik.media/ia-stvoriuiu-chat-boty-j-rozrobliaiu-holosovykh-pomichnykiv-istorii-nlp-inzheneriv/</a:t>
            </a:r>
            <a:r>
              <a:rPr lang="uk-UA" dirty="0"/>
              <a:t> </a:t>
            </a:r>
            <a:r>
              <a:rPr lang="ru-RU" dirty="0" err="1"/>
              <a:t>Хто</a:t>
            </a:r>
            <a:r>
              <a:rPr lang="ru-RU" dirty="0"/>
              <a:t> </a:t>
            </a:r>
            <a:r>
              <a:rPr lang="ru-RU" dirty="0" err="1"/>
              <a:t>такий</a:t>
            </a:r>
            <a:r>
              <a:rPr lang="ru-RU" dirty="0"/>
              <a:t> </a:t>
            </a:r>
            <a:r>
              <a:rPr lang="en-US" dirty="0"/>
              <a:t>NLP-</a:t>
            </a:r>
            <a:r>
              <a:rPr lang="ru-RU" dirty="0" err="1"/>
              <a:t>інженер</a:t>
            </a:r>
            <a:endParaRPr lang="ru-RU" dirty="0"/>
          </a:p>
          <a:p>
            <a:r>
              <a:rPr lang="en-US" dirty="0">
                <a:hlinkClick r:id="rId4"/>
              </a:rPr>
              <a:t>https://medium.com/@felixvidalgu/nlp-for-text-classification-43a83deca302</a:t>
            </a:r>
            <a:r>
              <a:rPr lang="uk-UA" dirty="0"/>
              <a:t> </a:t>
            </a:r>
            <a:r>
              <a:rPr lang="en-US" b="1" dirty="0"/>
              <a:t>NLP</a:t>
            </a:r>
            <a:endParaRPr lang="uk-UA" b="1" dirty="0"/>
          </a:p>
          <a:p>
            <a:r>
              <a:rPr lang="en-US" dirty="0">
                <a:hlinkClick r:id="rId5"/>
              </a:rPr>
              <a:t>https://www.nltk.org/</a:t>
            </a:r>
            <a:r>
              <a:rPr lang="uk-UA" dirty="0"/>
              <a:t> Документація</a:t>
            </a:r>
          </a:p>
          <a:p>
            <a:endParaRPr lang="ru-RU" dirty="0"/>
          </a:p>
          <a:p>
            <a:endParaRPr lang="en-US" b="1" dirty="0"/>
          </a:p>
          <a:p>
            <a:endParaRPr lang="uk-UA" dirty="0"/>
          </a:p>
        </p:txBody>
      </p:sp>
    </p:spTree>
    <p:extLst>
      <p:ext uri="{BB962C8B-B14F-4D97-AF65-F5344CB8AC3E}">
        <p14:creationId xmlns:p14="http://schemas.microsoft.com/office/powerpoint/2010/main" val="293739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75F831F-AED8-408E-A5C4-4B687B754AA5}"/>
              </a:ext>
            </a:extLst>
          </p:cNvPr>
          <p:cNvSpPr>
            <a:spLocks noGrp="1"/>
          </p:cNvSpPr>
          <p:nvPr>
            <p:ph idx="1"/>
          </p:nvPr>
        </p:nvSpPr>
        <p:spPr>
          <a:xfrm>
            <a:off x="838200" y="378691"/>
            <a:ext cx="10515600" cy="5798272"/>
          </a:xfrm>
        </p:spPr>
        <p:txBody>
          <a:bodyPr>
            <a:normAutofit fontScale="92500" lnSpcReduction="20000"/>
          </a:bodyPr>
          <a:lstStyle/>
          <a:p>
            <a:pPr marL="0" indent="457200" algn="just">
              <a:lnSpc>
                <a:spcPct val="110000"/>
              </a:lnSpc>
              <a:buNone/>
            </a:pPr>
            <a:r>
              <a:rPr lang="ru-RU" b="1" i="1" dirty="0" err="1">
                <a:latin typeface="Times New Roman" panose="02020603050405020304" pitchFamily="18" charset="0"/>
                <a:cs typeface="Times New Roman" panose="02020603050405020304" pitchFamily="18" charset="0"/>
              </a:rPr>
              <a:t>Інтелектуальний</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аналіз</a:t>
            </a:r>
            <a:r>
              <a:rPr lang="ru-RU" b="1" i="1" dirty="0">
                <a:latin typeface="Times New Roman" panose="02020603050405020304" pitchFamily="18" charset="0"/>
                <a:cs typeface="Times New Roman" panose="02020603050405020304" pitchFamily="18" charset="0"/>
              </a:rPr>
              <a:t> тексту </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Text mining) – </a:t>
            </a:r>
            <a:r>
              <a:rPr lang="ru-RU" dirty="0" err="1">
                <a:latin typeface="Times New Roman" panose="02020603050405020304" pitchFamily="18" charset="0"/>
                <a:cs typeface="Times New Roman" panose="02020603050405020304" pitchFamily="18" charset="0"/>
              </a:rPr>
              <a:t>напрям</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інтелектуального</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аналізу</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(англ. </a:t>
            </a:r>
            <a:r>
              <a:rPr lang="en-US" dirty="0">
                <a:latin typeface="Times New Roman" panose="02020603050405020304" pitchFamily="18" charset="0"/>
                <a:cs typeface="Times New Roman" panose="02020603050405020304" pitchFamily="18" charset="0"/>
              </a:rPr>
              <a:t>Data Mining) </a:t>
            </a:r>
            <a:r>
              <a:rPr lang="ru-RU" dirty="0">
                <a:latin typeface="Times New Roman" panose="02020603050405020304" pitchFamily="18" charset="0"/>
                <a:cs typeface="Times New Roman" panose="02020603050405020304" pitchFamily="18" charset="0"/>
              </a:rPr>
              <a:t>та штучного </a:t>
            </a:r>
            <a:r>
              <a:rPr lang="ru-RU" dirty="0" err="1">
                <a:latin typeface="Times New Roman" panose="02020603050405020304" pitchFamily="18" charset="0"/>
                <a:cs typeface="Times New Roman" panose="02020603050405020304" pitchFamily="18" charset="0"/>
              </a:rPr>
              <a:t>інтелекту</a:t>
            </a:r>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метою </a:t>
            </a:r>
            <a:r>
              <a:rPr lang="ru-RU" b="1" i="1" dirty="0" err="1">
                <a:latin typeface="Times New Roman" panose="02020603050405020304" pitchFamily="18" charset="0"/>
                <a:cs typeface="Times New Roman" panose="02020603050405020304" pitchFamily="18" charset="0"/>
              </a:rPr>
              <a:t>якого</a:t>
            </a:r>
            <a:r>
              <a:rPr lang="ru-RU" b="1" i="1" dirty="0">
                <a:latin typeface="Times New Roman" panose="02020603050405020304" pitchFamily="18" charset="0"/>
                <a:cs typeface="Times New Roman" panose="02020603050405020304" pitchFamily="18" charset="0"/>
              </a:rPr>
              <a:t> є </a:t>
            </a:r>
            <a:r>
              <a:rPr lang="ru-RU" b="1" i="1" dirty="0" err="1">
                <a:latin typeface="Times New Roman" panose="02020603050405020304" pitchFamily="18" charset="0"/>
                <a:cs typeface="Times New Roman" panose="02020603050405020304" pitchFamily="18" charset="0"/>
              </a:rPr>
              <a:t>отримання</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високоякісної</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інформації</a:t>
            </a:r>
            <a:r>
              <a:rPr lang="ru-RU" b="1" i="1" dirty="0">
                <a:latin typeface="Times New Roman" panose="02020603050405020304" pitchFamily="18" charset="0"/>
                <a:cs typeface="Times New Roman" panose="02020603050405020304" pitchFamily="18" charset="0"/>
              </a:rPr>
              <a:t> з </a:t>
            </a:r>
            <a:r>
              <a:rPr lang="ru-RU" b="1" i="1" dirty="0" err="1">
                <a:latin typeface="Times New Roman" panose="02020603050405020304" pitchFamily="18" charset="0"/>
                <a:cs typeface="Times New Roman" panose="02020603050405020304" pitchFamily="18" charset="0"/>
              </a:rPr>
              <a:t>колекцій</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текстових</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документів</a:t>
            </a:r>
            <a:r>
              <a:rPr lang="ru-RU" b="1" i="1" dirty="0">
                <a:latin typeface="Times New Roman" panose="02020603050405020304" pitchFamily="18" charset="0"/>
                <a:cs typeface="Times New Roman" panose="02020603050405020304" pitchFamily="18" charset="0"/>
              </a:rPr>
              <a:t> за </a:t>
            </a:r>
            <a:r>
              <a:rPr lang="ru-RU" b="1" i="1" dirty="0" err="1">
                <a:latin typeface="Times New Roman" panose="02020603050405020304" pitchFamily="18" charset="0"/>
                <a:cs typeface="Times New Roman" panose="02020603050405020304" pitchFamily="18" charset="0"/>
              </a:rPr>
              <a:t>допомогою</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застосування</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методів</a:t>
            </a:r>
            <a:r>
              <a:rPr lang="ru-RU" b="1" i="1" dirty="0">
                <a:latin typeface="Times New Roman" panose="02020603050405020304" pitchFamily="18" charset="0"/>
                <a:cs typeface="Times New Roman" panose="02020603050405020304" pitchFamily="18" charset="0"/>
              </a:rPr>
              <a:t> машинного </a:t>
            </a:r>
            <a:r>
              <a:rPr lang="ru-RU" b="1" i="1" dirty="0" err="1">
                <a:latin typeface="Times New Roman" panose="02020603050405020304" pitchFamily="18" charset="0"/>
                <a:cs typeface="Times New Roman" panose="02020603050405020304" pitchFamily="18" charset="0"/>
              </a:rPr>
              <a:t>навчання</a:t>
            </a:r>
            <a:r>
              <a:rPr lang="ru-RU" b="1" i="1" dirty="0">
                <a:latin typeface="Times New Roman" panose="02020603050405020304" pitchFamily="18" charset="0"/>
                <a:cs typeface="Times New Roman" panose="02020603050405020304" pitchFamily="18" charset="0"/>
              </a:rPr>
              <a:t> та </a:t>
            </a:r>
            <a:r>
              <a:rPr lang="ru-RU" b="1" i="1" dirty="0" err="1">
                <a:latin typeface="Times New Roman" panose="02020603050405020304" pitchFamily="18" charset="0"/>
                <a:cs typeface="Times New Roman" panose="02020603050405020304" pitchFamily="18" charset="0"/>
              </a:rPr>
              <a:t>обробки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природної</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мови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практика </a:t>
            </a:r>
            <a:r>
              <a:rPr lang="ru-RU" dirty="0" err="1">
                <a:latin typeface="Times New Roman" panose="02020603050405020304" pitchFamily="18" charset="0"/>
                <a:cs typeface="Times New Roman" panose="02020603050405020304" pitchFamily="18" charset="0"/>
              </a:rPr>
              <a:t>вивчення</a:t>
            </a:r>
            <a:r>
              <a:rPr lang="ru-RU" dirty="0">
                <a:latin typeface="Times New Roman" panose="02020603050405020304" pitchFamily="18" charset="0"/>
                <a:cs typeface="Times New Roman" panose="02020603050405020304" pitchFamily="18" charset="0"/>
              </a:rPr>
              <a:t> великих </a:t>
            </a:r>
            <a:r>
              <a:rPr lang="ru-RU" dirty="0" err="1">
                <a:latin typeface="Times New Roman" panose="02020603050405020304" pitchFamily="18" charset="0"/>
                <a:cs typeface="Times New Roman" panose="02020603050405020304" pitchFamily="18" charset="0"/>
              </a:rPr>
              <a:t>колекцій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письмових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ресурсів</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Oxford dictionary).</a:t>
            </a:r>
            <a:endParaRPr lang="uk-UA" dirty="0">
              <a:latin typeface="Times New Roman" panose="02020603050405020304" pitchFamily="18" charset="0"/>
              <a:cs typeface="Times New Roman" panose="02020603050405020304" pitchFamily="18" charset="0"/>
            </a:endParaRPr>
          </a:p>
          <a:p>
            <a:pPr marL="0" indent="457200" algn="just">
              <a:lnSpc>
                <a:spcPct val="110000"/>
              </a:lnSpc>
              <a:buNone/>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Метою </a:t>
            </a:r>
            <a:r>
              <a:rPr lang="en-US" b="1" i="1" dirty="0">
                <a:latin typeface="Times New Roman" panose="02020603050405020304" pitchFamily="18" charset="0"/>
                <a:cs typeface="Times New Roman" panose="02020603050405020304" pitchFamily="18" charset="0"/>
              </a:rPr>
              <a:t>Text mining </a:t>
            </a:r>
            <a:r>
              <a:rPr lang="ru-RU" dirty="0">
                <a:latin typeface="Times New Roman" panose="02020603050405020304" pitchFamily="18" charset="0"/>
                <a:cs typeface="Times New Roman" panose="02020603050405020304" pitchFamily="18" charset="0"/>
              </a:rPr>
              <a:t>є </a:t>
            </a:r>
            <a:r>
              <a:rPr lang="ru-RU" b="1" i="1" dirty="0" err="1">
                <a:latin typeface="Times New Roman" panose="02020603050405020304" pitchFamily="18" charset="0"/>
                <a:cs typeface="Times New Roman" panose="02020603050405020304" pitchFamily="18" charset="0"/>
              </a:rPr>
              <a:t>пошук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відповідної</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інформації</a:t>
            </a:r>
            <a:r>
              <a:rPr lang="ru-RU" b="1" i="1" dirty="0">
                <a:latin typeface="Times New Roman" panose="02020603050405020304" pitchFamily="18" charset="0"/>
                <a:cs typeface="Times New Roman" panose="02020603050405020304" pitchFamily="18" charset="0"/>
              </a:rPr>
              <a:t> в </a:t>
            </a:r>
            <a:r>
              <a:rPr lang="ru-RU" b="1" i="1" dirty="0" err="1">
                <a:latin typeface="Times New Roman" panose="02020603050405020304" pitchFamily="18" charset="0"/>
                <a:cs typeface="Times New Roman" panose="02020603050405020304" pitchFamily="18" charset="0"/>
              </a:rPr>
              <a:t>тексті</a:t>
            </a:r>
            <a:r>
              <a:rPr lang="ru-RU" b="1" i="1" dirty="0">
                <a:latin typeface="Times New Roman" panose="02020603050405020304" pitchFamily="18" charset="0"/>
                <a:cs typeface="Times New Roman" panose="02020603050405020304" pitchFamily="18" charset="0"/>
              </a:rPr>
              <a:t> шляхом </a:t>
            </a:r>
            <a:r>
              <a:rPr lang="ru-RU" b="1" i="1" dirty="0" err="1">
                <a:latin typeface="Times New Roman" panose="02020603050405020304" pitchFamily="18" charset="0"/>
                <a:cs typeface="Times New Roman" panose="02020603050405020304" pitchFamily="18" charset="0"/>
              </a:rPr>
              <a:t>перетворення</a:t>
            </a:r>
            <a:r>
              <a:rPr lang="ru-RU" b="1" i="1" dirty="0">
                <a:latin typeface="Times New Roman" panose="02020603050405020304" pitchFamily="18" charset="0"/>
                <a:cs typeface="Times New Roman" panose="02020603050405020304" pitchFamily="18" charset="0"/>
              </a:rPr>
              <a:t> тексту на </a:t>
            </a:r>
            <a:r>
              <a:rPr lang="ru-RU" b="1" i="1" dirty="0" err="1">
                <a:latin typeface="Times New Roman" panose="02020603050405020304" pitchFamily="18" charset="0"/>
                <a:cs typeface="Times New Roman" panose="02020603050405020304" pitchFamily="18" charset="0"/>
              </a:rPr>
              <a:t>дані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які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можуть</a:t>
            </a:r>
            <a:r>
              <a:rPr lang="ru-RU" b="1" i="1" dirty="0">
                <a:latin typeface="Times New Roman" panose="02020603050405020304" pitchFamily="18" charset="0"/>
                <a:cs typeface="Times New Roman" panose="02020603050405020304" pitchFamily="18" charset="0"/>
              </a:rPr>
              <a:t> бути </a:t>
            </a:r>
            <a:r>
              <a:rPr lang="ru-RU" b="1" i="1" dirty="0" err="1">
                <a:latin typeface="Times New Roman" panose="02020603050405020304" pitchFamily="18" charset="0"/>
                <a:cs typeface="Times New Roman" panose="02020603050405020304" pitchFamily="18" charset="0"/>
              </a:rPr>
              <a:t>використані</a:t>
            </a:r>
            <a:r>
              <a:rPr lang="ru-RU" b="1" i="1" dirty="0">
                <a:latin typeface="Times New Roman" panose="02020603050405020304" pitchFamily="18" charset="0"/>
                <a:cs typeface="Times New Roman" panose="02020603050405020304" pitchFamily="18" charset="0"/>
              </a:rPr>
              <a:t> для </a:t>
            </a:r>
            <a:r>
              <a:rPr lang="ru-RU" b="1" i="1" dirty="0" err="1">
                <a:latin typeface="Times New Roman" panose="02020603050405020304" pitchFamily="18" charset="0"/>
                <a:cs typeface="Times New Roman" panose="02020603050405020304" pitchFamily="18" charset="0"/>
              </a:rPr>
              <a:t>подальшого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аналізу</a:t>
            </a:r>
            <a:r>
              <a:rPr lang="ru-RU" b="1"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Основна</a:t>
            </a:r>
            <a:r>
              <a:rPr lang="ru-RU" dirty="0">
                <a:latin typeface="Times New Roman" panose="02020603050405020304" pitchFamily="18" charset="0"/>
                <a:cs typeface="Times New Roman" panose="02020603050405020304" pitchFamily="18" charset="0"/>
              </a:rPr>
              <a:t> задача </a:t>
            </a:r>
            <a:r>
              <a:rPr lang="en-US" dirty="0">
                <a:latin typeface="Times New Roman" panose="02020603050405020304" pitchFamily="18" charset="0"/>
                <a:cs typeface="Times New Roman" panose="02020603050405020304" pitchFamily="18" charset="0"/>
              </a:rPr>
              <a:t>Text mining </a:t>
            </a:r>
            <a:r>
              <a:rPr lang="ru-RU" dirty="0" err="1">
                <a:latin typeface="Times New Roman" panose="02020603050405020304" pitchFamily="18" charset="0"/>
                <a:cs typeface="Times New Roman" panose="02020603050405020304" pitchFamily="18" charset="0"/>
              </a:rPr>
              <a:t>полягає</a:t>
            </a:r>
            <a:r>
              <a:rPr lang="ru-RU" dirty="0">
                <a:latin typeface="Times New Roman" panose="02020603050405020304" pitchFamily="18" charset="0"/>
                <a:cs typeface="Times New Roman" panose="02020603050405020304" pitchFamily="18" charset="0"/>
              </a:rPr>
              <a:t> в тому,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виявити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cs typeface="Times New Roman" panose="02020603050405020304" pitchFamily="18" charset="0"/>
              </a:rPr>
              <a:t>, яка, </a:t>
            </a:r>
            <a:r>
              <a:rPr lang="ru-RU" dirty="0" err="1">
                <a:latin typeface="Times New Roman" panose="02020603050405020304" pitchFamily="18" charset="0"/>
                <a:cs typeface="Times New Roman" panose="02020603050405020304" pitchFamily="18" charset="0"/>
              </a:rPr>
              <a:t>можливо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невідома</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прихована</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контексті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Т</a:t>
            </a:r>
            <a:r>
              <a:rPr lang="en-US" dirty="0" err="1">
                <a:latin typeface="Times New Roman" panose="02020603050405020304" pitchFamily="18" charset="0"/>
                <a:cs typeface="Times New Roman" panose="02020603050405020304" pitchFamily="18" charset="0"/>
              </a:rPr>
              <a:t>ext</a:t>
            </a:r>
            <a:r>
              <a:rPr lang="en-US" dirty="0">
                <a:latin typeface="Times New Roman" panose="02020603050405020304" pitchFamily="18" charset="0"/>
                <a:cs typeface="Times New Roman" panose="02020603050405020304" pitchFamily="18" charset="0"/>
              </a:rPr>
              <a:t> mining </a:t>
            </a:r>
            <a:r>
              <a:rPr lang="ru-RU" dirty="0" err="1">
                <a:latin typeface="Times New Roman" panose="02020603050405020304" pitchFamily="18" charset="0"/>
                <a:cs typeface="Times New Roman" panose="02020603050405020304" pitchFamily="18" charset="0"/>
              </a:rPr>
              <a:t>виконує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допомогою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методологій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обробка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природної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мови</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Natural language processing – NLP) – </a:t>
            </a:r>
            <a:r>
              <a:rPr lang="ru-RU" dirty="0">
                <a:latin typeface="Times New Roman" panose="02020603050405020304" pitchFamily="18" charset="0"/>
                <a:cs typeface="Times New Roman" panose="02020603050405020304" pitchFamily="18" charset="0"/>
              </a:rPr>
              <a:t>одна з них, яка </a:t>
            </a:r>
            <a:r>
              <a:rPr lang="ru-RU" dirty="0" err="1">
                <a:latin typeface="Times New Roman" panose="02020603050405020304" pitchFamily="18" charset="0"/>
                <a:cs typeface="Times New Roman" panose="02020603050405020304" pitchFamily="18" charset="0"/>
              </a:rPr>
              <a:t>виконує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спеціальний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лінгвістичний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допомагає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машині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читати</a:t>
            </a:r>
            <a:r>
              <a:rPr lang="ru-RU" dirty="0">
                <a:latin typeface="Times New Roman" panose="02020603050405020304" pitchFamily="18" charset="0"/>
                <a:cs typeface="Times New Roman" panose="02020603050405020304" pitchFamily="18" charset="0"/>
              </a:rPr>
              <a:t>» текст.</a:t>
            </a:r>
          </a:p>
          <a:p>
            <a:endParaRPr lang="uk-UA" dirty="0"/>
          </a:p>
        </p:txBody>
      </p:sp>
    </p:spTree>
    <p:extLst>
      <p:ext uri="{BB962C8B-B14F-4D97-AF65-F5344CB8AC3E}">
        <p14:creationId xmlns:p14="http://schemas.microsoft.com/office/powerpoint/2010/main" val="168584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AC2A3A-7011-4B17-B2B1-B5DD9B7545FE}"/>
              </a:ext>
            </a:extLst>
          </p:cNvPr>
          <p:cNvSpPr>
            <a:spLocks noGrp="1"/>
          </p:cNvSpPr>
          <p:nvPr>
            <p:ph type="title"/>
          </p:nvPr>
        </p:nvSpPr>
        <p:spPr>
          <a:xfrm>
            <a:off x="838200" y="244765"/>
            <a:ext cx="10515600" cy="51261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Text Mining</a:t>
            </a:r>
            <a:endParaRPr lang="uk-UA" sz="32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9F5ABA79-533E-4553-A377-26E7F6C42F62}"/>
              </a:ext>
            </a:extLst>
          </p:cNvPr>
          <p:cNvSpPr>
            <a:spLocks noGrp="1"/>
          </p:cNvSpPr>
          <p:nvPr>
            <p:ph idx="1"/>
          </p:nvPr>
        </p:nvSpPr>
        <p:spPr>
          <a:xfrm>
            <a:off x="461818" y="757383"/>
            <a:ext cx="11536218" cy="6003635"/>
          </a:xfrm>
        </p:spPr>
        <p:txBody>
          <a:bodyPr>
            <a:normAutofit fontScale="62500" lnSpcReduction="20000"/>
          </a:bodyPr>
          <a:lstStyle/>
          <a:p>
            <a:pPr marL="0" indent="457200" algn="just">
              <a:lnSpc>
                <a:spcPct val="120000"/>
              </a:lnSpc>
              <a:spcBef>
                <a:spcPts val="0"/>
              </a:spcBef>
              <a:buNone/>
            </a:pPr>
            <a:r>
              <a:rPr lang="ru-RU" dirty="0" err="1">
                <a:latin typeface="Times New Roman" panose="02020603050405020304" pitchFamily="18" charset="0"/>
                <a:cs typeface="Times New Roman" panose="02020603050405020304" pitchFamily="18" charset="0"/>
              </a:rPr>
              <a:t>Підґрунтям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технології</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Text Mining – </a:t>
            </a:r>
            <a:r>
              <a:rPr lang="ru-RU" dirty="0" err="1">
                <a:latin typeface="Times New Roman" panose="02020603050405020304" pitchFamily="18" charset="0"/>
                <a:cs typeface="Times New Roman" panose="02020603050405020304" pitchFamily="18" charset="0"/>
              </a:rPr>
              <a:t>статистичний</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лінгвістичний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методи</a:t>
            </a:r>
            <a:r>
              <a:rPr lang="ru-RU" dirty="0">
                <a:latin typeface="Times New Roman" panose="02020603050405020304" pitchFamily="18" charset="0"/>
                <a:cs typeface="Times New Roman" panose="02020603050405020304" pitchFamily="18" charset="0"/>
              </a:rPr>
              <a:t> штучного </a:t>
            </a:r>
            <a:r>
              <a:rPr lang="ru-RU" dirty="0" err="1">
                <a:latin typeface="Times New Roman" panose="02020603050405020304" pitchFamily="18" charset="0"/>
                <a:cs typeface="Times New Roman" panose="02020603050405020304" pitchFamily="18" charset="0"/>
              </a:rPr>
              <a:t>інтелекту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застосовується</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проведення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навігації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неструктурованих</a:t>
            </a:r>
            <a:r>
              <a:rPr lang="ru-RU" dirty="0">
                <a:latin typeface="Times New Roman" panose="02020603050405020304" pitchFamily="18" charset="0"/>
                <a:cs typeface="Times New Roman" panose="02020603050405020304" pitchFamily="18" charset="0"/>
              </a:rPr>
              <a:t> текстах. </a:t>
            </a:r>
          </a:p>
          <a:p>
            <a:pPr marL="0" indent="457200" algn="just">
              <a:lnSpc>
                <a:spcPct val="120000"/>
              </a:lnSpc>
              <a:spcBef>
                <a:spcPts val="0"/>
              </a:spcBef>
              <a:buNone/>
            </a:pPr>
            <a:r>
              <a:rPr lang="ru-RU" dirty="0" err="1">
                <a:latin typeface="Times New Roman" panose="02020603050405020304" pitchFamily="18" charset="0"/>
                <a:cs typeface="Times New Roman" panose="02020603050405020304" pitchFamily="18" charset="0"/>
              </a:rPr>
              <a:t>Застосування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інформаційних</a:t>
            </a:r>
            <a:r>
              <a:rPr lang="ru-RU" dirty="0">
                <a:latin typeface="Times New Roman" panose="02020603050405020304" pitchFamily="18" charset="0"/>
                <a:cs typeface="Times New Roman" panose="02020603050405020304" pitchFamily="18" charset="0"/>
              </a:rPr>
              <a:t> систем </a:t>
            </a:r>
            <a:r>
              <a:rPr lang="ru-RU" dirty="0" err="1">
                <a:latin typeface="Times New Roman" panose="02020603050405020304" pitchFamily="18" charset="0"/>
                <a:cs typeface="Times New Roman" panose="02020603050405020304" pitchFamily="18" charset="0"/>
              </a:rPr>
              <a:t>класу</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Text Mining </a:t>
            </a:r>
            <a:r>
              <a:rPr lang="ru-RU" dirty="0" err="1">
                <a:latin typeface="Times New Roman" panose="02020603050405020304" pitchFamily="18" charset="0"/>
                <a:cs typeface="Times New Roman" panose="02020603050405020304" pitchFamily="18" charset="0"/>
              </a:rPr>
              <a:t>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змогу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користувачам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набувати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 </a:t>
            </a:r>
          </a:p>
          <a:p>
            <a:pPr marL="0" indent="457200" algn="just">
              <a:lnSpc>
                <a:spcPct val="120000"/>
              </a:lnSpc>
              <a:spcBef>
                <a:spcPts val="0"/>
              </a:spcBef>
              <a:buNone/>
            </a:pPr>
            <a:r>
              <a:rPr lang="ru-RU" b="1" dirty="0" err="1">
                <a:latin typeface="Times New Roman" panose="02020603050405020304" pitchFamily="18" charset="0"/>
                <a:cs typeface="Times New Roman" panose="02020603050405020304" pitchFamily="18" charset="0"/>
              </a:rPr>
              <a:t>Технології</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Text Mining </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методів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призначені</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видобування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відомостей</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текстів</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основі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сучасних</a:t>
            </a:r>
            <a:r>
              <a:rPr lang="ru-RU" dirty="0">
                <a:latin typeface="Times New Roman" panose="02020603050405020304" pitchFamily="18" charset="0"/>
                <a:cs typeface="Times New Roman" panose="02020603050405020304" pitchFamily="18" charset="0"/>
              </a:rPr>
              <a:t> ІКТ,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змогу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виявити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закономірності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користувачам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Основна</a:t>
            </a:r>
            <a:r>
              <a:rPr lang="ru-RU" b="1" dirty="0">
                <a:latin typeface="Times New Roman" panose="02020603050405020304" pitchFamily="18" charset="0"/>
                <a:cs typeface="Times New Roman" panose="02020603050405020304" pitchFamily="18" charset="0"/>
              </a:rPr>
              <a:t> мета </a:t>
            </a:r>
            <a:r>
              <a:rPr lang="en-US" b="1" dirty="0">
                <a:latin typeface="Times New Roman" panose="02020603050405020304" pitchFamily="18" charset="0"/>
                <a:cs typeface="Times New Roman" panose="02020603050405020304" pitchFamily="18" charset="0"/>
              </a:rPr>
              <a:t>Text Mining </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аналітику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працювати</a:t>
            </a:r>
            <a:r>
              <a:rPr lang="ru-RU" dirty="0">
                <a:latin typeface="Times New Roman" panose="02020603050405020304" pitchFamily="18" charset="0"/>
                <a:cs typeface="Times New Roman" panose="02020603050405020304" pitchFamily="18" charset="0"/>
              </a:rPr>
              <a:t> з великими </a:t>
            </a:r>
            <a:r>
              <a:rPr lang="ru-RU" dirty="0" err="1">
                <a:latin typeface="Times New Roman" panose="02020603050405020304" pitchFamily="18" charset="0"/>
                <a:cs typeface="Times New Roman" panose="02020603050405020304" pitchFamily="18" charset="0"/>
              </a:rPr>
              <a:t>обсягами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початкових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рахунок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автоматизації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здобуття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Основними</a:t>
            </a:r>
            <a:r>
              <a:rPr lang="ru-RU" b="1" dirty="0">
                <a:latin typeface="Times New Roman" panose="02020603050405020304" pitchFamily="18" charset="0"/>
                <a:cs typeface="Times New Roman" panose="02020603050405020304" pitchFamily="18" charset="0"/>
              </a:rPr>
              <a:t> методами </a:t>
            </a:r>
            <a:r>
              <a:rPr lang="ru-RU" b="1" dirty="0" err="1">
                <a:latin typeface="Times New Roman" panose="02020603050405020304" pitchFamily="18" charset="0"/>
                <a:cs typeface="Times New Roman" panose="02020603050405020304" pitchFamily="18" charset="0"/>
              </a:rPr>
              <a:t>технології</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Text Mining </a:t>
            </a:r>
            <a:r>
              <a:rPr lang="ru-RU" b="1" dirty="0">
                <a:latin typeface="Times New Roman" panose="02020603050405020304" pitchFamily="18" charset="0"/>
                <a:cs typeface="Times New Roman" panose="02020603050405020304" pitchFamily="18" charset="0"/>
              </a:rPr>
              <a:t>є: </a:t>
            </a:r>
          </a:p>
          <a:p>
            <a:pPr marL="1163638" algn="just">
              <a:lnSpc>
                <a:spcPct val="120000"/>
              </a:lnSpc>
              <a:spcBef>
                <a:spcPts val="0"/>
              </a:spcBef>
              <a:tabLst>
                <a:tab pos="1431925" algn="l"/>
              </a:tabLst>
            </a:pPr>
            <a:r>
              <a:rPr lang="ru-RU" dirty="0" err="1">
                <a:latin typeface="Times New Roman" panose="02020603050405020304" pitchFamily="18" charset="0"/>
                <a:cs typeface="Times New Roman" panose="02020603050405020304" pitchFamily="18" charset="0"/>
              </a:rPr>
              <a:t>класифікація</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classification); </a:t>
            </a:r>
            <a:endParaRPr lang="uk-UA" dirty="0">
              <a:latin typeface="Times New Roman" panose="02020603050405020304" pitchFamily="18" charset="0"/>
              <a:cs typeface="Times New Roman" panose="02020603050405020304" pitchFamily="18" charset="0"/>
            </a:endParaRPr>
          </a:p>
          <a:p>
            <a:pPr marL="1163638" algn="just">
              <a:lnSpc>
                <a:spcPct val="120000"/>
              </a:lnSpc>
              <a:spcBef>
                <a:spcPts val="0"/>
              </a:spcBef>
              <a:tabLst>
                <a:tab pos="1431925" algn="l"/>
              </a:tabLst>
            </a:pPr>
            <a:r>
              <a:rPr lang="ru-RU" dirty="0" err="1">
                <a:latin typeface="Times New Roman" panose="02020603050405020304" pitchFamily="18" charset="0"/>
                <a:cs typeface="Times New Roman" panose="02020603050405020304" pitchFamily="18" charset="0"/>
              </a:rPr>
              <a:t>кластеризація</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clustering); </a:t>
            </a:r>
            <a:endParaRPr lang="uk-UA" dirty="0">
              <a:latin typeface="Times New Roman" panose="02020603050405020304" pitchFamily="18" charset="0"/>
              <a:cs typeface="Times New Roman" panose="02020603050405020304" pitchFamily="18" charset="0"/>
            </a:endParaRPr>
          </a:p>
          <a:p>
            <a:pPr marL="1163638" algn="just">
              <a:lnSpc>
                <a:spcPct val="120000"/>
              </a:lnSpc>
              <a:spcBef>
                <a:spcPts val="0"/>
              </a:spcBef>
              <a:tabLst>
                <a:tab pos="1431925" algn="l"/>
              </a:tabLst>
            </a:pPr>
            <a:r>
              <a:rPr lang="ru-RU" dirty="0" err="1">
                <a:latin typeface="Times New Roman" panose="02020603050405020304" pitchFamily="18" charset="0"/>
                <a:cs typeface="Times New Roman" panose="02020603050405020304" pitchFamily="18" charset="0"/>
              </a:rPr>
              <a:t>побудова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семантичних</a:t>
            </a:r>
            <a:r>
              <a:rPr lang="ru-RU" dirty="0">
                <a:latin typeface="Times New Roman" panose="02020603050405020304" pitchFamily="18" charset="0"/>
                <a:cs typeface="Times New Roman" panose="02020603050405020304" pitchFamily="18" charset="0"/>
              </a:rPr>
              <a:t> мереж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зв’язків</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Relationship, Event </a:t>
            </a:r>
            <a:r>
              <a:rPr lang="en-US" dirty="0" err="1">
                <a:latin typeface="Times New Roman" panose="02020603050405020304" pitchFamily="18" charset="0"/>
                <a:cs typeface="Times New Roman" panose="02020603050405020304" pitchFamily="18" charset="0"/>
              </a:rPr>
              <a:t>andFact</a:t>
            </a:r>
            <a:r>
              <a:rPr lang="en-US" dirty="0">
                <a:latin typeface="Times New Roman" panose="02020603050405020304" pitchFamily="18" charset="0"/>
                <a:cs typeface="Times New Roman" panose="02020603050405020304" pitchFamily="18" charset="0"/>
              </a:rPr>
              <a:t> Extraction); </a:t>
            </a:r>
            <a:endParaRPr lang="uk-UA" dirty="0">
              <a:latin typeface="Times New Roman" panose="02020603050405020304" pitchFamily="18" charset="0"/>
              <a:cs typeface="Times New Roman" panose="02020603050405020304" pitchFamily="18" charset="0"/>
            </a:endParaRPr>
          </a:p>
          <a:p>
            <a:pPr marL="1163638" algn="just">
              <a:lnSpc>
                <a:spcPct val="120000"/>
              </a:lnSpc>
              <a:spcBef>
                <a:spcPts val="0"/>
              </a:spcBef>
              <a:tabLst>
                <a:tab pos="1431925" algn="l"/>
              </a:tabLst>
            </a:pPr>
            <a:r>
              <a:rPr lang="ru-RU" dirty="0" err="1">
                <a:latin typeface="Times New Roman" panose="02020603050405020304" pitchFamily="18" charset="0"/>
                <a:cs typeface="Times New Roman" panose="02020603050405020304" pitchFamily="18" charset="0"/>
              </a:rPr>
              <a:t>здобуття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феноменів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фактів</a:t>
            </a:r>
            <a:r>
              <a:rPr lang="ru-RU" dirty="0">
                <a:latin typeface="Times New Roman" panose="02020603050405020304" pitchFamily="18" charset="0"/>
                <a:cs typeface="Times New Roman" panose="02020603050405020304" pitchFamily="18" charset="0"/>
              </a:rPr>
              <a:t>, понять (</a:t>
            </a:r>
            <a:r>
              <a:rPr lang="en-US" dirty="0">
                <a:latin typeface="Times New Roman" panose="02020603050405020304" pitchFamily="18" charset="0"/>
                <a:cs typeface="Times New Roman" panose="02020603050405020304" pitchFamily="18" charset="0"/>
              </a:rPr>
              <a:t>feature extraction); </a:t>
            </a:r>
            <a:endParaRPr lang="uk-UA" dirty="0">
              <a:latin typeface="Times New Roman" panose="02020603050405020304" pitchFamily="18" charset="0"/>
              <a:cs typeface="Times New Roman" panose="02020603050405020304" pitchFamily="18" charset="0"/>
            </a:endParaRPr>
          </a:p>
          <a:p>
            <a:pPr marL="1163638" algn="just">
              <a:lnSpc>
                <a:spcPct val="120000"/>
              </a:lnSpc>
              <a:spcBef>
                <a:spcPts val="0"/>
              </a:spcBef>
              <a:tabLst>
                <a:tab pos="1431925" algn="l"/>
              </a:tabLst>
            </a:pPr>
            <a:r>
              <a:rPr lang="ru-RU" dirty="0" err="1">
                <a:latin typeface="Times New Roman" panose="02020603050405020304" pitchFamily="18" charset="0"/>
                <a:cs typeface="Times New Roman" panose="02020603050405020304" pitchFamily="18" charset="0"/>
              </a:rPr>
              <a:t>автоматичне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реферування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анотацій</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summarization); </a:t>
            </a:r>
            <a:endParaRPr lang="uk-UA" dirty="0">
              <a:latin typeface="Times New Roman" panose="02020603050405020304" pitchFamily="18" charset="0"/>
              <a:cs typeface="Times New Roman" panose="02020603050405020304" pitchFamily="18" charset="0"/>
            </a:endParaRPr>
          </a:p>
          <a:p>
            <a:pPr marL="1163638" algn="just">
              <a:lnSpc>
                <a:spcPct val="120000"/>
              </a:lnSpc>
              <a:spcBef>
                <a:spcPts val="0"/>
              </a:spcBef>
              <a:tabLst>
                <a:tab pos="1431925" algn="l"/>
              </a:tabLst>
            </a:pPr>
            <a:r>
              <a:rPr lang="ru-RU" dirty="0" err="1">
                <a:latin typeface="Times New Roman" panose="02020603050405020304" pitchFamily="18" charset="0"/>
                <a:cs typeface="Times New Roman" panose="02020603050405020304" pitchFamily="18" charset="0"/>
              </a:rPr>
              <a:t>відповідь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запити</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question answering); </a:t>
            </a:r>
            <a:endParaRPr lang="uk-UA" dirty="0">
              <a:latin typeface="Times New Roman" panose="02020603050405020304" pitchFamily="18" charset="0"/>
              <a:cs typeface="Times New Roman" panose="02020603050405020304" pitchFamily="18" charset="0"/>
            </a:endParaRPr>
          </a:p>
          <a:p>
            <a:pPr marL="1163638" algn="just">
              <a:lnSpc>
                <a:spcPct val="120000"/>
              </a:lnSpc>
              <a:spcBef>
                <a:spcPts val="0"/>
              </a:spcBef>
              <a:tabLst>
                <a:tab pos="1431925" algn="l"/>
              </a:tabLst>
            </a:pPr>
            <a:r>
              <a:rPr lang="ru-RU" dirty="0" err="1">
                <a:latin typeface="Times New Roman" panose="02020603050405020304" pitchFamily="18" charset="0"/>
                <a:cs typeface="Times New Roman" panose="02020603050405020304" pitchFamily="18" charset="0"/>
              </a:rPr>
              <a:t>тематичне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індексування</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thematic indexing); </a:t>
            </a:r>
            <a:endParaRPr lang="uk-UA" dirty="0">
              <a:latin typeface="Times New Roman" panose="02020603050405020304" pitchFamily="18" charset="0"/>
              <a:cs typeface="Times New Roman" panose="02020603050405020304" pitchFamily="18" charset="0"/>
            </a:endParaRPr>
          </a:p>
          <a:p>
            <a:pPr marL="1163638" algn="just">
              <a:lnSpc>
                <a:spcPct val="120000"/>
              </a:lnSpc>
              <a:spcBef>
                <a:spcPts val="0"/>
              </a:spcBef>
              <a:tabLst>
                <a:tab pos="1431925" algn="l"/>
              </a:tabLst>
            </a:pPr>
            <a:r>
              <a:rPr lang="ru-RU" dirty="0" err="1">
                <a:latin typeface="Times New Roman" panose="02020603050405020304" pitchFamily="18" charset="0"/>
                <a:cs typeface="Times New Roman" panose="02020603050405020304" pitchFamily="18" charset="0"/>
              </a:rPr>
              <a:t>пошук</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ключовими</a:t>
            </a:r>
            <a:r>
              <a:rPr lang="ru-RU" dirty="0">
                <a:latin typeface="Times New Roman" panose="02020603050405020304" pitchFamily="18" charset="0"/>
                <a:cs typeface="Times New Roman" panose="02020603050405020304" pitchFamily="18" charset="0"/>
              </a:rPr>
              <a:t> словами (</a:t>
            </a:r>
            <a:r>
              <a:rPr lang="en-US" dirty="0">
                <a:latin typeface="Times New Roman" panose="02020603050405020304" pitchFamily="18" charset="0"/>
                <a:cs typeface="Times New Roman" panose="02020603050405020304" pitchFamily="18" charset="0"/>
              </a:rPr>
              <a:t>keyword searching)</a:t>
            </a:r>
            <a:r>
              <a:rPr lang="uk-UA" dirty="0">
                <a:latin typeface="Times New Roman" panose="02020603050405020304" pitchFamily="18" charset="0"/>
                <a:cs typeface="Times New Roman" panose="02020603050405020304" pitchFamily="18" charset="0"/>
              </a:rPr>
              <a:t>, та ін.</a:t>
            </a:r>
          </a:p>
          <a:p>
            <a:pPr marL="0" indent="457200" algn="just">
              <a:lnSpc>
                <a:spcPct val="120000"/>
              </a:lnSpc>
              <a:spcBef>
                <a:spcPts val="0"/>
              </a:spcBef>
              <a:buNone/>
            </a:pPr>
            <a:endParaRPr lang="ru-RU"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ru-RU" dirty="0">
                <a:latin typeface="Times New Roman" panose="02020603050405020304" pitchFamily="18" charset="0"/>
                <a:cs typeface="Times New Roman" panose="02020603050405020304" pitchFamily="18" charset="0"/>
              </a:rPr>
              <a:t>Прикладом </a:t>
            </a:r>
            <a:r>
              <a:rPr lang="ru-RU" dirty="0" err="1">
                <a:latin typeface="Times New Roman" panose="02020603050405020304" pitchFamily="18" charset="0"/>
                <a:cs typeface="Times New Roman" panose="02020603050405020304" pitchFamily="18" charset="0"/>
              </a:rPr>
              <a:t>ефективного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застосовування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технологій</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Text Mining </a:t>
            </a:r>
            <a:r>
              <a:rPr lang="ru-RU" dirty="0">
                <a:latin typeface="Times New Roman" panose="02020603050405020304" pitchFamily="18" charset="0"/>
                <a:cs typeface="Times New Roman" panose="02020603050405020304" pitchFamily="18" charset="0"/>
              </a:rPr>
              <a:t>є </a:t>
            </a:r>
            <a:r>
              <a:rPr lang="ru-RU" dirty="0" err="1">
                <a:latin typeface="Times New Roman" panose="02020603050405020304" pitchFamily="18" charset="0"/>
                <a:cs typeface="Times New Roman" panose="02020603050405020304" pitchFamily="18" charset="0"/>
              </a:rPr>
              <a:t>проведення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контентаналізу</a:t>
            </a:r>
            <a:r>
              <a:rPr lang="ru-RU" dirty="0">
                <a:latin typeface="Times New Roman" panose="02020603050405020304" pitchFamily="18" charset="0"/>
                <a:cs typeface="Times New Roman" panose="02020603050405020304" pitchFamily="18" charset="0"/>
              </a:rPr>
              <a:t>. Контент-</a:t>
            </a:r>
            <a:r>
              <a:rPr lang="ru-RU" dirty="0" err="1">
                <a:latin typeface="Times New Roman" panose="02020603050405020304" pitchFamily="18" charset="0"/>
                <a:cs typeface="Times New Roman" panose="02020603050405020304" pitchFamily="18" charset="0"/>
              </a:rPr>
              <a:t>аналіз</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Content Analysis)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якісно-кількісне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систематичне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опрацювання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оцінювання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інтерпретація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форми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змісту</a:t>
            </a:r>
            <a:r>
              <a:rPr lang="ru-RU" dirty="0">
                <a:latin typeface="Times New Roman" panose="02020603050405020304" pitchFamily="18" charset="0"/>
                <a:cs typeface="Times New Roman" panose="02020603050405020304" pitchFamily="18" charset="0"/>
              </a:rPr>
              <a:t> тексту</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0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3764"/>
          </a:xfrm>
        </p:spPr>
        <p:txBody>
          <a:bodyPr>
            <a:normAutofit fontScale="90000"/>
          </a:bodyPr>
          <a:lstStyle/>
          <a:p>
            <a:pPr algn="ctr"/>
            <a:r>
              <a:rPr lang="uk-UA" sz="3200" b="1" dirty="0">
                <a:latin typeface="Times New Roman" panose="02020603050405020304" pitchFamily="18" charset="0"/>
                <a:cs typeface="Times New Roman" panose="02020603050405020304" pitchFamily="18" charset="0"/>
              </a:rPr>
              <a:t>Що таке </a:t>
            </a:r>
            <a:r>
              <a:rPr lang="de-DE" sz="3200" b="1" dirty="0">
                <a:latin typeface="Times New Roman" panose="02020603050405020304" pitchFamily="18" charset="0"/>
                <a:cs typeface="Times New Roman" panose="02020603050405020304" pitchFamily="18" charset="0"/>
              </a:rPr>
              <a:t>Natural Language Processing?</a:t>
            </a:r>
            <a:endParaRPr lang="uk-UA" sz="3200" b="1" dirty="0"/>
          </a:p>
        </p:txBody>
      </p:sp>
      <p:sp>
        <p:nvSpPr>
          <p:cNvPr id="3" name="Объект 2"/>
          <p:cNvSpPr>
            <a:spLocks noGrp="1"/>
          </p:cNvSpPr>
          <p:nvPr>
            <p:ph idx="1"/>
          </p:nvPr>
        </p:nvSpPr>
        <p:spPr>
          <a:xfrm>
            <a:off x="266330" y="878890"/>
            <a:ext cx="11656381" cy="5717219"/>
          </a:xfrm>
        </p:spPr>
        <p:txBody>
          <a:bodyPr>
            <a:normAutofit/>
          </a:bodyPr>
          <a:lstStyle/>
          <a:p>
            <a:pPr marL="0" indent="457200" algn="just">
              <a:lnSpc>
                <a:spcPct val="100000"/>
              </a:lnSpc>
              <a:spcBef>
                <a:spcPts val="0"/>
              </a:spcBef>
              <a:buNone/>
            </a:pPr>
            <a:r>
              <a:rPr lang="de-DE" sz="2000" b="1" dirty="0">
                <a:latin typeface="Times New Roman" panose="02020603050405020304" pitchFamily="18" charset="0"/>
                <a:cs typeface="Times New Roman" panose="02020603050405020304" pitchFamily="18" charset="0"/>
              </a:rPr>
              <a:t>Natural Language Processing (</a:t>
            </a:r>
            <a:r>
              <a:rPr lang="uk-UA" sz="2000" b="1" dirty="0">
                <a:latin typeface="Times New Roman" panose="02020603050405020304" pitchFamily="18" charset="0"/>
                <a:cs typeface="Times New Roman" panose="02020603050405020304" pitchFamily="18" charset="0"/>
              </a:rPr>
              <a:t>далі – </a:t>
            </a:r>
            <a:r>
              <a:rPr lang="de-DE" sz="2000" b="1" dirty="0">
                <a:latin typeface="Times New Roman" panose="02020603050405020304" pitchFamily="18" charset="0"/>
                <a:cs typeface="Times New Roman" panose="02020603050405020304" pitchFamily="18" charset="0"/>
              </a:rPr>
              <a:t>NLP) </a:t>
            </a:r>
            <a:r>
              <a:rPr lang="de-DE"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обробка природної мови – підрозділ інформатики та </a:t>
            </a:r>
            <a:r>
              <a:rPr lang="de-DE" sz="2000" dirty="0">
                <a:latin typeface="Times New Roman" panose="02020603050405020304" pitchFamily="18" charset="0"/>
                <a:cs typeface="Times New Roman" panose="02020603050405020304" pitchFamily="18" charset="0"/>
              </a:rPr>
              <a:t>AI, </a:t>
            </a:r>
            <a:r>
              <a:rPr lang="uk-UA" sz="2000" dirty="0">
                <a:latin typeface="Times New Roman" panose="02020603050405020304" pitchFamily="18" charset="0"/>
                <a:cs typeface="Times New Roman" panose="02020603050405020304" pitchFamily="18" charset="0"/>
              </a:rPr>
              <a:t>присвячений тому, як комп'ютери аналізують природні (людські) мови.</a:t>
            </a:r>
          </a:p>
          <a:p>
            <a:pPr marL="0" indent="457200" algn="just">
              <a:lnSpc>
                <a:spcPct val="100000"/>
              </a:lnSpc>
              <a:spcBef>
                <a:spcPts val="0"/>
              </a:spcBef>
              <a:buNone/>
            </a:pPr>
            <a:r>
              <a:rPr lang="uk-UA"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NLP </a:t>
            </a:r>
            <a:r>
              <a:rPr lang="uk-UA" sz="2000" dirty="0">
                <a:latin typeface="Times New Roman" panose="02020603050405020304" pitchFamily="18" charset="0"/>
                <a:cs typeface="Times New Roman" panose="02020603050405020304" pitchFamily="18" charset="0"/>
              </a:rPr>
              <a:t>дозволяє застосовувати алгоритми машинного навчання для тексту та мовлення. Наприклад, ми можемо використовувати </a:t>
            </a:r>
            <a:r>
              <a:rPr lang="de-DE" sz="2000" dirty="0">
                <a:latin typeface="Times New Roman" panose="02020603050405020304" pitchFamily="18" charset="0"/>
                <a:cs typeface="Times New Roman" panose="02020603050405020304" pitchFamily="18" charset="0"/>
              </a:rPr>
              <a:t>NLP, </a:t>
            </a:r>
            <a:r>
              <a:rPr lang="uk-UA" sz="2000" dirty="0">
                <a:latin typeface="Times New Roman" panose="02020603050405020304" pitchFamily="18" charset="0"/>
                <a:cs typeface="Times New Roman" panose="02020603050405020304" pitchFamily="18" charset="0"/>
              </a:rPr>
              <a:t>щоб створювати системи на кшталт розпізнавання мови, узагальнення документів, машинного перекладу, виявлення спаму, розпізнавання іменованих сутностей, відповіді питання, </a:t>
            </a:r>
            <a:r>
              <a:rPr lang="uk-UA" sz="2000" dirty="0" err="1">
                <a:latin typeface="Times New Roman" panose="02020603050405020304" pitchFamily="18" charset="0"/>
                <a:cs typeface="Times New Roman" panose="02020603050405020304" pitchFamily="18" charset="0"/>
              </a:rPr>
              <a:t>автокомпліта</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предиктивного</a:t>
            </a:r>
            <a:r>
              <a:rPr lang="uk-UA" sz="2000" dirty="0">
                <a:latin typeface="Times New Roman" panose="02020603050405020304" pitchFamily="18" charset="0"/>
                <a:cs typeface="Times New Roman" panose="02020603050405020304" pitchFamily="18" charset="0"/>
              </a:rPr>
              <a:t> введення тексту тощо. </a:t>
            </a:r>
          </a:p>
          <a:p>
            <a:pPr marL="0" indent="457200" algn="just">
              <a:lnSpc>
                <a:spcPct val="100000"/>
              </a:lnSpc>
              <a:spcBef>
                <a:spcPts val="0"/>
              </a:spcBef>
              <a:buNone/>
            </a:pPr>
            <a:r>
              <a:rPr lang="uk-UA" sz="2000" dirty="0">
                <a:latin typeface="Times New Roman" panose="02020603050405020304" pitchFamily="18" charset="0"/>
                <a:cs typeface="Times New Roman" panose="02020603050405020304" pitchFamily="18" charset="0"/>
              </a:rPr>
              <a:t>Сьогодні у багатьох з нас є смартфони з розпізнаванням мови – у них використовується </a:t>
            </a:r>
            <a:r>
              <a:rPr lang="de-DE" sz="2000" dirty="0">
                <a:latin typeface="Times New Roman" panose="02020603050405020304" pitchFamily="18" charset="0"/>
                <a:cs typeface="Times New Roman" panose="02020603050405020304" pitchFamily="18" charset="0"/>
              </a:rPr>
              <a:t>NLP </a:t>
            </a:r>
            <a:r>
              <a:rPr lang="uk-UA" sz="2000" dirty="0">
                <a:latin typeface="Times New Roman" panose="02020603050405020304" pitchFamily="18" charset="0"/>
                <a:cs typeface="Times New Roman" panose="02020603050405020304" pitchFamily="18" charset="0"/>
              </a:rPr>
              <a:t>для того, щоб розуміти нашу мову. Також багато людей використовують ноутбуки із вбудованим у ОС розпізнаванням мови.</a:t>
            </a:r>
          </a:p>
          <a:p>
            <a:pPr marL="0" indent="457200" algn="just">
              <a:lnSpc>
                <a:spcPct val="100000"/>
              </a:lnSpc>
              <a:spcBef>
                <a:spcPts val="0"/>
              </a:spcBef>
              <a:buNone/>
            </a:pPr>
            <a:endParaRPr lang="uk-UA"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69796" y="3737499"/>
            <a:ext cx="8848725" cy="2257425"/>
          </a:xfrm>
          <a:prstGeom prst="rect">
            <a:avLst/>
          </a:prstGeom>
        </p:spPr>
      </p:pic>
    </p:spTree>
    <p:extLst>
      <p:ext uri="{BB962C8B-B14F-4D97-AF65-F5344CB8AC3E}">
        <p14:creationId xmlns:p14="http://schemas.microsoft.com/office/powerpoint/2010/main" val="328515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1419"/>
          </a:xfrm>
        </p:spPr>
        <p:txBody>
          <a:bodyPr>
            <a:normAutofit fontScale="90000"/>
          </a:bodyPr>
          <a:lstStyle/>
          <a:p>
            <a:pPr algn="ctr"/>
            <a:r>
              <a:rPr lang="de-DE" b="1" dirty="0">
                <a:latin typeface="Times New Roman" panose="02020603050405020304" pitchFamily="18" charset="0"/>
                <a:cs typeface="Times New Roman" panose="02020603050405020304" pitchFamily="18" charset="0"/>
              </a:rPr>
              <a:t>Cortana</a:t>
            </a:r>
            <a:endParaRPr lang="uk-UA" b="1" dirty="0"/>
          </a:p>
        </p:txBody>
      </p:sp>
      <p:sp>
        <p:nvSpPr>
          <p:cNvPr id="3" name="Объект 2"/>
          <p:cNvSpPr>
            <a:spLocks noGrp="1"/>
          </p:cNvSpPr>
          <p:nvPr>
            <p:ph idx="1"/>
          </p:nvPr>
        </p:nvSpPr>
        <p:spPr>
          <a:xfrm>
            <a:off x="838200" y="1198485"/>
            <a:ext cx="10951346" cy="4978478"/>
          </a:xfrm>
        </p:spPr>
        <p:txBody>
          <a:bodyPr/>
          <a:lstStyle/>
          <a:p>
            <a:pPr marL="0" indent="457200" algn="just">
              <a:lnSpc>
                <a:spcPct val="100000"/>
              </a:lnSpc>
              <a:spcBef>
                <a:spcPts val="0"/>
              </a:spcBef>
              <a:buNone/>
            </a:pPr>
            <a:r>
              <a:rPr lang="de-DE" dirty="0">
                <a:latin typeface="Times New Roman" panose="02020603050405020304" pitchFamily="18" charset="0"/>
                <a:cs typeface="Times New Roman" panose="02020603050405020304" pitchFamily="18" charset="0"/>
              </a:rPr>
              <a:t>Windows </a:t>
            </a:r>
            <a:r>
              <a:rPr lang="uk-UA" dirty="0">
                <a:latin typeface="Times New Roman" panose="02020603050405020304" pitchFamily="18" charset="0"/>
                <a:cs typeface="Times New Roman" panose="02020603050405020304" pitchFamily="18" charset="0"/>
              </a:rPr>
              <a:t>має віртуальний помічник </a:t>
            </a:r>
            <a:r>
              <a:rPr lang="de-DE" dirty="0">
                <a:latin typeface="Times New Roman" panose="02020603050405020304" pitchFamily="18" charset="0"/>
                <a:cs typeface="Times New Roman" panose="02020603050405020304" pitchFamily="18" charset="0"/>
              </a:rPr>
              <a:t>Cortana, </a:t>
            </a:r>
            <a:r>
              <a:rPr lang="uk-UA" dirty="0">
                <a:latin typeface="Times New Roman" panose="02020603050405020304" pitchFamily="18" charset="0"/>
                <a:cs typeface="Times New Roman" panose="02020603050405020304" pitchFamily="18" charset="0"/>
              </a:rPr>
              <a:t>який розпізнає мову. За допомогою </a:t>
            </a:r>
            <a:r>
              <a:rPr lang="de-DE" dirty="0">
                <a:latin typeface="Times New Roman" panose="02020603050405020304" pitchFamily="18" charset="0"/>
                <a:cs typeface="Times New Roman" panose="02020603050405020304" pitchFamily="18" charset="0"/>
              </a:rPr>
              <a:t>Cortana </a:t>
            </a:r>
            <a:r>
              <a:rPr lang="uk-UA" dirty="0">
                <a:latin typeface="Times New Roman" panose="02020603050405020304" pitchFamily="18" charset="0"/>
                <a:cs typeface="Times New Roman" panose="02020603050405020304" pitchFamily="18" charset="0"/>
              </a:rPr>
              <a:t>можна створювати нагадування, відкривати програми, надсилати листи, грати в ігри, дізнаватися про погоду тощо.</a:t>
            </a:r>
          </a:p>
          <a:p>
            <a:pPr marL="0" indent="457200" algn="just">
              <a:lnSpc>
                <a:spcPct val="100000"/>
              </a:lnSpc>
              <a:spcBef>
                <a:spcPts val="0"/>
              </a:spcBef>
              <a:buNone/>
            </a:pPr>
            <a:endParaRPr lang="uk-UA"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539999" y="3147596"/>
            <a:ext cx="8934450" cy="2533650"/>
          </a:xfrm>
          <a:prstGeom prst="rect">
            <a:avLst/>
          </a:prstGeom>
        </p:spPr>
      </p:pic>
    </p:spTree>
    <p:extLst>
      <p:ext uri="{BB962C8B-B14F-4D97-AF65-F5344CB8AC3E}">
        <p14:creationId xmlns:p14="http://schemas.microsoft.com/office/powerpoint/2010/main" val="275951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9625" y="542680"/>
            <a:ext cx="10515600" cy="513764"/>
          </a:xfrm>
        </p:spPr>
        <p:txBody>
          <a:bodyPr>
            <a:normAutofit fontScale="90000"/>
          </a:bodyPr>
          <a:lstStyle/>
          <a:p>
            <a:pPr algn="ctr"/>
            <a:br>
              <a:rPr lang="uk-UA" sz="3200" dirty="0">
                <a:latin typeface="Times New Roman" panose="02020603050405020304" pitchFamily="18" charset="0"/>
                <a:cs typeface="Times New Roman" panose="02020603050405020304" pitchFamily="18" charset="0"/>
              </a:rPr>
            </a:br>
            <a:r>
              <a:rPr lang="de-DE" sz="3200" b="1" dirty="0">
                <a:latin typeface="Times New Roman" panose="02020603050405020304" pitchFamily="18" charset="0"/>
                <a:cs typeface="Times New Roman" panose="02020603050405020304" pitchFamily="18" charset="0"/>
              </a:rPr>
              <a:t>Siri</a:t>
            </a:r>
            <a:br>
              <a:rPr lang="de-DE" b="1" dirty="0"/>
            </a:br>
            <a:endParaRPr lang="uk-UA" b="1" dirty="0"/>
          </a:p>
        </p:txBody>
      </p:sp>
      <p:sp>
        <p:nvSpPr>
          <p:cNvPr id="3" name="Объект 2"/>
          <p:cNvSpPr>
            <a:spLocks noGrp="1"/>
          </p:cNvSpPr>
          <p:nvPr>
            <p:ph idx="1"/>
          </p:nvPr>
        </p:nvSpPr>
        <p:spPr>
          <a:xfrm>
            <a:off x="1038687" y="1213064"/>
            <a:ext cx="10066538" cy="4859261"/>
          </a:xfrm>
        </p:spPr>
        <p:txBody>
          <a:bodyPr>
            <a:normAutofit/>
          </a:bodyPr>
          <a:lstStyle/>
          <a:p>
            <a:pPr marL="0" indent="457200" algn="just">
              <a:lnSpc>
                <a:spcPct val="100000"/>
              </a:lnSpc>
              <a:spcBef>
                <a:spcPts val="0"/>
              </a:spcBef>
              <a:buNone/>
            </a:pPr>
            <a:r>
              <a:rPr lang="de-DE" sz="2400" dirty="0">
                <a:latin typeface="Times New Roman" panose="02020603050405020304" pitchFamily="18" charset="0"/>
                <a:cs typeface="Times New Roman" panose="02020603050405020304" pitchFamily="18" charset="0"/>
              </a:rPr>
              <a:t>Siri </a:t>
            </a:r>
            <a:r>
              <a:rPr lang="uk-UA" sz="2400" dirty="0">
                <a:latin typeface="Times New Roman" panose="02020603050405020304" pitchFamily="18" charset="0"/>
                <a:cs typeface="Times New Roman" panose="02020603050405020304" pitchFamily="18" charset="0"/>
              </a:rPr>
              <a:t>це помічник для ОС від </a:t>
            </a:r>
            <a:r>
              <a:rPr lang="de-DE" sz="2400" dirty="0">
                <a:latin typeface="Times New Roman" panose="02020603050405020304" pitchFamily="18" charset="0"/>
                <a:cs typeface="Times New Roman" panose="02020603050405020304" pitchFamily="18" charset="0"/>
              </a:rPr>
              <a:t>Apple: iOS, </a:t>
            </a:r>
            <a:r>
              <a:rPr lang="de-DE" sz="2400" dirty="0" err="1">
                <a:latin typeface="Times New Roman" panose="02020603050405020304" pitchFamily="18" charset="0"/>
                <a:cs typeface="Times New Roman" panose="02020603050405020304" pitchFamily="18" charset="0"/>
              </a:rPr>
              <a:t>watchOS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macOS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HomePod</a:t>
            </a:r>
            <a:r>
              <a:rPr lang="de-DE"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та </a:t>
            </a:r>
            <a:r>
              <a:rPr lang="de-DE" sz="2400" dirty="0" err="1">
                <a:latin typeface="Times New Roman" panose="02020603050405020304" pitchFamily="18" charset="0"/>
                <a:cs typeface="Times New Roman" panose="02020603050405020304" pitchFamily="18" charset="0"/>
              </a:rPr>
              <a:t>tvOS</a:t>
            </a:r>
            <a:r>
              <a:rPr lang="de-DE"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Безліч функцій також працює через голосове управління: зателефонувати/написати будь-кому, надіслати листа, встановити таймер, зробити фото тощо.</a:t>
            </a:r>
          </a:p>
          <a:p>
            <a:pPr marL="0" indent="457200" algn="just">
              <a:lnSpc>
                <a:spcPct val="100000"/>
              </a:lnSpc>
              <a:spcBef>
                <a:spcPts val="0"/>
              </a:spcBef>
              <a:buNone/>
            </a:pPr>
            <a:endParaRPr lang="uk-UA" sz="2400"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endParaRPr lang="uk-UA"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456400" y="3135667"/>
            <a:ext cx="8782050" cy="2362200"/>
          </a:xfrm>
          <a:prstGeom prst="rect">
            <a:avLst/>
          </a:prstGeom>
        </p:spPr>
      </p:pic>
    </p:spTree>
    <p:extLst>
      <p:ext uri="{BB962C8B-B14F-4D97-AF65-F5344CB8AC3E}">
        <p14:creationId xmlns:p14="http://schemas.microsoft.com/office/powerpoint/2010/main" val="44954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3663"/>
          </a:xfrm>
        </p:spPr>
        <p:txBody>
          <a:bodyPr>
            <a:normAutofit fontScale="90000"/>
          </a:bodyPr>
          <a:lstStyle/>
          <a:p>
            <a:pPr algn="ctr"/>
            <a:br>
              <a:rPr lang="uk-UA" sz="3600" dirty="0">
                <a:latin typeface="Times New Roman" panose="02020603050405020304" pitchFamily="18" charset="0"/>
                <a:cs typeface="Times New Roman" panose="02020603050405020304" pitchFamily="18" charset="0"/>
              </a:rPr>
            </a:br>
            <a:r>
              <a:rPr lang="de-DE" sz="3600" b="1" dirty="0" err="1">
                <a:latin typeface="Times New Roman" panose="02020603050405020304" pitchFamily="18" charset="0"/>
                <a:cs typeface="Times New Roman" panose="02020603050405020304" pitchFamily="18" charset="0"/>
              </a:rPr>
              <a:t>Gmail</a:t>
            </a:r>
            <a:br>
              <a:rPr lang="de-DE" b="1" dirty="0"/>
            </a:br>
            <a:endParaRPr lang="uk-UA" b="1" dirty="0"/>
          </a:p>
        </p:txBody>
      </p:sp>
      <p:sp>
        <p:nvSpPr>
          <p:cNvPr id="3" name="Объект 2"/>
          <p:cNvSpPr>
            <a:spLocks noGrp="1"/>
          </p:cNvSpPr>
          <p:nvPr>
            <p:ph idx="1"/>
          </p:nvPr>
        </p:nvSpPr>
        <p:spPr>
          <a:xfrm>
            <a:off x="926977" y="958788"/>
            <a:ext cx="10515600" cy="5468645"/>
          </a:xfrm>
        </p:spPr>
        <p:txBody>
          <a:bodyPr/>
          <a:lstStyle/>
          <a:p>
            <a:pPr marL="0" indent="457200">
              <a:lnSpc>
                <a:spcPct val="100000"/>
              </a:lnSpc>
              <a:buNone/>
            </a:pPr>
            <a:r>
              <a:rPr lang="ru-RU" dirty="0" err="1">
                <a:latin typeface="Times New Roman" panose="02020603050405020304" pitchFamily="18" charset="0"/>
                <a:cs typeface="Times New Roman" panose="02020603050405020304" pitchFamily="18" charset="0"/>
              </a:rPr>
              <a:t>Відомий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поштовий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вміє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визначати</a:t>
            </a:r>
            <a:r>
              <a:rPr lang="ru-RU" dirty="0">
                <a:latin typeface="Times New Roman" panose="02020603050405020304" pitchFamily="18" charset="0"/>
                <a:cs typeface="Times New Roman" panose="02020603050405020304" pitchFamily="18" charset="0"/>
              </a:rPr>
              <a:t> спам,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він</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потрапляв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вхідні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вашої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поштової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скриньки</a:t>
            </a:r>
            <a:r>
              <a:rPr lang="ru-RU" dirty="0">
                <a:latin typeface="Times New Roman" panose="02020603050405020304" pitchFamily="18" charset="0"/>
                <a:cs typeface="Times New Roman" panose="02020603050405020304" pitchFamily="18" charset="0"/>
              </a:rPr>
              <a:t>.</a:t>
            </a:r>
          </a:p>
          <a:p>
            <a:pPr marL="0" indent="457200">
              <a:lnSpc>
                <a:spcPct val="100000"/>
              </a:lnSpc>
              <a:buNone/>
            </a:pP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90545" y="1914001"/>
            <a:ext cx="8829675" cy="4400550"/>
          </a:xfrm>
          <a:prstGeom prst="rect">
            <a:avLst/>
          </a:prstGeom>
        </p:spPr>
      </p:pic>
    </p:spTree>
    <p:extLst>
      <p:ext uri="{BB962C8B-B14F-4D97-AF65-F5344CB8AC3E}">
        <p14:creationId xmlns:p14="http://schemas.microsoft.com/office/powerpoint/2010/main" val="266410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1418"/>
          </a:xfrm>
        </p:spPr>
        <p:txBody>
          <a:bodyPr>
            <a:normAutofit fontScale="90000"/>
          </a:bodyPr>
          <a:lstStyle/>
          <a:p>
            <a:pPr algn="ctr"/>
            <a:br>
              <a:rPr lang="uk-UA" sz="4000" b="1" dirty="0">
                <a:latin typeface="Times New Roman" panose="02020603050405020304" pitchFamily="18" charset="0"/>
                <a:cs typeface="Times New Roman" panose="02020603050405020304" pitchFamily="18" charset="0"/>
              </a:rPr>
            </a:br>
            <a:r>
              <a:rPr lang="de-DE" sz="4000" b="1" dirty="0" err="1">
                <a:latin typeface="Times New Roman" panose="02020603050405020304" pitchFamily="18" charset="0"/>
                <a:cs typeface="Times New Roman" panose="02020603050405020304" pitchFamily="18" charset="0"/>
              </a:rPr>
              <a:t>Dialogflow</a:t>
            </a:r>
            <a:br>
              <a:rPr lang="de-DE" dirty="0"/>
            </a:br>
            <a:endParaRPr lang="uk-UA" dirty="0"/>
          </a:p>
        </p:txBody>
      </p:sp>
      <p:sp>
        <p:nvSpPr>
          <p:cNvPr id="3" name="Объект 2"/>
          <p:cNvSpPr>
            <a:spLocks noGrp="1"/>
          </p:cNvSpPr>
          <p:nvPr>
            <p:ph idx="1"/>
          </p:nvPr>
        </p:nvSpPr>
        <p:spPr>
          <a:xfrm>
            <a:off x="838200" y="1180730"/>
            <a:ext cx="10515600" cy="4996233"/>
          </a:xfrm>
        </p:spPr>
        <p:txBody>
          <a:bodyPr/>
          <a:lstStyle/>
          <a:p>
            <a:pPr marL="0" indent="0">
              <a:buNone/>
            </a:pPr>
            <a:r>
              <a:rPr lang="ru-RU" dirty="0">
                <a:latin typeface="Times New Roman" panose="02020603050405020304" pitchFamily="18" charset="0"/>
                <a:cs typeface="Times New Roman" panose="02020603050405020304" pitchFamily="18" charset="0"/>
              </a:rPr>
              <a:t>Платформа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Google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дозволяє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створювати</a:t>
            </a:r>
            <a:r>
              <a:rPr lang="ru-RU" dirty="0">
                <a:latin typeface="Times New Roman" panose="02020603050405020304" pitchFamily="18" charset="0"/>
                <a:cs typeface="Times New Roman" panose="02020603050405020304" pitchFamily="18" charset="0"/>
              </a:rPr>
              <a:t> NLP-</a:t>
            </a:r>
            <a:r>
              <a:rPr lang="ru-RU" dirty="0" err="1">
                <a:latin typeface="Times New Roman" panose="02020603050405020304" pitchFamily="18" charset="0"/>
                <a:cs typeface="Times New Roman" panose="02020603050405020304" pitchFamily="18" charset="0"/>
              </a:rPr>
              <a:t>ботів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зробити</a:t>
            </a:r>
            <a:r>
              <a:rPr lang="ru-RU" dirty="0">
                <a:latin typeface="Times New Roman" panose="02020603050405020304" pitchFamily="18" charset="0"/>
                <a:cs typeface="Times New Roman" panose="02020603050405020304" pitchFamily="18" charset="0"/>
              </a:rPr>
              <a:t> бота для </a:t>
            </a:r>
            <a:r>
              <a:rPr lang="ru-RU" dirty="0" err="1">
                <a:latin typeface="Times New Roman" panose="02020603050405020304" pitchFamily="18" charset="0"/>
                <a:cs typeface="Times New Roman" panose="02020603050405020304" pitchFamily="18" charset="0"/>
              </a:rPr>
              <a:t>замовлення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піци</a:t>
            </a:r>
            <a:r>
              <a:rPr lang="ru-RU" dirty="0">
                <a:latin typeface="Times New Roman" panose="02020603050405020304" pitchFamily="18" charset="0"/>
                <a:cs typeface="Times New Roman" panose="02020603050405020304" pitchFamily="18" charset="0"/>
              </a:rPr>
              <a:t>.</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70676" y="2662607"/>
            <a:ext cx="8953500" cy="2828925"/>
          </a:xfrm>
          <a:prstGeom prst="rect">
            <a:avLst/>
          </a:prstGeom>
        </p:spPr>
      </p:pic>
    </p:spTree>
    <p:extLst>
      <p:ext uri="{BB962C8B-B14F-4D97-AF65-F5344CB8AC3E}">
        <p14:creationId xmlns:p14="http://schemas.microsoft.com/office/powerpoint/2010/main" val="28926252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2259</TotalTime>
  <Words>2566</Words>
  <Application>Microsoft Office PowerPoint</Application>
  <PresentationFormat>Широкий екран</PresentationFormat>
  <Paragraphs>151</Paragraphs>
  <Slides>29</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29</vt:i4>
      </vt:variant>
    </vt:vector>
  </HeadingPairs>
  <TitlesOfParts>
    <vt:vector size="35" baseType="lpstr">
      <vt:lpstr>Arial</vt:lpstr>
      <vt:lpstr>Calibri</vt:lpstr>
      <vt:lpstr>Calibri Light</vt:lpstr>
      <vt:lpstr>Times New Roman</vt:lpstr>
      <vt:lpstr>Wingdings</vt:lpstr>
      <vt:lpstr>Тема Office</vt:lpstr>
      <vt:lpstr>    Natural Language Processing NLP   (обробка природної мови) </vt:lpstr>
      <vt:lpstr>Презентація PowerPoint</vt:lpstr>
      <vt:lpstr>Презентація PowerPoint</vt:lpstr>
      <vt:lpstr>Text Mining</vt:lpstr>
      <vt:lpstr>Що таке Natural Language Processing?</vt:lpstr>
      <vt:lpstr>Cortana</vt:lpstr>
      <vt:lpstr> Siri </vt:lpstr>
      <vt:lpstr> Gmail </vt:lpstr>
      <vt:lpstr> Dialogflow </vt:lpstr>
      <vt:lpstr>Презентація PowerPoint</vt:lpstr>
      <vt:lpstr>Яким чином машина розуміє природну мову людини?</vt:lpstr>
      <vt:lpstr>Як навчити машину розуміти природну мову?</vt:lpstr>
      <vt:lpstr>До типових завдань NLP-моделі можна віднести наступні:</vt:lpstr>
      <vt:lpstr> Популярні бібліотеки Python для NLP  </vt:lpstr>
      <vt:lpstr>Презентація PowerPoint</vt:lpstr>
      <vt:lpstr>NLTK</vt:lpstr>
      <vt:lpstr>Презентація PowerPoint</vt:lpstr>
      <vt:lpstr>Основи NLP для тексту</vt:lpstr>
      <vt:lpstr>  Токенізация текстів Токенізація - це процес, за допомогою якого велика кількість тексту ділиться на менші частини, які називаються лексемами.   </vt:lpstr>
      <vt:lpstr>Токенізація речень</vt:lpstr>
      <vt:lpstr>Токенізация  речень nltk.sent_tokenize () </vt:lpstr>
      <vt:lpstr> Токенізація слів метод word_tokenize ().  </vt:lpstr>
      <vt:lpstr> Стоп слова</vt:lpstr>
      <vt:lpstr>Токенізувати текст по словам, видалити стоп-слова</vt:lpstr>
      <vt:lpstr>Задача: знайти слова що містять більше 5 символів.</vt:lpstr>
      <vt:lpstr>Позначка частин мови (pos). Метод pos_tag() </vt:lpstr>
      <vt:lpstr>Презентація PowerPoint</vt:lpstr>
      <vt:lpstr>Висновки</vt:lpstr>
      <vt:lpstr>Використані джерела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NLTK для NLP з Python</dc:title>
  <dc:creator>Admin</dc:creator>
  <cp:lastModifiedBy>Admin</cp:lastModifiedBy>
  <cp:revision>33</cp:revision>
  <dcterms:created xsi:type="dcterms:W3CDTF">2022-09-19T18:15:27Z</dcterms:created>
  <dcterms:modified xsi:type="dcterms:W3CDTF">2023-03-12T14:48:50Z</dcterms:modified>
</cp:coreProperties>
</file>