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13"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18.03.2020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18.03.2020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18.03.2020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18.03.2020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620688"/>
            <a:ext cx="7772400" cy="1944216"/>
          </a:xfrm>
        </p:spPr>
        <p:txBody>
          <a:bodyPr/>
          <a:lstStyle/>
          <a:p>
            <a:r>
              <a:rPr lang="ru-RU" dirty="0" err="1"/>
              <a:t>ТЕОРІЯ</a:t>
            </a:r>
            <a:r>
              <a:rPr lang="ru-RU" dirty="0"/>
              <a:t> СИСТЕМ </a:t>
            </a:r>
            <a:r>
              <a:rPr lang="uk-UA" dirty="0"/>
              <a:t>І</a:t>
            </a:r>
            <a:r>
              <a:rPr lang="ru-RU" dirty="0"/>
              <a:t> </a:t>
            </a:r>
            <a:br>
              <a:rPr lang="ru-RU" dirty="0"/>
            </a:br>
            <a:r>
              <a:rPr lang="ru-RU" dirty="0" err="1"/>
              <a:t>СИСТЕМНИЙ</a:t>
            </a:r>
            <a:r>
              <a:rPr lang="ru-RU" dirty="0"/>
              <a:t> </a:t>
            </a:r>
            <a:r>
              <a:rPr lang="ru-RU" dirty="0" err="1"/>
              <a:t>АНАЛІЗ</a:t>
            </a:r>
            <a:endParaRPr lang="uk-UA" dirty="0"/>
          </a:p>
        </p:txBody>
      </p:sp>
      <p:sp>
        <p:nvSpPr>
          <p:cNvPr id="3" name="Подзаголовок 2"/>
          <p:cNvSpPr>
            <a:spLocks noGrp="1"/>
          </p:cNvSpPr>
          <p:nvPr>
            <p:ph type="subTitle" idx="1"/>
          </p:nvPr>
        </p:nvSpPr>
        <p:spPr>
          <a:xfrm>
            <a:off x="1403648" y="3068960"/>
            <a:ext cx="6400800" cy="2304256"/>
          </a:xfrm>
        </p:spPr>
        <p:txBody>
          <a:bodyPr/>
          <a:lstStyle/>
          <a:p>
            <a:r>
              <a:rPr lang="uk-UA" dirty="0">
                <a:solidFill>
                  <a:schemeClr val="tx1"/>
                </a:solidFill>
              </a:rPr>
              <a:t>ЛЕКЦІЯ </a:t>
            </a:r>
            <a:r>
              <a:rPr lang="en-US" dirty="0" smtClean="0">
                <a:solidFill>
                  <a:schemeClr val="tx1"/>
                </a:solidFill>
              </a:rPr>
              <a:t>7</a:t>
            </a:r>
            <a:endParaRPr lang="uk-UA" dirty="0">
              <a:solidFill>
                <a:schemeClr val="tx1"/>
              </a:solidFill>
            </a:endParaRPr>
          </a:p>
          <a:p>
            <a:r>
              <a:rPr lang="ru-RU" dirty="0" err="1">
                <a:solidFill>
                  <a:schemeClr val="tx1"/>
                </a:solidFill>
              </a:rPr>
              <a:t>Розкриття</a:t>
            </a:r>
            <a:r>
              <a:rPr lang="ru-RU" dirty="0">
                <a:solidFill>
                  <a:schemeClr val="tx1"/>
                </a:solidFill>
              </a:rPr>
              <a:t> </a:t>
            </a:r>
            <a:r>
              <a:rPr lang="ru-RU" dirty="0" err="1">
                <a:solidFill>
                  <a:schemeClr val="tx1"/>
                </a:solidFill>
              </a:rPr>
              <a:t>невизначеності</a:t>
            </a:r>
            <a:r>
              <a:rPr lang="ru-RU" dirty="0">
                <a:solidFill>
                  <a:schemeClr val="tx1"/>
                </a:solidFill>
              </a:rPr>
              <a:t> </a:t>
            </a:r>
            <a:r>
              <a:rPr lang="ru-RU" dirty="0" err="1">
                <a:solidFill>
                  <a:schemeClr val="tx1"/>
                </a:solidFill>
              </a:rPr>
              <a:t>цілей</a:t>
            </a:r>
            <a:r>
              <a:rPr lang="ru-RU" dirty="0">
                <a:solidFill>
                  <a:schemeClr val="tx1"/>
                </a:solidFill>
              </a:rPr>
              <a:t> у задачах системного </a:t>
            </a:r>
            <a:r>
              <a:rPr lang="ru-RU" dirty="0" err="1">
                <a:solidFill>
                  <a:schemeClr val="tx1"/>
                </a:solidFill>
              </a:rPr>
              <a:t>аналізу</a:t>
            </a:r>
            <a:endParaRPr lang="uk-UA" dirty="0"/>
          </a:p>
        </p:txBody>
      </p:sp>
    </p:spTree>
    <p:extLst>
      <p:ext uri="{BB962C8B-B14F-4D97-AF65-F5344CB8AC3E}">
        <p14:creationId xmlns:p14="http://schemas.microsoft.com/office/powerpoint/2010/main" val="3553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Література за темою лекції</a:t>
            </a:r>
            <a:endParaRPr lang="uk-UA" dirty="0"/>
          </a:p>
        </p:txBody>
      </p:sp>
      <p:sp>
        <p:nvSpPr>
          <p:cNvPr id="3" name="Объект 2"/>
          <p:cNvSpPr>
            <a:spLocks noGrp="1"/>
          </p:cNvSpPr>
          <p:nvPr>
            <p:ph idx="1"/>
          </p:nvPr>
        </p:nvSpPr>
        <p:spPr/>
        <p:txBody>
          <a:bodyPr>
            <a:normAutofit/>
          </a:bodyPr>
          <a:lstStyle/>
          <a:p>
            <a:pPr marL="0" indent="0">
              <a:buNone/>
            </a:pPr>
            <a:r>
              <a:rPr lang="uk-UA" sz="1800" dirty="0" smtClean="0"/>
              <a:t>1. </a:t>
            </a:r>
            <a:r>
              <a:rPr lang="uk-UA" sz="1800" dirty="0" err="1" smtClean="0"/>
              <a:t>Згуровський</a:t>
            </a:r>
            <a:r>
              <a:rPr lang="uk-UA" sz="1800" dirty="0" smtClean="0"/>
              <a:t> М.З., Панкратова Н.Д. Основи системного аналізу. – К.: </a:t>
            </a:r>
            <a:r>
              <a:rPr lang="en-US" sz="1800" dirty="0" err="1" smtClean="0"/>
              <a:t>BHV</a:t>
            </a:r>
            <a:r>
              <a:rPr lang="ru-RU" sz="1800" dirty="0" smtClean="0"/>
              <a:t>, 2007. – 544 с.</a:t>
            </a:r>
            <a:endParaRPr lang="uk-UA" sz="1800" dirty="0" smtClean="0"/>
          </a:p>
          <a:p>
            <a:pPr marL="0" indent="0">
              <a:buNone/>
            </a:pPr>
            <a:r>
              <a:rPr lang="ru-RU" sz="1800" dirty="0" smtClean="0"/>
              <a:t>2. Моисеев </a:t>
            </a:r>
            <a:r>
              <a:rPr lang="ru-RU" sz="1800" dirty="0" err="1"/>
              <a:t>Н.Н</a:t>
            </a:r>
            <a:r>
              <a:rPr lang="ru-RU" sz="1800" dirty="0"/>
              <a:t>. Математические задачи системного анализа. – М.: Наука, 1981.</a:t>
            </a:r>
            <a:endParaRPr lang="uk-UA" sz="1800" dirty="0"/>
          </a:p>
          <a:p>
            <a:pPr marL="0" indent="0">
              <a:buNone/>
            </a:pPr>
            <a:r>
              <a:rPr lang="ru-RU" sz="1800" dirty="0" smtClean="0"/>
              <a:t>3. Ремез </a:t>
            </a:r>
            <a:r>
              <a:rPr lang="ru-RU" sz="1800" dirty="0" err="1" smtClean="0"/>
              <a:t>Е.Я</a:t>
            </a:r>
            <a:r>
              <a:rPr lang="ru-RU" sz="1800" dirty="0" smtClean="0"/>
              <a:t>. Основы численных методов </a:t>
            </a:r>
            <a:r>
              <a:rPr lang="ru-RU" sz="1800" dirty="0" err="1" smtClean="0"/>
              <a:t>чебышевского</a:t>
            </a:r>
            <a:r>
              <a:rPr lang="ru-RU" sz="1800" dirty="0" smtClean="0"/>
              <a:t> приближения. – К.: </a:t>
            </a:r>
            <a:r>
              <a:rPr lang="ru-RU" sz="1800" dirty="0" err="1" smtClean="0"/>
              <a:t>Наукова</a:t>
            </a:r>
            <a:r>
              <a:rPr lang="ru-RU" sz="1800" dirty="0" smtClean="0"/>
              <a:t> думка, 1969. – 64 с. </a:t>
            </a:r>
            <a:endParaRPr lang="uk-UA" sz="1800" dirty="0" smtClean="0"/>
          </a:p>
          <a:p>
            <a:pPr marL="0" indent="0">
              <a:buNone/>
            </a:pPr>
            <a:r>
              <a:rPr lang="ru-RU" sz="1800" dirty="0" smtClean="0"/>
              <a:t>4. Основы </a:t>
            </a:r>
            <a:r>
              <a:rPr lang="ru-RU" sz="1800" dirty="0"/>
              <a:t>системного анализа и проектирования АСУ. Уч. пособие / </a:t>
            </a:r>
            <a:r>
              <a:rPr lang="ru-RU" sz="1800" dirty="0" err="1"/>
              <a:t>А.А</a:t>
            </a:r>
            <a:r>
              <a:rPr lang="ru-RU" sz="1800" dirty="0"/>
              <a:t>. Павлов и др. – К.: </a:t>
            </a:r>
            <a:r>
              <a:rPr lang="ru-RU" sz="1800" dirty="0" err="1"/>
              <a:t>Выща</a:t>
            </a:r>
            <a:r>
              <a:rPr lang="ru-RU" sz="1800" dirty="0"/>
              <a:t> </a:t>
            </a:r>
            <a:r>
              <a:rPr lang="ru-RU" sz="1800" dirty="0" err="1"/>
              <a:t>шк</a:t>
            </a:r>
            <a:r>
              <a:rPr lang="ru-RU" sz="1800" dirty="0"/>
              <a:t>.; 1991. – 367 с</a:t>
            </a:r>
            <a:r>
              <a:rPr lang="ru-RU" sz="1800" dirty="0" smtClean="0"/>
              <a:t>.</a:t>
            </a:r>
          </a:p>
          <a:p>
            <a:pPr marL="0" indent="0">
              <a:buNone/>
            </a:pPr>
            <a:r>
              <a:rPr lang="ru-RU" sz="1800" dirty="0" smtClean="0"/>
              <a:t>5. </a:t>
            </a:r>
            <a:r>
              <a:rPr lang="ru-RU" sz="1800" dirty="0" err="1" smtClean="0"/>
              <a:t>Гилл</a:t>
            </a:r>
            <a:r>
              <a:rPr lang="ru-RU" sz="1800" dirty="0" smtClean="0"/>
              <a:t> </a:t>
            </a:r>
            <a:r>
              <a:rPr lang="ru-RU" sz="1800" dirty="0"/>
              <a:t>Ф., </a:t>
            </a:r>
            <a:r>
              <a:rPr lang="ru-RU" sz="1800" dirty="0" err="1"/>
              <a:t>Мюррей</a:t>
            </a:r>
            <a:r>
              <a:rPr lang="ru-RU" sz="1800" dirty="0"/>
              <a:t> У., Райт М. Практическая оптимизация. Пер. с англ. – М.: Мир, </a:t>
            </a:r>
            <a:r>
              <a:rPr lang="ru-RU" sz="1800" dirty="0" smtClean="0"/>
              <a:t>1985.</a:t>
            </a:r>
          </a:p>
          <a:p>
            <a:pPr marL="0" indent="0">
              <a:buNone/>
            </a:pPr>
            <a:r>
              <a:rPr lang="ru-RU" sz="1800" dirty="0" smtClean="0"/>
              <a:t>6. </a:t>
            </a:r>
            <a:r>
              <a:rPr lang="ru-RU" sz="1800" dirty="0" err="1" smtClean="0"/>
              <a:t>Гуткин</a:t>
            </a:r>
            <a:r>
              <a:rPr lang="ru-RU" sz="1800" dirty="0" smtClean="0"/>
              <a:t> </a:t>
            </a:r>
            <a:r>
              <a:rPr lang="ru-RU" sz="1800" dirty="0" err="1"/>
              <a:t>Л.С</a:t>
            </a:r>
            <a:r>
              <a:rPr lang="ru-RU" sz="1800" dirty="0"/>
              <a:t>. Оптимизация радиоэлектронных устройств по векторному критерию. – М.: Сов. радио, 1975</a:t>
            </a:r>
            <a:r>
              <a:rPr lang="ru-RU" sz="1800" dirty="0" smtClean="0"/>
              <a:t>.</a:t>
            </a:r>
          </a:p>
          <a:p>
            <a:pPr marL="0" indent="0">
              <a:buNone/>
            </a:pPr>
            <a:r>
              <a:rPr lang="ru-RU" sz="1800" dirty="0" smtClean="0"/>
              <a:t>7. </a:t>
            </a:r>
            <a:r>
              <a:rPr lang="ru-RU" sz="1800" dirty="0" err="1" smtClean="0"/>
              <a:t>Растригин</a:t>
            </a:r>
            <a:r>
              <a:rPr lang="ru-RU" sz="1800" dirty="0" smtClean="0"/>
              <a:t> </a:t>
            </a:r>
            <a:r>
              <a:rPr lang="ru-RU" sz="1800" dirty="0" err="1"/>
              <a:t>Л.А</a:t>
            </a:r>
            <a:r>
              <a:rPr lang="ru-RU" sz="1800" dirty="0"/>
              <a:t>. Современные принципы управления сложными объектами. – М.: Сов. радио, 1980. </a:t>
            </a:r>
          </a:p>
          <a:p>
            <a:pPr marL="0" indent="0">
              <a:buNone/>
            </a:pPr>
            <a:endParaRPr lang="uk-UA" sz="1800" dirty="0" smtClean="0"/>
          </a:p>
        </p:txBody>
      </p:sp>
    </p:spTree>
    <p:extLst>
      <p:ext uri="{BB962C8B-B14F-4D97-AF65-F5344CB8AC3E}">
        <p14:creationId xmlns:p14="http://schemas.microsoft.com/office/powerpoint/2010/main" val="263699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Невизначеність</a:t>
            </a:r>
            <a:r>
              <a:rPr lang="ru-RU" dirty="0" smtClean="0"/>
              <a:t> у задачах системного </a:t>
            </a:r>
            <a:r>
              <a:rPr lang="ru-RU" dirty="0" err="1" smtClean="0"/>
              <a:t>аналізу</a:t>
            </a:r>
            <a:endParaRPr lang="uk-UA" dirty="0"/>
          </a:p>
        </p:txBody>
      </p:sp>
      <p:sp>
        <p:nvSpPr>
          <p:cNvPr id="3" name="Объект 2"/>
          <p:cNvSpPr>
            <a:spLocks noGrp="1"/>
          </p:cNvSpPr>
          <p:nvPr>
            <p:ph idx="1"/>
          </p:nvPr>
        </p:nvSpPr>
        <p:spPr/>
        <p:txBody>
          <a:bodyPr>
            <a:normAutofit/>
          </a:bodyPr>
          <a:lstStyle/>
          <a:p>
            <a:pPr marL="0" indent="0">
              <a:buNone/>
            </a:pPr>
            <a:r>
              <a:rPr lang="uk-UA" sz="2400" dirty="0" smtClean="0"/>
              <a:t>Невизначеність – типова властивість задач системного аналізу, обумовлена різноманітністю цілей, властивостей та функціями об'єктів системного аналізу. Будь яке знання дослідника є відносно неповним.</a:t>
            </a:r>
          </a:p>
          <a:p>
            <a:pPr marL="0" indent="0">
              <a:buNone/>
            </a:pPr>
            <a:r>
              <a:rPr lang="uk-UA" sz="2400" dirty="0" smtClean="0"/>
              <a:t>Розкриття невизначеностей в теорії дослідження операцій та системному аналізі. Дослідження операцій – формалізація задачі у вигляді математичних моделей та апріорно заданих обмежень та початкових даних. Системний аналіз – неповна апріорна інформація, що уточнюється в процесі розв'язання задачі.</a:t>
            </a:r>
            <a:endParaRPr lang="uk-UA" sz="2400" dirty="0"/>
          </a:p>
        </p:txBody>
      </p:sp>
    </p:spTree>
    <p:extLst>
      <p:ext uri="{BB962C8B-B14F-4D97-AF65-F5344CB8AC3E}">
        <p14:creationId xmlns:p14="http://schemas.microsoft.com/office/powerpoint/2010/main" val="238001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Види невизначеностей </a:t>
            </a:r>
            <a:endParaRPr lang="uk-UA" dirty="0"/>
          </a:p>
        </p:txBody>
      </p:sp>
      <p:sp>
        <p:nvSpPr>
          <p:cNvPr id="3" name="Объект 2"/>
          <p:cNvSpPr>
            <a:spLocks noGrp="1"/>
          </p:cNvSpPr>
          <p:nvPr>
            <p:ph idx="1"/>
          </p:nvPr>
        </p:nvSpPr>
        <p:spPr>
          <a:xfrm>
            <a:off x="457200" y="1268760"/>
            <a:ext cx="8229600" cy="5400600"/>
          </a:xfrm>
        </p:spPr>
        <p:txBody>
          <a:bodyPr>
            <a:noAutofit/>
          </a:bodyPr>
          <a:lstStyle/>
          <a:p>
            <a:pPr marL="0" indent="0">
              <a:buNone/>
            </a:pPr>
            <a:r>
              <a:rPr lang="uk-UA" sz="1800" dirty="0" smtClean="0"/>
              <a:t>У практичних задачах оптимізації та системного аналізу наявні такі види невизначеностей:</a:t>
            </a:r>
          </a:p>
          <a:p>
            <a:pPr marL="457200" indent="-457200">
              <a:buAutoNum type="arabicPeriod"/>
            </a:pPr>
            <a:r>
              <a:rPr lang="uk-UA" sz="1800" b="1" dirty="0" smtClean="0"/>
              <a:t>Невизначеність цілей </a:t>
            </a:r>
            <a:r>
              <a:rPr lang="uk-UA" sz="1800" dirty="0" smtClean="0"/>
              <a:t>– наявність декількох цілей та відповідних критеріїв оптимальності у багатокритеріальних задачах системного аналізу та оптимізації складних систем. </a:t>
            </a:r>
          </a:p>
          <a:p>
            <a:pPr marL="457200" indent="-457200">
              <a:buAutoNum type="arabicPeriod"/>
            </a:pPr>
            <a:r>
              <a:rPr lang="uk-UA" sz="1800" b="1" dirty="0" smtClean="0"/>
              <a:t>Ситуаційна невизначеність </a:t>
            </a:r>
            <a:r>
              <a:rPr lang="uk-UA" sz="1800" dirty="0" smtClean="0"/>
              <a:t>– відсутність точних знань про можливі ситуації та стан складної системи, обумовлена впливом неконтрольованих факторів на складну систему.</a:t>
            </a:r>
          </a:p>
          <a:p>
            <a:pPr marL="457200" indent="-457200">
              <a:buAutoNum type="arabicPeriod"/>
            </a:pPr>
            <a:r>
              <a:rPr lang="uk-UA" sz="1800" b="1" dirty="0" smtClean="0"/>
              <a:t>Невизначеність конфліктів </a:t>
            </a:r>
            <a:r>
              <a:rPr lang="uk-UA" sz="1800" dirty="0" smtClean="0"/>
              <a:t>– невизначеність вибору планів та цілей у декількох партнерів або супротивників в процесі сумісної діяльності. </a:t>
            </a:r>
          </a:p>
          <a:p>
            <a:pPr marL="0" indent="0">
              <a:buNone/>
            </a:pPr>
            <a:r>
              <a:rPr lang="uk-UA" sz="1800" dirty="0" smtClean="0"/>
              <a:t>Сумісний вплив всіх цих невизначеностей на функціонування складної системи створює </a:t>
            </a:r>
            <a:r>
              <a:rPr lang="uk-UA" sz="1800" b="1" dirty="0" smtClean="0"/>
              <a:t>системну невизначеність</a:t>
            </a:r>
            <a:r>
              <a:rPr lang="uk-UA" sz="1800" dirty="0" smtClean="0"/>
              <a:t>.</a:t>
            </a:r>
          </a:p>
          <a:p>
            <a:pPr marL="0" indent="0">
              <a:buNone/>
            </a:pPr>
            <a:r>
              <a:rPr lang="uk-UA" sz="1800" dirty="0" smtClean="0"/>
              <a:t>Дослідження складної системи також передбачає відтворення за експериментальними даними функціональних залежностей, що формалізовано описують цю систему. Вирішення такої задачі методами наближення та ідентифікації, узгодження зовнішніх та внутрішніх показників та вимог до нового виробу забезпечує розкриття </a:t>
            </a:r>
            <a:r>
              <a:rPr lang="uk-UA" sz="1800" b="1" dirty="0" smtClean="0"/>
              <a:t>концептуальної невизначеності</a:t>
            </a:r>
            <a:r>
              <a:rPr lang="uk-UA" sz="1800" dirty="0" smtClean="0"/>
              <a:t>. </a:t>
            </a:r>
          </a:p>
        </p:txBody>
      </p:sp>
    </p:spTree>
    <p:extLst>
      <p:ext uri="{BB962C8B-B14F-4D97-AF65-F5344CB8AC3E}">
        <p14:creationId xmlns:p14="http://schemas.microsoft.com/office/powerpoint/2010/main" val="146517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Задача розкриття невизначеності цілей</a:t>
            </a:r>
            <a:endParaRPr lang="uk-UA" dirty="0"/>
          </a:p>
        </p:txBody>
      </p:sp>
      <p:sp>
        <p:nvSpPr>
          <p:cNvPr id="3" name="Объект 2"/>
          <p:cNvSpPr>
            <a:spLocks noGrp="1"/>
          </p:cNvSpPr>
          <p:nvPr>
            <p:ph idx="1"/>
          </p:nvPr>
        </p:nvSpPr>
        <p:spPr/>
        <p:txBody>
          <a:bodyPr>
            <a:normAutofit/>
          </a:bodyPr>
          <a:lstStyle/>
          <a:p>
            <a:pPr marL="0" indent="0">
              <a:buNone/>
            </a:pPr>
            <a:r>
              <a:rPr lang="uk-UA" sz="1800" dirty="0"/>
              <a:t>Задача розкриття невизначеності </a:t>
            </a:r>
            <a:r>
              <a:rPr lang="uk-UA" sz="1800" dirty="0" smtClean="0"/>
              <a:t>цілей виникає при багатокритеріальній оптимізації складної системи:</a:t>
            </a:r>
          </a:p>
          <a:p>
            <a:pPr marL="0" indent="0">
              <a:buNone/>
            </a:pPr>
            <a:endParaRPr lang="uk-UA" sz="1800" dirty="0" smtClean="0"/>
          </a:p>
          <a:p>
            <a:pPr marL="0" indent="0">
              <a:buNone/>
            </a:pPr>
            <a:endParaRPr lang="uk-UA" sz="1800" dirty="0"/>
          </a:p>
          <a:p>
            <a:pPr marL="0" indent="0">
              <a:buNone/>
            </a:pPr>
            <a:r>
              <a:rPr lang="en-US" sz="1800" i="1" dirty="0" smtClean="0"/>
              <a:t>fi</a:t>
            </a:r>
            <a:r>
              <a:rPr lang="en-US" sz="1800" dirty="0" smtClean="0"/>
              <a:t> –</a:t>
            </a:r>
            <a:r>
              <a:rPr lang="uk-UA" sz="1800" dirty="0" smtClean="0"/>
              <a:t> цільові функції складної системи за і-м критерієм оптимальності, і=1,2, … </a:t>
            </a:r>
            <a:r>
              <a:rPr lang="en-US" sz="1800" dirty="0" smtClean="0"/>
              <a:t>m</a:t>
            </a:r>
            <a:r>
              <a:rPr lang="uk-UA" sz="1800" dirty="0" smtClean="0"/>
              <a:t>,</a:t>
            </a:r>
            <a:endParaRPr lang="en-US" sz="1800" dirty="0" smtClean="0"/>
          </a:p>
          <a:p>
            <a:pPr marL="0" indent="0">
              <a:buNone/>
            </a:pPr>
            <a:r>
              <a:rPr lang="en-US" sz="1800" dirty="0" smtClean="0"/>
              <a:t>x – </a:t>
            </a:r>
            <a:r>
              <a:rPr lang="uk-UA" sz="1800" dirty="0" smtClean="0"/>
              <a:t>вектор параметрів складної системи, що оптимізується,</a:t>
            </a:r>
            <a:endParaRPr lang="en-US" sz="1800" dirty="0"/>
          </a:p>
          <a:p>
            <a:pPr marL="0" indent="0">
              <a:buNone/>
            </a:pPr>
            <a:r>
              <a:rPr lang="en-US" sz="1800" dirty="0" smtClean="0"/>
              <a:t>D – </a:t>
            </a:r>
            <a:r>
              <a:rPr lang="uk-UA" sz="1800" dirty="0" smtClean="0"/>
              <a:t>область допустимих значень параметрів складної системи.</a:t>
            </a:r>
            <a:endParaRPr lang="en-US" sz="1800" dirty="0" smtClean="0"/>
          </a:p>
          <a:p>
            <a:pPr marL="0" indent="0">
              <a:buNone/>
            </a:pPr>
            <a:r>
              <a:rPr lang="en-US" sz="1800" dirty="0" smtClean="0"/>
              <a:t> </a:t>
            </a:r>
            <a:r>
              <a:rPr lang="uk-UA" sz="1800" dirty="0" smtClean="0"/>
              <a:t>В загальному випадки набір всіх цілей місить протиріччя, що унеможливлюють їх одночасне досягнення. Для одних цілей оптимальний розв'язок  відповідає мінімальному значенню критерію, для іншого – максимальному тощо.</a:t>
            </a:r>
          </a:p>
          <a:p>
            <a:pPr marL="0" indent="0">
              <a:buNone/>
            </a:pPr>
            <a:r>
              <a:rPr lang="uk-UA" sz="1800" dirty="0" smtClean="0"/>
              <a:t>Тому задача </a:t>
            </a:r>
            <a:r>
              <a:rPr lang="uk-UA" sz="1800" dirty="0"/>
              <a:t>розкриття невизначеності цілей </a:t>
            </a:r>
            <a:r>
              <a:rPr lang="uk-UA" sz="1800" dirty="0" smtClean="0"/>
              <a:t>зводиться до знаходження такого значення         , що забезпечує раціональний компроміс всіх заданих цілей.</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2204864"/>
            <a:ext cx="4514850" cy="55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5085184"/>
            <a:ext cx="266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8776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656184"/>
          </a:xfrm>
        </p:spPr>
        <p:txBody>
          <a:bodyPr>
            <a:noAutofit/>
          </a:bodyPr>
          <a:lstStyle/>
          <a:p>
            <a:r>
              <a:rPr lang="ru-RU" sz="3200" dirty="0" err="1"/>
              <a:t>Методи</a:t>
            </a:r>
            <a:r>
              <a:rPr lang="ru-RU" sz="3200" dirty="0"/>
              <a:t> </a:t>
            </a:r>
            <a:r>
              <a:rPr lang="ru-RU" sz="3200" dirty="0" err="1"/>
              <a:t>знаходження</a:t>
            </a:r>
            <a:r>
              <a:rPr lang="ru-RU" sz="3200" dirty="0"/>
              <a:t> </a:t>
            </a:r>
            <a:r>
              <a:rPr lang="ru-RU" sz="3200" dirty="0" err="1"/>
              <a:t>раціонального</a:t>
            </a:r>
            <a:r>
              <a:rPr lang="ru-RU" sz="3200" dirty="0"/>
              <a:t> </a:t>
            </a:r>
            <a:r>
              <a:rPr lang="ru-RU" sz="3200" dirty="0" err="1"/>
              <a:t>компромісу</a:t>
            </a:r>
            <a:r>
              <a:rPr lang="ru-RU" sz="3200" dirty="0"/>
              <a:t> та </a:t>
            </a:r>
            <a:r>
              <a:rPr lang="ru-RU" sz="3200" dirty="0" err="1"/>
              <a:t>розкриття</a:t>
            </a:r>
            <a:r>
              <a:rPr lang="ru-RU" sz="3200" dirty="0"/>
              <a:t> </a:t>
            </a:r>
            <a:r>
              <a:rPr lang="ru-RU" sz="3200" dirty="0" err="1"/>
              <a:t>невизначеності</a:t>
            </a:r>
            <a:r>
              <a:rPr lang="ru-RU" sz="3200" dirty="0"/>
              <a:t> </a:t>
            </a:r>
            <a:r>
              <a:rPr lang="ru-RU" sz="3200" dirty="0" err="1" smtClean="0"/>
              <a:t>цілей</a:t>
            </a:r>
            <a:endParaRPr lang="uk-UA" sz="3200" dirty="0"/>
          </a:p>
        </p:txBody>
      </p:sp>
      <p:sp>
        <p:nvSpPr>
          <p:cNvPr id="3" name="Объект 2"/>
          <p:cNvSpPr>
            <a:spLocks noGrp="1"/>
          </p:cNvSpPr>
          <p:nvPr>
            <p:ph idx="1"/>
          </p:nvPr>
        </p:nvSpPr>
        <p:spPr>
          <a:xfrm>
            <a:off x="395536" y="1988840"/>
            <a:ext cx="8229600" cy="4525963"/>
          </a:xfrm>
        </p:spPr>
        <p:txBody>
          <a:bodyPr>
            <a:normAutofit fontScale="85000" lnSpcReduction="10000"/>
          </a:bodyPr>
          <a:lstStyle/>
          <a:p>
            <a:pPr marL="0" indent="0">
              <a:buNone/>
            </a:pPr>
            <a:r>
              <a:rPr lang="uk-UA" sz="2400" b="1" dirty="0" smtClean="0"/>
              <a:t>Основні підходи:</a:t>
            </a:r>
          </a:p>
          <a:p>
            <a:pPr marL="0" indent="0">
              <a:buNone/>
            </a:pPr>
            <a:r>
              <a:rPr lang="uk-UA" sz="2400" dirty="0" smtClean="0"/>
              <a:t>- виключити заздалегідь неприйнятні варіанти розв'язків, а серед </a:t>
            </a:r>
            <a:r>
              <a:rPr lang="uk-UA" sz="2400" dirty="0" err="1" smtClean="0"/>
              <a:t>залишившихся</a:t>
            </a:r>
            <a:r>
              <a:rPr lang="uk-UA" sz="2400" dirty="0" smtClean="0"/>
              <a:t> шукати раціональний компроміс;</a:t>
            </a:r>
          </a:p>
          <a:p>
            <a:pPr marL="0" indent="0">
              <a:buNone/>
            </a:pPr>
            <a:r>
              <a:rPr lang="uk-UA" sz="2400" dirty="0" smtClean="0"/>
              <a:t>- звести багатокритеріальну задачу оптимізації до </a:t>
            </a:r>
            <a:r>
              <a:rPr lang="uk-UA" sz="2400" dirty="0" err="1" smtClean="0"/>
              <a:t>однокритеріальної</a:t>
            </a:r>
            <a:r>
              <a:rPr lang="uk-UA" sz="2400" dirty="0" smtClean="0"/>
              <a:t> типової задачі шляхом, наприклад лінійної згортки векторного критерію або введенням обмежень на основі апріорної інформації.</a:t>
            </a:r>
          </a:p>
          <a:p>
            <a:pPr marL="0" indent="0">
              <a:buNone/>
            </a:pPr>
            <a:r>
              <a:rPr lang="uk-UA" sz="2400" b="1" dirty="0" smtClean="0"/>
              <a:t>Методи розкриття невизначеності цілей:</a:t>
            </a:r>
          </a:p>
          <a:p>
            <a:pPr marL="0" indent="0">
              <a:buNone/>
            </a:pPr>
            <a:r>
              <a:rPr lang="uk-UA" sz="2400" dirty="0" smtClean="0"/>
              <a:t>1. Застосування принципу </a:t>
            </a:r>
            <a:r>
              <a:rPr lang="uk-UA" sz="2400" dirty="0" err="1" smtClean="0"/>
              <a:t>Парето</a:t>
            </a:r>
            <a:r>
              <a:rPr lang="uk-UA" sz="2400" dirty="0" smtClean="0"/>
              <a:t>.</a:t>
            </a:r>
            <a:endParaRPr lang="uk-UA" sz="2400" dirty="0"/>
          </a:p>
          <a:p>
            <a:pPr marL="0" indent="0">
              <a:buNone/>
            </a:pPr>
            <a:r>
              <a:rPr lang="uk-UA" sz="2400" dirty="0" smtClean="0"/>
              <a:t>2. Лінійна згортка векторного критерію оптимальності.</a:t>
            </a:r>
          </a:p>
          <a:p>
            <a:pPr marL="0" indent="0">
              <a:buNone/>
            </a:pPr>
            <a:r>
              <a:rPr lang="uk-UA" sz="2400" dirty="0" smtClean="0"/>
              <a:t>3. Заміна частини критеріїв обмеження та перехід до </a:t>
            </a:r>
            <a:r>
              <a:rPr lang="uk-UA" sz="2400" dirty="0" err="1" smtClean="0"/>
              <a:t>однокритеріальної</a:t>
            </a:r>
            <a:r>
              <a:rPr lang="uk-UA" sz="2400" dirty="0" smtClean="0"/>
              <a:t> задачі оптимізації.</a:t>
            </a:r>
            <a:endParaRPr lang="uk-UA" sz="2400" dirty="0"/>
          </a:p>
          <a:p>
            <a:pPr marL="0" indent="0">
              <a:buNone/>
            </a:pPr>
            <a:r>
              <a:rPr lang="uk-UA" sz="2400" dirty="0" smtClean="0"/>
              <a:t>4. Послідовне розкриття невизначеності цілей.</a:t>
            </a:r>
          </a:p>
          <a:p>
            <a:pPr marL="0" indent="0">
              <a:buNone/>
            </a:pPr>
            <a:r>
              <a:rPr lang="uk-UA" sz="2400" dirty="0" smtClean="0"/>
              <a:t>5. Зведення задачі багатокритеріальної оптимізації до системи рівнянь.</a:t>
            </a:r>
          </a:p>
        </p:txBody>
      </p:sp>
    </p:spTree>
    <p:extLst>
      <p:ext uri="{BB962C8B-B14F-4D97-AF65-F5344CB8AC3E}">
        <p14:creationId xmlns:p14="http://schemas.microsoft.com/office/powerpoint/2010/main" val="4081062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Принцип та множина </a:t>
            </a:r>
            <a:r>
              <a:rPr lang="uk-UA" dirty="0" err="1" smtClean="0"/>
              <a:t>Парето</a:t>
            </a:r>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12" y="1556792"/>
            <a:ext cx="9020175"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 y="4437112"/>
            <a:ext cx="901065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38" y="5254724"/>
            <a:ext cx="9001125"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8532440" y="2132856"/>
            <a:ext cx="540123" cy="432048"/>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498496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Знаходження множини </a:t>
            </a:r>
            <a:r>
              <a:rPr lang="uk-UA" dirty="0" err="1" smtClean="0"/>
              <a:t>Парето</a:t>
            </a:r>
            <a:endParaRPr lang="uk-UA"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196752"/>
            <a:ext cx="4991100" cy="159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688" y="3159224"/>
            <a:ext cx="7286625"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67544" y="2787427"/>
            <a:ext cx="8208912" cy="369332"/>
          </a:xfrm>
          <a:prstGeom prst="rect">
            <a:avLst/>
          </a:prstGeom>
          <a:noFill/>
        </p:spPr>
        <p:txBody>
          <a:bodyPr wrap="square" rtlCol="0">
            <a:spAutoFit/>
          </a:bodyPr>
          <a:lstStyle/>
          <a:p>
            <a:r>
              <a:rPr lang="uk-UA" dirty="0" smtClean="0"/>
              <a:t>Виділення множини </a:t>
            </a:r>
            <a:r>
              <a:rPr lang="uk-UA" dirty="0" err="1" smtClean="0"/>
              <a:t>Парето</a:t>
            </a:r>
            <a:r>
              <a:rPr lang="uk-UA" dirty="0" smtClean="0"/>
              <a:t> </a:t>
            </a:r>
            <a:r>
              <a:rPr lang="en-US" dirty="0" smtClean="0"/>
              <a:t>D</a:t>
            </a:r>
            <a:r>
              <a:rPr lang="uk-UA" dirty="0" smtClean="0"/>
              <a:t>2 для задачі оптимізації з двома критеріями </a:t>
            </a:r>
            <a:r>
              <a:rPr lang="en-US" dirty="0" err="1" smtClean="0"/>
              <a:t>f1</a:t>
            </a:r>
            <a:r>
              <a:rPr lang="en-US" dirty="0" smtClean="0"/>
              <a:t> </a:t>
            </a:r>
            <a:r>
              <a:rPr lang="uk-UA" dirty="0" smtClean="0"/>
              <a:t>та </a:t>
            </a:r>
            <a:r>
              <a:rPr lang="en-US" dirty="0" err="1" smtClean="0"/>
              <a:t>f2</a:t>
            </a:r>
            <a:r>
              <a:rPr lang="uk-UA" dirty="0"/>
              <a:t>.</a:t>
            </a:r>
          </a:p>
        </p:txBody>
      </p:sp>
      <p:sp>
        <p:nvSpPr>
          <p:cNvPr id="5" name="TextBox 4"/>
          <p:cNvSpPr txBox="1"/>
          <p:nvPr/>
        </p:nvSpPr>
        <p:spPr>
          <a:xfrm>
            <a:off x="611560" y="5511899"/>
            <a:ext cx="8064896" cy="1200329"/>
          </a:xfrm>
          <a:prstGeom prst="rect">
            <a:avLst/>
          </a:prstGeom>
          <a:noFill/>
        </p:spPr>
        <p:txBody>
          <a:bodyPr wrap="square" rtlCol="0">
            <a:spAutoFit/>
          </a:bodyPr>
          <a:lstStyle/>
          <a:p>
            <a:r>
              <a:rPr lang="uk-UA" dirty="0" smtClean="0"/>
              <a:t>Питання пошуку оптимального рішення всередині множини </a:t>
            </a:r>
            <a:r>
              <a:rPr lang="en-US" dirty="0" err="1" smtClean="0"/>
              <a:t>D2</a:t>
            </a:r>
            <a:r>
              <a:rPr lang="uk-UA" dirty="0" smtClean="0"/>
              <a:t> може бути знайдено шляхом якісного аналізу задачі або введенням коефіцієнтів важливості цілей та відповідних їм критеріїв і зведенням задачі до </a:t>
            </a:r>
            <a:r>
              <a:rPr lang="uk-UA" dirty="0" err="1" smtClean="0"/>
              <a:t>однокритеріальної</a:t>
            </a:r>
            <a:r>
              <a:rPr lang="uk-UA" dirty="0" smtClean="0"/>
              <a:t> </a:t>
            </a:r>
            <a:r>
              <a:rPr lang="uk-UA" dirty="0" err="1" smtClean="0"/>
              <a:t>оптмізації</a:t>
            </a:r>
            <a:r>
              <a:rPr lang="uk-UA" dirty="0" smtClean="0"/>
              <a:t>.</a:t>
            </a:r>
            <a:endParaRPr lang="uk-UA" dirty="0"/>
          </a:p>
        </p:txBody>
      </p:sp>
    </p:spTree>
    <p:extLst>
      <p:ext uri="{BB962C8B-B14F-4D97-AF65-F5344CB8AC3E}">
        <p14:creationId xmlns:p14="http://schemas.microsoft.com/office/powerpoint/2010/main" val="83370024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629</Words>
  <Application>Microsoft Office PowerPoint</Application>
  <PresentationFormat>Экран (4:3)</PresentationFormat>
  <Paragraphs>44</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ТЕОРІЯ СИСТЕМ І  СИСТЕМНИЙ АНАЛІЗ</vt:lpstr>
      <vt:lpstr>Література за темою лекції</vt:lpstr>
      <vt:lpstr>Невизначеність у задачах системного аналізу</vt:lpstr>
      <vt:lpstr>Види невизначеностей </vt:lpstr>
      <vt:lpstr>Задача розкриття невизначеності цілей</vt:lpstr>
      <vt:lpstr>Методи знаходження раціонального компромісу та розкриття невизначеності цілей</vt:lpstr>
      <vt:lpstr>Принцип та множина Парето</vt:lpstr>
      <vt:lpstr>Знаходження множини Парето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ТЕОРІЯ СИСТЕМ І  СИСТЕМНИЙ АНАЛІЗ</dc:title>
  <cp:lastModifiedBy>jup</cp:lastModifiedBy>
  <cp:revision>13</cp:revision>
  <dcterms:modified xsi:type="dcterms:W3CDTF">2020-03-18T06:59:56Z</dcterms:modified>
</cp:coreProperties>
</file>