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8"/>
  </p:notesMasterIdLst>
  <p:sldIdLst>
    <p:sldId id="290" r:id="rId2"/>
    <p:sldId id="291" r:id="rId3"/>
    <p:sldId id="292" r:id="rId4"/>
    <p:sldId id="306" r:id="rId5"/>
    <p:sldId id="532" r:id="rId6"/>
    <p:sldId id="564" r:id="rId7"/>
    <p:sldId id="565" r:id="rId8"/>
    <p:sldId id="534" r:id="rId9"/>
    <p:sldId id="552" r:id="rId10"/>
    <p:sldId id="553" r:id="rId11"/>
    <p:sldId id="554" r:id="rId12"/>
    <p:sldId id="555" r:id="rId13"/>
    <p:sldId id="540" r:id="rId14"/>
    <p:sldId id="541" r:id="rId15"/>
    <p:sldId id="542" r:id="rId16"/>
    <p:sldId id="543" r:id="rId17"/>
    <p:sldId id="305" r:id="rId18"/>
    <p:sldId id="551" r:id="rId19"/>
    <p:sldId id="523" r:id="rId20"/>
    <p:sldId id="544" r:id="rId21"/>
    <p:sldId id="545" r:id="rId22"/>
    <p:sldId id="546" r:id="rId23"/>
    <p:sldId id="547" r:id="rId24"/>
    <p:sldId id="548" r:id="rId25"/>
    <p:sldId id="549" r:id="rId26"/>
    <p:sldId id="550" r:id="rId27"/>
    <p:sldId id="556" r:id="rId28"/>
    <p:sldId id="557" r:id="rId29"/>
    <p:sldId id="558" r:id="rId30"/>
    <p:sldId id="559" r:id="rId31"/>
    <p:sldId id="560" r:id="rId32"/>
    <p:sldId id="561" r:id="rId33"/>
    <p:sldId id="562" r:id="rId34"/>
    <p:sldId id="563" r:id="rId35"/>
    <p:sldId id="524" r:id="rId36"/>
    <p:sldId id="525" r:id="rId3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DA3"/>
    <a:srgbClr val="9933FF"/>
    <a:srgbClr val="D60093"/>
    <a:srgbClr val="357B5F"/>
    <a:srgbClr val="19972E"/>
    <a:srgbClr val="89275F"/>
    <a:srgbClr val="FF6600"/>
    <a:srgbClr val="0066FF"/>
    <a:srgbClr val="FF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421" y="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AE646-D5CC-4B09-981B-B0FD0742BBB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6A5D4-AD22-432C-9C14-E38029AF05E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18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AA3B5FA-B3DE-4EA4-9989-6BF48FD4F6EE}" type="datetimeFigureOut">
              <a:rPr lang="uk-UA" smtClean="0"/>
              <a:pPr/>
              <a:t>15.01.2025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32FF7C6-4196-4E57-9B8B-C490634267C6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85794"/>
            <a:ext cx="6912768" cy="1584176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 </a:t>
            </a:r>
            <a:r>
              <a:rPr lang="uk-UA" sz="6000" b="1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«Вступ до мовознавства</a:t>
            </a:r>
            <a:r>
              <a:rPr lang="uk-UA" sz="6000" dirty="0" smtClean="0">
                <a:ln w="5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»</a:t>
            </a:r>
            <a:endParaRPr lang="uk-UA" sz="6000" dirty="0">
              <a:ln w="50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68960"/>
            <a:ext cx="5713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>
                <a:latin typeface="Monotype Corsiva" pitchFamily="66" charset="0"/>
              </a:rPr>
              <a:t>Arbeit gibt Brot, Faulheit bringt Not</a:t>
            </a:r>
            <a:r>
              <a:rPr lang="de-DE" sz="3200" dirty="0" smtClean="0"/>
              <a:t>.</a:t>
            </a:r>
            <a:endParaRPr lang="ru-RU" sz="3200" dirty="0"/>
          </a:p>
        </p:txBody>
      </p:sp>
      <p:pic>
        <p:nvPicPr>
          <p:cNvPr id="3" name="Picture 2" descr="Мовознавство - WordArt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3511729" cy="189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5731990" cy="5976664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uk-UA" sz="3200" b="1" dirty="0"/>
              <a:t>Альберт Ейнштейн </a:t>
            </a:r>
            <a:r>
              <a:rPr lang="uk-UA" sz="3200" dirty="0"/>
              <a:t>(14 березня 1879 – 18 квітня 1955) – один із засновників сучасної теоретичної фізики, лауреат Нобелівської премії з фізики 1921 року, громадський діяч-гуманіст.  </a:t>
            </a:r>
            <a:r>
              <a:rPr lang="uk-UA" sz="3200" dirty="0" smtClean="0"/>
              <a:t>Почесний </a:t>
            </a:r>
            <a:r>
              <a:rPr lang="uk-UA" sz="3200" dirty="0"/>
              <a:t>доктор близько 20 провідних університетів світу, член багатьох Академій наук, у тому числі іноземний почесний член АН СРСР (1926</a:t>
            </a:r>
            <a:r>
              <a:rPr lang="uk-UA" sz="3200" dirty="0" smtClean="0"/>
              <a:t>).</a:t>
            </a:r>
          </a:p>
          <a:p>
            <a:pPr marL="109728" indent="0">
              <a:buNone/>
            </a:pPr>
            <a:endParaRPr lang="uk-UA" sz="3200" dirty="0" smtClean="0"/>
          </a:p>
          <a:p>
            <a:pPr marL="109728" indent="0">
              <a:buNone/>
            </a:pPr>
            <a:r>
              <a:rPr lang="ru-RU" sz="3200" dirty="0" smtClean="0"/>
              <a:t>«</a:t>
            </a:r>
            <a:r>
              <a:rPr lang="uk-UA" sz="3200" dirty="0" smtClean="0"/>
              <a:t>Слова, які я написав чи вимовив, не мають, очевидно, жодного значення у механізмі мого мислення».</a:t>
            </a:r>
          </a:p>
          <a:p>
            <a:pPr marL="109728" indent="0">
              <a:buNone/>
            </a:pPr>
            <a:r>
              <a:rPr lang="uk-UA" sz="3200" dirty="0" smtClean="0"/>
              <a:t>Стосовно «звичайного» мислення, то Ейнштейн пояснює, що його образи є «зоровими або руховими. На тому етапі мислення, коли слова майже не з’являються, образи є чисто слуховими, слова ж, як я вже говорив, з’являються лише на другій стадії».</a:t>
            </a:r>
          </a:p>
          <a:p>
            <a:pPr marL="109728" indent="0">
              <a:buNone/>
            </a:pPr>
            <a:endParaRPr lang="uk-UA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18" y="1916832"/>
            <a:ext cx="3088481" cy="34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1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9316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1152" y="548580"/>
            <a:ext cx="4572000" cy="63094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О. О. Потебня.</a:t>
            </a:r>
            <a:endParaRPr lang="uk-UA" dirty="0" smtClean="0"/>
          </a:p>
          <a:p>
            <a:r>
              <a:rPr lang="uk-UA" sz="2400" dirty="0" smtClean="0"/>
              <a:t>Свідома </a:t>
            </a:r>
            <a:r>
              <a:rPr lang="uk-UA" sz="2400" dirty="0"/>
              <a:t>розумова діяльність ґрунтується на мові і без неї неможлива. Якщо ж свідомість розглядати з усіма властивими їй елементами, то мова усе ж таки другорядна. Мова є умова і засіб вираження мислення, передачі та зберігання думки, перехід від несвідомого до свідомого. Мова не відтворює готові думки, а вона їх породжує і під впливом думки змінюється з часом, створюючи інтелектуальні, творчі думки.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683170"/>
            <a:ext cx="2268760" cy="274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03290"/>
            <a:ext cx="2370509" cy="17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579296" cy="5809832"/>
          </a:xfrm>
        </p:spPr>
        <p:txBody>
          <a:bodyPr>
            <a:normAutofit/>
          </a:bodyPr>
          <a:lstStyle/>
          <a:p>
            <a:r>
              <a:rPr lang="uk-UA" dirty="0"/>
              <a:t>О. С. Мельничук</a:t>
            </a:r>
            <a:r>
              <a:rPr lang="uk-UA" dirty="0" smtClean="0"/>
              <a:t>: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О. С. Мельничук: «Мова </a:t>
            </a:r>
            <a:r>
              <a:rPr lang="uk-UA" dirty="0"/>
              <a:t>й мислення – два нерозривно пов’язані різновиди суспільної діяльності, що відрізняються одна від </a:t>
            </a:r>
            <a:r>
              <a:rPr lang="uk-UA" dirty="0" smtClean="0"/>
              <a:t>однієї </a:t>
            </a:r>
            <a:r>
              <a:rPr lang="uk-UA" dirty="0"/>
              <a:t>своєю суттю та специфічними ознаками».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392410"/>
            <a:ext cx="3371850" cy="414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3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69" y="243939"/>
            <a:ext cx="8518793" cy="1325563"/>
          </a:xfrm>
          <a:solidFill>
            <a:srgbClr val="04ADA6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25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Психічні процеси – це процеси відображення людиною об</a:t>
            </a:r>
            <a:r>
              <a:rPr lang="en-US" sz="25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25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єктивної</a:t>
            </a:r>
            <a:r>
              <a:rPr lang="uk-UA" sz="25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дійсності за допомогою ЦНС</a:t>
            </a:r>
            <a:endParaRPr lang="ru-RU" sz="25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217" y="1902743"/>
            <a:ext cx="2255015" cy="4498057"/>
          </a:xfrm>
        </p:spPr>
        <p:txBody>
          <a:bodyPr>
            <a:norm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ідчуття</a:t>
            </a:r>
          </a:p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прийняття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явлення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вага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пам’ять</a:t>
            </a:r>
          </a:p>
          <a:p>
            <a:r>
              <a:rPr lang="uk-UA" dirty="0">
                <a:latin typeface="Comic Sans MS" panose="030F0702030302020204" pitchFamily="66" charset="0"/>
              </a:rPr>
              <a:t>е</a:t>
            </a:r>
            <a:r>
              <a:rPr lang="uk-UA" dirty="0" smtClean="0">
                <a:latin typeface="Comic Sans MS" panose="030F0702030302020204" pitchFamily="66" charset="0"/>
              </a:rPr>
              <a:t>моції</a:t>
            </a: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ова</a:t>
            </a:r>
          </a:p>
          <a:p>
            <a:r>
              <a:rPr lang="uk-UA" dirty="0" err="1" smtClean="0">
                <a:latin typeface="Comic Sans MS" panose="030F0702030302020204" pitchFamily="66" charset="0"/>
              </a:rPr>
              <a:t>научіння</a:t>
            </a:r>
            <a:endParaRPr lang="uk-UA" dirty="0" smtClean="0"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ислення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свідомість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32" y="1869264"/>
            <a:ext cx="5314950" cy="44291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49254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13933"/>
          <a:stretch/>
        </p:blipFill>
        <p:spPr>
          <a:xfrm>
            <a:off x="0" y="1359890"/>
            <a:ext cx="1246909" cy="28944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531" y="28881"/>
            <a:ext cx="8275733" cy="1325563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Сигнальні системи </a:t>
            </a:r>
            <a:r>
              <a:rPr lang="uk-UA" sz="2000" dirty="0" smtClean="0">
                <a:latin typeface="Comic Sans MS" panose="030F0702030302020204" pitchFamily="66" charset="0"/>
              </a:rPr>
              <a:t>– це системи безумовно- </a:t>
            </a:r>
            <a:r>
              <a:rPr lang="uk-UA" sz="2000" dirty="0">
                <a:latin typeface="Comic Sans MS" panose="030F0702030302020204" pitchFamily="66" charset="0"/>
              </a:rPr>
              <a:t>і </a:t>
            </a:r>
            <a:r>
              <a:rPr lang="uk-UA" sz="2000" dirty="0" err="1">
                <a:latin typeface="Comic Sans MS" panose="030F0702030302020204" pitchFamily="66" charset="0"/>
              </a:rPr>
              <a:t>умовно</a:t>
            </a:r>
            <a:r>
              <a:rPr lang="uk-UA" sz="2000" dirty="0" err="1" smtClean="0">
                <a:latin typeface="Comic Sans MS" panose="030F0702030302020204" pitchFamily="66" charset="0"/>
              </a:rPr>
              <a:t>рефлекторних</a:t>
            </a:r>
            <a:r>
              <a:rPr lang="uk-UA" sz="2000" dirty="0" smtClean="0">
                <a:latin typeface="Comic Sans MS" panose="030F0702030302020204" pitchFamily="66" charset="0"/>
              </a:rPr>
              <a:t> </a:t>
            </a:r>
            <a:r>
              <a:rPr lang="uk-UA" sz="2000" dirty="0" err="1" smtClean="0">
                <a:latin typeface="Comic Sans MS" panose="030F0702030302020204" pitchFamily="66" charset="0"/>
              </a:rPr>
              <a:t>звязків</a:t>
            </a:r>
            <a:r>
              <a:rPr lang="uk-UA" sz="2000" dirty="0" smtClean="0">
                <a:latin typeface="Comic Sans MS" panose="030F0702030302020204" pitchFamily="66" charset="0"/>
              </a:rPr>
              <a:t>, які сигналізують про початок певної події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3359" y="1323858"/>
            <a:ext cx="30786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ерша сигнальна система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mic Sans MS" panose="030F0702030302020204" pitchFamily="66" charset="0"/>
              </a:rPr>
              <a:t>властива людині і тваринам; 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роявляється в рефлексах у відповідь на подразники – сигнали: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  запах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  форму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  смак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  колір тощо;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абезпечує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конкретне мислення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990" y="1327987"/>
            <a:ext cx="313671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друга сигнальна система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mic Sans MS" panose="030F0702030302020204" pitchFamily="66" charset="0"/>
              </a:rPr>
              <a:t>властива тільки людині;</a:t>
            </a:r>
          </a:p>
          <a:p>
            <a:pPr marL="285750" indent="-285750">
              <a:buFontTx/>
              <a:buChar char="-"/>
            </a:pPr>
            <a:r>
              <a:rPr lang="uk-UA" dirty="0" err="1">
                <a:latin typeface="Comic Sans MS" panose="030F0702030302020204" pitchFamily="66" charset="0"/>
              </a:rPr>
              <a:t>пов</a:t>
            </a:r>
            <a:r>
              <a:rPr lang="en-US" dirty="0">
                <a:latin typeface="Comic Sans MS" panose="030F0702030302020204" pitchFamily="66" charset="0"/>
              </a:rPr>
              <a:t>’</a:t>
            </a:r>
            <a:r>
              <a:rPr lang="uk-UA" dirty="0" err="1">
                <a:latin typeface="Comic Sans MS" panose="030F0702030302020204" pitchFamily="66" charset="0"/>
              </a:rPr>
              <a:t>язана</a:t>
            </a:r>
            <a:r>
              <a:rPr lang="uk-UA" dirty="0">
                <a:latin typeface="Comic Sans MS" panose="030F0702030302020204" pitchFamily="66" charset="0"/>
              </a:rPr>
              <a:t> зі </a:t>
            </a:r>
            <a:r>
              <a:rPr lang="uk-UA" dirty="0" smtClean="0">
                <a:latin typeface="Comic Sans MS" panose="030F0702030302020204" pitchFamily="66" charset="0"/>
              </a:rPr>
              <a:t>свідомістю;</a:t>
            </a:r>
            <a:endParaRPr lang="uk-UA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uk-UA" dirty="0" smtClean="0">
                <a:latin typeface="Comic Sans MS" panose="030F0702030302020204" pitchFamily="66" charset="0"/>
              </a:rPr>
              <a:t>проявляється у відповідь на сигнали: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слова усної і письмової мови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знаки, символи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малюнки</a:t>
            </a:r>
          </a:p>
          <a:p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        мову жестів;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Comic Sans MS" panose="030F0702030302020204" pitchFamily="66" charset="0"/>
              </a:rPr>
              <a:t>з</a:t>
            </a:r>
            <a:r>
              <a:rPr lang="uk-UA" dirty="0" smtClean="0">
                <a:latin typeface="Comic Sans MS" panose="030F0702030302020204" pitchFamily="66" charset="0"/>
              </a:rPr>
              <a:t>абезпечує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абстрактне мислення</a:t>
            </a:r>
            <a:endParaRPr lang="uk-UA" dirty="0" smtClean="0">
              <a:latin typeface="Comic Sans MS" panose="030F0702030302020204" pitchFamily="66" charset="0"/>
            </a:endParaRPr>
          </a:p>
          <a:p>
            <a:r>
              <a:rPr lang="uk-UA" dirty="0" smtClean="0">
                <a:latin typeface="Comic Sans MS" panose="030F0702030302020204" pitchFamily="66" charset="0"/>
              </a:rPr>
              <a:t>         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56" y="1210499"/>
            <a:ext cx="1417714" cy="252037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285917" y="4614694"/>
            <a:ext cx="3918284" cy="1917347"/>
            <a:chOff x="381223" y="4614693"/>
            <a:chExt cx="5224378" cy="191734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/>
            <a:srcRect r="1552" b="10447"/>
            <a:stretch/>
          </p:blipFill>
          <p:spPr>
            <a:xfrm>
              <a:off x="381223" y="4616552"/>
              <a:ext cx="1699659" cy="19154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9882"/>
            <a:stretch/>
          </p:blipFill>
          <p:spPr>
            <a:xfrm>
              <a:off x="2153199" y="4614693"/>
              <a:ext cx="3452402" cy="1915488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477" y="4614694"/>
            <a:ext cx="2697739" cy="18904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986" y="3775980"/>
            <a:ext cx="1447184" cy="27291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59379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20" y="975863"/>
            <a:ext cx="5395427" cy="59136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11" y="136526"/>
            <a:ext cx="1787237" cy="1039314"/>
          </a:xfrm>
          <a:solidFill>
            <a:srgbClr val="04ADA6"/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Мова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4047" y="438086"/>
            <a:ext cx="6051173" cy="5906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>
                <a:latin typeface="Comic Sans MS" panose="030F0702030302020204" pitchFamily="66" charset="0"/>
              </a:rPr>
              <a:t>За процеси мови відповідають </a:t>
            </a:r>
            <a:r>
              <a:rPr lang="uk-UA" dirty="0" err="1" smtClean="0">
                <a:latin typeface="Comic Sans MS" panose="030F0702030302020204" pitchFamily="66" charset="0"/>
              </a:rPr>
              <a:t>мовні</a:t>
            </a:r>
            <a:r>
              <a:rPr lang="uk-UA" dirty="0" smtClean="0">
                <a:latin typeface="Comic Sans MS" panose="030F0702030302020204" pitchFamily="66" charset="0"/>
              </a:rPr>
              <a:t> центри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355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864429" y="3463099"/>
            <a:ext cx="1181968" cy="14062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8846" y="3952828"/>
            <a:ext cx="1986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зона 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Брока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–   руховий центр мови – відповідає за вимову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612" y="5860473"/>
            <a:ext cx="3860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Пошкодження зони </a:t>
            </a:r>
            <a:r>
              <a:rPr lang="uk-UA" dirty="0" err="1" smtClean="0">
                <a:latin typeface="Comic Sans MS" panose="030F0702030302020204" pitchFamily="66" charset="0"/>
              </a:rPr>
              <a:t>Брока</a:t>
            </a:r>
            <a:r>
              <a:rPr lang="uk-UA" dirty="0" smtClean="0">
                <a:latin typeface="Comic Sans MS" panose="030F0702030302020204" pitchFamily="66" charset="0"/>
              </a:rPr>
              <a:t> призводить до погіршення або втрати здатності говорити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457700" y="2088134"/>
            <a:ext cx="1971675" cy="1275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31299" y="1525434"/>
            <a:ext cx="1870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зона </a:t>
            </a:r>
            <a:r>
              <a:rPr lang="uk-UA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Верніке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latin typeface="Comic Sans MS" panose="030F0702030302020204" pitchFamily="66" charset="0"/>
              </a:rPr>
              <a:t>– сенсорно-</a:t>
            </a:r>
            <a:r>
              <a:rPr lang="uk-UA" dirty="0" err="1" smtClean="0">
                <a:latin typeface="Comic Sans MS" panose="030F0702030302020204" pitchFamily="66" charset="0"/>
              </a:rPr>
              <a:t>мовний</a:t>
            </a:r>
            <a:r>
              <a:rPr lang="uk-UA" dirty="0" smtClean="0">
                <a:latin typeface="Comic Sans MS" panose="030F0702030302020204" pitchFamily="66" charset="0"/>
              </a:rPr>
              <a:t> центр – здатність розуміти мову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28089" y="5128932"/>
            <a:ext cx="2683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Пошкодження зони </a:t>
            </a:r>
            <a:r>
              <a:rPr lang="uk-UA" dirty="0" err="1" smtClean="0">
                <a:latin typeface="Comic Sans MS" panose="030F0702030302020204" pitchFamily="66" charset="0"/>
              </a:rPr>
              <a:t>Верніке</a:t>
            </a:r>
            <a:r>
              <a:rPr lang="uk-UA" dirty="0" smtClean="0">
                <a:latin typeface="Comic Sans MS" panose="030F0702030302020204" pitchFamily="66" charset="0"/>
              </a:rPr>
              <a:t> призводить до втрати здатності розуміти усну чи письмову мову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38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3062" y="273275"/>
            <a:ext cx="6117423" cy="1039314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– це процес чуттєвого відображення в мозку людини окремих предметів та явищ за допомогою органів чуттів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2" y="204901"/>
            <a:ext cx="2457450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Відчуття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15171" y="1543051"/>
            <a:ext cx="481538" cy="4198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348595" y="1475641"/>
            <a:ext cx="0" cy="5547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382617" y="1488561"/>
            <a:ext cx="436418" cy="4743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8231" y="1899239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latin typeface="Comic Sans MS" panose="030F0702030302020204" pitchFamily="66" charset="0"/>
              </a:rPr>
              <a:t>екстерорецептивні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8145" y="1899239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latin typeface="Comic Sans MS" panose="030F0702030302020204" pitchFamily="66" charset="0"/>
              </a:rPr>
              <a:t>інтерорецептивні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6481" y="1899239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latin typeface="Comic Sans MS" panose="030F0702030302020204" pitchFamily="66" charset="0"/>
              </a:rPr>
              <a:t>пропріорецептивні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773" y="2475447"/>
            <a:ext cx="3116291" cy="3617849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2911947" y="2569839"/>
            <a:ext cx="2921138" cy="3595465"/>
            <a:chOff x="3747513" y="2529246"/>
            <a:chExt cx="3894851" cy="398226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1856" y="2529246"/>
              <a:ext cx="2910508" cy="39822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747513" y="3281958"/>
              <a:ext cx="26250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1400" dirty="0" err="1">
                  <a:latin typeface="Comic Sans MS" panose="030F0702030302020204" pitchFamily="66" charset="0"/>
                </a:rPr>
                <a:t>і</a:t>
              </a:r>
              <a:r>
                <a:rPr lang="uk-UA" sz="1400" dirty="0" err="1" smtClean="0">
                  <a:latin typeface="Comic Sans MS" panose="030F0702030302020204" pitchFamily="66" charset="0"/>
                </a:rPr>
                <a:t>нтерорецептори</a:t>
              </a:r>
              <a:endParaRPr lang="uk-UA" sz="1400" dirty="0" smtClean="0">
                <a:latin typeface="Comic Sans MS" panose="030F0702030302020204" pitchFamily="66" charset="0"/>
              </a:endParaRP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у</a:t>
              </a:r>
              <a:r>
                <a:rPr lang="uk-UA" sz="1400" dirty="0" smtClean="0">
                  <a:latin typeface="Comic Sans MS" panose="030F0702030302020204" pitchFamily="66" charset="0"/>
                </a:rPr>
                <a:t> внутрішніх органах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8856" y="2475447"/>
            <a:ext cx="2755513" cy="4049897"/>
            <a:chOff x="287482" y="2421646"/>
            <a:chExt cx="3674017" cy="425923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/>
            <a:srcRect l="9524"/>
            <a:stretch/>
          </p:blipFill>
          <p:spPr>
            <a:xfrm>
              <a:off x="1951750" y="4955988"/>
              <a:ext cx="2009749" cy="172488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482" y="3689080"/>
              <a:ext cx="2178462" cy="188941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079" y="2421646"/>
              <a:ext cx="2570528" cy="1444636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2114887" y="3866282"/>
              <a:ext cx="157431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>
                  <a:latin typeface="Comic Sans MS" panose="030F0702030302020204" pitchFamily="66" charset="0"/>
                </a:rPr>
                <a:t>р</a:t>
              </a:r>
              <a:r>
                <a:rPr lang="uk-UA" sz="1400" dirty="0" smtClean="0">
                  <a:latin typeface="Comic Sans MS" panose="030F0702030302020204" pitchFamily="66" charset="0"/>
                </a:rPr>
                <a:t>ецептори зору, слуху, нюху, болю тощо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807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4" y="329958"/>
            <a:ext cx="78867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Segoe UI Symbol" pitchFamily="34" charset="0"/>
                <a:cs typeface="Times New Roman"/>
              </a:rPr>
              <a:t>Мова і мислення </a:t>
            </a:r>
            <a:endParaRPr lang="uk-UA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Segoe UI Symbol" pitchFamily="34" charset="0"/>
              <a:cs typeface="Times New Roman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7158" y="1500174"/>
            <a:ext cx="8640960" cy="506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latin typeface="Times New Roman"/>
                <a:cs typeface="Times New Roman"/>
              </a:rPr>
              <a:t>    </a:t>
            </a:r>
            <a:r>
              <a:rPr lang="uk-UA" sz="3200" b="1" dirty="0" smtClean="0">
                <a:latin typeface="Times New Roman"/>
                <a:cs typeface="Times New Roman"/>
              </a:rPr>
              <a:t>Мислення</a:t>
            </a:r>
            <a:r>
              <a:rPr lang="uk-UA" sz="3200" dirty="0" smtClean="0">
                <a:latin typeface="Times New Roman"/>
                <a:cs typeface="Times New Roman"/>
              </a:rPr>
              <a:t> - узагальнене й абстрактне відображення мозком людини явищ дійсності в поняттях,судженнях й умовиводах.</a:t>
            </a:r>
          </a:p>
          <a:p>
            <a:pPr>
              <a:buNone/>
            </a:pPr>
            <a:r>
              <a:rPr lang="uk-UA" sz="3200" dirty="0" smtClean="0">
                <a:latin typeface="Times New Roman"/>
                <a:cs typeface="Times New Roman"/>
              </a:rPr>
              <a:t>     </a:t>
            </a:r>
            <a:r>
              <a:rPr lang="uk-UA" sz="3200" i="1" dirty="0" smtClean="0">
                <a:latin typeface="Times New Roman"/>
                <a:cs typeface="Times New Roman"/>
              </a:rPr>
              <a:t>Процеси</a:t>
            </a:r>
            <a:r>
              <a:rPr lang="uk-UA" sz="3200" dirty="0" smtClean="0">
                <a:latin typeface="Times New Roman"/>
                <a:cs typeface="Times New Roman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>
                <a:latin typeface="Times New Roman"/>
                <a:cs typeface="Times New Roman"/>
              </a:rPr>
              <a:t> абстракція;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>
                <a:latin typeface="Times New Roman"/>
                <a:cs typeface="Times New Roman"/>
              </a:rPr>
              <a:t> узагальнення;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>
                <a:latin typeface="Times New Roman"/>
                <a:cs typeface="Times New Roman"/>
              </a:rPr>
              <a:t> аналіз;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>
                <a:latin typeface="Times New Roman"/>
                <a:cs typeface="Times New Roman"/>
              </a:rPr>
              <a:t> синтез;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>
                <a:latin typeface="Times New Roman"/>
                <a:cs typeface="Times New Roman"/>
              </a:rPr>
              <a:t> постановка певних завдань.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3" t="10458"/>
          <a:stretch/>
        </p:blipFill>
        <p:spPr>
          <a:xfrm>
            <a:off x="4788024" y="3284984"/>
            <a:ext cx="3500500" cy="25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8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4" y="329958"/>
            <a:ext cx="7886700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Segoe UI Symbol" pitchFamily="34" charset="0"/>
                <a:cs typeface="Times New Roman"/>
              </a:rPr>
              <a:t>Мова і мислення </a:t>
            </a:r>
            <a:endParaRPr lang="uk-UA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Segoe UI Symbol" pitchFamily="34" charset="0"/>
              <a:cs typeface="Times New Roman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7158" y="1500174"/>
            <a:ext cx="8640960" cy="506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latin typeface="Times New Roman"/>
                <a:cs typeface="Times New Roman"/>
              </a:rPr>
              <a:t>    </a:t>
            </a:r>
            <a:r>
              <a:rPr lang="ru-RU" sz="3200" dirty="0"/>
              <a:t>В. Гумбольдт уважав </a:t>
            </a:r>
            <a:r>
              <a:rPr lang="ru-RU" sz="3200" dirty="0" err="1"/>
              <a:t>мову</a:t>
            </a:r>
            <a:r>
              <a:rPr lang="ru-RU" sz="3200" dirty="0"/>
              <a:t> органом,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формує</a:t>
            </a:r>
            <a:r>
              <a:rPr lang="ru-RU" sz="3200" dirty="0"/>
              <a:t> думку. </a:t>
            </a:r>
            <a:r>
              <a:rPr lang="ru-RU" sz="3200" dirty="0" err="1"/>
              <a:t>Розвиваючи</a:t>
            </a:r>
            <a:r>
              <a:rPr lang="ru-RU" sz="3200" dirty="0"/>
              <a:t> </a:t>
            </a:r>
            <a:r>
              <a:rPr lang="ru-RU" sz="3200" dirty="0" err="1"/>
              <a:t>цю</a:t>
            </a:r>
            <a:r>
              <a:rPr lang="ru-RU" sz="3200" dirty="0"/>
              <a:t> тезу, </a:t>
            </a:r>
            <a:r>
              <a:rPr lang="ru-RU" sz="3200" dirty="0" err="1"/>
              <a:t>він</a:t>
            </a:r>
            <a:r>
              <a:rPr lang="ru-RU" sz="3200" dirty="0"/>
              <a:t> говорив,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мова</a:t>
            </a:r>
            <a:r>
              <a:rPr lang="ru-RU" sz="3200" dirty="0"/>
              <a:t> народу – </a:t>
            </a:r>
            <a:r>
              <a:rPr lang="ru-RU" sz="3200" dirty="0" err="1"/>
              <a:t>його</a:t>
            </a:r>
            <a:r>
              <a:rPr lang="ru-RU" sz="3200" dirty="0"/>
              <a:t> дух, дух народу –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</a:t>
            </a:r>
            <a:r>
              <a:rPr lang="ru-RU" sz="3200" dirty="0" err="1"/>
              <a:t>мова</a:t>
            </a:r>
            <a:r>
              <a:rPr lang="ru-RU" sz="3200" dirty="0"/>
              <a:t>. </a:t>
            </a:r>
            <a:r>
              <a:rPr lang="ru-RU" sz="3200" dirty="0" err="1"/>
              <a:t>Інший</a:t>
            </a:r>
            <a:r>
              <a:rPr lang="ru-RU" sz="3200" dirty="0"/>
              <a:t> </a:t>
            </a:r>
            <a:r>
              <a:rPr lang="ru-RU" sz="3200" dirty="0" err="1"/>
              <a:t>німецький</a:t>
            </a:r>
            <a:r>
              <a:rPr lang="ru-RU" sz="3200" dirty="0"/>
              <a:t> </a:t>
            </a:r>
            <a:r>
              <a:rPr lang="ru-RU" sz="3200" dirty="0" err="1"/>
              <a:t>лінгвіст</a:t>
            </a:r>
            <a:r>
              <a:rPr lang="ru-RU" sz="3200" dirty="0"/>
              <a:t> Август </a:t>
            </a:r>
            <a:r>
              <a:rPr lang="ru-RU" sz="3200" dirty="0" err="1"/>
              <a:t>Шлейхер</a:t>
            </a:r>
            <a:r>
              <a:rPr lang="ru-RU" sz="3200" dirty="0"/>
              <a:t> уважав,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мислення</a:t>
            </a:r>
            <a:r>
              <a:rPr lang="ru-RU" sz="3200" dirty="0"/>
              <a:t> й </a:t>
            </a:r>
            <a:r>
              <a:rPr lang="ru-RU" sz="3200" dirty="0" err="1"/>
              <a:t>мова</a:t>
            </a:r>
            <a:r>
              <a:rPr lang="ru-RU" sz="3200" dirty="0"/>
              <a:t> так само </a:t>
            </a:r>
            <a:r>
              <a:rPr lang="ru-RU" sz="3200" dirty="0" err="1"/>
              <a:t>тотожні</a:t>
            </a:r>
            <a:r>
              <a:rPr lang="ru-RU" sz="3200" dirty="0"/>
              <a:t>, як і </a:t>
            </a:r>
            <a:r>
              <a:rPr lang="ru-RU" sz="3200" dirty="0" err="1"/>
              <a:t>зміст</a:t>
            </a:r>
            <a:r>
              <a:rPr lang="ru-RU" sz="3200" dirty="0"/>
              <a:t> і форма. 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3" t="10458"/>
          <a:stretch/>
        </p:blipFill>
        <p:spPr>
          <a:xfrm>
            <a:off x="6444208" y="4797152"/>
            <a:ext cx="2204356" cy="161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8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Victoria\Desktop\220px-Haman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3448554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4348" y="4857760"/>
            <a:ext cx="3071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Йоганн</a:t>
            </a:r>
            <a:r>
              <a:rPr lang="ru-RU" sz="3200" b="1" dirty="0" smtClean="0"/>
              <a:t> Георг </a:t>
            </a:r>
            <a:r>
              <a:rPr lang="ru-RU" sz="3200" b="1" dirty="0" err="1" smtClean="0"/>
              <a:t>Гаман</a:t>
            </a:r>
            <a:endParaRPr lang="ru-RU" sz="3200" b="1" dirty="0" smtClean="0"/>
          </a:p>
          <a:p>
            <a:pPr algn="ctr"/>
            <a:r>
              <a:rPr lang="uk-UA" sz="3200" b="1" dirty="0" smtClean="0"/>
              <a:t>(1730-1788)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4929198"/>
            <a:ext cx="3783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Фрідріх-Едуард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Бенеке</a:t>
            </a:r>
            <a:endParaRPr lang="ru-RU" sz="3200" b="1" dirty="0" smtClean="0"/>
          </a:p>
          <a:p>
            <a:pPr algn="ctr"/>
            <a:r>
              <a:rPr lang="uk-UA" sz="3200" b="1" dirty="0" smtClean="0"/>
              <a:t>(1798-1854)</a:t>
            </a:r>
            <a:endParaRPr lang="ru-RU" sz="3200" dirty="0"/>
          </a:p>
        </p:txBody>
      </p:sp>
      <p:pic>
        <p:nvPicPr>
          <p:cNvPr id="2050" name="Picture 2" descr="C:\Users\Victoria\Desktop\Friedrich_Eduard_Benek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7166"/>
            <a:ext cx="3609279" cy="4404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uk-UA" sz="4800" dirty="0" smtClean="0">
                <a:solidFill>
                  <a:schemeClr val="tx2"/>
                </a:solidFill>
                <a:latin typeface="Times New Roman"/>
                <a:cs typeface="Times New Roman"/>
              </a:rPr>
              <a:t/>
            </a:r>
            <a:br>
              <a:rPr lang="uk-UA" sz="4800" dirty="0" smtClean="0">
                <a:solidFill>
                  <a:schemeClr val="tx2"/>
                </a:solidFill>
                <a:latin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484784"/>
            <a:ext cx="842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uk-UA" sz="4000" b="1" dirty="0" smtClean="0">
              <a:cs typeface="Times New Roman"/>
            </a:endParaRPr>
          </a:p>
          <a:p>
            <a:pPr algn="ctr"/>
            <a:r>
              <a:rPr lang="uk-UA" sz="4000" b="1" dirty="0" smtClean="0"/>
              <a:t>Психофізичні  </a:t>
            </a:r>
            <a:r>
              <a:rPr lang="uk-UA" sz="4000" b="1" dirty="0"/>
              <a:t>основи  зв’язку  мови  і  </a:t>
            </a:r>
            <a:r>
              <a:rPr lang="uk-UA" sz="4000" b="1" dirty="0" smtClean="0"/>
              <a:t>мислення</a:t>
            </a:r>
            <a:endParaRPr lang="ru-RU" sz="4000" dirty="0"/>
          </a:p>
        </p:txBody>
      </p:sp>
      <p:pic>
        <p:nvPicPr>
          <p:cNvPr id="2050" name="Picture 2" descr="Stack of Old books Stock Photo by ©vnstudio 12376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2603954" cy="25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0" y="291986"/>
            <a:ext cx="6117423" cy="1558586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            - засвоєння змісту матеріалу,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         - закріплення через </a:t>
            </a:r>
            <a:r>
              <a:rPr lang="uk-UA" sz="2000" dirty="0" err="1" smtClean="0">
                <a:latin typeface="Comic Sans MS" panose="030F0702030302020204" pitchFamily="66" charset="0"/>
              </a:rPr>
              <a:t>запам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ятовування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1" y="204901"/>
            <a:ext cx="2641889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Научіння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332" y="1402737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Форми </a:t>
            </a:r>
            <a:r>
              <a:rPr lang="uk-UA" sz="3200" dirty="0" err="1" smtClean="0">
                <a:solidFill>
                  <a:srgbClr val="04ADA6"/>
                </a:solidFill>
                <a:latin typeface="Comic Sans MS" panose="030F0702030302020204" pitchFamily="66" charset="0"/>
              </a:rPr>
              <a:t>научіння</a:t>
            </a:r>
            <a:r>
              <a:rPr lang="uk-UA" sz="32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:</a:t>
            </a:r>
            <a:endParaRPr lang="ru-RU" sz="3200" dirty="0">
              <a:solidFill>
                <a:srgbClr val="04ADA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1881349"/>
            <a:ext cx="5376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</a:t>
            </a:r>
            <a:r>
              <a:rPr lang="uk-UA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аучіння</a:t>
            </a:r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через спостереження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631919" y="2404569"/>
            <a:ext cx="587775" cy="458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30828" y="2366979"/>
            <a:ext cx="568865" cy="5019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95731" y="2608534"/>
            <a:ext cx="4123538" cy="3890891"/>
            <a:chOff x="837436" y="2608533"/>
            <a:chExt cx="5498050" cy="3890891"/>
          </a:xfrm>
        </p:grpSpPr>
        <p:sp>
          <p:nvSpPr>
            <p:cNvPr id="11" name="TextBox 10"/>
            <p:cNvSpPr txBox="1"/>
            <p:nvPr/>
          </p:nvSpPr>
          <p:spPr>
            <a:xfrm>
              <a:off x="1579051" y="2608533"/>
              <a:ext cx="354874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>
                  <a:latin typeface="Comic Sans MS" panose="030F0702030302020204" pitchFamily="66" charset="0"/>
                </a:rPr>
                <a:t>н</a:t>
              </a:r>
              <a:r>
                <a:rPr lang="uk-UA" sz="2800" dirty="0" smtClean="0">
                  <a:latin typeface="Comic Sans MS" panose="030F0702030302020204" pitchFamily="66" charset="0"/>
                </a:rPr>
                <a:t>аслідування</a:t>
              </a:r>
              <a:r>
                <a:rPr lang="uk-UA" dirty="0" smtClean="0">
                  <a:latin typeface="Comic Sans MS" panose="030F0702030302020204" pitchFamily="66" charset="0"/>
                </a:rPr>
                <a:t> -відтворення поведінки без усвідомлення її значення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436" y="4149079"/>
              <a:ext cx="5498050" cy="2350345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5064768" y="2633756"/>
            <a:ext cx="2933336" cy="3865668"/>
            <a:chOff x="6753023" y="2633756"/>
            <a:chExt cx="3911114" cy="3865668"/>
          </a:xfrm>
        </p:grpSpPr>
        <p:sp>
          <p:nvSpPr>
            <p:cNvPr id="17" name="TextBox 16"/>
            <p:cNvSpPr txBox="1"/>
            <p:nvPr/>
          </p:nvSpPr>
          <p:spPr>
            <a:xfrm>
              <a:off x="7115396" y="2633756"/>
              <a:ext cx="354874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>
                  <a:latin typeface="Comic Sans MS" panose="030F0702030302020204" pitchFamily="66" charset="0"/>
                </a:rPr>
                <a:t>в</a:t>
              </a:r>
              <a:r>
                <a:rPr lang="uk-UA" sz="2800" dirty="0" smtClean="0">
                  <a:latin typeface="Comic Sans MS" panose="030F0702030302020204" pitchFamily="66" charset="0"/>
                </a:rPr>
                <a:t>ікарне </a:t>
              </a:r>
              <a:r>
                <a:rPr lang="uk-UA" sz="2800" dirty="0" err="1" smtClean="0">
                  <a:latin typeface="Comic Sans MS" panose="030F0702030302020204" pitchFamily="66" charset="0"/>
                </a:rPr>
                <a:t>научіння</a:t>
              </a:r>
              <a:r>
                <a:rPr lang="uk-UA" dirty="0" smtClean="0">
                  <a:latin typeface="Comic Sans MS" panose="030F0702030302020204" pitchFamily="66" charset="0"/>
                </a:rPr>
                <a:t> -відтворення поведінки </a:t>
              </a:r>
              <a:r>
                <a:rPr lang="uk-UA" dirty="0">
                  <a:latin typeface="Comic Sans MS" panose="030F0702030302020204" pitchFamily="66" charset="0"/>
                </a:rPr>
                <a:t>і</a:t>
              </a:r>
              <a:r>
                <a:rPr lang="uk-UA" dirty="0" smtClean="0">
                  <a:latin typeface="Comic Sans MS" panose="030F0702030302020204" pitchFamily="66" charset="0"/>
                </a:rPr>
                <a:t>з усвідомленням її значення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3023" y="4653136"/>
              <a:ext cx="3663456" cy="1846288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676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0" y="291986"/>
            <a:ext cx="6117423" cy="1558586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            - засвоєння змісту матеріалу,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           - закріплення через </a:t>
            </a:r>
            <a:r>
              <a:rPr lang="uk-UA" sz="2000" dirty="0" err="1" smtClean="0">
                <a:latin typeface="Comic Sans MS" panose="030F0702030302020204" pitchFamily="66" charset="0"/>
              </a:rPr>
              <a:t>запам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ятовування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1" y="204901"/>
            <a:ext cx="2641889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Научіння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172" y="1558185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Форми </a:t>
            </a:r>
            <a:r>
              <a:rPr lang="uk-UA" sz="3200" dirty="0" err="1" smtClean="0">
                <a:solidFill>
                  <a:srgbClr val="04ADA6"/>
                </a:solidFill>
                <a:latin typeface="Comic Sans MS" panose="030F0702030302020204" pitchFamily="66" charset="0"/>
              </a:rPr>
              <a:t>научіння</a:t>
            </a:r>
            <a:r>
              <a:rPr lang="uk-UA" sz="32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:</a:t>
            </a:r>
            <a:endParaRPr lang="ru-RU" sz="3200" dirty="0">
              <a:solidFill>
                <a:srgbClr val="04ADA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1881350"/>
            <a:ext cx="6117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звикання</a:t>
            </a:r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– це зниження </a:t>
            </a:r>
            <a:r>
              <a:rPr lang="uk-UA" sz="2000" dirty="0" smtClean="0">
                <a:latin typeface="Comic Sans MS" panose="030F0702030302020204" pitchFamily="66" charset="0"/>
              </a:rPr>
              <a:t>реакції </a:t>
            </a:r>
            <a:r>
              <a:rPr lang="uk-UA" sz="2000" dirty="0">
                <a:latin typeface="Comic Sans MS" panose="030F0702030302020204" pitchFamily="66" charset="0"/>
              </a:rPr>
              <a:t>на багатократне повторення подразника, що не супроводжується підкріпленням (покаранням або заохоченням)</a:t>
            </a:r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6776" y="3645023"/>
            <a:ext cx="3731168" cy="2768529"/>
            <a:chOff x="449034" y="3050899"/>
            <a:chExt cx="5631397" cy="336265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4" y="3050899"/>
              <a:ext cx="5071544" cy="336265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4806" y="3050899"/>
              <a:ext cx="3095625" cy="1476375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3430868"/>
            <a:ext cx="3356046" cy="29846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16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725" y="323881"/>
            <a:ext cx="6343607" cy="9381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язках</a:t>
            </a:r>
            <a:r>
              <a:rPr lang="uk-UA" sz="2400" dirty="0" smtClean="0">
                <a:latin typeface="Comic Sans MS" panose="030F0702030302020204" pitchFamily="66" charset="0"/>
              </a:rPr>
              <a:t> та відношеннях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35154"/>
            <a:ext cx="2649726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Мислення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399" y="1687713"/>
            <a:ext cx="6933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Результати мислення 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</a:p>
          <a:p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 судження, міркування, умовиводи, поняття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668" y="2705130"/>
            <a:ext cx="5525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Послідовність розумових операцій </a:t>
            </a:r>
          </a:p>
          <a:p>
            <a:r>
              <a:rPr lang="uk-UA" sz="24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в процесі мислення: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915" y="3534473"/>
            <a:ext cx="8238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аналіз </a:t>
            </a:r>
            <a:r>
              <a:rPr lang="uk-UA" sz="2400" dirty="0" smtClean="0">
                <a:latin typeface="Comic Sans MS" panose="030F0702030302020204" pitchFamily="66" charset="0"/>
              </a:rPr>
              <a:t>– поділ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єктів</a:t>
            </a:r>
            <a:r>
              <a:rPr lang="uk-UA" sz="2400" dirty="0" smtClean="0">
                <a:latin typeface="Comic Sans MS" panose="030F0702030302020204" pitchFamily="66" charset="0"/>
              </a:rPr>
              <a:t> і явищ на складові;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с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интез</a:t>
            </a:r>
            <a:r>
              <a:rPr lang="uk-UA" sz="2400" dirty="0" smtClean="0">
                <a:latin typeface="Comic Sans MS" panose="030F0702030302020204" pitchFamily="66" charset="0"/>
              </a:rPr>
              <a:t> –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єднання частин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єкта</a:t>
            </a:r>
            <a:r>
              <a:rPr lang="uk-UA" sz="2400" dirty="0" smtClean="0">
                <a:latin typeface="Comic Sans MS" panose="030F0702030302020204" pitchFamily="66" charset="0"/>
              </a:rPr>
              <a:t> в ціле;</a:t>
            </a:r>
          </a:p>
          <a:p>
            <a:pPr marL="285750" indent="-285750">
              <a:buFontTx/>
              <a:buChar char="-"/>
            </a:pPr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орівняння</a:t>
            </a:r>
            <a:r>
              <a:rPr lang="uk-UA" sz="2400" dirty="0" smtClean="0">
                <a:latin typeface="Comic Sans MS" panose="030F0702030302020204" pitchFamily="66" charset="0"/>
              </a:rPr>
              <a:t> – зіставлення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єктів</a:t>
            </a:r>
            <a:r>
              <a:rPr lang="uk-UA" sz="2400" dirty="0" smtClean="0">
                <a:latin typeface="Comic Sans MS" panose="030F0702030302020204" pitchFamily="66" charset="0"/>
              </a:rPr>
              <a:t> і явищ;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узагальнення</a:t>
            </a:r>
            <a:r>
              <a:rPr lang="uk-UA" sz="2400" dirty="0" smtClean="0">
                <a:latin typeface="Comic Sans MS" panose="030F0702030302020204" pitchFamily="66" charset="0"/>
              </a:rPr>
              <a:t> -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smtClean="0">
                <a:latin typeface="Comic Sans MS" panose="030F0702030302020204" pitchFamily="66" charset="0"/>
              </a:rPr>
              <a:t>єднання об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єктів</a:t>
            </a:r>
            <a:r>
              <a:rPr lang="uk-UA" sz="2400" dirty="0" smtClean="0">
                <a:latin typeface="Comic Sans MS" panose="030F0702030302020204" pitchFamily="66" charset="0"/>
              </a:rPr>
              <a:t> і явищ за спільними ознаками;</a:t>
            </a:r>
          </a:p>
          <a:p>
            <a:pPr marL="285750" indent="-285750">
              <a:buFontTx/>
              <a:buChar char="-"/>
            </a:pPr>
            <a:r>
              <a:rPr lang="uk-UA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а</a:t>
            </a:r>
            <a:r>
              <a:rPr lang="uk-UA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бстагування</a:t>
            </a:r>
            <a:r>
              <a:rPr lang="uk-UA" sz="2400" dirty="0" smtClean="0">
                <a:latin typeface="Comic Sans MS" panose="030F0702030302020204" pitchFamily="66" charset="0"/>
              </a:rPr>
              <a:t> – виокремлення головного і відокремлення другорядного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81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725" y="323881"/>
            <a:ext cx="6343607" cy="938100"/>
          </a:xfrm>
        </p:spPr>
        <p:txBody>
          <a:bodyPr>
            <a:no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err="1" smtClean="0">
                <a:latin typeface="Comic Sans MS" panose="030F0702030302020204" pitchFamily="66" charset="0"/>
              </a:rPr>
              <a:t>язках</a:t>
            </a:r>
            <a:r>
              <a:rPr lang="uk-UA" sz="2000" dirty="0" smtClean="0">
                <a:latin typeface="Comic Sans MS" panose="030F0702030302020204" pitchFamily="66" charset="0"/>
              </a:rPr>
              <a:t> та відношеннях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2" y="204901"/>
            <a:ext cx="2434114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5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Мислення</a:t>
            </a:r>
            <a:endParaRPr lang="ru-RU" sz="35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2203" y="1499944"/>
            <a:ext cx="7235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Функціональна асиметрія півкуль великого мозку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32077" y="2236254"/>
            <a:ext cx="9367313" cy="4243876"/>
            <a:chOff x="-323315" y="2204389"/>
            <a:chExt cx="12489750" cy="424387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3875" y="2760664"/>
              <a:ext cx="5899144" cy="3318269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-323315" y="2236254"/>
              <a:ext cx="4886381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онтроль правої половини тіла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логіка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а</a:t>
              </a:r>
              <a:r>
                <a:rPr lang="uk-UA" dirty="0" smtClean="0">
                  <a:latin typeface="Comic Sans MS" panose="030F0702030302020204" pitchFamily="66" charset="0"/>
                </a:rPr>
                <a:t>наліз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м</a:t>
              </a:r>
              <a:r>
                <a:rPr lang="uk-UA" dirty="0" smtClean="0">
                  <a:latin typeface="Comic Sans MS" panose="030F0702030302020204" pitchFamily="66" charset="0"/>
                </a:rPr>
                <a:t>ови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в</a:t>
              </a:r>
              <a:r>
                <a:rPr lang="uk-UA" dirty="0" smtClean="0">
                  <a:latin typeface="Comic Sans MS" panose="030F0702030302020204" pitchFamily="66" charset="0"/>
                </a:rPr>
                <a:t>имова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</a:t>
              </a:r>
              <a:r>
                <a:rPr lang="uk-UA" dirty="0" smtClean="0">
                  <a:latin typeface="Comic Sans MS" panose="030F0702030302020204" pitchFamily="66" charset="0"/>
                </a:rPr>
                <a:t>исьмо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л</a:t>
              </a:r>
              <a:r>
                <a:rPr lang="uk-UA" dirty="0" smtClean="0">
                  <a:latin typeface="Comic Sans MS" panose="030F0702030302020204" pitchFamily="66" charset="0"/>
                </a:rPr>
                <a:t>інійні уявлення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</a:t>
              </a:r>
              <a:r>
                <a:rPr lang="uk-UA" dirty="0" smtClean="0">
                  <a:latin typeface="Comic Sans MS" panose="030F0702030302020204" pitchFamily="66" charset="0"/>
                </a:rPr>
                <a:t>перації з числами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онкретність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р</a:t>
              </a:r>
              <a:r>
                <a:rPr lang="uk-UA" dirty="0" smtClean="0">
                  <a:latin typeface="Comic Sans MS" panose="030F0702030302020204" pitchFamily="66" charset="0"/>
                </a:rPr>
                <a:t>аціональність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</a:t>
              </a:r>
              <a:r>
                <a:rPr lang="uk-UA" dirty="0" smtClean="0">
                  <a:latin typeface="Comic Sans MS" panose="030F0702030302020204" pitchFamily="66" charset="0"/>
                </a:rPr>
                <a:t>ослідовність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онцентрація уваги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</a:t>
              </a:r>
              <a:r>
                <a:rPr lang="uk-UA" dirty="0" smtClean="0">
                  <a:latin typeface="Comic Sans MS" panose="030F0702030302020204" pitchFamily="66" charset="0"/>
                </a:rPr>
                <a:t>прийняття часу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17299" y="2204389"/>
              <a:ext cx="4649136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онтроль лівої половини тіла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інтуїція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</a:t>
              </a:r>
              <a:r>
                <a:rPr lang="uk-UA" dirty="0" smtClean="0">
                  <a:latin typeface="Comic Sans MS" panose="030F0702030302020204" pitchFamily="66" charset="0"/>
                </a:rPr>
                <a:t>брази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</a:t>
              </a:r>
              <a:r>
                <a:rPr lang="uk-UA" dirty="0" smtClean="0">
                  <a:latin typeface="Comic Sans MS" panose="030F0702030302020204" pitchFamily="66" charset="0"/>
                </a:rPr>
                <a:t>очуття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емоційність вимови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к</a:t>
              </a:r>
              <a:r>
                <a:rPr lang="uk-UA" dirty="0" smtClean="0">
                  <a:latin typeface="Comic Sans MS" panose="030F0702030302020204" pitchFamily="66" charset="0"/>
                </a:rPr>
                <a:t>олір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мрії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</a:t>
              </a:r>
              <a:r>
                <a:rPr lang="uk-UA" dirty="0" smtClean="0">
                  <a:latin typeface="Comic Sans MS" panose="030F0702030302020204" pitchFamily="66" charset="0"/>
                </a:rPr>
                <a:t>росторові уявлення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а</a:t>
              </a:r>
              <a:r>
                <a:rPr lang="uk-UA" dirty="0" smtClean="0">
                  <a:latin typeface="Comic Sans MS" panose="030F0702030302020204" pitchFamily="66" charset="0"/>
                </a:rPr>
                <a:t>бстрактність</a:t>
              </a:r>
            </a:p>
            <a:p>
              <a:pPr algn="ctr"/>
              <a:r>
                <a:rPr lang="uk-UA" dirty="0" smtClean="0">
                  <a:latin typeface="Comic Sans MS" panose="030F0702030302020204" pitchFamily="66" charset="0"/>
                </a:rPr>
                <a:t>уява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</a:t>
              </a:r>
              <a:r>
                <a:rPr lang="uk-UA" dirty="0" smtClean="0">
                  <a:latin typeface="Comic Sans MS" panose="030F0702030302020204" pitchFamily="66" charset="0"/>
                </a:rPr>
                <a:t>дночасність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р</a:t>
              </a:r>
              <a:r>
                <a:rPr lang="uk-UA" dirty="0" smtClean="0">
                  <a:latin typeface="Comic Sans MS" panose="030F0702030302020204" pitchFamily="66" charset="0"/>
                </a:rPr>
                <a:t>озподіл уваги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</a:t>
              </a:r>
              <a:r>
                <a:rPr lang="uk-UA" dirty="0" smtClean="0">
                  <a:latin typeface="Comic Sans MS" panose="030F0702030302020204" pitchFamily="66" charset="0"/>
                </a:rPr>
                <a:t>прийняття простору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2268" y="6078933"/>
              <a:ext cx="5273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л</a:t>
              </a:r>
              <a:r>
                <a:rPr lang="uk-UA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іва півкуля             права півкуля</a:t>
              </a:r>
              <a:endParaRPr lang="ru-RU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744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726" y="2060848"/>
            <a:ext cx="6343607" cy="9381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язках</a:t>
            </a:r>
            <a:r>
              <a:rPr lang="uk-UA" sz="2400" dirty="0" smtClean="0">
                <a:latin typeface="Comic Sans MS" panose="030F0702030302020204" pitchFamily="66" charset="0"/>
              </a:rPr>
              <a:t> та відношеннях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2" y="204901"/>
            <a:ext cx="4212372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Мислення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37" y="2636912"/>
            <a:ext cx="1849994" cy="32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2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556792"/>
            <a:ext cx="5678588" cy="9381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– це здатність людини пізнавати навколишній світ і себе за допомогою мислення і розуму, внаслідок чого формується інтелект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612" y="204901"/>
            <a:ext cx="3492292" cy="1176063"/>
          </a:xfrm>
          <a:prstGeom prst="rect">
            <a:avLst/>
          </a:prstGeom>
          <a:solidFill>
            <a:srgbClr val="04ADA6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Свідомість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167341"/>
            <a:ext cx="3042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4ADA6"/>
                </a:solidFill>
                <a:latin typeface="Comic Sans MS" panose="030F0702030302020204" pitchFamily="66" charset="0"/>
              </a:rPr>
              <a:t>Критерії свідомості:</a:t>
            </a:r>
            <a:endParaRPr lang="ru-R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3156802"/>
            <a:ext cx="86276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л</a:t>
            </a:r>
            <a:r>
              <a:rPr lang="uk-UA" sz="2000" dirty="0" smtClean="0">
                <a:latin typeface="Comic Sans MS" panose="030F0702030302020204" pitchFamily="66" charset="0"/>
              </a:rPr>
              <a:t>юдина може зосередитись на явищах відповідно до обстановки;</a:t>
            </a:r>
          </a:p>
          <a:p>
            <a:pPr marL="285750" indent="-285750">
              <a:buFontTx/>
              <a:buChar char="-"/>
            </a:pPr>
            <a:r>
              <a:rPr lang="uk-UA" sz="2000" dirty="0" smtClean="0">
                <a:latin typeface="Comic Sans MS" panose="030F0702030302020204" pitchFamily="66" charset="0"/>
              </a:rPr>
              <a:t>людина може висловлювати думки і оперувати ними;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л</a:t>
            </a:r>
            <a:r>
              <a:rPr lang="uk-UA" sz="2000" dirty="0" smtClean="0">
                <a:latin typeface="Comic Sans MS" panose="030F0702030302020204" pitchFamily="66" charset="0"/>
              </a:rPr>
              <a:t>юдина може оцінювати майбутній вчинок і його наслідки;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л</a:t>
            </a:r>
            <a:r>
              <a:rPr lang="uk-UA" sz="2000" dirty="0" smtClean="0">
                <a:latin typeface="Comic Sans MS" panose="030F0702030302020204" pitchFamily="66" charset="0"/>
              </a:rPr>
              <a:t>юдина може усвідомити своє Я і визнавати інших;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Comic Sans MS" panose="030F0702030302020204" pitchFamily="66" charset="0"/>
              </a:rPr>
              <a:t>л</a:t>
            </a:r>
            <a:r>
              <a:rPr lang="uk-UA" sz="2000" dirty="0" smtClean="0">
                <a:latin typeface="Comic Sans MS" panose="030F0702030302020204" pitchFamily="66" charset="0"/>
              </a:rPr>
              <a:t>юдина може оцінити значення естетичних та етичних цінностей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98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69" y="243939"/>
            <a:ext cx="8518793" cy="1325563"/>
          </a:xfrm>
          <a:solidFill>
            <a:srgbClr val="04ADA6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Психічні процеси </a:t>
            </a: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– це процеси відображення людиною об</a:t>
            </a:r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uk-UA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єктивної</a:t>
            </a:r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дійсності за допомогою ЦНС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217" y="1902743"/>
            <a:ext cx="2255015" cy="4498057"/>
          </a:xfrm>
        </p:spPr>
        <p:txBody>
          <a:bodyPr>
            <a:norm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ідчуття</a:t>
            </a:r>
          </a:p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прийняття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явлення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вага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пам’ять</a:t>
            </a:r>
          </a:p>
          <a:p>
            <a:r>
              <a:rPr lang="uk-UA" dirty="0">
                <a:latin typeface="Comic Sans MS" panose="030F0702030302020204" pitchFamily="66" charset="0"/>
              </a:rPr>
              <a:t>е</a:t>
            </a:r>
            <a:r>
              <a:rPr lang="uk-UA" dirty="0" smtClean="0">
                <a:latin typeface="Comic Sans MS" panose="030F0702030302020204" pitchFamily="66" charset="0"/>
              </a:rPr>
              <a:t>моції</a:t>
            </a: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ова</a:t>
            </a:r>
          </a:p>
          <a:p>
            <a:r>
              <a:rPr lang="uk-UA" dirty="0" err="1" smtClean="0">
                <a:latin typeface="Comic Sans MS" panose="030F0702030302020204" pitchFamily="66" charset="0"/>
              </a:rPr>
              <a:t>научіння</a:t>
            </a:r>
            <a:endParaRPr lang="uk-UA" dirty="0" smtClean="0">
              <a:latin typeface="Comic Sans MS" panose="030F0702030302020204" pitchFamily="66" charset="0"/>
            </a:endParaRPr>
          </a:p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ислення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свідомість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55" y="6598150"/>
            <a:ext cx="1033445" cy="259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32" y="1869264"/>
            <a:ext cx="5314950" cy="44291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1188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616530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«</a:t>
            </a:r>
            <a:r>
              <a:rPr lang="uk-UA" dirty="0"/>
              <a:t>Знаряддям мислення є мова, а також інші системи знаків (як абстрактних, наприклад, математичних, так і конкретно-образних, наприклад, мистецтва)» (там само). Мова – це знакова (у своїй вихідній формі </a:t>
            </a:r>
            <a:r>
              <a:rPr lang="uk-UA" dirty="0" smtClean="0"/>
              <a:t>звукова) </a:t>
            </a:r>
            <a:r>
              <a:rPr lang="uk-UA" dirty="0"/>
              <a:t>діяльність, що забезпечує матеріальне оформлення думок і обмін інформацією між членами суспільства. Мислення, за винятком його практично-дієвого виду, має психічну, ідеальну природу, між тим як мова – це явище за своєю природою фізичне, матеріальне»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3034308" cy="183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Типи людського мислення: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1) </a:t>
            </a:r>
            <a:r>
              <a:rPr lang="uk-UA" b="1" dirty="0" smtClean="0"/>
              <a:t>чуттєво-образне;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2) </a:t>
            </a:r>
            <a:r>
              <a:rPr lang="uk-UA" b="1" dirty="0" smtClean="0"/>
              <a:t>технічне</a:t>
            </a:r>
            <a:r>
              <a:rPr lang="uk-UA" dirty="0" smtClean="0"/>
              <a:t>;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3) </a:t>
            </a:r>
            <a:r>
              <a:rPr lang="uk-UA" b="1" dirty="0" smtClean="0"/>
              <a:t>поняттєве, </a:t>
            </a:r>
          </a:p>
          <a:p>
            <a:pPr>
              <a:buNone/>
            </a:pPr>
            <a:r>
              <a:rPr lang="uk-UA" dirty="0" smtClean="0"/>
              <a:t>з яких тільки останнє є вербальним і властиве винятково  людям.</a:t>
            </a:r>
          </a:p>
          <a:p>
            <a:pPr>
              <a:buNone/>
            </a:pPr>
            <a:endParaRPr lang="uk-UA" sz="1300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61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9" y="620688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300" dirty="0" smtClean="0"/>
          </a:p>
          <a:p>
            <a:pPr>
              <a:buNone/>
            </a:pPr>
            <a:endParaRPr lang="en-US" sz="1300" dirty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endParaRPr lang="en-US" sz="1300" dirty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endParaRPr lang="en-US" sz="1300" dirty="0"/>
          </a:p>
          <a:p>
            <a:pPr>
              <a:buNone/>
            </a:pPr>
            <a:endParaRPr lang="en-US" sz="1300" dirty="0" smtClean="0"/>
          </a:p>
          <a:p>
            <a:pPr>
              <a:buNone/>
            </a:pPr>
            <a:endParaRPr lang="en-US" sz="1300" dirty="0"/>
          </a:p>
          <a:p>
            <a:pPr>
              <a:buNone/>
            </a:pPr>
            <a:r>
              <a:rPr lang="uk-UA" sz="1300" dirty="0" smtClean="0"/>
              <a:t>_________________________________|_______________________________________|</a:t>
            </a:r>
          </a:p>
          <a:p>
            <a:pPr>
              <a:buNone/>
            </a:pPr>
            <a:endParaRPr lang="en-US" sz="1300" dirty="0"/>
          </a:p>
          <a:p>
            <a:pPr>
              <a:buNone/>
            </a:pPr>
            <a:r>
              <a:rPr lang="uk-UA" sz="2400" dirty="0" smtClean="0"/>
              <a:t>Орел, горобець</a:t>
            </a:r>
            <a:r>
              <a:rPr lang="en-US" sz="2400" dirty="0" smtClean="0"/>
              <a:t>    </a:t>
            </a:r>
            <a:r>
              <a:rPr lang="uk-UA" sz="2400" dirty="0" smtClean="0"/>
              <a:t>Курка, тетерів, страус	Пінгвін</a:t>
            </a:r>
          </a:p>
          <a:p>
            <a:pPr>
              <a:buNone/>
            </a:pPr>
            <a:r>
              <a:rPr lang="uk-UA" sz="1300" dirty="0" smtClean="0"/>
              <a:t> 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0" y="1736812"/>
            <a:ext cx="2448271" cy="24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060848"/>
            <a:ext cx="165618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03" y="1735125"/>
            <a:ext cx="2304256" cy="246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35613"/>
            <a:ext cx="8820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b="1" dirty="0"/>
              <a:t>Ступінь участі мови в процесі мислення</a:t>
            </a:r>
            <a:r>
              <a:rPr lang="uk-UA" dirty="0"/>
              <a:t> можна порівняти з виявом пташиних ознак у різних видів у діапазоні від орла (горобця, ворона </a:t>
            </a:r>
            <a:r>
              <a:rPr lang="uk-UA" dirty="0" smtClean="0"/>
              <a:t>тощо) </a:t>
            </a:r>
            <a:r>
              <a:rPr lang="uk-UA" dirty="0"/>
              <a:t>до пінгвіна з проміжним станом типу курка, фазан, страус тощо.</a:t>
            </a:r>
          </a:p>
        </p:txBody>
      </p:sp>
    </p:spTree>
    <p:extLst>
      <p:ext uri="{BB962C8B-B14F-4D97-AF65-F5344CB8AC3E}">
        <p14:creationId xmlns:p14="http://schemas.microsoft.com/office/powerpoint/2010/main" val="1240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98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Мова…</a:t>
            </a:r>
            <a:r>
              <a:rPr lang="uk-UA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357298"/>
            <a:ext cx="8229600" cy="492941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 </a:t>
            </a:r>
          </a:p>
          <a:p>
            <a:pPr algn="just">
              <a:buNone/>
            </a:pPr>
            <a:endParaRPr lang="uk-UA" sz="2800" dirty="0">
              <a:latin typeface="Times New Roman"/>
              <a:cs typeface="Times New Roman"/>
            </a:endParaRPr>
          </a:p>
          <a:p>
            <a:pPr algn="just"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Мова – це динамічна система, це відображення у свідомості оточуючих, мова це специфічний вид знакової діяльності.</a:t>
            </a:r>
          </a:p>
          <a:p>
            <a:pPr algn="just">
              <a:buNone/>
            </a:pPr>
            <a:endParaRPr lang="uk-UA" sz="2800" dirty="0" smtClean="0">
              <a:latin typeface="Times New Roman"/>
              <a:cs typeface="Times New Roman"/>
            </a:endParaRPr>
          </a:p>
          <a:p>
            <a:pPr algn="just"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 Мова – це сукупність правил за якими будуються мовлення.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167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Антиномії мови й мислення: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dirty="0" smtClean="0"/>
              <a:t>Мислення генетично передує, мова «реагує».</a:t>
            </a:r>
          </a:p>
          <a:p>
            <a:pPr lvl="0"/>
            <a:r>
              <a:rPr lang="uk-UA" dirty="0" smtClean="0"/>
              <a:t>Мислення більш самостійне, мова більш залежне явище.</a:t>
            </a:r>
          </a:p>
          <a:p>
            <a:pPr lvl="0"/>
            <a:r>
              <a:rPr lang="uk-UA" dirty="0" smtClean="0"/>
              <a:t>Мислення ідеальне явище, мова матеріально-ідеальне явище.</a:t>
            </a:r>
          </a:p>
          <a:p>
            <a:r>
              <a:rPr lang="uk-UA" dirty="0" smtClean="0"/>
              <a:t>Мислення інтернаціональне явище, мова – національне.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0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49149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149080"/>
            <a:ext cx="81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Року</a:t>
            </a:r>
            <a:r>
              <a:rPr lang="uk-UA" sz="2400" b="1" dirty="0" err="1" smtClean="0"/>
              <a:t>елл</a:t>
            </a:r>
            <a:r>
              <a:rPr lang="ru-RU" sz="2400" b="1" dirty="0" smtClean="0"/>
              <a:t> </a:t>
            </a:r>
            <a:r>
              <a:rPr lang="ru-RU" sz="2400" b="1" dirty="0"/>
              <a:t>Кент </a:t>
            </a:r>
            <a:r>
              <a:rPr lang="ru-RU" sz="2400" dirty="0"/>
              <a:t>(1882–1971). «</a:t>
            </a:r>
            <a:r>
              <a:rPr lang="ru-RU" sz="2400" dirty="0" err="1" smtClean="0"/>
              <a:t>Гренландія</a:t>
            </a:r>
            <a:r>
              <a:rPr lang="ru-RU" sz="2400" dirty="0"/>
              <a:t>». </a:t>
            </a:r>
            <a:r>
              <a:rPr lang="ru-RU" sz="2400" dirty="0" err="1" smtClean="0"/>
              <a:t>Американський</a:t>
            </a:r>
            <a:r>
              <a:rPr lang="ru-RU" sz="2400" dirty="0" smtClean="0"/>
              <a:t> </a:t>
            </a:r>
            <a:r>
              <a:rPr lang="ru-RU" sz="2400" dirty="0"/>
              <a:t>художник </a:t>
            </a:r>
            <a:r>
              <a:rPr lang="ru-RU" sz="2400" dirty="0" err="1" smtClean="0"/>
              <a:t>намагався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побачити</a:t>
            </a:r>
            <a:r>
              <a:rPr lang="ru-RU" sz="2400" dirty="0" smtClean="0"/>
              <a:t> природу </a:t>
            </a:r>
            <a:r>
              <a:rPr lang="ru-RU" sz="2400" dirty="0" err="1" smtClean="0"/>
              <a:t>очима</a:t>
            </a:r>
            <a:r>
              <a:rPr lang="ru-RU" sz="2400" dirty="0" smtClean="0"/>
              <a:t> </a:t>
            </a:r>
            <a:r>
              <a:rPr lang="ru-RU" sz="2400" dirty="0" err="1" smtClean="0"/>
              <a:t>ескімосів</a:t>
            </a:r>
            <a:r>
              <a:rPr lang="ru-RU" sz="2400" dirty="0" smtClean="0"/>
              <a:t>. </a:t>
            </a:r>
            <a:r>
              <a:rPr lang="ru-RU" sz="2400" dirty="0"/>
              <a:t>А </a:t>
            </a:r>
            <a:r>
              <a:rPr lang="ru-RU" sz="2400" dirty="0" err="1" smtClean="0"/>
              <a:t>лінгвіста</a:t>
            </a:r>
            <a:r>
              <a:rPr lang="ru-RU" sz="2400" dirty="0" smtClean="0"/>
              <a:t> </a:t>
            </a:r>
            <a:r>
              <a:rPr lang="ru-RU" sz="2400" b="1" dirty="0"/>
              <a:t>Б. Уорфа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слів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позначають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сніг</a:t>
            </a:r>
            <a:r>
              <a:rPr lang="ru-RU" sz="2400" dirty="0" smtClean="0"/>
              <a:t> у </a:t>
            </a:r>
            <a:r>
              <a:rPr lang="ru-RU" sz="2400" dirty="0" err="1" smtClean="0"/>
              <a:t>ескімосів</a:t>
            </a:r>
            <a:r>
              <a:rPr lang="ru-RU" sz="2400" dirty="0" smtClean="0"/>
              <a:t>, </a:t>
            </a:r>
            <a:r>
              <a:rPr lang="ru-RU" sz="2400" dirty="0" err="1" smtClean="0"/>
              <a:t>підштовхнуло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твердження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лінгвістичної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ідеї</a:t>
            </a:r>
            <a:r>
              <a:rPr lang="ru-RU" sz="2400" dirty="0" smtClean="0"/>
              <a:t>: «Ми </a:t>
            </a:r>
            <a:r>
              <a:rPr lang="uk-UA" sz="2400" dirty="0" smtClean="0"/>
              <a:t>членуємо</a:t>
            </a:r>
            <a:r>
              <a:rPr lang="ru-RU" sz="2400" dirty="0" smtClean="0"/>
              <a:t> природу </a:t>
            </a:r>
            <a:r>
              <a:rPr lang="ru-RU" sz="2400" dirty="0" err="1" smtClean="0"/>
              <a:t>лініями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проклала</a:t>
            </a:r>
            <a:r>
              <a:rPr lang="ru-RU" sz="2400" dirty="0" smtClean="0"/>
              <a:t> наша </a:t>
            </a:r>
            <a:r>
              <a:rPr lang="ru-RU" sz="2400" dirty="0" err="1" smtClean="0"/>
              <a:t>рідна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мова</a:t>
            </a:r>
            <a:r>
              <a:rPr lang="ru-RU" sz="2400" dirty="0" smtClean="0"/>
              <a:t>».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7850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5112568" cy="6025856"/>
          </a:xfrm>
        </p:spPr>
        <p:txBody>
          <a:bodyPr>
            <a:normAutofit fontScale="85000" lnSpcReduction="20000"/>
          </a:bodyPr>
          <a:lstStyle/>
          <a:p>
            <a:r>
              <a:rPr lang="uk-UA" sz="2400" b="1" dirty="0"/>
              <a:t>Роль мови в процесі пізнання </a:t>
            </a:r>
            <a:r>
              <a:rPr lang="uk-UA" sz="2400" dirty="0" smtClean="0"/>
              <a:t>людиною </a:t>
            </a:r>
            <a:r>
              <a:rPr lang="uk-UA" sz="2400" dirty="0"/>
              <a:t>світу визначається такими її властивостями: </a:t>
            </a:r>
          </a:p>
          <a:p>
            <a:r>
              <a:rPr lang="uk-UA" sz="2400" dirty="0"/>
              <a:t>1)	вона акумулює і закріплює в собі інформацію про результати пізнавальної діяльності;</a:t>
            </a:r>
          </a:p>
          <a:p>
            <a:r>
              <a:rPr lang="uk-UA" sz="2400" dirty="0"/>
              <a:t>2)	вона є основними інструментом пізнання дійсності, який матеріалізує наше мислення;</a:t>
            </a:r>
          </a:p>
          <a:p>
            <a:r>
              <a:rPr lang="uk-UA" sz="2400" dirty="0"/>
              <a:t>3)	своїми </a:t>
            </a:r>
            <a:r>
              <a:rPr lang="uk-UA" sz="2400" dirty="0" smtClean="0"/>
              <a:t>лексико-граматичними </a:t>
            </a:r>
            <a:r>
              <a:rPr lang="uk-UA" sz="2400" dirty="0"/>
              <a:t>засобами вона дозволяє людині не тільки узагальнювати знання про світ, але й </a:t>
            </a:r>
            <a:r>
              <a:rPr lang="uk-UA" sz="2400" dirty="0" smtClean="0"/>
              <a:t>презентувати </a:t>
            </a:r>
            <a:r>
              <a:rPr lang="uk-UA" sz="2400" dirty="0"/>
              <a:t>світ і знання про нього у формі слів, словоформ, словосполучень і речень</a:t>
            </a:r>
            <a:r>
              <a:rPr lang="uk-UA" sz="2400" dirty="0" smtClean="0"/>
              <a:t>; </a:t>
            </a:r>
            <a:endParaRPr lang="uk-UA" sz="2400" dirty="0"/>
          </a:p>
          <a:p>
            <a:r>
              <a:rPr lang="uk-UA" sz="2400" dirty="0"/>
              <a:t>4)	мова сприяє двобічному пізнанню: від конкретного до абстрактного і від абстрактного до конкретного. Як наслідок, когнітивна гносеологічна функція є </a:t>
            </a:r>
            <a:r>
              <a:rPr lang="uk-UA" sz="2400" dirty="0" smtClean="0"/>
              <a:t>однією </a:t>
            </a:r>
            <a:r>
              <a:rPr lang="uk-UA" sz="2400" dirty="0"/>
              <a:t>з основних для мови.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8519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8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1600" dirty="0" smtClean="0"/>
              <a:t>Взаємозалежність співвідносних категорій буття (дійсність) – мислення – мова, де дійсність впливає на мислення, що виражається в мові, яка є засобом пізнання дійсності:</a:t>
            </a:r>
            <a:br>
              <a:rPr lang="uk-UA" sz="1600" dirty="0" smtClean="0"/>
            </a:br>
            <a:endParaRPr lang="uk-UA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492" y="2060848"/>
            <a:ext cx="7488948" cy="3771781"/>
          </a:xfrm>
        </p:spPr>
        <p:txBody>
          <a:bodyPr/>
          <a:lstStyle/>
          <a:p>
            <a:r>
              <a:rPr lang="uk-UA" dirty="0" smtClean="0"/>
              <a:t>1</a:t>
            </a:r>
            <a:r>
              <a:rPr lang="uk-UA" sz="2400" dirty="0" smtClean="0"/>
              <a:t>) Дійсність              2) Мислення          3) Мова                      			</a:t>
            </a:r>
          </a:p>
          <a:p>
            <a:endParaRPr lang="uk-UA" sz="2400" dirty="0" smtClean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627784" y="2564904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627784" y="2708920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436096" y="256490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436096" y="263691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211960" y="2708920"/>
            <a:ext cx="23762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2339752" y="2708920"/>
            <a:ext cx="180020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979712" y="2780928"/>
            <a:ext cx="216024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283968" y="2708920"/>
            <a:ext cx="2520280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/>
              <a:t>Взаємозалежність співвідносних категорій </a:t>
            </a:r>
            <a:r>
              <a:rPr lang="uk-UA" sz="2400" i="1" dirty="0" smtClean="0"/>
              <a:t>буття – мислення - мова</a:t>
            </a:r>
            <a:endParaRPr lang="uk-UA" sz="24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uk-UA" dirty="0" smtClean="0"/>
          </a:p>
          <a:p>
            <a:pPr>
              <a:buNone/>
            </a:pPr>
            <a:r>
              <a:rPr lang="en-US" dirty="0" smtClean="0"/>
              <a:t>					</a:t>
            </a:r>
            <a:r>
              <a:rPr lang="uk-UA" dirty="0" err="1" smtClean="0"/>
              <a:t>Мовний</a:t>
            </a:r>
            <a:r>
              <a:rPr lang="uk-UA" dirty="0" smtClean="0"/>
              <a:t> знак</a:t>
            </a:r>
          </a:p>
          <a:p>
            <a:pPr>
              <a:buNone/>
            </a:pPr>
            <a:r>
              <a:rPr lang="uk-UA" dirty="0" smtClean="0"/>
              <a:t>                    </a:t>
            </a:r>
            <a:r>
              <a:rPr lang="en-US" dirty="0" smtClean="0"/>
              <a:t>2.</a:t>
            </a:r>
            <a:r>
              <a:rPr lang="uk-UA" dirty="0" smtClean="0"/>
              <a:t>Поняття                             </a:t>
            </a:r>
            <a:r>
              <a:rPr lang="en-US" dirty="0" smtClean="0"/>
              <a:t>  </a:t>
            </a:r>
            <a:r>
              <a:rPr lang="uk-UA" dirty="0" smtClean="0"/>
              <a:t>3</a:t>
            </a:r>
            <a:r>
              <a:rPr lang="en-US" dirty="0" smtClean="0"/>
              <a:t>.</a:t>
            </a:r>
            <a:r>
              <a:rPr lang="uk-UA" dirty="0" smtClean="0"/>
              <a:t> Значення</a:t>
            </a:r>
          </a:p>
          <a:p>
            <a:pPr>
              <a:buNone/>
            </a:pPr>
            <a:r>
              <a:rPr lang="uk-UA" dirty="0" smtClean="0"/>
              <a:t>							        </a:t>
            </a:r>
          </a:p>
          <a:p>
            <a:pPr>
              <a:buNone/>
            </a:pPr>
            <a:r>
              <a:rPr lang="uk-UA" dirty="0" smtClean="0"/>
              <a:t> </a:t>
            </a:r>
          </a:p>
          <a:p>
            <a:pPr>
              <a:buNone/>
            </a:pPr>
            <a:r>
              <a:rPr lang="uk-UA" dirty="0" smtClean="0"/>
              <a:t>               </a:t>
            </a:r>
            <a:r>
              <a:rPr lang="en-US" dirty="0" smtClean="0"/>
              <a:t>     1.</a:t>
            </a:r>
            <a:r>
              <a:rPr lang="uk-UA" dirty="0" smtClean="0"/>
              <a:t>Денотат           1                       4</a:t>
            </a:r>
            <a:r>
              <a:rPr lang="en-US" dirty="0"/>
              <a:t>.</a:t>
            </a:r>
            <a:r>
              <a:rPr lang="uk-UA" dirty="0" smtClean="0"/>
              <a:t>Форма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                                                                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                                                                       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7994" y="3264803"/>
            <a:ext cx="172819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5294138" y="3140968"/>
            <a:ext cx="864096" cy="25922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980728"/>
            <a:ext cx="53482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Список літератури: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083" y="1988840"/>
            <a:ext cx="8208912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1.Бевзенко С. П.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Короткий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нарис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ВНЗ].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Вища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школа, 2006. 144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2.Білецький А. О. Про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філол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вищ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закладів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Артек, 1996. 224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3.Вступ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[І.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Голубовська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С. М.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Лучканин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В. Ф.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Чемес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ін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.]; за ред. І.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Голубовської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2016. 320 с. 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Серія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“Альма-матер”).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4.Дорошенко С. І.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Центр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Л-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288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5.Карпенко Ю.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336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Серія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“Альма-матер”).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6.Кочерган М. П.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підручник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ВНЗ].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2014. 304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Левицький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А. Е.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Центр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літератури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2006. 104с.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Монжалей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 К.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Університецька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книга, 2016. 184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Семегин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 С.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(за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вимогами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кредитно-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навчально-методичний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семінарських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занять.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Хмельницький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ФОП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Цюпак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А. А., 2017. 140 с.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10.Швачко С. О.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Вступ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мовознавства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(курс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лекцій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Вінниця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: Нова книга,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2006. 224 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k-UA" sz="140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://ekmair.ukma.edu.ua/items/43b70fee-530e-4dd1-a736-ec4a59438efd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8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27322" y="188640"/>
            <a:ext cx="534825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7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Дякую за увагу !</a:t>
            </a:r>
            <a:endParaRPr lang="uk-UA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Персональний сайт заступника директора гімназії, учителя-філолога: МОТИВУЮЧИ  ЦИТАТИ. МРІЙТЕ.ПРАГНІТЬ.ДОСЯГАЙТ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98032" cy="409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7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629816"/>
            <a:ext cx="7024744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Два погляди, щодо мови і мислення </a:t>
            </a:r>
            <a:endParaRPr lang="uk-UA" sz="3200" b="1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95536" y="1916832"/>
            <a:ext cx="4100264" cy="48245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Ототожнення мови й мислення </a:t>
            </a:r>
          </a:p>
          <a:p>
            <a:pPr algn="ctr">
              <a:buNone/>
            </a:pPr>
            <a:r>
              <a:rPr lang="uk-UA" sz="2800" i="1" dirty="0" smtClean="0">
                <a:latin typeface="Times New Roman"/>
                <a:cs typeface="Times New Roman"/>
              </a:rPr>
              <a:t>  ( Й. Гаман)</a:t>
            </a:r>
          </a:p>
          <a:p>
            <a:pPr>
              <a:buNone/>
            </a:pPr>
            <a:r>
              <a:rPr lang="uk-UA" sz="2800" u="sng" dirty="0">
                <a:latin typeface="Times New Roman"/>
                <a:cs typeface="Times New Roman"/>
              </a:rPr>
              <a:t>М</a:t>
            </a:r>
            <a:r>
              <a:rPr lang="uk-UA" sz="2800" dirty="0" smtClean="0">
                <a:latin typeface="Times New Roman"/>
                <a:cs typeface="Times New Roman"/>
              </a:rPr>
              <a:t>ова - всього лише</a:t>
            </a:r>
          </a:p>
          <a:p>
            <a:pPr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форма мислення; мова й</a:t>
            </a:r>
          </a:p>
          <a:p>
            <a:pPr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мислення становлять один об’єкт</a:t>
            </a:r>
            <a:endParaRPr lang="uk-UA" sz="2800" dirty="0">
              <a:latin typeface="Times New Roman"/>
              <a:cs typeface="Times New Roman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8200" y="1916832"/>
            <a:ext cx="4038600" cy="48245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 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Відривання мови від мислення </a:t>
            </a:r>
          </a:p>
          <a:p>
            <a:pPr algn="ctr">
              <a:buNone/>
            </a:pPr>
            <a:r>
              <a:rPr lang="uk-UA" sz="2800" i="1" dirty="0" smtClean="0">
                <a:latin typeface="Times New Roman"/>
                <a:cs typeface="Times New Roman"/>
              </a:rPr>
              <a:t>(Ф.-Е. Бенеке)</a:t>
            </a:r>
          </a:p>
          <a:p>
            <a:pPr>
              <a:buNone/>
            </a:pPr>
            <a:r>
              <a:rPr lang="uk-UA" sz="2800" dirty="0" smtClean="0">
                <a:latin typeface="Times New Roman"/>
                <a:cs typeface="Times New Roman"/>
              </a:rPr>
              <a:t>    Мова й мислення між собою абсолютно пов’язані, мислення не залежить від мови, воно здійснюється в інших формах</a:t>
            </a:r>
            <a:endParaRPr lang="uk-UA" sz="2800" dirty="0">
              <a:latin typeface="Times New Roman"/>
              <a:cs typeface="Times New Roman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483768" y="1484784"/>
            <a:ext cx="18002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724128" y="1484784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647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600949" cy="3875313"/>
          </a:xfrm>
        </p:spPr>
        <p:txBody>
          <a:bodyPr>
            <a:noAutofit/>
          </a:bodyPr>
          <a:lstStyle/>
          <a:p>
            <a:pPr algn="l"/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— один із найвизначніших божественно-людських витворів, універсальне надбання людства й універсальна реальність суспільного існування. </a:t>
            </a:r>
            <a:b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Це, за висловом німецького філософа Мартіна Гайдеґґера, оселя людського духа.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не дивно, що люди ще в давні часи зацікавились мовою і створили про неї науку — мовознавство.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Мова й мовлення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8656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dirty="0" smtClean="0"/>
              <a:t>  Л. В. Щерба : Мова як суспільне явище і засіб спілкування людей непіддатна безпосередньому спостереженню. Можна спостерігати лише мовлення окремих індивідуумів, їхню мовленнєву діяльність і як наслідок цієї діяльності – текст або сукупність текстів (мовний матеріал). Щерба об’єднував у мовній діяльності процеси говоріння і слухання, сприйняття і розуміння мовних повідомлень. 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526690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48680"/>
            <a:ext cx="5976664" cy="6192688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b="1" dirty="0" smtClean="0"/>
              <a:t>Мова – це</a:t>
            </a:r>
            <a:r>
              <a:rPr lang="uk-UA" dirty="0" smtClean="0"/>
              <a:t>  1) мовна структура (або система), внутрішня організація мовних одиниць (фонем, морфем, слів, речень), категорій (числа, роду, виду, стану і та ін.) і систем (фонетики, лексикології, морфології і синтаксису); </a:t>
            </a:r>
          </a:p>
          <a:p>
            <a:pPr algn="just"/>
            <a:r>
              <a:rPr lang="uk-UA" dirty="0" smtClean="0"/>
              <a:t>2) мовна норма, що склалася історично,  здатна розвиватися і далі; </a:t>
            </a:r>
          </a:p>
          <a:p>
            <a:pPr algn="just"/>
            <a:r>
              <a:rPr lang="uk-UA" dirty="0" smtClean="0"/>
              <a:t>3) це мовленнєва діяльність мовців, які знають мову, її структуру та норму і використовують їх для того, щоб створювати мовленнєві витвори для вираження думок, волі, почуттів.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029179" cy="421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1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Отже 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Мовознавство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лінгвістика, — наука про природну людську мову загалом і про всі мови світу як її індивідуальних представників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95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59632" y="1166843"/>
            <a:ext cx="65527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Макс Мюллер </a:t>
            </a:r>
            <a:r>
              <a:rPr lang="ru-RU" sz="2200" dirty="0" err="1"/>
              <a:t>висловлював</a:t>
            </a:r>
            <a:r>
              <a:rPr lang="ru-RU" sz="2200" dirty="0"/>
              <a:t> </a:t>
            </a:r>
            <a:r>
              <a:rPr lang="ru-RU" sz="2200" dirty="0" err="1"/>
              <a:t>цю</a:t>
            </a:r>
            <a:r>
              <a:rPr lang="ru-RU" sz="2200" dirty="0"/>
              <a:t> думку так: «Як ми </a:t>
            </a:r>
            <a:r>
              <a:rPr lang="ru-RU" sz="2200" dirty="0" err="1"/>
              <a:t>знаємо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небо </a:t>
            </a:r>
            <a:r>
              <a:rPr lang="ru-RU" sz="2200" dirty="0" err="1"/>
              <a:t>існує</a:t>
            </a:r>
            <a:r>
              <a:rPr lang="ru-RU" sz="2200" dirty="0"/>
              <a:t> і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воно</a:t>
            </a:r>
            <a:r>
              <a:rPr lang="ru-RU" sz="2200" dirty="0"/>
              <a:t> </a:t>
            </a:r>
            <a:r>
              <a:rPr lang="ru-RU" sz="2200" dirty="0" err="1"/>
              <a:t>блакитне</a:t>
            </a:r>
            <a:r>
              <a:rPr lang="ru-RU" sz="2200" dirty="0"/>
              <a:t>? </a:t>
            </a:r>
            <a:r>
              <a:rPr lang="ru-RU" sz="2200" dirty="0" err="1"/>
              <a:t>Чи</a:t>
            </a:r>
            <a:r>
              <a:rPr lang="ru-RU" sz="2200" dirty="0"/>
              <a:t> знали б ми небо, </a:t>
            </a:r>
            <a:r>
              <a:rPr lang="ru-RU" sz="2200" dirty="0" err="1"/>
              <a:t>якби</a:t>
            </a:r>
            <a:r>
              <a:rPr lang="ru-RU" sz="2200" dirty="0"/>
              <a:t> для </a:t>
            </a:r>
            <a:r>
              <a:rPr lang="ru-RU" sz="2200" dirty="0" err="1"/>
              <a:t>нього</a:t>
            </a:r>
            <a:r>
              <a:rPr lang="ru-RU" sz="2200" dirty="0"/>
              <a:t> не </a:t>
            </a:r>
            <a:r>
              <a:rPr lang="ru-RU" sz="2200" dirty="0" err="1"/>
              <a:t>було</a:t>
            </a:r>
            <a:r>
              <a:rPr lang="ru-RU" sz="2200" dirty="0"/>
              <a:t> </a:t>
            </a:r>
            <a:r>
              <a:rPr lang="ru-RU" sz="2200" dirty="0" err="1"/>
              <a:t>назв</a:t>
            </a:r>
            <a:r>
              <a:rPr lang="ru-RU" sz="2200" dirty="0"/>
              <a:t>? </a:t>
            </a:r>
            <a:r>
              <a:rPr lang="ru-RU" sz="2200" dirty="0" err="1"/>
              <a:t>Мова</a:t>
            </a:r>
            <a:r>
              <a:rPr lang="ru-RU" sz="2200" dirty="0"/>
              <a:t> й </a:t>
            </a:r>
            <a:r>
              <a:rPr lang="ru-RU" sz="2200" dirty="0" err="1"/>
              <a:t>мислення</a:t>
            </a:r>
            <a:r>
              <a:rPr lang="ru-RU" sz="2200" dirty="0"/>
              <a:t> </a:t>
            </a:r>
            <a:r>
              <a:rPr lang="ru-RU" sz="2200" dirty="0" err="1"/>
              <a:t>дві</a:t>
            </a:r>
            <a:r>
              <a:rPr lang="ru-RU" sz="2200" dirty="0"/>
              <a:t> </a:t>
            </a:r>
            <a:r>
              <a:rPr lang="ru-RU" sz="2200" dirty="0" err="1"/>
              <a:t>назви</a:t>
            </a:r>
            <a:r>
              <a:rPr lang="ru-RU" sz="2200" dirty="0"/>
              <a:t> </a:t>
            </a:r>
            <a:r>
              <a:rPr lang="ru-RU" sz="2200" dirty="0" err="1"/>
              <a:t>однієї</a:t>
            </a:r>
            <a:r>
              <a:rPr lang="ru-RU" sz="2200" dirty="0"/>
              <a:t> й </a:t>
            </a:r>
            <a:r>
              <a:rPr lang="ru-RU" sz="2200" dirty="0" err="1"/>
              <a:t>тої</a:t>
            </a:r>
            <a:r>
              <a:rPr lang="ru-RU" sz="2200" dirty="0"/>
              <a:t> </a:t>
            </a:r>
            <a:r>
              <a:rPr lang="ru-RU" sz="2200" dirty="0" err="1"/>
              <a:t>самої</a:t>
            </a:r>
            <a:r>
              <a:rPr lang="ru-RU" sz="2200" dirty="0"/>
              <a:t> </a:t>
            </a:r>
            <a:r>
              <a:rPr lang="ru-RU" sz="2200" dirty="0" err="1"/>
              <a:t>речі</a:t>
            </a:r>
            <a:r>
              <a:rPr lang="ru-RU" sz="2200" dirty="0"/>
              <a:t>». </a:t>
            </a:r>
            <a:endParaRPr lang="ru-RU" sz="2200" dirty="0" smtClean="0"/>
          </a:p>
          <a:p>
            <a:r>
              <a:rPr lang="ru-RU" sz="2200" b="1" dirty="0" smtClean="0"/>
              <a:t>Ф</a:t>
            </a:r>
            <a:r>
              <a:rPr lang="ru-RU" sz="2200" b="1" dirty="0"/>
              <a:t>. де Соссюр </a:t>
            </a:r>
            <a:r>
              <a:rPr lang="ru-RU" sz="2200" dirty="0"/>
              <a:t>на </a:t>
            </a:r>
            <a:r>
              <a:rPr lang="ru-RU" sz="2200" dirty="0" err="1"/>
              <a:t>підтримку</a:t>
            </a:r>
            <a:r>
              <a:rPr lang="ru-RU" sz="2200" dirty="0"/>
              <a:t> </a:t>
            </a:r>
            <a:r>
              <a:rPr lang="ru-RU" sz="2200" dirty="0" err="1"/>
              <a:t>цієї</a:t>
            </a:r>
            <a:r>
              <a:rPr lang="ru-RU" sz="2200" dirty="0"/>
              <a:t> думки </a:t>
            </a:r>
            <a:r>
              <a:rPr lang="ru-RU" sz="2200" dirty="0" err="1"/>
              <a:t>висловлювався</a:t>
            </a:r>
            <a:r>
              <a:rPr lang="ru-RU" sz="2200" dirty="0"/>
              <a:t> так: «</a:t>
            </a:r>
            <a:r>
              <a:rPr lang="ru-RU" sz="2200" dirty="0" err="1"/>
              <a:t>Мова</a:t>
            </a:r>
            <a:r>
              <a:rPr lang="ru-RU" sz="2200" dirty="0"/>
              <a:t> – лист </a:t>
            </a:r>
            <a:r>
              <a:rPr lang="ru-RU" sz="2200" dirty="0" err="1"/>
              <a:t>паперу</a:t>
            </a:r>
            <a:r>
              <a:rPr lang="ru-RU" sz="2200" dirty="0"/>
              <a:t>, думка – </a:t>
            </a:r>
            <a:r>
              <a:rPr lang="ru-RU" sz="2200" dirty="0" err="1"/>
              <a:t>його</a:t>
            </a:r>
            <a:r>
              <a:rPr lang="ru-RU" sz="2200" dirty="0"/>
              <a:t> </a:t>
            </a:r>
            <a:r>
              <a:rPr lang="ru-RU" sz="2200" dirty="0" err="1"/>
              <a:t>титульна</a:t>
            </a:r>
            <a:r>
              <a:rPr lang="ru-RU" sz="2200" dirty="0"/>
              <a:t> сторона, а звук – </a:t>
            </a:r>
            <a:r>
              <a:rPr lang="ru-RU" sz="2200" dirty="0" err="1"/>
              <a:t>зворотна</a:t>
            </a:r>
            <a:r>
              <a:rPr lang="ru-RU" sz="2200" dirty="0"/>
              <a:t>. Не </a:t>
            </a:r>
            <a:r>
              <a:rPr lang="ru-RU" sz="2200" dirty="0" err="1"/>
              <a:t>можна</a:t>
            </a:r>
            <a:r>
              <a:rPr lang="ru-RU" sz="2200" dirty="0"/>
              <a:t> </a:t>
            </a:r>
            <a:r>
              <a:rPr lang="ru-RU" sz="2200" dirty="0" err="1"/>
              <a:t>розрізати</a:t>
            </a:r>
            <a:r>
              <a:rPr lang="ru-RU" sz="2200" dirty="0"/>
              <a:t> </a:t>
            </a:r>
            <a:r>
              <a:rPr lang="ru-RU" sz="2200" dirty="0" err="1"/>
              <a:t>титульну</a:t>
            </a:r>
            <a:r>
              <a:rPr lang="ru-RU" sz="2200" dirty="0"/>
              <a:t> сторону, не </a:t>
            </a:r>
            <a:r>
              <a:rPr lang="ru-RU" sz="2200" dirty="0" err="1"/>
              <a:t>розрізавши</a:t>
            </a:r>
            <a:r>
              <a:rPr lang="ru-RU" sz="2200" dirty="0"/>
              <a:t> </a:t>
            </a:r>
            <a:r>
              <a:rPr lang="ru-RU" sz="2200" dirty="0" err="1"/>
              <a:t>зворотну</a:t>
            </a:r>
            <a:r>
              <a:rPr lang="ru-RU" sz="2200" dirty="0"/>
              <a:t>. Так і в </a:t>
            </a:r>
            <a:r>
              <a:rPr lang="ru-RU" sz="2200" dirty="0" err="1"/>
              <a:t>мові</a:t>
            </a:r>
            <a:r>
              <a:rPr lang="ru-RU" sz="2200" dirty="0"/>
              <a:t> </a:t>
            </a:r>
            <a:r>
              <a:rPr lang="ru-RU" sz="2200" dirty="0" err="1"/>
              <a:t>неможна</a:t>
            </a:r>
            <a:r>
              <a:rPr lang="ru-RU" sz="2200" dirty="0"/>
              <a:t> </a:t>
            </a:r>
            <a:r>
              <a:rPr lang="ru-RU" sz="2200" dirty="0" err="1"/>
              <a:t>відділити</a:t>
            </a:r>
            <a:r>
              <a:rPr lang="ru-RU" sz="2200" dirty="0"/>
              <a:t> </a:t>
            </a:r>
            <a:r>
              <a:rPr lang="ru-RU" sz="2200" dirty="0" err="1"/>
              <a:t>ні</a:t>
            </a:r>
            <a:r>
              <a:rPr lang="ru-RU" sz="2200" dirty="0"/>
              <a:t> думку </a:t>
            </a:r>
            <a:r>
              <a:rPr lang="ru-RU" sz="2200" dirty="0" err="1"/>
              <a:t>від</a:t>
            </a:r>
            <a:r>
              <a:rPr lang="ru-RU" sz="2200" dirty="0"/>
              <a:t> звуку, </a:t>
            </a:r>
            <a:r>
              <a:rPr lang="ru-RU" sz="2200" dirty="0" err="1"/>
              <a:t>ні</a:t>
            </a:r>
            <a:r>
              <a:rPr lang="ru-RU" sz="2200" dirty="0"/>
              <a:t> звук </a:t>
            </a:r>
            <a:r>
              <a:rPr lang="ru-RU" sz="2200" dirty="0" err="1"/>
              <a:t>від</a:t>
            </a:r>
            <a:r>
              <a:rPr lang="ru-RU" sz="2200" dirty="0"/>
              <a:t> думки». </a:t>
            </a:r>
            <a:endParaRPr lang="ru-RU" sz="2200" dirty="0" smtClean="0"/>
          </a:p>
          <a:p>
            <a:r>
              <a:rPr lang="ru-RU" sz="2200" b="1" dirty="0" smtClean="0"/>
              <a:t>Л</a:t>
            </a:r>
            <a:r>
              <a:rPr lang="ru-RU" sz="2200" b="1" dirty="0"/>
              <a:t>. </a:t>
            </a:r>
            <a:r>
              <a:rPr lang="ru-RU" sz="2200" b="1" dirty="0" err="1"/>
              <a:t>Блумфілд</a:t>
            </a:r>
            <a:r>
              <a:rPr lang="ru-RU" sz="2200" b="1" dirty="0"/>
              <a:t> </a:t>
            </a:r>
            <a:r>
              <a:rPr lang="ru-RU" sz="2200" dirty="0" err="1"/>
              <a:t>стверджував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мислення</a:t>
            </a:r>
            <a:r>
              <a:rPr lang="ru-RU" sz="2200" dirty="0"/>
              <a:t> –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говоріння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самим собою.</a:t>
            </a:r>
          </a:p>
        </p:txBody>
      </p:sp>
    </p:spTree>
    <p:extLst>
      <p:ext uri="{BB962C8B-B14F-4D97-AF65-F5344CB8AC3E}">
        <p14:creationId xmlns:p14="http://schemas.microsoft.com/office/powerpoint/2010/main" val="1619861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1275</TotalTime>
  <Words>1932</Words>
  <Application>Microsoft Office PowerPoint</Application>
  <PresentationFormat>Экран (4:3)</PresentationFormat>
  <Paragraphs>250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Остин</vt:lpstr>
      <vt:lpstr> «Вступ до мовознавства»</vt:lpstr>
      <vt:lpstr> </vt:lpstr>
      <vt:lpstr>Мова… </vt:lpstr>
      <vt:lpstr>Два погляди, щодо мови і мислення </vt:lpstr>
      <vt:lpstr>Мова — один із найвизначніших божественно-людських витворів, універсальне надбання людства й універсальна реальність суспільного існування.  Це, за висловом німецького філософа Мартіна Гайдеґґера, оселя людського духа. І не дивно, що люди ще в давні часи зацікавились мовою і створили про неї науку — мовознавство.</vt:lpstr>
      <vt:lpstr>Мова й мовлення</vt:lpstr>
      <vt:lpstr>Презентация PowerPoint</vt:lpstr>
      <vt:lpstr>Отже !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Психічні процеси – це процеси відображення людиною об’єктивної дійсності за допомогою ЦНС</vt:lpstr>
      <vt:lpstr>Сигнальні системи – це системи безумовно- і умовнорефлекторних звязків, які сигналізують про початок певної події</vt:lpstr>
      <vt:lpstr>Мова</vt:lpstr>
      <vt:lpstr>– це процес чуттєвого відображення в мозку людини окремих предметів та явищ за допомогою органів чуттів </vt:lpstr>
      <vt:lpstr>Мова і мислення </vt:lpstr>
      <vt:lpstr>Мова і мислення </vt:lpstr>
      <vt:lpstr>Презентация PowerPoint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– це здатність людини пізнавати навколишній світ і себе за допомогою мислення і розуму, внаслідок чого формується інтелект</vt:lpstr>
      <vt:lpstr>Психічні процеси – це процеси відображення людиною об’єктивної дійсності за допомогою ЦНС</vt:lpstr>
      <vt:lpstr>Презентация PowerPoint</vt:lpstr>
      <vt:lpstr>Типи людського мислення: </vt:lpstr>
      <vt:lpstr> </vt:lpstr>
      <vt:lpstr>Антиномії мови й мислення: </vt:lpstr>
      <vt:lpstr>Презентация PowerPoint</vt:lpstr>
      <vt:lpstr>Презентация PowerPoint</vt:lpstr>
      <vt:lpstr>Взаємозалежність співвідносних категорій буття (дійсність) – мислення – мова, де дійсність впливає на мислення, що виражається в мові, яка є засобом пізнання дійсності: </vt:lpstr>
      <vt:lpstr>Взаємозалежність співвідносних категорій буття – мислення - мова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мовознавства</dc:title>
  <dc:creator>Студент Ліб-305</dc:creator>
  <cp:lastModifiedBy>suvor</cp:lastModifiedBy>
  <cp:revision>184</cp:revision>
  <dcterms:created xsi:type="dcterms:W3CDTF">2015-10-20T11:06:18Z</dcterms:created>
  <dcterms:modified xsi:type="dcterms:W3CDTF">2025-01-15T17:02:33Z</dcterms:modified>
</cp:coreProperties>
</file>