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90" autoAdjust="0"/>
    <p:restoredTop sz="94637" autoAdjust="0"/>
  </p:normalViewPr>
  <p:slideViewPr>
    <p:cSldViewPr>
      <p:cViewPr varScale="1">
        <p:scale>
          <a:sx n="64" d="100"/>
          <a:sy n="64" d="100"/>
        </p:scale>
        <p:origin x="384" y="22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825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dirty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206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3270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‹№›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86096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1548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10/30/2023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1196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dirty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dirty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dirty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10/30/2023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41110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404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2071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4819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1005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764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10/30/2023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11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10/30/2023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3520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10/30/2023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637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10/30/2023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5709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dirty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3503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10/30/2023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64341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149" r:id="rId1"/>
    <p:sldLayoutId id="2147484150" r:id="rId2"/>
    <p:sldLayoutId id="2147484151" r:id="rId3"/>
    <p:sldLayoutId id="2147484152" r:id="rId4"/>
    <p:sldLayoutId id="2147484153" r:id="rId5"/>
    <p:sldLayoutId id="2147484154" r:id="rId6"/>
    <p:sldLayoutId id="2147484155" r:id="rId7"/>
    <p:sldLayoutId id="2147484156" r:id="rId8"/>
    <p:sldLayoutId id="2147484157" r:id="rId9"/>
    <p:sldLayoutId id="2147484158" r:id="rId10"/>
    <p:sldLayoutId id="2147484159" r:id="rId11"/>
    <p:sldLayoutId id="2147484160" r:id="rId12"/>
    <p:sldLayoutId id="2147484161" r:id="rId13"/>
    <p:sldLayoutId id="2147484162" r:id="rId14"/>
    <p:sldLayoutId id="2147484163" r:id="rId15"/>
    <p:sldLayoutId id="2147484164" r:id="rId16"/>
    <p:sldLayoutId id="2147484165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4100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17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019800"/>
          </a:xfrm>
          <a:solidFill>
            <a:schemeClr val="accent4">
              <a:lumMod val="75000"/>
              <a:alpha val="0"/>
            </a:schemeClr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t">
            <a:normAutofit fontScale="90000"/>
          </a:bodyPr>
          <a:lstStyle/>
          <a:p>
            <a:pPr algn="ctr">
              <a:tabLst>
                <a:tab pos="457200" algn="l"/>
              </a:tabLst>
            </a:pPr>
            <a:br>
              <a:rPr lang="ru-RU" sz="2800" b="1" dirty="0">
                <a:solidFill>
                  <a:schemeClr val="bg1"/>
                </a:solidFill>
              </a:rPr>
            </a:br>
            <a:br>
              <a:rPr lang="ru-RU" sz="2800" b="1" dirty="0">
                <a:solidFill>
                  <a:schemeClr val="bg1"/>
                </a:solidFill>
              </a:rPr>
            </a:br>
            <a:r>
              <a:rPr lang="ru-RU" sz="2800" b="1" dirty="0">
                <a:solidFill>
                  <a:schemeClr val="bg1"/>
                </a:solidFill>
              </a:rPr>
              <a:t> </a:t>
            </a:r>
            <a:br>
              <a:rPr lang="ru-RU" sz="2800" b="1" dirty="0">
                <a:solidFill>
                  <a:schemeClr val="bg1"/>
                </a:solidFill>
              </a:rPr>
            </a:br>
            <a:r>
              <a:rPr lang="ru-RU" sz="2800" b="1" dirty="0">
                <a:solidFill>
                  <a:schemeClr val="bg1"/>
                </a:solidFill>
              </a:rPr>
              <a:t>           </a:t>
            </a:r>
            <a:br>
              <a:rPr lang="ru-RU" sz="2800" b="1" dirty="0">
                <a:solidFill>
                  <a:schemeClr val="bg1"/>
                </a:solidFill>
              </a:rPr>
            </a:br>
            <a:br>
              <a:rPr lang="ru-RU" sz="2800" b="1" dirty="0">
                <a:solidFill>
                  <a:schemeClr val="bg1"/>
                </a:solidFill>
              </a:rPr>
            </a:br>
            <a:br>
              <a:rPr lang="ru-RU" sz="2800" b="1" dirty="0">
                <a:solidFill>
                  <a:schemeClr val="bg1"/>
                </a:solidFill>
              </a:rPr>
            </a:br>
            <a:br>
              <a:rPr lang="ru-RU" sz="2800" b="1" dirty="0">
                <a:solidFill>
                  <a:schemeClr val="bg1"/>
                </a:solidFill>
              </a:rPr>
            </a:br>
            <a:br>
              <a:rPr lang="ru-RU" sz="2800" b="1" dirty="0">
                <a:solidFill>
                  <a:schemeClr val="bg1"/>
                </a:solidFill>
              </a:rPr>
            </a:br>
            <a:r>
              <a:rPr lang="uk-UA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 МОВ (Завдання «Зробити» або «Купити»)</a:t>
            </a:r>
            <a:br>
              <a:rPr lang="ru-RU" sz="2800" b="1" dirty="0">
                <a:solidFill>
                  <a:schemeClr val="bg1"/>
                </a:solidFill>
              </a:rPr>
            </a:br>
            <a:br>
              <a:rPr lang="ru-RU" sz="2800" b="1" dirty="0">
                <a:solidFill>
                  <a:schemeClr val="bg1"/>
                </a:solidFill>
              </a:rPr>
            </a:br>
            <a:br>
              <a:rPr lang="ru-RU" sz="2200" b="1" dirty="0">
                <a:solidFill>
                  <a:schemeClr val="bg1"/>
                </a:solidFill>
              </a:rPr>
            </a:br>
            <a:b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ru-RU" sz="22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uk-UA" sz="2800" b="1" dirty="0">
                <a:solidFill>
                  <a:schemeClr val="bg1"/>
                </a:solidFill>
              </a:rPr>
            </a:br>
            <a:br>
              <a:rPr lang="uk-UA" sz="2800" b="1" dirty="0">
                <a:solidFill>
                  <a:schemeClr val="bg1"/>
                </a:solidFill>
              </a:rPr>
            </a:br>
            <a:br>
              <a:rPr lang="uk-UA" sz="2800" b="1" dirty="0">
                <a:solidFill>
                  <a:schemeClr val="bg1"/>
                </a:solidFill>
              </a:rPr>
            </a:br>
            <a:br>
              <a:rPr lang="uk-UA" sz="2800" b="1" dirty="0">
                <a:solidFill>
                  <a:schemeClr val="bg1"/>
                </a:solidFill>
              </a:rPr>
            </a:br>
            <a:br>
              <a:rPr lang="uk-UA" sz="2800" b="1" dirty="0">
                <a:solidFill>
                  <a:schemeClr val="bg1"/>
                </a:solidFill>
              </a:rPr>
            </a:br>
            <a:endParaRPr lang="ru-RU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839200" cy="6477000"/>
          </a:xfrm>
          <a:solidFill>
            <a:schemeClr val="accent4">
              <a:lumMod val="75000"/>
              <a:alpha val="10000"/>
            </a:schemeClr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t">
            <a:normAutofit fontScale="90000"/>
          </a:bodyPr>
          <a:lstStyle/>
          <a:p>
            <a:r>
              <a:rPr lang="uk-UA" sz="18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Приклад</a:t>
            </a:r>
            <a:b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Фірма виробляє і збуває три компоненти. Перед керівником відділу постачання було поставлено завдання - вивчити ціни на світовому ринку. Визначено такі цінові і вартісні показники (табл. 1).</a:t>
            </a:r>
            <a:br>
              <a:rPr lang="uk-UA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uk-UA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uk-UA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uk-UA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uk-UA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uk-UA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uk-UA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uk-UA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uk-UA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uk-UA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uk-UA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uk-UA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uk-UA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uk-UA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uk-UA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uk-UA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uk-UA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uk-UA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1. Надайте рекомендації керівництву фірми щодо можливості закупівлі компонента виходячи тільки з витрат.</a:t>
            </a:r>
            <a:b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2. Визначите розмір прибутку у випадку власного виробницт­ва всіх компонентів.</a:t>
            </a:r>
            <a:b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3. Встановите, чи вплинуть рекомендації з закупівлі (пункт 1) на прибуток і якою мірою.</a:t>
            </a:r>
            <a:b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BC6CE40-883E-4C81-026A-C87085E986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110" y="1219200"/>
            <a:ext cx="8715779" cy="35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14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" y="36095"/>
            <a:ext cx="8839200" cy="6477000"/>
          </a:xfrm>
          <a:solidFill>
            <a:schemeClr val="accent4">
              <a:lumMod val="75000"/>
              <a:alpha val="10000"/>
            </a:schemeClr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t">
            <a:normAutofit/>
          </a:bodyPr>
          <a:lstStyle/>
          <a:p>
            <a:br>
              <a:rPr lang="uk-UA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uk-UA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При розробці рекомендацій щодо можливості закупівлі ком­понента необхідно приймати до уваги тільки релевантні витрати та доходи, тобто ті витрати та доходи, величина яких безпосередньо залежить від рішення, що приймається. Витрати для двох альтерна­тив - закупівля або власне виробництво - представлені в табл. 2.</a:t>
            </a:r>
            <a:b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FBAF5E1-7E19-7B42-A1AC-658731D9C0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2057400"/>
            <a:ext cx="7372350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8755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1D3E7A8-ACE5-708F-7539-1E798D0870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700" y="1905000"/>
            <a:ext cx="7848600" cy="456429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1A61C40-AFA7-6634-2137-B1FA3917FCAC}"/>
              </a:ext>
            </a:extLst>
          </p:cNvPr>
          <p:cNvSpPr txBox="1"/>
          <p:nvPr/>
        </p:nvSpPr>
        <p:spPr>
          <a:xfrm>
            <a:off x="381000" y="533400"/>
            <a:ext cx="805815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Результати розрахунків виходячи тільки з витрат показують, що фірма має сенс закупати компонент X.</a:t>
            </a:r>
            <a:b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Розрахуємо розмір прибутку у випадку власного виробництва всіх компонентів (табл. 3).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937240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1A61C40-AFA7-6634-2137-B1FA3917FCAC}"/>
              </a:ext>
            </a:extLst>
          </p:cNvPr>
          <p:cNvSpPr txBox="1"/>
          <p:nvPr/>
        </p:nvSpPr>
        <p:spPr>
          <a:xfrm>
            <a:off x="344144" y="155774"/>
            <a:ext cx="80581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Зробимо розрахунок величини прибутку з врахуванням реко­мендацій, наведених в табл. 2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674CFFF-66A3-B5DD-892E-9F113F5295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802105"/>
            <a:ext cx="8070943" cy="480536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097F171-159B-10D5-711C-31039D8C72FE}"/>
              </a:ext>
            </a:extLst>
          </p:cNvPr>
          <p:cNvSpPr txBox="1"/>
          <p:nvPr/>
        </p:nvSpPr>
        <p:spPr>
          <a:xfrm>
            <a:off x="429126" y="5627521"/>
            <a:ext cx="841007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Таким чином, проведені розрахунки показали, що при викори­станні комбінованого варіанту фірма зможе отримати прибуток у розмірі 49 тис. грн., що на 1 тис. грн. більше самостійного вироб­ництва всіх компонентів.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274719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Іон">
  <a:themeElements>
    <a:clrScheme name="Синя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І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І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3415</TotalTime>
  <Words>276</Words>
  <Application>Microsoft Office PowerPoint</Application>
  <PresentationFormat>Екран (4:3)</PresentationFormat>
  <Paragraphs>6</Paragraphs>
  <Slides>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10" baseType="lpstr">
      <vt:lpstr>Arial</vt:lpstr>
      <vt:lpstr>Century Gothic</vt:lpstr>
      <vt:lpstr>Times New Roman</vt:lpstr>
      <vt:lpstr>Wingdings 3</vt:lpstr>
      <vt:lpstr>Іон</vt:lpstr>
      <vt:lpstr>                    Рішення МОВ (Завдання «Зробити» або «Купити»)            </vt:lpstr>
      <vt:lpstr>Приклад Фірма виробляє і збуває три компоненти. Перед керівником відділу постачання було поставлено завдання - вивчити ціни на світовому ринку. Визначено такі цінові і вартісні показники (табл. 1).                 1. Надайте рекомендації керівництву фірми щодо можливості закупівлі компонента виходячи тільки з витрат. 2. Визначите розмір прибутку у випадку власного виробницт­ва всіх компонентів. 3. Встановите, чи вплинуть рекомендації з закупівлі (пункт 1) на прибуток і якою мірою. </vt:lpstr>
      <vt:lpstr> При розробці рекомендацій щодо можливості закупівлі ком­понента необхідно приймати до уваги тільки релевантні витрати та доходи, тобто ті витрати та доходи, величина яких безпосередньо залежить від рішення, що приймається. Витрати для двох альтерна­тив - закупівля або власне виробництво - представлені в табл. 2. 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Виговський Володимир Георгійович</dc:creator>
  <cp:lastModifiedBy>Lenovo</cp:lastModifiedBy>
  <cp:revision>55</cp:revision>
  <dcterms:created xsi:type="dcterms:W3CDTF">2020-09-21T06:29:33Z</dcterms:created>
  <dcterms:modified xsi:type="dcterms:W3CDTF">2023-10-31T06:19:59Z</dcterms:modified>
</cp:coreProperties>
</file>