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2" r:id="rId4"/>
    <p:sldId id="266" r:id="rId5"/>
    <p:sldId id="263" r:id="rId6"/>
    <p:sldId id="267" r:id="rId7"/>
    <p:sldId id="259" r:id="rId8"/>
    <p:sldId id="264" r:id="rId9"/>
    <p:sldId id="265" r:id="rId10"/>
    <p:sldId id="26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844"/>
    <p:restoredTop sz="95884"/>
  </p:normalViewPr>
  <p:slideViewPr>
    <p:cSldViewPr snapToGrid="0" snapToObjects="1">
      <p:cViewPr varScale="1">
        <p:scale>
          <a:sx n="112" d="100"/>
          <a:sy n="112" d="100"/>
        </p:scale>
        <p:origin x="45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11/13/23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11/13/23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51D273-3C74-0842-998C-C38A25291C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UA" dirty="0"/>
              <a:t>РиЗИК-МЕНЕДЖМЕНТ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AD2690A-AB0B-854C-B0B9-17C7060EE2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UA" dirty="0"/>
              <a:t>Практичне</a:t>
            </a:r>
          </a:p>
        </p:txBody>
      </p:sp>
    </p:spTree>
    <p:extLst>
      <p:ext uri="{BB962C8B-B14F-4D97-AF65-F5344CB8AC3E}">
        <p14:creationId xmlns:p14="http://schemas.microsoft.com/office/powerpoint/2010/main" val="19253849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51A021BB-D058-7FEE-5CCE-C85388398B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31838" y="2109767"/>
            <a:ext cx="10323512" cy="1600241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42B6098-131F-7919-0F16-53EF16758114}"/>
              </a:ext>
            </a:extLst>
          </p:cNvPr>
          <p:cNvSpPr txBox="1"/>
          <p:nvPr/>
        </p:nvSpPr>
        <p:spPr>
          <a:xfrm>
            <a:off x="3044190" y="815459"/>
            <a:ext cx="61036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 err="1"/>
              <a:t>середньоквадратичного</a:t>
            </a:r>
            <a:r>
              <a:rPr lang="ru-RU" dirty="0"/>
              <a:t> </a:t>
            </a:r>
            <a:r>
              <a:rPr lang="ru-RU" dirty="0" err="1"/>
              <a:t>відхилення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764502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F863EA2-13E4-D944-B3C1-E76EB9FF6A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839" y="89210"/>
            <a:ext cx="10698015" cy="5377135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1</a:t>
            </a: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планує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виготовляти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м’яке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морозиво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«Лакомка».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Собівартість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виготовлення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однієі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порціі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грн.,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їі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збираються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продавати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грн.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морозиво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виготовлено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не продано, то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збитки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0,5 грн.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порцію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Вивчивши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ринок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відділ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маркетингу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виникнути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̆: 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матрицю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1800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Методичні</a:t>
            </a:r>
            <a:r>
              <a:rPr lang="ru-RU" sz="18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рекомендаціі</a:t>
            </a:r>
            <a:r>
              <a:rPr lang="ru-RU" sz="18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для </a:t>
            </a:r>
            <a:r>
              <a:rPr lang="ru-RU" sz="1800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розв’язування</a:t>
            </a:r>
            <a:r>
              <a:rPr lang="ru-RU" sz="18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задачі</a:t>
            </a:r>
            <a:r>
              <a:rPr lang="ru-RU" sz="180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Складемо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матрицю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прибутків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якіи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стовпчиками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виступають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зовнішніх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умов (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попиту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), а рядками –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варіанти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випуску</a:t>
            </a:r>
            <a:r>
              <a:rPr lang="ru-RU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  <p:graphicFrame>
        <p:nvGraphicFramePr>
          <p:cNvPr id="2" name="Таблица 3">
            <a:extLst>
              <a:ext uri="{FF2B5EF4-FFF2-40B4-BE49-F238E27FC236}">
                <a16:creationId xmlns:a16="http://schemas.microsoft.com/office/drawing/2014/main" id="{59311BD1-3B86-D629-AA8E-99618F25D5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9895626"/>
              </p:ext>
            </p:extLst>
          </p:nvPr>
        </p:nvGraphicFramePr>
        <p:xfrm>
          <a:off x="808394" y="2264979"/>
          <a:ext cx="8908308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4718">
                  <a:extLst>
                    <a:ext uri="{9D8B030D-6E8A-4147-A177-3AD203B41FA5}">
                      <a16:colId xmlns:a16="http://schemas.microsoft.com/office/drawing/2014/main" val="3969784963"/>
                    </a:ext>
                  </a:extLst>
                </a:gridCol>
                <a:gridCol w="1484718">
                  <a:extLst>
                    <a:ext uri="{9D8B030D-6E8A-4147-A177-3AD203B41FA5}">
                      <a16:colId xmlns:a16="http://schemas.microsoft.com/office/drawing/2014/main" val="2721239010"/>
                    </a:ext>
                  </a:extLst>
                </a:gridCol>
                <a:gridCol w="1484718">
                  <a:extLst>
                    <a:ext uri="{9D8B030D-6E8A-4147-A177-3AD203B41FA5}">
                      <a16:colId xmlns:a16="http://schemas.microsoft.com/office/drawing/2014/main" val="362963501"/>
                    </a:ext>
                  </a:extLst>
                </a:gridCol>
                <a:gridCol w="1484718">
                  <a:extLst>
                    <a:ext uri="{9D8B030D-6E8A-4147-A177-3AD203B41FA5}">
                      <a16:colId xmlns:a16="http://schemas.microsoft.com/office/drawing/2014/main" val="3063048862"/>
                    </a:ext>
                  </a:extLst>
                </a:gridCol>
                <a:gridCol w="1484718">
                  <a:extLst>
                    <a:ext uri="{9D8B030D-6E8A-4147-A177-3AD203B41FA5}">
                      <a16:colId xmlns:a16="http://schemas.microsoft.com/office/drawing/2014/main" val="2480479311"/>
                    </a:ext>
                  </a:extLst>
                </a:gridCol>
                <a:gridCol w="1484718">
                  <a:extLst>
                    <a:ext uri="{9D8B030D-6E8A-4147-A177-3AD203B41FA5}">
                      <a16:colId xmlns:a16="http://schemas.microsoft.com/office/drawing/2014/main" val="4718184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UA" dirty="0"/>
                        <a:t>Попит, одиниць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/>
                        <a:t>2000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/>
                        <a:t>3000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/>
                        <a:t>4000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/>
                        <a:t>5000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/>
                        <a:t>6000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05059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7409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EC9B0EC-9282-7F4F-B3A6-0DD62D7E6D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179" y="451556"/>
            <a:ext cx="10422676" cy="5014789"/>
          </a:xfrm>
        </p:spPr>
        <p:txBody>
          <a:bodyPr/>
          <a:lstStyle/>
          <a:p>
            <a:pPr algn="ctr"/>
            <a:r>
              <a:rPr lang="ru-RU" dirty="0"/>
              <a:t>М</a:t>
            </a:r>
            <a:r>
              <a:rPr lang="ru-UA" dirty="0"/>
              <a:t>атриця прибутків, тис. грн.</a:t>
            </a:r>
          </a:p>
          <a:p>
            <a:pPr algn="ctr"/>
            <a:endParaRPr lang="ru-UA" dirty="0"/>
          </a:p>
          <a:p>
            <a:endParaRPr lang="ru-UA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2288C1F6-3DD5-EE4F-B72D-B9AD7F3B18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343336"/>
              </p:ext>
            </p:extLst>
          </p:nvPr>
        </p:nvGraphicFramePr>
        <p:xfrm>
          <a:off x="270933" y="451556"/>
          <a:ext cx="11288889" cy="649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7737">
                  <a:extLst>
                    <a:ext uri="{9D8B030D-6E8A-4147-A177-3AD203B41FA5}">
                      <a16:colId xmlns:a16="http://schemas.microsoft.com/office/drawing/2014/main" val="64388103"/>
                    </a:ext>
                  </a:extLst>
                </a:gridCol>
                <a:gridCol w="2415954">
                  <a:extLst>
                    <a:ext uri="{9D8B030D-6E8A-4147-A177-3AD203B41FA5}">
                      <a16:colId xmlns:a16="http://schemas.microsoft.com/office/drawing/2014/main" val="714565351"/>
                    </a:ext>
                  </a:extLst>
                </a:gridCol>
                <a:gridCol w="2215133">
                  <a:extLst>
                    <a:ext uri="{9D8B030D-6E8A-4147-A177-3AD203B41FA5}">
                      <a16:colId xmlns:a16="http://schemas.microsoft.com/office/drawing/2014/main" val="3907860043"/>
                    </a:ext>
                  </a:extLst>
                </a:gridCol>
                <a:gridCol w="1388332">
                  <a:extLst>
                    <a:ext uri="{9D8B030D-6E8A-4147-A177-3AD203B41FA5}">
                      <a16:colId xmlns:a16="http://schemas.microsoft.com/office/drawing/2014/main" val="580769634"/>
                    </a:ext>
                  </a:extLst>
                </a:gridCol>
                <a:gridCol w="1584922">
                  <a:extLst>
                    <a:ext uri="{9D8B030D-6E8A-4147-A177-3AD203B41FA5}">
                      <a16:colId xmlns:a16="http://schemas.microsoft.com/office/drawing/2014/main" val="3404550516"/>
                    </a:ext>
                  </a:extLst>
                </a:gridCol>
                <a:gridCol w="2546811">
                  <a:extLst>
                    <a:ext uri="{9D8B030D-6E8A-4147-A177-3AD203B41FA5}">
                      <a16:colId xmlns:a16="http://schemas.microsoft.com/office/drawing/2014/main" val="800898631"/>
                    </a:ext>
                  </a:extLst>
                </a:gridCol>
              </a:tblGrid>
              <a:tr h="431666">
                <a:tc rowSpan="2">
                  <a:txBody>
                    <a:bodyPr/>
                    <a:lstStyle/>
                    <a:p>
                      <a:r>
                        <a:rPr lang="ru-RU" dirty="0"/>
                        <a:t>В</a:t>
                      </a:r>
                      <a:r>
                        <a:rPr lang="ru-UA" dirty="0"/>
                        <a:t>аріанти рішень (випуск тис прцій), Аі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UA" dirty="0"/>
                        <a:t>Варіанти попиту, (тис. </a:t>
                      </a:r>
                      <a:r>
                        <a:rPr lang="ru-RU" dirty="0"/>
                        <a:t>П</a:t>
                      </a:r>
                      <a:r>
                        <a:rPr lang="ru-UA" dirty="0"/>
                        <a:t>орцій) </a:t>
                      </a:r>
                      <a:r>
                        <a:rPr lang="en-US" dirty="0"/>
                        <a:t>Si</a:t>
                      </a:r>
                      <a:r>
                        <a:rPr lang="ru-UA" dirty="0"/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695191"/>
                  </a:ext>
                </a:extLst>
              </a:tr>
              <a:tr h="952030">
                <a:tc v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2000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3000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4000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5000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6000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094199"/>
                  </a:ext>
                </a:extLst>
              </a:tr>
              <a:tr h="1415948">
                <a:tc>
                  <a:txBody>
                    <a:bodyPr/>
                    <a:lstStyle/>
                    <a:p>
                      <a:r>
                        <a:rPr lang="ru-UA" dirty="0"/>
                        <a:t>2000</a:t>
                      </a:r>
                    </a:p>
                    <a:p>
                      <a:endParaRPr lang="ru-UA" dirty="0"/>
                    </a:p>
                    <a:p>
                      <a:endParaRPr lang="ru-UA" dirty="0"/>
                    </a:p>
                    <a:p>
                      <a:endParaRPr lang="ru-UA" dirty="0"/>
                    </a:p>
                    <a:p>
                      <a:r>
                        <a:rPr lang="ru-UA" dirty="0"/>
                        <a:t>3000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2000*5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г</a:t>
                      </a:r>
                      <a:r>
                        <a:rPr lang="uk-UA" dirty="0" err="1">
                          <a:solidFill>
                            <a:schemeClr val="tx1"/>
                          </a:solidFill>
                        </a:rPr>
                        <a:t>рн</a:t>
                      </a:r>
                      <a:r>
                        <a:rPr lang="uk-UA" dirty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– 2000*1</a:t>
                      </a:r>
                      <a:r>
                        <a:rPr lang="uk-UA" dirty="0">
                          <a:solidFill>
                            <a:schemeClr val="tx1"/>
                          </a:solidFill>
                        </a:rPr>
                        <a:t>грн.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= </a:t>
                      </a:r>
                      <a:r>
                        <a:rPr lang="uk-UA" dirty="0">
                          <a:solidFill>
                            <a:schemeClr val="tx1"/>
                          </a:solidFill>
                        </a:rPr>
                        <a:t>8000 грн</a:t>
                      </a:r>
                    </a:p>
                    <a:p>
                      <a:endParaRPr lang="uk-UA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uk-UA" dirty="0">
                          <a:solidFill>
                            <a:schemeClr val="tx1"/>
                          </a:solidFill>
                        </a:rPr>
                        <a:t>2000*5 грн -3000*1 грн -1000*0,5 = 6500 </a:t>
                      </a:r>
                      <a:endParaRPr lang="ru-U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2000*5грн – 2000 *1грн. = 8000 </a:t>
                      </a:r>
                    </a:p>
                    <a:p>
                      <a:pPr algn="ctr"/>
                      <a:endParaRPr lang="ru-UA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UA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3000*5-3000*1 = 12000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8,00</a:t>
                      </a:r>
                    </a:p>
                    <a:p>
                      <a:pPr algn="ctr"/>
                      <a:endParaRPr lang="ru-UA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UA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UA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UA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12,00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8,00</a:t>
                      </a:r>
                    </a:p>
                    <a:p>
                      <a:pPr algn="ctr"/>
                      <a:endParaRPr lang="ru-UA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UA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UA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UA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12,00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8,00</a:t>
                      </a:r>
                    </a:p>
                    <a:p>
                      <a:endParaRPr lang="ru-UA" dirty="0">
                        <a:solidFill>
                          <a:schemeClr val="tx1"/>
                        </a:solidFill>
                      </a:endParaRPr>
                    </a:p>
                    <a:p>
                      <a:endParaRPr lang="ru-UA" dirty="0">
                        <a:solidFill>
                          <a:schemeClr val="tx1"/>
                        </a:solidFill>
                      </a:endParaRPr>
                    </a:p>
                    <a:p>
                      <a:endParaRPr lang="ru-UA" dirty="0">
                        <a:solidFill>
                          <a:schemeClr val="tx1"/>
                        </a:solidFill>
                      </a:endParaRPr>
                    </a:p>
                    <a:p>
                      <a:endParaRPr lang="ru-UA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12,00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9390722"/>
                  </a:ext>
                </a:extLst>
              </a:tr>
              <a:tr h="431666">
                <a:tc>
                  <a:txBody>
                    <a:bodyPr/>
                    <a:lstStyle/>
                    <a:p>
                      <a:r>
                        <a:rPr lang="ru-UA" dirty="0"/>
                        <a:t>4000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2000*5-4000*1-2000*0,5 = 5000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3000*5-4000*1 – 1000*0,5 = 10500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4000*5-4000*1 = 16000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16,00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16,00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180953"/>
                  </a:ext>
                </a:extLst>
              </a:tr>
              <a:tr h="431666">
                <a:tc>
                  <a:txBody>
                    <a:bodyPr/>
                    <a:lstStyle/>
                    <a:p>
                      <a:r>
                        <a:rPr lang="ru-UA" dirty="0"/>
                        <a:t>50000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2000*5-5000*1 – 3000*0,5 = 3500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3000*5-5000*1-2000*0,5 = 9000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4000*5-5000*1 – 1000*0,5 = 14500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5000*5-5000*1 = 20000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20,0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1959896"/>
                  </a:ext>
                </a:extLst>
              </a:tr>
              <a:tr h="431666">
                <a:tc>
                  <a:txBody>
                    <a:bodyPr/>
                    <a:lstStyle/>
                    <a:p>
                      <a:r>
                        <a:rPr lang="ru-UA" dirty="0"/>
                        <a:t>6000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2000*5-6000*1 – 4000*0,5 = 2000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3000*5 – 6000*1 – 3000*0,5 = 7500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4000*5-6*1000-2000*0,5 = 1300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5000*5-6000*1 – 1000*0,5 = 18500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6000*5-6000-1 = 24,0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9687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2646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245BDD2-3AED-7A3A-0BC5-7AE6EA4D76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023" y="237068"/>
            <a:ext cx="10467832" cy="5229278"/>
          </a:xfrm>
        </p:spPr>
        <p:txBody>
          <a:bodyPr/>
          <a:lstStyle/>
          <a:p>
            <a:pPr algn="just"/>
            <a:r>
              <a:rPr lang="ru-RU" sz="1800" dirty="0">
                <a:effectLst/>
                <a:latin typeface="Times New Roman" panose="02020603050405020304" pitchFamily="18" charset="0"/>
              </a:rPr>
              <a:t>Задача 2.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Необхідно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скласти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матрицю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прибутків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і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знайти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оптимальну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альтернативу </a:t>
            </a:r>
            <a:r>
              <a:rPr lang="en-US" dirty="0"/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випуску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продукціі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з точки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зору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максимізаціі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̈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прибутку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за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допомогою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критеріїв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Вальда та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Гурвіца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(</a:t>
            </a:r>
            <a:r>
              <a:rPr lang="ru-RU" sz="1800" b="1" dirty="0" err="1">
                <a:effectLst/>
                <a:latin typeface="Times New Roman" panose="02020603050405020304" pitchFamily="18" charset="0"/>
              </a:rPr>
              <a:t>якщо</a:t>
            </a:r>
            <a:r>
              <a:rPr lang="ru-RU" sz="1800" b="1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</a:rPr>
              <a:t>коефіцієнт</a:t>
            </a:r>
            <a:r>
              <a:rPr lang="ru-RU" sz="1800" b="1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Times New Roman" panose="02020603050405020304" pitchFamily="18" charset="0"/>
              </a:rPr>
              <a:t>оптимізму</a:t>
            </a:r>
            <a:r>
              <a:rPr lang="ru-RU" sz="1800" b="1" dirty="0">
                <a:effectLst/>
                <a:latin typeface="Times New Roman" panose="02020603050405020304" pitchFamily="18" charset="0"/>
              </a:rPr>
              <a:t> </a:t>
            </a:r>
            <a:r>
              <a:rPr lang="el-GR" sz="1800" b="1" dirty="0">
                <a:effectLst/>
                <a:latin typeface="Times New Roman" panose="02020603050405020304" pitchFamily="18" charset="0"/>
              </a:rPr>
              <a:t>α = 0,6). </a:t>
            </a:r>
            <a:endParaRPr lang="uk-UA" sz="1800" b="1" dirty="0"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ru-RU" sz="2000" dirty="0">
                <a:effectLst/>
                <a:latin typeface="Times New Roman" panose="02020603050405020304" pitchFamily="18" charset="0"/>
              </a:rPr>
              <a:t>На </a:t>
            </a:r>
            <a:r>
              <a:rPr lang="ru-RU" sz="2000" dirty="0" err="1">
                <a:effectLst/>
                <a:latin typeface="Times New Roman" panose="02020603050405020304" pitchFamily="18" charset="0"/>
              </a:rPr>
              <a:t>основі</a:t>
            </a:r>
            <a:r>
              <a:rPr lang="ru-RU" sz="20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</a:rPr>
              <a:t>матриці</a:t>
            </a:r>
            <a:r>
              <a:rPr lang="ru-RU" sz="20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</a:rPr>
              <a:t>прибутків</a:t>
            </a:r>
            <a:r>
              <a:rPr lang="ru-RU" sz="2000" dirty="0">
                <a:effectLst/>
                <a:latin typeface="Times New Roman" panose="02020603050405020304" pitchFamily="18" charset="0"/>
              </a:rPr>
              <a:t> робимо </a:t>
            </a:r>
            <a:r>
              <a:rPr lang="ru-RU" sz="2000" dirty="0" err="1">
                <a:effectLst/>
                <a:latin typeface="Times New Roman" panose="02020603050405020304" pitchFamily="18" charset="0"/>
              </a:rPr>
              <a:t>розрахунки</a:t>
            </a:r>
            <a:r>
              <a:rPr lang="ru-RU" sz="20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1" dirty="0" err="1">
                <a:effectLst/>
                <a:latin typeface="Times New Roman" panose="02020603050405020304" pitchFamily="18" charset="0"/>
              </a:rPr>
              <a:t>критеріїв</a:t>
            </a:r>
            <a:r>
              <a:rPr lang="ru-RU" sz="2000" b="1" dirty="0">
                <a:effectLst/>
                <a:latin typeface="Times New Roman" panose="02020603050405020304" pitchFamily="18" charset="0"/>
              </a:rPr>
              <a:t> Вальда та </a:t>
            </a:r>
            <a:r>
              <a:rPr lang="ru-RU" sz="2000" b="1" dirty="0" err="1">
                <a:effectLst/>
                <a:latin typeface="Times New Roman" panose="02020603050405020304" pitchFamily="18" charset="0"/>
              </a:rPr>
              <a:t>Гурвіца</a:t>
            </a:r>
            <a:r>
              <a:rPr lang="ru-RU" sz="2000" dirty="0">
                <a:effectLst/>
                <a:latin typeface="Times New Roman" panose="02020603050405020304" pitchFamily="18" charset="0"/>
              </a:rPr>
              <a:t>. Для </a:t>
            </a:r>
            <a:r>
              <a:rPr lang="ru-RU" sz="2000" dirty="0" err="1">
                <a:effectLst/>
                <a:latin typeface="Times New Roman" panose="02020603050405020304" pitchFamily="18" charset="0"/>
              </a:rPr>
              <a:t>визначення</a:t>
            </a:r>
            <a:r>
              <a:rPr lang="ru-RU" sz="2000" dirty="0">
                <a:effectLst/>
                <a:latin typeface="Times New Roman" panose="02020603050405020304" pitchFamily="18" charset="0"/>
              </a:rPr>
              <a:t> оптимального </a:t>
            </a:r>
            <a:r>
              <a:rPr lang="ru-RU" sz="2000" dirty="0" err="1">
                <a:effectLst/>
                <a:latin typeface="Times New Roman" panose="02020603050405020304" pitchFamily="18" charset="0"/>
              </a:rPr>
              <a:t>варіанта</a:t>
            </a:r>
            <a:r>
              <a:rPr lang="ru-RU" sz="20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</a:rPr>
              <a:t>рішень</a:t>
            </a:r>
            <a:r>
              <a:rPr lang="ru-RU" sz="2000" dirty="0">
                <a:effectLst/>
                <a:latin typeface="Times New Roman" panose="02020603050405020304" pitchFamily="18" charset="0"/>
              </a:rPr>
              <a:t> за </a:t>
            </a:r>
            <a:r>
              <a:rPr lang="ru-RU" sz="2000" dirty="0" err="1">
                <a:effectLst/>
                <a:latin typeface="Times New Roman" panose="02020603050405020304" pitchFamily="18" charset="0"/>
              </a:rPr>
              <a:t>критерієм</a:t>
            </a:r>
            <a:r>
              <a:rPr lang="ru-RU" sz="20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1" dirty="0">
                <a:effectLst/>
                <a:latin typeface="Times New Roman" panose="02020603050405020304" pitchFamily="18" charset="0"/>
              </a:rPr>
              <a:t>Вальда </a:t>
            </a:r>
            <a:r>
              <a:rPr lang="ru-RU" sz="2000" b="1" dirty="0" err="1">
                <a:effectLst/>
                <a:latin typeface="Times New Roman" panose="02020603050405020304" pitchFamily="18" charset="0"/>
              </a:rPr>
              <a:t>потрібно</a:t>
            </a:r>
            <a:r>
              <a:rPr lang="ru-RU" sz="2000" b="1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1" dirty="0" err="1">
                <a:effectLst/>
                <a:latin typeface="Times New Roman" panose="02020603050405020304" pitchFamily="18" charset="0"/>
              </a:rPr>
              <a:t>вибрати</a:t>
            </a:r>
            <a:r>
              <a:rPr lang="ru-RU" sz="2000" b="1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1" dirty="0" err="1">
                <a:effectLst/>
                <a:latin typeface="Times New Roman" panose="02020603050405020304" pitchFamily="18" charset="0"/>
              </a:rPr>
              <a:t>стовпчик</a:t>
            </a:r>
            <a:r>
              <a:rPr lang="ru-RU" sz="2000" b="1" dirty="0">
                <a:effectLst/>
                <a:latin typeface="Times New Roman" panose="02020603050405020304" pitchFamily="18" charset="0"/>
              </a:rPr>
              <a:t> з </a:t>
            </a:r>
            <a:r>
              <a:rPr lang="ru-RU" sz="2000" b="1" dirty="0" err="1">
                <a:effectLst/>
                <a:latin typeface="Times New Roman" panose="02020603050405020304" pitchFamily="18" charset="0"/>
              </a:rPr>
              <a:t>найменшими</a:t>
            </a:r>
            <a:r>
              <a:rPr lang="ru-RU" sz="2000" b="1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1" dirty="0" err="1">
                <a:effectLst/>
                <a:latin typeface="Times New Roman" panose="02020603050405020304" pitchFamily="18" charset="0"/>
              </a:rPr>
              <a:t>значеннями</a:t>
            </a:r>
            <a:r>
              <a:rPr lang="ru-RU" sz="2000" b="1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1" dirty="0" err="1">
                <a:effectLst/>
                <a:latin typeface="Times New Roman" panose="02020603050405020304" pitchFamily="18" charset="0"/>
              </a:rPr>
              <a:t>прибутку</a:t>
            </a:r>
            <a:r>
              <a:rPr lang="ru-RU" sz="2000" b="1" dirty="0">
                <a:effectLst/>
                <a:latin typeface="Times New Roman" panose="02020603050405020304" pitchFamily="18" charset="0"/>
              </a:rPr>
              <a:t> і </a:t>
            </a:r>
            <a:r>
              <a:rPr lang="ru-RU" sz="2000" b="1" dirty="0" err="1">
                <a:effectLst/>
                <a:latin typeface="Times New Roman" panose="02020603050405020304" pitchFamily="18" charset="0"/>
              </a:rPr>
              <a:t>вибрати</a:t>
            </a:r>
            <a:r>
              <a:rPr lang="ru-RU" sz="2000" b="1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1" dirty="0" err="1">
                <a:effectLst/>
                <a:latin typeface="Times New Roman" panose="02020603050405020304" pitchFamily="18" charset="0"/>
              </a:rPr>
              <a:t>із</a:t>
            </a:r>
            <a:r>
              <a:rPr lang="ru-RU" sz="2000" b="1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1" dirty="0" err="1">
                <a:effectLst/>
                <a:latin typeface="Times New Roman" panose="02020603050405020304" pitchFamily="18" charset="0"/>
              </a:rPr>
              <a:t>цих</a:t>
            </a:r>
            <a:r>
              <a:rPr lang="ru-RU" sz="2000" b="1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1" dirty="0" err="1">
                <a:effectLst/>
                <a:latin typeface="Times New Roman" panose="02020603050405020304" pitchFamily="18" charset="0"/>
              </a:rPr>
              <a:t>значень</a:t>
            </a:r>
            <a:r>
              <a:rPr lang="ru-RU" sz="2000" b="1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2000" b="1" dirty="0" err="1">
                <a:effectLst/>
                <a:latin typeface="Times New Roman" panose="02020603050405020304" pitchFamily="18" charset="0"/>
              </a:rPr>
              <a:t>найбільше</a:t>
            </a:r>
            <a:r>
              <a:rPr lang="ru-RU" sz="2000" dirty="0">
                <a:effectLst/>
                <a:latin typeface="Times New Roman" panose="02020603050405020304" pitchFamily="18" charset="0"/>
              </a:rPr>
              <a:t>. Для </a:t>
            </a:r>
            <a:r>
              <a:rPr lang="ru-RU" sz="2000" dirty="0" err="1">
                <a:effectLst/>
                <a:latin typeface="Times New Roman" panose="02020603050405020304" pitchFamily="18" charset="0"/>
              </a:rPr>
              <a:t>визначення</a:t>
            </a:r>
            <a:r>
              <a:rPr lang="ru-RU" sz="20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</a:rPr>
              <a:t>критерію</a:t>
            </a:r>
            <a:r>
              <a:rPr lang="ru-RU" sz="20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</a:rPr>
              <a:t>Гурвіца</a:t>
            </a:r>
            <a:r>
              <a:rPr lang="ru-RU" sz="20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</a:rPr>
              <a:t>потрібно</a:t>
            </a:r>
            <a:r>
              <a:rPr lang="ru-RU" sz="20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</a:rPr>
              <a:t>вибрати</a:t>
            </a:r>
            <a:r>
              <a:rPr lang="ru-RU" sz="20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</a:rPr>
              <a:t>стовпчики</a:t>
            </a:r>
            <a:r>
              <a:rPr lang="ru-RU" sz="2000" dirty="0">
                <a:effectLst/>
                <a:latin typeface="Times New Roman" panose="02020603050405020304" pitchFamily="18" charset="0"/>
              </a:rPr>
              <a:t> з </a:t>
            </a:r>
            <a:r>
              <a:rPr lang="ru-RU" sz="2000" dirty="0" err="1">
                <a:effectLst/>
                <a:latin typeface="Times New Roman" panose="02020603050405020304" pitchFamily="18" charset="0"/>
              </a:rPr>
              <a:t>найбільшими</a:t>
            </a:r>
            <a:r>
              <a:rPr lang="ru-RU" sz="2000" dirty="0">
                <a:effectLst/>
                <a:latin typeface="Times New Roman" panose="02020603050405020304" pitchFamily="18" charset="0"/>
              </a:rPr>
              <a:t> та </a:t>
            </a:r>
            <a:r>
              <a:rPr lang="ru-RU" sz="2000" dirty="0" err="1">
                <a:effectLst/>
                <a:latin typeface="Times New Roman" panose="02020603050405020304" pitchFamily="18" charset="0"/>
              </a:rPr>
              <a:t>найменшими</a:t>
            </a:r>
            <a:r>
              <a:rPr lang="ru-RU" sz="20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</a:rPr>
              <a:t>значеннями</a:t>
            </a:r>
            <a:r>
              <a:rPr lang="ru-RU" sz="20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</a:rPr>
              <a:t>прибутку</a:t>
            </a:r>
            <a:r>
              <a:rPr lang="ru-RU" sz="2000" dirty="0">
                <a:effectLst/>
                <a:latin typeface="Times New Roman" panose="02020603050405020304" pitchFamily="18" charset="0"/>
              </a:rPr>
              <a:t> і за формулою </a:t>
            </a:r>
            <a:r>
              <a:rPr lang="ru-RU" sz="2000" dirty="0" err="1">
                <a:effectLst/>
                <a:latin typeface="Times New Roman" panose="02020603050405020304" pitchFamily="18" charset="0"/>
              </a:rPr>
              <a:t>розрахувати</a:t>
            </a:r>
            <a:r>
              <a:rPr lang="ru-RU" sz="20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</a:rPr>
              <a:t>критеріи</a:t>
            </a:r>
            <a:r>
              <a:rPr lang="ru-RU" sz="2000" dirty="0">
                <a:effectLst/>
                <a:latin typeface="Times New Roman" panose="02020603050405020304" pitchFamily="18" charset="0"/>
              </a:rPr>
              <a:t>̆. </a:t>
            </a:r>
            <a:r>
              <a:rPr lang="ru-RU" sz="2000" dirty="0" err="1">
                <a:effectLst/>
                <a:latin typeface="Times New Roman" panose="02020603050405020304" pitchFamily="18" charset="0"/>
              </a:rPr>
              <a:t>Оптимальним</a:t>
            </a:r>
            <a:r>
              <a:rPr lang="ru-RU" sz="20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</a:rPr>
              <a:t>варіантом</a:t>
            </a:r>
            <a:r>
              <a:rPr lang="ru-RU" sz="20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</a:rPr>
              <a:t>рішень</a:t>
            </a:r>
            <a:r>
              <a:rPr lang="ru-RU" sz="2000" dirty="0">
                <a:effectLst/>
                <a:latin typeface="Times New Roman" panose="02020603050405020304" pitchFamily="18" charset="0"/>
              </a:rPr>
              <a:t> буде </a:t>
            </a:r>
            <a:r>
              <a:rPr lang="ru-RU" sz="2000" dirty="0" err="1">
                <a:effectLst/>
                <a:latin typeface="Times New Roman" panose="02020603050405020304" pitchFamily="18" charset="0"/>
              </a:rPr>
              <a:t>найбільше</a:t>
            </a:r>
            <a:r>
              <a:rPr lang="ru-RU" sz="20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</a:rPr>
              <a:t>значення</a:t>
            </a:r>
            <a:r>
              <a:rPr lang="ru-RU" sz="20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</a:rPr>
              <a:t>розрахованого</a:t>
            </a:r>
            <a:r>
              <a:rPr lang="ru-RU" sz="20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2000" dirty="0" err="1">
                <a:effectLst/>
                <a:latin typeface="Times New Roman" panose="02020603050405020304" pitchFamily="18" charset="0"/>
              </a:rPr>
              <a:t>критерію</a:t>
            </a:r>
            <a:r>
              <a:rPr lang="ru-RU" sz="2000" dirty="0">
                <a:effectLst/>
                <a:latin typeface="Times New Roman" panose="02020603050405020304" pitchFamily="18" charset="0"/>
              </a:rPr>
              <a:t>. </a:t>
            </a:r>
          </a:p>
          <a:p>
            <a:pPr algn="just"/>
            <a:endParaRPr lang="el-GR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149639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7">
            <a:extLst>
              <a:ext uri="{FF2B5EF4-FFF2-40B4-BE49-F238E27FC236}">
                <a16:creationId xmlns:a16="http://schemas.microsoft.com/office/drawing/2014/main" id="{C077783B-41FF-8342-9453-C2801A34AC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2906506"/>
              </p:ext>
            </p:extLst>
          </p:nvPr>
        </p:nvGraphicFramePr>
        <p:xfrm>
          <a:off x="666044" y="688622"/>
          <a:ext cx="11164710" cy="3991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9539">
                  <a:extLst>
                    <a:ext uri="{9D8B030D-6E8A-4147-A177-3AD203B41FA5}">
                      <a16:colId xmlns:a16="http://schemas.microsoft.com/office/drawing/2014/main" val="1595569037"/>
                    </a:ext>
                  </a:extLst>
                </a:gridCol>
                <a:gridCol w="983403">
                  <a:extLst>
                    <a:ext uri="{9D8B030D-6E8A-4147-A177-3AD203B41FA5}">
                      <a16:colId xmlns:a16="http://schemas.microsoft.com/office/drawing/2014/main" val="677703986"/>
                    </a:ext>
                  </a:extLst>
                </a:gridCol>
                <a:gridCol w="1116471">
                  <a:extLst>
                    <a:ext uri="{9D8B030D-6E8A-4147-A177-3AD203B41FA5}">
                      <a16:colId xmlns:a16="http://schemas.microsoft.com/office/drawing/2014/main" val="4221396922"/>
                    </a:ext>
                  </a:extLst>
                </a:gridCol>
                <a:gridCol w="884461">
                  <a:extLst>
                    <a:ext uri="{9D8B030D-6E8A-4147-A177-3AD203B41FA5}">
                      <a16:colId xmlns:a16="http://schemas.microsoft.com/office/drawing/2014/main" val="686059562"/>
                    </a:ext>
                  </a:extLst>
                </a:gridCol>
                <a:gridCol w="970515">
                  <a:extLst>
                    <a:ext uri="{9D8B030D-6E8A-4147-A177-3AD203B41FA5}">
                      <a16:colId xmlns:a16="http://schemas.microsoft.com/office/drawing/2014/main" val="3593493025"/>
                    </a:ext>
                  </a:extLst>
                </a:gridCol>
                <a:gridCol w="946252">
                  <a:extLst>
                    <a:ext uri="{9D8B030D-6E8A-4147-A177-3AD203B41FA5}">
                      <a16:colId xmlns:a16="http://schemas.microsoft.com/office/drawing/2014/main" val="3190514475"/>
                    </a:ext>
                  </a:extLst>
                </a:gridCol>
                <a:gridCol w="1241465">
                  <a:extLst>
                    <a:ext uri="{9D8B030D-6E8A-4147-A177-3AD203B41FA5}">
                      <a16:colId xmlns:a16="http://schemas.microsoft.com/office/drawing/2014/main" val="349849927"/>
                    </a:ext>
                  </a:extLst>
                </a:gridCol>
                <a:gridCol w="656872">
                  <a:extLst>
                    <a:ext uri="{9D8B030D-6E8A-4147-A177-3AD203B41FA5}">
                      <a16:colId xmlns:a16="http://schemas.microsoft.com/office/drawing/2014/main" val="52146719"/>
                    </a:ext>
                  </a:extLst>
                </a:gridCol>
                <a:gridCol w="541867">
                  <a:extLst>
                    <a:ext uri="{9D8B030D-6E8A-4147-A177-3AD203B41FA5}">
                      <a16:colId xmlns:a16="http://schemas.microsoft.com/office/drawing/2014/main" val="1671467966"/>
                    </a:ext>
                  </a:extLst>
                </a:gridCol>
                <a:gridCol w="2573865">
                  <a:extLst>
                    <a:ext uri="{9D8B030D-6E8A-4147-A177-3AD203B41FA5}">
                      <a16:colId xmlns:a16="http://schemas.microsoft.com/office/drawing/2014/main" val="1075047250"/>
                    </a:ext>
                  </a:extLst>
                </a:gridCol>
              </a:tblGrid>
              <a:tr h="560483">
                <a:tc rowSpan="2">
                  <a:txBody>
                    <a:bodyPr/>
                    <a:lstStyle/>
                    <a:p>
                      <a:r>
                        <a:rPr lang="ru-UA" dirty="0"/>
                        <a:t>Варіанти випуску, тис. </a:t>
                      </a:r>
                      <a:r>
                        <a:rPr lang="ru-RU" dirty="0"/>
                        <a:t>п</a:t>
                      </a:r>
                      <a:r>
                        <a:rPr lang="ru-UA" dirty="0"/>
                        <a:t>орцій Аі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r>
                        <a:rPr lang="ru-UA" dirty="0"/>
                        <a:t>Варіанти попиту (тис. </a:t>
                      </a:r>
                      <a:r>
                        <a:rPr lang="ru-RU" dirty="0"/>
                        <a:t>П</a:t>
                      </a:r>
                      <a:r>
                        <a:rPr lang="ru-UA" dirty="0"/>
                        <a:t>орцій)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UA" dirty="0"/>
                        <a:t>Критерій Вальда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UA" dirty="0"/>
                        <a:t>Критерій Гурвіца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7675936"/>
                  </a:ext>
                </a:extLst>
              </a:tr>
              <a:tr h="560483">
                <a:tc v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/>
                        <a:t>6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Max</a:t>
                      </a:r>
                      <a:endParaRPr lang="ru-U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min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/>
                        <a:t>критерій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5136547"/>
                  </a:ext>
                </a:extLst>
              </a:tr>
              <a:tr h="560483">
                <a:tc>
                  <a:txBody>
                    <a:bodyPr/>
                    <a:lstStyle/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8,0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8,0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8,0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8,0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8,0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8,00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8,00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8,0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0,6∙8–0,4∙8= 1,6 </a:t>
                      </a:r>
                      <a:endParaRPr lang="ru-U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5586185"/>
                  </a:ext>
                </a:extLst>
              </a:tr>
              <a:tr h="560483">
                <a:tc>
                  <a:txBody>
                    <a:bodyPr/>
                    <a:lstStyle/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6,5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12,0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12,0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12,0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12,0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6,5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12,0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6,5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0,6∙12–0,4∙6,5 = 4,6 </a:t>
                      </a:r>
                      <a:endParaRPr lang="ru-U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2367888"/>
                  </a:ext>
                </a:extLst>
              </a:tr>
              <a:tr h="560483">
                <a:tc>
                  <a:txBody>
                    <a:bodyPr/>
                    <a:lstStyle/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5,0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10,5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16,0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16,0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16,0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5,00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16,0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5,0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0,6∙16–0,4∙5= 7,6 </a:t>
                      </a:r>
                      <a:endParaRPr lang="ru-U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4840934"/>
                  </a:ext>
                </a:extLst>
              </a:tr>
              <a:tr h="560483">
                <a:tc>
                  <a:txBody>
                    <a:bodyPr/>
                    <a:lstStyle/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3,5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9,0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14,5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20,0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20,0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3,5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20,0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3,5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0,6∙20–0,4∙3,5=10,6 </a:t>
                      </a:r>
                      <a:endParaRPr lang="ru-U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1586263"/>
                  </a:ext>
                </a:extLst>
              </a:tr>
              <a:tr h="560483">
                <a:tc>
                  <a:txBody>
                    <a:bodyPr/>
                    <a:lstStyle/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2,0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7,5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13,0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18,5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24,0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2,0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24,0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2,0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0,6∙24–0,4∙2= 13,6</a:t>
                      </a:r>
                      <a:endParaRPr lang="ru-U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74673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8183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C941F8B-055C-2D59-E10E-792536BCDD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133" y="225778"/>
            <a:ext cx="10580721" cy="5240567"/>
          </a:xfrm>
        </p:spPr>
        <p:txBody>
          <a:bodyPr/>
          <a:lstStyle/>
          <a:p>
            <a:r>
              <a:rPr lang="ru-RU" sz="1800" dirty="0" err="1">
                <a:effectLst/>
                <a:latin typeface="Times New Roman" panose="02020603050405020304" pitchFamily="18" charset="0"/>
              </a:rPr>
              <a:t>Отже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за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критерієм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Вальда,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оптимальним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буде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альтернативне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рішення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</a:rPr>
              <a:t>No 1 (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оскільки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воно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передбачає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максимум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із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мінімальних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прибутків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),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тобто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випуск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2 тис.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порціи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морозива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За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критерієм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Гурвіца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оптимальним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буде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альтернативне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рішення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</a:rPr>
              <a:t>No 5 (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оскільки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воно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передбачає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максимум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із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можливих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прибутків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),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тобто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випуск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6 тис.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порціи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морозива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</a:t>
            </a:r>
            <a:endParaRPr lang="ru-RU" dirty="0"/>
          </a:p>
          <a:p>
            <a:r>
              <a:rPr lang="ru-RU" sz="1800" dirty="0" err="1">
                <a:effectLst/>
                <a:latin typeface="Times New Roman" panose="02020603050405020304" pitchFamily="18" charset="0"/>
              </a:rPr>
              <a:t>Критеріи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Вальда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є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критерієм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песиміста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критеріи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Гурвіца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залежить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від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рівня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оптимізму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особи,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що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приймає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рішення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(в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даному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випадку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–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це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0,6, але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якщо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змінити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рівень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оптимізму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на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інше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значення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то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оптимальне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альтернативне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рішення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також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може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бути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іншим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). </a:t>
            </a:r>
            <a:endParaRPr lang="ru-RU" dirty="0"/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946687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FDD2F9D-D04E-5F44-AD9D-F62640E612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0" y="234176"/>
            <a:ext cx="11567160" cy="5232169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/>
              <a:t>Задача 3. </a:t>
            </a:r>
            <a:r>
              <a:rPr lang="ru-RU" dirty="0" err="1"/>
              <a:t>Підприємство</a:t>
            </a:r>
            <a:r>
              <a:rPr lang="ru-RU" dirty="0"/>
              <a:t> </a:t>
            </a:r>
            <a:r>
              <a:rPr lang="ru-RU" dirty="0" err="1"/>
              <a:t>планує</a:t>
            </a:r>
            <a:r>
              <a:rPr lang="ru-RU" dirty="0"/>
              <a:t> </a:t>
            </a:r>
            <a:r>
              <a:rPr lang="ru-RU" dirty="0" err="1"/>
              <a:t>розширити</a:t>
            </a:r>
            <a:r>
              <a:rPr lang="ru-RU" dirty="0"/>
              <a:t> свою </a:t>
            </a:r>
            <a:r>
              <a:rPr lang="ru-RU" dirty="0" err="1"/>
              <a:t>діяльність</a:t>
            </a:r>
            <a:r>
              <a:rPr lang="ru-RU" dirty="0"/>
              <a:t>, для </a:t>
            </a:r>
            <a:r>
              <a:rPr lang="ru-RU" dirty="0" err="1"/>
              <a:t>чого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певну</a:t>
            </a:r>
            <a:r>
              <a:rPr lang="ru-RU" dirty="0"/>
              <a:t> суму </a:t>
            </a:r>
            <a:r>
              <a:rPr lang="ru-RU" dirty="0" err="1"/>
              <a:t>коштів</a:t>
            </a:r>
            <a:r>
              <a:rPr lang="ru-RU" dirty="0"/>
              <a:t>. </a:t>
            </a:r>
            <a:r>
              <a:rPr lang="ru-RU" dirty="0" err="1"/>
              <a:t>Відділ</a:t>
            </a:r>
            <a:r>
              <a:rPr lang="ru-RU" dirty="0"/>
              <a:t> маркетингу, </a:t>
            </a:r>
            <a:r>
              <a:rPr lang="ru-RU" dirty="0" err="1"/>
              <a:t>вивчивши</a:t>
            </a:r>
            <a:r>
              <a:rPr lang="ru-RU" dirty="0"/>
              <a:t> </a:t>
            </a:r>
            <a:r>
              <a:rPr lang="ru-RU" dirty="0" err="1"/>
              <a:t>ринок</a:t>
            </a:r>
            <a:r>
              <a:rPr lang="ru-RU" dirty="0"/>
              <a:t>, </a:t>
            </a:r>
            <a:r>
              <a:rPr lang="ru-RU" dirty="0" err="1"/>
              <a:t>надав</a:t>
            </a:r>
            <a:r>
              <a:rPr lang="ru-RU" dirty="0"/>
              <a:t> </a:t>
            </a:r>
            <a:r>
              <a:rPr lang="ru-RU" dirty="0" err="1"/>
              <a:t>альтернативні</a:t>
            </a:r>
            <a:r>
              <a:rPr lang="ru-RU" dirty="0"/>
              <a:t> </a:t>
            </a:r>
            <a:r>
              <a:rPr lang="ru-RU" dirty="0" err="1"/>
              <a:t>варіанти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задані</a:t>
            </a:r>
            <a:r>
              <a:rPr lang="ru-RU" dirty="0"/>
              <a:t> </a:t>
            </a:r>
            <a:r>
              <a:rPr lang="ru-RU" dirty="0" err="1"/>
              <a:t>певними</a:t>
            </a:r>
            <a:r>
              <a:rPr lang="ru-RU" dirty="0"/>
              <a:t> </a:t>
            </a:r>
            <a:r>
              <a:rPr lang="ru-RU" dirty="0" err="1"/>
              <a:t>стратегіями</a:t>
            </a:r>
            <a:r>
              <a:rPr lang="ru-RU" dirty="0"/>
              <a:t>. </a:t>
            </a:r>
            <a:r>
              <a:rPr lang="ru-RU" dirty="0" err="1"/>
              <a:t>Виграш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реалізаціі</a:t>
            </a:r>
            <a:r>
              <a:rPr lang="ru-RU" dirty="0"/>
              <a:t>̈ </a:t>
            </a:r>
            <a:r>
              <a:rPr lang="ru-RU" dirty="0" err="1"/>
              <a:t>кожноі</a:t>
            </a:r>
            <a:r>
              <a:rPr lang="ru-RU" dirty="0"/>
              <a:t>̈ </a:t>
            </a:r>
            <a:r>
              <a:rPr lang="ru-RU" dirty="0" err="1"/>
              <a:t>стратегіі</a:t>
            </a:r>
            <a:r>
              <a:rPr lang="ru-RU" dirty="0"/>
              <a:t>̈ та </a:t>
            </a:r>
            <a:r>
              <a:rPr lang="ru-RU" dirty="0" err="1"/>
              <a:t>ймовірність</a:t>
            </a:r>
            <a:r>
              <a:rPr lang="ru-RU" dirty="0"/>
              <a:t> </a:t>
            </a:r>
            <a:r>
              <a:rPr lang="ru-RU" dirty="0" err="1"/>
              <a:t>зовнішньоекономічних</a:t>
            </a:r>
            <a:r>
              <a:rPr lang="ru-RU" dirty="0"/>
              <a:t> умов </a:t>
            </a:r>
            <a:r>
              <a:rPr lang="ru-RU" dirty="0" err="1"/>
              <a:t>наведені</a:t>
            </a:r>
            <a:r>
              <a:rPr lang="ru-RU" dirty="0"/>
              <a:t> в </a:t>
            </a:r>
            <a:r>
              <a:rPr lang="ru-RU" dirty="0" err="1"/>
              <a:t>таблиці</a:t>
            </a:r>
            <a:r>
              <a:rPr lang="ru-RU" dirty="0"/>
              <a:t>. </a:t>
            </a:r>
          </a:p>
          <a:p>
            <a:pPr algn="just"/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pPr algn="just"/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визначити</a:t>
            </a:r>
            <a:r>
              <a:rPr lang="ru-RU" dirty="0"/>
              <a:t> </a:t>
            </a:r>
            <a:r>
              <a:rPr lang="ru-RU" dirty="0" err="1"/>
              <a:t>ефективність</a:t>
            </a:r>
            <a:r>
              <a:rPr lang="ru-RU" dirty="0"/>
              <a:t> </a:t>
            </a:r>
            <a:r>
              <a:rPr lang="ru-RU" dirty="0" err="1"/>
              <a:t>кожноі</a:t>
            </a:r>
            <a:r>
              <a:rPr lang="ru-RU" dirty="0"/>
              <a:t>̈ </a:t>
            </a:r>
            <a:r>
              <a:rPr lang="ru-RU" dirty="0" err="1"/>
              <a:t>стратегіі</a:t>
            </a:r>
            <a:r>
              <a:rPr lang="ru-RU" dirty="0"/>
              <a:t>̈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критеріїв</a:t>
            </a:r>
            <a:r>
              <a:rPr lang="ru-RU" dirty="0"/>
              <a:t> </a:t>
            </a:r>
            <a:r>
              <a:rPr lang="ru-RU" dirty="0" err="1"/>
              <a:t>математичного</a:t>
            </a:r>
            <a:r>
              <a:rPr lang="ru-RU" dirty="0"/>
              <a:t> </a:t>
            </a:r>
            <a:r>
              <a:rPr lang="ru-RU" dirty="0" err="1"/>
              <a:t>сподівання</a:t>
            </a:r>
            <a:r>
              <a:rPr lang="ru-RU" dirty="0"/>
              <a:t> та </a:t>
            </a:r>
            <a:r>
              <a:rPr lang="ru-RU" dirty="0" err="1"/>
              <a:t>середньоквадратичного</a:t>
            </a:r>
            <a:r>
              <a:rPr lang="ru-RU" dirty="0"/>
              <a:t> </a:t>
            </a:r>
            <a:r>
              <a:rPr lang="ru-RU" dirty="0" err="1"/>
              <a:t>відхилення</a:t>
            </a:r>
            <a:r>
              <a:rPr lang="ru-RU" dirty="0"/>
              <a:t> і </a:t>
            </a:r>
            <a:r>
              <a:rPr lang="ru-RU" dirty="0" err="1"/>
              <a:t>зробити</a:t>
            </a:r>
            <a:r>
              <a:rPr lang="ru-RU" dirty="0"/>
              <a:t> </a:t>
            </a:r>
            <a:r>
              <a:rPr lang="ru-RU" dirty="0" err="1"/>
              <a:t>висновок</a:t>
            </a:r>
            <a:r>
              <a:rPr lang="ru-RU" dirty="0"/>
              <a:t> про те, в яку </a:t>
            </a:r>
            <a:r>
              <a:rPr lang="ru-RU" dirty="0" err="1"/>
              <a:t>стратегію</a:t>
            </a:r>
            <a:r>
              <a:rPr lang="ru-RU" dirty="0"/>
              <a:t> </a:t>
            </a:r>
            <a:r>
              <a:rPr lang="ru-RU" dirty="0" err="1"/>
              <a:t>доцільно</a:t>
            </a:r>
            <a:r>
              <a:rPr lang="ru-RU" dirty="0"/>
              <a:t> </a:t>
            </a:r>
            <a:r>
              <a:rPr lang="ru-RU" dirty="0" err="1"/>
              <a:t>вкладати</a:t>
            </a:r>
            <a:r>
              <a:rPr lang="ru-RU" dirty="0"/>
              <a:t> </a:t>
            </a:r>
            <a:r>
              <a:rPr lang="ru-RU" dirty="0" err="1"/>
              <a:t>кошти</a:t>
            </a:r>
            <a:r>
              <a:rPr lang="ru-RU" dirty="0"/>
              <a:t> і </a:t>
            </a:r>
            <a:r>
              <a:rPr lang="ru-RU" dirty="0" err="1"/>
              <a:t>чому</a:t>
            </a:r>
            <a:r>
              <a:rPr lang="ru-RU" dirty="0"/>
              <a:t>. </a:t>
            </a:r>
          </a:p>
          <a:p>
            <a:endParaRPr lang="ru-RU" dirty="0"/>
          </a:p>
          <a:p>
            <a:endParaRPr lang="ru-UA" dirty="0"/>
          </a:p>
        </p:txBody>
      </p:sp>
      <p:graphicFrame>
        <p:nvGraphicFramePr>
          <p:cNvPr id="2" name="Таблица 3">
            <a:extLst>
              <a:ext uri="{FF2B5EF4-FFF2-40B4-BE49-F238E27FC236}">
                <a16:creationId xmlns:a16="http://schemas.microsoft.com/office/drawing/2014/main" id="{173013A4-8096-5E24-E263-8DE2981595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8083681"/>
              </p:ext>
            </p:extLst>
          </p:nvPr>
        </p:nvGraphicFramePr>
        <p:xfrm>
          <a:off x="2005330" y="1391655"/>
          <a:ext cx="8128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60537651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3427883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4127171160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0147666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843596156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UA" dirty="0"/>
                        <a:t>Стратегія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UA" dirty="0"/>
                        <a:t>Прибуток за зовнішньоекономічних уов, тис. грн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276302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S1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S2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S3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S4</a:t>
                      </a:r>
                      <a:endParaRPr lang="ru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14264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A1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  <a:endParaRPr lang="ru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19131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A2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  <a:endParaRPr lang="ru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36859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A3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  <a:endParaRPr lang="ru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43027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A4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  <a:endParaRPr lang="ru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1399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Ймовірність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0,2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0,35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0,30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0,15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44417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4343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A8CB751-D15B-CC43-96F8-A7505D2B72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259644"/>
            <a:ext cx="12040869" cy="5206701"/>
          </a:xfrm>
        </p:spPr>
        <p:txBody>
          <a:bodyPr/>
          <a:lstStyle/>
          <a:p>
            <a:r>
              <a:rPr lang="ru-UA" dirty="0"/>
              <a:t>Математичне сподівання</a:t>
            </a:r>
          </a:p>
          <a:p>
            <a:endParaRPr lang="ru-UA" dirty="0"/>
          </a:p>
          <a:p>
            <a:endParaRPr lang="ru-UA" dirty="0"/>
          </a:p>
          <a:p>
            <a:endParaRPr lang="ru-UA" dirty="0"/>
          </a:p>
          <a:p>
            <a:endParaRPr lang="ru-UA" dirty="0"/>
          </a:p>
          <a:p>
            <a:endParaRPr lang="ru-UA" dirty="0"/>
          </a:p>
          <a:p>
            <a:endParaRPr lang="ru-UA" dirty="0"/>
          </a:p>
          <a:p>
            <a:r>
              <a:rPr lang="ru-RU" sz="1800" dirty="0">
                <a:effectLst/>
                <a:latin typeface="Times New Roman" panose="02020603050405020304" pitchFamily="18" charset="0"/>
              </a:rPr>
              <a:t>За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критерієм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математичного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сподівання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тобто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згідно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з правилом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Байєса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найкращою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для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підприємства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буде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стратегія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Times New Roman" panose="02020603050405020304" pitchFamily="18" charset="0"/>
              </a:rPr>
              <a:t>No 3,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оскільки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вона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передбачає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найбільшии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̆ </a:t>
            </a:r>
            <a:r>
              <a:rPr lang="ru-RU" sz="1800" dirty="0" err="1">
                <a:effectLst/>
                <a:latin typeface="Times New Roman" panose="02020603050405020304" pitchFamily="18" charset="0"/>
              </a:rPr>
              <a:t>прибуток</a:t>
            </a:r>
            <a:r>
              <a:rPr lang="ru-RU" sz="1800" dirty="0">
                <a:effectLst/>
                <a:latin typeface="Times New Roman" panose="02020603050405020304" pitchFamily="18" charset="0"/>
              </a:rPr>
              <a:t>. </a:t>
            </a:r>
            <a:endParaRPr lang="ru-RU" dirty="0"/>
          </a:p>
          <a:p>
            <a:endParaRPr lang="ru-UA" dirty="0"/>
          </a:p>
          <a:p>
            <a:endParaRPr lang="ru-UA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5C2CE9BD-CADD-784D-83ED-60A99B5D7F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435765"/>
              </p:ext>
            </p:extLst>
          </p:nvPr>
        </p:nvGraphicFramePr>
        <p:xfrm>
          <a:off x="843636" y="654755"/>
          <a:ext cx="11077430" cy="27742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1088">
                  <a:extLst>
                    <a:ext uri="{9D8B030D-6E8A-4147-A177-3AD203B41FA5}">
                      <a16:colId xmlns:a16="http://schemas.microsoft.com/office/drawing/2014/main" val="3629847845"/>
                    </a:ext>
                  </a:extLst>
                </a:gridCol>
                <a:gridCol w="1621088">
                  <a:extLst>
                    <a:ext uri="{9D8B030D-6E8A-4147-A177-3AD203B41FA5}">
                      <a16:colId xmlns:a16="http://schemas.microsoft.com/office/drawing/2014/main" val="4225206978"/>
                    </a:ext>
                  </a:extLst>
                </a:gridCol>
                <a:gridCol w="1175288">
                  <a:extLst>
                    <a:ext uri="{9D8B030D-6E8A-4147-A177-3AD203B41FA5}">
                      <a16:colId xmlns:a16="http://schemas.microsoft.com/office/drawing/2014/main" val="3945536599"/>
                    </a:ext>
                  </a:extLst>
                </a:gridCol>
                <a:gridCol w="1648105">
                  <a:extLst>
                    <a:ext uri="{9D8B030D-6E8A-4147-A177-3AD203B41FA5}">
                      <a16:colId xmlns:a16="http://schemas.microsoft.com/office/drawing/2014/main" val="734056955"/>
                    </a:ext>
                  </a:extLst>
                </a:gridCol>
                <a:gridCol w="897485">
                  <a:extLst>
                    <a:ext uri="{9D8B030D-6E8A-4147-A177-3AD203B41FA5}">
                      <a16:colId xmlns:a16="http://schemas.microsoft.com/office/drawing/2014/main" val="1614196427"/>
                    </a:ext>
                  </a:extLst>
                </a:gridCol>
                <a:gridCol w="4114376">
                  <a:extLst>
                    <a:ext uri="{9D8B030D-6E8A-4147-A177-3AD203B41FA5}">
                      <a16:colId xmlns:a16="http://schemas.microsoft.com/office/drawing/2014/main" val="4043147136"/>
                    </a:ext>
                  </a:extLst>
                </a:gridCol>
              </a:tblGrid>
              <a:tr h="372279">
                <a:tc rowSpan="2">
                  <a:txBody>
                    <a:bodyPr/>
                    <a:lstStyle/>
                    <a:p>
                      <a:r>
                        <a:rPr lang="ru-RU" dirty="0"/>
                        <a:t>С</a:t>
                      </a:r>
                      <a:r>
                        <a:rPr lang="ru-UA" dirty="0"/>
                        <a:t>тратегія 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ru-UA" dirty="0"/>
                        <a:t> Прибуток , тис. грн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Мі, тис. грн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8663977"/>
                  </a:ext>
                </a:extLst>
              </a:tr>
              <a:tr h="372279">
                <a:tc v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S1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S2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S3</a:t>
                      </a:r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S4</a:t>
                      </a:r>
                      <a:endParaRPr lang="ru-U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4778127"/>
                  </a:ext>
                </a:extLst>
              </a:tr>
              <a:tr h="642564">
                <a:tc>
                  <a:txBody>
                    <a:bodyPr/>
                    <a:lstStyle/>
                    <a:p>
                      <a:r>
                        <a:rPr lang="ru-UA" dirty="0"/>
                        <a:t>А1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ru-U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12*0,2+11*0,35+10*0,3+9*0,15 = 10,6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4697922"/>
                  </a:ext>
                </a:extLst>
              </a:tr>
              <a:tr h="372279">
                <a:tc>
                  <a:txBody>
                    <a:bodyPr/>
                    <a:lstStyle/>
                    <a:p>
                      <a:r>
                        <a:rPr lang="ru-UA" dirty="0"/>
                        <a:t>А2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ru-U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11*0,2+10*0,35+9*0,3+14*0,15 = 10,5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2024155"/>
                  </a:ext>
                </a:extLst>
              </a:tr>
              <a:tr h="372279">
                <a:tc>
                  <a:txBody>
                    <a:bodyPr/>
                    <a:lstStyle/>
                    <a:p>
                      <a:r>
                        <a:rPr lang="ru-UA" dirty="0"/>
                        <a:t>А3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ru-U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14*,2+8*0,35+12*0,3+10*0,15 = 10,7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9069820"/>
                  </a:ext>
                </a:extLst>
              </a:tr>
              <a:tr h="642564">
                <a:tc>
                  <a:txBody>
                    <a:bodyPr/>
                    <a:lstStyle/>
                    <a:p>
                      <a:r>
                        <a:rPr lang="ru-UA" dirty="0"/>
                        <a:t>А4</a:t>
                      </a:r>
                    </a:p>
                    <a:p>
                      <a:r>
                        <a:rPr lang="ru-UA" dirty="0"/>
                        <a:t>Ймовірність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0,</a:t>
                      </a:r>
                      <a:r>
                        <a:rPr lang="uk-UA" dirty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ru-U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0,35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0,30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0,15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11*0,2+12*0,35+8*0,3+10*0,15 = 10,3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46581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8014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05755E3E-723D-ED4F-8C2B-79CC5C28B8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7239847"/>
              </p:ext>
            </p:extLst>
          </p:nvPr>
        </p:nvGraphicFramePr>
        <p:xfrm>
          <a:off x="800101" y="525780"/>
          <a:ext cx="10255246" cy="4567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5035">
                  <a:extLst>
                    <a:ext uri="{9D8B030D-6E8A-4147-A177-3AD203B41FA5}">
                      <a16:colId xmlns:a16="http://schemas.microsoft.com/office/drawing/2014/main" val="719923757"/>
                    </a:ext>
                  </a:extLst>
                </a:gridCol>
                <a:gridCol w="794699">
                  <a:extLst>
                    <a:ext uri="{9D8B030D-6E8A-4147-A177-3AD203B41FA5}">
                      <a16:colId xmlns:a16="http://schemas.microsoft.com/office/drawing/2014/main" val="144254419"/>
                    </a:ext>
                  </a:extLst>
                </a:gridCol>
                <a:gridCol w="699127">
                  <a:extLst>
                    <a:ext uri="{9D8B030D-6E8A-4147-A177-3AD203B41FA5}">
                      <a16:colId xmlns:a16="http://schemas.microsoft.com/office/drawing/2014/main" val="3568170392"/>
                    </a:ext>
                  </a:extLst>
                </a:gridCol>
                <a:gridCol w="771451">
                  <a:extLst>
                    <a:ext uri="{9D8B030D-6E8A-4147-A177-3AD203B41FA5}">
                      <a16:colId xmlns:a16="http://schemas.microsoft.com/office/drawing/2014/main" val="1845519201"/>
                    </a:ext>
                  </a:extLst>
                </a:gridCol>
                <a:gridCol w="711182">
                  <a:extLst>
                    <a:ext uri="{9D8B030D-6E8A-4147-A177-3AD203B41FA5}">
                      <a16:colId xmlns:a16="http://schemas.microsoft.com/office/drawing/2014/main" val="1585337796"/>
                    </a:ext>
                  </a:extLst>
                </a:gridCol>
                <a:gridCol w="819666">
                  <a:extLst>
                    <a:ext uri="{9D8B030D-6E8A-4147-A177-3AD203B41FA5}">
                      <a16:colId xmlns:a16="http://schemas.microsoft.com/office/drawing/2014/main" val="3303043324"/>
                    </a:ext>
                  </a:extLst>
                </a:gridCol>
                <a:gridCol w="4994086">
                  <a:extLst>
                    <a:ext uri="{9D8B030D-6E8A-4147-A177-3AD203B41FA5}">
                      <a16:colId xmlns:a16="http://schemas.microsoft.com/office/drawing/2014/main" val="855083796"/>
                    </a:ext>
                  </a:extLst>
                </a:gridCol>
              </a:tblGrid>
              <a:tr h="548522">
                <a:tc rowSpan="2">
                  <a:txBody>
                    <a:bodyPr/>
                    <a:lstStyle/>
                    <a:p>
                      <a:r>
                        <a:rPr lang="ru-RU" dirty="0"/>
                        <a:t>С</a:t>
                      </a:r>
                      <a:r>
                        <a:rPr lang="ru-UA" dirty="0"/>
                        <a:t>тратегія </a:t>
                      </a: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ru-UA" dirty="0"/>
                        <a:t>Прибуток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/>
                        <a:t>Мі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  <a:r>
                        <a:rPr lang="uk-UA" dirty="0" err="1"/>
                        <a:t>исперсія</a:t>
                      </a:r>
                      <a:r>
                        <a:rPr lang="uk-UA" dirty="0"/>
                        <a:t> </a:t>
                      </a:r>
                      <a:r>
                        <a:rPr lang="en-US" dirty="0" err="1"/>
                        <a:t>i</a:t>
                      </a:r>
                      <a:endParaRPr lang="ru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0270328"/>
                  </a:ext>
                </a:extLst>
              </a:tr>
              <a:tr h="946763">
                <a:tc v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S1</a:t>
                      </a:r>
                      <a:endParaRPr lang="ru-UA" dirty="0"/>
                    </a:p>
                    <a:p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</a:t>
                      </a:r>
                      <a:r>
                        <a:rPr lang="uk-UA" dirty="0"/>
                        <a:t>2</a:t>
                      </a:r>
                      <a:endParaRPr lang="ru-UA" dirty="0"/>
                    </a:p>
                    <a:p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</a:t>
                      </a:r>
                      <a:r>
                        <a:rPr lang="uk-UA" dirty="0"/>
                        <a:t>3</a:t>
                      </a:r>
                      <a:endParaRPr lang="ru-UA" dirty="0"/>
                    </a:p>
                    <a:p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S</a:t>
                      </a:r>
                      <a:r>
                        <a:rPr lang="uk-UA" dirty="0"/>
                        <a:t>4</a:t>
                      </a:r>
                      <a:endParaRPr lang="ru-UA" dirty="0"/>
                    </a:p>
                    <a:p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3111839"/>
                  </a:ext>
                </a:extLst>
              </a:tr>
              <a:tr h="946763">
                <a:tc>
                  <a:txBody>
                    <a:bodyPr/>
                    <a:lstStyle/>
                    <a:p>
                      <a:r>
                        <a:rPr lang="ru-UA" dirty="0"/>
                        <a:t>А1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10,6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(12-10,6)</a:t>
                      </a:r>
                      <a:r>
                        <a:rPr lang="ru-UA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ru-UA" baseline="0" dirty="0">
                          <a:solidFill>
                            <a:schemeClr val="tx1"/>
                          </a:solidFill>
                        </a:rPr>
                        <a:t>*0,2+(11-10,6)</a:t>
                      </a:r>
                      <a:r>
                        <a:rPr lang="ru-UA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ru-UA" baseline="0" dirty="0">
                          <a:solidFill>
                            <a:schemeClr val="tx1"/>
                          </a:solidFill>
                        </a:rPr>
                        <a:t>*0,35+(10-10,6)</a:t>
                      </a:r>
                      <a:r>
                        <a:rPr lang="ru-UA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ru-UA" baseline="0" dirty="0">
                          <a:solidFill>
                            <a:schemeClr val="tx1"/>
                          </a:solidFill>
                        </a:rPr>
                        <a:t>*0,3+(9-10,6)</a:t>
                      </a:r>
                      <a:r>
                        <a:rPr lang="ru-UA" baseline="30000" dirty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ru-UA" baseline="0" dirty="0">
                          <a:solidFill>
                            <a:schemeClr val="tx1"/>
                          </a:solidFill>
                        </a:rPr>
                        <a:t>*0,15 = 0,94 </a:t>
                      </a:r>
                      <a:endParaRPr lang="ru-UA" baseline="30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2375791"/>
                  </a:ext>
                </a:extLst>
              </a:tr>
              <a:tr h="479707">
                <a:tc>
                  <a:txBody>
                    <a:bodyPr/>
                    <a:lstStyle/>
                    <a:p>
                      <a:r>
                        <a:rPr lang="ru-UA" dirty="0"/>
                        <a:t>А2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10,5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2,65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4993132"/>
                  </a:ext>
                </a:extLst>
              </a:tr>
              <a:tr h="548522">
                <a:tc>
                  <a:txBody>
                    <a:bodyPr/>
                    <a:lstStyle/>
                    <a:p>
                      <a:r>
                        <a:rPr lang="ru-UA" dirty="0"/>
                        <a:t>А3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10,7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5,31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4996078"/>
                  </a:ext>
                </a:extLst>
              </a:tr>
              <a:tr h="548522">
                <a:tc>
                  <a:txBody>
                    <a:bodyPr/>
                    <a:lstStyle/>
                    <a:p>
                      <a:r>
                        <a:rPr lang="ru-UA" dirty="0"/>
                        <a:t>А4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10,3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2,71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916675"/>
                  </a:ext>
                </a:extLst>
              </a:tr>
              <a:tr h="548522">
                <a:tc>
                  <a:txBody>
                    <a:bodyPr/>
                    <a:lstStyle/>
                    <a:p>
                      <a:r>
                        <a:rPr lang="ru-UA" dirty="0"/>
                        <a:t>Ймовірність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0,2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0,35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0,3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0,15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>
                          <a:solidFill>
                            <a:schemeClr val="tx1"/>
                          </a:solidFill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U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91041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4445363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Галерея</Template>
  <TotalTime>3454</TotalTime>
  <Words>830</Words>
  <Application>Microsoft Macintosh PowerPoint</Application>
  <PresentationFormat>Широкоэкранный</PresentationFormat>
  <Paragraphs>263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Gill Sans MT</vt:lpstr>
      <vt:lpstr>Times New Roman</vt:lpstr>
      <vt:lpstr>Галерея</vt:lpstr>
      <vt:lpstr>РиЗИК-МЕНЕДЖМЕНТ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РиЗИК-МЕНЕДЖМЕНТ</dc:title>
  <dc:creator>Александр Ткачук</dc:creator>
  <cp:lastModifiedBy>Александр Ткачук</cp:lastModifiedBy>
  <cp:revision>30</cp:revision>
  <dcterms:created xsi:type="dcterms:W3CDTF">2021-11-24T18:07:09Z</dcterms:created>
  <dcterms:modified xsi:type="dcterms:W3CDTF">2023-11-15T11:59:14Z</dcterms:modified>
</cp:coreProperties>
</file>