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258" r:id="rId3"/>
    <p:sldId id="259" r:id="rId4"/>
    <p:sldId id="257" r:id="rId5"/>
    <p:sldId id="260" r:id="rId6"/>
    <p:sldId id="261" r:id="rId7"/>
    <p:sldId id="263" r:id="rId8"/>
    <p:sldId id="262" r:id="rId9"/>
    <p:sldId id="268" r:id="rId10"/>
    <p:sldId id="269" r:id="rId11"/>
    <p:sldId id="270" r:id="rId12"/>
    <p:sldId id="271" r:id="rId13"/>
    <p:sldId id="272" r:id="rId14"/>
    <p:sldId id="265" r:id="rId15"/>
    <p:sldId id="267" r:id="rId16"/>
    <p:sldId id="264" r:id="rId17"/>
    <p:sldId id="266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0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F0BFE-6468-492B-8092-90A2461F2AA6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2434EE-A8F1-4407-9540-7FFF59F40E1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08359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2434EE-A8F1-4407-9540-7FFF59F40E1D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6638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2434EE-A8F1-4407-9540-7FFF59F40E1D}" type="slidenum">
              <a:rPr lang="uk-UA" smtClean="0"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4913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07A30825-4717-49BC-ACFD-F9DCE7B9B642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BBFCA856-8E1C-4378-96E6-26C1872ABC48}" type="slidenum">
              <a:rPr lang="uk-UA" smtClean="0"/>
              <a:t>‹№›</a:t>
            </a:fld>
            <a:endParaRPr lang="uk-UA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783956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30825-4717-49BC-ACFD-F9DCE7B9B642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A856-8E1C-4378-96E6-26C1872ABC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0004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30825-4717-49BC-ACFD-F9DCE7B9B642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A856-8E1C-4378-96E6-26C1872ABC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4880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30825-4717-49BC-ACFD-F9DCE7B9B642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A856-8E1C-4378-96E6-26C1872ABC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46753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30825-4717-49BC-ACFD-F9DCE7B9B642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A856-8E1C-4378-96E6-26C1872ABC48}" type="slidenum">
              <a:rPr lang="uk-UA" smtClean="0"/>
              <a:t>‹№›</a:t>
            </a:fld>
            <a:endParaRPr lang="uk-UA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15465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30825-4717-49BC-ACFD-F9DCE7B9B642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A856-8E1C-4378-96E6-26C1872ABC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2523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30825-4717-49BC-ACFD-F9DCE7B9B642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A856-8E1C-4378-96E6-26C1872ABC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96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30825-4717-49BC-ACFD-F9DCE7B9B642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A856-8E1C-4378-96E6-26C1872ABC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48387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30825-4717-49BC-ACFD-F9DCE7B9B642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A856-8E1C-4378-96E6-26C1872ABC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9368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30825-4717-49BC-ACFD-F9DCE7B9B642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A856-8E1C-4378-96E6-26C1872ABC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577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30825-4717-49BC-ACFD-F9DCE7B9B642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A856-8E1C-4378-96E6-26C1872ABC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260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7A30825-4717-49BC-ACFD-F9DCE7B9B642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BFCA856-8E1C-4378-96E6-26C1872ABC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43889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1275-2022-%D0%BF#Text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CF2CFC-2CDA-4B21-9779-FC28388B3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8646" y="1335421"/>
            <a:ext cx="9418320" cy="404164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err="1"/>
              <a:t>Комплаєнс</a:t>
            </a:r>
            <a:r>
              <a:rPr lang="uk-UA" dirty="0"/>
              <a:t>-система </a:t>
            </a:r>
            <a:br>
              <a:rPr lang="uk-UA" dirty="0"/>
            </a:br>
            <a:r>
              <a:rPr lang="uk-UA" dirty="0"/>
              <a:t>приватної школи тактичного пілотування </a:t>
            </a:r>
            <a:r>
              <a:rPr lang="uk-UA" dirty="0" err="1"/>
              <a:t>дронів</a:t>
            </a:r>
            <a:r>
              <a:rPr lang="uk-UA" dirty="0"/>
              <a:t> «</a:t>
            </a:r>
            <a:r>
              <a:rPr lang="en-US" dirty="0" err="1"/>
              <a:t>Kvadro</a:t>
            </a:r>
            <a:r>
              <a:rPr lang="uk-UA" dirty="0"/>
              <a:t>» </a:t>
            </a:r>
          </a:p>
        </p:txBody>
      </p:sp>
    </p:spTree>
    <p:extLst>
      <p:ext uri="{BB962C8B-B14F-4D97-AF65-F5344CB8AC3E}">
        <p14:creationId xmlns:p14="http://schemas.microsoft.com/office/powerpoint/2010/main" val="3708936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432BEA-17A4-41A7-9E20-D843DBC11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Політика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антимонопольного права, </a:t>
            </a:r>
            <a:r>
              <a:rPr lang="ru-RU" dirty="0" err="1"/>
              <a:t>конкуренції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335AB55-495A-41C4-A902-682587A09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828800"/>
            <a:ext cx="9814560" cy="4526280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«</a:t>
            </a:r>
            <a:r>
              <a:rPr lang="ru-RU" dirty="0" err="1"/>
              <a:t>Kvadro</a:t>
            </a:r>
            <a:r>
              <a:rPr lang="ru-RU" dirty="0"/>
              <a:t>»</a:t>
            </a:r>
            <a:r>
              <a:rPr lang="uk-UA" dirty="0"/>
              <a:t> здійснює свою діяльність, дотримуючись </a:t>
            </a:r>
            <a:r>
              <a:rPr lang="uk-UA" dirty="0" err="1"/>
              <a:t>принцимв</a:t>
            </a:r>
            <a:r>
              <a:rPr lang="uk-UA" dirty="0"/>
              <a:t> вільної, поважної конкуренції, а також принципів лояльності та корпоративної культури.</a:t>
            </a:r>
          </a:p>
          <a:p>
            <a:r>
              <a:rPr lang="ru-RU" dirty="0"/>
              <a:t>«</a:t>
            </a:r>
            <a:r>
              <a:rPr lang="ru-RU" dirty="0" err="1"/>
              <a:t>Kvadro</a:t>
            </a:r>
            <a:r>
              <a:rPr lang="ru-RU" dirty="0"/>
              <a:t>»</a:t>
            </a:r>
            <a:r>
              <a:rPr lang="uk-UA" dirty="0"/>
              <a:t> отримує інформацію, що стосується конкурентів, виключно передбаченими законними способами, дотримуючись принципів галузевої лояльності і позитивної комерційної практики.</a:t>
            </a:r>
          </a:p>
          <a:p>
            <a:r>
              <a:rPr lang="ru-RU" dirty="0"/>
              <a:t>«</a:t>
            </a:r>
            <a:r>
              <a:rPr lang="ru-RU" dirty="0" err="1"/>
              <a:t>Kvadro</a:t>
            </a:r>
            <a:r>
              <a:rPr lang="ru-RU" dirty="0"/>
              <a:t>»</a:t>
            </a:r>
            <a:r>
              <a:rPr lang="uk-UA" dirty="0"/>
              <a:t> у взаємовідносинах з конкурентами:</a:t>
            </a:r>
          </a:p>
          <a:p>
            <a:r>
              <a:rPr lang="uk-UA" dirty="0"/>
              <a:t>не допускає укладення угод з конкурентами щодо ціноутворення. клієнтів або умов продажу:</a:t>
            </a:r>
          </a:p>
          <a:p>
            <a:r>
              <a:rPr lang="uk-UA" dirty="0"/>
              <a:t>﻿﻿не укладає з конкурентами будь-які угоди, спрямовані на обмеження конкуренції;</a:t>
            </a:r>
          </a:p>
          <a:p>
            <a:r>
              <a:rPr lang="uk-UA" dirty="0"/>
              <a:t>﻿﻿будує відносини з конкурентами на принципах взаємної поваги. завжди вітає та підтримує взаємовигідну співпрацю;</a:t>
            </a:r>
          </a:p>
          <a:p>
            <a:r>
              <a:rPr lang="uk-UA" dirty="0"/>
              <a:t>﻿﻿не допускає будь-яких проявів недобросовісної конкуренції. а також порушень цивілізованих норм ведення бізнесу та правил ділової поведінки.</a:t>
            </a:r>
          </a:p>
          <a:p>
            <a:r>
              <a:rPr lang="uk-UA" dirty="0"/>
              <a:t>Працівники </a:t>
            </a:r>
            <a:r>
              <a:rPr lang="ru-RU" dirty="0" err="1"/>
              <a:t>приватної</a:t>
            </a:r>
            <a:r>
              <a:rPr lang="ru-RU" dirty="0"/>
              <a:t> </a:t>
            </a:r>
            <a:r>
              <a:rPr lang="ru-RU" dirty="0" err="1"/>
              <a:t>школи</a:t>
            </a:r>
            <a:r>
              <a:rPr lang="ru-RU" dirty="0"/>
              <a:t> тактичного </a:t>
            </a:r>
            <a:r>
              <a:rPr lang="ru-RU" dirty="0" err="1"/>
              <a:t>пілотування</a:t>
            </a:r>
            <a:r>
              <a:rPr lang="ru-RU" dirty="0"/>
              <a:t> </a:t>
            </a:r>
            <a:r>
              <a:rPr lang="ru-RU" dirty="0" err="1"/>
              <a:t>дронів</a:t>
            </a:r>
            <a:r>
              <a:rPr lang="ru-RU" dirty="0"/>
              <a:t> «</a:t>
            </a:r>
            <a:r>
              <a:rPr lang="ru-RU" dirty="0" err="1"/>
              <a:t>Kvadro</a:t>
            </a:r>
            <a:r>
              <a:rPr lang="ru-RU" dirty="0"/>
              <a:t>», </a:t>
            </a:r>
            <a:r>
              <a:rPr lang="uk-UA" dirty="0"/>
              <a:t>уникають різких заяв на адресу конкурентів та </a:t>
            </a:r>
            <a:r>
              <a:rPr lang="uk-UA" dirty="0" err="1"/>
              <a:t>необгрунтованої</a:t>
            </a:r>
            <a:r>
              <a:rPr lang="uk-UA" dirty="0"/>
              <a:t> критики їхньої продукції та послуг, а також не розповсюджують неправдиву (неперевірену) інформацію про конкурентів.</a:t>
            </a:r>
          </a:p>
        </p:txBody>
      </p:sp>
    </p:spTree>
    <p:extLst>
      <p:ext uri="{BB962C8B-B14F-4D97-AF65-F5344CB8AC3E}">
        <p14:creationId xmlns:p14="http://schemas.microsoft.com/office/powerpoint/2010/main" val="1233619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01BAB6-C4C1-4CE2-8089-E784AE724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680" y="-81023"/>
            <a:ext cx="9692640" cy="1325562"/>
          </a:xfrm>
        </p:spPr>
        <p:txBody>
          <a:bodyPr/>
          <a:lstStyle/>
          <a:p>
            <a:r>
              <a:rPr lang="uk-UA" dirty="0"/>
              <a:t>Політика протидії шахрайству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A75C0E2-EC59-4439-BC8D-ECFDCF556F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120" y="1493520"/>
            <a:ext cx="10591800" cy="513588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/>
              <a:t>У </a:t>
            </a:r>
            <a:r>
              <a:rPr lang="ru-RU" dirty="0"/>
              <a:t>«</a:t>
            </a:r>
            <a:r>
              <a:rPr lang="ru-RU" dirty="0" err="1"/>
              <a:t>Kvadro</a:t>
            </a:r>
            <a:r>
              <a:rPr lang="ru-RU" dirty="0"/>
              <a:t>»</a:t>
            </a:r>
            <a:r>
              <a:rPr lang="uk-UA" dirty="0"/>
              <a:t> заборонено шахрайство, під яким мається на увазі</a:t>
            </a:r>
          </a:p>
          <a:p>
            <a:r>
              <a:rPr lang="uk-UA" dirty="0"/>
              <a:t>розкрадання майна або незаконне набуття права на майно «</a:t>
            </a:r>
            <a:r>
              <a:rPr lang="en-US" dirty="0" err="1"/>
              <a:t>Kvadro</a:t>
            </a:r>
            <a:r>
              <a:rPr lang="uk-UA" dirty="0"/>
              <a:t>» </a:t>
            </a:r>
          </a:p>
          <a:p>
            <a:r>
              <a:rPr lang="uk-UA" dirty="0"/>
              <a:t>шляхом обману або зловживання довірою.</a:t>
            </a:r>
          </a:p>
          <a:p>
            <a:pPr marL="0" indent="0">
              <a:buNone/>
            </a:pPr>
            <a:r>
              <a:rPr lang="uk-UA" dirty="0"/>
              <a:t>Зокрема, але не обмежуючись, шахрайством с такі дії:</a:t>
            </a:r>
          </a:p>
          <a:p>
            <a:r>
              <a:rPr lang="uk-UA" dirty="0"/>
              <a:t>﻿﻿отримання або надання працівниками незаконної винагороди, що виливає на прийняття ділового рішення працівником або Контрагентом;</a:t>
            </a:r>
          </a:p>
          <a:p>
            <a:r>
              <a:rPr lang="uk-UA" dirty="0"/>
              <a:t>﻿﻿постачання або приймання продукції/обладнання із якісними або кількісними характеристиками, які не відповідають зазначеним у документах;</a:t>
            </a:r>
          </a:p>
          <a:p>
            <a:r>
              <a:rPr lang="uk-UA" dirty="0"/>
              <a:t>﻿﻿фіктивні поставки товарно-матеріальних цінностей, у тому числі при змові працівника з Контрагентом;</a:t>
            </a:r>
          </a:p>
          <a:p>
            <a:r>
              <a:rPr lang="uk-UA" dirty="0"/>
              <a:t>﻿﻿дії, спрямовані на отримання особистої вигоди під час ведення претензійно-позовної роботи у змові з Контрагентом;</a:t>
            </a:r>
          </a:p>
          <a:p>
            <a:r>
              <a:rPr lang="uk-UA" dirty="0"/>
              <a:t>﻿﻿</a:t>
            </a:r>
            <a:r>
              <a:rPr lang="uk-UA" dirty="0" err="1"/>
              <a:t>предʼявлення</a:t>
            </a:r>
            <a:r>
              <a:rPr lang="uk-UA" dirty="0"/>
              <a:t> до оплати підроблених платіжних документів.</a:t>
            </a:r>
          </a:p>
          <a:p>
            <a:pPr marL="0" indent="0">
              <a:buNone/>
            </a:pPr>
            <a:r>
              <a:rPr lang="uk-UA" dirty="0"/>
              <a:t>Відповідно до політики </a:t>
            </a:r>
            <a:r>
              <a:rPr lang="ru-RU" dirty="0"/>
              <a:t>«</a:t>
            </a:r>
            <a:r>
              <a:rPr lang="ru-RU" dirty="0" err="1"/>
              <a:t>Kvadro</a:t>
            </a:r>
            <a:r>
              <a:rPr lang="ru-RU" dirty="0"/>
              <a:t>»</a:t>
            </a:r>
            <a:r>
              <a:rPr lang="uk-UA" dirty="0"/>
              <a:t> всі господарські операції, що здійснюються в процесі його діяльності, мають бути належним чином відображені в облікових регістрах. Будь-яке несанкціоноване втручання в регістри бухгалтерського обліку, фальсифікація звітності, створення неофіційних банківських рахунків чи вчинення інших дій з метою незаконної зміни даних бухгалтерського обліку чи фінансової звітності </a:t>
            </a:r>
            <a:r>
              <a:rPr lang="uk-UA" dirty="0" err="1"/>
              <a:t>ссуворо</a:t>
            </a:r>
            <a:r>
              <a:rPr lang="uk-UA" dirty="0"/>
              <a:t> забороненими.</a:t>
            </a:r>
          </a:p>
          <a:p>
            <a:pPr marL="0" indent="0">
              <a:buNone/>
            </a:pPr>
            <a:r>
              <a:rPr lang="uk-UA" dirty="0"/>
              <a:t>Внутрішня система контролю </a:t>
            </a:r>
            <a:r>
              <a:rPr lang="ru-RU" dirty="0"/>
              <a:t>«</a:t>
            </a:r>
            <a:r>
              <a:rPr lang="ru-RU" dirty="0" err="1"/>
              <a:t>Kvadro</a:t>
            </a:r>
            <a:r>
              <a:rPr lang="ru-RU" dirty="0"/>
              <a:t>»</a:t>
            </a:r>
            <a:r>
              <a:rPr lang="uk-UA" dirty="0"/>
              <a:t> не може працювати без чесності, зокрема чесного ведення бухгалтерського обліку, чесних планів та бюджетних пропозицій і чесної економічної оцінки проектів.</a:t>
            </a:r>
          </a:p>
        </p:txBody>
      </p:sp>
    </p:spTree>
    <p:extLst>
      <p:ext uri="{BB962C8B-B14F-4D97-AF65-F5344CB8AC3E}">
        <p14:creationId xmlns:p14="http://schemas.microsoft.com/office/powerpoint/2010/main" val="1456711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EB9111-C998-463C-8CB2-BBC749D75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Політика</a:t>
            </a:r>
            <a:r>
              <a:rPr lang="ru-RU" dirty="0"/>
              <a:t> </a:t>
            </a:r>
            <a:r>
              <a:rPr lang="ru-RU" dirty="0" err="1"/>
              <a:t>протидії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 та </a:t>
            </a:r>
            <a:r>
              <a:rPr lang="ru-RU" dirty="0" err="1"/>
              <a:t>відмиванню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C50AD70-3B1F-4C9F-AA39-792D978E3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5" y="1691322"/>
            <a:ext cx="10067925" cy="507142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uk-UA" dirty="0"/>
              <a:t>«</a:t>
            </a:r>
            <a:r>
              <a:rPr lang="en-US" dirty="0" err="1"/>
              <a:t>Kvadro</a:t>
            </a:r>
            <a:r>
              <a:rPr lang="uk-UA" dirty="0"/>
              <a:t>»</a:t>
            </a:r>
            <a:r>
              <a:rPr lang="ru-RU" dirty="0"/>
              <a:t> </a:t>
            </a:r>
            <a:r>
              <a:rPr lang="ru-RU" dirty="0" err="1"/>
              <a:t>проголошує</a:t>
            </a:r>
            <a:r>
              <a:rPr lang="ru-RU" dirty="0"/>
              <a:t> </a:t>
            </a:r>
            <a:r>
              <a:rPr lang="ru-RU" dirty="0" err="1"/>
              <a:t>нульову</a:t>
            </a:r>
            <a:r>
              <a:rPr lang="ru-RU" dirty="0"/>
              <a:t> </a:t>
            </a:r>
            <a:r>
              <a:rPr lang="ru-RU" dirty="0" err="1"/>
              <a:t>толерантність</a:t>
            </a:r>
            <a:r>
              <a:rPr lang="ru-RU" dirty="0"/>
              <a:t> та </a:t>
            </a:r>
            <a:r>
              <a:rPr lang="ru-RU" dirty="0" err="1"/>
              <a:t>абсолютну</a:t>
            </a:r>
            <a:r>
              <a:rPr lang="ru-RU" dirty="0"/>
              <a:t> </a:t>
            </a:r>
            <a:r>
              <a:rPr lang="ru-RU" dirty="0" err="1"/>
              <a:t>неприпустимість</a:t>
            </a:r>
            <a:r>
              <a:rPr lang="ru-RU" dirty="0"/>
              <a:t> будь-</a:t>
            </a:r>
            <a:r>
              <a:rPr lang="ru-RU" dirty="0" err="1"/>
              <a:t>яких</a:t>
            </a:r>
            <a:r>
              <a:rPr lang="ru-RU" dirty="0"/>
              <a:t> форм </a:t>
            </a:r>
            <a:r>
              <a:rPr lang="ru-RU" dirty="0" err="1"/>
              <a:t>корупції</a:t>
            </a:r>
            <a:r>
              <a:rPr lang="ru-RU" dirty="0"/>
              <a:t>. </a:t>
            </a:r>
            <a:r>
              <a:rPr lang="ru-RU" dirty="0" err="1"/>
              <a:t>Товариство</a:t>
            </a:r>
            <a:r>
              <a:rPr lang="ru-RU" dirty="0"/>
              <a:t> не </a:t>
            </a:r>
            <a:r>
              <a:rPr lang="ru-RU" dirty="0" err="1"/>
              <a:t>вдається</a:t>
            </a:r>
            <a:r>
              <a:rPr lang="ru-RU" dirty="0"/>
              <a:t> до </a:t>
            </a:r>
            <a:r>
              <a:rPr lang="ru-RU" dirty="0" err="1"/>
              <a:t>корупції</a:t>
            </a:r>
            <a:r>
              <a:rPr lang="ru-RU" dirty="0"/>
              <a:t> з метою </a:t>
            </a:r>
            <a:r>
              <a:rPr lang="ru-RU" dirty="0" err="1"/>
              <a:t>отримання</a:t>
            </a:r>
            <a:r>
              <a:rPr lang="ru-RU" dirty="0"/>
              <a:t>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переваг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урядових</a:t>
            </a:r>
            <a:r>
              <a:rPr lang="ru-RU" dirty="0"/>
              <a:t> та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, не проводить </a:t>
            </a:r>
            <a:r>
              <a:rPr lang="ru-RU" dirty="0" err="1"/>
              <a:t>незаконних</a:t>
            </a:r>
            <a:r>
              <a:rPr lang="ru-RU" dirty="0"/>
              <a:t> </a:t>
            </a:r>
            <a:r>
              <a:rPr lang="ru-RU" dirty="0" err="1"/>
              <a:t>виплат</a:t>
            </a:r>
            <a:r>
              <a:rPr lang="ru-RU" dirty="0"/>
              <a:t> за </a:t>
            </a:r>
            <a:r>
              <a:rPr lang="ru-RU" dirty="0" err="1"/>
              <a:t>сприяння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спрощення</a:t>
            </a:r>
            <a:r>
              <a:rPr lang="ru-RU" dirty="0"/>
              <a:t> формальностей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господарською</a:t>
            </a:r>
            <a:r>
              <a:rPr lang="ru-RU" dirty="0"/>
              <a:t> </a:t>
            </a:r>
            <a:r>
              <a:rPr lang="ru-RU" dirty="0" err="1"/>
              <a:t>діяльністю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швидкого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тих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, та </a:t>
            </a:r>
            <a:r>
              <a:rPr lang="ru-RU" dirty="0" err="1"/>
              <a:t>діє</a:t>
            </a:r>
            <a:r>
              <a:rPr lang="ru-RU" dirty="0"/>
              <a:t> з </a:t>
            </a:r>
            <a:r>
              <a:rPr lang="ru-RU" dirty="0" err="1"/>
              <a:t>суворим</a:t>
            </a:r>
            <a:r>
              <a:rPr lang="ru-RU" dirty="0"/>
              <a:t> </a:t>
            </a:r>
            <a:r>
              <a:rPr lang="ru-RU" dirty="0" err="1"/>
              <a:t>дотриманням</a:t>
            </a:r>
            <a:r>
              <a:rPr lang="ru-RU" dirty="0"/>
              <a:t> </a:t>
            </a:r>
            <a:r>
              <a:rPr lang="ru-RU" dirty="0" err="1"/>
              <a:t>антикорупційного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/>
              <a:t>Для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uk-UA" dirty="0"/>
              <a:t>«</a:t>
            </a:r>
            <a:r>
              <a:rPr lang="en-US" dirty="0" err="1"/>
              <a:t>Kvadro</a:t>
            </a:r>
            <a:r>
              <a:rPr lang="uk-UA" dirty="0"/>
              <a:t>» </a:t>
            </a:r>
            <a:r>
              <a:rPr lang="ru-RU" dirty="0"/>
              <a:t>:</a:t>
            </a:r>
          </a:p>
          <a:p>
            <a:pPr algn="just"/>
            <a:r>
              <a:rPr lang="ru-RU" dirty="0"/>
              <a:t>﻿﻿</a:t>
            </a:r>
            <a:r>
              <a:rPr lang="ru-RU" dirty="0" err="1"/>
              <a:t>дотримується</a:t>
            </a:r>
            <a:r>
              <a:rPr lang="ru-RU" dirty="0"/>
              <a:t> </a:t>
            </a:r>
            <a:r>
              <a:rPr lang="ru-RU" dirty="0" err="1"/>
              <a:t>антикорупційного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та </a:t>
            </a:r>
            <a:r>
              <a:rPr lang="ru-RU" dirty="0" err="1"/>
              <a:t>законодавства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відмивання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у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, де </a:t>
            </a:r>
            <a:r>
              <a:rPr lang="uk-UA" dirty="0"/>
              <a:t>«</a:t>
            </a:r>
            <a:r>
              <a:rPr lang="en-US" dirty="0" err="1"/>
              <a:t>Kvadro</a:t>
            </a:r>
            <a:r>
              <a:rPr lang="uk-UA" dirty="0"/>
              <a:t>»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свою </a:t>
            </a:r>
            <a:r>
              <a:rPr lang="ru-RU" dirty="0" err="1"/>
              <a:t>діяльність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﻿﻿</a:t>
            </a:r>
            <a:r>
              <a:rPr lang="ru-RU" dirty="0" err="1"/>
              <a:t>співпрацює</a:t>
            </a:r>
            <a:r>
              <a:rPr lang="ru-RU" dirty="0"/>
              <a:t> з </a:t>
            </a:r>
            <a:r>
              <a:rPr lang="ru-RU" dirty="0" err="1"/>
              <a:t>організаціями</a:t>
            </a:r>
            <a:r>
              <a:rPr lang="ru-RU" dirty="0"/>
              <a:t> та партерами,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дотримуються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антикорупшиного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;</a:t>
            </a:r>
          </a:p>
          <a:p>
            <a:pPr algn="just"/>
            <a:r>
              <a:rPr lang="ru-RU" dirty="0" err="1"/>
              <a:t>розробляє</a:t>
            </a:r>
            <a:r>
              <a:rPr lang="ru-RU" dirty="0"/>
              <a:t> та </a:t>
            </a:r>
            <a:r>
              <a:rPr lang="ru-RU" dirty="0" err="1"/>
              <a:t>запроваджує</a:t>
            </a:r>
            <a:r>
              <a:rPr lang="ru-RU" dirty="0"/>
              <a:t> </a:t>
            </a:r>
            <a:r>
              <a:rPr lang="ru-RU" dirty="0" err="1"/>
              <a:t>антикорупційну</a:t>
            </a:r>
            <a:r>
              <a:rPr lang="ru-RU" dirty="0"/>
              <a:t> </a:t>
            </a:r>
            <a:r>
              <a:rPr lang="ru-RU" dirty="0" err="1"/>
              <a:t>програму</a:t>
            </a:r>
            <a:r>
              <a:rPr lang="ru-RU" dirty="0"/>
              <a:t>, </a:t>
            </a:r>
            <a:r>
              <a:rPr lang="ru-RU" dirty="0" err="1"/>
              <a:t>політики</a:t>
            </a:r>
            <a:r>
              <a:rPr lang="ru-RU" dirty="0"/>
              <a:t> та </a:t>
            </a:r>
            <a:r>
              <a:rPr lang="ru-RU" dirty="0" err="1"/>
              <a:t>процедури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з нормами чинного </a:t>
            </a:r>
            <a:r>
              <a:rPr lang="ru-RU" dirty="0" err="1"/>
              <a:t>антикорупційного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та </a:t>
            </a:r>
            <a:r>
              <a:rPr lang="ru-RU" dirty="0" err="1"/>
              <a:t>міжнародних</a:t>
            </a:r>
            <a:r>
              <a:rPr lang="ru-RU" dirty="0"/>
              <a:t> практик, </a:t>
            </a:r>
            <a:r>
              <a:rPr lang="ru-RU" dirty="0" err="1"/>
              <a:t>спрямованих</a:t>
            </a:r>
            <a:r>
              <a:rPr lang="ru-RU" dirty="0"/>
              <a:t> на </a:t>
            </a:r>
            <a:r>
              <a:rPr lang="ru-RU" dirty="0" err="1"/>
              <a:t>посилення</a:t>
            </a:r>
            <a:r>
              <a:rPr lang="ru-RU" dirty="0"/>
              <a:t> контролю за </a:t>
            </a:r>
            <a:r>
              <a:rPr lang="ru-RU" dirty="0" err="1"/>
              <a:t>фінансовою</a:t>
            </a:r>
            <a:r>
              <a:rPr lang="ru-RU" dirty="0"/>
              <a:t> та </a:t>
            </a:r>
            <a:r>
              <a:rPr lang="ru-RU" dirty="0" err="1"/>
              <a:t>бухгалтерською</a:t>
            </a:r>
            <a:r>
              <a:rPr lang="ru-RU" dirty="0"/>
              <a:t> </a:t>
            </a:r>
            <a:r>
              <a:rPr lang="ru-RU" dirty="0" err="1"/>
              <a:t>звітністю</a:t>
            </a:r>
            <a:r>
              <a:rPr lang="ru-RU" dirty="0"/>
              <a:t>.</a:t>
            </a:r>
          </a:p>
          <a:p>
            <a:pPr algn="just"/>
            <a:r>
              <a:rPr lang="uk-UA" dirty="0"/>
              <a:t>«</a:t>
            </a:r>
            <a:r>
              <a:rPr lang="en-US" dirty="0" err="1"/>
              <a:t>Kvadro</a:t>
            </a:r>
            <a:r>
              <a:rPr lang="uk-UA" dirty="0"/>
              <a:t>»</a:t>
            </a:r>
            <a:r>
              <a:rPr lang="ru-RU" dirty="0"/>
              <a:t> не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повʼязана</a:t>
            </a:r>
            <a:r>
              <a:rPr lang="ru-RU" dirty="0"/>
              <a:t> з </a:t>
            </a:r>
            <a:r>
              <a:rPr lang="ru-RU" dirty="0" err="1"/>
              <a:t>легалізацією</a:t>
            </a:r>
            <a:r>
              <a:rPr lang="ru-RU" dirty="0"/>
              <a:t> (</a:t>
            </a:r>
            <a:r>
              <a:rPr lang="ru-RU" dirty="0" err="1"/>
              <a:t>відмиванням</a:t>
            </a:r>
            <a:r>
              <a:rPr lang="ru-RU" dirty="0"/>
              <a:t>) </a:t>
            </a:r>
            <a:r>
              <a:rPr lang="ru-RU" dirty="0" err="1"/>
              <a:t>доходів</a:t>
            </a:r>
            <a:r>
              <a:rPr lang="ru-RU" dirty="0"/>
              <a:t>, </a:t>
            </a:r>
            <a:r>
              <a:rPr lang="ru-RU" dirty="0" err="1"/>
              <a:t>одержаних</a:t>
            </a:r>
            <a:r>
              <a:rPr lang="ru-RU" dirty="0"/>
              <a:t> </a:t>
            </a:r>
            <a:r>
              <a:rPr lang="ru-RU" dirty="0" err="1"/>
              <a:t>злочинним</a:t>
            </a:r>
            <a:r>
              <a:rPr lang="ru-RU" dirty="0"/>
              <a:t> шляхом.</a:t>
            </a:r>
          </a:p>
          <a:p>
            <a:pPr algn="just"/>
            <a:r>
              <a:rPr lang="uk-UA" dirty="0"/>
              <a:t>«</a:t>
            </a:r>
            <a:r>
              <a:rPr lang="en-US" dirty="0" err="1"/>
              <a:t>Kvadro</a:t>
            </a:r>
            <a:r>
              <a:rPr lang="uk-UA" dirty="0"/>
              <a:t>»</a:t>
            </a:r>
            <a:r>
              <a:rPr lang="ru-RU" dirty="0"/>
              <a:t> не </a:t>
            </a:r>
            <a:r>
              <a:rPr lang="ru-RU" dirty="0" err="1"/>
              <a:t>укладає</a:t>
            </a:r>
            <a:r>
              <a:rPr lang="ru-RU" dirty="0"/>
              <a:t>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угод</a:t>
            </a:r>
            <a:r>
              <a:rPr lang="ru-RU" dirty="0"/>
              <a:t>,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с </a:t>
            </a:r>
            <a:r>
              <a:rPr lang="ru-RU" dirty="0" err="1"/>
              <a:t>сумніви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 та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грошових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отриманню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сплаті</a:t>
            </a:r>
            <a:r>
              <a:rPr lang="ru-RU" dirty="0"/>
              <a:t>.</a:t>
            </a:r>
          </a:p>
          <a:p>
            <a:pPr algn="just"/>
            <a:r>
              <a:rPr lang="uk-UA" dirty="0"/>
              <a:t>«</a:t>
            </a:r>
            <a:r>
              <a:rPr lang="en-US" dirty="0" err="1"/>
              <a:t>Kvadro</a:t>
            </a:r>
            <a:r>
              <a:rPr lang="uk-UA" dirty="0"/>
              <a:t>»</a:t>
            </a:r>
            <a:r>
              <a:rPr lang="ru-RU" dirty="0"/>
              <a:t> в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дотримується</a:t>
            </a:r>
            <a:r>
              <a:rPr lang="ru-RU" dirty="0"/>
              <a:t> режиму </a:t>
            </a:r>
            <a:r>
              <a:rPr lang="ru-RU" dirty="0" err="1"/>
              <a:t>скономічних</a:t>
            </a:r>
            <a:r>
              <a:rPr lang="ru-RU" dirty="0"/>
              <a:t> </a:t>
            </a:r>
            <a:r>
              <a:rPr lang="ru-RU" dirty="0" err="1"/>
              <a:t>санкцій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будь-</a:t>
            </a:r>
            <a:r>
              <a:rPr lang="ru-RU" dirty="0" err="1"/>
              <a:t>яких</a:t>
            </a:r>
            <a:r>
              <a:rPr lang="ru-RU" dirty="0"/>
              <a:t> держав,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накладені</a:t>
            </a:r>
            <a:r>
              <a:rPr lang="ru-RU" dirty="0"/>
              <a:t> урядом </a:t>
            </a:r>
            <a:r>
              <a:rPr lang="ru-RU" dirty="0" err="1"/>
              <a:t>України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санкцій</a:t>
            </a:r>
            <a:r>
              <a:rPr lang="ru-RU" dirty="0"/>
              <a:t> США, ООН, ЄС,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забороняють</a:t>
            </a:r>
            <a:r>
              <a:rPr lang="ru-RU" dirty="0"/>
              <a:t> вести </a:t>
            </a:r>
            <a:r>
              <a:rPr lang="ru-RU" dirty="0" err="1"/>
              <a:t>діяльність</a:t>
            </a:r>
            <a:r>
              <a:rPr lang="ru-RU" dirty="0"/>
              <a:t> з </a:t>
            </a:r>
            <a:r>
              <a:rPr lang="ru-RU" dirty="0" err="1"/>
              <a:t>юридичними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фізичними</a:t>
            </a:r>
            <a:r>
              <a:rPr lang="ru-RU" dirty="0"/>
              <a:t> особами,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відношення</a:t>
            </a:r>
            <a:r>
              <a:rPr lang="ru-RU" dirty="0"/>
              <a:t> до </a:t>
            </a:r>
            <a:r>
              <a:rPr lang="ru-RU" dirty="0" err="1"/>
              <a:t>цих</a:t>
            </a:r>
            <a:r>
              <a:rPr lang="ru-RU" dirty="0"/>
              <a:t> держав </a:t>
            </a:r>
            <a:r>
              <a:rPr lang="ru-RU" dirty="0" err="1"/>
              <a:t>або</a:t>
            </a:r>
            <a:r>
              <a:rPr lang="ru-RU" dirty="0"/>
              <a:t> до </a:t>
            </a:r>
            <a:r>
              <a:rPr lang="ru-RU" dirty="0" err="1"/>
              <a:t>терористичної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та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незаконної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Працівники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повідомляти</a:t>
            </a:r>
            <a:r>
              <a:rPr lang="ru-RU" dirty="0"/>
              <a:t> </a:t>
            </a:r>
            <a:r>
              <a:rPr lang="ru-RU" dirty="0" err="1"/>
              <a:t>Відділ</a:t>
            </a:r>
            <a:r>
              <a:rPr lang="ru-RU" dirty="0"/>
              <a:t> (службу) </a:t>
            </a:r>
            <a:r>
              <a:rPr lang="ru-RU" dirty="0" err="1"/>
              <a:t>комплаєнсу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підозр</a:t>
            </a:r>
            <a:r>
              <a:rPr lang="ru-RU" dirty="0"/>
              <a:t> </a:t>
            </a:r>
            <a:r>
              <a:rPr lang="ru-RU" dirty="0" err="1"/>
              <a:t>шодо</a:t>
            </a:r>
            <a:r>
              <a:rPr lang="ru-RU" dirty="0"/>
              <a:t> </a:t>
            </a:r>
            <a:r>
              <a:rPr lang="ru-RU" dirty="0" err="1"/>
              <a:t>Контрагентів</a:t>
            </a:r>
            <a:r>
              <a:rPr lang="ru-RU" dirty="0"/>
              <a:t> та умов </a:t>
            </a:r>
            <a:r>
              <a:rPr lang="ru-RU" dirty="0" err="1"/>
              <a:t>правочинів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пропонуються</a:t>
            </a:r>
            <a:r>
              <a:rPr lang="ru-RU" dirty="0"/>
              <a:t> </a:t>
            </a:r>
            <a:r>
              <a:rPr lang="uk-UA" dirty="0"/>
              <a:t>«</a:t>
            </a:r>
            <a:r>
              <a:rPr lang="en-US" dirty="0" err="1"/>
              <a:t>Kvadro</a:t>
            </a:r>
            <a:r>
              <a:rPr lang="uk-UA" dirty="0"/>
              <a:t>»</a:t>
            </a:r>
            <a:r>
              <a:rPr lang="ru-RU" dirty="0"/>
              <a:t> 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58549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A734DA-A31A-416B-887B-ED3F365CC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65760"/>
            <a:ext cx="10040112" cy="1325562"/>
          </a:xfrm>
        </p:spPr>
        <p:txBody>
          <a:bodyPr>
            <a:normAutofit/>
          </a:bodyPr>
          <a:lstStyle/>
          <a:p>
            <a:r>
              <a:rPr lang="ru-RU" dirty="0" err="1"/>
              <a:t>Відповідальність</a:t>
            </a:r>
            <a:r>
              <a:rPr lang="ru-RU" dirty="0"/>
              <a:t> за </a:t>
            </a:r>
            <a:r>
              <a:rPr lang="ru-RU" dirty="0" err="1"/>
              <a:t>порушення</a:t>
            </a:r>
            <a:r>
              <a:rPr lang="ru-RU" dirty="0"/>
              <a:t> Кодексу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58F1038-8665-42E8-9873-A4996D0CC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28800"/>
            <a:ext cx="9582150" cy="4333875"/>
          </a:xfrm>
        </p:spPr>
        <p:txBody>
          <a:bodyPr>
            <a:normAutofit/>
          </a:bodyPr>
          <a:lstStyle/>
          <a:p>
            <a:pPr algn="just"/>
            <a:r>
              <a:rPr lang="ru-RU" dirty="0" err="1"/>
              <a:t>Працівник</a:t>
            </a:r>
            <a:r>
              <a:rPr lang="ru-RU" dirty="0"/>
              <a:t> </a:t>
            </a:r>
            <a:r>
              <a:rPr lang="ru-RU" dirty="0" err="1"/>
              <a:t>несе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за </a:t>
            </a:r>
            <a:r>
              <a:rPr lang="ru-RU" dirty="0" err="1"/>
              <a:t>неухильне</a:t>
            </a:r>
            <a:r>
              <a:rPr lang="ru-RU" dirty="0"/>
              <a:t>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положень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Кодексу.</a:t>
            </a:r>
          </a:p>
          <a:p>
            <a:pPr algn="just"/>
            <a:r>
              <a:rPr lang="ru-RU" dirty="0"/>
              <a:t>За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Кодексу </a:t>
            </a:r>
            <a:r>
              <a:rPr lang="ru-RU" dirty="0" err="1"/>
              <a:t>винним</a:t>
            </a:r>
            <a:r>
              <a:rPr lang="ru-RU" dirty="0"/>
              <a:t> особам в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тяжкості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зроблено</a:t>
            </a:r>
            <a:r>
              <a:rPr lang="ru-RU" dirty="0"/>
              <a:t> </a:t>
            </a:r>
            <a:r>
              <a:rPr lang="ru-RU" dirty="0" err="1"/>
              <a:t>застереження</a:t>
            </a:r>
            <a:r>
              <a:rPr lang="ru-RU" dirty="0"/>
              <a:t>, </a:t>
            </a:r>
            <a:r>
              <a:rPr lang="ru-RU" dirty="0" err="1"/>
              <a:t>надіслано</a:t>
            </a:r>
            <a:r>
              <a:rPr lang="ru-RU" dirty="0"/>
              <a:t> лист-</a:t>
            </a:r>
            <a:r>
              <a:rPr lang="ru-RU" dirty="0" err="1"/>
              <a:t>попередження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застосоване</a:t>
            </a:r>
            <a:r>
              <a:rPr lang="ru-RU" dirty="0"/>
              <a:t> </a:t>
            </a:r>
            <a:r>
              <a:rPr lang="ru-RU" dirty="0" err="1"/>
              <a:t>дисциплінарне</a:t>
            </a:r>
            <a:r>
              <a:rPr lang="ru-RU" dirty="0"/>
              <a:t> </a:t>
            </a:r>
            <a:r>
              <a:rPr lang="ru-RU" dirty="0" err="1"/>
              <a:t>стягнення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В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винних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безоплатно</a:t>
            </a:r>
            <a:r>
              <a:rPr lang="ru-RU" dirty="0"/>
              <a:t> </a:t>
            </a:r>
            <a:r>
              <a:rPr lang="ru-RU" dirty="0" err="1"/>
              <a:t>відсторонено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, </a:t>
            </a:r>
            <a:r>
              <a:rPr lang="ru-RU" dirty="0" err="1"/>
              <a:t>позбавлено</a:t>
            </a:r>
            <a:r>
              <a:rPr lang="ru-RU" dirty="0"/>
              <a:t> </a:t>
            </a:r>
            <a:r>
              <a:rPr lang="ru-RU" dirty="0" err="1"/>
              <a:t>премії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звільнено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Притягнення</a:t>
            </a:r>
            <a:r>
              <a:rPr lang="ru-RU" dirty="0"/>
              <a:t> </a:t>
            </a:r>
            <a:r>
              <a:rPr lang="ru-RU" dirty="0" err="1"/>
              <a:t>винних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до </a:t>
            </a:r>
            <a:r>
              <a:rPr lang="ru-RU" dirty="0" err="1"/>
              <a:t>відповідальності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в порядку </a:t>
            </a:r>
            <a:r>
              <a:rPr lang="ru-RU" dirty="0" err="1"/>
              <a:t>визначеному</a:t>
            </a:r>
            <a:r>
              <a:rPr lang="ru-RU" dirty="0"/>
              <a:t> </a:t>
            </a:r>
            <a:r>
              <a:rPr lang="ru-RU" dirty="0" err="1"/>
              <a:t>чинним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факту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з боку </a:t>
            </a:r>
            <a:r>
              <a:rPr lang="ru-RU" dirty="0" err="1"/>
              <a:t>працівника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Контрагента </a:t>
            </a:r>
            <a:r>
              <a:rPr lang="uk-UA" dirty="0"/>
              <a:t>«</a:t>
            </a:r>
            <a:r>
              <a:rPr lang="en-US" dirty="0" err="1"/>
              <a:t>Kvadro</a:t>
            </a:r>
            <a:r>
              <a:rPr lang="uk-UA" dirty="0"/>
              <a:t>»</a:t>
            </a:r>
            <a:r>
              <a:rPr lang="ru-RU" dirty="0"/>
              <a:t> </a:t>
            </a:r>
            <a:r>
              <a:rPr lang="ru-RU" dirty="0" err="1"/>
              <a:t>залишає</a:t>
            </a:r>
            <a:r>
              <a:rPr lang="ru-RU" dirty="0"/>
              <a:t> за собою право </a:t>
            </a:r>
            <a:r>
              <a:rPr lang="ru-RU" dirty="0" err="1"/>
              <a:t>передати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</a:t>
            </a:r>
            <a:r>
              <a:rPr lang="ru-RU" dirty="0" err="1"/>
              <a:t>виявлене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до </a:t>
            </a:r>
            <a:r>
              <a:rPr lang="ru-RU" dirty="0" err="1"/>
              <a:t>правоохоронних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для </a:t>
            </a:r>
            <a:r>
              <a:rPr lang="ru-RU" dirty="0" err="1"/>
              <a:t>притягнення</a:t>
            </a:r>
            <a:r>
              <a:rPr lang="ru-RU" dirty="0"/>
              <a:t> </a:t>
            </a:r>
            <a:r>
              <a:rPr lang="ru-RU" dirty="0" err="1"/>
              <a:t>винних</a:t>
            </a:r>
            <a:r>
              <a:rPr lang="ru-RU" dirty="0"/>
              <a:t> до </a:t>
            </a:r>
            <a:r>
              <a:rPr lang="ru-RU" dirty="0" err="1"/>
              <a:t>адміністративної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кримінальної</a:t>
            </a:r>
            <a:r>
              <a:rPr lang="ru-RU" dirty="0"/>
              <a:t> </a:t>
            </a:r>
            <a:r>
              <a:rPr lang="ru-RU" dirty="0" err="1"/>
              <a:t>відповідальності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87701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FD1925-4005-45CA-9CB1-1F6747FEB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Етап 3: Запровадження антикорупційних процедур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D331ACC-7846-4E47-922F-F5DA671A5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2140903"/>
            <a:ext cx="8595360" cy="4351337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/>
              <a:t>Навчання персоналу та ознайомлення з основними правовими та нормативними документами з даного виду діяльності, а також Кодексом етики:</a:t>
            </a:r>
          </a:p>
          <a:p>
            <a:pPr algn="just"/>
            <a:r>
              <a:rPr lang="uk-UA" dirty="0"/>
              <a:t>Проведення навчань з антикорупційних норм та принципів для всього колективу школи.</a:t>
            </a:r>
          </a:p>
          <a:p>
            <a:pPr algn="just"/>
            <a:r>
              <a:rPr lang="uk-UA" dirty="0"/>
              <a:t>Запровадження механізму анонімних повідомлень для учнів, тренерів та персоналу, щоб сприяти виявленню корупційних випадків.</a:t>
            </a:r>
          </a:p>
          <a:p>
            <a:pPr algn="just"/>
            <a:r>
              <a:rPr lang="uk-UA" dirty="0"/>
              <a:t>Проведення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заходів запобігання порушенням третіх осіб, які діють в інтересах чи від імені підприємства при закупівлі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дронів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99978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223A330-BC25-4DFF-A77B-DBD59EFD8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960" y="613251"/>
            <a:ext cx="10530840" cy="563149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sz="2000" dirty="0"/>
              <a:t>	</a:t>
            </a:r>
            <a:r>
              <a:rPr lang="uk-UA" sz="2000" dirty="0" err="1"/>
              <a:t>Комплаєнс</a:t>
            </a:r>
            <a:r>
              <a:rPr lang="uk-UA" sz="2000" dirty="0"/>
              <a:t> допомагає звести до мінімуму ризики бізнесу, щоб до нього не виникало претензій ані від служб перевірок, ані від партнерів, клієнтів чи інвесторів і першочергово він має будуватися на правових нормах та законодавстві. Тому щоб уникнути питань з відмиванням коштів на закупівлі </a:t>
            </a:r>
            <a:r>
              <a:rPr lang="uk-UA" sz="2000" dirty="0" err="1"/>
              <a:t>дронів</a:t>
            </a:r>
            <a:r>
              <a:rPr lang="uk-UA" sz="2000" dirty="0"/>
              <a:t>, та </a:t>
            </a:r>
            <a:r>
              <a:rPr lang="uk-UA" sz="2000" dirty="0" err="1"/>
              <a:t>застерегтись</a:t>
            </a:r>
            <a:r>
              <a:rPr lang="uk-UA" sz="2000" dirty="0"/>
              <a:t> від можливих питань з боку аудиторів доцільно матеріальні об’єкти, які використовуються при навчанні ( у вигляді </a:t>
            </a:r>
            <a:r>
              <a:rPr lang="uk-UA" sz="2000" dirty="0" err="1"/>
              <a:t>дронів</a:t>
            </a:r>
            <a:r>
              <a:rPr lang="uk-UA" sz="2000" dirty="0"/>
              <a:t>) закуповувати на офіційному майданчику «Прозоро» або на </a:t>
            </a:r>
            <a:r>
              <a:rPr lang="uk-UA" sz="2000" dirty="0" err="1"/>
              <a:t>Дрон</a:t>
            </a:r>
            <a:r>
              <a:rPr lang="uk-UA" sz="2000" dirty="0"/>
              <a:t> Центрах (</a:t>
            </a:r>
            <a:r>
              <a:rPr lang="ru-RU" sz="2000" b="0" i="0" dirty="0">
                <a:effectLst/>
              </a:rPr>
              <a:t>мережа </a:t>
            </a:r>
            <a:r>
              <a:rPr lang="ru-RU" sz="2000" b="0" i="0" dirty="0" err="1">
                <a:effectLst/>
              </a:rPr>
              <a:t>спеціалізованих</a:t>
            </a:r>
            <a:r>
              <a:rPr lang="ru-RU" sz="2000" b="0" i="0" dirty="0">
                <a:effectLst/>
              </a:rPr>
              <a:t> </a:t>
            </a:r>
            <a:r>
              <a:rPr lang="ru-RU" sz="2000" b="0" i="0" dirty="0" err="1">
                <a:effectLst/>
              </a:rPr>
              <a:t>сервісних</a:t>
            </a:r>
            <a:r>
              <a:rPr lang="ru-RU" sz="2000" b="0" i="0" dirty="0">
                <a:effectLst/>
              </a:rPr>
              <a:t> </a:t>
            </a:r>
            <a:r>
              <a:rPr lang="ru-RU" sz="2000" b="0" i="0" dirty="0" err="1">
                <a:effectLst/>
              </a:rPr>
              <a:t>центрів</a:t>
            </a:r>
            <a:r>
              <a:rPr lang="ru-RU" sz="2000" b="0" i="0" dirty="0">
                <a:effectLst/>
              </a:rPr>
              <a:t> по </a:t>
            </a:r>
            <a:r>
              <a:rPr lang="ru-RU" sz="2000" b="0" i="0" dirty="0" err="1">
                <a:effectLst/>
              </a:rPr>
              <a:t>гарантійному</a:t>
            </a:r>
            <a:r>
              <a:rPr lang="ru-RU" sz="2000" b="0" i="0" dirty="0">
                <a:effectLst/>
              </a:rPr>
              <a:t> та не </a:t>
            </a:r>
            <a:r>
              <a:rPr lang="ru-RU" sz="2000" b="0" i="0" dirty="0" err="1">
                <a:effectLst/>
              </a:rPr>
              <a:t>гарантійному</a:t>
            </a:r>
            <a:r>
              <a:rPr lang="ru-RU" sz="2000" b="0" i="0" dirty="0">
                <a:effectLst/>
              </a:rPr>
              <a:t> ремонту </a:t>
            </a:r>
            <a:r>
              <a:rPr lang="ru-RU" sz="2000" b="0" i="0" dirty="0" err="1">
                <a:effectLst/>
              </a:rPr>
              <a:t>техніки</a:t>
            </a:r>
            <a:r>
              <a:rPr lang="ru-RU" sz="2000" b="0" i="0" dirty="0">
                <a:effectLst/>
              </a:rPr>
              <a:t>) </a:t>
            </a:r>
            <a:r>
              <a:rPr lang="uk-UA" sz="2000" dirty="0"/>
              <a:t>та зосереджувати увагу працівників на постанові </a:t>
            </a:r>
            <a:r>
              <a:rPr lang="uk-UA" sz="2000" b="1" i="0" u="none" strike="noStrike" dirty="0">
                <a:effectLst/>
              </a:rPr>
              <a:t>Кабінету Міністрів України</a:t>
            </a:r>
            <a:br>
              <a:rPr lang="uk-UA" sz="2000" dirty="0"/>
            </a:br>
            <a:r>
              <a:rPr lang="uk-UA" sz="2000" b="1" i="0" u="none" strike="noStrike" dirty="0">
                <a:effectLst/>
              </a:rPr>
              <a:t>від 11 листопада 2022 р. № 1275 про «</a:t>
            </a:r>
            <a:r>
              <a:rPr lang="ru-RU" sz="2000" b="1" i="0" dirty="0" err="1">
                <a:effectLst/>
              </a:rPr>
              <a:t>Деякі</a:t>
            </a:r>
            <a:r>
              <a:rPr lang="ru-RU" sz="2000" b="1" i="0" dirty="0">
                <a:effectLst/>
              </a:rPr>
              <a:t> </a:t>
            </a:r>
            <a:r>
              <a:rPr lang="ru-RU" sz="2000" b="1" i="0" dirty="0" err="1">
                <a:effectLst/>
              </a:rPr>
              <a:t>питання</a:t>
            </a:r>
            <a:r>
              <a:rPr lang="ru-RU" sz="2000" b="1" i="0" dirty="0">
                <a:effectLst/>
              </a:rPr>
              <a:t> </a:t>
            </a:r>
            <a:r>
              <a:rPr lang="ru-RU" sz="2000" b="1" i="0" dirty="0" err="1">
                <a:effectLst/>
              </a:rPr>
              <a:t>здійснення</a:t>
            </a:r>
            <a:r>
              <a:rPr lang="ru-RU" sz="2000" b="1" i="0" dirty="0">
                <a:effectLst/>
              </a:rPr>
              <a:t> </a:t>
            </a:r>
            <a:r>
              <a:rPr lang="ru-RU" sz="2000" b="1" i="0" dirty="0" err="1">
                <a:effectLst/>
              </a:rPr>
              <a:t>оборонних</a:t>
            </a:r>
            <a:r>
              <a:rPr lang="ru-RU" sz="2000" b="1" i="0" dirty="0">
                <a:effectLst/>
              </a:rPr>
              <a:t> </a:t>
            </a:r>
            <a:r>
              <a:rPr lang="ru-RU" sz="2000" b="1" i="0" dirty="0" err="1">
                <a:effectLst/>
              </a:rPr>
              <a:t>закупівель</a:t>
            </a:r>
            <a:r>
              <a:rPr lang="ru-RU" sz="2000" b="1" i="0" dirty="0">
                <a:effectLst/>
              </a:rPr>
              <a:t> на </a:t>
            </a:r>
            <a:r>
              <a:rPr lang="ru-RU" sz="2000" b="1" i="0" dirty="0" err="1">
                <a:effectLst/>
              </a:rPr>
              <a:t>період</a:t>
            </a:r>
            <a:r>
              <a:rPr lang="ru-RU" sz="2000" b="1" i="0" dirty="0">
                <a:effectLst/>
              </a:rPr>
              <a:t> </a:t>
            </a:r>
            <a:r>
              <a:rPr lang="ru-RU" sz="2000" b="1" i="0" dirty="0" err="1">
                <a:effectLst/>
              </a:rPr>
              <a:t>дії</a:t>
            </a:r>
            <a:r>
              <a:rPr lang="ru-RU" sz="2000" b="1" i="0" dirty="0">
                <a:effectLst/>
              </a:rPr>
              <a:t> правового режиму </a:t>
            </a:r>
            <a:r>
              <a:rPr lang="ru-RU" sz="2000" b="1" i="0" dirty="0" err="1">
                <a:effectLst/>
              </a:rPr>
              <a:t>воєнного</a:t>
            </a:r>
            <a:r>
              <a:rPr lang="ru-RU" sz="2000" b="1" i="0" dirty="0">
                <a:effectLst/>
              </a:rPr>
              <a:t> стану</a:t>
            </a:r>
            <a:r>
              <a:rPr lang="uk-UA" sz="2000" b="1" i="0" u="none" strike="noStrike" dirty="0">
                <a:effectLst/>
              </a:rPr>
              <a:t>», який містить  положення про порядок публічних </a:t>
            </a:r>
            <a:r>
              <a:rPr lang="uk-UA" sz="2000" b="1" i="0" u="none" strike="noStrike" dirty="0" err="1">
                <a:effectLst/>
              </a:rPr>
              <a:t>закупівель</a:t>
            </a:r>
            <a:r>
              <a:rPr lang="uk-UA" sz="2000" b="1" i="0" u="none" strike="noStrike" dirty="0">
                <a:effectLst/>
              </a:rPr>
              <a:t> </a:t>
            </a:r>
            <a:r>
              <a:rPr lang="ru-RU" sz="2000" b="0" i="0" dirty="0">
                <a:effectLst/>
              </a:rPr>
              <a:t>на </a:t>
            </a:r>
            <a:r>
              <a:rPr lang="ru-RU" sz="2000" b="0" i="0" dirty="0" err="1">
                <a:effectLst/>
              </a:rPr>
              <a:t>період</a:t>
            </a:r>
            <a:r>
              <a:rPr lang="ru-RU" sz="2000" b="0" i="0" dirty="0">
                <a:effectLst/>
              </a:rPr>
              <a:t> </a:t>
            </a:r>
            <a:r>
              <a:rPr lang="ru-RU" sz="2000" b="0" i="0" dirty="0" err="1">
                <a:effectLst/>
              </a:rPr>
              <a:t>дії</a:t>
            </a:r>
            <a:r>
              <a:rPr lang="ru-RU" sz="2000" b="0" i="0" dirty="0">
                <a:effectLst/>
              </a:rPr>
              <a:t> правового режиму </a:t>
            </a:r>
            <a:r>
              <a:rPr lang="ru-RU" sz="2000" b="0" i="0" dirty="0" err="1">
                <a:effectLst/>
              </a:rPr>
              <a:t>воєнного</a:t>
            </a:r>
            <a:r>
              <a:rPr lang="ru-RU" sz="2000" b="0" i="0" dirty="0">
                <a:effectLst/>
              </a:rPr>
              <a:t> стану.</a:t>
            </a:r>
          </a:p>
          <a:p>
            <a:pPr marL="0" indent="0" algn="just">
              <a:buNone/>
            </a:pPr>
            <a:r>
              <a:rPr lang="ru-RU" sz="2000" u="none" strike="noStrike" dirty="0"/>
              <a:t>(</a:t>
            </a:r>
            <a:r>
              <a:rPr lang="ru-RU" sz="2000" u="none" strike="noStrike" dirty="0" err="1"/>
              <a:t>Посилання</a:t>
            </a:r>
            <a:r>
              <a:rPr lang="ru-RU" sz="2000" dirty="0"/>
              <a:t>: </a:t>
            </a:r>
            <a:r>
              <a:rPr lang="en-US" sz="20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https://zakon.rada.gov.ua/laws/show/1275-2022-%D0%BF#Text</a:t>
            </a:r>
            <a:r>
              <a:rPr lang="ru-RU" sz="2000" dirty="0"/>
              <a:t>) </a:t>
            </a:r>
          </a:p>
          <a:p>
            <a:pPr marL="0" indent="0" algn="just">
              <a:buNone/>
            </a:pPr>
            <a:r>
              <a:rPr lang="ru-RU" sz="2000" dirty="0"/>
              <a:t>	Проплату за </a:t>
            </a:r>
            <a:r>
              <a:rPr lang="ru-RU" sz="2000" dirty="0" err="1"/>
              <a:t>навчання</a:t>
            </a:r>
            <a:r>
              <a:rPr lang="ru-RU" sz="2000" dirty="0"/>
              <a:t> </a:t>
            </a:r>
            <a:r>
              <a:rPr lang="ru-RU" sz="2000" dirty="0" err="1"/>
              <a:t>необхідно</a:t>
            </a:r>
            <a:r>
              <a:rPr lang="ru-RU" sz="2000" dirty="0"/>
              <a:t> </a:t>
            </a:r>
            <a:r>
              <a:rPr lang="ru-RU" sz="2000" dirty="0" err="1"/>
              <a:t>обов’язково</a:t>
            </a:r>
            <a:r>
              <a:rPr lang="ru-RU" sz="2000" dirty="0"/>
              <a:t> </a:t>
            </a:r>
            <a:r>
              <a:rPr lang="ru-RU" sz="2000" dirty="0" err="1"/>
              <a:t>здійснювати</a:t>
            </a:r>
            <a:r>
              <a:rPr lang="ru-RU" sz="2000" dirty="0"/>
              <a:t> через банк, </a:t>
            </a:r>
            <a:r>
              <a:rPr lang="ru-RU" sz="2000" dirty="0" err="1"/>
              <a:t>або</a:t>
            </a:r>
            <a:r>
              <a:rPr lang="ru-RU" sz="2000" dirty="0"/>
              <a:t> з </a:t>
            </a:r>
            <a:r>
              <a:rPr lang="ru-RU" sz="2000" dirty="0" err="1"/>
              <a:t>використанням</a:t>
            </a:r>
            <a:r>
              <a:rPr lang="ru-RU" sz="2000" dirty="0"/>
              <a:t> </a:t>
            </a:r>
            <a:r>
              <a:rPr lang="ru-RU" sz="2000" dirty="0" err="1"/>
              <a:t>терміналу</a:t>
            </a:r>
            <a:r>
              <a:rPr lang="ru-RU" sz="2000" dirty="0"/>
              <a:t> для того </a:t>
            </a:r>
            <a:r>
              <a:rPr lang="ru-RU" sz="2000" dirty="0" err="1"/>
              <a:t>щоб</a:t>
            </a:r>
            <a:r>
              <a:rPr lang="ru-RU" sz="2000" dirty="0"/>
              <a:t> </a:t>
            </a:r>
            <a:r>
              <a:rPr lang="ru-RU" sz="2000" dirty="0" err="1"/>
              <a:t>усунути</a:t>
            </a:r>
            <a:r>
              <a:rPr lang="ru-RU" sz="2000" dirty="0"/>
              <a:t> </a:t>
            </a:r>
            <a:r>
              <a:rPr lang="ru-RU" sz="2000" dirty="0" err="1"/>
              <a:t>всі</a:t>
            </a:r>
            <a:r>
              <a:rPr lang="ru-RU" sz="2000" dirty="0"/>
              <a:t> </a:t>
            </a:r>
            <a:r>
              <a:rPr lang="ru-RU" sz="2000" dirty="0" err="1"/>
              <a:t>ризики</a:t>
            </a:r>
            <a:r>
              <a:rPr lang="ru-RU" sz="2000" dirty="0"/>
              <a:t> з </a:t>
            </a:r>
            <a:r>
              <a:rPr lang="ru-RU" sz="2000" dirty="0" err="1"/>
              <a:t>присвоєннями</a:t>
            </a:r>
            <a:r>
              <a:rPr lang="ru-RU" sz="2000" dirty="0"/>
              <a:t> </a:t>
            </a:r>
            <a:r>
              <a:rPr lang="ru-RU" sz="2000" dirty="0" err="1"/>
              <a:t>готівкових</a:t>
            </a:r>
            <a:r>
              <a:rPr lang="ru-RU" sz="2000" dirty="0"/>
              <a:t> </a:t>
            </a:r>
            <a:r>
              <a:rPr lang="ru-RU" sz="2000" dirty="0" err="1"/>
              <a:t>коштів</a:t>
            </a:r>
            <a:r>
              <a:rPr lang="ru-RU" sz="2000" dirty="0"/>
              <a:t>.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спростить</a:t>
            </a:r>
            <a:r>
              <a:rPr lang="ru-RU" sz="2000" dirty="0"/>
              <a:t> систему </a:t>
            </a:r>
            <a:r>
              <a:rPr lang="ru-RU" sz="2000" dirty="0" err="1"/>
              <a:t>обліку</a:t>
            </a:r>
            <a:r>
              <a:rPr lang="ru-RU" sz="2000" dirty="0"/>
              <a:t> на </a:t>
            </a:r>
            <a:r>
              <a:rPr lang="ru-RU" sz="2000" dirty="0" err="1"/>
              <a:t>підприємстві</a:t>
            </a:r>
            <a:r>
              <a:rPr lang="ru-RU" sz="2000" dirty="0"/>
              <a:t> та </a:t>
            </a:r>
            <a:r>
              <a:rPr lang="ru-RU" sz="2000" dirty="0" err="1"/>
              <a:t>усуне</a:t>
            </a:r>
            <a:r>
              <a:rPr lang="ru-RU" sz="2000" dirty="0"/>
              <a:t> </a:t>
            </a:r>
            <a:r>
              <a:rPr lang="ru-RU" sz="2000" dirty="0" err="1"/>
              <a:t>можливості</a:t>
            </a:r>
            <a:r>
              <a:rPr lang="ru-RU" sz="2000" dirty="0"/>
              <a:t> </a:t>
            </a:r>
            <a:r>
              <a:rPr lang="ru-RU" sz="2000" dirty="0" err="1"/>
              <a:t>присвоєнню</a:t>
            </a:r>
            <a:r>
              <a:rPr lang="ru-RU" sz="2000" dirty="0"/>
              <a:t> майна. </a:t>
            </a:r>
            <a:r>
              <a:rPr lang="ru-RU" sz="2000" dirty="0" err="1"/>
              <a:t>Всі</a:t>
            </a:r>
            <a:r>
              <a:rPr lang="ru-RU" sz="2000" dirty="0"/>
              <a:t> </a:t>
            </a:r>
            <a:r>
              <a:rPr lang="ru-RU" sz="2000" dirty="0" err="1"/>
              <a:t>прайси</a:t>
            </a:r>
            <a:r>
              <a:rPr lang="ru-RU" sz="2000" dirty="0"/>
              <a:t> на </a:t>
            </a:r>
            <a:r>
              <a:rPr lang="ru-RU" sz="2000" dirty="0" err="1"/>
              <a:t>навчання</a:t>
            </a:r>
            <a:r>
              <a:rPr lang="ru-RU" sz="2000" dirty="0"/>
              <a:t> </a:t>
            </a:r>
            <a:r>
              <a:rPr lang="ru-RU" sz="2000" dirty="0" err="1"/>
              <a:t>мають</a:t>
            </a:r>
            <a:r>
              <a:rPr lang="ru-RU" sz="2000" dirty="0"/>
              <a:t> бути у </a:t>
            </a:r>
            <a:r>
              <a:rPr lang="ru-RU" sz="2000" dirty="0" err="1"/>
              <a:t>вільному</a:t>
            </a:r>
            <a:r>
              <a:rPr lang="ru-RU" sz="2000" dirty="0"/>
              <a:t> </a:t>
            </a:r>
            <a:r>
              <a:rPr lang="ru-RU" sz="2000" dirty="0" err="1"/>
              <a:t>доступі</a:t>
            </a:r>
            <a:r>
              <a:rPr lang="ru-RU" sz="2000" dirty="0"/>
              <a:t> в </a:t>
            </a:r>
            <a:r>
              <a:rPr lang="ru-RU" sz="2000" dirty="0" err="1"/>
              <a:t>мережі</a:t>
            </a:r>
            <a:r>
              <a:rPr lang="ru-RU" sz="2000" dirty="0"/>
              <a:t> </a:t>
            </a:r>
            <a:r>
              <a:rPr lang="ru-RU" sz="2000" dirty="0" err="1"/>
              <a:t>інтернет</a:t>
            </a:r>
            <a:r>
              <a:rPr lang="ru-RU" sz="2000" dirty="0"/>
              <a:t>, на </a:t>
            </a:r>
            <a:r>
              <a:rPr lang="ru-RU" sz="2000" dirty="0" err="1"/>
              <a:t>офіційному</a:t>
            </a:r>
            <a:r>
              <a:rPr lang="ru-RU" sz="2000" dirty="0"/>
              <a:t> </a:t>
            </a:r>
            <a:r>
              <a:rPr lang="ru-RU" sz="2000" dirty="0" err="1"/>
              <a:t>сайті</a:t>
            </a:r>
            <a:r>
              <a:rPr lang="ru-RU" sz="2000" dirty="0"/>
              <a:t> і в прайс-листах, за </a:t>
            </a:r>
            <a:r>
              <a:rPr lang="ru-RU" sz="2000" dirty="0" err="1"/>
              <a:t>кожну</a:t>
            </a:r>
            <a:r>
              <a:rPr lang="ru-RU" sz="2000" dirty="0"/>
              <a:t> </a:t>
            </a:r>
            <a:r>
              <a:rPr lang="ru-RU" sz="2000" dirty="0" err="1"/>
              <a:t>проплачену</a:t>
            </a:r>
            <a:r>
              <a:rPr lang="ru-RU" sz="2000" dirty="0"/>
              <a:t> </a:t>
            </a:r>
            <a:r>
              <a:rPr lang="ru-RU" sz="2000" dirty="0" err="1"/>
              <a:t>послугу</a:t>
            </a:r>
            <a:r>
              <a:rPr lang="ru-RU" sz="2000" dirty="0"/>
              <a:t> </a:t>
            </a:r>
            <a:r>
              <a:rPr lang="ru-RU" sz="2000" dirty="0" err="1"/>
              <a:t>має</a:t>
            </a:r>
            <a:r>
              <a:rPr lang="ru-RU" sz="2000" dirty="0"/>
              <a:t> </a:t>
            </a:r>
            <a:r>
              <a:rPr lang="ru-RU" sz="2000" dirty="0" err="1"/>
              <a:t>видаватися</a:t>
            </a:r>
            <a:r>
              <a:rPr lang="ru-RU" sz="2000" dirty="0"/>
              <a:t> чек. </a:t>
            </a:r>
          </a:p>
          <a:p>
            <a:pPr marL="0" indent="0" algn="just">
              <a:buNone/>
            </a:pPr>
            <a:r>
              <a:rPr lang="uk-UA" sz="2000" dirty="0"/>
              <a:t>	Здача іспитів виключно на технічних пристроях з автоматизованою системи оцінки результатів, залучення зовнішніх інструкторів при практичній здачі іспиту з використанням засобів звуко і аудіозапису. </a:t>
            </a:r>
          </a:p>
          <a:p>
            <a:pPr marL="0" indent="0" algn="just">
              <a:buNone/>
            </a:pPr>
            <a:endParaRPr lang="uk-UA" sz="2000" i="0" u="none" strike="noStrike" dirty="0">
              <a:effectLst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63030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D565CB-A40E-4B82-ACC4-12C72AF93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991" y="503238"/>
            <a:ext cx="11111484" cy="1325562"/>
          </a:xfrm>
        </p:spPr>
        <p:txBody>
          <a:bodyPr>
            <a:normAutofit/>
          </a:bodyPr>
          <a:lstStyle/>
          <a:p>
            <a:r>
              <a:rPr lang="uk-UA" dirty="0"/>
              <a:t>Етап 4: Впровадження моніторингових засобів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4C12F87-4B98-4D9B-8021-DCD915648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991" y="2190750"/>
            <a:ext cx="10168509" cy="4351337"/>
          </a:xfrm>
        </p:spPr>
        <p:txBody>
          <a:bodyPr>
            <a:normAutofit/>
          </a:bodyPr>
          <a:lstStyle/>
          <a:p>
            <a:pPr algn="just"/>
            <a:r>
              <a:rPr lang="uk-UA" b="1" dirty="0"/>
              <a:t>Створення внутрішнього контролю:</a:t>
            </a:r>
            <a:endParaRPr lang="uk-UA" dirty="0"/>
          </a:p>
          <a:p>
            <a:pPr algn="just"/>
            <a:r>
              <a:rPr lang="uk-UA" dirty="0"/>
              <a:t>Визначення відповідальності за внутрішній контроль корупційних ризиків.</a:t>
            </a:r>
          </a:p>
          <a:p>
            <a:pPr algn="just"/>
            <a:r>
              <a:rPr lang="uk-UA" dirty="0"/>
              <a:t>Встановлення механізмів регулярного моніторингу корупційних ситуацій.</a:t>
            </a:r>
          </a:p>
          <a:p>
            <a:pPr marL="0" indent="0" algn="just">
              <a:buNone/>
            </a:pPr>
            <a:r>
              <a:rPr lang="uk-UA" b="1" dirty="0"/>
              <a:t>Використання технологій:</a:t>
            </a:r>
          </a:p>
          <a:p>
            <a:pPr algn="just"/>
            <a:r>
              <a:rPr lang="uk-UA" dirty="0"/>
              <a:t>Запровадження технологічних інструментів (наприклад, спеціальних програм чи платформ) для автоматизації моніторингу та виявлення </a:t>
            </a:r>
            <a:r>
              <a:rPr lang="uk-UA" dirty="0" err="1"/>
              <a:t>недоречностей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97957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E372E3-1B3F-4435-94AF-394BAFEAA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365760"/>
            <a:ext cx="10240137" cy="1325562"/>
          </a:xfrm>
        </p:spPr>
        <p:txBody>
          <a:bodyPr>
            <a:normAutofit/>
          </a:bodyPr>
          <a:lstStyle/>
          <a:p>
            <a:r>
              <a:rPr lang="uk-UA" dirty="0"/>
              <a:t>Етап 5: Оцінка та постійне вдосконалення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EE5F03C-880D-4DFE-A537-2B86C9C7E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5" y="1847850"/>
            <a:ext cx="10086975" cy="435133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b="1" dirty="0"/>
              <a:t>Проведення регулярних аудитів:</a:t>
            </a:r>
            <a:endParaRPr lang="uk-UA" dirty="0"/>
          </a:p>
          <a:p>
            <a:pPr algn="just"/>
            <a:r>
              <a:rPr lang="uk-UA" dirty="0"/>
              <a:t>Регулярне проведення аудитів антикорупційної системи для визначення ефективності та виявлення можливих слабких місць.</a:t>
            </a:r>
          </a:p>
          <a:p>
            <a:pPr marL="0" indent="0" algn="just">
              <a:buNone/>
            </a:pPr>
            <a:r>
              <a:rPr lang="uk-UA" b="1" dirty="0"/>
              <a:t>Коригування політики та процедур:</a:t>
            </a:r>
            <a:endParaRPr lang="uk-UA" dirty="0"/>
          </a:p>
          <a:p>
            <a:pPr algn="just"/>
            <a:r>
              <a:rPr lang="uk-UA" dirty="0"/>
              <a:t>Внесення змін до антикорупційної політики та процедур на основі результатів аудитів та змін у внутрішньому середовищі.</a:t>
            </a:r>
          </a:p>
          <a:p>
            <a:pPr marL="0" indent="0" algn="just">
              <a:buNone/>
            </a:pPr>
            <a:r>
              <a:rPr lang="uk-UA" b="1" dirty="0"/>
              <a:t>Публічна звітність:</a:t>
            </a:r>
            <a:endParaRPr lang="uk-UA" dirty="0"/>
          </a:p>
          <a:p>
            <a:pPr algn="just"/>
            <a:r>
              <a:rPr lang="uk-UA" dirty="0"/>
              <a:t>Публікація регулярних звітів про стан антикорупційної системи для забезпечення прозорості та взаємодії з громадськістю.</a:t>
            </a:r>
          </a:p>
          <a:p>
            <a:pPr marL="0" indent="0" algn="just">
              <a:buNone/>
            </a:pPr>
            <a:r>
              <a:rPr lang="uk-UA" dirty="0"/>
              <a:t>	Реалізація цього плану дозволить створити ефективну антикорупційну систему, яка буде сприяти створенню чесного та етичного середовища в приватній школі тактичного пілотування </a:t>
            </a:r>
            <a:r>
              <a:rPr lang="uk-UA" dirty="0" err="1"/>
              <a:t>дронів</a:t>
            </a:r>
            <a:r>
              <a:rPr lang="uk-UA" dirty="0"/>
              <a:t>.</a:t>
            </a: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342201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5648F6-F128-4E27-92BA-EC1E01235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2122" y="2242185"/>
            <a:ext cx="6043803" cy="1325562"/>
          </a:xfrm>
        </p:spPr>
        <p:txBody>
          <a:bodyPr/>
          <a:lstStyle/>
          <a:p>
            <a:r>
              <a:rPr lang="uk-UA" dirty="0"/>
              <a:t>Дякую за увагу!</a:t>
            </a:r>
          </a:p>
        </p:txBody>
      </p:sp>
    </p:spTree>
    <p:extLst>
      <p:ext uri="{BB962C8B-B14F-4D97-AF65-F5344CB8AC3E}">
        <p14:creationId xmlns:p14="http://schemas.microsoft.com/office/powerpoint/2010/main" val="2153983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129421C3-F397-492F-9B81-D3F6E021B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Загальна концепція компанії</a:t>
            </a:r>
          </a:p>
        </p:txBody>
      </p:sp>
      <p:sp>
        <p:nvSpPr>
          <p:cNvPr id="5" name="Місце для вмісту 4">
            <a:extLst>
              <a:ext uri="{FF2B5EF4-FFF2-40B4-BE49-F238E27FC236}">
                <a16:creationId xmlns:a16="http://schemas.microsoft.com/office/drawing/2014/main" id="{2510876A-32C1-4A4F-B4B0-FEDAD8E22BF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uk-UA" sz="2600" dirty="0"/>
              <a:t>Навчання польотам на БПЛА сьогодні має надзвичайний попит як серед військовослужбовців так і серед цивільного населення. Навчання пілотів є не лише частиною воєнної стратегії, а й може бути використано в самоосвітніх цілях, адже для багатьох любителів високих технологій </a:t>
            </a:r>
            <a:r>
              <a:rPr lang="uk-UA" sz="2600" dirty="0" err="1"/>
              <a:t>коптер</a:t>
            </a:r>
            <a:r>
              <a:rPr lang="uk-UA" sz="2600" dirty="0"/>
              <a:t> виступає об’єктом зацікавленості</a:t>
            </a:r>
            <a:r>
              <a:rPr lang="uk-UA" dirty="0"/>
              <a:t>. 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47CE48CE-BB95-4341-90E9-227C04D2B0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uk-UA" dirty="0"/>
              <a:t>На базі школи військові проходитимуть навчання по керуванню БПЛА, з метою використання їх для розвідки, націлювання та скидання снарядів. Особливу увагу приділятимуть правилам використання літальних апаратів саме на фронті для підвищення шансів збереження літального апарату. </a:t>
            </a:r>
          </a:p>
          <a:p>
            <a:pPr algn="just"/>
            <a:r>
              <a:rPr lang="uk-UA" dirty="0"/>
              <a:t>Для цивільних професій школа пілотів знадобиться фотографам та </a:t>
            </a:r>
            <a:r>
              <a:rPr lang="uk-UA" dirty="0" err="1"/>
              <a:t>відеооператорам</a:t>
            </a:r>
            <a:r>
              <a:rPr lang="uk-UA" dirty="0"/>
              <a:t> (для зняття панорамних кадрів), геодезистам (для картографічного фільмування), </a:t>
            </a:r>
            <a:r>
              <a:rPr lang="uk-UA" dirty="0" err="1"/>
              <a:t>дрон</a:t>
            </a:r>
            <a:r>
              <a:rPr lang="uk-UA" dirty="0"/>
              <a:t> </a:t>
            </a:r>
            <a:r>
              <a:rPr lang="uk-UA" dirty="0" err="1"/>
              <a:t>рейсерам</a:t>
            </a:r>
            <a:r>
              <a:rPr lang="uk-UA" dirty="0"/>
              <a:t> (спеціалістам з управління БПЛА, яких наймають для виконання певних завдань). </a:t>
            </a:r>
          </a:p>
        </p:txBody>
      </p:sp>
    </p:spTree>
    <p:extLst>
      <p:ext uri="{BB962C8B-B14F-4D97-AF65-F5344CB8AC3E}">
        <p14:creationId xmlns:p14="http://schemas.microsoft.com/office/powerpoint/2010/main" val="3078658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2436CC9-C552-4A48-AFC1-E3A611571E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04696" y="647701"/>
            <a:ext cx="4691253" cy="552291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b="1" dirty="0"/>
              <a:t>Викладачами</a:t>
            </a:r>
            <a:r>
              <a:rPr lang="uk-UA" dirty="0"/>
              <a:t> школи будуть професійні пілоти з багаторічним досвідом, зокрема бойовим. Після проходження курсу випускники набуватимуть достатні вміння та навички для навчання солдатів на передовій. </a:t>
            </a:r>
          </a:p>
          <a:p>
            <a:pPr marL="0" indent="0" algn="just">
              <a:buNone/>
            </a:pPr>
            <a:r>
              <a:rPr lang="ru-RU" b="1" dirty="0"/>
              <a:t>У ПРОГРАМУ КУРСУ ВХОДИТИМЕ:</a:t>
            </a:r>
          </a:p>
          <a:p>
            <a:pPr marL="108000" indent="0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crosoft Uighur" panose="02000000000000000000" pitchFamily="2" charset="-78"/>
              </a:rPr>
              <a:t>техніка безпеки польотів та законодавство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icrosoft Uighur" panose="02000000000000000000" pitchFamily="2" charset="-78"/>
            </a:endParaRPr>
          </a:p>
          <a:p>
            <a:pPr marL="108000" indent="0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crosoft Uighur" panose="02000000000000000000" pitchFamily="2" charset="-78"/>
              </a:rPr>
              <a:t>знайомство з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crosoft Uighur" panose="02000000000000000000" pitchFamily="2" charset="-78"/>
              </a:rPr>
              <a:t>квадрокоптером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icrosoft Uighur" panose="02000000000000000000" pitchFamily="2" charset="-78"/>
            </a:endParaRPr>
          </a:p>
          <a:p>
            <a:pPr marL="108000" indent="0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crosoft Uighur" panose="02000000000000000000" pitchFamily="2" charset="-78"/>
              </a:rPr>
              <a:t>передполітна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crosoft Uighur" panose="02000000000000000000" pitchFamily="2" charset="-78"/>
              </a:rPr>
              <a:t> підготовка та налаштування програмного забезпечення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icrosoft Uighur" panose="02000000000000000000" pitchFamily="2" charset="-78"/>
            </a:endParaRPr>
          </a:p>
          <a:p>
            <a:pPr marL="108000" indent="0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crosoft Uighur" panose="02000000000000000000" pitchFamily="2" charset="-78"/>
              </a:rPr>
              <a:t>зліт-посадка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icrosoft Uighur" panose="02000000000000000000" pitchFamily="2" charset="-78"/>
            </a:endParaRPr>
          </a:p>
          <a:p>
            <a:pPr marL="108000" indent="0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crosoft Uighur" panose="02000000000000000000" pitchFamily="2" charset="-78"/>
              </a:rPr>
              <a:t>навчання базовим навичкам управління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icrosoft Uighur" panose="02000000000000000000" pitchFamily="2" charset="-78"/>
            </a:endParaRPr>
          </a:p>
          <a:p>
            <a:pPr marL="108000" indent="0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crosoft Uighur" panose="02000000000000000000" pitchFamily="2" charset="-78"/>
              </a:rPr>
              <a:t>керування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crosoft Uighur" panose="02000000000000000000" pitchFamily="2" charset="-78"/>
              </a:rPr>
              <a:t>квадрокоптером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crosoft Uighur" panose="02000000000000000000" pitchFamily="2" charset="-78"/>
              </a:rPr>
              <a:t> по камері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icrosoft Uighur" panose="02000000000000000000" pitchFamily="2" charset="-78"/>
            </a:endParaRPr>
          </a:p>
          <a:p>
            <a:pPr marL="108000" indent="0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crosoft Uighur" panose="02000000000000000000" pitchFamily="2" charset="-78"/>
              </a:rPr>
              <a:t>основи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crosoft Uighur" panose="02000000000000000000" pitchFamily="2" charset="-78"/>
              </a:rPr>
              <a:t>аерозйомки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icrosoft Uighur" panose="02000000000000000000" pitchFamily="2" charset="-78"/>
            </a:endParaRPr>
          </a:p>
          <a:p>
            <a:pPr marL="108000" indent="0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crosoft Uighur" panose="02000000000000000000" pitchFamily="2" charset="-78"/>
              </a:rPr>
              <a:t>основи операторської майстерності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icrosoft Uighur" panose="02000000000000000000" pitchFamily="2" charset="-78"/>
            </a:endParaRPr>
          </a:p>
          <a:p>
            <a:pPr marL="108000" indent="0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crosoft Uighur" panose="02000000000000000000" pitchFamily="2" charset="-78"/>
              </a:rPr>
              <a:t>виконання фігур складного пілотажу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icrosoft Uighur" panose="02000000000000000000" pitchFamily="2" charset="-78"/>
            </a:endParaRPr>
          </a:p>
          <a:p>
            <a:pPr marL="108000" indent="0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crosoft Uighur" panose="02000000000000000000" pitchFamily="2" charset="-78"/>
              </a:rPr>
              <a:t>політ за заданими точками</a:t>
            </a:r>
          </a:p>
          <a:p>
            <a:pPr marL="108000" indent="0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crosoft Uighur" panose="02000000000000000000" pitchFamily="2" charset="-78"/>
              </a:rPr>
              <a:t>зйомка 3D панорам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icrosoft Uighur" panose="02000000000000000000" pitchFamily="2" charset="-78"/>
            </a:endParaRPr>
          </a:p>
          <a:p>
            <a:pPr marL="0" indent="0" algn="just">
              <a:buNone/>
            </a:pPr>
            <a:endParaRPr lang="ru-RU" b="1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A86F611A-F63B-4357-8740-16B53312A5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26480" y="657226"/>
            <a:ext cx="4480560" cy="552291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b="1" dirty="0"/>
              <a:t>Навчальний план буде розділений на 3 курси:</a:t>
            </a:r>
          </a:p>
          <a:p>
            <a:pPr algn="just"/>
            <a:r>
              <a:rPr lang="uk-UA" dirty="0"/>
              <a:t>базовий — </a:t>
            </a:r>
            <a:r>
              <a:rPr lang="uk-UA" dirty="0" err="1"/>
              <a:t>складаєься</a:t>
            </a:r>
            <a:r>
              <a:rPr lang="uk-UA" dirty="0"/>
              <a:t> з понад 10 тем, вивчення </a:t>
            </a:r>
            <a:r>
              <a:rPr lang="uk-UA" dirty="0" err="1"/>
              <a:t>яих</a:t>
            </a:r>
            <a:r>
              <a:rPr lang="uk-UA" dirty="0"/>
              <a:t> надає пілоту знання та навички, які допоможуть вижити та водночас отримати бойовий результат. А саме: Види і типи </a:t>
            </a:r>
            <a:r>
              <a:rPr lang="uk-UA" dirty="0" err="1"/>
              <a:t>дронів</a:t>
            </a:r>
            <a:r>
              <a:rPr lang="uk-UA" dirty="0"/>
              <a:t>, Системи управління </a:t>
            </a:r>
            <a:r>
              <a:rPr lang="uk-UA" dirty="0" err="1"/>
              <a:t>дроном</a:t>
            </a:r>
            <a:r>
              <a:rPr lang="uk-UA" dirty="0"/>
              <a:t>, Будова </a:t>
            </a:r>
            <a:r>
              <a:rPr lang="uk-UA" dirty="0" err="1"/>
              <a:t>дрону</a:t>
            </a:r>
            <a:r>
              <a:rPr lang="uk-UA" dirty="0"/>
              <a:t>, </a:t>
            </a:r>
            <a:r>
              <a:rPr lang="uk-UA" dirty="0" err="1"/>
              <a:t>Аеророзвідка</a:t>
            </a:r>
            <a:r>
              <a:rPr lang="uk-UA" dirty="0"/>
              <a:t>, </a:t>
            </a:r>
            <a:r>
              <a:rPr lang="en-US" dirty="0"/>
              <a:t>GPS </a:t>
            </a:r>
            <a:r>
              <a:rPr lang="uk-UA" dirty="0"/>
              <a:t>і системи  РЕБ (теорія); Дальні польоти, Польоти в </a:t>
            </a:r>
            <a:r>
              <a:rPr lang="en-US" dirty="0"/>
              <a:t>ATI-</a:t>
            </a:r>
            <a:r>
              <a:rPr lang="uk-UA" dirty="0"/>
              <a:t>режимі, Тактичні ігри (практика); </a:t>
            </a:r>
          </a:p>
          <a:p>
            <a:pPr algn="just"/>
            <a:r>
              <a:rPr lang="uk-UA" dirty="0"/>
              <a:t>курс </a:t>
            </a:r>
            <a:r>
              <a:rPr lang="en-US" dirty="0"/>
              <a:t>advanced — </a:t>
            </a:r>
            <a:r>
              <a:rPr lang="uk-UA" dirty="0"/>
              <a:t>для пілотів, які повернулися за ротацією з досвідом. Передбачає роботу з </a:t>
            </a:r>
            <a:r>
              <a:rPr lang="uk-UA" dirty="0" err="1"/>
              <a:t>тепловізорами</a:t>
            </a:r>
            <a:r>
              <a:rPr lang="uk-UA" dirty="0"/>
              <a:t>, системами скиду й інші речі, які потрібні для покращення ефективності на фронті</a:t>
            </a:r>
          </a:p>
          <a:p>
            <a:pPr algn="just"/>
            <a:r>
              <a:rPr lang="uk-UA" dirty="0"/>
              <a:t>курс </a:t>
            </a:r>
            <a:r>
              <a:rPr lang="en-US" dirty="0"/>
              <a:t>FPV </a:t>
            </a:r>
            <a:r>
              <a:rPr lang="uk-UA" dirty="0"/>
              <a:t>та крилатих </a:t>
            </a:r>
            <a:r>
              <a:rPr lang="uk-UA" dirty="0" err="1"/>
              <a:t>дронів</a:t>
            </a:r>
            <a:r>
              <a:rPr lang="uk-UA" dirty="0"/>
              <a:t> — для окремого виду безпілотників, з поглибленим вивченням специфіки даної галузі.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81310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11DF9507-CCFE-45E3-9D38-3935961507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3" y="2885670"/>
            <a:ext cx="3295650" cy="2171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B4BEB753-ED03-45D1-A062-897600064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23" y="875624"/>
            <a:ext cx="3364708" cy="2214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C2AA27A9-6EC8-4076-926C-A3E05AFEA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346" y="4784692"/>
            <a:ext cx="3310991" cy="2178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841E76F9-FAFF-4738-9BBE-D6E167ABB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1018904"/>
            <a:ext cx="3722170" cy="245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9347861-D498-4BA2-A62A-DABDD61A2BC5}"/>
              </a:ext>
            </a:extLst>
          </p:cNvPr>
          <p:cNvSpPr txBox="1"/>
          <p:nvPr/>
        </p:nvSpPr>
        <p:spPr>
          <a:xfrm>
            <a:off x="3143674" y="1804416"/>
            <a:ext cx="394811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dirty="0" err="1"/>
              <a:t>Скидачі</a:t>
            </a:r>
            <a:r>
              <a:rPr lang="ru-RU" b="1" dirty="0"/>
              <a:t> </a:t>
            </a:r>
            <a:r>
              <a:rPr lang="uk-UA" b="0" i="0" dirty="0">
                <a:effectLst/>
              </a:rPr>
              <a:t>—  </a:t>
            </a:r>
            <a:r>
              <a:rPr lang="ru-RU" dirty="0" err="1"/>
              <a:t>пристосування</a:t>
            </a:r>
            <a:r>
              <a:rPr lang="ru-RU" dirty="0"/>
              <a:t> для </a:t>
            </a:r>
            <a:r>
              <a:rPr lang="ru-RU" dirty="0" err="1"/>
              <a:t>комерційних</a:t>
            </a:r>
            <a:r>
              <a:rPr lang="ru-RU" dirty="0"/>
              <a:t> </a:t>
            </a:r>
            <a:r>
              <a:rPr lang="ru-RU" dirty="0" err="1"/>
              <a:t>дронів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преносити</a:t>
            </a:r>
            <a:r>
              <a:rPr lang="ru-RU" dirty="0"/>
              <a:t> та </a:t>
            </a:r>
            <a:r>
              <a:rPr lang="ru-RU" dirty="0" err="1"/>
              <a:t>скидати</a:t>
            </a:r>
            <a:r>
              <a:rPr lang="ru-RU" dirty="0"/>
              <a:t> снаряди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інший</a:t>
            </a:r>
            <a:r>
              <a:rPr lang="ru-RU" dirty="0"/>
              <a:t> </a:t>
            </a:r>
            <a:r>
              <a:rPr lang="ru-RU" dirty="0" err="1"/>
              <a:t>вантаж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058BE6E-8793-4082-A0FC-B800C2427991}"/>
              </a:ext>
            </a:extLst>
          </p:cNvPr>
          <p:cNvSpPr txBox="1"/>
          <p:nvPr/>
        </p:nvSpPr>
        <p:spPr>
          <a:xfrm>
            <a:off x="3256645" y="3396236"/>
            <a:ext cx="372217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b="1" i="0" dirty="0">
                <a:effectLst/>
              </a:rPr>
              <a:t>Крилатий </a:t>
            </a:r>
            <a:r>
              <a:rPr lang="uk-UA" b="1" i="0" dirty="0" err="1">
                <a:effectLst/>
              </a:rPr>
              <a:t>дрон</a:t>
            </a:r>
            <a:r>
              <a:rPr lang="uk-UA" b="1" i="0" dirty="0">
                <a:effectLst/>
              </a:rPr>
              <a:t> </a:t>
            </a:r>
            <a:r>
              <a:rPr lang="uk-UA" b="0" i="0" dirty="0">
                <a:effectLst/>
              </a:rPr>
              <a:t>— це </a:t>
            </a:r>
            <a:r>
              <a:rPr lang="en-US" b="0" i="0" dirty="0">
                <a:effectLst/>
              </a:rPr>
              <a:t>FPV-</a:t>
            </a:r>
            <a:r>
              <a:rPr lang="uk-UA" b="0" i="0" dirty="0">
                <a:effectLst/>
              </a:rPr>
              <a:t>розвідник. Він може літати </a:t>
            </a:r>
            <a:r>
              <a:rPr lang="uk-UA" b="0" i="0" dirty="0" err="1">
                <a:effectLst/>
              </a:rPr>
              <a:t>автономно</a:t>
            </a:r>
            <a:r>
              <a:rPr lang="uk-UA" b="0" i="0" dirty="0">
                <a:effectLst/>
              </a:rPr>
              <a:t>, а також має радіо та відео дальнього радіусу дії. </a:t>
            </a:r>
            <a:endParaRPr lang="uk-UA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196A33D-0518-44DA-99CC-4605AF0C21B8}"/>
              </a:ext>
            </a:extLst>
          </p:cNvPr>
          <p:cNvSpPr txBox="1"/>
          <p:nvPr/>
        </p:nvSpPr>
        <p:spPr>
          <a:xfrm>
            <a:off x="3352800" y="4853285"/>
            <a:ext cx="362601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dirty="0" err="1"/>
              <a:t>Дрони-коптери</a:t>
            </a:r>
            <a:r>
              <a:rPr lang="ru-RU" b="1" dirty="0"/>
              <a:t> </a:t>
            </a:r>
            <a:r>
              <a:rPr lang="uk-UA" b="0" i="0" dirty="0">
                <a:effectLst/>
              </a:rPr>
              <a:t>— </a:t>
            </a:r>
            <a:r>
              <a:rPr lang="ru-RU" dirty="0"/>
              <a:t>БПЛА з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затребуваними</a:t>
            </a:r>
            <a:r>
              <a:rPr lang="ru-RU" dirty="0"/>
              <a:t> на </a:t>
            </a:r>
            <a:r>
              <a:rPr lang="ru-RU" dirty="0" err="1"/>
              <a:t>фронті</a:t>
            </a:r>
            <a:r>
              <a:rPr lang="ru-RU" dirty="0"/>
              <a:t> </a:t>
            </a:r>
            <a:r>
              <a:rPr lang="ru-RU" dirty="0" err="1"/>
              <a:t>технічними</a:t>
            </a:r>
            <a:r>
              <a:rPr lang="ru-RU" dirty="0"/>
              <a:t> характеристиками</a:t>
            </a:r>
            <a:endParaRPr lang="uk-UA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ACFE4F-C367-4376-9977-58A1B7B51A47}"/>
              </a:ext>
            </a:extLst>
          </p:cNvPr>
          <p:cNvSpPr txBox="1"/>
          <p:nvPr/>
        </p:nvSpPr>
        <p:spPr>
          <a:xfrm>
            <a:off x="7767638" y="3838197"/>
            <a:ext cx="329565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Система </a:t>
            </a:r>
            <a:r>
              <a:rPr lang="ru-RU" b="1" dirty="0" err="1"/>
              <a:t>нічного</a:t>
            </a:r>
            <a:r>
              <a:rPr lang="ru-RU" b="1" dirty="0"/>
              <a:t> </a:t>
            </a:r>
            <a:r>
              <a:rPr lang="ru-RU" b="1" dirty="0" err="1"/>
              <a:t>бачення</a:t>
            </a:r>
            <a:r>
              <a:rPr lang="ru-RU" b="1" dirty="0"/>
              <a:t> </a:t>
            </a:r>
            <a:r>
              <a:rPr lang="uk-UA" b="0" i="0" dirty="0">
                <a:effectLst/>
              </a:rPr>
              <a:t>—</a:t>
            </a:r>
            <a:r>
              <a:rPr lang="ru-RU" b="0" i="0" dirty="0">
                <a:effectLst/>
              </a:rPr>
              <a:t> </a:t>
            </a:r>
            <a:r>
              <a:rPr lang="ru-RU" dirty="0" err="1"/>
              <a:t>кріпиться</a:t>
            </a:r>
            <a:r>
              <a:rPr lang="ru-RU" dirty="0"/>
              <a:t> на </a:t>
            </a:r>
            <a:r>
              <a:rPr lang="ru-RU" dirty="0" err="1"/>
              <a:t>транспортний</a:t>
            </a:r>
            <a:r>
              <a:rPr lang="ru-RU" dirty="0"/>
              <a:t> </a:t>
            </a:r>
            <a:r>
              <a:rPr lang="ru-RU" dirty="0" err="1"/>
              <a:t>засіб</a:t>
            </a:r>
            <a:r>
              <a:rPr lang="ru-RU" dirty="0"/>
              <a:t> та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пересуватися</a:t>
            </a:r>
            <a:r>
              <a:rPr lang="ru-RU" dirty="0"/>
              <a:t> з </a:t>
            </a:r>
            <a:r>
              <a:rPr lang="ru-RU" dirty="0" err="1"/>
              <a:t>вимкненим</a:t>
            </a:r>
            <a:r>
              <a:rPr lang="ru-RU" dirty="0"/>
              <a:t> </a:t>
            </a:r>
            <a:r>
              <a:rPr lang="ru-RU" dirty="0" err="1"/>
              <a:t>світлом</a:t>
            </a:r>
            <a:r>
              <a:rPr lang="ru-RU" dirty="0"/>
              <a:t>, </a:t>
            </a:r>
            <a:r>
              <a:rPr lang="ru-RU" dirty="0" err="1"/>
              <a:t>аби</a:t>
            </a:r>
            <a:r>
              <a:rPr lang="ru-RU" dirty="0"/>
              <a:t> </a:t>
            </a:r>
            <a:r>
              <a:rPr lang="ru-RU" dirty="0" err="1"/>
              <a:t>зменшити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 бути </a:t>
            </a:r>
            <a:r>
              <a:rPr lang="ru-RU" dirty="0" err="1"/>
              <a:t>поміченим</a:t>
            </a:r>
            <a:r>
              <a:rPr lang="ru-RU" dirty="0"/>
              <a:t> </a:t>
            </a:r>
            <a:r>
              <a:rPr lang="ru-RU" dirty="0" err="1"/>
              <a:t>вночі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B709D0F-28BD-43F1-B1B9-4AD86F50204D}"/>
              </a:ext>
            </a:extLst>
          </p:cNvPr>
          <p:cNvSpPr txBox="1"/>
          <p:nvPr/>
        </p:nvSpPr>
        <p:spPr>
          <a:xfrm>
            <a:off x="910690" y="-7156"/>
            <a:ext cx="1037062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uk-UA" sz="3200" b="1" dirty="0">
                <a:latin typeface="+mj-lt"/>
              </a:rPr>
              <a:t>В школі для навчання будуть використовуватись такі сучасні розробки:</a:t>
            </a:r>
          </a:p>
        </p:txBody>
      </p:sp>
    </p:spTree>
    <p:extLst>
      <p:ext uri="{BB962C8B-B14F-4D97-AF65-F5344CB8AC3E}">
        <p14:creationId xmlns:p14="http://schemas.microsoft.com/office/powerpoint/2010/main" val="1417546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9CC1934-4D3D-4C10-BE32-9D7047891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495300"/>
            <a:ext cx="10591801" cy="5722937"/>
          </a:xfrm>
        </p:spPr>
        <p:txBody>
          <a:bodyPr>
            <a:normAutofit/>
          </a:bodyPr>
          <a:lstStyle/>
          <a:p>
            <a:pPr algn="just"/>
            <a:r>
              <a:rPr lang="ru-RU" sz="1800" dirty="0" err="1"/>
              <a:t>Створення</a:t>
            </a:r>
            <a:r>
              <a:rPr lang="ru-RU" sz="1800" dirty="0"/>
              <a:t> </a:t>
            </a:r>
            <a:r>
              <a:rPr lang="ru-RU" sz="1800" dirty="0" err="1"/>
              <a:t>комплексної</a:t>
            </a:r>
            <a:r>
              <a:rPr lang="ru-RU" sz="1800" dirty="0"/>
              <a:t> </a:t>
            </a:r>
            <a:r>
              <a:rPr lang="ru-RU" sz="1800" dirty="0" err="1"/>
              <a:t>антикорупційної</a:t>
            </a:r>
            <a:r>
              <a:rPr lang="ru-RU" sz="1800" dirty="0"/>
              <a:t> </a:t>
            </a:r>
            <a:r>
              <a:rPr lang="ru-RU" sz="1800" dirty="0" err="1"/>
              <a:t>системи</a:t>
            </a:r>
            <a:r>
              <a:rPr lang="ru-RU" sz="1800" dirty="0"/>
              <a:t> для </a:t>
            </a:r>
            <a:r>
              <a:rPr lang="ru-RU" sz="1800" dirty="0" err="1"/>
              <a:t>приватної</a:t>
            </a:r>
            <a:r>
              <a:rPr lang="ru-RU" sz="1800" dirty="0"/>
              <a:t> </a:t>
            </a:r>
            <a:r>
              <a:rPr lang="ru-RU" sz="1800" dirty="0" err="1"/>
              <a:t>школи</a:t>
            </a:r>
            <a:r>
              <a:rPr lang="ru-RU" sz="1800" dirty="0"/>
              <a:t> тактичного </a:t>
            </a:r>
            <a:r>
              <a:rPr lang="ru-RU" sz="1800" dirty="0" err="1"/>
              <a:t>пілотування</a:t>
            </a:r>
            <a:r>
              <a:rPr lang="ru-RU" sz="1800" dirty="0"/>
              <a:t> </a:t>
            </a:r>
            <a:r>
              <a:rPr lang="ru-RU" sz="1800" dirty="0" err="1"/>
              <a:t>дронів</a:t>
            </a:r>
            <a:r>
              <a:rPr lang="ru-RU" sz="1800" dirty="0"/>
              <a:t> є </a:t>
            </a:r>
            <a:r>
              <a:rPr lang="ru-RU" sz="1800" dirty="0" err="1"/>
              <a:t>важливою</a:t>
            </a:r>
            <a:r>
              <a:rPr lang="ru-RU" sz="1800" dirty="0"/>
              <a:t> задачею для </a:t>
            </a:r>
            <a:r>
              <a:rPr lang="ru-RU" sz="1800" dirty="0" err="1"/>
              <a:t>забезпечення</a:t>
            </a:r>
            <a:r>
              <a:rPr lang="ru-RU" sz="1800" dirty="0"/>
              <a:t> </a:t>
            </a:r>
            <a:r>
              <a:rPr lang="ru-RU" sz="1800" dirty="0" err="1"/>
              <a:t>чесності</a:t>
            </a:r>
            <a:r>
              <a:rPr lang="ru-RU" sz="1800" dirty="0"/>
              <a:t>, </a:t>
            </a:r>
            <a:r>
              <a:rPr lang="ru-RU" sz="1800" dirty="0" err="1"/>
              <a:t>прозорості</a:t>
            </a:r>
            <a:r>
              <a:rPr lang="ru-RU" sz="1800" dirty="0"/>
              <a:t> та </a:t>
            </a:r>
            <a:r>
              <a:rPr lang="ru-RU" sz="1800" dirty="0" err="1"/>
              <a:t>високого</a:t>
            </a:r>
            <a:r>
              <a:rPr lang="ru-RU" sz="1800" dirty="0"/>
              <a:t> </a:t>
            </a:r>
            <a:r>
              <a:rPr lang="ru-RU" sz="1800" dirty="0" err="1"/>
              <a:t>рівня</a:t>
            </a:r>
            <a:r>
              <a:rPr lang="ru-RU" sz="1800" dirty="0"/>
              <a:t> </a:t>
            </a:r>
            <a:r>
              <a:rPr lang="ru-RU" sz="1800" dirty="0" err="1"/>
              <a:t>етики</a:t>
            </a:r>
            <a:r>
              <a:rPr lang="ru-RU" sz="1800" dirty="0"/>
              <a:t> в </a:t>
            </a:r>
            <a:r>
              <a:rPr lang="ru-RU" sz="1800" dirty="0" err="1"/>
              <a:t>навчальному</a:t>
            </a:r>
            <a:r>
              <a:rPr lang="ru-RU" sz="1800" dirty="0"/>
              <a:t> </a:t>
            </a:r>
            <a:r>
              <a:rPr lang="ru-RU" sz="1800" dirty="0" err="1"/>
              <a:t>закладі</a:t>
            </a:r>
            <a:r>
              <a:rPr lang="ru-RU" sz="1800" dirty="0"/>
              <a:t>. </a:t>
            </a:r>
            <a:endParaRPr lang="ru-RU" dirty="0"/>
          </a:p>
          <a:p>
            <a:pPr algn="just"/>
            <a:r>
              <a:rPr lang="ru-RU" dirty="0"/>
              <a:t>Мета </a:t>
            </a:r>
            <a:r>
              <a:rPr lang="ru-RU" dirty="0" err="1"/>
              <a:t>антикорупційного</a:t>
            </a:r>
            <a:r>
              <a:rPr lang="ru-RU" dirty="0"/>
              <a:t> </a:t>
            </a:r>
            <a:r>
              <a:rPr lang="ru-RU" dirty="0" err="1"/>
              <a:t>комплаєнсу</a:t>
            </a:r>
            <a:r>
              <a:rPr lang="ru-RU" dirty="0"/>
              <a:t> — не </a:t>
            </a:r>
            <a:r>
              <a:rPr lang="ru-RU" dirty="0" err="1"/>
              <a:t>дозволяти</a:t>
            </a:r>
            <a:r>
              <a:rPr lang="ru-RU" dirty="0"/>
              <a:t> </a:t>
            </a:r>
            <a:r>
              <a:rPr lang="ru-RU" dirty="0" err="1"/>
              <a:t>співробітникам</a:t>
            </a:r>
            <a:r>
              <a:rPr lang="ru-RU" dirty="0"/>
              <a:t> </a:t>
            </a:r>
            <a:r>
              <a:rPr lang="ru-RU" dirty="0" err="1"/>
              <a:t>порушувати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та </a:t>
            </a:r>
            <a:r>
              <a:rPr lang="ru-RU" dirty="0" err="1"/>
              <a:t>приписи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боротьби</a:t>
            </a:r>
            <a:r>
              <a:rPr lang="ru-RU" dirty="0"/>
              <a:t> з </a:t>
            </a:r>
            <a:r>
              <a:rPr lang="ru-RU" dirty="0" err="1"/>
              <a:t>корупцією</a:t>
            </a:r>
            <a:r>
              <a:rPr lang="ru-RU" dirty="0"/>
              <a:t>, </a:t>
            </a:r>
            <a:r>
              <a:rPr lang="ru-RU" dirty="0" err="1"/>
              <a:t>недопускати</a:t>
            </a:r>
            <a:r>
              <a:rPr lang="ru-RU" dirty="0"/>
              <a:t> </a:t>
            </a:r>
            <a:r>
              <a:rPr lang="ru-RU" b="0" i="0" dirty="0" err="1">
                <a:solidFill>
                  <a:srgbClr val="1F1F1F"/>
                </a:solidFill>
                <a:effectLst/>
              </a:rPr>
              <a:t>підкупу</a:t>
            </a:r>
            <a:r>
              <a:rPr lang="ru-RU" b="0" i="0" dirty="0">
                <a:solidFill>
                  <a:srgbClr val="1F1F1F"/>
                </a:solidFill>
                <a:effectLst/>
              </a:rPr>
              <a:t>, </a:t>
            </a:r>
            <a:r>
              <a:rPr lang="ru-RU" b="0" i="0" dirty="0" err="1">
                <a:solidFill>
                  <a:srgbClr val="1F1F1F"/>
                </a:solidFill>
                <a:effectLst/>
              </a:rPr>
              <a:t>зловживання</a:t>
            </a:r>
            <a:r>
              <a:rPr lang="ru-RU" b="0" i="0" dirty="0">
                <a:solidFill>
                  <a:srgbClr val="1F1F1F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1F1F1F"/>
                </a:solidFill>
                <a:effectLst/>
              </a:rPr>
              <a:t>посадовими</a:t>
            </a:r>
            <a:r>
              <a:rPr lang="ru-RU" b="0" i="0" dirty="0">
                <a:solidFill>
                  <a:srgbClr val="1F1F1F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1F1F1F"/>
                </a:solidFill>
                <a:effectLst/>
              </a:rPr>
              <a:t>повноваженнями</a:t>
            </a:r>
            <a:r>
              <a:rPr lang="ru-RU" b="0" i="0" dirty="0">
                <a:solidFill>
                  <a:srgbClr val="1F1F1F"/>
                </a:solidFill>
                <a:effectLst/>
              </a:rPr>
              <a:t>, </a:t>
            </a:r>
            <a:r>
              <a:rPr lang="ru-RU" b="0" i="0" dirty="0" err="1">
                <a:solidFill>
                  <a:srgbClr val="1F1F1F"/>
                </a:solidFill>
                <a:effectLst/>
              </a:rPr>
              <a:t>отримання</a:t>
            </a:r>
            <a:r>
              <a:rPr lang="ru-RU" b="0" i="0" dirty="0">
                <a:solidFill>
                  <a:srgbClr val="1F1F1F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1F1F1F"/>
                </a:solidFill>
                <a:effectLst/>
              </a:rPr>
              <a:t>або</a:t>
            </a:r>
            <a:r>
              <a:rPr lang="ru-RU" b="0" i="0" dirty="0">
                <a:solidFill>
                  <a:srgbClr val="1F1F1F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1F1F1F"/>
                </a:solidFill>
                <a:effectLst/>
              </a:rPr>
              <a:t>давання</a:t>
            </a:r>
            <a:r>
              <a:rPr lang="ru-RU" b="0" i="0" dirty="0">
                <a:solidFill>
                  <a:srgbClr val="1F1F1F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1F1F1F"/>
                </a:solidFill>
                <a:effectLst/>
              </a:rPr>
              <a:t>хабаря</a:t>
            </a:r>
            <a:r>
              <a:rPr lang="ru-RU" b="0" i="0" dirty="0">
                <a:solidFill>
                  <a:srgbClr val="1F1F1F"/>
                </a:solidFill>
                <a:effectLst/>
              </a:rPr>
              <a:t>, </a:t>
            </a:r>
            <a:r>
              <a:rPr lang="ru-RU" b="0" i="0" dirty="0" err="1">
                <a:solidFill>
                  <a:srgbClr val="1F1F1F"/>
                </a:solidFill>
                <a:effectLst/>
              </a:rPr>
              <a:t>посередництво</a:t>
            </a:r>
            <a:r>
              <a:rPr lang="ru-RU" b="0" i="0" dirty="0">
                <a:solidFill>
                  <a:srgbClr val="1F1F1F"/>
                </a:solidFill>
                <a:effectLst/>
              </a:rPr>
              <a:t> в </a:t>
            </a:r>
            <a:r>
              <a:rPr lang="ru-RU" b="0" i="0" dirty="0" err="1">
                <a:solidFill>
                  <a:srgbClr val="1F1F1F"/>
                </a:solidFill>
                <a:effectLst/>
              </a:rPr>
              <a:t>хабарництві</a:t>
            </a:r>
            <a:r>
              <a:rPr lang="ru-RU" b="0" i="0" dirty="0">
                <a:solidFill>
                  <a:srgbClr val="1F1F1F"/>
                </a:solidFill>
                <a:effectLst/>
              </a:rPr>
              <a:t>, </a:t>
            </a:r>
            <a:r>
              <a:rPr lang="ru-RU" b="0" i="0" dirty="0" err="1">
                <a:solidFill>
                  <a:srgbClr val="1F1F1F"/>
                </a:solidFill>
                <a:effectLst/>
              </a:rPr>
              <a:t>провокація</a:t>
            </a:r>
            <a:r>
              <a:rPr lang="ru-RU" b="0" i="0" dirty="0">
                <a:solidFill>
                  <a:srgbClr val="1F1F1F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1F1F1F"/>
                </a:solidFill>
                <a:effectLst/>
              </a:rPr>
              <a:t>хабаря</a:t>
            </a:r>
            <a:r>
              <a:rPr lang="ru-RU" b="0" i="0" dirty="0">
                <a:solidFill>
                  <a:srgbClr val="1F1F1F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1F1F1F"/>
                </a:solidFill>
                <a:effectLst/>
              </a:rPr>
              <a:t>або</a:t>
            </a:r>
            <a:r>
              <a:rPr lang="ru-RU" b="0" i="0" dirty="0">
                <a:solidFill>
                  <a:srgbClr val="1F1F1F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1F1F1F"/>
                </a:solidFill>
                <a:effectLst/>
              </a:rPr>
              <a:t>комерційного</a:t>
            </a:r>
            <a:r>
              <a:rPr lang="ru-RU" b="0" i="0" dirty="0">
                <a:solidFill>
                  <a:srgbClr val="1F1F1F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1F1F1F"/>
                </a:solidFill>
                <a:effectLst/>
              </a:rPr>
              <a:t>підкупу</a:t>
            </a:r>
            <a:r>
              <a:rPr lang="ru-RU" b="0" i="0" dirty="0">
                <a:solidFill>
                  <a:srgbClr val="1F1F1F"/>
                </a:solidFill>
                <a:effectLst/>
              </a:rPr>
              <a:t>.  </a:t>
            </a:r>
            <a:r>
              <a:rPr lang="ru-RU" dirty="0"/>
              <a:t>І, </a:t>
            </a:r>
            <a:r>
              <a:rPr lang="ru-RU" dirty="0" err="1"/>
              <a:t>звичайно</a:t>
            </a:r>
            <a:r>
              <a:rPr lang="ru-RU" dirty="0"/>
              <a:t>, </a:t>
            </a:r>
            <a:r>
              <a:rPr lang="ru-RU" dirty="0" err="1"/>
              <a:t>виявляти</a:t>
            </a:r>
            <a:r>
              <a:rPr lang="ru-RU" dirty="0"/>
              <a:t> </a:t>
            </a:r>
            <a:r>
              <a:rPr lang="ru-RU" dirty="0" err="1"/>
              <a:t>реальні</a:t>
            </a:r>
            <a:r>
              <a:rPr lang="ru-RU" dirty="0"/>
              <a:t> </a:t>
            </a:r>
            <a:r>
              <a:rPr lang="ru-RU" dirty="0" err="1"/>
              <a:t>факти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 в </a:t>
            </a:r>
            <a:r>
              <a:rPr lang="ru-RU" dirty="0" err="1"/>
              <a:t>компанії</a:t>
            </a:r>
            <a:r>
              <a:rPr lang="ru-RU" dirty="0"/>
              <a:t>.</a:t>
            </a:r>
          </a:p>
          <a:p>
            <a:pPr marL="0" indent="0" algn="l">
              <a:buNone/>
            </a:pPr>
            <a:r>
              <a:rPr lang="uk-UA" b="0" i="0" dirty="0" err="1">
                <a:solidFill>
                  <a:srgbClr val="1F1F1F"/>
                </a:solidFill>
                <a:effectLst/>
              </a:rPr>
              <a:t>Комплаєнс</a:t>
            </a:r>
            <a:r>
              <a:rPr lang="uk-UA" b="0" i="0" dirty="0">
                <a:solidFill>
                  <a:srgbClr val="1F1F1F"/>
                </a:solidFill>
                <a:effectLst/>
              </a:rPr>
              <a:t>-менеджмент допоможе: </a:t>
            </a:r>
          </a:p>
          <a:p>
            <a:pPr marL="0" indent="0" algn="l">
              <a:buNone/>
            </a:pPr>
            <a:r>
              <a:rPr lang="uk-UA" b="0" i="0" dirty="0">
                <a:solidFill>
                  <a:srgbClr val="1F1F1F"/>
                </a:solidFill>
                <a:effectLst/>
              </a:rPr>
              <a:t>– захистити інтереси компанії, інвесторів, клієнтів, співробітників;</a:t>
            </a:r>
          </a:p>
          <a:p>
            <a:pPr marL="0" indent="0" algn="l">
              <a:buNone/>
            </a:pPr>
            <a:r>
              <a:rPr lang="uk-UA" b="0" i="0" dirty="0">
                <a:solidFill>
                  <a:srgbClr val="1F1F1F"/>
                </a:solidFill>
                <a:effectLst/>
              </a:rPr>
              <a:t>– уникнути проблем з регуляторами, відповідальними за дотримання чистоти ведення ділової активності;</a:t>
            </a:r>
          </a:p>
          <a:p>
            <a:pPr marL="0" indent="0" algn="l">
              <a:buNone/>
            </a:pPr>
            <a:r>
              <a:rPr lang="uk-UA" b="0" i="0" dirty="0">
                <a:solidFill>
                  <a:srgbClr val="1F1F1F"/>
                </a:solidFill>
                <a:effectLst/>
              </a:rPr>
              <a:t>– надбати і підтримувати свою репутацію гідного учасника ринку, робота з яким не несе додаткових ризиків.</a:t>
            </a:r>
          </a:p>
          <a:p>
            <a:pPr marL="0" indent="0" algn="l">
              <a:buNone/>
            </a:pPr>
            <a:r>
              <a:rPr lang="uk-UA" b="0" i="0" dirty="0">
                <a:solidFill>
                  <a:srgbClr val="1F1F1F"/>
                </a:solidFill>
                <a:effectLst/>
              </a:rPr>
              <a:t> </a:t>
            </a:r>
            <a:r>
              <a:rPr lang="ru-RU" sz="1800" dirty="0" err="1"/>
              <a:t>Цей</a:t>
            </a:r>
            <a:r>
              <a:rPr lang="ru-RU" sz="1800" dirty="0"/>
              <a:t> </a:t>
            </a:r>
            <a:r>
              <a:rPr lang="ru-RU" sz="1800" dirty="0" err="1"/>
              <a:t>процес</a:t>
            </a:r>
            <a:r>
              <a:rPr lang="ru-RU" sz="1800" dirty="0"/>
              <a:t> є </a:t>
            </a:r>
            <a:r>
              <a:rPr lang="ru-RU" sz="1800" dirty="0" err="1"/>
              <a:t>складним</a:t>
            </a:r>
            <a:r>
              <a:rPr lang="ru-RU" sz="1800" dirty="0"/>
              <a:t>, тому </a:t>
            </a:r>
            <a:r>
              <a:rPr lang="ru-RU" sz="1800" dirty="0" err="1"/>
              <a:t>складатиметься</a:t>
            </a:r>
            <a:r>
              <a:rPr lang="ru-RU" sz="1800" dirty="0"/>
              <a:t> з </a:t>
            </a:r>
            <a:r>
              <a:rPr lang="ru-RU" sz="1800" dirty="0" err="1"/>
              <a:t>декількох</a:t>
            </a:r>
            <a:r>
              <a:rPr lang="ru-RU" sz="1800" dirty="0"/>
              <a:t> </a:t>
            </a:r>
            <a:r>
              <a:rPr lang="ru-RU" sz="1800" dirty="0" err="1"/>
              <a:t>етапів</a:t>
            </a:r>
            <a:r>
              <a:rPr lang="ru-RU" sz="1800" dirty="0"/>
              <a:t>: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87884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F1915F-FDF5-4F00-9EAA-48F7314AE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59"/>
            <a:ext cx="9692640" cy="1663065"/>
          </a:xfrm>
        </p:spPr>
        <p:txBody>
          <a:bodyPr>
            <a:normAutofit fontScale="90000"/>
          </a:bodyPr>
          <a:lstStyle/>
          <a:p>
            <a:r>
              <a:rPr lang="uk-UA" dirty="0"/>
              <a:t>Етап 1: Аналіз ситуації та визначення потреб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7E1D3E2-F601-45E8-919F-DDA734E4D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8824"/>
            <a:ext cx="8971407" cy="4351337"/>
          </a:xfrm>
        </p:spPr>
        <p:txBody>
          <a:bodyPr>
            <a:normAutofit/>
          </a:bodyPr>
          <a:lstStyle/>
          <a:p>
            <a:pPr algn="just"/>
            <a:r>
              <a:rPr lang="uk-UA" dirty="0"/>
              <a:t>Збір інформації про існуючі корупційні практики в аналогічних школах.</a:t>
            </a:r>
          </a:p>
          <a:p>
            <a:pPr algn="just"/>
            <a:r>
              <a:rPr lang="uk-UA" dirty="0"/>
              <a:t>Оцінка рівня свідомості викладачів та персоналу щодо антикорупційних норм та правил.</a:t>
            </a:r>
          </a:p>
          <a:p>
            <a:pPr algn="just"/>
            <a:r>
              <a:rPr lang="uk-UA" dirty="0"/>
              <a:t>Проведення анонімного опитування для виявлення можливих корупційних випадків або </a:t>
            </a:r>
            <a:r>
              <a:rPr lang="uk-UA" dirty="0" err="1"/>
              <a:t>обурюючих</a:t>
            </a:r>
            <a:r>
              <a:rPr lang="uk-UA" dirty="0"/>
              <a:t> ситуацій.</a:t>
            </a:r>
          </a:p>
          <a:p>
            <a:pPr algn="just"/>
            <a:r>
              <a:rPr lang="ru-RU" b="0" i="0" dirty="0" err="1">
                <a:solidFill>
                  <a:srgbClr val="1F1F1F"/>
                </a:solidFill>
                <a:effectLst/>
              </a:rPr>
              <a:t>Прийняття</a:t>
            </a:r>
            <a:r>
              <a:rPr lang="ru-RU" b="0" i="0" dirty="0">
                <a:solidFill>
                  <a:srgbClr val="1F1F1F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1F1F1F"/>
                </a:solidFill>
                <a:effectLst/>
              </a:rPr>
              <a:t>розпорядження</a:t>
            </a:r>
            <a:r>
              <a:rPr lang="ru-RU" b="0" i="0" dirty="0">
                <a:solidFill>
                  <a:srgbClr val="1F1F1F"/>
                </a:solidFill>
                <a:effectLst/>
              </a:rPr>
              <a:t> про </a:t>
            </a:r>
            <a:r>
              <a:rPr lang="ru-RU" b="0" i="0" dirty="0" err="1">
                <a:solidFill>
                  <a:srgbClr val="1F1F1F"/>
                </a:solidFill>
                <a:effectLst/>
              </a:rPr>
              <a:t>впровадження</a:t>
            </a:r>
            <a:r>
              <a:rPr lang="ru-RU" b="0" i="0" dirty="0">
                <a:solidFill>
                  <a:srgbClr val="1F1F1F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1F1F1F"/>
                </a:solidFill>
                <a:effectLst/>
              </a:rPr>
              <a:t>комплаєнс</a:t>
            </a:r>
            <a:r>
              <a:rPr lang="ru-RU" b="0" i="0" dirty="0">
                <a:solidFill>
                  <a:srgbClr val="1F1F1F"/>
                </a:solidFill>
                <a:effectLst/>
              </a:rPr>
              <a:t>-контролю в </a:t>
            </a:r>
            <a:r>
              <a:rPr lang="ru-RU" b="0" i="0" dirty="0" err="1">
                <a:solidFill>
                  <a:srgbClr val="1F1F1F"/>
                </a:solidFill>
                <a:effectLst/>
              </a:rPr>
              <a:t>компанії</a:t>
            </a:r>
            <a:r>
              <a:rPr lang="ru-RU" b="0" i="0" dirty="0">
                <a:solidFill>
                  <a:srgbClr val="1F1F1F"/>
                </a:solidFill>
                <a:effectLst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6858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0439AD-9F18-485C-BBFD-C3718C6D1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5647" y="1255713"/>
            <a:ext cx="9692640" cy="1325562"/>
          </a:xfrm>
        </p:spPr>
        <p:txBody>
          <a:bodyPr>
            <a:normAutofit fontScale="90000"/>
          </a:bodyPr>
          <a:lstStyle/>
          <a:p>
            <a:r>
              <a:rPr lang="ru-RU" dirty="0" err="1">
                <a:solidFill>
                  <a:srgbClr val="1F1F1F"/>
                </a:solidFill>
                <a:latin typeface="PT Serif" panose="020A0603040505020204" pitchFamily="18" charset="-52"/>
              </a:rPr>
              <a:t>Серед</a:t>
            </a:r>
            <a:r>
              <a:rPr lang="ru-RU" dirty="0">
                <a:solidFill>
                  <a:srgbClr val="1F1F1F"/>
                </a:solidFill>
                <a:latin typeface="PT Serif" panose="020A0603040505020204" pitchFamily="18" charset="-52"/>
              </a:rPr>
              <a:t> </a:t>
            </a:r>
            <a:r>
              <a:rPr lang="ru-RU" dirty="0" err="1">
                <a:solidFill>
                  <a:srgbClr val="1F1F1F"/>
                </a:solidFill>
                <a:latin typeface="PT Serif" panose="020A0603040505020204" pitchFamily="18" charset="-52"/>
              </a:rPr>
              <a:t>ризиків</a:t>
            </a:r>
            <a:r>
              <a:rPr lang="ru-RU" dirty="0">
                <a:solidFill>
                  <a:srgbClr val="1F1F1F"/>
                </a:solidFill>
                <a:latin typeface="PT Serif" panose="020A0603040505020204" pitchFamily="18" charset="-52"/>
              </a:rPr>
              <a:t>, </a:t>
            </a:r>
            <a:r>
              <a:rPr lang="ru-RU" dirty="0" err="1">
                <a:solidFill>
                  <a:srgbClr val="1F1F1F"/>
                </a:solidFill>
                <a:latin typeface="PT Serif" panose="020A0603040505020204" pitchFamily="18" charset="-52"/>
              </a:rPr>
              <a:t>які</a:t>
            </a:r>
            <a:r>
              <a:rPr lang="ru-RU" dirty="0">
                <a:solidFill>
                  <a:srgbClr val="1F1F1F"/>
                </a:solidFill>
                <a:latin typeface="PT Serif" panose="020A0603040505020204" pitchFamily="18" charset="-52"/>
              </a:rPr>
              <a:t> </a:t>
            </a:r>
            <a:r>
              <a:rPr lang="ru-RU" dirty="0" err="1">
                <a:solidFill>
                  <a:srgbClr val="1F1F1F"/>
                </a:solidFill>
                <a:latin typeface="PT Serif" panose="020A0603040505020204" pitchFamily="18" charset="-52"/>
              </a:rPr>
              <a:t>можить</a:t>
            </a:r>
            <a:r>
              <a:rPr lang="ru-RU" dirty="0">
                <a:solidFill>
                  <a:srgbClr val="1F1F1F"/>
                </a:solidFill>
                <a:latin typeface="PT Serif" panose="020A0603040505020204" pitchFamily="18" charset="-52"/>
              </a:rPr>
              <a:t> </a:t>
            </a:r>
            <a:r>
              <a:rPr lang="ru-RU" dirty="0" err="1">
                <a:solidFill>
                  <a:srgbClr val="1F1F1F"/>
                </a:solidFill>
                <a:latin typeface="PT Serif" panose="020A0603040505020204" pitchFamily="18" charset="-52"/>
              </a:rPr>
              <a:t>виникати</a:t>
            </a:r>
            <a:r>
              <a:rPr lang="ru-RU" dirty="0">
                <a:solidFill>
                  <a:srgbClr val="1F1F1F"/>
                </a:solidFill>
                <a:latin typeface="PT Serif" panose="020A0603040505020204" pitchFamily="18" charset="-52"/>
              </a:rPr>
              <a:t> при </a:t>
            </a:r>
            <a:r>
              <a:rPr lang="ru-RU" dirty="0" err="1">
                <a:solidFill>
                  <a:srgbClr val="1F1F1F"/>
                </a:solidFill>
                <a:latin typeface="PT Serif" panose="020A0603040505020204" pitchFamily="18" charset="-52"/>
              </a:rPr>
              <a:t>відкритті</a:t>
            </a:r>
            <a:r>
              <a:rPr lang="ru-RU" dirty="0">
                <a:solidFill>
                  <a:srgbClr val="1F1F1F"/>
                </a:solidFill>
                <a:latin typeface="PT Serif" panose="020A0603040505020204" pitchFamily="18" charset="-52"/>
              </a:rPr>
              <a:t> </a:t>
            </a:r>
            <a:r>
              <a:rPr lang="uk-UA" dirty="0"/>
              <a:t>приватної школи тактичного пілотування </a:t>
            </a:r>
            <a:r>
              <a:rPr lang="uk-UA" dirty="0" err="1"/>
              <a:t>дронів</a:t>
            </a:r>
            <a:r>
              <a:rPr lang="uk-UA" dirty="0"/>
              <a:t> </a:t>
            </a:r>
            <a:r>
              <a:rPr lang="ru-RU" dirty="0" err="1">
                <a:solidFill>
                  <a:srgbClr val="1F1F1F"/>
                </a:solidFill>
                <a:latin typeface="PT Serif" panose="020A0603040505020204" pitchFamily="18" charset="-52"/>
              </a:rPr>
              <a:t>можна</a:t>
            </a:r>
            <a:r>
              <a:rPr lang="ru-RU" dirty="0">
                <a:solidFill>
                  <a:srgbClr val="1F1F1F"/>
                </a:solidFill>
                <a:latin typeface="PT Serif" panose="020A0603040505020204" pitchFamily="18" charset="-52"/>
              </a:rPr>
              <a:t> </a:t>
            </a:r>
            <a:r>
              <a:rPr lang="ru-RU" dirty="0" err="1">
                <a:solidFill>
                  <a:srgbClr val="1F1F1F"/>
                </a:solidFill>
                <a:latin typeface="PT Serif" panose="020A0603040505020204" pitchFamily="18" charset="-52"/>
              </a:rPr>
              <a:t>назвати</a:t>
            </a:r>
            <a:r>
              <a:rPr lang="ru-RU" dirty="0">
                <a:solidFill>
                  <a:srgbClr val="1F1F1F"/>
                </a:solidFill>
                <a:latin typeface="PT Serif" panose="020A0603040505020204" pitchFamily="18" charset="-52"/>
              </a:rPr>
              <a:t> </a:t>
            </a:r>
            <a:r>
              <a:rPr lang="ru-RU" dirty="0" err="1">
                <a:solidFill>
                  <a:srgbClr val="1F1F1F"/>
                </a:solidFill>
                <a:latin typeface="PT Serif" panose="020A0603040505020204" pitchFamily="18" charset="-52"/>
              </a:rPr>
              <a:t>наступні</a:t>
            </a:r>
            <a:r>
              <a:rPr lang="ru-RU" dirty="0">
                <a:solidFill>
                  <a:srgbClr val="1F1F1F"/>
                </a:solidFill>
                <a:latin typeface="PT Serif" panose="020A0603040505020204" pitchFamily="18" charset="-52"/>
              </a:rPr>
              <a:t>: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5017FE2-2663-4216-B395-A2B3FA113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347" y="2671763"/>
            <a:ext cx="9558528" cy="3762375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ru-RU" dirty="0" err="1">
                <a:solidFill>
                  <a:srgbClr val="1F1F1F"/>
                </a:solidFill>
              </a:rPr>
              <a:t>Підкуп</a:t>
            </a:r>
            <a:r>
              <a:rPr lang="ru-RU" dirty="0">
                <a:solidFill>
                  <a:srgbClr val="1F1F1F"/>
                </a:solidFill>
              </a:rPr>
              <a:t> і </a:t>
            </a:r>
            <a:r>
              <a:rPr lang="ru-RU" dirty="0" err="1">
                <a:solidFill>
                  <a:srgbClr val="1F1F1F"/>
                </a:solidFill>
              </a:rPr>
              <a:t>хабарництво</a:t>
            </a:r>
            <a:r>
              <a:rPr lang="ru-RU" dirty="0">
                <a:solidFill>
                  <a:srgbClr val="1F1F1F"/>
                </a:solidFill>
              </a:rPr>
              <a:t> (при </a:t>
            </a:r>
            <a:r>
              <a:rPr lang="ru-RU" dirty="0" err="1">
                <a:solidFill>
                  <a:srgbClr val="1F1F1F"/>
                </a:solidFill>
              </a:rPr>
              <a:t>складанні</a:t>
            </a:r>
            <a:r>
              <a:rPr lang="ru-RU" dirty="0">
                <a:solidFill>
                  <a:srgbClr val="1F1F1F"/>
                </a:solidFill>
              </a:rPr>
              <a:t> </a:t>
            </a:r>
            <a:r>
              <a:rPr lang="ru-RU" dirty="0" err="1">
                <a:solidFill>
                  <a:srgbClr val="1F1F1F"/>
                </a:solidFill>
              </a:rPr>
              <a:t>іспитів</a:t>
            </a:r>
            <a:r>
              <a:rPr lang="ru-RU" dirty="0">
                <a:solidFill>
                  <a:srgbClr val="1F1F1F"/>
                </a:solidFill>
              </a:rPr>
              <a:t>);</a:t>
            </a:r>
          </a:p>
          <a:p>
            <a:pPr algn="just">
              <a:buFontTx/>
              <a:buChar char="-"/>
            </a:pPr>
            <a:r>
              <a:rPr lang="ru-RU" dirty="0" err="1">
                <a:solidFill>
                  <a:srgbClr val="1F1F1F"/>
                </a:solidFill>
              </a:rPr>
              <a:t>Відмивання</a:t>
            </a:r>
            <a:r>
              <a:rPr lang="ru-RU" dirty="0">
                <a:solidFill>
                  <a:srgbClr val="1F1F1F"/>
                </a:solidFill>
              </a:rPr>
              <a:t> </a:t>
            </a:r>
            <a:r>
              <a:rPr lang="ru-RU" dirty="0" err="1">
                <a:solidFill>
                  <a:srgbClr val="1F1F1F"/>
                </a:solidFill>
              </a:rPr>
              <a:t>коштів</a:t>
            </a:r>
            <a:r>
              <a:rPr lang="ru-RU" dirty="0">
                <a:solidFill>
                  <a:srgbClr val="1F1F1F"/>
                </a:solidFill>
              </a:rPr>
              <a:t> при </a:t>
            </a:r>
            <a:r>
              <a:rPr lang="ru-RU" dirty="0" err="1">
                <a:solidFill>
                  <a:srgbClr val="1F1F1F"/>
                </a:solidFill>
              </a:rPr>
              <a:t>закупівлі</a:t>
            </a:r>
            <a:r>
              <a:rPr lang="ru-RU" dirty="0">
                <a:solidFill>
                  <a:srgbClr val="1F1F1F"/>
                </a:solidFill>
              </a:rPr>
              <a:t> </a:t>
            </a:r>
            <a:r>
              <a:rPr lang="ru-RU" dirty="0" err="1">
                <a:solidFill>
                  <a:srgbClr val="1F1F1F"/>
                </a:solidFill>
              </a:rPr>
              <a:t>дронів</a:t>
            </a:r>
            <a:r>
              <a:rPr lang="ru-RU" dirty="0">
                <a:solidFill>
                  <a:srgbClr val="1F1F1F"/>
                </a:solidFill>
              </a:rPr>
              <a:t> (</a:t>
            </a:r>
            <a:r>
              <a:rPr lang="ru-RU" dirty="0" err="1">
                <a:solidFill>
                  <a:srgbClr val="1F1F1F"/>
                </a:solidFill>
              </a:rPr>
              <a:t>втраті</a:t>
            </a:r>
            <a:r>
              <a:rPr lang="ru-RU" dirty="0">
                <a:solidFill>
                  <a:srgbClr val="1F1F1F"/>
                </a:solidFill>
              </a:rPr>
              <a:t> </a:t>
            </a:r>
            <a:r>
              <a:rPr lang="ru-RU" dirty="0" err="1">
                <a:solidFill>
                  <a:srgbClr val="1F1F1F"/>
                </a:solidFill>
              </a:rPr>
              <a:t>дронів</a:t>
            </a:r>
            <a:r>
              <a:rPr lang="ru-RU" dirty="0">
                <a:solidFill>
                  <a:srgbClr val="1F1F1F"/>
                </a:solidFill>
              </a:rPr>
              <a:t> при </a:t>
            </a:r>
            <a:r>
              <a:rPr lang="ru-RU" dirty="0" err="1">
                <a:solidFill>
                  <a:srgbClr val="1F1F1F"/>
                </a:solidFill>
              </a:rPr>
              <a:t>виконанні</a:t>
            </a:r>
            <a:r>
              <a:rPr lang="ru-RU" dirty="0">
                <a:solidFill>
                  <a:srgbClr val="1F1F1F"/>
                </a:solidFill>
              </a:rPr>
              <a:t> </a:t>
            </a:r>
            <a:r>
              <a:rPr lang="ru-RU" dirty="0" err="1">
                <a:solidFill>
                  <a:srgbClr val="1F1F1F"/>
                </a:solidFill>
              </a:rPr>
              <a:t>навчальних</a:t>
            </a:r>
            <a:r>
              <a:rPr lang="ru-RU" dirty="0">
                <a:solidFill>
                  <a:srgbClr val="1F1F1F"/>
                </a:solidFill>
              </a:rPr>
              <a:t> </a:t>
            </a:r>
            <a:r>
              <a:rPr lang="ru-RU" dirty="0" err="1">
                <a:solidFill>
                  <a:srgbClr val="1F1F1F"/>
                </a:solidFill>
              </a:rPr>
              <a:t>тренувань</a:t>
            </a:r>
            <a:r>
              <a:rPr lang="ru-RU" dirty="0">
                <a:solidFill>
                  <a:srgbClr val="1F1F1F"/>
                </a:solidFill>
              </a:rPr>
              <a:t>);</a:t>
            </a:r>
          </a:p>
          <a:p>
            <a:pPr algn="just">
              <a:buFontTx/>
              <a:buChar char="-"/>
            </a:pPr>
            <a:r>
              <a:rPr lang="ru-RU" dirty="0" err="1">
                <a:solidFill>
                  <a:srgbClr val="1F1F1F"/>
                </a:solidFill>
              </a:rPr>
              <a:t>Конкурентна</a:t>
            </a:r>
            <a:r>
              <a:rPr lang="ru-RU" dirty="0">
                <a:solidFill>
                  <a:srgbClr val="1F1F1F"/>
                </a:solidFill>
              </a:rPr>
              <a:t> </a:t>
            </a:r>
            <a:r>
              <a:rPr lang="ru-RU" dirty="0" err="1">
                <a:solidFill>
                  <a:srgbClr val="1F1F1F"/>
                </a:solidFill>
              </a:rPr>
              <a:t>змова</a:t>
            </a:r>
            <a:r>
              <a:rPr lang="ru-RU" dirty="0">
                <a:solidFill>
                  <a:srgbClr val="1F1F1F"/>
                </a:solidFill>
              </a:rPr>
              <a:t> при </a:t>
            </a:r>
            <a:r>
              <a:rPr lang="ru-RU" dirty="0" err="1">
                <a:solidFill>
                  <a:srgbClr val="1F1F1F"/>
                </a:solidFill>
              </a:rPr>
              <a:t>закупівлі</a:t>
            </a:r>
            <a:r>
              <a:rPr lang="ru-RU" dirty="0">
                <a:solidFill>
                  <a:srgbClr val="1F1F1F"/>
                </a:solidFill>
              </a:rPr>
              <a:t> БПЛА;</a:t>
            </a:r>
          </a:p>
          <a:p>
            <a:pPr algn="just">
              <a:buFontTx/>
              <a:buChar char="-"/>
            </a:pPr>
            <a:r>
              <a:rPr lang="ru-RU" dirty="0" err="1">
                <a:solidFill>
                  <a:srgbClr val="1F1F1F"/>
                </a:solidFill>
              </a:rPr>
              <a:t>Несплата</a:t>
            </a:r>
            <a:r>
              <a:rPr lang="ru-RU" dirty="0">
                <a:solidFill>
                  <a:srgbClr val="1F1F1F"/>
                </a:solidFill>
              </a:rPr>
              <a:t> </a:t>
            </a:r>
            <a:r>
              <a:rPr lang="ru-RU" dirty="0" err="1">
                <a:solidFill>
                  <a:srgbClr val="1F1F1F"/>
                </a:solidFill>
              </a:rPr>
              <a:t>податків</a:t>
            </a:r>
            <a:r>
              <a:rPr lang="ru-RU" dirty="0">
                <a:solidFill>
                  <a:srgbClr val="1F1F1F"/>
                </a:solidFill>
              </a:rPr>
              <a:t>;</a:t>
            </a:r>
          </a:p>
          <a:p>
            <a:pPr algn="just">
              <a:buFontTx/>
              <a:buChar char="-"/>
            </a:pPr>
            <a:r>
              <a:rPr lang="ru-RU" dirty="0" err="1">
                <a:solidFill>
                  <a:srgbClr val="1F1F1F"/>
                </a:solidFill>
              </a:rPr>
              <a:t>Порушення</a:t>
            </a:r>
            <a:r>
              <a:rPr lang="ru-RU" dirty="0">
                <a:solidFill>
                  <a:srgbClr val="1F1F1F"/>
                </a:solidFill>
              </a:rPr>
              <a:t> прав на </a:t>
            </a:r>
            <a:r>
              <a:rPr lang="ru-RU" dirty="0" err="1">
                <a:solidFill>
                  <a:srgbClr val="1F1F1F"/>
                </a:solidFill>
              </a:rPr>
              <a:t>користування</a:t>
            </a:r>
            <a:r>
              <a:rPr lang="ru-RU" dirty="0">
                <a:solidFill>
                  <a:srgbClr val="1F1F1F"/>
                </a:solidFill>
              </a:rPr>
              <a:t> </a:t>
            </a:r>
            <a:r>
              <a:rPr lang="ru-RU" dirty="0" err="1">
                <a:solidFill>
                  <a:srgbClr val="1F1F1F"/>
                </a:solidFill>
              </a:rPr>
              <a:t>винаходами</a:t>
            </a:r>
            <a:r>
              <a:rPr lang="ru-RU" dirty="0">
                <a:solidFill>
                  <a:srgbClr val="1F1F1F"/>
                </a:solidFill>
              </a:rPr>
              <a:t> та </a:t>
            </a:r>
            <a:r>
              <a:rPr lang="ru-RU" dirty="0" err="1">
                <a:solidFill>
                  <a:srgbClr val="1F1F1F"/>
                </a:solidFill>
              </a:rPr>
              <a:t>промисловими</a:t>
            </a:r>
            <a:r>
              <a:rPr lang="ru-RU" dirty="0">
                <a:solidFill>
                  <a:srgbClr val="1F1F1F"/>
                </a:solidFill>
              </a:rPr>
              <a:t> моделями та </a:t>
            </a:r>
            <a:r>
              <a:rPr lang="ru-RU" dirty="0" err="1">
                <a:solidFill>
                  <a:srgbClr val="1F1F1F"/>
                </a:solidFill>
              </a:rPr>
              <a:t>зразками</a:t>
            </a:r>
            <a:r>
              <a:rPr lang="ru-RU" dirty="0">
                <a:solidFill>
                  <a:srgbClr val="1F1F1F"/>
                </a:solidFill>
              </a:rPr>
              <a:t>;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71061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E032D2-A030-47FA-B467-E77B13E27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Етап</a:t>
            </a:r>
            <a:r>
              <a:rPr lang="ru-RU" dirty="0"/>
              <a:t> 2: </a:t>
            </a: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антикорупційної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D898E89-BD4F-4EC4-B6A0-EF057C625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9482328" cy="4351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/>
              <a:t>Створення робочої групи:</a:t>
            </a:r>
          </a:p>
          <a:p>
            <a:pPr algn="just"/>
            <a:r>
              <a:rPr lang="ru-RU" b="0" i="0" dirty="0" err="1">
                <a:solidFill>
                  <a:srgbClr val="1F1F1F"/>
                </a:solidFill>
                <a:effectLst/>
              </a:rPr>
              <a:t>Найняти</a:t>
            </a:r>
            <a:r>
              <a:rPr lang="ru-RU" b="0" i="0" dirty="0">
                <a:solidFill>
                  <a:srgbClr val="1F1F1F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1F1F1F"/>
                </a:solidFill>
                <a:effectLst/>
              </a:rPr>
              <a:t>або</a:t>
            </a:r>
            <a:r>
              <a:rPr lang="ru-RU" b="0" i="0" dirty="0">
                <a:solidFill>
                  <a:srgbClr val="1F1F1F"/>
                </a:solidFill>
                <a:effectLst/>
              </a:rPr>
              <a:t> </a:t>
            </a:r>
            <a:r>
              <a:rPr lang="ru-RU" b="0" i="0" dirty="0" err="1">
                <a:solidFill>
                  <a:srgbClr val="1F1F1F"/>
                </a:solidFill>
                <a:effectLst/>
              </a:rPr>
              <a:t>призначити</a:t>
            </a:r>
            <a:r>
              <a:rPr lang="ru-RU" b="0" i="0" dirty="0">
                <a:solidFill>
                  <a:srgbClr val="1F1F1F"/>
                </a:solidFill>
                <a:effectLst/>
              </a:rPr>
              <a:t> </a:t>
            </a:r>
            <a:r>
              <a:rPr lang="ru-RU" dirty="0" err="1">
                <a:solidFill>
                  <a:srgbClr val="1F1F1F"/>
                </a:solidFill>
              </a:rPr>
              <a:t>співробітника</a:t>
            </a:r>
            <a:r>
              <a:rPr lang="ru-RU" dirty="0">
                <a:solidFill>
                  <a:srgbClr val="1F1F1F"/>
                </a:solidFill>
              </a:rPr>
              <a:t>, </a:t>
            </a:r>
            <a:r>
              <a:rPr lang="ru-RU" dirty="0" err="1">
                <a:solidFill>
                  <a:srgbClr val="1F1F1F"/>
                </a:solidFill>
              </a:rPr>
              <a:t>відповідального</a:t>
            </a:r>
            <a:r>
              <a:rPr lang="ru-RU" dirty="0">
                <a:solidFill>
                  <a:srgbClr val="1F1F1F"/>
                </a:solidFill>
              </a:rPr>
              <a:t> за </a:t>
            </a:r>
            <a:r>
              <a:rPr lang="ru-RU" dirty="0" err="1">
                <a:solidFill>
                  <a:srgbClr val="1F1F1F"/>
                </a:solidFill>
              </a:rPr>
              <a:t>управління</a:t>
            </a:r>
            <a:r>
              <a:rPr lang="ru-RU" dirty="0">
                <a:solidFill>
                  <a:srgbClr val="1F1F1F"/>
                </a:solidFill>
              </a:rPr>
              <a:t> </a:t>
            </a:r>
            <a:r>
              <a:rPr lang="ru-RU" dirty="0" err="1">
                <a:solidFill>
                  <a:srgbClr val="1F1F1F"/>
                </a:solidFill>
              </a:rPr>
              <a:t>ризиками</a:t>
            </a:r>
            <a:r>
              <a:rPr lang="ru-RU" dirty="0">
                <a:solidFill>
                  <a:srgbClr val="1F1F1F"/>
                </a:solidFill>
              </a:rPr>
              <a:t>. </a:t>
            </a:r>
            <a:r>
              <a:rPr lang="ru-RU" dirty="0" err="1">
                <a:solidFill>
                  <a:srgbClr val="1F1F1F"/>
                </a:solidFill>
              </a:rPr>
              <a:t>Дієвішим</a:t>
            </a:r>
            <a:r>
              <a:rPr lang="ru-RU" dirty="0">
                <a:solidFill>
                  <a:srgbClr val="1F1F1F"/>
                </a:solidFill>
              </a:rPr>
              <a:t> буде </a:t>
            </a:r>
            <a:r>
              <a:rPr lang="ru-RU" dirty="0" err="1">
                <a:solidFill>
                  <a:srgbClr val="1F1F1F"/>
                </a:solidFill>
              </a:rPr>
              <a:t>залучення</a:t>
            </a:r>
            <a:r>
              <a:rPr lang="ru-RU" dirty="0">
                <a:solidFill>
                  <a:srgbClr val="1F1F1F"/>
                </a:solidFill>
              </a:rPr>
              <a:t> такого </a:t>
            </a:r>
            <a:r>
              <a:rPr lang="ru-RU" dirty="0" err="1">
                <a:solidFill>
                  <a:srgbClr val="1F1F1F"/>
                </a:solidFill>
              </a:rPr>
              <a:t>співробітника</a:t>
            </a:r>
            <a:r>
              <a:rPr lang="ru-RU" dirty="0">
                <a:solidFill>
                  <a:srgbClr val="1F1F1F"/>
                </a:solidFill>
              </a:rPr>
              <a:t> з-</a:t>
            </a:r>
            <a:r>
              <a:rPr lang="ru-RU" dirty="0" err="1">
                <a:solidFill>
                  <a:srgbClr val="1F1F1F"/>
                </a:solidFill>
              </a:rPr>
              <a:t>зовні</a:t>
            </a:r>
            <a:r>
              <a:rPr lang="ru-RU" dirty="0">
                <a:solidFill>
                  <a:srgbClr val="1F1F1F"/>
                </a:solidFill>
              </a:rPr>
              <a:t> (аутсорсинг) за для </a:t>
            </a:r>
            <a:r>
              <a:rPr lang="ru-RU" dirty="0" err="1">
                <a:solidFill>
                  <a:srgbClr val="1F1F1F"/>
                </a:solidFill>
              </a:rPr>
              <a:t>відсутності</a:t>
            </a:r>
            <a:r>
              <a:rPr lang="ru-RU" dirty="0">
                <a:solidFill>
                  <a:srgbClr val="1F1F1F"/>
                </a:solidFill>
              </a:rPr>
              <a:t> </a:t>
            </a:r>
            <a:r>
              <a:rPr lang="ru-RU" dirty="0" err="1">
                <a:solidFill>
                  <a:srgbClr val="1F1F1F"/>
                </a:solidFill>
              </a:rPr>
              <a:t>власної</a:t>
            </a:r>
            <a:r>
              <a:rPr lang="ru-RU" dirty="0">
                <a:solidFill>
                  <a:srgbClr val="1F1F1F"/>
                </a:solidFill>
              </a:rPr>
              <a:t> </a:t>
            </a:r>
            <a:r>
              <a:rPr lang="ru-RU" dirty="0" err="1">
                <a:solidFill>
                  <a:srgbClr val="1F1F1F"/>
                </a:solidFill>
              </a:rPr>
              <a:t>зацікавленості</a:t>
            </a:r>
            <a:r>
              <a:rPr lang="ru-RU" dirty="0">
                <a:solidFill>
                  <a:srgbClr val="1F1F1F"/>
                </a:solidFill>
              </a:rPr>
              <a:t> в </a:t>
            </a:r>
            <a:r>
              <a:rPr lang="ru-RU" dirty="0" err="1">
                <a:solidFill>
                  <a:srgbClr val="1F1F1F"/>
                </a:solidFill>
              </a:rPr>
              <a:t>даному</a:t>
            </a:r>
            <a:r>
              <a:rPr lang="ru-RU" dirty="0">
                <a:solidFill>
                  <a:srgbClr val="1F1F1F"/>
                </a:solidFill>
              </a:rPr>
              <a:t> </a:t>
            </a:r>
            <a:r>
              <a:rPr lang="ru-RU" dirty="0" err="1">
                <a:solidFill>
                  <a:srgbClr val="1F1F1F"/>
                </a:solidFill>
              </a:rPr>
              <a:t>бізнесі</a:t>
            </a:r>
            <a:r>
              <a:rPr lang="ru-RU" dirty="0">
                <a:solidFill>
                  <a:srgbClr val="1F1F1F"/>
                </a:solidFill>
              </a:rPr>
              <a:t>. </a:t>
            </a:r>
            <a:r>
              <a:rPr lang="ru-RU" dirty="0" err="1">
                <a:solidFill>
                  <a:srgbClr val="1F1F1F"/>
                </a:solidFill>
              </a:rPr>
              <a:t>Краще</a:t>
            </a:r>
            <a:r>
              <a:rPr lang="ru-RU" dirty="0">
                <a:solidFill>
                  <a:srgbClr val="1F1F1F"/>
                </a:solidFill>
              </a:rPr>
              <a:t> </a:t>
            </a:r>
            <a:r>
              <a:rPr lang="ru-RU" dirty="0" err="1">
                <a:solidFill>
                  <a:srgbClr val="1F1F1F"/>
                </a:solidFill>
              </a:rPr>
              <a:t>щоб</a:t>
            </a:r>
            <a:r>
              <a:rPr lang="ru-RU" dirty="0">
                <a:solidFill>
                  <a:srgbClr val="1F1F1F"/>
                </a:solidFill>
              </a:rPr>
              <a:t> </a:t>
            </a:r>
            <a:r>
              <a:rPr lang="ru-RU" dirty="0" err="1">
                <a:solidFill>
                  <a:srgbClr val="1F1F1F"/>
                </a:solidFill>
              </a:rPr>
              <a:t>цю</a:t>
            </a:r>
            <a:r>
              <a:rPr lang="ru-RU" dirty="0">
                <a:solidFill>
                  <a:srgbClr val="1F1F1F"/>
                </a:solidFill>
              </a:rPr>
              <a:t> посаду </a:t>
            </a:r>
            <a:r>
              <a:rPr lang="ru-RU" dirty="0" err="1">
                <a:solidFill>
                  <a:srgbClr val="1F1F1F"/>
                </a:solidFill>
              </a:rPr>
              <a:t>займала</a:t>
            </a:r>
            <a:r>
              <a:rPr lang="ru-RU" dirty="0">
                <a:solidFill>
                  <a:srgbClr val="1F1F1F"/>
                </a:solidFill>
              </a:rPr>
              <a:t> особа з </a:t>
            </a:r>
            <a:r>
              <a:rPr lang="ru-RU" dirty="0" err="1">
                <a:solidFill>
                  <a:srgbClr val="1F1F1F"/>
                </a:solidFill>
              </a:rPr>
              <a:t>юридичною</a:t>
            </a:r>
            <a:r>
              <a:rPr lang="ru-RU" dirty="0">
                <a:solidFill>
                  <a:srgbClr val="1F1F1F"/>
                </a:solidFill>
              </a:rPr>
              <a:t> </a:t>
            </a:r>
            <a:r>
              <a:rPr lang="ru-RU" dirty="0" err="1">
                <a:solidFill>
                  <a:srgbClr val="1F1F1F"/>
                </a:solidFill>
              </a:rPr>
              <a:t>освітою</a:t>
            </a:r>
            <a:r>
              <a:rPr lang="ru-RU" dirty="0">
                <a:solidFill>
                  <a:srgbClr val="1F1F1F"/>
                </a:solidFill>
              </a:rPr>
              <a:t> </a:t>
            </a:r>
            <a:r>
              <a:rPr lang="ru-RU" dirty="0" err="1">
                <a:solidFill>
                  <a:srgbClr val="1F1F1F"/>
                </a:solidFill>
              </a:rPr>
              <a:t>або</a:t>
            </a:r>
            <a:r>
              <a:rPr lang="ru-RU" dirty="0">
                <a:solidFill>
                  <a:srgbClr val="1F1F1F"/>
                </a:solidFill>
              </a:rPr>
              <a:t> </a:t>
            </a:r>
            <a:r>
              <a:rPr lang="ru-RU" dirty="0" err="1">
                <a:solidFill>
                  <a:srgbClr val="1F1F1F"/>
                </a:solidFill>
              </a:rPr>
              <a:t>досвідом</a:t>
            </a:r>
            <a:r>
              <a:rPr lang="ru-RU" dirty="0">
                <a:solidFill>
                  <a:srgbClr val="1F1F1F"/>
                </a:solidFill>
              </a:rPr>
              <a:t> </a:t>
            </a:r>
            <a:r>
              <a:rPr lang="ru-RU" dirty="0" err="1">
                <a:solidFill>
                  <a:srgbClr val="1F1F1F"/>
                </a:solidFill>
              </a:rPr>
              <a:t>роботи</a:t>
            </a:r>
            <a:r>
              <a:rPr lang="ru-RU" dirty="0">
                <a:solidFill>
                  <a:srgbClr val="1F1F1F"/>
                </a:solidFill>
              </a:rPr>
              <a:t> в </a:t>
            </a:r>
            <a:r>
              <a:rPr lang="ru-RU" dirty="0" err="1">
                <a:solidFill>
                  <a:srgbClr val="1F1F1F"/>
                </a:solidFill>
              </a:rPr>
              <a:t>правоохоронних</a:t>
            </a:r>
            <a:r>
              <a:rPr lang="ru-RU" dirty="0">
                <a:solidFill>
                  <a:srgbClr val="1F1F1F"/>
                </a:solidFill>
              </a:rPr>
              <a:t> органах. </a:t>
            </a:r>
            <a:endParaRPr lang="ru-RU" b="1" dirty="0">
              <a:solidFill>
                <a:srgbClr val="1F1F1F"/>
              </a:solidFill>
            </a:endParaRPr>
          </a:p>
          <a:p>
            <a:r>
              <a:rPr lang="uk-UA" dirty="0"/>
              <a:t>Включення представників адміністрації, тренерів та учасників навчання в групу для розробки антикорупційної політики.</a:t>
            </a:r>
          </a:p>
          <a:p>
            <a:pPr marL="0" indent="0">
              <a:buNone/>
            </a:pPr>
            <a:r>
              <a:rPr lang="uk-UA" b="1" dirty="0"/>
              <a:t>Визначення заборонених дій та покарань:</a:t>
            </a:r>
          </a:p>
          <a:p>
            <a:r>
              <a:rPr lang="uk-UA" dirty="0"/>
              <a:t>Визначення конкретних вчинків, які вважатимуться корупцією.</a:t>
            </a:r>
          </a:p>
          <a:p>
            <a:r>
              <a:rPr lang="uk-UA" dirty="0"/>
              <a:t>Встановлення санкцій та покарань за порушення антикорупційних правил.</a:t>
            </a:r>
          </a:p>
        </p:txBody>
      </p:sp>
    </p:spTree>
    <p:extLst>
      <p:ext uri="{BB962C8B-B14F-4D97-AF65-F5344CB8AC3E}">
        <p14:creationId xmlns:p14="http://schemas.microsoft.com/office/powerpoint/2010/main" val="1914055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711BB34-D207-411F-9FB9-3F8CC9577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" y="579120"/>
            <a:ext cx="10180320" cy="5601017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err="1"/>
              <a:t>Антикорупційна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 є </a:t>
            </a:r>
            <a:r>
              <a:rPr lang="ru-RU" dirty="0" err="1"/>
              <a:t>комплексним</a:t>
            </a:r>
            <a:r>
              <a:rPr lang="ru-RU" dirty="0"/>
              <a:t> набором </a:t>
            </a:r>
            <a:r>
              <a:rPr lang="ru-RU" dirty="0" err="1"/>
              <a:t>стратегій</a:t>
            </a:r>
            <a:r>
              <a:rPr lang="ru-RU" dirty="0"/>
              <a:t>, процедур, норм та </a:t>
            </a:r>
            <a:r>
              <a:rPr lang="ru-RU" dirty="0" err="1"/>
              <a:t>стандартів</a:t>
            </a:r>
            <a:r>
              <a:rPr lang="ru-RU" dirty="0"/>
              <a:t>, </a:t>
            </a:r>
            <a:r>
              <a:rPr lang="ru-RU" dirty="0" err="1"/>
              <a:t>спрямованих</a:t>
            </a:r>
            <a:r>
              <a:rPr lang="ru-RU" dirty="0"/>
              <a:t> на </a:t>
            </a:r>
            <a:r>
              <a:rPr lang="ru-RU" dirty="0" err="1"/>
              <a:t>запобігання</a:t>
            </a:r>
            <a:r>
              <a:rPr lang="ru-RU" dirty="0"/>
              <a:t> та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 в </a:t>
            </a:r>
            <a:r>
              <a:rPr lang="ru-RU" dirty="0" err="1"/>
              <a:t>організації</a:t>
            </a:r>
            <a:r>
              <a:rPr lang="ru-RU" dirty="0"/>
              <a:t>. Вона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, </a:t>
            </a:r>
            <a:r>
              <a:rPr lang="ru-RU" dirty="0" err="1"/>
              <a:t>цінності</a:t>
            </a:r>
            <a:r>
              <a:rPr lang="ru-RU" dirty="0"/>
              <a:t> та </a:t>
            </a:r>
            <a:r>
              <a:rPr lang="ru-RU" dirty="0" err="1"/>
              <a:t>механізми</a:t>
            </a:r>
            <a:r>
              <a:rPr lang="ru-RU" dirty="0"/>
              <a:t> для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чесного</a:t>
            </a:r>
            <a:r>
              <a:rPr lang="ru-RU" dirty="0"/>
              <a:t> та </a:t>
            </a:r>
            <a:r>
              <a:rPr lang="ru-RU" dirty="0" err="1"/>
              <a:t>етичного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.</a:t>
            </a:r>
            <a:r>
              <a:rPr lang="uk-UA" dirty="0"/>
              <a:t> Тому доцільно створити </a:t>
            </a:r>
            <a:r>
              <a:rPr lang="uk-UA" b="1" dirty="0"/>
              <a:t>Кодекс корпоративної етики приватної школи тактичного пілотування </a:t>
            </a:r>
            <a:r>
              <a:rPr lang="uk-UA" b="1" dirty="0" err="1"/>
              <a:t>дронів</a:t>
            </a:r>
            <a:r>
              <a:rPr lang="uk-UA" b="1" dirty="0"/>
              <a:t> «</a:t>
            </a:r>
            <a:r>
              <a:rPr lang="en-US" b="1" dirty="0" err="1"/>
              <a:t>Kvadro</a:t>
            </a:r>
            <a:r>
              <a:rPr lang="uk-UA" b="1" dirty="0"/>
              <a:t>»</a:t>
            </a:r>
            <a:r>
              <a:rPr lang="uk-UA" dirty="0"/>
              <a:t>,</a:t>
            </a:r>
            <a:r>
              <a:rPr lang="uk-UA" b="1" dirty="0"/>
              <a:t> </a:t>
            </a:r>
            <a:r>
              <a:rPr lang="uk-UA" dirty="0"/>
              <a:t>який міститиме такі положення: </a:t>
            </a:r>
          </a:p>
          <a:p>
            <a:pPr marL="342900" indent="-342900" algn="just">
              <a:buAutoNum type="arabicPeriod"/>
            </a:pPr>
            <a:r>
              <a:rPr lang="uk-UA" dirty="0"/>
              <a:t>Місія і корпоративні цінності </a:t>
            </a:r>
          </a:p>
          <a:p>
            <a:pPr marL="342900" indent="-342900" algn="just">
              <a:buAutoNum type="arabicPeriod"/>
            </a:pPr>
            <a:r>
              <a:rPr lang="uk-UA" dirty="0"/>
              <a:t>Правили та принципи бізнес-етики </a:t>
            </a:r>
          </a:p>
          <a:p>
            <a:pPr marL="342900" indent="-342900" algn="just">
              <a:buAutoNum type="arabicPeriod"/>
            </a:pPr>
            <a:r>
              <a:rPr lang="uk-UA" dirty="0"/>
              <a:t>Принципи взаємодії між працівниками, учнями, тренерами, громадськістю</a:t>
            </a:r>
          </a:p>
          <a:p>
            <a:pPr marL="342900" indent="-342900" algn="just">
              <a:buAutoNum type="arabicPeriod"/>
            </a:pPr>
            <a:r>
              <a:rPr lang="ru-RU" dirty="0" err="1"/>
              <a:t>Політика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антимонопольного права, </a:t>
            </a:r>
            <a:r>
              <a:rPr lang="ru-RU" dirty="0" err="1"/>
              <a:t>конкуренції</a:t>
            </a:r>
            <a:endParaRPr lang="uk-UA" dirty="0"/>
          </a:p>
          <a:p>
            <a:pPr marL="342900" indent="-342900" algn="just">
              <a:buAutoNum type="arabicPeriod"/>
            </a:pPr>
            <a:r>
              <a:rPr lang="uk-UA" dirty="0"/>
              <a:t>Політика протидії шахрайству</a:t>
            </a:r>
          </a:p>
          <a:p>
            <a:pPr marL="342900" indent="-342900" algn="just">
              <a:buAutoNum type="arabicPeriod"/>
            </a:pPr>
            <a:r>
              <a:rPr lang="uk-UA" dirty="0"/>
              <a:t>Політика протидії корупції та відмиванню коштів</a:t>
            </a:r>
          </a:p>
          <a:p>
            <a:pPr marL="342900" indent="-342900" algn="just">
              <a:buAutoNum type="arabicPeriod"/>
            </a:pPr>
            <a:r>
              <a:rPr lang="uk-UA" dirty="0"/>
              <a:t>Відповідальність за порушення Кодексу</a:t>
            </a:r>
          </a:p>
          <a:p>
            <a:pPr marL="0" indent="0" algn="just">
              <a:buNone/>
            </a:pPr>
            <a:r>
              <a:rPr lang="uk-UA" dirty="0"/>
              <a:t>	Доцільно розглянути детальніше пункти 4-7 Кодексу корпоративної етики приватної школи тактичного пілотування </a:t>
            </a:r>
            <a:r>
              <a:rPr lang="uk-UA" dirty="0" err="1"/>
              <a:t>дронів</a:t>
            </a:r>
            <a:r>
              <a:rPr lang="uk-UA" dirty="0"/>
              <a:t> «</a:t>
            </a:r>
            <a:r>
              <a:rPr lang="en-US" dirty="0" err="1"/>
              <a:t>Kvadro</a:t>
            </a:r>
            <a:r>
              <a:rPr lang="uk-UA" dirty="0"/>
              <a:t>»</a:t>
            </a:r>
          </a:p>
          <a:p>
            <a:pPr marL="342900" indent="-342900" algn="just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1749648"/>
      </p:ext>
    </p:extLst>
  </p:cSld>
  <p:clrMapOvr>
    <a:masterClrMapping/>
  </p:clrMapOvr>
</p:sld>
</file>

<file path=ppt/theme/theme1.xml><?xml version="1.0" encoding="utf-8"?>
<a:theme xmlns:a="http://schemas.openxmlformats.org/drawingml/2006/main" name="Краєвид">
  <a:themeElements>
    <a:clrScheme name="Краєвид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Краєвид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Краєвид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Краєвид</Template>
  <TotalTime>190</TotalTime>
  <Words>2074</Words>
  <Application>Microsoft Office PowerPoint</Application>
  <PresentationFormat>Широкий екран</PresentationFormat>
  <Paragraphs>124</Paragraphs>
  <Slides>18</Slides>
  <Notes>2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18</vt:i4>
      </vt:variant>
    </vt:vector>
  </HeadingPairs>
  <TitlesOfParts>
    <vt:vector size="25" baseType="lpstr">
      <vt:lpstr>Arial</vt:lpstr>
      <vt:lpstr>Calibri</vt:lpstr>
      <vt:lpstr>Century Schoolbook</vt:lpstr>
      <vt:lpstr>PT Serif</vt:lpstr>
      <vt:lpstr>Times New Roman</vt:lpstr>
      <vt:lpstr>Wingdings 2</vt:lpstr>
      <vt:lpstr>Краєвид</vt:lpstr>
      <vt:lpstr>Комплаєнс-система  приватної школи тактичного пілотування дронів «Kvadro» </vt:lpstr>
      <vt:lpstr>Загальна концепція компанії</vt:lpstr>
      <vt:lpstr>Презентація PowerPoint</vt:lpstr>
      <vt:lpstr>Презентація PowerPoint</vt:lpstr>
      <vt:lpstr>Презентація PowerPoint</vt:lpstr>
      <vt:lpstr>Етап 1: Аналіз ситуації та визначення потреб </vt:lpstr>
      <vt:lpstr>Серед ризиків, які можить виникати при відкритті приватної школи тактичного пілотування дронів можна назвати наступні:</vt:lpstr>
      <vt:lpstr>Етап 2: Розробка антикорупційної політики</vt:lpstr>
      <vt:lpstr>Презентація PowerPoint</vt:lpstr>
      <vt:lpstr>Політика щодо антимонопольного права, конкуренції</vt:lpstr>
      <vt:lpstr>Політика протидії шахрайству</vt:lpstr>
      <vt:lpstr>Політика протидії корупції та відмиванню коштів</vt:lpstr>
      <vt:lpstr>Відповідальність за порушення Кодексу</vt:lpstr>
      <vt:lpstr>Етап 3: Запровадження антикорупційних процедур</vt:lpstr>
      <vt:lpstr>Презентація PowerPoint</vt:lpstr>
      <vt:lpstr>Етап 4: Впровадження моніторингових засобів</vt:lpstr>
      <vt:lpstr>Етап 5: Оцінка та постійне вдосконалення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Комплаєнс-система  приватної школи тактичного пілотування дронів </dc:title>
  <dc:creator>Admin</dc:creator>
  <cp:lastModifiedBy>Admin</cp:lastModifiedBy>
  <cp:revision>35</cp:revision>
  <dcterms:created xsi:type="dcterms:W3CDTF">2023-12-09T17:46:17Z</dcterms:created>
  <dcterms:modified xsi:type="dcterms:W3CDTF">2024-11-13T12:26:44Z</dcterms:modified>
</cp:coreProperties>
</file>