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9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 rtl="0">
      <a:defRPr lang="uk-UA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9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rtlCol="0" anchor="b">
            <a:normAutofit/>
          </a:bodyPr>
          <a:lstStyle>
            <a:lvl1pPr algn="ctr">
              <a:defRPr sz="4800"/>
            </a:lvl1pPr>
          </a:lstStyle>
          <a:p>
            <a:pPr rtl="0"/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 rtlCol="0"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87A34-81AB-432B-8DAE-1953F412C126}" type="datetimeFigureOut">
              <a:rPr lang="en-US" dirty="0"/>
              <a:t>10/28/2022</a:t>
            </a:fld>
            <a:endParaRPr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Місце для зображення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 rtlCol="0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87A34-81AB-432B-8DAE-1953F412C126}" type="datetimeFigureOut">
              <a:rPr lang="en-US" dirty="0"/>
              <a:t>10/28/2022</a:t>
            </a:fld>
            <a:endParaRPr lang="en-US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rtlCol="0" anchor="ctr"/>
          <a:lstStyle>
            <a:lvl1pPr algn="ctr">
              <a:defRPr sz="3200"/>
            </a:lvl1pPr>
          </a:lstStyle>
          <a:p>
            <a:pPr rtl="0"/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rtlCol="0"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87A34-81AB-432B-8DAE-1953F412C126}" type="datetimeFigureOut">
              <a:rPr lang="en-US" dirty="0"/>
              <a:t>10/28/2022</a:t>
            </a:fld>
            <a:endParaRPr lang="en-US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2" name="Місце для тексту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87A34-81AB-432B-8DAE-1953F412C126}" type="datetimeFigureOut">
              <a:rPr lang="en-US" dirty="0"/>
              <a:t>10/28/2022</a:t>
            </a:fld>
            <a:endParaRPr lang="en-US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sp>
        <p:nvSpPr>
          <p:cNvPr id="13" name="Текстове поле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rtl="0"/>
            <a:r>
              <a:rPr lang="uk" sz="8000">
                <a:solidFill>
                  <a:schemeClr val="tx1"/>
                </a:solidFill>
                <a:effectLst/>
              </a:rPr>
              <a:t>"</a:t>
            </a:r>
          </a:p>
        </p:txBody>
      </p:sp>
      <p:sp>
        <p:nvSpPr>
          <p:cNvPr id="14" name="Текстове поле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uk" sz="8000">
                <a:solidFill>
                  <a:schemeClr val="tx1"/>
                </a:solidFill>
                <a:effectLst/>
              </a:rPr>
              <a:t>"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з імен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rtlCol="0" anchor="b"/>
          <a:lstStyle>
            <a:lvl1pPr algn="ctr">
              <a:defRPr sz="3200"/>
            </a:lvl1pPr>
          </a:lstStyle>
          <a:p>
            <a:pPr rtl="0"/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rtlCol="0"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87A34-81AB-432B-8DAE-1953F412C126}" type="datetimeFigureOut">
              <a:rPr lang="en-US" dirty="0"/>
              <a:t>10/28/2022</a:t>
            </a:fld>
            <a:endParaRPr lang="en-US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стовпці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 rtlCol="0"/>
          <a:lstStyle/>
          <a:p>
            <a:pPr rtl="0"/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7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smtClean="0"/>
              <a:t>Зразок тексту</a:t>
            </a:r>
          </a:p>
        </p:txBody>
      </p:sp>
      <p:sp>
        <p:nvSpPr>
          <p:cNvPr id="8" name="Місце для тексту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smtClean="0"/>
              <a:t>Зразок тексту</a:t>
            </a:r>
          </a:p>
        </p:txBody>
      </p:sp>
      <p:sp>
        <p:nvSpPr>
          <p:cNvPr id="9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smtClean="0"/>
              <a:t>Зразок тексту</a:t>
            </a:r>
          </a:p>
        </p:txBody>
      </p:sp>
      <p:sp>
        <p:nvSpPr>
          <p:cNvPr id="10" name="Місце для тексту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smtClean="0"/>
              <a:t>Зразок тексту</a:t>
            </a:r>
          </a:p>
        </p:txBody>
      </p:sp>
      <p:sp>
        <p:nvSpPr>
          <p:cNvPr id="11" name="Місце для тексту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smtClean="0"/>
              <a:t>Зразок тексту</a:t>
            </a:r>
          </a:p>
        </p:txBody>
      </p:sp>
      <p:sp>
        <p:nvSpPr>
          <p:cNvPr id="12" name="Місце для тексту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smtClean="0"/>
              <a:t>Зразок тексту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87A34-81AB-432B-8DAE-1953F412C126}" type="datetimeFigureOut">
              <a:rPr lang="en-US" dirty="0"/>
              <a:t>10/28/2022</a:t>
            </a:fld>
            <a:endParaRPr lang="en-US" dirty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стовпці зображе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Заголовок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 rtlCol="0"/>
          <a:lstStyle/>
          <a:p>
            <a:pPr rtl="0"/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9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smtClean="0"/>
              <a:t>Зразок тексту</a:t>
            </a:r>
          </a:p>
        </p:txBody>
      </p:sp>
      <p:sp>
        <p:nvSpPr>
          <p:cNvPr id="20" name="Місце для зображення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Місце для тексту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smtClean="0"/>
              <a:t>Зразок тексту</a:t>
            </a:r>
          </a:p>
        </p:txBody>
      </p:sp>
      <p:sp>
        <p:nvSpPr>
          <p:cNvPr id="22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smtClean="0"/>
              <a:t>Зразок тексту</a:t>
            </a:r>
          </a:p>
        </p:txBody>
      </p:sp>
      <p:sp>
        <p:nvSpPr>
          <p:cNvPr id="23" name="Місце для зображення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Місце для тексту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smtClean="0"/>
              <a:t>Зразок тексту</a:t>
            </a:r>
          </a:p>
        </p:txBody>
      </p:sp>
      <p:sp>
        <p:nvSpPr>
          <p:cNvPr id="25" name="Місце для тексту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smtClean="0"/>
              <a:t>Зразок тексту</a:t>
            </a:r>
          </a:p>
        </p:txBody>
      </p:sp>
      <p:sp>
        <p:nvSpPr>
          <p:cNvPr id="26" name="Місце для зображення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Місце для тексту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smtClean="0"/>
              <a:t>Зразок тексту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87A34-81AB-432B-8DAE-1953F412C126}" type="datetimeFigureOut">
              <a:rPr lang="en-US" dirty="0"/>
              <a:t>10/28/2022</a:t>
            </a:fld>
            <a:endParaRPr lang="en-US" dirty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1" name="Місце для вертикального тексту 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 rtlCol="0"/>
          <a:lstStyle/>
          <a:p>
            <a:pPr lvl="0" rtl="0"/>
            <a:r>
              <a:rPr lang="uk-UA" smtClean="0"/>
              <a:t>Зразок тексту</a:t>
            </a:r>
          </a:p>
          <a:p>
            <a:pPr lvl="1" rtl="0"/>
            <a:r>
              <a:rPr lang="uk-UA" smtClean="0"/>
              <a:t>Другий рівень</a:t>
            </a:r>
          </a:p>
          <a:p>
            <a:pPr lvl="2" rtl="0"/>
            <a:r>
              <a:rPr lang="uk-UA" smtClean="0"/>
              <a:t>Третій рівень</a:t>
            </a:r>
          </a:p>
          <a:p>
            <a:pPr lvl="3" rtl="0"/>
            <a:r>
              <a:rPr lang="uk-UA" smtClean="0"/>
              <a:t>Четвертий рівень</a:t>
            </a:r>
          </a:p>
          <a:p>
            <a:pPr lvl="4" rtl="0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87A34-81AB-432B-8DAE-1953F412C126}" type="datetimeFigureOut">
              <a:rPr lang="en-US" dirty="0"/>
              <a:t>10/28/2022</a:t>
            </a:fld>
            <a:endParaRPr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Вертикальний заголовок 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 rtlCol="0"/>
          <a:lstStyle>
            <a:lvl1pPr algn="l">
              <a:defRPr/>
            </a:lvl1pPr>
          </a:lstStyle>
          <a:p>
            <a:pPr rtl="0"/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8" name="Місце для вертикального тексту 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 rtlCol="0"/>
          <a:lstStyle/>
          <a:p>
            <a:pPr lvl="0" rtl="0"/>
            <a:r>
              <a:rPr lang="uk-UA" smtClean="0"/>
              <a:t>Зразок тексту</a:t>
            </a:r>
          </a:p>
          <a:p>
            <a:pPr lvl="1" rtl="0"/>
            <a:r>
              <a:rPr lang="uk-UA" smtClean="0"/>
              <a:t>Другий рівень</a:t>
            </a:r>
          </a:p>
          <a:p>
            <a:pPr lvl="2" rtl="0"/>
            <a:r>
              <a:rPr lang="uk-UA" smtClean="0"/>
              <a:t>Третій рівень</a:t>
            </a:r>
          </a:p>
          <a:p>
            <a:pPr lvl="3" rtl="0"/>
            <a:r>
              <a:rPr lang="uk-UA" smtClean="0"/>
              <a:t>Четвертий рівень</a:t>
            </a:r>
          </a:p>
          <a:p>
            <a:pPr lvl="4" rtl="0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87A34-81AB-432B-8DAE-1953F412C126}" type="datetimeFigureOut">
              <a:rPr lang="en-US" dirty="0"/>
              <a:t>10/28/2022</a:t>
            </a:fld>
            <a:endParaRPr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DF47-63F7-4C03-A447-0F72DB660C1B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28.10.2022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4E5CA-F706-4EDD-A06A-4296E04AA671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707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DF47-63F7-4C03-A447-0F72DB660C1B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28.10.2022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4E5CA-F706-4EDD-A06A-4296E04AA671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054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2" name="Місце для вмісту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 rtlCol="0"/>
          <a:lstStyle/>
          <a:p>
            <a:pPr lvl="0" rtl="0"/>
            <a:r>
              <a:rPr lang="uk-UA" smtClean="0"/>
              <a:t>Зразок тексту</a:t>
            </a:r>
          </a:p>
          <a:p>
            <a:pPr lvl="1" rtl="0"/>
            <a:r>
              <a:rPr lang="uk-UA" smtClean="0"/>
              <a:t>Другий рівень</a:t>
            </a:r>
          </a:p>
          <a:p>
            <a:pPr lvl="2" rtl="0"/>
            <a:r>
              <a:rPr lang="uk-UA" smtClean="0"/>
              <a:t>Третій рівень</a:t>
            </a:r>
          </a:p>
          <a:p>
            <a:pPr lvl="3" rtl="0"/>
            <a:r>
              <a:rPr lang="uk-UA" smtClean="0"/>
              <a:t>Четвертий рівень</a:t>
            </a:r>
          </a:p>
          <a:p>
            <a:pPr lvl="4" rtl="0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87A34-81AB-432B-8DAE-1953F412C126}" type="datetimeFigureOut">
              <a:rPr lang="en-US" dirty="0"/>
              <a:t>10/28/2022</a:t>
            </a:fld>
            <a:endParaRPr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DF47-63F7-4C03-A447-0F72DB660C1B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28.10.2022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4E5CA-F706-4EDD-A06A-4296E04AA671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2555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DF47-63F7-4C03-A447-0F72DB660C1B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28.10.2022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4E5CA-F706-4EDD-A06A-4296E04AA671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8869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DF47-63F7-4C03-A447-0F72DB660C1B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28.10.2022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4E5CA-F706-4EDD-A06A-4296E04AA671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2009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DF47-63F7-4C03-A447-0F72DB660C1B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28.10.2022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4E5CA-F706-4EDD-A06A-4296E04AA671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8471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DF47-63F7-4C03-A447-0F72DB660C1B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28.10.2022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4E5CA-F706-4EDD-A06A-4296E04AA671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7600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DF47-63F7-4C03-A447-0F72DB660C1B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28.10.2022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4E5CA-F706-4EDD-A06A-4296E04AA671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2428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DF47-63F7-4C03-A447-0F72DB660C1B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28.10.2022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4E5CA-F706-4EDD-A06A-4296E04AA671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867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DF47-63F7-4C03-A447-0F72DB660C1B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28.10.2022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4E5CA-F706-4EDD-A06A-4296E04AA671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56685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DF47-63F7-4C03-A447-0F72DB660C1B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28.10.2022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4E5CA-F706-4EDD-A06A-4296E04AA671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309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rtlCol="0" anchor="b">
            <a:normAutofit/>
          </a:bodyPr>
          <a:lstStyle>
            <a:lvl1pPr>
              <a:defRPr sz="4000"/>
            </a:lvl1pPr>
          </a:lstStyle>
          <a:p>
            <a:pPr rtl="0"/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87A34-81AB-432B-8DAE-1953F412C126}" type="datetimeFigureOut">
              <a:rPr lang="en-US" dirty="0"/>
              <a:t>10/28/2022</a:t>
            </a:fld>
            <a:endParaRPr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елементи вміст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Заголовок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 rtlCol="0"/>
          <a:lstStyle/>
          <a:p>
            <a:pPr rtl="0"/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2" name="Місце для вмісту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 rtlCol="0"/>
          <a:lstStyle/>
          <a:p>
            <a:pPr lvl="0" rtl="0"/>
            <a:r>
              <a:rPr lang="uk-UA" smtClean="0"/>
              <a:t>Зразок тексту</a:t>
            </a:r>
          </a:p>
          <a:p>
            <a:pPr lvl="1" rtl="0"/>
            <a:r>
              <a:rPr lang="uk-UA" smtClean="0"/>
              <a:t>Другий рівень</a:t>
            </a:r>
          </a:p>
          <a:p>
            <a:pPr lvl="2" rtl="0"/>
            <a:r>
              <a:rPr lang="uk-UA" smtClean="0"/>
              <a:t>Третій рівень</a:t>
            </a:r>
          </a:p>
          <a:p>
            <a:pPr lvl="3" rtl="0"/>
            <a:r>
              <a:rPr lang="uk-UA" smtClean="0"/>
              <a:t>Четвертий рівень</a:t>
            </a:r>
          </a:p>
          <a:p>
            <a:pPr lvl="4" rtl="0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13" name="Місце для вмісту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 rtlCol="0"/>
          <a:lstStyle/>
          <a:p>
            <a:pPr lvl="0" rtl="0"/>
            <a:r>
              <a:rPr lang="uk-UA" smtClean="0"/>
              <a:t>Зразок тексту</a:t>
            </a:r>
          </a:p>
          <a:p>
            <a:pPr lvl="1" rtl="0"/>
            <a:r>
              <a:rPr lang="uk-UA" smtClean="0"/>
              <a:t>Другий рівень</a:t>
            </a:r>
          </a:p>
          <a:p>
            <a:pPr lvl="2" rtl="0"/>
            <a:r>
              <a:rPr lang="uk-UA" smtClean="0"/>
              <a:t>Третій рівень</a:t>
            </a:r>
          </a:p>
          <a:p>
            <a:pPr lvl="3" rtl="0"/>
            <a:r>
              <a:rPr lang="uk-UA" smtClean="0"/>
              <a:t>Четвертий рівень</a:t>
            </a:r>
          </a:p>
          <a:p>
            <a:pPr lvl="4" rtl="0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87A34-81AB-432B-8DAE-1953F412C126}" type="datetimeFigureOut">
              <a:rPr lang="en-US" dirty="0"/>
              <a:t>10/28/2022</a:t>
            </a:fld>
            <a:endParaRPr lang="en-US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Заголовок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 rtlCol="0"/>
          <a:lstStyle/>
          <a:p>
            <a:pPr rtl="0"/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rtlCol="0"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smtClean="0"/>
              <a:t>Зразок тексту</a:t>
            </a:r>
          </a:p>
        </p:txBody>
      </p:sp>
      <p:sp>
        <p:nvSpPr>
          <p:cNvPr id="12" name="Місце для вмісту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 rtlCol="0"/>
          <a:lstStyle/>
          <a:p>
            <a:pPr lvl="0" rtl="0"/>
            <a:r>
              <a:rPr lang="uk-UA" smtClean="0"/>
              <a:t>Зразок тексту</a:t>
            </a:r>
          </a:p>
          <a:p>
            <a:pPr lvl="1" rtl="0"/>
            <a:r>
              <a:rPr lang="uk-UA" smtClean="0"/>
              <a:t>Другий рівень</a:t>
            </a:r>
          </a:p>
          <a:p>
            <a:pPr lvl="2" rtl="0"/>
            <a:r>
              <a:rPr lang="uk-UA" smtClean="0"/>
              <a:t>Третій рівень</a:t>
            </a:r>
          </a:p>
          <a:p>
            <a:pPr lvl="3" rtl="0"/>
            <a:r>
              <a:rPr lang="uk-UA" smtClean="0"/>
              <a:t>Четвертий рівень</a:t>
            </a:r>
          </a:p>
          <a:p>
            <a:pPr lvl="4" rtl="0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rtlCol="0"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smtClean="0"/>
              <a:t>Зразок тексту</a:t>
            </a:r>
          </a:p>
        </p:txBody>
      </p:sp>
      <p:sp>
        <p:nvSpPr>
          <p:cNvPr id="13" name="Місце для вмісту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 rtlCol="0"/>
          <a:lstStyle/>
          <a:p>
            <a:pPr lvl="0" rtl="0"/>
            <a:r>
              <a:rPr lang="uk-UA" smtClean="0"/>
              <a:t>Зразок тексту</a:t>
            </a:r>
          </a:p>
          <a:p>
            <a:pPr lvl="1" rtl="0"/>
            <a:r>
              <a:rPr lang="uk-UA" smtClean="0"/>
              <a:t>Другий рівень</a:t>
            </a:r>
          </a:p>
          <a:p>
            <a:pPr lvl="2" rtl="0"/>
            <a:r>
              <a:rPr lang="uk-UA" smtClean="0"/>
              <a:t>Третій рівень</a:t>
            </a:r>
          </a:p>
          <a:p>
            <a:pPr lvl="3" rtl="0"/>
            <a:r>
              <a:rPr lang="uk-UA" smtClean="0"/>
              <a:t>Четвертий рівень</a:t>
            </a:r>
          </a:p>
          <a:p>
            <a:pPr lvl="4" rtl="0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87A34-81AB-432B-8DAE-1953F412C126}" type="datetimeFigureOut">
              <a:rPr lang="en-US" dirty="0"/>
              <a:t>10/28/2022</a:t>
            </a:fld>
            <a:endParaRPr lang="en-US" dirty="0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87A34-81AB-432B-8DAE-1953F412C126}" type="datetimeFigureOut">
              <a:rPr lang="en-US" dirty="0"/>
              <a:t>10/28/2022</a:t>
            </a:fld>
            <a:endParaRPr lang="en-US" dirty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87A34-81AB-432B-8DAE-1953F412C126}" type="datetimeFigureOut">
              <a:rPr lang="en-US" dirty="0"/>
              <a:t>10/28/2022</a:t>
            </a:fld>
            <a:endParaRPr lang="en-US" dirty="0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rtlCol="0" anchor="b"/>
          <a:lstStyle>
            <a:lvl1pPr algn="ctr">
              <a:defRPr sz="3200"/>
            </a:lvl1pPr>
          </a:lstStyle>
          <a:p>
            <a:pPr rtl="0"/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0" name="Місце для вмісту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 rtlCol="0"/>
          <a:lstStyle/>
          <a:p>
            <a:pPr lvl="0" rtl="0"/>
            <a:r>
              <a:rPr lang="uk-UA" smtClean="0"/>
              <a:t>Зразок тексту</a:t>
            </a:r>
          </a:p>
          <a:p>
            <a:pPr lvl="1" rtl="0"/>
            <a:r>
              <a:rPr lang="uk-UA" smtClean="0"/>
              <a:t>Другий рівень</a:t>
            </a:r>
          </a:p>
          <a:p>
            <a:pPr lvl="2" rtl="0"/>
            <a:r>
              <a:rPr lang="uk-UA" smtClean="0"/>
              <a:t>Третій рівень</a:t>
            </a:r>
          </a:p>
          <a:p>
            <a:pPr lvl="3" rtl="0"/>
            <a:r>
              <a:rPr lang="uk-UA" smtClean="0"/>
              <a:t>Четвертий рівень</a:t>
            </a:r>
          </a:p>
          <a:p>
            <a:pPr lvl="4" rtl="0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 rtlCol="0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87A34-81AB-432B-8DAE-1953F412C126}" type="datetimeFigureOut">
              <a:rPr lang="en-US" dirty="0"/>
              <a:t>10/28/2022</a:t>
            </a:fld>
            <a:endParaRPr lang="en-US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rtlCol="0" anchor="b"/>
          <a:lstStyle>
            <a:lvl1pPr algn="ctr">
              <a:defRPr sz="3200"/>
            </a:lvl1pPr>
          </a:lstStyle>
          <a:p>
            <a:pPr rtl="0"/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Місце для зображення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 rtlCol="0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87A34-81AB-432B-8DAE-1953F412C126}" type="datetimeFigureOut">
              <a:rPr lang="en-US" dirty="0"/>
              <a:t>10/28/2022</a:t>
            </a:fld>
            <a:endParaRPr lang="en-US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uk"/>
              <a:t>Зразок заголовка</a:t>
            </a:r>
            <a:endParaRPr lang="en-US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uk"/>
              <a:t>Зразки заголовків</a:t>
            </a:r>
          </a:p>
          <a:p>
            <a:pPr lvl="1" rtl="0"/>
            <a:r>
              <a:rPr lang="uk"/>
              <a:t>Другий рівень</a:t>
            </a:r>
          </a:p>
          <a:p>
            <a:pPr lvl="2" rtl="0"/>
            <a:r>
              <a:rPr lang="uk"/>
              <a:t>Третій рівень</a:t>
            </a:r>
          </a:p>
          <a:p>
            <a:pPr lvl="3" rtl="0"/>
            <a:r>
              <a:rPr lang="uk"/>
              <a:t>Четвертий рівень</a:t>
            </a:r>
          </a:p>
          <a:p>
            <a:pPr lvl="4" rtl="0"/>
            <a:r>
              <a:rPr lang="uk"/>
              <a:t>П’ятий рівень</a:t>
            </a:r>
            <a:endParaRPr lang="en-US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rtl="0"/>
            <a:fld id="{48A87A34-81AB-432B-8DAE-1953F412C126}" type="datetimeFigureOut">
              <a:rPr lang="en-US" dirty="0"/>
              <a:pPr rtl="0"/>
              <a:t>10/28/2022</a:t>
            </a:fld>
            <a:endParaRPr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rtl="0"/>
            <a:fld id="{6D22F896-40B5-4ADD-8801-0D06FADFA09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8FCCDF47-63F7-4C03-A447-0F72DB660C1B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 defTabSz="914400"/>
              <a:t>28.10.2022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A574E5CA-F706-4EDD-A06A-4296E04AA671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 defTabSz="914400"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49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Філософія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системі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 fontScale="70000" lnSpcReduction="20000"/>
          </a:bodyPr>
          <a:lstStyle/>
          <a:p>
            <a:pPr algn="just">
              <a:lnSpc>
                <a:spcPct val="115000"/>
              </a:lnSpc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	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структура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світогляду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	Предмет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філософії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Специфіка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філософського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	Структура та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філософського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221869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743919"/>
            <a:ext cx="10364452" cy="2092271"/>
          </a:xfrm>
        </p:spPr>
        <p:txBody>
          <a:bodyPr/>
          <a:lstStyle/>
          <a:p>
            <a:r>
              <a:rPr lang="uk-UA" dirty="0"/>
              <a:t>Специфіка філософського знання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half" idx="2"/>
          </p:nvPr>
        </p:nvSpPr>
        <p:spPr>
          <a:xfrm>
            <a:off x="913775" y="3549112"/>
            <a:ext cx="10364452" cy="2253867"/>
          </a:xfrm>
        </p:spPr>
        <p:txBody>
          <a:bodyPr>
            <a:normAutofit/>
          </a:bodyPr>
          <a:lstStyle/>
          <a:p>
            <a:r>
              <a:rPr lang="uk-UA" sz="2000" dirty="0"/>
              <a:t>для філософії світ завжди є проблемою. Вона завжди перебуває в пошуках істини, націлена на пізнання невідомого. Філософське знання спрямоване на подолання проблем, для нього притаманне усвідомлення незавершеності процесу пізнання.</a:t>
            </a:r>
          </a:p>
        </p:txBody>
      </p:sp>
    </p:spTree>
    <p:extLst>
      <p:ext uri="{BB962C8B-B14F-4D97-AF65-F5344CB8AC3E}">
        <p14:creationId xmlns:p14="http://schemas.microsoft.com/office/powerpoint/2010/main" val="33778092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Структура філософського знання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b="1" i="1" dirty="0"/>
              <a:t>Онтологія</a:t>
            </a:r>
            <a:r>
              <a:rPr lang="uk-UA" dirty="0"/>
              <a:t> (гр. </a:t>
            </a:r>
            <a:r>
              <a:rPr lang="uk-UA" dirty="0" err="1"/>
              <a:t>ontos</a:t>
            </a:r>
            <a:r>
              <a:rPr lang="uk-UA" dirty="0"/>
              <a:t> – єство і </a:t>
            </a:r>
            <a:r>
              <a:rPr lang="uk-UA" dirty="0" err="1"/>
              <a:t>logos</a:t>
            </a:r>
            <a:r>
              <a:rPr lang="uk-UA" dirty="0"/>
              <a:t> – слово, вчення</a:t>
            </a:r>
            <a:r>
              <a:rPr lang="uk-UA" dirty="0" smtClean="0"/>
              <a:t>)</a:t>
            </a:r>
          </a:p>
          <a:p>
            <a:endParaRPr lang="uk-UA" dirty="0"/>
          </a:p>
          <a:p>
            <a:r>
              <a:rPr lang="uk-UA" b="1" i="1" dirty="0"/>
              <a:t>Філософська антропологія</a:t>
            </a:r>
            <a:r>
              <a:rPr lang="uk-UA" dirty="0"/>
              <a:t> </a:t>
            </a:r>
            <a:endParaRPr lang="uk-UA" dirty="0" smtClean="0"/>
          </a:p>
          <a:p>
            <a:r>
              <a:rPr lang="uk-UA" b="1" i="1" dirty="0"/>
              <a:t>Гносеологія</a:t>
            </a:r>
            <a:r>
              <a:rPr lang="uk-UA" dirty="0"/>
              <a:t> (від гр. </a:t>
            </a:r>
            <a:r>
              <a:rPr lang="en-US" dirty="0"/>
              <a:t>gnosis</a:t>
            </a:r>
            <a:r>
              <a:rPr lang="uk-UA" dirty="0"/>
              <a:t> – пізнання і </a:t>
            </a:r>
            <a:r>
              <a:rPr lang="en-US" dirty="0"/>
              <a:t>logos</a:t>
            </a:r>
            <a:r>
              <a:rPr lang="uk-UA" dirty="0"/>
              <a:t> – слово, вчення)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b="1" i="1" dirty="0" smtClean="0"/>
              <a:t>Матеріалізм</a:t>
            </a:r>
          </a:p>
          <a:p>
            <a:r>
              <a:rPr lang="uk-UA" b="1" i="1" dirty="0"/>
              <a:t>Ідеалізм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36614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/>
              <a:t>Функції філософії: </a:t>
            </a:r>
            <a:endParaRPr lang="uk-UA" dirty="0"/>
          </a:p>
        </p:txBody>
      </p:sp>
      <p:sp>
        <p:nvSpPr>
          <p:cNvPr id="3" name="Прямокутник 2"/>
          <p:cNvSpPr/>
          <p:nvPr/>
        </p:nvSpPr>
        <p:spPr>
          <a:xfrm>
            <a:off x="568271" y="1809879"/>
            <a:ext cx="11272433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Світоглядна</a:t>
            </a:r>
            <a:endParaRPr lang="uk-UA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ctr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Загальнометодологічна</a:t>
            </a:r>
            <a:endParaRPr lang="uk-UA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ctr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Пізнавальна</a:t>
            </a:r>
            <a:endParaRPr lang="uk-UA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ctr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Прогностична</a:t>
            </a:r>
            <a:endParaRPr lang="uk-UA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ctr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Критична</a:t>
            </a:r>
            <a:endParaRPr lang="uk-UA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ctr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Аксіологічна</a:t>
            </a:r>
            <a:endParaRPr lang="uk-UA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ctr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endParaRPr lang="uk-UA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ctr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Гуманістична</a:t>
            </a:r>
            <a:endParaRPr lang="uk-UA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3477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Структура філософського знання</a:t>
            </a:r>
            <a:endParaRPr lang="uk-UA" b="1" dirty="0"/>
          </a:p>
        </p:txBody>
      </p:sp>
      <p:graphicFrame>
        <p:nvGraphicFramePr>
          <p:cNvPr id="6" name="Місце для вмісту 5"/>
          <p:cNvGraphicFramePr>
            <a:graphicFrameLocks noGrp="1"/>
          </p:cNvGraphicFramePr>
          <p:nvPr>
            <p:ph idx="1"/>
            <p:extLst/>
          </p:nvPr>
        </p:nvGraphicFramePr>
        <p:xfrm>
          <a:off x="838198" y="1490390"/>
          <a:ext cx="10515602" cy="49507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26623"/>
                <a:gridCol w="1872343"/>
                <a:gridCol w="2778034"/>
                <a:gridCol w="4038602"/>
              </a:tblGrid>
              <a:tr h="846019">
                <a:tc rowSpan="4">
                  <a:txBody>
                    <a:bodyPr/>
                    <a:lstStyle/>
                    <a:p>
                      <a:r>
                        <a:rPr lang="uk-UA" b="1" dirty="0" smtClean="0"/>
                        <a:t>Онтологія </a:t>
                      </a:r>
                      <a:endParaRPr lang="uk-UA" b="1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uk-UA" sz="1600" dirty="0" smtClean="0"/>
                        <a:t>(</a:t>
                      </a:r>
                      <a:r>
                        <a:rPr lang="uk-UA" sz="1800" dirty="0" smtClean="0"/>
                        <a:t>гр. </a:t>
                      </a:r>
                      <a:r>
                        <a:rPr lang="en-US" sz="1800" dirty="0" err="1" smtClean="0"/>
                        <a:t>ontos</a:t>
                      </a:r>
                      <a:r>
                        <a:rPr lang="en-US" sz="1800" dirty="0" smtClean="0"/>
                        <a:t> </a:t>
                      </a:r>
                      <a:r>
                        <a:rPr lang="uk-UA" sz="1800" dirty="0" smtClean="0"/>
                        <a:t>– єство, </a:t>
                      </a:r>
                      <a:r>
                        <a:rPr lang="en-US" sz="1800" dirty="0" smtClean="0"/>
                        <a:t> logos</a:t>
                      </a:r>
                      <a:r>
                        <a:rPr lang="uk-UA" sz="1800" dirty="0" smtClean="0"/>
                        <a:t> – слово, вчення)</a:t>
                      </a:r>
                      <a:r>
                        <a:rPr lang="en-US" sz="1800" dirty="0" smtClean="0"/>
                        <a:t> </a:t>
                      </a:r>
                      <a:r>
                        <a:rPr lang="uk-UA" sz="1800" dirty="0" smtClean="0"/>
                        <a:t>– вчення про першооснови буття, сфери буття і категорії</a:t>
                      </a:r>
                      <a:r>
                        <a:rPr lang="uk-UA" sz="1600" dirty="0" smtClean="0"/>
                        <a:t>.</a:t>
                      </a:r>
                      <a:endParaRPr lang="uk-UA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uk-UA" sz="1600" b="1" dirty="0" smtClean="0"/>
                        <a:t>Матеріалізм</a:t>
                      </a:r>
                      <a:r>
                        <a:rPr lang="uk-UA" sz="1600" dirty="0" smtClean="0"/>
                        <a:t> - </a:t>
                      </a:r>
                      <a:r>
                        <a:rPr lang="ru-RU" sz="1600" dirty="0" err="1" smtClean="0"/>
                        <a:t>напрям</a:t>
                      </a:r>
                      <a:r>
                        <a:rPr lang="ru-RU" sz="1600" dirty="0" smtClean="0"/>
                        <a:t> у </a:t>
                      </a:r>
                      <a:r>
                        <a:rPr lang="ru-RU" sz="1600" dirty="0" err="1" smtClean="0"/>
                        <a:t>філософії</a:t>
                      </a:r>
                      <a:r>
                        <a:rPr lang="ru-RU" sz="1600" dirty="0" smtClean="0"/>
                        <a:t>, в межах </a:t>
                      </a:r>
                      <a:r>
                        <a:rPr lang="ru-RU" sz="1600" dirty="0" err="1" smtClean="0"/>
                        <a:t>якого</a:t>
                      </a:r>
                      <a:r>
                        <a:rPr lang="ru-RU" sz="1600" dirty="0" smtClean="0"/>
                        <a:t> </a:t>
                      </a:r>
                      <a:r>
                        <a:rPr lang="ru-RU" sz="1600" dirty="0" err="1" smtClean="0"/>
                        <a:t>першоосновою</a:t>
                      </a:r>
                      <a:r>
                        <a:rPr lang="ru-RU" sz="1600" dirty="0" smtClean="0"/>
                        <a:t> </a:t>
                      </a:r>
                      <a:r>
                        <a:rPr lang="ru-RU" sz="1600" dirty="0" err="1" smtClean="0"/>
                        <a:t>всього</a:t>
                      </a:r>
                      <a:r>
                        <a:rPr lang="ru-RU" sz="1600" dirty="0" smtClean="0"/>
                        <a:t> </a:t>
                      </a:r>
                      <a:r>
                        <a:rPr lang="ru-RU" sz="1600" dirty="0" err="1" smtClean="0"/>
                        <a:t>сущого</a:t>
                      </a:r>
                      <a:r>
                        <a:rPr lang="ru-RU" sz="1600" dirty="0" smtClean="0"/>
                        <a:t> </a:t>
                      </a:r>
                      <a:r>
                        <a:rPr lang="ru-RU" sz="1600" dirty="0" err="1" smtClean="0"/>
                        <a:t>вважається</a:t>
                      </a:r>
                      <a:r>
                        <a:rPr lang="ru-RU" sz="1600" dirty="0" smtClean="0"/>
                        <a:t> </a:t>
                      </a:r>
                      <a:r>
                        <a:rPr lang="ru-RU" sz="1600" dirty="0" err="1" smtClean="0"/>
                        <a:t>матерія</a:t>
                      </a:r>
                      <a:r>
                        <a:rPr lang="ru-RU" sz="1600" dirty="0" smtClean="0"/>
                        <a:t>.</a:t>
                      </a:r>
                    </a:p>
                    <a:p>
                      <a:endParaRPr lang="uk-UA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97135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600" b="1" i="0" dirty="0" err="1" smtClean="0"/>
                        <a:t>Ідеалізм</a:t>
                      </a:r>
                      <a:r>
                        <a:rPr lang="ru-RU" sz="1600" dirty="0" smtClean="0"/>
                        <a:t> – </a:t>
                      </a:r>
                      <a:r>
                        <a:rPr lang="ru-RU" sz="1600" dirty="0" err="1" smtClean="0"/>
                        <a:t>напрям</a:t>
                      </a:r>
                      <a:r>
                        <a:rPr lang="ru-RU" sz="1600" dirty="0" smtClean="0"/>
                        <a:t> у </a:t>
                      </a:r>
                      <a:r>
                        <a:rPr lang="ru-RU" sz="1600" dirty="0" err="1" smtClean="0"/>
                        <a:t>філософії</a:t>
                      </a:r>
                      <a:r>
                        <a:rPr lang="ru-RU" sz="1600" dirty="0" smtClean="0"/>
                        <a:t>, в межах </a:t>
                      </a:r>
                      <a:r>
                        <a:rPr lang="ru-RU" sz="1600" dirty="0" err="1" smtClean="0"/>
                        <a:t>якого</a:t>
                      </a:r>
                      <a:r>
                        <a:rPr lang="ru-RU" sz="1600" dirty="0" smtClean="0"/>
                        <a:t> </a:t>
                      </a:r>
                      <a:r>
                        <a:rPr lang="ru-RU" sz="1600" dirty="0" err="1" smtClean="0"/>
                        <a:t>першоосновою</a:t>
                      </a:r>
                      <a:r>
                        <a:rPr lang="ru-RU" sz="1600" dirty="0" smtClean="0"/>
                        <a:t> </a:t>
                      </a:r>
                      <a:r>
                        <a:rPr lang="ru-RU" sz="1600" dirty="0" err="1" smtClean="0"/>
                        <a:t>світу</a:t>
                      </a:r>
                      <a:r>
                        <a:rPr lang="ru-RU" sz="1600" dirty="0" smtClean="0"/>
                        <a:t> </a:t>
                      </a:r>
                      <a:r>
                        <a:rPr lang="ru-RU" sz="1600" dirty="0" err="1" smtClean="0"/>
                        <a:t>вважається</a:t>
                      </a:r>
                      <a:r>
                        <a:rPr lang="ru-RU" sz="1600" dirty="0" smtClean="0"/>
                        <a:t> </a:t>
                      </a:r>
                      <a:r>
                        <a:rPr lang="ru-RU" sz="1600" dirty="0" err="1" smtClean="0"/>
                        <a:t>ідеальне</a:t>
                      </a:r>
                      <a:r>
                        <a:rPr lang="ru-RU" sz="1600" dirty="0" smtClean="0"/>
                        <a:t> начало – Бог, </a:t>
                      </a:r>
                      <a:r>
                        <a:rPr lang="ru-RU" sz="1600" dirty="0" err="1" smtClean="0"/>
                        <a:t>ідея</a:t>
                      </a:r>
                      <a:r>
                        <a:rPr lang="ru-RU" sz="1600" dirty="0" smtClean="0"/>
                        <a:t>, </a:t>
                      </a:r>
                      <a:r>
                        <a:rPr lang="ru-RU" sz="1600" dirty="0" err="1" smtClean="0"/>
                        <a:t>розум</a:t>
                      </a:r>
                      <a:r>
                        <a:rPr lang="ru-RU" sz="1600" dirty="0" smtClean="0"/>
                        <a:t> </a:t>
                      </a:r>
                      <a:r>
                        <a:rPr lang="ru-RU" sz="1600" dirty="0" err="1" smtClean="0"/>
                        <a:t>тощо</a:t>
                      </a:r>
                      <a:r>
                        <a:rPr lang="ru-RU" sz="1600" dirty="0" smtClean="0"/>
                        <a:t>. 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/>
                        <a:t>Об'єктивний ідеалізм</a:t>
                      </a:r>
                      <a:r>
                        <a:rPr lang="uk-UA" sz="1400" dirty="0" smtClean="0"/>
                        <a:t> – філософська система, згідно з якою першоосновою світу є духовна субстанція.</a:t>
                      </a:r>
                      <a:r>
                        <a:rPr lang="uk-UA" sz="1400" baseline="0" dirty="0" smtClean="0"/>
                        <a:t> </a:t>
                      </a:r>
                    </a:p>
                    <a:p>
                      <a:endParaRPr lang="uk-UA" sz="1400" dirty="0"/>
                    </a:p>
                  </a:txBody>
                  <a:tcPr/>
                </a:tc>
              </a:tr>
              <a:tr h="97135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Суб'єктивний ідеалізм – </a:t>
                      </a:r>
                      <a:r>
                        <a:rPr lang="uk-UA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напрям у філософії, згідно з яким свідомість людини є творцем об'єктивного</a:t>
                      </a:r>
                      <a:r>
                        <a:rPr lang="uk-UA" sz="1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світу.</a:t>
                      </a:r>
                    </a:p>
                    <a:p>
                      <a:endParaRPr lang="uk-UA" sz="1400" b="1" dirty="0"/>
                    </a:p>
                  </a:txBody>
                  <a:tcPr/>
                </a:tc>
              </a:tr>
              <a:tr h="84601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uk-UA" sz="1600" b="1" dirty="0" smtClean="0"/>
                        <a:t>Дуалізм</a:t>
                      </a:r>
                      <a:r>
                        <a:rPr lang="uk-UA" sz="1600" dirty="0" smtClean="0"/>
                        <a:t> (лат.</a:t>
                      </a:r>
                      <a:r>
                        <a:rPr lang="uk-UA" sz="1600" baseline="0" dirty="0" smtClean="0"/>
                        <a:t> </a:t>
                      </a:r>
                      <a:r>
                        <a:rPr lang="en-US" sz="1600" baseline="0" dirty="0" err="1" smtClean="0"/>
                        <a:t>dualis</a:t>
                      </a:r>
                      <a:r>
                        <a:rPr lang="en-US" sz="1600" baseline="0" dirty="0" smtClean="0"/>
                        <a:t> - </a:t>
                      </a:r>
                      <a:r>
                        <a:rPr lang="uk-UA" sz="1600" baseline="0" dirty="0" smtClean="0"/>
                        <a:t>двоякий</a:t>
                      </a:r>
                      <a:r>
                        <a:rPr lang="uk-UA" sz="1600" dirty="0" smtClean="0"/>
                        <a:t>) – світогляд, який вихідними вважає два рівноправні та протилежні начала – матеріальне і духовне. </a:t>
                      </a:r>
                    </a:p>
                    <a:p>
                      <a:endParaRPr lang="uk-UA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658015">
                <a:tc>
                  <a:txBody>
                    <a:bodyPr/>
                    <a:lstStyle/>
                    <a:p>
                      <a:r>
                        <a:rPr lang="uk-UA" b="1" dirty="0" smtClean="0"/>
                        <a:t>Філософська антропологія </a:t>
                      </a:r>
                      <a:endParaRPr lang="uk-UA" b="1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вчення про сутність людини, про співвідношення в людині природи і культури.</a:t>
                      </a:r>
                    </a:p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658015">
                <a:tc>
                  <a:txBody>
                    <a:bodyPr/>
                    <a:lstStyle/>
                    <a:p>
                      <a:r>
                        <a:rPr lang="uk-UA" b="1" dirty="0" smtClean="0"/>
                        <a:t>Гносеологія </a:t>
                      </a:r>
                      <a:endParaRPr lang="uk-UA" b="1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(від гр.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gnosis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пізнання і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logos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слово, вчення) – теорія пізнання, одна з головних філософських дисциплін, яка досліджує закономірності процесу пізнання.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827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світогляд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система </a:t>
            </a:r>
            <a:r>
              <a:rPr lang="uk-UA" dirty="0" smtClean="0"/>
              <a:t>найзагальніших</a:t>
            </a:r>
          </a:p>
          <a:p>
            <a:pPr algn="ctr"/>
            <a:r>
              <a:rPr lang="uk-UA" dirty="0" smtClean="0"/>
              <a:t>знань</a:t>
            </a:r>
            <a:r>
              <a:rPr lang="uk-UA" dirty="0"/>
              <a:t>, </a:t>
            </a:r>
            <a:endParaRPr lang="uk-UA" dirty="0" smtClean="0"/>
          </a:p>
          <a:p>
            <a:pPr algn="ctr"/>
            <a:r>
              <a:rPr lang="uk-UA" dirty="0" smtClean="0"/>
              <a:t>цінностей</a:t>
            </a:r>
            <a:r>
              <a:rPr lang="uk-UA" dirty="0"/>
              <a:t>, </a:t>
            </a:r>
            <a:endParaRPr lang="uk-UA" dirty="0" smtClean="0"/>
          </a:p>
          <a:p>
            <a:pPr algn="ctr"/>
            <a:r>
              <a:rPr lang="uk-UA" dirty="0" smtClean="0"/>
              <a:t>переконань</a:t>
            </a:r>
            <a:r>
              <a:rPr lang="uk-UA" dirty="0"/>
              <a:t>, </a:t>
            </a:r>
            <a:endParaRPr lang="uk-UA" dirty="0" smtClean="0"/>
          </a:p>
          <a:p>
            <a:pPr algn="ctr"/>
            <a:r>
              <a:rPr lang="uk-UA" dirty="0" smtClean="0"/>
              <a:t>практичних </a:t>
            </a:r>
            <a:r>
              <a:rPr lang="uk-UA" dirty="0"/>
              <a:t>настанов</a:t>
            </a:r>
            <a:r>
              <a:rPr lang="uk-UA" dirty="0" smtClean="0"/>
              <a:t>,</a:t>
            </a:r>
          </a:p>
          <a:p>
            <a:pPr marL="0" indent="0">
              <a:buNone/>
            </a:pPr>
            <a:r>
              <a:rPr lang="uk-UA" dirty="0" smtClean="0"/>
              <a:t> </a:t>
            </a:r>
            <a:r>
              <a:rPr lang="uk-UA" dirty="0"/>
              <a:t>які регулюють ставлення людини до світу і самовизначення у ньому. </a:t>
            </a:r>
          </a:p>
          <a:p>
            <a:endParaRPr lang="uk-UA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Центральна проблема світогляду – відношення людини до світу</a:t>
            </a:r>
            <a:r>
              <a:rPr lang="uk-UA" dirty="0" smtClean="0"/>
              <a:t>.</a:t>
            </a:r>
          </a:p>
          <a:p>
            <a:r>
              <a:rPr lang="uk-UA" dirty="0" smtClean="0"/>
              <a:t> </a:t>
            </a:r>
            <a:r>
              <a:rPr lang="uk-UA" dirty="0"/>
              <a:t>На відміну від тварин, людина виокремлює себе із світу, усвідомлює світ як щось зовнішнє.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60672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світогляду: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рівнева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світовідчуття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світосприйняття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світорозуміння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компонентна: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знання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цінності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норми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настанови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принципи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557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історичні типи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світогляду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Місце для тексту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Міфологічний.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Місце для тексту 8"/>
          <p:cNvSpPr>
            <a:spLocks noGrp="1"/>
          </p:cNvSpPr>
          <p:nvPr>
            <p:ph type="body" sz="half" idx="15"/>
          </p:nvPr>
        </p:nvSpPr>
        <p:spPr/>
        <p:txBody>
          <a:bodyPr>
            <a:normAutofit/>
          </a:bodyPr>
          <a:lstStyle/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</a:t>
            </a: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Носій – рід чи інша спільнота 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Місце для тексту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Релігійний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Місце для тексту 9"/>
          <p:cNvSpPr>
            <a:spLocks noGrp="1"/>
          </p:cNvSpPr>
          <p:nvPr>
            <p:ph type="body" sz="half" idx="16"/>
          </p:nvPr>
        </p:nvSpPr>
        <p:spPr/>
        <p:txBody>
          <a:bodyPr>
            <a:normAutofit/>
          </a:bodyPr>
          <a:lstStyle/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Носій - особа 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Місце для тексту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Філософський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Місце для тексту 10"/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Носій - особа 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024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/>
              <a:t>Функції світогляду</a:t>
            </a:r>
            <a:r>
              <a:rPr lang="uk-UA" dirty="0"/>
              <a:t>: 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944355" cy="204209"/>
          </a:xfrm>
          <a:prstGeom prst="rect">
            <a:avLst/>
          </a:prstGeom>
        </p:spPr>
      </p:pic>
      <p:sp>
        <p:nvSpPr>
          <p:cNvPr id="4" name="Місце для тексту 3"/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pPr lvl="0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 тлумачення, розуміння світу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тексту 5"/>
          <p:cNvSpPr>
            <a:spLocks noGrp="1"/>
          </p:cNvSpPr>
          <p:nvPr>
            <p:ph type="body" sz="half" idx="16"/>
          </p:nvPr>
        </p:nvSpPr>
        <p:spPr/>
        <p:txBody>
          <a:bodyPr>
            <a:norm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аксіологічна (оцінювальна) функція</a:t>
            </a:r>
          </a:p>
        </p:txBody>
      </p:sp>
      <p:sp>
        <p:nvSpPr>
          <p:cNvPr id="7" name="Місце для тексту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Місце для тексту 7"/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pPr lvl="0"/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праксеологічна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функція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46840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phileo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любов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Sophia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мудрість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перекладається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"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любов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мудрості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теоретичний світогляд, вчення, в межах якого відбувається осмислення всезагального у світі, в людині і суспільстві.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Піфагор (бл. 570-497 р. </a:t>
            </a:r>
          </a:p>
        </p:txBody>
      </p:sp>
      <p:sp>
        <p:nvSpPr>
          <p:cNvPr id="6" name="Місце для тексту 5"/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Вперше вжив термін «філософія»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Місце для тексту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Платон (429-347 р. до н.е.). </a:t>
            </a:r>
          </a:p>
        </p:txBody>
      </p:sp>
      <p:sp>
        <p:nvSpPr>
          <p:cNvPr id="8" name="Місце для тексту 7"/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Вжив як назву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специфічної галузі знань </a:t>
            </a:r>
          </a:p>
        </p:txBody>
      </p:sp>
    </p:spTree>
    <p:extLst>
      <p:ext uri="{BB962C8B-B14F-4D97-AF65-F5344CB8AC3E}">
        <p14:creationId xmlns:p14="http://schemas.microsoft.com/office/powerpoint/2010/main" val="395968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теорії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філософії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b="1" i="1" dirty="0" err="1" smtClean="0"/>
              <a:t>Міфогенна</a:t>
            </a:r>
            <a:endParaRPr lang="ru-RU" b="1" i="1" dirty="0" smtClean="0"/>
          </a:p>
          <a:p>
            <a:r>
              <a:rPr lang="ru-RU" dirty="0"/>
              <a:t>(</a:t>
            </a:r>
            <a:r>
              <a:rPr lang="ru-RU" dirty="0" err="1"/>
              <a:t>філософія</a:t>
            </a:r>
            <a:r>
              <a:rPr lang="ru-RU" dirty="0"/>
              <a:t> </a:t>
            </a:r>
            <a:r>
              <a:rPr lang="ru-RU" dirty="0" err="1"/>
              <a:t>сягає</a:t>
            </a:r>
            <a:r>
              <a:rPr lang="ru-RU" dirty="0"/>
              <a:t> </a:t>
            </a:r>
            <a:r>
              <a:rPr lang="ru-RU" dirty="0" err="1"/>
              <a:t>корінням</a:t>
            </a:r>
            <a:r>
              <a:rPr lang="ru-RU" dirty="0"/>
              <a:t> </a:t>
            </a:r>
            <a:r>
              <a:rPr lang="ru-RU" dirty="0" err="1"/>
              <a:t>найдавніших</a:t>
            </a:r>
            <a:r>
              <a:rPr lang="ru-RU" dirty="0"/>
              <a:t> </a:t>
            </a:r>
            <a:r>
              <a:rPr lang="ru-RU" dirty="0" err="1"/>
              <a:t>шарів</a:t>
            </a:r>
            <a:r>
              <a:rPr lang="ru-RU" dirty="0"/>
              <a:t> </a:t>
            </a:r>
            <a:r>
              <a:rPr lang="ru-RU" dirty="0" err="1"/>
              <a:t>людської</a:t>
            </a:r>
            <a:r>
              <a:rPr lang="ru-RU" dirty="0"/>
              <a:t> </a:t>
            </a:r>
            <a:r>
              <a:rPr lang="ru-RU" dirty="0" err="1"/>
              <a:t>свідомості</a:t>
            </a:r>
            <a:r>
              <a:rPr lang="ru-RU" dirty="0"/>
              <a:t>, </a:t>
            </a:r>
            <a:r>
              <a:rPr lang="ru-RU" dirty="0" err="1"/>
              <a:t>успадковує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міфології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стрижневі</a:t>
            </a:r>
            <a:r>
              <a:rPr lang="ru-RU" dirty="0"/>
              <a:t> </a:t>
            </a:r>
            <a:r>
              <a:rPr lang="ru-RU" dirty="0" err="1"/>
              <a:t>світоглядні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,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піддавши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спеціальній</a:t>
            </a:r>
            <a:r>
              <a:rPr lang="ru-RU" dirty="0"/>
              <a:t> </a:t>
            </a:r>
            <a:r>
              <a:rPr lang="ru-RU" dirty="0" err="1"/>
              <a:t>раціональній</a:t>
            </a:r>
            <a:r>
              <a:rPr lang="ru-RU" dirty="0"/>
              <a:t> </a:t>
            </a:r>
            <a:r>
              <a:rPr lang="ru-RU" dirty="0" err="1"/>
              <a:t>обробці</a:t>
            </a:r>
            <a:r>
              <a:rPr lang="ru-RU" dirty="0"/>
              <a:t>)</a:t>
            </a:r>
            <a:endParaRPr lang="uk-UA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ru-RU" b="1" i="1" dirty="0" err="1"/>
              <a:t>гносеогенна</a:t>
            </a:r>
            <a:r>
              <a:rPr lang="ru-RU" dirty="0"/>
              <a:t> </a:t>
            </a:r>
            <a:endParaRPr lang="ru-RU" dirty="0" smtClean="0"/>
          </a:p>
          <a:p>
            <a:r>
              <a:rPr lang="uk-UA" dirty="0"/>
              <a:t>(підґрунтям філософії є раціональне знання, несумісне з міфологічними моделями світу).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07382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два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 smtClean="0"/>
              <a:t>філософування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000" dirty="0" smtClean="0"/>
              <a:t>(</a:t>
            </a:r>
            <a:r>
              <a:rPr lang="ru-RU" sz="2000" dirty="0"/>
              <a:t>на </a:t>
            </a:r>
            <a:r>
              <a:rPr lang="ru-RU" sz="2000" dirty="0" err="1"/>
              <a:t>основі</a:t>
            </a:r>
            <a:r>
              <a:rPr lang="ru-RU" sz="2000" dirty="0"/>
              <a:t> </a:t>
            </a:r>
            <a:r>
              <a:rPr lang="ru-RU" sz="2000" dirty="0" err="1"/>
              <a:t>діалогу</a:t>
            </a:r>
            <a:r>
              <a:rPr lang="ru-RU" sz="2000" dirty="0"/>
              <a:t> </a:t>
            </a:r>
            <a:r>
              <a:rPr lang="ru-RU" sz="2000" dirty="0" err="1"/>
              <a:t>об'єктивного</a:t>
            </a:r>
            <a:r>
              <a:rPr lang="ru-RU" sz="2000" dirty="0"/>
              <a:t> закону, </a:t>
            </a:r>
            <a:r>
              <a:rPr lang="ru-RU" sz="2000" dirty="0" err="1"/>
              <a:t>логічного</a:t>
            </a:r>
            <a:r>
              <a:rPr lang="ru-RU" sz="2000" dirty="0"/>
              <a:t> </a:t>
            </a:r>
            <a:r>
              <a:rPr lang="ru-RU" sz="2000" dirty="0" err="1"/>
              <a:t>знання</a:t>
            </a:r>
            <a:r>
              <a:rPr lang="ru-RU" sz="2000" dirty="0"/>
              <a:t> (Логосу) і </a:t>
            </a:r>
            <a:r>
              <a:rPr lang="ru-RU" sz="2000" dirty="0" err="1"/>
              <a:t>міфу</a:t>
            </a:r>
            <a:r>
              <a:rPr lang="ru-RU" sz="2000" dirty="0" smtClean="0"/>
              <a:t>)</a:t>
            </a:r>
            <a:endParaRPr lang="uk-UA" sz="20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b="1" i="1" dirty="0" err="1"/>
              <a:t>епістемний</a:t>
            </a:r>
            <a:r>
              <a:rPr lang="ru-RU" dirty="0"/>
              <a:t> (</a:t>
            </a:r>
            <a:r>
              <a:rPr lang="ru-RU" dirty="0" err="1"/>
              <a:t>від</a:t>
            </a:r>
            <a:r>
              <a:rPr lang="ru-RU" dirty="0"/>
              <a:t> гр. "</a:t>
            </a:r>
            <a:r>
              <a:rPr lang="ru-RU" dirty="0" err="1"/>
              <a:t>знання</a:t>
            </a:r>
            <a:r>
              <a:rPr lang="ru-RU" dirty="0"/>
              <a:t>", </a:t>
            </a:r>
            <a:r>
              <a:rPr lang="ru-RU" dirty="0" err="1"/>
              <a:t>філософія</a:t>
            </a:r>
            <a:r>
              <a:rPr lang="ru-RU" dirty="0"/>
              <a:t> </a:t>
            </a:r>
            <a:r>
              <a:rPr lang="ru-RU" dirty="0" err="1"/>
              <a:t>орієнтується</a:t>
            </a:r>
            <a:r>
              <a:rPr lang="ru-RU" dirty="0"/>
              <a:t> на </a:t>
            </a:r>
            <a:r>
              <a:rPr lang="ru-RU" dirty="0" err="1"/>
              <a:t>знання</a:t>
            </a:r>
            <a:r>
              <a:rPr lang="ru-RU" dirty="0"/>
              <a:t> </a:t>
            </a:r>
            <a:r>
              <a:rPr lang="ru-RU" dirty="0" err="1"/>
              <a:t>наукового</a:t>
            </a:r>
            <a:r>
              <a:rPr lang="ru-RU" dirty="0"/>
              <a:t> типу : </a:t>
            </a:r>
            <a:r>
              <a:rPr lang="ru-RU" dirty="0" err="1"/>
              <a:t>вчення</a:t>
            </a:r>
            <a:r>
              <a:rPr lang="ru-RU" dirty="0"/>
              <a:t> Аристотеля, Канта, Гегеля)</a:t>
            </a:r>
            <a:endParaRPr lang="uk-UA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b="1" i="1" dirty="0" err="1"/>
              <a:t>софійний</a:t>
            </a:r>
            <a:r>
              <a:rPr lang="uk-UA" dirty="0"/>
              <a:t> (орієнтація філософії на форми повноти життя, вияв стихійно-творчих потенцій світу і людини : Платон, Паскаль, Ніцше).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8963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/>
              <a:t>предмет філософії</a:t>
            </a:r>
            <a:r>
              <a:rPr lang="uk-UA" dirty="0"/>
              <a:t> 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dirty="0"/>
              <a:t>найбільш загальні засади сущого (буття – небуття, простір – час, причинність, сенс людського існування, істина, добро, свобода тощо), з яких "конструюється" світ. </a:t>
            </a: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/>
              <a:t>На основі всезагального (ідей, принципів) філософія намагається пізнати і пояснити світ. </a:t>
            </a:r>
          </a:p>
        </p:txBody>
      </p:sp>
    </p:spTree>
    <p:extLst>
      <p:ext uri="{BB962C8B-B14F-4D97-AF65-F5344CB8AC3E}">
        <p14:creationId xmlns:p14="http://schemas.microsoft.com/office/powerpoint/2010/main" val="3035092488"/>
      </p:ext>
    </p:extLst>
  </p:cSld>
  <p:clrMapOvr>
    <a:masterClrMapping/>
  </p:clrMapOvr>
</p:sld>
</file>

<file path=ppt/theme/theme1.xml><?xml version="1.0" encoding="utf-8"?>
<a:theme xmlns:a="http://schemas.openxmlformats.org/drawingml/2006/main" name="Краплинка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tf00001031_wac</Template>
  <TotalTime>180</TotalTime>
  <Words>548</Words>
  <Application>Microsoft Office PowerPoint</Application>
  <PresentationFormat>Широкий екран</PresentationFormat>
  <Paragraphs>88</Paragraphs>
  <Slides>13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слайдів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Tw Cen MT</vt:lpstr>
      <vt:lpstr>Краплинка</vt:lpstr>
      <vt:lpstr>Тема Office</vt:lpstr>
      <vt:lpstr>Філософія та її місце в системі культури</vt:lpstr>
      <vt:lpstr>світогляд</vt:lpstr>
      <vt:lpstr>Структура світогляду: </vt:lpstr>
      <vt:lpstr>історичні типи світогляду</vt:lpstr>
      <vt:lpstr>Функції світогляду: </vt:lpstr>
      <vt:lpstr>Філософія </vt:lpstr>
      <vt:lpstr>теорії виникнення філософії</vt:lpstr>
      <vt:lpstr>два способи філософування (на основі діалогу об'єктивного закону, логічного знання (Логосу) і міфу)</vt:lpstr>
      <vt:lpstr>предмет філософії </vt:lpstr>
      <vt:lpstr>Специфіка філософського знання</vt:lpstr>
      <vt:lpstr>Структура філософського знання</vt:lpstr>
      <vt:lpstr>Функції філософії: </vt:lpstr>
      <vt:lpstr>Структура філософського знання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Admin</dc:creator>
  <cp:lastModifiedBy>Admin</cp:lastModifiedBy>
  <cp:revision>15</cp:revision>
  <dcterms:created xsi:type="dcterms:W3CDTF">2022-09-01T19:59:16Z</dcterms:created>
  <dcterms:modified xsi:type="dcterms:W3CDTF">2022-10-28T10:31:53Z</dcterms:modified>
</cp:coreProperties>
</file>