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878"/>
  </p:normalViewPr>
  <p:slideViewPr>
    <p:cSldViewPr snapToGrid="0">
      <p:cViewPr varScale="1">
        <p:scale>
          <a:sx n="113" d="100"/>
          <a:sy n="113" d="100"/>
        </p:scale>
        <p:origin x="52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1/15/23</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7DE6118-2437-4B30-8E3C-4D2BE6020583}" type="datetimeFigureOut">
              <a:rPr lang="en-US" dirty="0"/>
              <a:t>1/15/23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7DE6118-2437-4B30-8E3C-4D2BE6020583}" type="datetimeFigureOut">
              <a:rPr lang="en-US" dirty="0"/>
              <a:t>1/15/23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7DE6118-2437-4B30-8E3C-4D2BE6020583}" type="datetimeFigureOut">
              <a:rPr lang="en-US" dirty="0"/>
              <a:t>1/15/23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dirty="0"/>
              <a:t>Click to edit Master title style</a:t>
            </a:r>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1/15/23</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dirty="0"/>
              <a:t>Click to edit Master title style</a:t>
            </a:r>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87DE6118-2437-4B30-8E3C-4D2BE6020583}" type="datetimeFigureOut">
              <a:rPr lang="en-US" dirty="0"/>
              <a:t>1/15/23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dirty="0"/>
              <a:t>Click to edit Master title style</a:t>
            </a:r>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7DE6118-2437-4B30-8E3C-4D2BE6020583}" type="datetimeFigureOut">
              <a:rPr lang="en-US" dirty="0"/>
              <a:t>1/15/23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87DE6118-2437-4B30-8E3C-4D2BE6020583}" type="datetimeFigureOut">
              <a:rPr lang="en-US" dirty="0"/>
              <a:t>1/15/23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1/15/23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dirty="0"/>
              <a:t>Click to edit Master title style</a:t>
            </a:r>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1/15/23</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dirty="0"/>
              <a:t>Click to edit Master title style</a:t>
            </a:r>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1/15/23</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1/15/23</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5835EB6-CCAE-58FE-CEE6-ADE61C4E2437}"/>
              </a:ext>
            </a:extLst>
          </p:cNvPr>
          <p:cNvSpPr>
            <a:spLocks noGrp="1"/>
          </p:cNvSpPr>
          <p:nvPr>
            <p:ph type="ctrTitle"/>
          </p:nvPr>
        </p:nvSpPr>
        <p:spPr/>
        <p:txBody>
          <a:bodyPr/>
          <a:lstStyle/>
          <a:p>
            <a:r>
              <a:rPr lang="uk-UA" sz="1800" b="1" kern="0" dirty="0">
                <a:effectLst/>
                <a:latin typeface="Times New Roman" panose="02020603050405020304" pitchFamily="18" charset="0"/>
                <a:ea typeface="Times New Roman" panose="02020603050405020304" pitchFamily="18" charset="0"/>
              </a:rPr>
              <a:t>МЕТОДИ ОЦІНКИ КОНКУРЕНТНОГО ПОЛОЖЕННЯ ПІДПРИЄМСТВ НА РИНКУ</a:t>
            </a:r>
            <a:endParaRPr lang="ru-UA" dirty="0"/>
          </a:p>
        </p:txBody>
      </p:sp>
      <p:sp>
        <p:nvSpPr>
          <p:cNvPr id="3" name="Подзаголовок 2">
            <a:extLst>
              <a:ext uri="{FF2B5EF4-FFF2-40B4-BE49-F238E27FC236}">
                <a16:creationId xmlns:a16="http://schemas.microsoft.com/office/drawing/2014/main" id="{718FA303-F4CD-DF8B-6BE5-F9EA181564B6}"/>
              </a:ext>
            </a:extLst>
          </p:cNvPr>
          <p:cNvSpPr>
            <a:spLocks noGrp="1"/>
          </p:cNvSpPr>
          <p:nvPr>
            <p:ph type="subTitle" idx="1"/>
          </p:nvPr>
        </p:nvSpPr>
        <p:spPr/>
        <p:txBody>
          <a:bodyPr/>
          <a:lstStyle/>
          <a:p>
            <a:r>
              <a:rPr lang="uk-UA" dirty="0"/>
              <a:t>Лекція </a:t>
            </a:r>
            <a:endParaRPr lang="ru-UA" dirty="0"/>
          </a:p>
        </p:txBody>
      </p:sp>
    </p:spTree>
    <p:extLst>
      <p:ext uri="{BB962C8B-B14F-4D97-AF65-F5344CB8AC3E}">
        <p14:creationId xmlns:p14="http://schemas.microsoft.com/office/powerpoint/2010/main" val="14440451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6F8C3963-79A0-087B-5974-9BF5E92CF0DB}"/>
              </a:ext>
            </a:extLst>
          </p:cNvPr>
          <p:cNvSpPr>
            <a:spLocks noGrp="1"/>
          </p:cNvSpPr>
          <p:nvPr>
            <p:ph idx="1"/>
          </p:nvPr>
        </p:nvSpPr>
        <p:spPr>
          <a:xfrm>
            <a:off x="1038578" y="237067"/>
            <a:ext cx="9934222" cy="5630333"/>
          </a:xfrm>
        </p:spPr>
        <p:txBody>
          <a:bodyPr/>
          <a:lstStyle/>
          <a:p>
            <a:pPr algn="ctr"/>
            <a:r>
              <a:rPr lang="uk-UA" sz="1800" b="1" i="1" dirty="0">
                <a:effectLst/>
                <a:latin typeface="Times New Roman" panose="02020603050405020304" pitchFamily="18" charset="0"/>
                <a:ea typeface="Times New Roman" panose="02020603050405020304" pitchFamily="18" charset="0"/>
              </a:rPr>
              <a:t>Метод</a:t>
            </a:r>
            <a:r>
              <a:rPr lang="uk-UA" sz="1800" b="1" i="1" spc="-60" dirty="0">
                <a:effectLst/>
                <a:latin typeface="Times New Roman" panose="02020603050405020304" pitchFamily="18" charset="0"/>
                <a:ea typeface="Times New Roman" panose="02020603050405020304" pitchFamily="18" charset="0"/>
              </a:rPr>
              <a:t> </a:t>
            </a:r>
            <a:r>
              <a:rPr lang="uk-UA" sz="1800" b="1" i="1" dirty="0">
                <a:effectLst/>
                <a:latin typeface="Times New Roman" panose="02020603050405020304" pitchFamily="18" charset="0"/>
                <a:ea typeface="Times New Roman" panose="02020603050405020304" pitchFamily="18" charset="0"/>
              </a:rPr>
              <a:t>LOTS</a:t>
            </a:r>
          </a:p>
          <a:p>
            <a:pPr marL="147320">
              <a:spcBef>
                <a:spcPts val="445"/>
              </a:spcBef>
              <a:spcAft>
                <a:spcPts val="0"/>
              </a:spcAft>
            </a:pPr>
            <a:r>
              <a:rPr lang="uk-UA" sz="1800" dirty="0">
                <a:effectLst/>
                <a:latin typeface="Times New Roman" panose="02020603050405020304" pitchFamily="18" charset="0"/>
                <a:ea typeface="Times New Roman" panose="02020603050405020304" pitchFamily="18" charset="0"/>
              </a:rPr>
              <a:t>Передбачає здійснення аналізу підприємства в цілому до індивідуального проекту усередині підприємства, який включає 9 етапів:</a:t>
            </a:r>
            <a:endParaRPr lang="ru-UA" sz="1800" dirty="0">
              <a:effectLst/>
              <a:latin typeface="Times New Roman" panose="02020603050405020304" pitchFamily="18" charset="0"/>
              <a:ea typeface="Times New Roman" panose="02020603050405020304" pitchFamily="18" charset="0"/>
            </a:endParaRPr>
          </a:p>
          <a:p>
            <a:pPr marL="342900" lvl="0" indent="-342900">
              <a:lnSpc>
                <a:spcPts val="1700"/>
              </a:lnSpc>
              <a:buSzPts val="1400"/>
              <a:buFont typeface="Symbol" pitchFamily="2" charset="2"/>
              <a:buChar char=""/>
              <a:tabLst>
                <a:tab pos="833120" algn="l"/>
                <a:tab pos="833755" algn="l"/>
              </a:tabLst>
            </a:pPr>
            <a:r>
              <a:rPr lang="uk-UA" sz="1800" dirty="0">
                <a:effectLst/>
                <a:latin typeface="Times New Roman" panose="02020603050405020304" pitchFamily="18" charset="0"/>
                <a:ea typeface="Symbol" pitchFamily="2" charset="2"/>
                <a:cs typeface="Symbol" pitchFamily="2" charset="2"/>
              </a:rPr>
              <a:t>існуючого</a:t>
            </a:r>
            <a:r>
              <a:rPr lang="uk-UA" sz="1800" spc="15" dirty="0">
                <a:effectLst/>
                <a:latin typeface="Times New Roman" panose="02020603050405020304" pitchFamily="18" charset="0"/>
                <a:ea typeface="Symbol" pitchFamily="2" charset="2"/>
                <a:cs typeface="Symbol" pitchFamily="2" charset="2"/>
              </a:rPr>
              <a:t> </a:t>
            </a:r>
            <a:r>
              <a:rPr lang="uk-UA" sz="1800" dirty="0">
                <a:effectLst/>
                <a:latin typeface="Times New Roman" panose="02020603050405020304" pitchFamily="18" charset="0"/>
                <a:ea typeface="Symbol" pitchFamily="2" charset="2"/>
                <a:cs typeface="Symbol" pitchFamily="2" charset="2"/>
              </a:rPr>
              <a:t>положення;</a:t>
            </a:r>
            <a:endParaRPr lang="ru-UA" sz="1800" dirty="0">
              <a:effectLst/>
              <a:latin typeface="Times New Roman" panose="02020603050405020304" pitchFamily="18" charset="0"/>
              <a:ea typeface="Symbol" pitchFamily="2" charset="2"/>
              <a:cs typeface="Symbol" pitchFamily="2" charset="2"/>
            </a:endParaRPr>
          </a:p>
          <a:p>
            <a:pPr marL="342900" lvl="0" indent="-342900">
              <a:lnSpc>
                <a:spcPts val="1705"/>
              </a:lnSpc>
              <a:buSzPts val="1400"/>
              <a:buFont typeface="Symbol" pitchFamily="2" charset="2"/>
              <a:buChar char=""/>
              <a:tabLst>
                <a:tab pos="833120" algn="l"/>
                <a:tab pos="833755" algn="l"/>
              </a:tabLst>
            </a:pPr>
            <a:r>
              <a:rPr lang="uk-UA" sz="1800" dirty="0">
                <a:effectLst/>
                <a:latin typeface="Times New Roman" panose="02020603050405020304" pitchFamily="18" charset="0"/>
                <a:ea typeface="Symbol" pitchFamily="2" charset="2"/>
                <a:cs typeface="Symbol" pitchFamily="2" charset="2"/>
              </a:rPr>
              <a:t>стратегії;</a:t>
            </a:r>
            <a:endParaRPr lang="ru-UA" sz="1800" dirty="0">
              <a:effectLst/>
              <a:latin typeface="Times New Roman" panose="02020603050405020304" pitchFamily="18" charset="0"/>
              <a:ea typeface="Symbol" pitchFamily="2" charset="2"/>
              <a:cs typeface="Symbol" pitchFamily="2" charset="2"/>
            </a:endParaRPr>
          </a:p>
          <a:p>
            <a:pPr marL="342900" lvl="0" indent="-342900">
              <a:lnSpc>
                <a:spcPts val="1710"/>
              </a:lnSpc>
              <a:buSzPts val="1400"/>
              <a:buFont typeface="Symbol" pitchFamily="2" charset="2"/>
              <a:buChar char=""/>
              <a:tabLst>
                <a:tab pos="833120" algn="l"/>
                <a:tab pos="833755" algn="l"/>
              </a:tabLst>
            </a:pPr>
            <a:r>
              <a:rPr lang="uk-UA" sz="1800" dirty="0">
                <a:effectLst/>
                <a:latin typeface="Times New Roman" panose="02020603050405020304" pitchFamily="18" charset="0"/>
                <a:ea typeface="Symbol" pitchFamily="2" charset="2"/>
                <a:cs typeface="Symbol" pitchFamily="2" charset="2"/>
              </a:rPr>
              <a:t>довгострокових</a:t>
            </a:r>
            <a:r>
              <a:rPr lang="uk-UA" sz="1800" spc="-30" dirty="0">
                <a:effectLst/>
                <a:latin typeface="Times New Roman" panose="02020603050405020304" pitchFamily="18" charset="0"/>
                <a:ea typeface="Symbol" pitchFamily="2" charset="2"/>
                <a:cs typeface="Symbol" pitchFamily="2" charset="2"/>
              </a:rPr>
              <a:t> </a:t>
            </a:r>
            <a:r>
              <a:rPr lang="uk-UA" sz="1800" dirty="0">
                <a:effectLst/>
                <a:latin typeface="Times New Roman" panose="02020603050405020304" pitchFamily="18" charset="0"/>
                <a:ea typeface="Symbol" pitchFamily="2" charset="2"/>
                <a:cs typeface="Symbol" pitchFamily="2" charset="2"/>
              </a:rPr>
              <a:t>цілей;</a:t>
            </a:r>
            <a:endParaRPr lang="ru-UA" sz="1800" dirty="0">
              <a:effectLst/>
              <a:latin typeface="Times New Roman" panose="02020603050405020304" pitchFamily="18" charset="0"/>
              <a:ea typeface="Symbol" pitchFamily="2" charset="2"/>
              <a:cs typeface="Symbol" pitchFamily="2" charset="2"/>
            </a:endParaRPr>
          </a:p>
          <a:p>
            <a:pPr marL="342900" lvl="0" indent="-342900">
              <a:lnSpc>
                <a:spcPts val="1710"/>
              </a:lnSpc>
              <a:spcBef>
                <a:spcPts val="15"/>
              </a:spcBef>
              <a:buSzPts val="1400"/>
              <a:buFont typeface="Symbol" pitchFamily="2" charset="2"/>
              <a:buChar char=""/>
              <a:tabLst>
                <a:tab pos="833120" algn="l"/>
                <a:tab pos="833755" algn="l"/>
              </a:tabLst>
            </a:pPr>
            <a:r>
              <a:rPr lang="uk-UA" sz="1800" dirty="0">
                <a:effectLst/>
                <a:latin typeface="Times New Roman" panose="02020603050405020304" pitchFamily="18" charset="0"/>
                <a:ea typeface="Symbol" pitchFamily="2" charset="2"/>
                <a:cs typeface="Symbol" pitchFamily="2" charset="2"/>
              </a:rPr>
              <a:t>короткострокових</a:t>
            </a:r>
            <a:r>
              <a:rPr lang="uk-UA" sz="1800" spc="-15" dirty="0">
                <a:effectLst/>
                <a:latin typeface="Times New Roman" panose="02020603050405020304" pitchFamily="18" charset="0"/>
                <a:ea typeface="Symbol" pitchFamily="2" charset="2"/>
                <a:cs typeface="Symbol" pitchFamily="2" charset="2"/>
              </a:rPr>
              <a:t> </a:t>
            </a:r>
            <a:r>
              <a:rPr lang="uk-UA" sz="1800" dirty="0">
                <a:effectLst/>
                <a:latin typeface="Times New Roman" panose="02020603050405020304" pitchFamily="18" charset="0"/>
                <a:ea typeface="Symbol" pitchFamily="2" charset="2"/>
                <a:cs typeface="Symbol" pitchFamily="2" charset="2"/>
              </a:rPr>
              <a:t>цілей;</a:t>
            </a:r>
            <a:endParaRPr lang="ru-UA" sz="1800" dirty="0">
              <a:effectLst/>
              <a:latin typeface="Times New Roman" panose="02020603050405020304" pitchFamily="18" charset="0"/>
              <a:ea typeface="Symbol" pitchFamily="2" charset="2"/>
              <a:cs typeface="Symbol" pitchFamily="2" charset="2"/>
            </a:endParaRPr>
          </a:p>
          <a:p>
            <a:pPr marL="342900" lvl="0" indent="-342900">
              <a:lnSpc>
                <a:spcPts val="1705"/>
              </a:lnSpc>
              <a:buSzPts val="1400"/>
              <a:buFont typeface="Symbol" pitchFamily="2" charset="2"/>
              <a:buChar char=""/>
              <a:tabLst>
                <a:tab pos="833120" algn="l"/>
                <a:tab pos="833755" algn="l"/>
              </a:tabLst>
            </a:pPr>
            <a:r>
              <a:rPr lang="uk-UA" sz="1800" dirty="0">
                <a:effectLst/>
                <a:latin typeface="Times New Roman" panose="02020603050405020304" pitchFamily="18" charset="0"/>
                <a:ea typeface="Symbol" pitchFamily="2" charset="2"/>
                <a:cs typeface="Symbol" pitchFamily="2" charset="2"/>
              </a:rPr>
              <a:t>методів і об’єктів</a:t>
            </a:r>
            <a:r>
              <a:rPr lang="uk-UA" sz="1800" spc="-10" dirty="0">
                <a:effectLst/>
                <a:latin typeface="Times New Roman" panose="02020603050405020304" pitchFamily="18" charset="0"/>
                <a:ea typeface="Symbol" pitchFamily="2" charset="2"/>
                <a:cs typeface="Symbol" pitchFamily="2" charset="2"/>
              </a:rPr>
              <a:t> </a:t>
            </a:r>
            <a:r>
              <a:rPr lang="uk-UA" sz="1800" dirty="0">
                <a:effectLst/>
                <a:latin typeface="Times New Roman" panose="02020603050405020304" pitchFamily="18" charset="0"/>
                <a:ea typeface="Symbol" pitchFamily="2" charset="2"/>
                <a:cs typeface="Symbol" pitchFamily="2" charset="2"/>
              </a:rPr>
              <a:t>аналізу;</a:t>
            </a:r>
            <a:endParaRPr lang="ru-UA" sz="1800" dirty="0">
              <a:effectLst/>
              <a:latin typeface="Times New Roman" panose="02020603050405020304" pitchFamily="18" charset="0"/>
              <a:ea typeface="Symbol" pitchFamily="2" charset="2"/>
              <a:cs typeface="Symbol" pitchFamily="2" charset="2"/>
            </a:endParaRPr>
          </a:p>
          <a:p>
            <a:pPr marL="342900" lvl="0" indent="-342900">
              <a:lnSpc>
                <a:spcPts val="1705"/>
              </a:lnSpc>
              <a:buSzPts val="1400"/>
              <a:buFont typeface="Symbol" pitchFamily="2" charset="2"/>
              <a:buChar char=""/>
              <a:tabLst>
                <a:tab pos="833120" algn="l"/>
                <a:tab pos="833755" algn="l"/>
              </a:tabLst>
            </a:pPr>
            <a:r>
              <a:rPr lang="uk-UA" sz="1800" dirty="0">
                <a:effectLst/>
                <a:latin typeface="Times New Roman" panose="02020603050405020304" pitchFamily="18" charset="0"/>
                <a:ea typeface="Symbol" pitchFamily="2" charset="2"/>
                <a:cs typeface="Symbol" pitchFamily="2" charset="2"/>
              </a:rPr>
              <a:t>кадрового</a:t>
            </a:r>
            <a:r>
              <a:rPr lang="uk-UA" sz="1800" spc="-5" dirty="0">
                <a:effectLst/>
                <a:latin typeface="Times New Roman" panose="02020603050405020304" pitchFamily="18" charset="0"/>
                <a:ea typeface="Symbol" pitchFamily="2" charset="2"/>
                <a:cs typeface="Symbol" pitchFamily="2" charset="2"/>
              </a:rPr>
              <a:t> </a:t>
            </a:r>
            <a:r>
              <a:rPr lang="uk-UA" sz="1800" dirty="0">
                <a:effectLst/>
                <a:latin typeface="Times New Roman" panose="02020603050405020304" pitchFamily="18" charset="0"/>
                <a:ea typeface="Symbol" pitchFamily="2" charset="2"/>
                <a:cs typeface="Symbol" pitchFamily="2" charset="2"/>
              </a:rPr>
              <a:t>потенціалу;</a:t>
            </a:r>
            <a:endParaRPr lang="ru-UA" sz="1800" dirty="0">
              <a:effectLst/>
              <a:latin typeface="Times New Roman" panose="02020603050405020304" pitchFamily="18" charset="0"/>
              <a:ea typeface="Symbol" pitchFamily="2" charset="2"/>
              <a:cs typeface="Symbol" pitchFamily="2" charset="2"/>
            </a:endParaRPr>
          </a:p>
          <a:p>
            <a:pPr marL="342900" lvl="0" indent="-342900">
              <a:lnSpc>
                <a:spcPts val="1710"/>
              </a:lnSpc>
              <a:buSzPts val="1400"/>
              <a:buFont typeface="Symbol" pitchFamily="2" charset="2"/>
              <a:buChar char=""/>
              <a:tabLst>
                <a:tab pos="833120" algn="l"/>
                <a:tab pos="833755" algn="l"/>
              </a:tabLst>
            </a:pPr>
            <a:r>
              <a:rPr lang="uk-UA" sz="1800" dirty="0">
                <a:effectLst/>
                <a:latin typeface="Times New Roman" panose="02020603050405020304" pitchFamily="18" charset="0"/>
                <a:ea typeface="Symbol" pitchFamily="2" charset="2"/>
                <a:cs typeface="Symbol" pitchFamily="2" charset="2"/>
              </a:rPr>
              <a:t>планів</a:t>
            </a:r>
            <a:r>
              <a:rPr lang="uk-UA" sz="1800" spc="-10" dirty="0">
                <a:effectLst/>
                <a:latin typeface="Times New Roman" panose="02020603050405020304" pitchFamily="18" charset="0"/>
                <a:ea typeface="Symbol" pitchFamily="2" charset="2"/>
                <a:cs typeface="Symbol" pitchFamily="2" charset="2"/>
              </a:rPr>
              <a:t> </a:t>
            </a:r>
            <a:r>
              <a:rPr lang="uk-UA" sz="1800" dirty="0">
                <a:effectLst/>
                <a:latin typeface="Times New Roman" panose="02020603050405020304" pitchFamily="18" charset="0"/>
                <a:ea typeface="Symbol" pitchFamily="2" charset="2"/>
                <a:cs typeface="Symbol" pitchFamily="2" charset="2"/>
              </a:rPr>
              <a:t>розвитку;</a:t>
            </a:r>
            <a:endParaRPr lang="ru-UA" sz="1800" dirty="0">
              <a:effectLst/>
              <a:latin typeface="Times New Roman" panose="02020603050405020304" pitchFamily="18" charset="0"/>
              <a:ea typeface="Symbol" pitchFamily="2" charset="2"/>
              <a:cs typeface="Symbol" pitchFamily="2" charset="2"/>
            </a:endParaRPr>
          </a:p>
          <a:p>
            <a:pPr marL="342900" lvl="0" indent="-342900">
              <a:lnSpc>
                <a:spcPts val="1710"/>
              </a:lnSpc>
              <a:spcBef>
                <a:spcPts val="10"/>
              </a:spcBef>
              <a:buSzPts val="1400"/>
              <a:buFont typeface="Symbol" pitchFamily="2" charset="2"/>
              <a:buChar char=""/>
              <a:tabLst>
                <a:tab pos="833120" algn="l"/>
                <a:tab pos="833755" algn="l"/>
              </a:tabLst>
            </a:pPr>
            <a:r>
              <a:rPr lang="uk-UA" sz="1800" dirty="0">
                <a:effectLst/>
                <a:latin typeface="Times New Roman" panose="02020603050405020304" pitchFamily="18" charset="0"/>
                <a:ea typeface="Symbol" pitchFamily="2" charset="2"/>
                <a:cs typeface="Symbol" pitchFamily="2" charset="2"/>
              </a:rPr>
              <a:t>організації</a:t>
            </a:r>
            <a:r>
              <a:rPr lang="uk-UA" sz="1800" spc="-35" dirty="0">
                <a:effectLst/>
                <a:latin typeface="Times New Roman" panose="02020603050405020304" pitchFamily="18" charset="0"/>
                <a:ea typeface="Symbol" pitchFamily="2" charset="2"/>
                <a:cs typeface="Symbol" pitchFamily="2" charset="2"/>
              </a:rPr>
              <a:t> </a:t>
            </a:r>
            <a:r>
              <a:rPr lang="uk-UA" sz="1800" dirty="0">
                <a:effectLst/>
                <a:latin typeface="Times New Roman" panose="02020603050405020304" pitchFamily="18" charset="0"/>
                <a:ea typeface="Symbol" pitchFamily="2" charset="2"/>
                <a:cs typeface="Symbol" pitchFamily="2" charset="2"/>
              </a:rPr>
              <a:t>менеджменту;</a:t>
            </a:r>
            <a:endParaRPr lang="ru-UA" sz="1800" dirty="0">
              <a:effectLst/>
              <a:latin typeface="Times New Roman" panose="02020603050405020304" pitchFamily="18" charset="0"/>
              <a:ea typeface="Symbol" pitchFamily="2" charset="2"/>
              <a:cs typeface="Symbol" pitchFamily="2" charset="2"/>
            </a:endParaRPr>
          </a:p>
          <a:p>
            <a:pPr marL="342900" lvl="0" indent="-342900">
              <a:lnSpc>
                <a:spcPts val="1705"/>
              </a:lnSpc>
              <a:buSzPts val="1400"/>
              <a:buFont typeface="Symbol" pitchFamily="2" charset="2"/>
              <a:buChar char=""/>
              <a:tabLst>
                <a:tab pos="833120" algn="l"/>
                <a:tab pos="833755" algn="l"/>
              </a:tabLst>
            </a:pPr>
            <a:r>
              <a:rPr lang="uk-UA" sz="1800" dirty="0">
                <a:effectLst/>
                <a:latin typeface="Times New Roman" panose="02020603050405020304" pitchFamily="18" charset="0"/>
                <a:ea typeface="Symbol" pitchFamily="2" charset="2"/>
                <a:cs typeface="Symbol" pitchFamily="2" charset="2"/>
              </a:rPr>
              <a:t>звітності.</a:t>
            </a:r>
            <a:endParaRPr lang="ru-UA" sz="1800" dirty="0">
              <a:effectLst/>
              <a:latin typeface="Times New Roman" panose="02020603050405020304" pitchFamily="18" charset="0"/>
              <a:ea typeface="Symbol" pitchFamily="2" charset="2"/>
              <a:cs typeface="Symbol" pitchFamily="2" charset="2"/>
            </a:endParaRPr>
          </a:p>
          <a:p>
            <a:pPr marL="147320" marR="92075" indent="450850" algn="just">
              <a:spcAft>
                <a:spcPts val="0"/>
              </a:spcAft>
            </a:pPr>
            <a:r>
              <a:rPr lang="uk-UA" sz="1800" dirty="0">
                <a:effectLst/>
                <a:latin typeface="Times New Roman" panose="02020603050405020304" pitchFamily="18" charset="0"/>
                <a:ea typeface="Times New Roman" panose="02020603050405020304" pitchFamily="18" charset="0"/>
              </a:rPr>
              <a:t>Під час обговорення цих проблем можна використати різні моделі ділової стратегії й способи вирішення завдань. Кінцевою метою є вироблення позиції, що дасть підприємству можливість правильно будувати свої взаємини із зовнішнім світом.</a:t>
            </a:r>
            <a:endParaRPr lang="ru-UA" sz="1800" dirty="0">
              <a:effectLst/>
              <a:latin typeface="Times New Roman" panose="02020603050405020304" pitchFamily="18" charset="0"/>
              <a:ea typeface="Times New Roman" panose="02020603050405020304" pitchFamily="18" charset="0"/>
            </a:endParaRPr>
          </a:p>
          <a:p>
            <a:r>
              <a:rPr lang="uk-UA" sz="1800" dirty="0">
                <a:effectLst/>
                <a:latin typeface="Times New Roman" panose="02020603050405020304" pitchFamily="18" charset="0"/>
                <a:ea typeface="Times New Roman" panose="02020603050405020304" pitchFamily="18" charset="0"/>
              </a:rPr>
              <a:t> </a:t>
            </a:r>
            <a:endParaRPr lang="ru-UA" sz="1800" dirty="0">
              <a:effectLst/>
              <a:latin typeface="Times New Roman" panose="02020603050405020304" pitchFamily="18" charset="0"/>
              <a:ea typeface="Times New Roman" panose="02020603050405020304" pitchFamily="18" charset="0"/>
            </a:endParaRPr>
          </a:p>
          <a:p>
            <a:pPr algn="ctr"/>
            <a:endParaRPr lang="ru-UA" sz="1800" b="1" i="1" dirty="0">
              <a:effectLst/>
              <a:latin typeface="Times New Roman" panose="02020603050405020304" pitchFamily="18" charset="0"/>
              <a:ea typeface="Times New Roman" panose="02020603050405020304" pitchFamily="18" charset="0"/>
            </a:endParaRPr>
          </a:p>
          <a:p>
            <a:endParaRPr lang="ru-UA" dirty="0"/>
          </a:p>
        </p:txBody>
      </p:sp>
    </p:spTree>
    <p:extLst>
      <p:ext uri="{BB962C8B-B14F-4D97-AF65-F5344CB8AC3E}">
        <p14:creationId xmlns:p14="http://schemas.microsoft.com/office/powerpoint/2010/main" val="31688286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5FF489B0-39B5-79B7-65A8-4A51728D6EBF}"/>
              </a:ext>
            </a:extLst>
          </p:cNvPr>
          <p:cNvSpPr>
            <a:spLocks noGrp="1"/>
          </p:cNvSpPr>
          <p:nvPr>
            <p:ph idx="1"/>
          </p:nvPr>
        </p:nvSpPr>
        <p:spPr>
          <a:xfrm>
            <a:off x="1038578" y="259643"/>
            <a:ext cx="10600266" cy="6231467"/>
          </a:xfrm>
        </p:spPr>
        <p:txBody>
          <a:bodyPr/>
          <a:lstStyle/>
          <a:p>
            <a:endParaRPr lang="ru-UA" dirty="0"/>
          </a:p>
          <a:p>
            <a:pPr algn="ctr"/>
            <a:r>
              <a:rPr lang="uk-UA" sz="1800" b="1" i="1" dirty="0">
                <a:effectLst/>
                <a:latin typeface="Times New Roman" panose="02020603050405020304" pitchFamily="18" charset="0"/>
                <a:ea typeface="Times New Roman" panose="02020603050405020304" pitchFamily="18" charset="0"/>
              </a:rPr>
              <a:t>Метод «Бостон консалтингової</a:t>
            </a:r>
            <a:r>
              <a:rPr lang="uk-UA" sz="1800" b="1" i="1" spc="5" dirty="0">
                <a:effectLst/>
                <a:latin typeface="Times New Roman" panose="02020603050405020304" pitchFamily="18" charset="0"/>
                <a:ea typeface="Times New Roman" panose="02020603050405020304" pitchFamily="18" charset="0"/>
              </a:rPr>
              <a:t> </a:t>
            </a:r>
            <a:r>
              <a:rPr lang="uk-UA" sz="1800" b="1" i="1" dirty="0">
                <a:effectLst/>
                <a:latin typeface="Times New Roman" panose="02020603050405020304" pitchFamily="18" charset="0"/>
                <a:ea typeface="Times New Roman" panose="02020603050405020304" pitchFamily="18" charset="0"/>
              </a:rPr>
              <a:t>групи»</a:t>
            </a:r>
            <a:endParaRPr lang="uk-UA" sz="1800" dirty="0">
              <a:effectLst/>
              <a:latin typeface="Times New Roman" panose="02020603050405020304" pitchFamily="18" charset="0"/>
              <a:ea typeface="Times New Roman" panose="02020603050405020304" pitchFamily="18" charset="0"/>
            </a:endParaRPr>
          </a:p>
          <a:p>
            <a:pPr algn="just"/>
            <a:r>
              <a:rPr lang="uk-UA" sz="1800" dirty="0">
                <a:effectLst/>
                <a:latin typeface="Times New Roman" panose="02020603050405020304" pitchFamily="18" charset="0"/>
                <a:ea typeface="Times New Roman" panose="02020603050405020304" pitchFamily="18" charset="0"/>
              </a:rPr>
              <a:t>Матричний метод «Бостон консалтингової групи» передбачає аналіз конкурентоспроможності продукції з урахуванням життєвого циклу товару. Сутність оцінки полягає в аналізі матриці, побудованої за принципом координат: по вертикалі − темпи приросту ринку/ скорочення кількості продажу в лінійному масштабі; по горизонталі − відносна частка товару на ринку, наведена на рис. 8.4. Найбільш конкурентоспроможними є товари, що займають значну частку на зростаючому</a:t>
            </a:r>
            <a:r>
              <a:rPr lang="uk-UA" sz="1800" spc="-35"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ринку</a:t>
            </a:r>
            <a:r>
              <a:rPr lang="ru-UA" dirty="0">
                <a:effectLst/>
              </a:rPr>
              <a:t> </a:t>
            </a:r>
            <a:endParaRPr lang="ru-UA" dirty="0"/>
          </a:p>
        </p:txBody>
      </p:sp>
      <p:pic>
        <p:nvPicPr>
          <p:cNvPr id="9" name="Рисунок 8">
            <a:extLst>
              <a:ext uri="{FF2B5EF4-FFF2-40B4-BE49-F238E27FC236}">
                <a16:creationId xmlns:a16="http://schemas.microsoft.com/office/drawing/2014/main" id="{47797ECB-1DC6-BF35-1498-F84C9CC1A105}"/>
              </a:ext>
            </a:extLst>
          </p:cNvPr>
          <p:cNvPicPr>
            <a:picLocks noChangeAspect="1"/>
          </p:cNvPicPr>
          <p:nvPr/>
        </p:nvPicPr>
        <p:blipFill>
          <a:blip r:embed="rId2"/>
          <a:stretch>
            <a:fillRect/>
          </a:stretch>
        </p:blipFill>
        <p:spPr>
          <a:xfrm>
            <a:off x="3094566" y="2502431"/>
            <a:ext cx="6002867" cy="3862500"/>
          </a:xfrm>
          <a:prstGeom prst="rect">
            <a:avLst/>
          </a:prstGeom>
        </p:spPr>
      </p:pic>
    </p:spTree>
    <p:extLst>
      <p:ext uri="{BB962C8B-B14F-4D97-AF65-F5344CB8AC3E}">
        <p14:creationId xmlns:p14="http://schemas.microsoft.com/office/powerpoint/2010/main" val="16340282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BAF2201-6B24-7534-D482-561B70C4DB07}"/>
              </a:ext>
            </a:extLst>
          </p:cNvPr>
          <p:cNvSpPr>
            <a:spLocks noGrp="1"/>
          </p:cNvSpPr>
          <p:nvPr>
            <p:ph idx="1"/>
          </p:nvPr>
        </p:nvSpPr>
        <p:spPr>
          <a:xfrm>
            <a:off x="936978" y="338667"/>
            <a:ext cx="10487378" cy="5904089"/>
          </a:xfrm>
        </p:spPr>
        <p:txBody>
          <a:bodyPr/>
          <a:lstStyle/>
          <a:p>
            <a:pPr marL="147320" marR="93345" indent="450850" algn="just">
              <a:spcBef>
                <a:spcPts val="445"/>
              </a:spcBef>
              <a:spcAft>
                <a:spcPts val="0"/>
              </a:spcAft>
            </a:pPr>
            <a:r>
              <a:rPr lang="uk-UA" sz="1800" i="1" dirty="0">
                <a:effectLst/>
                <a:latin typeface="Times New Roman" panose="02020603050405020304" pitchFamily="18" charset="0"/>
                <a:ea typeface="Times New Roman" panose="02020603050405020304" pitchFamily="18" charset="0"/>
              </a:rPr>
              <a:t>Переваги методу</a:t>
            </a:r>
            <a:r>
              <a:rPr lang="uk-UA" sz="1800" dirty="0">
                <a:effectLst/>
                <a:latin typeface="Times New Roman" panose="02020603050405020304" pitchFamily="18" charset="0"/>
                <a:ea typeface="Times New Roman" panose="02020603050405020304" pitchFamily="18" charset="0"/>
              </a:rPr>
              <a:t>: за наявності достовірної інформації про обсяги реалізації метод дозволяє забезпечити високу репрезентативність оцінки.</a:t>
            </a:r>
            <a:endParaRPr lang="ru-UA" sz="1800" dirty="0">
              <a:effectLst/>
              <a:latin typeface="Times New Roman" panose="02020603050405020304" pitchFamily="18" charset="0"/>
              <a:ea typeface="Times New Roman" panose="02020603050405020304" pitchFamily="18" charset="0"/>
            </a:endParaRPr>
          </a:p>
          <a:p>
            <a:pPr marL="147320" marR="94615" indent="450850" algn="just">
              <a:spcAft>
                <a:spcPts val="0"/>
              </a:spcAft>
            </a:pPr>
            <a:r>
              <a:rPr lang="uk-UA" sz="1800" i="1" dirty="0">
                <a:effectLst/>
                <a:latin typeface="Times New Roman" panose="02020603050405020304" pitchFamily="18" charset="0"/>
                <a:ea typeface="Times New Roman" panose="02020603050405020304" pitchFamily="18" charset="0"/>
              </a:rPr>
              <a:t>Недолік методу: </a:t>
            </a:r>
            <a:r>
              <a:rPr lang="uk-UA" sz="1800" dirty="0">
                <a:effectLst/>
                <a:latin typeface="Times New Roman" panose="02020603050405020304" pitchFamily="18" charset="0"/>
                <a:ea typeface="Times New Roman" panose="02020603050405020304" pitchFamily="18" charset="0"/>
              </a:rPr>
              <a:t>виключає проведення аналізу причин, що ускладнює вироблення управлінських рішень.</a:t>
            </a:r>
            <a:endParaRPr lang="ru-UA" sz="1800" dirty="0">
              <a:effectLst/>
              <a:latin typeface="Times New Roman" panose="02020603050405020304" pitchFamily="18" charset="0"/>
              <a:ea typeface="Times New Roman" panose="02020603050405020304" pitchFamily="18" charset="0"/>
            </a:endParaRPr>
          </a:p>
          <a:p>
            <a:endParaRPr lang="ru-UA" dirty="0"/>
          </a:p>
        </p:txBody>
      </p:sp>
    </p:spTree>
    <p:extLst>
      <p:ext uri="{BB962C8B-B14F-4D97-AF65-F5344CB8AC3E}">
        <p14:creationId xmlns:p14="http://schemas.microsoft.com/office/powerpoint/2010/main" val="27638866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8FED4EE-EACA-3B5E-4E05-10A994D6D08B}"/>
              </a:ext>
            </a:extLst>
          </p:cNvPr>
          <p:cNvSpPr>
            <a:spLocks noGrp="1"/>
          </p:cNvSpPr>
          <p:nvPr>
            <p:ph idx="1"/>
          </p:nvPr>
        </p:nvSpPr>
        <p:spPr>
          <a:xfrm>
            <a:off x="948267" y="304800"/>
            <a:ext cx="10645422" cy="6141156"/>
          </a:xfrm>
        </p:spPr>
        <p:txBody>
          <a:bodyPr>
            <a:normAutofit/>
          </a:bodyPr>
          <a:lstStyle/>
          <a:p>
            <a:pPr marL="457200" lvl="1" indent="0" algn="ctr">
              <a:buSzPts val="1400"/>
              <a:buNone/>
              <a:tabLst>
                <a:tab pos="1022985" algn="l"/>
              </a:tabLst>
            </a:pPr>
            <a:r>
              <a:rPr lang="uk-UA" sz="1600" b="1" i="1" dirty="0">
                <a:effectLst/>
                <a:latin typeface="Times New Roman" panose="02020603050405020304" pitchFamily="18" charset="0"/>
                <a:ea typeface="Times New Roman" panose="02020603050405020304" pitchFamily="18" charset="0"/>
                <a:cs typeface="Times New Roman" panose="02020603050405020304" pitchFamily="18" charset="0"/>
              </a:rPr>
              <a:t>Метод вивчення профілю об’єкта </a:t>
            </a:r>
            <a:r>
              <a:rPr lang="uk-UA" sz="1600" b="1" i="1" spc="15" dirty="0">
                <a:effectLst/>
                <a:latin typeface="Times New Roman" panose="02020603050405020304" pitchFamily="18" charset="0"/>
                <a:ea typeface="Times New Roman" panose="02020603050405020304" pitchFamily="18" charset="0"/>
                <a:cs typeface="Times New Roman" panose="02020603050405020304" pitchFamily="18" charset="0"/>
              </a:rPr>
              <a:t>та </a:t>
            </a:r>
            <a:r>
              <a:rPr lang="uk-UA" sz="1600" b="1" i="1" dirty="0">
                <a:effectLst/>
                <a:latin typeface="Times New Roman" panose="02020603050405020304" pitchFamily="18" charset="0"/>
                <a:ea typeface="Times New Roman" panose="02020603050405020304" pitchFamily="18" charset="0"/>
                <a:cs typeface="Times New Roman" panose="02020603050405020304" pitchFamily="18" charset="0"/>
              </a:rPr>
              <a:t>картування стратегічних</a:t>
            </a:r>
            <a:r>
              <a:rPr lang="uk-UA" sz="1600" b="1" i="1" spc="-1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600" b="1" i="1" dirty="0">
                <a:effectLst/>
                <a:latin typeface="Times New Roman" panose="02020603050405020304" pitchFamily="18" charset="0"/>
                <a:ea typeface="Times New Roman" panose="02020603050405020304" pitchFamily="18" charset="0"/>
                <a:cs typeface="Times New Roman" panose="02020603050405020304" pitchFamily="18" charset="0"/>
              </a:rPr>
              <a:t>груп</a:t>
            </a:r>
            <a:endParaRPr lang="ru-UA" sz="1600" b="1" i="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Bef>
                <a:spcPts val="30"/>
              </a:spcBef>
            </a:pPr>
            <a:r>
              <a:rPr lang="uk-UA" sz="1600" b="1" i="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U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147320" marR="90170" indent="450850" algn="just">
              <a:spcAft>
                <a:spcPts val="0"/>
              </a:spcAft>
            </a:pPr>
            <a:r>
              <a:rPr lang="uk-UA" sz="1600" dirty="0">
                <a:effectLst/>
                <a:latin typeface="Times New Roman" panose="02020603050405020304" pitchFamily="18" charset="0"/>
                <a:ea typeface="Times New Roman" panose="02020603050405020304" pitchFamily="18" charset="0"/>
                <a:cs typeface="Times New Roman" panose="02020603050405020304" pitchFamily="18" charset="0"/>
              </a:rPr>
              <a:t>Метод вивчення профілю об’єкта найчастіше використовується для комплексного вивчення характеристик об’єкта. Профілем називається сума характеристик об’єкта аналізу, завдяки яким він відомий цільовій групі споживачів. Корпоративний профіль − це образ підприємства або його продукції в очах цільової групи. У табл. 8.1 подано приклад набору характеристик для аналізу якості консультаційних послуг у сфері менеджменту. </a:t>
            </a:r>
            <a:endParaRPr lang="ru-U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uk-UA" sz="1600" dirty="0">
                <a:effectLst/>
                <a:latin typeface="Times New Roman" panose="02020603050405020304" pitchFamily="18" charset="0"/>
                <a:ea typeface="Times New Roman" panose="02020603050405020304" pitchFamily="18" charset="0"/>
                <a:cs typeface="Times New Roman" panose="02020603050405020304" pitchFamily="18" charset="0"/>
              </a:rPr>
              <a:t>«Профіль» інструментом візуального аналізу об’єкта</a:t>
            </a:r>
            <a:r>
              <a:rPr lang="ru-UA" sz="1600" dirty="0">
                <a:effectLst/>
                <a:latin typeface="Times New Roman" panose="02020603050405020304" pitchFamily="18" charset="0"/>
                <a:cs typeface="Times New Roman" panose="02020603050405020304" pitchFamily="18" charset="0"/>
              </a:rPr>
              <a:t> </a:t>
            </a:r>
            <a:endParaRPr lang="ru-UA" sz="1600" dirty="0">
              <a:latin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D68CCAD5-D9F2-3166-B43E-ED221C34703D}"/>
              </a:ext>
            </a:extLst>
          </p:cNvPr>
          <p:cNvPicPr>
            <a:picLocks noChangeAspect="1"/>
          </p:cNvPicPr>
          <p:nvPr/>
        </p:nvPicPr>
        <p:blipFill>
          <a:blip r:embed="rId2"/>
          <a:stretch>
            <a:fillRect/>
          </a:stretch>
        </p:blipFill>
        <p:spPr>
          <a:xfrm>
            <a:off x="2384778" y="2408583"/>
            <a:ext cx="7772400" cy="4144617"/>
          </a:xfrm>
          <a:prstGeom prst="rect">
            <a:avLst/>
          </a:prstGeom>
        </p:spPr>
      </p:pic>
    </p:spTree>
    <p:extLst>
      <p:ext uri="{BB962C8B-B14F-4D97-AF65-F5344CB8AC3E}">
        <p14:creationId xmlns:p14="http://schemas.microsoft.com/office/powerpoint/2010/main" val="13938458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657487A0-E4F7-93F2-7664-F457DE32698B}"/>
              </a:ext>
            </a:extLst>
          </p:cNvPr>
          <p:cNvSpPr>
            <a:spLocks noGrp="1"/>
          </p:cNvSpPr>
          <p:nvPr>
            <p:ph idx="1"/>
          </p:nvPr>
        </p:nvSpPr>
        <p:spPr>
          <a:xfrm>
            <a:off x="1140177" y="349956"/>
            <a:ext cx="10476089" cy="6107288"/>
          </a:xfrm>
        </p:spPr>
        <p:txBody>
          <a:bodyPr/>
          <a:lstStyle/>
          <a:p>
            <a:pPr marL="147320" marR="91440" indent="450850" algn="just">
              <a:spcBef>
                <a:spcPts val="435"/>
              </a:spcBef>
              <a:spcAft>
                <a:spcPts val="0"/>
              </a:spcAft>
            </a:pPr>
            <a:r>
              <a:rPr lang="uk-UA" sz="1800" i="1" dirty="0">
                <a:effectLst/>
                <a:latin typeface="Times New Roman" panose="02020603050405020304" pitchFamily="18" charset="0"/>
                <a:ea typeface="Times New Roman" panose="02020603050405020304" pitchFamily="18" charset="0"/>
              </a:rPr>
              <a:t>Стратегічна група конкурентів </a:t>
            </a:r>
            <a:r>
              <a:rPr lang="uk-UA" sz="1800" dirty="0">
                <a:effectLst/>
                <a:latin typeface="Times New Roman" panose="02020603050405020304" pitchFamily="18" charset="0"/>
                <a:ea typeface="Times New Roman" panose="02020603050405020304" pitchFamily="18" charset="0"/>
              </a:rPr>
              <a:t>– це певна кількість підприємств, які займають близькі позиції на ринку та конкурують між собою на основі одних і тих самих конкурентних переваг і за однаковими</a:t>
            </a:r>
            <a:r>
              <a:rPr lang="uk-UA" sz="1800" spc="-60"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методами.</a:t>
            </a:r>
            <a:endParaRPr lang="ru-UA" sz="1800" dirty="0">
              <a:effectLst/>
              <a:latin typeface="Times New Roman" panose="02020603050405020304" pitchFamily="18" charset="0"/>
              <a:ea typeface="Times New Roman" panose="02020603050405020304" pitchFamily="18" charset="0"/>
            </a:endParaRPr>
          </a:p>
          <a:p>
            <a:pPr marL="147320" marR="95885" indent="450850" algn="just">
              <a:spcAft>
                <a:spcPts val="0"/>
              </a:spcAft>
            </a:pPr>
            <a:r>
              <a:rPr lang="uk-UA" sz="1800" dirty="0">
                <a:effectLst/>
                <a:latin typeface="Times New Roman" panose="02020603050405020304" pitchFamily="18" charset="0"/>
                <a:ea typeface="Times New Roman" panose="02020603050405020304" pitchFamily="18" charset="0"/>
              </a:rPr>
              <a:t>Підприємства опиняються в одній стратегічній групі, якщо вони відповідають будь-якій з таких вимог:</a:t>
            </a:r>
            <a:endParaRPr lang="ru-UA" sz="1800" dirty="0">
              <a:effectLst/>
              <a:latin typeface="Times New Roman" panose="02020603050405020304" pitchFamily="18" charset="0"/>
              <a:ea typeface="Times New Roman" panose="02020603050405020304" pitchFamily="18" charset="0"/>
            </a:endParaRPr>
          </a:p>
          <a:p>
            <a:pPr marL="342900" lvl="0" indent="-342900">
              <a:lnSpc>
                <a:spcPts val="1700"/>
              </a:lnSpc>
              <a:buSzPts val="1400"/>
              <a:buFont typeface="Symbol" pitchFamily="2" charset="2"/>
              <a:buChar char=""/>
              <a:tabLst>
                <a:tab pos="833120" algn="l"/>
                <a:tab pos="833755" algn="l"/>
              </a:tabLst>
            </a:pPr>
            <a:r>
              <a:rPr lang="uk-UA" sz="1800" dirty="0">
                <a:effectLst/>
                <a:latin typeface="Times New Roman" panose="02020603050405020304" pitchFamily="18" charset="0"/>
                <a:ea typeface="Symbol" pitchFamily="2" charset="2"/>
                <a:cs typeface="Symbol" pitchFamily="2" charset="2"/>
              </a:rPr>
              <a:t>близька структура асортименту</a:t>
            </a:r>
            <a:r>
              <a:rPr lang="uk-UA" sz="1800" spc="-5" dirty="0">
                <a:effectLst/>
                <a:latin typeface="Times New Roman" panose="02020603050405020304" pitchFamily="18" charset="0"/>
                <a:ea typeface="Symbol" pitchFamily="2" charset="2"/>
                <a:cs typeface="Symbol" pitchFamily="2" charset="2"/>
              </a:rPr>
              <a:t> </a:t>
            </a:r>
            <a:r>
              <a:rPr lang="uk-UA" sz="1800" dirty="0">
                <a:effectLst/>
                <a:latin typeface="Times New Roman" panose="02020603050405020304" pitchFamily="18" charset="0"/>
                <a:ea typeface="Symbol" pitchFamily="2" charset="2"/>
                <a:cs typeface="Symbol" pitchFamily="2" charset="2"/>
              </a:rPr>
              <a:t>продукції;</a:t>
            </a:r>
            <a:endParaRPr lang="ru-UA" sz="1800" dirty="0">
              <a:effectLst/>
              <a:latin typeface="Times New Roman" panose="02020603050405020304" pitchFamily="18" charset="0"/>
              <a:ea typeface="Symbol" pitchFamily="2" charset="2"/>
              <a:cs typeface="Symbol" pitchFamily="2" charset="2"/>
            </a:endParaRPr>
          </a:p>
          <a:p>
            <a:pPr marL="342900" lvl="0" indent="-342900">
              <a:lnSpc>
                <a:spcPts val="1710"/>
              </a:lnSpc>
              <a:buSzPts val="1400"/>
              <a:buFont typeface="Symbol" pitchFamily="2" charset="2"/>
              <a:buChar char=""/>
              <a:tabLst>
                <a:tab pos="833120" algn="l"/>
                <a:tab pos="833755" algn="l"/>
              </a:tabLst>
            </a:pPr>
            <a:r>
              <a:rPr lang="uk-UA" sz="1800" dirty="0">
                <a:effectLst/>
                <a:latin typeface="Times New Roman" panose="02020603050405020304" pitchFamily="18" charset="0"/>
                <a:ea typeface="Symbol" pitchFamily="2" charset="2"/>
                <a:cs typeface="Symbol" pitchFamily="2" charset="2"/>
              </a:rPr>
              <a:t>використання однієї системи</a:t>
            </a:r>
            <a:r>
              <a:rPr lang="uk-UA" sz="1800" spc="-15" dirty="0">
                <a:effectLst/>
                <a:latin typeface="Times New Roman" panose="02020603050405020304" pitchFamily="18" charset="0"/>
                <a:ea typeface="Symbol" pitchFamily="2" charset="2"/>
                <a:cs typeface="Symbol" pitchFamily="2" charset="2"/>
              </a:rPr>
              <a:t> </a:t>
            </a:r>
            <a:r>
              <a:rPr lang="uk-UA" sz="1800" dirty="0">
                <a:effectLst/>
                <a:latin typeface="Times New Roman" panose="02020603050405020304" pitchFamily="18" charset="0"/>
                <a:ea typeface="Symbol" pitchFamily="2" charset="2"/>
                <a:cs typeface="Symbol" pitchFamily="2" charset="2"/>
              </a:rPr>
              <a:t>розподілу;</a:t>
            </a:r>
            <a:endParaRPr lang="ru-UA" sz="1800" dirty="0">
              <a:effectLst/>
              <a:latin typeface="Times New Roman" panose="02020603050405020304" pitchFamily="18" charset="0"/>
              <a:ea typeface="Symbol" pitchFamily="2" charset="2"/>
              <a:cs typeface="Symbol" pitchFamily="2" charset="2"/>
            </a:endParaRPr>
          </a:p>
          <a:p>
            <a:pPr marL="342900" lvl="0" indent="-342900">
              <a:lnSpc>
                <a:spcPts val="1710"/>
              </a:lnSpc>
              <a:spcBef>
                <a:spcPts val="5"/>
              </a:spcBef>
              <a:buSzPts val="1400"/>
              <a:buFont typeface="Symbol" pitchFamily="2" charset="2"/>
              <a:buChar char=""/>
              <a:tabLst>
                <a:tab pos="833120" algn="l"/>
                <a:tab pos="833755" algn="l"/>
              </a:tabLst>
            </a:pPr>
            <a:r>
              <a:rPr lang="uk-UA" sz="1800" dirty="0">
                <a:effectLst/>
                <a:latin typeface="Times New Roman" panose="02020603050405020304" pitchFamily="18" charset="0"/>
                <a:ea typeface="Symbol" pitchFamily="2" charset="2"/>
                <a:cs typeface="Symbol" pitchFamily="2" charset="2"/>
              </a:rPr>
              <a:t>однакові тип і ступінь вертикальної інтеграції;</a:t>
            </a:r>
            <a:endParaRPr lang="ru-UA" sz="1800" dirty="0">
              <a:effectLst/>
              <a:latin typeface="Times New Roman" panose="02020603050405020304" pitchFamily="18" charset="0"/>
              <a:ea typeface="Symbol" pitchFamily="2" charset="2"/>
              <a:cs typeface="Symbol" pitchFamily="2" charset="2"/>
            </a:endParaRPr>
          </a:p>
          <a:p>
            <a:pPr marL="342900" marR="94615" lvl="0" indent="-342900">
              <a:spcAft>
                <a:spcPts val="0"/>
              </a:spcAft>
              <a:buSzPts val="1400"/>
              <a:buFont typeface="Symbol" pitchFamily="2" charset="2"/>
              <a:buChar char=""/>
              <a:tabLst>
                <a:tab pos="833120" algn="l"/>
                <a:tab pos="833755" algn="l"/>
              </a:tabLst>
            </a:pPr>
            <a:r>
              <a:rPr lang="uk-UA" sz="1800" dirty="0">
                <a:effectLst/>
                <a:latin typeface="Times New Roman" panose="02020603050405020304" pitchFamily="18" charset="0"/>
                <a:ea typeface="Symbol" pitchFamily="2" charset="2"/>
                <a:cs typeface="Symbol" pitchFamily="2" charset="2"/>
              </a:rPr>
              <a:t>пропонування покупцям аналогічних послуг та технічної допомоги в експлуатації; цілеспрямованість на одних</a:t>
            </a:r>
            <a:r>
              <a:rPr lang="uk-UA" sz="1800" spc="-40" dirty="0">
                <a:effectLst/>
                <a:latin typeface="Times New Roman" panose="02020603050405020304" pitchFamily="18" charset="0"/>
                <a:ea typeface="Symbol" pitchFamily="2" charset="2"/>
                <a:cs typeface="Symbol" pitchFamily="2" charset="2"/>
              </a:rPr>
              <a:t> </a:t>
            </a:r>
            <a:r>
              <a:rPr lang="uk-UA" sz="1800" dirty="0">
                <a:effectLst/>
                <a:latin typeface="Times New Roman" panose="02020603050405020304" pitchFamily="18" charset="0"/>
                <a:ea typeface="Symbol" pitchFamily="2" charset="2"/>
                <a:cs typeface="Symbol" pitchFamily="2" charset="2"/>
              </a:rPr>
              <a:t>замовників;</a:t>
            </a:r>
            <a:endParaRPr lang="ru-UA" sz="1800" dirty="0">
              <a:effectLst/>
              <a:latin typeface="Times New Roman" panose="02020603050405020304" pitchFamily="18" charset="0"/>
              <a:ea typeface="Symbol" pitchFamily="2" charset="2"/>
              <a:cs typeface="Symbol" pitchFamily="2" charset="2"/>
            </a:endParaRPr>
          </a:p>
          <a:p>
            <a:pPr marL="342900" marR="93345" lvl="0" indent="-342900">
              <a:lnSpc>
                <a:spcPct val="100000"/>
              </a:lnSpc>
              <a:spcAft>
                <a:spcPts val="0"/>
              </a:spcAft>
              <a:buSzPts val="1400"/>
              <a:buFont typeface="Symbol" pitchFamily="2" charset="2"/>
              <a:buChar char=""/>
              <a:tabLst>
                <a:tab pos="833120" algn="l"/>
                <a:tab pos="833755" algn="l"/>
              </a:tabLst>
            </a:pPr>
            <a:r>
              <a:rPr lang="uk-UA" sz="1800" dirty="0">
                <a:effectLst/>
                <a:latin typeface="Times New Roman" panose="02020603050405020304" pitchFamily="18" charset="0"/>
                <a:ea typeface="Symbol" pitchFamily="2" charset="2"/>
                <a:cs typeface="Symbol" pitchFamily="2" charset="2"/>
              </a:rPr>
              <a:t>задоволення потреб покупців, що потребують однакових особливостей у виробах; </a:t>
            </a:r>
          </a:p>
          <a:p>
            <a:pPr marL="342900" marR="93345" lvl="0" indent="-342900">
              <a:lnSpc>
                <a:spcPct val="100000"/>
              </a:lnSpc>
              <a:spcAft>
                <a:spcPts val="0"/>
              </a:spcAft>
              <a:buSzPts val="1400"/>
              <a:buFont typeface="Symbol" pitchFamily="2" charset="2"/>
              <a:buChar char=""/>
              <a:tabLst>
                <a:tab pos="833120" algn="l"/>
                <a:tab pos="833755" algn="l"/>
              </a:tabLst>
            </a:pPr>
            <a:r>
              <a:rPr lang="uk-UA" sz="1800" dirty="0">
                <a:effectLst/>
                <a:latin typeface="Times New Roman" panose="02020603050405020304" pitchFamily="18" charset="0"/>
                <a:ea typeface="Symbol" pitchFamily="2" charset="2"/>
                <a:cs typeface="Symbol" pitchFamily="2" charset="2"/>
              </a:rPr>
              <a:t>використання подібних прийомів у засобах масової</a:t>
            </a:r>
            <a:r>
              <a:rPr lang="uk-UA" sz="1800" spc="-150" dirty="0">
                <a:effectLst/>
                <a:latin typeface="Times New Roman" panose="02020603050405020304" pitchFamily="18" charset="0"/>
                <a:ea typeface="Symbol" pitchFamily="2" charset="2"/>
                <a:cs typeface="Symbol" pitchFamily="2" charset="2"/>
              </a:rPr>
              <a:t> </a:t>
            </a:r>
            <a:r>
              <a:rPr lang="uk-UA" sz="1800" dirty="0">
                <a:effectLst/>
                <a:latin typeface="Times New Roman" panose="02020603050405020304" pitchFamily="18" charset="0"/>
                <a:ea typeface="Symbol" pitchFamily="2" charset="2"/>
                <a:cs typeface="Symbol" pitchFamily="2" charset="2"/>
              </a:rPr>
              <a:t>реклами;</a:t>
            </a:r>
            <a:endParaRPr lang="ru-UA" sz="1800" dirty="0">
              <a:effectLst/>
              <a:latin typeface="Times New Roman" panose="02020603050405020304" pitchFamily="18" charset="0"/>
              <a:ea typeface="Symbol" pitchFamily="2" charset="2"/>
              <a:cs typeface="Symbol" pitchFamily="2" charset="2"/>
            </a:endParaRPr>
          </a:p>
          <a:p>
            <a:pPr marL="342900" marR="99060" lvl="0" indent="-342900">
              <a:spcAft>
                <a:spcPts val="0"/>
              </a:spcAft>
              <a:buSzPts val="1400"/>
              <a:buFont typeface="Symbol" pitchFamily="2" charset="2"/>
              <a:buChar char=""/>
              <a:tabLst>
                <a:tab pos="833120" algn="l"/>
                <a:tab pos="833755" algn="l"/>
                <a:tab pos="1707515" algn="l"/>
                <a:tab pos="2825750" algn="l"/>
                <a:tab pos="3580765" algn="l"/>
                <a:tab pos="3919220" algn="l"/>
                <a:tab pos="5104130" algn="l"/>
                <a:tab pos="5414645" algn="l"/>
              </a:tabLst>
            </a:pPr>
            <a:r>
              <a:rPr lang="uk-UA" sz="1800" dirty="0">
                <a:effectLst/>
                <a:latin typeface="Times New Roman" panose="02020603050405020304" pitchFamily="18" charset="0"/>
                <a:ea typeface="Symbol" pitchFamily="2" charset="2"/>
                <a:cs typeface="Symbol" pitchFamily="2" charset="2"/>
              </a:rPr>
              <a:t>ідентичні	технологічні	підходи	до	виготовлення	та	обслуговування продуктів (чи надання</a:t>
            </a:r>
            <a:r>
              <a:rPr lang="uk-UA" sz="1800" spc="10" dirty="0">
                <a:effectLst/>
                <a:latin typeface="Times New Roman" panose="02020603050405020304" pitchFamily="18" charset="0"/>
                <a:ea typeface="Symbol" pitchFamily="2" charset="2"/>
                <a:cs typeface="Symbol" pitchFamily="2" charset="2"/>
              </a:rPr>
              <a:t> </a:t>
            </a:r>
            <a:r>
              <a:rPr lang="uk-UA" sz="1800" dirty="0">
                <a:effectLst/>
                <a:latin typeface="Times New Roman" panose="02020603050405020304" pitchFamily="18" charset="0"/>
                <a:ea typeface="Symbol" pitchFamily="2" charset="2"/>
                <a:cs typeface="Symbol" pitchFamily="2" charset="2"/>
              </a:rPr>
              <a:t>послуг);</a:t>
            </a:r>
            <a:endParaRPr lang="ru-UA" sz="1800" dirty="0">
              <a:effectLst/>
              <a:latin typeface="Times New Roman" panose="02020603050405020304" pitchFamily="18" charset="0"/>
              <a:ea typeface="Symbol" pitchFamily="2" charset="2"/>
              <a:cs typeface="Symbol" pitchFamily="2" charset="2"/>
            </a:endParaRPr>
          </a:p>
          <a:p>
            <a:pPr marL="342900" lvl="0" indent="-342900">
              <a:lnSpc>
                <a:spcPts val="1695"/>
              </a:lnSpc>
              <a:buSzPts val="1400"/>
              <a:buFont typeface="Symbol" pitchFamily="2" charset="2"/>
              <a:buChar char=""/>
              <a:tabLst>
                <a:tab pos="833120" algn="l"/>
                <a:tab pos="833755" algn="l"/>
              </a:tabLst>
            </a:pPr>
            <a:r>
              <a:rPr lang="uk-UA" sz="1800" dirty="0">
                <a:effectLst/>
                <a:latin typeface="Times New Roman" panose="02020603050405020304" pitchFamily="18" charset="0"/>
                <a:ea typeface="Symbol" pitchFamily="2" charset="2"/>
                <a:cs typeface="Symbol" pitchFamily="2" charset="2"/>
              </a:rPr>
              <a:t>робота в одному інтервалі параметрів</a:t>
            </a:r>
            <a:r>
              <a:rPr lang="uk-UA" sz="1800" spc="-65" dirty="0">
                <a:effectLst/>
                <a:latin typeface="Times New Roman" panose="02020603050405020304" pitchFamily="18" charset="0"/>
                <a:ea typeface="Symbol" pitchFamily="2" charset="2"/>
                <a:cs typeface="Symbol" pitchFamily="2" charset="2"/>
              </a:rPr>
              <a:t> </a:t>
            </a:r>
            <a:r>
              <a:rPr lang="uk-UA" sz="1800" dirty="0">
                <a:effectLst/>
                <a:latin typeface="Times New Roman" panose="02020603050405020304" pitchFamily="18" charset="0"/>
                <a:ea typeface="Symbol" pitchFamily="2" charset="2"/>
                <a:cs typeface="Symbol" pitchFamily="2" charset="2"/>
              </a:rPr>
              <a:t>«ціна-якість»;</a:t>
            </a:r>
            <a:endParaRPr lang="ru-UA" sz="1800" dirty="0">
              <a:effectLst/>
              <a:latin typeface="Times New Roman" panose="02020603050405020304" pitchFamily="18" charset="0"/>
              <a:ea typeface="Symbol" pitchFamily="2" charset="2"/>
              <a:cs typeface="Symbol" pitchFamily="2" charset="2"/>
            </a:endParaRPr>
          </a:p>
          <a:p>
            <a:pPr marL="342900" lvl="0" indent="-342900">
              <a:lnSpc>
                <a:spcPts val="1705"/>
              </a:lnSpc>
              <a:buSzPts val="1400"/>
              <a:buFont typeface="Symbol" pitchFamily="2" charset="2"/>
              <a:buChar char=""/>
              <a:tabLst>
                <a:tab pos="833120" algn="l"/>
                <a:tab pos="833755" algn="l"/>
              </a:tabLst>
            </a:pPr>
            <a:r>
              <a:rPr lang="uk-UA" sz="1800" dirty="0">
                <a:effectLst/>
                <a:latin typeface="Times New Roman" panose="02020603050405020304" pitchFamily="18" charset="0"/>
                <a:ea typeface="Symbol" pitchFamily="2" charset="2"/>
                <a:cs typeface="Symbol" pitchFamily="2" charset="2"/>
              </a:rPr>
              <a:t>ідентичні стратегічні орієнтири та механізм їх</a:t>
            </a:r>
            <a:r>
              <a:rPr lang="uk-UA" sz="1800" spc="-20" dirty="0">
                <a:effectLst/>
                <a:latin typeface="Times New Roman" panose="02020603050405020304" pitchFamily="18" charset="0"/>
                <a:ea typeface="Symbol" pitchFamily="2" charset="2"/>
                <a:cs typeface="Symbol" pitchFamily="2" charset="2"/>
              </a:rPr>
              <a:t> </a:t>
            </a:r>
            <a:r>
              <a:rPr lang="uk-UA" sz="1800" dirty="0">
                <a:effectLst/>
                <a:latin typeface="Times New Roman" panose="02020603050405020304" pitchFamily="18" charset="0"/>
                <a:ea typeface="Symbol" pitchFamily="2" charset="2"/>
                <a:cs typeface="Symbol" pitchFamily="2" charset="2"/>
              </a:rPr>
              <a:t>досягнення;</a:t>
            </a:r>
            <a:endParaRPr lang="ru-UA" sz="1800" dirty="0">
              <a:effectLst/>
              <a:latin typeface="Times New Roman" panose="02020603050405020304" pitchFamily="18" charset="0"/>
              <a:ea typeface="Symbol" pitchFamily="2" charset="2"/>
              <a:cs typeface="Symbol" pitchFamily="2" charset="2"/>
            </a:endParaRPr>
          </a:p>
          <a:p>
            <a:pPr marL="342900" lvl="0" indent="-342900">
              <a:lnSpc>
                <a:spcPts val="1710"/>
              </a:lnSpc>
              <a:buSzPts val="1400"/>
              <a:buFont typeface="Symbol" pitchFamily="2" charset="2"/>
              <a:buChar char=""/>
              <a:tabLst>
                <a:tab pos="833120" algn="l"/>
                <a:tab pos="833755" algn="l"/>
              </a:tabLst>
            </a:pPr>
            <a:r>
              <a:rPr lang="uk-UA" sz="1800" dirty="0">
                <a:effectLst/>
                <a:latin typeface="Times New Roman" panose="02020603050405020304" pitchFamily="18" charset="0"/>
                <a:ea typeface="Symbol" pitchFamily="2" charset="2"/>
                <a:cs typeface="Symbol" pitchFamily="2" charset="2"/>
              </a:rPr>
              <a:t>однакова поведінка на</a:t>
            </a:r>
            <a:r>
              <a:rPr lang="uk-UA" sz="1800" spc="-5" dirty="0">
                <a:effectLst/>
                <a:latin typeface="Times New Roman" panose="02020603050405020304" pitchFamily="18" charset="0"/>
                <a:ea typeface="Symbol" pitchFamily="2" charset="2"/>
                <a:cs typeface="Symbol" pitchFamily="2" charset="2"/>
              </a:rPr>
              <a:t> </a:t>
            </a:r>
            <a:r>
              <a:rPr lang="uk-UA" sz="1800" dirty="0">
                <a:effectLst/>
                <a:latin typeface="Times New Roman" panose="02020603050405020304" pitchFamily="18" charset="0"/>
                <a:ea typeface="Symbol" pitchFamily="2" charset="2"/>
                <a:cs typeface="Symbol" pitchFamily="2" charset="2"/>
              </a:rPr>
              <a:t>ринку.</a:t>
            </a:r>
            <a:endParaRPr lang="ru-UA" sz="1800" dirty="0">
              <a:effectLst/>
              <a:latin typeface="Times New Roman" panose="02020603050405020304" pitchFamily="18" charset="0"/>
              <a:ea typeface="Symbol" pitchFamily="2" charset="2"/>
              <a:cs typeface="Symbol" pitchFamily="2" charset="2"/>
            </a:endParaRPr>
          </a:p>
          <a:p>
            <a:endParaRPr lang="ru-UA" dirty="0"/>
          </a:p>
        </p:txBody>
      </p:sp>
    </p:spTree>
    <p:extLst>
      <p:ext uri="{BB962C8B-B14F-4D97-AF65-F5344CB8AC3E}">
        <p14:creationId xmlns:p14="http://schemas.microsoft.com/office/powerpoint/2010/main" val="17199549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A93D535F-43DF-F8B9-D49E-8F7C57324580}"/>
              </a:ext>
            </a:extLst>
          </p:cNvPr>
          <p:cNvSpPr>
            <a:spLocks noGrp="1"/>
          </p:cNvSpPr>
          <p:nvPr>
            <p:ph idx="1"/>
          </p:nvPr>
        </p:nvSpPr>
        <p:spPr>
          <a:xfrm>
            <a:off x="1128889" y="361243"/>
            <a:ext cx="10397067" cy="6107289"/>
          </a:xfrm>
        </p:spPr>
        <p:txBody>
          <a:bodyPr/>
          <a:lstStyle/>
          <a:p>
            <a:pPr marL="147320" marR="92710" indent="450850">
              <a:spcAft>
                <a:spcPts val="0"/>
              </a:spcAft>
              <a:tabLst>
                <a:tab pos="1241425" algn="l"/>
                <a:tab pos="2346960" algn="l"/>
                <a:tab pos="2831465" algn="l"/>
                <a:tab pos="3900805" algn="l"/>
                <a:tab pos="4184015" algn="l"/>
                <a:tab pos="5177155" algn="l"/>
                <a:tab pos="5554980" algn="l"/>
                <a:tab pos="6204585" algn="l"/>
              </a:tabLst>
            </a:pPr>
            <a:r>
              <a:rPr lang="uk-UA" sz="1800" dirty="0">
                <a:effectLst/>
                <a:latin typeface="Times New Roman" panose="02020603050405020304" pitchFamily="18" charset="0"/>
                <a:ea typeface="Times New Roman" panose="02020603050405020304" pitchFamily="18" charset="0"/>
              </a:rPr>
              <a:t>Аналіз	стратегічних	груп	виконується	за	допомогою	так званих	</a:t>
            </a:r>
            <a:r>
              <a:rPr lang="uk-UA" sz="1800" spc="-15" dirty="0">
                <a:effectLst/>
                <a:latin typeface="Times New Roman" panose="02020603050405020304" pitchFamily="18" charset="0"/>
                <a:ea typeface="Times New Roman" panose="02020603050405020304" pitchFamily="18" charset="0"/>
              </a:rPr>
              <a:t>«карт </a:t>
            </a:r>
            <a:r>
              <a:rPr lang="uk-UA" sz="1800" dirty="0">
                <a:effectLst/>
                <a:latin typeface="Times New Roman" panose="02020603050405020304" pitchFamily="18" charset="0"/>
                <a:ea typeface="Times New Roman" panose="02020603050405020304" pitchFamily="18" charset="0"/>
              </a:rPr>
              <a:t>стратегічних груп галузі» у такій</a:t>
            </a:r>
            <a:r>
              <a:rPr lang="uk-UA" sz="1800" spc="-50"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послідовності:</a:t>
            </a:r>
            <a:endParaRPr lang="ru-UA" sz="1800" dirty="0">
              <a:effectLst/>
              <a:latin typeface="Times New Roman" panose="02020603050405020304" pitchFamily="18" charset="0"/>
              <a:ea typeface="Times New Roman" panose="02020603050405020304" pitchFamily="18" charset="0"/>
            </a:endParaRPr>
          </a:p>
          <a:p>
            <a:pPr marL="342900" marR="95885" lvl="0" indent="-342900" algn="just">
              <a:spcAft>
                <a:spcPts val="0"/>
              </a:spcAft>
              <a:buSzPts val="1400"/>
              <a:buFont typeface="Times New Roman" panose="02020603050405020304" pitchFamily="18" charset="0"/>
              <a:buAutoNum type="arabicPeriod"/>
              <a:tabLst>
                <a:tab pos="833755" algn="l"/>
              </a:tabLst>
            </a:pPr>
            <a:r>
              <a:rPr lang="uk-UA" sz="1800" dirty="0">
                <a:effectLst/>
                <a:latin typeface="Times New Roman" panose="02020603050405020304" pitchFamily="18" charset="0"/>
                <a:ea typeface="Times New Roman" panose="02020603050405020304" pitchFamily="18" charset="0"/>
              </a:rPr>
              <a:t>Обирають найсуттєвіші характеристики продуктів чи підприємств галузі (згідно з метою</a:t>
            </a:r>
            <a:r>
              <a:rPr lang="uk-UA" sz="1800" spc="25"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аналізу).</a:t>
            </a:r>
            <a:endParaRPr lang="ru-UA" sz="1800" dirty="0">
              <a:effectLst/>
              <a:latin typeface="Times New Roman" panose="02020603050405020304" pitchFamily="18" charset="0"/>
              <a:ea typeface="Times New Roman" panose="02020603050405020304" pitchFamily="18" charset="0"/>
            </a:endParaRPr>
          </a:p>
          <a:p>
            <a:pPr marL="342900" lvl="0" indent="-342900" algn="just">
              <a:lnSpc>
                <a:spcPts val="1605"/>
              </a:lnSpc>
              <a:buSzPts val="1400"/>
              <a:buFont typeface="Times New Roman" panose="02020603050405020304" pitchFamily="18" charset="0"/>
              <a:buAutoNum type="arabicPeriod"/>
              <a:tabLst>
                <a:tab pos="833755" algn="l"/>
              </a:tabLst>
            </a:pPr>
            <a:r>
              <a:rPr lang="uk-UA" sz="1800" dirty="0">
                <a:effectLst/>
                <a:latin typeface="Times New Roman" panose="02020603050405020304" pitchFamily="18" charset="0"/>
                <a:ea typeface="Times New Roman" panose="02020603050405020304" pitchFamily="18" charset="0"/>
              </a:rPr>
              <a:t>Складають матрицю-карту з цими двома</a:t>
            </a:r>
            <a:r>
              <a:rPr lang="uk-UA" sz="1800" spc="-70"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характеристиками.</a:t>
            </a:r>
            <a:endParaRPr lang="ru-UA" sz="1800" dirty="0">
              <a:effectLst/>
              <a:latin typeface="Times New Roman" panose="02020603050405020304" pitchFamily="18" charset="0"/>
              <a:ea typeface="Times New Roman" panose="02020603050405020304" pitchFamily="18" charset="0"/>
            </a:endParaRPr>
          </a:p>
          <a:p>
            <a:pPr marL="342900" marR="95885" lvl="0" indent="-342900" algn="just">
              <a:spcAft>
                <a:spcPts val="0"/>
              </a:spcAft>
              <a:buSzPts val="1400"/>
              <a:buFont typeface="Times New Roman" panose="02020603050405020304" pitchFamily="18" charset="0"/>
              <a:buAutoNum type="arabicPeriod"/>
              <a:tabLst>
                <a:tab pos="833755" algn="l"/>
              </a:tabLst>
            </a:pPr>
            <a:r>
              <a:rPr lang="uk-UA" sz="1800" dirty="0">
                <a:effectLst/>
                <a:latin typeface="Times New Roman" panose="02020603050405020304" pitchFamily="18" charset="0"/>
                <a:ea typeface="Times New Roman" panose="02020603050405020304" pitchFamily="18" charset="0"/>
              </a:rPr>
              <a:t>Розраховують обрані характеристики за продуктом чи підприємством, після чого продукти </a:t>
            </a:r>
            <a:r>
              <a:rPr lang="uk-UA" sz="1800" spc="15" dirty="0">
                <a:effectLst/>
                <a:latin typeface="Times New Roman" panose="02020603050405020304" pitchFamily="18" charset="0"/>
                <a:ea typeface="Times New Roman" panose="02020603050405020304" pitchFamily="18" charset="0"/>
              </a:rPr>
              <a:t>чи </a:t>
            </a:r>
            <a:r>
              <a:rPr lang="uk-UA" sz="1800" dirty="0">
                <a:effectLst/>
                <a:latin typeface="Times New Roman" panose="02020603050405020304" pitchFamily="18" charset="0"/>
                <a:ea typeface="Times New Roman" panose="02020603050405020304" pitchFamily="18" charset="0"/>
              </a:rPr>
              <a:t>підприємства розміщують на «карті», рис.</a:t>
            </a:r>
            <a:r>
              <a:rPr lang="uk-UA" sz="1800" spc="-30"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8.8.</a:t>
            </a:r>
            <a:endParaRPr lang="ru-UA" sz="1800" dirty="0">
              <a:effectLst/>
              <a:latin typeface="Times New Roman" panose="02020603050405020304" pitchFamily="18" charset="0"/>
              <a:ea typeface="Times New Roman" panose="02020603050405020304" pitchFamily="18" charset="0"/>
            </a:endParaRPr>
          </a:p>
          <a:p>
            <a:pPr marL="342900" marR="92710" lvl="0" indent="-342900" algn="just">
              <a:spcAft>
                <a:spcPts val="0"/>
              </a:spcAft>
              <a:buSzPts val="1400"/>
              <a:buFont typeface="Times New Roman" panose="02020603050405020304" pitchFamily="18" charset="0"/>
              <a:buAutoNum type="arabicPeriod"/>
              <a:tabLst>
                <a:tab pos="833755" algn="l"/>
              </a:tabLst>
            </a:pPr>
            <a:r>
              <a:rPr lang="uk-UA" sz="1800" dirty="0">
                <a:effectLst/>
                <a:latin typeface="Times New Roman" panose="02020603050405020304" pitchFamily="18" charset="0"/>
                <a:ea typeface="Times New Roman" panose="02020603050405020304" pitchFamily="18" charset="0"/>
              </a:rPr>
              <a:t>Об’єкти, що опинилися близько один до одного, об’єднують в одну стратегічну</a:t>
            </a:r>
            <a:r>
              <a:rPr lang="uk-UA" sz="1800" spc="-20"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групу.</a:t>
            </a:r>
            <a:endParaRPr lang="ru-UA" sz="1800" dirty="0">
              <a:effectLst/>
              <a:latin typeface="Times New Roman" panose="02020603050405020304" pitchFamily="18" charset="0"/>
              <a:ea typeface="Times New Roman" panose="02020603050405020304" pitchFamily="18" charset="0"/>
            </a:endParaRPr>
          </a:p>
          <a:p>
            <a:pPr marL="342900" marR="93980" lvl="0" indent="-342900" algn="just">
              <a:lnSpc>
                <a:spcPct val="100000"/>
              </a:lnSpc>
              <a:spcAft>
                <a:spcPts val="0"/>
              </a:spcAft>
              <a:buSzPts val="1400"/>
              <a:buFont typeface="Times New Roman" panose="02020603050405020304" pitchFamily="18" charset="0"/>
              <a:buAutoNum type="arabicPeriod"/>
              <a:tabLst>
                <a:tab pos="833755" algn="l"/>
              </a:tabLst>
            </a:pPr>
            <a:r>
              <a:rPr lang="uk-UA" sz="1800" dirty="0">
                <a:effectLst/>
                <a:latin typeface="Times New Roman" panose="02020603050405020304" pitchFamily="18" charset="0"/>
                <a:ea typeface="Times New Roman" panose="02020603050405020304" pitchFamily="18" charset="0"/>
              </a:rPr>
              <a:t>Навколо кожної стратегічної групи малюють коло. Доцільно, щоб загальний обсяг продажу підприємств стратегічної групи в галузі було </a:t>
            </a:r>
            <a:r>
              <a:rPr lang="uk-UA" sz="1800" dirty="0" err="1">
                <a:effectLst/>
                <a:latin typeface="Times New Roman" panose="02020603050405020304" pitchFamily="18" charset="0"/>
                <a:ea typeface="Times New Roman" panose="02020603050405020304" pitchFamily="18" charset="0"/>
              </a:rPr>
              <a:t>пропорційно</a:t>
            </a:r>
            <a:r>
              <a:rPr lang="uk-UA" sz="1800" dirty="0">
                <a:effectLst/>
                <a:latin typeface="Times New Roman" panose="02020603050405020304" pitchFamily="18" charset="0"/>
                <a:ea typeface="Times New Roman" panose="02020603050405020304" pitchFamily="18" charset="0"/>
              </a:rPr>
              <a:t> радіусу</a:t>
            </a:r>
            <a:r>
              <a:rPr lang="uk-UA" sz="1800" spc="-30"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кола.</a:t>
            </a:r>
            <a:endParaRPr lang="ru-UA" sz="1800" dirty="0">
              <a:effectLst/>
              <a:latin typeface="Times New Roman" panose="02020603050405020304" pitchFamily="18" charset="0"/>
              <a:ea typeface="Times New Roman" panose="02020603050405020304" pitchFamily="18" charset="0"/>
            </a:endParaRPr>
          </a:p>
          <a:p>
            <a:endParaRPr lang="ru-UA" dirty="0"/>
          </a:p>
        </p:txBody>
      </p:sp>
    </p:spTree>
    <p:extLst>
      <p:ext uri="{BB962C8B-B14F-4D97-AF65-F5344CB8AC3E}">
        <p14:creationId xmlns:p14="http://schemas.microsoft.com/office/powerpoint/2010/main" val="17268860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a:extLst>
              <a:ext uri="{FF2B5EF4-FFF2-40B4-BE49-F238E27FC236}">
                <a16:creationId xmlns:a16="http://schemas.microsoft.com/office/drawing/2014/main" id="{CB03C27E-3AB6-35C6-77B7-242DD92D6403}"/>
              </a:ext>
            </a:extLst>
          </p:cNvPr>
          <p:cNvPicPr>
            <a:picLocks noGrp="1" noChangeAspect="1"/>
          </p:cNvPicPr>
          <p:nvPr>
            <p:ph idx="1"/>
          </p:nvPr>
        </p:nvPicPr>
        <p:blipFill>
          <a:blip r:embed="rId2"/>
          <a:stretch>
            <a:fillRect/>
          </a:stretch>
        </p:blipFill>
        <p:spPr>
          <a:xfrm>
            <a:off x="1194727" y="327025"/>
            <a:ext cx="10118459" cy="6029325"/>
          </a:xfrm>
        </p:spPr>
      </p:pic>
    </p:spTree>
    <p:extLst>
      <p:ext uri="{BB962C8B-B14F-4D97-AF65-F5344CB8AC3E}">
        <p14:creationId xmlns:p14="http://schemas.microsoft.com/office/powerpoint/2010/main" val="21035399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9D796891-6F42-2787-4048-C5BCA1042D19}"/>
              </a:ext>
            </a:extLst>
          </p:cNvPr>
          <p:cNvSpPr>
            <a:spLocks noGrp="1"/>
          </p:cNvSpPr>
          <p:nvPr>
            <p:ph idx="1"/>
          </p:nvPr>
        </p:nvSpPr>
        <p:spPr>
          <a:xfrm>
            <a:off x="1253067" y="395111"/>
            <a:ext cx="10137422" cy="5858933"/>
          </a:xfrm>
        </p:spPr>
        <p:txBody>
          <a:bodyPr>
            <a:normAutofit lnSpcReduction="10000"/>
          </a:bodyPr>
          <a:lstStyle/>
          <a:p>
            <a:pPr marL="147320" marR="94615" indent="450850" algn="just">
              <a:spcAft>
                <a:spcPts val="0"/>
              </a:spcAft>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Формуючи «стратегічні групи» конкуруючих підприємств, можна застосовувати </a:t>
            </a:r>
            <a:r>
              <a:rPr lang="uk-UA" sz="1800" b="1" dirty="0">
                <a:effectLst/>
                <a:latin typeface="Times New Roman" panose="02020603050405020304" pitchFamily="18" charset="0"/>
                <a:ea typeface="Times New Roman" panose="02020603050405020304" pitchFamily="18" charset="0"/>
                <a:cs typeface="Times New Roman" panose="02020603050405020304" pitchFamily="18" charset="0"/>
              </a:rPr>
              <a:t>підхід «від потреб». </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Тоді підприємства можуть сформувати такі групи:</a:t>
            </a:r>
            <a:endParaRPr lang="ru-UA"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98425" lvl="1" indent="-285750" algn="just">
              <a:lnSpc>
                <a:spcPct val="100000"/>
              </a:lnSpc>
              <a:spcAft>
                <a:spcPts val="0"/>
              </a:spcAft>
              <a:buSzPts val="1400"/>
              <a:buFont typeface="Symbol" pitchFamily="2" charset="2"/>
              <a:buChar char=""/>
              <a:tabLst>
                <a:tab pos="833120" algn="l"/>
                <a:tab pos="833755" algn="l"/>
              </a:tabLst>
            </a:pPr>
            <a:r>
              <a:rPr lang="uk-UA" sz="1800" i="0" dirty="0">
                <a:effectLst/>
                <a:latin typeface="Times New Roman" panose="02020603050405020304" pitchFamily="18" charset="0"/>
                <a:ea typeface="Symbol" pitchFamily="2" charset="2"/>
                <a:cs typeface="Times New Roman" panose="02020603050405020304" pitchFamily="18" charset="0"/>
              </a:rPr>
              <a:t>орієнтовані на задоволення всього комплексу потреб і вимог споживача до товару</a:t>
            </a:r>
            <a:r>
              <a:rPr lang="uk-UA" sz="1800" i="0" spc="-5" dirty="0">
                <a:effectLst/>
                <a:latin typeface="Times New Roman" panose="02020603050405020304" pitchFamily="18" charset="0"/>
                <a:ea typeface="Symbol" pitchFamily="2" charset="2"/>
                <a:cs typeface="Times New Roman" panose="02020603050405020304" pitchFamily="18" charset="0"/>
              </a:rPr>
              <a:t> </a:t>
            </a:r>
            <a:r>
              <a:rPr lang="uk-UA" sz="1800" i="0" dirty="0">
                <a:effectLst/>
                <a:latin typeface="Times New Roman" panose="02020603050405020304" pitchFamily="18" charset="0"/>
                <a:ea typeface="Symbol" pitchFamily="2" charset="2"/>
                <a:cs typeface="Times New Roman" panose="02020603050405020304" pitchFamily="18" charset="0"/>
              </a:rPr>
              <a:t>(послуги);</a:t>
            </a:r>
            <a:endParaRPr lang="ru-UA" sz="1800" i="0" dirty="0">
              <a:effectLst/>
              <a:latin typeface="Times New Roman" panose="02020603050405020304" pitchFamily="18" charset="0"/>
              <a:ea typeface="Symbol" pitchFamily="2" charset="2"/>
              <a:cs typeface="Times New Roman" panose="02020603050405020304" pitchFamily="18" charset="0"/>
            </a:endParaRPr>
          </a:p>
          <a:p>
            <a:pPr marL="742950" marR="96520" lvl="1" indent="-285750" algn="just">
              <a:spcAft>
                <a:spcPts val="0"/>
              </a:spcAft>
              <a:buSzPts val="1400"/>
              <a:buFont typeface="Symbol" pitchFamily="2" charset="2"/>
              <a:buChar char=""/>
              <a:tabLst>
                <a:tab pos="833120" algn="l"/>
                <a:tab pos="833755" algn="l"/>
              </a:tabLst>
            </a:pPr>
            <a:r>
              <a:rPr lang="uk-UA" sz="1800" i="0" dirty="0">
                <a:effectLst/>
                <a:latin typeface="Times New Roman" panose="02020603050405020304" pitchFamily="18" charset="0"/>
                <a:ea typeface="Symbol" pitchFamily="2" charset="2"/>
                <a:cs typeface="Times New Roman" panose="02020603050405020304" pitchFamily="18" charset="0"/>
              </a:rPr>
              <a:t>спеціалізовані на задоволення специфічних потреб окремого сегмента («</a:t>
            </a:r>
            <a:r>
              <a:rPr lang="uk-UA" sz="1800" i="0" dirty="0" err="1">
                <a:effectLst/>
                <a:latin typeface="Times New Roman" panose="02020603050405020304" pitchFamily="18" charset="0"/>
                <a:ea typeface="Symbol" pitchFamily="2" charset="2"/>
                <a:cs typeface="Times New Roman" panose="02020603050405020304" pitchFamily="18" charset="0"/>
              </a:rPr>
              <a:t>нішева</a:t>
            </a:r>
            <a:r>
              <a:rPr lang="uk-UA" sz="1800" i="0" spc="5" dirty="0">
                <a:effectLst/>
                <a:latin typeface="Times New Roman" panose="02020603050405020304" pitchFamily="18" charset="0"/>
                <a:ea typeface="Symbol" pitchFamily="2" charset="2"/>
                <a:cs typeface="Times New Roman" panose="02020603050405020304" pitchFamily="18" charset="0"/>
              </a:rPr>
              <a:t> </a:t>
            </a:r>
            <a:r>
              <a:rPr lang="uk-UA" sz="1800" i="0" dirty="0">
                <a:effectLst/>
                <a:latin typeface="Times New Roman" panose="02020603050405020304" pitchFamily="18" charset="0"/>
                <a:ea typeface="Symbol" pitchFamily="2" charset="2"/>
                <a:cs typeface="Times New Roman" panose="02020603050405020304" pitchFamily="18" charset="0"/>
              </a:rPr>
              <a:t>спрямованість»);</a:t>
            </a:r>
            <a:endParaRPr lang="ru-UA" sz="1800" i="0" dirty="0">
              <a:effectLst/>
              <a:latin typeface="Times New Roman" panose="02020603050405020304" pitchFamily="18" charset="0"/>
              <a:ea typeface="Symbol" pitchFamily="2" charset="2"/>
              <a:cs typeface="Times New Roman" panose="02020603050405020304" pitchFamily="18" charset="0"/>
            </a:endParaRPr>
          </a:p>
          <a:p>
            <a:pPr marL="742950" marR="97155" lvl="1" indent="-285750" algn="just">
              <a:spcAft>
                <a:spcPts val="0"/>
              </a:spcAft>
              <a:buSzPts val="1400"/>
              <a:buFont typeface="Symbol" pitchFamily="2" charset="2"/>
              <a:buChar char=""/>
              <a:tabLst>
                <a:tab pos="833120" algn="l"/>
                <a:tab pos="833755" algn="l"/>
              </a:tabLst>
            </a:pPr>
            <a:r>
              <a:rPr lang="uk-UA" sz="1800" i="0" dirty="0">
                <a:effectLst/>
                <a:latin typeface="Times New Roman" panose="02020603050405020304" pitchFamily="18" charset="0"/>
                <a:ea typeface="Symbol" pitchFamily="2" charset="2"/>
                <a:cs typeface="Times New Roman" panose="02020603050405020304" pitchFamily="18" charset="0"/>
              </a:rPr>
              <a:t>нових конкурентів, що запланували вихід на ринок </a:t>
            </a:r>
            <a:r>
              <a:rPr lang="uk-UA" sz="1800" i="0" spc="10" dirty="0">
                <a:effectLst/>
                <a:latin typeface="Times New Roman" panose="02020603050405020304" pitchFamily="18" charset="0"/>
                <a:ea typeface="Symbol" pitchFamily="2" charset="2"/>
                <a:cs typeface="Times New Roman" panose="02020603050405020304" pitchFamily="18" charset="0"/>
              </a:rPr>
              <a:t>зі </a:t>
            </a:r>
            <a:r>
              <a:rPr lang="uk-UA" sz="1800" i="0" dirty="0">
                <a:effectLst/>
                <a:latin typeface="Times New Roman" panose="02020603050405020304" pitchFamily="18" charset="0"/>
                <a:ea typeface="Symbol" pitchFamily="2" charset="2"/>
                <a:cs typeface="Times New Roman" panose="02020603050405020304" pitchFamily="18" charset="0"/>
              </a:rPr>
              <a:t>своєю аналогічною продукцією;</a:t>
            </a:r>
            <a:endParaRPr lang="ru-UA" sz="1800" i="0" dirty="0">
              <a:effectLst/>
              <a:latin typeface="Times New Roman" panose="02020603050405020304" pitchFamily="18" charset="0"/>
              <a:ea typeface="Symbol" pitchFamily="2" charset="2"/>
              <a:cs typeface="Times New Roman" panose="02020603050405020304" pitchFamily="18" charset="0"/>
            </a:endParaRPr>
          </a:p>
          <a:p>
            <a:pPr marL="742950" marR="97155" lvl="1" indent="-285750" algn="just">
              <a:lnSpc>
                <a:spcPct val="100000"/>
              </a:lnSpc>
              <a:spcAft>
                <a:spcPts val="0"/>
              </a:spcAft>
              <a:buSzPts val="1400"/>
              <a:buFont typeface="Symbol" pitchFamily="2" charset="2"/>
              <a:buChar char=""/>
              <a:tabLst>
                <a:tab pos="833120" algn="l"/>
                <a:tab pos="833755" algn="l"/>
              </a:tabLst>
            </a:pPr>
            <a:r>
              <a:rPr lang="uk-UA" sz="1800" i="0" dirty="0">
                <a:effectLst/>
                <a:latin typeface="Times New Roman" panose="02020603050405020304" pitchFamily="18" charset="0"/>
                <a:ea typeface="Symbol" pitchFamily="2" charset="2"/>
                <a:cs typeface="Times New Roman" panose="02020603050405020304" pitchFamily="18" charset="0"/>
              </a:rPr>
              <a:t>можливих конкурентів, що нині обслуговують інші ринки аналогічною продукцією, але поки що не планують освоювати досліджуваний</a:t>
            </a:r>
            <a:r>
              <a:rPr lang="uk-UA" sz="1800" i="0" spc="-25" dirty="0">
                <a:effectLst/>
                <a:latin typeface="Times New Roman" panose="02020603050405020304" pitchFamily="18" charset="0"/>
                <a:ea typeface="Symbol" pitchFamily="2" charset="2"/>
                <a:cs typeface="Times New Roman" panose="02020603050405020304" pitchFamily="18" charset="0"/>
              </a:rPr>
              <a:t> </a:t>
            </a:r>
            <a:r>
              <a:rPr lang="uk-UA" sz="1800" i="0" dirty="0">
                <a:effectLst/>
                <a:latin typeface="Times New Roman" panose="02020603050405020304" pitchFamily="18" charset="0"/>
                <a:ea typeface="Symbol" pitchFamily="2" charset="2"/>
                <a:cs typeface="Times New Roman" panose="02020603050405020304" pitchFamily="18" charset="0"/>
              </a:rPr>
              <a:t>ринок;</a:t>
            </a:r>
            <a:endParaRPr lang="ru-UA" sz="1800" i="0" dirty="0">
              <a:effectLst/>
              <a:latin typeface="Times New Roman" panose="02020603050405020304" pitchFamily="18" charset="0"/>
              <a:ea typeface="Symbol" pitchFamily="2" charset="2"/>
              <a:cs typeface="Times New Roman" panose="02020603050405020304" pitchFamily="18" charset="0"/>
            </a:endParaRPr>
          </a:p>
          <a:p>
            <a:pPr marL="742950" marR="95250" lvl="1" indent="-285750" algn="just">
              <a:spcAft>
                <a:spcPts val="0"/>
              </a:spcAft>
              <a:buSzPts val="1400"/>
              <a:buFont typeface="Symbol" pitchFamily="2" charset="2"/>
              <a:buChar char=""/>
              <a:tabLst>
                <a:tab pos="833120" algn="l"/>
                <a:tab pos="833755" algn="l"/>
              </a:tabLst>
            </a:pPr>
            <a:r>
              <a:rPr lang="uk-UA" sz="1800" i="0" dirty="0">
                <a:effectLst/>
                <a:latin typeface="Times New Roman" panose="02020603050405020304" pitchFamily="18" charset="0"/>
                <a:ea typeface="Symbol" pitchFamily="2" charset="2"/>
                <a:cs typeface="Times New Roman" panose="02020603050405020304" pitchFamily="18" charset="0"/>
              </a:rPr>
              <a:t>виробники товарів-замінників, що мають змогу витіснити основні продукти з</a:t>
            </a:r>
            <a:r>
              <a:rPr lang="uk-UA" sz="1800" i="0" spc="-10" dirty="0">
                <a:effectLst/>
                <a:latin typeface="Times New Roman" panose="02020603050405020304" pitchFamily="18" charset="0"/>
                <a:ea typeface="Symbol" pitchFamily="2" charset="2"/>
                <a:cs typeface="Times New Roman" panose="02020603050405020304" pitchFamily="18" charset="0"/>
              </a:rPr>
              <a:t> </a:t>
            </a:r>
            <a:r>
              <a:rPr lang="uk-UA" sz="1800" i="0" dirty="0">
                <a:effectLst/>
                <a:latin typeface="Times New Roman" panose="02020603050405020304" pitchFamily="18" charset="0"/>
                <a:ea typeface="Symbol" pitchFamily="2" charset="2"/>
                <a:cs typeface="Times New Roman" panose="02020603050405020304" pitchFamily="18" charset="0"/>
              </a:rPr>
              <a:t>ринку.</a:t>
            </a:r>
          </a:p>
          <a:p>
            <a:pPr marL="598805" algn="just">
              <a:lnSpc>
                <a:spcPts val="1600"/>
              </a:lnSpc>
            </a:pPr>
            <a:r>
              <a:rPr lang="uk-UA" sz="1800" dirty="0">
                <a:effectLst/>
                <a:latin typeface="Times New Roman" panose="02020603050405020304" pitchFamily="18" charset="0"/>
                <a:ea typeface="Times New Roman" panose="02020603050405020304" pitchFamily="18" charset="0"/>
              </a:rPr>
              <a:t>Карт стратегічних груп буде стільки, скільки обрано пар характеристик.</a:t>
            </a:r>
            <a:endParaRPr lang="ru-UA" sz="1800" dirty="0">
              <a:effectLst/>
              <a:latin typeface="Times New Roman" panose="02020603050405020304" pitchFamily="18" charset="0"/>
              <a:ea typeface="Times New Roman" panose="02020603050405020304" pitchFamily="18" charset="0"/>
            </a:endParaRPr>
          </a:p>
          <a:p>
            <a:pPr marL="147320" marR="92710" indent="450850" algn="just">
              <a:spcAft>
                <a:spcPts val="0"/>
              </a:spcAft>
            </a:pPr>
            <a:r>
              <a:rPr lang="uk-UA" sz="1800" dirty="0">
                <a:effectLst/>
                <a:latin typeface="Times New Roman" panose="02020603050405020304" pitchFamily="18" charset="0"/>
                <a:ea typeface="Times New Roman" panose="02020603050405020304" pitchFamily="18" charset="0"/>
              </a:rPr>
              <a:t>Основними конкурентами є підприємства, що входять до однієї стратегічної групи. Але якщо стратегічні групи займають на карті близьке положення, спостерігається конкуренція і між підприємствами різних стратегічних груп. Зміни характеристик підприємств можуть створювати умови для переходу їх з однієї стратегічної групи до іншої. Тут особливе значення має оцінка ролі та місця підприємства у новій для нього стратегічній групі, а також аналіз нових  конкурентів.</a:t>
            </a:r>
            <a:endParaRPr lang="ru-UA" sz="1800" dirty="0">
              <a:effectLst/>
              <a:latin typeface="Times New Roman" panose="02020603050405020304" pitchFamily="18" charset="0"/>
              <a:ea typeface="Times New Roman" panose="02020603050405020304" pitchFamily="18" charset="0"/>
            </a:endParaRPr>
          </a:p>
          <a:p>
            <a:pPr marL="147320" marR="93345" indent="457200" algn="just">
              <a:spcAft>
                <a:spcPts val="0"/>
              </a:spcAft>
            </a:pPr>
            <a:r>
              <a:rPr lang="uk-UA" sz="1800" dirty="0">
                <a:effectLst/>
                <a:latin typeface="Times New Roman" panose="02020603050405020304" pitchFamily="18" charset="0"/>
                <a:ea typeface="Times New Roman" panose="02020603050405020304" pitchFamily="18" charset="0"/>
              </a:rPr>
              <a:t>Найбільш повну інформацію щодо конкурентного положення підприємства на цільовому ринку або його конкурентоспроможності можна одержати, використовуючи одночасно декілька методів оцінки.</a:t>
            </a:r>
            <a:endParaRPr lang="ru-UA" sz="1800" dirty="0">
              <a:effectLst/>
              <a:latin typeface="Times New Roman" panose="02020603050405020304" pitchFamily="18" charset="0"/>
              <a:ea typeface="Times New Roman" panose="02020603050405020304" pitchFamily="18" charset="0"/>
            </a:endParaRPr>
          </a:p>
          <a:p>
            <a:pPr>
              <a:spcBef>
                <a:spcPts val="35"/>
              </a:spcBef>
            </a:pPr>
            <a:r>
              <a:rPr lang="uk-UA" sz="1800" dirty="0">
                <a:effectLst/>
                <a:latin typeface="Times New Roman" panose="02020603050405020304" pitchFamily="18" charset="0"/>
                <a:ea typeface="Times New Roman" panose="02020603050405020304" pitchFamily="18" charset="0"/>
              </a:rPr>
              <a:t> </a:t>
            </a:r>
            <a:endParaRPr lang="ru-UA" sz="1800" dirty="0">
              <a:effectLst/>
              <a:latin typeface="Times New Roman" panose="02020603050405020304" pitchFamily="18" charset="0"/>
              <a:ea typeface="Times New Roman" panose="02020603050405020304" pitchFamily="18" charset="0"/>
            </a:endParaRPr>
          </a:p>
          <a:p>
            <a:r>
              <a:rPr lang="uk-UA" sz="1800" dirty="0">
                <a:effectLst/>
                <a:latin typeface="Times New Roman" panose="02020603050405020304" pitchFamily="18" charset="0"/>
                <a:ea typeface="Times New Roman" panose="02020603050405020304" pitchFamily="18" charset="0"/>
              </a:rPr>
              <a:t> </a:t>
            </a:r>
            <a:endParaRPr lang="ru-UA" sz="1800" dirty="0">
              <a:effectLst/>
              <a:latin typeface="Times New Roman" panose="02020603050405020304" pitchFamily="18" charset="0"/>
              <a:ea typeface="Times New Roman" panose="02020603050405020304" pitchFamily="18" charset="0"/>
            </a:endParaRPr>
          </a:p>
          <a:p>
            <a:pPr marL="742950" marR="95250" lvl="1" indent="-285750" algn="just">
              <a:spcAft>
                <a:spcPts val="0"/>
              </a:spcAft>
              <a:buSzPts val="1400"/>
              <a:buFont typeface="Symbol" pitchFamily="2" charset="2"/>
              <a:buChar char=""/>
              <a:tabLst>
                <a:tab pos="833120" algn="l"/>
                <a:tab pos="833755" algn="l"/>
              </a:tabLst>
            </a:pPr>
            <a:endParaRPr lang="ru-UA" sz="1800" i="0" dirty="0">
              <a:effectLst/>
              <a:latin typeface="Times New Roman" panose="02020603050405020304" pitchFamily="18" charset="0"/>
              <a:ea typeface="Symbol" pitchFamily="2" charset="2"/>
              <a:cs typeface="Times New Roman" panose="02020603050405020304" pitchFamily="18" charset="0"/>
            </a:endParaRPr>
          </a:p>
          <a:p>
            <a:endParaRPr lang="ru-UA" dirty="0"/>
          </a:p>
        </p:txBody>
      </p:sp>
    </p:spTree>
    <p:extLst>
      <p:ext uri="{BB962C8B-B14F-4D97-AF65-F5344CB8AC3E}">
        <p14:creationId xmlns:p14="http://schemas.microsoft.com/office/powerpoint/2010/main" val="41852504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6B7FDED2-CFEE-40AA-8901-E36ADF413856}"/>
              </a:ext>
            </a:extLst>
          </p:cNvPr>
          <p:cNvSpPr>
            <a:spLocks noGrp="1"/>
          </p:cNvSpPr>
          <p:nvPr>
            <p:ph idx="1"/>
          </p:nvPr>
        </p:nvSpPr>
        <p:spPr>
          <a:xfrm>
            <a:off x="970843" y="203199"/>
            <a:ext cx="10419645" cy="6062133"/>
          </a:xfrm>
        </p:spPr>
        <p:txBody>
          <a:bodyPr/>
          <a:lstStyle/>
          <a:p>
            <a:pPr algn="ctr"/>
            <a:r>
              <a:rPr lang="uk-UA" sz="1800" b="1" i="1" dirty="0">
                <a:effectLst/>
                <a:latin typeface="Times New Roman" panose="02020603050405020304" pitchFamily="18" charset="0"/>
                <a:ea typeface="Times New Roman" panose="02020603050405020304" pitchFamily="18" charset="0"/>
              </a:rPr>
              <a:t>Метод аналізу</a:t>
            </a:r>
            <a:r>
              <a:rPr lang="uk-UA" sz="1800" b="1" i="1" spc="40" dirty="0">
                <a:effectLst/>
                <a:latin typeface="Times New Roman" panose="02020603050405020304" pitchFamily="18" charset="0"/>
                <a:ea typeface="Times New Roman" panose="02020603050405020304" pitchFamily="18" charset="0"/>
              </a:rPr>
              <a:t> </a:t>
            </a:r>
            <a:r>
              <a:rPr lang="uk-UA" sz="1800" b="1" i="1" dirty="0">
                <a:effectLst/>
                <a:latin typeface="Times New Roman" panose="02020603050405020304" pitchFamily="18" charset="0"/>
                <a:ea typeface="Times New Roman" panose="02020603050405020304" pitchFamily="18" charset="0"/>
              </a:rPr>
              <a:t>«</a:t>
            </a:r>
            <a:r>
              <a:rPr lang="uk-UA" sz="1800" b="1" i="1" dirty="0" err="1">
                <a:effectLst/>
                <a:latin typeface="Times New Roman" panose="02020603050405020304" pitchFamily="18" charset="0"/>
                <a:ea typeface="Times New Roman" panose="02020603050405020304" pitchFamily="18" charset="0"/>
              </a:rPr>
              <a:t>МакКінсі</a:t>
            </a:r>
            <a:r>
              <a:rPr lang="uk-UA" sz="1800" b="1" i="1" dirty="0">
                <a:effectLst/>
                <a:latin typeface="Times New Roman" panose="02020603050405020304" pitchFamily="18" charset="0"/>
                <a:ea typeface="Times New Roman" panose="02020603050405020304" pitchFamily="18" charset="0"/>
              </a:rPr>
              <a:t>»</a:t>
            </a:r>
            <a:endParaRPr lang="ru-UA" sz="1800" b="1" i="1" dirty="0">
              <a:effectLst/>
              <a:latin typeface="Times New Roman" panose="02020603050405020304" pitchFamily="18" charset="0"/>
              <a:ea typeface="Times New Roman" panose="02020603050405020304" pitchFamily="18" charset="0"/>
            </a:endParaRPr>
          </a:p>
          <a:p>
            <a:pPr marL="0" indent="0">
              <a:spcBef>
                <a:spcPts val="25"/>
              </a:spcBef>
              <a:buNone/>
            </a:pPr>
            <a:r>
              <a:rPr lang="uk-UA" sz="1350" b="1" i="1" dirty="0">
                <a:effectLst/>
                <a:latin typeface="Times New Roman" panose="02020603050405020304" pitchFamily="18" charset="0"/>
                <a:ea typeface="Times New Roman" panose="02020603050405020304" pitchFamily="18" charset="0"/>
              </a:rPr>
              <a:t> </a:t>
            </a:r>
            <a:endParaRPr lang="ru-UA" sz="1400" dirty="0">
              <a:effectLst/>
              <a:latin typeface="Times New Roman" panose="02020603050405020304" pitchFamily="18" charset="0"/>
              <a:ea typeface="Times New Roman" panose="02020603050405020304" pitchFamily="18" charset="0"/>
            </a:endParaRPr>
          </a:p>
          <a:p>
            <a:pPr marL="147320" marR="92075" indent="450850" algn="just">
              <a:spcAft>
                <a:spcPts val="0"/>
              </a:spcAft>
            </a:pPr>
            <a:r>
              <a:rPr lang="uk-UA" sz="1800" dirty="0">
                <a:effectLst/>
                <a:latin typeface="Times New Roman" panose="02020603050405020304" pitchFamily="18" charset="0"/>
                <a:ea typeface="Times New Roman" panose="02020603050405020304" pitchFamily="18" charset="0"/>
              </a:rPr>
              <a:t>Метод аналізу «</a:t>
            </a:r>
            <a:r>
              <a:rPr lang="uk-UA" sz="1800" dirty="0" err="1">
                <a:effectLst/>
                <a:latin typeface="Times New Roman" panose="02020603050405020304" pitchFamily="18" charset="0"/>
                <a:ea typeface="Times New Roman" panose="02020603050405020304" pitchFamily="18" charset="0"/>
              </a:rPr>
              <a:t>МакКінсі</a:t>
            </a:r>
            <a:r>
              <a:rPr lang="uk-UA" sz="1800" dirty="0">
                <a:effectLst/>
                <a:latin typeface="Times New Roman" panose="02020603050405020304" pitchFamily="18" charset="0"/>
                <a:ea typeface="Times New Roman" panose="02020603050405020304" pitchFamily="18" charset="0"/>
              </a:rPr>
              <a:t>» базується на філософії, що включає 7 «</a:t>
            </a:r>
            <a:r>
              <a:rPr lang="uk-UA" sz="1800" dirty="0" err="1">
                <a:effectLst/>
                <a:latin typeface="Times New Roman" panose="02020603050405020304" pitchFamily="18" charset="0"/>
                <a:ea typeface="Times New Roman" panose="02020603050405020304" pitchFamily="18" charset="0"/>
              </a:rPr>
              <a:t>S</a:t>
            </a:r>
            <a:r>
              <a:rPr lang="uk-UA" sz="1800" dirty="0">
                <a:effectLst/>
                <a:latin typeface="Times New Roman" panose="02020603050405020304" pitchFamily="18" charset="0"/>
                <a:ea typeface="Times New Roman" panose="02020603050405020304" pitchFamily="18" charset="0"/>
              </a:rPr>
              <a:t>» основних факторів для підприємства: </a:t>
            </a:r>
            <a:r>
              <a:rPr lang="uk-UA" sz="1800" dirty="0" err="1">
                <a:effectLst/>
                <a:latin typeface="Times New Roman" panose="02020603050405020304" pitchFamily="18" charset="0"/>
                <a:ea typeface="Times New Roman" panose="02020603050405020304" pitchFamily="18" charset="0"/>
              </a:rPr>
              <a:t>strategy</a:t>
            </a:r>
            <a:r>
              <a:rPr lang="uk-UA" sz="1800" dirty="0">
                <a:effectLst/>
                <a:latin typeface="Times New Roman" panose="02020603050405020304" pitchFamily="18" charset="0"/>
                <a:ea typeface="Times New Roman" panose="02020603050405020304" pitchFamily="18" charset="0"/>
              </a:rPr>
              <a:t> − стратегія, </a:t>
            </a:r>
            <a:r>
              <a:rPr lang="uk-UA" sz="1800" dirty="0" err="1">
                <a:effectLst/>
                <a:latin typeface="Times New Roman" panose="02020603050405020304" pitchFamily="18" charset="0"/>
                <a:ea typeface="Times New Roman" panose="02020603050405020304" pitchFamily="18" charset="0"/>
              </a:rPr>
              <a:t>skill</a:t>
            </a:r>
            <a:r>
              <a:rPr lang="uk-UA" sz="1800" dirty="0">
                <a:effectLst/>
                <a:latin typeface="Times New Roman" panose="02020603050405020304" pitchFamily="18" charset="0"/>
                <a:ea typeface="Times New Roman" panose="02020603050405020304" pitchFamily="18" charset="0"/>
              </a:rPr>
              <a:t> − навички, </a:t>
            </a:r>
            <a:r>
              <a:rPr lang="uk-UA" sz="1800" dirty="0" err="1">
                <a:effectLst/>
                <a:latin typeface="Times New Roman" panose="02020603050405020304" pitchFamily="18" charset="0"/>
                <a:ea typeface="Times New Roman" panose="02020603050405020304" pitchFamily="18" charset="0"/>
              </a:rPr>
              <a:t>shared</a:t>
            </a:r>
            <a:r>
              <a:rPr lang="uk-UA" sz="1800" dirty="0">
                <a:effectLst/>
                <a:latin typeface="Times New Roman" panose="02020603050405020304" pitchFamily="18" charset="0"/>
                <a:ea typeface="Times New Roman" panose="02020603050405020304" pitchFamily="18" charset="0"/>
              </a:rPr>
              <a:t> </a:t>
            </a:r>
            <a:r>
              <a:rPr lang="uk-UA" sz="1800" dirty="0" err="1">
                <a:effectLst/>
                <a:latin typeface="Times New Roman" panose="02020603050405020304" pitchFamily="18" charset="0"/>
                <a:ea typeface="Times New Roman" panose="02020603050405020304" pitchFamily="18" charset="0"/>
              </a:rPr>
              <a:t>values</a:t>
            </a:r>
            <a:r>
              <a:rPr lang="uk-UA" sz="1800" dirty="0">
                <a:effectLst/>
                <a:latin typeface="Times New Roman" panose="02020603050405020304" pitchFamily="18" charset="0"/>
                <a:ea typeface="Times New Roman" panose="02020603050405020304" pitchFamily="18" charset="0"/>
              </a:rPr>
              <a:t> − загальновизнані цінності; </a:t>
            </a:r>
            <a:r>
              <a:rPr lang="uk-UA" sz="1800" dirty="0" err="1">
                <a:effectLst/>
                <a:latin typeface="Times New Roman" panose="02020603050405020304" pitchFamily="18" charset="0"/>
                <a:ea typeface="Times New Roman" panose="02020603050405020304" pitchFamily="18" charset="0"/>
              </a:rPr>
              <a:t>structure</a:t>
            </a:r>
            <a:r>
              <a:rPr lang="uk-UA" sz="1800" dirty="0">
                <a:effectLst/>
                <a:latin typeface="Times New Roman" panose="02020603050405020304" pitchFamily="18" charset="0"/>
                <a:ea typeface="Times New Roman" panose="02020603050405020304" pitchFamily="18" charset="0"/>
              </a:rPr>
              <a:t> − структура; </a:t>
            </a:r>
            <a:r>
              <a:rPr lang="uk-UA" sz="1800" dirty="0" err="1">
                <a:effectLst/>
                <a:latin typeface="Times New Roman" panose="02020603050405020304" pitchFamily="18" charset="0"/>
                <a:ea typeface="Times New Roman" panose="02020603050405020304" pitchFamily="18" charset="0"/>
              </a:rPr>
              <a:t>systems</a:t>
            </a:r>
            <a:r>
              <a:rPr lang="uk-UA" sz="1800" dirty="0">
                <a:effectLst/>
                <a:latin typeface="Times New Roman" panose="02020603050405020304" pitchFamily="18" charset="0"/>
                <a:ea typeface="Times New Roman" panose="02020603050405020304" pitchFamily="18" charset="0"/>
              </a:rPr>
              <a:t>− система; </a:t>
            </a:r>
            <a:r>
              <a:rPr lang="uk-UA" sz="1800" dirty="0" err="1">
                <a:effectLst/>
                <a:latin typeface="Times New Roman" panose="02020603050405020304" pitchFamily="18" charset="0"/>
                <a:ea typeface="Times New Roman" panose="02020603050405020304" pitchFamily="18" charset="0"/>
              </a:rPr>
              <a:t>staff</a:t>
            </a:r>
            <a:r>
              <a:rPr lang="uk-UA" sz="1800" dirty="0">
                <a:effectLst/>
                <a:latin typeface="Times New Roman" panose="02020603050405020304" pitchFamily="18" charset="0"/>
                <a:ea typeface="Times New Roman" panose="02020603050405020304" pitchFamily="18" charset="0"/>
              </a:rPr>
              <a:t> − кадри, </a:t>
            </a:r>
            <a:r>
              <a:rPr lang="uk-UA" sz="1800" dirty="0" err="1">
                <a:effectLst/>
                <a:latin typeface="Times New Roman" panose="02020603050405020304" pitchFamily="18" charset="0"/>
                <a:ea typeface="Times New Roman" panose="02020603050405020304" pitchFamily="18" charset="0"/>
              </a:rPr>
              <a:t>style</a:t>
            </a:r>
            <a:r>
              <a:rPr lang="uk-UA" sz="1800" dirty="0">
                <a:effectLst/>
                <a:latin typeface="Times New Roman" panose="02020603050405020304" pitchFamily="18" charset="0"/>
                <a:ea typeface="Times New Roman" panose="02020603050405020304" pitchFamily="18" charset="0"/>
              </a:rPr>
              <a:t> </a:t>
            </a:r>
            <a:r>
              <a:rPr lang="ru-UA" sz="1800" dirty="0">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стиль.</a:t>
            </a:r>
            <a:endParaRPr lang="ru-UA" sz="1800" dirty="0">
              <a:effectLst/>
              <a:latin typeface="Times New Roman" panose="02020603050405020304" pitchFamily="18" charset="0"/>
              <a:ea typeface="Times New Roman" panose="02020603050405020304" pitchFamily="18" charset="0"/>
            </a:endParaRPr>
          </a:p>
          <a:p>
            <a:pPr algn="just"/>
            <a:r>
              <a:rPr lang="uk-UA" sz="1800" dirty="0">
                <a:effectLst/>
                <a:latin typeface="Times New Roman" panose="02020603050405020304" pitchFamily="18" charset="0"/>
                <a:ea typeface="Times New Roman" panose="02020603050405020304" pitchFamily="18" charset="0"/>
              </a:rPr>
              <a:t>За методом «</a:t>
            </a:r>
            <a:r>
              <a:rPr lang="uk-UA" sz="1800" dirty="0" err="1">
                <a:effectLst/>
                <a:latin typeface="Times New Roman" panose="02020603050405020304" pitchFamily="18" charset="0"/>
                <a:ea typeface="Times New Roman" panose="02020603050405020304" pitchFamily="18" charset="0"/>
              </a:rPr>
              <a:t>МакКінсі</a:t>
            </a:r>
            <a:r>
              <a:rPr lang="uk-UA" sz="1800" dirty="0">
                <a:effectLst/>
                <a:latin typeface="Times New Roman" panose="02020603050405020304" pitchFamily="18" charset="0"/>
                <a:ea typeface="Times New Roman" panose="02020603050405020304" pitchFamily="18" charset="0"/>
              </a:rPr>
              <a:t>» будується матриця «привабливість − конкурентоспроможність»: по вертикалі − привабливість ринку; по горизонталі − конкурентний статус підприємства на ринку</a:t>
            </a:r>
            <a:r>
              <a:rPr lang="ru-UA" dirty="0">
                <a:effectLst/>
              </a:rPr>
              <a:t> </a:t>
            </a:r>
          </a:p>
          <a:p>
            <a:pPr algn="just"/>
            <a:endParaRPr lang="ru-UA" dirty="0"/>
          </a:p>
        </p:txBody>
      </p:sp>
      <p:pic>
        <p:nvPicPr>
          <p:cNvPr id="5" name="Рисунок 4">
            <a:extLst>
              <a:ext uri="{FF2B5EF4-FFF2-40B4-BE49-F238E27FC236}">
                <a16:creationId xmlns:a16="http://schemas.microsoft.com/office/drawing/2014/main" id="{E5461DD7-BF84-5ABE-554E-33BACE555E0A}"/>
              </a:ext>
            </a:extLst>
          </p:cNvPr>
          <p:cNvPicPr>
            <a:picLocks noChangeAspect="1"/>
          </p:cNvPicPr>
          <p:nvPr/>
        </p:nvPicPr>
        <p:blipFill>
          <a:blip r:embed="rId2"/>
          <a:stretch>
            <a:fillRect/>
          </a:stretch>
        </p:blipFill>
        <p:spPr>
          <a:xfrm>
            <a:off x="2027766" y="2497448"/>
            <a:ext cx="7772400" cy="3767884"/>
          </a:xfrm>
          <a:prstGeom prst="rect">
            <a:avLst/>
          </a:prstGeom>
        </p:spPr>
      </p:pic>
    </p:spTree>
    <p:extLst>
      <p:ext uri="{BB962C8B-B14F-4D97-AF65-F5344CB8AC3E}">
        <p14:creationId xmlns:p14="http://schemas.microsoft.com/office/powerpoint/2010/main" val="23879873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22922DFD-910A-EB17-D1AF-3F3CD9CAF8FF}"/>
              </a:ext>
            </a:extLst>
          </p:cNvPr>
          <p:cNvSpPr>
            <a:spLocks noGrp="1"/>
          </p:cNvSpPr>
          <p:nvPr>
            <p:ph idx="1"/>
          </p:nvPr>
        </p:nvSpPr>
        <p:spPr>
          <a:xfrm>
            <a:off x="1162756" y="361244"/>
            <a:ext cx="9810044" cy="5506156"/>
          </a:xfrm>
        </p:spPr>
        <p:txBody>
          <a:bodyPr>
            <a:normAutofit fontScale="92500" lnSpcReduction="20000"/>
          </a:bodyPr>
          <a:lstStyle/>
          <a:p>
            <a:pPr marL="598805" algn="just">
              <a:lnSpc>
                <a:spcPts val="1610"/>
              </a:lnSpc>
            </a:pPr>
            <a:r>
              <a:rPr lang="uk-UA" sz="1800" dirty="0">
                <a:effectLst/>
                <a:latin typeface="Times New Roman" panose="02020603050405020304" pitchFamily="18" charset="0"/>
                <a:ea typeface="Times New Roman" panose="02020603050405020304" pitchFamily="18" charset="0"/>
              </a:rPr>
              <a:t>У матриці виділяються такі положення:</a:t>
            </a:r>
            <a:endParaRPr lang="ru-UA" sz="1800" dirty="0">
              <a:effectLst/>
              <a:latin typeface="Times New Roman" panose="02020603050405020304" pitchFamily="18" charset="0"/>
              <a:ea typeface="Times New Roman" panose="02020603050405020304" pitchFamily="18" charset="0"/>
            </a:endParaRPr>
          </a:p>
          <a:p>
            <a:pPr marL="147320" marR="92075" indent="450850" algn="just">
              <a:spcAft>
                <a:spcPts val="0"/>
              </a:spcAft>
            </a:pPr>
            <a:r>
              <a:rPr lang="uk-UA" sz="1800" i="1" dirty="0">
                <a:effectLst/>
                <a:latin typeface="Times New Roman" panose="02020603050405020304" pitchFamily="18" charset="0"/>
                <a:ea typeface="Times New Roman" panose="02020603050405020304" pitchFamily="18" charset="0"/>
              </a:rPr>
              <a:t>Зона А </a:t>
            </a:r>
            <a:r>
              <a:rPr lang="uk-UA" sz="1800" dirty="0">
                <a:effectLst/>
                <a:latin typeface="Times New Roman" panose="02020603050405020304" pitchFamily="18" charset="0"/>
                <a:ea typeface="Times New Roman" panose="02020603050405020304" pitchFamily="18" charset="0"/>
              </a:rPr>
              <a:t>(низька привабливість ринку − низька конкурентоспроможність) − це </a:t>
            </a:r>
            <a:r>
              <a:rPr lang="uk-UA" sz="1800" dirty="0" err="1">
                <a:effectLst/>
                <a:latin typeface="Times New Roman" panose="02020603050405020304" pitchFamily="18" charset="0"/>
                <a:ea typeface="Times New Roman" panose="02020603050405020304" pitchFamily="18" charset="0"/>
              </a:rPr>
              <a:t>найневигідніша</a:t>
            </a:r>
            <a:r>
              <a:rPr lang="uk-UA" sz="1800" dirty="0">
                <a:effectLst/>
                <a:latin typeface="Times New Roman" panose="02020603050405020304" pitchFamily="18" charset="0"/>
                <a:ea typeface="Times New Roman" panose="02020603050405020304" pitchFamily="18" charset="0"/>
              </a:rPr>
              <a:t> зона. Стратегічна орієнтація − продовження діяльності без інвестицій.</a:t>
            </a:r>
            <a:endParaRPr lang="ru-UA" sz="1800" dirty="0">
              <a:effectLst/>
              <a:latin typeface="Times New Roman" panose="02020603050405020304" pitchFamily="18" charset="0"/>
              <a:ea typeface="Times New Roman" panose="02020603050405020304" pitchFamily="18" charset="0"/>
            </a:endParaRPr>
          </a:p>
          <a:p>
            <a:pPr marL="147320" marR="95250" indent="450850" algn="just">
              <a:spcAft>
                <a:spcPts val="0"/>
              </a:spcAft>
            </a:pPr>
            <a:r>
              <a:rPr lang="uk-UA" sz="1800" i="1" dirty="0">
                <a:effectLst/>
                <a:latin typeface="Times New Roman" panose="02020603050405020304" pitchFamily="18" charset="0"/>
                <a:ea typeface="Times New Roman" panose="02020603050405020304" pitchFamily="18" charset="0"/>
              </a:rPr>
              <a:t>Зона В </a:t>
            </a:r>
            <a:r>
              <a:rPr lang="uk-UA" sz="1800" dirty="0">
                <a:effectLst/>
                <a:latin typeface="Times New Roman" panose="02020603050405020304" pitchFamily="18" charset="0"/>
                <a:ea typeface="Times New Roman" panose="02020603050405020304" pitchFamily="18" charset="0"/>
              </a:rPr>
              <a:t>(висока привабливість ринку − низька конкурентоспроможність) за основними ознаками відповідає стратегії − інвестування або виходу з ринку.</a:t>
            </a:r>
            <a:endParaRPr lang="ru-UA" sz="1800" dirty="0">
              <a:effectLst/>
              <a:latin typeface="Times New Roman" panose="02020603050405020304" pitchFamily="18" charset="0"/>
              <a:ea typeface="Times New Roman" panose="02020603050405020304" pitchFamily="18" charset="0"/>
            </a:endParaRPr>
          </a:p>
          <a:p>
            <a:pPr marL="147320" marR="93345" indent="450850" algn="just">
              <a:spcAft>
                <a:spcPts val="0"/>
              </a:spcAft>
            </a:pPr>
            <a:r>
              <a:rPr lang="uk-UA" sz="1800" i="1" dirty="0">
                <a:effectLst/>
                <a:latin typeface="Times New Roman" panose="02020603050405020304" pitchFamily="18" charset="0"/>
                <a:ea typeface="Times New Roman" panose="02020603050405020304" pitchFamily="18" charset="0"/>
              </a:rPr>
              <a:t>Зона С </a:t>
            </a:r>
            <a:r>
              <a:rPr lang="uk-UA" sz="1800" dirty="0">
                <a:effectLst/>
                <a:latin typeface="Times New Roman" panose="02020603050405020304" pitchFamily="18" charset="0"/>
                <a:ea typeface="Times New Roman" panose="02020603050405020304" pitchFamily="18" charset="0"/>
              </a:rPr>
              <a:t>(висока привабливість ринку − висока конкурентоспроможність) найвигідніше положення.</a:t>
            </a:r>
            <a:endParaRPr lang="ru-UA" sz="1800" dirty="0">
              <a:effectLst/>
              <a:latin typeface="Times New Roman" panose="02020603050405020304" pitchFamily="18" charset="0"/>
              <a:ea typeface="Times New Roman" panose="02020603050405020304" pitchFamily="18" charset="0"/>
            </a:endParaRPr>
          </a:p>
          <a:p>
            <a:pPr marL="147320" marR="93345" indent="450850" algn="just">
              <a:lnSpc>
                <a:spcPct val="100000"/>
              </a:lnSpc>
              <a:spcAft>
                <a:spcPts val="0"/>
              </a:spcAft>
            </a:pPr>
            <a:r>
              <a:rPr lang="uk-UA" sz="1800" i="1" dirty="0">
                <a:effectLst/>
                <a:latin typeface="Times New Roman" panose="02020603050405020304" pitchFamily="18" charset="0"/>
                <a:ea typeface="Times New Roman" panose="02020603050405020304" pitchFamily="18" charset="0"/>
              </a:rPr>
              <a:t>Зона D </a:t>
            </a:r>
            <a:r>
              <a:rPr lang="uk-UA" sz="1800" dirty="0">
                <a:effectLst/>
                <a:latin typeface="Times New Roman" panose="02020603050405020304" pitchFamily="18" charset="0"/>
                <a:ea typeface="Times New Roman" panose="02020603050405020304" pitchFamily="18" charset="0"/>
              </a:rPr>
              <a:t>(низька привабливість − висока конкурентоспроможність) відповідає пріоритетній стратегії − низька активність, захист своєї позиції без додаткових витрат.</a:t>
            </a:r>
            <a:endParaRPr lang="ru-UA" sz="1800" dirty="0">
              <a:effectLst/>
              <a:latin typeface="Times New Roman" panose="02020603050405020304" pitchFamily="18" charset="0"/>
              <a:ea typeface="Times New Roman" panose="02020603050405020304" pitchFamily="18" charset="0"/>
            </a:endParaRPr>
          </a:p>
          <a:p>
            <a:pPr marL="147320" marR="92710" indent="450850" algn="just">
              <a:spcAft>
                <a:spcPts val="0"/>
              </a:spcAft>
            </a:pPr>
            <a:r>
              <a:rPr lang="uk-UA" sz="1800" dirty="0">
                <a:effectLst/>
                <a:latin typeface="Times New Roman" panose="02020603050405020304" pitchFamily="18" charset="0"/>
                <a:ea typeface="Times New Roman" panose="02020603050405020304" pitchFamily="18" charset="0"/>
              </a:rPr>
              <a:t>Проміжні зони матриці займають менш чіткі позиції, які важко інтерпретувати,</a:t>
            </a:r>
            <a:r>
              <a:rPr lang="uk-UA" sz="1800" spc="150"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тому</a:t>
            </a:r>
            <a:r>
              <a:rPr lang="uk-UA" sz="1800" spc="145"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середня</a:t>
            </a:r>
            <a:r>
              <a:rPr lang="uk-UA" sz="1800" spc="145"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оцінка</a:t>
            </a:r>
            <a:r>
              <a:rPr lang="uk-UA" sz="1800" spc="165"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може</a:t>
            </a:r>
            <a:r>
              <a:rPr lang="uk-UA" sz="1800" spc="155"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означати</a:t>
            </a:r>
            <a:r>
              <a:rPr lang="uk-UA" sz="1800" spc="135"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поєднання</a:t>
            </a:r>
            <a:r>
              <a:rPr lang="uk-UA" sz="1800" spc="145"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високої</a:t>
            </a:r>
            <a:r>
              <a:rPr lang="uk-UA" sz="1800" spc="140"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оцінки</a:t>
            </a:r>
            <a:r>
              <a:rPr lang="uk-UA" sz="1800" spc="180"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для</a:t>
            </a:r>
            <a:r>
              <a:rPr lang="ru-UA" sz="1800" dirty="0">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одного критерію з низькою оцінкою для іншого або середні оцінки для двох критеріїв.</a:t>
            </a:r>
            <a:endParaRPr lang="ru-UA" sz="1800" dirty="0">
              <a:effectLst/>
              <a:latin typeface="Times New Roman" panose="02020603050405020304" pitchFamily="18" charset="0"/>
              <a:ea typeface="Times New Roman" panose="02020603050405020304" pitchFamily="18" charset="0"/>
            </a:endParaRPr>
          </a:p>
          <a:p>
            <a:pPr marL="147320" marR="91440" indent="450850" algn="just">
              <a:spcAft>
                <a:spcPts val="0"/>
              </a:spcAft>
            </a:pPr>
            <a:r>
              <a:rPr lang="uk-UA" sz="1800" dirty="0">
                <a:effectLst/>
                <a:latin typeface="Times New Roman" panose="02020603050405020304" pitchFamily="18" charset="0"/>
                <a:ea typeface="Times New Roman" panose="02020603050405020304" pitchFamily="18" charset="0"/>
              </a:rPr>
              <a:t>Конкурентний статус підприємства рекомендується оцінювати за такими показниками: відносний розмір; зростання; частка ринку; позиція; порівняльна рентабельність; чистий доход; технологічний стан; імідж (образ); керівництво і персонал.</a:t>
            </a:r>
            <a:endParaRPr lang="ru-UA" sz="1800" dirty="0">
              <a:effectLst/>
              <a:latin typeface="Times New Roman" panose="02020603050405020304" pitchFamily="18" charset="0"/>
              <a:ea typeface="Times New Roman" panose="02020603050405020304" pitchFamily="18" charset="0"/>
            </a:endParaRPr>
          </a:p>
          <a:p>
            <a:pPr marL="147320" marR="90805" indent="450850" algn="just">
              <a:spcAft>
                <a:spcPts val="0"/>
              </a:spcAft>
            </a:pPr>
            <a:r>
              <a:rPr lang="uk-UA" sz="1800" dirty="0">
                <a:effectLst/>
                <a:latin typeface="Times New Roman" panose="02020603050405020304" pitchFamily="18" charset="0"/>
                <a:ea typeface="Times New Roman" panose="02020603050405020304" pitchFamily="18" charset="0"/>
              </a:rPr>
              <a:t>Привабливість ринку рекомендується оцінювати за такими показниками: абсолютний розмір; зростання ринку; широта ринку; ціноутворення; структура конкуренції; галузева норма прибутку; соціальна роль; вплив на навколишнє середовище; юридичні обмеження.</a:t>
            </a:r>
            <a:endParaRPr lang="ru-UA" sz="1800" dirty="0">
              <a:effectLst/>
              <a:latin typeface="Times New Roman" panose="02020603050405020304" pitchFamily="18" charset="0"/>
              <a:ea typeface="Times New Roman" panose="02020603050405020304" pitchFamily="18" charset="0"/>
            </a:endParaRPr>
          </a:p>
          <a:p>
            <a:pPr marL="147320" marR="92710" indent="450850" algn="just">
              <a:spcAft>
                <a:spcPts val="0"/>
              </a:spcAft>
            </a:pPr>
            <a:r>
              <a:rPr lang="uk-UA" sz="1800" dirty="0">
                <a:effectLst/>
                <a:latin typeface="Times New Roman" panose="02020603050405020304" pitchFamily="18" charset="0"/>
                <a:ea typeface="Times New Roman" panose="02020603050405020304" pitchFamily="18" charset="0"/>
              </a:rPr>
              <a:t>Подальше удосконалення моделі «</a:t>
            </a:r>
            <a:r>
              <a:rPr lang="uk-UA" sz="1800" dirty="0" err="1">
                <a:effectLst/>
                <a:latin typeface="Times New Roman" panose="02020603050405020304" pitchFamily="18" charset="0"/>
                <a:ea typeface="Times New Roman" panose="02020603050405020304" pitchFamily="18" charset="0"/>
              </a:rPr>
              <a:t>МакКінсі</a:t>
            </a:r>
            <a:r>
              <a:rPr lang="uk-UA" sz="1800" dirty="0">
                <a:effectLst/>
                <a:latin typeface="Times New Roman" panose="02020603050405020304" pitchFamily="18" charset="0"/>
                <a:ea typeface="Times New Roman" panose="02020603050405020304" pitchFamily="18" charset="0"/>
              </a:rPr>
              <a:t>» відбувається переважно шляхом збільшення кількості та уточнення переліку чинників, які беруть до  уваги, оцінюючи привабливість ринку чи конкурентоспроможність підприємства, або розширення варіантів стратегій для кожної позицій</a:t>
            </a:r>
            <a:r>
              <a:rPr lang="uk-UA" sz="1800" spc="-20"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матриці. </a:t>
            </a:r>
            <a:endParaRPr lang="ru-UA" sz="1800" dirty="0">
              <a:effectLst/>
              <a:latin typeface="Times New Roman" panose="02020603050405020304" pitchFamily="18" charset="0"/>
              <a:ea typeface="Times New Roman" panose="02020603050405020304" pitchFamily="18" charset="0"/>
            </a:endParaRPr>
          </a:p>
          <a:p>
            <a:endParaRPr lang="ru-UA" dirty="0"/>
          </a:p>
        </p:txBody>
      </p:sp>
    </p:spTree>
    <p:extLst>
      <p:ext uri="{BB962C8B-B14F-4D97-AF65-F5344CB8AC3E}">
        <p14:creationId xmlns:p14="http://schemas.microsoft.com/office/powerpoint/2010/main" val="1487794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836136E1-0E15-26EB-FC8C-E8F842FA4257}"/>
              </a:ext>
            </a:extLst>
          </p:cNvPr>
          <p:cNvSpPr>
            <a:spLocks noGrp="1"/>
          </p:cNvSpPr>
          <p:nvPr>
            <p:ph idx="1"/>
          </p:nvPr>
        </p:nvSpPr>
        <p:spPr>
          <a:xfrm>
            <a:off x="1106311" y="338667"/>
            <a:ext cx="10442222" cy="5926666"/>
          </a:xfrm>
        </p:spPr>
        <p:txBody>
          <a:bodyPr>
            <a:normAutofit/>
          </a:bodyPr>
          <a:lstStyle/>
          <a:p>
            <a:r>
              <a:rPr lang="uk-UA" sz="1800" b="1" kern="0" dirty="0">
                <a:effectLst/>
                <a:latin typeface="Times New Roman" panose="02020603050405020304" pitchFamily="18" charset="0"/>
                <a:ea typeface="Times New Roman" panose="02020603050405020304" pitchFamily="18" charset="0"/>
              </a:rPr>
              <a:t>Ситуаційний аналіз -</a:t>
            </a:r>
            <a:r>
              <a:rPr lang="uk-UA" sz="1800" b="1" kern="0" spc="10" dirty="0">
                <a:effectLst/>
                <a:latin typeface="Times New Roman" panose="02020603050405020304" pitchFamily="18" charset="0"/>
                <a:ea typeface="Times New Roman" panose="02020603050405020304" pitchFamily="18" charset="0"/>
              </a:rPr>
              <a:t> </a:t>
            </a:r>
            <a:r>
              <a:rPr lang="uk-UA" sz="1800" b="1" kern="0" dirty="0">
                <a:effectLst/>
                <a:latin typeface="Times New Roman" panose="02020603050405020304" pitchFamily="18" charset="0"/>
                <a:ea typeface="Times New Roman" panose="02020603050405020304" pitchFamily="18" charset="0"/>
              </a:rPr>
              <a:t>SWОТ-аналіз</a:t>
            </a:r>
          </a:p>
          <a:p>
            <a:pPr marL="147320" marR="94615" indent="457200" algn="just">
              <a:spcBef>
                <a:spcPts val="910"/>
              </a:spcBef>
              <a:spcAft>
                <a:spcPts val="0"/>
              </a:spcAft>
            </a:pPr>
            <a:r>
              <a:rPr lang="uk-UA" sz="1800" dirty="0">
                <a:effectLst/>
                <a:latin typeface="Times New Roman" panose="02020603050405020304" pitchFamily="18" charset="0"/>
                <a:ea typeface="Times New Roman" panose="02020603050405020304" pitchFamily="18" charset="0"/>
              </a:rPr>
              <a:t>Існують безліч методів оцінки конкурентного положення підприємства на ринку. У кожному окремому випадку необхідний диференційований підхід, аналіз специфіки галузі й цільового споживача. Найпоширенішими методами оцінки конкурентного положення на ринку: модель Бостонської консультативної групи; модель М. Портера; метод «Мак-</a:t>
            </a:r>
            <a:r>
              <a:rPr lang="uk-UA" sz="1800" dirty="0" err="1">
                <a:effectLst/>
                <a:latin typeface="Times New Roman" panose="02020603050405020304" pitchFamily="18" charset="0"/>
                <a:ea typeface="Times New Roman" panose="02020603050405020304" pitchFamily="18" charset="0"/>
              </a:rPr>
              <a:t>Кінсі</a:t>
            </a:r>
            <a:r>
              <a:rPr lang="uk-UA" sz="1800" dirty="0">
                <a:effectLst/>
                <a:latin typeface="Times New Roman" panose="02020603050405020304" pitchFamily="18" charset="0"/>
                <a:ea typeface="Times New Roman" panose="02020603050405020304" pitchFamily="18" charset="0"/>
              </a:rPr>
              <a:t>»; модель </a:t>
            </a:r>
            <a:r>
              <a:rPr lang="uk-UA" sz="1800" dirty="0" err="1">
                <a:effectLst/>
                <a:latin typeface="Times New Roman" panose="02020603050405020304" pitchFamily="18" charset="0"/>
                <a:ea typeface="Times New Roman" panose="02020603050405020304" pitchFamily="18" charset="0"/>
              </a:rPr>
              <a:t>Shell</a:t>
            </a:r>
            <a:r>
              <a:rPr lang="uk-UA" sz="1800" dirty="0">
                <a:effectLst/>
                <a:latin typeface="Times New Roman" panose="02020603050405020304" pitchFamily="18" charset="0"/>
                <a:ea typeface="Times New Roman" panose="02020603050405020304" pitchFamily="18" charset="0"/>
              </a:rPr>
              <a:t>/DPM; метод LOTS; метод PIMS; ситуаційний аналіз SWOT-аналіз; метод експертного оцінювання; фінансово-економічний метод; метод картування стратегічних груп.</a:t>
            </a:r>
            <a:endParaRPr lang="ru-UA" sz="1800" dirty="0">
              <a:effectLst/>
              <a:latin typeface="Times New Roman" panose="02020603050405020304" pitchFamily="18" charset="0"/>
              <a:ea typeface="Times New Roman" panose="02020603050405020304" pitchFamily="18" charset="0"/>
            </a:endParaRPr>
          </a:p>
          <a:p>
            <a:pPr marL="598805" algn="just">
              <a:lnSpc>
                <a:spcPts val="1600"/>
              </a:lnSpc>
            </a:pPr>
            <a:r>
              <a:rPr lang="uk-UA" sz="1800" dirty="0">
                <a:effectLst/>
                <a:latin typeface="Times New Roman" panose="02020603050405020304" pitchFamily="18" charset="0"/>
                <a:ea typeface="Times New Roman" panose="02020603050405020304" pitchFamily="18" charset="0"/>
              </a:rPr>
              <a:t>Слід зазначити:</a:t>
            </a:r>
            <a:endParaRPr lang="ru-UA" sz="1800" dirty="0">
              <a:effectLst/>
              <a:latin typeface="Times New Roman" panose="02020603050405020304" pitchFamily="18" charset="0"/>
              <a:ea typeface="Times New Roman" panose="02020603050405020304" pitchFamily="18" charset="0"/>
            </a:endParaRPr>
          </a:p>
          <a:p>
            <a:pPr marL="342900" marR="94615" lvl="0" indent="-342900" algn="just">
              <a:spcAft>
                <a:spcPts val="0"/>
              </a:spcAft>
              <a:buSzPts val="1400"/>
              <a:buFont typeface="Symbol" pitchFamily="2" charset="2"/>
              <a:buChar char=""/>
              <a:tabLst>
                <a:tab pos="833755" algn="l"/>
              </a:tabLst>
            </a:pPr>
            <a:r>
              <a:rPr lang="uk-UA" sz="1800" dirty="0">
                <a:effectLst/>
                <a:latin typeface="Times New Roman" panose="02020603050405020304" pitchFamily="18" charset="0"/>
                <a:ea typeface="Symbol" pitchFamily="2" charset="2"/>
                <a:cs typeface="Symbol" pitchFamily="2" charset="2"/>
              </a:rPr>
              <a:t>кожний метод застосовує спеціальний набір факторів та аналізованих змінних;</a:t>
            </a:r>
            <a:endParaRPr lang="ru-UA" sz="1800" dirty="0">
              <a:effectLst/>
              <a:latin typeface="Times New Roman" panose="02020603050405020304" pitchFamily="18" charset="0"/>
              <a:ea typeface="Symbol" pitchFamily="2" charset="2"/>
              <a:cs typeface="Symbol" pitchFamily="2" charset="2"/>
            </a:endParaRPr>
          </a:p>
          <a:p>
            <a:pPr marL="342900" marR="93345" lvl="0" indent="-342900" algn="just">
              <a:spcBef>
                <a:spcPts val="5"/>
              </a:spcBef>
              <a:spcAft>
                <a:spcPts val="0"/>
              </a:spcAft>
              <a:buSzPts val="1400"/>
              <a:buFont typeface="Symbol" pitchFamily="2" charset="2"/>
              <a:buChar char=""/>
              <a:tabLst>
                <a:tab pos="833755" algn="l"/>
              </a:tabLst>
            </a:pPr>
            <a:r>
              <a:rPr lang="uk-UA" sz="1800" dirty="0">
                <a:effectLst/>
                <a:latin typeface="Times New Roman" panose="02020603050405020304" pitchFamily="18" charset="0"/>
                <a:ea typeface="Symbol" pitchFamily="2" charset="2"/>
                <a:cs typeface="Symbol" pitchFamily="2" charset="2"/>
              </a:rPr>
              <a:t>методика проведення досліджень різна: використовуються складання матриць, порівняльних таблиць; застосовуються експертні</a:t>
            </a:r>
            <a:r>
              <a:rPr lang="uk-UA" sz="1800" spc="-20" dirty="0">
                <a:effectLst/>
                <a:latin typeface="Times New Roman" panose="02020603050405020304" pitchFamily="18" charset="0"/>
                <a:ea typeface="Symbol" pitchFamily="2" charset="2"/>
                <a:cs typeface="Symbol" pitchFamily="2" charset="2"/>
              </a:rPr>
              <a:t> </a:t>
            </a:r>
            <a:r>
              <a:rPr lang="uk-UA" sz="1800" dirty="0">
                <a:effectLst/>
                <a:latin typeface="Times New Roman" panose="02020603050405020304" pitchFamily="18" charset="0"/>
                <a:ea typeface="Symbol" pitchFamily="2" charset="2"/>
                <a:cs typeface="Symbol" pitchFamily="2" charset="2"/>
              </a:rPr>
              <a:t>оцінки;</a:t>
            </a:r>
            <a:r>
              <a:rPr lang="ru-UA" sz="1800" dirty="0">
                <a:latin typeface="Times New Roman" panose="02020603050405020304" pitchFamily="18" charset="0"/>
                <a:ea typeface="Symbol" pitchFamily="2" charset="2"/>
                <a:cs typeface="Symbol" pitchFamily="2" charset="2"/>
              </a:rPr>
              <a:t> </a:t>
            </a:r>
          </a:p>
          <a:p>
            <a:pPr marL="342900" marR="93345" lvl="0" indent="-342900" algn="just">
              <a:spcBef>
                <a:spcPts val="5"/>
              </a:spcBef>
              <a:spcAft>
                <a:spcPts val="0"/>
              </a:spcAft>
              <a:buSzPts val="1400"/>
              <a:buFont typeface="Symbol" pitchFamily="2" charset="2"/>
              <a:buChar char=""/>
              <a:tabLst>
                <a:tab pos="833755" algn="l"/>
              </a:tabLst>
            </a:pPr>
            <a:r>
              <a:rPr lang="uk-UA" sz="1800" dirty="0">
                <a:effectLst/>
                <a:latin typeface="Times New Roman" panose="02020603050405020304" pitchFamily="18" charset="0"/>
                <a:ea typeface="Symbol" pitchFamily="2" charset="2"/>
                <a:cs typeface="Symbol" pitchFamily="2" charset="2"/>
              </a:rPr>
              <a:t>для урахування галузевих, технічних та специфічних особливостей в різних методиках дозволяється обирати дослідникам кількість змінних, що підлягають аналізу;</a:t>
            </a:r>
            <a:r>
              <a:rPr lang="ru-UA" sz="1800" dirty="0">
                <a:latin typeface="Times New Roman" panose="02020603050405020304" pitchFamily="18" charset="0"/>
                <a:ea typeface="Symbol" pitchFamily="2" charset="2"/>
                <a:cs typeface="Symbol" pitchFamily="2" charset="2"/>
              </a:rPr>
              <a:t> </a:t>
            </a:r>
          </a:p>
          <a:p>
            <a:pPr marL="342900" marR="93345" lvl="0" indent="-342900" algn="just">
              <a:spcBef>
                <a:spcPts val="5"/>
              </a:spcBef>
              <a:spcAft>
                <a:spcPts val="0"/>
              </a:spcAft>
              <a:buSzPts val="1400"/>
              <a:buFont typeface="Symbol" pitchFamily="2" charset="2"/>
              <a:buChar char=""/>
              <a:tabLst>
                <a:tab pos="833755" algn="l"/>
              </a:tabLst>
            </a:pPr>
            <a:r>
              <a:rPr lang="uk-UA" sz="1800" dirty="0">
                <a:effectLst/>
                <a:latin typeface="Times New Roman" panose="02020603050405020304" pitchFamily="18" charset="0"/>
                <a:ea typeface="Symbol" pitchFamily="2" charset="2"/>
                <a:cs typeface="Symbol" pitchFamily="2" charset="2"/>
              </a:rPr>
              <a:t>кожний </a:t>
            </a:r>
            <a:r>
              <a:rPr lang="uk-UA" sz="1800" spc="-15" dirty="0">
                <a:effectLst/>
                <a:latin typeface="Times New Roman" panose="02020603050405020304" pitchFamily="18" charset="0"/>
                <a:ea typeface="Symbol" pitchFamily="2" charset="2"/>
                <a:cs typeface="Symbol" pitchFamily="2" charset="2"/>
              </a:rPr>
              <a:t>із </a:t>
            </a:r>
            <a:r>
              <a:rPr lang="uk-UA" sz="1800" dirty="0">
                <a:effectLst/>
                <a:latin typeface="Times New Roman" panose="02020603050405020304" pitchFamily="18" charset="0"/>
                <a:ea typeface="Symbol" pitchFamily="2" charset="2"/>
                <a:cs typeface="Symbol" pitchFamily="2" charset="2"/>
              </a:rPr>
              <a:t>наведених методів має свої переваги й</a:t>
            </a:r>
            <a:r>
              <a:rPr lang="uk-UA" sz="1800" spc="-50" dirty="0">
                <a:effectLst/>
                <a:latin typeface="Times New Roman" panose="02020603050405020304" pitchFamily="18" charset="0"/>
                <a:ea typeface="Symbol" pitchFamily="2" charset="2"/>
                <a:cs typeface="Symbol" pitchFamily="2" charset="2"/>
              </a:rPr>
              <a:t> </a:t>
            </a:r>
            <a:r>
              <a:rPr lang="uk-UA" sz="1800" dirty="0">
                <a:effectLst/>
                <a:latin typeface="Times New Roman" panose="02020603050405020304" pitchFamily="18" charset="0"/>
                <a:ea typeface="Symbol" pitchFamily="2" charset="2"/>
                <a:cs typeface="Symbol" pitchFamily="2" charset="2"/>
              </a:rPr>
              <a:t>недоліки;</a:t>
            </a:r>
            <a:endParaRPr lang="ru-UA" sz="1800" dirty="0">
              <a:effectLst/>
              <a:latin typeface="Times New Roman" panose="02020603050405020304" pitchFamily="18" charset="0"/>
              <a:ea typeface="Symbol" pitchFamily="2" charset="2"/>
              <a:cs typeface="Symbol" pitchFamily="2" charset="2"/>
            </a:endParaRPr>
          </a:p>
          <a:p>
            <a:pPr marL="342900" marR="90805" lvl="0" indent="-342900" algn="just">
              <a:spcAft>
                <a:spcPts val="0"/>
              </a:spcAft>
              <a:buSzPts val="1400"/>
              <a:buFont typeface="Symbol" pitchFamily="2" charset="2"/>
              <a:buChar char=""/>
              <a:tabLst>
                <a:tab pos="833755" algn="l"/>
              </a:tabLst>
            </a:pPr>
            <a:r>
              <a:rPr lang="uk-UA" sz="1800" dirty="0">
                <a:effectLst/>
                <a:latin typeface="Times New Roman" panose="02020603050405020304" pitchFamily="18" charset="0"/>
                <a:ea typeface="Symbol" pitchFamily="2" charset="2"/>
                <a:cs typeface="Symbol" pitchFamily="2" charset="2"/>
              </a:rPr>
              <a:t>при поєднанні декількох методів можна отримати суперечливі результати, і на це треба зважати</a:t>
            </a:r>
            <a:r>
              <a:rPr lang="uk-UA" sz="1800" spc="-5" dirty="0">
                <a:effectLst/>
                <a:latin typeface="Times New Roman" panose="02020603050405020304" pitchFamily="18" charset="0"/>
                <a:ea typeface="Symbol" pitchFamily="2" charset="2"/>
                <a:cs typeface="Symbol" pitchFamily="2" charset="2"/>
              </a:rPr>
              <a:t> </a:t>
            </a:r>
            <a:r>
              <a:rPr lang="uk-UA" sz="1800" dirty="0">
                <a:effectLst/>
                <a:latin typeface="Times New Roman" panose="02020603050405020304" pitchFamily="18" charset="0"/>
                <a:ea typeface="Symbol" pitchFamily="2" charset="2"/>
                <a:cs typeface="Symbol" pitchFamily="2" charset="2"/>
              </a:rPr>
              <a:t>дослідникові.</a:t>
            </a:r>
            <a:endParaRPr lang="ru-UA" sz="1800" dirty="0">
              <a:effectLst/>
              <a:latin typeface="Times New Roman" panose="02020603050405020304" pitchFamily="18" charset="0"/>
              <a:ea typeface="Symbol" pitchFamily="2" charset="2"/>
              <a:cs typeface="Symbol" pitchFamily="2" charset="2"/>
            </a:endParaRPr>
          </a:p>
          <a:p>
            <a:pPr marL="147320" marR="92710" indent="450850" algn="just">
              <a:spcAft>
                <a:spcPts val="0"/>
              </a:spcAft>
            </a:pPr>
            <a:r>
              <a:rPr lang="uk-UA" sz="1800" dirty="0">
                <a:effectLst/>
                <a:latin typeface="Times New Roman" panose="02020603050405020304" pitchFamily="18" charset="0"/>
                <a:ea typeface="Times New Roman" panose="02020603050405020304" pitchFamily="18" charset="0"/>
              </a:rPr>
              <a:t>Найчастіше недоліки під час проведення досліджень: неможливість збору первісних даних (через їх відношення до комерційної таємниці підприємства); неможливість визначення частки підприємств на ринку; різні методики потребують знань з широкого кола економічних питань.</a:t>
            </a:r>
            <a:endParaRPr lang="ru-UA" sz="1800" dirty="0">
              <a:effectLst/>
              <a:latin typeface="Times New Roman" panose="02020603050405020304" pitchFamily="18" charset="0"/>
              <a:ea typeface="Times New Roman" panose="02020603050405020304" pitchFamily="18" charset="0"/>
            </a:endParaRPr>
          </a:p>
          <a:p>
            <a:endParaRPr lang="ru-UA" sz="1800" b="1" kern="0" dirty="0">
              <a:effectLst/>
              <a:latin typeface="Times New Roman" panose="02020603050405020304" pitchFamily="18" charset="0"/>
              <a:ea typeface="Times New Roman" panose="02020603050405020304" pitchFamily="18" charset="0"/>
            </a:endParaRPr>
          </a:p>
          <a:p>
            <a:endParaRPr lang="ru-UA" dirty="0"/>
          </a:p>
        </p:txBody>
      </p:sp>
    </p:spTree>
    <p:extLst>
      <p:ext uri="{BB962C8B-B14F-4D97-AF65-F5344CB8AC3E}">
        <p14:creationId xmlns:p14="http://schemas.microsoft.com/office/powerpoint/2010/main" val="27771712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54C0FCA8-0E1C-C5AE-8372-786845A73886}"/>
              </a:ext>
            </a:extLst>
          </p:cNvPr>
          <p:cNvSpPr>
            <a:spLocks noGrp="1"/>
          </p:cNvSpPr>
          <p:nvPr>
            <p:ph idx="1"/>
          </p:nvPr>
        </p:nvSpPr>
        <p:spPr>
          <a:xfrm>
            <a:off x="948267" y="372533"/>
            <a:ext cx="10645422" cy="6163734"/>
          </a:xfrm>
        </p:spPr>
        <p:txBody>
          <a:bodyPr/>
          <a:lstStyle/>
          <a:p>
            <a:pPr algn="ctr"/>
            <a:r>
              <a:rPr lang="uk-UA" sz="1800" b="1" i="1" dirty="0">
                <a:effectLst/>
                <a:latin typeface="Times New Roman" panose="02020603050405020304" pitchFamily="18" charset="0"/>
                <a:ea typeface="Times New Roman" panose="02020603050405020304" pitchFamily="18" charset="0"/>
              </a:rPr>
              <a:t>Метод</a:t>
            </a:r>
            <a:r>
              <a:rPr lang="uk-UA" sz="1800" b="1" i="1" spc="5" dirty="0">
                <a:effectLst/>
                <a:latin typeface="Times New Roman" panose="02020603050405020304" pitchFamily="18" charset="0"/>
                <a:ea typeface="Times New Roman" panose="02020603050405020304" pitchFamily="18" charset="0"/>
              </a:rPr>
              <a:t> </a:t>
            </a:r>
            <a:r>
              <a:rPr lang="uk-UA" sz="1800" b="1" i="1" dirty="0">
                <a:effectLst/>
                <a:latin typeface="Times New Roman" panose="02020603050405020304" pitchFamily="18" charset="0"/>
                <a:ea typeface="Times New Roman" panose="02020603050405020304" pitchFamily="18" charset="0"/>
              </a:rPr>
              <a:t>SHELL/DPM</a:t>
            </a:r>
            <a:endParaRPr lang="ru-UA" sz="1800" b="1" i="1" dirty="0">
              <a:effectLst/>
              <a:latin typeface="Times New Roman" panose="02020603050405020304" pitchFamily="18" charset="0"/>
              <a:ea typeface="Times New Roman" panose="02020603050405020304" pitchFamily="18" charset="0"/>
            </a:endParaRPr>
          </a:p>
          <a:p>
            <a:pPr algn="just"/>
            <a:r>
              <a:rPr lang="uk-UA" sz="1800" dirty="0">
                <a:effectLst/>
                <a:latin typeface="Times New Roman" panose="02020603050405020304" pitchFamily="18" charset="0"/>
                <a:ea typeface="Times New Roman" panose="02020603050405020304" pitchFamily="18" charset="0"/>
              </a:rPr>
              <a:t>Метод SHELL/DPM ґрунтується на розробленні матриці «галузева привабливість − конкурентоспроможність» − це двомірна матриця, яка складається з 9 квадратів (3х3</a:t>
            </a:r>
            <a:r>
              <a:rPr lang="ru-UA" sz="1800" dirty="0">
                <a:latin typeface="Times New Roman" panose="02020603050405020304" pitchFamily="18" charset="0"/>
                <a:ea typeface="Times New Roman" panose="02020603050405020304" pitchFamily="18" charset="0"/>
              </a:rPr>
              <a:t>)</a:t>
            </a:r>
          </a:p>
          <a:p>
            <a:pPr algn="just"/>
            <a:endParaRPr lang="ru-UA" dirty="0"/>
          </a:p>
        </p:txBody>
      </p:sp>
      <p:pic>
        <p:nvPicPr>
          <p:cNvPr id="5" name="Рисунок 4">
            <a:extLst>
              <a:ext uri="{FF2B5EF4-FFF2-40B4-BE49-F238E27FC236}">
                <a16:creationId xmlns:a16="http://schemas.microsoft.com/office/drawing/2014/main" id="{E1F60E6E-1534-5D3D-EAD4-648C122E7AD1}"/>
              </a:ext>
            </a:extLst>
          </p:cNvPr>
          <p:cNvPicPr>
            <a:picLocks noChangeAspect="1"/>
          </p:cNvPicPr>
          <p:nvPr/>
        </p:nvPicPr>
        <p:blipFill>
          <a:blip r:embed="rId2"/>
          <a:stretch>
            <a:fillRect/>
          </a:stretch>
        </p:blipFill>
        <p:spPr>
          <a:xfrm>
            <a:off x="2021417" y="1495778"/>
            <a:ext cx="7772400" cy="4241084"/>
          </a:xfrm>
          <a:prstGeom prst="rect">
            <a:avLst/>
          </a:prstGeom>
        </p:spPr>
      </p:pic>
    </p:spTree>
    <p:extLst>
      <p:ext uri="{BB962C8B-B14F-4D97-AF65-F5344CB8AC3E}">
        <p14:creationId xmlns:p14="http://schemas.microsoft.com/office/powerpoint/2010/main" val="36699056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8B6D6505-3F00-59CC-06C0-918E7B6C9DF9}"/>
              </a:ext>
            </a:extLst>
          </p:cNvPr>
          <p:cNvSpPr>
            <a:spLocks noGrp="1"/>
          </p:cNvSpPr>
          <p:nvPr>
            <p:ph idx="1"/>
          </p:nvPr>
        </p:nvSpPr>
        <p:spPr>
          <a:xfrm>
            <a:off x="1162756" y="259644"/>
            <a:ext cx="10397066" cy="6141156"/>
          </a:xfrm>
        </p:spPr>
        <p:txBody>
          <a:bodyPr/>
          <a:lstStyle/>
          <a:p>
            <a:pPr marL="147320" marR="92710" indent="450850" algn="just">
              <a:spcAft>
                <a:spcPts val="0"/>
              </a:spcAft>
            </a:pPr>
            <a:r>
              <a:rPr lang="uk-UA" sz="1800" dirty="0">
                <a:effectLst/>
                <a:latin typeface="Times New Roman" panose="02020603050405020304" pitchFamily="18" charset="0"/>
                <a:ea typeface="Times New Roman" panose="02020603050405020304" pitchFamily="18" charset="0"/>
              </a:rPr>
              <a:t>Кожний із дев’яти квадратів матриці «галузева привабливість − конкурентоспроможність» відповідає специфічній стратегії. Вибір конкурентної стратегії розвитку підприємства істотно залежить від цільових орієнтацій на життєвий цикл конкурентного виду продукції.</a:t>
            </a:r>
            <a:endParaRPr lang="ru-UA" sz="1800" dirty="0">
              <a:effectLst/>
              <a:latin typeface="Times New Roman" panose="02020603050405020304" pitchFamily="18" charset="0"/>
              <a:ea typeface="Times New Roman" panose="02020603050405020304" pitchFamily="18" charset="0"/>
            </a:endParaRPr>
          </a:p>
          <a:p>
            <a:pPr marL="147320" marR="92075" indent="450850" algn="just">
              <a:spcAft>
                <a:spcPts val="0"/>
              </a:spcAft>
            </a:pPr>
            <a:r>
              <a:rPr lang="uk-UA" sz="1800" dirty="0">
                <a:effectLst/>
                <a:latin typeface="Times New Roman" panose="02020603050405020304" pitchFamily="18" charset="0"/>
                <a:ea typeface="Times New Roman" panose="02020603050405020304" pitchFamily="18" charset="0"/>
              </a:rPr>
              <a:t>Недоліком цього методу є обмеження сфери використання капіталомісткими галузями промисловості (хімічна, нафтопереробна, металургія) та неточність порівняння для інших галузей.</a:t>
            </a:r>
            <a:endParaRPr lang="ru-UA" sz="1800" dirty="0">
              <a:effectLst/>
              <a:latin typeface="Times New Roman" panose="02020603050405020304" pitchFamily="18" charset="0"/>
              <a:ea typeface="Times New Roman" panose="02020603050405020304" pitchFamily="18" charset="0"/>
            </a:endParaRPr>
          </a:p>
          <a:p>
            <a:pPr algn="just"/>
            <a:r>
              <a:rPr lang="uk-UA" sz="1800" dirty="0">
                <a:effectLst/>
                <a:latin typeface="Times New Roman" panose="02020603050405020304" pitchFamily="18" charset="0"/>
                <a:ea typeface="Times New Roman" panose="02020603050405020304" pitchFamily="18" charset="0"/>
              </a:rPr>
              <a:t> </a:t>
            </a:r>
            <a:endParaRPr lang="ru-UA" sz="1800" dirty="0">
              <a:effectLst/>
              <a:latin typeface="Times New Roman" panose="02020603050405020304" pitchFamily="18" charset="0"/>
              <a:ea typeface="Times New Roman" panose="02020603050405020304" pitchFamily="18" charset="0"/>
            </a:endParaRPr>
          </a:p>
          <a:p>
            <a:endParaRPr lang="ru-UA" dirty="0"/>
          </a:p>
        </p:txBody>
      </p:sp>
    </p:spTree>
    <p:extLst>
      <p:ext uri="{BB962C8B-B14F-4D97-AF65-F5344CB8AC3E}">
        <p14:creationId xmlns:p14="http://schemas.microsoft.com/office/powerpoint/2010/main" val="796700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90595441-5268-A6DA-C2C9-7B17F47175ED}"/>
              </a:ext>
            </a:extLst>
          </p:cNvPr>
          <p:cNvSpPr>
            <a:spLocks noGrp="1"/>
          </p:cNvSpPr>
          <p:nvPr>
            <p:ph idx="1"/>
          </p:nvPr>
        </p:nvSpPr>
        <p:spPr>
          <a:xfrm>
            <a:off x="959555" y="293511"/>
            <a:ext cx="10735733" cy="6084711"/>
          </a:xfrm>
        </p:spPr>
        <p:txBody>
          <a:bodyPr/>
          <a:lstStyle/>
          <a:p>
            <a:r>
              <a:rPr lang="uk-UA" sz="1800" b="1" i="1" dirty="0">
                <a:effectLst/>
                <a:latin typeface="Times New Roman" panose="02020603050405020304" pitchFamily="18" charset="0"/>
                <a:ea typeface="Times New Roman" panose="02020603050405020304" pitchFamily="18" charset="0"/>
              </a:rPr>
              <a:t>Метод ситуаційного SWOT-аналізу </a:t>
            </a:r>
            <a:r>
              <a:rPr lang="uk-UA" sz="1800" dirty="0">
                <a:effectLst/>
                <a:latin typeface="Times New Roman" panose="02020603050405020304" pitchFamily="18" charset="0"/>
                <a:ea typeface="Times New Roman" panose="02020603050405020304" pitchFamily="18" charset="0"/>
              </a:rPr>
              <a:t>− є першим етапом стратегічного планування і полягає в такому</a:t>
            </a:r>
            <a:r>
              <a:rPr lang="ru-UA" dirty="0">
                <a:effectLst/>
              </a:rPr>
              <a:t> </a:t>
            </a:r>
          </a:p>
          <a:p>
            <a:endParaRPr lang="ru-UA" dirty="0"/>
          </a:p>
        </p:txBody>
      </p:sp>
      <p:pic>
        <p:nvPicPr>
          <p:cNvPr id="21" name="Рисунок 20">
            <a:extLst>
              <a:ext uri="{FF2B5EF4-FFF2-40B4-BE49-F238E27FC236}">
                <a16:creationId xmlns:a16="http://schemas.microsoft.com/office/drawing/2014/main" id="{80AE4025-367A-A2BA-DA85-EB520FFAC577}"/>
              </a:ext>
            </a:extLst>
          </p:cNvPr>
          <p:cNvPicPr>
            <a:picLocks noChangeAspect="1"/>
          </p:cNvPicPr>
          <p:nvPr/>
        </p:nvPicPr>
        <p:blipFill>
          <a:blip r:embed="rId2"/>
          <a:stretch>
            <a:fillRect/>
          </a:stretch>
        </p:blipFill>
        <p:spPr>
          <a:xfrm>
            <a:off x="1352294" y="982134"/>
            <a:ext cx="8996090" cy="3930650"/>
          </a:xfrm>
          <a:prstGeom prst="rect">
            <a:avLst/>
          </a:prstGeom>
        </p:spPr>
      </p:pic>
    </p:spTree>
    <p:extLst>
      <p:ext uri="{BB962C8B-B14F-4D97-AF65-F5344CB8AC3E}">
        <p14:creationId xmlns:p14="http://schemas.microsoft.com/office/powerpoint/2010/main" val="3337538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FCF2C094-4368-205A-215D-723D7EDB1933}"/>
              </a:ext>
            </a:extLst>
          </p:cNvPr>
          <p:cNvSpPr>
            <a:spLocks noGrp="1"/>
          </p:cNvSpPr>
          <p:nvPr>
            <p:ph idx="1"/>
          </p:nvPr>
        </p:nvSpPr>
        <p:spPr>
          <a:xfrm>
            <a:off x="1095022" y="304799"/>
            <a:ext cx="10385778" cy="6084711"/>
          </a:xfrm>
        </p:spPr>
        <p:txBody>
          <a:bodyPr/>
          <a:lstStyle/>
          <a:p>
            <a:pPr marL="147320" indent="450850">
              <a:lnSpc>
                <a:spcPct val="100000"/>
              </a:lnSpc>
            </a:pPr>
            <a:r>
              <a:rPr lang="uk-UA" sz="1800" dirty="0">
                <a:effectLst/>
                <a:latin typeface="Times New Roman" panose="02020603050405020304" pitchFamily="18" charset="0"/>
                <a:ea typeface="Times New Roman" panose="02020603050405020304" pitchFamily="18" charset="0"/>
              </a:rPr>
              <a:t>а) прийняття зусиль для перетворення слабкостей у силу, а погроз − у можливості;</a:t>
            </a:r>
            <a:endParaRPr lang="ru-UA" sz="1800" dirty="0">
              <a:effectLst/>
              <a:latin typeface="Times New Roman" panose="02020603050405020304" pitchFamily="18" charset="0"/>
              <a:ea typeface="Times New Roman" panose="02020603050405020304" pitchFamily="18" charset="0"/>
            </a:endParaRPr>
          </a:p>
          <a:p>
            <a:pPr marL="147320" marR="93980" indent="450850" algn="just">
              <a:spcAft>
                <a:spcPts val="0"/>
              </a:spcAft>
              <a:tabLst>
                <a:tab pos="1625600" algn="l"/>
                <a:tab pos="2402205" algn="l"/>
                <a:tab pos="3035935" algn="l"/>
                <a:tab pos="4215130" algn="l"/>
                <a:tab pos="5184140" algn="l"/>
                <a:tab pos="5521960" algn="l"/>
                <a:tab pos="5772150" algn="l"/>
              </a:tabLst>
            </a:pPr>
            <a:r>
              <a:rPr lang="uk-UA" sz="1800" dirty="0">
                <a:effectLst/>
                <a:latin typeface="Times New Roman" panose="02020603050405020304" pitchFamily="18" charset="0"/>
                <a:ea typeface="Times New Roman" panose="02020603050405020304" pitchFamily="18" charset="0"/>
              </a:rPr>
              <a:t>б)</a:t>
            </a:r>
            <a:r>
              <a:rPr lang="uk-UA" sz="1800" spc="-15"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розвиток	сильних	сторін	підприємства	відповідно	до її обмежених можливостей.</a:t>
            </a:r>
            <a:endParaRPr lang="ru-UA" sz="1800" dirty="0">
              <a:effectLst/>
              <a:latin typeface="Times New Roman" panose="02020603050405020304" pitchFamily="18" charset="0"/>
              <a:ea typeface="Times New Roman" panose="02020603050405020304" pitchFamily="18" charset="0"/>
            </a:endParaRPr>
          </a:p>
          <a:p>
            <a:pPr marL="598805">
              <a:lnSpc>
                <a:spcPts val="1605"/>
              </a:lnSpc>
            </a:pPr>
            <a:r>
              <a:rPr lang="uk-UA" sz="1800" dirty="0">
                <a:effectLst/>
                <a:latin typeface="Times New Roman" panose="02020603050405020304" pitchFamily="18" charset="0"/>
                <a:ea typeface="Times New Roman" panose="02020603050405020304" pitchFamily="18" charset="0"/>
              </a:rPr>
              <a:t>SWOT-аналіз розробляється в декілька етапів.</a:t>
            </a:r>
            <a:endParaRPr lang="ru-UA" sz="1800" dirty="0">
              <a:effectLst/>
              <a:latin typeface="Times New Roman" panose="02020603050405020304" pitchFamily="18" charset="0"/>
              <a:ea typeface="Times New Roman" panose="02020603050405020304" pitchFamily="18" charset="0"/>
            </a:endParaRPr>
          </a:p>
          <a:p>
            <a:pPr marL="147320" indent="450850"/>
            <a:r>
              <a:rPr lang="uk-UA" sz="1800" i="1" dirty="0">
                <a:effectLst/>
                <a:latin typeface="Times New Roman" panose="02020603050405020304" pitchFamily="18" charset="0"/>
                <a:ea typeface="Times New Roman" panose="02020603050405020304" pitchFamily="18" charset="0"/>
              </a:rPr>
              <a:t>Перший етап. </a:t>
            </a:r>
            <a:r>
              <a:rPr lang="uk-UA" sz="1800" dirty="0">
                <a:effectLst/>
                <a:latin typeface="Times New Roman" panose="02020603050405020304" pitchFamily="18" charset="0"/>
                <a:ea typeface="Times New Roman" panose="02020603050405020304" pitchFamily="18" charset="0"/>
              </a:rPr>
              <a:t>За допомогою SWOT-аналізу вивчаються конкурентні переваги підприємства за такими чинниками:</a:t>
            </a:r>
            <a:endParaRPr lang="ru-UA" sz="1800" dirty="0">
              <a:effectLst/>
              <a:latin typeface="Times New Roman" panose="02020603050405020304" pitchFamily="18" charset="0"/>
              <a:ea typeface="Times New Roman" panose="02020603050405020304" pitchFamily="18" charset="0"/>
            </a:endParaRPr>
          </a:p>
          <a:p>
            <a:pPr marL="342900" lvl="0" indent="-342900">
              <a:lnSpc>
                <a:spcPts val="1705"/>
              </a:lnSpc>
              <a:buSzPts val="1400"/>
              <a:buFont typeface="Symbol" pitchFamily="2" charset="2"/>
              <a:buChar char=""/>
              <a:tabLst>
                <a:tab pos="833120" algn="l"/>
                <a:tab pos="833755" algn="l"/>
              </a:tabLst>
            </a:pPr>
            <a:r>
              <a:rPr lang="uk-UA" sz="1800" dirty="0">
                <a:effectLst/>
                <a:latin typeface="Times New Roman" panose="02020603050405020304" pitchFamily="18" charset="0"/>
                <a:ea typeface="Symbol" pitchFamily="2" charset="2"/>
                <a:cs typeface="Symbol" pitchFamily="2" charset="2"/>
              </a:rPr>
              <a:t>ціна</a:t>
            </a:r>
            <a:r>
              <a:rPr lang="uk-UA" sz="1800" spc="-10" dirty="0">
                <a:effectLst/>
                <a:latin typeface="Times New Roman" panose="02020603050405020304" pitchFamily="18" charset="0"/>
                <a:ea typeface="Symbol" pitchFamily="2" charset="2"/>
                <a:cs typeface="Symbol" pitchFamily="2" charset="2"/>
              </a:rPr>
              <a:t> </a:t>
            </a:r>
            <a:r>
              <a:rPr lang="uk-UA" sz="1800" dirty="0">
                <a:effectLst/>
                <a:latin typeface="Times New Roman" panose="02020603050405020304" pitchFamily="18" charset="0"/>
                <a:ea typeface="Symbol" pitchFamily="2" charset="2"/>
                <a:cs typeface="Symbol" pitchFamily="2" charset="2"/>
              </a:rPr>
              <a:t>товарів;</a:t>
            </a:r>
            <a:endParaRPr lang="ru-UA" sz="1800" dirty="0">
              <a:latin typeface="Times New Roman" panose="02020603050405020304" pitchFamily="18" charset="0"/>
              <a:ea typeface="Symbol" pitchFamily="2" charset="2"/>
              <a:cs typeface="Symbol" pitchFamily="2" charset="2"/>
            </a:endParaRPr>
          </a:p>
          <a:p>
            <a:pPr marL="342900" lvl="0" indent="-342900">
              <a:lnSpc>
                <a:spcPts val="1705"/>
              </a:lnSpc>
              <a:buSzPts val="1400"/>
              <a:buFont typeface="Symbol" pitchFamily="2" charset="2"/>
              <a:buChar char=""/>
              <a:tabLst>
                <a:tab pos="833120" algn="l"/>
                <a:tab pos="833755" algn="l"/>
              </a:tabLst>
            </a:pPr>
            <a:br>
              <a:rPr lang="uk-UA" sz="1800" dirty="0">
                <a:effectLst/>
                <a:latin typeface="Times New Roman" panose="02020603050405020304" pitchFamily="18" charset="0"/>
                <a:ea typeface="Times New Roman" panose="02020603050405020304" pitchFamily="18" charset="0"/>
              </a:rPr>
            </a:br>
            <a:r>
              <a:rPr lang="uk-UA" sz="1800" dirty="0">
                <a:effectLst/>
                <a:latin typeface="Times New Roman" panose="02020603050405020304" pitchFamily="18" charset="0"/>
                <a:ea typeface="Symbol" pitchFamily="2" charset="2"/>
                <a:cs typeface="Symbol" pitchFamily="2" charset="2"/>
              </a:rPr>
              <a:t>кваліфікація</a:t>
            </a:r>
            <a:r>
              <a:rPr lang="uk-UA" sz="1800" spc="10" dirty="0">
                <a:effectLst/>
                <a:latin typeface="Times New Roman" panose="02020603050405020304" pitchFamily="18" charset="0"/>
                <a:ea typeface="Symbol" pitchFamily="2" charset="2"/>
                <a:cs typeface="Symbol" pitchFamily="2" charset="2"/>
              </a:rPr>
              <a:t> </a:t>
            </a:r>
            <a:r>
              <a:rPr lang="uk-UA" sz="1800" dirty="0">
                <a:effectLst/>
                <a:latin typeface="Times New Roman" panose="02020603050405020304" pitchFamily="18" charset="0"/>
                <a:ea typeface="Symbol" pitchFamily="2" charset="2"/>
                <a:cs typeface="Symbol" pitchFamily="2" charset="2"/>
              </a:rPr>
              <a:t>кадрів;</a:t>
            </a:r>
            <a:endParaRPr lang="ru-UA" sz="1800" dirty="0">
              <a:effectLst/>
              <a:latin typeface="Times New Roman" panose="02020603050405020304" pitchFamily="18" charset="0"/>
              <a:ea typeface="Symbol" pitchFamily="2" charset="2"/>
              <a:cs typeface="Symbol" pitchFamily="2" charset="2"/>
            </a:endParaRPr>
          </a:p>
          <a:p>
            <a:pPr marL="342900" lvl="0" indent="-342900">
              <a:lnSpc>
                <a:spcPts val="1705"/>
              </a:lnSpc>
              <a:buSzPts val="1400"/>
              <a:buFont typeface="Symbol" pitchFamily="2" charset="2"/>
              <a:buChar char=""/>
              <a:tabLst>
                <a:tab pos="833120" algn="l"/>
                <a:tab pos="833755" algn="l"/>
              </a:tabLst>
            </a:pPr>
            <a:r>
              <a:rPr lang="uk-UA" sz="1800" dirty="0" err="1">
                <a:effectLst/>
                <a:latin typeface="Times New Roman" panose="02020603050405020304" pitchFamily="18" charset="0"/>
                <a:ea typeface="Symbol" pitchFamily="2" charset="2"/>
                <a:cs typeface="Symbol" pitchFamily="2" charset="2"/>
              </a:rPr>
              <a:t>інноваційність</a:t>
            </a:r>
            <a:r>
              <a:rPr lang="uk-UA" sz="1800" dirty="0">
                <a:effectLst/>
                <a:latin typeface="Times New Roman" panose="02020603050405020304" pitchFamily="18" charset="0"/>
                <a:ea typeface="Symbol" pitchFamily="2" charset="2"/>
                <a:cs typeface="Symbol" pitchFamily="2" charset="2"/>
              </a:rPr>
              <a:t> (прогресивність)</a:t>
            </a:r>
            <a:r>
              <a:rPr lang="uk-UA" sz="1800" spc="-20" dirty="0">
                <a:effectLst/>
                <a:latin typeface="Times New Roman" panose="02020603050405020304" pitchFamily="18" charset="0"/>
                <a:ea typeface="Symbol" pitchFamily="2" charset="2"/>
                <a:cs typeface="Symbol" pitchFamily="2" charset="2"/>
              </a:rPr>
              <a:t> </a:t>
            </a:r>
            <a:r>
              <a:rPr lang="uk-UA" sz="1800" dirty="0">
                <a:effectLst/>
                <a:latin typeface="Times New Roman" panose="02020603050405020304" pitchFamily="18" charset="0"/>
                <a:ea typeface="Symbol" pitchFamily="2" charset="2"/>
                <a:cs typeface="Symbol" pitchFamily="2" charset="2"/>
              </a:rPr>
              <a:t>технології;</a:t>
            </a:r>
            <a:endParaRPr lang="ru-UA" sz="1800" dirty="0">
              <a:effectLst/>
              <a:latin typeface="Times New Roman" panose="02020603050405020304" pitchFamily="18" charset="0"/>
              <a:ea typeface="Symbol" pitchFamily="2" charset="2"/>
              <a:cs typeface="Symbol" pitchFamily="2" charset="2"/>
            </a:endParaRPr>
          </a:p>
          <a:p>
            <a:pPr marL="342900" marR="95250" lvl="0" indent="-342900">
              <a:lnSpc>
                <a:spcPct val="100000"/>
              </a:lnSpc>
              <a:spcAft>
                <a:spcPts val="0"/>
              </a:spcAft>
              <a:buSzPts val="1400"/>
              <a:buFont typeface="Symbol" pitchFamily="2" charset="2"/>
              <a:buChar char=""/>
              <a:tabLst>
                <a:tab pos="833120" algn="l"/>
                <a:tab pos="833755" algn="l"/>
              </a:tabLst>
            </a:pPr>
            <a:r>
              <a:rPr lang="uk-UA" sz="1800" dirty="0">
                <a:effectLst/>
                <a:latin typeface="Times New Roman" panose="02020603050405020304" pitchFamily="18" charset="0"/>
                <a:ea typeface="Symbol" pitchFamily="2" charset="2"/>
                <a:cs typeface="Symbol" pitchFamily="2" charset="2"/>
              </a:rPr>
              <a:t>вартість сировинних та матеріальних ресурсів, які застосовує підприємство </a:t>
            </a:r>
            <a:r>
              <a:rPr lang="uk-UA" sz="1800" spc="-15" dirty="0">
                <a:effectLst/>
                <a:latin typeface="Times New Roman" panose="02020603050405020304" pitchFamily="18" charset="0"/>
                <a:ea typeface="Symbol" pitchFamily="2" charset="2"/>
                <a:cs typeface="Symbol" pitchFamily="2" charset="2"/>
              </a:rPr>
              <a:t>під </a:t>
            </a:r>
            <a:r>
              <a:rPr lang="uk-UA" sz="1800" dirty="0">
                <a:effectLst/>
                <a:latin typeface="Times New Roman" panose="02020603050405020304" pitchFamily="18" charset="0"/>
                <a:ea typeface="Symbol" pitchFamily="2" charset="2"/>
                <a:cs typeface="Symbol" pitchFamily="2" charset="2"/>
              </a:rPr>
              <a:t>час виробництва</a:t>
            </a:r>
            <a:r>
              <a:rPr lang="uk-UA" sz="1800" spc="65" dirty="0">
                <a:effectLst/>
                <a:latin typeface="Times New Roman" panose="02020603050405020304" pitchFamily="18" charset="0"/>
                <a:ea typeface="Symbol" pitchFamily="2" charset="2"/>
                <a:cs typeface="Symbol" pitchFamily="2" charset="2"/>
              </a:rPr>
              <a:t> </a:t>
            </a:r>
            <a:r>
              <a:rPr lang="uk-UA" sz="1800" dirty="0">
                <a:effectLst/>
                <a:latin typeface="Times New Roman" panose="02020603050405020304" pitchFamily="18" charset="0"/>
                <a:ea typeface="Symbol" pitchFamily="2" charset="2"/>
                <a:cs typeface="Symbol" pitchFamily="2" charset="2"/>
              </a:rPr>
              <a:t>продукції;</a:t>
            </a:r>
            <a:endParaRPr lang="ru-UA" sz="1800" dirty="0">
              <a:effectLst/>
              <a:latin typeface="Times New Roman" panose="02020603050405020304" pitchFamily="18" charset="0"/>
              <a:ea typeface="Symbol" pitchFamily="2" charset="2"/>
              <a:cs typeface="Symbol" pitchFamily="2" charset="2"/>
            </a:endParaRPr>
          </a:p>
          <a:p>
            <a:pPr marL="342900" lvl="0" indent="-342900">
              <a:lnSpc>
                <a:spcPts val="1685"/>
              </a:lnSpc>
              <a:buSzPts val="1400"/>
              <a:buFont typeface="Symbol" pitchFamily="2" charset="2"/>
              <a:buChar char=""/>
              <a:tabLst>
                <a:tab pos="833120" algn="l"/>
                <a:tab pos="833755" algn="l"/>
              </a:tabLst>
            </a:pPr>
            <a:r>
              <a:rPr lang="uk-UA" sz="1800" dirty="0">
                <a:effectLst/>
                <a:latin typeface="Times New Roman" panose="02020603050405020304" pitchFamily="18" charset="0"/>
                <a:ea typeface="Symbol" pitchFamily="2" charset="2"/>
                <a:cs typeface="Symbol" pitchFamily="2" charset="2"/>
              </a:rPr>
              <a:t>стан основних виробничих фондів;</a:t>
            </a:r>
            <a:endParaRPr lang="ru-UA" sz="1800" dirty="0">
              <a:effectLst/>
              <a:latin typeface="Times New Roman" panose="02020603050405020304" pitchFamily="18" charset="0"/>
              <a:ea typeface="Symbol" pitchFamily="2" charset="2"/>
              <a:cs typeface="Symbol" pitchFamily="2" charset="2"/>
            </a:endParaRPr>
          </a:p>
          <a:p>
            <a:pPr marL="342900" lvl="0" indent="-342900">
              <a:lnSpc>
                <a:spcPts val="1705"/>
              </a:lnSpc>
              <a:buSzPts val="1400"/>
              <a:buFont typeface="Symbol" pitchFamily="2" charset="2"/>
              <a:buChar char=""/>
              <a:tabLst>
                <a:tab pos="833120" algn="l"/>
                <a:tab pos="833755" algn="l"/>
              </a:tabLst>
            </a:pPr>
            <a:r>
              <a:rPr lang="uk-UA" sz="1800" dirty="0">
                <a:effectLst/>
                <a:latin typeface="Times New Roman" panose="02020603050405020304" pitchFamily="18" charset="0"/>
                <a:ea typeface="Symbol" pitchFamily="2" charset="2"/>
                <a:cs typeface="Symbol" pitchFamily="2" charset="2"/>
              </a:rPr>
              <a:t>система менеджменту;</a:t>
            </a:r>
            <a:endParaRPr lang="ru-UA" sz="1800" dirty="0">
              <a:effectLst/>
              <a:latin typeface="Times New Roman" panose="02020603050405020304" pitchFamily="18" charset="0"/>
              <a:ea typeface="Symbol" pitchFamily="2" charset="2"/>
              <a:cs typeface="Symbol" pitchFamily="2" charset="2"/>
            </a:endParaRPr>
          </a:p>
          <a:p>
            <a:pPr marL="342900" marR="91440" lvl="0" indent="-342900">
              <a:spcAft>
                <a:spcPts val="0"/>
              </a:spcAft>
              <a:buSzPts val="1400"/>
              <a:buFont typeface="Symbol" pitchFamily="2" charset="2"/>
              <a:buChar char=""/>
              <a:tabLst>
                <a:tab pos="833120" algn="l"/>
                <a:tab pos="833755" algn="l"/>
                <a:tab pos="1372870" algn="l"/>
                <a:tab pos="2470150" algn="l"/>
                <a:tab pos="2842260" algn="l"/>
                <a:tab pos="3616325" algn="l"/>
                <a:tab pos="3909060" algn="l"/>
                <a:tab pos="4777105" algn="l"/>
                <a:tab pos="5591175" algn="l"/>
              </a:tabLst>
            </a:pPr>
            <a:r>
              <a:rPr lang="uk-UA" sz="1800" dirty="0">
                <a:effectLst/>
                <a:latin typeface="Times New Roman" panose="02020603050405020304" pitchFamily="18" charset="0"/>
                <a:ea typeface="Symbol" pitchFamily="2" charset="2"/>
                <a:cs typeface="Symbol" pitchFamily="2" charset="2"/>
              </a:rPr>
              <a:t>сила	конкуренції	на	«вході»	й	«виході»	системи	менеджменту підприємства та</a:t>
            </a:r>
            <a:r>
              <a:rPr lang="uk-UA" sz="1800" spc="-5" dirty="0">
                <a:effectLst/>
                <a:latin typeface="Times New Roman" panose="02020603050405020304" pitchFamily="18" charset="0"/>
                <a:ea typeface="Symbol" pitchFamily="2" charset="2"/>
                <a:cs typeface="Symbol" pitchFamily="2" charset="2"/>
              </a:rPr>
              <a:t> </a:t>
            </a:r>
            <a:r>
              <a:rPr lang="uk-UA" sz="1800" dirty="0">
                <a:effectLst/>
                <a:latin typeface="Times New Roman" panose="02020603050405020304" pitchFamily="18" charset="0"/>
                <a:ea typeface="Symbol" pitchFamily="2" charset="2"/>
                <a:cs typeface="Symbol" pitchFamily="2" charset="2"/>
              </a:rPr>
              <a:t>інші.</a:t>
            </a:r>
            <a:endParaRPr lang="ru-UA" sz="1800" dirty="0">
              <a:effectLst/>
              <a:latin typeface="Times New Roman" panose="02020603050405020304" pitchFamily="18" charset="0"/>
              <a:ea typeface="Symbol" pitchFamily="2" charset="2"/>
              <a:cs typeface="Symbol" pitchFamily="2" charset="2"/>
            </a:endParaRPr>
          </a:p>
          <a:p>
            <a:endParaRPr lang="ru-UA" dirty="0"/>
          </a:p>
        </p:txBody>
      </p:sp>
    </p:spTree>
    <p:extLst>
      <p:ext uri="{BB962C8B-B14F-4D97-AF65-F5344CB8AC3E}">
        <p14:creationId xmlns:p14="http://schemas.microsoft.com/office/powerpoint/2010/main" val="42471851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74AD8AE8-1AD4-5EE9-7F2A-3B51955A7B26}"/>
              </a:ext>
            </a:extLst>
          </p:cNvPr>
          <p:cNvSpPr>
            <a:spLocks noGrp="1"/>
          </p:cNvSpPr>
          <p:nvPr>
            <p:ph idx="1"/>
          </p:nvPr>
        </p:nvSpPr>
        <p:spPr>
          <a:xfrm>
            <a:off x="1072444" y="248356"/>
            <a:ext cx="10487378" cy="6310488"/>
          </a:xfrm>
        </p:spPr>
        <p:txBody>
          <a:bodyPr/>
          <a:lstStyle/>
          <a:p>
            <a:pPr algn="just"/>
            <a:r>
              <a:rPr lang="uk-UA" sz="1800" i="1" dirty="0">
                <a:effectLst/>
                <a:latin typeface="Times New Roman" panose="02020603050405020304" pitchFamily="18" charset="0"/>
                <a:ea typeface="Times New Roman" panose="02020603050405020304" pitchFamily="18" charset="0"/>
              </a:rPr>
              <a:t>Другий етап. </a:t>
            </a:r>
            <a:r>
              <a:rPr lang="uk-UA" sz="1800" dirty="0">
                <a:effectLst/>
                <a:latin typeface="Times New Roman" panose="02020603050405020304" pitchFamily="18" charset="0"/>
                <a:ea typeface="Times New Roman" panose="02020603050405020304" pitchFamily="18" charset="0"/>
              </a:rPr>
              <a:t>За допомогою SWOT-аналізу вивчаються слабкості підприємства. Він починається </a:t>
            </a:r>
            <a:r>
              <a:rPr lang="uk-UA" sz="1800" spc="-15" dirty="0">
                <a:effectLst/>
                <a:latin typeface="Times New Roman" panose="02020603050405020304" pitchFamily="18" charset="0"/>
                <a:ea typeface="Times New Roman" panose="02020603050405020304" pitchFamily="18" charset="0"/>
              </a:rPr>
              <a:t>із </a:t>
            </a:r>
            <a:r>
              <a:rPr lang="uk-UA" sz="1800" dirty="0">
                <a:effectLst/>
                <a:latin typeface="Times New Roman" panose="02020603050405020304" pitchFamily="18" charset="0"/>
                <a:ea typeface="Times New Roman" panose="02020603050405020304" pitchFamily="18" charset="0"/>
              </a:rPr>
              <a:t>аналізу конкурентоспроможності продукції, що випускається, на всіх локальних ринках. Будується дерево показників конкурентоспроможності: на 0-му рівні − комплексний показник конкурентоспроможності конкурентного товару; на 1-му рівні − корисний ефект (інтегральний показник якості); сукупні витрати, умови застосування товару; на 2- му рівні − конкретні показники і </a:t>
            </a:r>
            <a:r>
              <a:rPr lang="uk-UA" sz="1800" dirty="0" err="1">
                <a:effectLst/>
                <a:latin typeface="Times New Roman" panose="02020603050405020304" pitchFamily="18" charset="0"/>
                <a:ea typeface="Times New Roman" panose="02020603050405020304" pitchFamily="18" charset="0"/>
              </a:rPr>
              <a:t>т.д</a:t>
            </a:r>
            <a:r>
              <a:rPr lang="uk-UA" sz="1800" dirty="0">
                <a:effectLst/>
                <a:latin typeface="Times New Roman" panose="02020603050405020304" pitchFamily="18" charset="0"/>
                <a:ea typeface="Times New Roman" panose="02020603050405020304" pitchFamily="18" charset="0"/>
              </a:rPr>
              <a:t>. Розраховуються показники відповідно до побудованого дерева. Збираються або прогнозуються аналогічні показники по конкуруючих товарах. Визначаються слабкості за вивченими на першому етапі конкурентними перевагами</a:t>
            </a:r>
            <a:r>
              <a:rPr lang="uk-UA" sz="1800" spc="-5"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підприємства.</a:t>
            </a:r>
          </a:p>
          <a:p>
            <a:pPr algn="just"/>
            <a:r>
              <a:rPr lang="uk-UA" sz="1800" i="1" dirty="0">
                <a:effectLst/>
                <a:latin typeface="Times New Roman" panose="02020603050405020304" pitchFamily="18" charset="0"/>
                <a:ea typeface="Times New Roman" panose="02020603050405020304" pitchFamily="18" charset="0"/>
              </a:rPr>
              <a:t>Третій етап. </a:t>
            </a:r>
            <a:r>
              <a:rPr lang="uk-UA" sz="1800" dirty="0">
                <a:effectLst/>
                <a:latin typeface="Times New Roman" panose="02020603050405020304" pitchFamily="18" charset="0"/>
                <a:ea typeface="Times New Roman" panose="02020603050405020304" pitchFamily="18" charset="0"/>
              </a:rPr>
              <a:t>За допомогою SWOT-аналізу вивчаються фактори зовнішнього середовища підприємства (політичні, економічні, технологічні, ринкові та ін.) з метою прогнозування стратегічних і тактичних загроз підприємству й своєчасного запобігання збитків від них.</a:t>
            </a:r>
            <a:endParaRPr lang="ru-UA" sz="1800" dirty="0">
              <a:effectLst/>
              <a:latin typeface="Times New Roman" panose="02020603050405020304" pitchFamily="18" charset="0"/>
              <a:ea typeface="Times New Roman" panose="02020603050405020304" pitchFamily="18" charset="0"/>
            </a:endParaRPr>
          </a:p>
          <a:p>
            <a:pPr marL="147320" marR="95250" indent="450850" algn="just">
              <a:spcBef>
                <a:spcPts val="5"/>
              </a:spcBef>
              <a:spcAft>
                <a:spcPts val="0"/>
              </a:spcAft>
            </a:pPr>
            <a:r>
              <a:rPr lang="uk-UA" sz="1800" i="1" dirty="0">
                <a:effectLst/>
                <a:latin typeface="Times New Roman" panose="02020603050405020304" pitchFamily="18" charset="0"/>
                <a:ea typeface="Times New Roman" panose="02020603050405020304" pitchFamily="18" charset="0"/>
              </a:rPr>
              <a:t>Четвертий етап. </a:t>
            </a:r>
            <a:r>
              <a:rPr lang="uk-UA" sz="1800" dirty="0">
                <a:effectLst/>
                <a:latin typeface="Times New Roman" panose="02020603050405020304" pitchFamily="18" charset="0"/>
                <a:ea typeface="Times New Roman" panose="02020603050405020304" pitchFamily="18" charset="0"/>
              </a:rPr>
              <a:t>За допомогою SWOT-аналізу вивчаються стратегічні й тактичні можливості підприємства (капітал, активи тощо), необхідні для запобігання загроз, зменшення слабкостей і росту сили.</a:t>
            </a:r>
            <a:endParaRPr lang="ru-UA" sz="1800" dirty="0">
              <a:effectLst/>
              <a:latin typeface="Times New Roman" panose="02020603050405020304" pitchFamily="18" charset="0"/>
              <a:ea typeface="Times New Roman" panose="02020603050405020304" pitchFamily="18" charset="0"/>
            </a:endParaRPr>
          </a:p>
          <a:p>
            <a:pPr marL="147320" marR="92075" indent="450850" algn="just">
              <a:spcAft>
                <a:spcPts val="0"/>
              </a:spcAft>
            </a:pPr>
            <a:r>
              <a:rPr lang="uk-UA" sz="1800" i="1" dirty="0">
                <a:effectLst/>
                <a:latin typeface="Times New Roman" panose="02020603050405020304" pitchFamily="18" charset="0"/>
                <a:ea typeface="Times New Roman" panose="02020603050405020304" pitchFamily="18" charset="0"/>
              </a:rPr>
              <a:t>П’ятий етап. </a:t>
            </a:r>
            <a:r>
              <a:rPr lang="uk-UA" sz="1800" dirty="0">
                <a:effectLst/>
                <a:latin typeface="Times New Roman" panose="02020603050405020304" pitchFamily="18" charset="0"/>
                <a:ea typeface="Times New Roman" panose="02020603050405020304" pitchFamily="18" charset="0"/>
              </a:rPr>
              <a:t>За допомогою SWOT-аналізу узгоджуються сила з можливостями для формування проекту розділів конкурентної стратегії підприємства.</a:t>
            </a:r>
            <a:endParaRPr lang="ru-UA" sz="1800" dirty="0">
              <a:effectLst/>
              <a:latin typeface="Times New Roman" panose="02020603050405020304" pitchFamily="18" charset="0"/>
              <a:ea typeface="Times New Roman" panose="02020603050405020304" pitchFamily="18" charset="0"/>
            </a:endParaRPr>
          </a:p>
          <a:p>
            <a:pPr algn="just"/>
            <a:endParaRPr lang="ru-UA" sz="1800" dirty="0">
              <a:effectLst/>
              <a:latin typeface="Times New Roman" panose="02020603050405020304" pitchFamily="18" charset="0"/>
              <a:ea typeface="Times New Roman" panose="02020603050405020304" pitchFamily="18" charset="0"/>
            </a:endParaRPr>
          </a:p>
          <a:p>
            <a:endParaRPr lang="ru-UA" dirty="0"/>
          </a:p>
        </p:txBody>
      </p:sp>
    </p:spTree>
    <p:extLst>
      <p:ext uri="{BB962C8B-B14F-4D97-AF65-F5344CB8AC3E}">
        <p14:creationId xmlns:p14="http://schemas.microsoft.com/office/powerpoint/2010/main" val="19971947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FB2CE60D-F515-36FA-9787-A1C1FB2127B0}"/>
              </a:ext>
            </a:extLst>
          </p:cNvPr>
          <p:cNvSpPr>
            <a:spLocks noGrp="1"/>
          </p:cNvSpPr>
          <p:nvPr>
            <p:ph idx="1"/>
          </p:nvPr>
        </p:nvSpPr>
        <p:spPr>
          <a:xfrm>
            <a:off x="1196622" y="361243"/>
            <a:ext cx="10566400" cy="6276623"/>
          </a:xfrm>
        </p:spPr>
        <p:txBody>
          <a:bodyPr/>
          <a:lstStyle/>
          <a:p>
            <a:pPr marL="457200" lvl="1" indent="0" algn="ctr">
              <a:buSzPts val="1400"/>
              <a:buNone/>
              <a:tabLst>
                <a:tab pos="3202305" algn="l"/>
              </a:tabLst>
            </a:pPr>
            <a:r>
              <a:rPr lang="uk-UA" sz="1800" b="1" i="1" dirty="0">
                <a:effectLst/>
                <a:latin typeface="Times New Roman" panose="02020603050405020304" pitchFamily="18" charset="0"/>
                <a:ea typeface="Times New Roman" panose="02020603050405020304" pitchFamily="18" charset="0"/>
              </a:rPr>
              <a:t>Метод</a:t>
            </a:r>
            <a:r>
              <a:rPr lang="uk-UA" sz="1800" b="1" i="1" spc="15" dirty="0">
                <a:effectLst/>
                <a:latin typeface="Times New Roman" panose="02020603050405020304" pitchFamily="18" charset="0"/>
                <a:ea typeface="Times New Roman" panose="02020603050405020304" pitchFamily="18" charset="0"/>
              </a:rPr>
              <a:t> </a:t>
            </a:r>
            <a:r>
              <a:rPr lang="uk-UA" sz="1800" b="1" i="1" dirty="0">
                <a:effectLst/>
                <a:latin typeface="Times New Roman" panose="02020603050405020304" pitchFamily="18" charset="0"/>
                <a:ea typeface="Times New Roman" panose="02020603050405020304" pitchFamily="18" charset="0"/>
              </a:rPr>
              <a:t>РІМS</a:t>
            </a:r>
            <a:endParaRPr lang="ru-UA" sz="1800" b="1" i="1" dirty="0">
              <a:effectLst/>
              <a:latin typeface="Times New Roman" panose="02020603050405020304" pitchFamily="18" charset="0"/>
              <a:ea typeface="Times New Roman" panose="02020603050405020304" pitchFamily="18" charset="0"/>
            </a:endParaRPr>
          </a:p>
          <a:p>
            <a:pPr>
              <a:spcBef>
                <a:spcPts val="30"/>
              </a:spcBef>
            </a:pPr>
            <a:r>
              <a:rPr lang="uk-UA" sz="1800" b="1" i="1" dirty="0">
                <a:effectLst/>
                <a:latin typeface="Times New Roman" panose="02020603050405020304" pitchFamily="18" charset="0"/>
                <a:ea typeface="Times New Roman" panose="02020603050405020304" pitchFamily="18" charset="0"/>
              </a:rPr>
              <a:t> </a:t>
            </a:r>
            <a:endParaRPr lang="ru-UA" sz="1800" dirty="0">
              <a:effectLst/>
              <a:latin typeface="Times New Roman" panose="02020603050405020304" pitchFamily="18" charset="0"/>
              <a:ea typeface="Times New Roman" panose="02020603050405020304" pitchFamily="18" charset="0"/>
            </a:endParaRPr>
          </a:p>
          <a:p>
            <a:pPr marL="147320" marR="92710" indent="450850" algn="just">
              <a:spcAft>
                <a:spcPts val="0"/>
              </a:spcAft>
            </a:pPr>
            <a:r>
              <a:rPr lang="uk-UA" sz="1800" dirty="0">
                <a:effectLst/>
                <a:latin typeface="Times New Roman" panose="02020603050405020304" pitchFamily="18" charset="0"/>
                <a:ea typeface="Times New Roman" panose="02020603050405020304" pitchFamily="18" charset="0"/>
              </a:rPr>
              <a:t>Метод PIMS (</a:t>
            </a:r>
            <a:r>
              <a:rPr lang="uk-UA" sz="1800" dirty="0" err="1">
                <a:effectLst/>
                <a:latin typeface="Times New Roman" panose="02020603050405020304" pitchFamily="18" charset="0"/>
                <a:ea typeface="Times New Roman" panose="02020603050405020304" pitchFamily="18" charset="0"/>
              </a:rPr>
              <a:t>англ</a:t>
            </a:r>
            <a:r>
              <a:rPr lang="uk-UA" sz="1800" dirty="0">
                <a:effectLst/>
                <a:latin typeface="Times New Roman" panose="02020603050405020304" pitchFamily="18" charset="0"/>
                <a:ea typeface="Times New Roman" panose="02020603050405020304" pitchFamily="18" charset="0"/>
              </a:rPr>
              <a:t>. − </a:t>
            </a:r>
            <a:r>
              <a:rPr lang="uk-UA" sz="1800" dirty="0" err="1">
                <a:effectLst/>
                <a:latin typeface="Times New Roman" panose="02020603050405020304" pitchFamily="18" charset="0"/>
                <a:ea typeface="Times New Roman" panose="02020603050405020304" pitchFamily="18" charset="0"/>
              </a:rPr>
              <a:t>Profit</a:t>
            </a:r>
            <a:r>
              <a:rPr lang="uk-UA" sz="1800" dirty="0">
                <a:effectLst/>
                <a:latin typeface="Times New Roman" panose="02020603050405020304" pitchFamily="18" charset="0"/>
                <a:ea typeface="Times New Roman" panose="02020603050405020304" pitchFamily="18" charset="0"/>
              </a:rPr>
              <a:t> </a:t>
            </a:r>
            <a:r>
              <a:rPr lang="uk-UA" sz="1800" dirty="0" err="1">
                <a:effectLst/>
                <a:latin typeface="Times New Roman" panose="02020603050405020304" pitchFamily="18" charset="0"/>
                <a:ea typeface="Times New Roman" panose="02020603050405020304" pitchFamily="18" charset="0"/>
              </a:rPr>
              <a:t>Impact</a:t>
            </a:r>
            <a:r>
              <a:rPr lang="uk-UA" sz="1800" dirty="0">
                <a:effectLst/>
                <a:latin typeface="Times New Roman" panose="02020603050405020304" pitchFamily="18" charset="0"/>
                <a:ea typeface="Times New Roman" panose="02020603050405020304" pitchFamily="18" charset="0"/>
              </a:rPr>
              <a:t> </a:t>
            </a:r>
            <a:r>
              <a:rPr lang="uk-UA" sz="1800" spc="15" dirty="0" err="1">
                <a:effectLst/>
                <a:latin typeface="Times New Roman" panose="02020603050405020304" pitchFamily="18" charset="0"/>
                <a:ea typeface="Times New Roman" panose="02020603050405020304" pitchFamily="18" charset="0"/>
              </a:rPr>
              <a:t>of</a:t>
            </a:r>
            <a:r>
              <a:rPr lang="uk-UA" sz="1800" spc="15" dirty="0">
                <a:effectLst/>
                <a:latin typeface="Times New Roman" panose="02020603050405020304" pitchFamily="18" charset="0"/>
                <a:ea typeface="Times New Roman" panose="02020603050405020304" pitchFamily="18" charset="0"/>
              </a:rPr>
              <a:t> </a:t>
            </a:r>
            <a:r>
              <a:rPr lang="uk-UA" sz="1800" dirty="0" err="1">
                <a:effectLst/>
                <a:latin typeface="Times New Roman" panose="02020603050405020304" pitchFamily="18" charset="0"/>
                <a:ea typeface="Times New Roman" panose="02020603050405020304" pitchFamily="18" charset="0"/>
              </a:rPr>
              <a:t>Marketing</a:t>
            </a:r>
            <a:r>
              <a:rPr lang="uk-UA" sz="1800" dirty="0">
                <a:effectLst/>
                <a:latin typeface="Times New Roman" panose="02020603050405020304" pitchFamily="18" charset="0"/>
                <a:ea typeface="Times New Roman" panose="02020603050405020304" pitchFamily="18" charset="0"/>
              </a:rPr>
              <a:t> </a:t>
            </a:r>
            <a:r>
              <a:rPr lang="uk-UA" sz="1800" dirty="0" err="1">
                <a:effectLst/>
                <a:latin typeface="Times New Roman" panose="02020603050405020304" pitchFamily="18" charset="0"/>
                <a:ea typeface="Times New Roman" panose="02020603050405020304" pitchFamily="18" charset="0"/>
              </a:rPr>
              <a:t>Strategy</a:t>
            </a:r>
            <a:r>
              <a:rPr lang="uk-UA" sz="1800" dirty="0">
                <a:effectLst/>
                <a:latin typeface="Times New Roman" panose="02020603050405020304" pitchFamily="18" charset="0"/>
                <a:ea typeface="Times New Roman" panose="02020603050405020304" pitchFamily="18" charset="0"/>
              </a:rPr>
              <a:t>) передбачає визначення кількісних закономірностей впливу чинників виробництва на кінцеві результати діяльності підприємства (прибуток, рентабельність, обсяги продажу). Використовуючи багатофакторні регресійні моделі для обробки масивів статистичних даних, визначають найважливіші виробничі, організаційно-економічні, ринкові чинники, а також вплив кожного з них на кінцеві результати й відносну важливість цього</a:t>
            </a:r>
            <a:r>
              <a:rPr lang="uk-UA" sz="1800" spc="-80" dirty="0">
                <a:effectLst/>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впливу.</a:t>
            </a:r>
            <a:endParaRPr lang="ru-UA" sz="1800" dirty="0">
              <a:effectLst/>
              <a:latin typeface="Times New Roman" panose="02020603050405020304" pitchFamily="18" charset="0"/>
              <a:ea typeface="Times New Roman" panose="02020603050405020304" pitchFamily="18" charset="0"/>
            </a:endParaRPr>
          </a:p>
          <a:p>
            <a:pPr marL="147320" marR="93345" indent="450850" algn="just">
              <a:spcBef>
                <a:spcPts val="10"/>
              </a:spcBef>
              <a:spcAft>
                <a:spcPts val="0"/>
              </a:spcAft>
            </a:pPr>
            <a:r>
              <a:rPr lang="uk-UA" sz="1800" dirty="0">
                <a:effectLst/>
                <a:latin typeface="Times New Roman" panose="02020603050405020304" pitchFamily="18" charset="0"/>
                <a:ea typeface="Times New Roman" panose="02020603050405020304" pitchFamily="18" charset="0"/>
              </a:rPr>
              <a:t>Висновки та рекомендації, які отримують унаслідок використання цього методу, придатні для прийняття управлінських рішень про розподіл капіталовкладень, матеріальних і трудових ресурсів, аналізу результатів діяльності підприємств та оцінки перспектив його розвитку. </a:t>
            </a:r>
          </a:p>
          <a:p>
            <a:pPr marL="147320" marR="93345" indent="450850" algn="just">
              <a:spcBef>
                <a:spcPts val="10"/>
              </a:spcBef>
              <a:spcAft>
                <a:spcPts val="0"/>
              </a:spcAft>
            </a:pPr>
            <a:r>
              <a:rPr lang="uk-UA" sz="1800" dirty="0">
                <a:effectLst/>
                <a:latin typeface="Times New Roman" panose="02020603050405020304" pitchFamily="18" charset="0"/>
                <a:ea typeface="Times New Roman" panose="02020603050405020304" pitchFamily="18" charset="0"/>
              </a:rPr>
              <a:t>Практично для кожного</a:t>
            </a:r>
            <a:r>
              <a:rPr lang="uk-UA" sz="1800" dirty="0">
                <a:latin typeface="Times New Roman" panose="02020603050405020304" pitchFamily="18" charset="0"/>
                <a:ea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rPr>
              <a:t>конкретного підприємства будь-які зміни у кількісних оцінках цих параметрів, а також будь-яка їхня лінійна комбінація інтерпретуються PIMS як стратегія розвитку. Найістотнішими серед них є вертикальна інтеграція, капіталомісткість, відносна якість продукції, продуктивність праці, частка ринку, інноваційна діяльність тощо.</a:t>
            </a:r>
            <a:endParaRPr lang="ru-UA" sz="1800" dirty="0">
              <a:effectLst/>
              <a:latin typeface="Times New Roman" panose="02020603050405020304" pitchFamily="18" charset="0"/>
              <a:ea typeface="Times New Roman" panose="02020603050405020304" pitchFamily="18" charset="0"/>
            </a:endParaRPr>
          </a:p>
          <a:p>
            <a:pPr algn="just"/>
            <a:r>
              <a:rPr lang="uk-UA" sz="1800" dirty="0">
                <a:effectLst/>
                <a:latin typeface="Times New Roman" panose="02020603050405020304" pitchFamily="18" charset="0"/>
                <a:ea typeface="Times New Roman" panose="02020603050405020304" pitchFamily="18" charset="0"/>
              </a:rPr>
              <a:t>На практиці стратегічні чинники, які вивчає PIMS, здебільшого є залежними один від одного. Тому значну увагу приділяють побудові емпіричних залежностей, які відображають взаємний вплив чинників на результати діяльності підприємства. Для цього будують здебільшого двомірну матрицю, на осях координат якої відкладають три рівні (кількісні характеристики) кожного з обраних чинників. На перетині отримують середній рівень рентабельності інвестицій на стратегічному сегменті ринку </a:t>
            </a:r>
            <a:endParaRPr lang="ru-UA" dirty="0"/>
          </a:p>
        </p:txBody>
      </p:sp>
    </p:spTree>
    <p:extLst>
      <p:ext uri="{BB962C8B-B14F-4D97-AF65-F5344CB8AC3E}">
        <p14:creationId xmlns:p14="http://schemas.microsoft.com/office/powerpoint/2010/main" val="29860902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a:extLst>
              <a:ext uri="{FF2B5EF4-FFF2-40B4-BE49-F238E27FC236}">
                <a16:creationId xmlns:a16="http://schemas.microsoft.com/office/drawing/2014/main" id="{E218A406-15B5-BBD0-0ECB-C7353C990A1A}"/>
              </a:ext>
            </a:extLst>
          </p:cNvPr>
          <p:cNvPicPr>
            <a:picLocks noGrp="1" noChangeAspect="1"/>
          </p:cNvPicPr>
          <p:nvPr>
            <p:ph idx="1"/>
          </p:nvPr>
        </p:nvPicPr>
        <p:blipFill>
          <a:blip r:embed="rId2"/>
          <a:stretch>
            <a:fillRect/>
          </a:stretch>
        </p:blipFill>
        <p:spPr>
          <a:xfrm>
            <a:off x="2458156" y="894027"/>
            <a:ext cx="6959600" cy="3505200"/>
          </a:xfrm>
        </p:spPr>
      </p:pic>
    </p:spTree>
    <p:extLst>
      <p:ext uri="{BB962C8B-B14F-4D97-AF65-F5344CB8AC3E}">
        <p14:creationId xmlns:p14="http://schemas.microsoft.com/office/powerpoint/2010/main" val="38148949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FA2EC99D-2C57-06D5-82C2-278F36225228}"/>
              </a:ext>
            </a:extLst>
          </p:cNvPr>
          <p:cNvSpPr>
            <a:spLocks noGrp="1"/>
          </p:cNvSpPr>
          <p:nvPr>
            <p:ph idx="1"/>
          </p:nvPr>
        </p:nvSpPr>
        <p:spPr>
          <a:xfrm>
            <a:off x="1083732" y="395111"/>
            <a:ext cx="10905067" cy="6321778"/>
          </a:xfrm>
        </p:spPr>
        <p:txBody>
          <a:bodyPr>
            <a:normAutofit fontScale="85000" lnSpcReduction="10000"/>
          </a:bodyPr>
          <a:lstStyle/>
          <a:p>
            <a:pPr marL="457200" lvl="1" indent="0" algn="ctr">
              <a:buSzPts val="1400"/>
              <a:buNone/>
              <a:tabLst>
                <a:tab pos="2967355" algn="l"/>
              </a:tabLst>
            </a:pPr>
            <a:r>
              <a:rPr lang="uk-UA" sz="1800" b="1" i="1" dirty="0">
                <a:effectLst/>
                <a:latin typeface="Times New Roman" panose="02020603050405020304" pitchFamily="18" charset="0"/>
                <a:ea typeface="Times New Roman" panose="02020603050405020304" pitchFamily="18" charset="0"/>
                <a:cs typeface="Times New Roman" panose="02020603050405020304" pitchFamily="18" charset="0"/>
              </a:rPr>
              <a:t>Метод аналізу</a:t>
            </a:r>
            <a:r>
              <a:rPr lang="uk-UA" sz="1800" b="1" i="1"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800" b="1" i="1" dirty="0">
                <a:effectLst/>
                <a:latin typeface="Times New Roman" panose="02020603050405020304" pitchFamily="18" charset="0"/>
                <a:ea typeface="Times New Roman" panose="02020603050405020304" pitchFamily="18" charset="0"/>
                <a:cs typeface="Times New Roman" panose="02020603050405020304" pitchFamily="18" charset="0"/>
              </a:rPr>
              <a:t>GAP</a:t>
            </a:r>
            <a:endParaRPr lang="ru-UA" sz="1800" b="1" i="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Bef>
                <a:spcPts val="30"/>
              </a:spcBef>
            </a:pPr>
            <a:r>
              <a:rPr lang="uk-UA" sz="1800" b="1" i="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UA"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uk-UA" sz="1900" dirty="0">
                <a:effectLst/>
                <a:latin typeface="Times New Roman" panose="02020603050405020304" pitchFamily="18" charset="0"/>
                <a:ea typeface="Times New Roman" panose="02020603050405020304" pitchFamily="18" charset="0"/>
                <a:cs typeface="Times New Roman" panose="02020603050405020304" pitchFamily="18" charset="0"/>
              </a:rPr>
              <a:t>Даний метод GAP розроблений у Стенфордському дослідницькому інституті в Каліфорнії. Він являє собою спробу знайти методи розробки стратегії й методи управління, завдяки яким можна привести справи у відповідність з найвищим рівнем</a:t>
            </a:r>
            <a:r>
              <a:rPr lang="uk-UA" sz="19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900" dirty="0">
                <a:effectLst/>
                <a:latin typeface="Times New Roman" panose="02020603050405020304" pitchFamily="18" charset="0"/>
                <a:ea typeface="Times New Roman" panose="02020603050405020304" pitchFamily="18" charset="0"/>
                <a:cs typeface="Times New Roman" panose="02020603050405020304" pitchFamily="18" charset="0"/>
              </a:rPr>
              <a:t>вимог.</a:t>
            </a:r>
            <a:r>
              <a:rPr lang="ru-UA" sz="1900" dirty="0">
                <a:effectLst/>
                <a:latin typeface="Times New Roman" panose="02020603050405020304" pitchFamily="18" charset="0"/>
                <a:cs typeface="Times New Roman" panose="02020603050405020304" pitchFamily="18" charset="0"/>
              </a:rPr>
              <a:t> </a:t>
            </a:r>
          </a:p>
          <a:p>
            <a:pPr marL="598805">
              <a:lnSpc>
                <a:spcPts val="1610"/>
              </a:lnSpc>
              <a:spcBef>
                <a:spcPts val="5"/>
              </a:spcBef>
              <a:spcAft>
                <a:spcPts val="0"/>
              </a:spcAft>
            </a:pPr>
            <a:r>
              <a:rPr lang="uk-UA" sz="1900" dirty="0">
                <a:effectLst/>
                <a:latin typeface="Times New Roman" panose="02020603050405020304" pitchFamily="18" charset="0"/>
                <a:ea typeface="Times New Roman" panose="02020603050405020304" pitchFamily="18" charset="0"/>
                <a:cs typeface="Times New Roman" panose="02020603050405020304" pitchFamily="18" charset="0"/>
              </a:rPr>
              <a:t>Етапи аналізу:</a:t>
            </a:r>
            <a:endParaRPr lang="ru-UA" sz="19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nSpc>
                <a:spcPts val="1610"/>
              </a:lnSpc>
              <a:buSzPts val="1400"/>
              <a:buFont typeface="Times New Roman" panose="02020603050405020304" pitchFamily="18" charset="0"/>
              <a:buAutoNum type="arabicParenR"/>
              <a:tabLst>
                <a:tab pos="903605" algn="l"/>
                <a:tab pos="904240" algn="l"/>
              </a:tabLst>
            </a:pPr>
            <a:r>
              <a:rPr lang="uk-UA" sz="1900" dirty="0">
                <a:effectLst/>
                <a:latin typeface="Times New Roman" panose="02020603050405020304" pitchFamily="18" charset="0"/>
                <a:ea typeface="Times New Roman" panose="02020603050405020304" pitchFamily="18" charset="0"/>
                <a:cs typeface="Times New Roman" panose="02020603050405020304" pitchFamily="18" charset="0"/>
              </a:rPr>
              <a:t>попереднє формулювання цілей діяльності на один рік, 3 роки, 5</a:t>
            </a:r>
            <a:r>
              <a:rPr lang="uk-UA" sz="1900" spc="-10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900" dirty="0">
                <a:effectLst/>
                <a:latin typeface="Times New Roman" panose="02020603050405020304" pitchFamily="18" charset="0"/>
                <a:ea typeface="Times New Roman" panose="02020603050405020304" pitchFamily="18" charset="0"/>
                <a:cs typeface="Times New Roman" panose="02020603050405020304" pitchFamily="18" charset="0"/>
              </a:rPr>
              <a:t>років;</a:t>
            </a:r>
            <a:endParaRPr lang="ru-UA" sz="19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99060" lvl="0" indent="-342900">
              <a:spcAft>
                <a:spcPts val="0"/>
              </a:spcAft>
              <a:buSzPts val="1400"/>
              <a:buFont typeface="Times New Roman" panose="02020603050405020304" pitchFamily="18" charset="0"/>
              <a:buAutoNum type="arabicParenR"/>
              <a:tabLst>
                <a:tab pos="903605" algn="l"/>
                <a:tab pos="904240" algn="l"/>
              </a:tabLst>
            </a:pPr>
            <a:r>
              <a:rPr lang="uk-UA" sz="1900" dirty="0">
                <a:effectLst/>
                <a:latin typeface="Times New Roman" panose="02020603050405020304" pitchFamily="18" charset="0"/>
                <a:ea typeface="Times New Roman" panose="02020603050405020304" pitchFamily="18" charset="0"/>
                <a:cs typeface="Times New Roman" panose="02020603050405020304" pitchFamily="18" charset="0"/>
              </a:rPr>
              <a:t>прогноз динаміки норми прибутку в узгодженні </a:t>
            </a:r>
            <a:r>
              <a:rPr lang="uk-UA" sz="1900" spc="-15" dirty="0">
                <a:effectLst/>
                <a:latin typeface="Times New Roman" panose="02020603050405020304" pitchFamily="18" charset="0"/>
                <a:ea typeface="Times New Roman" panose="02020603050405020304" pitchFamily="18" charset="0"/>
                <a:cs typeface="Times New Roman" panose="02020603050405020304" pitchFamily="18" charset="0"/>
              </a:rPr>
              <a:t>із </a:t>
            </a:r>
            <a:r>
              <a:rPr lang="uk-UA" sz="1900" dirty="0">
                <a:effectLst/>
                <a:latin typeface="Times New Roman" panose="02020603050405020304" pitchFamily="18" charset="0"/>
                <a:ea typeface="Times New Roman" panose="02020603050405020304" pitchFamily="18" charset="0"/>
                <a:cs typeface="Times New Roman" panose="02020603050405020304" pitchFamily="18" charset="0"/>
              </a:rPr>
              <a:t>установленими цілями для існуючих підприємств;</a:t>
            </a:r>
            <a:endParaRPr lang="ru-UA" sz="19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nSpc>
                <a:spcPts val="1605"/>
              </a:lnSpc>
              <a:buSzPts val="1400"/>
              <a:buFont typeface="Times New Roman" panose="02020603050405020304" pitchFamily="18" charset="0"/>
              <a:buAutoNum type="arabicParenR"/>
              <a:tabLst>
                <a:tab pos="903605" algn="l"/>
                <a:tab pos="904240" algn="l"/>
              </a:tabLst>
            </a:pPr>
            <a:r>
              <a:rPr lang="uk-UA" sz="1900" dirty="0">
                <a:effectLst/>
                <a:latin typeface="Times New Roman" panose="02020603050405020304" pitchFamily="18" charset="0"/>
                <a:ea typeface="Times New Roman" panose="02020603050405020304" pitchFamily="18" charset="0"/>
                <a:cs typeface="Times New Roman" panose="02020603050405020304" pitchFamily="18" charset="0"/>
              </a:rPr>
              <a:t>установлення розриву між цілями й</a:t>
            </a:r>
            <a:r>
              <a:rPr lang="uk-UA" sz="190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900" dirty="0">
                <a:effectLst/>
                <a:latin typeface="Times New Roman" panose="02020603050405020304" pitchFamily="18" charset="0"/>
                <a:ea typeface="Times New Roman" panose="02020603050405020304" pitchFamily="18" charset="0"/>
                <a:cs typeface="Times New Roman" panose="02020603050405020304" pitchFamily="18" charset="0"/>
              </a:rPr>
              <a:t>прогнозами;</a:t>
            </a:r>
            <a:endParaRPr lang="ru-UA" sz="19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95250" lvl="0" indent="-342900">
              <a:spcAft>
                <a:spcPts val="0"/>
              </a:spcAft>
              <a:buSzPts val="1400"/>
              <a:buFont typeface="Times New Roman" panose="02020603050405020304" pitchFamily="18" charset="0"/>
              <a:buAutoNum type="arabicParenR"/>
              <a:tabLst>
                <a:tab pos="903605" algn="l"/>
                <a:tab pos="904240" algn="l"/>
              </a:tabLst>
            </a:pPr>
            <a:r>
              <a:rPr lang="uk-UA" sz="1900" dirty="0">
                <a:effectLst/>
                <a:latin typeface="Times New Roman" panose="02020603050405020304" pitchFamily="18" charset="0"/>
                <a:ea typeface="Times New Roman" panose="02020603050405020304" pitchFamily="18" charset="0"/>
                <a:cs typeface="Times New Roman" panose="02020603050405020304" pitchFamily="18" charset="0"/>
              </a:rPr>
              <a:t>визначення альтернатив здійснення інвестицій для кожного підприємства й прогноз</a:t>
            </a:r>
            <a:r>
              <a:rPr lang="uk-UA" sz="19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900" dirty="0">
                <a:effectLst/>
                <a:latin typeface="Times New Roman" panose="02020603050405020304" pitchFamily="18" charset="0"/>
                <a:ea typeface="Times New Roman" panose="02020603050405020304" pitchFamily="18" charset="0"/>
                <a:cs typeface="Times New Roman" panose="02020603050405020304" pitchFamily="18" charset="0"/>
              </a:rPr>
              <a:t>результатів;</a:t>
            </a:r>
            <a:endParaRPr lang="ru-UA" sz="19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97790" lvl="0" indent="-342900">
              <a:spcAft>
                <a:spcPts val="0"/>
              </a:spcAft>
              <a:buSzPts val="1400"/>
              <a:buFont typeface="Times New Roman" panose="02020603050405020304" pitchFamily="18" charset="0"/>
              <a:buAutoNum type="arabicParenR"/>
              <a:tabLst>
                <a:tab pos="903605" algn="l"/>
                <a:tab pos="904240" algn="l"/>
              </a:tabLst>
            </a:pPr>
            <a:r>
              <a:rPr lang="uk-UA" sz="1900" dirty="0">
                <a:effectLst/>
                <a:latin typeface="Times New Roman" panose="02020603050405020304" pitchFamily="18" charset="0"/>
                <a:ea typeface="Times New Roman" panose="02020603050405020304" pitchFamily="18" charset="0"/>
                <a:cs typeface="Times New Roman" panose="02020603050405020304" pitchFamily="18" charset="0"/>
              </a:rPr>
              <a:t>визначення загальних альтернативних конкурентних позицій для кожного підприємства й проноз</a:t>
            </a:r>
            <a:r>
              <a:rPr lang="uk-UA" sz="19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900" dirty="0">
                <a:effectLst/>
                <a:latin typeface="Times New Roman" panose="02020603050405020304" pitchFamily="18" charset="0"/>
                <a:ea typeface="Times New Roman" panose="02020603050405020304" pitchFamily="18" charset="0"/>
                <a:cs typeface="Times New Roman" panose="02020603050405020304" pitchFamily="18" charset="0"/>
              </a:rPr>
              <a:t>результатів;</a:t>
            </a:r>
            <a:endParaRPr lang="ru-UA" sz="19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97790" lvl="0" indent="-342900">
              <a:lnSpc>
                <a:spcPct val="100000"/>
              </a:lnSpc>
              <a:spcAft>
                <a:spcPts val="0"/>
              </a:spcAft>
              <a:buSzPts val="1400"/>
              <a:buFont typeface="Times New Roman" panose="02020603050405020304" pitchFamily="18" charset="0"/>
              <a:buAutoNum type="arabicParenR"/>
              <a:tabLst>
                <a:tab pos="903605" algn="l"/>
                <a:tab pos="904240" algn="l"/>
                <a:tab pos="1649730" algn="l"/>
                <a:tab pos="2612390" algn="l"/>
                <a:tab pos="2931795" algn="l"/>
                <a:tab pos="4023360" algn="l"/>
                <a:tab pos="4735830" algn="l"/>
                <a:tab pos="5551805" algn="l"/>
                <a:tab pos="5978525" algn="l"/>
              </a:tabLst>
            </a:pPr>
            <a:r>
              <a:rPr lang="uk-UA" sz="1900" dirty="0">
                <a:effectLst/>
                <a:latin typeface="Times New Roman" panose="02020603050405020304" pitchFamily="18" charset="0"/>
                <a:ea typeface="Times New Roman" panose="02020603050405020304" pitchFamily="18" charset="0"/>
                <a:cs typeface="Times New Roman" panose="02020603050405020304" pitchFamily="18" charset="0"/>
              </a:rPr>
              <a:t>розгляд	інвестицій	та	альтернатив	цінової	стратегії	для кожного підприємства;</a:t>
            </a:r>
            <a:endParaRPr lang="ru-UA" sz="19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97155" lvl="0" indent="-342900" algn="just">
              <a:spcAft>
                <a:spcPts val="0"/>
              </a:spcAft>
              <a:buSzPts val="1400"/>
              <a:buFont typeface="Times New Roman" panose="02020603050405020304" pitchFamily="18" charset="0"/>
              <a:buAutoNum type="arabicParenR"/>
              <a:tabLst>
                <a:tab pos="903605" algn="l"/>
                <a:tab pos="904240" algn="l"/>
                <a:tab pos="1936115" algn="l"/>
                <a:tab pos="2490470" algn="l"/>
                <a:tab pos="3295015" algn="l"/>
                <a:tab pos="4087495" algn="l"/>
                <a:tab pos="5257165" algn="l"/>
                <a:tab pos="5476240" algn="l"/>
              </a:tabLst>
            </a:pPr>
            <a:r>
              <a:rPr lang="uk-UA" sz="1900" dirty="0">
                <a:effectLst/>
                <a:latin typeface="Times New Roman" panose="02020603050405020304" pitchFamily="18" charset="0"/>
                <a:ea typeface="Times New Roman" panose="02020603050405020304" pitchFamily="18" charset="0"/>
                <a:cs typeface="Times New Roman" panose="02020603050405020304" pitchFamily="18" charset="0"/>
              </a:rPr>
              <a:t>узгодження	цілей	стратегії	кожного	підприємства	з	перспективами портфеля в</a:t>
            </a:r>
            <a:r>
              <a:rPr lang="uk-UA" sz="19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900" dirty="0">
                <a:effectLst/>
                <a:latin typeface="Times New Roman" panose="02020603050405020304" pitchFamily="18" charset="0"/>
                <a:ea typeface="Times New Roman" panose="02020603050405020304" pitchFamily="18" charset="0"/>
                <a:cs typeface="Times New Roman" panose="02020603050405020304" pitchFamily="18" charset="0"/>
              </a:rPr>
              <a:t>цілому;</a:t>
            </a:r>
            <a:endParaRPr lang="ru-UA" sz="19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100965" lvl="0" indent="-342900">
              <a:spcAft>
                <a:spcPts val="0"/>
              </a:spcAft>
              <a:buSzPts val="1400"/>
              <a:buFont typeface="Times New Roman" panose="02020603050405020304" pitchFamily="18" charset="0"/>
              <a:buAutoNum type="arabicParenR"/>
              <a:tabLst>
                <a:tab pos="903605" algn="l"/>
                <a:tab pos="904240" algn="l"/>
              </a:tabLst>
            </a:pPr>
            <a:r>
              <a:rPr lang="uk-UA" sz="1900" dirty="0">
                <a:effectLst/>
                <a:latin typeface="Times New Roman" panose="02020603050405020304" pitchFamily="18" charset="0"/>
                <a:ea typeface="Times New Roman" panose="02020603050405020304" pitchFamily="18" charset="0"/>
                <a:cs typeface="Times New Roman" panose="02020603050405020304" pitchFamily="18" charset="0"/>
              </a:rPr>
              <a:t>установлення розриву між попередніми цілями діяльності й прогнозом для кожного</a:t>
            </a:r>
            <a:r>
              <a:rPr lang="uk-UA" sz="19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900" dirty="0">
                <a:effectLst/>
                <a:latin typeface="Times New Roman" panose="02020603050405020304" pitchFamily="18" charset="0"/>
                <a:ea typeface="Times New Roman" panose="02020603050405020304" pitchFamily="18" charset="0"/>
                <a:cs typeface="Times New Roman" panose="02020603050405020304" pitchFamily="18" charset="0"/>
              </a:rPr>
              <a:t>підприємства;</a:t>
            </a:r>
            <a:endParaRPr lang="ru-UA" sz="19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nSpc>
                <a:spcPts val="1605"/>
              </a:lnSpc>
              <a:buSzPts val="1400"/>
              <a:buFont typeface="Times New Roman" panose="02020603050405020304" pitchFamily="18" charset="0"/>
              <a:buAutoNum type="arabicParenR"/>
              <a:tabLst>
                <a:tab pos="903605" algn="l"/>
                <a:tab pos="904240" algn="l"/>
              </a:tabLst>
            </a:pPr>
            <a:r>
              <a:rPr lang="uk-UA" sz="1900" dirty="0">
                <a:effectLst/>
                <a:latin typeface="Times New Roman" panose="02020603050405020304" pitchFamily="18" charset="0"/>
                <a:ea typeface="Times New Roman" panose="02020603050405020304" pitchFamily="18" charset="0"/>
                <a:cs typeface="Times New Roman" panose="02020603050405020304" pitchFamily="18" charset="0"/>
              </a:rPr>
              <a:t>уточнення профілю можливих придбань нових</a:t>
            </a:r>
            <a:r>
              <a:rPr lang="uk-UA" sz="1900" spc="-5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900" dirty="0">
                <a:effectLst/>
                <a:latin typeface="Times New Roman" panose="02020603050405020304" pitchFamily="18" charset="0"/>
                <a:ea typeface="Times New Roman" panose="02020603050405020304" pitchFamily="18" charset="0"/>
                <a:cs typeface="Times New Roman" panose="02020603050405020304" pitchFamily="18" charset="0"/>
              </a:rPr>
              <a:t>підприємств;</a:t>
            </a:r>
            <a:endParaRPr lang="ru-UA" sz="19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94615" lvl="0" indent="-342900">
              <a:spcAft>
                <a:spcPts val="0"/>
              </a:spcAft>
              <a:buSzPts val="1400"/>
              <a:buFont typeface="Times New Roman" panose="02020603050405020304" pitchFamily="18" charset="0"/>
              <a:buAutoNum type="arabicParenR"/>
              <a:tabLst>
                <a:tab pos="904240" algn="l"/>
              </a:tabLst>
            </a:pPr>
            <a:r>
              <a:rPr lang="uk-UA" sz="1900" dirty="0">
                <a:effectLst/>
                <a:latin typeface="Times New Roman" panose="02020603050405020304" pitchFamily="18" charset="0"/>
                <a:ea typeface="Times New Roman" panose="02020603050405020304" pitchFamily="18" charset="0"/>
                <a:cs typeface="Times New Roman" panose="02020603050405020304" pitchFamily="18" charset="0"/>
              </a:rPr>
              <a:t>визначення ресурсів, необхідних для таких придбань, і характеру їхнього можливого впливу на наявні портфелі</a:t>
            </a:r>
            <a:r>
              <a:rPr lang="uk-UA" sz="1900" spc="-6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900" dirty="0">
                <a:effectLst/>
                <a:latin typeface="Times New Roman" panose="02020603050405020304" pitchFamily="18" charset="0"/>
                <a:ea typeface="Times New Roman" panose="02020603050405020304" pitchFamily="18" charset="0"/>
                <a:cs typeface="Times New Roman" panose="02020603050405020304" pitchFamily="18" charset="0"/>
              </a:rPr>
              <a:t>підприємства;</a:t>
            </a:r>
            <a:endParaRPr lang="ru-UA" sz="19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95885" lvl="0" indent="-342900">
              <a:spcAft>
                <a:spcPts val="0"/>
              </a:spcAft>
              <a:buSzPts val="1400"/>
              <a:buFont typeface="Times New Roman" panose="02020603050405020304" pitchFamily="18" charset="0"/>
              <a:buAutoNum type="arabicParenR"/>
              <a:tabLst>
                <a:tab pos="904240" algn="l"/>
              </a:tabLst>
            </a:pPr>
            <a:r>
              <a:rPr lang="uk-UA" sz="1900" dirty="0">
                <a:effectLst/>
                <a:latin typeface="Times New Roman" panose="02020603050405020304" pitchFamily="18" charset="0"/>
                <a:ea typeface="Times New Roman" panose="02020603050405020304" pitchFamily="18" charset="0"/>
                <a:cs typeface="Times New Roman" panose="02020603050405020304" pitchFamily="18" charset="0"/>
              </a:rPr>
              <a:t>перегляд цілей і стратегії існуючих підприємств </a:t>
            </a:r>
            <a:r>
              <a:rPr lang="uk-UA" sz="1900" spc="-15" dirty="0">
                <a:effectLst/>
                <a:latin typeface="Times New Roman" panose="02020603050405020304" pitchFamily="18" charset="0"/>
                <a:ea typeface="Times New Roman" panose="02020603050405020304" pitchFamily="18" charset="0"/>
                <a:cs typeface="Times New Roman" panose="02020603050405020304" pitchFamily="18" charset="0"/>
              </a:rPr>
              <a:t>із </a:t>
            </a:r>
            <a:r>
              <a:rPr lang="uk-UA" sz="1900" dirty="0">
                <a:effectLst/>
                <a:latin typeface="Times New Roman" panose="02020603050405020304" pitchFamily="18" charset="0"/>
                <a:ea typeface="Times New Roman" panose="02020603050405020304" pitchFamily="18" charset="0"/>
                <a:cs typeface="Times New Roman" panose="02020603050405020304" pitchFamily="18" charset="0"/>
              </a:rPr>
              <a:t>метою створення цих ресурсів.</a:t>
            </a:r>
          </a:p>
          <a:p>
            <a:pPr marL="0" marR="95885" lvl="0" indent="0">
              <a:spcAft>
                <a:spcPts val="0"/>
              </a:spcAft>
              <a:buSzPts val="1400"/>
              <a:buNone/>
              <a:tabLst>
                <a:tab pos="904240" algn="l"/>
              </a:tabLst>
            </a:pPr>
            <a:r>
              <a:rPr lang="uk-UA" sz="1800" dirty="0">
                <a:effectLst/>
                <a:latin typeface="Times New Roman" panose="02020603050405020304" pitchFamily="18" charset="0"/>
                <a:ea typeface="Times New Roman" panose="02020603050405020304" pitchFamily="18" charset="0"/>
              </a:rPr>
              <a:t>Такий аналіз може проводитися як по відношенню до групи підприємств, так і окремого підприємства. Метод аналізу GAP ліквідує розрив між бажаною й прогнозованою діяльністю підприємства</a:t>
            </a:r>
            <a:r>
              <a:rPr lang="ru-UA" sz="1600" dirty="0">
                <a:effectLst/>
              </a:rPr>
              <a:t> </a:t>
            </a:r>
            <a:endParaRPr lang="ru-UA" sz="19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ru-UA"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07497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a:extLst>
              <a:ext uri="{FF2B5EF4-FFF2-40B4-BE49-F238E27FC236}">
                <a16:creationId xmlns:a16="http://schemas.microsoft.com/office/drawing/2014/main" id="{6F898569-2E38-B8C4-8AD5-B1414C6A3418}"/>
              </a:ext>
            </a:extLst>
          </p:cNvPr>
          <p:cNvPicPr>
            <a:picLocks noGrp="1" noChangeAspect="1"/>
          </p:cNvPicPr>
          <p:nvPr>
            <p:ph idx="1"/>
          </p:nvPr>
        </p:nvPicPr>
        <p:blipFill>
          <a:blip r:embed="rId2"/>
          <a:stretch>
            <a:fillRect/>
          </a:stretch>
        </p:blipFill>
        <p:spPr>
          <a:xfrm>
            <a:off x="3745863" y="784577"/>
            <a:ext cx="4491427" cy="3581400"/>
          </a:xfrm>
        </p:spPr>
      </p:pic>
    </p:spTree>
    <p:extLst>
      <p:ext uri="{BB962C8B-B14F-4D97-AF65-F5344CB8AC3E}">
        <p14:creationId xmlns:p14="http://schemas.microsoft.com/office/powerpoint/2010/main" val="879301715"/>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Crop</Template>
  <TotalTime>81</TotalTime>
  <Words>2035</Words>
  <Application>Microsoft Macintosh PowerPoint</Application>
  <PresentationFormat>Широкоэкранный</PresentationFormat>
  <Paragraphs>118</Paragraphs>
  <Slides>21</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21</vt:i4>
      </vt:variant>
    </vt:vector>
  </HeadingPairs>
  <TitlesOfParts>
    <vt:vector size="26" baseType="lpstr">
      <vt:lpstr>Arial</vt:lpstr>
      <vt:lpstr>Franklin Gothic Book</vt:lpstr>
      <vt:lpstr>Symbol</vt:lpstr>
      <vt:lpstr>Times New Roman</vt:lpstr>
      <vt:lpstr>Crop</vt:lpstr>
      <vt:lpstr>МЕТОДИ ОЦІНКИ КОНКУРЕНТНОГО ПОЛОЖЕННЯ ПІДПРИЄМСТВ НА РИНКУ</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МЕТОДИ ОЦІНКИ КОНКУРЕНТНОГО ПОЛОЖЕННЯ ПІДПРИЄМСТВ НА РИНКУ</dc:title>
  <dc:creator>Александр Ткачук</dc:creator>
  <cp:lastModifiedBy>Александр Ткачук</cp:lastModifiedBy>
  <cp:revision>20</cp:revision>
  <dcterms:created xsi:type="dcterms:W3CDTF">2023-01-15T16:01:07Z</dcterms:created>
  <dcterms:modified xsi:type="dcterms:W3CDTF">2023-01-15T17:22:43Z</dcterms:modified>
</cp:coreProperties>
</file>