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84" r:id="rId1"/>
  </p:sldMasterIdLst>
  <p:notesMasterIdLst>
    <p:notesMasterId r:id="rId18"/>
  </p:notesMasterIdLst>
  <p:sldIdLst>
    <p:sldId id="267" r:id="rId2"/>
    <p:sldId id="274" r:id="rId3"/>
    <p:sldId id="355" r:id="rId4"/>
    <p:sldId id="356" r:id="rId5"/>
    <p:sldId id="358" r:id="rId6"/>
    <p:sldId id="378" r:id="rId7"/>
    <p:sldId id="379" r:id="rId8"/>
    <p:sldId id="359" r:id="rId9"/>
    <p:sldId id="380" r:id="rId10"/>
    <p:sldId id="381" r:id="rId11"/>
    <p:sldId id="360" r:id="rId12"/>
    <p:sldId id="382" r:id="rId13"/>
    <p:sldId id="361" r:id="rId14"/>
    <p:sldId id="362" r:id="rId15"/>
    <p:sldId id="383" r:id="rId16"/>
    <p:sldId id="266" r:id="rId17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01" autoAdjust="0"/>
    <p:restoredTop sz="91745" autoAdjust="0"/>
  </p:normalViewPr>
  <p:slideViewPr>
    <p:cSldViewPr>
      <p:cViewPr varScale="1">
        <p:scale>
          <a:sx n="74" d="100"/>
          <a:sy n="74" d="100"/>
        </p:scale>
        <p:origin x="184" y="15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0BC1FB60-244D-4483-8F18-037B1DE8F4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60EF97-ACC3-3AD7-2BE8-0A9F60DD212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A2E19F-E11B-F04D-BD9A-DB7A3BA7D2B2}" type="datetimeFigureOut">
              <a:rPr lang="uk-UA"/>
              <a:pPr>
                <a:defRPr/>
              </a:pPr>
              <a:t>22.09.25</a:t>
            </a:fld>
            <a:endParaRPr lang="uk-UA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44712514-55C8-2ED4-CB72-EC8C1F0978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2E8FB6E0-7205-DD17-A535-84973BCF36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096FAC-B60E-6DE1-D657-47F87F9635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808ACF-B334-B072-BD63-242D6B13D5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F1C826-8E5E-1945-91AC-C47FFD189BD4}" type="slidenum">
              <a:rPr lang="uk-UA" altLang="ru-UA"/>
              <a:pPr/>
              <a:t>‹#›</a:t>
            </a:fld>
            <a:endParaRPr lang="uk-UA" altLang="ru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9">
            <a:extLst>
              <a:ext uri="{FF2B5EF4-FFF2-40B4-BE49-F238E27FC236}">
                <a16:creationId xmlns:a16="http://schemas.microsoft.com/office/drawing/2014/main" id="{0595BF6E-AAC4-5095-7158-1DEF55A88FCB}"/>
              </a:ext>
            </a:extLst>
          </p:cNvPr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" name="Дата 27">
            <a:extLst>
              <a:ext uri="{FF2B5EF4-FFF2-40B4-BE49-F238E27FC236}">
                <a16:creationId xmlns:a16="http://schemas.microsoft.com/office/drawing/2014/main" id="{EEA156A8-1811-D624-341B-236172CF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DA936340-0802-6647-8870-733D3ABA5508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4" name="Нижний колонтитул 16">
            <a:extLst>
              <a:ext uri="{FF2B5EF4-FFF2-40B4-BE49-F238E27FC236}">
                <a16:creationId xmlns:a16="http://schemas.microsoft.com/office/drawing/2014/main" id="{DE15A588-4D39-044C-5663-F0B1F0FD9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8">
            <a:extLst>
              <a:ext uri="{FF2B5EF4-FFF2-40B4-BE49-F238E27FC236}">
                <a16:creationId xmlns:a16="http://schemas.microsoft.com/office/drawing/2014/main" id="{6E1A55BE-684E-FFE7-49C6-95903D73D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fld id="{88C5AC4A-DCF2-9A42-A533-2A47B05EADCD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3182871763"/>
      </p:ext>
    </p:extLst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F8B3D1D0-FB5A-7494-72B7-8794D1916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2F176-21CA-A649-8680-BF6B9BD2F2DF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AE68A38C-92C8-5840-9ED4-6205235F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4AA3534D-7B33-68B5-CC88-DE054BA3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BE7FA-6429-0E43-8FFE-F679027B34B8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2397929480"/>
      </p:ext>
    </p:extLst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079B7B51-F484-2C80-1B0F-7227F07D5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93262-3CE4-B141-AB9C-3B08868E7000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E9263D36-7C17-FDE6-4282-6A2ACA6D5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24F9EE55-68B9-B1D2-0E8C-20D37AEAA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71175-003D-7B45-95B3-91605D7EE40F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3461703892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6AB8EB-EE39-85C3-4780-6A597A76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FA5B5-FAFD-EB4C-8D6E-A19B013014D5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CAEA9B-C88A-B3B2-EE94-78E98D5BA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567242-F6F1-5BC2-6CC0-0642A1CC5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FA585-DF94-7248-87B4-9A76C121B39F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727863994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>
            <a:extLst>
              <a:ext uri="{FF2B5EF4-FFF2-40B4-BE49-F238E27FC236}">
                <a16:creationId xmlns:a16="http://schemas.microsoft.com/office/drawing/2014/main" id="{5CA087A7-200B-6189-BDCE-404C54336737}"/>
              </a:ext>
            </a:extLst>
          </p:cNvPr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11">
            <a:extLst>
              <a:ext uri="{FF2B5EF4-FFF2-40B4-BE49-F238E27FC236}">
                <a16:creationId xmlns:a16="http://schemas.microsoft.com/office/drawing/2014/main" id="{F4814F43-1185-964A-1F32-33C20DC24D22}"/>
              </a:ext>
            </a:extLst>
          </p:cNvPr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AA145841-95AB-7F92-B2C5-079E705D6DBF}"/>
              </a:ext>
            </a:extLst>
          </p:cNvPr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F6A44B1D-56AE-770E-73D7-4C9642B9CC40}"/>
              </a:ext>
            </a:extLst>
          </p:cNvPr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>
            <a:extLst>
              <a:ext uri="{FF2B5EF4-FFF2-40B4-BE49-F238E27FC236}">
                <a16:creationId xmlns:a16="http://schemas.microsoft.com/office/drawing/2014/main" id="{C5E55D89-827C-79F7-6BB5-CF7493961B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E84B8-29DC-C64B-9B02-0AA4FA5BE84A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79806568-2969-CA88-9F4B-B5B001A7C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AE93EF9A-967F-19B9-B536-D891408CC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fld id="{E46A8E3A-CE91-304E-9A05-9853A42EBF92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3940191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>
            <a:extLst>
              <a:ext uri="{FF2B5EF4-FFF2-40B4-BE49-F238E27FC236}">
                <a16:creationId xmlns:a16="http://schemas.microsoft.com/office/drawing/2014/main" id="{70D43481-3349-6C53-6872-A6C14ECC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6A382-244C-144B-ABDA-C330F192DBC4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6" name="Нижний колонтитул 2">
            <a:extLst>
              <a:ext uri="{FF2B5EF4-FFF2-40B4-BE49-F238E27FC236}">
                <a16:creationId xmlns:a16="http://schemas.microsoft.com/office/drawing/2014/main" id="{30B553A8-A739-8ACB-2B6C-7CAA420BF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>
            <a:extLst>
              <a:ext uri="{FF2B5EF4-FFF2-40B4-BE49-F238E27FC236}">
                <a16:creationId xmlns:a16="http://schemas.microsoft.com/office/drawing/2014/main" id="{4B341FF3-E3CD-DE43-5658-BA591D6FC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6797A-C1D4-E14D-923C-36AF7026847E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2220911256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D18A5FB-5AD2-1D77-A7C3-663AA545AD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89056-4AF2-BA4E-A683-4120AE108864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8AB0B82-FF02-DB2C-8ABA-A17DE53E7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5DCFE05-948F-7293-2B0F-A458BEF0B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>
              <a:defRPr/>
            </a:lvl1pPr>
          </a:lstStyle>
          <a:p>
            <a:fld id="{F6658692-D374-9540-8FD0-6DF3093A52B6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7408998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>
            <a:extLst>
              <a:ext uri="{FF2B5EF4-FFF2-40B4-BE49-F238E27FC236}">
                <a16:creationId xmlns:a16="http://schemas.microsoft.com/office/drawing/2014/main" id="{B57F8EAE-B028-72DD-C67F-48B347637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4BE16-C4BB-9B48-8B9F-5B577B0DF279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4" name="Нижний колонтитул 2">
            <a:extLst>
              <a:ext uri="{FF2B5EF4-FFF2-40B4-BE49-F238E27FC236}">
                <a16:creationId xmlns:a16="http://schemas.microsoft.com/office/drawing/2014/main" id="{2761494B-0924-4D79-FFC7-CCBE5AEB7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>
            <a:extLst>
              <a:ext uri="{FF2B5EF4-FFF2-40B4-BE49-F238E27FC236}">
                <a16:creationId xmlns:a16="http://schemas.microsoft.com/office/drawing/2014/main" id="{F66ECBF3-83E1-0131-F8E5-A7D9F363C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3AE95-D229-F048-A723-89450B5DAC91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277992591"/>
      </p:ext>
    </p:extLst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>
            <a:extLst>
              <a:ext uri="{FF2B5EF4-FFF2-40B4-BE49-F238E27FC236}">
                <a16:creationId xmlns:a16="http://schemas.microsoft.com/office/drawing/2014/main" id="{E6B135FB-1E42-645F-7E8F-B7A927C6B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6CE5B-4161-1E47-A875-433A25D90238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1D2906D-3663-C86E-9B07-004A93A5C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>
            <a:extLst>
              <a:ext uri="{FF2B5EF4-FFF2-40B4-BE49-F238E27FC236}">
                <a16:creationId xmlns:a16="http://schemas.microsoft.com/office/drawing/2014/main" id="{22DC2328-932F-8F69-53C0-11460BCBD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C9B038-E44E-AF4A-9B1E-300A791089C8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3742950490"/>
      </p:ext>
    </p:extLst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5A9986-D667-F271-1E65-42A08470F6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CFA13E16-9D73-6F4C-958A-BF172FBF7A6F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8DCA1A-B56D-1A67-7D6D-0F1FF2FBC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DF4E1C9-3BB9-5B9B-75A8-000C3FD8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fld id="{80AF1BC7-6607-8941-8878-C161E9BA1870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0371676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87559A-FFE9-C7F3-A28A-CDD2F8163D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AF6B5ECF-8DFC-884E-8F9F-FA8485D2A666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5D037C-99E7-B881-47C1-5F9E1D11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AB6015-C136-9B87-EE4D-4D8541C4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>
              <a:defRPr sz="900"/>
            </a:lvl1pPr>
          </a:lstStyle>
          <a:p>
            <a:fld id="{F6A787A7-23D3-C742-9C52-8FAECA0307A0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7862522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gradFill rotWithShape="1">
          <a:gsLst>
            <a:gs pos="0">
              <a:srgbClr val="002D85"/>
            </a:gs>
            <a:gs pos="60001">
              <a:srgbClr val="0040B3"/>
            </a:gs>
            <a:gs pos="100000">
              <a:srgbClr val="3067D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>
            <a:extLst>
              <a:ext uri="{FF2B5EF4-FFF2-40B4-BE49-F238E27FC236}">
                <a16:creationId xmlns:a16="http://schemas.microsoft.com/office/drawing/2014/main" id="{4F87B819-AA26-8978-8F34-7BFC75A1F4E8}"/>
              </a:ext>
            </a:extLst>
          </p:cNvPr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3C063893-89A1-2DA9-9C88-1B65462B1E29}"/>
              </a:ext>
            </a:extLst>
          </p:cNvPr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069FB71-CA0C-7AF1-E100-08CC45E8542E}"/>
              </a:ext>
            </a:extLst>
          </p:cNvPr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19962AFC-B6CE-2679-E88B-5C234CAD4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Текст 12">
            <a:extLst>
              <a:ext uri="{FF2B5EF4-FFF2-40B4-BE49-F238E27FC236}">
                <a16:creationId xmlns:a16="http://schemas.microsoft.com/office/drawing/2014/main" id="{46DBE908-5ADA-935C-140C-F6AFE8E7E9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UA"/>
              <a:t>Образец текста</a:t>
            </a:r>
          </a:p>
          <a:p>
            <a:pPr lvl="1"/>
            <a:r>
              <a:rPr lang="ru-RU" altLang="ru-UA"/>
              <a:t>Второй уровень</a:t>
            </a:r>
          </a:p>
          <a:p>
            <a:pPr lvl="2"/>
            <a:r>
              <a:rPr lang="ru-RU" altLang="ru-UA"/>
              <a:t>Третий уровень</a:t>
            </a:r>
          </a:p>
          <a:p>
            <a:pPr lvl="3"/>
            <a:r>
              <a:rPr lang="ru-RU" altLang="ru-UA"/>
              <a:t>Четвертый уровень</a:t>
            </a:r>
          </a:p>
          <a:p>
            <a:pPr lvl="4"/>
            <a:r>
              <a:rPr lang="ru-RU" altLang="ru-UA"/>
              <a:t>Пятый уровень</a:t>
            </a:r>
            <a:endParaRPr lang="en-US" altLang="ru-UA"/>
          </a:p>
        </p:txBody>
      </p:sp>
      <p:sp>
        <p:nvSpPr>
          <p:cNvPr id="14" name="Дата 13">
            <a:extLst>
              <a:ext uri="{FF2B5EF4-FFF2-40B4-BE49-F238E27FC236}">
                <a16:creationId xmlns:a16="http://schemas.microsoft.com/office/drawing/2014/main" id="{665A6E4C-4E20-771A-B703-CF40AB95BB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7EEE07-4355-2343-94E2-2BA0B49F9E97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F7B5901-F6A6-8A67-B86B-47CB809F10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>
            <a:extLst>
              <a:ext uri="{FF2B5EF4-FFF2-40B4-BE49-F238E27FC236}">
                <a16:creationId xmlns:a16="http://schemas.microsoft.com/office/drawing/2014/main" id="{4F274D53-E062-424B-E8EA-5D384304FF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Century Gothic" panose="020B0502020202020204" pitchFamily="34" charset="0"/>
              </a:defRPr>
            </a:lvl1pPr>
          </a:lstStyle>
          <a:p>
            <a:fld id="{07F2CE04-2BC4-9D47-B522-A33F86E34B8E}" type="slidenum">
              <a:rPr lang="ru-RU" altLang="ru-UA"/>
              <a:pPr/>
              <a:t>‹#›</a:t>
            </a:fld>
            <a:endParaRPr lang="ru-RU" altLang="ru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3992" r:id="rId4"/>
    <p:sldLayoutId id="2147484000" r:id="rId5"/>
    <p:sldLayoutId id="2147483993" r:id="rId6"/>
    <p:sldLayoutId id="2147483994" r:id="rId7"/>
    <p:sldLayoutId id="2147484001" r:id="rId8"/>
    <p:sldLayoutId id="2147484002" r:id="rId9"/>
    <p:sldLayoutId id="2147483995" r:id="rId10"/>
    <p:sldLayoutId id="2147483996" r:id="rId11"/>
  </p:sldLayoutIdLst>
  <p:transition>
    <p:wheel spokes="8"/>
  </p:transition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2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itchFamily="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2.rada.gov.ua/laws/show/977-2015-%D1%80/paran10#n10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0B25DF-C11B-03C0-587F-CD2CE0AD9CF0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uk-UA" sz="5000" dirty="0"/>
              <a:t>Лекція 3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F6332C-3F31-8DEB-A455-4AC1BC589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2636912"/>
            <a:ext cx="8062912" cy="3060144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uk-UA" sz="3500" b="1" spc="-30" dirty="0">
                <a:solidFill>
                  <a:schemeClr val="tx1"/>
                </a:solidFill>
                <a:latin typeface="Monotype Corsiva" pitchFamily="66" charset="0"/>
              </a:rPr>
              <a:t>Тема 4. Облікова політика в ціноутворенні</a:t>
            </a:r>
            <a:endParaRPr lang="en-US" sz="3500" b="1" spc="-30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2">
            <a:extLst>
              <a:ext uri="{FF2B5EF4-FFF2-40B4-BE49-F238E27FC236}">
                <a16:creationId xmlns:a16="http://schemas.microsoft.com/office/drawing/2014/main" id="{64BB1840-482B-5EB2-D9C9-96DC77F69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endParaRPr lang="uk-UA" altLang="ru-UA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7306C68E-5564-4EEE-EA8A-2BEF8408A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ru-UA"/>
          </a:p>
        </p:txBody>
      </p:sp>
      <p:graphicFrame>
        <p:nvGraphicFramePr>
          <p:cNvPr id="18436" name="Объект 4">
            <a:extLst>
              <a:ext uri="{FF2B5EF4-FFF2-40B4-BE49-F238E27FC236}">
                <a16:creationId xmlns:a16="http://schemas.microsoft.com/office/drawing/2014/main" id="{1974A91F-47EC-3691-1251-27E8F63C4B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600" y="457200"/>
          <a:ext cx="8897938" cy="620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35001200" imgH="27597100" progId="Word.Picture.8">
                  <p:embed/>
                </p:oleObj>
              </mc:Choice>
              <mc:Fallback>
                <p:oleObj name="Picture" r:id="rId2" imgW="35001200" imgH="27597100" progId="Word.Picture.8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" y="457200"/>
                        <a:ext cx="8897938" cy="620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3">
            <a:extLst>
              <a:ext uri="{FF2B5EF4-FFF2-40B4-BE49-F238E27FC236}">
                <a16:creationId xmlns:a16="http://schemas.microsoft.com/office/drawing/2014/main" id="{182E925D-405D-9AC2-1E59-04969A87C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11725"/>
            <a:ext cx="241300" cy="29210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UA" sz="1300" b="1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endParaRPr lang="ru-RU" altLang="ru-UA"/>
          </a:p>
        </p:txBody>
      </p:sp>
    </p:spTree>
  </p:cSld>
  <p:clrMapOvr>
    <a:masterClrMapping/>
  </p:clrMapOvr>
  <p:transition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2713C-79C5-0FEE-FF15-AF65F6083477}"/>
              </a:ext>
            </a:extLst>
          </p:cNvPr>
          <p:cNvSpPr/>
          <p:nvPr/>
        </p:nvSpPr>
        <p:spPr>
          <a:xfrm>
            <a:off x="571472" y="332656"/>
            <a:ext cx="8249000" cy="720080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i="1" dirty="0" err="1"/>
              <a:t>Контрольовані</a:t>
            </a:r>
            <a:r>
              <a:rPr lang="ru-RU" sz="1900" i="1" dirty="0"/>
              <a:t> </a:t>
            </a:r>
            <a:r>
              <a:rPr lang="ru-RU" sz="1900" i="1" dirty="0" err="1"/>
              <a:t>операції</a:t>
            </a:r>
            <a:r>
              <a:rPr lang="ru-RU" sz="1900" dirty="0"/>
              <a:t> – </a:t>
            </a:r>
            <a:r>
              <a:rPr lang="ru-RU" sz="1900" dirty="0" err="1"/>
              <a:t>це</a:t>
            </a:r>
            <a:r>
              <a:rPr lang="ru-RU" sz="1900" dirty="0"/>
              <a:t> </a:t>
            </a:r>
            <a:r>
              <a:rPr lang="ru-RU" sz="1900" dirty="0" err="1"/>
              <a:t>господарські</a:t>
            </a:r>
            <a:r>
              <a:rPr lang="ru-RU" sz="1900" dirty="0"/>
              <a:t> </a:t>
            </a:r>
            <a:r>
              <a:rPr lang="ru-RU" sz="1900" dirty="0" err="1"/>
              <a:t>операції</a:t>
            </a:r>
            <a:r>
              <a:rPr lang="ru-RU" sz="1900" dirty="0"/>
              <a:t> </a:t>
            </a:r>
            <a:r>
              <a:rPr lang="ru-RU" sz="1900" dirty="0" err="1"/>
              <a:t>платника</a:t>
            </a:r>
            <a:r>
              <a:rPr lang="ru-RU" sz="1900" dirty="0"/>
              <a:t> </a:t>
            </a:r>
            <a:r>
              <a:rPr lang="ru-RU" sz="1900" dirty="0" err="1"/>
              <a:t>податків</a:t>
            </a:r>
            <a:r>
              <a:rPr lang="ru-RU" sz="1900" dirty="0"/>
              <a:t>, </a:t>
            </a:r>
            <a:r>
              <a:rPr lang="ru-RU" sz="1900" dirty="0" err="1"/>
              <a:t>що</a:t>
            </a:r>
            <a:r>
              <a:rPr lang="ru-RU" sz="1900" dirty="0"/>
              <a:t> </a:t>
            </a:r>
            <a:r>
              <a:rPr lang="ru-RU" sz="1900" dirty="0" err="1"/>
              <a:t>можуть</a:t>
            </a:r>
            <a:r>
              <a:rPr lang="ru-RU" sz="1900" dirty="0"/>
              <a:t> </a:t>
            </a:r>
            <a:r>
              <a:rPr lang="ru-RU" sz="1900" dirty="0" err="1"/>
              <a:t>впливати</a:t>
            </a:r>
            <a:r>
              <a:rPr lang="ru-RU" sz="1900" dirty="0"/>
              <a:t> на </a:t>
            </a:r>
            <a:r>
              <a:rPr lang="ru-RU" sz="1900" dirty="0" err="1"/>
              <a:t>об’єкт</a:t>
            </a:r>
            <a:r>
              <a:rPr lang="ru-RU" sz="1900" dirty="0"/>
              <a:t> </a:t>
            </a:r>
            <a:r>
              <a:rPr lang="ru-RU" sz="1900" dirty="0" err="1"/>
              <a:t>оподаткування</a:t>
            </a:r>
            <a:r>
              <a:rPr lang="ru-RU" sz="1900" dirty="0"/>
              <a:t> </a:t>
            </a:r>
            <a:r>
              <a:rPr lang="ru-RU" sz="1900" dirty="0" err="1"/>
              <a:t>податком</a:t>
            </a:r>
            <a:r>
              <a:rPr lang="ru-RU" sz="1900" dirty="0"/>
              <a:t> на </a:t>
            </a:r>
            <a:r>
              <a:rPr lang="ru-RU" sz="1900" dirty="0" err="1"/>
              <a:t>прибуток</a:t>
            </a:r>
            <a:r>
              <a:rPr lang="ru-RU" sz="1900" dirty="0"/>
              <a:t> </a:t>
            </a:r>
            <a:r>
              <a:rPr lang="ru-RU" sz="1900" dirty="0" err="1"/>
              <a:t>підприємств</a:t>
            </a:r>
            <a:r>
              <a:rPr lang="ru-RU" sz="1900" dirty="0"/>
              <a:t> </a:t>
            </a:r>
            <a:r>
              <a:rPr lang="ru-RU" sz="1900" dirty="0" err="1"/>
              <a:t>платника</a:t>
            </a:r>
            <a:r>
              <a:rPr lang="ru-RU" sz="1900" dirty="0"/>
              <a:t> </a:t>
            </a:r>
            <a:r>
              <a:rPr lang="ru-RU" sz="1900" dirty="0" err="1"/>
              <a:t>податків</a:t>
            </a:r>
            <a:endParaRPr lang="uk-UA" sz="1900" b="1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25AB01C1-B556-6C27-6583-22B8B2B5DC4C}"/>
              </a:ext>
            </a:extLst>
          </p:cNvPr>
          <p:cNvSpPr/>
          <p:nvPr/>
        </p:nvSpPr>
        <p:spPr>
          <a:xfrm>
            <a:off x="900113" y="1125538"/>
            <a:ext cx="5500687" cy="46513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/>
              <a:t>зокрема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4914F97D-B3A8-6DED-5ED4-34F15318BC71}"/>
              </a:ext>
            </a:extLst>
          </p:cNvPr>
          <p:cNvSpPr/>
          <p:nvPr/>
        </p:nvSpPr>
        <p:spPr>
          <a:xfrm>
            <a:off x="2571750" y="1663700"/>
            <a:ext cx="6248400" cy="8636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/>
              <a:t>господарські</a:t>
            </a:r>
            <a:r>
              <a:rPr lang="ru-RU" sz="1600" dirty="0"/>
              <a:t> </a:t>
            </a:r>
            <a:r>
              <a:rPr lang="ru-RU" sz="1600" dirty="0" err="1"/>
              <a:t>операції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здійснюються</a:t>
            </a:r>
            <a:r>
              <a:rPr lang="ru-RU" sz="1600" dirty="0"/>
              <a:t> з </a:t>
            </a:r>
            <a:r>
              <a:rPr lang="ru-RU" sz="1600" dirty="0" err="1"/>
              <a:t>пов’язаними</a:t>
            </a:r>
            <a:r>
              <a:rPr lang="ru-RU" sz="1600" dirty="0"/>
              <a:t> особами – нерезидентами</a:t>
            </a:r>
            <a:endParaRPr lang="uk-UA" sz="1600" dirty="0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824DC996-29D3-DBCC-8E6C-5E367BADAB62}"/>
              </a:ext>
            </a:extLst>
          </p:cNvPr>
          <p:cNvSpPr/>
          <p:nvPr/>
        </p:nvSpPr>
        <p:spPr>
          <a:xfrm>
            <a:off x="928688" y="16637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7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A54FF325-58E0-7100-CD94-2DF0263504AC}"/>
              </a:ext>
            </a:extLst>
          </p:cNvPr>
          <p:cNvSpPr/>
          <p:nvPr/>
        </p:nvSpPr>
        <p:spPr>
          <a:xfrm>
            <a:off x="2571750" y="2598738"/>
            <a:ext cx="6248400" cy="1008062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/>
              <a:t>зовнішньоекономічні</a:t>
            </a:r>
            <a:r>
              <a:rPr lang="ru-RU" sz="1600" dirty="0"/>
              <a:t> </a:t>
            </a:r>
            <a:r>
              <a:rPr lang="ru-RU" sz="1600" dirty="0" err="1"/>
              <a:t>господарські</a:t>
            </a:r>
            <a:r>
              <a:rPr lang="ru-RU" sz="1600" dirty="0"/>
              <a:t> </a:t>
            </a:r>
            <a:r>
              <a:rPr lang="ru-RU" sz="1600" dirty="0" err="1"/>
              <a:t>операції</a:t>
            </a:r>
            <a:r>
              <a:rPr lang="ru-RU" sz="1600" dirty="0"/>
              <a:t> з продажу та/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придбання</a:t>
            </a:r>
            <a:r>
              <a:rPr lang="ru-RU" sz="1600" dirty="0"/>
              <a:t> </a:t>
            </a:r>
            <a:r>
              <a:rPr lang="ru-RU" sz="1600" dirty="0" err="1"/>
              <a:t>товарів</a:t>
            </a:r>
            <a:r>
              <a:rPr lang="ru-RU" sz="1600" dirty="0"/>
              <a:t> та/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послуг</a:t>
            </a:r>
            <a:r>
              <a:rPr lang="ru-RU" sz="1600" dirty="0"/>
              <a:t> через </a:t>
            </a:r>
            <a:r>
              <a:rPr lang="ru-RU" sz="1600" dirty="0" err="1"/>
              <a:t>комісіонерів-нерезидентів</a:t>
            </a:r>
            <a:endParaRPr lang="uk-UA" sz="1600" dirty="0"/>
          </a:p>
        </p:txBody>
      </p:sp>
      <p:sp>
        <p:nvSpPr>
          <p:cNvPr id="8" name="Штриховая стрелка вправо 7">
            <a:extLst>
              <a:ext uri="{FF2B5EF4-FFF2-40B4-BE49-F238E27FC236}">
                <a16:creationId xmlns:a16="http://schemas.microsoft.com/office/drawing/2014/main" id="{1845C0DC-88A0-F9E5-8A3B-98A98F91C0A5}"/>
              </a:ext>
            </a:extLst>
          </p:cNvPr>
          <p:cNvSpPr/>
          <p:nvPr/>
        </p:nvSpPr>
        <p:spPr>
          <a:xfrm>
            <a:off x="928688" y="25987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77775164-C45D-B974-AF2F-FA8350292CB8}"/>
              </a:ext>
            </a:extLst>
          </p:cNvPr>
          <p:cNvSpPr/>
          <p:nvPr/>
        </p:nvSpPr>
        <p:spPr>
          <a:xfrm>
            <a:off x="2571750" y="3708400"/>
            <a:ext cx="6248400" cy="141128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/>
              <a:t>господарські</a:t>
            </a:r>
            <a:r>
              <a:rPr lang="ru-RU" sz="1600" dirty="0"/>
              <a:t> </a:t>
            </a:r>
            <a:r>
              <a:rPr lang="ru-RU" sz="1600" dirty="0" err="1"/>
              <a:t>операції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здійснюються</a:t>
            </a:r>
            <a:r>
              <a:rPr lang="ru-RU" sz="1600" dirty="0"/>
              <a:t> з нерезидентами, </a:t>
            </a:r>
            <a:r>
              <a:rPr lang="ru-RU" sz="1600" dirty="0" err="1"/>
              <a:t>зареєстрованими</a:t>
            </a:r>
            <a:r>
              <a:rPr lang="ru-RU" sz="1600" dirty="0"/>
              <a:t> у державах (на </a:t>
            </a:r>
            <a:r>
              <a:rPr lang="ru-RU" sz="1600" dirty="0" err="1"/>
              <a:t>територіях</a:t>
            </a:r>
            <a:r>
              <a:rPr lang="ru-RU" sz="1600" dirty="0"/>
              <a:t>), </a:t>
            </a:r>
            <a:r>
              <a:rPr lang="ru-RU" sz="1600" dirty="0" err="1"/>
              <a:t>включених</a:t>
            </a:r>
            <a:r>
              <a:rPr lang="ru-RU" sz="1600" dirty="0"/>
              <a:t> до </a:t>
            </a:r>
            <a:r>
              <a:rPr lang="ru-RU" sz="1600" dirty="0" err="1">
                <a:hlinkClick r:id="rId2"/>
              </a:rPr>
              <a:t>переліку</a:t>
            </a:r>
            <a:r>
              <a:rPr lang="ru-RU" sz="1600" dirty="0">
                <a:hlinkClick r:id="rId2"/>
              </a:rPr>
              <a:t> держав (</a:t>
            </a:r>
            <a:r>
              <a:rPr lang="ru-RU" sz="1600" dirty="0" err="1">
                <a:hlinkClick r:id="rId2"/>
              </a:rPr>
              <a:t>територій</a:t>
            </a:r>
            <a:r>
              <a:rPr lang="ru-RU" sz="1600" dirty="0">
                <a:hlinkClick r:id="rId2"/>
              </a:rPr>
              <a:t>)</a:t>
            </a:r>
            <a:r>
              <a:rPr lang="ru-RU" sz="1600" dirty="0"/>
              <a:t>, </a:t>
            </a:r>
            <a:r>
              <a:rPr lang="ru-RU" sz="1600" dirty="0" err="1"/>
              <a:t>затвердженого</a:t>
            </a:r>
            <a:r>
              <a:rPr lang="ru-RU" sz="1600" dirty="0"/>
              <a:t> </a:t>
            </a:r>
            <a:r>
              <a:rPr lang="ru-RU" sz="1600" dirty="0" err="1"/>
              <a:t>Кабінетом</a:t>
            </a:r>
            <a:r>
              <a:rPr lang="ru-RU" sz="1600" dirty="0"/>
              <a:t> </a:t>
            </a:r>
            <a:r>
              <a:rPr lang="ru-RU" sz="1600" dirty="0" err="1"/>
              <a:t>Міністрів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які</a:t>
            </a:r>
            <a:r>
              <a:rPr lang="ru-RU" sz="1600" dirty="0"/>
              <a:t> є резидентами </a:t>
            </a:r>
            <a:r>
              <a:rPr lang="ru-RU" sz="1600" dirty="0" err="1"/>
              <a:t>цих</a:t>
            </a:r>
            <a:r>
              <a:rPr lang="ru-RU" sz="1600" dirty="0"/>
              <a:t> держав</a:t>
            </a:r>
            <a:endParaRPr lang="uk-UA" sz="1600" dirty="0"/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15F677C9-6997-F9EF-D189-C1B2941B6CC1}"/>
              </a:ext>
            </a:extLst>
          </p:cNvPr>
          <p:cNvSpPr/>
          <p:nvPr/>
        </p:nvSpPr>
        <p:spPr>
          <a:xfrm>
            <a:off x="928688" y="37084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29A15498-31C2-C3FA-87F4-0248E29B484B}"/>
              </a:ext>
            </a:extLst>
          </p:cNvPr>
          <p:cNvSpPr/>
          <p:nvPr/>
        </p:nvSpPr>
        <p:spPr>
          <a:xfrm>
            <a:off x="2571750" y="5221288"/>
            <a:ext cx="6248400" cy="14097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/>
              <a:t>господарські</a:t>
            </a:r>
            <a:r>
              <a:rPr lang="ru-RU" sz="1600" dirty="0"/>
              <a:t> </a:t>
            </a:r>
            <a:r>
              <a:rPr lang="ru-RU" sz="1600" dirty="0" err="1"/>
              <a:t>операції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здійснюються</a:t>
            </a:r>
            <a:r>
              <a:rPr lang="ru-RU" sz="1600" dirty="0"/>
              <a:t> з нерезидентами, </a:t>
            </a:r>
            <a:r>
              <a:rPr lang="ru-RU" sz="1600" dirty="0" err="1"/>
              <a:t>які</a:t>
            </a:r>
            <a:r>
              <a:rPr lang="ru-RU" sz="1600" dirty="0"/>
              <a:t> не </a:t>
            </a:r>
            <a:r>
              <a:rPr lang="ru-RU" sz="1600" dirty="0" err="1"/>
              <a:t>сплачують</a:t>
            </a:r>
            <a:r>
              <a:rPr lang="ru-RU" sz="1600" dirty="0"/>
              <a:t> </a:t>
            </a:r>
            <a:r>
              <a:rPr lang="ru-RU" sz="1600" dirty="0" err="1"/>
              <a:t>податок</a:t>
            </a:r>
            <a:r>
              <a:rPr lang="ru-RU" sz="1600" dirty="0"/>
              <a:t> на </a:t>
            </a:r>
            <a:r>
              <a:rPr lang="ru-RU" sz="1600" dirty="0" err="1"/>
              <a:t>прибуток</a:t>
            </a:r>
            <a:r>
              <a:rPr lang="ru-RU" sz="1600" dirty="0"/>
              <a:t> (</a:t>
            </a:r>
            <a:r>
              <a:rPr lang="ru-RU" sz="1600" dirty="0" err="1"/>
              <a:t>корпоративний</a:t>
            </a:r>
            <a:r>
              <a:rPr lang="ru-RU" sz="1600" dirty="0"/>
              <a:t> </a:t>
            </a:r>
            <a:r>
              <a:rPr lang="ru-RU" sz="1600" dirty="0" err="1"/>
              <a:t>податок</a:t>
            </a:r>
            <a:r>
              <a:rPr lang="ru-RU" sz="1600" dirty="0"/>
              <a:t>), у тому </a:t>
            </a:r>
            <a:r>
              <a:rPr lang="ru-RU" sz="1600" dirty="0" err="1"/>
              <a:t>числі</a:t>
            </a:r>
            <a:r>
              <a:rPr lang="ru-RU" sz="1600" dirty="0"/>
              <a:t> з </a:t>
            </a:r>
            <a:r>
              <a:rPr lang="ru-RU" sz="1600" dirty="0" err="1"/>
              <a:t>доходів</a:t>
            </a:r>
            <a:r>
              <a:rPr lang="ru-RU" sz="1600" dirty="0"/>
              <a:t>, </a:t>
            </a:r>
            <a:r>
              <a:rPr lang="ru-RU" sz="1600" dirty="0" err="1"/>
              <a:t>отриманих</a:t>
            </a:r>
            <a:r>
              <a:rPr lang="ru-RU" sz="1600" dirty="0"/>
              <a:t> за межами </a:t>
            </a:r>
            <a:r>
              <a:rPr lang="ru-RU" sz="1600" dirty="0" err="1"/>
              <a:t>держави</a:t>
            </a:r>
            <a:r>
              <a:rPr lang="ru-RU" sz="1600" dirty="0"/>
              <a:t> </a:t>
            </a:r>
            <a:r>
              <a:rPr lang="ru-RU" sz="1600" dirty="0" err="1"/>
              <a:t>реєстрації</a:t>
            </a:r>
            <a:r>
              <a:rPr lang="ru-RU" sz="1600" dirty="0"/>
              <a:t> таких </a:t>
            </a:r>
            <a:r>
              <a:rPr lang="ru-RU" sz="1600" dirty="0" err="1"/>
              <a:t>нерезидентів</a:t>
            </a:r>
            <a:r>
              <a:rPr lang="ru-RU" sz="1600" dirty="0"/>
              <a:t>, та/</a:t>
            </a:r>
            <a:r>
              <a:rPr lang="ru-RU" sz="1600" dirty="0" err="1"/>
              <a:t>або</a:t>
            </a:r>
            <a:r>
              <a:rPr lang="ru-RU" sz="1600" dirty="0"/>
              <a:t> не є </a:t>
            </a:r>
            <a:r>
              <a:rPr lang="ru-RU" sz="1600" dirty="0" err="1"/>
              <a:t>податковими</a:t>
            </a:r>
            <a:r>
              <a:rPr lang="ru-RU" sz="1600" dirty="0"/>
              <a:t> резидентами </a:t>
            </a:r>
            <a:r>
              <a:rPr lang="ru-RU" sz="1600" dirty="0" err="1"/>
              <a:t>держави</a:t>
            </a:r>
            <a:r>
              <a:rPr lang="ru-RU" sz="1600" dirty="0"/>
              <a:t>, в </a:t>
            </a:r>
            <a:r>
              <a:rPr lang="ru-RU" sz="1600" dirty="0" err="1"/>
              <a:t>якій</a:t>
            </a:r>
            <a:r>
              <a:rPr lang="ru-RU" sz="1600" dirty="0"/>
              <a:t> вони </a:t>
            </a:r>
            <a:r>
              <a:rPr lang="ru-RU" sz="1600" dirty="0" err="1"/>
              <a:t>зареєстровані</a:t>
            </a:r>
            <a:r>
              <a:rPr lang="ru-RU" sz="1600" dirty="0"/>
              <a:t> як </a:t>
            </a:r>
            <a:r>
              <a:rPr lang="ru-RU" sz="1600" dirty="0" err="1"/>
              <a:t>юридичні</a:t>
            </a:r>
            <a:r>
              <a:rPr lang="ru-RU" sz="1600" dirty="0"/>
              <a:t> особи</a:t>
            </a:r>
            <a:endParaRPr lang="uk-UA" sz="1600" dirty="0"/>
          </a:p>
        </p:txBody>
      </p:sp>
      <p:sp>
        <p:nvSpPr>
          <p:cNvPr id="13" name="Штриховая стрелка вправо 12">
            <a:extLst>
              <a:ext uri="{FF2B5EF4-FFF2-40B4-BE49-F238E27FC236}">
                <a16:creationId xmlns:a16="http://schemas.microsoft.com/office/drawing/2014/main" id="{E37528FA-E72C-B10E-57A9-1A9A8A365440}"/>
              </a:ext>
            </a:extLst>
          </p:cNvPr>
          <p:cNvSpPr/>
          <p:nvPr/>
        </p:nvSpPr>
        <p:spPr>
          <a:xfrm>
            <a:off x="928688" y="52212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41DBFD04-9AF1-E9B1-D5A9-CAC8F3251724}"/>
              </a:ext>
            </a:extLst>
          </p:cNvPr>
          <p:cNvSpPr/>
          <p:nvPr/>
        </p:nvSpPr>
        <p:spPr>
          <a:xfrm>
            <a:off x="827088" y="317500"/>
            <a:ext cx="7272337" cy="576263"/>
          </a:xfrm>
          <a:prstGeom prst="snip2Diag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 err="1"/>
              <a:t>Господарські</a:t>
            </a:r>
            <a:r>
              <a:rPr lang="ru-RU" sz="2400" i="1" dirty="0"/>
              <a:t> </a:t>
            </a:r>
            <a:r>
              <a:rPr lang="ru-RU" sz="2400" i="1" dirty="0" err="1"/>
              <a:t>операції</a:t>
            </a:r>
            <a:r>
              <a:rPr lang="ru-RU" sz="2400" i="1" dirty="0"/>
              <a:t> </a:t>
            </a:r>
            <a:r>
              <a:rPr lang="ru-RU" sz="2400" i="1" dirty="0" err="1"/>
              <a:t>визнаються</a:t>
            </a:r>
            <a:r>
              <a:rPr lang="ru-RU" sz="2400" i="1" dirty="0"/>
              <a:t> </a:t>
            </a:r>
            <a:r>
              <a:rPr lang="ru-RU" sz="2400" i="1" dirty="0" err="1"/>
              <a:t>контрольованими</a:t>
            </a:r>
            <a:endParaRPr lang="uk-UA" sz="2200" b="1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с двумя вырезанными противолежащими углами 11">
            <a:extLst>
              <a:ext uri="{FF2B5EF4-FFF2-40B4-BE49-F238E27FC236}">
                <a16:creationId xmlns:a16="http://schemas.microsoft.com/office/drawing/2014/main" id="{AB358B0F-2270-08D4-EBB8-3259549426C1}"/>
              </a:ext>
            </a:extLst>
          </p:cNvPr>
          <p:cNvSpPr/>
          <p:nvPr/>
        </p:nvSpPr>
        <p:spPr>
          <a:xfrm>
            <a:off x="1484313" y="1039813"/>
            <a:ext cx="6248400" cy="9366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/>
              <a:t>ЗА ОДНОЧАСНОГО ВИКОНАННЯ  УМОВ</a:t>
            </a:r>
            <a:endParaRPr lang="uk-UA" sz="2000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FA1B1D9A-1899-BD66-C9B7-89D709158F07}"/>
              </a:ext>
            </a:extLst>
          </p:cNvPr>
          <p:cNvSpPr/>
          <p:nvPr/>
        </p:nvSpPr>
        <p:spPr>
          <a:xfrm>
            <a:off x="250825" y="2276475"/>
            <a:ext cx="3529013" cy="3600450"/>
          </a:xfrm>
          <a:prstGeom prst="snip2Diag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 err="1"/>
              <a:t>річний</a:t>
            </a:r>
            <a:r>
              <a:rPr lang="ru-RU" i="1" dirty="0"/>
              <a:t> </a:t>
            </a:r>
            <a:r>
              <a:rPr lang="ru-RU" i="1" dirty="0" err="1"/>
              <a:t>дохід</a:t>
            </a:r>
            <a:r>
              <a:rPr lang="ru-RU" i="1" dirty="0"/>
              <a:t> </a:t>
            </a:r>
            <a:r>
              <a:rPr lang="ru-RU" i="1" dirty="0" err="1"/>
              <a:t>платника</a:t>
            </a:r>
            <a:r>
              <a:rPr lang="ru-RU" i="1" dirty="0"/>
              <a:t> </a:t>
            </a:r>
            <a:r>
              <a:rPr lang="ru-RU" i="1" dirty="0" err="1"/>
              <a:t>податків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будь-</a:t>
            </a:r>
            <a:r>
              <a:rPr lang="ru-RU" i="1" dirty="0" err="1"/>
              <a:t>якої</a:t>
            </a:r>
            <a:r>
              <a:rPr lang="ru-RU" i="1" dirty="0"/>
              <a:t> </a:t>
            </a:r>
            <a:r>
              <a:rPr lang="ru-RU" i="1" dirty="0" err="1"/>
              <a:t>діяльності</a:t>
            </a:r>
            <a:r>
              <a:rPr lang="ru-RU" i="1" dirty="0"/>
              <a:t>, </a:t>
            </a:r>
            <a:r>
              <a:rPr lang="ru-RU" i="1" dirty="0" err="1"/>
              <a:t>визначений</a:t>
            </a:r>
            <a:r>
              <a:rPr lang="ru-RU" i="1" dirty="0"/>
              <a:t> за правилами </a:t>
            </a:r>
            <a:r>
              <a:rPr lang="ru-RU" i="1" dirty="0" err="1"/>
              <a:t>бухгалтерського</a:t>
            </a:r>
            <a:r>
              <a:rPr lang="ru-RU" i="1" dirty="0"/>
              <a:t> </a:t>
            </a:r>
            <a:r>
              <a:rPr lang="ru-RU" i="1" dirty="0" err="1"/>
              <a:t>обліку</a:t>
            </a:r>
            <a:r>
              <a:rPr lang="ru-RU" i="1" dirty="0"/>
              <a:t>, </a:t>
            </a:r>
            <a:r>
              <a:rPr lang="ru-RU" i="1" dirty="0" err="1"/>
              <a:t>перевищує</a:t>
            </a:r>
            <a:r>
              <a:rPr lang="ru-RU" i="1" dirty="0"/>
              <a:t> 150 </a:t>
            </a:r>
            <a:r>
              <a:rPr lang="ru-RU" i="1" dirty="0" err="1"/>
              <a:t>мільйонів</a:t>
            </a:r>
            <a:r>
              <a:rPr lang="ru-RU" i="1" dirty="0"/>
              <a:t> </a:t>
            </a:r>
            <a:r>
              <a:rPr lang="ru-RU" i="1" dirty="0" err="1"/>
              <a:t>гривень</a:t>
            </a:r>
            <a:r>
              <a:rPr lang="ru-RU" i="1" dirty="0"/>
              <a:t> (за </a:t>
            </a:r>
            <a:r>
              <a:rPr lang="ru-RU" i="1" dirty="0" err="1"/>
              <a:t>вирахуванням</a:t>
            </a:r>
            <a:r>
              <a:rPr lang="ru-RU" i="1" dirty="0"/>
              <a:t> </a:t>
            </a:r>
            <a:r>
              <a:rPr lang="ru-RU" i="1" dirty="0" err="1"/>
              <a:t>непрямих</a:t>
            </a:r>
            <a:r>
              <a:rPr lang="ru-RU" i="1" dirty="0"/>
              <a:t> </a:t>
            </a:r>
            <a:r>
              <a:rPr lang="ru-RU" i="1" dirty="0" err="1"/>
              <a:t>податків</a:t>
            </a:r>
            <a:r>
              <a:rPr lang="ru-RU" i="1" dirty="0"/>
              <a:t>) за </a:t>
            </a:r>
            <a:r>
              <a:rPr lang="ru-RU" i="1" dirty="0" err="1"/>
              <a:t>відповідний</a:t>
            </a:r>
            <a:r>
              <a:rPr lang="ru-RU" i="1" dirty="0"/>
              <a:t> </a:t>
            </a:r>
            <a:r>
              <a:rPr lang="ru-RU" i="1" dirty="0" err="1"/>
              <a:t>податковий</a:t>
            </a:r>
            <a:r>
              <a:rPr lang="ru-RU" i="1" dirty="0"/>
              <a:t> (</a:t>
            </a:r>
            <a:r>
              <a:rPr lang="ru-RU" i="1" dirty="0" err="1"/>
              <a:t>звітний</a:t>
            </a:r>
            <a:r>
              <a:rPr lang="ru-RU" i="1" dirty="0"/>
              <a:t>) </a:t>
            </a:r>
            <a:r>
              <a:rPr lang="ru-RU" i="1" dirty="0" err="1"/>
              <a:t>рік</a:t>
            </a: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16" name="Прямоугольник с двумя вырезанными противолежащими углами 15">
            <a:extLst>
              <a:ext uri="{FF2B5EF4-FFF2-40B4-BE49-F238E27FC236}">
                <a16:creationId xmlns:a16="http://schemas.microsoft.com/office/drawing/2014/main" id="{A64C80AD-82E3-AEAA-1428-3BE0DD3663A9}"/>
              </a:ext>
            </a:extLst>
          </p:cNvPr>
          <p:cNvSpPr/>
          <p:nvPr/>
        </p:nvSpPr>
        <p:spPr>
          <a:xfrm>
            <a:off x="4633913" y="2276475"/>
            <a:ext cx="3683000" cy="3600450"/>
          </a:xfrm>
          <a:prstGeom prst="snip2Diag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 err="1"/>
              <a:t>обсяг</a:t>
            </a:r>
            <a:r>
              <a:rPr lang="ru-RU" i="1" dirty="0"/>
              <a:t> таких </a:t>
            </a:r>
            <a:r>
              <a:rPr lang="ru-RU" i="1" dirty="0" err="1"/>
              <a:t>господарських</a:t>
            </a:r>
            <a:r>
              <a:rPr lang="ru-RU" i="1" dirty="0"/>
              <a:t> </a:t>
            </a:r>
            <a:r>
              <a:rPr lang="ru-RU" i="1" dirty="0" err="1"/>
              <a:t>операцій</a:t>
            </a:r>
            <a:r>
              <a:rPr lang="ru-RU" i="1" dirty="0"/>
              <a:t> </a:t>
            </a:r>
            <a:r>
              <a:rPr lang="ru-RU" i="1" dirty="0" err="1"/>
              <a:t>платника</a:t>
            </a:r>
            <a:r>
              <a:rPr lang="ru-RU" i="1" dirty="0"/>
              <a:t> </a:t>
            </a:r>
            <a:r>
              <a:rPr lang="ru-RU" i="1" dirty="0" err="1"/>
              <a:t>податків</a:t>
            </a:r>
            <a:r>
              <a:rPr lang="ru-RU" i="1" dirty="0"/>
              <a:t> з </a:t>
            </a:r>
            <a:r>
              <a:rPr lang="ru-RU" i="1" dirty="0" err="1"/>
              <a:t>кожним</a:t>
            </a:r>
            <a:r>
              <a:rPr lang="ru-RU" i="1" dirty="0"/>
              <a:t> контрагентом, </a:t>
            </a:r>
            <a:r>
              <a:rPr lang="ru-RU" i="1" dirty="0" err="1"/>
              <a:t>визначений</a:t>
            </a:r>
            <a:r>
              <a:rPr lang="ru-RU" i="1" dirty="0"/>
              <a:t> за правилами </a:t>
            </a:r>
            <a:r>
              <a:rPr lang="ru-RU" i="1" dirty="0" err="1"/>
              <a:t>бухгалтерського</a:t>
            </a:r>
            <a:r>
              <a:rPr lang="ru-RU" i="1" dirty="0"/>
              <a:t> </a:t>
            </a:r>
            <a:r>
              <a:rPr lang="ru-RU" i="1" dirty="0" err="1"/>
              <a:t>обліку</a:t>
            </a:r>
            <a:r>
              <a:rPr lang="ru-RU" i="1" dirty="0"/>
              <a:t>, </a:t>
            </a:r>
            <a:r>
              <a:rPr lang="ru-RU" i="1" dirty="0" err="1"/>
              <a:t>перевищує</a:t>
            </a:r>
            <a:r>
              <a:rPr lang="ru-RU" i="1" dirty="0"/>
              <a:t> 10 </a:t>
            </a:r>
            <a:r>
              <a:rPr lang="ru-RU" i="1" dirty="0" err="1"/>
              <a:t>мільйонів</a:t>
            </a:r>
            <a:r>
              <a:rPr lang="ru-RU" i="1" dirty="0"/>
              <a:t> </a:t>
            </a:r>
            <a:r>
              <a:rPr lang="ru-RU" i="1" dirty="0" err="1"/>
              <a:t>гривень</a:t>
            </a:r>
            <a:r>
              <a:rPr lang="ru-RU" i="1" dirty="0"/>
              <a:t> (за </a:t>
            </a:r>
            <a:r>
              <a:rPr lang="ru-RU" i="1" dirty="0" err="1"/>
              <a:t>вирахуванням</a:t>
            </a:r>
            <a:r>
              <a:rPr lang="ru-RU" i="1" dirty="0"/>
              <a:t> </a:t>
            </a:r>
            <a:r>
              <a:rPr lang="ru-RU" i="1" dirty="0" err="1"/>
              <a:t>непрямих</a:t>
            </a:r>
            <a:r>
              <a:rPr lang="ru-RU" i="1" dirty="0"/>
              <a:t> </a:t>
            </a:r>
            <a:r>
              <a:rPr lang="ru-RU" i="1" dirty="0" err="1"/>
              <a:t>податків</a:t>
            </a:r>
            <a:r>
              <a:rPr lang="ru-RU" i="1" dirty="0"/>
              <a:t>) за </a:t>
            </a:r>
            <a:r>
              <a:rPr lang="ru-RU" i="1" dirty="0" err="1"/>
              <a:t>відповідний</a:t>
            </a:r>
            <a:r>
              <a:rPr lang="ru-RU" i="1" dirty="0"/>
              <a:t> </a:t>
            </a:r>
            <a:r>
              <a:rPr lang="ru-RU" i="1" dirty="0" err="1"/>
              <a:t>податковий</a:t>
            </a:r>
            <a:r>
              <a:rPr lang="ru-RU" i="1" dirty="0"/>
              <a:t> (</a:t>
            </a:r>
            <a:r>
              <a:rPr lang="ru-RU" i="1" dirty="0" err="1"/>
              <a:t>звітний</a:t>
            </a:r>
            <a:r>
              <a:rPr lang="ru-RU" i="1" dirty="0"/>
              <a:t>) </a:t>
            </a:r>
            <a:r>
              <a:rPr lang="ru-RU" i="1" dirty="0" err="1"/>
              <a:t>рік</a:t>
            </a:r>
            <a:endParaRPr lang="uk-UA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4EAA0D7-64C6-54D3-0066-DF9019AD9E2C}"/>
              </a:ext>
            </a:extLst>
          </p:cNvPr>
          <p:cNvSpPr/>
          <p:nvPr/>
        </p:nvSpPr>
        <p:spPr>
          <a:xfrm>
            <a:off x="571472" y="332656"/>
            <a:ext cx="8249000" cy="86409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err="1"/>
              <a:t>Господарські</a:t>
            </a:r>
            <a:r>
              <a:rPr lang="ru-RU" sz="2800" dirty="0"/>
              <a:t> </a:t>
            </a:r>
            <a:r>
              <a:rPr lang="ru-RU" sz="2800" dirty="0" err="1"/>
              <a:t>операції</a:t>
            </a:r>
            <a:r>
              <a:rPr lang="ru-RU" sz="2800" dirty="0"/>
              <a:t> </a:t>
            </a:r>
            <a:r>
              <a:rPr lang="ru-RU" sz="2800" dirty="0" err="1"/>
              <a:t>відповідають</a:t>
            </a:r>
            <a:r>
              <a:rPr lang="ru-RU" sz="2800" dirty="0"/>
              <a:t> принципу “</a:t>
            </a:r>
            <a:r>
              <a:rPr lang="ru-RU" sz="2800" dirty="0" err="1"/>
              <a:t>витягнутої</a:t>
            </a:r>
            <a:r>
              <a:rPr lang="ru-RU" sz="2800" dirty="0"/>
              <a:t> руки”</a:t>
            </a:r>
            <a:endParaRPr lang="uk-UA" sz="2300" b="1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7BE825BB-C9F6-C407-432D-E8C75BAE1120}"/>
              </a:ext>
            </a:extLst>
          </p:cNvPr>
          <p:cNvSpPr/>
          <p:nvPr/>
        </p:nvSpPr>
        <p:spPr>
          <a:xfrm>
            <a:off x="900113" y="1341438"/>
            <a:ext cx="5500687" cy="3810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/>
              <a:t>ЗА УМОВ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5CFCC095-3863-6E99-294A-AA9C7E5385B6}"/>
              </a:ext>
            </a:extLst>
          </p:cNvPr>
          <p:cNvSpPr/>
          <p:nvPr/>
        </p:nvSpPr>
        <p:spPr>
          <a:xfrm>
            <a:off x="1692275" y="1787525"/>
            <a:ext cx="7127875" cy="166211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/>
              <a:t>якщо</a:t>
            </a:r>
            <a:r>
              <a:rPr lang="ru-RU" sz="1600" dirty="0"/>
              <a:t> </a:t>
            </a:r>
            <a:r>
              <a:rPr lang="ru-RU" sz="1600" dirty="0" err="1"/>
              <a:t>ціни</a:t>
            </a:r>
            <a:r>
              <a:rPr lang="ru-RU" sz="1600" dirty="0"/>
              <a:t> (</a:t>
            </a:r>
            <a:r>
              <a:rPr lang="ru-RU" sz="1600" dirty="0" err="1"/>
              <a:t>націнки</a:t>
            </a:r>
            <a:r>
              <a:rPr lang="ru-RU" sz="1600" dirty="0"/>
              <a:t>) на </a:t>
            </a:r>
            <a:r>
              <a:rPr lang="ru-RU" sz="1600" dirty="0" err="1"/>
              <a:t>товари</a:t>
            </a:r>
            <a:r>
              <a:rPr lang="ru-RU" sz="1600" dirty="0"/>
              <a:t> (</a:t>
            </a:r>
            <a:r>
              <a:rPr lang="ru-RU" sz="1600" dirty="0" err="1"/>
              <a:t>роботи</a:t>
            </a:r>
            <a:r>
              <a:rPr lang="ru-RU" sz="1600" dirty="0"/>
              <a:t>, </a:t>
            </a:r>
            <a:r>
              <a:rPr lang="ru-RU" sz="1600" dirty="0" err="1"/>
              <a:t>послуги</a:t>
            </a:r>
            <a:r>
              <a:rPr lang="ru-RU" sz="1600" dirty="0"/>
              <a:t>) </a:t>
            </a:r>
            <a:r>
              <a:rPr lang="ru-RU" sz="1600" dirty="0" err="1"/>
              <a:t>підлягають</a:t>
            </a:r>
            <a:r>
              <a:rPr lang="ru-RU" sz="1600" dirty="0"/>
              <a:t> державному </a:t>
            </a:r>
            <a:r>
              <a:rPr lang="ru-RU" sz="1600" dirty="0" err="1"/>
              <a:t>регулюванню</a:t>
            </a:r>
            <a:r>
              <a:rPr lang="ru-RU" sz="1600" dirty="0"/>
              <a:t> </a:t>
            </a:r>
            <a:r>
              <a:rPr lang="ru-RU" sz="1600" dirty="0" err="1"/>
              <a:t>згідно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законодавством</a:t>
            </a:r>
            <a:r>
              <a:rPr lang="ru-RU" sz="1600" dirty="0"/>
              <a:t>, </a:t>
            </a:r>
            <a:r>
              <a:rPr lang="ru-RU" sz="1600" dirty="0" err="1"/>
              <a:t>ціна</a:t>
            </a:r>
            <a:r>
              <a:rPr lang="ru-RU" sz="1600" dirty="0"/>
              <a:t> </a:t>
            </a:r>
            <a:r>
              <a:rPr lang="ru-RU" sz="1600" dirty="0" err="1"/>
              <a:t>вважається</a:t>
            </a:r>
            <a:r>
              <a:rPr lang="ru-RU" sz="1600" dirty="0"/>
              <a:t> такою,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відповідає</a:t>
            </a:r>
            <a:r>
              <a:rPr lang="ru-RU" sz="1600" dirty="0"/>
              <a:t> принципу “</a:t>
            </a:r>
            <a:r>
              <a:rPr lang="ru-RU" sz="1600" dirty="0" err="1"/>
              <a:t>витягнутої</a:t>
            </a:r>
            <a:r>
              <a:rPr lang="ru-RU" sz="1600" dirty="0"/>
              <a:t> руки”, </a:t>
            </a:r>
            <a:r>
              <a:rPr lang="ru-RU" sz="1600" dirty="0" err="1"/>
              <a:t>якщо</a:t>
            </a:r>
            <a:r>
              <a:rPr lang="ru-RU" sz="1600" dirty="0"/>
              <a:t> вона </a:t>
            </a:r>
            <a:r>
              <a:rPr lang="ru-RU" sz="1600" dirty="0" err="1"/>
              <a:t>встановлена</a:t>
            </a:r>
            <a:r>
              <a:rPr lang="ru-RU" sz="1600" dirty="0"/>
              <a:t> </a:t>
            </a:r>
            <a:r>
              <a:rPr lang="ru-RU" sz="1600" dirty="0" err="1"/>
              <a:t>відповідно</a:t>
            </a:r>
            <a:r>
              <a:rPr lang="ru-RU" sz="1600" dirty="0"/>
              <a:t> до правил такого </a:t>
            </a:r>
            <a:r>
              <a:rPr lang="ru-RU" sz="1600" dirty="0" err="1"/>
              <a:t>регулювання</a:t>
            </a:r>
            <a:r>
              <a:rPr lang="ru-RU" sz="1600" dirty="0"/>
              <a:t>. Не </a:t>
            </a:r>
            <a:r>
              <a:rPr lang="ru-RU" sz="1600" dirty="0" err="1"/>
              <a:t>поширюється</a:t>
            </a:r>
            <a:r>
              <a:rPr lang="ru-RU" sz="1600" dirty="0"/>
              <a:t> на </a:t>
            </a:r>
            <a:r>
              <a:rPr lang="ru-RU" sz="1600" dirty="0" err="1"/>
              <a:t>випадки</a:t>
            </a:r>
            <a:r>
              <a:rPr lang="ru-RU" sz="1600" dirty="0"/>
              <a:t>, коли </a:t>
            </a:r>
            <a:r>
              <a:rPr lang="ru-RU" sz="1600" dirty="0" err="1"/>
              <a:t>встановлюється</a:t>
            </a:r>
            <a:r>
              <a:rPr lang="ru-RU" sz="1600" dirty="0"/>
              <a:t> </a:t>
            </a:r>
            <a:r>
              <a:rPr lang="ru-RU" sz="1600" dirty="0" err="1"/>
              <a:t>мінімальна</a:t>
            </a:r>
            <a:r>
              <a:rPr lang="ru-RU" sz="1600" dirty="0"/>
              <a:t> (максимальна) </a:t>
            </a:r>
            <a:r>
              <a:rPr lang="ru-RU" sz="1600" dirty="0" err="1"/>
              <a:t>ціна</a:t>
            </a:r>
            <a:r>
              <a:rPr lang="ru-RU" sz="1600" dirty="0"/>
              <a:t> (</a:t>
            </a:r>
            <a:r>
              <a:rPr lang="ru-RU" sz="1600" dirty="0" err="1"/>
              <a:t>націнка</a:t>
            </a:r>
            <a:r>
              <a:rPr lang="ru-RU" sz="1600" dirty="0"/>
              <a:t>) продажу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індикативна</a:t>
            </a:r>
            <a:r>
              <a:rPr lang="ru-RU" sz="1600" dirty="0"/>
              <a:t> </a:t>
            </a:r>
            <a:r>
              <a:rPr lang="ru-RU" sz="1600" dirty="0" err="1"/>
              <a:t>ціна</a:t>
            </a:r>
            <a:endParaRPr lang="uk-UA" sz="1600" dirty="0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801FD286-047A-FC8B-AAA6-8004DD3365EF}"/>
              </a:ext>
            </a:extLst>
          </p:cNvPr>
          <p:cNvSpPr/>
          <p:nvPr/>
        </p:nvSpPr>
        <p:spPr>
          <a:xfrm>
            <a:off x="257175" y="18542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B9F07181-4F91-A203-E0F1-00BF231E4FA8}"/>
              </a:ext>
            </a:extLst>
          </p:cNvPr>
          <p:cNvSpPr/>
          <p:nvPr/>
        </p:nvSpPr>
        <p:spPr>
          <a:xfrm>
            <a:off x="1779588" y="3546475"/>
            <a:ext cx="7113587" cy="9366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/>
              <a:t>якщо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час </a:t>
            </a:r>
            <a:r>
              <a:rPr lang="ru-RU" sz="1600" dirty="0" err="1"/>
              <a:t>здійснення</a:t>
            </a:r>
            <a:r>
              <a:rPr lang="ru-RU" sz="1600" dirty="0"/>
              <a:t> </a:t>
            </a:r>
            <a:r>
              <a:rPr lang="ru-RU" sz="1600" dirty="0" err="1"/>
              <a:t>операції</a:t>
            </a:r>
            <a:r>
              <a:rPr lang="ru-RU" sz="1600" dirty="0"/>
              <a:t> </a:t>
            </a:r>
            <a:r>
              <a:rPr lang="ru-RU" sz="1600" dirty="0" err="1"/>
              <a:t>обов’язковим</a:t>
            </a:r>
            <a:r>
              <a:rPr lang="ru-RU" sz="1600" dirty="0"/>
              <a:t> є </a:t>
            </a:r>
            <a:r>
              <a:rPr lang="ru-RU" sz="1600" dirty="0" err="1"/>
              <a:t>проведення</a:t>
            </a:r>
            <a:r>
              <a:rPr lang="ru-RU" sz="1600" dirty="0"/>
              <a:t> </a:t>
            </a:r>
            <a:r>
              <a:rPr lang="ru-RU" sz="1600" dirty="0" err="1"/>
              <a:t>оцінки</a:t>
            </a:r>
            <a:r>
              <a:rPr lang="ru-RU" sz="1600" dirty="0"/>
              <a:t>, </a:t>
            </a:r>
            <a:r>
              <a:rPr lang="ru-RU" sz="1600" dirty="0" err="1"/>
              <a:t>вартість</a:t>
            </a:r>
            <a:r>
              <a:rPr lang="ru-RU" sz="1600" dirty="0"/>
              <a:t> </a:t>
            </a:r>
            <a:r>
              <a:rPr lang="ru-RU" sz="1600" dirty="0" err="1"/>
              <a:t>об’єкта</a:t>
            </a:r>
            <a:r>
              <a:rPr lang="ru-RU" sz="1600" dirty="0"/>
              <a:t> </a:t>
            </a:r>
            <a:r>
              <a:rPr lang="ru-RU" sz="1600" dirty="0" err="1"/>
              <a:t>оцінки</a:t>
            </a:r>
            <a:r>
              <a:rPr lang="ru-RU" sz="1600" dirty="0"/>
              <a:t> є </a:t>
            </a:r>
            <a:r>
              <a:rPr lang="ru-RU" sz="1600" dirty="0" err="1"/>
              <a:t>підставою</a:t>
            </a:r>
            <a:r>
              <a:rPr lang="ru-RU" sz="1600" dirty="0"/>
              <a:t> для </a:t>
            </a:r>
            <a:r>
              <a:rPr lang="ru-RU" sz="1600" dirty="0" err="1"/>
              <a:t>встановлення</a:t>
            </a:r>
            <a:r>
              <a:rPr lang="ru-RU" sz="1600" dirty="0"/>
              <a:t> </a:t>
            </a:r>
            <a:r>
              <a:rPr lang="ru-RU" sz="1600" dirty="0" err="1"/>
              <a:t>відповідності</a:t>
            </a:r>
            <a:r>
              <a:rPr lang="ru-RU" sz="1600" dirty="0"/>
              <a:t> принципу “</a:t>
            </a:r>
            <a:r>
              <a:rPr lang="ru-RU" sz="1600" dirty="0" err="1"/>
              <a:t>витягнутої</a:t>
            </a:r>
            <a:r>
              <a:rPr lang="ru-RU" sz="1600" dirty="0"/>
              <a:t> руки” для </a:t>
            </a:r>
            <a:r>
              <a:rPr lang="ru-RU" sz="1600" dirty="0" err="1"/>
              <a:t>цілей</a:t>
            </a:r>
            <a:r>
              <a:rPr lang="ru-RU" sz="1600" dirty="0"/>
              <a:t> </a:t>
            </a:r>
            <a:r>
              <a:rPr lang="ru-RU" sz="1600" dirty="0" err="1"/>
              <a:t>оподаткування</a:t>
            </a:r>
            <a:endParaRPr lang="uk-UA" sz="1600" dirty="0"/>
          </a:p>
        </p:txBody>
      </p:sp>
      <p:sp>
        <p:nvSpPr>
          <p:cNvPr id="8" name="Штриховая стрелка вправо 7">
            <a:extLst>
              <a:ext uri="{FF2B5EF4-FFF2-40B4-BE49-F238E27FC236}">
                <a16:creationId xmlns:a16="http://schemas.microsoft.com/office/drawing/2014/main" id="{4C5E5787-0F7B-D7CE-DCC3-EBA03DD5B40D}"/>
              </a:ext>
            </a:extLst>
          </p:cNvPr>
          <p:cNvSpPr/>
          <p:nvPr/>
        </p:nvSpPr>
        <p:spPr>
          <a:xfrm>
            <a:off x="333375" y="35464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7F815B9B-148C-E443-9109-D5F302BD4323}"/>
              </a:ext>
            </a:extLst>
          </p:cNvPr>
          <p:cNvSpPr/>
          <p:nvPr/>
        </p:nvSpPr>
        <p:spPr>
          <a:xfrm>
            <a:off x="1779588" y="3500438"/>
            <a:ext cx="7113587" cy="9366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/>
              <a:t>якщо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час </a:t>
            </a:r>
            <a:r>
              <a:rPr lang="ru-RU" sz="1600" dirty="0" err="1"/>
              <a:t>здійснення</a:t>
            </a:r>
            <a:r>
              <a:rPr lang="ru-RU" sz="1600" dirty="0"/>
              <a:t> </a:t>
            </a:r>
            <a:r>
              <a:rPr lang="ru-RU" sz="1600" dirty="0" err="1"/>
              <a:t>операції</a:t>
            </a:r>
            <a:r>
              <a:rPr lang="ru-RU" sz="1600" dirty="0"/>
              <a:t> </a:t>
            </a:r>
            <a:r>
              <a:rPr lang="ru-RU" sz="1600" dirty="0" err="1"/>
              <a:t>обов’язковим</a:t>
            </a:r>
            <a:r>
              <a:rPr lang="ru-RU" sz="1600" dirty="0"/>
              <a:t> є </a:t>
            </a:r>
            <a:r>
              <a:rPr lang="ru-RU" sz="1600" dirty="0" err="1"/>
              <a:t>проведення</a:t>
            </a:r>
            <a:r>
              <a:rPr lang="ru-RU" sz="1600" dirty="0"/>
              <a:t> </a:t>
            </a:r>
            <a:r>
              <a:rPr lang="ru-RU" sz="1600" dirty="0" err="1"/>
              <a:t>оцінки</a:t>
            </a:r>
            <a:r>
              <a:rPr lang="ru-RU" sz="1600" dirty="0"/>
              <a:t>, </a:t>
            </a:r>
            <a:r>
              <a:rPr lang="ru-RU" sz="1600" dirty="0" err="1"/>
              <a:t>вартість</a:t>
            </a:r>
            <a:r>
              <a:rPr lang="ru-RU" sz="1600" dirty="0"/>
              <a:t> </a:t>
            </a:r>
            <a:r>
              <a:rPr lang="ru-RU" sz="1600" dirty="0" err="1"/>
              <a:t>об’єкта</a:t>
            </a:r>
            <a:r>
              <a:rPr lang="ru-RU" sz="1600" dirty="0"/>
              <a:t> </a:t>
            </a:r>
            <a:r>
              <a:rPr lang="ru-RU" sz="1600" dirty="0" err="1"/>
              <a:t>оцінки</a:t>
            </a:r>
            <a:r>
              <a:rPr lang="ru-RU" sz="1600" dirty="0"/>
              <a:t> є </a:t>
            </a:r>
            <a:r>
              <a:rPr lang="ru-RU" sz="1600" dirty="0" err="1"/>
              <a:t>підставою</a:t>
            </a:r>
            <a:r>
              <a:rPr lang="ru-RU" sz="1600" dirty="0"/>
              <a:t> для </a:t>
            </a:r>
            <a:r>
              <a:rPr lang="ru-RU" sz="1600" dirty="0" err="1"/>
              <a:t>встановлення</a:t>
            </a:r>
            <a:r>
              <a:rPr lang="ru-RU" sz="1600" dirty="0"/>
              <a:t> </a:t>
            </a:r>
            <a:r>
              <a:rPr lang="ru-RU" sz="1600" dirty="0" err="1"/>
              <a:t>відповідності</a:t>
            </a:r>
            <a:r>
              <a:rPr lang="ru-RU" sz="1600" dirty="0"/>
              <a:t> принципу “</a:t>
            </a:r>
            <a:r>
              <a:rPr lang="ru-RU" sz="1600" dirty="0" err="1"/>
              <a:t>витягнутої</a:t>
            </a:r>
            <a:r>
              <a:rPr lang="ru-RU" sz="1600" dirty="0"/>
              <a:t> руки” для </a:t>
            </a:r>
            <a:r>
              <a:rPr lang="ru-RU" sz="1600" dirty="0" err="1"/>
              <a:t>цілей</a:t>
            </a:r>
            <a:r>
              <a:rPr lang="ru-RU" sz="1600" dirty="0"/>
              <a:t> </a:t>
            </a:r>
            <a:r>
              <a:rPr lang="ru-RU" sz="1600" dirty="0" err="1"/>
              <a:t>оподаткування</a:t>
            </a:r>
            <a:endParaRPr lang="uk-UA" sz="1600" dirty="0"/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D5A4828E-8AB3-AA0B-9963-EF7A544A3479}"/>
              </a:ext>
            </a:extLst>
          </p:cNvPr>
          <p:cNvSpPr/>
          <p:nvPr/>
        </p:nvSpPr>
        <p:spPr>
          <a:xfrm>
            <a:off x="333375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B895F192-B9D5-AB12-FE30-7531AC9E2CF1}"/>
              </a:ext>
            </a:extLst>
          </p:cNvPr>
          <p:cNvSpPr/>
          <p:nvPr/>
        </p:nvSpPr>
        <p:spPr>
          <a:xfrm>
            <a:off x="1779588" y="4581525"/>
            <a:ext cx="7113587" cy="93503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у </a:t>
            </a:r>
            <a:r>
              <a:rPr lang="ru-RU" sz="1600" dirty="0" err="1"/>
              <a:t>разі</a:t>
            </a:r>
            <a:r>
              <a:rPr lang="ru-RU" sz="1600" dirty="0"/>
              <a:t> </a:t>
            </a:r>
            <a:r>
              <a:rPr lang="ru-RU" sz="1600" dirty="0" err="1"/>
              <a:t>проведення</a:t>
            </a:r>
            <a:r>
              <a:rPr lang="ru-RU" sz="1600" dirty="0"/>
              <a:t> </a:t>
            </a:r>
            <a:r>
              <a:rPr lang="ru-RU" sz="1600" dirty="0" err="1"/>
              <a:t>аукціону</a:t>
            </a:r>
            <a:r>
              <a:rPr lang="ru-RU" sz="1600" dirty="0"/>
              <a:t> (</a:t>
            </a:r>
            <a:r>
              <a:rPr lang="ru-RU" sz="1600" dirty="0" err="1"/>
              <a:t>публічних</a:t>
            </a:r>
            <a:r>
              <a:rPr lang="ru-RU" sz="1600" dirty="0"/>
              <a:t> </a:t>
            </a:r>
            <a:r>
              <a:rPr lang="ru-RU" sz="1600" dirty="0" err="1"/>
              <a:t>торгів</a:t>
            </a:r>
            <a:r>
              <a:rPr lang="ru-RU" sz="1600" dirty="0"/>
              <a:t>), </a:t>
            </a:r>
            <a:r>
              <a:rPr lang="ru-RU" sz="1600" dirty="0" err="1"/>
              <a:t>обов’язковість</a:t>
            </a:r>
            <a:r>
              <a:rPr lang="ru-RU" sz="1600" dirty="0"/>
              <a:t> </a:t>
            </a:r>
            <a:r>
              <a:rPr lang="ru-RU" sz="1600" dirty="0" err="1"/>
              <a:t>проведення</a:t>
            </a:r>
            <a:r>
              <a:rPr lang="ru-RU" sz="1600" dirty="0"/>
              <a:t> </a:t>
            </a:r>
            <a:r>
              <a:rPr lang="ru-RU" sz="1600" dirty="0" err="1"/>
              <a:t>якого</a:t>
            </a:r>
            <a:r>
              <a:rPr lang="ru-RU" sz="1600" dirty="0"/>
              <a:t> </a:t>
            </a:r>
            <a:r>
              <a:rPr lang="ru-RU" sz="1600" dirty="0" err="1"/>
              <a:t>визначена</a:t>
            </a:r>
            <a:r>
              <a:rPr lang="ru-RU" sz="1600" dirty="0"/>
              <a:t> законом, </a:t>
            </a:r>
            <a:r>
              <a:rPr lang="ru-RU" sz="1600" dirty="0" err="1"/>
              <a:t>умови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склалися</a:t>
            </a:r>
            <a:r>
              <a:rPr lang="ru-RU" sz="1600" dirty="0"/>
              <a:t> за результатами такого </a:t>
            </a:r>
            <a:r>
              <a:rPr lang="ru-RU" sz="1600" dirty="0" err="1"/>
              <a:t>аукціону</a:t>
            </a:r>
            <a:r>
              <a:rPr lang="ru-RU" sz="1600" dirty="0"/>
              <a:t> (</a:t>
            </a:r>
            <a:r>
              <a:rPr lang="ru-RU" sz="1600" dirty="0" err="1"/>
              <a:t>публічних</a:t>
            </a:r>
            <a:r>
              <a:rPr lang="ru-RU" sz="1600" dirty="0"/>
              <a:t> </a:t>
            </a:r>
            <a:r>
              <a:rPr lang="ru-RU" sz="1600" dirty="0" err="1"/>
              <a:t>торгів</a:t>
            </a:r>
            <a:r>
              <a:rPr lang="ru-RU" sz="1600" dirty="0"/>
              <a:t>), </a:t>
            </a:r>
            <a:r>
              <a:rPr lang="ru-RU" sz="1600" dirty="0" err="1"/>
              <a:t>визнаються</a:t>
            </a:r>
            <a:r>
              <a:rPr lang="ru-RU" sz="1600" dirty="0"/>
              <a:t> такими,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відповідають</a:t>
            </a:r>
            <a:r>
              <a:rPr lang="ru-RU" sz="1600" dirty="0"/>
              <a:t> принципу “</a:t>
            </a:r>
            <a:r>
              <a:rPr lang="ru-RU" sz="1600" dirty="0" err="1"/>
              <a:t>витягнутої</a:t>
            </a:r>
            <a:r>
              <a:rPr lang="ru-RU" sz="1600" dirty="0"/>
              <a:t> руки”</a:t>
            </a:r>
            <a:endParaRPr lang="uk-UA" sz="1600" dirty="0"/>
          </a:p>
        </p:txBody>
      </p:sp>
      <p:sp>
        <p:nvSpPr>
          <p:cNvPr id="13" name="Штриховая стрелка вправо 12">
            <a:extLst>
              <a:ext uri="{FF2B5EF4-FFF2-40B4-BE49-F238E27FC236}">
                <a16:creationId xmlns:a16="http://schemas.microsoft.com/office/drawing/2014/main" id="{B0EF5598-025F-D882-E459-C6250C1E9B7B}"/>
              </a:ext>
            </a:extLst>
          </p:cNvPr>
          <p:cNvSpPr/>
          <p:nvPr/>
        </p:nvSpPr>
        <p:spPr>
          <a:xfrm>
            <a:off x="333375" y="45815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4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047B33B8-68CD-6175-D96A-EF50E8C2E85C}"/>
              </a:ext>
            </a:extLst>
          </p:cNvPr>
          <p:cNvSpPr/>
          <p:nvPr/>
        </p:nvSpPr>
        <p:spPr>
          <a:xfrm>
            <a:off x="1779588" y="5614988"/>
            <a:ext cx="7113587" cy="111918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/>
              <a:t>якщо</a:t>
            </a:r>
            <a:r>
              <a:rPr lang="ru-RU" sz="1600" dirty="0"/>
              <a:t> продаж (</a:t>
            </a:r>
            <a:r>
              <a:rPr lang="ru-RU" sz="1600" dirty="0" err="1"/>
              <a:t>відчуження</a:t>
            </a:r>
            <a:r>
              <a:rPr lang="ru-RU" sz="1600" dirty="0"/>
              <a:t>) </a:t>
            </a:r>
            <a:r>
              <a:rPr lang="ru-RU" sz="1600" dirty="0" err="1"/>
              <a:t>товарів</a:t>
            </a:r>
            <a:r>
              <a:rPr lang="ru-RU" sz="1600" dirty="0"/>
              <a:t>, у тому </a:t>
            </a:r>
            <a:r>
              <a:rPr lang="ru-RU" sz="1600" dirty="0" err="1"/>
              <a:t>числі</a:t>
            </a:r>
            <a:r>
              <a:rPr lang="ru-RU" sz="1600" dirty="0"/>
              <a:t> майна, </a:t>
            </a:r>
            <a:r>
              <a:rPr lang="ru-RU" sz="1600" dirty="0" err="1"/>
              <a:t>переданого</a:t>
            </a:r>
            <a:r>
              <a:rPr lang="ru-RU" sz="1600" dirty="0"/>
              <a:t> у заставу </a:t>
            </a:r>
            <a:r>
              <a:rPr lang="ru-RU" sz="1600" dirty="0" err="1"/>
              <a:t>позичальником</a:t>
            </a:r>
            <a:r>
              <a:rPr lang="ru-RU" sz="1600" dirty="0"/>
              <a:t> з метою </a:t>
            </a:r>
            <a:r>
              <a:rPr lang="ru-RU" sz="1600" dirty="0" err="1"/>
              <a:t>забезпечення</a:t>
            </a:r>
            <a:r>
              <a:rPr lang="ru-RU" sz="1600" dirty="0"/>
              <a:t> </a:t>
            </a:r>
            <a:r>
              <a:rPr lang="ru-RU" sz="1600" dirty="0" err="1"/>
              <a:t>вимог</a:t>
            </a:r>
            <a:r>
              <a:rPr lang="ru-RU" sz="1600" dirty="0"/>
              <a:t> кредитора, </a:t>
            </a:r>
            <a:r>
              <a:rPr lang="ru-RU" sz="1600" dirty="0" err="1"/>
              <a:t>здійснюється</a:t>
            </a:r>
            <a:r>
              <a:rPr lang="ru-RU" sz="1600" dirty="0"/>
              <a:t> у </a:t>
            </a:r>
            <a:r>
              <a:rPr lang="ru-RU" sz="1600" dirty="0" err="1"/>
              <a:t>примусовому</a:t>
            </a:r>
            <a:r>
              <a:rPr lang="ru-RU" sz="1600" dirty="0"/>
              <a:t> порядку </a:t>
            </a:r>
            <a:r>
              <a:rPr lang="ru-RU" sz="1600" dirty="0" err="1"/>
              <a:t>згідно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законодавством</a:t>
            </a:r>
            <a:r>
              <a:rPr lang="ru-RU" sz="1600" dirty="0"/>
              <a:t>, </a:t>
            </a:r>
            <a:r>
              <a:rPr lang="ru-RU" sz="1600" dirty="0" err="1"/>
              <a:t>умови</a:t>
            </a:r>
            <a:r>
              <a:rPr lang="ru-RU" sz="1600" dirty="0"/>
              <a:t>, </a:t>
            </a:r>
            <a:r>
              <a:rPr lang="ru-RU" sz="1600" dirty="0" err="1"/>
              <a:t>сформовані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час такого продажу, </a:t>
            </a:r>
            <a:r>
              <a:rPr lang="ru-RU" sz="1600" dirty="0" err="1"/>
              <a:t>визнаються</a:t>
            </a:r>
            <a:r>
              <a:rPr lang="ru-RU" sz="1600" dirty="0"/>
              <a:t> такими,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відповідають</a:t>
            </a:r>
            <a:r>
              <a:rPr lang="ru-RU" sz="1600" dirty="0"/>
              <a:t> принципу “</a:t>
            </a:r>
            <a:r>
              <a:rPr lang="ru-RU" sz="1600" dirty="0" err="1"/>
              <a:t>витягнутої</a:t>
            </a:r>
            <a:r>
              <a:rPr lang="ru-RU" sz="1600" dirty="0"/>
              <a:t> руки”</a:t>
            </a:r>
            <a:endParaRPr lang="uk-UA" sz="1600" dirty="0"/>
          </a:p>
        </p:txBody>
      </p:sp>
      <p:sp>
        <p:nvSpPr>
          <p:cNvPr id="15" name="Штриховая стрелка вправо 14">
            <a:extLst>
              <a:ext uri="{FF2B5EF4-FFF2-40B4-BE49-F238E27FC236}">
                <a16:creationId xmlns:a16="http://schemas.microsoft.com/office/drawing/2014/main" id="{A735C71D-0B86-4CF8-9F0D-A83C5F3653FC}"/>
              </a:ext>
            </a:extLst>
          </p:cNvPr>
          <p:cNvSpPr/>
          <p:nvPr/>
        </p:nvSpPr>
        <p:spPr>
          <a:xfrm>
            <a:off x="333375" y="57991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18B93AA5-5EF7-DEB0-1FA4-DF0F0A93C9F5}"/>
              </a:ext>
            </a:extLst>
          </p:cNvPr>
          <p:cNvSpPr/>
          <p:nvPr/>
        </p:nvSpPr>
        <p:spPr>
          <a:xfrm>
            <a:off x="900113" y="260350"/>
            <a:ext cx="7272337" cy="1074738"/>
          </a:xfrm>
          <a:prstGeom prst="snip2Diag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err="1"/>
              <a:t>Методи</a:t>
            </a:r>
            <a:r>
              <a:rPr lang="ru-RU" sz="2200" b="1" dirty="0"/>
              <a:t> </a:t>
            </a:r>
            <a:r>
              <a:rPr lang="ru-RU" sz="2200" b="1" dirty="0" err="1"/>
              <a:t>встановлення</a:t>
            </a:r>
            <a:r>
              <a:rPr lang="ru-RU" sz="2200" b="1" dirty="0"/>
              <a:t> </a:t>
            </a:r>
            <a:r>
              <a:rPr lang="ru-RU" sz="2200" b="1" dirty="0" err="1"/>
              <a:t>відповідності</a:t>
            </a:r>
            <a:r>
              <a:rPr lang="ru-RU" sz="2200" b="1" dirty="0"/>
              <a:t> умов </a:t>
            </a:r>
            <a:r>
              <a:rPr lang="ru-RU" sz="2200" b="1" dirty="0" err="1"/>
              <a:t>контрольованої</a:t>
            </a:r>
            <a:r>
              <a:rPr lang="ru-RU" sz="2200" b="1" dirty="0"/>
              <a:t> </a:t>
            </a:r>
            <a:r>
              <a:rPr lang="ru-RU" sz="2200" b="1" dirty="0" err="1"/>
              <a:t>операції</a:t>
            </a:r>
            <a:r>
              <a:rPr lang="ru-RU" sz="2200" b="1" dirty="0"/>
              <a:t> принципу “</a:t>
            </a:r>
            <a:r>
              <a:rPr lang="ru-RU" sz="2200" b="1" dirty="0" err="1"/>
              <a:t>витягнутої</a:t>
            </a:r>
            <a:r>
              <a:rPr lang="ru-RU" sz="2200" b="1" dirty="0"/>
              <a:t> руки” за ПКУ</a:t>
            </a:r>
            <a:endParaRPr lang="uk-UA" sz="2200" b="1" dirty="0"/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8C1E49A9-5916-3DC4-534D-62D3FE0FFB49}"/>
              </a:ext>
            </a:extLst>
          </p:cNvPr>
          <p:cNvSpPr/>
          <p:nvPr/>
        </p:nvSpPr>
        <p:spPr>
          <a:xfrm>
            <a:off x="2571750" y="1843088"/>
            <a:ext cx="6248400" cy="6477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Метод </a:t>
            </a:r>
            <a:r>
              <a:rPr lang="ru-RU" sz="2000" dirty="0" err="1"/>
              <a:t>ціни</a:t>
            </a:r>
            <a:r>
              <a:rPr lang="ru-RU" sz="2000" dirty="0"/>
              <a:t> перепродажу</a:t>
            </a:r>
            <a:endParaRPr lang="uk-UA" sz="2000" dirty="0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F40D32BF-718C-5464-2732-41C6F90C6AEB}"/>
              </a:ext>
            </a:extLst>
          </p:cNvPr>
          <p:cNvSpPr/>
          <p:nvPr/>
        </p:nvSpPr>
        <p:spPr>
          <a:xfrm>
            <a:off x="928688" y="18430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A598E9DE-50C7-CDB3-D4AA-918CBFD6F515}"/>
              </a:ext>
            </a:extLst>
          </p:cNvPr>
          <p:cNvSpPr/>
          <p:nvPr/>
        </p:nvSpPr>
        <p:spPr>
          <a:xfrm>
            <a:off x="2614613" y="2635250"/>
            <a:ext cx="6248400" cy="7207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Метод </a:t>
            </a:r>
            <a:r>
              <a:rPr lang="ru-RU" sz="2000" dirty="0" err="1"/>
              <a:t>порівняльної</a:t>
            </a:r>
            <a:r>
              <a:rPr lang="ru-RU" sz="2000" dirty="0"/>
              <a:t> </a:t>
            </a:r>
            <a:r>
              <a:rPr lang="ru-RU" sz="2000" dirty="0" err="1"/>
              <a:t>неконтрольованої</a:t>
            </a:r>
            <a:r>
              <a:rPr lang="ru-RU" sz="2000" dirty="0"/>
              <a:t> </a:t>
            </a:r>
            <a:r>
              <a:rPr lang="ru-RU" sz="2000" dirty="0" err="1"/>
              <a:t>ціни</a:t>
            </a:r>
            <a:endParaRPr lang="uk-UA" sz="2000" dirty="0"/>
          </a:p>
        </p:txBody>
      </p:sp>
      <p:sp>
        <p:nvSpPr>
          <p:cNvPr id="8" name="Штриховая стрелка вправо 7">
            <a:extLst>
              <a:ext uri="{FF2B5EF4-FFF2-40B4-BE49-F238E27FC236}">
                <a16:creationId xmlns:a16="http://schemas.microsoft.com/office/drawing/2014/main" id="{8C296F7C-488F-CE67-649A-2B0923D0A6BC}"/>
              </a:ext>
            </a:extLst>
          </p:cNvPr>
          <p:cNvSpPr/>
          <p:nvPr/>
        </p:nvSpPr>
        <p:spPr>
          <a:xfrm>
            <a:off x="971550" y="271145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Прямоугольник с двумя вырезанными противолежащими углами 8">
            <a:extLst>
              <a:ext uri="{FF2B5EF4-FFF2-40B4-BE49-F238E27FC236}">
                <a16:creationId xmlns:a16="http://schemas.microsoft.com/office/drawing/2014/main" id="{9291F24C-B7F3-12B3-CEEB-05907A99F815}"/>
              </a:ext>
            </a:extLst>
          </p:cNvPr>
          <p:cNvSpPr/>
          <p:nvPr/>
        </p:nvSpPr>
        <p:spPr>
          <a:xfrm>
            <a:off x="2614613" y="3498850"/>
            <a:ext cx="6248400" cy="7207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Метод “</a:t>
            </a:r>
            <a:r>
              <a:rPr lang="ru-RU" sz="2000" dirty="0" err="1"/>
              <a:t>витрати</a:t>
            </a:r>
            <a:r>
              <a:rPr lang="ru-RU" sz="2000" dirty="0"/>
              <a:t> плюс”</a:t>
            </a:r>
            <a:endParaRPr lang="uk-UA" sz="2000" dirty="0"/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FBBAA25F-5EB6-1A60-8DEB-9534CC16C549}"/>
              </a:ext>
            </a:extLst>
          </p:cNvPr>
          <p:cNvSpPr/>
          <p:nvPr/>
        </p:nvSpPr>
        <p:spPr>
          <a:xfrm>
            <a:off x="971550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Прямоугольник с двумя вырезанными противолежащими углами 11">
            <a:extLst>
              <a:ext uri="{FF2B5EF4-FFF2-40B4-BE49-F238E27FC236}">
                <a16:creationId xmlns:a16="http://schemas.microsoft.com/office/drawing/2014/main" id="{E5D865C0-8C36-8BD3-0A89-0A1CAA0E46D0}"/>
              </a:ext>
            </a:extLst>
          </p:cNvPr>
          <p:cNvSpPr/>
          <p:nvPr/>
        </p:nvSpPr>
        <p:spPr>
          <a:xfrm>
            <a:off x="2657475" y="4365625"/>
            <a:ext cx="6248400" cy="71913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Метод </a:t>
            </a:r>
            <a:r>
              <a:rPr lang="ru-RU" sz="2000" dirty="0" err="1"/>
              <a:t>розподілення</a:t>
            </a:r>
            <a:r>
              <a:rPr lang="ru-RU" sz="2000" dirty="0"/>
              <a:t> </a:t>
            </a:r>
            <a:r>
              <a:rPr lang="ru-RU" sz="2000" dirty="0" err="1"/>
              <a:t>прибутку</a:t>
            </a:r>
            <a:endParaRPr lang="uk-UA" sz="2000" dirty="0"/>
          </a:p>
        </p:txBody>
      </p:sp>
      <p:sp>
        <p:nvSpPr>
          <p:cNvPr id="13" name="Штриховая стрелка вправо 12">
            <a:extLst>
              <a:ext uri="{FF2B5EF4-FFF2-40B4-BE49-F238E27FC236}">
                <a16:creationId xmlns:a16="http://schemas.microsoft.com/office/drawing/2014/main" id="{BA5849A6-3056-40D2-65D2-B726C0575955}"/>
              </a:ext>
            </a:extLst>
          </p:cNvPr>
          <p:cNvSpPr/>
          <p:nvPr/>
        </p:nvSpPr>
        <p:spPr>
          <a:xfrm>
            <a:off x="1014413" y="43656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4" name="Прямоугольник с двумя вырезанными противолежащими углами 11">
            <a:extLst>
              <a:ext uri="{FF2B5EF4-FFF2-40B4-BE49-F238E27FC236}">
                <a16:creationId xmlns:a16="http://schemas.microsoft.com/office/drawing/2014/main" id="{7AED07DF-7DFF-DE72-6EC3-06FE6F060E8E}"/>
              </a:ext>
            </a:extLst>
          </p:cNvPr>
          <p:cNvSpPr/>
          <p:nvPr/>
        </p:nvSpPr>
        <p:spPr>
          <a:xfrm>
            <a:off x="2657475" y="5221288"/>
            <a:ext cx="6248400" cy="71913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Метод чистого </a:t>
            </a:r>
            <a:r>
              <a:rPr lang="ru-RU" sz="2000" dirty="0" err="1"/>
              <a:t>прибутку</a:t>
            </a:r>
            <a:endParaRPr lang="uk-UA" sz="2000" dirty="0"/>
          </a:p>
        </p:txBody>
      </p:sp>
      <p:sp>
        <p:nvSpPr>
          <p:cNvPr id="15" name="Штриховая стрелка вправо 14">
            <a:extLst>
              <a:ext uri="{FF2B5EF4-FFF2-40B4-BE49-F238E27FC236}">
                <a16:creationId xmlns:a16="http://schemas.microsoft.com/office/drawing/2014/main" id="{1F529B86-701B-70CC-488A-A15F7D390D8E}"/>
              </a:ext>
            </a:extLst>
          </p:cNvPr>
          <p:cNvSpPr/>
          <p:nvPr/>
        </p:nvSpPr>
        <p:spPr>
          <a:xfrm>
            <a:off x="1014413" y="52212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BB47EA8-6DF1-98E3-D0B9-4438782840D8}"/>
              </a:ext>
            </a:extLst>
          </p:cNvPr>
          <p:cNvGraphicFramePr>
            <a:graphicFrameLocks noGrp="1"/>
          </p:cNvGraphicFramePr>
          <p:nvPr/>
        </p:nvGraphicFramePr>
        <p:xfrm>
          <a:off x="539750" y="260350"/>
          <a:ext cx="8064500" cy="5429250"/>
        </p:xfrm>
        <a:graphic>
          <a:graphicData uri="http://schemas.openxmlformats.org/drawingml/2006/table">
            <a:tbl>
              <a:tblPr/>
              <a:tblGrid>
                <a:gridCol w="3500438">
                  <a:extLst>
                    <a:ext uri="{9D8B030D-6E8A-4147-A177-3AD203B41FA5}">
                      <a16:colId xmlns:a16="http://schemas.microsoft.com/office/drawing/2014/main" val="4166453546"/>
                    </a:ext>
                  </a:extLst>
                </a:gridCol>
                <a:gridCol w="4564062">
                  <a:extLst>
                    <a:ext uri="{9D8B030D-6E8A-4147-A177-3AD203B41FA5}">
                      <a16:colId xmlns:a16="http://schemas.microsoft.com/office/drawing/2014/main" val="3344786309"/>
                    </a:ext>
                  </a:extLst>
                </a:gridCol>
              </a:tblGrid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A" sz="2500" b="0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МЕТОД ТРАНСФЕРТНОГО ЦІНОУТВОРЕННЯ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A" sz="2500" b="0" i="1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КОРОТКА ХАРАКТЕРИСТИКА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8237887"/>
                  </a:ext>
                </a:extLst>
              </a:tr>
              <a:tr h="1019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На основі ринкових цін 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Базою є ціна, сформована на ринку досконалої конкуренції на аналогічн</a:t>
                      </a:r>
                      <a:r>
                        <a:rPr kumimoji="0" lang="uk-UA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kumimoji="0" lang="ru-RU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 товари та товари-субститути 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801335"/>
                  </a:ext>
                </a:extLst>
              </a:tr>
              <a:tr h="765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На основі витрат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Базою для ціноутворення є понесені підрозділом витрати на створення продукту 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496422"/>
                  </a:ext>
                </a:extLst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ru-RU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ru-RU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Регульовані ціни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Встановлюються в директивному режимі вищим керівництвом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891538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0B75BB9-5AF7-4009-42A9-A78E019782EC}"/>
              </a:ext>
            </a:extLst>
          </p:cNvPr>
          <p:cNvGraphicFramePr>
            <a:graphicFrameLocks noGrp="1"/>
          </p:cNvGraphicFramePr>
          <p:nvPr/>
        </p:nvGraphicFramePr>
        <p:xfrm>
          <a:off x="539750" y="5661025"/>
          <a:ext cx="8064500" cy="1085850"/>
        </p:xfrm>
        <a:graphic>
          <a:graphicData uri="http://schemas.openxmlformats.org/drawingml/2006/table">
            <a:tbl>
              <a:tblPr/>
              <a:tblGrid>
                <a:gridCol w="3500438">
                  <a:extLst>
                    <a:ext uri="{9D8B030D-6E8A-4147-A177-3AD203B41FA5}">
                      <a16:colId xmlns:a16="http://schemas.microsoft.com/office/drawing/2014/main" val="2433404288"/>
                    </a:ext>
                  </a:extLst>
                </a:gridCol>
                <a:gridCol w="4564062">
                  <a:extLst>
                    <a:ext uri="{9D8B030D-6E8A-4147-A177-3AD203B41FA5}">
                      <a16:colId xmlns:a16="http://schemas.microsoft.com/office/drawing/2014/main" val="1128972534"/>
                    </a:ext>
                  </a:extLst>
                </a:gridCol>
              </a:tblGrid>
              <a:tr h="720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На основі договору 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2" charset="2"/>
                        <a:defRPr sz="2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5000"/>
                        <a:buFont typeface="Verdana" panose="020B0604030504040204" pitchFamily="34" charset="0"/>
                        <a:defRPr sz="2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 sz="2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 2" pitchFamily="2" charset="2"/>
                        <a:defRPr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7ACD0"/>
                        </a:buClr>
                        <a:buFont typeface="Wingdings 2" pitchFamily="2" charset="2"/>
                        <a:defRPr sz="17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A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Times New Roman" panose="02020603050405020304" pitchFamily="18" charset="0"/>
                        </a:rPr>
                        <a:t>Ціна встановлюється за результатами договірного процесу</a:t>
                      </a:r>
                      <a:endParaRPr kumimoji="0" lang="uk-UA" altLang="ru-UA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96149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E19A94F-6948-7114-E72D-BE5C827F9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66" y="1571612"/>
            <a:ext cx="6286544" cy="3857652"/>
          </a:xfrm>
          <a:prstGeom prst="rect">
            <a:avLst/>
          </a:prstGeom>
          <a:solidFill>
            <a:srgbClr val="7030A0"/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/>
          <a:p>
            <a:pPr algn="ctr" eaLnBrk="1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uk-UA" sz="5000" dirty="0"/>
              <a:t>Вдалої підготовки до практичних занять </a:t>
            </a:r>
            <a:r>
              <a:rPr lang="uk-UA" sz="5000" dirty="0">
                <a:sym typeface="Wingdings" pitchFamily="2" charset="2"/>
              </a:rPr>
              <a:t></a:t>
            </a:r>
            <a:endParaRPr lang="uk-UA" sz="5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D7FE18-3BF8-6FA2-D522-107FE77EF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544" y="776289"/>
            <a:ext cx="8062912" cy="7084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uk-UA" sz="5000" dirty="0"/>
              <a:t>План заняття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DA5E9CE-65F1-5C52-2EA9-7981CC401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472" y="1700808"/>
            <a:ext cx="8062912" cy="4536504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just">
              <a:buFont typeface="Wingdings 2" panose="05020102010507070707" pitchFamily="18" charset="2"/>
              <a:buNone/>
              <a:defRPr/>
            </a:pPr>
            <a:r>
              <a:rPr lang="uk-UA" b="1" spc="-30" dirty="0">
                <a:solidFill>
                  <a:schemeClr val="tx1"/>
                </a:solidFill>
                <a:latin typeface="Monotype Corsiva" pitchFamily="66" charset="0"/>
              </a:rPr>
              <a:t>5.1.	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Завдання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,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функції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ціноутворення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та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обліку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витрат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підприємства</a:t>
            </a:r>
            <a:r>
              <a:rPr lang="uk-UA" b="1" spc="-30" dirty="0">
                <a:solidFill>
                  <a:schemeClr val="tx1"/>
                </a:solidFill>
                <a:latin typeface="Monotype Corsiva" pitchFamily="66" charset="0"/>
              </a:rPr>
              <a:t>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uk-UA" b="1" spc="-30" dirty="0">
                <a:solidFill>
                  <a:schemeClr val="tx1"/>
                </a:solidFill>
                <a:latin typeface="Monotype Corsiva" pitchFamily="66" charset="0"/>
              </a:rPr>
              <a:t>5.2.	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Управління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методами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ціноутворення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в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управлінському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обліку</a:t>
            </a:r>
            <a:r>
              <a:rPr lang="uk-UA" b="1" spc="-30" dirty="0">
                <a:solidFill>
                  <a:schemeClr val="tx1"/>
                </a:solidFill>
                <a:latin typeface="Monotype Corsiva" pitchFamily="66" charset="0"/>
              </a:rPr>
              <a:t>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uk-UA" b="1" spc="-30" dirty="0">
                <a:solidFill>
                  <a:schemeClr val="tx1"/>
                </a:solidFill>
                <a:latin typeface="Monotype Corsiva" pitchFamily="66" charset="0"/>
              </a:rPr>
              <a:t>5.3.	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Трансфертне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ціноутворення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: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правова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основа,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податкові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наслідки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та контроль</a:t>
            </a:r>
            <a:r>
              <a:rPr lang="uk-UA" b="1" spc="-30" dirty="0">
                <a:solidFill>
                  <a:schemeClr val="tx1"/>
                </a:solidFill>
                <a:latin typeface="Monotype Corsiva" pitchFamily="66" charset="0"/>
              </a:rPr>
              <a:t>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uk-UA" b="1" spc="-30" dirty="0">
                <a:solidFill>
                  <a:schemeClr val="tx1"/>
                </a:solidFill>
                <a:latin typeface="Monotype Corsiva" pitchFamily="66" charset="0"/>
              </a:rPr>
              <a:t>5.4.	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Облікова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політика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як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інструмент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управління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показниками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фінансового</a:t>
            </a:r>
            <a:r>
              <a:rPr lang="ru-RU" b="1" spc="-30" dirty="0">
                <a:solidFill>
                  <a:schemeClr val="tx1"/>
                </a:solidFill>
                <a:latin typeface="Monotype Corsiva" pitchFamily="66" charset="0"/>
              </a:rPr>
              <a:t> стану </a:t>
            </a:r>
            <a:r>
              <a:rPr lang="ru-RU" b="1" spc="-30" dirty="0" err="1">
                <a:solidFill>
                  <a:schemeClr val="tx1"/>
                </a:solidFill>
                <a:latin typeface="Monotype Corsiva" pitchFamily="66" charset="0"/>
              </a:rPr>
              <a:t>підприємства</a:t>
            </a:r>
            <a:r>
              <a:rPr lang="uk-UA" sz="3200" i="1" dirty="0"/>
              <a:t>.</a:t>
            </a:r>
            <a:endParaRPr lang="uk-UA" sz="96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7310B09-1E85-63D3-09DA-0A0037E3790F}"/>
              </a:ext>
            </a:extLst>
          </p:cNvPr>
          <p:cNvSpPr/>
          <p:nvPr/>
        </p:nvSpPr>
        <p:spPr>
          <a:xfrm>
            <a:off x="571472" y="332656"/>
            <a:ext cx="7672936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З</a:t>
            </a:r>
            <a:r>
              <a:rPr lang="uk-UA" sz="2800" dirty="0" err="1"/>
              <a:t>авдання</a:t>
            </a:r>
            <a:r>
              <a:rPr lang="uk-UA" sz="2800" dirty="0"/>
              <a:t> ціноутворення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8819965E-B967-18AF-48EE-49858BBE73CA}"/>
              </a:ext>
            </a:extLst>
          </p:cNvPr>
          <p:cNvSpPr/>
          <p:nvPr/>
        </p:nvSpPr>
        <p:spPr>
          <a:xfrm>
            <a:off x="2571750" y="14128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dirty="0" err="1"/>
              <a:t>Забезпечення</a:t>
            </a:r>
            <a:r>
              <a:rPr lang="ru-RU" sz="2400" dirty="0"/>
              <a:t> </a:t>
            </a:r>
            <a:r>
              <a:rPr lang="ru-RU" sz="2400" dirty="0" err="1"/>
              <a:t>виживання</a:t>
            </a:r>
            <a:r>
              <a:rPr lang="ru-RU" sz="2400" dirty="0"/>
              <a:t> (</a:t>
            </a:r>
            <a:r>
              <a:rPr lang="ru-RU" sz="2400" dirty="0" err="1"/>
              <a:t>існування</a:t>
            </a:r>
            <a:r>
              <a:rPr lang="ru-RU" sz="2400" dirty="0"/>
              <a:t> </a:t>
            </a:r>
            <a:r>
              <a:rPr lang="ru-RU" sz="2400" dirty="0" err="1"/>
              <a:t>фірми</a:t>
            </a:r>
            <a:r>
              <a:rPr lang="ru-RU" sz="2400" dirty="0"/>
              <a:t> на ринках)</a:t>
            </a:r>
            <a:endParaRPr lang="uk-UA" sz="2400" dirty="0"/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47D1E4CF-5DFA-7061-780A-E6E4F94A8AD8}"/>
              </a:ext>
            </a:extLst>
          </p:cNvPr>
          <p:cNvSpPr/>
          <p:nvPr/>
        </p:nvSpPr>
        <p:spPr>
          <a:xfrm>
            <a:off x="2571750" y="2192338"/>
            <a:ext cx="5500688" cy="8763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400" dirty="0" err="1"/>
              <a:t>Максимізація</a:t>
            </a:r>
            <a:r>
              <a:rPr lang="ru-RU" sz="2400" dirty="0"/>
              <a:t> поточного </a:t>
            </a:r>
            <a:r>
              <a:rPr lang="ru-RU" sz="2400" dirty="0" err="1"/>
              <a:t>прибутку</a:t>
            </a:r>
            <a:endParaRPr lang="uk-UA" sz="2400" dirty="0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C4169139-2579-6492-587E-98A5B970DF83}"/>
              </a:ext>
            </a:extLst>
          </p:cNvPr>
          <p:cNvSpPr/>
          <p:nvPr/>
        </p:nvSpPr>
        <p:spPr>
          <a:xfrm>
            <a:off x="928688" y="14128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B180C870-F952-01A8-41DD-50898DD47C0C}"/>
              </a:ext>
            </a:extLst>
          </p:cNvPr>
          <p:cNvSpPr/>
          <p:nvPr/>
        </p:nvSpPr>
        <p:spPr>
          <a:xfrm>
            <a:off x="1000125" y="22764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E1DD6190-0D9B-B6DF-C422-C15E2C5E27AA}"/>
              </a:ext>
            </a:extLst>
          </p:cNvPr>
          <p:cNvSpPr/>
          <p:nvPr/>
        </p:nvSpPr>
        <p:spPr>
          <a:xfrm>
            <a:off x="971550" y="32781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2F3B591F-EFAE-C5B1-20C1-AF67AE06A72E}"/>
              </a:ext>
            </a:extLst>
          </p:cNvPr>
          <p:cNvSpPr/>
          <p:nvPr/>
        </p:nvSpPr>
        <p:spPr>
          <a:xfrm>
            <a:off x="2555875" y="31416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400" dirty="0" err="1"/>
              <a:t>Максимальне</a:t>
            </a:r>
            <a:r>
              <a:rPr lang="ru-RU" sz="2400" dirty="0"/>
              <a:t> </a:t>
            </a:r>
            <a:r>
              <a:rPr lang="ru-RU" sz="2400" dirty="0" err="1"/>
              <a:t>розширення</a:t>
            </a:r>
            <a:r>
              <a:rPr lang="ru-RU" sz="2400" dirty="0"/>
              <a:t> обороту</a:t>
            </a:r>
            <a:endParaRPr lang="uk-UA" sz="2400" dirty="0"/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AD7CB64D-90A8-3271-D43B-CBEF5FBC7EB3}"/>
              </a:ext>
            </a:extLst>
          </p:cNvPr>
          <p:cNvSpPr/>
          <p:nvPr/>
        </p:nvSpPr>
        <p:spPr>
          <a:xfrm>
            <a:off x="2543175" y="393382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400" dirty="0" err="1"/>
              <a:t>Оптимальне</a:t>
            </a:r>
            <a:r>
              <a:rPr lang="ru-RU" sz="2400" dirty="0"/>
              <a:t> </a:t>
            </a:r>
            <a:r>
              <a:rPr lang="ru-RU" sz="2400" dirty="0" err="1"/>
              <a:t>розширення</a:t>
            </a:r>
            <a:r>
              <a:rPr lang="ru-RU" sz="2400" dirty="0"/>
              <a:t> </a:t>
            </a:r>
            <a:r>
              <a:rPr lang="ru-RU" sz="2400" dirty="0" err="1"/>
              <a:t>збуту</a:t>
            </a:r>
            <a:endParaRPr lang="uk-UA" sz="2400" dirty="0"/>
          </a:p>
        </p:txBody>
      </p:sp>
      <p:sp>
        <p:nvSpPr>
          <p:cNvPr id="15" name="Штриховая стрелка вправо 14">
            <a:extLst>
              <a:ext uri="{FF2B5EF4-FFF2-40B4-BE49-F238E27FC236}">
                <a16:creationId xmlns:a16="http://schemas.microsoft.com/office/drawing/2014/main" id="{8C453CD2-2282-CA2C-E257-3A7B29A78FFE}"/>
              </a:ext>
            </a:extLst>
          </p:cNvPr>
          <p:cNvSpPr/>
          <p:nvPr/>
        </p:nvSpPr>
        <p:spPr>
          <a:xfrm>
            <a:off x="971550" y="40052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6" name="Штриховая стрелка вправо 15">
            <a:extLst>
              <a:ext uri="{FF2B5EF4-FFF2-40B4-BE49-F238E27FC236}">
                <a16:creationId xmlns:a16="http://schemas.microsoft.com/office/drawing/2014/main" id="{A6863CD0-CB2D-A17C-165B-E42B59368834}"/>
              </a:ext>
            </a:extLst>
          </p:cNvPr>
          <p:cNvSpPr/>
          <p:nvPr/>
        </p:nvSpPr>
        <p:spPr>
          <a:xfrm>
            <a:off x="1011238" y="503555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7" name="Прямоугольник с двумя вырезанными противолежащими углами 16">
            <a:extLst>
              <a:ext uri="{FF2B5EF4-FFF2-40B4-BE49-F238E27FC236}">
                <a16:creationId xmlns:a16="http://schemas.microsoft.com/office/drawing/2014/main" id="{487549A3-E988-510F-37DB-D908D220821B}"/>
              </a:ext>
            </a:extLst>
          </p:cNvPr>
          <p:cNvSpPr/>
          <p:nvPr/>
        </p:nvSpPr>
        <p:spPr>
          <a:xfrm>
            <a:off x="2455863" y="4784725"/>
            <a:ext cx="5500687" cy="10731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400" dirty="0"/>
              <a:t>“</a:t>
            </a:r>
            <a:r>
              <a:rPr lang="ru-RU" sz="2400" dirty="0" err="1"/>
              <a:t>Зняття</a:t>
            </a:r>
            <a:r>
              <a:rPr lang="ru-RU" sz="2400" dirty="0"/>
              <a:t> </a:t>
            </a:r>
            <a:r>
              <a:rPr lang="ru-RU" sz="2400" dirty="0" err="1"/>
              <a:t>вершків</a:t>
            </a:r>
            <a:r>
              <a:rPr lang="ru-RU" sz="2400" dirty="0"/>
              <a:t>” </a:t>
            </a:r>
            <a:r>
              <a:rPr lang="ru-RU" sz="2400" dirty="0" err="1"/>
              <a:t>завдяки</a:t>
            </a:r>
            <a:r>
              <a:rPr lang="ru-RU" sz="2400" dirty="0"/>
              <a:t> </a:t>
            </a:r>
            <a:r>
              <a:rPr lang="ru-RU" sz="2400" dirty="0" err="1"/>
              <a:t>встановленню</a:t>
            </a:r>
            <a:r>
              <a:rPr lang="ru-RU" sz="2400" dirty="0"/>
              <a:t> </a:t>
            </a:r>
            <a:r>
              <a:rPr lang="ru-RU" sz="2400" dirty="0" err="1"/>
              <a:t>високих</a:t>
            </a:r>
            <a:r>
              <a:rPr lang="ru-RU" sz="2400" dirty="0"/>
              <a:t> </a:t>
            </a:r>
            <a:r>
              <a:rPr lang="ru-RU" sz="2400" dirty="0" err="1"/>
              <a:t>цін</a:t>
            </a:r>
            <a:endParaRPr lang="uk-UA" sz="2400" dirty="0"/>
          </a:p>
        </p:txBody>
      </p:sp>
      <p:sp>
        <p:nvSpPr>
          <p:cNvPr id="18" name="Штриховая стрелка вправо 17">
            <a:extLst>
              <a:ext uri="{FF2B5EF4-FFF2-40B4-BE49-F238E27FC236}">
                <a16:creationId xmlns:a16="http://schemas.microsoft.com/office/drawing/2014/main" id="{E4738D40-11A3-4511-D2D4-503FEE5FC2BB}"/>
              </a:ext>
            </a:extLst>
          </p:cNvPr>
          <p:cNvSpPr/>
          <p:nvPr/>
        </p:nvSpPr>
        <p:spPr>
          <a:xfrm>
            <a:off x="1042988" y="60213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9" name="Прямоугольник с двумя вырезанными противолежащими углами 16">
            <a:extLst>
              <a:ext uri="{FF2B5EF4-FFF2-40B4-BE49-F238E27FC236}">
                <a16:creationId xmlns:a16="http://schemas.microsoft.com/office/drawing/2014/main" id="{85A5A3A2-48C3-12C5-8ED8-8D4F89C4AE5A}"/>
              </a:ext>
            </a:extLst>
          </p:cNvPr>
          <p:cNvSpPr/>
          <p:nvPr/>
        </p:nvSpPr>
        <p:spPr>
          <a:xfrm>
            <a:off x="2411413" y="5949950"/>
            <a:ext cx="5500687" cy="8223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400" dirty="0" err="1"/>
              <a:t>Лідерство</a:t>
            </a:r>
            <a:r>
              <a:rPr lang="ru-RU" sz="2400" dirty="0"/>
              <a:t> у </a:t>
            </a:r>
            <a:r>
              <a:rPr lang="ru-RU" sz="2400" dirty="0" err="1"/>
              <a:t>якості</a:t>
            </a:r>
            <a:r>
              <a:rPr lang="ru-RU" sz="2400" dirty="0"/>
              <a:t> </a:t>
            </a:r>
            <a:endParaRPr lang="uk-UA" sz="240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5CA9FF5-98F2-4CA0-F9DA-70382EC274C6}"/>
              </a:ext>
            </a:extLst>
          </p:cNvPr>
          <p:cNvSpPr/>
          <p:nvPr/>
        </p:nvSpPr>
        <p:spPr>
          <a:xfrm>
            <a:off x="452012" y="332656"/>
            <a:ext cx="7672936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З</a:t>
            </a:r>
            <a:r>
              <a:rPr lang="uk-UA" sz="2800" dirty="0" err="1"/>
              <a:t>авдання</a:t>
            </a:r>
            <a:r>
              <a:rPr lang="uk-UA" sz="2800" dirty="0"/>
              <a:t> ціноутворення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2AB7EB-8646-51D1-4E1D-40C7228BE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05322"/>
          </a:xfrm>
        </p:spPr>
        <p:txBody>
          <a:bodyPr>
            <a:noAutofit/>
          </a:bodyPr>
          <a:lstStyle/>
          <a:p>
            <a:pPr marL="0" indent="0" algn="ctr">
              <a:defRPr/>
            </a:pP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Основною метою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обліку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витрат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є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своєчасне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повне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достовірне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відображення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фактичного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розміру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і складу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витрат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та контроль над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використанням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усіх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видів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виробничих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900" b="1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ресурсів</a:t>
            </a:r>
            <a:r>
              <a:rPr lang="ru-RU" sz="1900" b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. </a:t>
            </a:r>
            <a:endParaRPr lang="uk-UA" sz="1900" b="1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Стрелка вниз 4">
            <a:extLst>
              <a:ext uri="{FF2B5EF4-FFF2-40B4-BE49-F238E27FC236}">
                <a16:creationId xmlns:a16="http://schemas.microsoft.com/office/drawing/2014/main" id="{7D813CFA-B9DD-E8EC-C82A-4CE8846B5650}"/>
              </a:ext>
            </a:extLst>
          </p:cNvPr>
          <p:cNvSpPr/>
          <p:nvPr/>
        </p:nvSpPr>
        <p:spPr>
          <a:xfrm>
            <a:off x="3203575" y="1484313"/>
            <a:ext cx="2881313" cy="57626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dirty="0"/>
              <a:t>визначає</a:t>
            </a:r>
          </a:p>
        </p:txBody>
      </p:sp>
      <p:sp>
        <p:nvSpPr>
          <p:cNvPr id="9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75AF7157-48E8-5795-C334-6D6111C7838E}"/>
              </a:ext>
            </a:extLst>
          </p:cNvPr>
          <p:cNvSpPr/>
          <p:nvPr/>
        </p:nvSpPr>
        <p:spPr>
          <a:xfrm>
            <a:off x="2706688" y="3146425"/>
            <a:ext cx="6186487" cy="5048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000" dirty="0" err="1"/>
              <a:t>Облік</a:t>
            </a:r>
            <a:r>
              <a:rPr lang="ru-RU" sz="2000" dirty="0"/>
              <a:t> </a:t>
            </a:r>
            <a:r>
              <a:rPr lang="ru-RU" sz="2000" dirty="0" err="1"/>
              <a:t>обсягів</a:t>
            </a:r>
            <a:r>
              <a:rPr lang="ru-RU" sz="2000" dirty="0"/>
              <a:t>, </a:t>
            </a:r>
            <a:r>
              <a:rPr lang="ru-RU" sz="2000" dirty="0" err="1"/>
              <a:t>асортименту</a:t>
            </a:r>
            <a:r>
              <a:rPr lang="ru-RU" sz="2000" dirty="0"/>
              <a:t> та </a:t>
            </a:r>
            <a:r>
              <a:rPr lang="ru-RU" sz="2000" dirty="0" err="1"/>
              <a:t>якості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endParaRPr lang="uk-UA" sz="2000" dirty="0"/>
          </a:p>
        </p:txBody>
      </p:sp>
      <p:sp>
        <p:nvSpPr>
          <p:cNvPr id="10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C3D4C6C2-513E-9489-1F97-49856FDED855}"/>
              </a:ext>
            </a:extLst>
          </p:cNvPr>
          <p:cNvSpPr/>
          <p:nvPr/>
        </p:nvSpPr>
        <p:spPr>
          <a:xfrm>
            <a:off x="2706688" y="3716338"/>
            <a:ext cx="6186487" cy="8763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1900" dirty="0" err="1"/>
              <a:t>Своєчасне</a:t>
            </a:r>
            <a:r>
              <a:rPr lang="ru-RU" sz="1900" dirty="0"/>
              <a:t>, </a:t>
            </a:r>
            <a:r>
              <a:rPr lang="ru-RU" sz="1900" dirty="0" err="1"/>
              <a:t>повне</a:t>
            </a:r>
            <a:r>
              <a:rPr lang="ru-RU" sz="1900" dirty="0"/>
              <a:t> та </a:t>
            </a:r>
            <a:r>
              <a:rPr lang="ru-RU" sz="1900" dirty="0" err="1"/>
              <a:t>достовірне</a:t>
            </a:r>
            <a:r>
              <a:rPr lang="ru-RU" sz="1900" dirty="0"/>
              <a:t> </a:t>
            </a:r>
            <a:r>
              <a:rPr lang="ru-RU" sz="1900" dirty="0" err="1"/>
              <a:t>відображення</a:t>
            </a:r>
            <a:r>
              <a:rPr lang="ru-RU" sz="1900" dirty="0"/>
              <a:t> </a:t>
            </a:r>
            <a:r>
              <a:rPr lang="ru-RU" sz="1900" dirty="0" err="1"/>
              <a:t>фактичних</a:t>
            </a:r>
            <a:r>
              <a:rPr lang="ru-RU" sz="1900" dirty="0"/>
              <a:t> </a:t>
            </a:r>
            <a:r>
              <a:rPr lang="ru-RU" sz="1900" dirty="0" err="1"/>
              <a:t>витрат</a:t>
            </a:r>
            <a:r>
              <a:rPr lang="ru-RU" sz="1900" dirty="0"/>
              <a:t> на </a:t>
            </a:r>
            <a:r>
              <a:rPr lang="ru-RU" sz="1900" dirty="0" err="1"/>
              <a:t>виробництво</a:t>
            </a:r>
            <a:r>
              <a:rPr lang="ru-RU" sz="1900" dirty="0"/>
              <a:t> та </a:t>
            </a:r>
            <a:r>
              <a:rPr lang="ru-RU" sz="1900" dirty="0" err="1"/>
              <a:t>збут</a:t>
            </a:r>
            <a:r>
              <a:rPr lang="ru-RU" sz="1900" dirty="0"/>
              <a:t> </a:t>
            </a:r>
            <a:r>
              <a:rPr lang="ru-RU" sz="1900" dirty="0" err="1"/>
              <a:t>продукції</a:t>
            </a:r>
            <a:endParaRPr lang="uk-UA" sz="1900" dirty="0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3F219A5D-A06A-14F0-EA30-1FB9538A5040}"/>
              </a:ext>
            </a:extLst>
          </p:cNvPr>
          <p:cNvSpPr/>
          <p:nvPr/>
        </p:nvSpPr>
        <p:spPr>
          <a:xfrm>
            <a:off x="1063625" y="31464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6103292F-430C-A190-F40F-59E2F06BB3B5}"/>
              </a:ext>
            </a:extLst>
          </p:cNvPr>
          <p:cNvSpPr/>
          <p:nvPr/>
        </p:nvSpPr>
        <p:spPr>
          <a:xfrm>
            <a:off x="1135063" y="38020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Штриховая стрелка вправо 12">
            <a:extLst>
              <a:ext uri="{FF2B5EF4-FFF2-40B4-BE49-F238E27FC236}">
                <a16:creationId xmlns:a16="http://schemas.microsoft.com/office/drawing/2014/main" id="{A05F238F-9C6F-B148-A000-5F0344E341C1}"/>
              </a:ext>
            </a:extLst>
          </p:cNvPr>
          <p:cNvSpPr/>
          <p:nvPr/>
        </p:nvSpPr>
        <p:spPr>
          <a:xfrm>
            <a:off x="1106488" y="4516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4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2A07314E-1CCB-9293-7F95-1B25F6A2085F}"/>
              </a:ext>
            </a:extLst>
          </p:cNvPr>
          <p:cNvSpPr/>
          <p:nvPr/>
        </p:nvSpPr>
        <p:spPr>
          <a:xfrm>
            <a:off x="2690813" y="4665663"/>
            <a:ext cx="6202362" cy="42703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900" dirty="0" err="1"/>
              <a:t>Калькулювання</a:t>
            </a:r>
            <a:r>
              <a:rPr lang="ru-RU" sz="1900" dirty="0"/>
              <a:t> </a:t>
            </a:r>
            <a:r>
              <a:rPr lang="ru-RU" sz="1900" dirty="0" err="1"/>
              <a:t>фактичної</a:t>
            </a:r>
            <a:r>
              <a:rPr lang="ru-RU" sz="1900" dirty="0"/>
              <a:t> </a:t>
            </a:r>
            <a:r>
              <a:rPr lang="ru-RU" sz="1900" dirty="0" err="1"/>
              <a:t>собівартості</a:t>
            </a:r>
            <a:r>
              <a:rPr lang="ru-RU" sz="1900" dirty="0"/>
              <a:t> </a:t>
            </a:r>
            <a:r>
              <a:rPr lang="ru-RU" sz="1900" dirty="0" err="1"/>
              <a:t>продукції</a:t>
            </a:r>
            <a:endParaRPr lang="uk-UA" sz="1900" dirty="0"/>
          </a:p>
        </p:txBody>
      </p:sp>
      <p:sp>
        <p:nvSpPr>
          <p:cNvPr id="15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A4DF9D10-6324-2844-B846-81B22514B227}"/>
              </a:ext>
            </a:extLst>
          </p:cNvPr>
          <p:cNvSpPr/>
          <p:nvPr/>
        </p:nvSpPr>
        <p:spPr>
          <a:xfrm>
            <a:off x="2706688" y="5162550"/>
            <a:ext cx="6215062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2000" dirty="0"/>
              <a:t>Контроль над </a:t>
            </a:r>
            <a:r>
              <a:rPr lang="ru-RU" sz="2000" dirty="0" err="1"/>
              <a:t>економією</a:t>
            </a:r>
            <a:r>
              <a:rPr lang="ru-RU" sz="2000" dirty="0"/>
              <a:t> </a:t>
            </a:r>
            <a:r>
              <a:rPr lang="ru-RU" sz="2000" dirty="0" err="1"/>
              <a:t>сировини</a:t>
            </a:r>
            <a:r>
              <a:rPr lang="ru-RU" sz="2000" dirty="0"/>
              <a:t>, </a:t>
            </a:r>
            <a:r>
              <a:rPr lang="ru-RU" sz="2000" dirty="0" err="1"/>
              <a:t>матеріальних</a:t>
            </a:r>
            <a:r>
              <a:rPr lang="ru-RU" sz="2000" dirty="0"/>
              <a:t> та </a:t>
            </a:r>
            <a:r>
              <a:rPr lang="ru-RU" sz="2000" dirty="0" err="1"/>
              <a:t>трудових</a:t>
            </a:r>
            <a:r>
              <a:rPr lang="ru-RU" sz="2000" dirty="0"/>
              <a:t> </a:t>
            </a:r>
            <a:r>
              <a:rPr lang="ru-RU" sz="2000" dirty="0" err="1"/>
              <a:t>ресурсів</a:t>
            </a:r>
            <a:endParaRPr lang="uk-UA" sz="2000" dirty="0"/>
          </a:p>
        </p:txBody>
      </p:sp>
      <p:sp>
        <p:nvSpPr>
          <p:cNvPr id="16" name="Штриховая стрелка вправо 15">
            <a:extLst>
              <a:ext uri="{FF2B5EF4-FFF2-40B4-BE49-F238E27FC236}">
                <a16:creationId xmlns:a16="http://schemas.microsoft.com/office/drawing/2014/main" id="{BAF2193F-0FF3-088C-6790-7ED4AFB377E7}"/>
              </a:ext>
            </a:extLst>
          </p:cNvPr>
          <p:cNvSpPr/>
          <p:nvPr/>
        </p:nvSpPr>
        <p:spPr>
          <a:xfrm>
            <a:off x="1135063" y="52339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DC0B492-2CC9-4DEA-4DCF-47CA76FBB897}"/>
              </a:ext>
            </a:extLst>
          </p:cNvPr>
          <p:cNvSpPr/>
          <p:nvPr/>
        </p:nvSpPr>
        <p:spPr>
          <a:xfrm>
            <a:off x="705760" y="2139696"/>
            <a:ext cx="7672936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З</a:t>
            </a:r>
            <a:r>
              <a:rPr lang="uk-UA" sz="2800" dirty="0" err="1"/>
              <a:t>авдання</a:t>
            </a:r>
            <a:r>
              <a:rPr lang="uk-UA" sz="2800" dirty="0"/>
              <a:t> обліку витрат 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1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FFE34FAF-CD6B-DE87-A13D-03507D8EEC67}"/>
              </a:ext>
            </a:extLst>
          </p:cNvPr>
          <p:cNvSpPr/>
          <p:nvPr/>
        </p:nvSpPr>
        <p:spPr>
          <a:xfrm>
            <a:off x="2706688" y="5965825"/>
            <a:ext cx="6215062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000" dirty="0" err="1"/>
              <a:t>Виявлення</a:t>
            </a:r>
            <a:r>
              <a:rPr lang="ru-RU" sz="2000" dirty="0"/>
              <a:t> </a:t>
            </a:r>
            <a:r>
              <a:rPr lang="ru-RU" sz="2000" dirty="0" err="1"/>
              <a:t>резервів</a:t>
            </a:r>
            <a:r>
              <a:rPr lang="ru-RU" sz="2000" dirty="0"/>
              <a:t> </a:t>
            </a:r>
            <a:r>
              <a:rPr lang="ru-RU" sz="2000" dirty="0" err="1"/>
              <a:t>зниження</a:t>
            </a:r>
            <a:r>
              <a:rPr lang="ru-RU" sz="2000" dirty="0"/>
              <a:t> </a:t>
            </a:r>
            <a:r>
              <a:rPr lang="ru-RU" sz="2000" dirty="0" err="1"/>
              <a:t>собівартості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endParaRPr lang="uk-UA" sz="2000" dirty="0"/>
          </a:p>
        </p:txBody>
      </p:sp>
      <p:sp>
        <p:nvSpPr>
          <p:cNvPr id="22" name="Штриховая стрелка вправо 21">
            <a:extLst>
              <a:ext uri="{FF2B5EF4-FFF2-40B4-BE49-F238E27FC236}">
                <a16:creationId xmlns:a16="http://schemas.microsoft.com/office/drawing/2014/main" id="{D682B978-F97C-7421-5075-D8B712A8D238}"/>
              </a:ext>
            </a:extLst>
          </p:cNvPr>
          <p:cNvSpPr/>
          <p:nvPr/>
        </p:nvSpPr>
        <p:spPr>
          <a:xfrm>
            <a:off x="1135063" y="60372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9EFA78B-269A-6C97-D5FB-8E408C456DBE}"/>
              </a:ext>
            </a:extLst>
          </p:cNvPr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ОСНОВНІ ВИДИ ЦІНОВИХ СТРАТЕГІЙ</a:t>
            </a: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AFCD06D1-A1BD-D8E7-BAC9-D95F69A98FA3}"/>
              </a:ext>
            </a:extLst>
          </p:cNvPr>
          <p:cNvSpPr/>
          <p:nvPr/>
        </p:nvSpPr>
        <p:spPr>
          <a:xfrm>
            <a:off x="2632075" y="2276475"/>
            <a:ext cx="6043613" cy="4318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високих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endParaRPr lang="uk-UA" sz="2200" dirty="0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26F52520-A4AB-149D-4E43-164A387101F1}"/>
              </a:ext>
            </a:extLst>
          </p:cNvPr>
          <p:cNvSpPr/>
          <p:nvPr/>
        </p:nvSpPr>
        <p:spPr>
          <a:xfrm>
            <a:off x="989013" y="22764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236933F2-1967-C184-A4D9-0EC14E1ADBFF}"/>
              </a:ext>
            </a:extLst>
          </p:cNvPr>
          <p:cNvSpPr/>
          <p:nvPr/>
        </p:nvSpPr>
        <p:spPr>
          <a:xfrm>
            <a:off x="2671763" y="3586163"/>
            <a:ext cx="6003925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низьких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</a:t>
            </a:r>
            <a:r>
              <a:rPr lang="ru-RU" sz="2200" dirty="0" err="1"/>
              <a:t>цінового</a:t>
            </a:r>
            <a:r>
              <a:rPr lang="ru-RU" sz="2200" dirty="0"/>
              <a:t> </a:t>
            </a:r>
            <a:r>
              <a:rPr lang="ru-RU" sz="2200" dirty="0" err="1"/>
              <a:t>прориву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CAE3B441-2865-0A51-190F-9E359767FCD1}"/>
              </a:ext>
            </a:extLst>
          </p:cNvPr>
          <p:cNvSpPr/>
          <p:nvPr/>
        </p:nvSpPr>
        <p:spPr>
          <a:xfrm>
            <a:off x="1014413" y="41497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C2D35A75-C5DB-8089-0400-2A284403F368}"/>
              </a:ext>
            </a:extLst>
          </p:cNvPr>
          <p:cNvSpPr/>
          <p:nvPr/>
        </p:nvSpPr>
        <p:spPr>
          <a:xfrm>
            <a:off x="2671763" y="4227513"/>
            <a:ext cx="6003925" cy="49688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цільових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endParaRPr lang="uk-UA" sz="22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877074E-7369-A6F0-3755-6FF64E50C323}"/>
              </a:ext>
            </a:extLst>
          </p:cNvPr>
          <p:cNvSpPr/>
          <p:nvPr/>
        </p:nvSpPr>
        <p:spPr>
          <a:xfrm>
            <a:off x="2175598" y="1293710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 err="1"/>
              <a:t>Стратегії</a:t>
            </a:r>
            <a:r>
              <a:rPr lang="ru-RU" sz="2000" b="1" i="1" dirty="0"/>
              <a:t>, </a:t>
            </a:r>
            <a:r>
              <a:rPr lang="ru-RU" sz="2000" b="1" i="1" dirty="0" err="1"/>
              <a:t>побудовані</a:t>
            </a:r>
            <a:r>
              <a:rPr lang="ru-RU" sz="2000" b="1" i="1" dirty="0"/>
              <a:t> на </a:t>
            </a:r>
            <a:r>
              <a:rPr lang="ru-RU" sz="2000" b="1" i="1" dirty="0" err="1"/>
              <a:t>сприйнятті</a:t>
            </a:r>
            <a:r>
              <a:rPr lang="ru-RU" sz="2000" b="1" i="1" dirty="0"/>
              <a:t> </a:t>
            </a:r>
            <a:r>
              <a:rPr lang="ru-RU" sz="2000" b="1" i="1" dirty="0" err="1"/>
              <a:t>покупцем</a:t>
            </a:r>
            <a:r>
              <a:rPr lang="ru-RU" sz="2000" b="1" i="1" dirty="0"/>
              <a:t> </a:t>
            </a:r>
            <a:r>
              <a:rPr lang="ru-RU" sz="2000" b="1" i="1" dirty="0" err="1"/>
              <a:t>рівня</a:t>
            </a:r>
            <a:r>
              <a:rPr lang="ru-RU" sz="2000" b="1" i="1" dirty="0"/>
              <a:t> </a:t>
            </a:r>
            <a:r>
              <a:rPr lang="ru-RU" sz="2000" b="1" i="1" dirty="0" err="1"/>
              <a:t>цін</a:t>
            </a:r>
            <a:r>
              <a:rPr lang="ru-RU" sz="2000" b="1" i="1" dirty="0"/>
              <a:t> та </a:t>
            </a:r>
            <a:r>
              <a:rPr lang="ru-RU" sz="2000" b="1" i="1" dirty="0" err="1"/>
              <a:t>його</a:t>
            </a:r>
            <a:r>
              <a:rPr lang="ru-RU" sz="2000" b="1" i="1" dirty="0"/>
              <a:t> </a:t>
            </a:r>
            <a:r>
              <a:rPr lang="ru-RU" sz="2000" b="1" i="1" dirty="0" err="1"/>
              <a:t>економічної</a:t>
            </a:r>
            <a:r>
              <a:rPr lang="ru-RU" sz="2000" b="1" i="1" dirty="0"/>
              <a:t> </a:t>
            </a:r>
            <a:r>
              <a:rPr lang="ru-RU" sz="2000" b="1" i="1" dirty="0" err="1"/>
              <a:t>цінності</a:t>
            </a:r>
            <a:endParaRPr lang="uk-UA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1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0C05910F-B040-3C80-95F1-7B367FD3278F}"/>
              </a:ext>
            </a:extLst>
          </p:cNvPr>
          <p:cNvSpPr/>
          <p:nvPr/>
        </p:nvSpPr>
        <p:spPr>
          <a:xfrm>
            <a:off x="2611438" y="2768600"/>
            <a:ext cx="6064250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середніх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(нейтрального </a:t>
            </a:r>
            <a:r>
              <a:rPr lang="ru-RU" sz="2200" dirty="0" err="1"/>
              <a:t>ціноутворення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22" name="Штриховая стрелка вправо 21">
            <a:extLst>
              <a:ext uri="{FF2B5EF4-FFF2-40B4-BE49-F238E27FC236}">
                <a16:creationId xmlns:a16="http://schemas.microsoft.com/office/drawing/2014/main" id="{8ACB4E7E-1BAE-2DE8-39C9-374CBE7FC5D7}"/>
              </a:ext>
            </a:extLst>
          </p:cNvPr>
          <p:cNvSpPr/>
          <p:nvPr/>
        </p:nvSpPr>
        <p:spPr>
          <a:xfrm>
            <a:off x="1028700" y="29003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3" name="Штриховая стрелка вправо 22">
            <a:extLst>
              <a:ext uri="{FF2B5EF4-FFF2-40B4-BE49-F238E27FC236}">
                <a16:creationId xmlns:a16="http://schemas.microsoft.com/office/drawing/2014/main" id="{3CD3E14D-EB84-5E40-3F6B-AF2BB818389D}"/>
              </a:ext>
            </a:extLst>
          </p:cNvPr>
          <p:cNvSpPr/>
          <p:nvPr/>
        </p:nvSpPr>
        <p:spPr>
          <a:xfrm>
            <a:off x="1011238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9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B46B7500-5B1A-ED5E-8950-08D62A158F03}"/>
              </a:ext>
            </a:extLst>
          </p:cNvPr>
          <p:cNvSpPr/>
          <p:nvPr/>
        </p:nvSpPr>
        <p:spPr>
          <a:xfrm>
            <a:off x="2655888" y="3586163"/>
            <a:ext cx="6005512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низьких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</a:t>
            </a:r>
            <a:r>
              <a:rPr lang="ru-RU" sz="2200" dirty="0" err="1"/>
              <a:t>цінового</a:t>
            </a:r>
            <a:r>
              <a:rPr lang="ru-RU" sz="2200" dirty="0"/>
              <a:t> </a:t>
            </a:r>
            <a:r>
              <a:rPr lang="ru-RU" sz="2200" dirty="0" err="1"/>
              <a:t>прориву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30" name="Штриховая стрелка вправо 29">
            <a:extLst>
              <a:ext uri="{FF2B5EF4-FFF2-40B4-BE49-F238E27FC236}">
                <a16:creationId xmlns:a16="http://schemas.microsoft.com/office/drawing/2014/main" id="{1971B2B9-EA44-B7B2-9605-1902448816B4}"/>
              </a:ext>
            </a:extLst>
          </p:cNvPr>
          <p:cNvSpPr/>
          <p:nvPr/>
        </p:nvSpPr>
        <p:spPr>
          <a:xfrm>
            <a:off x="998538" y="41497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1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27593FB0-1E67-620D-C211-9D93A0C4EF46}"/>
              </a:ext>
            </a:extLst>
          </p:cNvPr>
          <p:cNvSpPr/>
          <p:nvPr/>
        </p:nvSpPr>
        <p:spPr>
          <a:xfrm>
            <a:off x="2595563" y="2768600"/>
            <a:ext cx="6065837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середніх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(нейтрального </a:t>
            </a:r>
            <a:r>
              <a:rPr lang="ru-RU" sz="2200" dirty="0" err="1"/>
              <a:t>ціноутворення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32" name="Штриховая стрелка вправо 31">
            <a:extLst>
              <a:ext uri="{FF2B5EF4-FFF2-40B4-BE49-F238E27FC236}">
                <a16:creationId xmlns:a16="http://schemas.microsoft.com/office/drawing/2014/main" id="{C637D94E-9469-F254-D965-14A3907588E7}"/>
              </a:ext>
            </a:extLst>
          </p:cNvPr>
          <p:cNvSpPr/>
          <p:nvPr/>
        </p:nvSpPr>
        <p:spPr>
          <a:xfrm>
            <a:off x="1012825" y="29003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3" name="Штриховая стрелка вправо 32">
            <a:extLst>
              <a:ext uri="{FF2B5EF4-FFF2-40B4-BE49-F238E27FC236}">
                <a16:creationId xmlns:a16="http://schemas.microsoft.com/office/drawing/2014/main" id="{0FFC8D09-E765-9B91-8B35-0EDD931548CF}"/>
              </a:ext>
            </a:extLst>
          </p:cNvPr>
          <p:cNvSpPr/>
          <p:nvPr/>
        </p:nvSpPr>
        <p:spPr>
          <a:xfrm>
            <a:off x="995363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A44A0DD8-B667-7E67-F40A-977BC82404F9}"/>
              </a:ext>
            </a:extLst>
          </p:cNvPr>
          <p:cNvSpPr/>
          <p:nvPr/>
        </p:nvSpPr>
        <p:spPr>
          <a:xfrm>
            <a:off x="2671763" y="6275388"/>
            <a:ext cx="6003925" cy="4984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err="1"/>
              <a:t>Стратегія</a:t>
            </a:r>
            <a:r>
              <a:rPr lang="ru-RU" sz="2400" dirty="0"/>
              <a:t> “</a:t>
            </a:r>
            <a:r>
              <a:rPr lang="ru-RU" sz="2400" dirty="0" err="1"/>
              <a:t>слідування</a:t>
            </a:r>
            <a:r>
              <a:rPr lang="ru-RU" sz="2400" dirty="0"/>
              <a:t> за </a:t>
            </a:r>
            <a:r>
              <a:rPr lang="ru-RU" sz="2400" dirty="0" err="1"/>
              <a:t>лідером</a:t>
            </a:r>
            <a:r>
              <a:rPr lang="ru-RU" sz="2400" dirty="0"/>
              <a:t>”</a:t>
            </a:r>
            <a:endParaRPr lang="uk-UA" sz="2200" dirty="0"/>
          </a:p>
        </p:txBody>
      </p:sp>
      <p:sp>
        <p:nvSpPr>
          <p:cNvPr id="35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A118450A-446A-A6D8-F814-7E1BB0C548B4}"/>
              </a:ext>
            </a:extLst>
          </p:cNvPr>
          <p:cNvSpPr/>
          <p:nvPr/>
        </p:nvSpPr>
        <p:spPr>
          <a:xfrm>
            <a:off x="2627313" y="5645150"/>
            <a:ext cx="6005512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“</a:t>
            </a:r>
            <a:r>
              <a:rPr lang="ru-RU" sz="2200" dirty="0" err="1"/>
              <a:t>пов’язаного</a:t>
            </a:r>
            <a:r>
              <a:rPr lang="ru-RU" sz="2200" dirty="0"/>
              <a:t>” </a:t>
            </a:r>
            <a:r>
              <a:rPr lang="ru-RU" sz="2200" dirty="0" err="1"/>
              <a:t>ціноутворення</a:t>
            </a:r>
            <a:endParaRPr lang="uk-UA" sz="2200" dirty="0"/>
          </a:p>
        </p:txBody>
      </p:sp>
      <p:sp>
        <p:nvSpPr>
          <p:cNvPr id="36" name="Штриховая стрелка вправо 35">
            <a:extLst>
              <a:ext uri="{FF2B5EF4-FFF2-40B4-BE49-F238E27FC236}">
                <a16:creationId xmlns:a16="http://schemas.microsoft.com/office/drawing/2014/main" id="{0893E117-FD57-CBA8-4896-4D2D879919A2}"/>
              </a:ext>
            </a:extLst>
          </p:cNvPr>
          <p:cNvSpPr/>
          <p:nvPr/>
        </p:nvSpPr>
        <p:spPr>
          <a:xfrm>
            <a:off x="998538" y="61976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0F373106-E535-1C0E-B18F-A511C25285ED}"/>
              </a:ext>
            </a:extLst>
          </p:cNvPr>
          <p:cNvSpPr/>
          <p:nvPr/>
        </p:nvSpPr>
        <p:spPr>
          <a:xfrm>
            <a:off x="2595563" y="4816475"/>
            <a:ext cx="6065837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err="1"/>
              <a:t>Стратегія</a:t>
            </a:r>
            <a:r>
              <a:rPr lang="ru-RU" sz="2400" dirty="0"/>
              <a:t> </a:t>
            </a:r>
            <a:r>
              <a:rPr lang="ru-RU" sz="2400" dirty="0" err="1"/>
              <a:t>пільгових</a:t>
            </a:r>
            <a:r>
              <a:rPr lang="ru-RU" sz="2400" dirty="0"/>
              <a:t> </a:t>
            </a:r>
            <a:r>
              <a:rPr lang="ru-RU" sz="2400" dirty="0" err="1"/>
              <a:t>цін</a:t>
            </a:r>
            <a:endParaRPr lang="uk-UA" sz="2200" dirty="0"/>
          </a:p>
        </p:txBody>
      </p:sp>
      <p:sp>
        <p:nvSpPr>
          <p:cNvPr id="38" name="Штриховая стрелка вправо 37">
            <a:extLst>
              <a:ext uri="{FF2B5EF4-FFF2-40B4-BE49-F238E27FC236}">
                <a16:creationId xmlns:a16="http://schemas.microsoft.com/office/drawing/2014/main" id="{CC837BD1-239B-ED6D-7243-27A8961A1669}"/>
              </a:ext>
            </a:extLst>
          </p:cNvPr>
          <p:cNvSpPr/>
          <p:nvPr/>
        </p:nvSpPr>
        <p:spPr>
          <a:xfrm>
            <a:off x="1012825" y="49482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9" name="Штриховая стрелка вправо 38">
            <a:extLst>
              <a:ext uri="{FF2B5EF4-FFF2-40B4-BE49-F238E27FC236}">
                <a16:creationId xmlns:a16="http://schemas.microsoft.com/office/drawing/2014/main" id="{7A98D27B-E631-A7EC-300F-B43A5D282851}"/>
              </a:ext>
            </a:extLst>
          </p:cNvPr>
          <p:cNvSpPr/>
          <p:nvPr/>
        </p:nvSpPr>
        <p:spPr>
          <a:xfrm>
            <a:off x="995363" y="55483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3497B2-9648-610C-52B5-ED5414970735}"/>
              </a:ext>
            </a:extLst>
          </p:cNvPr>
          <p:cNvSpPr/>
          <p:nvPr/>
        </p:nvSpPr>
        <p:spPr>
          <a:xfrm>
            <a:off x="571472" y="332656"/>
            <a:ext cx="6500858" cy="502993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ОСНОВНІ ВИДИ ЦІНОВИХ СТРАТЕГІЙ</a:t>
            </a: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CB1EBD6F-D4D3-370D-DA2B-3CC315C36EDC}"/>
              </a:ext>
            </a:extLst>
          </p:cNvPr>
          <p:cNvSpPr/>
          <p:nvPr/>
        </p:nvSpPr>
        <p:spPr>
          <a:xfrm>
            <a:off x="2632075" y="1603375"/>
            <a:ext cx="6043613" cy="85883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</a:t>
            </a:r>
            <a:r>
              <a:rPr lang="ru-RU" sz="2000" dirty="0" err="1"/>
              <a:t>знижки</a:t>
            </a:r>
            <a:r>
              <a:rPr lang="ru-RU" sz="2000" dirty="0"/>
              <a:t> на </a:t>
            </a:r>
            <a:r>
              <a:rPr lang="ru-RU" sz="2000" dirty="0" err="1"/>
              <a:t>вторинному</a:t>
            </a:r>
            <a:r>
              <a:rPr lang="ru-RU" sz="2000" dirty="0"/>
              <a:t> ринку (</a:t>
            </a:r>
            <a:r>
              <a:rPr lang="ru-RU" sz="2000" dirty="0" err="1"/>
              <a:t>цінової</a:t>
            </a:r>
            <a:r>
              <a:rPr lang="ru-RU" sz="2000" dirty="0"/>
              <a:t> </a:t>
            </a:r>
            <a:r>
              <a:rPr lang="ru-RU" sz="2000" dirty="0" err="1"/>
              <a:t>дискримінації</a:t>
            </a:r>
            <a:r>
              <a:rPr lang="ru-RU" sz="2000" dirty="0"/>
              <a:t>, </a:t>
            </a: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демпінгових</a:t>
            </a:r>
            <a:r>
              <a:rPr lang="ru-RU" sz="2000" dirty="0"/>
              <a:t> </a:t>
            </a:r>
            <a:r>
              <a:rPr lang="ru-RU" sz="2000" dirty="0" err="1"/>
              <a:t>цін</a:t>
            </a:r>
            <a:r>
              <a:rPr lang="ru-RU" sz="2000" dirty="0"/>
              <a:t>)</a:t>
            </a:r>
            <a:endParaRPr lang="uk-UA" sz="2000" dirty="0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76E1E4CF-E195-A18C-565B-F816B6843CBC}"/>
              </a:ext>
            </a:extLst>
          </p:cNvPr>
          <p:cNvSpPr/>
          <p:nvPr/>
        </p:nvSpPr>
        <p:spPr>
          <a:xfrm>
            <a:off x="989013" y="16033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10017350-1567-3C59-A849-79A3E1C5EA58}"/>
              </a:ext>
            </a:extLst>
          </p:cNvPr>
          <p:cNvSpPr/>
          <p:nvPr/>
        </p:nvSpPr>
        <p:spPr>
          <a:xfrm>
            <a:off x="2671763" y="3249613"/>
            <a:ext cx="6003925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низьких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</a:t>
            </a:r>
            <a:r>
              <a:rPr lang="ru-RU" sz="2200" dirty="0" err="1"/>
              <a:t>цінового</a:t>
            </a:r>
            <a:r>
              <a:rPr lang="ru-RU" sz="2200" dirty="0"/>
              <a:t> </a:t>
            </a:r>
            <a:r>
              <a:rPr lang="ru-RU" sz="2200" dirty="0" err="1"/>
              <a:t>прориву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376601E-03C5-409D-99C8-1A6A6A80479A}"/>
              </a:ext>
            </a:extLst>
          </p:cNvPr>
          <p:cNvSpPr/>
          <p:nvPr/>
        </p:nvSpPr>
        <p:spPr>
          <a:xfrm>
            <a:off x="2175598" y="908720"/>
            <a:ext cx="6500858" cy="573048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 err="1"/>
              <a:t>Стратегії</a:t>
            </a:r>
            <a:r>
              <a:rPr lang="ru-RU" sz="2000" b="1" i="1" dirty="0"/>
              <a:t> </a:t>
            </a:r>
            <a:r>
              <a:rPr lang="ru-RU" sz="2000" b="1" i="1" dirty="0" err="1"/>
              <a:t>диференційного</a:t>
            </a:r>
            <a:r>
              <a:rPr lang="ru-RU" sz="2000" b="1" i="1" dirty="0"/>
              <a:t> </a:t>
            </a:r>
            <a:r>
              <a:rPr lang="ru-RU" sz="2000" b="1" i="1" dirty="0" err="1"/>
              <a:t>ціноутворення</a:t>
            </a:r>
            <a:endParaRPr lang="uk-UA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3" name="Штриховая стрелка вправо 22">
            <a:extLst>
              <a:ext uri="{FF2B5EF4-FFF2-40B4-BE49-F238E27FC236}">
                <a16:creationId xmlns:a16="http://schemas.microsoft.com/office/drawing/2014/main" id="{76C2AB24-E1AB-31C7-1AA6-F583B88F52AF}"/>
              </a:ext>
            </a:extLst>
          </p:cNvPr>
          <p:cNvSpPr/>
          <p:nvPr/>
        </p:nvSpPr>
        <p:spPr>
          <a:xfrm>
            <a:off x="1011238" y="31654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9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D0FA04D4-7A4B-74CF-448B-151A4F908A4E}"/>
              </a:ext>
            </a:extLst>
          </p:cNvPr>
          <p:cNvSpPr/>
          <p:nvPr/>
        </p:nvSpPr>
        <p:spPr>
          <a:xfrm>
            <a:off x="2655888" y="3249613"/>
            <a:ext cx="6005512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“</a:t>
            </a:r>
            <a:r>
              <a:rPr lang="ru-RU" sz="2000" dirty="0" err="1"/>
              <a:t>випадкової</a:t>
            </a:r>
            <a:r>
              <a:rPr lang="ru-RU" sz="2000" dirty="0"/>
              <a:t> </a:t>
            </a:r>
            <a:r>
              <a:rPr lang="ru-RU" sz="2000" dirty="0" err="1"/>
              <a:t>знижки</a:t>
            </a:r>
            <a:r>
              <a:rPr lang="ru-RU" sz="2000" dirty="0"/>
              <a:t>”</a:t>
            </a:r>
            <a:endParaRPr lang="uk-UA" sz="2000" dirty="0"/>
          </a:p>
        </p:txBody>
      </p:sp>
      <p:sp>
        <p:nvSpPr>
          <p:cNvPr id="31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FB622144-2C21-861E-A656-B140D415A460}"/>
              </a:ext>
            </a:extLst>
          </p:cNvPr>
          <p:cNvSpPr/>
          <p:nvPr/>
        </p:nvSpPr>
        <p:spPr>
          <a:xfrm>
            <a:off x="2595563" y="2576513"/>
            <a:ext cx="6065837" cy="5810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</a:t>
            </a:r>
            <a:r>
              <a:rPr lang="ru-RU" sz="2000" dirty="0" err="1"/>
              <a:t>періодичної</a:t>
            </a:r>
            <a:r>
              <a:rPr lang="ru-RU" sz="2000" dirty="0"/>
              <a:t> </a:t>
            </a:r>
            <a:r>
              <a:rPr lang="ru-RU" sz="2000" dirty="0" err="1"/>
              <a:t>знижки</a:t>
            </a:r>
            <a:endParaRPr lang="uk-UA" sz="2000" dirty="0"/>
          </a:p>
        </p:txBody>
      </p:sp>
      <p:sp>
        <p:nvSpPr>
          <p:cNvPr id="32" name="Штриховая стрелка вправо 31">
            <a:extLst>
              <a:ext uri="{FF2B5EF4-FFF2-40B4-BE49-F238E27FC236}">
                <a16:creationId xmlns:a16="http://schemas.microsoft.com/office/drawing/2014/main" id="{AD616B80-CC95-ECB7-4235-71AABDFF4281}"/>
              </a:ext>
            </a:extLst>
          </p:cNvPr>
          <p:cNvSpPr/>
          <p:nvPr/>
        </p:nvSpPr>
        <p:spPr>
          <a:xfrm>
            <a:off x="1012825" y="25400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3" name="Штриховая стрелка вправо 32">
            <a:extLst>
              <a:ext uri="{FF2B5EF4-FFF2-40B4-BE49-F238E27FC236}">
                <a16:creationId xmlns:a16="http://schemas.microsoft.com/office/drawing/2014/main" id="{1014AB9B-B589-178F-FB45-611452736C41}"/>
              </a:ext>
            </a:extLst>
          </p:cNvPr>
          <p:cNvSpPr/>
          <p:nvPr/>
        </p:nvSpPr>
        <p:spPr>
          <a:xfrm>
            <a:off x="995363" y="31654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6F299B47-5B04-D0C7-0438-7E269C0B6AE9}"/>
              </a:ext>
            </a:extLst>
          </p:cNvPr>
          <p:cNvSpPr/>
          <p:nvPr/>
        </p:nvSpPr>
        <p:spPr>
          <a:xfrm>
            <a:off x="2671763" y="6099175"/>
            <a:ext cx="6003925" cy="4984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сигналу </a:t>
            </a:r>
            <a:r>
              <a:rPr lang="ru-RU" sz="2000" dirty="0" err="1"/>
              <a:t>цін</a:t>
            </a:r>
            <a:endParaRPr lang="uk-UA" sz="2000" dirty="0"/>
          </a:p>
        </p:txBody>
      </p:sp>
      <p:sp>
        <p:nvSpPr>
          <p:cNvPr id="35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DDC41CB9-719B-D1B7-386F-B87F9249D2CB}"/>
              </a:ext>
            </a:extLst>
          </p:cNvPr>
          <p:cNvSpPr/>
          <p:nvPr/>
        </p:nvSpPr>
        <p:spPr>
          <a:xfrm>
            <a:off x="2627313" y="5468938"/>
            <a:ext cx="6005512" cy="51593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“</a:t>
            </a:r>
            <a:r>
              <a:rPr lang="ru-RU" sz="2000" dirty="0" err="1"/>
              <a:t>кривої</a:t>
            </a:r>
            <a:r>
              <a:rPr lang="ru-RU" sz="2000" dirty="0"/>
              <a:t> </a:t>
            </a:r>
            <a:r>
              <a:rPr lang="ru-RU" sz="2000" dirty="0" err="1"/>
              <a:t>засвоєння</a:t>
            </a:r>
            <a:r>
              <a:rPr lang="ru-RU" sz="2000" dirty="0"/>
              <a:t>”</a:t>
            </a:r>
            <a:endParaRPr lang="uk-UA" sz="2000" dirty="0"/>
          </a:p>
        </p:txBody>
      </p:sp>
      <p:sp>
        <p:nvSpPr>
          <p:cNvPr id="36" name="Штриховая стрелка вправо 35">
            <a:extLst>
              <a:ext uri="{FF2B5EF4-FFF2-40B4-BE49-F238E27FC236}">
                <a16:creationId xmlns:a16="http://schemas.microsoft.com/office/drawing/2014/main" id="{FA97C276-9065-02D3-7980-7BE28244C95E}"/>
              </a:ext>
            </a:extLst>
          </p:cNvPr>
          <p:cNvSpPr/>
          <p:nvPr/>
        </p:nvSpPr>
        <p:spPr>
          <a:xfrm>
            <a:off x="998538" y="60213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0B53DE41-74A4-C2AC-35FA-E217357076E0}"/>
              </a:ext>
            </a:extLst>
          </p:cNvPr>
          <p:cNvSpPr/>
          <p:nvPr/>
        </p:nvSpPr>
        <p:spPr>
          <a:xfrm>
            <a:off x="2595563" y="4640263"/>
            <a:ext cx="6065837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</a:t>
            </a:r>
            <a:r>
              <a:rPr lang="ru-RU" sz="2000" dirty="0" err="1"/>
              <a:t>проникнення</a:t>
            </a:r>
            <a:r>
              <a:rPr lang="ru-RU" sz="2000" dirty="0"/>
              <a:t> на </a:t>
            </a:r>
            <a:r>
              <a:rPr lang="ru-RU" sz="2000" dirty="0" err="1"/>
              <a:t>ринок</a:t>
            </a:r>
            <a:endParaRPr lang="uk-UA" sz="2000" dirty="0"/>
          </a:p>
        </p:txBody>
      </p:sp>
      <p:sp>
        <p:nvSpPr>
          <p:cNvPr id="38" name="Штриховая стрелка вправо 37">
            <a:extLst>
              <a:ext uri="{FF2B5EF4-FFF2-40B4-BE49-F238E27FC236}">
                <a16:creationId xmlns:a16="http://schemas.microsoft.com/office/drawing/2014/main" id="{1C6398BB-E54F-C215-D6AC-C4910994564A}"/>
              </a:ext>
            </a:extLst>
          </p:cNvPr>
          <p:cNvSpPr/>
          <p:nvPr/>
        </p:nvSpPr>
        <p:spPr>
          <a:xfrm>
            <a:off x="1012825" y="47736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9" name="Штриховая стрелка вправо 38">
            <a:extLst>
              <a:ext uri="{FF2B5EF4-FFF2-40B4-BE49-F238E27FC236}">
                <a16:creationId xmlns:a16="http://schemas.microsoft.com/office/drawing/2014/main" id="{4E3DFD19-B73C-C203-7247-C48BEB044BB1}"/>
              </a:ext>
            </a:extLst>
          </p:cNvPr>
          <p:cNvSpPr/>
          <p:nvPr/>
        </p:nvSpPr>
        <p:spPr>
          <a:xfrm>
            <a:off x="995363" y="53736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C8197B0-FE17-BF6E-6485-0929A5AB5F97}"/>
              </a:ext>
            </a:extLst>
          </p:cNvPr>
          <p:cNvSpPr/>
          <p:nvPr/>
        </p:nvSpPr>
        <p:spPr>
          <a:xfrm>
            <a:off x="2195736" y="3933056"/>
            <a:ext cx="6500858" cy="573048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 err="1"/>
              <a:t>Стратегії</a:t>
            </a:r>
            <a:r>
              <a:rPr lang="ru-RU" sz="2000" b="1" i="1" dirty="0"/>
              <a:t> конкурентного </a:t>
            </a:r>
            <a:r>
              <a:rPr lang="ru-RU" sz="2000" b="1" i="1" dirty="0" err="1"/>
              <a:t>ціноутворення</a:t>
            </a:r>
            <a:endParaRPr lang="uk-UA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B4CD59B-17E5-47EB-464F-07F9836E3B79}"/>
              </a:ext>
            </a:extLst>
          </p:cNvPr>
          <p:cNvSpPr/>
          <p:nvPr/>
        </p:nvSpPr>
        <p:spPr>
          <a:xfrm>
            <a:off x="571472" y="332656"/>
            <a:ext cx="6500858" cy="502993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ОСНОВНІ ВИДИ ЦІНОВИХ СТРАТЕГІЙ</a:t>
            </a: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9AD0849F-93F9-2E8B-1300-480411F38340}"/>
              </a:ext>
            </a:extLst>
          </p:cNvPr>
          <p:cNvSpPr/>
          <p:nvPr/>
        </p:nvSpPr>
        <p:spPr>
          <a:xfrm>
            <a:off x="2671763" y="1712913"/>
            <a:ext cx="6003925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 err="1"/>
              <a:t>Стратегія</a:t>
            </a:r>
            <a:r>
              <a:rPr lang="ru-RU" sz="2200" dirty="0"/>
              <a:t> </a:t>
            </a:r>
            <a:r>
              <a:rPr lang="ru-RU" sz="2200" dirty="0" err="1"/>
              <a:t>низьких</a:t>
            </a:r>
            <a:r>
              <a:rPr lang="ru-RU" sz="2200" dirty="0"/>
              <a:t> </a:t>
            </a:r>
            <a:r>
              <a:rPr lang="ru-RU" sz="2200" dirty="0" err="1"/>
              <a:t>цін</a:t>
            </a:r>
            <a:r>
              <a:rPr lang="ru-RU" sz="2200" dirty="0"/>
              <a:t> (</a:t>
            </a:r>
            <a:r>
              <a:rPr lang="ru-RU" sz="2200" dirty="0" err="1"/>
              <a:t>цінового</a:t>
            </a:r>
            <a:r>
              <a:rPr lang="ru-RU" sz="2200" dirty="0"/>
              <a:t> </a:t>
            </a:r>
            <a:r>
              <a:rPr lang="ru-RU" sz="2200" dirty="0" err="1"/>
              <a:t>прориву</a:t>
            </a:r>
            <a:r>
              <a:rPr lang="ru-RU" sz="2200" dirty="0"/>
              <a:t>)</a:t>
            </a:r>
            <a:endParaRPr lang="uk-UA" sz="22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C72AD64-1F3E-B8C5-8263-E064A2FF92AD}"/>
              </a:ext>
            </a:extLst>
          </p:cNvPr>
          <p:cNvSpPr/>
          <p:nvPr/>
        </p:nvSpPr>
        <p:spPr>
          <a:xfrm>
            <a:off x="2175598" y="908720"/>
            <a:ext cx="6500858" cy="573048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 err="1"/>
              <a:t>Стратегії</a:t>
            </a:r>
            <a:r>
              <a:rPr lang="ru-RU" sz="2000" b="1" i="1" dirty="0"/>
              <a:t> </a:t>
            </a:r>
            <a:r>
              <a:rPr lang="ru-RU" sz="2000" b="1" i="1" dirty="0" err="1"/>
              <a:t>асортиментного</a:t>
            </a:r>
            <a:r>
              <a:rPr lang="ru-RU" sz="2000" b="1" i="1" dirty="0"/>
              <a:t> </a:t>
            </a:r>
            <a:r>
              <a:rPr lang="ru-RU" sz="2000" b="1" i="1" dirty="0" err="1"/>
              <a:t>ціноутворення</a:t>
            </a:r>
            <a:endParaRPr lang="uk-UA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3" name="Штриховая стрелка вправо 22">
            <a:extLst>
              <a:ext uri="{FF2B5EF4-FFF2-40B4-BE49-F238E27FC236}">
                <a16:creationId xmlns:a16="http://schemas.microsoft.com/office/drawing/2014/main" id="{C0C6D7D2-1E61-7362-40D4-E9D0F1057E04}"/>
              </a:ext>
            </a:extLst>
          </p:cNvPr>
          <p:cNvSpPr/>
          <p:nvPr/>
        </p:nvSpPr>
        <p:spPr>
          <a:xfrm>
            <a:off x="1011238" y="16287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9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503DCFE0-ED1E-9FA0-5CB3-83A40DE60CA5}"/>
              </a:ext>
            </a:extLst>
          </p:cNvPr>
          <p:cNvSpPr/>
          <p:nvPr/>
        </p:nvSpPr>
        <p:spPr>
          <a:xfrm>
            <a:off x="2655888" y="1712913"/>
            <a:ext cx="6005512" cy="5143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“</a:t>
            </a:r>
            <a:r>
              <a:rPr lang="ru-RU" sz="2000" dirty="0" err="1"/>
              <a:t>імідж</a:t>
            </a:r>
            <a:r>
              <a:rPr lang="ru-RU" sz="2000" dirty="0"/>
              <a:t>”</a:t>
            </a:r>
            <a:endParaRPr lang="uk-UA" sz="2000" dirty="0"/>
          </a:p>
        </p:txBody>
      </p:sp>
      <p:sp>
        <p:nvSpPr>
          <p:cNvPr id="33" name="Штриховая стрелка вправо 32">
            <a:extLst>
              <a:ext uri="{FF2B5EF4-FFF2-40B4-BE49-F238E27FC236}">
                <a16:creationId xmlns:a16="http://schemas.microsoft.com/office/drawing/2014/main" id="{E3CC52EC-172A-DFB8-534F-99F1A9B1102D}"/>
              </a:ext>
            </a:extLst>
          </p:cNvPr>
          <p:cNvSpPr/>
          <p:nvPr/>
        </p:nvSpPr>
        <p:spPr>
          <a:xfrm>
            <a:off x="995363" y="16287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16506C13-B931-53E4-8BDC-9FD7D6FB7DEE}"/>
              </a:ext>
            </a:extLst>
          </p:cNvPr>
          <p:cNvSpPr/>
          <p:nvPr/>
        </p:nvSpPr>
        <p:spPr>
          <a:xfrm>
            <a:off x="2671763" y="3817938"/>
            <a:ext cx="6003925" cy="4984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“</a:t>
            </a:r>
            <a:r>
              <a:rPr lang="ru-RU" sz="2000" dirty="0" err="1"/>
              <a:t>вище</a:t>
            </a:r>
            <a:r>
              <a:rPr lang="ru-RU" sz="2000" dirty="0"/>
              <a:t> </a:t>
            </a:r>
            <a:r>
              <a:rPr lang="ru-RU" sz="2000" dirty="0" err="1"/>
              <a:t>номіналу</a:t>
            </a:r>
            <a:r>
              <a:rPr lang="ru-RU" sz="2000" dirty="0"/>
              <a:t>”</a:t>
            </a:r>
            <a:endParaRPr lang="uk-UA" sz="2000" dirty="0"/>
          </a:p>
        </p:txBody>
      </p:sp>
      <p:sp>
        <p:nvSpPr>
          <p:cNvPr id="35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E1E3CA2C-FE7E-6D3C-5FAA-675686592D44}"/>
              </a:ext>
            </a:extLst>
          </p:cNvPr>
          <p:cNvSpPr/>
          <p:nvPr/>
        </p:nvSpPr>
        <p:spPr>
          <a:xfrm>
            <a:off x="2627313" y="3187700"/>
            <a:ext cx="6005512" cy="51593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“комплект”</a:t>
            </a:r>
            <a:endParaRPr lang="uk-UA" sz="2000" dirty="0"/>
          </a:p>
        </p:txBody>
      </p:sp>
      <p:sp>
        <p:nvSpPr>
          <p:cNvPr id="36" name="Штриховая стрелка вправо 35">
            <a:extLst>
              <a:ext uri="{FF2B5EF4-FFF2-40B4-BE49-F238E27FC236}">
                <a16:creationId xmlns:a16="http://schemas.microsoft.com/office/drawing/2014/main" id="{CA4B06D2-BDE9-9DE2-0E2A-C9F78FA5B606}"/>
              </a:ext>
            </a:extLst>
          </p:cNvPr>
          <p:cNvSpPr/>
          <p:nvPr/>
        </p:nvSpPr>
        <p:spPr>
          <a:xfrm>
            <a:off x="998538" y="374015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2131422F-6CF3-61E3-DA3E-33E19367E6F6}"/>
              </a:ext>
            </a:extLst>
          </p:cNvPr>
          <p:cNvSpPr/>
          <p:nvPr/>
        </p:nvSpPr>
        <p:spPr>
          <a:xfrm>
            <a:off x="2595563" y="2359025"/>
            <a:ext cx="6065837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/>
              <a:t>Стратегія</a:t>
            </a:r>
            <a:r>
              <a:rPr lang="ru-RU" sz="2000" dirty="0"/>
              <a:t> “</a:t>
            </a:r>
            <a:r>
              <a:rPr lang="ru-RU" sz="2000" dirty="0" err="1"/>
              <a:t>набір</a:t>
            </a:r>
            <a:r>
              <a:rPr lang="ru-RU" sz="2000" dirty="0"/>
              <a:t>”</a:t>
            </a:r>
            <a:endParaRPr lang="uk-UA" sz="2000" dirty="0"/>
          </a:p>
        </p:txBody>
      </p:sp>
      <p:sp>
        <p:nvSpPr>
          <p:cNvPr id="38" name="Штриховая стрелка вправо 37">
            <a:extLst>
              <a:ext uri="{FF2B5EF4-FFF2-40B4-BE49-F238E27FC236}">
                <a16:creationId xmlns:a16="http://schemas.microsoft.com/office/drawing/2014/main" id="{9233D9C0-AC64-F4C7-0A79-D3969F26FC8D}"/>
              </a:ext>
            </a:extLst>
          </p:cNvPr>
          <p:cNvSpPr/>
          <p:nvPr/>
        </p:nvSpPr>
        <p:spPr>
          <a:xfrm>
            <a:off x="1012825" y="24923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9" name="Штриховая стрелка вправо 38">
            <a:extLst>
              <a:ext uri="{FF2B5EF4-FFF2-40B4-BE49-F238E27FC236}">
                <a16:creationId xmlns:a16="http://schemas.microsoft.com/office/drawing/2014/main" id="{642D082B-1350-1760-D16A-159D3227D6F8}"/>
              </a:ext>
            </a:extLst>
          </p:cNvPr>
          <p:cNvSpPr/>
          <p:nvPr/>
        </p:nvSpPr>
        <p:spPr>
          <a:xfrm>
            <a:off x="995363" y="309245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4661AF8-A5EC-0755-A038-184CB79E03AF}"/>
              </a:ext>
            </a:extLst>
          </p:cNvPr>
          <p:cNvSpPr/>
          <p:nvPr/>
        </p:nvSpPr>
        <p:spPr>
          <a:xfrm>
            <a:off x="571472" y="548680"/>
            <a:ext cx="6500858" cy="792088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eaLnBrk="1" hangingPunct="1">
              <a:defRPr/>
            </a:pPr>
            <a:r>
              <a:rPr lang="ru-RU" sz="2800" b="1" dirty="0"/>
              <a:t>МЕТОДИ ЦІНОУТВОРЕННЯ</a:t>
            </a:r>
            <a:endParaRPr lang="uk-UA" sz="2800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4C4D4AA5-6217-7B50-7EEC-86C1B81DDC45}"/>
              </a:ext>
            </a:extLst>
          </p:cNvPr>
          <p:cNvSpPr/>
          <p:nvPr/>
        </p:nvSpPr>
        <p:spPr>
          <a:xfrm>
            <a:off x="2571750" y="1631950"/>
            <a:ext cx="5500688" cy="57626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000" dirty="0" err="1"/>
              <a:t>Витратні</a:t>
            </a:r>
            <a:r>
              <a:rPr lang="ru-RU" sz="2000" dirty="0"/>
              <a:t> </a:t>
            </a:r>
            <a:r>
              <a:rPr lang="ru-RU" sz="2000" dirty="0" err="1"/>
              <a:t>методи</a:t>
            </a:r>
            <a:r>
              <a:rPr lang="ru-RU" sz="2000" dirty="0"/>
              <a:t> </a:t>
            </a:r>
            <a:r>
              <a:rPr lang="ru-RU" sz="2000" dirty="0" err="1"/>
              <a:t>ціноутворення</a:t>
            </a:r>
            <a:endParaRPr lang="uk-UA" sz="2000" dirty="0"/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A77C7E05-D594-8B67-D774-D058B7EA3211}"/>
              </a:ext>
            </a:extLst>
          </p:cNvPr>
          <p:cNvSpPr/>
          <p:nvPr/>
        </p:nvSpPr>
        <p:spPr>
          <a:xfrm>
            <a:off x="2571750" y="2339975"/>
            <a:ext cx="5500688" cy="5175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000" dirty="0" err="1"/>
              <a:t>Параметричні</a:t>
            </a:r>
            <a:r>
              <a:rPr lang="ru-RU" sz="2000" b="1" dirty="0"/>
              <a:t>  </a:t>
            </a:r>
            <a:r>
              <a:rPr lang="ru-RU" sz="2000" b="1" dirty="0" err="1"/>
              <a:t>методи</a:t>
            </a:r>
            <a:r>
              <a:rPr lang="ru-RU" sz="2000" b="1" dirty="0"/>
              <a:t> </a:t>
            </a:r>
            <a:r>
              <a:rPr lang="ru-RU" sz="2000" b="1" dirty="0" err="1"/>
              <a:t>ціноутворення</a:t>
            </a:r>
            <a:endParaRPr lang="uk-UA" sz="2000" dirty="0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5F55345D-5BD8-C467-922A-9C96AE33C42E}"/>
              </a:ext>
            </a:extLst>
          </p:cNvPr>
          <p:cNvSpPr/>
          <p:nvPr/>
        </p:nvSpPr>
        <p:spPr>
          <a:xfrm>
            <a:off x="928688" y="15605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95C4636A-4E13-B0FE-C98D-1ABCBBE837A9}"/>
              </a:ext>
            </a:extLst>
          </p:cNvPr>
          <p:cNvSpPr/>
          <p:nvPr/>
        </p:nvSpPr>
        <p:spPr>
          <a:xfrm>
            <a:off x="1000125" y="22812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C6BF1D6E-7879-FAD8-66E5-96516AE8EA59}"/>
              </a:ext>
            </a:extLst>
          </p:cNvPr>
          <p:cNvSpPr/>
          <p:nvPr/>
        </p:nvSpPr>
        <p:spPr>
          <a:xfrm>
            <a:off x="971550" y="29289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4A1BD0FF-D030-3CA5-A9AA-F6A881C1AEC0}"/>
              </a:ext>
            </a:extLst>
          </p:cNvPr>
          <p:cNvSpPr/>
          <p:nvPr/>
        </p:nvSpPr>
        <p:spPr>
          <a:xfrm>
            <a:off x="2600325" y="2928938"/>
            <a:ext cx="5500688" cy="503237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2400" dirty="0" err="1"/>
              <a:t>Ринкові</a:t>
            </a:r>
            <a:r>
              <a:rPr lang="ru-RU" sz="2400" dirty="0"/>
              <a:t> </a:t>
            </a:r>
            <a:r>
              <a:rPr lang="ru-RU" sz="2400" dirty="0" err="1"/>
              <a:t>методи</a:t>
            </a:r>
            <a:r>
              <a:rPr lang="ru-RU" sz="2400" dirty="0"/>
              <a:t> </a:t>
            </a:r>
            <a:r>
              <a:rPr lang="ru-RU" sz="2400" dirty="0" err="1"/>
              <a:t>ціноутворення</a:t>
            </a:r>
            <a:endParaRPr lang="uk-UA" sz="2400" dirty="0"/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664B9-546B-664C-4109-BD0DC1773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1361306"/>
          </a:xfrm>
        </p:spPr>
        <p:txBody>
          <a:bodyPr>
            <a:normAutofit fontScale="90000"/>
          </a:bodyPr>
          <a:lstStyle/>
          <a:p>
            <a:pPr marL="0" indent="0" algn="just">
              <a:defRPr/>
            </a:pPr>
            <a:r>
              <a:rPr lang="ru-RU" sz="2400" b="1" i="1" dirty="0">
                <a:solidFill>
                  <a:schemeClr val="tx1"/>
                </a:solidFill>
                <a:effectLst/>
              </a:rPr>
              <a:t>ТРАНСФЕРТНЕ ЦІНОУТВОРЕННЯ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–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це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викривлення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цін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угод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або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розподілу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прибутків</a:t>
            </a:r>
            <a:r>
              <a:rPr lang="ru-RU" sz="2400" dirty="0">
                <a:effectLst/>
              </a:rPr>
              <a:t>.</a:t>
            </a:r>
            <a:br>
              <a:rPr lang="uk-UA" sz="2500" b="1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800" b="1" dirty="0" err="1">
                <a:solidFill>
                  <a:schemeClr val="tx1"/>
                </a:solidFill>
                <a:effectLst/>
              </a:rPr>
              <a:t>чи</a:t>
            </a:r>
            <a:r>
              <a:rPr lang="ru-RU" sz="28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/>
              </a:rPr>
              <a:t>витрат</a:t>
            </a:r>
            <a:r>
              <a:rPr lang="ru-RU" sz="28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/>
              </a:rPr>
              <a:t>задля</a:t>
            </a:r>
            <a:r>
              <a:rPr lang="ru-RU" sz="28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/>
              </a:rPr>
              <a:t>мінімізації</a:t>
            </a:r>
            <a:r>
              <a:rPr lang="ru-RU" sz="28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/>
              </a:rPr>
              <a:t>податкового</a:t>
            </a:r>
            <a:r>
              <a:rPr lang="ru-RU" sz="28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/>
              </a:rPr>
              <a:t>навантаження</a:t>
            </a:r>
            <a:endParaRPr lang="uk-UA" sz="2600" b="1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Стрелка вниз 4">
            <a:extLst>
              <a:ext uri="{FF2B5EF4-FFF2-40B4-BE49-F238E27FC236}">
                <a16:creationId xmlns:a16="http://schemas.microsoft.com/office/drawing/2014/main" id="{5438C66A-D215-594F-E067-D410868E5008}"/>
              </a:ext>
            </a:extLst>
          </p:cNvPr>
          <p:cNvSpPr/>
          <p:nvPr/>
        </p:nvSpPr>
        <p:spPr>
          <a:xfrm>
            <a:off x="3059113" y="2781300"/>
            <a:ext cx="2736850" cy="287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17412" name="Прямоугольник 5">
            <a:extLst>
              <a:ext uri="{FF2B5EF4-FFF2-40B4-BE49-F238E27FC236}">
                <a16:creationId xmlns:a16="http://schemas.microsoft.com/office/drawing/2014/main" id="{FE962284-5DC3-BE67-F3B0-37C931D86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274888"/>
            <a:ext cx="8137525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 2" pitchFamily="2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 2" pitchFamily="2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7ACD0"/>
              </a:buClr>
              <a:buFont typeface="Wingdings 2" pitchFamily="2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itchFamily="2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itchFamily="2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itchFamily="2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7ACD0"/>
              </a:buClr>
              <a:buFont typeface="Wingdings 2" pitchFamily="2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UA" sz="1800" b="1">
                <a:solidFill>
                  <a:srgbClr val="FFFF00"/>
                </a:solidFill>
                <a:latin typeface="Arial" panose="020B0604020202020204" pitchFamily="34" charset="0"/>
              </a:rPr>
              <a:t>РЕГУЛЮВАННЯ </a:t>
            </a:r>
            <a:br>
              <a:rPr lang="uk-UA" altLang="ru-UA" sz="1800" b="1">
                <a:solidFill>
                  <a:srgbClr val="FFFF00"/>
                </a:solidFill>
                <a:latin typeface="Arial" panose="020B0604020202020204" pitchFamily="34" charset="0"/>
              </a:rPr>
            </a:br>
            <a:br>
              <a:rPr lang="uk-UA" altLang="ru-UA" sz="1800" b="1">
                <a:solidFill>
                  <a:srgbClr val="FFFF00"/>
                </a:solidFill>
                <a:latin typeface="Arial" panose="020B0604020202020204" pitchFamily="34" charset="0"/>
              </a:rPr>
            </a:br>
            <a:br>
              <a:rPr lang="uk-UA" altLang="ru-UA" sz="1800" b="1">
                <a:solidFill>
                  <a:srgbClr val="FFFF00"/>
                </a:solidFill>
                <a:latin typeface="Arial" panose="020B0604020202020204" pitchFamily="34" charset="0"/>
              </a:rPr>
            </a:br>
            <a:r>
              <a:rPr lang="uk-UA" altLang="ru-UA" sz="1800" b="1">
                <a:solidFill>
                  <a:srgbClr val="FFFF00"/>
                </a:solidFill>
                <a:latin typeface="Arial" panose="020B0604020202020204" pitchFamily="34" charset="0"/>
              </a:rPr>
              <a:t>1) </a:t>
            </a:r>
            <a:r>
              <a:rPr lang="ru-RU" altLang="ru-UA" sz="1800">
                <a:latin typeface="Arial" panose="020B0604020202020204" pitchFamily="34" charset="0"/>
              </a:rPr>
              <a:t>міжнародний стандарт “Arm's Length Principle”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UA" sz="1800">
                <a:latin typeface="Arial" panose="020B0604020202020204" pitchFamily="34" charset="0"/>
              </a:rPr>
              <a:t>2) Настанови ОЕСР (Організації Економічного Співробітництва та Розвитку) щодо трансфертного ціноутворення для транснаціональних компаній та податкових служб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UA" sz="1800">
                <a:latin typeface="Arial" panose="020B0604020202020204" pitchFamily="34" charset="0"/>
              </a:rPr>
              <a:t>3) стаття 39 Податкового кодексу України</a:t>
            </a:r>
            <a:endParaRPr lang="uk-UA" altLang="ru-UA" sz="1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ru-UA" sz="180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pic>
        <p:nvPicPr>
          <p:cNvPr id="17413" name="Picture 2" descr="C:\Users\Лена\Desktop\13.png">
            <a:extLst>
              <a:ext uri="{FF2B5EF4-FFF2-40B4-BE49-F238E27FC236}">
                <a16:creationId xmlns:a16="http://schemas.microsoft.com/office/drawing/2014/main" id="{05DEEF1B-9B47-61E3-D5F6-EC0E3CF43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463" y="4652963"/>
            <a:ext cx="3313112" cy="200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1748</TotalTime>
  <Words>873</Words>
  <Application>Microsoft Macintosh PowerPoint</Application>
  <PresentationFormat>Экран (4:3)</PresentationFormat>
  <Paragraphs>98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Arial</vt:lpstr>
      <vt:lpstr>Century Gothic</vt:lpstr>
      <vt:lpstr>Wingdings 2</vt:lpstr>
      <vt:lpstr>Verdana</vt:lpstr>
      <vt:lpstr>Calibri</vt:lpstr>
      <vt:lpstr>Bookman Old Style</vt:lpstr>
      <vt:lpstr>Times New Roman</vt:lpstr>
      <vt:lpstr>Wingdings</vt:lpstr>
      <vt:lpstr>Яркая</vt:lpstr>
      <vt:lpstr>Microsoft Word Picture</vt:lpstr>
      <vt:lpstr>Лекція 3</vt:lpstr>
      <vt:lpstr>План заняття</vt:lpstr>
      <vt:lpstr>Презентация PowerPoint</vt:lpstr>
      <vt:lpstr>Основною метою обліку витрат є своєчасне, повне, достовірне відображення фактичного розміру і складу витрат та контроль над використанням усіх видів виробничих ресурсів. </vt:lpstr>
      <vt:lpstr>Презентация PowerPoint</vt:lpstr>
      <vt:lpstr>Презентация PowerPoint</vt:lpstr>
      <vt:lpstr>Презентация PowerPoint</vt:lpstr>
      <vt:lpstr>Презентация PowerPoint</vt:lpstr>
      <vt:lpstr>ТРАНСФЕРТНЕ ЦІНОУТВОРЕННЯ – це викривлення цін угод або розподілу прибутків. чи витрат задля мінімізації податкового навантаження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Оля Федорова</cp:lastModifiedBy>
  <cp:revision>185</cp:revision>
  <dcterms:created xsi:type="dcterms:W3CDTF">2011-01-24T06:38:36Z</dcterms:created>
  <dcterms:modified xsi:type="dcterms:W3CDTF">2025-09-22T10:24:44Z</dcterms:modified>
</cp:coreProperties>
</file>