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0D4C-999A-4454-90CA-072A1D2AB09D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8269-236A-4EAE-AB88-31F40CD3EB2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4A4B6-5D8E-4713-B696-6A395A1D5F7F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E303-A40A-44C7-9C58-274974D76E0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CDCF-5419-4219-9764-17F1056699F9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E5068-7E7B-4318-B478-3CBE1479C58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E9304-FF3E-4842-818C-72500BFEEE35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D7EE4-2CE6-417C-BF96-1117B64B991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44D2A-152A-47DD-B6F0-8A79D1B4A656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6FA91-E2CC-42B7-90CF-5CDD8A21D6E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70FD0-3B56-4238-80E2-7F54B604EB2C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2C6C-40F6-4AC0-B459-9D3B4B15409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FA90-34FC-41DC-9E88-237CEFE85FAC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6EED-3704-4C62-8628-A5C8BC16DD5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6720-7D87-45DC-A42E-816074926F16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4B7B5-424F-45BC-B071-D09BFB9119C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6E0A-7A03-468A-940B-B280BBDFEF58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08795-1F74-4E2D-A155-2D19E0B3E14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557D4-DBFE-4585-8405-2244EFF7FBDC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15A9-CF0B-4BC5-BA0F-FF51299BECD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49B0-A28F-477D-8D91-F6DFE3CBAE42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221F-05BB-40B9-BE81-93A86E7EB3D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E949-7DB9-4C1F-81D1-37ED7D8579AA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538B-801E-490E-8FDF-0DFBF2E3875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7254-264F-410F-9729-7582A759ACBC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5197-306A-4CB8-81D4-602ADA69F5B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88B0-C274-47AF-BF40-52A69E0BD9DC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4B86-4C5F-4314-8723-0F267E3CD5D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5348-6ACD-43E7-A8BE-B2DEEC71C947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335F-721D-4F13-8769-EBF37B774BC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BCD8C-DAF4-4AA3-ADB5-A76D76939DE8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7EC3-8C1D-4CA0-A305-8F74CADAD2B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1A51E-734E-4AA2-8A9D-12EA93E8C032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C07F6-BB73-42FC-AE87-2B1A4BFA7A0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2118CE-EDAD-4AD4-8591-39E69AD6C84D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680743-30FC-471F-93AC-2042BAF87A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ransition spd="med">
    <p:cover dir="ld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13149639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WordArt 6"/>
          <p:cNvSpPr>
            <a:spLocks noChangeArrowheads="1" noChangeShapeType="1" noTextEdit="1"/>
          </p:cNvSpPr>
          <p:nvPr/>
        </p:nvSpPr>
        <p:spPr bwMode="auto">
          <a:xfrm>
            <a:off x="322263" y="277813"/>
            <a:ext cx="11579225" cy="2097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Конкуренція в системі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ринкової економіки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528763" y="609600"/>
            <a:ext cx="10210800" cy="60563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cap="none" smtClean="0">
                <a:latin typeface="Arial" charset="0"/>
              </a:rPr>
              <a:t>Марксистському трактуванні</a:t>
            </a:r>
            <a:r>
              <a:rPr lang="ru-RU" sz="2400" cap="none" smtClean="0">
                <a:latin typeface="Arial" charset="0"/>
              </a:rPr>
              <a:t> - це антагоністична боротьба між приватними виробниками за найбільш вигідні умови виробництва та збуту товарів.</a:t>
            </a:r>
          </a:p>
          <a:p>
            <a:r>
              <a:rPr lang="ru-RU" sz="2400" cap="none" smtClean="0">
                <a:latin typeface="Arial" charset="0"/>
              </a:rPr>
              <a:t>В </a:t>
            </a:r>
            <a:r>
              <a:rPr lang="ru-RU" sz="2400" b="1" cap="none" smtClean="0">
                <a:latin typeface="Arial" charset="0"/>
              </a:rPr>
              <a:t>неокласичному варіанті</a:t>
            </a:r>
            <a:r>
              <a:rPr lang="ru-RU" sz="2400" cap="none" smtClean="0">
                <a:latin typeface="Arial" charset="0"/>
              </a:rPr>
              <a:t> спирається на ресурсні джерела економічної діяльності - обмеженість фактично любого ресурсу по відношенню до потреб суспільства. </a:t>
            </a:r>
          </a:p>
          <a:p>
            <a:r>
              <a:rPr lang="ru-RU" sz="2400" cap="none" smtClean="0">
                <a:latin typeface="Arial" charset="0"/>
              </a:rPr>
              <a:t>На думку </a:t>
            </a:r>
            <a:r>
              <a:rPr lang="ru-RU" sz="2400" b="1" cap="none" smtClean="0">
                <a:latin typeface="Arial" charset="0"/>
              </a:rPr>
              <a:t>П.Хейне</a:t>
            </a:r>
            <a:r>
              <a:rPr lang="ru-RU" sz="2400" cap="none" smtClean="0">
                <a:latin typeface="Arial" charset="0"/>
              </a:rPr>
              <a:t> «конкуренція є намагання як можна краще задовольнити критерії доступу до рідкісних благ». </a:t>
            </a:r>
          </a:p>
          <a:p>
            <a:r>
              <a:rPr lang="ru-RU" sz="2400" b="1" cap="none" smtClean="0">
                <a:latin typeface="Arial" charset="0"/>
              </a:rPr>
              <a:t>М. Портера</a:t>
            </a:r>
            <a:r>
              <a:rPr lang="ru-RU" sz="2400" cap="none" smtClean="0">
                <a:latin typeface="Arial" charset="0"/>
              </a:rPr>
              <a:t> відзначає, що конкуренція – динамічний процес, що розвивається, ландшафт, що безупинно змінюється, на якому з'являються нові товари, нові шляхи маркетингу, нові виробничі процеси й нові ринкові сегменти.</a:t>
            </a:r>
          </a:p>
        </p:txBody>
      </p:sp>
      <p:pic>
        <p:nvPicPr>
          <p:cNvPr id="46084" name="Picture 4" descr="glossy-red-circle-icon-with-2-m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14475" cy="1514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2520950" y="455613"/>
            <a:ext cx="7272338" cy="1100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Структурний підхід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07975" y="1768475"/>
            <a:ext cx="7993063" cy="1006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b="1"/>
              <a:t>Розглядає конкуренцію через аналіз структури галузі/ринку і зосереджується на умовах, які на цей час панують в певному економічному просторі.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92100" y="3257550"/>
            <a:ext cx="5721350" cy="2530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000" b="1"/>
              <a:t>Джерела структурного підходу до визначення конкуренції заклали фундамент сучасної західної теорії чотирьох основних типів ринків: </a:t>
            </a:r>
          </a:p>
          <a:p>
            <a:pPr>
              <a:buFont typeface="Wingdings" pitchFamily="2" charset="2"/>
              <a:buChar char="Ø"/>
            </a:pPr>
            <a:r>
              <a:rPr lang="uk-UA" sz="2000" b="1"/>
              <a:t>досконалої конкуренції,</a:t>
            </a:r>
          </a:p>
          <a:p>
            <a:pPr>
              <a:buFont typeface="Wingdings" pitchFamily="2" charset="2"/>
              <a:buChar char="Ø"/>
            </a:pPr>
            <a:r>
              <a:rPr lang="uk-UA" sz="2000" b="1"/>
              <a:t>монополістичної конкуренції, </a:t>
            </a:r>
          </a:p>
          <a:p>
            <a:pPr>
              <a:buFont typeface="Wingdings" pitchFamily="2" charset="2"/>
              <a:buChar char="Ø"/>
            </a:pPr>
            <a:r>
              <a:rPr lang="uk-UA" sz="2000" b="1"/>
              <a:t>олігополії  </a:t>
            </a:r>
          </a:p>
          <a:p>
            <a:pPr>
              <a:buFont typeface="Wingdings" pitchFamily="2" charset="2"/>
              <a:buChar char="Ø"/>
            </a:pPr>
            <a:r>
              <a:rPr lang="uk-UA" sz="2000" b="1"/>
              <a:t>монополії </a:t>
            </a:r>
          </a:p>
        </p:txBody>
      </p:sp>
      <p:pic>
        <p:nvPicPr>
          <p:cNvPr id="47113" name="Picture 9" descr="Картинки по запросу Конкуренція в системі ринкової економі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7138" y="2936875"/>
            <a:ext cx="5884862" cy="3921125"/>
          </a:xfrm>
          <a:prstGeom prst="rect">
            <a:avLst/>
          </a:prstGeom>
          <a:noFill/>
        </p:spPr>
      </p:pic>
      <p:pic>
        <p:nvPicPr>
          <p:cNvPr id="47114" name="Picture 10" descr="glossy-red-circle-icon-with-2-m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0"/>
            <a:ext cx="1781175" cy="1781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1339850" y="466725"/>
            <a:ext cx="9680575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Функціональний підхід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398713" y="2032000"/>
            <a:ext cx="7310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2800" b="1"/>
              <a:t>Розглядає роль конкуренції в економіці</a:t>
            </a:r>
            <a:r>
              <a:rPr lang="ru-RU"/>
              <a:t> 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544763" y="3133725"/>
            <a:ext cx="7159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2800" b="1"/>
              <a:t>Звертає увагу на інноваційну складову конкуренції</a:t>
            </a:r>
            <a:r>
              <a:rPr lang="ru-RU"/>
              <a:t> 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582863" y="4659313"/>
            <a:ext cx="70564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2400" b="1"/>
              <a:t>Конкуренція збільшує кількість процедур відкриттів</a:t>
            </a:r>
            <a:r>
              <a:rPr lang="ru-RU" sz="2400" b="1"/>
              <a:t> , </a:t>
            </a:r>
            <a:r>
              <a:rPr lang="uk-UA" sz="2400" b="1"/>
              <a:t>ринок потроху витісняє підприємства, які використовують застарілі методи і технології.</a:t>
            </a:r>
            <a:endParaRPr lang="ru-RU" sz="2400" b="1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362200" y="1920875"/>
            <a:ext cx="7397750" cy="904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2393950" y="3143250"/>
            <a:ext cx="7356475" cy="1028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2435225" y="4530725"/>
            <a:ext cx="7345363" cy="19319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8140" name="Picture 12" descr="glossy-red-circle-icon-with-2-m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28738" cy="13287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umber-1650467_960_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66925" cy="1570038"/>
          </a:xfrm>
          <a:prstGeom prst="rect">
            <a:avLst/>
          </a:prstGeo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676525" y="611188"/>
            <a:ext cx="8550275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/>
              <a:t>Конкурентоспроможність</a:t>
            </a:r>
            <a:r>
              <a:rPr lang="uk-UA"/>
              <a:t> – це показник, рівень який можна обчислити для себе і для конкурента, а потім перемогти. 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668588" y="1582738"/>
            <a:ext cx="8745537" cy="11906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/>
              <a:t>Основними складовими</a:t>
            </a:r>
            <a:r>
              <a:rPr lang="uk-UA"/>
              <a:t> які характеризують конкурентоспроможність на рівні світового господарства як середовища конкурентної боротьби, є наступні: товар – підприємство – галузь (як сукупність підприємств) – регіон – національна економіка. 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687638" y="3098800"/>
            <a:ext cx="8810625" cy="9159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Low"/>
            <a:r>
              <a:rPr lang="uk-UA" b="1"/>
              <a:t>Конкурентоспроможність товару</a:t>
            </a:r>
            <a:r>
              <a:rPr lang="uk-UA"/>
              <a:t> — це сукупність якісних і вартісних характеристик товару, яка забезпечує задоволен­ня конкретної потреби споживача. </a:t>
            </a:r>
          </a:p>
        </p:txBody>
      </p:sp>
      <p:pic>
        <p:nvPicPr>
          <p:cNvPr id="49161" name="Picture 9" descr="Картинки по запросу Конкуренція в системі ринкової економі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3" y="4024313"/>
            <a:ext cx="4706937" cy="2833687"/>
          </a:xfrm>
          <a:prstGeom prst="rect">
            <a:avLst/>
          </a:prstGeom>
          <a:noFill/>
        </p:spPr>
      </p:pic>
      <p:pic>
        <p:nvPicPr>
          <p:cNvPr id="49163" name="Picture 11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0600" y="3973513"/>
            <a:ext cx="3554413" cy="28844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uk-UA" sz="2400" b="1" cap="none" smtClean="0">
                <a:latin typeface="Arial" charset="0"/>
              </a:rPr>
              <a:t>Конкурентна перевага випливає в основі своїй з поліпшувань, нововведень та перемін</a:t>
            </a:r>
          </a:p>
          <a:p>
            <a:r>
              <a:rPr lang="uk-UA" sz="2400" b="1" cap="none" smtClean="0">
                <a:latin typeface="Arial" charset="0"/>
              </a:rPr>
              <a:t>Конкурентна перевага стосується всієї системи створення цінностей</a:t>
            </a:r>
            <a:r>
              <a:rPr lang="ru-RU" sz="2400" cap="none" smtClean="0"/>
              <a:t> </a:t>
            </a:r>
            <a:endParaRPr lang="ru-RU" sz="2400" cap="none" smtClean="0">
              <a:latin typeface="Arial" charset="0"/>
            </a:endParaRPr>
          </a:p>
          <a:p>
            <a:r>
              <a:rPr lang="uk-UA" sz="2400" b="1" cap="none" smtClean="0">
                <a:latin typeface="Arial" charset="0"/>
              </a:rPr>
              <a:t>Конкурентна перевага підтримується тільки завдяки безпе­рервним поліпшенням</a:t>
            </a:r>
            <a:r>
              <a:rPr lang="ru-RU" sz="2400" cap="none" smtClean="0"/>
              <a:t> </a:t>
            </a:r>
            <a:endParaRPr lang="ru-RU" sz="2400" cap="none" smtClean="0">
              <a:latin typeface="Arial" charset="0"/>
            </a:endParaRPr>
          </a:p>
          <a:p>
            <a:r>
              <a:rPr lang="uk-UA" sz="2400" b="1" cap="none" smtClean="0">
                <a:latin typeface="Arial" charset="0"/>
              </a:rPr>
              <a:t>Підтримка переваги потребує вдосконалення її джерел</a:t>
            </a:r>
            <a:r>
              <a:rPr lang="ru-RU" sz="2400" cap="none" smtClean="0"/>
              <a:t> </a:t>
            </a:r>
          </a:p>
        </p:txBody>
      </p:sp>
      <p:pic>
        <p:nvPicPr>
          <p:cNvPr id="50180" name="Picture 4" descr="number-1650467_960_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79613" cy="1503363"/>
          </a:xfrm>
          <a:prstGeom prst="rect">
            <a:avLst/>
          </a:prstGeom>
          <a:noFill/>
        </p:spPr>
      </p:pic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2176463" y="234950"/>
            <a:ext cx="9844087" cy="1744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Основні принципи конкурентних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переваг у міжнародному суперництві 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276225" y="1482725"/>
            <a:ext cx="11750675" cy="46878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Font typeface="Arial" charset="0"/>
              <a:buNone/>
            </a:pPr>
            <a:r>
              <a:rPr lang="uk-UA" sz="4000" b="1" cap="none" smtClean="0">
                <a:latin typeface="Arial" charset="0"/>
              </a:rPr>
              <a:t>1. Конкуренція та її роль у ринковій економіці, функції та класифікація видів конкуренції. </a:t>
            </a:r>
          </a:p>
          <a:p>
            <a:pPr>
              <a:buFont typeface="Arial" charset="0"/>
              <a:buNone/>
            </a:pPr>
            <a:r>
              <a:rPr lang="uk-UA" sz="4000" b="1" cap="none" smtClean="0">
                <a:latin typeface="Arial" charset="0"/>
              </a:rPr>
              <a:t>2. Еволюція теоретичних поглядів на конкуренцію. </a:t>
            </a:r>
          </a:p>
          <a:p>
            <a:pPr>
              <a:buFont typeface="Arial" charset="0"/>
              <a:buNone/>
            </a:pPr>
            <a:r>
              <a:rPr lang="uk-UA" sz="4000" b="1" cap="none" smtClean="0">
                <a:latin typeface="Arial" charset="0"/>
              </a:rPr>
              <a:t>3. Міжнародна конкурентоспроможність: основні категорії та поняття.</a:t>
            </a:r>
            <a:r>
              <a:rPr lang="uk-UA" sz="4000" b="1" cap="none" smtClean="0"/>
              <a:t> </a:t>
            </a:r>
            <a:endParaRPr lang="ru-RU" sz="4000" b="1" cap="none" smtClean="0"/>
          </a:p>
        </p:txBody>
      </p:sp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3979863" y="188913"/>
            <a:ext cx="4422775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План 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0_d1e4a_d5e08381_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3636963" y="255588"/>
            <a:ext cx="5559425" cy="850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3625850" y="452438"/>
            <a:ext cx="560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Поняття конкуренції - багатогранне</a:t>
            </a:r>
            <a:endParaRPr lang="ru-RU" sz="2400" b="1"/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3933825" y="2170113"/>
            <a:ext cx="4602163" cy="863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3944938" y="3286125"/>
            <a:ext cx="4532312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3963988" y="4510088"/>
            <a:ext cx="4532312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3986213" y="5672138"/>
            <a:ext cx="4551362" cy="955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AutoShape 14"/>
          <p:cNvSpPr>
            <a:spLocks noChangeArrowheads="1"/>
          </p:cNvSpPr>
          <p:nvPr/>
        </p:nvSpPr>
        <p:spPr bwMode="auto">
          <a:xfrm>
            <a:off x="5640388" y="1150938"/>
            <a:ext cx="1512887" cy="976312"/>
          </a:xfrm>
          <a:prstGeom prst="downArrow">
            <a:avLst>
              <a:gd name="adj1" fmla="val 50000"/>
              <a:gd name="adj2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5969000" y="1314450"/>
            <a:ext cx="966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/>
              <a:t>ЦЕ</a:t>
            </a:r>
            <a:r>
              <a:rPr lang="uk-UA"/>
              <a:t>:</a:t>
            </a:r>
            <a:endParaRPr lang="ru-RU"/>
          </a:p>
        </p:txBody>
      </p:sp>
      <p:sp>
        <p:nvSpPr>
          <p:cNvPr id="21514" name="Text Box 16"/>
          <p:cNvSpPr txBox="1">
            <a:spLocks noChangeArrowheads="1"/>
          </p:cNvSpPr>
          <p:nvPr/>
        </p:nvSpPr>
        <p:spPr bwMode="auto">
          <a:xfrm>
            <a:off x="3965575" y="2159000"/>
            <a:ext cx="463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Засіб здійснення підприємницької діяльності</a:t>
            </a:r>
            <a:endParaRPr lang="ru-RU" sz="2400" b="1"/>
          </a:p>
        </p:txBody>
      </p:sp>
      <p:sp>
        <p:nvSpPr>
          <p:cNvPr id="21515" name="Text Box 17"/>
          <p:cNvSpPr txBox="1">
            <a:spLocks noChangeArrowheads="1"/>
          </p:cNvSpPr>
          <p:nvPr/>
        </p:nvSpPr>
        <p:spPr bwMode="auto">
          <a:xfrm>
            <a:off x="4089400" y="3533775"/>
            <a:ext cx="408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Засіб існування капіталу</a:t>
            </a:r>
            <a:endParaRPr lang="ru-RU" sz="2400" b="1"/>
          </a:p>
        </p:txBody>
      </p:sp>
      <p:sp>
        <p:nvSpPr>
          <p:cNvPr id="21516" name="Text Box 20"/>
          <p:cNvSpPr txBox="1">
            <a:spLocks noChangeArrowheads="1"/>
          </p:cNvSpPr>
          <p:nvPr/>
        </p:nvSpPr>
        <p:spPr bwMode="auto">
          <a:xfrm>
            <a:off x="4211638" y="4530725"/>
            <a:ext cx="4829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Стихійний регулятор суспільного виробництва</a:t>
            </a:r>
            <a:endParaRPr lang="ru-RU" sz="2400" b="1"/>
          </a:p>
        </p:txBody>
      </p:sp>
      <p:sp>
        <p:nvSpPr>
          <p:cNvPr id="21517" name="Text Box 21"/>
          <p:cNvSpPr txBox="1">
            <a:spLocks noChangeArrowheads="1"/>
          </p:cNvSpPr>
          <p:nvPr/>
        </p:nvSpPr>
        <p:spPr bwMode="auto">
          <a:xfrm>
            <a:off x="4614863" y="5845175"/>
            <a:ext cx="2690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18" name="Text Box 22"/>
          <p:cNvSpPr txBox="1">
            <a:spLocks noChangeArrowheads="1"/>
          </p:cNvSpPr>
          <p:nvPr/>
        </p:nvSpPr>
        <p:spPr bwMode="auto">
          <a:xfrm>
            <a:off x="3995738" y="5937250"/>
            <a:ext cx="484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Селективний механізм ринку</a:t>
            </a:r>
            <a:endParaRPr lang="ru-RU" sz="2400" b="1"/>
          </a:p>
        </p:txBody>
      </p:sp>
      <p:pic>
        <p:nvPicPr>
          <p:cNvPr id="21519" name="Picture 24" descr="Cifra-odin-v-chernom-kru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0"/>
            <a:ext cx="19970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9024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36788"/>
            <a:ext cx="588010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 descr="Cifra-odin-v-chernom-kru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" y="13493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6132513" y="674688"/>
            <a:ext cx="5699125" cy="5216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800" b="1">
                <a:solidFill>
                  <a:srgbClr val="009900"/>
                </a:solidFill>
              </a:rPr>
              <a:t>Конкуренція</a:t>
            </a:r>
            <a:r>
              <a:rPr lang="uk-UA" sz="2800" b="1"/>
              <a:t> – боротьба незалежних економічних суб’єктів за обмежені економічні ресурси. Це економічний процес взаємодії, взаємозв’язку і боротьби між виступаючими на ринку підприємствами з метою забезпечення кращих можливостей збуту своєї продукції, задовольняючи різноманітні потреби покупців.</a:t>
            </a:r>
            <a:r>
              <a:rPr lang="uk-UA" sz="2800"/>
              <a:t> 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5948363" y="503238"/>
            <a:ext cx="6083300" cy="56816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3" name="Picture 8" descr="Cifra-odin-v-chernom-kru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" y="13493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Картинки по запросу Конкуренція в системі ринкової економі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3895725" y="411163"/>
            <a:ext cx="4294188" cy="14589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4344988" y="430213"/>
            <a:ext cx="33385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/>
              <a:t>Функції конкуренції</a:t>
            </a:r>
            <a:endParaRPr lang="ru-RU" sz="4000" b="1"/>
          </a:p>
        </p:txBody>
      </p:sp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862013" y="2384425"/>
            <a:ext cx="2865437" cy="923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860425" y="2557463"/>
            <a:ext cx="3108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/>
              <a:t>РЕГУЛЮЮЧА</a:t>
            </a:r>
            <a:endParaRPr lang="ru-RU" sz="3200" b="1"/>
          </a:p>
        </p:txBody>
      </p:sp>
      <p:sp>
        <p:nvSpPr>
          <p:cNvPr id="23558" name="Rectangle 15"/>
          <p:cNvSpPr>
            <a:spLocks noChangeArrowheads="1"/>
          </p:cNvSpPr>
          <p:nvPr/>
        </p:nvSpPr>
        <p:spPr bwMode="auto">
          <a:xfrm>
            <a:off x="2608263" y="4130675"/>
            <a:ext cx="3265487" cy="1365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РОЗПОДІЛЬЧА </a:t>
            </a:r>
          </a:p>
          <a:p>
            <a:pPr algn="ctr"/>
            <a:r>
              <a:rPr lang="uk-UA" sz="3200" b="1"/>
              <a:t>(алокаційна)</a:t>
            </a:r>
            <a:endParaRPr lang="ru-RU" sz="3200" b="1"/>
          </a:p>
        </p:txBody>
      </p:sp>
      <p:sp>
        <p:nvSpPr>
          <p:cNvPr id="23559" name="Rectangle 16"/>
          <p:cNvSpPr>
            <a:spLocks noChangeArrowheads="1"/>
          </p:cNvSpPr>
          <p:nvPr/>
        </p:nvSpPr>
        <p:spPr bwMode="auto">
          <a:xfrm>
            <a:off x="6275388" y="3998913"/>
            <a:ext cx="3359150" cy="16335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Text Box 18"/>
          <p:cNvSpPr txBox="1">
            <a:spLocks noChangeArrowheads="1"/>
          </p:cNvSpPr>
          <p:nvPr/>
        </p:nvSpPr>
        <p:spPr bwMode="auto">
          <a:xfrm>
            <a:off x="6256338" y="4049713"/>
            <a:ext cx="32273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/>
              <a:t>АДАПТАЦІЙНА (стимулююча, інноваційна)</a:t>
            </a:r>
            <a:endParaRPr lang="ru-RU" sz="3200" b="1"/>
          </a:p>
        </p:txBody>
      </p:sp>
      <p:sp>
        <p:nvSpPr>
          <p:cNvPr id="23561" name="Rectangle 19"/>
          <p:cNvSpPr>
            <a:spLocks noChangeArrowheads="1"/>
          </p:cNvSpPr>
          <p:nvPr/>
        </p:nvSpPr>
        <p:spPr bwMode="auto">
          <a:xfrm>
            <a:off x="7848600" y="2420938"/>
            <a:ext cx="3582988" cy="1027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Text Box 20"/>
          <p:cNvSpPr txBox="1">
            <a:spLocks noChangeArrowheads="1"/>
          </p:cNvSpPr>
          <p:nvPr/>
        </p:nvSpPr>
        <p:spPr bwMode="auto">
          <a:xfrm>
            <a:off x="7778750" y="2692400"/>
            <a:ext cx="3729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/>
              <a:t>КОНТРОЛЮЮЧА</a:t>
            </a:r>
            <a:endParaRPr lang="ru-RU" sz="3200" b="1"/>
          </a:p>
        </p:txBody>
      </p:sp>
      <p:sp>
        <p:nvSpPr>
          <p:cNvPr id="23563" name="AutoShape 21"/>
          <p:cNvSpPr>
            <a:spLocks noChangeArrowheads="1"/>
          </p:cNvSpPr>
          <p:nvPr/>
        </p:nvSpPr>
        <p:spPr bwMode="auto">
          <a:xfrm>
            <a:off x="4592638" y="1993900"/>
            <a:ext cx="709612" cy="1828800"/>
          </a:xfrm>
          <a:prstGeom prst="downArrow">
            <a:avLst>
              <a:gd name="adj1" fmla="val 50000"/>
              <a:gd name="adj2" fmla="val 644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AutoShape 22"/>
          <p:cNvSpPr>
            <a:spLocks noChangeArrowheads="1"/>
          </p:cNvSpPr>
          <p:nvPr/>
        </p:nvSpPr>
        <p:spPr bwMode="auto">
          <a:xfrm>
            <a:off x="6616700" y="1962150"/>
            <a:ext cx="677863" cy="1860550"/>
          </a:xfrm>
          <a:prstGeom prst="downArrow">
            <a:avLst>
              <a:gd name="adj1" fmla="val 50000"/>
              <a:gd name="adj2" fmla="val 6861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AutoShape 25"/>
          <p:cNvSpPr>
            <a:spLocks noChangeArrowheads="1"/>
          </p:cNvSpPr>
          <p:nvPr/>
        </p:nvSpPr>
        <p:spPr bwMode="auto">
          <a:xfrm rot="2183770">
            <a:off x="2641600" y="719138"/>
            <a:ext cx="882650" cy="1509712"/>
          </a:xfrm>
          <a:prstGeom prst="downArrow">
            <a:avLst>
              <a:gd name="adj1" fmla="val 50000"/>
              <a:gd name="adj2" fmla="val 4276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AutoShape 26"/>
          <p:cNvSpPr>
            <a:spLocks noChangeArrowheads="1"/>
          </p:cNvSpPr>
          <p:nvPr/>
        </p:nvSpPr>
        <p:spPr bwMode="auto">
          <a:xfrm rot="-2404954">
            <a:off x="8620125" y="708025"/>
            <a:ext cx="822325" cy="1592263"/>
          </a:xfrm>
          <a:prstGeom prst="downArrow">
            <a:avLst>
              <a:gd name="adj1" fmla="val 50000"/>
              <a:gd name="adj2" fmla="val 484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67" name="Picture 27" descr="Cifra-odin-v-chernom-kru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72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92125" y="1474788"/>
            <a:ext cx="11504613" cy="48514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uk-UA" sz="2800" b="1" u="sng" cap="none" smtClean="0">
                <a:latin typeface="Times New Roman" pitchFamily="18" charset="0"/>
                <a:cs typeface="Times New Roman" pitchFamily="18" charset="0"/>
              </a:rPr>
              <a:t>За рівнем походження</a:t>
            </a:r>
            <a:r>
              <a:rPr lang="uk-UA" sz="2800" b="1" cap="none" smtClean="0">
                <a:latin typeface="Times New Roman" pitchFamily="18" charset="0"/>
                <a:cs typeface="Times New Roman" pitchFamily="18" charset="0"/>
              </a:rPr>
              <a:t>: внутрішня та міжнародна</a:t>
            </a:r>
          </a:p>
          <a:p>
            <a:r>
              <a:rPr lang="uk-UA" sz="2800" b="1" u="sng" cap="none" smtClean="0">
                <a:latin typeface="Times New Roman" pitchFamily="18" charset="0"/>
                <a:cs typeface="Times New Roman" pitchFamily="18" charset="0"/>
              </a:rPr>
              <a:t>За методами конкурентного суперництва</a:t>
            </a:r>
            <a:r>
              <a:rPr lang="uk-UA" sz="2800" b="1" cap="none" smtClean="0">
                <a:latin typeface="Times New Roman" pitchFamily="18" charset="0"/>
                <a:cs typeface="Times New Roman" pitchFamily="18" charset="0"/>
              </a:rPr>
              <a:t> : Цінова</a:t>
            </a:r>
            <a:r>
              <a:rPr lang="ru-RU" sz="2800" b="1" cap="none" smtClean="0">
                <a:latin typeface="Times New Roman" pitchFamily="18" charset="0"/>
                <a:cs typeface="Times New Roman" pitchFamily="18" charset="0"/>
              </a:rPr>
              <a:t> та нецінова</a:t>
            </a:r>
          </a:p>
          <a:p>
            <a:r>
              <a:rPr lang="uk-UA" sz="2800" b="1" u="sng" cap="none" smtClean="0">
                <a:latin typeface="Times New Roman" pitchFamily="18" charset="0"/>
                <a:cs typeface="Times New Roman" pitchFamily="18" charset="0"/>
              </a:rPr>
              <a:t>За характером задоволення потреб</a:t>
            </a:r>
            <a:r>
              <a:rPr lang="ru-RU" sz="2800" b="1" cap="none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uk-UA" sz="2800" b="1" cap="none" smtClean="0">
                <a:latin typeface="Times New Roman" pitchFamily="18" charset="0"/>
                <a:cs typeface="Times New Roman" pitchFamily="18" charset="0"/>
              </a:rPr>
              <a:t>Функціональна</a:t>
            </a:r>
            <a:r>
              <a:rPr lang="ru-RU" sz="2800" b="1" cap="none" smtClean="0">
                <a:latin typeface="Times New Roman" pitchFamily="18" charset="0"/>
                <a:cs typeface="Times New Roman" pitchFamily="18" charset="0"/>
              </a:rPr>
              <a:t>, видова, предметна</a:t>
            </a:r>
          </a:p>
          <a:p>
            <a:r>
              <a:rPr lang="uk-UA" sz="2800" b="1" u="sng" cap="none" smtClean="0">
                <a:latin typeface="Times New Roman" pitchFamily="18" charset="0"/>
                <a:cs typeface="Times New Roman" pitchFamily="18" charset="0"/>
              </a:rPr>
              <a:t>У відповідності з поведінкою учасників (суб’єктів) ринкових відносин</a:t>
            </a:r>
            <a:r>
              <a:rPr lang="uk-UA" sz="2800" b="1" cap="none" smtClean="0">
                <a:latin typeface="Times New Roman" pitchFamily="18" charset="0"/>
                <a:cs typeface="Times New Roman" pitchFamily="18" charset="0"/>
              </a:rPr>
              <a:t>: "товаровиробник – товаровиробник"; "споживач – споживач"; "споживач -товаровиробник". </a:t>
            </a:r>
          </a:p>
          <a:p>
            <a:r>
              <a:rPr lang="uk-UA" sz="2800" b="1" u="sng" cap="none" smtClean="0">
                <a:latin typeface="Times New Roman" pitchFamily="18" charset="0"/>
                <a:cs typeface="Times New Roman" pitchFamily="18" charset="0"/>
              </a:rPr>
              <a:t>В залежності від кількості продавців та особливості їх поведінки</a:t>
            </a:r>
            <a:r>
              <a:rPr lang="uk-UA" sz="2800" b="1" cap="none" smtClean="0">
                <a:latin typeface="Times New Roman" pitchFamily="18" charset="0"/>
                <a:cs typeface="Times New Roman" pitchFamily="18" charset="0"/>
              </a:rPr>
              <a:t> : Досконала і недосконала</a:t>
            </a:r>
          </a:p>
          <a:p>
            <a:endParaRPr lang="ru-RU" sz="2800" b="1" cap="none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1704975" y="271463"/>
            <a:ext cx="9297988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КЛАСИФІКАЦІЯ КОНКУРЕНЦІЇ </a:t>
            </a:r>
          </a:p>
        </p:txBody>
      </p:sp>
      <p:pic>
        <p:nvPicPr>
          <p:cNvPr id="24579" name="Picture 6" descr="Cifra-odin-v-chernom-kr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652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01688" y="217488"/>
            <a:ext cx="10363200" cy="73183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b="1" u="sng" cap="none" smtClean="0">
                <a:latin typeface="Arial" charset="0"/>
              </a:rPr>
              <a:t>Класифікація монополій</a:t>
            </a:r>
            <a:r>
              <a:rPr lang="ru-RU" cap="none" smtClean="0"/>
              <a:t> </a:t>
            </a: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049463" y="1025525"/>
            <a:ext cx="8010525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2400" b="1" i="1"/>
              <a:t>З урахуванням охоплення економіки виділяються</a:t>
            </a:r>
            <a:r>
              <a:rPr lang="ru-RU"/>
              <a:t> 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401638" y="1819275"/>
            <a:ext cx="2185987" cy="36671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Чиста монополія</a:t>
            </a:r>
            <a:r>
              <a:rPr lang="uk-UA"/>
              <a:t> 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286125" y="1828800"/>
            <a:ext cx="2808288" cy="36671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Абсолютна монополія</a:t>
            </a:r>
            <a:r>
              <a:rPr lang="uk-UA"/>
              <a:t> 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6656388" y="1787525"/>
            <a:ext cx="1595437" cy="36671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Монопсонія</a:t>
            </a:r>
            <a:r>
              <a:rPr lang="ru-RU"/>
              <a:t> 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9001125" y="1766888"/>
            <a:ext cx="1608138" cy="3667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Олігопсонія</a:t>
            </a:r>
            <a:r>
              <a:rPr lang="uk-UA"/>
              <a:t> </a:t>
            </a: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2333625" y="2538413"/>
            <a:ext cx="1487488" cy="3667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Олігополія</a:t>
            </a:r>
            <a:r>
              <a:rPr lang="ru-RU"/>
              <a:t> </a:t>
            </a: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427663" y="2589213"/>
            <a:ext cx="1296987" cy="3667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Дуополія</a:t>
            </a:r>
            <a:r>
              <a:rPr lang="ru-RU"/>
              <a:t> </a:t>
            </a: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7580313" y="2590800"/>
            <a:ext cx="3074987" cy="36671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Білатеральна монополія</a:t>
            </a:r>
            <a:r>
              <a:rPr lang="uk-UA"/>
              <a:t> </a:t>
            </a:r>
          </a:p>
        </p:txBody>
      </p:sp>
      <p:sp>
        <p:nvSpPr>
          <p:cNvPr id="25610" name="Line 12"/>
          <p:cNvSpPr>
            <a:spLocks noChangeShapeType="1"/>
          </p:cNvSpPr>
          <p:nvPr/>
        </p:nvSpPr>
        <p:spPr bwMode="auto">
          <a:xfrm flipH="1">
            <a:off x="1725613" y="1212850"/>
            <a:ext cx="268287" cy="554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 flipH="1">
            <a:off x="2897188" y="1530350"/>
            <a:ext cx="11112" cy="976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>
            <a:off x="4684713" y="1509713"/>
            <a:ext cx="1111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5"/>
          <p:cNvSpPr>
            <a:spLocks noChangeShapeType="1"/>
          </p:cNvSpPr>
          <p:nvPr/>
        </p:nvSpPr>
        <p:spPr bwMode="auto">
          <a:xfrm flipH="1">
            <a:off x="6338888" y="1509713"/>
            <a:ext cx="20637" cy="1068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Line 16"/>
          <p:cNvSpPr>
            <a:spLocks noChangeShapeType="1"/>
          </p:cNvSpPr>
          <p:nvPr/>
        </p:nvSpPr>
        <p:spPr bwMode="auto">
          <a:xfrm>
            <a:off x="7540625" y="1468438"/>
            <a:ext cx="1111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Line 17"/>
          <p:cNvSpPr>
            <a:spLocks noChangeShapeType="1"/>
          </p:cNvSpPr>
          <p:nvPr/>
        </p:nvSpPr>
        <p:spPr bwMode="auto">
          <a:xfrm>
            <a:off x="9667875" y="1468438"/>
            <a:ext cx="11113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18"/>
          <p:cNvSpPr>
            <a:spLocks noChangeShapeType="1"/>
          </p:cNvSpPr>
          <p:nvPr/>
        </p:nvSpPr>
        <p:spPr bwMode="auto">
          <a:xfrm>
            <a:off x="8599488" y="1479550"/>
            <a:ext cx="20637" cy="1160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5617" name="Picture 19" descr="Cifra-odin-v-chernom-kr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8138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Rectangle 20"/>
          <p:cNvSpPr>
            <a:spLocks noChangeArrowheads="1"/>
          </p:cNvSpPr>
          <p:nvPr/>
        </p:nvSpPr>
        <p:spPr bwMode="auto">
          <a:xfrm>
            <a:off x="1295400" y="3222625"/>
            <a:ext cx="9412288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2800" b="1" i="1"/>
              <a:t>У залежності від причин виникнення розрізняють</a:t>
            </a:r>
            <a:r>
              <a:rPr lang="ru-RU" sz="2800"/>
              <a:t> </a:t>
            </a:r>
          </a:p>
        </p:txBody>
      </p:sp>
      <p:sp>
        <p:nvSpPr>
          <p:cNvPr id="25619" name="Rectangle 21"/>
          <p:cNvSpPr>
            <a:spLocks noChangeArrowheads="1"/>
          </p:cNvSpPr>
          <p:nvPr/>
        </p:nvSpPr>
        <p:spPr bwMode="auto">
          <a:xfrm>
            <a:off x="455613" y="4140200"/>
            <a:ext cx="2652712" cy="36671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Природна монополія</a:t>
            </a:r>
            <a:r>
              <a:rPr lang="uk-UA"/>
              <a:t> </a:t>
            </a:r>
          </a:p>
        </p:txBody>
      </p:sp>
      <p:sp>
        <p:nvSpPr>
          <p:cNvPr id="25620" name="Rectangle 22"/>
          <p:cNvSpPr>
            <a:spLocks noChangeArrowheads="1"/>
          </p:cNvSpPr>
          <p:nvPr/>
        </p:nvSpPr>
        <p:spPr bwMode="auto">
          <a:xfrm>
            <a:off x="3611563" y="4129088"/>
            <a:ext cx="2446337" cy="3667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Легальні монополії</a:t>
            </a:r>
            <a:r>
              <a:rPr lang="ru-RU"/>
              <a:t> </a:t>
            </a:r>
          </a:p>
        </p:txBody>
      </p: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7034213" y="4160838"/>
            <a:ext cx="2254250" cy="3667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Штучні монополії</a:t>
            </a:r>
            <a:r>
              <a:rPr lang="ru-RU"/>
              <a:t> </a:t>
            </a:r>
          </a:p>
        </p:txBody>
      </p:sp>
      <p:sp>
        <p:nvSpPr>
          <p:cNvPr id="25622" name="Rectangle 24"/>
          <p:cNvSpPr>
            <a:spLocks noChangeArrowheads="1"/>
          </p:cNvSpPr>
          <p:nvPr/>
        </p:nvSpPr>
        <p:spPr bwMode="auto">
          <a:xfrm>
            <a:off x="9717088" y="4140200"/>
            <a:ext cx="1265237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 i="1"/>
              <a:t>Картель</a:t>
            </a:r>
            <a:r>
              <a:rPr lang="ru-RU"/>
              <a:t> </a:t>
            </a:r>
          </a:p>
        </p:txBody>
      </p:sp>
      <p:sp>
        <p:nvSpPr>
          <p:cNvPr id="25623" name="Rectangle 25"/>
          <p:cNvSpPr>
            <a:spLocks noChangeArrowheads="1"/>
          </p:cNvSpPr>
          <p:nvPr/>
        </p:nvSpPr>
        <p:spPr bwMode="auto">
          <a:xfrm>
            <a:off x="9663113" y="5116513"/>
            <a:ext cx="1417637" cy="3667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 i="1"/>
              <a:t>Синдикат</a:t>
            </a:r>
            <a:r>
              <a:rPr lang="ru-RU"/>
              <a:t> </a:t>
            </a:r>
          </a:p>
        </p:txBody>
      </p:sp>
      <p:sp>
        <p:nvSpPr>
          <p:cNvPr id="25624" name="Rectangle 26"/>
          <p:cNvSpPr>
            <a:spLocks noChangeArrowheads="1"/>
          </p:cNvSpPr>
          <p:nvPr/>
        </p:nvSpPr>
        <p:spPr bwMode="auto">
          <a:xfrm>
            <a:off x="7926388" y="5238750"/>
            <a:ext cx="98425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 i="1"/>
              <a:t>Трест</a:t>
            </a:r>
            <a:r>
              <a:rPr lang="uk-UA"/>
              <a:t> </a:t>
            </a:r>
          </a:p>
        </p:txBody>
      </p:sp>
      <p:sp>
        <p:nvSpPr>
          <p:cNvPr id="25625" name="Rectangle 27"/>
          <p:cNvSpPr>
            <a:spLocks noChangeArrowheads="1"/>
          </p:cNvSpPr>
          <p:nvPr/>
        </p:nvSpPr>
        <p:spPr bwMode="auto">
          <a:xfrm>
            <a:off x="6143625" y="4921250"/>
            <a:ext cx="121920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 i="1"/>
              <a:t>Концерн</a:t>
            </a:r>
            <a:r>
              <a:rPr lang="ru-RU"/>
              <a:t> </a:t>
            </a:r>
          </a:p>
        </p:txBody>
      </p:sp>
      <p:sp>
        <p:nvSpPr>
          <p:cNvPr id="25626" name="Line 28"/>
          <p:cNvSpPr>
            <a:spLocks noChangeShapeType="1"/>
          </p:cNvSpPr>
          <p:nvPr/>
        </p:nvSpPr>
        <p:spPr bwMode="auto">
          <a:xfrm flipH="1">
            <a:off x="1900238" y="3749675"/>
            <a:ext cx="534987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7" name="Line 29"/>
          <p:cNvSpPr>
            <a:spLocks noChangeShapeType="1"/>
          </p:cNvSpPr>
          <p:nvPr/>
        </p:nvSpPr>
        <p:spPr bwMode="auto">
          <a:xfrm>
            <a:off x="4818063" y="3770313"/>
            <a:ext cx="0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8" name="Line 30"/>
          <p:cNvSpPr>
            <a:spLocks noChangeShapeType="1"/>
          </p:cNvSpPr>
          <p:nvPr/>
        </p:nvSpPr>
        <p:spPr bwMode="auto">
          <a:xfrm>
            <a:off x="7869238" y="3719513"/>
            <a:ext cx="350837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9" name="Line 31"/>
          <p:cNvSpPr>
            <a:spLocks noChangeShapeType="1"/>
          </p:cNvSpPr>
          <p:nvPr/>
        </p:nvSpPr>
        <p:spPr bwMode="auto">
          <a:xfrm flipV="1">
            <a:off x="9369425" y="4314825"/>
            <a:ext cx="309563" cy="2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30" name="Line 32"/>
          <p:cNvSpPr>
            <a:spLocks noChangeShapeType="1"/>
          </p:cNvSpPr>
          <p:nvPr/>
        </p:nvSpPr>
        <p:spPr bwMode="auto">
          <a:xfrm>
            <a:off x="9164638" y="4581525"/>
            <a:ext cx="769937" cy="47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31" name="Line 33"/>
          <p:cNvSpPr>
            <a:spLocks noChangeShapeType="1"/>
          </p:cNvSpPr>
          <p:nvPr/>
        </p:nvSpPr>
        <p:spPr bwMode="auto">
          <a:xfrm>
            <a:off x="8353425" y="4602163"/>
            <a:ext cx="30163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32" name="Line 34"/>
          <p:cNvSpPr>
            <a:spLocks noChangeShapeType="1"/>
          </p:cNvSpPr>
          <p:nvPr/>
        </p:nvSpPr>
        <p:spPr bwMode="auto">
          <a:xfrm flipH="1">
            <a:off x="6862763" y="4581525"/>
            <a:ext cx="2476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585b73b2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0"/>
            <a:ext cx="12192000" cy="6848475"/>
          </a:xfrm>
          <a:prstGeom prst="rect">
            <a:avLst/>
          </a:prstGeom>
          <a:noFill/>
        </p:spPr>
      </p:pic>
      <p:pic>
        <p:nvPicPr>
          <p:cNvPr id="26629" name="Picture 5" descr="glossy-red-circle-icon-with-2-m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74813" cy="1674813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334000" y="465138"/>
            <a:ext cx="4365625" cy="915987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341938" y="447675"/>
            <a:ext cx="4525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/>
              <a:t>Три головні підходи до розуміння конкуренції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764213" y="1774825"/>
            <a:ext cx="2393950" cy="555625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756275" y="1830388"/>
            <a:ext cx="243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Поведінковий</a:t>
            </a:r>
            <a:endParaRPr lang="ru-RU" sz="2400" b="1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783263" y="2840038"/>
            <a:ext cx="2366962" cy="6731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854700" y="2968625"/>
            <a:ext cx="222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Структурний</a:t>
            </a:r>
            <a:endParaRPr lang="ru-RU" sz="2400" b="1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5638" y="4122738"/>
            <a:ext cx="2663825" cy="93345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737225" y="4384675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Функціональний</a:t>
            </a:r>
            <a:endParaRPr lang="ru-RU" sz="2400" b="1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6777038" y="1398588"/>
            <a:ext cx="565150" cy="3492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6669088" y="2330450"/>
            <a:ext cx="501650" cy="4762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6373813" y="3522663"/>
            <a:ext cx="619125" cy="5826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431925" y="280988"/>
            <a:ext cx="9699625" cy="1233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ПОВЕДІНКОВИЙ ПІДХІД</a:t>
            </a:r>
          </a:p>
        </p:txBody>
      </p:sp>
      <p:pic>
        <p:nvPicPr>
          <p:cNvPr id="45063" name="Picture 7" descr="Картинки по запросу а см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1531938"/>
            <a:ext cx="3482975" cy="4249737"/>
          </a:xfrm>
          <a:prstGeom prst="rect">
            <a:avLst/>
          </a:prstGeom>
          <a:noFill/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149350" y="5969000"/>
            <a:ext cx="1173163" cy="4603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181100" y="60404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А. Сміт</a:t>
            </a:r>
            <a:endParaRPr lang="ru-RU" b="1"/>
          </a:p>
        </p:txBody>
      </p:sp>
      <p:pic>
        <p:nvPicPr>
          <p:cNvPr id="45067" name="Picture 11" descr="Картинки по запросу невидима рука а. смі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1563" y="2606675"/>
            <a:ext cx="3643312" cy="4251325"/>
          </a:xfrm>
          <a:prstGeom prst="rect">
            <a:avLst/>
          </a:prstGeom>
          <a:noFill/>
        </p:spPr>
      </p:pic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159250" y="1574800"/>
            <a:ext cx="6049963" cy="9159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/>
              <a:t>Вперше довів, що конкуренція, врівноважуючи норму прибутку, призводить до оптимального розподілу праці та капіталу. 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4200525" y="2874963"/>
            <a:ext cx="4179888" cy="641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/>
              <a:t>Ототожнював конкуренцію з “невидимою рукою” ринку 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4262438" y="4033838"/>
            <a:ext cx="4060825" cy="14652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/>
              <a:t>Показав, що кожний бізнесмен прагне лише власної вигоди, та </a:t>
            </a:r>
            <a:r>
              <a:rPr lang="ru-RU" b="1"/>
              <a:t> </a:t>
            </a:r>
            <a:r>
              <a:rPr lang="uk-UA" b="1"/>
              <a:t>переслідуючи власний інтерес, він одночасно реалізує інтереси всього суспільства.</a:t>
            </a:r>
            <a:r>
              <a:rPr lang="ru-RU" b="1"/>
              <a:t> 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2565400" y="5976938"/>
            <a:ext cx="6003925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/>
              <a:t>Визначав, що основним методом конкурентної боротьби була зміна ціни на товар. </a:t>
            </a:r>
          </a:p>
        </p:txBody>
      </p:sp>
      <p:pic>
        <p:nvPicPr>
          <p:cNvPr id="45073" name="Picture 17" descr="glossy-red-circle-icon-with-2-m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673</TotalTime>
  <Words>568</Words>
  <Application>Microsoft Office PowerPoint</Application>
  <PresentationFormat>Довільний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Капля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Класифікація монополій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Конкуренція в системі ринкової економіки</dc:title>
  <dc:creator>Виктория Бутко</dc:creator>
  <cp:lastModifiedBy>Пользователь</cp:lastModifiedBy>
  <cp:revision>15</cp:revision>
  <dcterms:created xsi:type="dcterms:W3CDTF">2017-02-23T20:30:51Z</dcterms:created>
  <dcterms:modified xsi:type="dcterms:W3CDTF">2024-10-15T18:53:59Z</dcterms:modified>
</cp:coreProperties>
</file>