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56" r:id="rId3"/>
    <p:sldId id="257" r:id="rId4"/>
    <p:sldId id="259" r:id="rId5"/>
    <p:sldId id="263" r:id="rId6"/>
    <p:sldId id="260" r:id="rId7"/>
    <p:sldId id="261" r:id="rId8"/>
    <p:sldId id="264" r:id="rId9"/>
    <p:sldId id="262" r:id="rId10"/>
    <p:sldId id="265" r:id="rId11"/>
    <p:sldId id="269" r:id="rId12"/>
    <p:sldId id="266" r:id="rId13"/>
    <p:sldId id="270" r:id="rId14"/>
    <p:sldId id="267" r:id="rId15"/>
    <p:sldId id="268" r:id="rId16"/>
    <p:sldId id="271" r:id="rId17"/>
    <p:sldId id="272" r:id="rId18"/>
    <p:sldId id="276" r:id="rId19"/>
    <p:sldId id="273" r:id="rId20"/>
    <p:sldId id="277" r:id="rId21"/>
    <p:sldId id="274" r:id="rId22"/>
    <p:sldId id="278" r:id="rId23"/>
    <p:sldId id="275" r:id="rId24"/>
    <p:sldId id="280" r:id="rId25"/>
    <p:sldId id="279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91" r:id="rId34"/>
    <p:sldId id="292" r:id="rId35"/>
    <p:sldId id="288" r:id="rId36"/>
    <p:sldId id="293" r:id="rId37"/>
    <p:sldId id="289" r:id="rId38"/>
    <p:sldId id="294" r:id="rId39"/>
    <p:sldId id="295" r:id="rId40"/>
    <p:sldId id="296" r:id="rId41"/>
    <p:sldId id="290" r:id="rId42"/>
    <p:sldId id="297" r:id="rId43"/>
    <p:sldId id="299" r:id="rId44"/>
    <p:sldId id="305" r:id="rId45"/>
    <p:sldId id="300" r:id="rId46"/>
    <p:sldId id="301" r:id="rId47"/>
    <p:sldId id="302" r:id="rId48"/>
    <p:sldId id="303" r:id="rId49"/>
    <p:sldId id="304" r:id="rId50"/>
    <p:sldId id="306" r:id="rId51"/>
    <p:sldId id="312" r:id="rId52"/>
    <p:sldId id="307" r:id="rId53"/>
    <p:sldId id="313" r:id="rId54"/>
    <p:sldId id="308" r:id="rId55"/>
    <p:sldId id="309" r:id="rId56"/>
    <p:sldId id="310" r:id="rId57"/>
    <p:sldId id="311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2322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000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403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659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0914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058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731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63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2044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4A6BE-9312-4F3F-B7D0-3838F9D8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F6CDD9-158D-43A4-8123-36357E5FF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78E450-D2B7-4D9F-8900-88829BF8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D08B3D-9D6D-42AA-9B22-105F33D6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871D1C-2EA1-47E3-9980-4EDB838A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6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339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165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260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861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35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95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484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401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ADF80E-0693-4BB7-9AAA-A3BBCB9B52F5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2688DC-105F-4B6A-AC79-75DEA6290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7742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3E0B6AB-05E7-46E3-AFF8-0C2C8FB6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Вступ до інструментів </a:t>
            </a:r>
            <a:r>
              <a:rPr lang="tr-TR" dirty="0"/>
              <a:t>OSINT</a:t>
            </a:r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8AAE98C5-18F1-4A8A-8369-A326670B4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683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6F988-26D9-4266-B62A-E31582A8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Вступ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 з модулями </a:t>
            </a:r>
            <a:r>
              <a:rPr lang="ru-RU" dirty="0" err="1"/>
              <a:t>Recon-ng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6FA899-D358-479E-B7EE-6007E3781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2000" dirty="0"/>
              <a:t>Фреймворк </a:t>
            </a:r>
            <a:r>
              <a:rPr lang="tr-TR" sz="2000" dirty="0"/>
              <a:t>Recon-ng </a:t>
            </a:r>
            <a:r>
              <a:rPr lang="uk-UA" sz="2000" dirty="0"/>
              <a:t>об’єднує величезну кількість інструментів і методів, представляючи їх у вигляді зручної системи модулів.</a:t>
            </a:r>
          </a:p>
          <a:p>
            <a:r>
              <a:rPr lang="uk-UA" sz="2000" dirty="0"/>
              <a:t>Незалежно від того, чим ви займаєтесь — аналізом доменів чи збором даних із соціальних мереж, — кожен модуль допоможе отримати точну інформацію про ціль.</a:t>
            </a:r>
          </a:p>
          <a:p>
            <a:r>
              <a:rPr lang="uk-UA" sz="2000" dirty="0"/>
              <a:t>Перш ніж розпочати розвідку, важливо розібратися, що таке робоче простір.</a:t>
            </a:r>
          </a:p>
        </p:txBody>
      </p:sp>
    </p:spTree>
    <p:extLst>
      <p:ext uri="{BB962C8B-B14F-4D97-AF65-F5344CB8AC3E}">
        <p14:creationId xmlns:p14="http://schemas.microsoft.com/office/powerpoint/2010/main" val="260569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CBBCCB4-B0A1-4AC0-8D64-F0E839F7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701C9B2-7892-48EE-ABFB-3D7804062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14975" cy="4351338"/>
          </a:xfrm>
        </p:spPr>
        <p:txBody>
          <a:bodyPr>
            <a:normAutofit/>
          </a:bodyPr>
          <a:lstStyle/>
          <a:p>
            <a:r>
              <a:rPr lang="uk-UA" sz="2800" dirty="0"/>
              <a:t>Щоб створити робоче простір, використовуйте команду: </a:t>
            </a:r>
            <a:r>
              <a:rPr lang="tr-TR" sz="2800" dirty="0"/>
              <a:t>workspaces create [</a:t>
            </a:r>
            <a:r>
              <a:rPr lang="uk-UA" sz="2800" dirty="0" err="1"/>
              <a:t>назва_робочого_простору</a:t>
            </a:r>
            <a:r>
              <a:rPr lang="uk-UA" sz="2800" dirty="0"/>
              <a:t>].</a:t>
            </a:r>
          </a:p>
          <a:p>
            <a:r>
              <a:rPr lang="uk-UA" sz="2800" dirty="0"/>
              <a:t>Робоче простір у </a:t>
            </a:r>
            <a:r>
              <a:rPr lang="tr-TR" sz="2800" dirty="0"/>
              <a:t>Recon-ng </a:t>
            </a:r>
            <a:r>
              <a:rPr lang="uk-UA" sz="2800" dirty="0"/>
              <a:t>нагадує окрему папку проекту на комп’ютері: воно допомагає розділяти дані та налаштування для кожного проекту.</a:t>
            </a:r>
          </a:p>
          <a:p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CA964D34-9B3F-4E85-95D0-60505765A1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2250" y="2128282"/>
            <a:ext cx="5181600" cy="3384074"/>
          </a:xfrm>
        </p:spPr>
      </p:pic>
    </p:spTree>
    <p:extLst>
      <p:ext uri="{BB962C8B-B14F-4D97-AF65-F5344CB8AC3E}">
        <p14:creationId xmlns:p14="http://schemas.microsoft.com/office/powerpoint/2010/main" val="2804096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76B5F-C7F8-47D1-9144-56170586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Переваги використання робочих просторів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EF74AFA-1CA0-4293-9583-EA2BD7F5E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/>
              <a:t>Такий підхід має кілька надзвичайно важливих переваг.</a:t>
            </a:r>
          </a:p>
          <a:p>
            <a:r>
              <a:rPr lang="ru-RU" sz="2000" dirty="0" err="1"/>
              <a:t>Кожен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</a:t>
            </a:r>
            <a:r>
              <a:rPr lang="ru-RU" sz="2000" dirty="0" err="1"/>
              <a:t>простір</a:t>
            </a:r>
            <a:r>
              <a:rPr lang="ru-RU" sz="2000" dirty="0"/>
              <a:t> у </a:t>
            </a:r>
            <a:r>
              <a:rPr lang="ru-RU" sz="2000" dirty="0" err="1"/>
              <a:t>Recon-ng</a:t>
            </a:r>
            <a:r>
              <a:rPr lang="ru-RU" sz="2000" dirty="0"/>
              <a:t> схожий на </a:t>
            </a:r>
            <a:r>
              <a:rPr lang="ru-RU" sz="2000" dirty="0" err="1"/>
              <a:t>окремий</a:t>
            </a:r>
            <a:r>
              <a:rPr lang="ru-RU" sz="2000" dirty="0"/>
              <a:t> контейнер, де </a:t>
            </a:r>
            <a:r>
              <a:rPr lang="ru-RU" sz="2000" dirty="0" err="1"/>
              <a:t>зберігаються</a:t>
            </a:r>
            <a:r>
              <a:rPr lang="ru-RU" sz="2000" dirty="0"/>
              <a:t> </a:t>
            </a:r>
            <a:r>
              <a:rPr lang="ru-RU" sz="2000" dirty="0" err="1"/>
              <a:t>дані</a:t>
            </a:r>
            <a:r>
              <a:rPr lang="ru-RU" sz="2000" dirty="0"/>
              <a:t>, </a:t>
            </a:r>
            <a:r>
              <a:rPr lang="ru-RU" sz="2000" dirty="0" err="1"/>
              <a:t>модулі</a:t>
            </a:r>
            <a:r>
              <a:rPr lang="ru-RU" sz="2000" dirty="0"/>
              <a:t> та </a:t>
            </a:r>
            <a:r>
              <a:rPr lang="ru-RU" sz="2000" dirty="0" err="1"/>
              <a:t>конфігурації</a:t>
            </a:r>
            <a:r>
              <a:rPr lang="ru-RU" sz="2000" dirty="0"/>
              <a:t> проекту.</a:t>
            </a:r>
          </a:p>
          <a:p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ведете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розслідувань</a:t>
            </a:r>
            <a:r>
              <a:rPr lang="ru-RU" sz="2000" dirty="0"/>
              <a:t> </a:t>
            </a:r>
            <a:r>
              <a:rPr lang="ru-RU" sz="2000" dirty="0" err="1"/>
              <a:t>одночасно</a:t>
            </a:r>
            <a:r>
              <a:rPr lang="ru-RU" sz="2000" dirty="0"/>
              <a:t>, </a:t>
            </a:r>
            <a:r>
              <a:rPr lang="ru-RU" sz="2000" dirty="0" err="1"/>
              <a:t>таке</a:t>
            </a:r>
            <a:r>
              <a:rPr lang="ru-RU" sz="2000" dirty="0"/>
              <a:t> </a:t>
            </a:r>
            <a:r>
              <a:rPr lang="ru-RU" sz="2000" dirty="0" err="1"/>
              <a:t>розділення</a:t>
            </a:r>
            <a:r>
              <a:rPr lang="ru-RU" sz="2000" dirty="0"/>
              <a:t> </a:t>
            </a:r>
            <a:r>
              <a:rPr lang="ru-RU" sz="2000" dirty="0" err="1"/>
              <a:t>виключає</a:t>
            </a:r>
            <a:r>
              <a:rPr lang="ru-RU" sz="2000" dirty="0"/>
              <a:t> </a:t>
            </a:r>
            <a:r>
              <a:rPr lang="ru-RU" sz="2000" dirty="0" err="1"/>
              <a:t>ризик</a:t>
            </a:r>
            <a:r>
              <a:rPr lang="ru-RU" sz="2000" dirty="0"/>
              <a:t> «</a:t>
            </a:r>
            <a:r>
              <a:rPr lang="ru-RU" sz="2000" dirty="0" err="1"/>
              <a:t>перехресного</a:t>
            </a:r>
            <a:r>
              <a:rPr lang="ru-RU" sz="2000" dirty="0"/>
              <a:t> </a:t>
            </a:r>
            <a:r>
              <a:rPr lang="ru-RU" sz="2000" dirty="0" err="1"/>
              <a:t>забруднення</a:t>
            </a:r>
            <a:r>
              <a:rPr lang="ru-RU" sz="2000" dirty="0"/>
              <a:t>» </a:t>
            </a:r>
            <a:r>
              <a:rPr lang="ru-RU" sz="2000" dirty="0" err="1"/>
              <a:t>даних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проектами, </a:t>
            </a:r>
            <a:r>
              <a:rPr lang="ru-RU" sz="2000" dirty="0" err="1"/>
              <a:t>що</a:t>
            </a:r>
            <a:r>
              <a:rPr lang="ru-RU" sz="2000" dirty="0"/>
              <a:t> критично </a:t>
            </a:r>
            <a:r>
              <a:rPr lang="ru-RU" sz="2000" dirty="0" err="1"/>
              <a:t>важливо</a:t>
            </a:r>
            <a:r>
              <a:rPr lang="ru-RU" sz="2000" dirty="0"/>
              <a:t> для </a:t>
            </a:r>
            <a:r>
              <a:rPr lang="ru-RU" sz="2000" dirty="0" err="1"/>
              <a:t>успіху</a:t>
            </a:r>
            <a:r>
              <a:rPr lang="ru-RU" sz="2000" dirty="0"/>
              <a:t> в </a:t>
            </a:r>
            <a:r>
              <a:rPr lang="ru-RU" sz="2000" dirty="0" err="1"/>
              <a:t>розвідці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Сегментування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 за </a:t>
            </a:r>
            <a:r>
              <a:rPr lang="ru-RU" sz="2000" dirty="0" err="1"/>
              <a:t>робочими</a:t>
            </a:r>
            <a:r>
              <a:rPr lang="ru-RU" sz="2000" dirty="0"/>
              <a:t> просторами </a:t>
            </a:r>
            <a:r>
              <a:rPr lang="ru-RU" sz="2000" dirty="0" err="1"/>
              <a:t>допомагає</a:t>
            </a:r>
            <a:r>
              <a:rPr lang="ru-RU" sz="2000" dirty="0"/>
              <a:t> </a:t>
            </a:r>
            <a:r>
              <a:rPr lang="ru-RU" sz="2000" dirty="0" err="1"/>
              <a:t>зосередитися</a:t>
            </a:r>
            <a:r>
              <a:rPr lang="ru-RU" sz="2000" dirty="0"/>
              <a:t> на поточному </a:t>
            </a:r>
            <a:r>
              <a:rPr lang="ru-RU" sz="2000" dirty="0" err="1"/>
              <a:t>проекті</a:t>
            </a:r>
            <a:r>
              <a:rPr lang="ru-RU" sz="2000" dirty="0"/>
              <a:t>, не </a:t>
            </a:r>
            <a:r>
              <a:rPr lang="ru-RU" sz="2000" dirty="0" err="1"/>
              <a:t>відволікаючись</a:t>
            </a:r>
            <a:r>
              <a:rPr lang="ru-RU" sz="2000" dirty="0"/>
              <a:t> на </a:t>
            </a:r>
            <a:r>
              <a:rPr lang="ru-RU" sz="2000" dirty="0" err="1"/>
              <a:t>сторонню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Це</a:t>
            </a:r>
            <a:r>
              <a:rPr lang="ru-RU" sz="2000" dirty="0"/>
              <a:t> особливо </a:t>
            </a:r>
            <a:r>
              <a:rPr lang="ru-RU" sz="2000" dirty="0" err="1"/>
              <a:t>корисно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роботи</a:t>
            </a:r>
            <a:r>
              <a:rPr lang="ru-RU" sz="2000" dirty="0"/>
              <a:t> з великими </a:t>
            </a:r>
            <a:r>
              <a:rPr lang="ru-RU" sz="2000" dirty="0" err="1"/>
              <a:t>обсягами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: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уникаєте</a:t>
            </a:r>
            <a:r>
              <a:rPr lang="ru-RU" sz="2000" dirty="0"/>
              <a:t> </a:t>
            </a:r>
            <a:r>
              <a:rPr lang="ru-RU" sz="2000" dirty="0" err="1"/>
              <a:t>плутанини</a:t>
            </a:r>
            <a:r>
              <a:rPr lang="ru-RU" sz="2000" dirty="0"/>
              <a:t> та </a:t>
            </a:r>
            <a:r>
              <a:rPr lang="ru-RU" sz="2000" dirty="0" err="1"/>
              <a:t>інформаційного</a:t>
            </a:r>
            <a:r>
              <a:rPr lang="ru-RU" sz="2000" dirty="0"/>
              <a:t> шуму.</a:t>
            </a:r>
          </a:p>
        </p:txBody>
      </p:sp>
    </p:spTree>
    <p:extLst>
      <p:ext uri="{BB962C8B-B14F-4D97-AF65-F5344CB8AC3E}">
        <p14:creationId xmlns:p14="http://schemas.microsoft.com/office/powerpoint/2010/main" val="285569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C3F37-3CD2-4228-93F8-802C260E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F06B64-05A1-4E3D-A11A-627C1E87F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err="1"/>
              <a:t>Дані</a:t>
            </a:r>
            <a:r>
              <a:rPr lang="ru-RU" sz="2800" dirty="0"/>
              <a:t> одного проекту не </a:t>
            </a:r>
            <a:r>
              <a:rPr lang="ru-RU" sz="2800" dirty="0" err="1"/>
              <a:t>зміняться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роботи</a:t>
            </a:r>
            <a:r>
              <a:rPr lang="ru-RU" sz="2800" dirty="0"/>
              <a:t> над </a:t>
            </a:r>
            <a:r>
              <a:rPr lang="ru-RU" sz="2800" dirty="0" err="1"/>
              <a:t>іншим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дозволяє</a:t>
            </a:r>
            <a:r>
              <a:rPr lang="ru-RU" sz="2800" dirty="0"/>
              <a:t> </a:t>
            </a:r>
            <a:r>
              <a:rPr lang="ru-RU" sz="2800" dirty="0" err="1"/>
              <a:t>повертатися</a:t>
            </a:r>
            <a:r>
              <a:rPr lang="ru-RU" sz="2800" dirty="0"/>
              <a:t> до </a:t>
            </a:r>
            <a:r>
              <a:rPr lang="ru-RU" sz="2800" dirty="0" err="1"/>
              <a:t>старих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 для </a:t>
            </a:r>
            <a:r>
              <a:rPr lang="ru-RU" sz="2800" dirty="0" err="1"/>
              <a:t>перевірки</a:t>
            </a:r>
            <a:r>
              <a:rPr lang="ru-RU" sz="2800" dirty="0"/>
              <a:t> </a:t>
            </a:r>
            <a:r>
              <a:rPr lang="ru-RU" sz="2800" dirty="0" err="1"/>
              <a:t>результатів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додаткового</a:t>
            </a:r>
            <a:r>
              <a:rPr lang="ru-RU" sz="2800" dirty="0"/>
              <a:t> </a:t>
            </a:r>
            <a:r>
              <a:rPr lang="ru-RU" sz="2800" dirty="0" err="1"/>
              <a:t>аналізу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Усі</a:t>
            </a:r>
            <a:r>
              <a:rPr lang="ru-RU" sz="2800" dirty="0"/>
              <a:t> </a:t>
            </a:r>
            <a:r>
              <a:rPr lang="ru-RU" sz="2800" dirty="0" err="1"/>
              <a:t>дані</a:t>
            </a:r>
            <a:r>
              <a:rPr lang="ru-RU" sz="2800" dirty="0"/>
              <a:t> проекту </a:t>
            </a:r>
            <a:r>
              <a:rPr lang="ru-RU" sz="2800" dirty="0" err="1"/>
              <a:t>зберігаються</a:t>
            </a:r>
            <a:r>
              <a:rPr lang="ru-RU" sz="2800" dirty="0"/>
              <a:t> в </a:t>
            </a:r>
            <a:r>
              <a:rPr lang="ru-RU" sz="2800" dirty="0" err="1"/>
              <a:t>єдиному</a:t>
            </a:r>
            <a:r>
              <a:rPr lang="ru-RU" sz="2800" dirty="0"/>
              <a:t> </a:t>
            </a:r>
            <a:r>
              <a:rPr lang="ru-RU" sz="2800" dirty="0" err="1"/>
              <a:t>просторі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значно</a:t>
            </a:r>
            <a:r>
              <a:rPr lang="ru-RU" sz="2800" dirty="0"/>
              <a:t> </a:t>
            </a:r>
            <a:r>
              <a:rPr lang="ru-RU" sz="2800" dirty="0" err="1"/>
              <a:t>спрощує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обробку</a:t>
            </a:r>
            <a:r>
              <a:rPr lang="ru-RU" sz="2800" dirty="0"/>
              <a:t> та 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звітів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Робочим</a:t>
            </a:r>
            <a:r>
              <a:rPr lang="ru-RU" sz="2800" dirty="0"/>
              <a:t> простором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поділитися</a:t>
            </a:r>
            <a:r>
              <a:rPr lang="ru-RU" sz="2800" dirty="0"/>
              <a:t> з </a:t>
            </a:r>
            <a:r>
              <a:rPr lang="ru-RU" sz="2800" dirty="0" err="1"/>
              <a:t>учасниками</a:t>
            </a:r>
            <a:r>
              <a:rPr lang="ru-RU" sz="2800" dirty="0"/>
              <a:t> </a:t>
            </a:r>
            <a:r>
              <a:rPr lang="ru-RU" sz="2800" dirty="0" err="1"/>
              <a:t>команди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зручно</a:t>
            </a:r>
            <a:r>
              <a:rPr lang="ru-RU" sz="2800" dirty="0"/>
              <a:t> для </a:t>
            </a:r>
            <a:r>
              <a:rPr lang="ru-RU" sz="2800" dirty="0" err="1"/>
              <a:t>спільної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та </a:t>
            </a:r>
            <a:r>
              <a:rPr lang="ru-RU" sz="2800" dirty="0" err="1"/>
              <a:t>одночасного</a:t>
            </a:r>
            <a:r>
              <a:rPr lang="ru-RU" sz="2800" dirty="0"/>
              <a:t> </a:t>
            </a:r>
            <a:r>
              <a:rPr lang="ru-RU" sz="2800" dirty="0" err="1"/>
              <a:t>виконання</a:t>
            </a:r>
            <a:r>
              <a:rPr lang="ru-RU" sz="2800" dirty="0"/>
              <a:t>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завдань</a:t>
            </a:r>
            <a:r>
              <a:rPr lang="ru-RU" sz="2800" dirty="0"/>
              <a:t>.</a:t>
            </a:r>
            <a:endParaRPr lang="uk-UA" sz="28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0956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2B6A4-FC83-4158-BA03-1187BB4C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Робота з модулями </a:t>
            </a:r>
            <a:r>
              <a:rPr lang="tr-TR"/>
              <a:t>Recon-ng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04E2CC5-270F-411C-8D02-F1F31E54E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2000" dirty="0"/>
              <a:t>Фреймворк пропонує величезний вибір модулів для різних завдань розвідки.</a:t>
            </a:r>
          </a:p>
          <a:p>
            <a:r>
              <a:rPr lang="uk-UA" sz="2000" dirty="0"/>
              <a:t>Завдяки функції пошуку ви легко знайдете потрібний інструмент, а для його встановлення достатньо однієї команди: </a:t>
            </a:r>
            <a:r>
              <a:rPr lang="tr-TR" sz="2000" dirty="0"/>
              <a:t>marketplace install [</a:t>
            </a:r>
            <a:r>
              <a:rPr lang="uk-UA" sz="2000" dirty="0" err="1"/>
              <a:t>назва_модуля</a:t>
            </a:r>
            <a:r>
              <a:rPr lang="uk-UA" sz="2000" dirty="0"/>
              <a:t>].</a:t>
            </a:r>
          </a:p>
          <a:p>
            <a:r>
              <a:rPr lang="uk-UA" sz="2000" dirty="0"/>
              <a:t>Щоб використовувати </a:t>
            </a:r>
            <a:r>
              <a:rPr lang="tr-TR" sz="2000" dirty="0"/>
              <a:t>Shodan </a:t>
            </a:r>
            <a:r>
              <a:rPr lang="uk-UA" sz="2000" dirty="0"/>
              <a:t>та інші сервіси, додайте </a:t>
            </a:r>
            <a:r>
              <a:rPr lang="tr-TR" sz="2000" dirty="0"/>
              <a:t>API-</a:t>
            </a:r>
            <a:r>
              <a:rPr lang="uk-UA" sz="2000" dirty="0"/>
              <a:t>ключі за допомогою команди: </a:t>
            </a:r>
            <a:r>
              <a:rPr lang="tr-TR" sz="2000" dirty="0"/>
              <a:t>keys add [</a:t>
            </a:r>
            <a:r>
              <a:rPr lang="uk-UA" sz="2000" dirty="0"/>
              <a:t>назва] [значення].</a:t>
            </a:r>
          </a:p>
          <a:p>
            <a:r>
              <a:rPr lang="uk-UA" sz="2000" dirty="0"/>
              <a:t>Для пошуку модулів введіть: </a:t>
            </a:r>
            <a:r>
              <a:rPr lang="tr-TR" sz="2000" dirty="0"/>
              <a:t>marketplace search.</a:t>
            </a:r>
          </a:p>
          <a:p>
            <a:r>
              <a:rPr lang="uk-UA" sz="2000" dirty="0"/>
              <a:t>Щоб переглянути доступні категорії та модулі, використовуйте команду: </a:t>
            </a:r>
            <a:r>
              <a:rPr lang="tr-TR" sz="2000" dirty="0"/>
              <a:t>show modules.</a:t>
            </a:r>
          </a:p>
          <a:p>
            <a:r>
              <a:rPr lang="uk-UA" sz="2000" dirty="0"/>
              <a:t>Щоб завантажити модуль, наприклад </a:t>
            </a:r>
            <a:r>
              <a:rPr lang="tr-TR" sz="2000" dirty="0"/>
              <a:t>hackertarget, </a:t>
            </a:r>
            <a:r>
              <a:rPr lang="uk-UA" sz="2000" dirty="0"/>
              <a:t>введіть: </a:t>
            </a:r>
            <a:r>
              <a:rPr lang="tr-TR" sz="2000" dirty="0"/>
              <a:t>modules load hackertarget.</a:t>
            </a:r>
            <a:endParaRPr lang="uk-UA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34E03C-BB5A-4D75-B14B-AA12770F0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916" y="4991027"/>
            <a:ext cx="4601217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DCBE5-2F5C-4325-9F73-15839C28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Налаштування та запуск модулів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56FE722-9AF4-4A39-95F1-3E7D3A74C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2000" dirty="0"/>
              <a:t>Для початку перегляньте список доступних параметрів за допомогою команди: </a:t>
            </a:r>
            <a:r>
              <a:rPr lang="tr-TR" sz="2000" dirty="0"/>
              <a:t>options list.</a:t>
            </a:r>
          </a:p>
          <a:p>
            <a:r>
              <a:rPr lang="uk-UA" sz="2000" dirty="0"/>
              <a:t>Список параметрів, необхідних для запуску модулів, різниться; зазвичай потрібно вказати інформацію про ціль, наприклад, доменне ім’я або </a:t>
            </a:r>
            <a:r>
              <a:rPr lang="tr-TR" sz="2000" dirty="0"/>
              <a:t>IP-</a:t>
            </a:r>
            <a:r>
              <a:rPr lang="uk-UA" sz="2000" dirty="0"/>
              <a:t>адресу, як-от: </a:t>
            </a:r>
            <a:r>
              <a:rPr lang="tr-TR" sz="2000" dirty="0"/>
              <a:t>options set SOURCE example.com.</a:t>
            </a:r>
          </a:p>
          <a:p>
            <a:r>
              <a:rPr lang="uk-UA" sz="2000" dirty="0"/>
              <a:t>Після налаштування параметрів модуль можна запускати командою: </a:t>
            </a:r>
            <a:r>
              <a:rPr lang="tr-TR" sz="2000" dirty="0"/>
              <a:t>run.</a:t>
            </a:r>
          </a:p>
        </p:txBody>
      </p:sp>
    </p:spTree>
    <p:extLst>
      <p:ext uri="{BB962C8B-B14F-4D97-AF65-F5344CB8AC3E}">
        <p14:creationId xmlns:p14="http://schemas.microsoft.com/office/powerpoint/2010/main" val="236620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7CE5049-7CF8-4AFD-81E6-76E9A5083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FB00726-628C-4397-83B2-F42276F95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5972175" cy="4556125"/>
          </a:xfrm>
        </p:spPr>
        <p:txBody>
          <a:bodyPr>
            <a:normAutofit fontScale="77500" lnSpcReduction="20000"/>
          </a:bodyPr>
          <a:lstStyle/>
          <a:p>
            <a:r>
              <a:rPr lang="uk-UA" sz="2800" dirty="0"/>
              <a:t>Коли модуль завершить роботу, збережені результати можна переглянути за допомогою команди: </a:t>
            </a:r>
            <a:r>
              <a:rPr lang="tr-TR" sz="2800" dirty="0"/>
              <a:t>show [</a:t>
            </a:r>
            <a:r>
              <a:rPr lang="uk-UA" sz="2800" dirty="0" err="1"/>
              <a:t>назва_таблиці</a:t>
            </a:r>
            <a:r>
              <a:rPr lang="uk-UA" sz="2800" dirty="0"/>
              <a:t>], наприклад, </a:t>
            </a:r>
            <a:r>
              <a:rPr lang="tr-TR" sz="2800" dirty="0"/>
              <a:t>show hosts </a:t>
            </a:r>
            <a:r>
              <a:rPr lang="uk-UA" sz="2800" dirty="0"/>
              <a:t>для списку виявлених </a:t>
            </a:r>
            <a:r>
              <a:rPr lang="uk-UA" sz="2800" dirty="0" err="1"/>
              <a:t>хостів</a:t>
            </a:r>
            <a:r>
              <a:rPr lang="uk-UA" sz="2800" dirty="0"/>
              <a:t>.</a:t>
            </a:r>
          </a:p>
          <a:p>
            <a:r>
              <a:rPr lang="uk-UA" sz="2800" dirty="0"/>
              <a:t>Перевага </a:t>
            </a:r>
            <a:r>
              <a:rPr lang="tr-TR" sz="2800" dirty="0"/>
              <a:t>Recon-ng </a:t>
            </a:r>
            <a:r>
              <a:rPr lang="uk-UA" sz="2800" dirty="0"/>
              <a:t>полягає в його </a:t>
            </a:r>
            <a:r>
              <a:rPr lang="uk-UA" sz="2800" dirty="0" err="1"/>
              <a:t>ітеративності</a:t>
            </a:r>
            <a:r>
              <a:rPr lang="uk-UA" sz="2800" dirty="0"/>
              <a:t>: кожен цикл збору даних розкриває дедалі більше деталей про ціль.</a:t>
            </a:r>
          </a:p>
          <a:p>
            <a:r>
              <a:rPr lang="uk-UA" sz="2800" dirty="0"/>
              <a:t>Величезна бібліотека модулів — ще одна сильна сторона </a:t>
            </a:r>
            <a:r>
              <a:rPr lang="uk-UA" sz="2800" dirty="0" err="1"/>
              <a:t>фреймворка</a:t>
            </a:r>
            <a:r>
              <a:rPr lang="uk-UA" sz="2800" dirty="0"/>
              <a:t>.</a:t>
            </a:r>
          </a:p>
          <a:p>
            <a:r>
              <a:rPr lang="uk-UA" sz="2800" dirty="0"/>
              <a:t>Тепер ваша черга: вивчайте доступні модулі та слідкуйте за їх оновленнями, щоб бути в курсі нових можливостей.</a:t>
            </a:r>
          </a:p>
          <a:p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73AFE1DB-C772-43CA-83C1-F31709B61E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0375" y="2427688"/>
            <a:ext cx="5181600" cy="2404262"/>
          </a:xfrm>
        </p:spPr>
      </p:pic>
    </p:spTree>
    <p:extLst>
      <p:ext uri="{BB962C8B-B14F-4D97-AF65-F5344CB8AC3E}">
        <p14:creationId xmlns:p14="http://schemas.microsoft.com/office/powerpoint/2010/main" val="350844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4A5A6-F073-4C83-AEC3-683FF37B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Вступ</a:t>
            </a:r>
            <a:r>
              <a:rPr lang="ru-RU" dirty="0"/>
              <a:t> до </a:t>
            </a:r>
            <a:r>
              <a:rPr lang="ru-RU" dirty="0" err="1"/>
              <a:t>Maltego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1EB2F4-F4B1-4226-8267-9D23FAD77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Maltego — </a:t>
            </a:r>
            <a:r>
              <a:rPr lang="uk-UA" sz="2000" dirty="0"/>
              <a:t>це інструмент, який дозволяє візуалізувати дані та встановлювати взаємозв’язки між об’єктами.</a:t>
            </a:r>
          </a:p>
          <a:p>
            <a:r>
              <a:rPr lang="uk-UA" sz="2000" dirty="0"/>
              <a:t>Завдяки йому значно легше відстежувати цифрову активність і аналізувати </a:t>
            </a:r>
            <a:r>
              <a:rPr lang="uk-UA" sz="2000" dirty="0" err="1"/>
              <a:t>кіберзагрози</a:t>
            </a:r>
            <a:r>
              <a:rPr lang="uk-UA" sz="2000" dirty="0"/>
              <a:t>.</a:t>
            </a:r>
          </a:p>
          <a:p>
            <a:r>
              <a:rPr lang="tr-TR" sz="2000" dirty="0"/>
              <a:t>Maltego </a:t>
            </a:r>
            <a:r>
              <a:rPr lang="uk-UA" sz="2000" dirty="0"/>
              <a:t>вирізняється серед інших інструментів розвідки унікальною здатністю об’єднувати численні завдання в єдиному інтуїтивно зрозумілому інтерфейсі.</a:t>
            </a:r>
          </a:p>
          <a:p>
            <a:r>
              <a:rPr lang="uk-UA" sz="2000" dirty="0"/>
              <a:t>Користувачі </a:t>
            </a:r>
            <a:r>
              <a:rPr lang="tr-TR" sz="2000" dirty="0"/>
              <a:t>Kali Linux </a:t>
            </a:r>
            <a:r>
              <a:rPr lang="uk-UA" sz="2000" dirty="0"/>
              <a:t>отримують додаткову перевагу: вони можуть використовувати версію для спільноти (</a:t>
            </a:r>
            <a:r>
              <a:rPr lang="tr-TR" sz="2000" dirty="0"/>
              <a:t>Community Edition), </a:t>
            </a:r>
            <a:r>
              <a:rPr lang="uk-UA" sz="2000" dirty="0"/>
              <a:t>яка дозволяє виконувати певну кількість сканувань без початкових витрат.</a:t>
            </a:r>
          </a:p>
        </p:txBody>
      </p:sp>
    </p:spTree>
    <p:extLst>
      <p:ext uri="{BB962C8B-B14F-4D97-AF65-F5344CB8AC3E}">
        <p14:creationId xmlns:p14="http://schemas.microsoft.com/office/powerpoint/2010/main" val="575205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2C1E7-472F-4E77-83E6-58DBCE0F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E75BDAA-613D-447B-9524-1A1A96223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800" dirty="0"/>
              <a:t>За допомогою </a:t>
            </a:r>
            <a:r>
              <a:rPr lang="tr-TR" sz="2800" dirty="0"/>
              <a:t>Maltego </a:t>
            </a:r>
            <a:r>
              <a:rPr lang="uk-UA" sz="2800" dirty="0"/>
              <a:t>можна отримувати різноманітну інформацію: про людей (імена, електронні адреси, псевдоніми), організації (назви компаній, </a:t>
            </a:r>
            <a:r>
              <a:rPr lang="uk-UA" sz="2800" dirty="0" err="1"/>
              <a:t>вебсайти</a:t>
            </a:r>
            <a:r>
              <a:rPr lang="uk-UA" sz="2800" dirty="0"/>
              <a:t>), документи та файли.</a:t>
            </a:r>
          </a:p>
          <a:p>
            <a:r>
              <a:rPr lang="uk-UA" sz="2800" dirty="0"/>
              <a:t>Інструмент також дозволяє аналізувати інтернет-інфраструктуру, зокрема домени, </a:t>
            </a:r>
            <a:r>
              <a:rPr lang="tr-TR" sz="2800" dirty="0"/>
              <a:t>IP-</a:t>
            </a:r>
            <a:r>
              <a:rPr lang="uk-UA" sz="2800" dirty="0"/>
              <a:t>адреси та пов’язані мережі.</a:t>
            </a:r>
          </a:p>
          <a:p>
            <a:r>
              <a:rPr lang="uk-UA" sz="2800" dirty="0"/>
              <a:t>Такі інструменти, як </a:t>
            </a:r>
            <a:r>
              <a:rPr lang="tr-TR" sz="2800" dirty="0"/>
              <a:t>Maltego, </a:t>
            </a:r>
            <a:r>
              <a:rPr lang="uk-UA" sz="2800" dirty="0"/>
              <a:t>активно застосовуються навіть великими державними структурами, наприклад Агентством національної безпеки США, для виявлення складних взаємозв’язків і ефективного відстеження потенційних загроз.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337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F41E-5AC4-44CC-B56D-6E77D8628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Початок роботи з Maltego в OSINT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BCA83-776D-4E93-9A2A-2ACBEE9DB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Maltego — </a:t>
            </a:r>
            <a:r>
              <a:rPr lang="uk-UA" sz="2000" dirty="0"/>
              <a:t>незамінний інструмент для </a:t>
            </a:r>
            <a:r>
              <a:rPr lang="tr-TR" sz="2000" dirty="0"/>
              <a:t>OSINT-</a:t>
            </a:r>
            <a:r>
              <a:rPr lang="uk-UA" sz="2000" dirty="0"/>
              <a:t>розслідувань, призначений насамперед для візуалізації даних.</a:t>
            </a:r>
          </a:p>
          <a:p>
            <a:r>
              <a:rPr lang="uk-UA" sz="2000" dirty="0"/>
              <a:t>Він перетворює розрізнені факти на наочну схему, що значно спрощує розуміння цифрового хаосу.</a:t>
            </a:r>
          </a:p>
          <a:p>
            <a:r>
              <a:rPr lang="uk-UA" sz="2000" dirty="0"/>
              <a:t>Інструмент уже встановлено в </a:t>
            </a:r>
            <a:r>
              <a:rPr lang="tr-TR" sz="2000" dirty="0"/>
              <a:t>Kali Linux, </a:t>
            </a:r>
            <a:r>
              <a:rPr lang="uk-UA" sz="2000" dirty="0"/>
              <a:t>але якщо його немає у вашій системі, встановлення потребує лише кількох команд.</a:t>
            </a:r>
          </a:p>
        </p:txBody>
      </p:sp>
    </p:spTree>
    <p:extLst>
      <p:ext uri="{BB962C8B-B14F-4D97-AF65-F5344CB8AC3E}">
        <p14:creationId xmlns:p14="http://schemas.microsoft.com/office/powerpoint/2010/main" val="352019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FDFB4-D91F-4B85-A3B5-BFBF6BDD0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DDFDE3-B37F-4DDC-8557-B1F8FB9B4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400" dirty="0"/>
              <a:t>Ми приділимо особливу увагу додатковим засобам, які відкриють доступ до величезних масивів даних, прихованих у Мережі.</a:t>
            </a:r>
          </a:p>
          <a:p>
            <a:r>
              <a:rPr lang="uk-UA" sz="2400" dirty="0"/>
              <a:t>Описані тут інструменти ефективно допомагають шукати та аналізувати інформацію з цифрового простору, а тому будуть вельми корисними для спеціалістів з </a:t>
            </a:r>
            <a:r>
              <a:rPr lang="uk-UA" sz="2400" dirty="0" err="1"/>
              <a:t>кібербезпеки</a:t>
            </a:r>
            <a:r>
              <a:rPr lang="uk-UA" sz="2400" dirty="0"/>
              <a:t> та журналістів, які займаються незалежними розслідуваннями.</a:t>
            </a:r>
          </a:p>
          <a:p>
            <a:pPr marL="0" indent="0">
              <a:buNone/>
            </a:pPr>
            <a:r>
              <a:rPr lang="uk-UA" sz="2400" dirty="0"/>
              <a:t>Ми розглянемо:</a:t>
            </a:r>
          </a:p>
          <a:p>
            <a:r>
              <a:rPr lang="tr-TR" sz="2400" dirty="0"/>
              <a:t>Recon-ng: </a:t>
            </a:r>
            <a:r>
              <a:rPr lang="uk-UA" sz="2400" dirty="0"/>
              <a:t>потужний фреймворк </a:t>
            </a:r>
            <a:r>
              <a:rPr lang="tr-TR" sz="2400" dirty="0"/>
              <a:t>OSINT.</a:t>
            </a:r>
          </a:p>
          <a:p>
            <a:r>
              <a:rPr lang="tr-TR" sz="2400" dirty="0"/>
              <a:t>Maltego: </a:t>
            </a:r>
            <a:r>
              <a:rPr lang="uk-UA" sz="2400" dirty="0"/>
              <a:t>візуалізація даних та </a:t>
            </a:r>
            <a:r>
              <a:rPr lang="uk-UA" sz="2400" dirty="0" err="1"/>
              <a:t>зв'язків</a:t>
            </a:r>
            <a:r>
              <a:rPr lang="uk-UA" sz="2400" dirty="0"/>
              <a:t> в </a:t>
            </a:r>
            <a:r>
              <a:rPr lang="tr-TR" sz="2400" dirty="0"/>
              <a:t>OSINT.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34713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8BCF1-DFC2-4EAA-B502-2DE1477A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EAFE7B2-2F0A-472D-98A5-82E069DF7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800" dirty="0"/>
              <a:t>Введіть команду: </a:t>
            </a:r>
            <a:r>
              <a:rPr lang="tr-TR" sz="2800" dirty="0"/>
              <a:t>sudo apt-get install maltego, </a:t>
            </a:r>
            <a:r>
              <a:rPr lang="uk-UA" sz="2800" dirty="0"/>
              <a:t>щоб встановити </a:t>
            </a:r>
            <a:r>
              <a:rPr lang="tr-TR" sz="2800" dirty="0"/>
              <a:t>Maltego.</a:t>
            </a:r>
          </a:p>
          <a:p>
            <a:r>
              <a:rPr lang="uk-UA" sz="2800" dirty="0"/>
              <a:t>Під час першого запуску відкриється майстер налаштування, де потрібно створити або увійти в обліковий запис </a:t>
            </a:r>
            <a:r>
              <a:rPr lang="tr-TR" sz="2800" dirty="0"/>
              <a:t>Paterva, </a:t>
            </a:r>
            <a:r>
              <a:rPr lang="uk-UA" sz="2800" dirty="0"/>
              <a:t>необхідний для доступу до деяких функцій і трансформацій.</a:t>
            </a:r>
          </a:p>
          <a:p>
            <a:r>
              <a:rPr lang="uk-UA" sz="2800" dirty="0"/>
              <a:t>Після реєстрації можна обрати «машину» (</a:t>
            </a:r>
            <a:r>
              <a:rPr lang="tr-TR" sz="2800" dirty="0"/>
              <a:t>machine) </a:t>
            </a:r>
            <a:r>
              <a:rPr lang="uk-UA" sz="2800" dirty="0"/>
              <a:t>для аналізу, яка визначає тип даних і глибину пошуку об’єкта розслідування.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4575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1F021-6DD3-410E-81E1-F4CBB568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Налаштування трансформацій у </a:t>
            </a:r>
            <a:r>
              <a:rPr lang="tr-TR"/>
              <a:t>Maltego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A8B4060-6906-4162-9C11-EFBDA1E894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000" dirty="0"/>
              <a:t>Щоб повною мірою скористатися можливостями </a:t>
            </a:r>
            <a:r>
              <a:rPr lang="tr-TR" sz="2000" dirty="0"/>
              <a:t>Maltego, </a:t>
            </a:r>
            <a:r>
              <a:rPr lang="uk-UA" sz="2000" dirty="0"/>
              <a:t>необхідно додати трансформації (</a:t>
            </a:r>
            <a:r>
              <a:rPr lang="tr-TR" sz="2000" dirty="0"/>
              <a:t>transforms) — </a:t>
            </a:r>
            <a:r>
              <a:rPr lang="uk-UA" sz="2000" dirty="0"/>
              <a:t>плагіни, які підключаються до сторонніх сервісів для отримання даних.</a:t>
            </a:r>
          </a:p>
          <a:p>
            <a:r>
              <a:rPr lang="uk-UA" sz="2000" dirty="0"/>
              <a:t>Деякі трансформації доступні безкоштовно, тоді як за інші, більш потужні, доведеться заплатити.</a:t>
            </a:r>
          </a:p>
          <a:p>
            <a:r>
              <a:rPr lang="uk-UA" sz="2000" dirty="0"/>
              <a:t>Платні трансформації можна відключити на головній панелі керування, обравши опцію </a:t>
            </a:r>
            <a:r>
              <a:rPr lang="tr-TR" sz="2000" dirty="0"/>
              <a:t>Free (with API key).</a:t>
            </a:r>
            <a:endParaRPr lang="uk-UA" sz="2000" dirty="0"/>
          </a:p>
          <a:p>
            <a:endParaRPr lang="tr-TR" sz="2000" b="1" dirty="0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CCAF10ED-ED30-4607-B644-711515AA5D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11152" y="1690688"/>
            <a:ext cx="5737948" cy="3509962"/>
          </a:xfrm>
        </p:spPr>
      </p:pic>
    </p:spTree>
    <p:extLst>
      <p:ext uri="{BB962C8B-B14F-4D97-AF65-F5344CB8AC3E}">
        <p14:creationId xmlns:p14="http://schemas.microsoft.com/office/powerpoint/2010/main" val="1391640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0EC1B89-4331-4831-97C7-7993B126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3CE0150-2327-4844-9FCA-716C6314C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249" y="1806575"/>
            <a:ext cx="5419725" cy="4351338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/>
              <a:t>Щоб розпочати візуалізацію даних, створіть граф, натиснувши </a:t>
            </a:r>
            <a:r>
              <a:rPr lang="tr-TR" sz="2800" dirty="0"/>
              <a:t>New </a:t>
            </a:r>
            <a:r>
              <a:rPr lang="uk-UA" sz="2800" dirty="0"/>
              <a:t>на верхній панелі.</a:t>
            </a:r>
          </a:p>
          <a:p>
            <a:r>
              <a:rPr lang="uk-UA" sz="2800" dirty="0"/>
              <a:t>Виберіть сутність, яка стане </a:t>
            </a:r>
            <a:r>
              <a:rPr lang="uk-UA" sz="2800" dirty="0" err="1"/>
              <a:t>основовим</a:t>
            </a:r>
            <a:r>
              <a:rPr lang="uk-UA" sz="2800" dirty="0"/>
              <a:t> об’єктом аналізу (наприклад, </a:t>
            </a:r>
            <a:r>
              <a:rPr lang="tr-TR" sz="2800" dirty="0"/>
              <a:t>Person — «</a:t>
            </a:r>
            <a:r>
              <a:rPr lang="uk-UA" sz="2800" dirty="0"/>
              <a:t>Людина»), і перетягніть її значок на граф.</a:t>
            </a:r>
          </a:p>
          <a:p>
            <a:r>
              <a:rPr lang="uk-UA" sz="2800" dirty="0"/>
              <a:t>За замовчуванням ім’я доданої сутності — </a:t>
            </a:r>
            <a:r>
              <a:rPr lang="tr-TR" sz="2800" dirty="0"/>
              <a:t>John Doe, </a:t>
            </a:r>
            <a:r>
              <a:rPr lang="uk-UA" sz="2800" dirty="0"/>
              <a:t>але його можна замінити, двічі клацнувши на значку та ввівши нове ім’я, наприклад, Ілон </a:t>
            </a:r>
            <a:r>
              <a:rPr lang="uk-UA" sz="2800" dirty="0" err="1"/>
              <a:t>Маск</a:t>
            </a:r>
            <a:r>
              <a:rPr lang="uk-UA" sz="2800" dirty="0"/>
              <a:t>.</a:t>
            </a:r>
          </a:p>
          <a:p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222047FF-1B06-4F3D-9B56-76688B1FBC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1363" y="2374589"/>
            <a:ext cx="4995862" cy="3183559"/>
          </a:xfrm>
        </p:spPr>
      </p:pic>
    </p:spTree>
    <p:extLst>
      <p:ext uri="{BB962C8B-B14F-4D97-AF65-F5344CB8AC3E}">
        <p14:creationId xmlns:p14="http://schemas.microsoft.com/office/powerpoint/2010/main" val="247759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DD45B-8B53-49E6-8AC4-BB3B4190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Аналіз даних і запуск трансформацій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9B3AED-5CC0-49BD-82EF-08A232B81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uk-UA" sz="2000" dirty="0"/>
              <a:t>Після вибору сутності клацніть правою кнопкою миші на її значку, щоб переглянути список доступних трансформацій.</a:t>
            </a:r>
          </a:p>
          <a:p>
            <a:r>
              <a:rPr lang="uk-UA" sz="2000" dirty="0"/>
              <a:t>Запуск усіх доступних трансформацій може виявити, наприклад, кілька електронних адрес, серед яких можуть бути як справжні контакти (наприклад, </a:t>
            </a:r>
            <a:r>
              <a:rPr lang="tr-TR" sz="2000" dirty="0"/>
              <a:t>elon.musk@spacex.com), </a:t>
            </a:r>
            <a:r>
              <a:rPr lang="uk-UA" sz="2000" dirty="0"/>
              <a:t>так і випадкові або спам-адреси.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0A6E70-F6BB-4203-802C-B9432B23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844" y="4167031"/>
            <a:ext cx="4382112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5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83E2872-55A4-449F-8A6F-38B1AA3F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2065002-BED0-4A47-9CA9-0D04C6599A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2800" dirty="0"/>
              <a:t>Клацнувши правою кнопкою миші на адресі, наприклад, </a:t>
            </a:r>
            <a:r>
              <a:rPr lang="tr-TR" sz="2800" dirty="0"/>
              <a:t>elon.musk@spacex.com, </a:t>
            </a:r>
            <a:r>
              <a:rPr lang="uk-UA" sz="2800" dirty="0"/>
              <a:t>і запустивши трансформації, можна виявити, що ця адреса фігурувала в базах даних, що зазнали витоку.</a:t>
            </a:r>
          </a:p>
          <a:p>
            <a:endParaRPr lang="uk-UA" dirty="0"/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565963ED-9711-4E52-99B7-C85A7AC3CB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93274"/>
            <a:ext cx="5181600" cy="24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17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CF3FE29-D18E-46EF-8658-2BA58B95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088592-C7DE-42A0-BFCA-7EF7DFE6D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05500" cy="4756150"/>
          </a:xfrm>
        </p:spPr>
        <p:txBody>
          <a:bodyPr>
            <a:normAutofit fontScale="77500" lnSpcReduction="20000"/>
          </a:bodyPr>
          <a:lstStyle/>
          <a:p>
            <a:r>
              <a:rPr lang="uk-UA" sz="2800" dirty="0"/>
              <a:t>Кожен об’єкт, знайдений у результаті трансформацій, можна аналізувати далі, щоб отримати більше інформації про ціль.</a:t>
            </a:r>
          </a:p>
          <a:p>
            <a:r>
              <a:rPr lang="uk-UA" sz="2800" dirty="0"/>
              <a:t>Наприклад, запуск трансформацій для домену </a:t>
            </a:r>
            <a:r>
              <a:rPr lang="tr-TR" sz="2800" dirty="0"/>
              <a:t>spacex.com </a:t>
            </a:r>
            <a:r>
              <a:rPr lang="uk-UA" sz="2800" dirty="0"/>
              <a:t>може виявити безліч об’єктів, таких як імена людей, номери телефонів тощо.</a:t>
            </a:r>
          </a:p>
          <a:p>
            <a:r>
              <a:rPr lang="uk-UA" sz="2800" dirty="0"/>
              <a:t>Через велику кількість об’єктів граф може зменшитися до точок і ліній, але збільшення масштабу дозволяє детально розглянути кожен елемент.</a:t>
            </a:r>
          </a:p>
          <a:p>
            <a:r>
              <a:rPr lang="uk-UA" sz="2800" dirty="0"/>
              <a:t>Така деталізація відкриває нові можливості для аналізу та затягує вглиб </a:t>
            </a:r>
            <a:r>
              <a:rPr lang="uk-UA" sz="2800" dirty="0" err="1"/>
              <a:t>кіберрозслідувань</a:t>
            </a:r>
            <a:r>
              <a:rPr lang="uk-UA" sz="2800" dirty="0"/>
              <a:t>.</a:t>
            </a:r>
          </a:p>
          <a:p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5D9547C5-7653-4449-A35F-B775ED4EB6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1363" y="2286450"/>
            <a:ext cx="4995862" cy="3359837"/>
          </a:xfrm>
        </p:spPr>
      </p:pic>
    </p:spTree>
    <p:extLst>
      <p:ext uri="{BB962C8B-B14F-4D97-AF65-F5344CB8AC3E}">
        <p14:creationId xmlns:p14="http://schemas.microsoft.com/office/powerpoint/2010/main" val="3219042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E98F6-2B4E-4ADD-B2E8-1CCA3FED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Початок пошуку інфраструктури в Maltego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BDC207-CB12-4ADF-82B3-B601CE2A4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000"/>
              <a:t>Для початку вкажіть домен, який вас цікавить, і ознайомтеся з доступними трансформаціями — набором різних функцій і завдань, які можна виконати.</a:t>
            </a:r>
          </a:p>
          <a:p>
            <a:r>
              <a:rPr lang="uk-UA" sz="2000"/>
              <a:t>Наприклад, дослідимо </a:t>
            </a:r>
            <a:r>
              <a:rPr lang="tr-TR" sz="2000"/>
              <a:t>DNS, </a:t>
            </a:r>
            <a:r>
              <a:rPr lang="uk-UA" sz="2000"/>
              <a:t>щоб дізнатися більше про нього.</a:t>
            </a:r>
          </a:p>
          <a:p>
            <a:r>
              <a:rPr lang="uk-UA" sz="2000"/>
              <a:t>Потім можна запустити інші трансформації, щоб зібрати додаткові дані, наприклад, про поштові сервери або службу імен, а також знайти пов’язані домени верхнього рівня чи вебсайти.</a:t>
            </a:r>
          </a:p>
          <a:p>
            <a:r>
              <a:rPr lang="uk-UA" sz="2000"/>
              <a:t>Спочатку пропонується знайти вебсайт, пов’язаний із доменом.</a:t>
            </a:r>
          </a:p>
          <a:p>
            <a:r>
              <a:rPr lang="uk-UA" sz="2000"/>
              <a:t>Далі, клацнувши правою кнопкою миші на значку домена, виберіть службу імен і зберіть дані про неї.</a:t>
            </a:r>
          </a:p>
          <a:p>
            <a:r>
              <a:rPr lang="uk-UA" sz="2000"/>
              <a:t>Після цього перелічіть піддомени та дослідіть поштовий сервіс, щоб визначити, де обробляється пошта, і виявити відповідні поштові сервери.</a:t>
            </a:r>
          </a:p>
        </p:txBody>
      </p:sp>
    </p:spTree>
    <p:extLst>
      <p:ext uri="{BB962C8B-B14F-4D97-AF65-F5344CB8AC3E}">
        <p14:creationId xmlns:p14="http://schemas.microsoft.com/office/powerpoint/2010/main" val="3920184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35C24-6FEC-4505-A44D-86767AAE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Аналіз пов’язаних доменів і серверів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319FF6-7982-40EB-A220-B332D91FD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10250" cy="4351338"/>
          </a:xfrm>
        </p:spPr>
        <p:txBody>
          <a:bodyPr>
            <a:normAutofit fontScale="85000" lnSpcReduction="10000"/>
          </a:bodyPr>
          <a:lstStyle/>
          <a:p>
            <a:r>
              <a:rPr lang="uk-UA" sz="2000" dirty="0"/>
              <a:t>Розглянемо інші домени верхнього рівня, пов’язані з </a:t>
            </a:r>
            <a:r>
              <a:rPr lang="tr-TR" sz="2000" dirty="0"/>
              <a:t>yahoo.com.</a:t>
            </a:r>
          </a:p>
          <a:p>
            <a:r>
              <a:rPr lang="uk-UA" sz="2000" dirty="0"/>
              <a:t>За допомогою трансформацій можна виявити такі домени, як </a:t>
            </a:r>
            <a:r>
              <a:rPr lang="tr-TR" sz="2000" dirty="0"/>
              <a:t>yahoo.au, yahoo.email, yahoo.tokyo </a:t>
            </a:r>
            <a:r>
              <a:rPr lang="uk-UA" sz="2000" dirty="0"/>
              <a:t>тощо.</a:t>
            </a:r>
          </a:p>
          <a:p>
            <a:r>
              <a:rPr lang="uk-UA" sz="2000" dirty="0"/>
              <a:t>Далі перевірте, чи вдасться знайти електронні адреси, використовуючи сервіси </a:t>
            </a:r>
            <a:r>
              <a:rPr lang="tr-TR" sz="2000" dirty="0"/>
              <a:t>WHOIS, PGP </a:t>
            </a:r>
            <a:r>
              <a:rPr lang="uk-UA" sz="2000" dirty="0"/>
              <a:t>або пошукові системи.</a:t>
            </a:r>
          </a:p>
          <a:p>
            <a:r>
              <a:rPr lang="uk-UA" sz="2000" dirty="0"/>
              <a:t>Якщо пошук у мережі не дасть результатів, спробуйте отримати </a:t>
            </a:r>
            <a:r>
              <a:rPr lang="tr-TR" sz="2000" dirty="0"/>
              <a:t>IP-</a:t>
            </a:r>
            <a:r>
              <a:rPr lang="uk-UA" sz="2000" dirty="0"/>
              <a:t>адреси, пов’язані з серверами імен.</a:t>
            </a:r>
          </a:p>
          <a:p>
            <a:r>
              <a:rPr lang="uk-UA" sz="2000" dirty="0"/>
              <a:t>Також можна дослідити спільні домени або сайти, які працюють на цих серверах.</a:t>
            </a:r>
          </a:p>
          <a:p>
            <a:r>
              <a:rPr lang="uk-UA" sz="2000" dirty="0"/>
              <a:t>Виявивши </a:t>
            </a:r>
            <a:r>
              <a:rPr lang="tr-TR" sz="2000" dirty="0"/>
              <a:t>IP-</a:t>
            </a:r>
            <a:r>
              <a:rPr lang="uk-UA" sz="2000" dirty="0"/>
              <a:t>адреси, можна підтвердити інформацію про власника та знайти його електронні адреси, переглянувши різні джерела.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4434861-EACE-4720-80C3-211A2DEB0E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8450" y="1991030"/>
            <a:ext cx="5181600" cy="3696677"/>
          </a:xfrm>
        </p:spPr>
      </p:pic>
    </p:spTree>
    <p:extLst>
      <p:ext uri="{BB962C8B-B14F-4D97-AF65-F5344CB8AC3E}">
        <p14:creationId xmlns:p14="http://schemas.microsoft.com/office/powerpoint/2010/main" val="1257155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BBBB7-069A-4632-8B1E-D23F952E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Групування даних і виявлення зв’язків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B80EDEB-AD9B-441C-96C3-A0C106E0AB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000" dirty="0"/>
              <a:t>Наприклад, можна знайти адреси на кшталт </a:t>
            </a:r>
            <a:r>
              <a:rPr lang="tr-TR" sz="2000" dirty="0"/>
              <a:t>admin@yahooinc.com, </a:t>
            </a:r>
            <a:r>
              <a:rPr lang="uk-UA" sz="2000" dirty="0"/>
              <a:t>які можуть бути дуже корисними.</a:t>
            </a:r>
          </a:p>
          <a:p>
            <a:r>
              <a:rPr lang="uk-UA" sz="2000" dirty="0"/>
              <a:t>Виявивши згадані домени, їх можна згрупувати та визначити, з якими серверами імен вони пов’язані — зазвичай це стандартні сервери </a:t>
            </a:r>
            <a:r>
              <a:rPr lang="tr-TR" sz="2000" dirty="0"/>
              <a:t>Yahoo.</a:t>
            </a:r>
          </a:p>
          <a:p>
            <a:r>
              <a:rPr lang="uk-UA" sz="2000" dirty="0"/>
              <a:t>Об’єднавши дані про сервери імен, ми виявимо всі домени, які розміщені на них на цей момент.</a:t>
            </a:r>
          </a:p>
          <a:p>
            <a:r>
              <a:rPr lang="uk-UA" sz="2000" dirty="0"/>
              <a:t>Трансформації можуть зайняти певний час, але в результаті ви отримаєте повний огляд структури.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063F0343-38D4-4CEF-82D6-BD1050654F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61156" y="2675079"/>
            <a:ext cx="5768894" cy="1935021"/>
          </a:xfrm>
        </p:spPr>
      </p:pic>
    </p:spTree>
    <p:extLst>
      <p:ext uri="{BB962C8B-B14F-4D97-AF65-F5344CB8AC3E}">
        <p14:creationId xmlns:p14="http://schemas.microsoft.com/office/powerpoint/2010/main" val="2954640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50560-9F2E-49C8-AFDF-6025120C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D76CFD-B5C2-4BE1-87A8-040829B331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У прикладі ми знайшли інформацію про такі ресурси </a:t>
            </a:r>
            <a:r>
              <a:rPr lang="tr-TR" dirty="0"/>
              <a:t>Yahoo, </a:t>
            </a:r>
            <a:r>
              <a:rPr lang="uk-UA" dirty="0"/>
              <a:t>як </a:t>
            </a:r>
            <a:r>
              <a:rPr lang="tr-TR" dirty="0"/>
              <a:t>yahoologins.com, yahoochatrooms, rocketmail.ru </a:t>
            </a:r>
            <a:r>
              <a:rPr lang="uk-UA" dirty="0"/>
              <a:t>та інші.</a:t>
            </a:r>
          </a:p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997433E-3577-4F15-9203-FA45A5FE07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7875" y="1690687"/>
            <a:ext cx="6029630" cy="4486275"/>
          </a:xfrm>
        </p:spPr>
      </p:pic>
    </p:spTree>
    <p:extLst>
      <p:ext uri="{BB962C8B-B14F-4D97-AF65-F5344CB8AC3E}">
        <p14:creationId xmlns:p14="http://schemas.microsoft.com/office/powerpoint/2010/main" val="314615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E17E8-837C-464E-B747-A602F977C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Огляд ключових інструментів та тенденцій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8D9108D-5F18-4E5D-AA3B-DBB27272B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Shodan: </a:t>
            </a:r>
            <a:r>
              <a:rPr lang="uk-UA" sz="2400" dirty="0"/>
              <a:t>пошукова система пристроїв інтернету речей (</a:t>
            </a:r>
            <a:r>
              <a:rPr lang="tr-TR" sz="2400" dirty="0"/>
              <a:t>IoT).</a:t>
            </a:r>
          </a:p>
          <a:p>
            <a:r>
              <a:rPr lang="tr-TR" sz="2400" dirty="0"/>
              <a:t>Trace Labs: </a:t>
            </a:r>
            <a:r>
              <a:rPr lang="uk-UA" sz="2400" dirty="0"/>
              <a:t>операційна система для </a:t>
            </a:r>
            <a:r>
              <a:rPr lang="tr-TR" sz="2400" dirty="0"/>
              <a:t>OSINT.</a:t>
            </a:r>
          </a:p>
          <a:p>
            <a:r>
              <a:rPr lang="tr-TR" sz="2400" dirty="0"/>
              <a:t>Aircrack-ng: </a:t>
            </a:r>
            <a:r>
              <a:rPr lang="uk-UA" sz="2400" dirty="0"/>
              <a:t>огляд пакета.</a:t>
            </a:r>
          </a:p>
          <a:p>
            <a:r>
              <a:rPr lang="uk-UA" sz="2400" dirty="0"/>
              <a:t>Додаткові інструменти </a:t>
            </a:r>
            <a:r>
              <a:rPr lang="tr-TR" sz="2400" dirty="0"/>
              <a:t>OSINT </a:t>
            </a:r>
            <a:r>
              <a:rPr lang="uk-UA" sz="2400" dirty="0"/>
              <a:t>з відкритим вихідним кодом.</a:t>
            </a:r>
          </a:p>
          <a:p>
            <a:r>
              <a:rPr lang="uk-UA" sz="2400" dirty="0"/>
              <a:t>Тенденції у світі інструментів </a:t>
            </a:r>
            <a:r>
              <a:rPr lang="tr-TR" sz="2400" dirty="0"/>
              <a:t>OSINT.</a:t>
            </a:r>
          </a:p>
        </p:txBody>
      </p:sp>
    </p:spTree>
    <p:extLst>
      <p:ext uri="{BB962C8B-B14F-4D97-AF65-F5344CB8AC3E}">
        <p14:creationId xmlns:p14="http://schemas.microsoft.com/office/powerpoint/2010/main" val="2864427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E714A-2CCD-4C0F-AA8E-E7A7BFF2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Результати аналізу інфраструктури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6DDB768-53F0-4BEC-B0FE-B6C16F8DD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2000"/>
              <a:t>У підсумку домени, сервери імен, поштові сервери та інша отримана інформація, а також зв’язки між об’єктами стають зрозумілими, як на долоні.</a:t>
            </a:r>
          </a:p>
          <a:p>
            <a:r>
              <a:rPr lang="uk-UA" sz="2000"/>
              <a:t>Такий підхід дозволяє отримати комплексне уявлення про інфраструктуру, наприклад, </a:t>
            </a:r>
            <a:r>
              <a:rPr lang="tr-TR" sz="2000"/>
              <a:t>yahoo.com.</a:t>
            </a:r>
          </a:p>
          <a:p>
            <a:r>
              <a:rPr lang="uk-UA" sz="2000"/>
              <a:t>Трансформації в </a:t>
            </a:r>
            <a:r>
              <a:rPr lang="tr-TR" sz="2000"/>
              <a:t>Maltego </a:t>
            </a:r>
            <a:r>
              <a:rPr lang="uk-UA" sz="2000"/>
              <a:t>забезпечують детальний аналіз, виявляючи численні об’єкти та їх взаємозв’язки.</a:t>
            </a:r>
          </a:p>
          <a:p>
            <a:r>
              <a:rPr lang="uk-UA" sz="2000"/>
              <a:t>Це вражає своєю наочністю та глибиною отриманих даних.</a:t>
            </a:r>
          </a:p>
        </p:txBody>
      </p:sp>
    </p:spTree>
    <p:extLst>
      <p:ext uri="{BB962C8B-B14F-4D97-AF65-F5344CB8AC3E}">
        <p14:creationId xmlns:p14="http://schemas.microsoft.com/office/powerpoint/2010/main" val="1172482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12F2-C1EB-40FF-BD17-F09A3C14C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Вступ</a:t>
            </a:r>
            <a:r>
              <a:rPr lang="ru-RU" dirty="0"/>
              <a:t> до </a:t>
            </a:r>
            <a:r>
              <a:rPr lang="ru-RU" dirty="0" err="1"/>
              <a:t>Shodan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61386E-9BC0-43B6-8361-C4E685396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2000"/>
              <a:t>Shodan — </a:t>
            </a:r>
            <a:r>
              <a:rPr lang="uk-UA" sz="2000"/>
              <a:t>це унікальна пошукова система, яка замість звичайного пошуку вебсайтів сканує інтернет і знаходить підключені до нього пристрої, від вебкамер до світлофорів.</a:t>
            </a:r>
          </a:p>
          <a:p>
            <a:r>
              <a:rPr lang="uk-UA" sz="2000"/>
              <a:t>Кількість пристроїв Інтернету речей (</a:t>
            </a:r>
            <a:r>
              <a:rPr lang="tr-TR" sz="2000"/>
              <a:t>IoT) </a:t>
            </a:r>
            <a:r>
              <a:rPr lang="uk-UA" sz="2000"/>
              <a:t>зростає експоненціально, і тому </a:t>
            </a:r>
            <a:r>
              <a:rPr lang="tr-TR" sz="2000"/>
              <a:t>Shodan </a:t>
            </a:r>
            <a:r>
              <a:rPr lang="uk-UA" sz="2000"/>
              <a:t>стає незамінним інстру содержит для фахівців із кібербезпеки та </a:t>
            </a:r>
            <a:r>
              <a:rPr lang="tr-TR" sz="2000"/>
              <a:t>OSINT.</a:t>
            </a:r>
          </a:p>
          <a:p>
            <a:r>
              <a:rPr lang="uk-UA" sz="2000"/>
              <a:t>На відміну від </a:t>
            </a:r>
            <a:r>
              <a:rPr lang="tr-TR" sz="2000"/>
              <a:t>Google, </a:t>
            </a:r>
            <a:r>
              <a:rPr lang="uk-UA" sz="2000"/>
              <a:t>який шукає вебсайти, </a:t>
            </a:r>
            <a:r>
              <a:rPr lang="tr-TR" sz="2000"/>
              <a:t>Shodan </a:t>
            </a:r>
            <a:r>
              <a:rPr lang="uk-UA" sz="2000"/>
              <a:t>спеціалізується на пристроях і дозволяє бачити їх у мережі.</a:t>
            </a:r>
          </a:p>
          <a:p>
            <a:r>
              <a:rPr lang="uk-UA" sz="2000"/>
              <a:t>Його пошуковими цілями можуть бути розумні холодильники, промислові системи управління (</a:t>
            </a:r>
            <a:r>
              <a:rPr lang="tr-TR" sz="2000"/>
              <a:t>ICS) </a:t>
            </a:r>
            <a:r>
              <a:rPr lang="uk-UA" sz="2000"/>
              <a:t>або навіть міські електромережі.</a:t>
            </a:r>
          </a:p>
          <a:p>
            <a:r>
              <a:rPr lang="uk-UA" sz="2000"/>
              <a:t>Якщо пристрій недостатньо захищений, </a:t>
            </a:r>
            <a:r>
              <a:rPr lang="tr-TR" sz="2000"/>
              <a:t>Shodan, </a:t>
            </a:r>
            <a:r>
              <a:rPr lang="uk-UA" sz="2000"/>
              <a:t>найімовірніше, його виявить.</a:t>
            </a:r>
          </a:p>
        </p:txBody>
      </p:sp>
    </p:spTree>
    <p:extLst>
      <p:ext uri="{BB962C8B-B14F-4D97-AF65-F5344CB8AC3E}">
        <p14:creationId xmlns:p14="http://schemas.microsoft.com/office/powerpoint/2010/main" val="459662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3E20A-633B-47EF-A94A-5132C7B05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Початок роботи з </a:t>
            </a:r>
            <a:r>
              <a:rPr lang="tr-TR"/>
              <a:t>Shodan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1DE040-0172-4207-BA2D-3347E8338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Щоб скористатися можливостями </a:t>
            </a:r>
            <a:r>
              <a:rPr lang="tr-TR" sz="2000" dirty="0"/>
              <a:t>Shodan, </a:t>
            </a:r>
            <a:r>
              <a:rPr lang="uk-UA" sz="2000" dirty="0"/>
              <a:t>виконайте такі дії:</a:t>
            </a:r>
          </a:p>
          <a:p>
            <a:pPr marL="0" indent="0">
              <a:buNone/>
            </a:pPr>
            <a:r>
              <a:rPr lang="uk-UA" sz="2000" dirty="0"/>
              <a:t>1. Перейдіть на офіційний сайт </a:t>
            </a:r>
            <a:r>
              <a:rPr lang="tr-TR" sz="2000" dirty="0"/>
              <a:t>Shodan[](https://www.shodan.io/) </a:t>
            </a:r>
            <a:r>
              <a:rPr lang="uk-UA" sz="2000" dirty="0"/>
              <a:t>і створіть обліковий запис.</a:t>
            </a:r>
          </a:p>
          <a:p>
            <a:pPr marL="0" indent="0">
              <a:buNone/>
            </a:pPr>
            <a:r>
              <a:rPr lang="uk-UA" sz="2000" dirty="0"/>
              <a:t>2. Після реєстрації ви отримаєте доступ до інтерфейсу пошуку, де можна вводити </a:t>
            </a:r>
            <a:r>
              <a:rPr lang="tr-TR" sz="2000" dirty="0"/>
              <a:t>IP-</a:t>
            </a:r>
            <a:r>
              <a:rPr lang="uk-UA" sz="2000" dirty="0"/>
              <a:t>адреси або інші запити, а також застосовувати різні фільтри.</a:t>
            </a:r>
          </a:p>
          <a:p>
            <a:pPr marL="0" indent="0">
              <a:buNone/>
            </a:pPr>
            <a:r>
              <a:rPr lang="uk-UA" sz="2000" dirty="0"/>
              <a:t>3. Наприклад, простий запит </a:t>
            </a:r>
            <a:r>
              <a:rPr lang="tr-TR" sz="2000" dirty="0"/>
              <a:t>webcam </a:t>
            </a:r>
            <a:r>
              <a:rPr lang="uk-UA" sz="2000" dirty="0"/>
              <a:t>покаже вам безліч підключених камер по всьому світу.</a:t>
            </a:r>
          </a:p>
        </p:txBody>
      </p:sp>
    </p:spTree>
    <p:extLst>
      <p:ext uri="{BB962C8B-B14F-4D97-AF65-F5344CB8AC3E}">
        <p14:creationId xmlns:p14="http://schemas.microsoft.com/office/powerpoint/2010/main" val="163503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163F1DC-72F6-498B-AA26-3B90DBB5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7AA75FF-9CFB-4B79-ADCC-8B5008360C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sz="2800" dirty="0"/>
              <a:t>Shodan </a:t>
            </a:r>
            <a:r>
              <a:rPr lang="uk-UA" sz="2800" dirty="0"/>
              <a:t>розкриває свій потенціал повною мірою, коли ви починаєте експериментувати з фільтрами.</a:t>
            </a:r>
          </a:p>
          <a:p>
            <a:pPr algn="just"/>
            <a:r>
              <a:rPr lang="uk-UA" sz="2800" dirty="0"/>
              <a:t>Хочете знайти </a:t>
            </a:r>
            <a:r>
              <a:rPr lang="uk-UA" sz="2800" dirty="0" err="1"/>
              <a:t>вебкамери</a:t>
            </a:r>
            <a:r>
              <a:rPr lang="uk-UA" sz="2800" dirty="0"/>
              <a:t> в Чикаго? Введіть </a:t>
            </a:r>
            <a:r>
              <a:rPr lang="en-US" sz="2800" dirty="0" err="1"/>
              <a:t>country:US</a:t>
            </a:r>
            <a:r>
              <a:rPr lang="en-US" sz="2800" dirty="0"/>
              <a:t> </a:t>
            </a:r>
            <a:r>
              <a:rPr lang="en-US" sz="2800" dirty="0" err="1"/>
              <a:t>city:"Chicago</a:t>
            </a:r>
            <a:r>
              <a:rPr lang="en-US" sz="2800" dirty="0"/>
              <a:t>" webcam</a:t>
            </a:r>
            <a:r>
              <a:rPr lang="tr-TR" sz="2800" dirty="0"/>
              <a:t>— </a:t>
            </a:r>
            <a:r>
              <a:rPr lang="uk-UA" sz="2800" dirty="0"/>
              <a:t>і отримаєте готовий список.</a:t>
            </a:r>
          </a:p>
          <a:p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3DE13839-1792-47E0-B08F-095C4C7521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134990"/>
            <a:ext cx="5753100" cy="2884685"/>
          </a:xfrm>
        </p:spPr>
      </p:pic>
    </p:spTree>
    <p:extLst>
      <p:ext uri="{BB962C8B-B14F-4D97-AF65-F5344CB8AC3E}">
        <p14:creationId xmlns:p14="http://schemas.microsoft.com/office/powerpoint/2010/main" val="3102861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51177B1-9A66-41C1-A492-2825AB2DE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225" y="180975"/>
            <a:ext cx="6105525" cy="5995988"/>
          </a:xfrm>
        </p:spPr>
        <p:txBody>
          <a:bodyPr>
            <a:normAutofit fontScale="47500" lnSpcReduction="20000"/>
          </a:bodyPr>
          <a:lstStyle/>
          <a:p>
            <a:r>
              <a:rPr lang="uk-UA" sz="4400" dirty="0"/>
              <a:t>Інструмент також дозволяє шукати пристрої не лише за географічним розташуванням, наприклад, для пошуку пристроїв </a:t>
            </a:r>
            <a:r>
              <a:rPr lang="tr-TR" sz="4400" dirty="0"/>
              <a:t>pi-hole </a:t>
            </a:r>
            <a:r>
              <a:rPr lang="uk-UA" sz="4400" dirty="0"/>
              <a:t>введіть запит "</a:t>
            </a:r>
            <a:r>
              <a:rPr lang="tr-TR" sz="4400" dirty="0"/>
              <a:t>dnsmasq-pi-hole" "Recursion: enabled", </a:t>
            </a:r>
            <a:r>
              <a:rPr lang="uk-UA" sz="4400" dirty="0"/>
              <a:t>і система покаже їх розташування по всьому світу.</a:t>
            </a:r>
          </a:p>
          <a:p>
            <a:r>
              <a:rPr lang="uk-UA" sz="4400" dirty="0"/>
              <a:t>(</a:t>
            </a:r>
            <a:r>
              <a:rPr lang="ru-RU" sz="4400" dirty="0" err="1"/>
              <a:t>Пристрій</a:t>
            </a:r>
            <a:r>
              <a:rPr lang="ru-RU" sz="4400" dirty="0"/>
              <a:t> </a:t>
            </a:r>
            <a:r>
              <a:rPr lang="ru-RU" sz="4400" dirty="0" err="1"/>
              <a:t>Pi-hole</a:t>
            </a:r>
            <a:r>
              <a:rPr lang="ru-RU" sz="4400" dirty="0"/>
              <a:t> — </a:t>
            </a:r>
            <a:r>
              <a:rPr lang="ru-RU" sz="4400" dirty="0" err="1"/>
              <a:t>це</a:t>
            </a:r>
            <a:r>
              <a:rPr lang="ru-RU" sz="4400" dirty="0"/>
              <a:t> </a:t>
            </a:r>
            <a:r>
              <a:rPr lang="ru-RU" sz="4400" dirty="0" err="1"/>
              <a:t>мережевий</a:t>
            </a:r>
            <a:r>
              <a:rPr lang="ru-RU" sz="4400" dirty="0"/>
              <a:t> </a:t>
            </a:r>
            <a:r>
              <a:rPr lang="ru-RU" sz="4400" dirty="0" err="1"/>
              <a:t>блокувальник</a:t>
            </a:r>
            <a:r>
              <a:rPr lang="ru-RU" sz="4400" dirty="0"/>
              <a:t> </a:t>
            </a:r>
            <a:r>
              <a:rPr lang="ru-RU" sz="4400" dirty="0" err="1"/>
              <a:t>реклами</a:t>
            </a:r>
            <a:r>
              <a:rPr lang="ru-RU" sz="4400" dirty="0"/>
              <a:t> та </a:t>
            </a:r>
            <a:r>
              <a:rPr lang="ru-RU" sz="4400" dirty="0" err="1"/>
              <a:t>трекерів</a:t>
            </a:r>
            <a:r>
              <a:rPr lang="ru-RU" sz="4400" dirty="0"/>
              <a:t> на </a:t>
            </a:r>
            <a:r>
              <a:rPr lang="ru-RU" sz="4400" dirty="0" err="1"/>
              <a:t>основі</a:t>
            </a:r>
            <a:r>
              <a:rPr lang="ru-RU" sz="4400" dirty="0"/>
              <a:t> DNS.</a:t>
            </a:r>
            <a:r>
              <a:rPr lang="tr-TR" sz="4400" dirty="0"/>
              <a:t> Pi-hole </a:t>
            </a:r>
            <a:r>
              <a:rPr lang="ru-RU" sz="4400" dirty="0" err="1"/>
              <a:t>з'являється</a:t>
            </a:r>
            <a:r>
              <a:rPr lang="ru-RU" sz="4400" dirty="0"/>
              <a:t> як </a:t>
            </a:r>
            <a:r>
              <a:rPr lang="ru-RU" sz="4400" dirty="0" err="1"/>
              <a:t>потенційна</a:t>
            </a:r>
            <a:r>
              <a:rPr lang="ru-RU" sz="4400" dirty="0"/>
              <a:t> проблема </a:t>
            </a:r>
            <a:r>
              <a:rPr lang="ru-RU" sz="4400" dirty="0" err="1"/>
              <a:t>безпеки</a:t>
            </a:r>
            <a:r>
              <a:rPr lang="ru-RU" sz="4400" dirty="0"/>
              <a:t>:"</a:t>
            </a:r>
            <a:r>
              <a:rPr lang="tr-TR" sz="4400" dirty="0"/>
              <a:t>Recursion: enabled" (</a:t>
            </a:r>
            <a:r>
              <a:rPr lang="ru-RU" sz="4400" dirty="0" err="1"/>
              <a:t>Рекурсія</a:t>
            </a:r>
            <a:r>
              <a:rPr lang="ru-RU" sz="4400" dirty="0"/>
              <a:t>: </a:t>
            </a:r>
            <a:r>
              <a:rPr lang="ru-RU" sz="4400" dirty="0" err="1"/>
              <a:t>увімкнена</a:t>
            </a:r>
            <a:r>
              <a:rPr lang="ru-RU" sz="4400" dirty="0"/>
              <a:t>) </a:t>
            </a:r>
            <a:r>
              <a:rPr lang="ru-RU" sz="4400" dirty="0" err="1"/>
              <a:t>означає</a:t>
            </a:r>
            <a:r>
              <a:rPr lang="ru-RU" sz="4400" dirty="0"/>
              <a:t>, </a:t>
            </a:r>
            <a:r>
              <a:rPr lang="ru-RU" sz="4400" dirty="0" err="1"/>
              <a:t>що</a:t>
            </a:r>
            <a:r>
              <a:rPr lang="ru-RU" sz="4400" dirty="0"/>
              <a:t> </a:t>
            </a:r>
            <a:r>
              <a:rPr lang="ru-RU" sz="4400" dirty="0" err="1"/>
              <a:t>цей</a:t>
            </a:r>
            <a:r>
              <a:rPr lang="ru-RU" sz="4400" dirty="0"/>
              <a:t> </a:t>
            </a:r>
            <a:r>
              <a:rPr lang="tr-TR" sz="4400" dirty="0"/>
              <a:t>Pi-hole </a:t>
            </a:r>
            <a:r>
              <a:rPr lang="ru-RU" sz="4400" dirty="0" err="1"/>
              <a:t>приймає</a:t>
            </a:r>
            <a:r>
              <a:rPr lang="ru-RU" sz="4400" dirty="0"/>
              <a:t> </a:t>
            </a:r>
            <a:r>
              <a:rPr lang="tr-TR" sz="4400" dirty="0"/>
              <a:t>DNS-</a:t>
            </a:r>
            <a:r>
              <a:rPr lang="ru-RU" sz="4400" dirty="0" err="1"/>
              <a:t>запити</a:t>
            </a:r>
            <a:r>
              <a:rPr lang="ru-RU" sz="4400" dirty="0"/>
              <a:t> </a:t>
            </a:r>
            <a:r>
              <a:rPr lang="ru-RU" sz="4400" dirty="0" err="1"/>
              <a:t>від</a:t>
            </a:r>
            <a:r>
              <a:rPr lang="ru-RU" sz="4400" dirty="0"/>
              <a:t> будь-кого в </a:t>
            </a:r>
            <a:r>
              <a:rPr lang="ru-RU" sz="4400" dirty="0" err="1"/>
              <a:t>інтернеті</a:t>
            </a:r>
            <a:r>
              <a:rPr lang="ru-RU" sz="4400" dirty="0"/>
              <a:t> та </a:t>
            </a:r>
            <a:r>
              <a:rPr lang="ru-RU" sz="4400" dirty="0" err="1"/>
              <a:t>намагається</a:t>
            </a:r>
            <a:r>
              <a:rPr lang="ru-RU" sz="4400" dirty="0"/>
              <a:t> </a:t>
            </a:r>
            <a:r>
              <a:rPr lang="ru-RU" sz="4400" dirty="0" err="1"/>
              <a:t>їх</a:t>
            </a:r>
            <a:r>
              <a:rPr lang="ru-RU" sz="4400" dirty="0"/>
              <a:t> </a:t>
            </a:r>
            <a:r>
              <a:rPr lang="ru-RU" sz="4400" dirty="0" err="1"/>
              <a:t>вирішити</a:t>
            </a:r>
            <a:r>
              <a:rPr lang="ru-RU" sz="4400" dirty="0"/>
              <a:t> (</a:t>
            </a:r>
            <a:r>
              <a:rPr lang="ru-RU" sz="4400" dirty="0" err="1"/>
              <a:t>відповісти</a:t>
            </a:r>
            <a:r>
              <a:rPr lang="ru-RU" sz="4400" dirty="0"/>
              <a:t> на них).</a:t>
            </a:r>
            <a:r>
              <a:rPr lang="ru-RU" sz="4400" dirty="0" err="1"/>
              <a:t>Така</a:t>
            </a:r>
            <a:r>
              <a:rPr lang="ru-RU" sz="4400" dirty="0"/>
              <a:t> </a:t>
            </a:r>
            <a:r>
              <a:rPr lang="ru-RU" sz="4400" dirty="0" err="1"/>
              <a:t>конфігурація</a:t>
            </a:r>
            <a:r>
              <a:rPr lang="ru-RU" sz="4400" dirty="0"/>
              <a:t> (</a:t>
            </a:r>
            <a:r>
              <a:rPr lang="ru-RU" sz="4400" dirty="0" err="1"/>
              <a:t>відкритий</a:t>
            </a:r>
            <a:r>
              <a:rPr lang="ru-RU" sz="4400" dirty="0"/>
              <a:t> </a:t>
            </a:r>
            <a:r>
              <a:rPr lang="ru-RU" sz="4400" dirty="0" err="1"/>
              <a:t>рекурсивний</a:t>
            </a:r>
            <a:r>
              <a:rPr lang="ru-RU" sz="4400" dirty="0"/>
              <a:t> </a:t>
            </a:r>
            <a:r>
              <a:rPr lang="tr-TR" sz="4400" dirty="0"/>
              <a:t>DNS-</a:t>
            </a:r>
            <a:r>
              <a:rPr lang="ru-RU" sz="4400" dirty="0"/>
              <a:t>сервер) є </a:t>
            </a:r>
            <a:r>
              <a:rPr lang="ru-RU" sz="4400" dirty="0" err="1"/>
              <a:t>небезпечною</a:t>
            </a:r>
            <a:r>
              <a:rPr lang="ru-RU" sz="4400" dirty="0"/>
              <a:t>, </a:t>
            </a:r>
            <a:r>
              <a:rPr lang="ru-RU" sz="4400" dirty="0" err="1"/>
              <a:t>оскільки</a:t>
            </a:r>
            <a:r>
              <a:rPr lang="ru-RU" sz="4400" dirty="0"/>
              <a:t> </a:t>
            </a:r>
            <a:r>
              <a:rPr lang="ru-RU" sz="4400" dirty="0" err="1"/>
              <a:t>може</a:t>
            </a:r>
            <a:r>
              <a:rPr lang="ru-RU" sz="4400" dirty="0"/>
              <a:t> бути </a:t>
            </a:r>
            <a:r>
              <a:rPr lang="ru-RU" sz="4400" dirty="0" err="1"/>
              <a:t>використана</a:t>
            </a:r>
            <a:r>
              <a:rPr lang="ru-RU" sz="4400" dirty="0"/>
              <a:t> </a:t>
            </a:r>
            <a:r>
              <a:rPr lang="ru-RU" sz="4400" dirty="0" err="1"/>
              <a:t>зловмисниками</a:t>
            </a:r>
            <a:r>
              <a:rPr lang="ru-RU" sz="4400" dirty="0"/>
              <a:t> для </a:t>
            </a:r>
            <a:r>
              <a:rPr lang="tr-TR" sz="4400" dirty="0"/>
              <a:t>DNS-</a:t>
            </a:r>
            <a:r>
              <a:rPr lang="ru-RU" sz="4400" dirty="0" err="1"/>
              <a:t>ампліфікаційних</a:t>
            </a:r>
            <a:r>
              <a:rPr lang="ru-RU" sz="4400" dirty="0"/>
              <a:t> </a:t>
            </a:r>
            <a:r>
              <a:rPr lang="tr-TR" sz="4400" dirty="0"/>
              <a:t>DDoS-</a:t>
            </a:r>
            <a:r>
              <a:rPr lang="ru-RU" sz="4400" dirty="0"/>
              <a:t>атак на </a:t>
            </a:r>
            <a:r>
              <a:rPr lang="ru-RU" sz="4400" dirty="0" err="1"/>
              <a:t>інші</a:t>
            </a:r>
            <a:r>
              <a:rPr lang="ru-RU" sz="4400" dirty="0"/>
              <a:t> </a:t>
            </a:r>
            <a:r>
              <a:rPr lang="ru-RU" sz="4400" dirty="0" err="1"/>
              <a:t>цілі</a:t>
            </a:r>
            <a:r>
              <a:rPr lang="ru-RU" sz="4400" dirty="0"/>
              <a:t>. З </a:t>
            </a:r>
            <a:r>
              <a:rPr lang="ru-RU" sz="4400" dirty="0" err="1"/>
              <a:t>міркувань</a:t>
            </a:r>
            <a:r>
              <a:rPr lang="ru-RU" sz="4400" dirty="0"/>
              <a:t> </a:t>
            </a:r>
            <a:r>
              <a:rPr lang="ru-RU" sz="4400" dirty="0" err="1"/>
              <a:t>безпеки</a:t>
            </a:r>
            <a:r>
              <a:rPr lang="ru-RU" sz="4400" dirty="0"/>
              <a:t>, </a:t>
            </a:r>
            <a:r>
              <a:rPr lang="tr-TR" sz="4400" dirty="0"/>
              <a:t>Pi-hole </a:t>
            </a:r>
            <a:r>
              <a:rPr lang="ru-RU" sz="4400" dirty="0" err="1"/>
              <a:t>має</a:t>
            </a:r>
            <a:r>
              <a:rPr lang="ru-RU" sz="4400" dirty="0"/>
              <a:t> </a:t>
            </a:r>
            <a:r>
              <a:rPr lang="ru-RU" sz="4400" dirty="0" err="1"/>
              <a:t>обслуговувати</a:t>
            </a:r>
            <a:r>
              <a:rPr lang="ru-RU" sz="4400" dirty="0"/>
              <a:t> </a:t>
            </a:r>
            <a:r>
              <a:rPr lang="ru-RU" sz="4400" dirty="0" err="1"/>
              <a:t>лише</a:t>
            </a:r>
            <a:r>
              <a:rPr lang="ru-RU" sz="4400" dirty="0"/>
              <a:t> </a:t>
            </a:r>
            <a:r>
              <a:rPr lang="ru-RU" sz="4400" dirty="0" err="1"/>
              <a:t>пристрої</a:t>
            </a:r>
            <a:r>
              <a:rPr lang="ru-RU" sz="4400" dirty="0"/>
              <a:t> </a:t>
            </a:r>
            <a:r>
              <a:rPr lang="ru-RU" sz="4400" dirty="0" err="1"/>
              <a:t>вашої</a:t>
            </a:r>
            <a:r>
              <a:rPr lang="ru-RU" sz="4400" dirty="0"/>
              <a:t> </a:t>
            </a:r>
            <a:r>
              <a:rPr lang="ru-RU" sz="4400" dirty="0" err="1"/>
              <a:t>локальної</a:t>
            </a:r>
            <a:r>
              <a:rPr lang="ru-RU" sz="4400" dirty="0"/>
              <a:t> </a:t>
            </a:r>
            <a:r>
              <a:rPr lang="ru-RU" sz="4400" dirty="0" err="1"/>
              <a:t>мережі</a:t>
            </a:r>
            <a:r>
              <a:rPr lang="ru-RU" sz="4400" dirty="0"/>
              <a:t>)</a:t>
            </a:r>
            <a:endParaRPr lang="uk-UA" sz="4400" dirty="0"/>
          </a:p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935DDA7-4A45-4E19-9F83-C850CD0554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2844" y="559166"/>
            <a:ext cx="5632931" cy="2679334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61CB3D-6735-4462-AC1A-D1E72EFB8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1" y="3238500"/>
            <a:ext cx="4810123" cy="34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85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EB30E-026E-49F1-B452-EF056265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Пошук пристроїв і виявлення вразливостей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94611EF-CD33-4064-9E26-A5372CA91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05475" cy="4351338"/>
          </a:xfrm>
        </p:spPr>
        <p:txBody>
          <a:bodyPr>
            <a:noAutofit/>
          </a:bodyPr>
          <a:lstStyle/>
          <a:p>
            <a:r>
              <a:rPr lang="tr-TR" sz="2000" dirty="0"/>
              <a:t>Shodan — </a:t>
            </a:r>
            <a:r>
              <a:rPr lang="uk-UA" sz="2000" dirty="0"/>
              <a:t>незамінний помічник для фахівців із </a:t>
            </a:r>
            <a:r>
              <a:rPr lang="uk-UA" sz="2000" dirty="0" err="1"/>
              <a:t>кібербезпеки</a:t>
            </a:r>
            <a:r>
              <a:rPr lang="uk-UA" sz="2000" dirty="0"/>
              <a:t>, особливо під час оцінки рівня захисту компаній.</a:t>
            </a:r>
          </a:p>
          <a:p>
            <a:r>
              <a:rPr lang="uk-UA" sz="2000" dirty="0"/>
              <a:t>Наприклад, щоб побачити всі пристрої, що належать компанії </a:t>
            </a:r>
            <a:r>
              <a:rPr lang="tr-TR" sz="2000" dirty="0"/>
              <a:t>Microsoft, </a:t>
            </a:r>
            <a:r>
              <a:rPr lang="uk-UA" sz="2000" dirty="0"/>
              <a:t>використайте фільтр </a:t>
            </a:r>
            <a:r>
              <a:rPr lang="tr-TR" sz="2000" dirty="0"/>
              <a:t>org:Microsoft, </a:t>
            </a:r>
            <a:r>
              <a:rPr lang="uk-UA" sz="2000" dirty="0"/>
              <a:t>і система </a:t>
            </a:r>
            <a:r>
              <a:rPr lang="uk-UA" sz="2000" dirty="0" err="1"/>
              <a:t>видасть</a:t>
            </a:r>
            <a:r>
              <a:rPr lang="uk-UA" sz="2000" dirty="0"/>
              <a:t> повний список.</a:t>
            </a:r>
          </a:p>
          <a:p>
            <a:r>
              <a:rPr lang="uk-UA" sz="2000" dirty="0"/>
              <a:t>Для пошуку серверів із певними службами чи програмним забезпеченням, наприклад, серверів із </a:t>
            </a:r>
            <a:r>
              <a:rPr lang="tr-TR" sz="2000" dirty="0"/>
              <a:t>SSH (</a:t>
            </a:r>
            <a:r>
              <a:rPr lang="uk-UA" sz="2000" dirty="0"/>
              <a:t>порт 22), введіть </a:t>
            </a:r>
            <a:r>
              <a:rPr lang="tr-TR" sz="2000" dirty="0"/>
              <a:t>port:22.</a:t>
            </a:r>
          </a:p>
          <a:p>
            <a:r>
              <a:rPr lang="uk-UA" sz="2000" dirty="0"/>
              <a:t>Щоб знайти сервери з вразливими версіями ПЗ, наприклад </a:t>
            </a:r>
            <a:r>
              <a:rPr lang="tr-TR" sz="2000" dirty="0"/>
              <a:t>Apache 2.2.15, </a:t>
            </a:r>
            <a:r>
              <a:rPr lang="uk-UA" sz="2000" dirty="0"/>
              <a:t>скористайтеся фільтром </a:t>
            </a:r>
            <a:r>
              <a:rPr lang="tr-TR" sz="2000" dirty="0"/>
              <a:t>version.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A1A0A6E0-414D-44E3-B7C0-5E6E9FFC9B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7475" y="1836025"/>
            <a:ext cx="5181600" cy="2184319"/>
          </a:xfrm>
        </p:spPr>
      </p:pic>
    </p:spTree>
    <p:extLst>
      <p:ext uri="{BB962C8B-B14F-4D97-AF65-F5344CB8AC3E}">
        <p14:creationId xmlns:p14="http://schemas.microsoft.com/office/powerpoint/2010/main" val="1622658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8AF0538-E4AC-4CEC-9350-BB76BBE1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D1311F-A465-43C1-8514-6A46E44B4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Ця функція особливо корисна для виявлення потенційних вразливостей.</a:t>
            </a:r>
          </a:p>
          <a:p>
            <a:r>
              <a:rPr lang="tr-TR" sz="2800" dirty="0"/>
              <a:t>Shodan </a:t>
            </a:r>
            <a:r>
              <a:rPr lang="uk-UA" sz="2800" dirty="0"/>
              <a:t>також дозволяє досліджувати промислові системи управління (</a:t>
            </a:r>
            <a:r>
              <a:rPr lang="tr-TR" sz="2800" dirty="0"/>
              <a:t>ICS) </a:t>
            </a:r>
            <a:r>
              <a:rPr lang="uk-UA" sz="2800" dirty="0"/>
              <a:t>за допомогою фільтра </a:t>
            </a:r>
            <a:r>
              <a:rPr lang="tr-TR" sz="2800" dirty="0"/>
              <a:t>tag:ics.</a:t>
            </a:r>
          </a:p>
          <a:p>
            <a:r>
              <a:rPr lang="uk-UA" sz="2800" dirty="0"/>
              <a:t>Ви можете виявити пристрої, які все ще використовують стандартні паролі, що є однією з найпоширеніших вразливостей сучасних систем.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0750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202EA-6714-4B69-B34F-FE5166FBE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Дослідження баз даних і пристроїв IoT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4079FF7-F001-48A1-9EA8-93CCF034F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2000" dirty="0"/>
              <a:t>Найцікавішою функцією </a:t>
            </a:r>
            <a:r>
              <a:rPr lang="tr-TR" sz="2000" dirty="0"/>
              <a:t>Shodan </a:t>
            </a:r>
            <a:r>
              <a:rPr lang="uk-UA" sz="2000" dirty="0"/>
              <a:t>є виявлення баз даних, доступних в інтернеті, наприклад, запит </a:t>
            </a:r>
            <a:r>
              <a:rPr lang="tr-TR" sz="2000" dirty="0"/>
              <a:t>MongoDB </a:t>
            </a:r>
            <a:r>
              <a:rPr lang="uk-UA" sz="2000" dirty="0"/>
              <a:t>може показати тисячі відкритих баз даних.</a:t>
            </a:r>
          </a:p>
          <a:p>
            <a:r>
              <a:rPr lang="uk-UA" sz="2000" dirty="0"/>
              <a:t>Це підкреслює, наскільки недбало люди ставляться до захисту інформації.</a:t>
            </a:r>
          </a:p>
          <a:p>
            <a:r>
              <a:rPr lang="uk-UA" sz="2000" dirty="0"/>
              <a:t>За етичними принципами фахівці з </a:t>
            </a:r>
            <a:r>
              <a:rPr lang="uk-UA" sz="2000" dirty="0" err="1"/>
              <a:t>кібербезпеки</a:t>
            </a:r>
            <a:r>
              <a:rPr lang="uk-UA" sz="2000" dirty="0"/>
              <a:t> повинні захищати такі системи, а не використовувати їх вразливості, тож повідомляйте власникам про виявлені вразливі бази даних.</a:t>
            </a:r>
          </a:p>
          <a:p>
            <a:r>
              <a:rPr lang="tr-TR" sz="2000" dirty="0"/>
              <a:t>Shodan </a:t>
            </a:r>
            <a:r>
              <a:rPr lang="uk-UA" sz="2000" dirty="0"/>
              <a:t>дозволяє відстежувати дані в реальному часі, наприклад, трансляції з </a:t>
            </a:r>
            <a:r>
              <a:rPr lang="tr-TR" sz="2000" dirty="0"/>
              <a:t>IP-</a:t>
            </a:r>
            <a:r>
              <a:rPr lang="uk-UA" sz="2000" dirty="0"/>
              <a:t>камер </a:t>
            </a:r>
            <a:r>
              <a:rPr lang="tr-TR" sz="2000" dirty="0"/>
              <a:t>NetWave </a:t>
            </a:r>
            <a:r>
              <a:rPr lang="uk-UA" sz="2000" dirty="0"/>
              <a:t>із фільтром за географічним розташуванням.</a:t>
            </a:r>
          </a:p>
          <a:p>
            <a:r>
              <a:rPr lang="uk-UA" sz="2000" dirty="0"/>
              <a:t>Щоб отримати детальну інформацію про пристрій, просто натисніть на його назву в результатах пошуку.</a:t>
            </a:r>
          </a:p>
        </p:txBody>
      </p:sp>
    </p:spTree>
    <p:extLst>
      <p:ext uri="{BB962C8B-B14F-4D97-AF65-F5344CB8AC3E}">
        <p14:creationId xmlns:p14="http://schemas.microsoft.com/office/powerpoint/2010/main" val="3874467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A3E350A-D196-4AD8-B9C8-7895C695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webcam </a:t>
            </a:r>
            <a:r>
              <a:rPr lang="en-US" dirty="0" err="1"/>
              <a:t>has_screenshot:true</a:t>
            </a:r>
            <a:r>
              <a:rPr lang="en-US" dirty="0"/>
              <a:t> country:</a:t>
            </a:r>
            <a:r>
              <a:rPr lang="uk-UA" dirty="0"/>
              <a:t>"</a:t>
            </a:r>
            <a:r>
              <a:rPr lang="en-US" dirty="0"/>
              <a:t>RU"</a:t>
            </a:r>
            <a:br>
              <a:rPr lang="uk-UA" dirty="0"/>
            </a:br>
            <a:endParaRPr lang="uk-UA" dirty="0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CD0B350C-64BA-428D-82C7-BADBFEEB0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25" y="1290090"/>
            <a:ext cx="10515600" cy="4277820"/>
          </a:xfrm>
        </p:spPr>
      </p:pic>
    </p:spTree>
    <p:extLst>
      <p:ext uri="{BB962C8B-B14F-4D97-AF65-F5344CB8AC3E}">
        <p14:creationId xmlns:p14="http://schemas.microsoft.com/office/powerpoint/2010/main" val="70375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C786EB6-F98B-4C92-8F67-8E8D28EE5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611" y="1690688"/>
            <a:ext cx="2524477" cy="158137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B91B6E-4734-4516-8D13-FAC18418D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217" y="1027906"/>
            <a:ext cx="6132453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EBCA4-89E2-4A30-A5F4-4969A4AF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Вступ</a:t>
            </a:r>
            <a:r>
              <a:rPr lang="ru-RU" dirty="0"/>
              <a:t> до </a:t>
            </a:r>
            <a:r>
              <a:rPr lang="ru-RU" dirty="0" err="1"/>
              <a:t>Recon-ng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C6A2638-9214-4AA8-BF9D-D9770EE9A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Recon-ng — </a:t>
            </a:r>
            <a:r>
              <a:rPr lang="uk-UA" sz="2000" dirty="0"/>
              <a:t>це потужний фреймворк для веб-розвідки, який пропонує низку корисних функцій для збору та аналізу інформації.</a:t>
            </a:r>
          </a:p>
          <a:p>
            <a:r>
              <a:rPr lang="uk-UA" sz="2000" dirty="0"/>
              <a:t>Його архітектура дозволяє легко додавати нові можливості, швидко встановлюючи додаткові модулі.</a:t>
            </a:r>
          </a:p>
          <a:p>
            <a:r>
              <a:rPr lang="uk-UA" sz="2000" dirty="0"/>
              <a:t>Список цих модулів постійно розширюється завдяки активній спільноті, яка підтримує актуальність </a:t>
            </a:r>
            <a:r>
              <a:rPr lang="tr-TR" sz="2000" dirty="0"/>
              <a:t>Recon-ng.</a:t>
            </a:r>
          </a:p>
        </p:txBody>
      </p:sp>
    </p:spTree>
    <p:extLst>
      <p:ext uri="{BB962C8B-B14F-4D97-AF65-F5344CB8AC3E}">
        <p14:creationId xmlns:p14="http://schemas.microsoft.com/office/powerpoint/2010/main" val="1963085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50637-5BBB-43EE-A003-DFAD189F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016A82E-3B70-4446-B829-4DCDC9E66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534" y="2141538"/>
            <a:ext cx="8849957" cy="3649662"/>
          </a:xfrm>
        </p:spPr>
      </p:pic>
    </p:spTree>
    <p:extLst>
      <p:ext uri="{BB962C8B-B14F-4D97-AF65-F5344CB8AC3E}">
        <p14:creationId xmlns:p14="http://schemas.microsoft.com/office/powerpoint/2010/main" val="1912757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E528A-559F-4867-8FA7-7078A130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Використання </a:t>
            </a:r>
            <a:r>
              <a:rPr lang="tr-TR"/>
              <a:t>API </a:t>
            </a:r>
            <a:r>
              <a:rPr lang="uk-UA"/>
              <a:t>та додаткові можливості </a:t>
            </a:r>
            <a:r>
              <a:rPr lang="tr-TR"/>
              <a:t>Shodan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921F7D-BE6C-45E6-BC70-B015DABA3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Shodan </a:t>
            </a:r>
            <a:r>
              <a:rPr lang="uk-UA" sz="2000" dirty="0"/>
              <a:t>також знаходить розумні пристрої та системи </a:t>
            </a:r>
            <a:r>
              <a:rPr lang="tr-TR" sz="2000" dirty="0"/>
              <a:t>IoT </a:t>
            </a:r>
            <a:r>
              <a:rPr lang="uk-UA" sz="2000" dirty="0"/>
              <a:t>за запитом </a:t>
            </a:r>
            <a:r>
              <a:rPr lang="tr-TR" sz="2000" dirty="0"/>
              <a:t>iot, </a:t>
            </a:r>
            <a:r>
              <a:rPr lang="uk-UA" sz="2000" dirty="0"/>
              <a:t>що підкреслює їх повсюдне поширення та потенційну вразливість.</a:t>
            </a:r>
          </a:p>
          <a:p>
            <a:r>
              <a:rPr lang="tr-TR" sz="2000" dirty="0"/>
              <a:t>Shodan </a:t>
            </a:r>
            <a:r>
              <a:rPr lang="uk-UA" sz="2000" dirty="0"/>
              <a:t>може знаходити специфічні помилки на </a:t>
            </a:r>
            <a:r>
              <a:rPr lang="uk-UA" sz="2000" dirty="0" err="1"/>
              <a:t>вебсерверах</a:t>
            </a:r>
            <a:r>
              <a:rPr lang="uk-UA" sz="2000" dirty="0"/>
              <a:t>, зокрема зламані заголовки відповідей, що корисно для </a:t>
            </a:r>
            <a:r>
              <a:rPr lang="uk-UA" sz="2000" dirty="0" err="1"/>
              <a:t>веброзробників</a:t>
            </a:r>
            <a:r>
              <a:rPr lang="uk-UA" sz="2000" dirty="0"/>
              <a:t> і системних адміністраторів.</a:t>
            </a:r>
          </a:p>
          <a:p>
            <a:r>
              <a:rPr lang="uk-UA" sz="2000" dirty="0"/>
              <a:t>Інструмент також виявляє пристрої, про вразливість яких зазвичай не замислюються, наприклад принтери з доступом до інтернету, які можуть стати причиною витоку конфіденційної інформації.</a:t>
            </a:r>
          </a:p>
        </p:txBody>
      </p:sp>
    </p:spTree>
    <p:extLst>
      <p:ext uri="{BB962C8B-B14F-4D97-AF65-F5344CB8AC3E}">
        <p14:creationId xmlns:p14="http://schemas.microsoft.com/office/powerpoint/2010/main" val="4232417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86D56-7452-4B87-BF8D-0EF43A0F1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46EC5AD-D769-4CEE-8E97-4741765B2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2800" dirty="0"/>
              <a:t>Для компаній це важливо, адже такі пристрої часто стають слабкою ланкою.</a:t>
            </a:r>
          </a:p>
          <a:p>
            <a:r>
              <a:rPr lang="tr-TR" sz="2800" dirty="0"/>
              <a:t>Shodan — </a:t>
            </a:r>
            <a:r>
              <a:rPr lang="uk-UA" sz="2800" dirty="0"/>
              <a:t>справжній скарб для фахівців із </a:t>
            </a:r>
            <a:r>
              <a:rPr lang="uk-UA" sz="2800" dirty="0" err="1"/>
              <a:t>кібербезпеки</a:t>
            </a:r>
            <a:r>
              <a:rPr lang="uk-UA" sz="2800" dirty="0"/>
              <a:t> та </a:t>
            </a:r>
            <a:r>
              <a:rPr lang="tr-TR" sz="2800" dirty="0"/>
              <a:t>OSINT, </a:t>
            </a:r>
            <a:r>
              <a:rPr lang="uk-UA" sz="2800" dirty="0"/>
              <a:t>оскільки дозволяє аналізувати конфігурації серверів, налаштування брандмауерів і заходи безпеки в реальному часі.</a:t>
            </a:r>
          </a:p>
          <a:p>
            <a:r>
              <a:rPr lang="uk-UA" sz="2800" dirty="0"/>
              <a:t>Щоб автоматизувати завдання чи інтегрувати </a:t>
            </a:r>
            <a:r>
              <a:rPr lang="tr-TR" sz="2800" dirty="0"/>
              <a:t>Shodan </a:t>
            </a:r>
            <a:r>
              <a:rPr lang="uk-UA" sz="2800" dirty="0"/>
              <a:t>у свої додатки, використовуйте </a:t>
            </a:r>
            <a:r>
              <a:rPr lang="tr-TR" sz="2800" dirty="0"/>
              <a:t>API, </a:t>
            </a:r>
            <a:r>
              <a:rPr lang="uk-UA" sz="2800" dirty="0"/>
              <a:t>ключ до якого доступний після реєстрації на платформі.</a:t>
            </a:r>
          </a:p>
          <a:p>
            <a:r>
              <a:rPr lang="tr-TR" sz="2800" dirty="0"/>
              <a:t>API </a:t>
            </a:r>
            <a:r>
              <a:rPr lang="uk-UA" sz="2800" dirty="0"/>
              <a:t>дозволяє автоматизувати пошук інформації, інтегрувати </a:t>
            </a:r>
            <a:r>
              <a:rPr lang="tr-TR" sz="2800" dirty="0"/>
              <a:t>Shodan </a:t>
            </a:r>
            <a:r>
              <a:rPr lang="uk-UA" sz="2800" dirty="0"/>
              <a:t>із іншими інструментами, наприклад </a:t>
            </a:r>
            <a:r>
              <a:rPr lang="tr-TR" sz="2800" dirty="0"/>
              <a:t>Maltego, </a:t>
            </a:r>
            <a:r>
              <a:rPr lang="uk-UA" sz="2800"/>
              <a:t>або створювати власні додатки для сканування підключених пристроїв.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275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E83D9-EE11-4553-BF31-F3B58C4F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Вступ до Trace Labs та її можливостей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D040657-A8E8-4B2D-B12D-B2A206CC1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Trace Labs — </a:t>
            </a:r>
            <a:r>
              <a:rPr lang="uk-UA" sz="2000" dirty="0"/>
              <a:t>це потужна платформа для </a:t>
            </a:r>
            <a:r>
              <a:rPr lang="tr-TR" sz="2000" dirty="0"/>
              <a:t>OSINT-</a:t>
            </a:r>
            <a:r>
              <a:rPr lang="uk-UA" sz="2000" dirty="0"/>
              <a:t>розслідувань, створена для справжніх майстрів розвідки за відкритими джерелами.</a:t>
            </a:r>
          </a:p>
          <a:p>
            <a:r>
              <a:rPr lang="uk-UA" sz="2000" dirty="0"/>
              <a:t>Щойно ви увійдете в систему, ви побачите, що вона містить усе необхідне для успішного розслідування.</a:t>
            </a:r>
          </a:p>
          <a:p>
            <a:r>
              <a:rPr lang="tr-TR" sz="2000" dirty="0"/>
              <a:t>Trace Labs </a:t>
            </a:r>
            <a:r>
              <a:rPr lang="uk-UA" sz="2000" dirty="0"/>
              <a:t>базується на спрощеній версії </a:t>
            </a:r>
            <a:r>
              <a:rPr lang="tr-TR" sz="2000" dirty="0"/>
              <a:t>Kali Linux, </a:t>
            </a:r>
            <a:r>
              <a:rPr lang="uk-UA" sz="2000" dirty="0"/>
              <a:t>завдяки чому фахівці з </a:t>
            </a:r>
            <a:r>
              <a:rPr lang="uk-UA" sz="2000" dirty="0" err="1"/>
              <a:t>кіберрозслідувань</a:t>
            </a:r>
            <a:r>
              <a:rPr lang="uk-UA" sz="2000" dirty="0"/>
              <a:t> отримують знайомий і інтуїтивно зрозумілий інтерфейс.</a:t>
            </a:r>
          </a:p>
        </p:txBody>
      </p:sp>
    </p:spTree>
    <p:extLst>
      <p:ext uri="{BB962C8B-B14F-4D97-AF65-F5344CB8AC3E}">
        <p14:creationId xmlns:p14="http://schemas.microsoft.com/office/powerpoint/2010/main" val="904423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F5CD5-E294-4137-AA43-B7472E11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55E8EEA-E2B8-4EC4-9A69-7E0303846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uk-UA" sz="2800" dirty="0"/>
              <a:t>Усі інструменти для ефективного пошуку інформації завжди під рукою, що дозволяє зосередитися на завданнях, а не витрачати час на налаштування системи.</a:t>
            </a:r>
          </a:p>
          <a:p>
            <a:r>
              <a:rPr lang="uk-UA" sz="2800" dirty="0"/>
              <a:t>Ця платформа пропонує все необхідне для розвідки, а розробники продумали кожну деталь, щоб оптимізувати вашу роботу.</a:t>
            </a:r>
          </a:p>
          <a:p>
            <a:r>
              <a:rPr lang="uk-UA" sz="2800" dirty="0"/>
              <a:t>Особливо варто відзначити спільноту — це команда професіоналів, які готові допомогти в складних ситуаціях, ділитися порадами та підтримувати новачків, щоб розкрити весь потенціал платформи.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42365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F67A6-05AF-482D-8479-C32544EF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Унікальний підхід Trace Labs до пошуку людей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1FD97F8-4B34-437D-A499-A4B12638A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2000"/>
              <a:t>Trace Labs </a:t>
            </a:r>
            <a:r>
              <a:rPr lang="uk-UA" sz="2000"/>
              <a:t>використовує унікальний підхід до пошуку зниклих безвісти, залучаючи громадськість для швидкого збору інформації.</a:t>
            </a:r>
          </a:p>
          <a:p>
            <a:r>
              <a:rPr lang="uk-UA" sz="2000"/>
              <a:t>Платформа об’єднує сотні фахівців </a:t>
            </a:r>
            <a:r>
              <a:rPr lang="tr-TR" sz="2000"/>
              <a:t>OSINT </a:t>
            </a:r>
            <a:r>
              <a:rPr lang="uk-UA" sz="2000"/>
              <a:t>для участі в заходах, таких як </a:t>
            </a:r>
            <a:r>
              <a:rPr lang="tr-TR" sz="2000"/>
              <a:t>Capture The Flag (CTF) </a:t>
            </a:r>
            <a:r>
              <a:rPr lang="uk-UA" sz="2000"/>
              <a:t>та інші пошукові операції, допомагаючи поліції знаходити нові зачіпки в справах, використовуючи лише відкриті джерела даних.</a:t>
            </a:r>
          </a:p>
          <a:p>
            <a:r>
              <a:rPr lang="uk-UA" sz="2000"/>
              <a:t>Ви можете завантажити готову віртуальну машину з сайту </a:t>
            </a:r>
            <a:r>
              <a:rPr lang="tr-TR" sz="2000"/>
              <a:t>Trace Labs[](https://www.tracelabs.org/initiatives/osint-vm) </a:t>
            </a:r>
            <a:r>
              <a:rPr lang="uk-UA" sz="2000"/>
              <a:t>і долучитися до ініціатив платформи.</a:t>
            </a:r>
          </a:p>
          <a:p>
            <a:r>
              <a:rPr lang="uk-UA" sz="2000"/>
              <a:t>Це надає доступ до потужних інструментів, які пропонує </a:t>
            </a:r>
            <a:r>
              <a:rPr lang="tr-TR" sz="2000"/>
              <a:t>Trace Labs, </a:t>
            </a:r>
            <a:r>
              <a:rPr lang="uk-UA" sz="2000"/>
              <a:t>для ефективного проведення розслідувань.</a:t>
            </a:r>
          </a:p>
        </p:txBody>
      </p:sp>
    </p:spTree>
    <p:extLst>
      <p:ext uri="{BB962C8B-B14F-4D97-AF65-F5344CB8AC3E}">
        <p14:creationId xmlns:p14="http://schemas.microsoft.com/office/powerpoint/2010/main" val="17095103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B319B-184A-46E7-8A4E-83961CFF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Вступ до Aircrack-ng та його значення для OSINT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7C5B019-3C1C-4D3B-A7E2-3081E3ACD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000"/>
              <a:t>Aircrack-ng — </a:t>
            </a:r>
            <a:r>
              <a:rPr lang="uk-UA" sz="2000"/>
              <a:t>це не лише набір інструментів для оцінки безпеки </a:t>
            </a:r>
            <a:r>
              <a:rPr lang="tr-TR" sz="2000"/>
              <a:t>Wi-Fi, </a:t>
            </a:r>
            <a:r>
              <a:rPr lang="uk-UA" sz="2000"/>
              <a:t>а й потужний помічник для фахівців </a:t>
            </a:r>
            <a:r>
              <a:rPr lang="tr-TR" sz="2000"/>
              <a:t>OSINT, </a:t>
            </a:r>
            <a:r>
              <a:rPr lang="uk-UA" sz="2000"/>
              <a:t>оскільки дозволяє збирати інформацію про загальнодоступні мережі для вивчення їхньої структури та особливостей.</a:t>
            </a:r>
          </a:p>
          <a:p>
            <a:r>
              <a:rPr lang="uk-UA" sz="2000"/>
              <a:t>Одним із ключових аспектів розвідки за відкритими джерелами є пошук вразливостей у мережах, і </a:t>
            </a:r>
            <a:r>
              <a:rPr lang="tr-TR" sz="2000"/>
              <a:t>Aircrack-ng </a:t>
            </a:r>
            <a:r>
              <a:rPr lang="uk-UA" sz="2000"/>
              <a:t>допомагає виявляти слабкі місця, які можуть привернути увагу зловмисників.</a:t>
            </a:r>
          </a:p>
          <a:p>
            <a:r>
              <a:rPr lang="uk-UA" sz="2000"/>
              <a:t>На основі зібраної інформації фахівці можуть дізнатися про потенційні загрози та розробити заходи захисту.</a:t>
            </a:r>
          </a:p>
          <a:p>
            <a:r>
              <a:rPr lang="uk-UA" sz="2000"/>
              <a:t>Спостереження за мережевою активністю дозволяє виявити важливі закономірності, наприклад, періоди пікового навантаження або незвичайні сигнали.</a:t>
            </a:r>
          </a:p>
          <a:p>
            <a:r>
              <a:rPr lang="tr-TR" sz="2000"/>
              <a:t>Aircrack-ng </a:t>
            </a:r>
            <a:r>
              <a:rPr lang="uk-UA" sz="2000"/>
              <a:t>дає змогу створювати карти </a:t>
            </a:r>
            <a:r>
              <a:rPr lang="tr-TR" sz="2000"/>
              <a:t>Wi-Fi </a:t>
            </a:r>
            <a:r>
              <a:rPr lang="uk-UA" sz="2000"/>
              <a:t>у вибраному районі, що допомагає зрозуміти, як розподілені мережі в міському кварталі чи навіть у цілому мегаполісі.</a:t>
            </a:r>
          </a:p>
        </p:txBody>
      </p:sp>
    </p:spTree>
    <p:extLst>
      <p:ext uri="{BB962C8B-B14F-4D97-AF65-F5344CB8AC3E}">
        <p14:creationId xmlns:p14="http://schemas.microsoft.com/office/powerpoint/2010/main" val="14421526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74FAF-6E73-4F8A-BCA0-F85DFFE7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Огляд інструментів </a:t>
            </a:r>
            <a:r>
              <a:rPr lang="tr-TR"/>
              <a:t>Aircrack-ng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35CB3C0-A80F-41E9-A6D3-72EA47654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000" dirty="0"/>
              <a:t>Aircrack-ng </a:t>
            </a:r>
            <a:r>
              <a:rPr lang="uk-UA" sz="2000" dirty="0"/>
              <a:t>містить низку інструментів, кожен із яких виконує певне завдання і може використовуватися як окремо, так і разом із іншими для захисту бездротових мереж.</a:t>
            </a:r>
          </a:p>
          <a:p>
            <a:pPr marL="0" indent="0">
              <a:buNone/>
            </a:pPr>
            <a:r>
              <a:rPr lang="uk-UA" sz="2000" dirty="0"/>
              <a:t>До складу пакета входять:</a:t>
            </a:r>
          </a:p>
          <a:p>
            <a:r>
              <a:rPr lang="tr-TR" sz="2000" dirty="0"/>
              <a:t>Airmon-ng — </a:t>
            </a:r>
            <a:r>
              <a:rPr lang="uk-UA" sz="2000" dirty="0"/>
              <a:t>переводить адаптер </a:t>
            </a:r>
            <a:r>
              <a:rPr lang="tr-TR" sz="2000" dirty="0"/>
              <a:t>Wi-Fi </a:t>
            </a:r>
            <a:r>
              <a:rPr lang="uk-UA" sz="2000" dirty="0"/>
              <a:t>у режим моніторингу для захоплення трафіку.</a:t>
            </a:r>
          </a:p>
          <a:p>
            <a:r>
              <a:rPr lang="tr-TR" sz="2000" dirty="0"/>
              <a:t>Airodump-ng — </a:t>
            </a:r>
            <a:r>
              <a:rPr lang="uk-UA" sz="2000" dirty="0"/>
              <a:t>перехоплює мережевий трафік, ідентифікує доступні бездротові мережі та захоплює пакети даних.</a:t>
            </a:r>
          </a:p>
          <a:p>
            <a:r>
              <a:rPr lang="tr-TR" sz="2000" dirty="0"/>
              <a:t>Airgraph-ng — </a:t>
            </a:r>
            <a:r>
              <a:rPr lang="uk-UA" sz="2000" dirty="0"/>
              <a:t>візуалізує мережевий трафік у зручній графічній формі.</a:t>
            </a:r>
          </a:p>
          <a:p>
            <a:r>
              <a:rPr lang="tr-TR" sz="2000" dirty="0"/>
              <a:t>Aireplay-ng — </a:t>
            </a:r>
            <a:r>
              <a:rPr lang="uk-UA" sz="2000" dirty="0"/>
              <a:t>генерує мережевий трафік і виконує атаки (наприклад, </a:t>
            </a:r>
            <a:r>
              <a:rPr lang="uk-UA" sz="2000" dirty="0" err="1"/>
              <a:t>деаутентифікацію</a:t>
            </a:r>
            <a:r>
              <a:rPr lang="uk-UA" sz="2000" dirty="0"/>
              <a:t> або ін’єкцію пакетів) для перевірки стійкості мережі.</a:t>
            </a:r>
          </a:p>
          <a:p>
            <a:r>
              <a:rPr lang="tr-TR" sz="2000" dirty="0"/>
              <a:t>Aircrack-ng — </a:t>
            </a:r>
            <a:r>
              <a:rPr lang="uk-UA" sz="2000" dirty="0"/>
              <a:t>основний інструмент для перевірки безпеки, який дозволяє розшифровувати ключі </a:t>
            </a:r>
            <a:r>
              <a:rPr lang="tr-TR" sz="2000" dirty="0"/>
              <a:t>WEP </a:t>
            </a:r>
            <a:r>
              <a:rPr lang="uk-UA" sz="2000" dirty="0"/>
              <a:t>і </a:t>
            </a:r>
            <a:r>
              <a:rPr lang="tr-TR" sz="2000" dirty="0"/>
              <a:t>WPA/WPA2.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157600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9F9D1-C8AD-4E74-8A5E-37EFA1A6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Використання Airmon-ng для моніторингу Wi-Fi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C5A13E2-3F42-4671-8D73-4E045B78D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z="2000" dirty="0"/>
              <a:t>Airmon-ng </a:t>
            </a:r>
            <a:r>
              <a:rPr lang="uk-UA" sz="2000" dirty="0"/>
              <a:t>перетворює ваш </a:t>
            </a:r>
            <a:r>
              <a:rPr lang="tr-TR" sz="2000" dirty="0"/>
              <a:t>Wi-Fi </a:t>
            </a:r>
            <a:r>
              <a:rPr lang="uk-UA" sz="2000" dirty="0"/>
              <a:t>адаптер у пристрій для прослуховування, дозволяючи захоплювати всі сигнали </a:t>
            </a:r>
            <a:r>
              <a:rPr lang="tr-TR" sz="2000" dirty="0"/>
              <a:t>Wi-Fi </a:t>
            </a:r>
            <a:r>
              <a:rPr lang="uk-UA" sz="2000" dirty="0"/>
              <a:t>навколо, навіть ті, що не призначені вашому пристрою (режим моніторингу).</a:t>
            </a:r>
          </a:p>
          <a:p>
            <a:r>
              <a:rPr lang="uk-UA" sz="2000" dirty="0"/>
              <a:t>Цей режим важливий для фахівців із </a:t>
            </a:r>
            <a:r>
              <a:rPr lang="uk-UA" sz="2000" dirty="0" err="1"/>
              <a:t>кібербезпеки</a:t>
            </a:r>
            <a:r>
              <a:rPr lang="uk-UA" sz="2000" dirty="0"/>
              <a:t>, які хочуть перевірити безпеку мережі </a:t>
            </a:r>
            <a:r>
              <a:rPr lang="tr-TR" sz="2000" dirty="0"/>
              <a:t>Wi-Fi, </a:t>
            </a:r>
            <a:r>
              <a:rPr lang="uk-UA" sz="2000" dirty="0"/>
              <a:t>виявити слабкі місця або несанкціонований доступ.</a:t>
            </a:r>
          </a:p>
          <a:p>
            <a:r>
              <a:rPr lang="uk-UA" sz="2000" dirty="0"/>
              <a:t>Щоб використовувати </a:t>
            </a:r>
            <a:r>
              <a:rPr lang="tr-TR" sz="2000" dirty="0"/>
              <a:t>Airmon-ng, </a:t>
            </a:r>
            <a:r>
              <a:rPr lang="uk-UA" sz="2000" dirty="0"/>
              <a:t>спочатку визначте ім’я вашого </a:t>
            </a:r>
            <a:r>
              <a:rPr lang="tr-TR" sz="2000" dirty="0"/>
              <a:t>Wi-Fi </a:t>
            </a:r>
            <a:r>
              <a:rPr lang="uk-UA" sz="2000" dirty="0"/>
              <a:t>адаптера (зазвичай </a:t>
            </a:r>
            <a:r>
              <a:rPr lang="tr-TR" sz="2000" dirty="0"/>
              <a:t>wlan0) </a:t>
            </a:r>
            <a:r>
              <a:rPr lang="uk-UA" sz="2000" dirty="0"/>
              <a:t>за допомогою команди </a:t>
            </a:r>
            <a:r>
              <a:rPr lang="tr-TR" sz="2000" dirty="0"/>
              <a:t>ifconfig.</a:t>
            </a:r>
          </a:p>
          <a:p>
            <a:r>
              <a:rPr lang="uk-UA" sz="2000" dirty="0"/>
              <a:t>Далі перевірте та зупиніть конфліктні процеси командами </a:t>
            </a:r>
            <a:r>
              <a:rPr lang="tr-TR" sz="2000" dirty="0"/>
              <a:t>sudo airmon-ng check </a:t>
            </a:r>
            <a:r>
              <a:rPr lang="uk-UA" sz="2000" dirty="0"/>
              <a:t>і </a:t>
            </a:r>
            <a:r>
              <a:rPr lang="tr-TR" sz="2000" dirty="0"/>
              <a:t>sudo airmon-ng check kill.</a:t>
            </a:r>
          </a:p>
          <a:p>
            <a:r>
              <a:rPr lang="uk-UA" sz="2000" dirty="0"/>
              <a:t>Запустіть режим моніторингу командою </a:t>
            </a:r>
            <a:r>
              <a:rPr lang="tr-TR" sz="2000" dirty="0"/>
              <a:t>sudo airmon-ng start &lt;</a:t>
            </a:r>
            <a:r>
              <a:rPr lang="uk-UA" sz="2000" dirty="0"/>
              <a:t>ім’я адаптера&gt;, після чого ім’я адаптера зміниться, наприклад, на </a:t>
            </a:r>
            <a:r>
              <a:rPr lang="tr-TR" sz="2000" dirty="0"/>
              <a:t>wlan0mon.</a:t>
            </a:r>
          </a:p>
          <a:p>
            <a:r>
              <a:rPr lang="uk-UA" sz="2000" dirty="0"/>
              <a:t>Після цього ви можете розпочати збір даних і оцінку безпеки бездротових мереж за допомогою інших інструментів </a:t>
            </a:r>
            <a:r>
              <a:rPr lang="tr-TR" sz="2000" dirty="0"/>
              <a:t>Aircrack-ng.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96420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CF144-456A-4005-91AC-A97D9679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Робота з Airodump-ng для аналізу мереж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41C4B7-FA6B-4A53-AC09-12DC37ADE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000"/>
              <a:t>Airodump-ng — </a:t>
            </a:r>
            <a:r>
              <a:rPr lang="uk-UA" sz="2000"/>
              <a:t>потужний інструмент із пакета </a:t>
            </a:r>
            <a:r>
              <a:rPr lang="tr-TR" sz="2000"/>
              <a:t>Aircrack-ng, </a:t>
            </a:r>
            <a:r>
              <a:rPr lang="uk-UA" sz="2000"/>
              <a:t>незамінний для аналізу безпеки бездротових мереж.</a:t>
            </a:r>
          </a:p>
          <a:p>
            <a:r>
              <a:rPr lang="uk-UA" sz="2000"/>
              <a:t>Він перехоплює дані </a:t>
            </a:r>
            <a:r>
              <a:rPr lang="tr-TR" sz="2000"/>
              <a:t>Wi-Fi, </a:t>
            </a:r>
            <a:r>
              <a:rPr lang="uk-UA" sz="2000"/>
              <a:t>виводить список усіх виявлених мереж із інформацією про рівень сигналу, канал і тип шифрування, а також показує підключені пристрої.</a:t>
            </a:r>
          </a:p>
          <a:p>
            <a:r>
              <a:rPr lang="uk-UA" sz="2000"/>
              <a:t>Для роботи з </a:t>
            </a:r>
            <a:r>
              <a:rPr lang="tr-TR" sz="2000"/>
              <a:t>Airodump-ng </a:t>
            </a:r>
            <a:r>
              <a:rPr lang="uk-UA" sz="2000"/>
              <a:t>спочатку переведіть адаптер у режим моніторингу за допомогою </a:t>
            </a:r>
            <a:r>
              <a:rPr lang="tr-TR" sz="2000"/>
              <a:t>Airmon-ng, </a:t>
            </a:r>
            <a:r>
              <a:rPr lang="uk-UA" sz="2000"/>
              <a:t>а потім виконайте команду </a:t>
            </a:r>
            <a:r>
              <a:rPr lang="tr-TR" sz="2000"/>
              <a:t>sudo airodump-ng wlan0mon.</a:t>
            </a:r>
          </a:p>
          <a:p>
            <a:r>
              <a:rPr lang="uk-UA" sz="2000"/>
              <a:t>Додаткові параметри, такі як --</a:t>
            </a:r>
            <a:r>
              <a:rPr lang="tr-TR" sz="2000"/>
              <a:t>channel, --bssid, -w, --encrypt, --showack, </a:t>
            </a:r>
            <a:r>
              <a:rPr lang="uk-UA" sz="2000"/>
              <a:t>дозволяють обмежити область моніторингу, зберегти результати чи фільтрувати мережі за типом шифрування.</a:t>
            </a:r>
          </a:p>
          <a:p>
            <a:r>
              <a:rPr lang="tr-TR" sz="2000"/>
              <a:t>Airodump-ng </a:t>
            </a:r>
            <a:r>
              <a:rPr lang="uk-UA" sz="2000"/>
              <a:t>збирає важливі дані, зокрема </a:t>
            </a:r>
            <a:r>
              <a:rPr lang="tr-TR" sz="2000"/>
              <a:t>MAC-</a:t>
            </a:r>
            <a:r>
              <a:rPr lang="uk-UA" sz="2000"/>
              <a:t>адреси точок доступу та підключених пристроїв, які можна використовувати для подальшого аналізу та перевірок безпеки з іншими інструментами </a:t>
            </a:r>
            <a:r>
              <a:rPr lang="tr-TR" sz="2000"/>
              <a:t>Aircrack-ng.</a:t>
            </a:r>
            <a:endParaRPr lang="uk-UA" sz="2000"/>
          </a:p>
        </p:txBody>
      </p:sp>
    </p:spTree>
    <p:extLst>
      <p:ext uri="{BB962C8B-B14F-4D97-AF65-F5344CB8AC3E}">
        <p14:creationId xmlns:p14="http://schemas.microsoft.com/office/powerpoint/2010/main" val="348920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FBF7A-5A42-4A05-A522-DD27FF61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Вступ</a:t>
            </a:r>
            <a:r>
              <a:rPr lang="ru-RU" dirty="0"/>
              <a:t> до </a:t>
            </a:r>
            <a:r>
              <a:rPr lang="ru-RU" dirty="0" err="1"/>
              <a:t>Recon-ng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DE19F18-420A-4EDB-9B1F-B377E7DF3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sz="2800" dirty="0"/>
              <a:t>Крім того, </a:t>
            </a:r>
            <a:r>
              <a:rPr lang="tr-TR" sz="2800" dirty="0"/>
              <a:t>Recon-ng </a:t>
            </a:r>
            <a:r>
              <a:rPr lang="uk-UA" sz="2800" dirty="0"/>
              <a:t>має зручний інтерактивний інтерфейс командного рядка, що робить його легким у освоєнні навіть для початківців.</a:t>
            </a:r>
          </a:p>
          <a:p>
            <a:pPr algn="just"/>
            <a:r>
              <a:rPr lang="uk-UA" sz="2800" dirty="0"/>
              <a:t>За простим інтерфейсом ховається величезна потужність: фреймворк автоматично зберігає зібрані дані в структуровану базу, спрощуючи їх пошук та експорт.</a:t>
            </a:r>
          </a:p>
          <a:p>
            <a:pPr algn="just"/>
            <a:r>
              <a:rPr lang="uk-UA" sz="2800" dirty="0"/>
              <a:t>Таким чином, </a:t>
            </a:r>
            <a:r>
              <a:rPr lang="tr-TR" sz="2800" dirty="0"/>
              <a:t>Recon-ng </a:t>
            </a:r>
            <a:r>
              <a:rPr lang="uk-UA" sz="2800" dirty="0"/>
              <a:t>поєднує гнучку модульну архітектуру, підтримку </a:t>
            </a:r>
            <a:r>
              <a:rPr lang="tr-TR" sz="2800" dirty="0"/>
              <a:t>API, </a:t>
            </a:r>
            <a:r>
              <a:rPr lang="uk-UA" sz="2800" dirty="0"/>
              <a:t>інтуїтивно зрозумілий інтерфейс, надійну систему управління даними та репозиторій модулів, який поповнює спільнота.</a:t>
            </a:r>
          </a:p>
          <a:p>
            <a:pPr algn="just"/>
            <a:r>
              <a:rPr lang="uk-UA" sz="2800" dirty="0"/>
              <a:t>Завдяки цьому він став одним із найефективніших фреймворків для веб-розвідки.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4703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780F7-70F5-44D3-9305-73AB5126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Aireplay-ng: Моделювання атак на бездротові мережі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2635FD-0051-4085-A4FF-9F9E49B79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Aireplay-ng — </a:t>
            </a:r>
            <a:r>
              <a:rPr lang="uk-UA" sz="2000" dirty="0"/>
              <a:t>це інструмент для моделювання атак на бездротові мережі, зокрема атак </a:t>
            </a:r>
            <a:r>
              <a:rPr lang="uk-UA" sz="2000" dirty="0" err="1"/>
              <a:t>деаутентифікації</a:t>
            </a:r>
            <a:r>
              <a:rPr lang="uk-UA" sz="2000" dirty="0"/>
              <a:t>, під час яких з’єднання між пристроєм і точкою доступу примусово розривається.</a:t>
            </a:r>
          </a:p>
          <a:p>
            <a:r>
              <a:rPr lang="uk-UA" sz="2000" dirty="0"/>
              <a:t>Для цього використовуються спеціальні пакети </a:t>
            </a:r>
            <a:r>
              <a:rPr lang="uk-UA" sz="2000" dirty="0" err="1"/>
              <a:t>деаутентифікації</a:t>
            </a:r>
            <a:r>
              <a:rPr lang="uk-UA" sz="2000" dirty="0"/>
              <a:t>, передбачені протоколом </a:t>
            </a:r>
            <a:r>
              <a:rPr lang="tr-TR" sz="2000" dirty="0"/>
              <a:t>Wi-Fi.</a:t>
            </a:r>
          </a:p>
          <a:p>
            <a:r>
              <a:rPr lang="uk-UA" sz="2000" dirty="0"/>
              <a:t>Такі атаки дозволяють перевірити стійкість мережі до </a:t>
            </a:r>
            <a:r>
              <a:rPr lang="tr-TR" sz="2000" dirty="0"/>
              <a:t>DoS-</a:t>
            </a:r>
            <a:r>
              <a:rPr lang="uk-UA" sz="2000" dirty="0"/>
              <a:t>атак (відмови в обслуговуванні) та ефективність захисту від захоплення </a:t>
            </a:r>
            <a:r>
              <a:rPr lang="uk-UA" sz="2000" dirty="0" err="1"/>
              <a:t>рукопожатий</a:t>
            </a:r>
            <a:r>
              <a:rPr lang="uk-UA" sz="2000" dirty="0"/>
              <a:t> </a:t>
            </a:r>
            <a:r>
              <a:rPr lang="tr-TR" sz="2000" dirty="0"/>
              <a:t>WPA/WPA2.</a:t>
            </a:r>
          </a:p>
        </p:txBody>
      </p:sp>
    </p:spTree>
    <p:extLst>
      <p:ext uri="{BB962C8B-B14F-4D97-AF65-F5344CB8AC3E}">
        <p14:creationId xmlns:p14="http://schemas.microsoft.com/office/powerpoint/2010/main" val="22342885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8BF84-FF0E-4594-BE27-5CAF1965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5FB6B6-87B0-48AC-BB8E-55EE99F0C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Для роботи з </a:t>
            </a:r>
            <a:r>
              <a:rPr lang="tr-TR" dirty="0"/>
              <a:t>Aireplay-ng </a:t>
            </a:r>
            <a:r>
              <a:rPr lang="uk-UA" dirty="0"/>
              <a:t>потрібно вказати кілька параметрів:</a:t>
            </a:r>
          </a:p>
          <a:p>
            <a:r>
              <a:rPr lang="uk-UA" dirty="0"/>
              <a:t>- Тип атаки, наприклад, --</a:t>
            </a:r>
            <a:r>
              <a:rPr lang="tr-TR" dirty="0"/>
              <a:t>deauth </a:t>
            </a:r>
            <a:r>
              <a:rPr lang="uk-UA" dirty="0"/>
              <a:t>для </a:t>
            </a:r>
            <a:r>
              <a:rPr lang="uk-UA" dirty="0" err="1"/>
              <a:t>деаутентифікації</a:t>
            </a:r>
            <a:r>
              <a:rPr lang="uk-UA" dirty="0"/>
              <a:t>.</a:t>
            </a:r>
          </a:p>
          <a:p>
            <a:r>
              <a:rPr lang="uk-UA" dirty="0"/>
              <a:t>- Цільову мережу за допомогою прапора -</a:t>
            </a:r>
            <a:r>
              <a:rPr lang="tr-TR" dirty="0"/>
              <a:t>a </a:t>
            </a:r>
            <a:r>
              <a:rPr lang="uk-UA" dirty="0"/>
              <a:t>та </a:t>
            </a:r>
            <a:r>
              <a:rPr lang="tr-TR" dirty="0"/>
              <a:t>BSSID </a:t>
            </a:r>
            <a:r>
              <a:rPr lang="uk-UA" dirty="0"/>
              <a:t>точки доступу.</a:t>
            </a:r>
          </a:p>
          <a:p>
            <a:r>
              <a:rPr lang="uk-UA" dirty="0"/>
              <a:t>- Інтерфейс моніторингу, наприклад, </a:t>
            </a:r>
            <a:r>
              <a:rPr lang="tr-TR" dirty="0"/>
              <a:t>wlan0mon, </a:t>
            </a:r>
            <a:r>
              <a:rPr lang="uk-UA" dirty="0"/>
              <a:t>а також </a:t>
            </a:r>
            <a:r>
              <a:rPr lang="tr-TR" dirty="0"/>
              <a:t>MAC-</a:t>
            </a:r>
            <a:r>
              <a:rPr lang="uk-UA" dirty="0"/>
              <a:t>адреси точки доступу або пристрою.</a:t>
            </a:r>
          </a:p>
          <a:p>
            <a:r>
              <a:rPr lang="uk-UA" dirty="0"/>
              <a:t>Приклад команди: </a:t>
            </a:r>
            <a:r>
              <a:rPr lang="tr-TR" dirty="0"/>
              <a:t>sudo aireplay-ng --deauth 100 -a &lt;BSSID&gt; -c &lt;MAC_</a:t>
            </a:r>
            <a:r>
              <a:rPr lang="uk-UA" dirty="0"/>
              <a:t>пристрою&gt; </a:t>
            </a:r>
            <a:r>
              <a:rPr lang="tr-TR" dirty="0"/>
              <a:t>wlan0mon.</a:t>
            </a:r>
          </a:p>
          <a:p>
            <a:r>
              <a:rPr lang="uk-UA" dirty="0"/>
              <a:t>Основні прапори: --</a:t>
            </a:r>
            <a:r>
              <a:rPr lang="tr-TR" dirty="0"/>
              <a:t>deauth, --fakeauth, --arpreplay, -a, -c.</a:t>
            </a:r>
          </a:p>
          <a:p>
            <a:r>
              <a:rPr lang="tr-TR" dirty="0"/>
              <a:t>Aireplay-ng </a:t>
            </a:r>
            <a:r>
              <a:rPr lang="uk-UA" dirty="0"/>
              <a:t>дозволяє моделювати різні сценарії атак, від простих </a:t>
            </a:r>
            <a:r>
              <a:rPr lang="uk-UA" dirty="0" err="1"/>
              <a:t>деаутентифікацій</a:t>
            </a:r>
            <a:r>
              <a:rPr lang="uk-UA" dirty="0"/>
              <a:t> до складних ін’єкцій </a:t>
            </a:r>
            <a:r>
              <a:rPr lang="tr-TR" dirty="0"/>
              <a:t>ARP-</a:t>
            </a:r>
            <a:r>
              <a:rPr lang="uk-UA" dirty="0"/>
              <a:t>запитів, допомагаючи виявити слабкі місця мережі та оцінити її реакцію на загрози.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91465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79BF6-632D-4B77-B048-73F36CD7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Aircrack-ng: </a:t>
            </a:r>
            <a:r>
              <a:rPr lang="uk-UA"/>
              <a:t>Аналіз безпеки мереж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8F47730-5B4B-4130-B9E2-48775EE10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Aircrack-ng — </a:t>
            </a:r>
            <a:r>
              <a:rPr lang="uk-UA" sz="2000" dirty="0"/>
              <a:t>ключовий інструмент для тестування вразливостей мереж шляхом злому шифрувань </a:t>
            </a:r>
            <a:r>
              <a:rPr lang="tr-TR" sz="2000" dirty="0"/>
              <a:t>WEP </a:t>
            </a:r>
            <a:r>
              <a:rPr lang="uk-UA" sz="2000" dirty="0"/>
              <a:t>і </a:t>
            </a:r>
            <a:r>
              <a:rPr lang="tr-TR" sz="2000" dirty="0"/>
              <a:t>WPA/WPA2.</a:t>
            </a:r>
          </a:p>
          <a:p>
            <a:r>
              <a:rPr lang="uk-UA" sz="2000" dirty="0"/>
              <a:t>Протокол </a:t>
            </a:r>
            <a:r>
              <a:rPr lang="tr-TR" sz="2000" dirty="0"/>
              <a:t>WEP, </a:t>
            </a:r>
            <a:r>
              <a:rPr lang="uk-UA" sz="2000" dirty="0"/>
              <a:t>який є застарілим і вразливим, зламується значно легше.</a:t>
            </a:r>
          </a:p>
          <a:p>
            <a:r>
              <a:rPr lang="tr-TR" sz="2000" dirty="0"/>
              <a:t>WPA </a:t>
            </a:r>
            <a:r>
              <a:rPr lang="uk-UA" sz="2000" dirty="0"/>
              <a:t>і </a:t>
            </a:r>
            <a:r>
              <a:rPr lang="tr-TR" sz="2000" dirty="0"/>
              <a:t>WPA2, </a:t>
            </a:r>
            <a:r>
              <a:rPr lang="uk-UA" sz="2000" dirty="0"/>
              <a:t>хоч і вважаються надійнішими, також можуть бути скомпрометовані за допомогою складніших методів, особливо якщо використовуються слабкі паролі.</a:t>
            </a:r>
          </a:p>
          <a:p>
            <a:r>
              <a:rPr lang="tr-TR" sz="2000" dirty="0"/>
              <a:t>Aircrack-ng </a:t>
            </a:r>
            <a:r>
              <a:rPr lang="uk-UA" sz="2000" dirty="0"/>
              <a:t>застосовує два основні підходи: атаки за словником і </a:t>
            </a:r>
            <a:r>
              <a:rPr lang="uk-UA" sz="2000" dirty="0" err="1"/>
              <a:t>брутфорс</a:t>
            </a:r>
            <a:r>
              <a:rPr lang="uk-UA" sz="2000" dirty="0"/>
              <a:t>.</a:t>
            </a:r>
          </a:p>
          <a:p>
            <a:r>
              <a:rPr lang="uk-UA" sz="2000" dirty="0"/>
              <a:t>- Атака за словником тестує паролі зі списку.</a:t>
            </a:r>
          </a:p>
          <a:p>
            <a:r>
              <a:rPr lang="uk-UA" sz="2000" dirty="0"/>
              <a:t>- </a:t>
            </a:r>
            <a:r>
              <a:rPr lang="uk-UA" sz="2000" dirty="0" err="1"/>
              <a:t>Брутфорс</a:t>
            </a:r>
            <a:r>
              <a:rPr lang="uk-UA" sz="2000" dirty="0"/>
              <a:t> перевіряє всі можливі комбінації символів.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674820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EF24A-D274-43EC-B50F-4302D963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C298281-6E64-42F1-9C81-66D64545A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2800" dirty="0"/>
              <a:t>Ефективність залежить від складності пароля та якості словника.</a:t>
            </a:r>
          </a:p>
          <a:p>
            <a:r>
              <a:rPr lang="uk-UA" sz="2800" dirty="0"/>
              <a:t>Для злому </a:t>
            </a:r>
            <a:r>
              <a:rPr lang="tr-TR" sz="2800" dirty="0"/>
              <a:t>WPA/WPA2 </a:t>
            </a:r>
            <a:r>
              <a:rPr lang="uk-UA" sz="2800" dirty="0"/>
              <a:t>потрібен файл .</a:t>
            </a:r>
            <a:r>
              <a:rPr lang="tr-TR" sz="2800" dirty="0"/>
              <a:t>cap </a:t>
            </a:r>
            <a:r>
              <a:rPr lang="uk-UA" sz="2800" dirty="0"/>
              <a:t>із перехопленими пакетами даних, зокрема тими, що містять </a:t>
            </a:r>
            <a:r>
              <a:rPr lang="uk-UA" sz="2800" dirty="0" err="1"/>
              <a:t>рукопожатие</a:t>
            </a:r>
            <a:r>
              <a:rPr lang="uk-UA" sz="2800" dirty="0"/>
              <a:t>.</a:t>
            </a:r>
          </a:p>
          <a:p>
            <a:r>
              <a:rPr lang="uk-UA" sz="2800" dirty="0"/>
              <a:t>Основні команди: -</a:t>
            </a:r>
            <a:r>
              <a:rPr lang="tr-TR" sz="2800" dirty="0"/>
              <a:t>w (</a:t>
            </a:r>
            <a:r>
              <a:rPr lang="uk-UA" sz="2800" dirty="0"/>
              <a:t>шлях до словника), -</a:t>
            </a:r>
            <a:r>
              <a:rPr lang="tr-TR" sz="2800" dirty="0"/>
              <a:t>b (BSSID), -e (ESSID), -a (</a:t>
            </a:r>
            <a:r>
              <a:rPr lang="uk-UA" sz="2800" dirty="0"/>
              <a:t>режим атаки, наприклад, 2 для </a:t>
            </a:r>
            <a:r>
              <a:rPr lang="tr-TR" sz="2800" dirty="0"/>
              <a:t>WPA/WPA2-PSK).</a:t>
            </a:r>
          </a:p>
          <a:p>
            <a:r>
              <a:rPr lang="uk-UA" sz="2800" dirty="0"/>
              <a:t>Приклад: </a:t>
            </a:r>
            <a:r>
              <a:rPr lang="tr-TR" sz="2800" dirty="0"/>
              <a:t>sudo aircrack-ng -w dictionary.txt -b &lt;BSSID&gt; -e &lt;</a:t>
            </a:r>
            <a:r>
              <a:rPr lang="uk-UA" sz="2800" dirty="0" err="1"/>
              <a:t>назва_мережі</a:t>
            </a:r>
            <a:r>
              <a:rPr lang="uk-UA" sz="2800" dirty="0"/>
              <a:t>&gt; </a:t>
            </a:r>
            <a:r>
              <a:rPr lang="tr-TR" sz="2800" dirty="0"/>
              <a:t>output-01.cap.</a:t>
            </a:r>
          </a:p>
          <a:p>
            <a:r>
              <a:rPr lang="tr-TR" sz="2800" dirty="0"/>
              <a:t>Aircrack-ng </a:t>
            </a:r>
            <a:r>
              <a:rPr lang="uk-UA" sz="2800" dirty="0"/>
              <a:t>перевіряє, чи дозволяє знайдений ключ розшифрувати дані, допомагаючи оцінити надійність шифрування та сформувати правила створення безпечних паролів.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55892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ECAC-F1FC-4A8B-9672-F2C9FFEA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Airbase-ng: Створення фальшивих точок доступу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6DFEBB-3C5C-497E-8EDE-DA0953AEA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r-TR" sz="2000"/>
              <a:t>Airbase-ng — </a:t>
            </a:r>
            <a:r>
              <a:rPr lang="uk-UA" sz="2000"/>
              <a:t>інструмент із пакета </a:t>
            </a:r>
            <a:r>
              <a:rPr lang="tr-TR" sz="2000"/>
              <a:t>Aircrack-ng </a:t>
            </a:r>
            <a:r>
              <a:rPr lang="uk-UA" sz="2000"/>
              <a:t>для створення фальшивих точок доступу </a:t>
            </a:r>
            <a:r>
              <a:rPr lang="tr-TR" sz="2000"/>
              <a:t>Wi-Fi.</a:t>
            </a:r>
          </a:p>
          <a:p>
            <a:r>
              <a:rPr lang="uk-UA" sz="2000"/>
              <a:t>Він дозволяє налаштувати фальшиву мережу для перевірки безпеки мереж і реакції користувачів.</a:t>
            </a:r>
          </a:p>
          <a:p>
            <a:r>
              <a:rPr lang="uk-UA" sz="2000"/>
              <a:t>Налаштування включає вибір каналу, </a:t>
            </a:r>
            <a:r>
              <a:rPr lang="tr-TR" sz="2000"/>
              <a:t>ESSID (</a:t>
            </a:r>
            <a:r>
              <a:rPr lang="uk-UA" sz="2000"/>
              <a:t>назви мережі) і вирішення, чи буде точка доступу захищена паролем.</a:t>
            </a:r>
          </a:p>
          <a:p>
            <a:r>
              <a:rPr lang="uk-UA" sz="2000"/>
              <a:t>Фальшиві точки доступу можуть використовуватися для атак типу </a:t>
            </a:r>
            <a:r>
              <a:rPr lang="tr-TR" sz="2000"/>
              <a:t>MitM («</a:t>
            </a:r>
            <a:r>
              <a:rPr lang="uk-UA" sz="2000"/>
              <a:t>людина посередині»), коли зловмисник перехоплює дані, що передаються між користувачами, які вважають, що спілкуються напряму.</a:t>
            </a:r>
          </a:p>
          <a:p>
            <a:r>
              <a:rPr lang="uk-UA" sz="2000"/>
              <a:t>Команда для створення фальшивої точки доступу: </a:t>
            </a:r>
            <a:r>
              <a:rPr lang="tr-TR" sz="2000"/>
              <a:t>sudo airbase-ng -a &lt;BSSID&gt; --essid &lt;</a:t>
            </a:r>
            <a:r>
              <a:rPr lang="uk-UA" sz="2000"/>
              <a:t>назва_фальшивої_мережі&gt; --</a:t>
            </a:r>
            <a:r>
              <a:rPr lang="tr-TR" sz="2000"/>
              <a:t>channel &lt;#&gt; wlan0mon.</a:t>
            </a:r>
          </a:p>
          <a:p>
            <a:r>
              <a:rPr lang="uk-UA" sz="2000"/>
              <a:t>Основні прапори: -</a:t>
            </a:r>
            <a:r>
              <a:rPr lang="tr-TR" sz="2000"/>
              <a:t>a (</a:t>
            </a:r>
            <a:r>
              <a:rPr lang="uk-UA" sz="2000"/>
              <a:t>фальшивий </a:t>
            </a:r>
            <a:r>
              <a:rPr lang="tr-TR" sz="2000"/>
              <a:t>BSSID), --essid (</a:t>
            </a:r>
            <a:r>
              <a:rPr lang="uk-UA" sz="2000"/>
              <a:t>фальшивий </a:t>
            </a:r>
            <a:r>
              <a:rPr lang="tr-TR" sz="2000"/>
              <a:t>ESSID), --channel (</a:t>
            </a:r>
            <a:r>
              <a:rPr lang="uk-UA" sz="2000"/>
              <a:t>канал), -</a:t>
            </a:r>
            <a:r>
              <a:rPr lang="tr-TR" sz="2000"/>
              <a:t>W 1 (WEP), -z (WPA/WPA2).</a:t>
            </a:r>
          </a:p>
          <a:p>
            <a:r>
              <a:rPr lang="tr-TR" sz="2000"/>
              <a:t>Airbase-ng — </a:t>
            </a:r>
            <a:r>
              <a:rPr lang="uk-UA" sz="2000"/>
              <a:t>гнучкий інструмент для перевірки безпеки мереж.</a:t>
            </a:r>
          </a:p>
        </p:txBody>
      </p:sp>
    </p:spTree>
    <p:extLst>
      <p:ext uri="{BB962C8B-B14F-4D97-AF65-F5344CB8AC3E}">
        <p14:creationId xmlns:p14="http://schemas.microsoft.com/office/powerpoint/2010/main" val="41089300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4FBAB-8B0C-430E-8B8B-5DD14587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Airgraph-ng: </a:t>
            </a:r>
            <a:r>
              <a:rPr lang="uk-UA"/>
              <a:t>Візуалізація мережевих даних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F9C16A-DA2D-4F47-A235-A0867DE12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000"/>
              <a:t>Airgraph-ng </a:t>
            </a:r>
            <a:r>
              <a:rPr lang="uk-UA" sz="2000"/>
              <a:t>призначений для аналізу бездротових мереж шляхом створення наочних графіків на основі даних, зібраних </a:t>
            </a:r>
            <a:r>
              <a:rPr lang="tr-TR" sz="2000"/>
              <a:t>Airodump-ng.</a:t>
            </a:r>
          </a:p>
          <a:p>
            <a:r>
              <a:rPr lang="uk-UA" sz="2000"/>
              <a:t>Він показує обсяг переданих даних, підключені пристрої та можливі вразливості.</a:t>
            </a:r>
          </a:p>
          <a:p>
            <a:r>
              <a:rPr lang="uk-UA" sz="2000"/>
              <a:t>Для роботи потрібен </a:t>
            </a:r>
            <a:r>
              <a:rPr lang="tr-TR" sz="2000"/>
              <a:t>CSV-</a:t>
            </a:r>
            <a:r>
              <a:rPr lang="uk-UA" sz="2000"/>
              <a:t>файл від </a:t>
            </a:r>
            <a:r>
              <a:rPr lang="tr-TR" sz="2000"/>
              <a:t>Airodump-ng </a:t>
            </a:r>
            <a:r>
              <a:rPr lang="uk-UA" sz="2000"/>
              <a:t>і назва вихідного файлу для графа.</a:t>
            </a:r>
          </a:p>
          <a:p>
            <a:r>
              <a:rPr lang="uk-UA" sz="2000"/>
              <a:t>Приклад команди для графа зв’язків пристроїв із точками доступу (</a:t>
            </a:r>
            <a:r>
              <a:rPr lang="tr-TR" sz="2000"/>
              <a:t>CAPR): sudo airgraph-ng -i output-01.csv -o output.png -g CAPR.</a:t>
            </a:r>
          </a:p>
          <a:p>
            <a:r>
              <a:rPr lang="uk-UA" sz="2000"/>
              <a:t>Основні прапори: -</a:t>
            </a:r>
            <a:r>
              <a:rPr lang="tr-TR" sz="2000"/>
              <a:t>i (</a:t>
            </a:r>
            <a:r>
              <a:rPr lang="uk-UA" sz="2000"/>
              <a:t>вхідний </a:t>
            </a:r>
            <a:r>
              <a:rPr lang="tr-TR" sz="2000"/>
              <a:t>CSV-</a:t>
            </a:r>
            <a:r>
              <a:rPr lang="uk-UA" sz="2000"/>
              <a:t>файл), -</a:t>
            </a:r>
            <a:r>
              <a:rPr lang="tr-TR" sz="2000"/>
              <a:t>o (</a:t>
            </a:r>
            <a:r>
              <a:rPr lang="uk-UA" sz="2000"/>
              <a:t>вихідний файл), -</a:t>
            </a:r>
            <a:r>
              <a:rPr lang="tr-TR" sz="2000"/>
              <a:t>g (</a:t>
            </a:r>
            <a:r>
              <a:rPr lang="uk-UA" sz="2000"/>
              <a:t>тип графа), -</a:t>
            </a:r>
            <a:r>
              <a:rPr lang="tr-TR" sz="2000"/>
              <a:t>c (</a:t>
            </a:r>
            <a:r>
              <a:rPr lang="uk-UA" sz="2000"/>
              <a:t>фільтр за каналами), --</a:t>
            </a:r>
            <a:r>
              <a:rPr lang="tr-TR" sz="2000"/>
              <a:t>essid (</a:t>
            </a:r>
            <a:r>
              <a:rPr lang="uk-UA" sz="2000"/>
              <a:t>фільтр за </a:t>
            </a:r>
            <a:r>
              <a:rPr lang="tr-TR" sz="2000"/>
              <a:t>ESSID).</a:t>
            </a:r>
          </a:p>
          <a:p>
            <a:r>
              <a:rPr lang="uk-UA" sz="2000"/>
              <a:t>Графи допомагають зрозуміти структуру мережі, виявити закономірності та підозрілу активність, що особливо корисно для виявлення шкідливих пристроїв.</a:t>
            </a:r>
          </a:p>
        </p:txBody>
      </p:sp>
    </p:spTree>
    <p:extLst>
      <p:ext uri="{BB962C8B-B14F-4D97-AF65-F5344CB8AC3E}">
        <p14:creationId xmlns:p14="http://schemas.microsoft.com/office/powerpoint/2010/main" val="7002840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71C45-9EBB-4EAD-9381-D484F450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Пошук прихованих мереж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254DD5-3D28-4718-A897-9E196C813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000"/>
              <a:t>Aircrack-ng </a:t>
            </a:r>
            <a:r>
              <a:rPr lang="uk-UA" sz="2000"/>
              <a:t>дозволяє виявляти приховані мережі, які не транслюють свій </a:t>
            </a:r>
            <a:r>
              <a:rPr lang="tr-TR" sz="2000"/>
              <a:t>SSID.</a:t>
            </a:r>
          </a:p>
          <a:p>
            <a:r>
              <a:rPr lang="uk-UA" sz="2000"/>
              <a:t>Спочатку переведіть адаптер у режим моніторингу: </a:t>
            </a:r>
            <a:r>
              <a:rPr lang="tr-TR" sz="2000"/>
              <a:t>airmon-ng start wlan0.</a:t>
            </a:r>
          </a:p>
          <a:p>
            <a:r>
              <a:rPr lang="uk-UA" sz="2000"/>
              <a:t>Далі використовуйте </a:t>
            </a:r>
            <a:r>
              <a:rPr lang="tr-TR" sz="2000"/>
              <a:t>Airodump-ng </a:t>
            </a:r>
            <a:r>
              <a:rPr lang="uk-UA" sz="2000"/>
              <a:t>для спостереження за мережами: </a:t>
            </a:r>
            <a:r>
              <a:rPr lang="tr-TR" sz="2000"/>
              <a:t>airodump-ng wlan0mon.</a:t>
            </a:r>
          </a:p>
          <a:p>
            <a:r>
              <a:rPr lang="uk-UA" sz="2000"/>
              <a:t>Приховані </a:t>
            </a:r>
            <a:r>
              <a:rPr lang="tr-TR" sz="2000"/>
              <a:t>SSID </a:t>
            </a:r>
            <a:r>
              <a:rPr lang="uk-UA" sz="2000"/>
              <a:t>відображаються як &lt;</a:t>
            </a:r>
            <a:r>
              <a:rPr lang="tr-TR" sz="2000"/>
              <a:t>length: 0&gt;.</a:t>
            </a:r>
          </a:p>
          <a:p>
            <a:r>
              <a:rPr lang="uk-UA" sz="2000"/>
              <a:t>Щоб змусити пристрій розкрити </a:t>
            </a:r>
            <a:r>
              <a:rPr lang="tr-TR" sz="2000"/>
              <a:t>SSID, </a:t>
            </a:r>
            <a:r>
              <a:rPr lang="uk-UA" sz="2000"/>
              <a:t>виконайте деаутентифікацію: </a:t>
            </a:r>
            <a:r>
              <a:rPr lang="tr-TR" sz="2000"/>
              <a:t>aireplay-ng -0 30 -a &lt;MAC_</a:t>
            </a:r>
            <a:r>
              <a:rPr lang="uk-UA" sz="2000"/>
              <a:t>точки_доступу&gt; -</a:t>
            </a:r>
            <a:r>
              <a:rPr lang="tr-TR" sz="2000"/>
              <a:t>c &lt;MAC_</a:t>
            </a:r>
            <a:r>
              <a:rPr lang="uk-UA" sz="2000"/>
              <a:t>пристрою&gt; </a:t>
            </a:r>
            <a:r>
              <a:rPr lang="tr-TR" sz="2000"/>
              <a:t>wlan0mon.</a:t>
            </a:r>
          </a:p>
          <a:p>
            <a:r>
              <a:rPr lang="uk-UA" sz="2000"/>
              <a:t>Після цього </a:t>
            </a:r>
            <a:r>
              <a:rPr lang="tr-TR" sz="2000"/>
              <a:t>Airodump-ng </a:t>
            </a:r>
            <a:r>
              <a:rPr lang="uk-UA" sz="2000"/>
              <a:t>покаже </a:t>
            </a:r>
            <a:r>
              <a:rPr lang="tr-TR" sz="2000"/>
              <a:t>SSID </a:t>
            </a:r>
            <a:r>
              <a:rPr lang="uk-UA" sz="2000"/>
              <a:t>мережі.</a:t>
            </a:r>
          </a:p>
          <a:p>
            <a:r>
              <a:rPr lang="uk-UA" sz="2000"/>
              <a:t>Це демонструє, що приховування </a:t>
            </a:r>
            <a:r>
              <a:rPr lang="tr-TR" sz="2000"/>
              <a:t>SSID — </a:t>
            </a:r>
            <a:r>
              <a:rPr lang="uk-UA" sz="2000"/>
              <a:t>слабкий захист, і для безпеки потрібні надійне шифрування та складні паролі.</a:t>
            </a:r>
          </a:p>
        </p:txBody>
      </p:sp>
    </p:spTree>
    <p:extLst>
      <p:ext uri="{BB962C8B-B14F-4D97-AF65-F5344CB8AC3E}">
        <p14:creationId xmlns:p14="http://schemas.microsoft.com/office/powerpoint/2010/main" val="25978907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B2ADA-D176-411D-B4F4-95F74500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Захист від атак </a:t>
            </a:r>
            <a:r>
              <a:rPr lang="tr-TR"/>
              <a:t>MitM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1ED418-9B7F-4D88-9DFB-067F9ACE4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2000"/>
              <a:t>Деаутентифікація може використовуватися в атаках </a:t>
            </a:r>
            <a:r>
              <a:rPr lang="tr-TR" sz="2000"/>
              <a:t>MitM, </a:t>
            </a:r>
            <a:r>
              <a:rPr lang="uk-UA" sz="2000"/>
              <a:t>коли зловмисник відключає пристрій від мережі та запускає фальшиву точку доступу з ідентичним </a:t>
            </a:r>
            <a:r>
              <a:rPr lang="tr-TR" sz="2000"/>
              <a:t>SSID («</a:t>
            </a:r>
            <a:r>
              <a:rPr lang="uk-UA" sz="2000"/>
              <a:t>злий двійник»).</a:t>
            </a:r>
          </a:p>
          <a:p>
            <a:r>
              <a:rPr lang="uk-UA" sz="2000"/>
              <a:t>Пристрій підключається до фальшивої мережі, дозволяючи хакеру перехоплювати дані, такі як паролі чи повідомлення.</a:t>
            </a:r>
          </a:p>
          <a:p>
            <a:r>
              <a:rPr lang="uk-UA" sz="2000"/>
              <a:t>Це серйозна загроза, що вимагає посилених заходів безпеки, таких як використання надійного шифрування та пильність при підключенні до мереж.</a:t>
            </a:r>
          </a:p>
        </p:txBody>
      </p:sp>
    </p:spTree>
    <p:extLst>
      <p:ext uri="{BB962C8B-B14F-4D97-AF65-F5344CB8AC3E}">
        <p14:creationId xmlns:p14="http://schemas.microsoft.com/office/powerpoint/2010/main" val="87267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27192-20FE-482F-83D0-A28AFB2A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Встановлення Recon-ng у Kali Linux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8321F1C-6088-4592-BDB7-3915EBF7F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Ось як встановити та налаштувати </a:t>
            </a:r>
            <a:r>
              <a:rPr lang="tr-TR" sz="2000" dirty="0"/>
              <a:t>Recon-ng </a:t>
            </a:r>
            <a:r>
              <a:rPr lang="uk-UA" sz="2000" dirty="0"/>
              <a:t>у </a:t>
            </a:r>
            <a:r>
              <a:rPr lang="tr-TR" sz="2000" dirty="0"/>
              <a:t>Kali Linux:</a:t>
            </a:r>
          </a:p>
          <a:p>
            <a:r>
              <a:rPr lang="tr-TR" sz="2000" dirty="0"/>
              <a:t>1. </a:t>
            </a:r>
            <a:r>
              <a:rPr lang="uk-UA" sz="2000" dirty="0"/>
              <a:t>Відкрийте термінал.</a:t>
            </a:r>
          </a:p>
          <a:p>
            <a:r>
              <a:rPr lang="uk-UA" sz="2000" dirty="0"/>
              <a:t>2. Клонуйте репозиторій </a:t>
            </a:r>
            <a:r>
              <a:rPr lang="tr-TR" sz="2000" dirty="0"/>
              <a:t>Recon-ng </a:t>
            </a:r>
            <a:r>
              <a:rPr lang="uk-UA" sz="2000" dirty="0"/>
              <a:t>за допомогою команди: </a:t>
            </a:r>
            <a:r>
              <a:rPr lang="tr-TR" sz="2000" dirty="0"/>
              <a:t>git clone https://github.com/lanmaster53/recon-ng.git.</a:t>
            </a:r>
          </a:p>
          <a:p>
            <a:r>
              <a:rPr lang="tr-TR" sz="2000" dirty="0"/>
              <a:t>3. </a:t>
            </a:r>
            <a:r>
              <a:rPr lang="uk-UA" sz="2000" dirty="0"/>
              <a:t>Перейдіть до клонованого каталогу: </a:t>
            </a:r>
            <a:r>
              <a:rPr lang="tr-TR" sz="2000" dirty="0"/>
              <a:t>cd recon-ng.</a:t>
            </a:r>
          </a:p>
          <a:p>
            <a:r>
              <a:rPr lang="tr-TR" sz="2000" dirty="0"/>
              <a:t>4. </a:t>
            </a:r>
            <a:r>
              <a:rPr lang="uk-UA" sz="2000" dirty="0"/>
              <a:t>Встановіть необхідні залежності: </a:t>
            </a:r>
            <a:r>
              <a:rPr lang="tr-TR" sz="2000" dirty="0"/>
              <a:t>pip3 install -r REQUIREMENTS.</a:t>
            </a:r>
          </a:p>
          <a:p>
            <a:r>
              <a:rPr lang="tr-TR" sz="2000" dirty="0"/>
              <a:t>5. </a:t>
            </a:r>
            <a:r>
              <a:rPr lang="uk-UA" sz="2000" dirty="0"/>
              <a:t>Запустіть </a:t>
            </a:r>
            <a:r>
              <a:rPr lang="tr-TR" sz="2000" dirty="0"/>
              <a:t>Recon-ng: ./recon-ng.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57900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29C42-DCE4-4385-8C91-E1FDE8D7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Встановлення </a:t>
            </a:r>
            <a:r>
              <a:rPr lang="tr-TR" dirty="0"/>
              <a:t>Recon-ng </a:t>
            </a:r>
            <a:r>
              <a:rPr lang="uk-UA" dirty="0"/>
              <a:t>на </a:t>
            </a:r>
            <a:r>
              <a:rPr lang="tr-TR" dirty="0"/>
              <a:t>Windows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8ED2CEB-C4A0-4C8E-85D5-5B4989F92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2000" dirty="0"/>
              <a:t>Якщо ви працюєте на </a:t>
            </a:r>
            <a:r>
              <a:rPr lang="tr-TR" sz="2000" dirty="0"/>
              <a:t>Windows, </a:t>
            </a:r>
            <a:r>
              <a:rPr lang="uk-UA" sz="2000" dirty="0"/>
              <a:t>встановлення </a:t>
            </a:r>
            <a:r>
              <a:rPr lang="tr-TR" sz="2000" dirty="0"/>
              <a:t>Recon-ng </a:t>
            </a:r>
            <a:r>
              <a:rPr lang="uk-UA" sz="2000" dirty="0"/>
              <a:t>також не </a:t>
            </a:r>
            <a:r>
              <a:rPr lang="uk-UA" sz="2000" dirty="0" err="1"/>
              <a:t>викличе</a:t>
            </a:r>
            <a:r>
              <a:rPr lang="uk-UA" sz="2000" dirty="0"/>
              <a:t> труднощів.</a:t>
            </a:r>
          </a:p>
          <a:p>
            <a:r>
              <a:rPr lang="uk-UA" sz="2000" dirty="0"/>
              <a:t>Для початку вам знадобиться </a:t>
            </a:r>
            <a:r>
              <a:rPr lang="tr-TR" sz="2000" dirty="0"/>
              <a:t>Python, </a:t>
            </a:r>
            <a:r>
              <a:rPr lang="uk-UA" sz="2000" dirty="0"/>
              <a:t>оскільки </a:t>
            </a:r>
            <a:r>
              <a:rPr lang="tr-TR" sz="2000" dirty="0"/>
              <a:t>Recon-ng </a:t>
            </a:r>
            <a:r>
              <a:rPr lang="uk-UA" sz="2000" dirty="0"/>
              <a:t>розроблено на основі цього мови програмування; найкраще підходить версія </a:t>
            </a:r>
            <a:r>
              <a:rPr lang="tr-TR" sz="2000" dirty="0"/>
              <a:t>Python 2.7.x, </a:t>
            </a:r>
            <a:r>
              <a:rPr lang="uk-UA" sz="2000" dirty="0"/>
              <a:t>яку можна завантажити з офіційного сайту </a:t>
            </a:r>
            <a:r>
              <a:rPr lang="tr-TR" sz="2000" dirty="0"/>
              <a:t>Python.</a:t>
            </a:r>
          </a:p>
          <a:p>
            <a:r>
              <a:rPr lang="uk-UA" sz="2000" dirty="0"/>
              <a:t>Під час встановлення обов’язково позначте опцію «Додати </a:t>
            </a:r>
            <a:r>
              <a:rPr lang="tr-TR" sz="2000" dirty="0"/>
              <a:t>Python </a:t>
            </a:r>
            <a:r>
              <a:rPr lang="uk-UA" sz="2000" dirty="0"/>
              <a:t>до </a:t>
            </a:r>
            <a:r>
              <a:rPr lang="tr-TR" sz="2000" dirty="0"/>
              <a:t>PATH», </a:t>
            </a:r>
            <a:r>
              <a:rPr lang="uk-UA" sz="2000" dirty="0"/>
              <a:t>щоб система могла знаходити його з будь-якого каталогу.</a:t>
            </a:r>
          </a:p>
        </p:txBody>
      </p:sp>
    </p:spTree>
    <p:extLst>
      <p:ext uri="{BB962C8B-B14F-4D97-AF65-F5344CB8AC3E}">
        <p14:creationId xmlns:p14="http://schemas.microsoft.com/office/powerpoint/2010/main" val="194169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C88D2-5BDB-4845-B382-D88EEC468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Встановлення </a:t>
            </a:r>
            <a:r>
              <a:rPr lang="tr-TR" dirty="0"/>
              <a:t>Recon-ng </a:t>
            </a:r>
            <a:r>
              <a:rPr lang="uk-UA" dirty="0"/>
              <a:t>на </a:t>
            </a:r>
            <a:r>
              <a:rPr lang="tr-TR" dirty="0"/>
              <a:t>Windows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E2DB62-B6D3-4B50-BE79-B8DA33AE6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800" dirty="0"/>
              <a:t>Після встановлення відкрийте командний рядок (знайдіть </a:t>
            </a:r>
            <a:r>
              <a:rPr lang="tr-TR" sz="2800" dirty="0"/>
              <a:t>cmd </a:t>
            </a:r>
            <a:r>
              <a:rPr lang="uk-UA" sz="2800" dirty="0"/>
              <a:t>у меню «Пуск») і виконайте команду </a:t>
            </a:r>
            <a:r>
              <a:rPr lang="tr-TR" sz="2800" dirty="0"/>
              <a:t>python --version, </a:t>
            </a:r>
            <a:r>
              <a:rPr lang="uk-UA" sz="2800" dirty="0"/>
              <a:t>щоб перевірити, чи встановлено </a:t>
            </a:r>
            <a:r>
              <a:rPr lang="tr-TR" sz="2800" dirty="0"/>
              <a:t>Python </a:t>
            </a:r>
            <a:r>
              <a:rPr lang="uk-UA" sz="2800" dirty="0"/>
              <a:t>правильно.</a:t>
            </a:r>
          </a:p>
          <a:p>
            <a:r>
              <a:rPr lang="uk-UA" sz="2800" dirty="0"/>
              <a:t>Якщо встановлення пройшло успішно, ви побачите номер версії </a:t>
            </a:r>
            <a:r>
              <a:rPr lang="tr-TR" sz="2800" dirty="0"/>
              <a:t>Python.</a:t>
            </a:r>
          </a:p>
          <a:p>
            <a:r>
              <a:rPr lang="uk-UA" sz="2800" dirty="0"/>
              <a:t>Далі встановіть </a:t>
            </a:r>
            <a:r>
              <a:rPr lang="tr-TR" sz="2800" dirty="0"/>
              <a:t>Recon-ng, </a:t>
            </a:r>
            <a:r>
              <a:rPr lang="uk-UA" sz="2800" dirty="0"/>
              <a:t>ввівши в командному рядку: </a:t>
            </a:r>
            <a:r>
              <a:rPr lang="tr-TR" sz="2800" dirty="0"/>
              <a:t>pip install recon-ng.</a:t>
            </a:r>
          </a:p>
          <a:p>
            <a:r>
              <a:rPr lang="uk-UA" sz="2800" dirty="0"/>
              <a:t>Після цього все готово до запуску: просто введіть </a:t>
            </a:r>
            <a:r>
              <a:rPr lang="tr-TR" sz="2800" dirty="0"/>
              <a:t>recon-ng.</a:t>
            </a:r>
            <a:endParaRPr lang="uk-UA" sz="28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148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C8DB0-8BDE-441E-B2C6-55CB30FC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Встановлення </a:t>
            </a:r>
            <a:r>
              <a:rPr lang="tr-TR"/>
              <a:t>Recon-ng </a:t>
            </a:r>
            <a:r>
              <a:rPr lang="uk-UA"/>
              <a:t>на </a:t>
            </a:r>
            <a:r>
              <a:rPr lang="tr-TR"/>
              <a:t>macOS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9F8FE6-A6EA-4466-8DE3-2D15A02F1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uk-UA" sz="2000" dirty="0"/>
              <a:t>Встановлення </a:t>
            </a:r>
            <a:r>
              <a:rPr lang="tr-TR" sz="2000" dirty="0"/>
              <a:t>Recon-ng </a:t>
            </a:r>
            <a:r>
              <a:rPr lang="uk-UA" sz="2000" dirty="0"/>
              <a:t>на </a:t>
            </a:r>
            <a:r>
              <a:rPr lang="tr-TR" sz="2000" dirty="0"/>
              <a:t>macOS </a:t>
            </a:r>
            <a:r>
              <a:rPr lang="uk-UA" sz="2000" dirty="0"/>
              <a:t>дещо відрізняється від процесу на </a:t>
            </a:r>
            <a:r>
              <a:rPr lang="tr-TR" sz="2000" dirty="0"/>
              <a:t>Windows.</a:t>
            </a:r>
          </a:p>
          <a:p>
            <a:r>
              <a:rPr lang="uk-UA" sz="2000" dirty="0"/>
              <a:t>Для початку вам знадобиться </a:t>
            </a:r>
            <a:r>
              <a:rPr lang="tr-TR" sz="2000" dirty="0"/>
              <a:t>Homebrew, </a:t>
            </a:r>
            <a:r>
              <a:rPr lang="uk-UA" sz="2000" dirty="0"/>
              <a:t>менеджер пакетів для </a:t>
            </a:r>
            <a:r>
              <a:rPr lang="tr-TR" sz="2000" dirty="0"/>
              <a:t>macOS, </a:t>
            </a:r>
            <a:r>
              <a:rPr lang="uk-UA" sz="2000" dirty="0"/>
              <a:t>який є справжнім універсальним інструментом для встановлення програм.</a:t>
            </a:r>
          </a:p>
          <a:p>
            <a:r>
              <a:rPr lang="uk-UA" sz="2000" dirty="0"/>
              <a:t>Відкрийте термінал (його можна знайти в розділі «Програми &gt; Утиліти») і виконайте команду: /</a:t>
            </a:r>
            <a:r>
              <a:rPr lang="tr-TR" sz="2000" dirty="0"/>
              <a:t>bin/bash -c "$(curl -fsSL https://raw.githubusercontent.com/Homebrew/install/HEAD/install.sh)".</a:t>
            </a:r>
          </a:p>
          <a:p>
            <a:r>
              <a:rPr lang="uk-UA" sz="2000" dirty="0"/>
              <a:t>Зазвичай у </a:t>
            </a:r>
            <a:r>
              <a:rPr lang="tr-TR" sz="2000" dirty="0"/>
              <a:t>macOS </a:t>
            </a:r>
            <a:r>
              <a:rPr lang="uk-UA" sz="2000" dirty="0"/>
              <a:t>уже встановлено </a:t>
            </a:r>
            <a:r>
              <a:rPr lang="tr-TR" sz="2000" dirty="0"/>
              <a:t>Python, </a:t>
            </a:r>
            <a:r>
              <a:rPr lang="uk-UA" sz="2000" dirty="0"/>
              <a:t>але його версія може бути застарілою; для </a:t>
            </a:r>
            <a:r>
              <a:rPr lang="tr-TR" sz="2000" dirty="0"/>
              <a:t>Recon-ng </a:t>
            </a:r>
            <a:r>
              <a:rPr lang="uk-UA" sz="2000" dirty="0"/>
              <a:t>потрібна версія </a:t>
            </a:r>
            <a:r>
              <a:rPr lang="tr-TR" sz="2000" dirty="0"/>
              <a:t>Python 2.7, </a:t>
            </a:r>
            <a:r>
              <a:rPr lang="uk-UA" sz="2000" dirty="0"/>
              <a:t>яку можна встановити через </a:t>
            </a:r>
            <a:r>
              <a:rPr lang="tr-TR" sz="2000" dirty="0"/>
              <a:t>Homebrew </a:t>
            </a:r>
            <a:r>
              <a:rPr lang="uk-UA" sz="2000" dirty="0"/>
              <a:t>командою: </a:t>
            </a:r>
            <a:r>
              <a:rPr lang="tr-TR" sz="2000" dirty="0"/>
              <a:t>brew install python@2.</a:t>
            </a:r>
          </a:p>
          <a:p>
            <a:r>
              <a:rPr lang="uk-UA" sz="2000" dirty="0"/>
              <a:t>Переконайтеся, що встановлення пройшло успішно, ввівши в терміналі </a:t>
            </a:r>
            <a:r>
              <a:rPr lang="tr-TR" sz="2000" dirty="0"/>
              <a:t>python2 --version.</a:t>
            </a:r>
          </a:p>
          <a:p>
            <a:r>
              <a:rPr lang="uk-UA" sz="2000" dirty="0"/>
              <a:t>Далі встановіть </a:t>
            </a:r>
            <a:r>
              <a:rPr lang="tr-TR" sz="2000" dirty="0"/>
              <a:t>Recon-ng </a:t>
            </a:r>
            <a:r>
              <a:rPr lang="uk-UA" sz="2000" dirty="0"/>
              <a:t>за допомогою менеджера пакетів </a:t>
            </a:r>
            <a:r>
              <a:rPr lang="tr-TR" sz="2000" dirty="0"/>
              <a:t>pip, </a:t>
            </a:r>
            <a:r>
              <a:rPr lang="uk-UA" sz="2000" dirty="0"/>
              <a:t>ввівши команду: </a:t>
            </a:r>
            <a:r>
              <a:rPr lang="tr-TR" sz="2000" dirty="0"/>
              <a:t>pip2 install recon-ng.</a:t>
            </a:r>
          </a:p>
          <a:p>
            <a:r>
              <a:rPr lang="uk-UA" sz="2000" dirty="0"/>
              <a:t>Після завершення встановлення запустіть </a:t>
            </a:r>
            <a:r>
              <a:rPr lang="tr-TR" sz="2000" dirty="0"/>
              <a:t>Recon-ng, </a:t>
            </a:r>
            <a:r>
              <a:rPr lang="uk-UA" sz="2000" dirty="0"/>
              <a:t>ввівши в терміналі команду </a:t>
            </a:r>
            <a:r>
              <a:rPr lang="tr-TR" sz="2000" dirty="0"/>
              <a:t>recon-ng, </a:t>
            </a:r>
            <a:r>
              <a:rPr lang="uk-UA" sz="2000" dirty="0"/>
              <a:t>і ви будете готові розпочати </a:t>
            </a:r>
            <a:r>
              <a:rPr lang="uk-UA" sz="2000" dirty="0" err="1"/>
              <a:t>кіберрозвідку</a:t>
            </a:r>
            <a:r>
              <a:rPr lang="uk-U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679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Небеса</Template>
  <TotalTime>640</TotalTime>
  <Words>4411</Words>
  <Application>Microsoft Office PowerPoint</Application>
  <PresentationFormat>Широкий екран</PresentationFormat>
  <Paragraphs>257</Paragraphs>
  <Slides>57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Небеса</vt:lpstr>
      <vt:lpstr>Вступ до інструментів OSINT</vt:lpstr>
      <vt:lpstr>Презентація PowerPoint</vt:lpstr>
      <vt:lpstr>Огляд ключових інструментів та тенденцій</vt:lpstr>
      <vt:lpstr>Вступ до Recon-ng та його можливостей</vt:lpstr>
      <vt:lpstr>Вступ до Recon-ng та його можливостей</vt:lpstr>
      <vt:lpstr>Встановлення Recon-ng у Kali Linux</vt:lpstr>
      <vt:lpstr>Встановлення Recon-ng на Windows</vt:lpstr>
      <vt:lpstr>Встановлення Recon-ng на Windows</vt:lpstr>
      <vt:lpstr>Встановлення Recon-ng на macOS</vt:lpstr>
      <vt:lpstr>Вступ до роботи з модулями Recon-ng</vt:lpstr>
      <vt:lpstr>Презентація PowerPoint</vt:lpstr>
      <vt:lpstr>Переваги використання робочих просторів</vt:lpstr>
      <vt:lpstr>Презентація PowerPoint</vt:lpstr>
      <vt:lpstr>Робота з модулями Recon-ng</vt:lpstr>
      <vt:lpstr>Налаштування та запуск модулів</vt:lpstr>
      <vt:lpstr>Презентація PowerPoint</vt:lpstr>
      <vt:lpstr>Вступ до Maltego та його можливостей</vt:lpstr>
      <vt:lpstr>Презентація PowerPoint</vt:lpstr>
      <vt:lpstr>Початок роботи з Maltego в OSINT</vt:lpstr>
      <vt:lpstr>Презентація PowerPoint</vt:lpstr>
      <vt:lpstr>Налаштування трансформацій у Maltego</vt:lpstr>
      <vt:lpstr>Презентація PowerPoint</vt:lpstr>
      <vt:lpstr>Аналіз даних і запуск трансформацій</vt:lpstr>
      <vt:lpstr>Презентація PowerPoint</vt:lpstr>
      <vt:lpstr>Презентація PowerPoint</vt:lpstr>
      <vt:lpstr>Початок пошуку інфраструктури в Maltego</vt:lpstr>
      <vt:lpstr>Аналіз пов’язаних доменів і серверів</vt:lpstr>
      <vt:lpstr>Групування даних і виявлення зв’язків</vt:lpstr>
      <vt:lpstr>Презентація PowerPoint</vt:lpstr>
      <vt:lpstr>Результати аналізу інфраструктури</vt:lpstr>
      <vt:lpstr>Вступ до Shodan та його можливостей</vt:lpstr>
      <vt:lpstr>Початок роботи з Shodan</vt:lpstr>
      <vt:lpstr>Презентація PowerPoint</vt:lpstr>
      <vt:lpstr>Презентація PowerPoint</vt:lpstr>
      <vt:lpstr>Пошук пристроїв і виявлення вразливостей</vt:lpstr>
      <vt:lpstr>Презентація PowerPoint</vt:lpstr>
      <vt:lpstr>Дослідження баз даних і пристроїв IoT</vt:lpstr>
      <vt:lpstr>webcam has_screenshot:true country:"RU" </vt:lpstr>
      <vt:lpstr>Презентація PowerPoint</vt:lpstr>
      <vt:lpstr>Презентація PowerPoint</vt:lpstr>
      <vt:lpstr>Використання API та додаткові можливості Shodan</vt:lpstr>
      <vt:lpstr>Презентація PowerPoint</vt:lpstr>
      <vt:lpstr>Вступ до Trace Labs та її можливостей</vt:lpstr>
      <vt:lpstr>Презентація PowerPoint</vt:lpstr>
      <vt:lpstr>Унікальний підхід Trace Labs до пошуку людей</vt:lpstr>
      <vt:lpstr>Вступ до Aircrack-ng та його значення для OSINT</vt:lpstr>
      <vt:lpstr>Огляд інструментів Aircrack-ng</vt:lpstr>
      <vt:lpstr>Використання Airmon-ng для моніторингу Wi-Fi</vt:lpstr>
      <vt:lpstr>Робота з Airodump-ng для аналізу мереж</vt:lpstr>
      <vt:lpstr>Aireplay-ng: Моделювання атак на бездротові мережі</vt:lpstr>
      <vt:lpstr>Презентація PowerPoint</vt:lpstr>
      <vt:lpstr>Aircrack-ng: Аналіз безпеки мереж</vt:lpstr>
      <vt:lpstr>Презентація PowerPoint</vt:lpstr>
      <vt:lpstr>Airbase-ng: Створення фальшивих точок доступу</vt:lpstr>
      <vt:lpstr>Airgraph-ng: Візуалізація мережевих даних</vt:lpstr>
      <vt:lpstr>Пошук прихованих мереж</vt:lpstr>
      <vt:lpstr>Захист від атак MitM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інструментів OSINT</dc:title>
  <dc:creator>Слюсар Вадим Миколайович</dc:creator>
  <cp:lastModifiedBy>Слюсар Вадим Миколайович</cp:lastModifiedBy>
  <cp:revision>14</cp:revision>
  <dcterms:created xsi:type="dcterms:W3CDTF">2025-10-27T22:56:24Z</dcterms:created>
  <dcterms:modified xsi:type="dcterms:W3CDTF">2025-10-28T09:52:12Z</dcterms:modified>
</cp:coreProperties>
</file>