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93" r:id="rId6"/>
    <p:sldId id="262" r:id="rId7"/>
    <p:sldId id="306" r:id="rId8"/>
    <p:sldId id="307" r:id="rId9"/>
    <p:sldId id="308" r:id="rId10"/>
    <p:sldId id="309" r:id="rId11"/>
    <p:sldId id="310" r:id="rId12"/>
    <p:sldId id="311" r:id="rId13"/>
    <p:sldId id="312" r:id="rId14"/>
    <p:sldId id="265" r:id="rId15"/>
    <p:sldId id="264" r:id="rId16"/>
    <p:sldId id="266" r:id="rId17"/>
    <p:sldId id="263" r:id="rId18"/>
    <p:sldId id="313" r:id="rId19"/>
    <p:sldId id="314" r:id="rId20"/>
    <p:sldId id="315" r:id="rId21"/>
    <p:sldId id="267" r:id="rId22"/>
    <p:sldId id="316" r:id="rId23"/>
    <p:sldId id="257" r:id="rId24"/>
    <p:sldId id="317" r:id="rId25"/>
    <p:sldId id="268" r:id="rId26"/>
    <p:sldId id="269" r:id="rId27"/>
    <p:sldId id="270" r:id="rId28"/>
    <p:sldId id="271" r:id="rId29"/>
    <p:sldId id="318" r:id="rId30"/>
    <p:sldId id="272" r:id="rId31"/>
    <p:sldId id="273" r:id="rId32"/>
    <p:sldId id="275" r:id="rId33"/>
    <p:sldId id="276" r:id="rId34"/>
    <p:sldId id="319" r:id="rId35"/>
    <p:sldId id="277" r:id="rId36"/>
    <p:sldId id="320" r:id="rId37"/>
    <p:sldId id="321" r:id="rId38"/>
    <p:sldId id="322" r:id="rId39"/>
    <p:sldId id="323" r:id="rId40"/>
    <p:sldId id="324" r:id="rId41"/>
    <p:sldId id="326" r:id="rId42"/>
    <p:sldId id="327" r:id="rId43"/>
    <p:sldId id="325" r:id="rId44"/>
    <p:sldId id="278" r:id="rId45"/>
    <p:sldId id="295" r:id="rId46"/>
    <p:sldId id="280" r:id="rId47"/>
    <p:sldId id="281" r:id="rId48"/>
    <p:sldId id="282" r:id="rId49"/>
    <p:sldId id="328" r:id="rId50"/>
    <p:sldId id="283" r:id="rId51"/>
    <p:sldId id="285" r:id="rId52"/>
    <p:sldId id="329" r:id="rId53"/>
    <p:sldId id="286" r:id="rId54"/>
    <p:sldId id="296" r:id="rId55"/>
    <p:sldId id="330" r:id="rId56"/>
    <p:sldId id="297" r:id="rId57"/>
    <p:sldId id="287" r:id="rId58"/>
    <p:sldId id="288" r:id="rId59"/>
    <p:sldId id="298" r:id="rId60"/>
    <p:sldId id="292"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54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10/18/2018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73492" y="1455670"/>
            <a:ext cx="8915399" cy="2262781"/>
          </a:xfrm>
        </p:spPr>
        <p:txBody>
          <a:bodyPr/>
          <a:lstStyle/>
          <a:p>
            <a:pPr algn="ctr"/>
            <a:r>
              <a:rPr lang="ru-RU" b="1" dirty="0" smtClean="0"/>
              <a:t>ЖИТЛОВО-КОМУНАЛЬНЕ ГОСПОДАРСТВО</a:t>
            </a:r>
            <a:endParaRPr lang="ru-RU" b="1" dirty="0"/>
          </a:p>
        </p:txBody>
      </p:sp>
    </p:spTree>
    <p:extLst>
      <p:ext uri="{BB962C8B-B14F-4D97-AF65-F5344CB8AC3E}">
        <p14:creationId xmlns:p14="http://schemas.microsoft.com/office/powerpoint/2010/main" val="402713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28604" y="1953296"/>
            <a:ext cx="8915400" cy="3777622"/>
          </a:xfrm>
        </p:spPr>
        <p:txBody>
          <a:bodyPr/>
          <a:lstStyle/>
          <a:p>
            <a:r>
              <a:rPr lang="ru-RU" sz="3200" dirty="0" err="1" smtClean="0"/>
              <a:t>Тимчасові</a:t>
            </a:r>
            <a:r>
              <a:rPr lang="ru-RU" sz="3200" dirty="0" smtClean="0"/>
              <a:t>;</a:t>
            </a:r>
          </a:p>
          <a:p>
            <a:r>
              <a:rPr lang="ru-RU" sz="3200" dirty="0" err="1" smtClean="0"/>
              <a:t>Постійні</a:t>
            </a:r>
            <a:r>
              <a:rPr lang="ru-RU" sz="3200" dirty="0" smtClean="0"/>
              <a:t>.</a:t>
            </a:r>
          </a:p>
        </p:txBody>
      </p:sp>
      <p:sp>
        <p:nvSpPr>
          <p:cNvPr id="5" name="Заголовок 1"/>
          <p:cNvSpPr>
            <a:spLocks noGrp="1"/>
          </p:cNvSpPr>
          <p:nvPr>
            <p:ph type="title"/>
          </p:nvPr>
        </p:nvSpPr>
        <p:spPr>
          <a:xfrm>
            <a:off x="1884586" y="340774"/>
            <a:ext cx="9925339" cy="1280890"/>
          </a:xfrm>
        </p:spPr>
        <p:txBody>
          <a:bodyPr>
            <a:noAutofit/>
          </a:bodyPr>
          <a:lstStyle/>
          <a:p>
            <a:r>
              <a:rPr lang="ru-RU" sz="4400" b="1" dirty="0" smtClean="0"/>
              <a:t>За </a:t>
            </a:r>
            <a:r>
              <a:rPr lang="ru-RU" sz="4400" b="1" dirty="0" err="1" smtClean="0"/>
              <a:t>тривалістю</a:t>
            </a:r>
            <a:r>
              <a:rPr lang="ru-RU" sz="4400" b="1" dirty="0" smtClean="0"/>
              <a:t> </a:t>
            </a:r>
            <a:r>
              <a:rPr lang="ru-RU" sz="4400" b="1" dirty="0" err="1" smtClean="0"/>
              <a:t>дії</a:t>
            </a:r>
            <a:r>
              <a:rPr lang="ru-RU" sz="4400" b="1" dirty="0" smtClean="0"/>
              <a:t>:</a:t>
            </a:r>
            <a:endParaRPr lang="ru-RU" sz="44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373" y="2397225"/>
            <a:ext cx="6033686" cy="397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42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151330" y="1303205"/>
            <a:ext cx="8915400" cy="3777622"/>
          </a:xfrm>
        </p:spPr>
        <p:txBody>
          <a:bodyPr/>
          <a:lstStyle/>
          <a:p>
            <a:r>
              <a:rPr lang="ru-RU" sz="3200" dirty="0" smtClean="0"/>
              <a:t>З </a:t>
            </a:r>
            <a:r>
              <a:rPr lang="ru-RU" sz="3200" dirty="0" err="1" smtClean="0"/>
              <a:t>використанням</a:t>
            </a:r>
            <a:r>
              <a:rPr lang="ru-RU" sz="3200" dirty="0" smtClean="0"/>
              <a:t> </a:t>
            </a:r>
            <a:r>
              <a:rPr lang="ru-RU" sz="3200" dirty="0" err="1" smtClean="0"/>
              <a:t>підземних</a:t>
            </a:r>
            <a:r>
              <a:rPr lang="ru-RU" sz="3200" dirty="0" smtClean="0"/>
              <a:t> вод;</a:t>
            </a:r>
          </a:p>
          <a:p>
            <a:r>
              <a:rPr lang="ru-RU" sz="3200" dirty="0"/>
              <a:t>З </a:t>
            </a:r>
            <a:r>
              <a:rPr lang="ru-RU" sz="3200" dirty="0" err="1" smtClean="0"/>
              <a:t>використанням</a:t>
            </a:r>
            <a:r>
              <a:rPr lang="ru-RU" sz="3200" dirty="0" smtClean="0"/>
              <a:t> </a:t>
            </a:r>
            <a:r>
              <a:rPr lang="ru-RU" sz="3200" dirty="0" err="1" smtClean="0"/>
              <a:t>поверхневих</a:t>
            </a:r>
            <a:r>
              <a:rPr lang="ru-RU" sz="3200" dirty="0" smtClean="0"/>
              <a:t> </a:t>
            </a:r>
            <a:r>
              <a:rPr lang="ru-RU" sz="3200" dirty="0"/>
              <a:t>вод</a:t>
            </a:r>
            <a:r>
              <a:rPr lang="ru-RU" sz="3200" dirty="0" smtClean="0"/>
              <a:t>.</a:t>
            </a:r>
          </a:p>
        </p:txBody>
      </p:sp>
      <p:sp>
        <p:nvSpPr>
          <p:cNvPr id="5" name="Заголовок 1"/>
          <p:cNvSpPr>
            <a:spLocks noGrp="1"/>
          </p:cNvSpPr>
          <p:nvPr>
            <p:ph type="title"/>
          </p:nvPr>
        </p:nvSpPr>
        <p:spPr>
          <a:xfrm>
            <a:off x="1884586" y="340774"/>
            <a:ext cx="9925339" cy="1280890"/>
          </a:xfrm>
        </p:spPr>
        <p:txBody>
          <a:bodyPr>
            <a:noAutofit/>
          </a:bodyPr>
          <a:lstStyle/>
          <a:p>
            <a:r>
              <a:rPr lang="ru-RU" sz="4400" b="1" dirty="0" smtClean="0"/>
              <a:t>За типом природного </a:t>
            </a:r>
            <a:r>
              <a:rPr lang="ru-RU" sz="4400" b="1" dirty="0" err="1" smtClean="0"/>
              <a:t>джерела</a:t>
            </a:r>
            <a:r>
              <a:rPr lang="ru-RU" sz="4400" b="1" dirty="0" smtClean="0"/>
              <a:t>:</a:t>
            </a:r>
            <a:endParaRPr lang="ru-RU" sz="44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725" y="2794716"/>
            <a:ext cx="6049072" cy="355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78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28604" y="1953296"/>
            <a:ext cx="8915400" cy="3777622"/>
          </a:xfrm>
        </p:spPr>
        <p:txBody>
          <a:bodyPr/>
          <a:lstStyle/>
          <a:p>
            <a:r>
              <a:rPr lang="ru-RU" sz="3200" dirty="0" err="1" smtClean="0"/>
              <a:t>Прямоточні</a:t>
            </a:r>
            <a:r>
              <a:rPr lang="ru-RU" sz="3200" dirty="0" smtClean="0"/>
              <a:t>;</a:t>
            </a:r>
          </a:p>
          <a:p>
            <a:r>
              <a:rPr lang="ru-RU" sz="3200" dirty="0" err="1" smtClean="0"/>
              <a:t>Зворотні</a:t>
            </a:r>
            <a:r>
              <a:rPr lang="ru-RU" sz="3200" dirty="0" smtClean="0"/>
              <a:t>;</a:t>
            </a:r>
          </a:p>
          <a:p>
            <a:r>
              <a:rPr lang="ru-RU" sz="3200" dirty="0" smtClean="0"/>
              <a:t>З </a:t>
            </a:r>
            <a:r>
              <a:rPr lang="ru-RU" sz="3200" dirty="0" err="1" smtClean="0"/>
              <a:t>повторним</a:t>
            </a:r>
            <a:r>
              <a:rPr lang="ru-RU" sz="3200" dirty="0" smtClean="0"/>
              <a:t> </a:t>
            </a:r>
            <a:r>
              <a:rPr lang="ru-RU" sz="3200" dirty="0" err="1" smtClean="0"/>
              <a:t>використанням</a:t>
            </a:r>
            <a:r>
              <a:rPr lang="ru-RU" sz="3200" dirty="0" smtClean="0"/>
              <a:t> води.</a:t>
            </a:r>
          </a:p>
        </p:txBody>
      </p:sp>
      <p:sp>
        <p:nvSpPr>
          <p:cNvPr id="5" name="Заголовок 1"/>
          <p:cNvSpPr>
            <a:spLocks noGrp="1"/>
          </p:cNvSpPr>
          <p:nvPr>
            <p:ph type="title"/>
          </p:nvPr>
        </p:nvSpPr>
        <p:spPr>
          <a:xfrm>
            <a:off x="1884586" y="340774"/>
            <a:ext cx="9925339" cy="1280890"/>
          </a:xfrm>
        </p:spPr>
        <p:txBody>
          <a:bodyPr>
            <a:noAutofit/>
          </a:bodyPr>
          <a:lstStyle/>
          <a:p>
            <a:r>
              <a:rPr lang="ru-RU" sz="4400" b="1" dirty="0" smtClean="0"/>
              <a:t>За характером </a:t>
            </a:r>
            <a:r>
              <a:rPr lang="ru-RU" sz="4400" b="1" dirty="0" err="1" smtClean="0"/>
              <a:t>використання</a:t>
            </a:r>
            <a:r>
              <a:rPr lang="ru-RU" sz="4400" b="1" dirty="0" smtClean="0"/>
              <a:t> води:</a:t>
            </a:r>
            <a:endParaRPr lang="ru-RU" sz="44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524" y="3825026"/>
            <a:ext cx="3306641" cy="269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78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28604" y="1953296"/>
            <a:ext cx="8915400" cy="3777622"/>
          </a:xfrm>
        </p:spPr>
        <p:txBody>
          <a:bodyPr/>
          <a:lstStyle/>
          <a:p>
            <a:r>
              <a:rPr lang="ru-RU" sz="3200" dirty="0" err="1" smtClean="0"/>
              <a:t>Водопровід</a:t>
            </a:r>
            <a:r>
              <a:rPr lang="ru-RU" sz="3200" dirty="0" smtClean="0"/>
              <a:t> </a:t>
            </a:r>
            <a:r>
              <a:rPr lang="ru-RU" sz="3200" dirty="0" err="1" smtClean="0"/>
              <a:t>першої</a:t>
            </a:r>
            <a:r>
              <a:rPr lang="ru-RU" sz="3200" dirty="0" smtClean="0"/>
              <a:t> </a:t>
            </a:r>
            <a:r>
              <a:rPr lang="ru-RU" sz="3200" dirty="0" err="1" smtClean="0"/>
              <a:t>категорії</a:t>
            </a:r>
            <a:r>
              <a:rPr lang="ru-RU" sz="3200" dirty="0" smtClean="0"/>
              <a:t>;</a:t>
            </a:r>
          </a:p>
          <a:p>
            <a:r>
              <a:rPr lang="ru-RU" sz="3200" dirty="0" err="1"/>
              <a:t>Водопровід</a:t>
            </a:r>
            <a:r>
              <a:rPr lang="ru-RU" sz="3200" dirty="0"/>
              <a:t> </a:t>
            </a:r>
            <a:r>
              <a:rPr lang="ru-RU" sz="3200" dirty="0" err="1" smtClean="0"/>
              <a:t>другої</a:t>
            </a:r>
            <a:r>
              <a:rPr lang="ru-RU" sz="3200" dirty="0" smtClean="0"/>
              <a:t> </a:t>
            </a:r>
            <a:r>
              <a:rPr lang="ru-RU" sz="3200" dirty="0" err="1"/>
              <a:t>категорії</a:t>
            </a:r>
            <a:r>
              <a:rPr lang="ru-RU" sz="3200" dirty="0"/>
              <a:t> </a:t>
            </a:r>
            <a:r>
              <a:rPr lang="ru-RU" sz="3200" dirty="0" smtClean="0"/>
              <a:t>;</a:t>
            </a:r>
          </a:p>
          <a:p>
            <a:r>
              <a:rPr lang="ru-RU" sz="3200" dirty="0" err="1"/>
              <a:t>Водопровід</a:t>
            </a:r>
            <a:r>
              <a:rPr lang="ru-RU" sz="3200" dirty="0"/>
              <a:t> </a:t>
            </a:r>
            <a:r>
              <a:rPr lang="ru-RU" sz="3200" dirty="0" err="1" smtClean="0"/>
              <a:t>третьої</a:t>
            </a:r>
            <a:r>
              <a:rPr lang="ru-RU" sz="3200" dirty="0" smtClean="0"/>
              <a:t> </a:t>
            </a:r>
            <a:r>
              <a:rPr lang="ru-RU" sz="3200" dirty="0" err="1"/>
              <a:t>категорії</a:t>
            </a:r>
            <a:r>
              <a:rPr lang="ru-RU" sz="3200" dirty="0" smtClean="0"/>
              <a:t>.</a:t>
            </a:r>
          </a:p>
        </p:txBody>
      </p:sp>
      <p:sp>
        <p:nvSpPr>
          <p:cNvPr id="5" name="Заголовок 1"/>
          <p:cNvSpPr>
            <a:spLocks noGrp="1"/>
          </p:cNvSpPr>
          <p:nvPr>
            <p:ph type="title"/>
          </p:nvPr>
        </p:nvSpPr>
        <p:spPr>
          <a:xfrm>
            <a:off x="1884586" y="340774"/>
            <a:ext cx="9925339" cy="1280890"/>
          </a:xfrm>
        </p:spPr>
        <p:txBody>
          <a:bodyPr>
            <a:noAutofit/>
          </a:bodyPr>
          <a:lstStyle/>
          <a:p>
            <a:r>
              <a:rPr lang="ru-RU" sz="4400" b="1" dirty="0" smtClean="0"/>
              <a:t>За </a:t>
            </a:r>
            <a:r>
              <a:rPr lang="ru-RU" sz="4400" b="1" dirty="0" err="1" smtClean="0"/>
              <a:t>надійністю</a:t>
            </a:r>
            <a:r>
              <a:rPr lang="ru-RU" sz="4400" b="1" dirty="0" smtClean="0"/>
              <a:t> </a:t>
            </a:r>
            <a:r>
              <a:rPr lang="ru-RU" sz="4400" b="1" dirty="0" err="1" smtClean="0"/>
              <a:t>забезпечення</a:t>
            </a:r>
            <a:r>
              <a:rPr lang="ru-RU" sz="4400" b="1" dirty="0" smtClean="0"/>
              <a:t> </a:t>
            </a:r>
            <a:r>
              <a:rPr lang="ru-RU" sz="4400" b="1" dirty="0" err="1" smtClean="0"/>
              <a:t>подавання</a:t>
            </a:r>
            <a:r>
              <a:rPr lang="ru-RU" sz="4400" b="1" dirty="0" smtClean="0"/>
              <a:t> води:</a:t>
            </a:r>
            <a:endParaRPr lang="ru-RU" sz="44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657" y="3950237"/>
            <a:ext cx="3920543" cy="261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62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4587" y="289259"/>
            <a:ext cx="10015492" cy="1410752"/>
          </a:xfrm>
        </p:spPr>
        <p:txBody>
          <a:bodyPr>
            <a:normAutofit fontScale="90000"/>
          </a:bodyPr>
          <a:lstStyle/>
          <a:p>
            <a:r>
              <a:rPr lang="ru-RU" b="1" dirty="0" err="1"/>
              <a:t>Згідно</a:t>
            </a:r>
            <a:r>
              <a:rPr lang="ru-RU" b="1" dirty="0"/>
              <a:t> з СНІП 2.04.02-84 </a:t>
            </a:r>
            <a:r>
              <a:rPr lang="ru-RU" b="1" dirty="0" err="1"/>
              <a:t>централізовані</a:t>
            </a:r>
            <a:r>
              <a:rPr lang="ru-RU" b="1" dirty="0"/>
              <a:t> </a:t>
            </a:r>
            <a:r>
              <a:rPr lang="ru-RU" b="1" dirty="0" err="1"/>
              <a:t>системи</a:t>
            </a:r>
            <a:r>
              <a:rPr lang="ru-RU" b="1" dirty="0"/>
              <a:t> </a:t>
            </a:r>
            <a:r>
              <a:rPr lang="ru-RU" b="1" dirty="0" err="1"/>
              <a:t>водопостачання</a:t>
            </a:r>
            <a:r>
              <a:rPr lang="ru-RU" b="1" dirty="0"/>
              <a:t> за </a:t>
            </a:r>
            <a:r>
              <a:rPr lang="ru-RU" b="1" dirty="0" err="1"/>
              <a:t>надійністю</a:t>
            </a:r>
            <a:r>
              <a:rPr lang="ru-RU" b="1" dirty="0"/>
              <a:t> </a:t>
            </a:r>
            <a:r>
              <a:rPr lang="ru-RU" b="1" dirty="0" err="1"/>
              <a:t>забезпечення</a:t>
            </a:r>
            <a:r>
              <a:rPr lang="ru-RU" b="1" dirty="0"/>
              <a:t> водою </a:t>
            </a:r>
            <a:r>
              <a:rPr lang="ru-RU" b="1" dirty="0" err="1"/>
              <a:t>поділяються</a:t>
            </a:r>
            <a:r>
              <a:rPr lang="ru-RU" b="1" dirty="0"/>
              <a:t> на три </a:t>
            </a:r>
            <a:r>
              <a:rPr lang="ru-RU" b="1" dirty="0" err="1" smtClean="0"/>
              <a:t>категорії</a:t>
            </a:r>
            <a:r>
              <a:rPr lang="ru-RU" b="1" dirty="0" smtClean="0"/>
              <a:t>:</a:t>
            </a:r>
            <a:endParaRPr lang="ru-RU" b="1" dirty="0"/>
          </a:p>
        </p:txBody>
      </p:sp>
      <p:sp>
        <p:nvSpPr>
          <p:cNvPr id="3" name="Объект 2"/>
          <p:cNvSpPr>
            <a:spLocks noGrp="1"/>
          </p:cNvSpPr>
          <p:nvPr>
            <p:ph idx="1"/>
          </p:nvPr>
        </p:nvSpPr>
        <p:spPr>
          <a:xfrm>
            <a:off x="1996784" y="2532845"/>
            <a:ext cx="8915400" cy="3777622"/>
          </a:xfrm>
        </p:spPr>
        <p:txBody>
          <a:bodyPr>
            <a:normAutofit/>
          </a:bodyPr>
          <a:lstStyle/>
          <a:p>
            <a:pPr marL="0" indent="0">
              <a:buNone/>
            </a:pPr>
            <a:r>
              <a:rPr lang="uk-UA" sz="2400" b="1" dirty="0" smtClean="0"/>
              <a:t>Водопровід </a:t>
            </a:r>
            <a:r>
              <a:rPr lang="uk-UA" sz="2400" b="1" dirty="0"/>
              <a:t>першої категорії </a:t>
            </a:r>
            <a:r>
              <a:rPr lang="uk-UA" sz="2400" dirty="0"/>
              <a:t>– допускається зменшення подавання води на господарсько-питні потреби до 30% розрахункових витрат, на виробничі потреби – до рівня, що визначається аварійним графіком роботи підприємств; тривалість такого зменшення подавання води допускається до 3 діб. Зменшення подавання води нижче зазначеної межі або взагалі перерва в її постачанні допускається на період до 10 хв., які потрібні для відключення пошкоджених і підключення резервних елементів системи; </a:t>
            </a:r>
          </a:p>
        </p:txBody>
      </p:sp>
    </p:spTree>
    <p:extLst>
      <p:ext uri="{BB962C8B-B14F-4D97-AF65-F5344CB8AC3E}">
        <p14:creationId xmlns:p14="http://schemas.microsoft.com/office/powerpoint/2010/main" val="32125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89212" y="425003"/>
            <a:ext cx="8915400" cy="5486219"/>
          </a:xfrm>
        </p:spPr>
        <p:txBody>
          <a:bodyPr>
            <a:noAutofit/>
          </a:bodyPr>
          <a:lstStyle/>
          <a:p>
            <a:pPr marL="0" indent="0">
              <a:buNone/>
            </a:pPr>
            <a:r>
              <a:rPr lang="ru-RU" sz="2800" b="1" dirty="0" err="1" smtClean="0"/>
              <a:t>Водопровід</a:t>
            </a:r>
            <a:r>
              <a:rPr lang="ru-RU" sz="2800" b="1" dirty="0" smtClean="0"/>
              <a:t> </a:t>
            </a:r>
            <a:r>
              <a:rPr lang="ru-RU" sz="2800" b="1" dirty="0" err="1"/>
              <a:t>другої</a:t>
            </a:r>
            <a:r>
              <a:rPr lang="ru-RU" sz="2800" b="1" dirty="0"/>
              <a:t> </a:t>
            </a:r>
            <a:r>
              <a:rPr lang="ru-RU" sz="2800" b="1" dirty="0" err="1"/>
              <a:t>категорії</a:t>
            </a:r>
            <a:r>
              <a:rPr lang="ru-RU" sz="2800" b="1" dirty="0"/>
              <a:t> </a:t>
            </a:r>
            <a:r>
              <a:rPr lang="ru-RU" sz="2800" dirty="0"/>
              <a:t>– </a:t>
            </a:r>
            <a:r>
              <a:rPr lang="ru-RU" sz="2800" dirty="0" err="1"/>
              <a:t>допускається</a:t>
            </a:r>
            <a:r>
              <a:rPr lang="ru-RU" sz="2800" dirty="0"/>
              <a:t> </a:t>
            </a:r>
            <a:r>
              <a:rPr lang="ru-RU" sz="2800" dirty="0" err="1"/>
              <a:t>зменшення</a:t>
            </a:r>
            <a:r>
              <a:rPr lang="ru-RU" sz="2800" dirty="0"/>
              <a:t> </a:t>
            </a:r>
            <a:r>
              <a:rPr lang="ru-RU" sz="2800" dirty="0" err="1"/>
              <a:t>подавання</a:t>
            </a:r>
            <a:r>
              <a:rPr lang="ru-RU" sz="2800" dirty="0"/>
              <a:t> води </a:t>
            </a:r>
            <a:r>
              <a:rPr lang="ru-RU" sz="2800" dirty="0" err="1"/>
              <a:t>таке</a:t>
            </a:r>
            <a:r>
              <a:rPr lang="ru-RU" sz="2800" dirty="0"/>
              <a:t> </a:t>
            </a:r>
            <a:r>
              <a:rPr lang="ru-RU" sz="2800" dirty="0" err="1"/>
              <a:t>саме</a:t>
            </a:r>
            <a:r>
              <a:rPr lang="ru-RU" sz="2800" dirty="0"/>
              <a:t>, як і для </a:t>
            </a:r>
            <a:r>
              <a:rPr lang="ru-RU" sz="2800" dirty="0" err="1"/>
              <a:t>першої</a:t>
            </a:r>
            <a:r>
              <a:rPr lang="ru-RU" sz="2800" dirty="0"/>
              <a:t> </a:t>
            </a:r>
            <a:r>
              <a:rPr lang="ru-RU" sz="2800" dirty="0" err="1"/>
              <a:t>категорії</a:t>
            </a:r>
            <a:r>
              <a:rPr lang="ru-RU" sz="2800" dirty="0"/>
              <a:t>, але </a:t>
            </a:r>
            <a:r>
              <a:rPr lang="ru-RU" sz="2800" dirty="0" err="1"/>
              <a:t>період</a:t>
            </a:r>
            <a:r>
              <a:rPr lang="ru-RU" sz="2800" dirty="0"/>
              <a:t> </a:t>
            </a:r>
            <a:r>
              <a:rPr lang="ru-RU" sz="2800" dirty="0" err="1"/>
              <a:t>зменшення</a:t>
            </a:r>
            <a:r>
              <a:rPr lang="ru-RU" sz="2800" dirty="0"/>
              <a:t> водо– </a:t>
            </a:r>
            <a:r>
              <a:rPr lang="ru-RU" sz="2800" dirty="0" err="1"/>
              <a:t>постачання</a:t>
            </a:r>
            <a:r>
              <a:rPr lang="ru-RU" sz="2800" dirty="0"/>
              <a:t> </a:t>
            </a:r>
            <a:r>
              <a:rPr lang="ru-RU" sz="2800" dirty="0" err="1"/>
              <a:t>може</a:t>
            </a:r>
            <a:r>
              <a:rPr lang="ru-RU" sz="2800" dirty="0"/>
              <a:t> </a:t>
            </a:r>
            <a:r>
              <a:rPr lang="ru-RU" sz="2800" dirty="0" err="1"/>
              <a:t>тривати</a:t>
            </a:r>
            <a:r>
              <a:rPr lang="ru-RU" sz="2800" dirty="0"/>
              <a:t> до 10 </a:t>
            </a:r>
            <a:r>
              <a:rPr lang="ru-RU" sz="2800" dirty="0" err="1"/>
              <a:t>діб</a:t>
            </a:r>
            <a:r>
              <a:rPr lang="ru-RU" sz="2800" dirty="0"/>
              <a:t>. </a:t>
            </a:r>
            <a:r>
              <a:rPr lang="ru-RU" sz="2800" dirty="0" err="1"/>
              <a:t>Перерва</a:t>
            </a:r>
            <a:r>
              <a:rPr lang="ru-RU" sz="2800" dirty="0"/>
              <a:t> </a:t>
            </a:r>
            <a:r>
              <a:rPr lang="ru-RU" sz="2800" dirty="0" err="1"/>
              <a:t>або</a:t>
            </a:r>
            <a:r>
              <a:rPr lang="ru-RU" sz="2800" dirty="0"/>
              <a:t> </a:t>
            </a:r>
            <a:r>
              <a:rPr lang="ru-RU" sz="2800" dirty="0" err="1"/>
              <a:t>зниження</a:t>
            </a:r>
            <a:r>
              <a:rPr lang="ru-RU" sz="2800" dirty="0"/>
              <a:t> </a:t>
            </a:r>
            <a:r>
              <a:rPr lang="ru-RU" sz="2800" dirty="0" err="1"/>
              <a:t>подавання</a:t>
            </a:r>
            <a:r>
              <a:rPr lang="ru-RU" sz="2800" dirty="0"/>
              <a:t> води </a:t>
            </a:r>
            <a:r>
              <a:rPr lang="ru-RU" sz="2800" dirty="0" err="1"/>
              <a:t>нижче</a:t>
            </a:r>
            <a:r>
              <a:rPr lang="ru-RU" sz="2800" dirty="0"/>
              <a:t> </a:t>
            </a:r>
            <a:r>
              <a:rPr lang="ru-RU" sz="2800" dirty="0" err="1"/>
              <a:t>зазначеного</a:t>
            </a:r>
            <a:r>
              <a:rPr lang="ru-RU" sz="2800" dirty="0"/>
              <a:t> </a:t>
            </a:r>
            <a:r>
              <a:rPr lang="ru-RU" sz="2800" dirty="0" err="1"/>
              <a:t>рівня</a:t>
            </a:r>
            <a:r>
              <a:rPr lang="ru-RU" sz="2800" dirty="0"/>
              <a:t> </a:t>
            </a:r>
            <a:r>
              <a:rPr lang="ru-RU" sz="2800" dirty="0" err="1"/>
              <a:t>допускається</a:t>
            </a:r>
            <a:r>
              <a:rPr lang="ru-RU" sz="2800" dirty="0"/>
              <a:t> до 6 год</a:t>
            </a:r>
            <a:r>
              <a:rPr lang="ru-RU" sz="2800" dirty="0" smtClean="0"/>
              <a:t>;</a:t>
            </a:r>
          </a:p>
          <a:p>
            <a:pPr marL="0" indent="0">
              <a:buNone/>
            </a:pPr>
            <a:r>
              <a:rPr lang="ru-RU" sz="2800" b="1" dirty="0" err="1"/>
              <a:t>В</a:t>
            </a:r>
            <a:r>
              <a:rPr lang="ru-RU" sz="2800" b="1" dirty="0" err="1" smtClean="0"/>
              <a:t>одопровід</a:t>
            </a:r>
            <a:r>
              <a:rPr lang="ru-RU" sz="2800" b="1" dirty="0" smtClean="0"/>
              <a:t> </a:t>
            </a:r>
            <a:r>
              <a:rPr lang="ru-RU" sz="2800" b="1" dirty="0" err="1"/>
              <a:t>третьої</a:t>
            </a:r>
            <a:r>
              <a:rPr lang="ru-RU" sz="2800" b="1" dirty="0"/>
              <a:t> </a:t>
            </a:r>
            <a:r>
              <a:rPr lang="ru-RU" sz="2800" b="1" dirty="0" err="1"/>
              <a:t>категорії</a:t>
            </a:r>
            <a:r>
              <a:rPr lang="ru-RU" sz="2800" b="1" dirty="0"/>
              <a:t> </a:t>
            </a:r>
            <a:r>
              <a:rPr lang="ru-RU" sz="2800" dirty="0"/>
              <a:t>– </a:t>
            </a:r>
            <a:r>
              <a:rPr lang="ru-RU" sz="2800" dirty="0" err="1"/>
              <a:t>зменшення</a:t>
            </a:r>
            <a:r>
              <a:rPr lang="ru-RU" sz="2800" dirty="0"/>
              <a:t> </a:t>
            </a:r>
            <a:r>
              <a:rPr lang="ru-RU" sz="2800" dirty="0" err="1"/>
              <a:t>водопостачання</a:t>
            </a:r>
            <a:r>
              <a:rPr lang="ru-RU" sz="2800" dirty="0"/>
              <a:t> </a:t>
            </a:r>
            <a:r>
              <a:rPr lang="ru-RU" sz="2800" dirty="0" err="1"/>
              <a:t>допускається</a:t>
            </a:r>
            <a:r>
              <a:rPr lang="ru-RU" sz="2800" dirty="0"/>
              <a:t> </a:t>
            </a:r>
            <a:r>
              <a:rPr lang="ru-RU" sz="2800" dirty="0" err="1"/>
              <a:t>таке</a:t>
            </a:r>
            <a:r>
              <a:rPr lang="ru-RU" sz="2800" dirty="0"/>
              <a:t> </a:t>
            </a:r>
            <a:r>
              <a:rPr lang="ru-RU" sz="2800" dirty="0" err="1"/>
              <a:t>саме</a:t>
            </a:r>
            <a:r>
              <a:rPr lang="ru-RU" sz="2800" dirty="0"/>
              <a:t>, як і для </a:t>
            </a:r>
            <a:r>
              <a:rPr lang="ru-RU" sz="2800" dirty="0" err="1"/>
              <a:t>першої</a:t>
            </a:r>
            <a:r>
              <a:rPr lang="ru-RU" sz="2800" dirty="0"/>
              <a:t> </a:t>
            </a:r>
            <a:r>
              <a:rPr lang="ru-RU" sz="2800" dirty="0" err="1"/>
              <a:t>категорії</a:t>
            </a:r>
            <a:r>
              <a:rPr lang="ru-RU" sz="2800" dirty="0"/>
              <a:t>, але </a:t>
            </a:r>
            <a:r>
              <a:rPr lang="ru-RU" sz="2800" dirty="0" err="1"/>
              <a:t>тривалістю</a:t>
            </a:r>
            <a:r>
              <a:rPr lang="ru-RU" sz="2800" dirty="0"/>
              <a:t> до 15 </a:t>
            </a:r>
            <a:r>
              <a:rPr lang="ru-RU" sz="2800" dirty="0" err="1"/>
              <a:t>діб</a:t>
            </a:r>
            <a:r>
              <a:rPr lang="ru-RU" sz="2800" dirty="0"/>
              <a:t>. </a:t>
            </a:r>
            <a:r>
              <a:rPr lang="ru-RU" sz="2800" dirty="0" err="1"/>
              <a:t>Зменшення</a:t>
            </a:r>
            <a:r>
              <a:rPr lang="ru-RU" sz="2800" dirty="0"/>
              <a:t> </a:t>
            </a:r>
            <a:r>
              <a:rPr lang="ru-RU" sz="2800" dirty="0" err="1"/>
              <a:t>подавання</a:t>
            </a:r>
            <a:r>
              <a:rPr lang="ru-RU" sz="2800" dirty="0"/>
              <a:t> води </a:t>
            </a:r>
            <a:r>
              <a:rPr lang="ru-RU" sz="2800" dirty="0" err="1"/>
              <a:t>нижче</a:t>
            </a:r>
            <a:r>
              <a:rPr lang="ru-RU" sz="2800" dirty="0"/>
              <a:t> </a:t>
            </a:r>
            <a:r>
              <a:rPr lang="ru-RU" sz="2800" dirty="0" err="1"/>
              <a:t>зазначеної</a:t>
            </a:r>
            <a:r>
              <a:rPr lang="ru-RU" sz="2800" dirty="0"/>
              <a:t> </a:t>
            </a:r>
            <a:r>
              <a:rPr lang="ru-RU" sz="2800" dirty="0" err="1"/>
              <a:t>межі</a:t>
            </a:r>
            <a:r>
              <a:rPr lang="ru-RU" sz="2800" dirty="0"/>
              <a:t> </a:t>
            </a:r>
            <a:r>
              <a:rPr lang="ru-RU" sz="2800" dirty="0" err="1"/>
              <a:t>або</a:t>
            </a:r>
            <a:r>
              <a:rPr lang="ru-RU" sz="2800" dirty="0"/>
              <a:t> </a:t>
            </a:r>
            <a:r>
              <a:rPr lang="ru-RU" sz="2800" dirty="0" err="1"/>
              <a:t>перерва</a:t>
            </a:r>
            <a:r>
              <a:rPr lang="ru-RU" sz="2800" dirty="0"/>
              <a:t> </a:t>
            </a:r>
            <a:r>
              <a:rPr lang="ru-RU" sz="2800" dirty="0" err="1"/>
              <a:t>допускається</a:t>
            </a:r>
            <a:r>
              <a:rPr lang="ru-RU" sz="2800" dirty="0"/>
              <a:t> на </a:t>
            </a:r>
            <a:r>
              <a:rPr lang="ru-RU" sz="2800" dirty="0" err="1"/>
              <a:t>період</a:t>
            </a:r>
            <a:r>
              <a:rPr lang="ru-RU" sz="2800" dirty="0"/>
              <a:t> </a:t>
            </a:r>
            <a:r>
              <a:rPr lang="ru-RU" sz="2800" dirty="0" err="1"/>
              <a:t>проведення</a:t>
            </a:r>
            <a:r>
              <a:rPr lang="ru-RU" sz="2800" dirty="0"/>
              <a:t> ремонту (</a:t>
            </a:r>
            <a:r>
              <a:rPr lang="ru-RU" sz="2800" dirty="0" err="1"/>
              <a:t>граничний</a:t>
            </a:r>
            <a:r>
              <a:rPr lang="ru-RU" sz="2800" dirty="0"/>
              <a:t> </a:t>
            </a:r>
            <a:r>
              <a:rPr lang="ru-RU" sz="2800" dirty="0" err="1"/>
              <a:t>термін</a:t>
            </a:r>
            <a:r>
              <a:rPr lang="ru-RU" sz="2800" dirty="0"/>
              <a:t> – 1 </a:t>
            </a:r>
            <a:r>
              <a:rPr lang="ru-RU" sz="2800" dirty="0" err="1"/>
              <a:t>доба</a:t>
            </a:r>
            <a:r>
              <a:rPr lang="ru-RU" sz="2800" dirty="0"/>
              <a:t>).</a:t>
            </a:r>
            <a:endParaRPr lang="uk-UA" sz="2800" dirty="0"/>
          </a:p>
        </p:txBody>
      </p:sp>
    </p:spTree>
    <p:extLst>
      <p:ext uri="{BB962C8B-B14F-4D97-AF65-F5344CB8AC3E}">
        <p14:creationId xmlns:p14="http://schemas.microsoft.com/office/powerpoint/2010/main" val="3920759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4892" y="572594"/>
            <a:ext cx="9576926" cy="1280890"/>
          </a:xfrm>
        </p:spPr>
        <p:txBody>
          <a:bodyPr>
            <a:normAutofit fontScale="90000"/>
          </a:bodyPr>
          <a:lstStyle/>
          <a:p>
            <a:r>
              <a:rPr lang="ru-RU" b="1" dirty="0" err="1"/>
              <a:t>Об’єднані</a:t>
            </a:r>
            <a:r>
              <a:rPr lang="ru-RU" b="1" dirty="0"/>
              <a:t> </a:t>
            </a:r>
            <a:r>
              <a:rPr lang="ru-RU" b="1" dirty="0" err="1"/>
              <a:t>господарсько-питні</a:t>
            </a:r>
            <a:r>
              <a:rPr lang="ru-RU" b="1" dirty="0"/>
              <a:t> та </a:t>
            </a:r>
            <a:r>
              <a:rPr lang="ru-RU" b="1" dirty="0" err="1"/>
              <a:t>виробничі</a:t>
            </a:r>
            <a:r>
              <a:rPr lang="ru-RU" b="1" dirty="0"/>
              <a:t> </a:t>
            </a:r>
            <a:r>
              <a:rPr lang="ru-RU" b="1" dirty="0" err="1"/>
              <a:t>водопроводи</a:t>
            </a:r>
            <a:r>
              <a:rPr lang="ru-RU" b="1" dirty="0"/>
              <a:t> </a:t>
            </a:r>
            <a:r>
              <a:rPr lang="ru-RU" b="1" dirty="0" err="1"/>
              <a:t>населених</a:t>
            </a:r>
            <a:r>
              <a:rPr lang="ru-RU" b="1" dirty="0"/>
              <a:t> </a:t>
            </a:r>
            <a:r>
              <a:rPr lang="ru-RU" b="1" dirty="0" err="1"/>
              <a:t>пунктів</a:t>
            </a:r>
            <a:r>
              <a:rPr lang="ru-RU" b="1" dirty="0"/>
              <a:t> </a:t>
            </a:r>
            <a:r>
              <a:rPr lang="ru-RU" b="1" dirty="0" err="1"/>
              <a:t>із</a:t>
            </a:r>
            <a:r>
              <a:rPr lang="ru-RU" b="1" dirty="0"/>
              <a:t> </a:t>
            </a:r>
            <a:r>
              <a:rPr lang="ru-RU" b="1" dirty="0" err="1"/>
              <a:t>кількістю</a:t>
            </a:r>
            <a:r>
              <a:rPr lang="ru-RU" b="1" dirty="0"/>
              <a:t> </a:t>
            </a:r>
            <a:r>
              <a:rPr lang="ru-RU" b="1" dirty="0" err="1"/>
              <a:t>мешканців</a:t>
            </a:r>
            <a:r>
              <a:rPr lang="ru-RU" b="1" dirty="0"/>
              <a:t> </a:t>
            </a:r>
            <a:r>
              <a:rPr lang="ru-RU" b="1" dirty="0" err="1"/>
              <a:t>понад</a:t>
            </a:r>
            <a:r>
              <a:rPr lang="ru-RU" b="1" dirty="0"/>
              <a:t> 50 тис. </a:t>
            </a:r>
            <a:r>
              <a:rPr lang="ru-RU" b="1" dirty="0" err="1"/>
              <a:t>осіб</a:t>
            </a:r>
            <a:r>
              <a:rPr lang="ru-RU" b="1" dirty="0"/>
              <a:t> належать до </a:t>
            </a:r>
            <a:r>
              <a:rPr lang="ru-RU" b="1" dirty="0" err="1"/>
              <a:t>першої</a:t>
            </a:r>
            <a:r>
              <a:rPr lang="ru-RU" b="1" dirty="0"/>
              <a:t> </a:t>
            </a:r>
            <a:r>
              <a:rPr lang="ru-RU" b="1" dirty="0" err="1"/>
              <a:t>категорії</a:t>
            </a:r>
            <a:r>
              <a:rPr lang="ru-RU" b="1" dirty="0"/>
              <a:t>, </a:t>
            </a:r>
            <a:r>
              <a:rPr lang="ru-RU" b="1" dirty="0" err="1"/>
              <a:t>від</a:t>
            </a:r>
            <a:r>
              <a:rPr lang="ru-RU" b="1" dirty="0"/>
              <a:t> 5 до 50 тис. – до </a:t>
            </a:r>
            <a:r>
              <a:rPr lang="ru-RU" b="1" dirty="0" err="1"/>
              <a:t>другої</a:t>
            </a:r>
            <a:r>
              <a:rPr lang="ru-RU" b="1" dirty="0"/>
              <a:t>, </a:t>
            </a:r>
            <a:r>
              <a:rPr lang="ru-RU" b="1" dirty="0" err="1"/>
              <a:t>менш</a:t>
            </a:r>
            <a:r>
              <a:rPr lang="ru-RU" b="1" dirty="0"/>
              <a:t> як 5 тис. </a:t>
            </a:r>
            <a:r>
              <a:rPr lang="ru-RU" b="1" dirty="0" err="1"/>
              <a:t>осіб</a:t>
            </a:r>
            <a:r>
              <a:rPr lang="ru-RU" b="1" dirty="0"/>
              <a:t> – до </a:t>
            </a:r>
            <a:r>
              <a:rPr lang="ru-RU" b="1" dirty="0" err="1"/>
              <a:t>третьої</a:t>
            </a:r>
            <a:r>
              <a:rPr lang="ru-RU" b="1" dirty="0"/>
              <a:t> </a:t>
            </a:r>
            <a:r>
              <a:rPr lang="ru-RU" b="1" dirty="0" err="1"/>
              <a:t>категорії</a:t>
            </a:r>
            <a:r>
              <a:rPr lang="ru-RU" b="1" dirty="0"/>
              <a:t>.</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491" y="3217438"/>
            <a:ext cx="4953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47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4891" y="263502"/>
            <a:ext cx="8911687" cy="1280890"/>
          </a:xfrm>
        </p:spPr>
        <p:txBody>
          <a:bodyPr>
            <a:normAutofit/>
          </a:bodyPr>
          <a:lstStyle/>
          <a:p>
            <a:r>
              <a:rPr lang="ru-RU" sz="3100" b="1" dirty="0" err="1" smtClean="0"/>
              <a:t>Вибір</a:t>
            </a:r>
            <a:r>
              <a:rPr lang="ru-RU" sz="3100" b="1" dirty="0" smtClean="0"/>
              <a:t> </a:t>
            </a:r>
            <a:r>
              <a:rPr lang="ru-RU" sz="3100" b="1" dirty="0"/>
              <a:t>складу </a:t>
            </a:r>
            <a:r>
              <a:rPr lang="ru-RU" sz="3100" b="1" dirty="0" err="1"/>
              <a:t>споруд</a:t>
            </a:r>
            <a:r>
              <a:rPr lang="ru-RU" sz="3100" b="1" dirty="0"/>
              <a:t> </a:t>
            </a:r>
            <a:r>
              <a:rPr lang="ru-RU" sz="3100" b="1" dirty="0" err="1"/>
              <a:t>залежить</a:t>
            </a:r>
            <a:r>
              <a:rPr lang="ru-RU" sz="3100" b="1" dirty="0"/>
              <a:t> в основному </a:t>
            </a:r>
            <a:r>
              <a:rPr lang="ru-RU" sz="3100" b="1" dirty="0" err="1"/>
              <a:t>від</a:t>
            </a:r>
            <a:r>
              <a:rPr lang="ru-RU" sz="3100" b="1" dirty="0"/>
              <a:t> </a:t>
            </a:r>
            <a:r>
              <a:rPr lang="ru-RU" sz="3100" b="1" dirty="0" err="1"/>
              <a:t>наступних</a:t>
            </a:r>
            <a:r>
              <a:rPr lang="ru-RU" sz="3100" b="1" dirty="0"/>
              <a:t> </a:t>
            </a:r>
            <a:r>
              <a:rPr lang="ru-RU" sz="3100" b="1" dirty="0" err="1"/>
              <a:t>факторів</a:t>
            </a:r>
            <a:r>
              <a:rPr lang="ru-RU" sz="3100" b="1" dirty="0"/>
              <a:t>:  </a:t>
            </a:r>
            <a:endParaRPr lang="ru-RU" dirty="0"/>
          </a:p>
        </p:txBody>
      </p:sp>
      <p:sp>
        <p:nvSpPr>
          <p:cNvPr id="3" name="Объект 2"/>
          <p:cNvSpPr>
            <a:spLocks noGrp="1"/>
          </p:cNvSpPr>
          <p:nvPr>
            <p:ph idx="1"/>
          </p:nvPr>
        </p:nvSpPr>
        <p:spPr>
          <a:xfrm>
            <a:off x="1777843" y="1496276"/>
            <a:ext cx="8915400" cy="3777622"/>
          </a:xfrm>
        </p:spPr>
        <p:txBody>
          <a:bodyPr>
            <a:normAutofit/>
          </a:bodyPr>
          <a:lstStyle/>
          <a:p>
            <a:r>
              <a:rPr lang="ru-RU" sz="2800" dirty="0"/>
              <a:t>виду природного </a:t>
            </a:r>
            <a:r>
              <a:rPr lang="ru-RU" sz="2800" dirty="0" err="1"/>
              <a:t>джерела</a:t>
            </a:r>
            <a:r>
              <a:rPr lang="ru-RU" sz="2800" dirty="0"/>
              <a:t> </a:t>
            </a:r>
            <a:r>
              <a:rPr lang="ru-RU" sz="2800" dirty="0" err="1"/>
              <a:t>водопостачання</a:t>
            </a:r>
            <a:r>
              <a:rPr lang="ru-RU" sz="2800" dirty="0"/>
              <a:t> та </a:t>
            </a:r>
            <a:r>
              <a:rPr lang="ru-RU" sz="2800" dirty="0" err="1"/>
              <a:t>якості</a:t>
            </a:r>
            <a:r>
              <a:rPr lang="ru-RU" sz="2800" dirty="0"/>
              <a:t> води в </a:t>
            </a:r>
            <a:r>
              <a:rPr lang="ru-RU" sz="2800" dirty="0" err="1"/>
              <a:t>ньому</a:t>
            </a:r>
            <a:r>
              <a:rPr lang="ru-RU" sz="2800" dirty="0" smtClean="0"/>
              <a:t>;</a:t>
            </a:r>
          </a:p>
          <a:p>
            <a:r>
              <a:rPr lang="ru-RU" sz="2800" dirty="0" err="1" smtClean="0"/>
              <a:t>категорії</a:t>
            </a:r>
            <a:r>
              <a:rPr lang="ru-RU" sz="2800" dirty="0" smtClean="0"/>
              <a:t> </a:t>
            </a:r>
            <a:r>
              <a:rPr lang="ru-RU" sz="2800" dirty="0" err="1"/>
              <a:t>водоспоживачів</a:t>
            </a:r>
            <a:r>
              <a:rPr lang="ru-RU" sz="2800" dirty="0"/>
              <a:t> та </a:t>
            </a:r>
            <a:r>
              <a:rPr lang="ru-RU" sz="2800" dirty="0" err="1"/>
              <a:t>їх</a:t>
            </a:r>
            <a:r>
              <a:rPr lang="ru-RU" sz="2800" dirty="0"/>
              <a:t> </a:t>
            </a:r>
            <a:r>
              <a:rPr lang="ru-RU" sz="2800" dirty="0" err="1"/>
              <a:t>вимог</a:t>
            </a:r>
            <a:r>
              <a:rPr lang="ru-RU" sz="2800" dirty="0"/>
              <a:t> </a:t>
            </a:r>
            <a:r>
              <a:rPr lang="ru-RU" sz="2800" dirty="0" err="1"/>
              <a:t>щодо</a:t>
            </a:r>
            <a:r>
              <a:rPr lang="ru-RU" sz="2800" dirty="0"/>
              <a:t> </a:t>
            </a:r>
            <a:r>
              <a:rPr lang="ru-RU" sz="2800" dirty="0" err="1"/>
              <a:t>вільних</a:t>
            </a:r>
            <a:r>
              <a:rPr lang="ru-RU" sz="2800" dirty="0"/>
              <a:t> </a:t>
            </a:r>
            <a:r>
              <a:rPr lang="ru-RU" sz="2800" dirty="0" err="1"/>
              <a:t>напорів</a:t>
            </a:r>
            <a:r>
              <a:rPr lang="ru-RU" sz="2800" dirty="0"/>
              <a:t>, </a:t>
            </a:r>
            <a:r>
              <a:rPr lang="ru-RU" sz="2800" dirty="0" err="1"/>
              <a:t>кількості</a:t>
            </a:r>
            <a:r>
              <a:rPr lang="ru-RU" sz="2800" dirty="0"/>
              <a:t> та </a:t>
            </a:r>
            <a:r>
              <a:rPr lang="ru-RU" sz="2800" dirty="0" err="1"/>
              <a:t>якості</a:t>
            </a:r>
            <a:r>
              <a:rPr lang="ru-RU" sz="2800" dirty="0"/>
              <a:t> води, </a:t>
            </a:r>
            <a:r>
              <a:rPr lang="ru-RU" sz="2800" dirty="0" err="1"/>
              <a:t>що</a:t>
            </a:r>
            <a:r>
              <a:rPr lang="ru-RU" sz="2800" dirty="0"/>
              <a:t> </a:t>
            </a:r>
            <a:r>
              <a:rPr lang="ru-RU" sz="2800" dirty="0" err="1"/>
              <a:t>споживається</a:t>
            </a:r>
            <a:r>
              <a:rPr lang="ru-RU" sz="2800" dirty="0"/>
              <a:t>;  </a:t>
            </a:r>
            <a:endParaRPr lang="ru-RU" sz="2800" dirty="0" smtClean="0"/>
          </a:p>
          <a:p>
            <a:r>
              <a:rPr lang="ru-RU" sz="2800" dirty="0" err="1" smtClean="0"/>
              <a:t>надійності</a:t>
            </a:r>
            <a:r>
              <a:rPr lang="ru-RU" sz="2800" dirty="0" smtClean="0"/>
              <a:t> </a:t>
            </a:r>
            <a:r>
              <a:rPr lang="ru-RU" sz="2800" dirty="0" err="1"/>
              <a:t>подавання</a:t>
            </a:r>
            <a:r>
              <a:rPr lang="ru-RU" sz="2800" dirty="0"/>
              <a:t> води;  </a:t>
            </a:r>
            <a:endParaRPr lang="ru-RU" sz="2800" dirty="0" smtClean="0"/>
          </a:p>
          <a:p>
            <a:r>
              <a:rPr lang="ru-RU" sz="2800" dirty="0" err="1" smtClean="0"/>
              <a:t>рельєфу</a:t>
            </a:r>
            <a:r>
              <a:rPr lang="ru-RU" sz="2800" dirty="0" smtClean="0"/>
              <a:t> </a:t>
            </a:r>
            <a:r>
              <a:rPr lang="ru-RU" sz="2800" dirty="0" err="1" smtClean="0"/>
              <a:t>місцевості</a:t>
            </a:r>
            <a:r>
              <a:rPr lang="ru-RU" sz="2800" dirty="0" smtClean="0"/>
              <a:t>.</a:t>
            </a:r>
            <a:endParaRPr lang="uk-UA" sz="2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921" y="4464219"/>
            <a:ext cx="5409127" cy="213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21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6942" y="333342"/>
            <a:ext cx="8208135" cy="6148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554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9" t="40845" r="26753" b="27112"/>
          <a:stretch/>
        </p:blipFill>
        <p:spPr bwMode="auto">
          <a:xfrm>
            <a:off x="1833156" y="1222168"/>
            <a:ext cx="9981550" cy="391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17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8448" y="515155"/>
            <a:ext cx="7615192" cy="1280890"/>
          </a:xfrm>
        </p:spPr>
        <p:txBody>
          <a:bodyPr>
            <a:normAutofit fontScale="90000"/>
          </a:bodyPr>
          <a:lstStyle/>
          <a:p>
            <a:r>
              <a:rPr lang="ru-RU" dirty="0"/>
              <a:t> </a:t>
            </a:r>
            <a:r>
              <a:rPr lang="ru-RU" b="1" dirty="0" err="1"/>
              <a:t>Житлово-комунальне</a:t>
            </a:r>
            <a:r>
              <a:rPr lang="ru-RU" b="1" dirty="0"/>
              <a:t> </a:t>
            </a:r>
            <a:r>
              <a:rPr lang="ru-RU" b="1" dirty="0" err="1"/>
              <a:t>господарство</a:t>
            </a:r>
            <a:r>
              <a:rPr lang="ru-RU" b="1" dirty="0"/>
              <a:t> − </a:t>
            </a:r>
            <a:r>
              <a:rPr lang="ru-RU" b="1" dirty="0" err="1"/>
              <a:t>це</a:t>
            </a:r>
            <a:r>
              <a:rPr lang="ru-RU" b="1" dirty="0"/>
              <a:t> </a:t>
            </a:r>
            <a:r>
              <a:rPr lang="ru-RU" b="1" dirty="0" err="1"/>
              <a:t>провідна</a:t>
            </a:r>
            <a:r>
              <a:rPr lang="ru-RU" b="1" dirty="0"/>
              <a:t> </a:t>
            </a:r>
            <a:r>
              <a:rPr lang="ru-RU" b="1" dirty="0" err="1"/>
              <a:t>галузь</a:t>
            </a:r>
            <a:r>
              <a:rPr lang="ru-RU" b="1" dirty="0"/>
              <a:t> народного </a:t>
            </a:r>
            <a:r>
              <a:rPr lang="ru-RU" b="1" dirty="0" err="1"/>
              <a:t>господарства</a:t>
            </a:r>
            <a:r>
              <a:rPr lang="ru-RU" b="1" dirty="0"/>
              <a:t>, </a:t>
            </a:r>
            <a:r>
              <a:rPr lang="ru-RU" b="1" dirty="0" err="1"/>
              <a:t>що</a:t>
            </a:r>
            <a:r>
              <a:rPr lang="ru-RU" b="1" dirty="0"/>
              <a:t> </a:t>
            </a:r>
            <a:r>
              <a:rPr lang="ru-RU" b="1" dirty="0" err="1"/>
              <a:t>забезпечує</a:t>
            </a:r>
            <a:r>
              <a:rPr lang="ru-RU" b="1" dirty="0"/>
              <a:t> </a:t>
            </a:r>
            <a:r>
              <a:rPr lang="ru-RU" b="1" dirty="0" err="1"/>
              <a:t>матеріально-культурні</a:t>
            </a:r>
            <a:r>
              <a:rPr lang="ru-RU" b="1" dirty="0"/>
              <a:t> та </a:t>
            </a:r>
            <a:r>
              <a:rPr lang="ru-RU" b="1" dirty="0" err="1"/>
              <a:t>побутові</a:t>
            </a:r>
            <a:r>
              <a:rPr lang="ru-RU" b="1" dirty="0"/>
              <a:t> потреби </a:t>
            </a:r>
            <a:r>
              <a:rPr lang="ru-RU" b="1" dirty="0" err="1"/>
              <a:t>населення</a:t>
            </a:r>
            <a:r>
              <a:rPr lang="ru-RU" b="1" dirty="0"/>
              <a:t> </a:t>
            </a:r>
            <a:r>
              <a:rPr lang="ru-RU" b="1" dirty="0" err="1"/>
              <a:t>міст</a:t>
            </a:r>
            <a:r>
              <a:rPr lang="ru-RU" b="1" dirty="0"/>
              <a:t> та селищ </a:t>
            </a:r>
            <a:r>
              <a:rPr lang="ru-RU" b="1" dirty="0" err="1"/>
              <a:t>міського</a:t>
            </a:r>
            <a:r>
              <a:rPr lang="ru-RU" b="1" dirty="0"/>
              <a:t> типу.</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821" y="3681586"/>
            <a:ext cx="4313618" cy="287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21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63454" y="510861"/>
            <a:ext cx="8915400" cy="4395989"/>
          </a:xfrm>
        </p:spPr>
        <p:txBody>
          <a:bodyPr>
            <a:normAutofit lnSpcReduction="10000"/>
          </a:bodyPr>
          <a:lstStyle/>
          <a:p>
            <a:pPr marL="0" indent="0">
              <a:buNone/>
            </a:pPr>
            <a:r>
              <a:rPr lang="ru-RU" sz="2400" dirty="0" err="1"/>
              <a:t>Україна</a:t>
            </a:r>
            <a:r>
              <a:rPr lang="ru-RU" sz="2400" dirty="0"/>
              <a:t> </a:t>
            </a:r>
            <a:r>
              <a:rPr lang="ru-RU" sz="2400" dirty="0" err="1" smtClean="0"/>
              <a:t>серед</a:t>
            </a:r>
            <a:r>
              <a:rPr lang="ru-RU" sz="2400" dirty="0" smtClean="0"/>
              <a:t> </a:t>
            </a:r>
            <a:r>
              <a:rPr lang="ru-RU" sz="2400" dirty="0" err="1"/>
              <a:t>країн</a:t>
            </a:r>
            <a:r>
              <a:rPr lang="ru-RU" sz="2400" dirty="0"/>
              <a:t> СНД </a:t>
            </a:r>
            <a:r>
              <a:rPr lang="ru-RU" sz="2400" dirty="0" err="1" smtClean="0"/>
              <a:t>займає</a:t>
            </a:r>
            <a:r>
              <a:rPr lang="ru-RU" sz="2400" dirty="0" smtClean="0"/>
              <a:t> </a:t>
            </a:r>
            <a:r>
              <a:rPr lang="ru-RU" sz="2400" dirty="0"/>
              <a:t>13-те </a:t>
            </a:r>
            <a:r>
              <a:rPr lang="ru-RU" sz="2400" dirty="0" err="1" smtClean="0"/>
              <a:t>місце</a:t>
            </a:r>
            <a:r>
              <a:rPr lang="ru-RU" sz="2400" dirty="0" smtClean="0"/>
              <a:t> за </a:t>
            </a:r>
            <a:r>
              <a:rPr lang="ru-RU" sz="2400" dirty="0" err="1" smtClean="0"/>
              <a:t>водозабезпеченням</a:t>
            </a:r>
            <a:r>
              <a:rPr lang="ru-RU" sz="2400" dirty="0" smtClean="0"/>
              <a:t>. </a:t>
            </a:r>
          </a:p>
          <a:p>
            <a:pPr marL="0" indent="0">
              <a:buNone/>
            </a:pPr>
            <a:endParaRPr lang="ru-RU" sz="2400" dirty="0" smtClean="0"/>
          </a:p>
          <a:p>
            <a:pPr marL="0" indent="0">
              <a:buNone/>
            </a:pPr>
            <a:r>
              <a:rPr lang="ru-RU" sz="2400" dirty="0" err="1"/>
              <a:t>С</a:t>
            </a:r>
            <a:r>
              <a:rPr lang="ru-RU" sz="2400" dirty="0" err="1" smtClean="0"/>
              <a:t>ередньодобове</a:t>
            </a:r>
            <a:r>
              <a:rPr lang="ru-RU" sz="2400" dirty="0" smtClean="0"/>
              <a:t> </a:t>
            </a:r>
            <a:r>
              <a:rPr lang="ru-RU" sz="2400" dirty="0" err="1"/>
              <a:t>водоспоживання</a:t>
            </a:r>
            <a:r>
              <a:rPr lang="ru-RU" sz="2400" dirty="0"/>
              <a:t> на одного жителя в </a:t>
            </a:r>
            <a:r>
              <a:rPr lang="ru-RU" sz="2400" dirty="0" err="1"/>
              <a:t>Україні</a:t>
            </a:r>
            <a:r>
              <a:rPr lang="ru-RU" sz="2400" dirty="0"/>
              <a:t> </a:t>
            </a:r>
            <a:r>
              <a:rPr lang="ru-RU" sz="2400" dirty="0" smtClean="0"/>
              <a:t>становить </a:t>
            </a:r>
            <a:r>
              <a:rPr lang="ru-RU" sz="2400" dirty="0"/>
              <a:t>320 </a:t>
            </a:r>
            <a:r>
              <a:rPr lang="ru-RU" sz="2400" dirty="0" smtClean="0"/>
              <a:t>л. </a:t>
            </a:r>
          </a:p>
          <a:p>
            <a:pPr marL="0" indent="0">
              <a:buNone/>
            </a:pPr>
            <a:endParaRPr lang="ru-RU" sz="2400" dirty="0" smtClean="0"/>
          </a:p>
          <a:p>
            <a:pPr marL="0" indent="0">
              <a:buNone/>
            </a:pPr>
            <a:r>
              <a:rPr lang="ru-RU" sz="2400" dirty="0" err="1" smtClean="0"/>
              <a:t>Це</a:t>
            </a:r>
            <a:r>
              <a:rPr lang="ru-RU" sz="2400" dirty="0" smtClean="0"/>
              <a:t> </a:t>
            </a:r>
            <a:r>
              <a:rPr lang="ru-RU" sz="2400" dirty="0"/>
              <a:t>в 1,5-2 рази </a:t>
            </a:r>
            <a:r>
              <a:rPr lang="ru-RU" sz="2400" dirty="0" err="1"/>
              <a:t>перевищує</a:t>
            </a:r>
            <a:r>
              <a:rPr lang="ru-RU" sz="2400" dirty="0"/>
              <a:t> </a:t>
            </a:r>
            <a:r>
              <a:rPr lang="ru-RU" sz="2400" dirty="0" err="1"/>
              <a:t>середній</a:t>
            </a:r>
            <a:r>
              <a:rPr lang="ru-RU" sz="2400" dirty="0"/>
              <a:t> </a:t>
            </a:r>
            <a:r>
              <a:rPr lang="ru-RU" sz="2400" dirty="0" err="1"/>
              <a:t>рівень</a:t>
            </a:r>
            <a:r>
              <a:rPr lang="ru-RU" sz="2400" dirty="0"/>
              <a:t> </a:t>
            </a:r>
            <a:r>
              <a:rPr lang="ru-RU" sz="2400" dirty="0" err="1"/>
              <a:t>водоспоживання</a:t>
            </a:r>
            <a:r>
              <a:rPr lang="ru-RU" sz="2400" dirty="0"/>
              <a:t> у </a:t>
            </a:r>
            <a:r>
              <a:rPr lang="ru-RU" sz="2400" dirty="0" err="1"/>
              <a:t>країнах</a:t>
            </a:r>
            <a:r>
              <a:rPr lang="ru-RU" sz="2400" dirty="0"/>
              <a:t> </a:t>
            </a:r>
            <a:r>
              <a:rPr lang="ru-RU" sz="2400" dirty="0" err="1"/>
              <a:t>Європи</a:t>
            </a:r>
            <a:r>
              <a:rPr lang="ru-RU" sz="2400" dirty="0"/>
              <a:t>, а у великих </a:t>
            </a:r>
            <a:r>
              <a:rPr lang="ru-RU" sz="2400" dirty="0" err="1"/>
              <a:t>містах</a:t>
            </a:r>
            <a:r>
              <a:rPr lang="ru-RU" sz="2400" dirty="0"/>
              <a:t> – </a:t>
            </a:r>
            <a:r>
              <a:rPr lang="ru-RU" sz="2400" dirty="0" err="1"/>
              <a:t>Дніпропетровську</a:t>
            </a:r>
            <a:r>
              <a:rPr lang="ru-RU" sz="2400" dirty="0"/>
              <a:t>, </a:t>
            </a:r>
            <a:r>
              <a:rPr lang="ru-RU" sz="2400" dirty="0" err="1"/>
              <a:t>Донецьку</a:t>
            </a:r>
            <a:r>
              <a:rPr lang="ru-RU" sz="2400" dirty="0"/>
              <a:t>, </a:t>
            </a:r>
            <a:r>
              <a:rPr lang="ru-RU" sz="2400" dirty="0" err="1"/>
              <a:t>Запоріжжі</a:t>
            </a:r>
            <a:r>
              <a:rPr lang="ru-RU" sz="2400" dirty="0"/>
              <a:t>, </a:t>
            </a:r>
            <a:r>
              <a:rPr lang="ru-RU" sz="2400" dirty="0" err="1"/>
              <a:t>Сімферополі</a:t>
            </a:r>
            <a:r>
              <a:rPr lang="ru-RU" sz="2400" dirty="0"/>
              <a:t>, </a:t>
            </a:r>
            <a:r>
              <a:rPr lang="ru-RU" sz="2400" dirty="0" err="1"/>
              <a:t>Одесі</a:t>
            </a:r>
            <a:r>
              <a:rPr lang="ru-RU" sz="2400" dirty="0"/>
              <a:t>, </a:t>
            </a:r>
            <a:r>
              <a:rPr lang="ru-RU" sz="2400" dirty="0" err="1"/>
              <a:t>Харкові</a:t>
            </a:r>
            <a:r>
              <a:rPr lang="ru-RU" sz="2400" dirty="0"/>
              <a:t> – </a:t>
            </a:r>
            <a:r>
              <a:rPr lang="ru-RU" sz="2400" dirty="0" err="1"/>
              <a:t>водоспоживання</a:t>
            </a:r>
            <a:r>
              <a:rPr lang="ru-RU" sz="2400" dirty="0"/>
              <a:t> </a:t>
            </a:r>
            <a:r>
              <a:rPr lang="ru-RU" sz="2400" dirty="0" err="1"/>
              <a:t>перевищувало</a:t>
            </a:r>
            <a:r>
              <a:rPr lang="ru-RU" sz="2400" dirty="0"/>
              <a:t> 400 л на </a:t>
            </a:r>
            <a:r>
              <a:rPr lang="ru-RU" sz="2400" dirty="0" err="1"/>
              <a:t>добу</a:t>
            </a:r>
            <a:r>
              <a:rPr lang="ru-RU" sz="2400" dirty="0"/>
              <a:t>.</a:t>
            </a:r>
            <a:endParaRPr lang="uk-UA"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6399" y="4643112"/>
            <a:ext cx="2373402" cy="175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24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18030" y="227036"/>
            <a:ext cx="8915400" cy="5101822"/>
          </a:xfrm>
        </p:spPr>
        <p:txBody>
          <a:bodyPr>
            <a:normAutofit/>
          </a:bodyPr>
          <a:lstStyle/>
          <a:p>
            <a:pPr marL="0" indent="0">
              <a:buNone/>
            </a:pPr>
            <a:r>
              <a:rPr lang="ru-RU" sz="3200" dirty="0" smtClean="0"/>
              <a:t>Не вся </a:t>
            </a:r>
            <a:r>
              <a:rPr lang="ru-RU" sz="3200" dirty="0"/>
              <a:t>вода доходить до </a:t>
            </a:r>
            <a:r>
              <a:rPr lang="ru-RU" sz="3200" dirty="0" err="1"/>
              <a:t>споживача</a:t>
            </a:r>
            <a:r>
              <a:rPr lang="ru-RU" sz="3200" dirty="0"/>
              <a:t>, </a:t>
            </a:r>
            <a:r>
              <a:rPr lang="ru-RU" sz="3200" dirty="0" err="1"/>
              <a:t>частина</a:t>
            </a:r>
            <a:r>
              <a:rPr lang="ru-RU" sz="3200" dirty="0"/>
              <a:t> </a:t>
            </a:r>
            <a:r>
              <a:rPr lang="ru-RU" sz="3200" dirty="0" err="1"/>
              <a:t>її</a:t>
            </a:r>
            <a:r>
              <a:rPr lang="ru-RU" sz="3200" dirty="0"/>
              <a:t>, а </a:t>
            </a:r>
            <a:r>
              <a:rPr lang="ru-RU" sz="3200" dirty="0" err="1"/>
              <a:t>це</a:t>
            </a:r>
            <a:r>
              <a:rPr lang="ru-RU" sz="3200" dirty="0"/>
              <a:t> </a:t>
            </a:r>
            <a:r>
              <a:rPr lang="ru-RU" sz="3200" dirty="0" err="1"/>
              <a:t>понад</a:t>
            </a:r>
            <a:r>
              <a:rPr lang="ru-RU" sz="3200" dirty="0"/>
              <a:t> 15%, </a:t>
            </a:r>
            <a:r>
              <a:rPr lang="ru-RU" sz="3200" dirty="0" err="1"/>
              <a:t>втрачається</a:t>
            </a:r>
            <a:r>
              <a:rPr lang="ru-RU" sz="3200" dirty="0"/>
              <a:t> у мережах </a:t>
            </a:r>
            <a:r>
              <a:rPr lang="ru-RU" sz="3200" dirty="0" err="1"/>
              <a:t>водопостачання</a:t>
            </a:r>
            <a:r>
              <a:rPr lang="ru-RU" sz="3200" dirty="0"/>
              <a:t> (</a:t>
            </a:r>
            <a:r>
              <a:rPr lang="ru-RU" sz="3200" dirty="0" err="1"/>
              <a:t>витікання</a:t>
            </a:r>
            <a:r>
              <a:rPr lang="ru-RU" sz="3200" dirty="0"/>
              <a:t>, через те </a:t>
            </a:r>
            <a:r>
              <a:rPr lang="ru-RU" sz="3200" dirty="0" err="1"/>
              <a:t>що</a:t>
            </a:r>
            <a:r>
              <a:rPr lang="ru-RU" sz="3200" dirty="0"/>
              <a:t> з них 21% мереж </a:t>
            </a:r>
            <a:r>
              <a:rPr lang="ru-RU" sz="3200" dirty="0" err="1"/>
              <a:t>зношені</a:t>
            </a:r>
            <a:r>
              <a:rPr lang="ru-RU" sz="3200" dirty="0"/>
              <a:t> і </a:t>
            </a:r>
            <a:r>
              <a:rPr lang="ru-RU" sz="3200" dirty="0" err="1"/>
              <a:t>потребують</a:t>
            </a:r>
            <a:r>
              <a:rPr lang="ru-RU" sz="3200" dirty="0"/>
              <a:t> </a:t>
            </a:r>
            <a:r>
              <a:rPr lang="ru-RU" sz="3200" dirty="0" err="1"/>
              <a:t>поновлення</a:t>
            </a:r>
            <a:r>
              <a:rPr lang="ru-RU" sz="3200" dirty="0"/>
              <a:t>). У </a:t>
            </a:r>
            <a:r>
              <a:rPr lang="ru-RU" sz="3200" dirty="0" err="1"/>
              <a:t>результаті</a:t>
            </a:r>
            <a:r>
              <a:rPr lang="ru-RU" sz="3200" dirty="0"/>
              <a:t> </a:t>
            </a:r>
            <a:r>
              <a:rPr lang="ru-RU" sz="3200" dirty="0" err="1"/>
              <a:t>всіх</a:t>
            </a:r>
            <a:r>
              <a:rPr lang="ru-RU" sz="3200" dirty="0"/>
              <a:t> </a:t>
            </a:r>
            <a:r>
              <a:rPr lang="ru-RU" sz="3200" dirty="0" err="1"/>
              <a:t>витрат</a:t>
            </a:r>
            <a:r>
              <a:rPr lang="ru-RU" sz="3200" dirty="0"/>
              <a:t> – </a:t>
            </a:r>
            <a:r>
              <a:rPr lang="ru-RU" sz="3200" dirty="0" err="1"/>
              <a:t>сумарні</a:t>
            </a:r>
            <a:r>
              <a:rPr lang="ru-RU" sz="3200" dirty="0"/>
              <a:t> </a:t>
            </a:r>
            <a:r>
              <a:rPr lang="ru-RU" sz="3200" dirty="0" err="1"/>
              <a:t>продуктивні</a:t>
            </a:r>
            <a:r>
              <a:rPr lang="ru-RU" sz="3200" dirty="0"/>
              <a:t> </a:t>
            </a:r>
            <a:r>
              <a:rPr lang="ru-RU" sz="3200" dirty="0" err="1"/>
              <a:t>витрати</a:t>
            </a:r>
            <a:r>
              <a:rPr lang="ru-RU" sz="3200" dirty="0"/>
              <a:t> води в </a:t>
            </a:r>
            <a:r>
              <a:rPr lang="ru-RU" sz="3200" dirty="0" err="1"/>
              <a:t>містах</a:t>
            </a:r>
            <a:r>
              <a:rPr lang="ru-RU" sz="3200" dirty="0"/>
              <a:t> </a:t>
            </a:r>
            <a:r>
              <a:rPr lang="ru-RU" sz="3200" dirty="0" err="1"/>
              <a:t>сягають</a:t>
            </a:r>
            <a:r>
              <a:rPr lang="ru-RU" sz="3200" dirty="0"/>
              <a:t> до 50 </a:t>
            </a:r>
            <a:r>
              <a:rPr lang="ru-RU" sz="3200" dirty="0" err="1"/>
              <a:t>відсотків</a:t>
            </a:r>
            <a:r>
              <a:rPr lang="ru-RU" sz="3200" dirty="0"/>
              <a: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583" y="3758732"/>
            <a:ext cx="6088889" cy="270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074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63454" y="798489"/>
            <a:ext cx="8915400" cy="5241521"/>
          </a:xfrm>
        </p:spPr>
        <p:txBody>
          <a:bodyPr>
            <a:normAutofit/>
          </a:bodyPr>
          <a:lstStyle/>
          <a:p>
            <a:r>
              <a:rPr lang="uk-UA" sz="3200" dirty="0"/>
              <a:t>На думку експертів ВОЗ, майже 80% усіх хвороб у світі пов’язані з поганою якістю питної води. </a:t>
            </a:r>
            <a:endParaRPr lang="uk-UA" sz="3200" dirty="0" smtClean="0"/>
          </a:p>
          <a:p>
            <a:r>
              <a:rPr lang="uk-UA" sz="3200" dirty="0" smtClean="0"/>
              <a:t>Чинний </a:t>
            </a:r>
            <a:r>
              <a:rPr lang="uk-UA" sz="3200" dirty="0"/>
              <a:t>ДСТУ “Вода питна” містить тільки 28 показників. </a:t>
            </a:r>
            <a:endParaRPr lang="uk-UA" sz="3200" dirty="0" smtClean="0"/>
          </a:p>
          <a:p>
            <a:r>
              <a:rPr lang="uk-UA" sz="3200" dirty="0" smtClean="0"/>
              <a:t>У 232 </a:t>
            </a:r>
            <a:r>
              <a:rPr lang="uk-UA" sz="3200" dirty="0"/>
              <a:t>населених пунктах України якість води не відповідає </a:t>
            </a:r>
            <a:r>
              <a:rPr lang="uk-UA" sz="3200" dirty="0" smtClean="0"/>
              <a:t>державному </a:t>
            </a:r>
            <a:r>
              <a:rPr lang="uk-UA" sz="3200" dirty="0"/>
              <a:t>стандарту. </a:t>
            </a:r>
          </a:p>
        </p:txBody>
      </p:sp>
    </p:spTree>
    <p:extLst>
      <p:ext uri="{BB962C8B-B14F-4D97-AF65-F5344CB8AC3E}">
        <p14:creationId xmlns:p14="http://schemas.microsoft.com/office/powerpoint/2010/main" val="3268392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90709" y="524099"/>
            <a:ext cx="9929812" cy="4323722"/>
          </a:xfrm>
        </p:spPr>
        <p:txBody>
          <a:bodyPr>
            <a:noAutofit/>
          </a:bodyPr>
          <a:lstStyle/>
          <a:p>
            <a:r>
              <a:rPr lang="ru-RU" sz="2800" dirty="0" err="1"/>
              <a:t>Сьогодні</a:t>
            </a:r>
            <a:r>
              <a:rPr lang="ru-RU" sz="2800" dirty="0"/>
              <a:t> </a:t>
            </a:r>
            <a:r>
              <a:rPr lang="ru-RU" sz="2800" dirty="0" err="1"/>
              <a:t>водопостачання</a:t>
            </a:r>
            <a:r>
              <a:rPr lang="ru-RU" sz="2800" dirty="0"/>
              <a:t> </a:t>
            </a:r>
            <a:r>
              <a:rPr lang="ru-RU" sz="2800" dirty="0" err="1"/>
              <a:t>більшості</a:t>
            </a:r>
            <a:r>
              <a:rPr lang="ru-RU" sz="2800" dirty="0"/>
              <a:t> </a:t>
            </a:r>
            <a:r>
              <a:rPr lang="ru-RU" sz="2800" dirty="0" err="1"/>
              <a:t>міст</a:t>
            </a:r>
            <a:r>
              <a:rPr lang="ru-RU" sz="2800" dirty="0"/>
              <a:t> </a:t>
            </a:r>
            <a:r>
              <a:rPr lang="ru-RU" sz="2800" dirty="0" err="1"/>
              <a:t>базується</a:t>
            </a:r>
            <a:r>
              <a:rPr lang="ru-RU" sz="2800" dirty="0"/>
              <a:t> </a:t>
            </a:r>
            <a:r>
              <a:rPr lang="ru-RU" sz="2800" dirty="0" err="1"/>
              <a:t>цілком</a:t>
            </a:r>
            <a:r>
              <a:rPr lang="ru-RU" sz="2800" dirty="0"/>
              <a:t> на </a:t>
            </a:r>
            <a:r>
              <a:rPr lang="ru-RU" sz="2800" dirty="0" err="1"/>
              <a:t>підземних</a:t>
            </a:r>
            <a:r>
              <a:rPr lang="ru-RU" sz="2800" dirty="0"/>
              <a:t> водах (62</a:t>
            </a:r>
            <a:r>
              <a:rPr lang="ru-RU" sz="2800" dirty="0" smtClean="0"/>
              <a:t>%).</a:t>
            </a:r>
          </a:p>
          <a:p>
            <a:r>
              <a:rPr lang="ru-RU" sz="2800" dirty="0" smtClean="0"/>
              <a:t>в </a:t>
            </a:r>
            <a:r>
              <a:rPr lang="ru-RU" sz="2800" dirty="0"/>
              <a:t>21% </a:t>
            </a:r>
            <a:r>
              <a:rPr lang="ru-RU" sz="2800" dirty="0" err="1"/>
              <a:t>міст</a:t>
            </a:r>
            <a:r>
              <a:rPr lang="ru-RU" sz="2800" dirty="0"/>
              <a:t> є </a:t>
            </a:r>
            <a:r>
              <a:rPr lang="ru-RU" sz="2800" dirty="0" err="1"/>
              <a:t>змішані</a:t>
            </a:r>
            <a:r>
              <a:rPr lang="ru-RU" sz="2800" dirty="0"/>
              <a:t> </a:t>
            </a:r>
            <a:r>
              <a:rPr lang="ru-RU" sz="2800" dirty="0" err="1"/>
              <a:t>джерела</a:t>
            </a:r>
            <a:r>
              <a:rPr lang="ru-RU" sz="2800" dirty="0"/>
              <a:t> </a:t>
            </a:r>
            <a:r>
              <a:rPr lang="ru-RU" sz="2800" dirty="0" err="1" smtClean="0"/>
              <a:t>водопостачання</a:t>
            </a:r>
            <a:r>
              <a:rPr lang="ru-RU" sz="2800" dirty="0" smtClean="0"/>
              <a:t>.</a:t>
            </a:r>
          </a:p>
          <a:p>
            <a:r>
              <a:rPr lang="ru-RU" sz="2800" dirty="0" err="1" smtClean="0"/>
              <a:t>Менше</a:t>
            </a:r>
            <a:r>
              <a:rPr lang="ru-RU" sz="2800" dirty="0" smtClean="0"/>
              <a:t> </a:t>
            </a:r>
            <a:r>
              <a:rPr lang="ru-RU" sz="2800" dirty="0"/>
              <a:t>17% </a:t>
            </a:r>
            <a:r>
              <a:rPr lang="ru-RU" sz="2800" dirty="0" err="1"/>
              <a:t>міст</a:t>
            </a:r>
            <a:r>
              <a:rPr lang="ru-RU" sz="2800" dirty="0"/>
              <a:t> </a:t>
            </a:r>
            <a:r>
              <a:rPr lang="ru-RU" sz="2800" dirty="0" err="1"/>
              <a:t>використовують</a:t>
            </a:r>
            <a:r>
              <a:rPr lang="ru-RU" sz="2800" dirty="0"/>
              <a:t> </a:t>
            </a:r>
            <a:r>
              <a:rPr lang="ru-RU" sz="2800" dirty="0" err="1"/>
              <a:t>поверхневі</a:t>
            </a:r>
            <a:r>
              <a:rPr lang="ru-RU" sz="2800" dirty="0"/>
              <a:t> </a:t>
            </a:r>
            <a:r>
              <a:rPr lang="ru-RU" sz="2800" dirty="0" err="1"/>
              <a:t>джерела</a:t>
            </a:r>
            <a:r>
              <a:rPr lang="ru-RU" sz="2800" dirty="0"/>
              <a:t>.</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062" y="2872085"/>
            <a:ext cx="7033273" cy="360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871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8625" y="319310"/>
            <a:ext cx="8911687" cy="1280890"/>
          </a:xfrm>
        </p:spPr>
        <p:txBody>
          <a:bodyPr>
            <a:noAutofit/>
          </a:bodyPr>
          <a:lstStyle/>
          <a:p>
            <a:r>
              <a:rPr lang="ru-RU" sz="4800" b="1" dirty="0" err="1" smtClean="0"/>
              <a:t>Санітарно-технічні</a:t>
            </a:r>
            <a:r>
              <a:rPr lang="ru-RU" sz="4800" b="1" dirty="0" smtClean="0"/>
              <a:t> </a:t>
            </a:r>
            <a:r>
              <a:rPr lang="ru-RU" sz="4800" b="1" dirty="0" err="1" smtClean="0"/>
              <a:t>комунальні</a:t>
            </a:r>
            <a:r>
              <a:rPr lang="ru-RU" sz="4800" b="1" dirty="0" smtClean="0"/>
              <a:t> </a:t>
            </a:r>
            <a:r>
              <a:rPr lang="ru-RU" sz="4800" b="1" dirty="0" err="1" smtClean="0"/>
              <a:t>підприємства</a:t>
            </a:r>
            <a:endParaRPr lang="ru-RU" sz="4800" b="1" dirty="0"/>
          </a:p>
        </p:txBody>
      </p:sp>
      <p:sp>
        <p:nvSpPr>
          <p:cNvPr id="3" name="Прямоугольник 2"/>
          <p:cNvSpPr/>
          <p:nvPr/>
        </p:nvSpPr>
        <p:spPr>
          <a:xfrm>
            <a:off x="2584360" y="2055450"/>
            <a:ext cx="7589949" cy="1938992"/>
          </a:xfrm>
          <a:prstGeom prst="rect">
            <a:avLst/>
          </a:prstGeom>
        </p:spPr>
        <p:txBody>
          <a:bodyPr wrap="square">
            <a:spAutoFit/>
          </a:bodyPr>
          <a:lstStyle/>
          <a:p>
            <a:r>
              <a:rPr lang="uk-UA" sz="2400" b="1" dirty="0" smtClean="0"/>
              <a:t>Каналізація</a:t>
            </a:r>
          </a:p>
          <a:p>
            <a:r>
              <a:rPr lang="ru-RU" sz="2400" dirty="0" err="1"/>
              <a:t>Каналізація</a:t>
            </a:r>
            <a:r>
              <a:rPr lang="ru-RU" sz="2400" dirty="0"/>
              <a:t> </a:t>
            </a:r>
            <a:r>
              <a:rPr lang="ru-RU" sz="2400" dirty="0" err="1"/>
              <a:t>населеного</a:t>
            </a:r>
            <a:r>
              <a:rPr lang="ru-RU" sz="2400" dirty="0"/>
              <a:t> пункту – </a:t>
            </a:r>
            <a:r>
              <a:rPr lang="ru-RU" sz="2400" dirty="0" err="1"/>
              <a:t>це</a:t>
            </a:r>
            <a:r>
              <a:rPr lang="ru-RU" sz="2400" dirty="0"/>
              <a:t> комплекс </a:t>
            </a:r>
            <a:r>
              <a:rPr lang="ru-RU" sz="2400" dirty="0" err="1"/>
              <a:t>інженерних</a:t>
            </a:r>
            <a:r>
              <a:rPr lang="ru-RU" sz="2400" dirty="0"/>
              <a:t> </a:t>
            </a:r>
            <a:r>
              <a:rPr lang="ru-RU" sz="2400" dirty="0" err="1"/>
              <a:t>споруд</a:t>
            </a:r>
            <a:r>
              <a:rPr lang="ru-RU" sz="2400" dirty="0"/>
              <a:t> та </a:t>
            </a:r>
            <a:r>
              <a:rPr lang="ru-RU" sz="2400" dirty="0" err="1"/>
              <a:t>обладнання</a:t>
            </a:r>
            <a:r>
              <a:rPr lang="ru-RU" sz="2400" dirty="0"/>
              <a:t>, </a:t>
            </a:r>
            <a:r>
              <a:rPr lang="ru-RU" sz="2400" dirty="0" err="1"/>
              <a:t>які</a:t>
            </a:r>
            <a:r>
              <a:rPr lang="ru-RU" sz="2400" dirty="0"/>
              <a:t> </a:t>
            </a:r>
            <a:r>
              <a:rPr lang="ru-RU" sz="2400" dirty="0" err="1"/>
              <a:t>призначені</a:t>
            </a:r>
            <a:r>
              <a:rPr lang="ru-RU" sz="2400" dirty="0"/>
              <a:t> для </a:t>
            </a:r>
            <a:r>
              <a:rPr lang="ru-RU" sz="2400" dirty="0" err="1"/>
              <a:t>приймання</a:t>
            </a:r>
            <a:r>
              <a:rPr lang="ru-RU" sz="2400" dirty="0"/>
              <a:t> та </a:t>
            </a:r>
            <a:r>
              <a:rPr lang="ru-RU" sz="2400" dirty="0" err="1"/>
              <a:t>транспортування</a:t>
            </a:r>
            <a:r>
              <a:rPr lang="ru-RU" sz="2400" dirty="0"/>
              <a:t> </a:t>
            </a:r>
            <a:r>
              <a:rPr lang="ru-RU" sz="2400" dirty="0" err="1"/>
              <a:t>стічних</a:t>
            </a:r>
            <a:r>
              <a:rPr lang="ru-RU" sz="2400" dirty="0"/>
              <a:t> </a:t>
            </a:r>
            <a:r>
              <a:rPr lang="ru-RU" sz="2400" dirty="0" smtClean="0"/>
              <a:t>вод </a:t>
            </a:r>
            <a:r>
              <a:rPr lang="ru-RU" sz="2400" dirty="0"/>
              <a:t>до </a:t>
            </a:r>
            <a:r>
              <a:rPr lang="ru-RU" sz="2400" dirty="0" err="1"/>
              <a:t>очисних</a:t>
            </a:r>
            <a:r>
              <a:rPr lang="ru-RU" sz="2400" dirty="0"/>
              <a:t> </a:t>
            </a:r>
            <a:r>
              <a:rPr lang="ru-RU" sz="2400" dirty="0" err="1"/>
              <a:t>споруд</a:t>
            </a:r>
            <a:r>
              <a:rPr lang="ru-RU" sz="2400" dirty="0"/>
              <a:t>.</a:t>
            </a:r>
            <a:endParaRPr lang="uk-UA"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117" y="3893162"/>
            <a:ext cx="4191537" cy="261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876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uk-UA"/>
          </a:p>
        </p:txBody>
      </p:sp>
      <p:sp>
        <p:nvSpPr>
          <p:cNvPr id="5" name="Объект 4"/>
          <p:cNvSpPr>
            <a:spLocks noGrp="1"/>
          </p:cNvSpPr>
          <p:nvPr>
            <p:ph idx="1"/>
          </p:nvPr>
        </p:nvSpPr>
        <p:spPr/>
        <p:txBody>
          <a:bodyPr/>
          <a:lstStyle/>
          <a:p>
            <a:endParaRPr lang="uk-UA"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66" t="36330" r="25081" b="34033"/>
          <a:stretch/>
        </p:blipFill>
        <p:spPr bwMode="auto">
          <a:xfrm>
            <a:off x="1828801" y="1123682"/>
            <a:ext cx="10029148" cy="384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800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74775" y="1999129"/>
            <a:ext cx="8915400" cy="3777622"/>
          </a:xfrm>
        </p:spPr>
        <p:txBody>
          <a:bodyPr>
            <a:normAutofit/>
          </a:bodyPr>
          <a:lstStyle/>
          <a:p>
            <a:r>
              <a:rPr lang="uk-UA" sz="2400" b="1" dirty="0"/>
              <a:t>дощові мережі або водостоки − мережі, призначені для відведення атмосферних вод;  </a:t>
            </a:r>
          </a:p>
          <a:p>
            <a:r>
              <a:rPr lang="uk-UA" sz="2400" b="1" dirty="0" smtClean="0"/>
              <a:t>побутові </a:t>
            </a:r>
            <a:r>
              <a:rPr lang="uk-UA" sz="2400" b="1" dirty="0"/>
              <a:t>− мережі, призначені для відведення побутових вод; </a:t>
            </a:r>
          </a:p>
          <a:p>
            <a:r>
              <a:rPr lang="uk-UA" sz="2400" b="1" dirty="0" smtClean="0"/>
              <a:t>виробничі </a:t>
            </a:r>
            <a:r>
              <a:rPr lang="uk-UA" sz="2400" b="1" dirty="0"/>
              <a:t>− мережі для відведення виробничих стічних вод. </a:t>
            </a:r>
            <a:endParaRPr lang="uk-UA" sz="2400" dirty="0"/>
          </a:p>
        </p:txBody>
      </p:sp>
      <p:sp>
        <p:nvSpPr>
          <p:cNvPr id="3" name="Прямоугольник 2"/>
          <p:cNvSpPr/>
          <p:nvPr/>
        </p:nvSpPr>
        <p:spPr>
          <a:xfrm>
            <a:off x="2574775" y="488255"/>
            <a:ext cx="8799204" cy="1200329"/>
          </a:xfrm>
          <a:prstGeom prst="rect">
            <a:avLst/>
          </a:prstGeom>
        </p:spPr>
        <p:txBody>
          <a:bodyPr wrap="none">
            <a:spAutoFit/>
          </a:bodyPr>
          <a:lstStyle/>
          <a:p>
            <a:r>
              <a:rPr lang="ru-RU" sz="3600" b="1" dirty="0" err="1"/>
              <a:t>Каналізаційні</a:t>
            </a:r>
            <a:r>
              <a:rPr lang="ru-RU" sz="3600" b="1" dirty="0"/>
              <a:t> </a:t>
            </a:r>
            <a:r>
              <a:rPr lang="ru-RU" sz="3600" b="1" dirty="0" err="1"/>
              <a:t>мережі</a:t>
            </a:r>
            <a:r>
              <a:rPr lang="ru-RU" sz="3600" b="1" dirty="0"/>
              <a:t> </a:t>
            </a:r>
            <a:r>
              <a:rPr lang="ru-RU" sz="3600" b="1" dirty="0" err="1"/>
              <a:t>класифікують</a:t>
            </a:r>
            <a:r>
              <a:rPr lang="ru-RU" sz="3600" b="1" dirty="0"/>
              <a:t> </a:t>
            </a:r>
            <a:endParaRPr lang="ru-RU" sz="3600" b="1" dirty="0" smtClean="0"/>
          </a:p>
          <a:p>
            <a:r>
              <a:rPr lang="ru-RU" sz="3600" b="1" dirty="0" smtClean="0"/>
              <a:t>за </a:t>
            </a:r>
            <a:r>
              <a:rPr lang="ru-RU" sz="3600" b="1" dirty="0" err="1" smtClean="0"/>
              <a:t>призначенням</a:t>
            </a:r>
            <a:r>
              <a:rPr lang="ru-RU" sz="3600" b="1" dirty="0" smtClean="0"/>
              <a:t>.</a:t>
            </a:r>
            <a:endParaRPr lang="uk-UA" sz="3600" b="1"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516" y="4378817"/>
            <a:ext cx="5364628" cy="201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66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322469" y="340775"/>
            <a:ext cx="8911687" cy="1280890"/>
          </a:xfrm>
        </p:spPr>
        <p:txBody>
          <a:bodyPr>
            <a:normAutofit/>
          </a:bodyPr>
          <a:lstStyle/>
          <a:p>
            <a:r>
              <a:rPr lang="uk-UA" b="1" dirty="0"/>
              <a:t>Каналізаційні насосні станції поділяють </a:t>
            </a:r>
            <a:r>
              <a:rPr lang="uk-UA" b="1" dirty="0" smtClean="0"/>
              <a:t>на:</a:t>
            </a:r>
            <a:endParaRPr lang="uk-UA" b="1" dirty="0"/>
          </a:p>
        </p:txBody>
      </p:sp>
      <p:sp>
        <p:nvSpPr>
          <p:cNvPr id="5" name="Прямоугольник 4"/>
          <p:cNvSpPr/>
          <p:nvPr/>
        </p:nvSpPr>
        <p:spPr>
          <a:xfrm>
            <a:off x="2184567" y="1820704"/>
            <a:ext cx="6096000" cy="1569660"/>
          </a:xfrm>
          <a:prstGeom prst="rect">
            <a:avLst/>
          </a:prstGeom>
        </p:spPr>
        <p:txBody>
          <a:bodyPr>
            <a:spAutoFit/>
          </a:bodyPr>
          <a:lstStyle/>
          <a:p>
            <a:pPr marL="457200" indent="-457200">
              <a:buFont typeface="Arial" pitchFamily="34" charset="0"/>
              <a:buChar char="•"/>
            </a:pPr>
            <a:r>
              <a:rPr lang="uk-UA" sz="3200" b="1" dirty="0"/>
              <a:t>місцеві, </a:t>
            </a:r>
            <a:endParaRPr lang="uk-UA" sz="3200" b="1" dirty="0" smtClean="0"/>
          </a:p>
          <a:p>
            <a:pPr marL="457200" indent="-457200">
              <a:buFont typeface="Arial" pitchFamily="34" charset="0"/>
              <a:buChar char="•"/>
            </a:pPr>
            <a:r>
              <a:rPr lang="uk-UA" sz="3200" b="1" dirty="0"/>
              <a:t>р</a:t>
            </a:r>
            <a:r>
              <a:rPr lang="uk-UA" sz="3200" b="1" dirty="0" smtClean="0"/>
              <a:t>айонні, </a:t>
            </a:r>
          </a:p>
          <a:p>
            <a:pPr marL="457200" indent="-457200">
              <a:buFont typeface="Arial" pitchFamily="34" charset="0"/>
              <a:buChar char="•"/>
            </a:pPr>
            <a:r>
              <a:rPr lang="uk-UA" sz="3200" b="1" dirty="0" smtClean="0"/>
              <a:t>головні.</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765" y="1255604"/>
            <a:ext cx="5095193" cy="507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718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23914" y="1914301"/>
            <a:ext cx="8915400" cy="3777622"/>
          </a:xfrm>
        </p:spPr>
        <p:txBody>
          <a:bodyPr>
            <a:normAutofit/>
          </a:bodyPr>
          <a:lstStyle/>
          <a:p>
            <a:r>
              <a:rPr lang="ru-RU" sz="3200" dirty="0" err="1"/>
              <a:t>загальносплавні</a:t>
            </a:r>
            <a:r>
              <a:rPr lang="ru-RU" sz="3200" dirty="0"/>
              <a:t>, </a:t>
            </a:r>
            <a:endParaRPr lang="ru-RU" sz="3200" dirty="0" smtClean="0"/>
          </a:p>
          <a:p>
            <a:r>
              <a:rPr lang="ru-RU" sz="3200" dirty="0" err="1" smtClean="0"/>
              <a:t>роздільні</a:t>
            </a:r>
            <a:r>
              <a:rPr lang="ru-RU" sz="3200" dirty="0" smtClean="0"/>
              <a:t> </a:t>
            </a:r>
            <a:r>
              <a:rPr lang="ru-RU" sz="3200" dirty="0"/>
              <a:t>(</a:t>
            </a:r>
            <a:r>
              <a:rPr lang="ru-RU" sz="3200" dirty="0" err="1"/>
              <a:t>повна</a:t>
            </a:r>
            <a:r>
              <a:rPr lang="ru-RU" sz="3200" dirty="0"/>
              <a:t> </a:t>
            </a:r>
            <a:r>
              <a:rPr lang="ru-RU" sz="3200" dirty="0" err="1"/>
              <a:t>або</a:t>
            </a:r>
            <a:r>
              <a:rPr lang="ru-RU" sz="3200" dirty="0"/>
              <a:t> </a:t>
            </a:r>
            <a:r>
              <a:rPr lang="ru-RU" sz="3200" dirty="0" err="1"/>
              <a:t>неповна</a:t>
            </a:r>
            <a:r>
              <a:rPr lang="ru-RU" sz="3200" dirty="0" smtClean="0"/>
              <a:t>);</a:t>
            </a:r>
          </a:p>
          <a:p>
            <a:r>
              <a:rPr lang="ru-RU" sz="3200" dirty="0" err="1" smtClean="0"/>
              <a:t>напівроздільні</a:t>
            </a:r>
            <a:r>
              <a:rPr lang="ru-RU" sz="3200" dirty="0"/>
              <a:t>.</a:t>
            </a:r>
          </a:p>
        </p:txBody>
      </p:sp>
      <p:sp>
        <p:nvSpPr>
          <p:cNvPr id="4" name="Заголовок 3"/>
          <p:cNvSpPr>
            <a:spLocks noGrp="1"/>
          </p:cNvSpPr>
          <p:nvPr>
            <p:ph type="title"/>
          </p:nvPr>
        </p:nvSpPr>
        <p:spPr>
          <a:xfrm>
            <a:off x="2322468" y="276381"/>
            <a:ext cx="8911687" cy="1280890"/>
          </a:xfrm>
        </p:spPr>
        <p:txBody>
          <a:bodyPr>
            <a:normAutofit fontScale="90000"/>
          </a:bodyPr>
          <a:lstStyle/>
          <a:p>
            <a:r>
              <a:rPr lang="ru-RU" b="1" dirty="0" err="1"/>
              <a:t>Залежно</a:t>
            </a:r>
            <a:r>
              <a:rPr lang="ru-RU" b="1" dirty="0"/>
              <a:t> </a:t>
            </a:r>
            <a:r>
              <a:rPr lang="ru-RU" b="1" dirty="0" err="1"/>
              <a:t>від</a:t>
            </a:r>
            <a:r>
              <a:rPr lang="ru-RU" b="1" dirty="0"/>
              <a:t> того, як </a:t>
            </a:r>
            <a:r>
              <a:rPr lang="ru-RU" b="1" dirty="0" err="1"/>
              <a:t>відводяться</a:t>
            </a:r>
            <a:r>
              <a:rPr lang="ru-RU" b="1" dirty="0"/>
              <a:t> </a:t>
            </a:r>
            <a:r>
              <a:rPr lang="ru-RU" b="1" dirty="0" err="1"/>
              <a:t>окремі</a:t>
            </a:r>
            <a:r>
              <a:rPr lang="ru-RU" b="1" dirty="0"/>
              <a:t> </a:t>
            </a:r>
            <a:r>
              <a:rPr lang="ru-RU" b="1" dirty="0" err="1"/>
              <a:t>види</a:t>
            </a:r>
            <a:r>
              <a:rPr lang="ru-RU" b="1" dirty="0"/>
              <a:t> </a:t>
            </a:r>
            <a:r>
              <a:rPr lang="ru-RU" b="1" dirty="0" err="1"/>
              <a:t>стічних</a:t>
            </a:r>
            <a:r>
              <a:rPr lang="ru-RU" b="1" dirty="0"/>
              <a:t> вод, разом </a:t>
            </a:r>
            <a:r>
              <a:rPr lang="ru-RU" b="1" dirty="0" err="1"/>
              <a:t>чи</a:t>
            </a:r>
            <a:r>
              <a:rPr lang="ru-RU" b="1" dirty="0"/>
              <a:t> </a:t>
            </a:r>
            <a:r>
              <a:rPr lang="ru-RU" b="1" dirty="0" err="1"/>
              <a:t>окремо</a:t>
            </a:r>
            <a:r>
              <a:rPr lang="ru-RU" b="1" dirty="0"/>
              <a:t>, </a:t>
            </a:r>
            <a:r>
              <a:rPr lang="ru-RU" b="1" dirty="0" err="1"/>
              <a:t>системи</a:t>
            </a:r>
            <a:r>
              <a:rPr lang="ru-RU" b="1" dirty="0"/>
              <a:t> </a:t>
            </a:r>
            <a:r>
              <a:rPr lang="ru-RU" b="1" dirty="0" err="1"/>
              <a:t>каналізації</a:t>
            </a:r>
            <a:r>
              <a:rPr lang="ru-RU" b="1" dirty="0"/>
              <a:t> </a:t>
            </a:r>
            <a:r>
              <a:rPr lang="ru-RU" b="1" dirty="0" err="1"/>
              <a:t>поділяють</a:t>
            </a:r>
            <a:r>
              <a:rPr lang="ru-RU" b="1" dirty="0"/>
              <a:t> </a:t>
            </a:r>
            <a:r>
              <a:rPr lang="ru-RU" b="1" dirty="0" smtClean="0"/>
              <a:t>на:</a:t>
            </a:r>
            <a:endParaRPr lang="uk-UA" b="1"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0197" y="3344739"/>
            <a:ext cx="4958367" cy="319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722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Класифікація стічних вод</a:t>
            </a:r>
            <a:endParaRPr lang="uk-UA" b="1" dirty="0"/>
          </a:p>
        </p:txBody>
      </p:sp>
      <p:sp>
        <p:nvSpPr>
          <p:cNvPr id="3" name="Объект 2"/>
          <p:cNvSpPr>
            <a:spLocks noGrp="1"/>
          </p:cNvSpPr>
          <p:nvPr>
            <p:ph idx="1"/>
          </p:nvPr>
        </p:nvSpPr>
        <p:spPr>
          <a:xfrm>
            <a:off x="2550575" y="1618445"/>
            <a:ext cx="8915400" cy="3777622"/>
          </a:xfrm>
        </p:spPr>
        <p:txBody>
          <a:bodyPr>
            <a:normAutofit/>
          </a:bodyPr>
          <a:lstStyle/>
          <a:p>
            <a:r>
              <a:rPr lang="uk-UA" sz="2800" dirty="0" smtClean="0"/>
              <a:t>Побутові;</a:t>
            </a:r>
          </a:p>
          <a:p>
            <a:r>
              <a:rPr lang="uk-UA" sz="2800" dirty="0" smtClean="0"/>
              <a:t>Виробничі;</a:t>
            </a:r>
          </a:p>
          <a:p>
            <a:r>
              <a:rPr lang="uk-UA" sz="2800" dirty="0" smtClean="0"/>
              <a:t>Атмосферні.</a:t>
            </a:r>
            <a:endParaRPr lang="uk-UA" sz="28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766" y="2479571"/>
            <a:ext cx="5643898" cy="375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37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89212" y="631065"/>
            <a:ext cx="8915400" cy="5280157"/>
          </a:xfrm>
        </p:spPr>
        <p:txBody>
          <a:bodyPr>
            <a:normAutofit/>
          </a:bodyPr>
          <a:lstStyle/>
          <a:p>
            <a:endParaRPr lang="uk-UA" sz="3200"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34" t="20246" r="26653" b="13381"/>
          <a:stretch/>
        </p:blipFill>
        <p:spPr bwMode="auto">
          <a:xfrm>
            <a:off x="3000778" y="189338"/>
            <a:ext cx="8126570" cy="639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748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uk-UA"/>
          </a:p>
        </p:txBody>
      </p:sp>
      <p:sp>
        <p:nvSpPr>
          <p:cNvPr id="5" name="Объект 4"/>
          <p:cNvSpPr>
            <a:spLocks noGrp="1"/>
          </p:cNvSpPr>
          <p:nvPr>
            <p:ph idx="1"/>
          </p:nvPr>
        </p:nvSpPr>
        <p:spPr/>
        <p:txBody>
          <a:bodyPr/>
          <a:lstStyle/>
          <a:p>
            <a:endParaRPr lang="uk-UA" dirty="0"/>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26" t="30282" r="25465" b="46479"/>
          <a:stretch/>
        </p:blipFill>
        <p:spPr bwMode="auto">
          <a:xfrm>
            <a:off x="1966174" y="1935343"/>
            <a:ext cx="9714964" cy="264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748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t>Механічне</a:t>
            </a:r>
            <a:r>
              <a:rPr lang="ru-RU" b="1" dirty="0" smtClean="0"/>
              <a:t> </a:t>
            </a:r>
            <a:r>
              <a:rPr lang="ru-RU" b="1" dirty="0" err="1" smtClean="0"/>
              <a:t>очищення</a:t>
            </a:r>
            <a:r>
              <a:rPr lang="ru-RU" b="1" dirty="0" smtClean="0"/>
              <a:t> </a:t>
            </a:r>
            <a:r>
              <a:rPr lang="ru-RU" b="1" dirty="0" err="1" smtClean="0"/>
              <a:t>стічних</a:t>
            </a:r>
            <a:r>
              <a:rPr lang="ru-RU" b="1" dirty="0" smtClean="0"/>
              <a:t> вод. </a:t>
            </a:r>
            <a:endParaRPr lang="ru-RU" b="1" dirty="0"/>
          </a:p>
        </p:txBody>
      </p:sp>
      <p:sp>
        <p:nvSpPr>
          <p:cNvPr id="3" name="Объект 2"/>
          <p:cNvSpPr>
            <a:spLocks noGrp="1"/>
          </p:cNvSpPr>
          <p:nvPr>
            <p:ph idx="1"/>
          </p:nvPr>
        </p:nvSpPr>
        <p:spPr>
          <a:xfrm>
            <a:off x="2550575" y="1515414"/>
            <a:ext cx="8915400" cy="3777622"/>
          </a:xfrm>
        </p:spPr>
        <p:txBody>
          <a:bodyPr>
            <a:normAutofit/>
          </a:bodyPr>
          <a:lstStyle/>
          <a:p>
            <a:pPr marL="0" indent="0">
              <a:buNone/>
            </a:pPr>
            <a:r>
              <a:rPr lang="ru-RU" sz="2800" dirty="0" err="1"/>
              <a:t>Механічне</a:t>
            </a:r>
            <a:r>
              <a:rPr lang="ru-RU" sz="2800" dirty="0"/>
              <a:t> </a:t>
            </a:r>
            <a:r>
              <a:rPr lang="ru-RU" sz="2800" dirty="0" err="1"/>
              <a:t>очищення</a:t>
            </a:r>
            <a:r>
              <a:rPr lang="ru-RU" sz="2800" dirty="0"/>
              <a:t> </a:t>
            </a:r>
            <a:r>
              <a:rPr lang="ru-RU" sz="2800" dirty="0" err="1"/>
              <a:t>забезпечує</a:t>
            </a:r>
            <a:r>
              <a:rPr lang="ru-RU" sz="2800" dirty="0"/>
              <a:t> </a:t>
            </a:r>
            <a:r>
              <a:rPr lang="ru-RU" sz="2800" dirty="0" err="1"/>
              <a:t>видалення</a:t>
            </a:r>
            <a:r>
              <a:rPr lang="ru-RU" sz="2800" dirty="0"/>
              <a:t> </a:t>
            </a:r>
            <a:r>
              <a:rPr lang="ru-RU" sz="2800" dirty="0" err="1"/>
              <a:t>завислих</a:t>
            </a:r>
            <a:r>
              <a:rPr lang="ru-RU" sz="2800" dirty="0"/>
              <a:t> </a:t>
            </a:r>
            <a:r>
              <a:rPr lang="ru-RU" sz="2800" dirty="0" err="1"/>
              <a:t>часток</a:t>
            </a:r>
            <a:r>
              <a:rPr lang="ru-RU" sz="2800" dirty="0"/>
              <a:t> та </a:t>
            </a:r>
            <a:r>
              <a:rPr lang="ru-RU" sz="2800" dirty="0" err="1"/>
              <a:t>зниження</a:t>
            </a:r>
            <a:r>
              <a:rPr lang="ru-RU" sz="2800" dirty="0"/>
              <a:t> </a:t>
            </a:r>
            <a:r>
              <a:rPr lang="ru-RU" sz="2800" dirty="0" err="1"/>
              <a:t>кількості</a:t>
            </a:r>
            <a:r>
              <a:rPr lang="ru-RU" sz="2800" dirty="0"/>
              <a:t> </a:t>
            </a:r>
            <a:r>
              <a:rPr lang="ru-RU" sz="2800" dirty="0" err="1"/>
              <a:t>органічних</a:t>
            </a:r>
            <a:r>
              <a:rPr lang="ru-RU" sz="2800" dirty="0"/>
              <a:t> </a:t>
            </a:r>
            <a:r>
              <a:rPr lang="ru-RU" sz="2800" dirty="0" err="1"/>
              <a:t>забруднень</a:t>
            </a:r>
            <a:r>
              <a:rPr lang="ru-RU" sz="2800" dirty="0"/>
              <a:t> ( за </a:t>
            </a:r>
            <a:r>
              <a:rPr lang="ru-RU" sz="2800" dirty="0" err="1"/>
              <a:t>показником</a:t>
            </a:r>
            <a:r>
              <a:rPr lang="ru-RU" sz="2800" dirty="0"/>
              <a:t> БСК до 20-25%)</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5850" y="2987899"/>
            <a:ext cx="4564813" cy="355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308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6254" y="392291"/>
            <a:ext cx="8911687" cy="1280890"/>
          </a:xfrm>
        </p:spPr>
        <p:txBody>
          <a:bodyPr/>
          <a:lstStyle/>
          <a:p>
            <a:r>
              <a:rPr lang="ru-RU" b="1" dirty="0" err="1"/>
              <a:t>Механічне</a:t>
            </a:r>
            <a:r>
              <a:rPr lang="ru-RU" b="1" dirty="0"/>
              <a:t> </a:t>
            </a:r>
            <a:r>
              <a:rPr lang="ru-RU" b="1" dirty="0" err="1"/>
              <a:t>очищення</a:t>
            </a:r>
            <a:r>
              <a:rPr lang="ru-RU" b="1" dirty="0"/>
              <a:t> </a:t>
            </a:r>
            <a:r>
              <a:rPr lang="ru-RU" b="1" dirty="0" err="1"/>
              <a:t>здійснюється</a:t>
            </a:r>
            <a:r>
              <a:rPr lang="ru-RU" b="1" dirty="0"/>
              <a:t> за одним </a:t>
            </a:r>
            <a:r>
              <a:rPr lang="ru-RU" b="1" dirty="0" err="1"/>
              <a:t>із</a:t>
            </a:r>
            <a:r>
              <a:rPr lang="ru-RU" b="1" dirty="0"/>
              <a:t> таких </a:t>
            </a:r>
            <a:r>
              <a:rPr lang="ru-RU" b="1" dirty="0" err="1"/>
              <a:t>методів</a:t>
            </a:r>
            <a:r>
              <a:rPr lang="ru-RU" b="1" dirty="0"/>
              <a:t>: </a:t>
            </a:r>
          </a:p>
        </p:txBody>
      </p:sp>
      <p:sp>
        <p:nvSpPr>
          <p:cNvPr id="3" name="Объект 2"/>
          <p:cNvSpPr>
            <a:spLocks noGrp="1"/>
          </p:cNvSpPr>
          <p:nvPr>
            <p:ph idx="1"/>
          </p:nvPr>
        </p:nvSpPr>
        <p:spPr>
          <a:xfrm>
            <a:off x="2090649" y="1860103"/>
            <a:ext cx="9603368" cy="4502060"/>
          </a:xfrm>
        </p:spPr>
        <p:txBody>
          <a:bodyPr>
            <a:normAutofit fontScale="85000" lnSpcReduction="20000"/>
          </a:bodyPr>
          <a:lstStyle/>
          <a:p>
            <a:r>
              <a:rPr lang="ru-RU" sz="3200" dirty="0" err="1"/>
              <a:t>подрібнення</a:t>
            </a:r>
            <a:r>
              <a:rPr lang="ru-RU" sz="3200" dirty="0"/>
              <a:t> великих за </a:t>
            </a:r>
            <a:r>
              <a:rPr lang="ru-RU" sz="3200" dirty="0" err="1"/>
              <a:t>розміром</a:t>
            </a:r>
            <a:r>
              <a:rPr lang="ru-RU" sz="3200" dirty="0"/>
              <a:t> </a:t>
            </a:r>
            <a:r>
              <a:rPr lang="ru-RU" sz="3200" dirty="0" err="1"/>
              <a:t>забруднень</a:t>
            </a:r>
            <a:r>
              <a:rPr lang="ru-RU" sz="3200" dirty="0"/>
              <a:t> у </a:t>
            </a:r>
            <a:r>
              <a:rPr lang="ru-RU" sz="3200" dirty="0" err="1"/>
              <a:t>менші</a:t>
            </a:r>
            <a:r>
              <a:rPr lang="ru-RU" sz="3200" dirty="0"/>
              <a:t> за </a:t>
            </a:r>
            <a:r>
              <a:rPr lang="ru-RU" sz="3200" dirty="0" err="1"/>
              <a:t>допомогою</a:t>
            </a:r>
            <a:r>
              <a:rPr lang="ru-RU" sz="3200" dirty="0"/>
              <a:t> </a:t>
            </a:r>
            <a:r>
              <a:rPr lang="ru-RU" sz="3200" dirty="0" err="1"/>
              <a:t>механічних</a:t>
            </a:r>
            <a:r>
              <a:rPr lang="ru-RU" sz="3200" dirty="0"/>
              <a:t> </a:t>
            </a:r>
            <a:r>
              <a:rPr lang="ru-RU" sz="3200" dirty="0" err="1"/>
              <a:t>пристроїв</a:t>
            </a:r>
            <a:r>
              <a:rPr lang="ru-RU" sz="3200" dirty="0"/>
              <a:t>; </a:t>
            </a:r>
            <a:endParaRPr lang="ru-RU" sz="3200" dirty="0" smtClean="0"/>
          </a:p>
          <a:p>
            <a:r>
              <a:rPr lang="ru-RU" sz="3200" dirty="0" err="1" smtClean="0"/>
              <a:t>відстоювання</a:t>
            </a:r>
            <a:r>
              <a:rPr lang="ru-RU" sz="3200" dirty="0" smtClean="0"/>
              <a:t> </a:t>
            </a:r>
            <a:r>
              <a:rPr lang="ru-RU" sz="3200" dirty="0" err="1"/>
              <a:t>забруднень</a:t>
            </a:r>
            <a:r>
              <a:rPr lang="ru-RU" sz="3200" dirty="0"/>
              <a:t> </a:t>
            </a:r>
            <a:r>
              <a:rPr lang="ru-RU" sz="3200" dirty="0" err="1"/>
              <a:t>зі</a:t>
            </a:r>
            <a:r>
              <a:rPr lang="ru-RU" sz="3200" dirty="0"/>
              <a:t> </a:t>
            </a:r>
            <a:r>
              <a:rPr lang="ru-RU" sz="3200" dirty="0" err="1"/>
              <a:t>стоків</a:t>
            </a:r>
            <a:r>
              <a:rPr lang="ru-RU" sz="3200" dirty="0"/>
              <a:t> за </a:t>
            </a:r>
            <a:r>
              <a:rPr lang="ru-RU" sz="3200" dirty="0" err="1"/>
              <a:t>допомогою</a:t>
            </a:r>
            <a:r>
              <a:rPr lang="ru-RU" sz="3200" dirty="0"/>
              <a:t> </a:t>
            </a:r>
            <a:r>
              <a:rPr lang="ru-RU" sz="3200" dirty="0" err="1"/>
              <a:t>пісковловлювачів</a:t>
            </a:r>
            <a:r>
              <a:rPr lang="ru-RU" sz="3200" dirty="0"/>
              <a:t> та </a:t>
            </a:r>
            <a:r>
              <a:rPr lang="ru-RU" sz="3200" dirty="0" err="1"/>
              <a:t>інших</a:t>
            </a:r>
            <a:r>
              <a:rPr lang="ru-RU" sz="3200" dirty="0"/>
              <a:t> </a:t>
            </a:r>
            <a:r>
              <a:rPr lang="ru-RU" sz="3200" dirty="0" err="1"/>
              <a:t>відстійників</a:t>
            </a:r>
            <a:r>
              <a:rPr lang="ru-RU" sz="3200" dirty="0"/>
              <a:t>; </a:t>
            </a:r>
            <a:endParaRPr lang="ru-RU" sz="3200" dirty="0" smtClean="0"/>
          </a:p>
          <a:p>
            <a:r>
              <a:rPr lang="ru-RU" sz="3200" dirty="0" err="1" smtClean="0"/>
              <a:t>розділення</a:t>
            </a:r>
            <a:r>
              <a:rPr lang="ru-RU" sz="3200" dirty="0" smtClean="0"/>
              <a:t> </a:t>
            </a:r>
            <a:r>
              <a:rPr lang="ru-RU" sz="3200" dirty="0"/>
              <a:t>води та </a:t>
            </a:r>
            <a:r>
              <a:rPr lang="ru-RU" sz="3200" dirty="0" err="1"/>
              <a:t>забруднювачів</a:t>
            </a:r>
            <a:r>
              <a:rPr lang="ru-RU" sz="3200" dirty="0"/>
              <a:t> за </a:t>
            </a:r>
            <a:r>
              <a:rPr lang="ru-RU" sz="3200" dirty="0" err="1"/>
              <a:t>допомогою</a:t>
            </a:r>
            <a:r>
              <a:rPr lang="ru-RU" sz="3200" dirty="0"/>
              <a:t> центрифуг і </a:t>
            </a:r>
            <a:r>
              <a:rPr lang="ru-RU" sz="3200" dirty="0" err="1"/>
              <a:t>гідроциклонів</a:t>
            </a:r>
            <a:r>
              <a:rPr lang="ru-RU" sz="3200" dirty="0"/>
              <a:t>; </a:t>
            </a:r>
            <a:endParaRPr lang="ru-RU" sz="3200" dirty="0" smtClean="0"/>
          </a:p>
          <a:p>
            <a:r>
              <a:rPr lang="ru-RU" sz="3200" dirty="0" err="1" smtClean="0"/>
              <a:t>вилучення</a:t>
            </a:r>
            <a:r>
              <a:rPr lang="ru-RU" sz="3200" dirty="0" smtClean="0"/>
              <a:t> </a:t>
            </a:r>
            <a:r>
              <a:rPr lang="ru-RU" sz="3200" dirty="0" err="1"/>
              <a:t>механічних</a:t>
            </a:r>
            <a:r>
              <a:rPr lang="ru-RU" sz="3200" dirty="0"/>
              <a:t> </a:t>
            </a:r>
            <a:r>
              <a:rPr lang="ru-RU" sz="3200" dirty="0" err="1"/>
              <a:t>домішок</a:t>
            </a:r>
            <a:r>
              <a:rPr lang="ru-RU" sz="3200" dirty="0"/>
              <a:t> за </a:t>
            </a:r>
            <a:r>
              <a:rPr lang="ru-RU" sz="3200" dirty="0" err="1"/>
              <a:t>допомогою</a:t>
            </a:r>
            <a:r>
              <a:rPr lang="ru-RU" sz="3200" dirty="0"/>
              <a:t> </a:t>
            </a:r>
            <a:r>
              <a:rPr lang="ru-RU" sz="3200" dirty="0" err="1"/>
              <a:t>елеваторів</a:t>
            </a:r>
            <a:r>
              <a:rPr lang="ru-RU" sz="3200" dirty="0"/>
              <a:t>, </a:t>
            </a:r>
            <a:r>
              <a:rPr lang="ru-RU" sz="3200" dirty="0" err="1"/>
              <a:t>скребків</a:t>
            </a:r>
            <a:r>
              <a:rPr lang="ru-RU" sz="3200" dirty="0"/>
              <a:t> та </a:t>
            </a:r>
            <a:r>
              <a:rPr lang="ru-RU" sz="3200" dirty="0" err="1"/>
              <a:t>інших</a:t>
            </a:r>
            <a:r>
              <a:rPr lang="ru-RU" sz="3200" dirty="0"/>
              <a:t> </a:t>
            </a:r>
            <a:r>
              <a:rPr lang="ru-RU" sz="3200" dirty="0" err="1"/>
              <a:t>пристроїв</a:t>
            </a:r>
            <a:r>
              <a:rPr lang="ru-RU" sz="3200" dirty="0"/>
              <a:t>, </a:t>
            </a:r>
            <a:r>
              <a:rPr lang="ru-RU" sz="3200" dirty="0" err="1"/>
              <a:t>фільтрування</a:t>
            </a:r>
            <a:r>
              <a:rPr lang="ru-RU" sz="3200" dirty="0"/>
              <a:t> </a:t>
            </a:r>
            <a:r>
              <a:rPr lang="ru-RU" sz="3200" dirty="0" err="1"/>
              <a:t>стоків</a:t>
            </a:r>
            <a:r>
              <a:rPr lang="ru-RU" sz="3200" dirty="0"/>
              <a:t> через </a:t>
            </a:r>
            <a:r>
              <a:rPr lang="ru-RU" sz="3200" dirty="0" err="1"/>
              <a:t>сітки</a:t>
            </a:r>
            <a:r>
              <a:rPr lang="ru-RU" sz="3200" dirty="0"/>
              <a:t>, сита, </a:t>
            </a:r>
            <a:r>
              <a:rPr lang="ru-RU" sz="3200" dirty="0" err="1"/>
              <a:t>спеціальні</a:t>
            </a:r>
            <a:r>
              <a:rPr lang="ru-RU" sz="3200" dirty="0"/>
              <a:t> </a:t>
            </a:r>
            <a:r>
              <a:rPr lang="ru-RU" sz="3200" dirty="0" err="1"/>
              <a:t>фільтри</a:t>
            </a:r>
            <a:r>
              <a:rPr lang="ru-RU" sz="3200" dirty="0"/>
              <a:t>, а </a:t>
            </a:r>
            <a:r>
              <a:rPr lang="ru-RU" sz="3200" dirty="0" err="1"/>
              <a:t>найчастіше</a:t>
            </a:r>
            <a:r>
              <a:rPr lang="ru-RU" sz="3200" dirty="0"/>
              <a:t> шляхом </a:t>
            </a:r>
            <a:r>
              <a:rPr lang="ru-RU" sz="3200" dirty="0" err="1"/>
              <a:t>пропускання</a:t>
            </a:r>
            <a:r>
              <a:rPr lang="ru-RU" sz="3200" dirty="0"/>
              <a:t> </a:t>
            </a:r>
            <a:r>
              <a:rPr lang="ru-RU" sz="3200" dirty="0" err="1"/>
              <a:t>їх</a:t>
            </a:r>
            <a:r>
              <a:rPr lang="ru-RU" sz="3200" dirty="0"/>
              <a:t> через </a:t>
            </a:r>
            <a:r>
              <a:rPr lang="ru-RU" sz="3200" dirty="0" err="1"/>
              <a:t>пісок</a:t>
            </a:r>
            <a:r>
              <a:rPr lang="ru-RU" sz="3200" dirty="0"/>
              <a:t>.</a:t>
            </a:r>
            <a:endParaRPr lang="ru-RU" dirty="0"/>
          </a:p>
        </p:txBody>
      </p:sp>
    </p:spTree>
    <p:extLst>
      <p:ext uri="{BB962C8B-B14F-4D97-AF65-F5344CB8AC3E}">
        <p14:creationId xmlns:p14="http://schemas.microsoft.com/office/powerpoint/2010/main" val="3191920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89894" y="1406838"/>
            <a:ext cx="8915400" cy="3777622"/>
          </a:xfrm>
        </p:spPr>
        <p:txBody>
          <a:bodyPr>
            <a:normAutofit/>
          </a:bodyPr>
          <a:lstStyle/>
          <a:p>
            <a:r>
              <a:rPr lang="ru-RU" sz="2400" dirty="0" err="1" smtClean="0"/>
              <a:t>Вилучення</a:t>
            </a:r>
            <a:r>
              <a:rPr lang="ru-RU" sz="2400" dirty="0" smtClean="0"/>
              <a:t> </a:t>
            </a:r>
            <a:r>
              <a:rPr lang="ru-RU" sz="2400" dirty="0" err="1" smtClean="0"/>
              <a:t>грубих</a:t>
            </a:r>
            <a:r>
              <a:rPr lang="ru-RU" sz="2400" dirty="0" smtClean="0"/>
              <a:t> </a:t>
            </a:r>
            <a:r>
              <a:rPr lang="ru-RU" sz="2400" dirty="0" err="1" smtClean="0"/>
              <a:t>домішок</a:t>
            </a:r>
            <a:r>
              <a:rPr lang="ru-RU" sz="2400" dirty="0" smtClean="0"/>
              <a:t> (15-20 мм);</a:t>
            </a:r>
          </a:p>
          <a:p>
            <a:r>
              <a:rPr lang="ru-RU" sz="2400" dirty="0" err="1" smtClean="0"/>
              <a:t>Бувають</a:t>
            </a:r>
            <a:r>
              <a:rPr lang="ru-RU" sz="2400" dirty="0" smtClean="0"/>
              <a:t> </a:t>
            </a:r>
            <a:r>
              <a:rPr lang="ru-RU" sz="2400" dirty="0" err="1" smtClean="0"/>
              <a:t>рухомі</a:t>
            </a:r>
            <a:r>
              <a:rPr lang="ru-RU" sz="2400" dirty="0" smtClean="0"/>
              <a:t> і не </a:t>
            </a:r>
            <a:r>
              <a:rPr lang="ru-RU" sz="2400" dirty="0" err="1" smtClean="0"/>
              <a:t>рухомі</a:t>
            </a:r>
            <a:r>
              <a:rPr lang="ru-RU" sz="2400" dirty="0" smtClean="0"/>
              <a:t>;</a:t>
            </a:r>
          </a:p>
          <a:p>
            <a:r>
              <a:rPr lang="ru-RU" sz="2400" dirty="0" err="1" smtClean="0"/>
              <a:t>Іноді</a:t>
            </a:r>
            <a:r>
              <a:rPr lang="ru-RU" sz="2400" dirty="0" smtClean="0"/>
              <a:t> </a:t>
            </a:r>
            <a:r>
              <a:rPr lang="ru-RU" sz="2400" dirty="0" smtClean="0"/>
              <a:t>з</a:t>
            </a:r>
            <a:r>
              <a:rPr lang="uk-UA" sz="2400" dirty="0" smtClean="0"/>
              <a:t>’є</a:t>
            </a:r>
            <a:r>
              <a:rPr lang="ru-RU" sz="2400" dirty="0" err="1" smtClean="0"/>
              <a:t>днуються</a:t>
            </a:r>
            <a:r>
              <a:rPr lang="ru-RU" sz="2400" dirty="0" smtClean="0"/>
              <a:t> </a:t>
            </a:r>
            <a:r>
              <a:rPr lang="ru-RU" sz="2400" dirty="0" err="1" smtClean="0"/>
              <a:t>із</a:t>
            </a:r>
            <a:r>
              <a:rPr lang="ru-RU" sz="2400" dirty="0" smtClean="0"/>
              <a:t> </a:t>
            </a:r>
            <a:r>
              <a:rPr lang="ru-RU" sz="2400" dirty="0" err="1" smtClean="0"/>
              <a:t>дробарками</a:t>
            </a:r>
            <a:endParaRPr lang="ru-RU" sz="2400" dirty="0"/>
          </a:p>
        </p:txBody>
      </p:sp>
      <p:sp>
        <p:nvSpPr>
          <p:cNvPr id="4" name="Заголовок 3"/>
          <p:cNvSpPr>
            <a:spLocks noGrp="1"/>
          </p:cNvSpPr>
          <p:nvPr>
            <p:ph type="title"/>
          </p:nvPr>
        </p:nvSpPr>
        <p:spPr/>
        <p:txBody>
          <a:bodyPr/>
          <a:lstStyle/>
          <a:p>
            <a:r>
              <a:rPr lang="uk-UA" b="1" dirty="0" smtClean="0"/>
              <a:t>Решітки</a:t>
            </a:r>
            <a:endParaRPr lang="uk-UA" b="1"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290" y="3002957"/>
            <a:ext cx="4340181" cy="335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168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89894" y="1406838"/>
            <a:ext cx="8915400" cy="3777622"/>
          </a:xfrm>
        </p:spPr>
        <p:txBody>
          <a:bodyPr>
            <a:normAutofit/>
          </a:bodyPr>
          <a:lstStyle/>
          <a:p>
            <a:r>
              <a:rPr lang="ru-RU" sz="2400" dirty="0" err="1" smtClean="0"/>
              <a:t>Вилучення</a:t>
            </a:r>
            <a:r>
              <a:rPr lang="ru-RU" sz="2400" dirty="0" smtClean="0"/>
              <a:t> </a:t>
            </a:r>
            <a:r>
              <a:rPr lang="ru-RU" sz="2400" dirty="0" err="1" smtClean="0"/>
              <a:t>грубих</a:t>
            </a:r>
            <a:r>
              <a:rPr lang="ru-RU" sz="2400" dirty="0" smtClean="0"/>
              <a:t> </a:t>
            </a:r>
            <a:r>
              <a:rPr lang="ru-RU" sz="2400" dirty="0" err="1" smtClean="0"/>
              <a:t>домішок</a:t>
            </a:r>
            <a:r>
              <a:rPr lang="ru-RU" sz="2400" dirty="0" smtClean="0"/>
              <a:t> (0,5-10 мм).</a:t>
            </a:r>
          </a:p>
        </p:txBody>
      </p:sp>
      <p:sp>
        <p:nvSpPr>
          <p:cNvPr id="4" name="Заголовок 3"/>
          <p:cNvSpPr>
            <a:spLocks noGrp="1"/>
          </p:cNvSpPr>
          <p:nvPr>
            <p:ph type="title"/>
          </p:nvPr>
        </p:nvSpPr>
        <p:spPr>
          <a:xfrm>
            <a:off x="2592925" y="624110"/>
            <a:ext cx="8911687" cy="650898"/>
          </a:xfrm>
        </p:spPr>
        <p:txBody>
          <a:bodyPr/>
          <a:lstStyle/>
          <a:p>
            <a:r>
              <a:rPr lang="uk-UA" b="1" dirty="0" smtClean="0"/>
              <a:t>Сита</a:t>
            </a:r>
            <a:endParaRPr lang="uk-UA" b="1"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992" y="2160431"/>
            <a:ext cx="5724659" cy="42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718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651" y="727141"/>
            <a:ext cx="8911687" cy="1280890"/>
          </a:xfrm>
        </p:spPr>
        <p:txBody>
          <a:bodyPr/>
          <a:lstStyle/>
          <a:p>
            <a:r>
              <a:rPr lang="uk-UA" b="1" dirty="0" smtClean="0"/>
              <a:t>Відстоювання:</a:t>
            </a:r>
            <a:endParaRPr lang="ru-RU" b="1" dirty="0"/>
          </a:p>
        </p:txBody>
      </p:sp>
      <p:sp>
        <p:nvSpPr>
          <p:cNvPr id="3" name="Объект 2"/>
          <p:cNvSpPr>
            <a:spLocks noGrp="1"/>
          </p:cNvSpPr>
          <p:nvPr>
            <p:ph idx="1"/>
          </p:nvPr>
        </p:nvSpPr>
        <p:spPr>
          <a:xfrm>
            <a:off x="2589212" y="1648496"/>
            <a:ext cx="8915400" cy="4262726"/>
          </a:xfrm>
        </p:spPr>
        <p:txBody>
          <a:bodyPr>
            <a:normAutofit/>
          </a:bodyPr>
          <a:lstStyle/>
          <a:p>
            <a:r>
              <a:rPr lang="ru-RU" sz="2800" dirty="0" err="1" smtClean="0"/>
              <a:t>пісковловлювачі</a:t>
            </a:r>
            <a:r>
              <a:rPr lang="ru-RU" sz="2800" dirty="0" smtClean="0"/>
              <a:t>; </a:t>
            </a:r>
          </a:p>
          <a:p>
            <a:r>
              <a:rPr lang="ru-RU" sz="2800" dirty="0" err="1" smtClean="0"/>
              <a:t>відстійники</a:t>
            </a:r>
            <a:r>
              <a:rPr lang="ru-RU" sz="2800" dirty="0" smtClean="0"/>
              <a:t>, </a:t>
            </a:r>
          </a:p>
          <a:p>
            <a:r>
              <a:rPr lang="ru-RU" sz="2800" dirty="0" err="1" smtClean="0"/>
              <a:t>освітлювачі</a:t>
            </a:r>
            <a:r>
              <a:rPr lang="ru-RU" sz="2800" dirty="0"/>
              <a:t>.</a:t>
            </a:r>
            <a:endParaRPr lang="ru-RU" sz="2800" dirty="0" smtClean="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986127"/>
            <a:ext cx="6207617" cy="330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630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Фільтрування</a:t>
            </a:r>
            <a:endParaRPr lang="ru-RU" b="1" dirty="0"/>
          </a:p>
        </p:txBody>
      </p:sp>
      <p:pic>
        <p:nvPicPr>
          <p:cNvPr id="4" name="Объект 3"/>
          <p:cNvPicPr>
            <a:picLocks noGrp="1" noChangeAspect="1"/>
          </p:cNvPicPr>
          <p:nvPr>
            <p:ph idx="1"/>
          </p:nvPr>
        </p:nvPicPr>
        <p:blipFill>
          <a:blip r:embed="rId2"/>
          <a:stretch>
            <a:fillRect/>
          </a:stretch>
        </p:blipFill>
        <p:spPr>
          <a:xfrm>
            <a:off x="7569200" y="292791"/>
            <a:ext cx="4064000" cy="6317559"/>
          </a:xfrm>
          <a:prstGeom prst="rect">
            <a:avLst/>
          </a:prstGeom>
        </p:spPr>
      </p:pic>
      <p:pic>
        <p:nvPicPr>
          <p:cNvPr id="5" name="Рисунок 4"/>
          <p:cNvPicPr>
            <a:picLocks noChangeAspect="1"/>
          </p:cNvPicPr>
          <p:nvPr/>
        </p:nvPicPr>
        <p:blipFill>
          <a:blip r:embed="rId3"/>
          <a:stretch>
            <a:fillRect/>
          </a:stretch>
        </p:blipFill>
        <p:spPr>
          <a:xfrm>
            <a:off x="2497137" y="2236319"/>
            <a:ext cx="3802063" cy="4036583"/>
          </a:xfrm>
          <a:prstGeom prst="rect">
            <a:avLst/>
          </a:prstGeom>
        </p:spPr>
      </p:pic>
    </p:spTree>
    <p:extLst>
      <p:ext uri="{BB962C8B-B14F-4D97-AF65-F5344CB8AC3E}">
        <p14:creationId xmlns:p14="http://schemas.microsoft.com/office/powerpoint/2010/main" val="2183256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97112" y="395510"/>
            <a:ext cx="8911687" cy="1280890"/>
          </a:xfrm>
        </p:spPr>
        <p:txBody>
          <a:bodyPr>
            <a:normAutofit/>
          </a:bodyPr>
          <a:lstStyle/>
          <a:p>
            <a:r>
              <a:rPr lang="uk-UA" sz="5400" b="1" dirty="0" smtClean="0"/>
              <a:t>Фізико-хімічні методи</a:t>
            </a:r>
            <a:endParaRPr lang="ru-RU" sz="5400" b="1" dirty="0"/>
          </a:p>
        </p:txBody>
      </p:sp>
      <p:sp>
        <p:nvSpPr>
          <p:cNvPr id="3" name="Объект 2"/>
          <p:cNvSpPr>
            <a:spLocks noGrp="1"/>
          </p:cNvSpPr>
          <p:nvPr>
            <p:ph idx="1"/>
          </p:nvPr>
        </p:nvSpPr>
        <p:spPr>
          <a:xfrm>
            <a:off x="1293812" y="1676400"/>
            <a:ext cx="8915400" cy="3777622"/>
          </a:xfrm>
        </p:spPr>
        <p:txBody>
          <a:bodyPr>
            <a:normAutofit fontScale="92500" lnSpcReduction="10000"/>
          </a:bodyPr>
          <a:lstStyle/>
          <a:p>
            <a:r>
              <a:rPr lang="uk-UA" sz="4000" dirty="0" smtClean="0"/>
              <a:t>Коагуляція,</a:t>
            </a:r>
          </a:p>
          <a:p>
            <a:r>
              <a:rPr lang="uk-UA" sz="4000" dirty="0" smtClean="0"/>
              <a:t>Флотація,</a:t>
            </a:r>
          </a:p>
          <a:p>
            <a:r>
              <a:rPr lang="uk-UA" sz="4000" dirty="0" smtClean="0"/>
              <a:t>Сорбція,</a:t>
            </a:r>
          </a:p>
          <a:p>
            <a:r>
              <a:rPr lang="uk-UA" sz="4000" dirty="0" smtClean="0"/>
              <a:t>Іонне очищення,</a:t>
            </a:r>
          </a:p>
          <a:p>
            <a:r>
              <a:rPr lang="uk-UA" sz="4000" dirty="0" smtClean="0"/>
              <a:t>Дезодорація,</a:t>
            </a:r>
          </a:p>
          <a:p>
            <a:r>
              <a:rPr lang="uk-UA" sz="4000" dirty="0" smtClean="0"/>
              <a:t>Екстракція.</a:t>
            </a:r>
          </a:p>
          <a:p>
            <a:pPr marL="0" indent="0">
              <a:buNone/>
            </a:pPr>
            <a:endParaRPr lang="uk-UA" dirty="0" smtClean="0"/>
          </a:p>
          <a:p>
            <a:endParaRPr lang="ru-RU" dirty="0"/>
          </a:p>
        </p:txBody>
      </p:sp>
      <p:pic>
        <p:nvPicPr>
          <p:cNvPr id="4" name="Рисунок 3"/>
          <p:cNvPicPr>
            <a:picLocks noChangeAspect="1"/>
          </p:cNvPicPr>
          <p:nvPr/>
        </p:nvPicPr>
        <p:blipFill>
          <a:blip r:embed="rId2"/>
          <a:stretch>
            <a:fillRect/>
          </a:stretch>
        </p:blipFill>
        <p:spPr>
          <a:xfrm>
            <a:off x="6108700" y="2400300"/>
            <a:ext cx="5715000" cy="3810000"/>
          </a:xfrm>
          <a:prstGeom prst="rect">
            <a:avLst/>
          </a:prstGeom>
        </p:spPr>
      </p:pic>
    </p:spTree>
    <p:extLst>
      <p:ext uri="{BB962C8B-B14F-4D97-AF65-F5344CB8AC3E}">
        <p14:creationId xmlns:p14="http://schemas.microsoft.com/office/powerpoint/2010/main" val="4003454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Переваги фізико-хімічних методів</a:t>
            </a:r>
            <a:endParaRPr lang="ru-RU" b="1" dirty="0"/>
          </a:p>
        </p:txBody>
      </p:sp>
      <p:sp>
        <p:nvSpPr>
          <p:cNvPr id="3" name="Объект 2"/>
          <p:cNvSpPr>
            <a:spLocks noGrp="1"/>
          </p:cNvSpPr>
          <p:nvPr>
            <p:ph idx="1"/>
          </p:nvPr>
        </p:nvSpPr>
        <p:spPr>
          <a:xfrm>
            <a:off x="1612900" y="1358900"/>
            <a:ext cx="9891712" cy="5092700"/>
          </a:xfrm>
        </p:spPr>
        <p:txBody>
          <a:bodyPr>
            <a:noAutofit/>
          </a:bodyPr>
          <a:lstStyle/>
          <a:p>
            <a:r>
              <a:rPr lang="ru-RU" sz="2400" dirty="0" err="1"/>
              <a:t>можливість</a:t>
            </a:r>
            <a:r>
              <a:rPr lang="ru-RU" sz="2400" dirty="0"/>
              <a:t> </a:t>
            </a:r>
            <a:r>
              <a:rPr lang="ru-RU" sz="2400" dirty="0" err="1"/>
              <a:t>видалення</a:t>
            </a:r>
            <a:r>
              <a:rPr lang="ru-RU" sz="2400" dirty="0"/>
              <a:t> </a:t>
            </a:r>
            <a:r>
              <a:rPr lang="ru-RU" sz="2400" dirty="0" err="1"/>
              <a:t>із</a:t>
            </a:r>
            <a:r>
              <a:rPr lang="ru-RU" sz="2400" dirty="0"/>
              <a:t> </a:t>
            </a:r>
            <a:r>
              <a:rPr lang="ru-RU" sz="2400" dirty="0" err="1"/>
              <a:t>стічних</a:t>
            </a:r>
            <a:r>
              <a:rPr lang="ru-RU" sz="2400" dirty="0"/>
              <a:t> вод </a:t>
            </a:r>
            <a:r>
              <a:rPr lang="ru-RU" sz="2400" dirty="0" err="1"/>
              <a:t>токсичних</a:t>
            </a:r>
            <a:r>
              <a:rPr lang="ru-RU" sz="2400" dirty="0"/>
              <a:t>, </a:t>
            </a:r>
            <a:r>
              <a:rPr lang="ru-RU" sz="2400" dirty="0" err="1" smtClean="0"/>
              <a:t>біохімічнонеокиснювальних</a:t>
            </a:r>
            <a:r>
              <a:rPr lang="ru-RU" sz="2400" dirty="0" smtClean="0"/>
              <a:t> </a:t>
            </a:r>
            <a:r>
              <a:rPr lang="ru-RU" sz="2400" dirty="0" err="1"/>
              <a:t>органічних</a:t>
            </a:r>
            <a:r>
              <a:rPr lang="ru-RU" sz="2400" dirty="0"/>
              <a:t> </a:t>
            </a:r>
            <a:r>
              <a:rPr lang="ru-RU" sz="2400" dirty="0" err="1"/>
              <a:t>забруднювальних</a:t>
            </a:r>
            <a:r>
              <a:rPr lang="ru-RU" sz="2400" dirty="0"/>
              <a:t> </a:t>
            </a:r>
            <a:r>
              <a:rPr lang="ru-RU" sz="2400" dirty="0" err="1"/>
              <a:t>речовин</a:t>
            </a:r>
            <a:r>
              <a:rPr lang="ru-RU" sz="2400" dirty="0"/>
              <a:t>;</a:t>
            </a:r>
          </a:p>
          <a:p>
            <a:r>
              <a:rPr lang="ru-RU" sz="2400" dirty="0" err="1" smtClean="0"/>
              <a:t>досягнення</a:t>
            </a:r>
            <a:r>
              <a:rPr lang="ru-RU" sz="2400" dirty="0" smtClean="0"/>
              <a:t> </a:t>
            </a:r>
            <a:r>
              <a:rPr lang="ru-RU" sz="2400" dirty="0" err="1"/>
              <a:t>більш</a:t>
            </a:r>
            <a:r>
              <a:rPr lang="ru-RU" sz="2400" dirty="0"/>
              <a:t> </a:t>
            </a:r>
            <a:r>
              <a:rPr lang="ru-RU" sz="2400" dirty="0" err="1"/>
              <a:t>глибокого</a:t>
            </a:r>
            <a:r>
              <a:rPr lang="ru-RU" sz="2400" dirty="0"/>
              <a:t> і </a:t>
            </a:r>
            <a:r>
              <a:rPr lang="ru-RU" sz="2400" dirty="0" err="1"/>
              <a:t>стабільного</a:t>
            </a:r>
            <a:r>
              <a:rPr lang="ru-RU" sz="2400" dirty="0"/>
              <a:t> </a:t>
            </a:r>
            <a:r>
              <a:rPr lang="ru-RU" sz="2400" dirty="0" err="1"/>
              <a:t>ступеня</a:t>
            </a:r>
            <a:r>
              <a:rPr lang="ru-RU" sz="2400" dirty="0"/>
              <a:t> </a:t>
            </a:r>
            <a:r>
              <a:rPr lang="ru-RU" sz="2400" dirty="0" err="1"/>
              <a:t>очищення</a:t>
            </a:r>
            <a:r>
              <a:rPr lang="ru-RU" sz="2400" dirty="0"/>
              <a:t>;</a:t>
            </a:r>
          </a:p>
          <a:p>
            <a:r>
              <a:rPr lang="ru-RU" sz="2400" dirty="0" smtClean="0"/>
              <a:t> </a:t>
            </a:r>
            <a:r>
              <a:rPr lang="ru-RU" sz="2400" dirty="0" err="1"/>
              <a:t>невеликі</a:t>
            </a:r>
            <a:r>
              <a:rPr lang="ru-RU" sz="2400" dirty="0"/>
              <a:t> </a:t>
            </a:r>
            <a:r>
              <a:rPr lang="ru-RU" sz="2400" dirty="0" err="1"/>
              <a:t>габаритні</a:t>
            </a:r>
            <a:r>
              <a:rPr lang="ru-RU" sz="2400" dirty="0"/>
              <a:t> </a:t>
            </a:r>
            <a:r>
              <a:rPr lang="ru-RU" sz="2400" dirty="0" err="1"/>
              <a:t>розміри</a:t>
            </a:r>
            <a:r>
              <a:rPr lang="ru-RU" sz="2400" dirty="0"/>
              <a:t> </a:t>
            </a:r>
            <a:r>
              <a:rPr lang="ru-RU" sz="2400" dirty="0" err="1"/>
              <a:t>споруд</a:t>
            </a:r>
            <a:r>
              <a:rPr lang="ru-RU" sz="2400" dirty="0"/>
              <a:t>;</a:t>
            </a:r>
          </a:p>
          <a:p>
            <a:r>
              <a:rPr lang="ru-RU" sz="2400" dirty="0" smtClean="0"/>
              <a:t>невелика </a:t>
            </a:r>
            <a:r>
              <a:rPr lang="ru-RU" sz="2400" dirty="0" err="1"/>
              <a:t>чутливість</a:t>
            </a:r>
            <a:r>
              <a:rPr lang="ru-RU" sz="2400" dirty="0"/>
              <a:t> до </a:t>
            </a:r>
            <a:r>
              <a:rPr lang="ru-RU" sz="2400" dirty="0" err="1"/>
              <a:t>зміни</a:t>
            </a:r>
            <a:r>
              <a:rPr lang="ru-RU" sz="2400" dirty="0"/>
              <a:t> </a:t>
            </a:r>
            <a:r>
              <a:rPr lang="ru-RU" sz="2400" dirty="0" err="1"/>
              <a:t>навантаження</a:t>
            </a:r>
            <a:r>
              <a:rPr lang="ru-RU" sz="2400" dirty="0"/>
              <a:t>;</a:t>
            </a:r>
          </a:p>
          <a:p>
            <a:r>
              <a:rPr lang="ru-RU" sz="2400" dirty="0" err="1" smtClean="0"/>
              <a:t>можливість</a:t>
            </a:r>
            <a:r>
              <a:rPr lang="ru-RU" sz="2400" dirty="0" smtClean="0"/>
              <a:t> </a:t>
            </a:r>
            <a:r>
              <a:rPr lang="ru-RU" sz="2400" dirty="0" err="1"/>
              <a:t>повної</a:t>
            </a:r>
            <a:r>
              <a:rPr lang="ru-RU" sz="2400" dirty="0"/>
              <a:t> </a:t>
            </a:r>
            <a:r>
              <a:rPr lang="ru-RU" sz="2400" dirty="0" err="1"/>
              <a:t>автоматизації</a:t>
            </a:r>
            <a:r>
              <a:rPr lang="ru-RU" sz="2400" dirty="0"/>
              <a:t>;</a:t>
            </a:r>
          </a:p>
          <a:p>
            <a:r>
              <a:rPr lang="ru-RU" sz="2400" dirty="0" err="1" smtClean="0"/>
              <a:t>вивченість</a:t>
            </a:r>
            <a:r>
              <a:rPr lang="ru-RU" sz="2400" dirty="0" smtClean="0"/>
              <a:t> </a:t>
            </a:r>
            <a:r>
              <a:rPr lang="ru-RU" sz="2400" dirty="0" err="1"/>
              <a:t>кінетики</a:t>
            </a:r>
            <a:r>
              <a:rPr lang="ru-RU" sz="2400" dirty="0"/>
              <a:t> </a:t>
            </a:r>
            <a:r>
              <a:rPr lang="ru-RU" sz="2400" dirty="0" err="1"/>
              <a:t>процесів</a:t>
            </a:r>
            <a:r>
              <a:rPr lang="ru-RU" sz="2400" dirty="0"/>
              <a:t>, а </a:t>
            </a:r>
            <a:r>
              <a:rPr lang="ru-RU" sz="2400" dirty="0" err="1"/>
              <a:t>також</a:t>
            </a:r>
            <a:r>
              <a:rPr lang="ru-RU" sz="2400" dirty="0"/>
              <a:t> </a:t>
            </a:r>
            <a:r>
              <a:rPr lang="ru-RU" sz="2400" dirty="0" err="1"/>
              <a:t>можливість</a:t>
            </a:r>
            <a:r>
              <a:rPr lang="ru-RU" sz="2400" dirty="0"/>
              <a:t> </a:t>
            </a:r>
            <a:r>
              <a:rPr lang="ru-RU" sz="2400" dirty="0" err="1" smtClean="0"/>
              <a:t>математичного</a:t>
            </a:r>
            <a:r>
              <a:rPr lang="ru-RU" sz="2400" dirty="0" smtClean="0"/>
              <a:t> </a:t>
            </a:r>
            <a:r>
              <a:rPr lang="ru-RU" sz="2400" dirty="0" err="1"/>
              <a:t>моделювання</a:t>
            </a:r>
            <a:r>
              <a:rPr lang="ru-RU" sz="2400" dirty="0"/>
              <a:t> і </a:t>
            </a:r>
            <a:r>
              <a:rPr lang="ru-RU" sz="2400" dirty="0" err="1"/>
              <a:t>оптимізації</a:t>
            </a:r>
            <a:r>
              <a:rPr lang="ru-RU" sz="2400" dirty="0"/>
              <a:t>, </a:t>
            </a:r>
            <a:r>
              <a:rPr lang="ru-RU" sz="2400" dirty="0" err="1"/>
              <a:t>що</a:t>
            </a:r>
            <a:r>
              <a:rPr lang="ru-RU" sz="2400" dirty="0"/>
              <a:t> </a:t>
            </a:r>
            <a:r>
              <a:rPr lang="ru-RU" sz="2400" dirty="0" err="1"/>
              <a:t>важливо</a:t>
            </a:r>
            <a:r>
              <a:rPr lang="ru-RU" sz="2400" dirty="0"/>
              <a:t> для правильного </a:t>
            </a:r>
            <a:r>
              <a:rPr lang="ru-RU" sz="2400" dirty="0" err="1" smtClean="0"/>
              <a:t>вибору</a:t>
            </a:r>
            <a:r>
              <a:rPr lang="ru-RU" sz="2400" dirty="0" smtClean="0"/>
              <a:t> </a:t>
            </a:r>
            <a:r>
              <a:rPr lang="ru-RU" sz="2400" dirty="0" err="1" smtClean="0"/>
              <a:t>обладнання</a:t>
            </a:r>
            <a:r>
              <a:rPr lang="ru-RU" sz="2400" dirty="0"/>
              <a:t>;</a:t>
            </a:r>
          </a:p>
          <a:p>
            <a:r>
              <a:rPr lang="ru-RU" sz="2400" dirty="0" err="1" smtClean="0"/>
              <a:t>можливість</a:t>
            </a:r>
            <a:r>
              <a:rPr lang="ru-RU" sz="2400" dirty="0" smtClean="0"/>
              <a:t> </a:t>
            </a:r>
            <a:r>
              <a:rPr lang="ru-RU" sz="2400" dirty="0" err="1"/>
              <a:t>рекуперації</a:t>
            </a:r>
            <a:r>
              <a:rPr lang="ru-RU" sz="2400" dirty="0"/>
              <a:t> </a:t>
            </a:r>
            <a:r>
              <a:rPr lang="ru-RU" sz="2400" dirty="0" err="1"/>
              <a:t>різних</a:t>
            </a:r>
            <a:r>
              <a:rPr lang="ru-RU" sz="2400" dirty="0"/>
              <a:t> </a:t>
            </a:r>
            <a:r>
              <a:rPr lang="ru-RU" sz="2400" dirty="0" err="1"/>
              <a:t>речовин</a:t>
            </a:r>
            <a:r>
              <a:rPr lang="ru-RU" sz="2400" dirty="0"/>
              <a:t>.</a:t>
            </a:r>
          </a:p>
        </p:txBody>
      </p:sp>
    </p:spTree>
    <p:extLst>
      <p:ext uri="{BB962C8B-B14F-4D97-AF65-F5344CB8AC3E}">
        <p14:creationId xmlns:p14="http://schemas.microsoft.com/office/powerpoint/2010/main" val="3944752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Хімічні методи</a:t>
            </a:r>
            <a:endParaRPr lang="ru-RU" b="1" dirty="0"/>
          </a:p>
        </p:txBody>
      </p:sp>
      <p:sp>
        <p:nvSpPr>
          <p:cNvPr id="3" name="Объект 2"/>
          <p:cNvSpPr>
            <a:spLocks noGrp="1"/>
          </p:cNvSpPr>
          <p:nvPr>
            <p:ph idx="1"/>
          </p:nvPr>
        </p:nvSpPr>
        <p:spPr/>
        <p:txBody>
          <a:bodyPr/>
          <a:lstStyle/>
          <a:p>
            <a:r>
              <a:rPr lang="uk-UA" sz="2400" dirty="0" smtClean="0"/>
              <a:t>Нейтралізація,</a:t>
            </a:r>
          </a:p>
          <a:p>
            <a:r>
              <a:rPr lang="uk-UA" sz="2400" dirty="0" smtClean="0"/>
              <a:t>Окиснення,</a:t>
            </a:r>
          </a:p>
          <a:p>
            <a:r>
              <a:rPr lang="uk-UA" sz="2400" dirty="0" smtClean="0"/>
              <a:t>Відновлення.</a:t>
            </a:r>
          </a:p>
          <a:p>
            <a:endParaRPr lang="ru-RU" dirty="0"/>
          </a:p>
        </p:txBody>
      </p:sp>
      <p:pic>
        <p:nvPicPr>
          <p:cNvPr id="4" name="Рисунок 3"/>
          <p:cNvPicPr>
            <a:picLocks noChangeAspect="1"/>
          </p:cNvPicPr>
          <p:nvPr/>
        </p:nvPicPr>
        <p:blipFill>
          <a:blip r:embed="rId2"/>
          <a:stretch>
            <a:fillRect/>
          </a:stretch>
        </p:blipFill>
        <p:spPr>
          <a:xfrm>
            <a:off x="6540501" y="2182846"/>
            <a:ext cx="5180012" cy="4240179"/>
          </a:xfrm>
          <a:prstGeom prst="rect">
            <a:avLst/>
          </a:prstGeom>
        </p:spPr>
      </p:pic>
    </p:spTree>
    <p:extLst>
      <p:ext uri="{BB962C8B-B14F-4D97-AF65-F5344CB8AC3E}">
        <p14:creationId xmlns:p14="http://schemas.microsoft.com/office/powerpoint/2010/main" val="2797478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8625" y="319310"/>
            <a:ext cx="8911687" cy="1280890"/>
          </a:xfrm>
        </p:spPr>
        <p:txBody>
          <a:bodyPr>
            <a:noAutofit/>
          </a:bodyPr>
          <a:lstStyle/>
          <a:p>
            <a:r>
              <a:rPr lang="ru-RU" sz="4800" b="1" dirty="0" err="1" smtClean="0"/>
              <a:t>Санітарно-технічні</a:t>
            </a:r>
            <a:r>
              <a:rPr lang="ru-RU" sz="4800" b="1" dirty="0" smtClean="0"/>
              <a:t> </a:t>
            </a:r>
            <a:r>
              <a:rPr lang="ru-RU" sz="4800" b="1" dirty="0" err="1" smtClean="0"/>
              <a:t>комунальні</a:t>
            </a:r>
            <a:r>
              <a:rPr lang="ru-RU" sz="4800" b="1" dirty="0" smtClean="0"/>
              <a:t> </a:t>
            </a:r>
            <a:r>
              <a:rPr lang="ru-RU" sz="4800" b="1" dirty="0" err="1" smtClean="0"/>
              <a:t>підприємства</a:t>
            </a:r>
            <a:endParaRPr lang="ru-RU" sz="4800" b="1" dirty="0"/>
          </a:p>
        </p:txBody>
      </p:sp>
      <p:sp>
        <p:nvSpPr>
          <p:cNvPr id="3" name="Прямоугольник 2"/>
          <p:cNvSpPr/>
          <p:nvPr/>
        </p:nvSpPr>
        <p:spPr>
          <a:xfrm>
            <a:off x="2584360" y="2055450"/>
            <a:ext cx="7589949" cy="4154984"/>
          </a:xfrm>
          <a:prstGeom prst="rect">
            <a:avLst/>
          </a:prstGeom>
        </p:spPr>
        <p:txBody>
          <a:bodyPr wrap="square">
            <a:spAutoFit/>
          </a:bodyPr>
          <a:lstStyle/>
          <a:p>
            <a:r>
              <a:rPr lang="uk-UA" sz="2400" b="1" dirty="0"/>
              <a:t>Водопостачання</a:t>
            </a:r>
            <a:r>
              <a:rPr lang="uk-UA" sz="2400" b="1" dirty="0" smtClean="0"/>
              <a:t>.</a:t>
            </a:r>
          </a:p>
          <a:p>
            <a:r>
              <a:rPr lang="uk-UA" sz="2400" dirty="0" smtClean="0"/>
              <a:t>Системою </a:t>
            </a:r>
            <a:r>
              <a:rPr lang="uk-UA" sz="2400" dirty="0"/>
              <a:t>водопостачання називають комплекс інженерних споруд, машин і апаратів, які призначені для добування води з природних джерел, поліпшення її якості, зберігання, транспортування та подавання </a:t>
            </a:r>
            <a:r>
              <a:rPr lang="uk-UA" sz="2400" dirty="0" err="1"/>
              <a:t>водоспоживачам</a:t>
            </a:r>
            <a:r>
              <a:rPr lang="uk-UA" sz="2400" dirty="0"/>
              <a:t>, складається із водоприймальних, водопідіймальних, </a:t>
            </a:r>
            <a:r>
              <a:rPr lang="uk-UA" sz="2400" dirty="0" smtClean="0"/>
              <a:t>очисних</a:t>
            </a:r>
            <a:r>
              <a:rPr lang="uk-UA" sz="2400" dirty="0"/>
              <a:t>, водонапірних та регулювальних споруд, магістральних водоводів і розподільних мереж та засобів автоматизації. </a:t>
            </a:r>
          </a:p>
        </p:txBody>
      </p:sp>
    </p:spTree>
    <p:extLst>
      <p:ext uri="{BB962C8B-B14F-4D97-AF65-F5344CB8AC3E}">
        <p14:creationId xmlns:p14="http://schemas.microsoft.com/office/powerpoint/2010/main" val="2972038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t>Біохімічні методи</a:t>
            </a:r>
            <a:endParaRPr lang="ru-RU" b="1" dirty="0"/>
          </a:p>
        </p:txBody>
      </p:sp>
      <p:sp>
        <p:nvSpPr>
          <p:cNvPr id="3" name="Объект 2"/>
          <p:cNvSpPr>
            <a:spLocks noGrp="1"/>
          </p:cNvSpPr>
          <p:nvPr>
            <p:ph idx="1"/>
          </p:nvPr>
        </p:nvSpPr>
        <p:spPr>
          <a:xfrm>
            <a:off x="2170112" y="1739900"/>
            <a:ext cx="8915400" cy="3777622"/>
          </a:xfrm>
        </p:spPr>
        <p:txBody>
          <a:bodyPr>
            <a:noAutofit/>
          </a:bodyPr>
          <a:lstStyle/>
          <a:p>
            <a:r>
              <a:rPr lang="ru-RU" sz="2800" i="1" dirty="0" err="1"/>
              <a:t>Аеробний</a:t>
            </a:r>
            <a:r>
              <a:rPr lang="ru-RU" sz="2800" i="1" dirty="0"/>
              <a:t> метод </a:t>
            </a:r>
            <a:r>
              <a:rPr lang="ru-RU" sz="2800" dirty="0" err="1"/>
              <a:t>базується</a:t>
            </a:r>
            <a:r>
              <a:rPr lang="ru-RU" sz="2800" dirty="0"/>
              <a:t> на </a:t>
            </a:r>
            <a:r>
              <a:rPr lang="ru-RU" sz="2800" dirty="0" err="1"/>
              <a:t>використанні</a:t>
            </a:r>
            <a:r>
              <a:rPr lang="ru-RU" sz="2800" dirty="0"/>
              <a:t> </a:t>
            </a:r>
            <a:r>
              <a:rPr lang="ru-RU" sz="2800" dirty="0" err="1"/>
              <a:t>аеробних</a:t>
            </a:r>
            <a:r>
              <a:rPr lang="ru-RU" sz="2800" dirty="0"/>
              <a:t> </a:t>
            </a:r>
            <a:r>
              <a:rPr lang="ru-RU" sz="2800" dirty="0" err="1" smtClean="0"/>
              <a:t>груп</a:t>
            </a:r>
            <a:r>
              <a:rPr lang="ru-RU" sz="2800" dirty="0" smtClean="0"/>
              <a:t> </a:t>
            </a:r>
            <a:r>
              <a:rPr lang="ru-RU" sz="2800" dirty="0" err="1" smtClean="0"/>
              <a:t>мікоорганізмів</a:t>
            </a:r>
            <a:r>
              <a:rPr lang="ru-RU" sz="2800" dirty="0"/>
              <a:t>, для </a:t>
            </a:r>
            <a:r>
              <a:rPr lang="ru-RU" sz="2800" dirty="0" err="1"/>
              <a:t>життєдіяльності</a:t>
            </a:r>
            <a:r>
              <a:rPr lang="ru-RU" sz="2800" dirty="0"/>
              <a:t> </a:t>
            </a:r>
            <a:r>
              <a:rPr lang="ru-RU" sz="2800" dirty="0" err="1"/>
              <a:t>яких</a:t>
            </a:r>
            <a:r>
              <a:rPr lang="ru-RU" sz="2800" dirty="0"/>
              <a:t> </a:t>
            </a:r>
            <a:r>
              <a:rPr lang="ru-RU" sz="2800" dirty="0" err="1"/>
              <a:t>необхідна</a:t>
            </a:r>
            <a:r>
              <a:rPr lang="ru-RU" sz="2800" dirty="0"/>
              <a:t> </a:t>
            </a:r>
            <a:r>
              <a:rPr lang="ru-RU" sz="2800" dirty="0" err="1"/>
              <a:t>наявність</a:t>
            </a:r>
            <a:r>
              <a:rPr lang="ru-RU" sz="2800" dirty="0"/>
              <a:t> </a:t>
            </a:r>
            <a:r>
              <a:rPr lang="ru-RU" sz="2800" dirty="0" err="1"/>
              <a:t>кисню</a:t>
            </a:r>
            <a:r>
              <a:rPr lang="ru-RU" sz="2800" dirty="0"/>
              <a:t> </a:t>
            </a:r>
            <a:r>
              <a:rPr lang="ru-RU" sz="2800" dirty="0" smtClean="0"/>
              <a:t>і температура </a:t>
            </a:r>
            <a:r>
              <a:rPr lang="ru-RU" sz="2800" dirty="0"/>
              <a:t>20-40°С. </a:t>
            </a:r>
            <a:endParaRPr lang="ru-RU" sz="2800" dirty="0" smtClean="0"/>
          </a:p>
          <a:p>
            <a:r>
              <a:rPr lang="ru-RU" sz="2800" i="1" dirty="0" err="1" smtClean="0"/>
              <a:t>Анаеробні</a:t>
            </a:r>
            <a:r>
              <a:rPr lang="ru-RU" sz="2800" i="1" dirty="0" smtClean="0"/>
              <a:t> </a:t>
            </a:r>
            <a:r>
              <a:rPr lang="ru-RU" sz="2800" i="1" dirty="0" err="1"/>
              <a:t>методи</a:t>
            </a:r>
            <a:r>
              <a:rPr lang="ru-RU" sz="2800" i="1" dirty="0"/>
              <a:t> </a:t>
            </a:r>
            <a:r>
              <a:rPr lang="ru-RU" sz="2800" dirty="0" err="1"/>
              <a:t>біохімічного</a:t>
            </a:r>
            <a:r>
              <a:rPr lang="ru-RU" sz="2800" dirty="0"/>
              <a:t> </a:t>
            </a:r>
            <a:r>
              <a:rPr lang="ru-RU" sz="2800" dirty="0" err="1"/>
              <a:t>очищення</a:t>
            </a:r>
            <a:r>
              <a:rPr lang="ru-RU" sz="2800" dirty="0"/>
              <a:t> </a:t>
            </a:r>
            <a:r>
              <a:rPr lang="ru-RU" sz="2800" dirty="0" err="1"/>
              <a:t>проходять</a:t>
            </a:r>
            <a:r>
              <a:rPr lang="ru-RU" sz="2800" dirty="0"/>
              <a:t> без </a:t>
            </a:r>
            <a:r>
              <a:rPr lang="ru-RU" sz="2800" dirty="0" smtClean="0"/>
              <a:t>доступу </a:t>
            </a:r>
            <a:r>
              <a:rPr lang="ru-RU" sz="2800" dirty="0" err="1" smtClean="0"/>
              <a:t>кисню</a:t>
            </a:r>
            <a:r>
              <a:rPr lang="ru-RU" sz="2800" dirty="0" smtClean="0"/>
              <a:t> </a:t>
            </a:r>
            <a:r>
              <a:rPr lang="ru-RU" sz="2800" dirty="0"/>
              <a:t>і вони </a:t>
            </a:r>
            <a:r>
              <a:rPr lang="ru-RU" sz="2800" dirty="0" err="1"/>
              <a:t>використовуються</a:t>
            </a:r>
            <a:r>
              <a:rPr lang="ru-RU" sz="2800" dirty="0"/>
              <a:t> для </a:t>
            </a:r>
            <a:r>
              <a:rPr lang="ru-RU" sz="2800" dirty="0" err="1"/>
              <a:t>знезараження</a:t>
            </a:r>
            <a:r>
              <a:rPr lang="ru-RU" sz="2800" dirty="0"/>
              <a:t> </a:t>
            </a:r>
            <a:r>
              <a:rPr lang="ru-RU" sz="2800" dirty="0" err="1"/>
              <a:t>осадів</a:t>
            </a:r>
            <a:r>
              <a:rPr lang="ru-RU" sz="2800" dirty="0"/>
              <a:t> </a:t>
            </a:r>
            <a:r>
              <a:rPr lang="ru-RU" sz="2800" dirty="0" err="1"/>
              <a:t>або</a:t>
            </a:r>
            <a:r>
              <a:rPr lang="ru-RU" sz="2800" dirty="0"/>
              <a:t> </a:t>
            </a:r>
            <a:r>
              <a:rPr lang="ru-RU" sz="2800" dirty="0" smtClean="0"/>
              <a:t>для </a:t>
            </a:r>
            <a:r>
              <a:rPr lang="ru-RU" sz="2800" dirty="0" err="1" smtClean="0"/>
              <a:t>попереднього</a:t>
            </a:r>
            <a:r>
              <a:rPr lang="ru-RU" sz="2800" dirty="0" smtClean="0"/>
              <a:t> </a:t>
            </a:r>
            <a:r>
              <a:rPr lang="ru-RU" sz="2800" dirty="0" err="1"/>
              <a:t>очищення</a:t>
            </a:r>
            <a:r>
              <a:rPr lang="ru-RU" sz="2800" dirty="0"/>
              <a:t> </a:t>
            </a:r>
            <a:r>
              <a:rPr lang="ru-RU" sz="2800" dirty="0" err="1"/>
              <a:t>надзвичайно</a:t>
            </a:r>
            <a:r>
              <a:rPr lang="ru-RU" sz="2800" dirty="0"/>
              <a:t> </a:t>
            </a:r>
            <a:r>
              <a:rPr lang="ru-RU" sz="2800" dirty="0" err="1"/>
              <a:t>забруднених</a:t>
            </a:r>
            <a:r>
              <a:rPr lang="ru-RU" sz="2800" dirty="0"/>
              <a:t> </a:t>
            </a:r>
            <a:r>
              <a:rPr lang="ru-RU" sz="2800" dirty="0" err="1"/>
              <a:t>стічних</a:t>
            </a:r>
            <a:r>
              <a:rPr lang="ru-RU" sz="2800" dirty="0"/>
              <a:t> вод.</a:t>
            </a:r>
            <a:endParaRPr lang="ru-RU" sz="2800" dirty="0"/>
          </a:p>
        </p:txBody>
      </p:sp>
    </p:spTree>
    <p:extLst>
      <p:ext uri="{BB962C8B-B14F-4D97-AF65-F5344CB8AC3E}">
        <p14:creationId xmlns:p14="http://schemas.microsoft.com/office/powerpoint/2010/main" val="2669651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9225" y="205010"/>
            <a:ext cx="8911687" cy="1280890"/>
          </a:xfrm>
        </p:spPr>
        <p:txBody>
          <a:bodyPr>
            <a:normAutofit fontScale="90000"/>
          </a:bodyPr>
          <a:lstStyle/>
          <a:p>
            <a:r>
              <a:rPr lang="ru-RU" b="1" dirty="0" err="1"/>
              <a:t>Найбільша</a:t>
            </a:r>
            <a:r>
              <a:rPr lang="ru-RU" b="1" dirty="0"/>
              <a:t> </a:t>
            </a:r>
            <a:r>
              <a:rPr lang="ru-RU" b="1" dirty="0" err="1"/>
              <a:t>ефективність</a:t>
            </a:r>
            <a:r>
              <a:rPr lang="ru-RU" b="1" dirty="0"/>
              <a:t> </a:t>
            </a:r>
            <a:r>
              <a:rPr lang="ru-RU" b="1" dirty="0" err="1"/>
              <a:t>біологічного</a:t>
            </a:r>
            <a:r>
              <a:rPr lang="ru-RU" b="1" dirty="0"/>
              <a:t> </a:t>
            </a:r>
            <a:r>
              <a:rPr lang="ru-RU" b="1" dirty="0" err="1"/>
              <a:t>очищення</a:t>
            </a:r>
            <a:r>
              <a:rPr lang="ru-RU" b="1" dirty="0"/>
              <a:t> вод </a:t>
            </a:r>
            <a:r>
              <a:rPr lang="ru-RU" b="1" dirty="0" err="1"/>
              <a:t>виникає</a:t>
            </a:r>
            <a:r>
              <a:rPr lang="ru-RU" b="1" dirty="0"/>
              <a:t> за:</a:t>
            </a:r>
            <a:r>
              <a:rPr lang="ru-RU" dirty="0"/>
              <a:t/>
            </a:r>
            <a:br>
              <a:rPr lang="ru-RU" dirty="0"/>
            </a:br>
            <a:endParaRPr lang="ru-RU" dirty="0"/>
          </a:p>
        </p:txBody>
      </p:sp>
      <p:sp>
        <p:nvSpPr>
          <p:cNvPr id="3" name="Объект 2"/>
          <p:cNvSpPr>
            <a:spLocks noGrp="1"/>
          </p:cNvSpPr>
          <p:nvPr>
            <p:ph idx="1"/>
          </p:nvPr>
        </p:nvSpPr>
        <p:spPr>
          <a:xfrm>
            <a:off x="1344612" y="1397000"/>
            <a:ext cx="8915400" cy="3777622"/>
          </a:xfrm>
        </p:spPr>
        <p:txBody>
          <a:bodyPr>
            <a:noAutofit/>
          </a:bodyPr>
          <a:lstStyle/>
          <a:p>
            <a:r>
              <a:rPr lang="ru-RU" sz="2800" dirty="0" err="1" smtClean="0"/>
              <a:t>температури</a:t>
            </a:r>
            <a:r>
              <a:rPr lang="ru-RU" sz="2800" dirty="0" smtClean="0"/>
              <a:t> </a:t>
            </a:r>
            <a:r>
              <a:rPr lang="ru-RU" sz="2800" dirty="0"/>
              <a:t>в </a:t>
            </a:r>
            <a:r>
              <a:rPr lang="ru-RU" sz="2800" dirty="0" err="1"/>
              <a:t>очисних</a:t>
            </a:r>
            <a:r>
              <a:rPr lang="ru-RU" sz="2800" dirty="0"/>
              <a:t> </a:t>
            </a:r>
            <a:r>
              <a:rPr lang="ru-RU" sz="2800" dirty="0" err="1"/>
              <a:t>спорудах</a:t>
            </a:r>
            <a:r>
              <a:rPr lang="ru-RU" sz="2800" dirty="0"/>
              <a:t> 20-З0°С;</a:t>
            </a:r>
          </a:p>
          <a:p>
            <a:r>
              <a:rPr lang="ru-RU" sz="2800" dirty="0" smtClean="0"/>
              <a:t>рН-</a:t>
            </a:r>
            <a:r>
              <a:rPr lang="ru-RU" sz="2800" dirty="0" err="1" smtClean="0"/>
              <a:t>середовища</a:t>
            </a:r>
            <a:r>
              <a:rPr lang="ru-RU" sz="2800" dirty="0" smtClean="0"/>
              <a:t> </a:t>
            </a:r>
            <a:r>
              <a:rPr lang="ru-RU" sz="2800" dirty="0"/>
              <a:t>5-9 (оптимальна 6,5-7,5);</a:t>
            </a:r>
          </a:p>
          <a:p>
            <a:r>
              <a:rPr lang="ru-RU" sz="2800" dirty="0" err="1" smtClean="0"/>
              <a:t>достатньої</a:t>
            </a:r>
            <a:r>
              <a:rPr lang="ru-RU" sz="2800" dirty="0" smtClean="0"/>
              <a:t> </a:t>
            </a:r>
            <a:r>
              <a:rPr lang="ru-RU" sz="2800" dirty="0" err="1"/>
              <a:t>концентрації</a:t>
            </a:r>
            <a:r>
              <a:rPr lang="ru-RU" sz="2800" dirty="0"/>
              <a:t> </a:t>
            </a:r>
            <a:r>
              <a:rPr lang="ru-RU" sz="2800" dirty="0" err="1"/>
              <a:t>основних</a:t>
            </a:r>
            <a:r>
              <a:rPr lang="ru-RU" sz="2800" dirty="0"/>
              <a:t> </a:t>
            </a:r>
            <a:r>
              <a:rPr lang="ru-RU" sz="2800" dirty="0" err="1"/>
              <a:t>елементів</a:t>
            </a:r>
            <a:r>
              <a:rPr lang="ru-RU" sz="2800" dirty="0"/>
              <a:t> </a:t>
            </a:r>
            <a:r>
              <a:rPr lang="ru-RU" sz="2800" dirty="0" err="1"/>
              <a:t>живлення</a:t>
            </a:r>
            <a:r>
              <a:rPr lang="ru-RU" sz="2800" dirty="0"/>
              <a:t> </a:t>
            </a:r>
            <a:r>
              <a:rPr lang="ru-RU" sz="2800" dirty="0" err="1"/>
              <a:t>бактерій</a:t>
            </a:r>
            <a:r>
              <a:rPr lang="ru-RU" sz="2800" dirty="0"/>
              <a:t> </a:t>
            </a:r>
            <a:r>
              <a:rPr lang="ru-RU" sz="2800" dirty="0" smtClean="0"/>
              <a:t>– </a:t>
            </a:r>
            <a:r>
              <a:rPr lang="ru-RU" sz="2800" dirty="0" err="1" smtClean="0"/>
              <a:t>органічного</a:t>
            </a:r>
            <a:r>
              <a:rPr lang="ru-RU" sz="2800" dirty="0" smtClean="0"/>
              <a:t> </a:t>
            </a:r>
            <a:r>
              <a:rPr lang="ru-RU" sz="2800" dirty="0" err="1"/>
              <a:t>вуглецю</a:t>
            </a:r>
            <a:r>
              <a:rPr lang="ru-RU" sz="2800" dirty="0"/>
              <a:t> (БПК), азоту, фосфору </a:t>
            </a:r>
            <a:r>
              <a:rPr lang="ru-RU" sz="2800" dirty="0" err="1"/>
              <a:t>тощо</a:t>
            </a:r>
            <a:r>
              <a:rPr lang="ru-RU" sz="2800" dirty="0"/>
              <a:t>;</a:t>
            </a:r>
          </a:p>
          <a:p>
            <a:r>
              <a:rPr lang="ru-RU" sz="2800" dirty="0" err="1" smtClean="0"/>
              <a:t>постійної</a:t>
            </a:r>
            <a:r>
              <a:rPr lang="ru-RU" sz="2800" dirty="0" smtClean="0"/>
              <a:t> </a:t>
            </a:r>
            <a:r>
              <a:rPr lang="ru-RU" sz="2800" dirty="0" err="1"/>
              <a:t>концентрації</a:t>
            </a:r>
            <a:r>
              <a:rPr lang="ru-RU" sz="2800" dirty="0"/>
              <a:t> </a:t>
            </a:r>
            <a:r>
              <a:rPr lang="ru-RU" sz="2800" dirty="0" err="1"/>
              <a:t>розчиненого</a:t>
            </a:r>
            <a:r>
              <a:rPr lang="ru-RU" sz="2800" dirty="0"/>
              <a:t> </a:t>
            </a:r>
            <a:r>
              <a:rPr lang="ru-RU" sz="2800" dirty="0" err="1"/>
              <a:t>кисню</a:t>
            </a:r>
            <a:r>
              <a:rPr lang="ru-RU" sz="2800" dirty="0"/>
              <a:t> не </a:t>
            </a:r>
            <a:r>
              <a:rPr lang="ru-RU" sz="2800" dirty="0" err="1"/>
              <a:t>нижче</a:t>
            </a:r>
            <a:r>
              <a:rPr lang="ru-RU" sz="2800" dirty="0"/>
              <a:t> 2 мг/л.</a:t>
            </a:r>
            <a:endParaRPr lang="ru-RU" sz="2800" dirty="0"/>
          </a:p>
        </p:txBody>
      </p:sp>
      <p:pic>
        <p:nvPicPr>
          <p:cNvPr id="4" name="Рисунок 3"/>
          <p:cNvPicPr>
            <a:picLocks noChangeAspect="1"/>
          </p:cNvPicPr>
          <p:nvPr/>
        </p:nvPicPr>
        <p:blipFill>
          <a:blip r:embed="rId2"/>
          <a:stretch>
            <a:fillRect/>
          </a:stretch>
        </p:blipFill>
        <p:spPr>
          <a:xfrm>
            <a:off x="9067800" y="4514850"/>
            <a:ext cx="3124200" cy="2343150"/>
          </a:xfrm>
          <a:prstGeom prst="rect">
            <a:avLst/>
          </a:prstGeom>
        </p:spPr>
      </p:pic>
    </p:spTree>
    <p:extLst>
      <p:ext uri="{BB962C8B-B14F-4D97-AF65-F5344CB8AC3E}">
        <p14:creationId xmlns:p14="http://schemas.microsoft.com/office/powerpoint/2010/main" val="313220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400" b="1" dirty="0" err="1"/>
              <a:t>Біологічне</a:t>
            </a:r>
            <a:r>
              <a:rPr lang="ru-RU" sz="4400" b="1" dirty="0"/>
              <a:t> </a:t>
            </a:r>
            <a:r>
              <a:rPr lang="ru-RU" sz="4400" b="1" dirty="0" err="1"/>
              <a:t>очищення</a:t>
            </a:r>
            <a:r>
              <a:rPr lang="ru-RU" sz="4400" b="1" dirty="0"/>
              <a:t> </a:t>
            </a:r>
            <a:r>
              <a:rPr lang="ru-RU" sz="4400" b="1" dirty="0" err="1"/>
              <a:t>охоплює</a:t>
            </a:r>
            <a:r>
              <a:rPr lang="ru-RU" sz="4400" b="1" dirty="0"/>
              <a:t> </a:t>
            </a:r>
            <a:r>
              <a:rPr lang="ru-RU" sz="4400" b="1" dirty="0" err="1"/>
              <a:t>такі</a:t>
            </a:r>
            <a:r>
              <a:rPr lang="ru-RU" sz="4400" b="1" dirty="0"/>
              <a:t> три </a:t>
            </a:r>
            <a:r>
              <a:rPr lang="ru-RU" sz="4400" b="1" dirty="0" err="1"/>
              <a:t>стадії</a:t>
            </a:r>
            <a:r>
              <a:rPr lang="ru-RU" sz="4400" b="1" dirty="0"/>
              <a:t>:</a:t>
            </a:r>
            <a:br>
              <a:rPr lang="ru-RU" sz="4400" b="1" dirty="0"/>
            </a:br>
            <a:endParaRPr lang="ru-RU" sz="4400" b="1" dirty="0"/>
          </a:p>
        </p:txBody>
      </p:sp>
      <p:sp>
        <p:nvSpPr>
          <p:cNvPr id="3" name="Объект 2"/>
          <p:cNvSpPr>
            <a:spLocks noGrp="1"/>
          </p:cNvSpPr>
          <p:nvPr>
            <p:ph idx="1"/>
          </p:nvPr>
        </p:nvSpPr>
        <p:spPr/>
        <p:txBody>
          <a:bodyPr>
            <a:normAutofit/>
          </a:bodyPr>
          <a:lstStyle/>
          <a:p>
            <a:r>
              <a:rPr lang="ru-RU" sz="3600" dirty="0" smtClean="0"/>
              <a:t> </a:t>
            </a:r>
            <a:r>
              <a:rPr lang="ru-RU" sz="3600" dirty="0" err="1" smtClean="0"/>
              <a:t>первинне</a:t>
            </a:r>
            <a:r>
              <a:rPr lang="ru-RU" sz="3600" dirty="0" smtClean="0"/>
              <a:t> </a:t>
            </a:r>
            <a:r>
              <a:rPr lang="ru-RU" sz="3600" dirty="0"/>
              <a:t>– </a:t>
            </a:r>
            <a:r>
              <a:rPr lang="ru-RU" sz="3600" dirty="0" err="1"/>
              <a:t>механічне</a:t>
            </a:r>
            <a:r>
              <a:rPr lang="ru-RU" sz="3600" dirty="0"/>
              <a:t> </a:t>
            </a:r>
            <a:r>
              <a:rPr lang="ru-RU" sz="3600" dirty="0" err="1"/>
              <a:t>очищення</a:t>
            </a:r>
            <a:r>
              <a:rPr lang="ru-RU" sz="3600" dirty="0"/>
              <a:t>;</a:t>
            </a:r>
          </a:p>
          <a:p>
            <a:r>
              <a:rPr lang="ru-RU" sz="3600" dirty="0"/>
              <a:t> </a:t>
            </a:r>
            <a:r>
              <a:rPr lang="ru-RU" sz="3600" dirty="0" err="1" smtClean="0"/>
              <a:t>вторинне</a:t>
            </a:r>
            <a:r>
              <a:rPr lang="ru-RU" sz="3600" dirty="0" smtClean="0"/>
              <a:t> </a:t>
            </a:r>
            <a:r>
              <a:rPr lang="ru-RU" sz="3600" dirty="0"/>
              <a:t>– </a:t>
            </a:r>
            <a:r>
              <a:rPr lang="ru-RU" sz="3600" dirty="0" err="1"/>
              <a:t>власне</a:t>
            </a:r>
            <a:r>
              <a:rPr lang="ru-RU" sz="3600" dirty="0"/>
              <a:t> </a:t>
            </a:r>
            <a:r>
              <a:rPr lang="ru-RU" sz="3600" dirty="0" err="1"/>
              <a:t>біологічне</a:t>
            </a:r>
            <a:r>
              <a:rPr lang="ru-RU" sz="3600" dirty="0"/>
              <a:t> </a:t>
            </a:r>
            <a:r>
              <a:rPr lang="ru-RU" sz="3600" dirty="0" err="1"/>
              <a:t>очищення</a:t>
            </a:r>
            <a:r>
              <a:rPr lang="ru-RU" sz="3600" dirty="0"/>
              <a:t>;</a:t>
            </a:r>
          </a:p>
          <a:p>
            <a:r>
              <a:rPr lang="ru-RU" sz="3600" dirty="0"/>
              <a:t> </a:t>
            </a:r>
            <a:r>
              <a:rPr lang="ru-RU" sz="3600" dirty="0" err="1" smtClean="0"/>
              <a:t>третинне</a:t>
            </a:r>
            <a:r>
              <a:rPr lang="ru-RU" sz="3600" dirty="0" smtClean="0"/>
              <a:t> </a:t>
            </a:r>
            <a:r>
              <a:rPr lang="ru-RU" sz="3600" dirty="0"/>
              <a:t>– </a:t>
            </a:r>
            <a:r>
              <a:rPr lang="ru-RU" sz="3600" dirty="0" err="1"/>
              <a:t>знезараження</a:t>
            </a:r>
            <a:r>
              <a:rPr lang="ru-RU" sz="3600" dirty="0"/>
              <a:t> </a:t>
            </a:r>
            <a:r>
              <a:rPr lang="ru-RU" sz="3600" dirty="0" err="1"/>
              <a:t>стічних</a:t>
            </a:r>
            <a:r>
              <a:rPr lang="ru-RU" sz="3600" dirty="0"/>
              <a:t> вод.</a:t>
            </a:r>
            <a:endParaRPr lang="ru-RU" sz="3600" dirty="0"/>
          </a:p>
        </p:txBody>
      </p:sp>
    </p:spTree>
    <p:extLst>
      <p:ext uri="{BB962C8B-B14F-4D97-AF65-F5344CB8AC3E}">
        <p14:creationId xmlns:p14="http://schemas.microsoft.com/office/powerpoint/2010/main" val="28619017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2525" y="215606"/>
            <a:ext cx="8911687" cy="1280890"/>
          </a:xfrm>
        </p:spPr>
        <p:txBody>
          <a:bodyPr/>
          <a:lstStyle/>
          <a:p>
            <a:r>
              <a:rPr lang="uk-UA" b="1" dirty="0" smtClean="0"/>
              <a:t>Знезараження стічних вод</a:t>
            </a:r>
            <a:endParaRPr lang="ru-RU" b="1" dirty="0"/>
          </a:p>
        </p:txBody>
      </p:sp>
      <p:sp>
        <p:nvSpPr>
          <p:cNvPr id="3" name="Объект 2"/>
          <p:cNvSpPr>
            <a:spLocks noGrp="1"/>
          </p:cNvSpPr>
          <p:nvPr>
            <p:ph idx="1"/>
          </p:nvPr>
        </p:nvSpPr>
        <p:spPr>
          <a:xfrm>
            <a:off x="1458912" y="1104900"/>
            <a:ext cx="8915400" cy="3777622"/>
          </a:xfrm>
        </p:spPr>
        <p:txBody>
          <a:bodyPr/>
          <a:lstStyle/>
          <a:p>
            <a:r>
              <a:rPr lang="uk-UA" sz="2800" dirty="0" smtClean="0"/>
              <a:t>Хлорування,</a:t>
            </a:r>
          </a:p>
          <a:p>
            <a:r>
              <a:rPr lang="uk-UA" sz="2800" dirty="0" smtClean="0"/>
              <a:t>Озонування,</a:t>
            </a:r>
          </a:p>
          <a:p>
            <a:r>
              <a:rPr lang="uk-UA" sz="2800" dirty="0" smtClean="0"/>
              <a:t>Знезараження ультрафіолетовим випромінюванням,</a:t>
            </a:r>
          </a:p>
          <a:p>
            <a:r>
              <a:rPr lang="uk-UA" sz="2800" dirty="0" smtClean="0"/>
              <a:t>Ультразвукове знезараження,</a:t>
            </a:r>
          </a:p>
          <a:p>
            <a:r>
              <a:rPr lang="uk-UA" sz="2800" dirty="0" smtClean="0"/>
              <a:t>Термічний метод,</a:t>
            </a:r>
          </a:p>
          <a:p>
            <a:r>
              <a:rPr lang="uk-UA" sz="2800" dirty="0" smtClean="0"/>
              <a:t>Оброблення іонами </a:t>
            </a:r>
            <a:r>
              <a:rPr lang="uk-UA" sz="2800" dirty="0" err="1" smtClean="0"/>
              <a:t>Аргентуму</a:t>
            </a:r>
            <a:r>
              <a:rPr lang="uk-UA" sz="2800" dirty="0"/>
              <a:t>.</a:t>
            </a:r>
            <a:endParaRPr lang="uk-UA" sz="2800" dirty="0" smtClean="0"/>
          </a:p>
          <a:p>
            <a:pPr marL="0" indent="0">
              <a:buNone/>
            </a:pPr>
            <a:endParaRPr lang="ru-RU" dirty="0"/>
          </a:p>
        </p:txBody>
      </p:sp>
      <p:pic>
        <p:nvPicPr>
          <p:cNvPr id="4" name="Рисунок 3"/>
          <p:cNvPicPr>
            <a:picLocks noChangeAspect="1"/>
          </p:cNvPicPr>
          <p:nvPr/>
        </p:nvPicPr>
        <p:blipFill>
          <a:blip r:embed="rId2"/>
          <a:stretch>
            <a:fillRect/>
          </a:stretch>
        </p:blipFill>
        <p:spPr>
          <a:xfrm>
            <a:off x="7651034" y="3902389"/>
            <a:ext cx="4540966" cy="2955611"/>
          </a:xfrm>
          <a:prstGeom prst="rect">
            <a:avLst/>
          </a:prstGeom>
        </p:spPr>
      </p:pic>
    </p:spTree>
    <p:extLst>
      <p:ext uri="{BB962C8B-B14F-4D97-AF65-F5344CB8AC3E}">
        <p14:creationId xmlns:p14="http://schemas.microsoft.com/office/powerpoint/2010/main" val="4008730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2500" t="31287" r="35208" b="16095"/>
          <a:stretch/>
        </p:blipFill>
        <p:spPr>
          <a:xfrm>
            <a:off x="1852680" y="939801"/>
            <a:ext cx="10034520" cy="5676900"/>
          </a:xfrm>
          <a:prstGeom prst="rect">
            <a:avLst/>
          </a:prstGeom>
        </p:spPr>
      </p:pic>
      <p:sp>
        <p:nvSpPr>
          <p:cNvPr id="3" name="Заголовок 1"/>
          <p:cNvSpPr>
            <a:spLocks noGrp="1"/>
          </p:cNvSpPr>
          <p:nvPr>
            <p:ph type="title"/>
          </p:nvPr>
        </p:nvSpPr>
        <p:spPr>
          <a:xfrm>
            <a:off x="1932525" y="215606"/>
            <a:ext cx="8911687" cy="1280890"/>
          </a:xfrm>
        </p:spPr>
        <p:txBody>
          <a:bodyPr/>
          <a:lstStyle/>
          <a:p>
            <a:r>
              <a:rPr lang="uk-UA" b="1" dirty="0" smtClean="0"/>
              <a:t>Типова схема очищення стічних вод</a:t>
            </a:r>
            <a:endParaRPr lang="ru-RU" b="1" dirty="0"/>
          </a:p>
        </p:txBody>
      </p:sp>
    </p:spTree>
    <p:extLst>
      <p:ext uri="{BB962C8B-B14F-4D97-AF65-F5344CB8AC3E}">
        <p14:creationId xmlns:p14="http://schemas.microsoft.com/office/powerpoint/2010/main" val="2381239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8625" y="370110"/>
            <a:ext cx="8911687" cy="1280890"/>
          </a:xfrm>
        </p:spPr>
        <p:txBody>
          <a:bodyPr>
            <a:normAutofit/>
          </a:bodyPr>
          <a:lstStyle/>
          <a:p>
            <a:r>
              <a:rPr lang="uk-UA" b="1" dirty="0"/>
              <a:t>Очисні споруди розташовують</a:t>
            </a:r>
            <a:r>
              <a:rPr lang="uk-UA" b="1" dirty="0" smtClean="0"/>
              <a:t>:</a:t>
            </a:r>
            <a:endParaRPr lang="uk-UA" b="1" dirty="0"/>
          </a:p>
        </p:txBody>
      </p:sp>
      <p:sp>
        <p:nvSpPr>
          <p:cNvPr id="3" name="Объект 2"/>
          <p:cNvSpPr>
            <a:spLocks noGrp="1"/>
          </p:cNvSpPr>
          <p:nvPr>
            <p:ph idx="1"/>
          </p:nvPr>
        </p:nvSpPr>
        <p:spPr>
          <a:xfrm>
            <a:off x="1128712" y="1219200"/>
            <a:ext cx="8915400" cy="3777622"/>
          </a:xfrm>
        </p:spPr>
        <p:txBody>
          <a:bodyPr/>
          <a:lstStyle/>
          <a:p>
            <a:r>
              <a:rPr lang="uk-UA" sz="2800" dirty="0"/>
              <a:t>по-перше, якомога ближче до об’єктів каналізування (щоб </a:t>
            </a:r>
            <a:r>
              <a:rPr lang="uk-UA" sz="2800" dirty="0" smtClean="0"/>
              <a:t>зменшити </a:t>
            </a:r>
            <a:r>
              <a:rPr lang="uk-UA" sz="2800" dirty="0"/>
              <a:t>довжину відвідного </a:t>
            </a:r>
            <a:r>
              <a:rPr lang="uk-UA" sz="2800" dirty="0" err="1"/>
              <a:t>колектора</a:t>
            </a:r>
            <a:r>
              <a:rPr lang="uk-UA" sz="2800" dirty="0"/>
              <a:t> та його вартість</a:t>
            </a:r>
            <a:r>
              <a:rPr lang="uk-UA" sz="2800" dirty="0" smtClean="0"/>
              <a:t>);</a:t>
            </a:r>
          </a:p>
          <a:p>
            <a:r>
              <a:rPr lang="uk-UA" sz="2800" dirty="0" smtClean="0"/>
              <a:t>по-друге</a:t>
            </a:r>
            <a:r>
              <a:rPr lang="uk-UA" sz="2800" dirty="0"/>
              <a:t>, з боку домінуючих вітрів відносно житлової забудови </a:t>
            </a:r>
            <a:r>
              <a:rPr lang="uk-UA" sz="2800" dirty="0" smtClean="0"/>
              <a:t>і нижче </a:t>
            </a:r>
            <a:r>
              <a:rPr lang="uk-UA" sz="2800" dirty="0"/>
              <a:t>від неї за течією річки.</a:t>
            </a:r>
          </a:p>
          <a:p>
            <a:endParaRPr lang="uk-UA" dirty="0"/>
          </a:p>
        </p:txBody>
      </p:sp>
      <p:pic>
        <p:nvPicPr>
          <p:cNvPr id="4" name="Рисунок 3"/>
          <p:cNvPicPr>
            <a:picLocks noChangeAspect="1"/>
          </p:cNvPicPr>
          <p:nvPr/>
        </p:nvPicPr>
        <p:blipFill>
          <a:blip r:embed="rId2"/>
          <a:stretch>
            <a:fillRect/>
          </a:stretch>
        </p:blipFill>
        <p:spPr>
          <a:xfrm>
            <a:off x="8445500" y="3531358"/>
            <a:ext cx="3746500" cy="3326642"/>
          </a:xfrm>
          <a:prstGeom prst="rect">
            <a:avLst/>
          </a:prstGeom>
        </p:spPr>
      </p:pic>
    </p:spTree>
    <p:extLst>
      <p:ext uri="{BB962C8B-B14F-4D97-AF65-F5344CB8AC3E}">
        <p14:creationId xmlns:p14="http://schemas.microsoft.com/office/powerpoint/2010/main" val="2646746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8739" y="139700"/>
            <a:ext cx="9975761" cy="1280890"/>
          </a:xfrm>
        </p:spPr>
        <p:txBody>
          <a:bodyPr>
            <a:noAutofit/>
          </a:bodyPr>
          <a:lstStyle/>
          <a:p>
            <a:r>
              <a:rPr lang="ru-RU" b="1" dirty="0" err="1"/>
              <a:t>Виробничі</a:t>
            </a:r>
            <a:r>
              <a:rPr lang="ru-RU" b="1" dirty="0"/>
              <a:t> </a:t>
            </a:r>
            <a:r>
              <a:rPr lang="ru-RU" b="1" dirty="0" err="1"/>
              <a:t>стічні</a:t>
            </a:r>
            <a:r>
              <a:rPr lang="ru-RU" b="1" dirty="0"/>
              <a:t> води </a:t>
            </a:r>
            <a:r>
              <a:rPr lang="ru-RU" b="1" dirty="0" err="1"/>
              <a:t>можуть</a:t>
            </a:r>
            <a:r>
              <a:rPr lang="ru-RU" b="1" dirty="0"/>
              <a:t> бути </a:t>
            </a:r>
            <a:r>
              <a:rPr lang="ru-RU" b="1" dirty="0" err="1"/>
              <a:t>відведені</a:t>
            </a:r>
            <a:r>
              <a:rPr lang="ru-RU" b="1" dirty="0"/>
              <a:t> в </a:t>
            </a:r>
            <a:r>
              <a:rPr lang="ru-RU" b="1" dirty="0" err="1"/>
              <a:t>міську</a:t>
            </a:r>
            <a:r>
              <a:rPr lang="ru-RU" b="1" dirty="0"/>
              <a:t> </a:t>
            </a:r>
            <a:r>
              <a:rPr lang="ru-RU" b="1" dirty="0" err="1"/>
              <a:t>каналізацію</a:t>
            </a:r>
            <a:r>
              <a:rPr lang="ru-RU" b="1" dirty="0"/>
              <a:t>,</a:t>
            </a:r>
            <a:br>
              <a:rPr lang="ru-RU" b="1" dirty="0"/>
            </a:br>
            <a:r>
              <a:rPr lang="ru-RU" b="1" dirty="0"/>
              <a:t>але вони не </a:t>
            </a:r>
            <a:r>
              <a:rPr lang="ru-RU" b="1" dirty="0" err="1"/>
              <a:t>повинні</a:t>
            </a:r>
            <a:r>
              <a:rPr lang="ru-RU" b="1" dirty="0" smtClean="0"/>
              <a:t>:</a:t>
            </a:r>
            <a:r>
              <a:rPr lang="ru-RU" b="1" dirty="0" smtClean="0"/>
              <a:t/>
            </a:r>
            <a:br>
              <a:rPr lang="ru-RU" b="1" dirty="0" smtClean="0"/>
            </a:br>
            <a:r>
              <a:rPr lang="ru-RU" sz="4800" dirty="0" smtClean="0"/>
              <a:t> </a:t>
            </a:r>
            <a:r>
              <a:rPr lang="ru-RU" sz="2400" dirty="0"/>
              <a:t>• </a:t>
            </a:r>
            <a:r>
              <a:rPr lang="ru-RU" sz="2400" dirty="0" err="1" smtClean="0"/>
              <a:t>порушувати</a:t>
            </a:r>
            <a:r>
              <a:rPr lang="ru-RU" sz="2400" dirty="0" smtClean="0"/>
              <a:t> </a:t>
            </a:r>
            <a:r>
              <a:rPr lang="ru-RU" sz="2400" dirty="0"/>
              <a:t>роботу </a:t>
            </a:r>
            <a:r>
              <a:rPr lang="ru-RU" sz="2400" dirty="0" err="1"/>
              <a:t>каналізаційних</a:t>
            </a:r>
            <a:r>
              <a:rPr lang="ru-RU" sz="2400" dirty="0"/>
              <a:t> мереж та </a:t>
            </a:r>
            <a:r>
              <a:rPr lang="ru-RU" sz="2400" dirty="0" err="1" smtClean="0"/>
              <a:t>споруд</a:t>
            </a:r>
            <a:r>
              <a:rPr lang="ru-RU" sz="2400" dirty="0"/>
              <a:t/>
            </a:r>
            <a:br>
              <a:rPr lang="ru-RU" sz="2400" dirty="0"/>
            </a:br>
            <a:r>
              <a:rPr lang="ru-RU" sz="2400" dirty="0" smtClean="0"/>
              <a:t> </a:t>
            </a:r>
            <a:r>
              <a:rPr lang="ru-RU" sz="2400" dirty="0"/>
              <a:t>• </a:t>
            </a:r>
            <a:r>
              <a:rPr lang="ru-RU" sz="2400" dirty="0" err="1" smtClean="0"/>
              <a:t>містити</a:t>
            </a:r>
            <a:r>
              <a:rPr lang="ru-RU" sz="2400" dirty="0" smtClean="0"/>
              <a:t> </a:t>
            </a:r>
            <a:r>
              <a:rPr lang="ru-RU" sz="2400" dirty="0" err="1"/>
              <a:t>речовини</a:t>
            </a:r>
            <a:r>
              <a:rPr lang="ru-RU" sz="2400" dirty="0"/>
              <a:t>, </a:t>
            </a:r>
            <a:r>
              <a:rPr lang="ru-RU" sz="2400" dirty="0" err="1"/>
              <a:t>які</a:t>
            </a:r>
            <a:r>
              <a:rPr lang="ru-RU" sz="2400" dirty="0"/>
              <a:t> </a:t>
            </a:r>
            <a:r>
              <a:rPr lang="ru-RU" sz="2400" dirty="0" err="1"/>
              <a:t>здатні</a:t>
            </a:r>
            <a:r>
              <a:rPr lang="ru-RU" sz="2400" dirty="0"/>
              <a:t> </a:t>
            </a:r>
            <a:r>
              <a:rPr lang="ru-RU" sz="2400" dirty="0" err="1"/>
              <a:t>засмічувати</a:t>
            </a:r>
            <a:r>
              <a:rPr lang="ru-RU" sz="2400" dirty="0"/>
              <a:t> труби </a:t>
            </a:r>
            <a:r>
              <a:rPr lang="ru-RU" sz="2400" dirty="0" err="1" smtClean="0"/>
              <a:t>каналізаційної</a:t>
            </a:r>
            <a:r>
              <a:rPr lang="ru-RU" sz="2400" dirty="0" smtClean="0"/>
              <a:t> </a:t>
            </a:r>
            <a:r>
              <a:rPr lang="ru-RU" sz="2400" dirty="0" err="1" smtClean="0"/>
              <a:t>мережі</a:t>
            </a:r>
            <a:r>
              <a:rPr lang="ru-RU" sz="2400" dirty="0" smtClean="0"/>
              <a:t> </a:t>
            </a:r>
            <a:r>
              <a:rPr lang="ru-RU" sz="2400" dirty="0" err="1"/>
              <a:t>або</a:t>
            </a:r>
            <a:r>
              <a:rPr lang="ru-RU" sz="2400" dirty="0"/>
              <a:t> </a:t>
            </a:r>
            <a:r>
              <a:rPr lang="ru-RU" sz="2400" dirty="0" err="1"/>
              <a:t>відкладатися</a:t>
            </a:r>
            <a:r>
              <a:rPr lang="ru-RU" sz="2400" dirty="0"/>
              <a:t> на </a:t>
            </a:r>
            <a:r>
              <a:rPr lang="ru-RU" sz="2400" dirty="0" err="1"/>
              <a:t>стінах</a:t>
            </a:r>
            <a:r>
              <a:rPr lang="ru-RU" sz="2400" dirty="0"/>
              <a:t> труб;</a:t>
            </a:r>
            <a:br>
              <a:rPr lang="ru-RU" sz="2400" dirty="0"/>
            </a:br>
            <a:r>
              <a:rPr lang="ru-RU" sz="2400" dirty="0"/>
              <a:t>• </a:t>
            </a:r>
            <a:r>
              <a:rPr lang="ru-RU" sz="2400" dirty="0" err="1"/>
              <a:t>виявляти</a:t>
            </a:r>
            <a:r>
              <a:rPr lang="ru-RU" sz="2400" dirty="0"/>
              <a:t> </a:t>
            </a:r>
            <a:r>
              <a:rPr lang="ru-RU" sz="2400" dirty="0" err="1"/>
              <a:t>руйнівний</a:t>
            </a:r>
            <a:r>
              <a:rPr lang="ru-RU" sz="2400" dirty="0"/>
              <a:t> </a:t>
            </a:r>
            <a:r>
              <a:rPr lang="ru-RU" sz="2400" dirty="0" err="1"/>
              <a:t>вплив</a:t>
            </a:r>
            <a:r>
              <a:rPr lang="ru-RU" sz="2400" dirty="0"/>
              <a:t> на </a:t>
            </a:r>
            <a:r>
              <a:rPr lang="ru-RU" sz="2400" dirty="0" err="1"/>
              <a:t>матеріали</a:t>
            </a:r>
            <a:r>
              <a:rPr lang="ru-RU" sz="2400" dirty="0"/>
              <a:t> труб та </a:t>
            </a:r>
            <a:r>
              <a:rPr lang="ru-RU" sz="2400" dirty="0" err="1"/>
              <a:t>елементи</a:t>
            </a:r>
            <a:r>
              <a:rPr lang="ru-RU" sz="2400" dirty="0"/>
              <a:t> </a:t>
            </a:r>
            <a:r>
              <a:rPr lang="ru-RU" sz="2400" dirty="0" err="1" smtClean="0"/>
              <a:t>споруд</a:t>
            </a:r>
            <a:r>
              <a:rPr lang="ru-RU" sz="2400" dirty="0" smtClean="0"/>
              <a:t> </a:t>
            </a:r>
            <a:r>
              <a:rPr lang="ru-RU" sz="2400" dirty="0" err="1" smtClean="0"/>
              <a:t>каналізації</a:t>
            </a:r>
            <a:r>
              <a:rPr lang="ru-RU" sz="2400" dirty="0"/>
              <a:t>;</a:t>
            </a:r>
            <a:br>
              <a:rPr lang="ru-RU" sz="2400" dirty="0"/>
            </a:br>
            <a:r>
              <a:rPr lang="ru-RU" sz="2400" dirty="0"/>
              <a:t>• </a:t>
            </a:r>
            <a:r>
              <a:rPr lang="ru-RU" sz="2400" dirty="0" err="1"/>
              <a:t>містити</a:t>
            </a:r>
            <a:r>
              <a:rPr lang="ru-RU" sz="2400" dirty="0"/>
              <a:t> </a:t>
            </a:r>
            <a:r>
              <a:rPr lang="ru-RU" sz="2400" dirty="0" err="1"/>
              <a:t>горючі</a:t>
            </a:r>
            <a:r>
              <a:rPr lang="ru-RU" sz="2400" dirty="0"/>
              <a:t> </a:t>
            </a:r>
            <a:r>
              <a:rPr lang="ru-RU" sz="2400" dirty="0" err="1"/>
              <a:t>домішки</a:t>
            </a:r>
            <a:r>
              <a:rPr lang="ru-RU" sz="2400" dirty="0"/>
              <a:t> та </a:t>
            </a:r>
            <a:r>
              <a:rPr lang="ru-RU" sz="2400" dirty="0" err="1"/>
              <a:t>розчинні</a:t>
            </a:r>
            <a:r>
              <a:rPr lang="ru-RU" sz="2400" dirty="0"/>
              <a:t> </a:t>
            </a:r>
            <a:r>
              <a:rPr lang="ru-RU" sz="2400" dirty="0" err="1"/>
              <a:t>речовини</a:t>
            </a:r>
            <a:r>
              <a:rPr lang="ru-RU" sz="2400" dirty="0"/>
              <a:t>, </a:t>
            </a:r>
            <a:r>
              <a:rPr lang="ru-RU" sz="2400" dirty="0" err="1"/>
              <a:t>які</a:t>
            </a:r>
            <a:r>
              <a:rPr lang="ru-RU" sz="2400" dirty="0"/>
              <a:t> </a:t>
            </a:r>
            <a:r>
              <a:rPr lang="ru-RU" sz="2400" dirty="0" err="1"/>
              <a:t>здатні</a:t>
            </a:r>
            <a:r>
              <a:rPr lang="ru-RU" sz="2400" dirty="0"/>
              <a:t> </a:t>
            </a:r>
            <a:r>
              <a:rPr lang="ru-RU" sz="2400" dirty="0" err="1"/>
              <a:t>утворювати</a:t>
            </a:r>
            <a:r>
              <a:rPr lang="ru-RU" sz="2400" dirty="0"/>
              <a:t> </a:t>
            </a:r>
            <a:r>
              <a:rPr lang="ru-RU" sz="2400" dirty="0" err="1"/>
              <a:t>вибухонебезпечні</a:t>
            </a:r>
            <a:r>
              <a:rPr lang="ru-RU" sz="2400" dirty="0"/>
              <a:t> і </a:t>
            </a:r>
            <a:r>
              <a:rPr lang="ru-RU" sz="2400" dirty="0" err="1"/>
              <a:t>токсичні</a:t>
            </a:r>
            <a:r>
              <a:rPr lang="ru-RU" sz="2400" dirty="0"/>
              <a:t> гази в </a:t>
            </a:r>
            <a:r>
              <a:rPr lang="ru-RU" sz="2400" dirty="0" err="1"/>
              <a:t>каналізаційних</a:t>
            </a:r>
            <a:r>
              <a:rPr lang="ru-RU" sz="2400" dirty="0"/>
              <a:t> мережах </a:t>
            </a:r>
            <a:r>
              <a:rPr lang="ru-RU" sz="2400" dirty="0"/>
              <a:t>та </a:t>
            </a:r>
            <a:r>
              <a:rPr lang="ru-RU" sz="2400" dirty="0" err="1"/>
              <a:t>спорудах</a:t>
            </a:r>
            <a:r>
              <a:rPr lang="ru-RU" sz="2400" dirty="0"/>
              <a:t>;</a:t>
            </a:r>
            <a:br>
              <a:rPr lang="ru-RU" sz="2400" dirty="0"/>
            </a:br>
            <a:r>
              <a:rPr lang="ru-RU" sz="2400" dirty="0"/>
              <a:t>• </a:t>
            </a:r>
            <a:r>
              <a:rPr lang="ru-RU" sz="2400" dirty="0" err="1"/>
              <a:t>містити</a:t>
            </a:r>
            <a:r>
              <a:rPr lang="ru-RU" sz="2400" dirty="0"/>
              <a:t> </a:t>
            </a:r>
            <a:r>
              <a:rPr lang="ru-RU" sz="2400" dirty="0" err="1"/>
              <a:t>шкідливі</a:t>
            </a:r>
            <a:r>
              <a:rPr lang="ru-RU" sz="2400" dirty="0"/>
              <a:t> </a:t>
            </a:r>
            <a:r>
              <a:rPr lang="ru-RU" sz="2400" dirty="0" err="1"/>
              <a:t>речовини</a:t>
            </a:r>
            <a:r>
              <a:rPr lang="ru-RU" sz="2400" dirty="0"/>
              <a:t> в </a:t>
            </a:r>
            <a:r>
              <a:rPr lang="ru-RU" sz="2400" dirty="0" err="1"/>
              <a:t>концентраціях</a:t>
            </a:r>
            <a:r>
              <a:rPr lang="ru-RU" sz="2400" dirty="0"/>
              <a:t>, </a:t>
            </a:r>
            <a:r>
              <a:rPr lang="ru-RU" sz="2400" dirty="0" err="1"/>
              <a:t>які</a:t>
            </a:r>
            <a:r>
              <a:rPr lang="ru-RU" sz="2400" dirty="0"/>
              <a:t> </a:t>
            </a:r>
            <a:r>
              <a:rPr lang="ru-RU" sz="2400" dirty="0" err="1"/>
              <a:t>порушують</a:t>
            </a:r>
            <a:r>
              <a:rPr lang="ru-RU" sz="2400" dirty="0"/>
              <a:t/>
            </a:r>
            <a:br>
              <a:rPr lang="ru-RU" sz="2400" dirty="0"/>
            </a:br>
            <a:r>
              <a:rPr lang="ru-RU" sz="2400" dirty="0"/>
              <a:t>роботу </a:t>
            </a:r>
            <a:r>
              <a:rPr lang="ru-RU" sz="2400" dirty="0" err="1"/>
              <a:t>очисних</a:t>
            </a:r>
            <a:r>
              <a:rPr lang="ru-RU" sz="2400" dirty="0"/>
              <a:t> </a:t>
            </a:r>
            <a:r>
              <a:rPr lang="ru-RU" sz="2400" dirty="0" err="1"/>
              <a:t>споруд</a:t>
            </a:r>
            <a:r>
              <a:rPr lang="ru-RU" sz="2400" dirty="0"/>
              <a:t> </a:t>
            </a:r>
            <a:r>
              <a:rPr lang="ru-RU" sz="2400" dirty="0" err="1"/>
              <a:t>або</a:t>
            </a:r>
            <a:r>
              <a:rPr lang="ru-RU" sz="2400" dirty="0"/>
              <a:t> </a:t>
            </a:r>
            <a:r>
              <a:rPr lang="ru-RU" sz="2400" dirty="0" err="1"/>
              <a:t>перешкоджають</a:t>
            </a:r>
            <a:r>
              <a:rPr lang="ru-RU" sz="2400" dirty="0"/>
              <a:t> </a:t>
            </a:r>
            <a:r>
              <a:rPr lang="ru-RU" sz="2400" dirty="0" err="1"/>
              <a:t>використанню</a:t>
            </a:r>
            <a:r>
              <a:rPr lang="ru-RU" sz="2400" dirty="0"/>
              <a:t> вод у </a:t>
            </a:r>
            <a:r>
              <a:rPr lang="ru-RU" sz="2400" dirty="0" smtClean="0"/>
              <a:t>системах </a:t>
            </a:r>
            <a:r>
              <a:rPr lang="ru-RU" sz="2400" dirty="0" err="1" smtClean="0"/>
              <a:t>технічного</a:t>
            </a:r>
            <a:r>
              <a:rPr lang="ru-RU" sz="2400" dirty="0" smtClean="0"/>
              <a:t> </a:t>
            </a:r>
            <a:r>
              <a:rPr lang="ru-RU" sz="2400" dirty="0" err="1"/>
              <a:t>водопостачання</a:t>
            </a:r>
            <a:r>
              <a:rPr lang="ru-RU" sz="2400" dirty="0"/>
              <a:t> </a:t>
            </a:r>
            <a:r>
              <a:rPr lang="ru-RU" sz="2400" dirty="0" err="1"/>
              <a:t>чи</a:t>
            </a:r>
            <a:r>
              <a:rPr lang="ru-RU" sz="2400" dirty="0"/>
              <a:t> </a:t>
            </a:r>
            <a:r>
              <a:rPr lang="ru-RU" sz="2400" dirty="0" err="1"/>
              <a:t>скиданню</a:t>
            </a:r>
            <a:r>
              <a:rPr lang="ru-RU" sz="2400" dirty="0"/>
              <a:t> у </a:t>
            </a:r>
            <a:r>
              <a:rPr lang="ru-RU" sz="2400" dirty="0" err="1"/>
              <a:t>водні</a:t>
            </a:r>
            <a:r>
              <a:rPr lang="ru-RU" sz="2400" dirty="0"/>
              <a:t> </a:t>
            </a:r>
            <a:r>
              <a:rPr lang="ru-RU" sz="2400" dirty="0" err="1"/>
              <a:t>об'єкти</a:t>
            </a:r>
            <a:r>
              <a:rPr lang="ru-RU" sz="2400" dirty="0"/>
              <a:t> (з </a:t>
            </a:r>
            <a:r>
              <a:rPr lang="ru-RU" sz="2400" dirty="0" err="1" smtClean="0"/>
              <a:t>врахуванням</a:t>
            </a:r>
            <a:r>
              <a:rPr lang="ru-RU" sz="2400" dirty="0" smtClean="0"/>
              <a:t> </a:t>
            </a:r>
            <a:r>
              <a:rPr lang="ru-RU" sz="2400" dirty="0" err="1" smtClean="0"/>
              <a:t>ефективності</a:t>
            </a:r>
            <a:r>
              <a:rPr lang="ru-RU" sz="2400" dirty="0" smtClean="0"/>
              <a:t> </a:t>
            </a:r>
            <a:r>
              <a:rPr lang="ru-RU" sz="2400" dirty="0" err="1"/>
              <a:t>очищення</a:t>
            </a:r>
            <a:r>
              <a:rPr lang="ru-RU" sz="2400" dirty="0"/>
              <a:t>).</a:t>
            </a:r>
            <a:endParaRPr lang="ru-RU" sz="2400" dirty="0"/>
          </a:p>
        </p:txBody>
      </p:sp>
    </p:spTree>
    <p:extLst>
      <p:ext uri="{BB962C8B-B14F-4D97-AF65-F5344CB8AC3E}">
        <p14:creationId xmlns:p14="http://schemas.microsoft.com/office/powerpoint/2010/main" val="551725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2225" y="268510"/>
            <a:ext cx="8911687" cy="1280890"/>
          </a:xfrm>
        </p:spPr>
        <p:txBody>
          <a:bodyPr>
            <a:normAutofit fontScale="90000"/>
          </a:bodyPr>
          <a:lstStyle/>
          <a:p>
            <a:r>
              <a:rPr lang="en-US" dirty="0"/>
              <a:t> </a:t>
            </a:r>
            <a:r>
              <a:rPr lang="ru-RU" sz="4400" b="1" dirty="0" err="1" smtClean="0"/>
              <a:t>Паливно-енергетичне</a:t>
            </a:r>
            <a:r>
              <a:rPr lang="ru-RU" sz="4400" b="1" dirty="0" smtClean="0"/>
              <a:t> </a:t>
            </a:r>
            <a:r>
              <a:rPr lang="ru-RU" sz="4400" b="1" dirty="0" err="1" smtClean="0"/>
              <a:t>господарство</a:t>
            </a:r>
            <a:r>
              <a:rPr lang="en-US" sz="4400" dirty="0"/>
              <a:t/>
            </a:r>
            <a:br>
              <a:rPr lang="en-US" sz="4400" dirty="0"/>
            </a:br>
            <a:endParaRPr lang="ru-RU" sz="4400" dirty="0"/>
          </a:p>
        </p:txBody>
      </p:sp>
      <p:sp>
        <p:nvSpPr>
          <p:cNvPr id="4" name="Объект 3"/>
          <p:cNvSpPr>
            <a:spLocks noGrp="1"/>
          </p:cNvSpPr>
          <p:nvPr>
            <p:ph idx="1"/>
          </p:nvPr>
        </p:nvSpPr>
        <p:spPr>
          <a:xfrm>
            <a:off x="2072225" y="1752600"/>
            <a:ext cx="8915400" cy="3777622"/>
          </a:xfrm>
        </p:spPr>
        <p:txBody>
          <a:bodyPr>
            <a:normAutofit/>
          </a:bodyPr>
          <a:lstStyle/>
          <a:p>
            <a:pPr marL="0" indent="0">
              <a:buNone/>
            </a:pPr>
            <a:r>
              <a:rPr lang="uk-UA" sz="2400" b="1" dirty="0" smtClean="0"/>
              <a:t>Енергопостачання</a:t>
            </a:r>
          </a:p>
          <a:p>
            <a:pPr marL="0" indent="0">
              <a:buNone/>
            </a:pPr>
            <a:r>
              <a:rPr lang="ru-RU" sz="2400" dirty="0"/>
              <a:t>Для </a:t>
            </a:r>
            <a:r>
              <a:rPr lang="ru-RU" sz="2400" dirty="0" err="1"/>
              <a:t>споживачів</a:t>
            </a:r>
            <a:r>
              <a:rPr lang="ru-RU" sz="2400" dirty="0"/>
              <a:t>, </a:t>
            </a:r>
            <a:r>
              <a:rPr lang="ru-RU" sz="2400" dirty="0" err="1"/>
              <a:t>розташованих</a:t>
            </a:r>
            <a:r>
              <a:rPr lang="ru-RU" sz="2400" dirty="0"/>
              <a:t> на </a:t>
            </a:r>
            <a:r>
              <a:rPr lang="ru-RU" sz="2400" dirty="0" err="1" smtClean="0"/>
              <a:t>території</a:t>
            </a:r>
            <a:r>
              <a:rPr lang="ru-RU" sz="2400" dirty="0" smtClean="0"/>
              <a:t> </a:t>
            </a:r>
            <a:r>
              <a:rPr lang="ru-RU" sz="2400" dirty="0" err="1" smtClean="0"/>
              <a:t>міста</a:t>
            </a:r>
            <a:r>
              <a:rPr lang="ru-RU" sz="2400" dirty="0"/>
              <a:t>, </a:t>
            </a:r>
            <a:r>
              <a:rPr lang="ru-RU" sz="2400" dirty="0" err="1"/>
              <a:t>передбачається</a:t>
            </a:r>
            <a:r>
              <a:rPr lang="ru-RU" sz="2400" dirty="0"/>
              <a:t> система </a:t>
            </a:r>
            <a:r>
              <a:rPr lang="ru-RU" sz="2400" dirty="0" err="1"/>
              <a:t>електропостачання</a:t>
            </a:r>
            <a:r>
              <a:rPr lang="ru-RU" sz="2400" dirty="0"/>
              <a:t>, як </a:t>
            </a:r>
            <a:r>
              <a:rPr lang="ru-RU" sz="2400" dirty="0" err="1" smtClean="0"/>
              <a:t>сукупність</a:t>
            </a:r>
            <a:r>
              <a:rPr lang="ru-RU" sz="2400" dirty="0" smtClean="0"/>
              <a:t> </a:t>
            </a:r>
            <a:r>
              <a:rPr lang="ru-RU" sz="2400" dirty="0" err="1" smtClean="0"/>
              <a:t>трансформаторних</a:t>
            </a:r>
            <a:r>
              <a:rPr lang="ru-RU" sz="2400" dirty="0" smtClean="0"/>
              <a:t> </a:t>
            </a:r>
            <a:r>
              <a:rPr lang="ru-RU" sz="2400" dirty="0" err="1"/>
              <a:t>підстанцій</a:t>
            </a:r>
            <a:r>
              <a:rPr lang="ru-RU" sz="2400" dirty="0"/>
              <a:t> та </a:t>
            </a:r>
            <a:r>
              <a:rPr lang="ru-RU" sz="2400" dirty="0" err="1"/>
              <a:t>електричних</a:t>
            </a:r>
            <a:r>
              <a:rPr lang="ru-RU" sz="2400" dirty="0"/>
              <a:t> мереж </a:t>
            </a:r>
            <a:r>
              <a:rPr lang="ru-RU" sz="2400" dirty="0" err="1"/>
              <a:t>різних</a:t>
            </a:r>
            <a:r>
              <a:rPr lang="ru-RU" sz="2400" dirty="0"/>
              <a:t> </a:t>
            </a:r>
            <a:r>
              <a:rPr lang="ru-RU" sz="2400" dirty="0" err="1"/>
              <a:t>напруг</a:t>
            </a:r>
            <a:r>
              <a:rPr lang="ru-RU" sz="2400" dirty="0"/>
              <a:t>.</a:t>
            </a:r>
            <a:endParaRPr lang="uk-UA" sz="2400" b="1" dirty="0"/>
          </a:p>
        </p:txBody>
      </p:sp>
      <p:pic>
        <p:nvPicPr>
          <p:cNvPr id="3" name="Рисунок 2"/>
          <p:cNvPicPr>
            <a:picLocks noChangeAspect="1"/>
          </p:cNvPicPr>
          <p:nvPr/>
        </p:nvPicPr>
        <p:blipFill>
          <a:blip r:embed="rId2"/>
          <a:stretch>
            <a:fillRect/>
          </a:stretch>
        </p:blipFill>
        <p:spPr>
          <a:xfrm>
            <a:off x="7237412" y="3761382"/>
            <a:ext cx="4954588" cy="3096618"/>
          </a:xfrm>
          <a:prstGeom prst="rect">
            <a:avLst/>
          </a:prstGeom>
        </p:spPr>
      </p:pic>
    </p:spTree>
    <p:extLst>
      <p:ext uri="{BB962C8B-B14F-4D97-AF65-F5344CB8AC3E}">
        <p14:creationId xmlns:p14="http://schemas.microsoft.com/office/powerpoint/2010/main" val="1927878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344710"/>
            <a:ext cx="8911687" cy="1280890"/>
          </a:xfrm>
        </p:spPr>
        <p:txBody>
          <a:bodyPr>
            <a:noAutofit/>
          </a:bodyPr>
          <a:lstStyle/>
          <a:p>
            <a:r>
              <a:rPr lang="ru-RU" sz="2800" b="1" dirty="0" err="1" smtClean="0"/>
              <a:t>Загальну</a:t>
            </a:r>
            <a:r>
              <a:rPr lang="ru-RU" sz="2800" b="1" dirty="0" smtClean="0"/>
              <a:t> </a:t>
            </a:r>
            <a:r>
              <a:rPr lang="ru-RU" sz="2800" b="1" dirty="0"/>
              <a:t>систему </a:t>
            </a:r>
            <a:r>
              <a:rPr lang="ru-RU" sz="2800" b="1" dirty="0" err="1"/>
              <a:t>електропостачання</a:t>
            </a:r>
            <a:r>
              <a:rPr lang="ru-RU" sz="2800" b="1" dirty="0"/>
              <a:t> </a:t>
            </a:r>
            <a:r>
              <a:rPr lang="ru-RU" sz="2800" b="1" dirty="0" err="1"/>
              <a:t>завжди</a:t>
            </a:r>
            <a:r>
              <a:rPr lang="ru-RU" sz="2800" b="1" dirty="0"/>
              <a:t> </a:t>
            </a:r>
            <a:r>
              <a:rPr lang="ru-RU" sz="2800" b="1" dirty="0" err="1"/>
              <a:t>поділяють</a:t>
            </a:r>
            <a:r>
              <a:rPr lang="ru-RU" sz="2800" b="1" dirty="0"/>
              <a:t> на </a:t>
            </a:r>
            <a:r>
              <a:rPr lang="ru-RU" sz="2800" b="1" dirty="0" err="1"/>
              <a:t>дві</a:t>
            </a:r>
            <a:r>
              <a:rPr lang="ru-RU" sz="2800" b="1" dirty="0"/>
              <a:t> </a:t>
            </a:r>
            <a:r>
              <a:rPr lang="ru-RU" sz="2800" b="1" dirty="0" err="1"/>
              <a:t>частини</a:t>
            </a:r>
            <a:r>
              <a:rPr lang="ru-RU" sz="2800" b="1" dirty="0" smtClean="0"/>
              <a:t>.</a:t>
            </a:r>
            <a:br>
              <a:rPr lang="ru-RU" sz="2800" b="1" dirty="0" smtClean="0"/>
            </a:br>
            <a:r>
              <a:rPr lang="ru-RU" sz="2800" b="1" dirty="0"/>
              <a:t/>
            </a:r>
            <a:br>
              <a:rPr lang="ru-RU" sz="2800" b="1" dirty="0"/>
            </a:br>
            <a:r>
              <a:rPr lang="ru-RU" sz="2800" dirty="0"/>
              <a:t>До </a:t>
            </a:r>
            <a:r>
              <a:rPr lang="ru-RU" sz="2800" dirty="0" err="1"/>
              <a:t>першої</a:t>
            </a:r>
            <a:r>
              <a:rPr lang="ru-RU" sz="2800" dirty="0"/>
              <a:t> </a:t>
            </a:r>
            <a:r>
              <a:rPr lang="ru-RU" sz="2800" dirty="0" err="1"/>
              <a:t>відносять</a:t>
            </a:r>
            <a:r>
              <a:rPr lang="ru-RU" sz="2800" dirty="0"/>
              <a:t> </a:t>
            </a:r>
            <a:r>
              <a:rPr lang="ru-RU" sz="2800" dirty="0" err="1"/>
              <a:t>електричні</a:t>
            </a:r>
            <a:r>
              <a:rPr lang="ru-RU" sz="2800" dirty="0"/>
              <a:t> </a:t>
            </a:r>
            <a:r>
              <a:rPr lang="ru-RU" sz="2800" dirty="0" err="1"/>
              <a:t>мережі</a:t>
            </a:r>
            <a:r>
              <a:rPr lang="ru-RU" sz="2800" dirty="0"/>
              <a:t> та </a:t>
            </a:r>
            <a:r>
              <a:rPr lang="ru-RU" sz="2800" dirty="0" err="1"/>
              <a:t>знижувальні</a:t>
            </a:r>
            <a:r>
              <a:rPr lang="ru-RU" sz="2800" dirty="0"/>
              <a:t> </a:t>
            </a:r>
            <a:r>
              <a:rPr lang="ru-RU" sz="2800" dirty="0" err="1" smtClean="0"/>
              <a:t>підстанції</a:t>
            </a:r>
            <a:r>
              <a:rPr lang="ru-RU" sz="2800" dirty="0" smtClean="0"/>
              <a:t> 35-110 </a:t>
            </a:r>
            <a:r>
              <a:rPr lang="ru-RU" sz="2800" dirty="0" err="1"/>
              <a:t>кВ.</a:t>
            </a:r>
            <a:r>
              <a:rPr lang="ru-RU" sz="2800" dirty="0"/>
              <a:t> </a:t>
            </a:r>
            <a:r>
              <a:rPr lang="ru-RU" sz="2800" dirty="0" err="1"/>
              <a:t>Сукупність</a:t>
            </a:r>
            <a:r>
              <a:rPr lang="ru-RU" sz="2800" dirty="0"/>
              <a:t> </a:t>
            </a:r>
            <a:r>
              <a:rPr lang="ru-RU" sz="2800" dirty="0" err="1"/>
              <a:t>цих</a:t>
            </a:r>
            <a:r>
              <a:rPr lang="ru-RU" sz="2800" dirty="0"/>
              <a:t> мереж </a:t>
            </a:r>
            <a:r>
              <a:rPr lang="ru-RU" sz="2800" dirty="0" err="1"/>
              <a:t>називається</a:t>
            </a:r>
            <a:r>
              <a:rPr lang="ru-RU" sz="2800" dirty="0"/>
              <a:t> </a:t>
            </a:r>
            <a:r>
              <a:rPr lang="ru-RU" sz="2800" dirty="0" err="1" smtClean="0"/>
              <a:t>лектропостачальними</a:t>
            </a:r>
            <a:r>
              <a:rPr lang="ru-RU" sz="2800" dirty="0"/>
              <a:t/>
            </a:r>
            <a:br>
              <a:rPr lang="ru-RU" sz="2800" dirty="0"/>
            </a:br>
            <a:r>
              <a:rPr lang="ru-RU" sz="2800" dirty="0"/>
              <a:t>мережами. </a:t>
            </a:r>
            <a:r>
              <a:rPr lang="ru-RU" sz="2800" dirty="0" err="1" smtClean="0"/>
              <a:t>Електропостачальні</a:t>
            </a:r>
            <a:r>
              <a:rPr lang="ru-RU" sz="2800" dirty="0" smtClean="0"/>
              <a:t> </a:t>
            </a:r>
            <a:r>
              <a:rPr lang="ru-RU" sz="2800" dirty="0" err="1"/>
              <a:t>мережі</a:t>
            </a:r>
            <a:r>
              <a:rPr lang="ru-RU" sz="2800" dirty="0"/>
              <a:t> </a:t>
            </a:r>
            <a:r>
              <a:rPr lang="ru-RU" sz="2800" dirty="0" err="1"/>
              <a:t>призначені</a:t>
            </a:r>
            <a:r>
              <a:rPr lang="ru-RU" sz="2800" dirty="0"/>
              <a:t> </a:t>
            </a:r>
            <a:r>
              <a:rPr lang="ru-RU" sz="2800" dirty="0" smtClean="0"/>
              <a:t>для </a:t>
            </a:r>
            <a:r>
              <a:rPr lang="ru-RU" sz="2800" dirty="0" err="1" smtClean="0"/>
              <a:t>розподілу</a:t>
            </a:r>
            <a:r>
              <a:rPr lang="ru-RU" sz="2800" dirty="0" smtClean="0"/>
              <a:t> </a:t>
            </a:r>
            <a:r>
              <a:rPr lang="ru-RU" sz="2800" dirty="0" err="1"/>
              <a:t>енергії</a:t>
            </a:r>
            <a:r>
              <a:rPr lang="ru-RU" sz="2800" dirty="0"/>
              <a:t> </a:t>
            </a:r>
            <a:r>
              <a:rPr lang="ru-RU" sz="2800" dirty="0" err="1"/>
              <a:t>між</a:t>
            </a:r>
            <a:r>
              <a:rPr lang="ru-RU" sz="2800" dirty="0"/>
              <a:t> районами </a:t>
            </a:r>
            <a:r>
              <a:rPr lang="ru-RU" sz="2800" dirty="0" err="1"/>
              <a:t>міста</a:t>
            </a:r>
            <a:r>
              <a:rPr lang="ru-RU" sz="2800" dirty="0" smtClean="0"/>
              <a:t>.</a:t>
            </a:r>
            <a:br>
              <a:rPr lang="ru-RU" sz="2800" dirty="0" smtClean="0"/>
            </a:br>
            <a:r>
              <a:rPr lang="ru-RU" sz="2800" dirty="0"/>
              <a:t/>
            </a:r>
            <a:br>
              <a:rPr lang="ru-RU" sz="2800" dirty="0"/>
            </a:br>
            <a:r>
              <a:rPr lang="ru-RU" sz="2800" dirty="0"/>
              <a:t>До </a:t>
            </a:r>
            <a:r>
              <a:rPr lang="ru-RU" sz="2800" dirty="0" err="1"/>
              <a:t>другої</a:t>
            </a:r>
            <a:r>
              <a:rPr lang="ru-RU" sz="2800" dirty="0"/>
              <a:t> </a:t>
            </a:r>
            <a:r>
              <a:rPr lang="ru-RU" sz="2800" dirty="0" err="1"/>
              <a:t>частини</a:t>
            </a:r>
            <a:r>
              <a:rPr lang="ru-RU" sz="2800" dirty="0"/>
              <a:t> </a:t>
            </a:r>
            <a:r>
              <a:rPr lang="ru-RU" sz="2800" dirty="0" err="1"/>
              <a:t>системи</a:t>
            </a:r>
            <a:r>
              <a:rPr lang="ru-RU" sz="2800" dirty="0"/>
              <a:t> </a:t>
            </a:r>
            <a:r>
              <a:rPr lang="ru-RU" sz="2800" dirty="0" err="1"/>
              <a:t>електропостачання</a:t>
            </a:r>
            <a:r>
              <a:rPr lang="ru-RU" sz="2800" dirty="0"/>
              <a:t> </a:t>
            </a:r>
            <a:r>
              <a:rPr lang="ru-RU" sz="2800" dirty="0" err="1"/>
              <a:t>відносять</a:t>
            </a:r>
            <a:r>
              <a:rPr lang="ru-RU" sz="2800" dirty="0"/>
              <a:t> </a:t>
            </a:r>
            <a:r>
              <a:rPr lang="ru-RU" sz="2800" dirty="0" err="1" smtClean="0"/>
              <a:t>мережі</a:t>
            </a:r>
            <a:r>
              <a:rPr lang="ru-RU" sz="2800" dirty="0" smtClean="0"/>
              <a:t> </a:t>
            </a:r>
            <a:r>
              <a:rPr lang="ru-RU" sz="2800" dirty="0" err="1" smtClean="0"/>
              <a:t>живлення</a:t>
            </a:r>
            <a:r>
              <a:rPr lang="ru-RU" sz="2800" dirty="0" smtClean="0"/>
              <a:t> </a:t>
            </a:r>
            <a:r>
              <a:rPr lang="ru-RU" sz="2800" dirty="0"/>
              <a:t>10 (6) </a:t>
            </a:r>
            <a:r>
              <a:rPr lang="ru-RU" sz="2800" dirty="0" err="1"/>
              <a:t>кВ</a:t>
            </a:r>
            <a:r>
              <a:rPr lang="ru-RU" sz="2800" dirty="0"/>
              <a:t> та </a:t>
            </a:r>
            <a:r>
              <a:rPr lang="ru-RU" sz="2800" dirty="0" err="1"/>
              <a:t>мережі</a:t>
            </a:r>
            <a:r>
              <a:rPr lang="ru-RU" sz="2800" dirty="0"/>
              <a:t> </a:t>
            </a:r>
            <a:r>
              <a:rPr lang="ru-RU" sz="2800" dirty="0" err="1"/>
              <a:t>розподілу</a:t>
            </a:r>
            <a:r>
              <a:rPr lang="ru-RU" sz="2800" dirty="0"/>
              <a:t> 10-0,38 </a:t>
            </a:r>
            <a:r>
              <a:rPr lang="ru-RU" sz="2800" dirty="0" err="1"/>
              <a:t>кВ.</a:t>
            </a:r>
            <a:r>
              <a:rPr lang="ru-RU" sz="2800" dirty="0"/>
              <a:t> </a:t>
            </a:r>
            <a:r>
              <a:rPr lang="ru-RU" sz="2800" dirty="0" err="1"/>
              <a:t>Ця</a:t>
            </a:r>
            <a:r>
              <a:rPr lang="ru-RU" sz="2800" dirty="0"/>
              <a:t> </a:t>
            </a:r>
            <a:r>
              <a:rPr lang="ru-RU" sz="2800" dirty="0" err="1"/>
              <a:t>частина</a:t>
            </a:r>
            <a:r>
              <a:rPr lang="ru-RU" sz="2800" dirty="0"/>
              <a:t> </a:t>
            </a:r>
            <a:r>
              <a:rPr lang="ru-RU" sz="2800" dirty="0" err="1"/>
              <a:t>системи</a:t>
            </a:r>
            <a:r>
              <a:rPr lang="ru-RU" sz="2800" dirty="0"/>
              <a:t/>
            </a:r>
            <a:br>
              <a:rPr lang="ru-RU" sz="2800" dirty="0"/>
            </a:br>
            <a:r>
              <a:rPr lang="ru-RU" sz="2800" dirty="0" err="1"/>
              <a:t>електропостачання</a:t>
            </a:r>
            <a:r>
              <a:rPr lang="ru-RU" sz="2800" dirty="0"/>
              <a:t> </a:t>
            </a:r>
            <a:r>
              <a:rPr lang="ru-RU" sz="2800" dirty="0" err="1"/>
              <a:t>призначена</a:t>
            </a:r>
            <a:r>
              <a:rPr lang="ru-RU" sz="2800" dirty="0"/>
              <a:t> для </a:t>
            </a:r>
            <a:r>
              <a:rPr lang="ru-RU" sz="2800" dirty="0" err="1"/>
              <a:t>розподілу</a:t>
            </a:r>
            <a:r>
              <a:rPr lang="ru-RU" sz="2800" dirty="0"/>
              <a:t> </a:t>
            </a:r>
            <a:r>
              <a:rPr lang="ru-RU" sz="2800" dirty="0" err="1"/>
              <a:t>енергії</a:t>
            </a:r>
            <a:r>
              <a:rPr lang="ru-RU" sz="2800" dirty="0"/>
              <a:t> </a:t>
            </a:r>
            <a:r>
              <a:rPr lang="ru-RU" sz="2800" dirty="0" err="1"/>
              <a:t>безпосередньо</a:t>
            </a:r>
            <a:r>
              <a:rPr lang="ru-RU" sz="2800" dirty="0"/>
              <a:t> </a:t>
            </a:r>
            <a:r>
              <a:rPr lang="ru-RU" sz="2800" dirty="0" err="1" smtClean="0"/>
              <a:t>серед</a:t>
            </a:r>
            <a:r>
              <a:rPr lang="ru-RU" sz="2800" dirty="0" smtClean="0"/>
              <a:t> </a:t>
            </a:r>
            <a:r>
              <a:rPr lang="ru-RU" sz="2800" dirty="0" err="1" smtClean="0"/>
              <a:t>споживачів</a:t>
            </a:r>
            <a:r>
              <a:rPr lang="ru-RU" sz="2800" dirty="0"/>
              <a:t>. </a:t>
            </a:r>
            <a:endParaRPr lang="ru-RU" sz="2800" dirty="0"/>
          </a:p>
        </p:txBody>
      </p:sp>
    </p:spTree>
    <p:extLst>
      <p:ext uri="{BB962C8B-B14F-4D97-AF65-F5344CB8AC3E}">
        <p14:creationId xmlns:p14="http://schemas.microsoft.com/office/powerpoint/2010/main" val="1980466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2225" y="268510"/>
            <a:ext cx="8911687" cy="1280890"/>
          </a:xfrm>
        </p:spPr>
        <p:txBody>
          <a:bodyPr>
            <a:normAutofit fontScale="90000"/>
          </a:bodyPr>
          <a:lstStyle/>
          <a:p>
            <a:r>
              <a:rPr lang="en-US" dirty="0"/>
              <a:t> </a:t>
            </a:r>
            <a:r>
              <a:rPr lang="ru-RU" sz="4400" b="1" dirty="0" err="1" smtClean="0"/>
              <a:t>Паливно-енергетичне</a:t>
            </a:r>
            <a:r>
              <a:rPr lang="ru-RU" sz="4400" b="1" dirty="0" smtClean="0"/>
              <a:t> </a:t>
            </a:r>
            <a:r>
              <a:rPr lang="ru-RU" sz="4400" b="1" dirty="0" err="1" smtClean="0"/>
              <a:t>господарство</a:t>
            </a:r>
            <a:r>
              <a:rPr lang="en-US" sz="4400" dirty="0"/>
              <a:t/>
            </a:r>
            <a:br>
              <a:rPr lang="en-US" sz="4400" dirty="0"/>
            </a:br>
            <a:endParaRPr lang="ru-RU" sz="4400" dirty="0"/>
          </a:p>
        </p:txBody>
      </p:sp>
      <p:sp>
        <p:nvSpPr>
          <p:cNvPr id="4" name="Объект 3"/>
          <p:cNvSpPr>
            <a:spLocks noGrp="1"/>
          </p:cNvSpPr>
          <p:nvPr>
            <p:ph idx="1"/>
          </p:nvPr>
        </p:nvSpPr>
        <p:spPr>
          <a:xfrm>
            <a:off x="1665825" y="1727200"/>
            <a:ext cx="8915400" cy="3777622"/>
          </a:xfrm>
        </p:spPr>
        <p:txBody>
          <a:bodyPr>
            <a:normAutofit/>
          </a:bodyPr>
          <a:lstStyle/>
          <a:p>
            <a:pPr marL="0" indent="0">
              <a:buNone/>
            </a:pPr>
            <a:r>
              <a:rPr lang="uk-UA" sz="2400" b="1" dirty="0" smtClean="0"/>
              <a:t>Теплопостачання</a:t>
            </a:r>
          </a:p>
          <a:p>
            <a:pPr marL="0" indent="0">
              <a:buNone/>
            </a:pPr>
            <a:r>
              <a:rPr lang="ru-RU" sz="2400" dirty="0" err="1"/>
              <a:t>Джерелами</a:t>
            </a:r>
            <a:r>
              <a:rPr lang="ru-RU" sz="2400" dirty="0"/>
              <a:t> </a:t>
            </a:r>
            <a:r>
              <a:rPr lang="ru-RU" sz="2400" dirty="0" err="1"/>
              <a:t>теплопостачання</a:t>
            </a:r>
            <a:r>
              <a:rPr lang="ru-RU" sz="2400" dirty="0"/>
              <a:t> жилого та нежилого </a:t>
            </a:r>
            <a:r>
              <a:rPr lang="ru-RU" sz="2400" dirty="0" err="1" smtClean="0"/>
              <a:t>громадського</a:t>
            </a:r>
            <a:r>
              <a:rPr lang="ru-RU" sz="2400" dirty="0" smtClean="0"/>
              <a:t> фонду </a:t>
            </a:r>
            <a:r>
              <a:rPr lang="ru-RU" sz="2400" dirty="0"/>
              <a:t>й </a:t>
            </a:r>
            <a:r>
              <a:rPr lang="ru-RU" sz="2400" dirty="0" err="1"/>
              <a:t>деяких</a:t>
            </a:r>
            <a:r>
              <a:rPr lang="ru-RU" sz="2400" dirty="0"/>
              <a:t> невеликих </a:t>
            </a:r>
            <a:r>
              <a:rPr lang="ru-RU" sz="2400" dirty="0" err="1"/>
              <a:t>приватних</a:t>
            </a:r>
            <a:r>
              <a:rPr lang="ru-RU" sz="2400" dirty="0"/>
              <a:t> </a:t>
            </a:r>
            <a:r>
              <a:rPr lang="ru-RU" sz="2400" dirty="0" err="1"/>
              <a:t>підприємств</a:t>
            </a:r>
            <a:r>
              <a:rPr lang="ru-RU" sz="2400" dirty="0"/>
              <a:t> у </a:t>
            </a:r>
            <a:r>
              <a:rPr lang="ru-RU" sz="2400" dirty="0" err="1"/>
              <a:t>містах</a:t>
            </a:r>
            <a:r>
              <a:rPr lang="ru-RU" sz="2400" dirty="0"/>
              <a:t> та селищах </a:t>
            </a:r>
            <a:r>
              <a:rPr lang="ru-RU" sz="2400" dirty="0" smtClean="0"/>
              <a:t>– </a:t>
            </a:r>
            <a:r>
              <a:rPr lang="ru-RU" sz="2400" dirty="0" err="1" smtClean="0"/>
              <a:t>це</a:t>
            </a:r>
            <a:r>
              <a:rPr lang="ru-RU" sz="2400" dirty="0" smtClean="0"/>
              <a:t> </a:t>
            </a:r>
            <a:r>
              <a:rPr lang="ru-RU" sz="2400" dirty="0" err="1"/>
              <a:t>теплоелектроцентралі</a:t>
            </a:r>
            <a:r>
              <a:rPr lang="ru-RU" sz="2400" dirty="0"/>
              <a:t> (ТЕЦ) та </a:t>
            </a:r>
            <a:r>
              <a:rPr lang="ru-RU" sz="2400" dirty="0" err="1"/>
              <a:t>котельні</a:t>
            </a:r>
            <a:r>
              <a:rPr lang="ru-RU" sz="2400" dirty="0"/>
              <a:t>.</a:t>
            </a:r>
          </a:p>
          <a:p>
            <a:pPr marL="0" indent="0">
              <a:buNone/>
            </a:pPr>
            <a:r>
              <a:rPr lang="ru-RU" sz="2400" dirty="0" err="1"/>
              <a:t>Кожна</a:t>
            </a:r>
            <a:r>
              <a:rPr lang="ru-RU" sz="2400" dirty="0"/>
              <a:t> система </a:t>
            </a:r>
            <a:r>
              <a:rPr lang="ru-RU" sz="2400" dirty="0" err="1"/>
              <a:t>централізованого</a:t>
            </a:r>
            <a:r>
              <a:rPr lang="ru-RU" sz="2400" dirty="0"/>
              <a:t> </a:t>
            </a:r>
            <a:r>
              <a:rPr lang="ru-RU" sz="2400" dirty="0" err="1"/>
              <a:t>теплопостачання</a:t>
            </a:r>
            <a:r>
              <a:rPr lang="ru-RU" sz="2400" dirty="0"/>
              <a:t> </a:t>
            </a:r>
            <a:r>
              <a:rPr lang="ru-RU" sz="2400" dirty="0" err="1"/>
              <a:t>незалежно</a:t>
            </a:r>
            <a:r>
              <a:rPr lang="ru-RU" sz="2400" dirty="0"/>
              <a:t> </a:t>
            </a:r>
            <a:r>
              <a:rPr lang="ru-RU" sz="2400" dirty="0" err="1" smtClean="0"/>
              <a:t>від</a:t>
            </a:r>
            <a:r>
              <a:rPr lang="ru-RU" sz="2400" dirty="0" smtClean="0"/>
              <a:t> </a:t>
            </a:r>
            <a:r>
              <a:rPr lang="ru-RU" sz="2400" dirty="0" err="1" smtClean="0"/>
              <a:t>розмірів</a:t>
            </a:r>
            <a:r>
              <a:rPr lang="ru-RU" sz="2400" dirty="0" smtClean="0"/>
              <a:t> </a:t>
            </a:r>
            <a:r>
              <a:rPr lang="ru-RU" sz="2400" dirty="0" err="1"/>
              <a:t>включає</a:t>
            </a:r>
            <a:r>
              <a:rPr lang="ru-RU" sz="2400" dirty="0"/>
              <a:t> три </a:t>
            </a:r>
            <a:r>
              <a:rPr lang="ru-RU" sz="2400" dirty="0" err="1"/>
              <a:t>основні</a:t>
            </a:r>
            <a:r>
              <a:rPr lang="ru-RU" sz="2400" dirty="0"/>
              <a:t> </a:t>
            </a:r>
            <a:r>
              <a:rPr lang="ru-RU" sz="2400" dirty="0" err="1"/>
              <a:t>елементи</a:t>
            </a:r>
            <a:r>
              <a:rPr lang="ru-RU" sz="2400" dirty="0"/>
              <a:t>: </a:t>
            </a:r>
            <a:r>
              <a:rPr lang="ru-RU" sz="2400" dirty="0" err="1"/>
              <a:t>джерело</a:t>
            </a:r>
            <a:r>
              <a:rPr lang="ru-RU" sz="2400" dirty="0"/>
              <a:t> тепла, </a:t>
            </a:r>
            <a:r>
              <a:rPr lang="ru-RU" sz="2400" dirty="0" err="1"/>
              <a:t>теплову</a:t>
            </a:r>
            <a:r>
              <a:rPr lang="ru-RU" sz="2400" dirty="0"/>
              <a:t> </a:t>
            </a:r>
            <a:r>
              <a:rPr lang="ru-RU" sz="2400" dirty="0" smtClean="0"/>
              <a:t>мережу та </a:t>
            </a:r>
            <a:r>
              <a:rPr lang="ru-RU" sz="2400" dirty="0" err="1"/>
              <a:t>споживача</a:t>
            </a:r>
            <a:r>
              <a:rPr lang="ru-RU" sz="2400" dirty="0"/>
              <a:t>.</a:t>
            </a:r>
            <a:endParaRPr lang="uk-UA" sz="2400" b="1" dirty="0"/>
          </a:p>
        </p:txBody>
      </p:sp>
      <p:pic>
        <p:nvPicPr>
          <p:cNvPr id="5" name="Рисунок 4"/>
          <p:cNvPicPr>
            <a:picLocks noChangeAspect="1"/>
          </p:cNvPicPr>
          <p:nvPr/>
        </p:nvPicPr>
        <p:blipFill>
          <a:blip r:embed="rId2"/>
          <a:stretch>
            <a:fillRect/>
          </a:stretch>
        </p:blipFill>
        <p:spPr>
          <a:xfrm>
            <a:off x="9366250" y="4868234"/>
            <a:ext cx="2171700" cy="1628775"/>
          </a:xfrm>
          <a:prstGeom prst="rect">
            <a:avLst/>
          </a:prstGeom>
        </p:spPr>
      </p:pic>
    </p:spTree>
    <p:extLst>
      <p:ext uri="{BB962C8B-B14F-4D97-AF65-F5344CB8AC3E}">
        <p14:creationId xmlns:p14="http://schemas.microsoft.com/office/powerpoint/2010/main" val="236582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804414"/>
            <a:ext cx="8911687" cy="1938785"/>
          </a:xfrm>
        </p:spPr>
        <p:txBody>
          <a:bodyPr>
            <a:normAutofit/>
          </a:bodyPr>
          <a:lstStyle/>
          <a:p>
            <a:r>
              <a:rPr lang="uk-UA" dirty="0"/>
              <a:t/>
            </a:r>
            <a:br>
              <a:rPr lang="uk-UA" dirty="0"/>
            </a:br>
            <a:endParaRPr lang="uk-UA" dirty="0"/>
          </a:p>
        </p:txBody>
      </p:sp>
      <p:sp>
        <p:nvSpPr>
          <p:cNvPr id="3" name="Прямоугольник 2"/>
          <p:cNvSpPr/>
          <p:nvPr/>
        </p:nvSpPr>
        <p:spPr>
          <a:xfrm>
            <a:off x="2700270" y="594455"/>
            <a:ext cx="6096000" cy="1569660"/>
          </a:xfrm>
          <a:prstGeom prst="rect">
            <a:avLst/>
          </a:prstGeom>
        </p:spPr>
        <p:txBody>
          <a:bodyPr>
            <a:spAutoFit/>
          </a:bodyPr>
          <a:lstStyle/>
          <a:p>
            <a:r>
              <a:rPr lang="ru-RU" sz="3200" b="1" dirty="0" err="1"/>
              <a:t>Системи</a:t>
            </a:r>
            <a:r>
              <a:rPr lang="ru-RU" sz="3200" b="1" dirty="0"/>
              <a:t> </a:t>
            </a:r>
            <a:r>
              <a:rPr lang="ru-RU" sz="3200" b="1" dirty="0" err="1"/>
              <a:t>водопостачання</a:t>
            </a:r>
            <a:r>
              <a:rPr lang="ru-RU" sz="3200" b="1" dirty="0"/>
              <a:t> </a:t>
            </a:r>
            <a:r>
              <a:rPr lang="ru-RU" sz="3200" b="1" dirty="0" err="1"/>
              <a:t>поділяють</a:t>
            </a:r>
            <a:r>
              <a:rPr lang="ru-RU" sz="3200" b="1" dirty="0"/>
              <a:t> за такими </a:t>
            </a:r>
            <a:r>
              <a:rPr lang="ru-RU" sz="3200" b="1" dirty="0" err="1"/>
              <a:t>ознаками</a:t>
            </a:r>
            <a:r>
              <a:rPr lang="ru-RU" sz="3200" b="1" dirty="0"/>
              <a:t>:</a:t>
            </a:r>
            <a:endParaRPr lang="uk-UA" sz="32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398" y="2369713"/>
            <a:ext cx="7295036" cy="39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825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1780" y="363313"/>
            <a:ext cx="8911687" cy="1280890"/>
          </a:xfrm>
        </p:spPr>
        <p:txBody>
          <a:bodyPr>
            <a:normAutofit fontScale="90000"/>
          </a:bodyPr>
          <a:lstStyle/>
          <a:p>
            <a:r>
              <a:rPr lang="ru-RU" b="1" smtClean="0"/>
              <a:t> Зелене господарство</a:t>
            </a:r>
            <a:r>
              <a:rPr lang="ru-RU" sz="3100" b="1" smtClean="0"/>
              <a:t/>
            </a:r>
            <a:br>
              <a:rPr lang="ru-RU" sz="3100" b="1" smtClean="0"/>
            </a:br>
            <a:r>
              <a:rPr lang="ru-RU" sz="3100" b="1" smtClean="0"/>
              <a:t/>
            </a:r>
            <a:br>
              <a:rPr lang="ru-RU" sz="3100" b="1" smtClean="0"/>
            </a:br>
            <a:r>
              <a:rPr lang="ru-RU" sz="2800" smtClean="0"/>
              <a:t>Міські озеленені площі являють собою посадки чотирьох типів:</a:t>
            </a:r>
            <a:br>
              <a:rPr lang="ru-RU" sz="2800" smtClean="0"/>
            </a:br>
            <a:r>
              <a:rPr lang="ru-RU" sz="2800" smtClean="0"/>
              <a:t>- газони, що становлять 70% площі, відведеної під насадження; </a:t>
            </a:r>
            <a:br>
              <a:rPr lang="ru-RU" sz="2800" smtClean="0"/>
            </a:br>
            <a:r>
              <a:rPr lang="ru-RU" sz="2800" smtClean="0"/>
              <a:t>- дерева займають близько 9% площі; </a:t>
            </a:r>
            <a:br>
              <a:rPr lang="ru-RU" sz="2800" smtClean="0"/>
            </a:br>
            <a:r>
              <a:rPr lang="ru-RU" sz="2800" smtClean="0"/>
              <a:t>- кущі до 6%; </a:t>
            </a:r>
            <a:br>
              <a:rPr lang="ru-RU" sz="2800" smtClean="0"/>
            </a:br>
            <a:r>
              <a:rPr lang="ru-RU" sz="2800" smtClean="0"/>
              <a:t>- квіти – 1%.</a:t>
            </a:r>
            <a:endParaRPr lang="ru-RU" sz="3100" b="1" dirty="0"/>
          </a:p>
        </p:txBody>
      </p:sp>
      <p:pic>
        <p:nvPicPr>
          <p:cNvPr id="5" name="Рисунок 4"/>
          <p:cNvPicPr>
            <a:picLocks noChangeAspect="1"/>
          </p:cNvPicPr>
          <p:nvPr/>
        </p:nvPicPr>
        <p:blipFill>
          <a:blip r:embed="rId2"/>
          <a:stretch>
            <a:fillRect/>
          </a:stretch>
        </p:blipFill>
        <p:spPr>
          <a:xfrm>
            <a:off x="4406900" y="3420490"/>
            <a:ext cx="7391400" cy="3215259"/>
          </a:xfrm>
          <a:prstGeom prst="rect">
            <a:avLst/>
          </a:prstGeom>
        </p:spPr>
      </p:pic>
    </p:spTree>
    <p:extLst>
      <p:ext uri="{BB962C8B-B14F-4D97-AF65-F5344CB8AC3E}">
        <p14:creationId xmlns:p14="http://schemas.microsoft.com/office/powerpoint/2010/main" val="862242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800" b="1" dirty="0" err="1" smtClean="0"/>
              <a:t>Транспортне</a:t>
            </a:r>
            <a:r>
              <a:rPr lang="ru-RU" sz="4800" b="1" dirty="0" smtClean="0"/>
              <a:t> </a:t>
            </a:r>
            <a:r>
              <a:rPr lang="ru-RU" sz="4800" b="1" dirty="0" err="1" smtClean="0"/>
              <a:t>господарство</a:t>
            </a:r>
            <a:endParaRPr lang="ru-RU" sz="4800" b="1" dirty="0"/>
          </a:p>
        </p:txBody>
      </p:sp>
      <p:sp>
        <p:nvSpPr>
          <p:cNvPr id="3" name="Объект 2"/>
          <p:cNvSpPr>
            <a:spLocks noGrp="1"/>
          </p:cNvSpPr>
          <p:nvPr>
            <p:ph idx="1"/>
          </p:nvPr>
        </p:nvSpPr>
        <p:spPr>
          <a:xfrm>
            <a:off x="1928812" y="1600200"/>
            <a:ext cx="8915400" cy="3777622"/>
          </a:xfrm>
        </p:spPr>
        <p:txBody>
          <a:bodyPr>
            <a:normAutofit/>
          </a:bodyPr>
          <a:lstStyle/>
          <a:p>
            <a:pPr marL="0" indent="0">
              <a:buNone/>
            </a:pPr>
            <a:r>
              <a:rPr lang="ru-RU" sz="3600" dirty="0"/>
              <a:t>До </a:t>
            </a:r>
            <a:r>
              <a:rPr lang="ru-RU" sz="3600" dirty="0" err="1"/>
              <a:t>міського</a:t>
            </a:r>
            <a:r>
              <a:rPr lang="ru-RU" sz="3600" dirty="0"/>
              <a:t> транспорту </a:t>
            </a:r>
            <a:r>
              <a:rPr lang="ru-RU" sz="3600" dirty="0" err="1"/>
              <a:t>відносять</a:t>
            </a:r>
            <a:r>
              <a:rPr lang="ru-RU" sz="3600" dirty="0"/>
              <a:t> </a:t>
            </a:r>
            <a:r>
              <a:rPr lang="ru-RU" sz="3600" dirty="0" err="1"/>
              <a:t>автобуси</a:t>
            </a:r>
            <a:r>
              <a:rPr lang="ru-RU" sz="3600" dirty="0"/>
              <a:t>, </a:t>
            </a:r>
            <a:r>
              <a:rPr lang="ru-RU" sz="3600" dirty="0" err="1"/>
              <a:t>трамваї</a:t>
            </a:r>
            <a:r>
              <a:rPr lang="ru-RU" sz="3600" dirty="0"/>
              <a:t>, </a:t>
            </a:r>
            <a:r>
              <a:rPr lang="ru-RU" sz="3600" dirty="0" err="1" smtClean="0"/>
              <a:t>тролейбуси</a:t>
            </a:r>
            <a:r>
              <a:rPr lang="ru-RU" sz="3600" dirty="0" smtClean="0"/>
              <a:t>, </a:t>
            </a:r>
            <a:r>
              <a:rPr lang="ru-RU" sz="3600" dirty="0" err="1" smtClean="0"/>
              <a:t>метрополітен</a:t>
            </a:r>
            <a:r>
              <a:rPr lang="ru-RU" sz="3600" dirty="0" smtClean="0"/>
              <a:t>.</a:t>
            </a:r>
            <a:endParaRPr lang="uk-UA" sz="3600" dirty="0"/>
          </a:p>
        </p:txBody>
      </p:sp>
      <p:pic>
        <p:nvPicPr>
          <p:cNvPr id="4" name="Рисунок 3"/>
          <p:cNvPicPr>
            <a:picLocks noChangeAspect="1"/>
          </p:cNvPicPr>
          <p:nvPr/>
        </p:nvPicPr>
        <p:blipFill>
          <a:blip r:embed="rId2"/>
          <a:stretch>
            <a:fillRect/>
          </a:stretch>
        </p:blipFill>
        <p:spPr>
          <a:xfrm>
            <a:off x="6438900" y="2994812"/>
            <a:ext cx="5537779" cy="3698088"/>
          </a:xfrm>
          <a:prstGeom prst="rect">
            <a:avLst/>
          </a:prstGeom>
        </p:spPr>
      </p:pic>
    </p:spTree>
    <p:extLst>
      <p:ext uri="{BB962C8B-B14F-4D97-AF65-F5344CB8AC3E}">
        <p14:creationId xmlns:p14="http://schemas.microsoft.com/office/powerpoint/2010/main" val="2483088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6025" y="408210"/>
            <a:ext cx="8911687" cy="1280890"/>
          </a:xfrm>
        </p:spPr>
        <p:txBody>
          <a:bodyPr>
            <a:normAutofit fontScale="90000"/>
          </a:bodyPr>
          <a:lstStyle/>
          <a:p>
            <a:r>
              <a:rPr lang="ru-RU" dirty="0" err="1"/>
              <a:t>Електротранспорт</a:t>
            </a:r>
            <a:r>
              <a:rPr lang="ru-RU" dirty="0"/>
              <a:t> </a:t>
            </a:r>
            <a:r>
              <a:rPr lang="ru-RU" dirty="0" err="1"/>
              <a:t>функціонує</a:t>
            </a:r>
            <a:r>
              <a:rPr lang="ru-RU" dirty="0"/>
              <a:t> у 53 (трамвай –– у 24, </a:t>
            </a:r>
            <a:r>
              <a:rPr lang="ru-RU" dirty="0" err="1"/>
              <a:t>тролейбус</a:t>
            </a:r>
            <a:r>
              <a:rPr lang="ru-RU" dirty="0"/>
              <a:t> – у</a:t>
            </a:r>
            <a:br>
              <a:rPr lang="ru-RU" dirty="0"/>
            </a:br>
            <a:r>
              <a:rPr lang="ru-RU" dirty="0"/>
              <a:t>46) </a:t>
            </a:r>
            <a:r>
              <a:rPr lang="ru-RU" dirty="0" err="1"/>
              <a:t>містах</a:t>
            </a:r>
            <a:r>
              <a:rPr lang="ru-RU" dirty="0"/>
              <a:t> </a:t>
            </a:r>
            <a:r>
              <a:rPr lang="ru-RU" dirty="0" err="1"/>
              <a:t>України</a:t>
            </a:r>
            <a:r>
              <a:rPr lang="ru-RU" dirty="0" smtClean="0"/>
              <a:t>.</a:t>
            </a:r>
            <a:br>
              <a:rPr lang="ru-RU" dirty="0" smtClean="0"/>
            </a:br>
            <a:r>
              <a:rPr lang="ru-RU" dirty="0" smtClean="0"/>
              <a:t/>
            </a:r>
            <a:br>
              <a:rPr lang="ru-RU" dirty="0" smtClean="0"/>
            </a:br>
            <a:r>
              <a:rPr lang="ru-RU" dirty="0" err="1" smtClean="0"/>
              <a:t>Протяжність</a:t>
            </a:r>
            <a:r>
              <a:rPr lang="ru-RU" dirty="0" smtClean="0"/>
              <a:t> </a:t>
            </a:r>
            <a:r>
              <a:rPr lang="ru-RU" dirty="0" err="1"/>
              <a:t>ліній</a:t>
            </a:r>
            <a:r>
              <a:rPr lang="ru-RU" dirty="0"/>
              <a:t> </a:t>
            </a:r>
            <a:r>
              <a:rPr lang="ru-RU" dirty="0" err="1"/>
              <a:t>електротранспорту</a:t>
            </a:r>
            <a:r>
              <a:rPr lang="ru-RU" dirty="0"/>
              <a:t> на</a:t>
            </a:r>
            <a:br>
              <a:rPr lang="ru-RU" dirty="0"/>
            </a:br>
            <a:r>
              <a:rPr lang="ru-RU" dirty="0"/>
              <a:t>1000 </a:t>
            </a:r>
            <a:r>
              <a:rPr lang="ru-RU" dirty="0" err="1"/>
              <a:t>жителів</a:t>
            </a:r>
            <a:r>
              <a:rPr lang="ru-RU" dirty="0"/>
              <a:t> і 1 км</a:t>
            </a:r>
            <a:r>
              <a:rPr lang="ru-RU" baseline="30000" dirty="0"/>
              <a:t>2</a:t>
            </a:r>
            <a:r>
              <a:rPr lang="ru-RU" dirty="0"/>
              <a:t> </a:t>
            </a:r>
            <a:r>
              <a:rPr lang="ru-RU" dirty="0" smtClean="0"/>
              <a:t>в </a:t>
            </a:r>
            <a:r>
              <a:rPr lang="ru-RU" dirty="0" err="1"/>
              <a:t>середньому</a:t>
            </a:r>
            <a:r>
              <a:rPr lang="ru-RU" dirty="0"/>
              <a:t> по </a:t>
            </a:r>
            <a:r>
              <a:rPr lang="ru-RU" dirty="0" err="1"/>
              <a:t>Україні</a:t>
            </a:r>
            <a:r>
              <a:rPr lang="ru-RU" dirty="0"/>
              <a:t> </a:t>
            </a:r>
            <a:r>
              <a:rPr lang="ru-RU" dirty="0" smtClean="0"/>
              <a:t>становить </a:t>
            </a:r>
            <a:r>
              <a:rPr lang="ru-RU" dirty="0"/>
              <a:t>0,4 і 1,2 </a:t>
            </a:r>
            <a:r>
              <a:rPr lang="ru-RU" dirty="0" smtClean="0"/>
              <a:t>км.</a:t>
            </a:r>
            <a:br>
              <a:rPr lang="ru-RU" dirty="0" smtClean="0"/>
            </a:b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a:off x="7785100" y="3886810"/>
            <a:ext cx="3908425" cy="2610828"/>
          </a:xfrm>
          <a:prstGeom prst="rect">
            <a:avLst/>
          </a:prstGeom>
        </p:spPr>
      </p:pic>
    </p:spTree>
    <p:extLst>
      <p:ext uri="{BB962C8B-B14F-4D97-AF65-F5344CB8AC3E}">
        <p14:creationId xmlns:p14="http://schemas.microsoft.com/office/powerpoint/2010/main" val="3170490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6709" y="274054"/>
            <a:ext cx="8911687" cy="1280890"/>
          </a:xfrm>
        </p:spPr>
        <p:txBody>
          <a:bodyPr>
            <a:normAutofit/>
          </a:bodyPr>
          <a:lstStyle/>
          <a:p>
            <a:r>
              <a:rPr lang="ru-RU" b="1" dirty="0" err="1" smtClean="0"/>
              <a:t>Забруднення</a:t>
            </a:r>
            <a:r>
              <a:rPr lang="ru-RU" b="1" dirty="0" smtClean="0"/>
              <a:t> </a:t>
            </a:r>
            <a:r>
              <a:rPr lang="ru-RU" b="1" dirty="0" err="1" smtClean="0"/>
              <a:t>атмосфери</a:t>
            </a:r>
            <a:endParaRPr lang="ru-RU" b="1" dirty="0"/>
          </a:p>
        </p:txBody>
      </p:sp>
      <p:sp>
        <p:nvSpPr>
          <p:cNvPr id="3" name="Объект 2"/>
          <p:cNvSpPr>
            <a:spLocks noGrp="1"/>
          </p:cNvSpPr>
          <p:nvPr>
            <p:ph idx="1"/>
          </p:nvPr>
        </p:nvSpPr>
        <p:spPr>
          <a:xfrm>
            <a:off x="1585196" y="1275544"/>
            <a:ext cx="8915400" cy="4434625"/>
          </a:xfrm>
        </p:spPr>
        <p:txBody>
          <a:bodyPr>
            <a:normAutofit/>
          </a:bodyPr>
          <a:lstStyle/>
          <a:p>
            <a:pPr marL="0" indent="0">
              <a:buNone/>
            </a:pPr>
            <a:r>
              <a:rPr lang="ru-RU" sz="3200" dirty="0"/>
              <a:t>До </a:t>
            </a:r>
            <a:r>
              <a:rPr lang="ru-RU" sz="3200" dirty="0" err="1"/>
              <a:t>основних</a:t>
            </a:r>
            <a:r>
              <a:rPr lang="ru-RU" sz="3200" dirty="0"/>
              <a:t> </a:t>
            </a:r>
            <a:r>
              <a:rPr lang="ru-RU" sz="3200" dirty="0" err="1"/>
              <a:t>джерел</a:t>
            </a:r>
            <a:r>
              <a:rPr lang="ru-RU" sz="3200" dirty="0"/>
              <a:t> </a:t>
            </a:r>
            <a:r>
              <a:rPr lang="ru-RU" sz="3200" dirty="0" err="1" smtClean="0"/>
              <a:t>забруднення</a:t>
            </a:r>
            <a:r>
              <a:rPr lang="ru-RU" sz="3200" dirty="0" smtClean="0"/>
              <a:t> атмосферного </a:t>
            </a:r>
            <a:r>
              <a:rPr lang="ru-RU" sz="3200" dirty="0" err="1"/>
              <a:t>повітря</a:t>
            </a:r>
            <a:r>
              <a:rPr lang="ru-RU" sz="3200" dirty="0"/>
              <a:t> </a:t>
            </a:r>
            <a:r>
              <a:rPr lang="ru-RU" sz="3200" dirty="0" err="1"/>
              <a:t>від</a:t>
            </a:r>
            <a:r>
              <a:rPr lang="ru-RU" sz="3200" dirty="0"/>
              <a:t> </a:t>
            </a:r>
            <a:r>
              <a:rPr lang="ru-RU" sz="3200" dirty="0" err="1"/>
              <a:t>діяльності</a:t>
            </a:r>
            <a:r>
              <a:rPr lang="ru-RU" sz="3200" dirty="0"/>
              <a:t> </a:t>
            </a:r>
            <a:r>
              <a:rPr lang="ru-RU" sz="3200" dirty="0" err="1"/>
              <a:t>комунальних</a:t>
            </a:r>
            <a:r>
              <a:rPr lang="ru-RU" sz="3200" dirty="0"/>
              <a:t> </a:t>
            </a:r>
            <a:r>
              <a:rPr lang="ru-RU" sz="3200" dirty="0" err="1"/>
              <a:t>підприємств</a:t>
            </a:r>
            <a:r>
              <a:rPr lang="ru-RU" sz="3200" dirty="0"/>
              <a:t> </a:t>
            </a:r>
            <a:r>
              <a:rPr lang="ru-RU" sz="3200" dirty="0" err="1" smtClean="0"/>
              <a:t>належать,у</a:t>
            </a:r>
            <a:r>
              <a:rPr lang="ru-RU" sz="3200" dirty="0" smtClean="0"/>
              <a:t> </a:t>
            </a:r>
            <a:r>
              <a:rPr lang="ru-RU" sz="3200" dirty="0"/>
              <a:t>першу </a:t>
            </a:r>
            <a:r>
              <a:rPr lang="ru-RU" sz="3200" dirty="0" err="1"/>
              <a:t>чергу</a:t>
            </a:r>
            <a:r>
              <a:rPr lang="ru-RU" sz="3200" dirty="0"/>
              <a:t>, </a:t>
            </a:r>
            <a:r>
              <a:rPr lang="ru-RU" sz="3200" dirty="0" err="1"/>
              <a:t>міський</a:t>
            </a:r>
            <a:r>
              <a:rPr lang="ru-RU" sz="3200" dirty="0"/>
              <a:t> </a:t>
            </a:r>
            <a:r>
              <a:rPr lang="ru-RU" sz="3200" dirty="0" err="1"/>
              <a:t>автомобільний</a:t>
            </a:r>
            <a:r>
              <a:rPr lang="ru-RU" sz="3200" dirty="0"/>
              <a:t> транспорт, ТЕЦ та </a:t>
            </a:r>
            <a:r>
              <a:rPr lang="ru-RU" sz="3200" dirty="0" err="1"/>
              <a:t>котельні</a:t>
            </a:r>
            <a:r>
              <a:rPr lang="ru-RU" sz="3200" dirty="0"/>
              <a:t>.</a:t>
            </a:r>
            <a:endParaRPr lang="ru-RU" sz="3200" dirty="0"/>
          </a:p>
        </p:txBody>
      </p:sp>
      <p:pic>
        <p:nvPicPr>
          <p:cNvPr id="4" name="Рисунок 3"/>
          <p:cNvPicPr>
            <a:picLocks noChangeAspect="1"/>
          </p:cNvPicPr>
          <p:nvPr/>
        </p:nvPicPr>
        <p:blipFill>
          <a:blip r:embed="rId2"/>
          <a:stretch>
            <a:fillRect/>
          </a:stretch>
        </p:blipFill>
        <p:spPr>
          <a:xfrm>
            <a:off x="7338352" y="3644900"/>
            <a:ext cx="4726647" cy="3013634"/>
          </a:xfrm>
          <a:prstGeom prst="rect">
            <a:avLst/>
          </a:prstGeom>
        </p:spPr>
      </p:pic>
    </p:spTree>
    <p:extLst>
      <p:ext uri="{BB962C8B-B14F-4D97-AF65-F5344CB8AC3E}">
        <p14:creationId xmlns:p14="http://schemas.microsoft.com/office/powerpoint/2010/main" val="3140304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9996" y="299454"/>
            <a:ext cx="8911687" cy="1280890"/>
          </a:xfrm>
        </p:spPr>
        <p:txBody>
          <a:bodyPr>
            <a:normAutofit/>
          </a:bodyPr>
          <a:lstStyle/>
          <a:p>
            <a:r>
              <a:rPr lang="ru-RU" b="1" dirty="0" err="1" smtClean="0"/>
              <a:t>Забруднення</a:t>
            </a:r>
            <a:r>
              <a:rPr lang="ru-RU" b="1" dirty="0" smtClean="0"/>
              <a:t> </a:t>
            </a:r>
            <a:r>
              <a:rPr lang="ru-RU" b="1" dirty="0" err="1" smtClean="0"/>
              <a:t>гідросфери</a:t>
            </a:r>
            <a:endParaRPr lang="ru-RU" b="1" dirty="0"/>
          </a:p>
        </p:txBody>
      </p:sp>
      <p:sp>
        <p:nvSpPr>
          <p:cNvPr id="3" name="Объект 2"/>
          <p:cNvSpPr>
            <a:spLocks noGrp="1"/>
          </p:cNvSpPr>
          <p:nvPr>
            <p:ph idx="1"/>
          </p:nvPr>
        </p:nvSpPr>
        <p:spPr>
          <a:xfrm>
            <a:off x="1889996" y="1212044"/>
            <a:ext cx="8915400" cy="4434625"/>
          </a:xfrm>
        </p:spPr>
        <p:txBody>
          <a:bodyPr>
            <a:normAutofit/>
          </a:bodyPr>
          <a:lstStyle/>
          <a:p>
            <a:r>
              <a:rPr lang="ru-RU" sz="3200" dirty="0" err="1"/>
              <a:t>Понад</a:t>
            </a:r>
            <a:r>
              <a:rPr lang="ru-RU" sz="3200" dirty="0"/>
              <a:t> 400 </a:t>
            </a:r>
            <a:r>
              <a:rPr lang="ru-RU" sz="3200" dirty="0" err="1"/>
              <a:t>міст</a:t>
            </a:r>
            <a:r>
              <a:rPr lang="ru-RU" sz="3200" dirty="0"/>
              <a:t> та селищ не </a:t>
            </a:r>
            <a:r>
              <a:rPr lang="ru-RU" sz="3200" dirty="0" err="1"/>
              <a:t>мають</a:t>
            </a:r>
            <a:r>
              <a:rPr lang="ru-RU" sz="3200" dirty="0"/>
              <a:t> </a:t>
            </a:r>
            <a:r>
              <a:rPr lang="ru-RU" sz="3200" dirty="0" err="1" smtClean="0"/>
              <a:t>системцентралізованих</a:t>
            </a:r>
            <a:r>
              <a:rPr lang="ru-RU" sz="3200" dirty="0" smtClean="0"/>
              <a:t> </a:t>
            </a:r>
            <a:r>
              <a:rPr lang="ru-RU" sz="3200" dirty="0" err="1"/>
              <a:t>каналізацій</a:t>
            </a:r>
            <a:r>
              <a:rPr lang="ru-RU" sz="3200" dirty="0"/>
              <a:t>. </a:t>
            </a:r>
            <a:endParaRPr lang="ru-RU" sz="3200" dirty="0" smtClean="0"/>
          </a:p>
          <a:p>
            <a:r>
              <a:rPr lang="ru-RU" sz="3200" dirty="0" err="1" smtClean="0"/>
              <a:t>Зношення</a:t>
            </a:r>
            <a:r>
              <a:rPr lang="ru-RU" sz="3200" dirty="0" smtClean="0"/>
              <a:t> </a:t>
            </a:r>
            <a:r>
              <a:rPr lang="ru-RU" sz="3200" dirty="0" err="1"/>
              <a:t>обладнання</a:t>
            </a:r>
            <a:r>
              <a:rPr lang="ru-RU" sz="3200" dirty="0"/>
              <a:t> </a:t>
            </a:r>
            <a:r>
              <a:rPr lang="ru-RU" sz="3200" dirty="0" err="1"/>
              <a:t>насосних</a:t>
            </a:r>
            <a:r>
              <a:rPr lang="ru-RU" sz="3200" dirty="0"/>
              <a:t> </a:t>
            </a:r>
            <a:r>
              <a:rPr lang="ru-RU" sz="3200" dirty="0" err="1"/>
              <a:t>станцій</a:t>
            </a:r>
            <a:r>
              <a:rPr lang="ru-RU" sz="3200" dirty="0"/>
              <a:t> </a:t>
            </a:r>
            <a:r>
              <a:rPr lang="ru-RU" sz="3200" dirty="0" smtClean="0"/>
              <a:t>та </a:t>
            </a:r>
            <a:r>
              <a:rPr lang="ru-RU" sz="3200" dirty="0" err="1" smtClean="0"/>
              <a:t>очисних</a:t>
            </a:r>
            <a:r>
              <a:rPr lang="ru-RU" sz="3200" dirty="0" smtClean="0"/>
              <a:t> </a:t>
            </a:r>
            <a:r>
              <a:rPr lang="ru-RU" sz="3200" dirty="0" err="1"/>
              <a:t>споруд</a:t>
            </a:r>
            <a:r>
              <a:rPr lang="ru-RU" sz="3200" dirty="0"/>
              <a:t> </a:t>
            </a:r>
            <a:r>
              <a:rPr lang="ru-RU" sz="3200" dirty="0" err="1"/>
              <a:t>каналізації</a:t>
            </a:r>
            <a:r>
              <a:rPr lang="ru-RU" sz="3200" dirty="0"/>
              <a:t> становить 65-100%. </a:t>
            </a:r>
            <a:endParaRPr lang="ru-RU" sz="3200" dirty="0" smtClean="0"/>
          </a:p>
          <a:p>
            <a:r>
              <a:rPr lang="ru-RU" sz="3200" dirty="0" err="1" smtClean="0"/>
              <a:t>Щоденно</a:t>
            </a:r>
            <a:r>
              <a:rPr lang="ru-RU" sz="3200" dirty="0" smtClean="0"/>
              <a:t> </a:t>
            </a:r>
            <a:r>
              <a:rPr lang="ru-RU" sz="3200" dirty="0"/>
              <a:t>у </a:t>
            </a:r>
            <a:r>
              <a:rPr lang="ru-RU" sz="3200" dirty="0" err="1" smtClean="0"/>
              <a:t>водойми</a:t>
            </a:r>
            <a:r>
              <a:rPr lang="ru-RU" sz="3200" dirty="0" smtClean="0"/>
              <a:t> </a:t>
            </a:r>
            <a:r>
              <a:rPr lang="ru-RU" sz="3200" dirty="0" err="1" smtClean="0"/>
              <a:t>скидається</a:t>
            </a:r>
            <a:r>
              <a:rPr lang="ru-RU" sz="3200" dirty="0" smtClean="0"/>
              <a:t> </a:t>
            </a:r>
            <a:r>
              <a:rPr lang="ru-RU" sz="3200" dirty="0" err="1"/>
              <a:t>понад</a:t>
            </a:r>
            <a:r>
              <a:rPr lang="ru-RU" sz="3200" dirty="0"/>
              <a:t> 1,5 млн м3 </a:t>
            </a:r>
            <a:r>
              <a:rPr lang="ru-RU" sz="3200" dirty="0" err="1"/>
              <a:t>неочищених</a:t>
            </a:r>
            <a:r>
              <a:rPr lang="ru-RU" sz="3200" dirty="0"/>
              <a:t> і </a:t>
            </a:r>
            <a:r>
              <a:rPr lang="ru-RU" sz="3200" dirty="0" err="1"/>
              <a:t>недостатньо</a:t>
            </a:r>
            <a:r>
              <a:rPr lang="ru-RU" sz="3200" dirty="0"/>
              <a:t> </a:t>
            </a:r>
            <a:r>
              <a:rPr lang="ru-RU" sz="3200" dirty="0" err="1"/>
              <a:t>очищених</a:t>
            </a:r>
            <a:r>
              <a:rPr lang="ru-RU" sz="3200" dirty="0"/>
              <a:t> </a:t>
            </a:r>
            <a:r>
              <a:rPr lang="ru-RU" sz="3200" dirty="0" err="1" smtClean="0"/>
              <a:t>стічних</a:t>
            </a:r>
            <a:r>
              <a:rPr lang="ru-RU" sz="3200" dirty="0" smtClean="0"/>
              <a:t> вод</a:t>
            </a:r>
            <a:r>
              <a:rPr lang="ru-RU" sz="3200" dirty="0"/>
              <a:t>.</a:t>
            </a:r>
            <a:endParaRPr lang="ru-RU" sz="3200" dirty="0"/>
          </a:p>
        </p:txBody>
      </p:sp>
      <p:pic>
        <p:nvPicPr>
          <p:cNvPr id="4" name="Рисунок 3"/>
          <p:cNvPicPr>
            <a:picLocks noChangeAspect="1"/>
          </p:cNvPicPr>
          <p:nvPr/>
        </p:nvPicPr>
        <p:blipFill>
          <a:blip r:embed="rId2"/>
          <a:stretch>
            <a:fillRect/>
          </a:stretch>
        </p:blipFill>
        <p:spPr>
          <a:xfrm>
            <a:off x="9448800" y="4964043"/>
            <a:ext cx="2305050" cy="1728788"/>
          </a:xfrm>
          <a:prstGeom prst="rect">
            <a:avLst/>
          </a:prstGeom>
        </p:spPr>
      </p:pic>
    </p:spTree>
    <p:extLst>
      <p:ext uri="{BB962C8B-B14F-4D97-AF65-F5344CB8AC3E}">
        <p14:creationId xmlns:p14="http://schemas.microsoft.com/office/powerpoint/2010/main" val="1821681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9996" y="299454"/>
            <a:ext cx="8911687" cy="1280890"/>
          </a:xfrm>
        </p:spPr>
        <p:txBody>
          <a:bodyPr>
            <a:normAutofit/>
          </a:bodyPr>
          <a:lstStyle/>
          <a:p>
            <a:r>
              <a:rPr lang="ru-RU" b="1" dirty="0" err="1" smtClean="0"/>
              <a:t>Забруднення</a:t>
            </a:r>
            <a:r>
              <a:rPr lang="ru-RU" b="1" dirty="0" smtClean="0"/>
              <a:t> </a:t>
            </a:r>
            <a:r>
              <a:rPr lang="ru-RU" b="1" dirty="0" err="1" smtClean="0"/>
              <a:t>гідросфери</a:t>
            </a:r>
            <a:endParaRPr lang="ru-RU" b="1" dirty="0"/>
          </a:p>
        </p:txBody>
      </p:sp>
      <p:sp>
        <p:nvSpPr>
          <p:cNvPr id="3" name="Объект 2"/>
          <p:cNvSpPr>
            <a:spLocks noGrp="1"/>
          </p:cNvSpPr>
          <p:nvPr>
            <p:ph idx="1"/>
          </p:nvPr>
        </p:nvSpPr>
        <p:spPr>
          <a:xfrm>
            <a:off x="1889996" y="1212044"/>
            <a:ext cx="8915400" cy="4434625"/>
          </a:xfrm>
        </p:spPr>
        <p:txBody>
          <a:bodyPr>
            <a:normAutofit/>
          </a:bodyPr>
          <a:lstStyle/>
          <a:p>
            <a:r>
              <a:rPr lang="ru-RU" sz="3200" dirty="0" err="1" smtClean="0"/>
              <a:t>Обробка</a:t>
            </a:r>
            <a:r>
              <a:rPr lang="ru-RU" sz="3200" dirty="0" smtClean="0"/>
              <a:t> </a:t>
            </a:r>
            <a:r>
              <a:rPr lang="ru-RU" sz="3200" dirty="0" err="1" smtClean="0"/>
              <a:t>осадів</a:t>
            </a:r>
            <a:r>
              <a:rPr lang="ru-RU" sz="3200" dirty="0" smtClean="0"/>
              <a:t> </a:t>
            </a:r>
            <a:r>
              <a:rPr lang="ru-RU" sz="3200" dirty="0" err="1" smtClean="0"/>
              <a:t>стічних</a:t>
            </a:r>
            <a:r>
              <a:rPr lang="ru-RU" sz="3200" dirty="0" smtClean="0"/>
              <a:t> вод,</a:t>
            </a:r>
          </a:p>
          <a:p>
            <a:r>
              <a:rPr lang="uk-UA" sz="3200" dirty="0" smtClean="0"/>
              <a:t>Незадовільний стан мережі,</a:t>
            </a:r>
          </a:p>
          <a:p>
            <a:r>
              <a:rPr lang="uk-UA" sz="3200" dirty="0" smtClean="0"/>
              <a:t>Біологічне забруднення,</a:t>
            </a:r>
          </a:p>
          <a:p>
            <a:r>
              <a:rPr lang="uk-UA" sz="3200" dirty="0" smtClean="0"/>
              <a:t>Ливневі стоки.</a:t>
            </a:r>
            <a:endParaRPr lang="ru-RU" sz="3200" dirty="0"/>
          </a:p>
        </p:txBody>
      </p:sp>
      <p:pic>
        <p:nvPicPr>
          <p:cNvPr id="5" name="Рисунок 4"/>
          <p:cNvPicPr>
            <a:picLocks noChangeAspect="1"/>
          </p:cNvPicPr>
          <p:nvPr/>
        </p:nvPicPr>
        <p:blipFill>
          <a:blip r:embed="rId2"/>
          <a:stretch>
            <a:fillRect/>
          </a:stretch>
        </p:blipFill>
        <p:spPr>
          <a:xfrm>
            <a:off x="6629400" y="3027390"/>
            <a:ext cx="5232400" cy="3531870"/>
          </a:xfrm>
          <a:prstGeom prst="rect">
            <a:avLst/>
          </a:prstGeom>
        </p:spPr>
      </p:pic>
    </p:spTree>
    <p:extLst>
      <p:ext uri="{BB962C8B-B14F-4D97-AF65-F5344CB8AC3E}">
        <p14:creationId xmlns:p14="http://schemas.microsoft.com/office/powerpoint/2010/main" val="1300946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6" name="Объект 5"/>
          <p:cNvPicPr>
            <a:picLocks noGrp="1" noChangeAspect="1"/>
          </p:cNvPicPr>
          <p:nvPr>
            <p:ph idx="1"/>
          </p:nvPr>
        </p:nvPicPr>
        <p:blipFill rotWithShape="1">
          <a:blip r:embed="rId2"/>
          <a:srcRect l="17708" t="38656" r="39771" b="25714"/>
          <a:stretch/>
        </p:blipFill>
        <p:spPr>
          <a:xfrm>
            <a:off x="2136355" y="323850"/>
            <a:ext cx="6712429" cy="3162300"/>
          </a:xfrm>
          <a:prstGeom prst="rect">
            <a:avLst/>
          </a:prstGeom>
        </p:spPr>
      </p:pic>
      <p:pic>
        <p:nvPicPr>
          <p:cNvPr id="7" name="Рисунок 6"/>
          <p:cNvPicPr>
            <a:picLocks noChangeAspect="1"/>
          </p:cNvPicPr>
          <p:nvPr/>
        </p:nvPicPr>
        <p:blipFill rotWithShape="1">
          <a:blip r:embed="rId3"/>
          <a:srcRect l="11876" t="38698" r="34479" b="26285"/>
          <a:stretch/>
        </p:blipFill>
        <p:spPr>
          <a:xfrm>
            <a:off x="3325754" y="3486150"/>
            <a:ext cx="8599546" cy="3155950"/>
          </a:xfrm>
          <a:prstGeom prst="rect">
            <a:avLst/>
          </a:prstGeom>
        </p:spPr>
      </p:pic>
    </p:spTree>
    <p:extLst>
      <p:ext uri="{BB962C8B-B14F-4D97-AF65-F5344CB8AC3E}">
        <p14:creationId xmlns:p14="http://schemas.microsoft.com/office/powerpoint/2010/main" val="386308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1410" y="193742"/>
            <a:ext cx="8911687" cy="1280890"/>
          </a:xfrm>
        </p:spPr>
        <p:txBody>
          <a:bodyPr/>
          <a:lstStyle/>
          <a:p>
            <a:r>
              <a:rPr lang="ru-RU" b="1" dirty="0" err="1" smtClean="0"/>
              <a:t>Забруднення</a:t>
            </a:r>
            <a:r>
              <a:rPr lang="ru-RU" b="1" dirty="0" smtClean="0"/>
              <a:t> </a:t>
            </a:r>
            <a:r>
              <a:rPr lang="ru-RU" b="1" dirty="0" err="1" smtClean="0"/>
              <a:t>грунтів</a:t>
            </a:r>
            <a:endParaRPr lang="ru-RU" b="1" dirty="0"/>
          </a:p>
        </p:txBody>
      </p:sp>
      <p:sp>
        <p:nvSpPr>
          <p:cNvPr id="3" name="Объект 2"/>
          <p:cNvSpPr>
            <a:spLocks noGrp="1"/>
          </p:cNvSpPr>
          <p:nvPr>
            <p:ph idx="1"/>
          </p:nvPr>
        </p:nvSpPr>
        <p:spPr>
          <a:xfrm>
            <a:off x="2541410" y="5753100"/>
            <a:ext cx="8915400" cy="716922"/>
          </a:xfrm>
        </p:spPr>
        <p:txBody>
          <a:bodyPr>
            <a:normAutofit/>
          </a:bodyPr>
          <a:lstStyle/>
          <a:p>
            <a:pPr marL="0" indent="0">
              <a:buNone/>
            </a:pPr>
            <a:r>
              <a:rPr lang="ru-RU" sz="1600" b="1" dirty="0" err="1"/>
              <a:t>Загальний</a:t>
            </a:r>
            <a:r>
              <a:rPr lang="ru-RU" sz="1600" b="1" dirty="0"/>
              <a:t> </a:t>
            </a:r>
            <a:r>
              <a:rPr lang="ru-RU" sz="1600" b="1" dirty="0" err="1"/>
              <a:t>обсяг</a:t>
            </a:r>
            <a:r>
              <a:rPr lang="ru-RU" sz="1600" b="1" dirty="0"/>
              <a:t> </a:t>
            </a:r>
            <a:r>
              <a:rPr lang="ru-RU" sz="1600" b="1" dirty="0" err="1"/>
              <a:t>твердих</a:t>
            </a:r>
            <a:r>
              <a:rPr lang="ru-RU" sz="1600" b="1" dirty="0"/>
              <a:t> </a:t>
            </a:r>
            <a:r>
              <a:rPr lang="ru-RU" sz="1600" b="1" dirty="0" err="1"/>
              <a:t>відходів</a:t>
            </a:r>
            <a:r>
              <a:rPr lang="ru-RU" sz="1600" b="1" dirty="0"/>
              <a:t> в </a:t>
            </a:r>
            <a:r>
              <a:rPr lang="ru-RU" sz="1600" b="1" dirty="0" err="1"/>
              <a:t>Україні</a:t>
            </a:r>
            <a:r>
              <a:rPr lang="ru-RU" sz="1600" b="1" dirty="0"/>
              <a:t> </a:t>
            </a:r>
            <a:r>
              <a:rPr lang="ru-RU" sz="1600" b="1" dirty="0" smtClean="0"/>
              <a:t>становить 10-11 </a:t>
            </a:r>
            <a:r>
              <a:rPr lang="ru-RU" sz="1600" b="1" dirty="0"/>
              <a:t>млн тонн/</a:t>
            </a:r>
            <a:r>
              <a:rPr lang="ru-RU" sz="1600" b="1" dirty="0" err="1"/>
              <a:t>рік</a:t>
            </a:r>
            <a:r>
              <a:rPr lang="ru-RU" sz="1600" b="1" dirty="0"/>
              <a:t>. </a:t>
            </a:r>
            <a:r>
              <a:rPr lang="ru-RU" sz="1600" b="1" dirty="0" err="1"/>
              <a:t>Звалищами</a:t>
            </a:r>
            <a:r>
              <a:rPr lang="ru-RU" sz="1600" b="1" dirty="0"/>
              <a:t> в </a:t>
            </a:r>
            <a:r>
              <a:rPr lang="ru-RU" sz="1600" b="1" dirty="0" err="1"/>
              <a:t>Україні</a:t>
            </a:r>
            <a:r>
              <a:rPr lang="ru-RU" sz="1600" b="1" dirty="0"/>
              <a:t> </a:t>
            </a:r>
            <a:r>
              <a:rPr lang="ru-RU" sz="1600" b="1" dirty="0" err="1"/>
              <a:t>зайнято</a:t>
            </a:r>
            <a:r>
              <a:rPr lang="ru-RU" sz="1600" b="1" dirty="0"/>
              <a:t> </a:t>
            </a:r>
            <a:r>
              <a:rPr lang="ru-RU" sz="1600" b="1" dirty="0" err="1"/>
              <a:t>понад</a:t>
            </a:r>
            <a:r>
              <a:rPr lang="ru-RU" sz="1600" b="1" dirty="0"/>
              <a:t> 2600 га земель.</a:t>
            </a:r>
            <a:endParaRPr lang="uk-UA" sz="1600" b="1" dirty="0"/>
          </a:p>
        </p:txBody>
      </p:sp>
      <p:pic>
        <p:nvPicPr>
          <p:cNvPr id="4" name="Рисунок 3"/>
          <p:cNvPicPr>
            <a:picLocks noChangeAspect="1"/>
          </p:cNvPicPr>
          <p:nvPr/>
        </p:nvPicPr>
        <p:blipFill>
          <a:blip r:embed="rId2"/>
          <a:stretch>
            <a:fillRect/>
          </a:stretch>
        </p:blipFill>
        <p:spPr>
          <a:xfrm>
            <a:off x="4293253" y="834187"/>
            <a:ext cx="3993877" cy="4637493"/>
          </a:xfrm>
          <a:prstGeom prst="rect">
            <a:avLst/>
          </a:prstGeom>
        </p:spPr>
      </p:pic>
    </p:spTree>
    <p:extLst>
      <p:ext uri="{BB962C8B-B14F-4D97-AF65-F5344CB8AC3E}">
        <p14:creationId xmlns:p14="http://schemas.microsoft.com/office/powerpoint/2010/main" val="2012514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55592" y="339344"/>
            <a:ext cx="8911687" cy="1280890"/>
          </a:xfrm>
        </p:spPr>
        <p:txBody>
          <a:bodyPr/>
          <a:lstStyle/>
          <a:p>
            <a:r>
              <a:rPr lang="ru-RU" b="1" dirty="0" err="1"/>
              <a:t>Типовий</a:t>
            </a:r>
            <a:r>
              <a:rPr lang="ru-RU" b="1" dirty="0"/>
              <a:t> склад </a:t>
            </a:r>
            <a:r>
              <a:rPr lang="ru-RU" b="1" dirty="0" err="1"/>
              <a:t>міських</a:t>
            </a:r>
            <a:r>
              <a:rPr lang="ru-RU" b="1" dirty="0"/>
              <a:t> </a:t>
            </a:r>
            <a:r>
              <a:rPr lang="ru-RU" b="1" dirty="0" err="1"/>
              <a:t>відходів</a:t>
            </a:r>
            <a:r>
              <a:rPr lang="ru-RU" b="1" dirty="0"/>
              <a:t> </a:t>
            </a:r>
            <a:r>
              <a:rPr lang="ru-RU" b="1" dirty="0" err="1"/>
              <a:t>наступний</a:t>
            </a:r>
            <a:r>
              <a:rPr lang="ru-RU" b="1" dirty="0" smtClean="0"/>
              <a:t>:</a:t>
            </a:r>
            <a:endParaRPr lang="ru-RU" b="1" dirty="0"/>
          </a:p>
        </p:txBody>
      </p:sp>
      <p:sp>
        <p:nvSpPr>
          <p:cNvPr id="3" name="Объект 2"/>
          <p:cNvSpPr>
            <a:spLocks noGrp="1"/>
          </p:cNvSpPr>
          <p:nvPr>
            <p:ph idx="1"/>
          </p:nvPr>
        </p:nvSpPr>
        <p:spPr>
          <a:xfrm>
            <a:off x="2255592" y="1806308"/>
            <a:ext cx="8915400" cy="3777622"/>
          </a:xfrm>
        </p:spPr>
        <p:txBody>
          <a:bodyPr>
            <a:normAutofit lnSpcReduction="10000"/>
          </a:bodyPr>
          <a:lstStyle/>
          <a:p>
            <a:r>
              <a:rPr lang="ru-RU" sz="2800" dirty="0"/>
              <a:t>• </a:t>
            </a:r>
            <a:r>
              <a:rPr lang="ru-RU" sz="2800" dirty="0" err="1"/>
              <a:t>папір</a:t>
            </a:r>
            <a:r>
              <a:rPr lang="ru-RU" sz="2800" dirty="0"/>
              <a:t> та картон – 41%;</a:t>
            </a:r>
          </a:p>
          <a:p>
            <a:r>
              <a:rPr lang="ru-RU" sz="2800" dirty="0"/>
              <a:t>• </a:t>
            </a:r>
            <a:r>
              <a:rPr lang="ru-RU" sz="2800" dirty="0" err="1"/>
              <a:t>сміття</a:t>
            </a:r>
            <a:r>
              <a:rPr lang="ru-RU" sz="2800" dirty="0"/>
              <a:t> – 17,9%;</a:t>
            </a:r>
          </a:p>
          <a:p>
            <a:r>
              <a:rPr lang="ru-RU" sz="2800" dirty="0"/>
              <a:t>• </a:t>
            </a:r>
            <a:r>
              <a:rPr lang="ru-RU" sz="2800" dirty="0" err="1"/>
              <a:t>гума</a:t>
            </a:r>
            <a:r>
              <a:rPr lang="ru-RU" sz="2800" dirty="0"/>
              <a:t>, </a:t>
            </a:r>
            <a:r>
              <a:rPr lang="ru-RU" sz="2800" dirty="0" err="1"/>
              <a:t>шкіра</a:t>
            </a:r>
            <a:r>
              <a:rPr lang="ru-RU" sz="2800" dirty="0"/>
              <a:t> та деревина – 8,1%;</a:t>
            </a:r>
          </a:p>
          <a:p>
            <a:r>
              <a:rPr lang="ru-RU" sz="2800" dirty="0"/>
              <a:t>• </a:t>
            </a:r>
            <a:r>
              <a:rPr lang="ru-RU" sz="2800" dirty="0" err="1"/>
              <a:t>харчові</a:t>
            </a:r>
            <a:r>
              <a:rPr lang="ru-RU" sz="2800" dirty="0"/>
              <a:t> </a:t>
            </a:r>
            <a:r>
              <a:rPr lang="ru-RU" sz="2800" dirty="0" err="1"/>
              <a:t>відходи</a:t>
            </a:r>
            <a:r>
              <a:rPr lang="ru-RU" sz="2800" dirty="0"/>
              <a:t> – 7,5%;</a:t>
            </a:r>
          </a:p>
          <a:p>
            <a:r>
              <a:rPr lang="ru-RU" sz="2800" dirty="0"/>
              <a:t>• </a:t>
            </a:r>
            <a:r>
              <a:rPr lang="ru-RU" sz="2800" dirty="0"/>
              <a:t>метали – 8,7%;</a:t>
            </a:r>
          </a:p>
          <a:p>
            <a:r>
              <a:rPr lang="ru-RU" sz="2800" dirty="0"/>
              <a:t>• </a:t>
            </a:r>
            <a:r>
              <a:rPr lang="ru-RU" sz="2800" dirty="0" err="1"/>
              <a:t>скло</a:t>
            </a:r>
            <a:r>
              <a:rPr lang="ru-RU" sz="2800" dirty="0"/>
              <a:t> – 8,2% ;</a:t>
            </a:r>
          </a:p>
          <a:p>
            <a:r>
              <a:rPr lang="ru-RU" sz="2800" dirty="0"/>
              <a:t>• </a:t>
            </a:r>
            <a:r>
              <a:rPr lang="ru-RU" sz="2800" dirty="0" err="1"/>
              <a:t>інші</a:t>
            </a:r>
            <a:r>
              <a:rPr lang="ru-RU" sz="2800" dirty="0"/>
              <a:t> – 1,6%.</a:t>
            </a:r>
            <a:endParaRPr lang="ru-RU" sz="2800" dirty="0"/>
          </a:p>
          <a:p>
            <a:pPr marL="0" indent="0">
              <a:buNone/>
            </a:pPr>
            <a:endParaRPr lang="ru-RU" sz="2800" dirty="0"/>
          </a:p>
        </p:txBody>
      </p:sp>
      <p:pic>
        <p:nvPicPr>
          <p:cNvPr id="4" name="Рисунок 3"/>
          <p:cNvPicPr>
            <a:picLocks noChangeAspect="1"/>
          </p:cNvPicPr>
          <p:nvPr/>
        </p:nvPicPr>
        <p:blipFill>
          <a:blip r:embed="rId2"/>
          <a:stretch>
            <a:fillRect/>
          </a:stretch>
        </p:blipFill>
        <p:spPr>
          <a:xfrm>
            <a:off x="7416800" y="3413124"/>
            <a:ext cx="4305300" cy="3228975"/>
          </a:xfrm>
          <a:prstGeom prst="rect">
            <a:avLst/>
          </a:prstGeom>
        </p:spPr>
      </p:pic>
    </p:spTree>
    <p:extLst>
      <p:ext uri="{BB962C8B-B14F-4D97-AF65-F5344CB8AC3E}">
        <p14:creationId xmlns:p14="http://schemas.microsoft.com/office/powerpoint/2010/main" val="832519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08350" y="289259"/>
            <a:ext cx="9199294" cy="1280890"/>
          </a:xfrm>
        </p:spPr>
        <p:txBody>
          <a:bodyPr/>
          <a:lstStyle/>
          <a:p>
            <a:r>
              <a:rPr lang="uk-UA" b="1" dirty="0" err="1" smtClean="0"/>
              <a:t>Алтернативні</a:t>
            </a:r>
            <a:r>
              <a:rPr lang="uk-UA" b="1" dirty="0" smtClean="0"/>
              <a:t> рішення</a:t>
            </a:r>
            <a:endParaRPr lang="uk-UA" b="1" dirty="0"/>
          </a:p>
        </p:txBody>
      </p:sp>
      <p:sp>
        <p:nvSpPr>
          <p:cNvPr id="3" name="Объект 2"/>
          <p:cNvSpPr>
            <a:spLocks noGrp="1"/>
          </p:cNvSpPr>
          <p:nvPr>
            <p:ph idx="1"/>
          </p:nvPr>
        </p:nvSpPr>
        <p:spPr>
          <a:xfrm>
            <a:off x="2055812" y="1282700"/>
            <a:ext cx="8915400" cy="3777622"/>
          </a:xfrm>
        </p:spPr>
        <p:txBody>
          <a:bodyPr>
            <a:normAutofit/>
          </a:bodyPr>
          <a:lstStyle/>
          <a:p>
            <a:r>
              <a:rPr lang="uk-UA" sz="2400" dirty="0" smtClean="0"/>
              <a:t>Електромобілі,</a:t>
            </a:r>
          </a:p>
          <a:p>
            <a:r>
              <a:rPr lang="uk-UA" sz="2400" dirty="0" smtClean="0"/>
              <a:t>Пневмотранспортування,</a:t>
            </a:r>
          </a:p>
          <a:p>
            <a:r>
              <a:rPr lang="uk-UA" sz="2400" dirty="0" smtClean="0"/>
              <a:t>Подрібнювачі відходів,</a:t>
            </a:r>
          </a:p>
          <a:p>
            <a:r>
              <a:rPr lang="uk-UA" sz="2400" dirty="0" smtClean="0"/>
              <a:t>Засоби із енергоефективності.</a:t>
            </a:r>
            <a:endParaRPr lang="uk-UA" sz="2400" dirty="0"/>
          </a:p>
        </p:txBody>
      </p:sp>
      <p:pic>
        <p:nvPicPr>
          <p:cNvPr id="4" name="Рисунок 3"/>
          <p:cNvPicPr>
            <a:picLocks noChangeAspect="1"/>
          </p:cNvPicPr>
          <p:nvPr/>
        </p:nvPicPr>
        <p:blipFill>
          <a:blip r:embed="rId2"/>
          <a:stretch>
            <a:fillRect/>
          </a:stretch>
        </p:blipFill>
        <p:spPr>
          <a:xfrm>
            <a:off x="7111844" y="3308350"/>
            <a:ext cx="4495800" cy="3162300"/>
          </a:xfrm>
          <a:prstGeom prst="rect">
            <a:avLst/>
          </a:prstGeom>
        </p:spPr>
      </p:pic>
    </p:spTree>
    <p:extLst>
      <p:ext uri="{BB962C8B-B14F-4D97-AF65-F5344CB8AC3E}">
        <p14:creationId xmlns:p14="http://schemas.microsoft.com/office/powerpoint/2010/main" val="316034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28604" y="1953296"/>
            <a:ext cx="8915400" cy="3777622"/>
          </a:xfrm>
        </p:spPr>
        <p:txBody>
          <a:bodyPr/>
          <a:lstStyle/>
          <a:p>
            <a:r>
              <a:rPr lang="ru-RU" sz="3200" dirty="0" err="1"/>
              <a:t>Г</a:t>
            </a:r>
            <a:r>
              <a:rPr lang="ru-RU" sz="3200" dirty="0" err="1" smtClean="0"/>
              <a:t>осподарсько-питні</a:t>
            </a:r>
            <a:r>
              <a:rPr lang="ru-RU" sz="3200" dirty="0"/>
              <a:t>;</a:t>
            </a:r>
            <a:endParaRPr lang="ru-RU" sz="3200" dirty="0" smtClean="0"/>
          </a:p>
          <a:p>
            <a:r>
              <a:rPr lang="ru-RU" sz="3200" dirty="0" err="1" smtClean="0"/>
              <a:t>Виробничі</a:t>
            </a:r>
            <a:r>
              <a:rPr lang="ru-RU" sz="3200" dirty="0" smtClean="0"/>
              <a:t>;</a:t>
            </a:r>
          </a:p>
          <a:p>
            <a:r>
              <a:rPr lang="ru-RU" sz="3200" dirty="0" err="1" smtClean="0"/>
              <a:t>Протипожежні</a:t>
            </a:r>
            <a:r>
              <a:rPr lang="ru-RU" sz="3200" dirty="0" smtClean="0"/>
              <a:t>. </a:t>
            </a:r>
            <a:endParaRPr lang="uk-UA" sz="3200" dirty="0"/>
          </a:p>
          <a:p>
            <a:endParaRPr lang="uk-UA" dirty="0"/>
          </a:p>
        </p:txBody>
      </p:sp>
      <p:sp>
        <p:nvSpPr>
          <p:cNvPr id="5" name="Заголовок 1"/>
          <p:cNvSpPr>
            <a:spLocks noGrp="1"/>
          </p:cNvSpPr>
          <p:nvPr>
            <p:ph type="title"/>
          </p:nvPr>
        </p:nvSpPr>
        <p:spPr>
          <a:xfrm>
            <a:off x="1884586" y="379411"/>
            <a:ext cx="9925339" cy="1280890"/>
          </a:xfrm>
        </p:spPr>
        <p:txBody>
          <a:bodyPr>
            <a:noAutofit/>
          </a:bodyPr>
          <a:lstStyle/>
          <a:p>
            <a:r>
              <a:rPr lang="ru-RU" sz="4400" b="1" dirty="0" smtClean="0"/>
              <a:t>За </a:t>
            </a:r>
            <a:r>
              <a:rPr lang="ru-RU" sz="4400" b="1" dirty="0" err="1" smtClean="0"/>
              <a:t>функціональним</a:t>
            </a:r>
            <a:r>
              <a:rPr lang="ru-RU" sz="4400" b="1" dirty="0" smtClean="0"/>
              <a:t> </a:t>
            </a:r>
            <a:r>
              <a:rPr lang="ru-RU" sz="4400" b="1" dirty="0" err="1" smtClean="0"/>
              <a:t>призначенням</a:t>
            </a:r>
            <a:r>
              <a:rPr lang="ru-RU" sz="4400" b="1" dirty="0" smtClean="0"/>
              <a:t>:</a:t>
            </a:r>
            <a:endParaRPr lang="ru-RU" sz="4400" b="1" dirty="0"/>
          </a:p>
        </p:txBody>
      </p:sp>
      <p:pic>
        <p:nvPicPr>
          <p:cNvPr id="4" name="Picture 2" descr="ÐÐ°ÑÑÐ¸Ð½ÐºÐ¸ Ð¿Ð¾ Ð·Ð°Ð¿ÑÐ¾ÑÑ Ð²Ð¾Ð´Ð¾Ð¿Ð¾ÑÑÐ°ÑÐ°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244" y="3882714"/>
            <a:ext cx="6745265" cy="249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970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5913" y="2605310"/>
            <a:ext cx="5469987" cy="1280890"/>
          </a:xfrm>
        </p:spPr>
        <p:txBody>
          <a:bodyPr>
            <a:normAutofit/>
          </a:bodyPr>
          <a:lstStyle/>
          <a:p>
            <a:r>
              <a:rPr lang="uk-UA" sz="4800" b="1" dirty="0" smtClean="0"/>
              <a:t>Дякую за увагу!</a:t>
            </a:r>
            <a:endParaRPr lang="ru-RU" sz="4800" b="1" dirty="0"/>
          </a:p>
        </p:txBody>
      </p:sp>
    </p:spTree>
    <p:extLst>
      <p:ext uri="{BB962C8B-B14F-4D97-AF65-F5344CB8AC3E}">
        <p14:creationId xmlns:p14="http://schemas.microsoft.com/office/powerpoint/2010/main" val="108120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28604" y="1953296"/>
            <a:ext cx="8915400" cy="3777622"/>
          </a:xfrm>
        </p:spPr>
        <p:txBody>
          <a:bodyPr/>
          <a:lstStyle/>
          <a:p>
            <a:r>
              <a:rPr lang="ru-RU" sz="3200" dirty="0" err="1" smtClean="0"/>
              <a:t>Об’єднані</a:t>
            </a:r>
            <a:r>
              <a:rPr lang="ru-RU" sz="3200" dirty="0" smtClean="0"/>
              <a:t>;</a:t>
            </a:r>
          </a:p>
          <a:p>
            <a:r>
              <a:rPr lang="ru-RU" sz="3200" dirty="0" err="1" smtClean="0"/>
              <a:t>Роздільні</a:t>
            </a:r>
            <a:r>
              <a:rPr lang="ru-RU" sz="3200" dirty="0" smtClean="0"/>
              <a:t>.</a:t>
            </a:r>
          </a:p>
        </p:txBody>
      </p:sp>
      <p:sp>
        <p:nvSpPr>
          <p:cNvPr id="5" name="Заголовок 1"/>
          <p:cNvSpPr>
            <a:spLocks noGrp="1"/>
          </p:cNvSpPr>
          <p:nvPr>
            <p:ph type="title"/>
          </p:nvPr>
        </p:nvSpPr>
        <p:spPr>
          <a:xfrm>
            <a:off x="1884586" y="379411"/>
            <a:ext cx="9925339" cy="1280890"/>
          </a:xfrm>
        </p:spPr>
        <p:txBody>
          <a:bodyPr>
            <a:noAutofit/>
          </a:bodyPr>
          <a:lstStyle/>
          <a:p>
            <a:r>
              <a:rPr lang="ru-RU" sz="4400" b="1" dirty="0" smtClean="0"/>
              <a:t>За сферою </a:t>
            </a:r>
            <a:r>
              <a:rPr lang="ru-RU" sz="4400" b="1" dirty="0" err="1" smtClean="0"/>
              <a:t>обслуговування</a:t>
            </a:r>
            <a:r>
              <a:rPr lang="ru-RU" sz="4400" b="1" dirty="0" smtClean="0"/>
              <a:t>:</a:t>
            </a:r>
            <a:endParaRPr lang="ru-RU" sz="4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978" y="2665927"/>
            <a:ext cx="5813954" cy="363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710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28604" y="1953296"/>
            <a:ext cx="8915400" cy="3777622"/>
          </a:xfrm>
        </p:spPr>
        <p:txBody>
          <a:bodyPr/>
          <a:lstStyle/>
          <a:p>
            <a:r>
              <a:rPr lang="ru-RU" sz="3200" dirty="0" err="1" smtClean="0"/>
              <a:t>Міські</a:t>
            </a:r>
            <a:r>
              <a:rPr lang="ru-RU" sz="3200" dirty="0" smtClean="0"/>
              <a:t>;</a:t>
            </a:r>
          </a:p>
          <a:p>
            <a:r>
              <a:rPr lang="ru-RU" sz="3200" dirty="0" err="1" smtClean="0"/>
              <a:t>Селищні</a:t>
            </a:r>
            <a:r>
              <a:rPr lang="ru-RU" sz="3200" dirty="0" smtClean="0"/>
              <a:t>;</a:t>
            </a:r>
          </a:p>
          <a:p>
            <a:r>
              <a:rPr lang="ru-RU" sz="3200" dirty="0" err="1" smtClean="0"/>
              <a:t>Промислові</a:t>
            </a:r>
            <a:r>
              <a:rPr lang="ru-RU" sz="3200" dirty="0" smtClean="0"/>
              <a:t>.</a:t>
            </a:r>
          </a:p>
        </p:txBody>
      </p:sp>
      <p:sp>
        <p:nvSpPr>
          <p:cNvPr id="5" name="Заголовок 1"/>
          <p:cNvSpPr>
            <a:spLocks noGrp="1"/>
          </p:cNvSpPr>
          <p:nvPr>
            <p:ph type="title"/>
          </p:nvPr>
        </p:nvSpPr>
        <p:spPr>
          <a:xfrm>
            <a:off x="1884586" y="340774"/>
            <a:ext cx="9925339" cy="1280890"/>
          </a:xfrm>
        </p:spPr>
        <p:txBody>
          <a:bodyPr>
            <a:noAutofit/>
          </a:bodyPr>
          <a:lstStyle/>
          <a:p>
            <a:r>
              <a:rPr lang="ru-RU" sz="4400" b="1" dirty="0" smtClean="0"/>
              <a:t>За видом </a:t>
            </a:r>
            <a:r>
              <a:rPr lang="ru-RU" sz="4400" b="1" dirty="0" err="1" smtClean="0"/>
              <a:t>обьектів</a:t>
            </a:r>
            <a:r>
              <a:rPr lang="ru-RU" sz="4400" b="1" dirty="0" smtClean="0"/>
              <a:t>:</a:t>
            </a:r>
            <a:endParaRPr lang="ru-RU" sz="4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8068" y="1799664"/>
            <a:ext cx="6062863" cy="4538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88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228604" y="1953296"/>
            <a:ext cx="8915400" cy="3777622"/>
          </a:xfrm>
        </p:spPr>
        <p:txBody>
          <a:bodyPr/>
          <a:lstStyle/>
          <a:p>
            <a:r>
              <a:rPr lang="ru-RU" sz="3200" dirty="0" err="1"/>
              <a:t>М</a:t>
            </a:r>
            <a:r>
              <a:rPr lang="ru-RU" sz="3200" dirty="0" err="1" smtClean="0"/>
              <a:t>ісцеві</a:t>
            </a:r>
            <a:r>
              <a:rPr lang="ru-RU" sz="3200" dirty="0" smtClean="0"/>
              <a:t>;</a:t>
            </a:r>
          </a:p>
          <a:p>
            <a:r>
              <a:rPr lang="ru-RU" sz="3200" dirty="0" err="1"/>
              <a:t>Ц</a:t>
            </a:r>
            <a:r>
              <a:rPr lang="ru-RU" sz="3200" dirty="0" err="1" smtClean="0"/>
              <a:t>ентралізовані</a:t>
            </a:r>
            <a:r>
              <a:rPr lang="ru-RU" sz="3200" dirty="0" smtClean="0"/>
              <a:t>;</a:t>
            </a:r>
          </a:p>
          <a:p>
            <a:r>
              <a:rPr lang="ru-RU" sz="3200" dirty="0" err="1" smtClean="0"/>
              <a:t>Групові</a:t>
            </a:r>
            <a:r>
              <a:rPr lang="ru-RU" sz="3200" dirty="0" smtClean="0"/>
              <a:t>.</a:t>
            </a:r>
          </a:p>
        </p:txBody>
      </p:sp>
      <p:sp>
        <p:nvSpPr>
          <p:cNvPr id="5" name="Заголовок 1"/>
          <p:cNvSpPr>
            <a:spLocks noGrp="1"/>
          </p:cNvSpPr>
          <p:nvPr>
            <p:ph type="title"/>
          </p:nvPr>
        </p:nvSpPr>
        <p:spPr>
          <a:xfrm>
            <a:off x="1884586" y="340774"/>
            <a:ext cx="9925339" cy="1280890"/>
          </a:xfrm>
        </p:spPr>
        <p:txBody>
          <a:bodyPr>
            <a:noAutofit/>
          </a:bodyPr>
          <a:lstStyle/>
          <a:p>
            <a:r>
              <a:rPr lang="ru-RU" sz="4400" b="1" dirty="0" smtClean="0"/>
              <a:t>За </a:t>
            </a:r>
            <a:r>
              <a:rPr lang="ru-RU" sz="4400" b="1" dirty="0" err="1" smtClean="0"/>
              <a:t>територіальним</a:t>
            </a:r>
            <a:r>
              <a:rPr lang="ru-RU" sz="4400" b="1" dirty="0" smtClean="0"/>
              <a:t> </a:t>
            </a:r>
            <a:r>
              <a:rPr lang="ru-RU" sz="4400" b="1" dirty="0" err="1" smtClean="0"/>
              <a:t>охопленням</a:t>
            </a:r>
            <a:r>
              <a:rPr lang="ru-RU" sz="4400" b="1" dirty="0" smtClean="0"/>
              <a:t> </a:t>
            </a:r>
            <a:r>
              <a:rPr lang="ru-RU" sz="4400" b="1" dirty="0" err="1" smtClean="0"/>
              <a:t>водоспоживачів</a:t>
            </a:r>
            <a:r>
              <a:rPr lang="ru-RU" sz="4400" b="1" dirty="0" smtClean="0"/>
              <a:t>:</a:t>
            </a:r>
            <a:endParaRPr lang="ru-RU" sz="44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7516" y="3193961"/>
            <a:ext cx="5757261" cy="307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824303"/>
      </p:ext>
    </p:extLst>
  </p:cSld>
  <p:clrMapOvr>
    <a:masterClrMapping/>
  </p:clrMapOvr>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8150</TotalTime>
  <Words>1425</Words>
  <Application>Microsoft Office PowerPoint</Application>
  <PresentationFormat>Широкоэкранный</PresentationFormat>
  <Paragraphs>178</Paragraphs>
  <Slides>60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60</vt:i4>
      </vt:variant>
    </vt:vector>
  </HeadingPairs>
  <TitlesOfParts>
    <vt:vector size="64" baseType="lpstr">
      <vt:lpstr>Arial</vt:lpstr>
      <vt:lpstr>Century Gothic</vt:lpstr>
      <vt:lpstr>Wingdings 3</vt:lpstr>
      <vt:lpstr>Легкий дым</vt:lpstr>
      <vt:lpstr>ЖИТЛОВО-КОМУНАЛЬНЕ ГОСПОДАРСТВО</vt:lpstr>
      <vt:lpstr> Житлово-комунальне господарство − це провідна галузь народного господарства, що забезпечує матеріально-культурні та побутові потреби населення міст та селищ міського типу.</vt:lpstr>
      <vt:lpstr>Презентация PowerPoint</vt:lpstr>
      <vt:lpstr>Санітарно-технічні комунальні підприємства</vt:lpstr>
      <vt:lpstr> </vt:lpstr>
      <vt:lpstr>За функціональним призначенням:</vt:lpstr>
      <vt:lpstr>За сферою обслуговування:</vt:lpstr>
      <vt:lpstr>За видом обьектів:</vt:lpstr>
      <vt:lpstr>За територіальним охопленням водоспоживачів:</vt:lpstr>
      <vt:lpstr>За тривалістю дії:</vt:lpstr>
      <vt:lpstr>За типом природного джерела:</vt:lpstr>
      <vt:lpstr>За характером використання води:</vt:lpstr>
      <vt:lpstr>За надійністю забезпечення подавання води:</vt:lpstr>
      <vt:lpstr>Згідно з СНІП 2.04.02-84 централізовані системи водопостачання за надійністю забезпечення водою поділяються на три категорії:</vt:lpstr>
      <vt:lpstr>Презентация PowerPoint</vt:lpstr>
      <vt:lpstr>Об’єднані господарсько-питні та виробничі водопроводи населених пунктів із кількістю мешканців понад 50 тис. осіб належать до першої категорії, від 5 до 50 тис. – до другої, менш як 5 тис. осіб – до третьої категорії.</vt:lpstr>
      <vt:lpstr>Вибір складу споруд залежить в основному від наступних факторів: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Санітарно-технічні комунальні підприємства</vt:lpstr>
      <vt:lpstr>Презентация PowerPoint</vt:lpstr>
      <vt:lpstr>Презентация PowerPoint</vt:lpstr>
      <vt:lpstr>Каналізаційні насосні станції поділяють на:</vt:lpstr>
      <vt:lpstr>Залежно від того, як відводяться окремі види стічних вод, разом чи окремо, системи каналізації поділяють на:</vt:lpstr>
      <vt:lpstr>Класифікація стічних вод</vt:lpstr>
      <vt:lpstr>Презентация PowerPoint</vt:lpstr>
      <vt:lpstr>Механічне очищення стічних вод. </vt:lpstr>
      <vt:lpstr>Механічне очищення здійснюється за одним із таких методів: </vt:lpstr>
      <vt:lpstr>Решітки</vt:lpstr>
      <vt:lpstr>Сита</vt:lpstr>
      <vt:lpstr>Відстоювання:</vt:lpstr>
      <vt:lpstr>Фільтрування</vt:lpstr>
      <vt:lpstr>Фізико-хімічні методи</vt:lpstr>
      <vt:lpstr>Переваги фізико-хімічних методів</vt:lpstr>
      <vt:lpstr>Хімічні методи</vt:lpstr>
      <vt:lpstr>Біохімічні методи</vt:lpstr>
      <vt:lpstr>Найбільша ефективність біологічного очищення вод виникає за: </vt:lpstr>
      <vt:lpstr>Біологічне очищення охоплює такі три стадії: </vt:lpstr>
      <vt:lpstr>Знезараження стічних вод</vt:lpstr>
      <vt:lpstr>Типова схема очищення стічних вод</vt:lpstr>
      <vt:lpstr>Очисні споруди розташовують:</vt:lpstr>
      <vt:lpstr>Виробничі стічні води можуть бути відведені в міську каналізацію, але вони не повинні:  • порушувати роботу каналізаційних мереж та споруд  • містити речовини, які здатні засмічувати труби каналізаційної мережі або відкладатися на стінах труб; • виявляти руйнівний вплив на матеріали труб та елементи споруд каналізації; • містити горючі домішки та розчинні речовини, які здатні утворювати вибухонебезпечні і токсичні гази в каналізаційних мережах та спорудах; • містити шкідливі речовини в концентраціях, які порушують роботу очисних споруд або перешкоджають використанню вод у системах технічного водопостачання чи скиданню у водні об'єкти (з врахуванням ефективності очищення).</vt:lpstr>
      <vt:lpstr> Паливно-енергетичне господарство </vt:lpstr>
      <vt:lpstr>Загальну систему електропостачання завжди поділяють на дві частини.  До першої відносять електричні мережі та знижувальні підстанції 35-110 кВ. Сукупність цих мереж називається лектропостачальними мережами. Електропостачальні мережі призначені для розподілу енергії між районами міста.  До другої частини системи електропостачання відносять мережі живлення 10 (6) кВ та мережі розподілу 10-0,38 кВ. Ця частина системи електропостачання призначена для розподілу енергії безпосередньо серед споживачів. </vt:lpstr>
      <vt:lpstr> Паливно-енергетичне господарство </vt:lpstr>
      <vt:lpstr> Зелене господарство  Міські озеленені площі являють собою посадки чотирьох типів: - газони, що становлять 70% площі, відведеної під насадження;  - дерева займають близько 9% площі;  - кущі до 6%;  - квіти – 1%.</vt:lpstr>
      <vt:lpstr>Транспортне господарство</vt:lpstr>
      <vt:lpstr>Електротранспорт функціонує у 53 (трамвай –– у 24, тролейбус – у 46) містах України.  Протяжність ліній електротранспорту на 1000 жителів і 1 км2 в середньому по Україні становить 0,4 і 1,2 км.  </vt:lpstr>
      <vt:lpstr>Забруднення атмосфери</vt:lpstr>
      <vt:lpstr>Забруднення гідросфери</vt:lpstr>
      <vt:lpstr>Забруднення гідросфери</vt:lpstr>
      <vt:lpstr>Презентация PowerPoint</vt:lpstr>
      <vt:lpstr>Забруднення грунтів</vt:lpstr>
      <vt:lpstr>Типовий склад міських відходів наступний:</vt:lpstr>
      <vt:lpstr>Алтернативні рішення</vt:lpstr>
      <vt:lpstr>Дякую за увагу!</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АГРОПРОМИСЛОВИЙ КОМПЛЕКС</dc:title>
  <dc:creator>40yearsold</dc:creator>
  <cp:lastModifiedBy>40yearsold</cp:lastModifiedBy>
  <cp:revision>57</cp:revision>
  <dcterms:created xsi:type="dcterms:W3CDTF">2018-09-25T17:37:01Z</dcterms:created>
  <dcterms:modified xsi:type="dcterms:W3CDTF">2018-10-18T19:55:08Z</dcterms:modified>
</cp:coreProperties>
</file>