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Lst>
  <p:notesMasterIdLst>
    <p:notesMasterId r:id="rId22"/>
  </p:notesMasterIdLst>
  <p:sldIdLst>
    <p:sldId id="256" r:id="rId2"/>
    <p:sldId id="273" r:id="rId3"/>
    <p:sldId id="274" r:id="rId4"/>
    <p:sldId id="275" r:id="rId5"/>
    <p:sldId id="276" r:id="rId6"/>
    <p:sldId id="277" r:id="rId7"/>
    <p:sldId id="278" r:id="rId8"/>
    <p:sldId id="279" r:id="rId9"/>
    <p:sldId id="280" r:id="rId10"/>
    <p:sldId id="281" r:id="rId11"/>
    <p:sldId id="282" r:id="rId12"/>
    <p:sldId id="283" r:id="rId13"/>
    <p:sldId id="284" r:id="rId14"/>
    <p:sldId id="285" r:id="rId15"/>
    <p:sldId id="286" r:id="rId16"/>
    <p:sldId id="287" r:id="rId17"/>
    <p:sldId id="288" r:id="rId18"/>
    <p:sldId id="290" r:id="rId19"/>
    <p:sldId id="291" r:id="rId20"/>
    <p:sldId id="292" r:id="rId21"/>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Помір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0" d="100"/>
          <a:sy n="90" d="100"/>
        </p:scale>
        <p:origin x="-370" y="8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rysa Sergiienko" userId="e6ee1ebd2127b032" providerId="LiveId" clId="{D2B85352-53C2-414E-8243-3EC5499C5168}"/>
    <pc:docChg chg="custSel modSld">
      <pc:chgData name="Larysa Sergiienko" userId="e6ee1ebd2127b032" providerId="LiveId" clId="{D2B85352-53C2-414E-8243-3EC5499C5168}" dt="2023-09-06T08:46:06.535" v="150" actId="1076"/>
      <pc:docMkLst>
        <pc:docMk/>
      </pc:docMkLst>
      <pc:sldChg chg="modSp mod">
        <pc:chgData name="Larysa Sergiienko" userId="e6ee1ebd2127b032" providerId="LiveId" clId="{D2B85352-53C2-414E-8243-3EC5499C5168}" dt="2023-09-06T08:46:06.535" v="150" actId="1076"/>
        <pc:sldMkLst>
          <pc:docMk/>
          <pc:sldMk cId="3888783591" sldId="256"/>
        </pc:sldMkLst>
        <pc:spChg chg="mod">
          <ac:chgData name="Larysa Sergiienko" userId="e6ee1ebd2127b032" providerId="LiveId" clId="{D2B85352-53C2-414E-8243-3EC5499C5168}" dt="2023-09-06T08:46:06.535" v="150" actId="1076"/>
          <ac:spMkLst>
            <pc:docMk/>
            <pc:sldMk cId="3888783591" sldId="256"/>
            <ac:spMk id="2" creationId="{6922891A-BDD8-3996-E15C-F0A021C7113F}"/>
          </ac:spMkLst>
        </pc:spChg>
        <pc:spChg chg="mod">
          <ac:chgData name="Larysa Sergiienko" userId="e6ee1ebd2127b032" providerId="LiveId" clId="{D2B85352-53C2-414E-8243-3EC5499C5168}" dt="2023-09-06T08:44:47.163" v="36" actId="20577"/>
          <ac:spMkLst>
            <pc:docMk/>
            <pc:sldMk cId="3888783591" sldId="256"/>
            <ac:spMk id="3" creationId="{39F26C30-9404-6602-8E95-9BB8AEDFA0B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602722-FACD-431B-915F-B531A04DF4F0}" type="datetimeFigureOut">
              <a:rPr lang="uk-UA" smtClean="0"/>
              <a:t>26.04.2024</a:t>
            </a:fld>
            <a:endParaRPr lang="uk-UA"/>
          </a:p>
        </p:txBody>
      </p:sp>
      <p:sp>
        <p:nvSpPr>
          <p:cNvPr id="4" name="Місце для зображення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6" name="Місце для нижнього колонтитула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58B79A-AF36-4DFD-AC52-62E4DC6212B1}" type="slidenum">
              <a:rPr lang="uk-UA" smtClean="0"/>
              <a:t>‹№›</a:t>
            </a:fld>
            <a:endParaRPr lang="uk-UA"/>
          </a:p>
        </p:txBody>
      </p:sp>
    </p:spTree>
    <p:extLst>
      <p:ext uri="{BB962C8B-B14F-4D97-AF65-F5344CB8AC3E}">
        <p14:creationId xmlns:p14="http://schemas.microsoft.com/office/powerpoint/2010/main" val="215758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a:xfrm>
            <a:off x="381000" y="685800"/>
            <a:ext cx="6096000" cy="3429000"/>
          </a:xfrm>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1F58B79A-AF36-4DFD-AC52-62E4DC6212B1}" type="slidenum">
              <a:rPr lang="uk-UA" smtClean="0"/>
              <a:t>1</a:t>
            </a:fld>
            <a:endParaRPr lang="uk-UA"/>
          </a:p>
        </p:txBody>
      </p:sp>
    </p:spTree>
    <p:extLst>
      <p:ext uri="{BB962C8B-B14F-4D97-AF65-F5344CB8AC3E}">
        <p14:creationId xmlns:p14="http://schemas.microsoft.com/office/powerpoint/2010/main" val="338753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8"/>
            <a:ext cx="10363200" cy="1470025"/>
          </a:xfrm>
        </p:spPr>
        <p:txBody>
          <a:bodyPr/>
          <a:lstStyle/>
          <a:p>
            <a:r>
              <a:rPr lang="uk-UA" smtClean="0"/>
              <a:t>Зразок заголовка</a:t>
            </a:r>
            <a:endParaRPr lang="uk-UA"/>
          </a:p>
        </p:txBody>
      </p:sp>
      <p:sp>
        <p:nvSpPr>
          <p:cNvPr id="3" name="Пі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smtClean="0"/>
              <a:t>Зразок підзаголовка</a:t>
            </a:r>
            <a:endParaRPr lang="uk-UA"/>
          </a:p>
        </p:txBody>
      </p:sp>
      <p:sp>
        <p:nvSpPr>
          <p:cNvPr id="4" name="Місце для дати 3"/>
          <p:cNvSpPr>
            <a:spLocks noGrp="1"/>
          </p:cNvSpPr>
          <p:nvPr>
            <p:ph type="dt" sz="half" idx="10"/>
          </p:nvPr>
        </p:nvSpPr>
        <p:spPr/>
        <p:txBody>
          <a:bodyPr/>
          <a:lstStyle/>
          <a:p>
            <a:fld id="{216C5678-EE20-4FA5-88E2-6E0BD67A2E26}" type="datetime1">
              <a:rPr lang="en-US" smtClean="0"/>
              <a:t>4/26/2024</a:t>
            </a:fld>
            <a:endParaRPr lang="en-US" dirty="0"/>
          </a:p>
        </p:txBody>
      </p:sp>
      <p:sp>
        <p:nvSpPr>
          <p:cNvPr id="5" name="Місце для нижнього колонтитула 4"/>
          <p:cNvSpPr>
            <a:spLocks noGrp="1"/>
          </p:cNvSpPr>
          <p:nvPr>
            <p:ph type="ftr" sz="quarter" idx="11"/>
          </p:nvPr>
        </p:nvSpPr>
        <p:spPr/>
        <p:txBody>
          <a:bodyPr/>
          <a:lstStyle/>
          <a:p>
            <a:r>
              <a:rPr lang="en-US" smtClean="0"/>
              <a:t>Footer Text</a:t>
            </a:r>
            <a:endParaRPr lang="en-US" dirty="0"/>
          </a:p>
        </p:txBody>
      </p:sp>
      <p:sp>
        <p:nvSpPr>
          <p:cNvPr id="6" name="Місце для номера слайда 5"/>
          <p:cNvSpPr>
            <a:spLocks noGrp="1"/>
          </p:cNvSpPr>
          <p:nvPr>
            <p:ph type="sldNum" sz="quarter" idx="12"/>
          </p:nvPr>
        </p:nvSpPr>
        <p:spPr/>
        <p:txBody>
          <a:bodyPr/>
          <a:lstStyle/>
          <a:p>
            <a:fld id="{BA9B540C-44DA-4F69-89C9-7C84606640D3}" type="slidenum">
              <a:rPr lang="en-US" smtClean="0"/>
              <a:pPr/>
              <a:t>‹№›</a:t>
            </a:fld>
            <a:endParaRPr lang="en-US" dirty="0"/>
          </a:p>
        </p:txBody>
      </p:sp>
    </p:spTree>
    <p:extLst>
      <p:ext uri="{BB962C8B-B14F-4D97-AF65-F5344CB8AC3E}">
        <p14:creationId xmlns:p14="http://schemas.microsoft.com/office/powerpoint/2010/main" val="2922841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ертикального тексту 2"/>
          <p:cNvSpPr>
            <a:spLocks noGrp="1"/>
          </p:cNvSpPr>
          <p:nvPr>
            <p:ph type="body" orient="vert" idx="1"/>
          </p:nvPr>
        </p:nvSpPr>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p>
            <a:fld id="{EA051B39-B140-43FE-96DB-472A2B59CE7C}" type="datetime1">
              <a:rPr lang="en-US" smtClean="0"/>
              <a:t>4/26/2024</a:t>
            </a:fld>
            <a:endParaRPr lang="en-US"/>
          </a:p>
        </p:txBody>
      </p:sp>
      <p:sp>
        <p:nvSpPr>
          <p:cNvPr id="5" name="Місце для нижнього колонтитула 4"/>
          <p:cNvSpPr>
            <a:spLocks noGrp="1"/>
          </p:cNvSpPr>
          <p:nvPr>
            <p:ph type="ftr" sz="quarter" idx="11"/>
          </p:nvPr>
        </p:nvSpPr>
        <p:spPr/>
        <p:txBody>
          <a:bodyPr/>
          <a:lstStyle/>
          <a:p>
            <a:r>
              <a:rPr lang="en-US" smtClean="0"/>
              <a:t>Footer Text</a:t>
            </a:r>
            <a:endParaRPr lang="en-US"/>
          </a:p>
        </p:txBody>
      </p:sp>
      <p:sp>
        <p:nvSpPr>
          <p:cNvPr id="6" name="Місце для номера слайда 5"/>
          <p:cNvSpPr>
            <a:spLocks noGrp="1"/>
          </p:cNvSpPr>
          <p:nvPr>
            <p:ph type="sldNum" sz="quarter" idx="12"/>
          </p:nvPr>
        </p:nvSpPr>
        <p:spPr/>
        <p:txBody>
          <a:bodyPr/>
          <a:lstStyle/>
          <a:p>
            <a:fld id="{BA9B540C-44DA-4F69-89C9-7C84606640D3}" type="slidenum">
              <a:rPr lang="en-US" smtClean="0"/>
              <a:pPr/>
              <a:t>‹№›</a:t>
            </a:fld>
            <a:endParaRPr lang="en-US"/>
          </a:p>
        </p:txBody>
      </p:sp>
    </p:spTree>
    <p:extLst>
      <p:ext uri="{BB962C8B-B14F-4D97-AF65-F5344CB8AC3E}">
        <p14:creationId xmlns:p14="http://schemas.microsoft.com/office/powerpoint/2010/main" val="2026110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11785600" y="274641"/>
            <a:ext cx="3657600" cy="5851525"/>
          </a:xfrm>
        </p:spPr>
        <p:txBody>
          <a:bodyPr vert="eaVert"/>
          <a:lstStyle/>
          <a:p>
            <a:r>
              <a:rPr lang="uk-UA" smtClean="0"/>
              <a:t>Зразок заголовка</a:t>
            </a:r>
            <a:endParaRPr lang="uk-UA"/>
          </a:p>
        </p:txBody>
      </p:sp>
      <p:sp>
        <p:nvSpPr>
          <p:cNvPr id="3" name="Місце для вертикального тексту 2"/>
          <p:cNvSpPr>
            <a:spLocks noGrp="1"/>
          </p:cNvSpPr>
          <p:nvPr>
            <p:ph type="body" orient="vert" idx="1"/>
          </p:nvPr>
        </p:nvSpPr>
        <p:spPr>
          <a:xfrm>
            <a:off x="812800" y="274641"/>
            <a:ext cx="10769600" cy="5851525"/>
          </a:xfrm>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p>
            <a:fld id="{DA600BB2-27C5-458B-ABCE-839C88CF47CE}" type="datetime1">
              <a:rPr lang="en-US" smtClean="0"/>
              <a:t>4/26/2024</a:t>
            </a:fld>
            <a:endParaRPr lang="en-US"/>
          </a:p>
        </p:txBody>
      </p:sp>
      <p:sp>
        <p:nvSpPr>
          <p:cNvPr id="5" name="Місце для нижнього колонтитула 4"/>
          <p:cNvSpPr>
            <a:spLocks noGrp="1"/>
          </p:cNvSpPr>
          <p:nvPr>
            <p:ph type="ftr" sz="quarter" idx="11"/>
          </p:nvPr>
        </p:nvSpPr>
        <p:spPr/>
        <p:txBody>
          <a:bodyPr/>
          <a:lstStyle/>
          <a:p>
            <a:r>
              <a:rPr lang="en-US" smtClean="0"/>
              <a:t>Footer Text</a:t>
            </a:r>
            <a:endParaRPr lang="en-US"/>
          </a:p>
        </p:txBody>
      </p:sp>
      <p:sp>
        <p:nvSpPr>
          <p:cNvPr id="6" name="Місце для номера слайда 5"/>
          <p:cNvSpPr>
            <a:spLocks noGrp="1"/>
          </p:cNvSpPr>
          <p:nvPr>
            <p:ph type="sldNum" sz="quarter" idx="12"/>
          </p:nvPr>
        </p:nvSpPr>
        <p:spPr/>
        <p:txBody>
          <a:bodyPr/>
          <a:lstStyle/>
          <a:p>
            <a:fld id="{BA9B540C-44DA-4F69-89C9-7C84606640D3}" type="slidenum">
              <a:rPr lang="en-US" smtClean="0"/>
              <a:pPr/>
              <a:t>‹№›</a:t>
            </a:fld>
            <a:endParaRPr lang="en-US"/>
          </a:p>
        </p:txBody>
      </p:sp>
    </p:spTree>
    <p:extLst>
      <p:ext uri="{BB962C8B-B14F-4D97-AF65-F5344CB8AC3E}">
        <p14:creationId xmlns:p14="http://schemas.microsoft.com/office/powerpoint/2010/main" val="3393479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Титульний слайд">
    <p:spTree>
      <p:nvGrpSpPr>
        <p:cNvPr id="1" name=""/>
        <p:cNvGrpSpPr/>
        <p:nvPr/>
      </p:nvGrpSpPr>
      <p:grpSpPr>
        <a:xfrm>
          <a:off x="0" y="0"/>
          <a:ext cx="0" cy="0"/>
          <a:chOff x="0" y="0"/>
          <a:chExt cx="0" cy="0"/>
        </a:xfrm>
      </p:grpSpPr>
      <p:pic>
        <p:nvPicPr>
          <p:cNvPr id="10" name="Рисунок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Місце для заголовка 1"/>
          <p:cNvSpPr>
            <a:spLocks noGrp="1"/>
          </p:cNvSpPr>
          <p:nvPr>
            <p:ph type="title"/>
          </p:nvPr>
        </p:nvSpPr>
        <p:spPr>
          <a:xfrm>
            <a:off x="334973" y="1992474"/>
            <a:ext cx="11522080" cy="3190553"/>
          </a:xfrm>
          <a:prstGeom prst="rect">
            <a:avLst/>
          </a:prstGeom>
        </p:spPr>
        <p:txBody>
          <a:bodyPr vert="horz" lIns="91440" tIns="45720" rIns="91440" bIns="45720" rtlCol="0" anchor="ctr">
            <a:normAutofit/>
          </a:bodyPr>
          <a:lstStyle>
            <a:lvl1pPr algn="ctr">
              <a:defRPr sz="5400">
                <a:solidFill>
                  <a:schemeClr val="bg1"/>
                </a:solidFill>
              </a:defRPr>
            </a:lvl1pPr>
          </a:lstStyle>
          <a:p>
            <a:r>
              <a:rPr lang="uk-UA" dirty="0"/>
              <a:t>Зразок заголовка</a:t>
            </a:r>
          </a:p>
        </p:txBody>
      </p:sp>
    </p:spTree>
    <p:extLst>
      <p:ext uri="{BB962C8B-B14F-4D97-AF65-F5344CB8AC3E}">
        <p14:creationId xmlns:p14="http://schemas.microsoft.com/office/powerpoint/2010/main" val="7759047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Основний слайд">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707"/>
            <a:ext cx="12192000" cy="6858000"/>
          </a:xfrm>
          <a:prstGeom prst="rect">
            <a:avLst/>
          </a:prstGeom>
        </p:spPr>
      </p:pic>
      <p:sp>
        <p:nvSpPr>
          <p:cNvPr id="7" name="Місце для заголовка 1"/>
          <p:cNvSpPr>
            <a:spLocks noGrp="1"/>
          </p:cNvSpPr>
          <p:nvPr>
            <p:ph type="title"/>
          </p:nvPr>
        </p:nvSpPr>
        <p:spPr>
          <a:xfrm>
            <a:off x="334973" y="188914"/>
            <a:ext cx="11522080" cy="1405108"/>
          </a:xfrm>
          <a:prstGeom prst="rect">
            <a:avLst/>
          </a:prstGeom>
        </p:spPr>
        <p:txBody>
          <a:bodyPr vert="horz" lIns="91440" tIns="45720" rIns="91440" bIns="45720" rtlCol="0" anchor="t">
            <a:normAutofit/>
          </a:bodyPr>
          <a:lstStyle/>
          <a:p>
            <a:r>
              <a:rPr lang="uk-UA" dirty="0"/>
              <a:t>Зразок заголовка</a:t>
            </a:r>
          </a:p>
        </p:txBody>
      </p:sp>
      <p:sp>
        <p:nvSpPr>
          <p:cNvPr id="5" name="Місце для тексту 4"/>
          <p:cNvSpPr>
            <a:spLocks noGrp="1"/>
          </p:cNvSpPr>
          <p:nvPr>
            <p:ph type="body" sz="quarter" idx="10"/>
          </p:nvPr>
        </p:nvSpPr>
        <p:spPr>
          <a:xfrm>
            <a:off x="334973" y="1593853"/>
            <a:ext cx="11522080" cy="4176713"/>
          </a:xfrm>
          <a:prstGeom prst="rect">
            <a:avLst/>
          </a:prstGeom>
        </p:spPr>
        <p:txBody>
          <a:bodyPr/>
          <a:lstStyle>
            <a:lvl1pPr>
              <a:defRPr sz="3600" b="1"/>
            </a:lvl1pPr>
          </a:lstStyle>
          <a:p>
            <a:pPr lvl="0"/>
            <a:r>
              <a:rPr lang="uk-UA" dirty="0"/>
              <a:t>Зразок тексту</a:t>
            </a:r>
          </a:p>
          <a:p>
            <a:pPr lvl="1"/>
            <a:r>
              <a:rPr lang="uk-UA" dirty="0"/>
              <a:t>Другий рівень</a:t>
            </a:r>
          </a:p>
        </p:txBody>
      </p:sp>
    </p:spTree>
    <p:extLst>
      <p:ext uri="{BB962C8B-B14F-4D97-AF65-F5344CB8AC3E}">
        <p14:creationId xmlns:p14="http://schemas.microsoft.com/office/powerpoint/2010/main" val="25639521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ФІнальний слайд">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12221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місту 2"/>
          <p:cNvSpPr>
            <a:spLocks noGrp="1"/>
          </p:cNvSpPr>
          <p:nvPr>
            <p:ph idx="1"/>
          </p:nvPr>
        </p:nvSpPr>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p>
            <a:fld id="{B11D738E-8962-435F-8C43-147B8DD7E819}" type="datetime1">
              <a:rPr lang="en-US" smtClean="0"/>
              <a:t>4/26/2024</a:t>
            </a:fld>
            <a:endParaRPr lang="en-US"/>
          </a:p>
        </p:txBody>
      </p:sp>
      <p:sp>
        <p:nvSpPr>
          <p:cNvPr id="5" name="Місце для нижнього колонтитула 4"/>
          <p:cNvSpPr>
            <a:spLocks noGrp="1"/>
          </p:cNvSpPr>
          <p:nvPr>
            <p:ph type="ftr" sz="quarter" idx="11"/>
          </p:nvPr>
        </p:nvSpPr>
        <p:spPr/>
        <p:txBody>
          <a:bodyPr/>
          <a:lstStyle/>
          <a:p>
            <a:r>
              <a:rPr lang="en-US" smtClean="0"/>
              <a:t>Footer Text</a:t>
            </a:r>
            <a:endParaRPr lang="en-US"/>
          </a:p>
        </p:txBody>
      </p:sp>
      <p:sp>
        <p:nvSpPr>
          <p:cNvPr id="6" name="Місце для номера слайда 5"/>
          <p:cNvSpPr>
            <a:spLocks noGrp="1"/>
          </p:cNvSpPr>
          <p:nvPr>
            <p:ph type="sldNum" sz="quarter" idx="12"/>
          </p:nvPr>
        </p:nvSpPr>
        <p:spPr/>
        <p:txBody>
          <a:bodyPr/>
          <a:lstStyle/>
          <a:p>
            <a:fld id="{BA9B540C-44DA-4F69-89C9-7C84606640D3}" type="slidenum">
              <a:rPr lang="en-US" smtClean="0"/>
              <a:pPr/>
              <a:t>‹№›</a:t>
            </a:fld>
            <a:endParaRPr lang="en-US"/>
          </a:p>
        </p:txBody>
      </p:sp>
    </p:spTree>
    <p:extLst>
      <p:ext uri="{BB962C8B-B14F-4D97-AF65-F5344CB8AC3E}">
        <p14:creationId xmlns:p14="http://schemas.microsoft.com/office/powerpoint/2010/main" val="2804876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3"/>
            <a:ext cx="10363200" cy="1362075"/>
          </a:xfrm>
        </p:spPr>
        <p:txBody>
          <a:bodyPr anchor="t"/>
          <a:lstStyle>
            <a:lvl1pPr algn="l">
              <a:defRPr sz="4000" b="1" cap="all"/>
            </a:lvl1pPr>
          </a:lstStyle>
          <a:p>
            <a:r>
              <a:rPr lang="uk-UA" smtClean="0"/>
              <a:t>Зразок заголовка</a:t>
            </a:r>
            <a:endParaRPr lang="uk-UA"/>
          </a:p>
        </p:txBody>
      </p:sp>
      <p:sp>
        <p:nvSpPr>
          <p:cNvPr id="3" name="Місце для тексту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Зразок тексту</a:t>
            </a:r>
          </a:p>
        </p:txBody>
      </p:sp>
      <p:sp>
        <p:nvSpPr>
          <p:cNvPr id="4" name="Місце для дати 3"/>
          <p:cNvSpPr>
            <a:spLocks noGrp="1"/>
          </p:cNvSpPr>
          <p:nvPr>
            <p:ph type="dt" sz="half" idx="10"/>
          </p:nvPr>
        </p:nvSpPr>
        <p:spPr/>
        <p:txBody>
          <a:bodyPr/>
          <a:lstStyle/>
          <a:p>
            <a:fld id="{09CAEA93-55E7-4DA9-90C2-089A26EEFEC4}" type="datetime1">
              <a:rPr lang="en-US" smtClean="0"/>
              <a:t>4/26/2024</a:t>
            </a:fld>
            <a:endParaRPr lang="en-US"/>
          </a:p>
        </p:txBody>
      </p:sp>
      <p:sp>
        <p:nvSpPr>
          <p:cNvPr id="5" name="Місце для нижнього колонтитула 4"/>
          <p:cNvSpPr>
            <a:spLocks noGrp="1"/>
          </p:cNvSpPr>
          <p:nvPr>
            <p:ph type="ftr" sz="quarter" idx="11"/>
          </p:nvPr>
        </p:nvSpPr>
        <p:spPr/>
        <p:txBody>
          <a:bodyPr/>
          <a:lstStyle/>
          <a:p>
            <a:r>
              <a:rPr lang="en-US" smtClean="0"/>
              <a:t>Footer Text</a:t>
            </a:r>
            <a:endParaRPr lang="en-US"/>
          </a:p>
        </p:txBody>
      </p:sp>
      <p:sp>
        <p:nvSpPr>
          <p:cNvPr id="6" name="Місце для номера слайда 5"/>
          <p:cNvSpPr>
            <a:spLocks noGrp="1"/>
          </p:cNvSpPr>
          <p:nvPr>
            <p:ph type="sldNum" sz="quarter" idx="12"/>
          </p:nvPr>
        </p:nvSpPr>
        <p:spPr/>
        <p:txBody>
          <a:bodyPr/>
          <a:lstStyle/>
          <a:p>
            <a:fld id="{BA9B540C-44DA-4F69-89C9-7C84606640D3}" type="slidenum">
              <a:rPr lang="en-US" smtClean="0"/>
              <a:pPr/>
              <a:t>‹№›</a:t>
            </a:fld>
            <a:endParaRPr lang="en-US"/>
          </a:p>
        </p:txBody>
      </p:sp>
    </p:spTree>
    <p:extLst>
      <p:ext uri="{BB962C8B-B14F-4D97-AF65-F5344CB8AC3E}">
        <p14:creationId xmlns:p14="http://schemas.microsoft.com/office/powerpoint/2010/main" val="2019636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місту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вмісту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5" name="Місце для дати 4"/>
          <p:cNvSpPr>
            <a:spLocks noGrp="1"/>
          </p:cNvSpPr>
          <p:nvPr>
            <p:ph type="dt" sz="half" idx="10"/>
          </p:nvPr>
        </p:nvSpPr>
        <p:spPr/>
        <p:txBody>
          <a:bodyPr/>
          <a:lstStyle/>
          <a:p>
            <a:fld id="{E34CF3C7-6809-4F39-BD67-A75817BDDE0A}" type="datetime1">
              <a:rPr lang="en-US" smtClean="0"/>
              <a:t>4/26/2024</a:t>
            </a:fld>
            <a:endParaRPr lang="en-US"/>
          </a:p>
        </p:txBody>
      </p:sp>
      <p:sp>
        <p:nvSpPr>
          <p:cNvPr id="6" name="Місце для нижнього колонтитула 5"/>
          <p:cNvSpPr>
            <a:spLocks noGrp="1"/>
          </p:cNvSpPr>
          <p:nvPr>
            <p:ph type="ftr" sz="quarter" idx="11"/>
          </p:nvPr>
        </p:nvSpPr>
        <p:spPr/>
        <p:txBody>
          <a:bodyPr/>
          <a:lstStyle/>
          <a:p>
            <a:r>
              <a:rPr lang="en-US" smtClean="0"/>
              <a:t>Footer Text</a:t>
            </a:r>
            <a:endParaRPr lang="en-US"/>
          </a:p>
        </p:txBody>
      </p:sp>
      <p:sp>
        <p:nvSpPr>
          <p:cNvPr id="7" name="Місце для номера слайда 6"/>
          <p:cNvSpPr>
            <a:spLocks noGrp="1"/>
          </p:cNvSpPr>
          <p:nvPr>
            <p:ph type="sldNum" sz="quarter" idx="12"/>
          </p:nvPr>
        </p:nvSpPr>
        <p:spPr/>
        <p:txBody>
          <a:bodyPr/>
          <a:lstStyle/>
          <a:p>
            <a:fld id="{BA9B540C-44DA-4F69-89C9-7C84606640D3}" type="slidenum">
              <a:rPr lang="en-US" smtClean="0"/>
              <a:pPr/>
              <a:t>‹№›</a:t>
            </a:fld>
            <a:endParaRPr lang="en-US"/>
          </a:p>
        </p:txBody>
      </p:sp>
    </p:spTree>
    <p:extLst>
      <p:ext uri="{BB962C8B-B14F-4D97-AF65-F5344CB8AC3E}">
        <p14:creationId xmlns:p14="http://schemas.microsoft.com/office/powerpoint/2010/main" val="174346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lvl1pPr>
              <a:defRPr/>
            </a:lvl1pPr>
          </a:lstStyle>
          <a:p>
            <a:r>
              <a:rPr lang="uk-UA" smtClean="0"/>
              <a:t>Зразок заголовка</a:t>
            </a:r>
            <a:endParaRPr lang="uk-UA"/>
          </a:p>
        </p:txBody>
      </p:sp>
      <p:sp>
        <p:nvSpPr>
          <p:cNvPr id="3" name="Місце для тексту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4" name="Місце для вмісту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5" name="Місце для тексту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6" name="Місце для вмісту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7" name="Місце для дати 6"/>
          <p:cNvSpPr>
            <a:spLocks noGrp="1"/>
          </p:cNvSpPr>
          <p:nvPr>
            <p:ph type="dt" sz="half" idx="10"/>
          </p:nvPr>
        </p:nvSpPr>
        <p:spPr/>
        <p:txBody>
          <a:bodyPr/>
          <a:lstStyle/>
          <a:p>
            <a:fld id="{F7EAEB24-CE78-465C-A726-91D0868FA48F}" type="datetime1">
              <a:rPr lang="en-US" smtClean="0"/>
              <a:t>4/26/2024</a:t>
            </a:fld>
            <a:endParaRPr lang="en-US"/>
          </a:p>
        </p:txBody>
      </p:sp>
      <p:sp>
        <p:nvSpPr>
          <p:cNvPr id="8" name="Місце для нижнього колонтитула 7"/>
          <p:cNvSpPr>
            <a:spLocks noGrp="1"/>
          </p:cNvSpPr>
          <p:nvPr>
            <p:ph type="ftr" sz="quarter" idx="11"/>
          </p:nvPr>
        </p:nvSpPr>
        <p:spPr/>
        <p:txBody>
          <a:bodyPr/>
          <a:lstStyle/>
          <a:p>
            <a:r>
              <a:rPr lang="en-US" smtClean="0"/>
              <a:t>Footer Text</a:t>
            </a:r>
            <a:endParaRPr lang="en-US"/>
          </a:p>
        </p:txBody>
      </p:sp>
      <p:sp>
        <p:nvSpPr>
          <p:cNvPr id="9" name="Місце для номера слайда 8"/>
          <p:cNvSpPr>
            <a:spLocks noGrp="1"/>
          </p:cNvSpPr>
          <p:nvPr>
            <p:ph type="sldNum" sz="quarter" idx="12"/>
          </p:nvPr>
        </p:nvSpPr>
        <p:spPr/>
        <p:txBody>
          <a:bodyPr/>
          <a:lstStyle/>
          <a:p>
            <a:fld id="{BA9B540C-44DA-4F69-89C9-7C84606640D3}" type="slidenum">
              <a:rPr lang="en-US" smtClean="0"/>
              <a:pPr/>
              <a:t>‹№›</a:t>
            </a:fld>
            <a:endParaRPr lang="en-US"/>
          </a:p>
        </p:txBody>
      </p:sp>
    </p:spTree>
    <p:extLst>
      <p:ext uri="{BB962C8B-B14F-4D97-AF65-F5344CB8AC3E}">
        <p14:creationId xmlns:p14="http://schemas.microsoft.com/office/powerpoint/2010/main" val="2394165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дати 2"/>
          <p:cNvSpPr>
            <a:spLocks noGrp="1"/>
          </p:cNvSpPr>
          <p:nvPr>
            <p:ph type="dt" sz="half" idx="10"/>
          </p:nvPr>
        </p:nvSpPr>
        <p:spPr/>
        <p:txBody>
          <a:bodyPr/>
          <a:lstStyle/>
          <a:p>
            <a:fld id="{40BAADF0-1749-4E8B-9691-B44A5F8C0895}" type="datetime1">
              <a:rPr lang="en-US" smtClean="0"/>
              <a:t>4/26/2024</a:t>
            </a:fld>
            <a:endParaRPr lang="en-US"/>
          </a:p>
        </p:txBody>
      </p:sp>
      <p:sp>
        <p:nvSpPr>
          <p:cNvPr id="4" name="Місце для нижнього колонтитула 3"/>
          <p:cNvSpPr>
            <a:spLocks noGrp="1"/>
          </p:cNvSpPr>
          <p:nvPr>
            <p:ph type="ftr" sz="quarter" idx="11"/>
          </p:nvPr>
        </p:nvSpPr>
        <p:spPr/>
        <p:txBody>
          <a:bodyPr/>
          <a:lstStyle/>
          <a:p>
            <a:r>
              <a:rPr lang="en-US" smtClean="0"/>
              <a:t>Footer Text</a:t>
            </a:r>
            <a:endParaRPr lang="en-US"/>
          </a:p>
        </p:txBody>
      </p:sp>
      <p:sp>
        <p:nvSpPr>
          <p:cNvPr id="5" name="Місце для номера слайда 4"/>
          <p:cNvSpPr>
            <a:spLocks noGrp="1"/>
          </p:cNvSpPr>
          <p:nvPr>
            <p:ph type="sldNum" sz="quarter" idx="12"/>
          </p:nvPr>
        </p:nvSpPr>
        <p:spPr/>
        <p:txBody>
          <a:bodyPr/>
          <a:lstStyle/>
          <a:p>
            <a:fld id="{BA9B540C-44DA-4F69-89C9-7C84606640D3}" type="slidenum">
              <a:rPr lang="en-US" smtClean="0"/>
              <a:pPr/>
              <a:t>‹№›</a:t>
            </a:fld>
            <a:endParaRPr lang="en-US"/>
          </a:p>
        </p:txBody>
      </p:sp>
    </p:spTree>
    <p:extLst>
      <p:ext uri="{BB962C8B-B14F-4D97-AF65-F5344CB8AC3E}">
        <p14:creationId xmlns:p14="http://schemas.microsoft.com/office/powerpoint/2010/main" val="1953740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p:txBody>
          <a:bodyPr/>
          <a:lstStyle/>
          <a:p>
            <a:fld id="{A8AF628A-A867-4937-BBE5-207DB6F9C51A}" type="datetime1">
              <a:rPr lang="en-US" smtClean="0"/>
              <a:t>4/26/2024</a:t>
            </a:fld>
            <a:endParaRPr lang="en-US"/>
          </a:p>
        </p:txBody>
      </p:sp>
      <p:sp>
        <p:nvSpPr>
          <p:cNvPr id="3" name="Місце для нижнього колонтитула 2"/>
          <p:cNvSpPr>
            <a:spLocks noGrp="1"/>
          </p:cNvSpPr>
          <p:nvPr>
            <p:ph type="ftr" sz="quarter" idx="11"/>
          </p:nvPr>
        </p:nvSpPr>
        <p:spPr/>
        <p:txBody>
          <a:bodyPr/>
          <a:lstStyle/>
          <a:p>
            <a:r>
              <a:rPr lang="en-US" smtClean="0"/>
              <a:t>Footer Text</a:t>
            </a:r>
            <a:endParaRPr lang="en-US"/>
          </a:p>
        </p:txBody>
      </p:sp>
      <p:sp>
        <p:nvSpPr>
          <p:cNvPr id="4" name="Місце для номера слайда 3"/>
          <p:cNvSpPr>
            <a:spLocks noGrp="1"/>
          </p:cNvSpPr>
          <p:nvPr>
            <p:ph type="sldNum" sz="quarter" idx="12"/>
          </p:nvPr>
        </p:nvSpPr>
        <p:spPr/>
        <p:txBody>
          <a:bodyPr/>
          <a:lstStyle/>
          <a:p>
            <a:fld id="{BA9B540C-44DA-4F69-89C9-7C84606640D3}" type="slidenum">
              <a:rPr lang="en-US" smtClean="0"/>
              <a:pPr/>
              <a:t>‹№›</a:t>
            </a:fld>
            <a:endParaRPr lang="en-US"/>
          </a:p>
        </p:txBody>
      </p:sp>
    </p:spTree>
    <p:extLst>
      <p:ext uri="{BB962C8B-B14F-4D97-AF65-F5344CB8AC3E}">
        <p14:creationId xmlns:p14="http://schemas.microsoft.com/office/powerpoint/2010/main" val="877434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2" y="273050"/>
            <a:ext cx="4011084" cy="1162050"/>
          </a:xfrm>
        </p:spPr>
        <p:txBody>
          <a:bodyPr anchor="b"/>
          <a:lstStyle>
            <a:lvl1pPr algn="l">
              <a:defRPr sz="2000" b="1"/>
            </a:lvl1pPr>
          </a:lstStyle>
          <a:p>
            <a:r>
              <a:rPr lang="uk-UA" smtClean="0"/>
              <a:t>Зразок заголовка</a:t>
            </a:r>
            <a:endParaRPr lang="uk-UA"/>
          </a:p>
        </p:txBody>
      </p:sp>
      <p:sp>
        <p:nvSpPr>
          <p:cNvPr id="3" name="Місце для вмісту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тексту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Місце для дати 4"/>
          <p:cNvSpPr>
            <a:spLocks noGrp="1"/>
          </p:cNvSpPr>
          <p:nvPr>
            <p:ph type="dt" sz="half" idx="10"/>
          </p:nvPr>
        </p:nvSpPr>
        <p:spPr/>
        <p:txBody>
          <a:bodyPr/>
          <a:lstStyle/>
          <a:p>
            <a:fld id="{118BBB94-68E6-4675-A946-F1C5994EDBD7}" type="datetime1">
              <a:rPr lang="en-US" smtClean="0"/>
              <a:t>4/26/2024</a:t>
            </a:fld>
            <a:endParaRPr lang="en-US"/>
          </a:p>
        </p:txBody>
      </p:sp>
      <p:sp>
        <p:nvSpPr>
          <p:cNvPr id="6" name="Місце для нижнього колонтитула 5"/>
          <p:cNvSpPr>
            <a:spLocks noGrp="1"/>
          </p:cNvSpPr>
          <p:nvPr>
            <p:ph type="ftr" sz="quarter" idx="11"/>
          </p:nvPr>
        </p:nvSpPr>
        <p:spPr/>
        <p:txBody>
          <a:bodyPr/>
          <a:lstStyle/>
          <a:p>
            <a:r>
              <a:rPr lang="en-US" smtClean="0"/>
              <a:t>Footer Text</a:t>
            </a:r>
            <a:endParaRPr lang="en-US"/>
          </a:p>
        </p:txBody>
      </p:sp>
      <p:sp>
        <p:nvSpPr>
          <p:cNvPr id="7" name="Місце для номера слайда 6"/>
          <p:cNvSpPr>
            <a:spLocks noGrp="1"/>
          </p:cNvSpPr>
          <p:nvPr>
            <p:ph type="sldNum" sz="quarter" idx="12"/>
          </p:nvPr>
        </p:nvSpPr>
        <p:spPr/>
        <p:txBody>
          <a:bodyPr/>
          <a:lstStyle/>
          <a:p>
            <a:fld id="{BA9B540C-44DA-4F69-89C9-7C84606640D3}" type="slidenum">
              <a:rPr lang="en-US" smtClean="0"/>
              <a:pPr/>
              <a:t>‹№›</a:t>
            </a:fld>
            <a:endParaRPr lang="en-US"/>
          </a:p>
        </p:txBody>
      </p:sp>
    </p:spTree>
    <p:extLst>
      <p:ext uri="{BB962C8B-B14F-4D97-AF65-F5344CB8AC3E}">
        <p14:creationId xmlns:p14="http://schemas.microsoft.com/office/powerpoint/2010/main" val="4065475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uk-UA" smtClean="0"/>
              <a:t>Зразок заголовка</a:t>
            </a:r>
            <a:endParaRPr lang="uk-UA"/>
          </a:p>
        </p:txBody>
      </p:sp>
      <p:sp>
        <p:nvSpPr>
          <p:cNvPr id="3" name="Місце для зображення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Місце для дати 4"/>
          <p:cNvSpPr>
            <a:spLocks noGrp="1"/>
          </p:cNvSpPr>
          <p:nvPr>
            <p:ph type="dt" sz="half" idx="10"/>
          </p:nvPr>
        </p:nvSpPr>
        <p:spPr/>
        <p:txBody>
          <a:bodyPr/>
          <a:lstStyle/>
          <a:p>
            <a:fld id="{DC3B8377-21E3-4835-B75D-4E2847E2750F}" type="datetime1">
              <a:rPr lang="en-US" smtClean="0"/>
              <a:t>4/26/2024</a:t>
            </a:fld>
            <a:endParaRPr lang="en-US"/>
          </a:p>
        </p:txBody>
      </p:sp>
      <p:sp>
        <p:nvSpPr>
          <p:cNvPr id="6" name="Місце для нижнього колонтитула 5"/>
          <p:cNvSpPr>
            <a:spLocks noGrp="1"/>
          </p:cNvSpPr>
          <p:nvPr>
            <p:ph type="ftr" sz="quarter" idx="11"/>
          </p:nvPr>
        </p:nvSpPr>
        <p:spPr/>
        <p:txBody>
          <a:bodyPr/>
          <a:lstStyle/>
          <a:p>
            <a:r>
              <a:rPr lang="en-US" smtClean="0"/>
              <a:t>Footer Text</a:t>
            </a:r>
            <a:endParaRPr lang="en-US"/>
          </a:p>
        </p:txBody>
      </p:sp>
      <p:sp>
        <p:nvSpPr>
          <p:cNvPr id="7" name="Місце для номера слайда 6"/>
          <p:cNvSpPr>
            <a:spLocks noGrp="1"/>
          </p:cNvSpPr>
          <p:nvPr>
            <p:ph type="sldNum" sz="quarter" idx="12"/>
          </p:nvPr>
        </p:nvSpPr>
        <p:spPr/>
        <p:txBody>
          <a:bodyPr/>
          <a:lstStyle/>
          <a:p>
            <a:fld id="{BA9B540C-44DA-4F69-89C9-7C84606640D3}" type="slidenum">
              <a:rPr lang="en-US" smtClean="0"/>
              <a:pPr/>
              <a:t>‹№›</a:t>
            </a:fld>
            <a:endParaRPr lang="en-US"/>
          </a:p>
        </p:txBody>
      </p:sp>
    </p:spTree>
    <p:extLst>
      <p:ext uri="{BB962C8B-B14F-4D97-AF65-F5344CB8AC3E}">
        <p14:creationId xmlns:p14="http://schemas.microsoft.com/office/powerpoint/2010/main" val="3938851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uk-UA" smtClean="0"/>
              <a:t>Зразок заголовка</a:t>
            </a:r>
            <a:endParaRPr lang="uk-UA"/>
          </a:p>
        </p:txBody>
      </p:sp>
      <p:sp>
        <p:nvSpPr>
          <p:cNvPr id="3" name="Місце для тексту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C4986D-6BE9-4264-908F-02DB36FD8D6C}" type="datetime1">
              <a:rPr lang="en-US" smtClean="0"/>
              <a:t>4/26/2024</a:t>
            </a:fld>
            <a:endParaRPr lang="en-US" dirty="0"/>
          </a:p>
        </p:txBody>
      </p:sp>
      <p:sp>
        <p:nvSpPr>
          <p:cNvPr id="5" name="Місце для нижнього колонтитула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Footer Text</a:t>
            </a:r>
            <a:endParaRPr lang="en-US" dirty="0"/>
          </a:p>
        </p:txBody>
      </p:sp>
      <p:sp>
        <p:nvSpPr>
          <p:cNvPr id="6" name="Місце для номера слайда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9B540C-44DA-4F69-89C9-7C84606640D3}" type="slidenum">
              <a:rPr lang="en-US" smtClean="0"/>
              <a:pPr/>
              <a:t>‹№›</a:t>
            </a:fld>
            <a:endParaRPr lang="en-US" dirty="0"/>
          </a:p>
        </p:txBody>
      </p:sp>
    </p:spTree>
    <p:extLst>
      <p:ext uri="{BB962C8B-B14F-4D97-AF65-F5344CB8AC3E}">
        <p14:creationId xmlns:p14="http://schemas.microsoft.com/office/powerpoint/2010/main" val="791003300"/>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61"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922891A-BDD8-3996-E15C-F0A021C7113F}"/>
              </a:ext>
            </a:extLst>
          </p:cNvPr>
          <p:cNvSpPr>
            <a:spLocks noGrp="1"/>
          </p:cNvSpPr>
          <p:nvPr>
            <p:ph type="title"/>
          </p:nvPr>
        </p:nvSpPr>
        <p:spPr>
          <a:xfrm>
            <a:off x="7" y="1253067"/>
            <a:ext cx="12279080" cy="4986866"/>
          </a:xfrm>
        </p:spPr>
        <p:txBody>
          <a:bodyPr>
            <a:normAutofit/>
          </a:bodyPr>
          <a:lstStyle/>
          <a:p>
            <a:r>
              <a:rPr lang="ru-RU" sz="3200" b="1" dirty="0">
                <a:solidFill>
                  <a:schemeClr val="tx2">
                    <a:lumMod val="60000"/>
                    <a:lumOff val="40000"/>
                  </a:schemeClr>
                </a:solidFill>
                <a:latin typeface="Times New Roman" pitchFamily="18" charset="0"/>
                <a:cs typeface="Times New Roman" pitchFamily="18" charset="0"/>
              </a:rPr>
              <a:t>Тема 2.2. МІЖНАРОДНИЙ МАРКЕТИНГ </a:t>
            </a:r>
            <a:br>
              <a:rPr lang="ru-RU" sz="3200" b="1" dirty="0">
                <a:solidFill>
                  <a:schemeClr val="tx2">
                    <a:lumMod val="60000"/>
                    <a:lumOff val="40000"/>
                  </a:schemeClr>
                </a:solidFill>
                <a:latin typeface="Times New Roman" pitchFamily="18" charset="0"/>
                <a:cs typeface="Times New Roman" pitchFamily="18" charset="0"/>
              </a:rPr>
            </a:br>
            <a:r>
              <a:rPr lang="ru-RU" sz="3200" b="1" dirty="0">
                <a:solidFill>
                  <a:schemeClr val="bg2"/>
                </a:solidFill>
                <a:latin typeface="Times New Roman" pitchFamily="18" charset="0"/>
                <a:cs typeface="Times New Roman" pitchFamily="18" charset="0"/>
              </a:rPr>
              <a:t>1. </a:t>
            </a:r>
            <a:r>
              <a:rPr lang="ru-RU" sz="3200" b="1" dirty="0" err="1">
                <a:solidFill>
                  <a:schemeClr val="bg2"/>
                </a:solidFill>
                <a:latin typeface="Times New Roman" pitchFamily="18" charset="0"/>
                <a:cs typeface="Times New Roman" pitchFamily="18" charset="0"/>
              </a:rPr>
              <a:t>Поняття</a:t>
            </a:r>
            <a:r>
              <a:rPr lang="ru-RU" sz="3200" b="1" dirty="0">
                <a:solidFill>
                  <a:schemeClr val="bg2"/>
                </a:solidFill>
                <a:latin typeface="Times New Roman" pitchFamily="18" charset="0"/>
                <a:cs typeface="Times New Roman" pitchFamily="18" charset="0"/>
              </a:rPr>
              <a:t>, </a:t>
            </a:r>
            <a:r>
              <a:rPr lang="ru-RU" sz="3200" b="1" dirty="0" err="1">
                <a:solidFill>
                  <a:schemeClr val="bg2"/>
                </a:solidFill>
                <a:latin typeface="Times New Roman" pitchFamily="18" charset="0"/>
                <a:cs typeface="Times New Roman" pitchFamily="18" charset="0"/>
              </a:rPr>
              <a:t>зміст</a:t>
            </a:r>
            <a:r>
              <a:rPr lang="ru-RU" sz="3200" b="1" dirty="0">
                <a:solidFill>
                  <a:schemeClr val="bg2"/>
                </a:solidFill>
                <a:latin typeface="Times New Roman" pitchFamily="18" charset="0"/>
                <a:cs typeface="Times New Roman" pitchFamily="18" charset="0"/>
              </a:rPr>
              <a:t>, </a:t>
            </a:r>
            <a:r>
              <a:rPr lang="ru-RU" sz="3200" b="1" dirty="0" err="1">
                <a:solidFill>
                  <a:schemeClr val="bg2"/>
                </a:solidFill>
                <a:latin typeface="Times New Roman" pitchFamily="18" charset="0"/>
                <a:cs typeface="Times New Roman" pitchFamily="18" charset="0"/>
              </a:rPr>
              <a:t>специфіка</a:t>
            </a:r>
            <a:r>
              <a:rPr lang="ru-RU" sz="3200" b="1" dirty="0">
                <a:solidFill>
                  <a:schemeClr val="bg2"/>
                </a:solidFill>
                <a:latin typeface="Times New Roman" pitchFamily="18" charset="0"/>
                <a:cs typeface="Times New Roman" pitchFamily="18" charset="0"/>
              </a:rPr>
              <a:t> </a:t>
            </a:r>
            <a:r>
              <a:rPr lang="ru-RU" sz="3200" b="1" dirty="0" err="1">
                <a:solidFill>
                  <a:schemeClr val="bg2"/>
                </a:solidFill>
                <a:latin typeface="Times New Roman" pitchFamily="18" charset="0"/>
                <a:cs typeface="Times New Roman" pitchFamily="18" charset="0"/>
              </a:rPr>
              <a:t>міжнародного</a:t>
            </a:r>
            <a:r>
              <a:rPr lang="ru-RU" sz="3200" b="1" dirty="0">
                <a:solidFill>
                  <a:schemeClr val="bg2"/>
                </a:solidFill>
                <a:latin typeface="Times New Roman" pitchFamily="18" charset="0"/>
                <a:cs typeface="Times New Roman" pitchFamily="18" charset="0"/>
              </a:rPr>
              <a:t> маркетингу.</a:t>
            </a:r>
            <a:br>
              <a:rPr lang="ru-RU" sz="3200" b="1" dirty="0">
                <a:solidFill>
                  <a:schemeClr val="bg2"/>
                </a:solidFill>
                <a:latin typeface="Times New Roman" pitchFamily="18" charset="0"/>
                <a:cs typeface="Times New Roman" pitchFamily="18" charset="0"/>
              </a:rPr>
            </a:br>
            <a:r>
              <a:rPr lang="ru-RU" sz="3200" b="1" dirty="0">
                <a:solidFill>
                  <a:schemeClr val="bg2"/>
                </a:solidFill>
                <a:latin typeface="Times New Roman" pitchFamily="18" charset="0"/>
                <a:cs typeface="Times New Roman" pitchFamily="18" charset="0"/>
              </a:rPr>
              <a:t>2. </a:t>
            </a:r>
            <a:r>
              <a:rPr lang="ru-RU" sz="3200" b="1" dirty="0" err="1">
                <a:solidFill>
                  <a:schemeClr val="bg2"/>
                </a:solidFill>
                <a:latin typeface="Times New Roman" pitchFamily="18" charset="0"/>
                <a:cs typeface="Times New Roman" pitchFamily="18" charset="0"/>
              </a:rPr>
              <a:t>Особливості</a:t>
            </a:r>
            <a:r>
              <a:rPr lang="ru-RU" sz="3200" b="1" dirty="0">
                <a:solidFill>
                  <a:schemeClr val="bg2"/>
                </a:solidFill>
                <a:latin typeface="Times New Roman" pitchFamily="18" charset="0"/>
                <a:cs typeface="Times New Roman" pitchFamily="18" charset="0"/>
              </a:rPr>
              <a:t> </a:t>
            </a:r>
            <a:r>
              <a:rPr lang="ru-RU" sz="3200" b="1" dirty="0" err="1">
                <a:solidFill>
                  <a:schemeClr val="bg2"/>
                </a:solidFill>
                <a:latin typeface="Times New Roman" pitchFamily="18" charset="0"/>
                <a:cs typeface="Times New Roman" pitchFamily="18" charset="0"/>
              </a:rPr>
              <a:t>маркетингової</a:t>
            </a:r>
            <a:r>
              <a:rPr lang="ru-RU" sz="3200" b="1" dirty="0">
                <a:solidFill>
                  <a:schemeClr val="bg2"/>
                </a:solidFill>
                <a:latin typeface="Times New Roman" pitchFamily="18" charset="0"/>
                <a:cs typeface="Times New Roman" pitchFamily="18" charset="0"/>
              </a:rPr>
              <a:t> </a:t>
            </a:r>
            <a:r>
              <a:rPr lang="ru-RU" sz="3200" b="1" dirty="0" err="1">
                <a:solidFill>
                  <a:schemeClr val="bg2"/>
                </a:solidFill>
                <a:latin typeface="Times New Roman" pitchFamily="18" charset="0"/>
                <a:cs typeface="Times New Roman" pitchFamily="18" charset="0"/>
              </a:rPr>
              <a:t>діяльності</a:t>
            </a:r>
            <a:r>
              <a:rPr lang="ru-RU" sz="3200" b="1" dirty="0">
                <a:solidFill>
                  <a:schemeClr val="bg2"/>
                </a:solidFill>
                <a:latin typeface="Times New Roman" pitchFamily="18" charset="0"/>
                <a:cs typeface="Times New Roman" pitchFamily="18" charset="0"/>
              </a:rPr>
              <a:t> в </a:t>
            </a:r>
            <a:r>
              <a:rPr lang="ru-RU" sz="3200" b="1" dirty="0" err="1">
                <a:solidFill>
                  <a:schemeClr val="bg2"/>
                </a:solidFill>
                <a:latin typeface="Times New Roman" pitchFamily="18" charset="0"/>
                <a:cs typeface="Times New Roman" pitchFamily="18" charset="0"/>
              </a:rPr>
              <a:t>міжнародному</a:t>
            </a:r>
            <a:r>
              <a:rPr lang="ru-RU" sz="3200" b="1" dirty="0">
                <a:solidFill>
                  <a:schemeClr val="bg2"/>
                </a:solidFill>
                <a:latin typeface="Times New Roman" pitchFamily="18" charset="0"/>
                <a:cs typeface="Times New Roman" pitchFamily="18" charset="0"/>
              </a:rPr>
              <a:t> </a:t>
            </a:r>
            <a:r>
              <a:rPr lang="ru-RU" sz="3200" b="1" dirty="0" err="1">
                <a:solidFill>
                  <a:schemeClr val="bg2"/>
                </a:solidFill>
                <a:latin typeface="Times New Roman" pitchFamily="18" charset="0"/>
                <a:cs typeface="Times New Roman" pitchFamily="18" charset="0"/>
              </a:rPr>
              <a:t>середовищі</a:t>
            </a:r>
            <a:r>
              <a:rPr lang="ru-RU" sz="3200" b="1" dirty="0">
                <a:solidFill>
                  <a:schemeClr val="bg2"/>
                </a:solidFill>
                <a:latin typeface="Times New Roman" pitchFamily="18" charset="0"/>
                <a:cs typeface="Times New Roman" pitchFamily="18" charset="0"/>
              </a:rPr>
              <a:t>.</a:t>
            </a:r>
            <a:br>
              <a:rPr lang="ru-RU" sz="3200" b="1" dirty="0">
                <a:solidFill>
                  <a:schemeClr val="bg2"/>
                </a:solidFill>
                <a:latin typeface="Times New Roman" pitchFamily="18" charset="0"/>
                <a:cs typeface="Times New Roman" pitchFamily="18" charset="0"/>
              </a:rPr>
            </a:br>
            <a:r>
              <a:rPr lang="ru-RU" sz="3200" b="1" dirty="0">
                <a:solidFill>
                  <a:schemeClr val="bg2"/>
                </a:solidFill>
                <a:latin typeface="Times New Roman" pitchFamily="18" charset="0"/>
                <a:cs typeface="Times New Roman" pitchFamily="18" charset="0"/>
              </a:rPr>
              <a:t>3. </a:t>
            </a:r>
            <a:r>
              <a:rPr lang="ru-RU" sz="3200" b="1" dirty="0" err="1">
                <a:solidFill>
                  <a:schemeClr val="bg2"/>
                </a:solidFill>
                <a:latin typeface="Times New Roman" pitchFamily="18" charset="0"/>
                <a:cs typeface="Times New Roman" pitchFamily="18" charset="0"/>
              </a:rPr>
              <a:t>Аналіз</a:t>
            </a:r>
            <a:r>
              <a:rPr lang="ru-RU" sz="3200" b="1" dirty="0">
                <a:solidFill>
                  <a:schemeClr val="bg2"/>
                </a:solidFill>
                <a:latin typeface="Times New Roman" pitchFamily="18" charset="0"/>
                <a:cs typeface="Times New Roman" pitchFamily="18" charset="0"/>
              </a:rPr>
              <a:t> </a:t>
            </a:r>
            <a:r>
              <a:rPr lang="ru-RU" sz="3200" b="1" dirty="0" err="1">
                <a:solidFill>
                  <a:schemeClr val="bg2"/>
                </a:solidFill>
                <a:latin typeface="Times New Roman" pitchFamily="18" charset="0"/>
                <a:cs typeface="Times New Roman" pitchFamily="18" charset="0"/>
              </a:rPr>
              <a:t>міжнародного</a:t>
            </a:r>
            <a:r>
              <a:rPr lang="ru-RU" sz="3200" b="1" dirty="0">
                <a:solidFill>
                  <a:schemeClr val="bg2"/>
                </a:solidFill>
                <a:latin typeface="Times New Roman" pitchFamily="18" charset="0"/>
                <a:cs typeface="Times New Roman" pitchFamily="18" charset="0"/>
              </a:rPr>
              <a:t> маркетингового </a:t>
            </a:r>
            <a:r>
              <a:rPr lang="ru-RU" sz="3200" b="1" dirty="0" err="1">
                <a:solidFill>
                  <a:schemeClr val="bg2"/>
                </a:solidFill>
                <a:latin typeface="Times New Roman" pitchFamily="18" charset="0"/>
                <a:cs typeface="Times New Roman" pitchFamily="18" charset="0"/>
              </a:rPr>
              <a:t>середовища</a:t>
            </a:r>
            <a:r>
              <a:rPr lang="ru-RU" sz="3200" b="1" dirty="0">
                <a:solidFill>
                  <a:schemeClr val="bg2"/>
                </a:solidFill>
                <a:latin typeface="Times New Roman" pitchFamily="18" charset="0"/>
                <a:cs typeface="Times New Roman" pitchFamily="18" charset="0"/>
              </a:rPr>
              <a:t>.</a:t>
            </a:r>
            <a:r>
              <a:rPr lang="ru-RU" sz="3200" b="1" dirty="0">
                <a:solidFill>
                  <a:schemeClr val="tx2">
                    <a:lumMod val="60000"/>
                    <a:lumOff val="40000"/>
                  </a:schemeClr>
                </a:solidFill>
                <a:latin typeface="Times New Roman" pitchFamily="18" charset="0"/>
                <a:cs typeface="Times New Roman" pitchFamily="18" charset="0"/>
              </a:rPr>
              <a:t/>
            </a:r>
            <a:br>
              <a:rPr lang="ru-RU" sz="3200" b="1" dirty="0">
                <a:solidFill>
                  <a:schemeClr val="tx2">
                    <a:lumMod val="60000"/>
                    <a:lumOff val="40000"/>
                  </a:schemeClr>
                </a:solidFill>
                <a:latin typeface="Times New Roman" pitchFamily="18" charset="0"/>
                <a:cs typeface="Times New Roman" pitchFamily="18" charset="0"/>
              </a:rPr>
            </a:br>
            <a:r>
              <a:rPr lang="uk-UA" sz="2000" dirty="0" smtClean="0">
                <a:latin typeface="Times New Roman" pitchFamily="18" charset="0"/>
                <a:cs typeface="Times New Roman" pitchFamily="18" charset="0"/>
              </a:rPr>
              <a:t/>
            </a:r>
            <a:br>
              <a:rPr lang="uk-UA" sz="2000" dirty="0" smtClean="0">
                <a:latin typeface="Times New Roman" pitchFamily="18" charset="0"/>
                <a:cs typeface="Times New Roman" pitchFamily="18" charset="0"/>
              </a:rPr>
            </a:br>
            <a:endParaRPr lang="uk-UA" sz="2000" dirty="0">
              <a:latin typeface="Times New Roman" pitchFamily="18" charset="0"/>
              <a:cs typeface="Times New Roman" pitchFamily="18" charset="0"/>
            </a:endParaRPr>
          </a:p>
        </p:txBody>
      </p:sp>
      <p:sp>
        <p:nvSpPr>
          <p:cNvPr id="3" name="Заголовок 1">
            <a:extLst>
              <a:ext uri="{FF2B5EF4-FFF2-40B4-BE49-F238E27FC236}">
                <a16:creationId xmlns:a16="http://schemas.microsoft.com/office/drawing/2014/main" xmlns="" id="{39F26C30-9404-6602-8E95-9BB8AEDFA0B4}"/>
              </a:ext>
            </a:extLst>
          </p:cNvPr>
          <p:cNvSpPr txBox="1">
            <a:spLocks/>
          </p:cNvSpPr>
          <p:nvPr/>
        </p:nvSpPr>
        <p:spPr>
          <a:xfrm>
            <a:off x="1839687" y="3657990"/>
            <a:ext cx="10178147" cy="189372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5400" kern="1200">
                <a:solidFill>
                  <a:schemeClr val="bg1"/>
                </a:solidFill>
                <a:latin typeface="+mj-lt"/>
                <a:ea typeface="+mj-ea"/>
                <a:cs typeface="+mj-cs"/>
              </a:defRPr>
            </a:lvl1pPr>
          </a:lstStyle>
          <a:p>
            <a:pPr algn="r"/>
            <a:endParaRPr lang="en-US" sz="2600" dirty="0"/>
          </a:p>
        </p:txBody>
      </p:sp>
    </p:spTree>
    <p:extLst>
      <p:ext uri="{BB962C8B-B14F-4D97-AF65-F5344CB8AC3E}">
        <p14:creationId xmlns:p14="http://schemas.microsoft.com/office/powerpoint/2010/main" val="38887835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sz="quarter" idx="10"/>
          </p:nvPr>
        </p:nvSpPr>
        <p:spPr>
          <a:xfrm>
            <a:off x="160867" y="152401"/>
            <a:ext cx="11696186" cy="5618166"/>
          </a:xfrm>
        </p:spPr>
        <p:txBody>
          <a:bodyPr>
            <a:normAutofit fontScale="92500" lnSpcReduction="20000"/>
          </a:bodyPr>
          <a:lstStyle/>
          <a:p>
            <a:pPr marL="0" indent="0" algn="ctr">
              <a:buNone/>
            </a:pPr>
            <a:r>
              <a:rPr lang="uk-UA" i="1" u="sng" dirty="0">
                <a:solidFill>
                  <a:srgbClr val="FF0000"/>
                </a:solidFill>
                <a:latin typeface="Times New Roman" pitchFamily="18" charset="0"/>
                <a:cs typeface="Times New Roman" pitchFamily="18" charset="0"/>
              </a:rPr>
              <a:t>Особливості міжнародного маркетингу</a:t>
            </a:r>
          </a:p>
          <a:p>
            <a:pPr marL="0" indent="0" algn="ctr">
              <a:buNone/>
            </a:pPr>
            <a:r>
              <a:rPr lang="uk-UA" b="0" dirty="0">
                <a:latin typeface="Times New Roman" pitchFamily="18" charset="0"/>
                <a:cs typeface="Times New Roman" pitchFamily="18" charset="0"/>
              </a:rPr>
              <a:t>Вихід на закордонний ринок має свої нюанси</a:t>
            </a:r>
            <a:r>
              <a:rPr lang="uk-UA" b="0" dirty="0" smtClean="0">
                <a:latin typeface="Times New Roman" pitchFamily="18" charset="0"/>
                <a:cs typeface="Times New Roman" pitchFamily="18" charset="0"/>
              </a:rPr>
              <a:t>:</a:t>
            </a:r>
            <a:endParaRPr lang="uk-UA" b="0" dirty="0">
              <a:latin typeface="Times New Roman" pitchFamily="18" charset="0"/>
              <a:cs typeface="Times New Roman" pitchFamily="18" charset="0"/>
            </a:endParaRPr>
          </a:p>
          <a:p>
            <a:pPr marL="0" indent="342900" algn="ctr">
              <a:lnSpc>
                <a:spcPct val="120000"/>
              </a:lnSpc>
              <a:spcBef>
                <a:spcPts val="0"/>
              </a:spcBef>
            </a:pPr>
            <a:r>
              <a:rPr lang="uk-UA" b="0" dirty="0">
                <a:latin typeface="Times New Roman" pitchFamily="18" charset="0"/>
                <a:cs typeface="Times New Roman" pitchFamily="18" charset="0"/>
              </a:rPr>
              <a:t>Виникає необхідність у тих інструментах комунікації, які будуть ефективними в певній країні з урахуванням ментальності, реалій, законів.</a:t>
            </a:r>
          </a:p>
          <a:p>
            <a:pPr marL="0" indent="342900" algn="ctr">
              <a:lnSpc>
                <a:spcPct val="120000"/>
              </a:lnSpc>
              <a:spcBef>
                <a:spcPts val="0"/>
              </a:spcBef>
            </a:pPr>
            <a:r>
              <a:rPr lang="uk-UA" b="0" dirty="0">
                <a:latin typeface="Times New Roman" pitchFamily="18" charset="0"/>
                <a:cs typeface="Times New Roman" pitchFamily="18" charset="0"/>
              </a:rPr>
              <a:t>Вимоги до якості товарів і сервісу підвищуються.</a:t>
            </a:r>
          </a:p>
          <a:p>
            <a:pPr marL="0" indent="342900" algn="ctr">
              <a:lnSpc>
                <a:spcPct val="120000"/>
              </a:lnSpc>
              <a:spcBef>
                <a:spcPts val="0"/>
              </a:spcBef>
            </a:pPr>
            <a:r>
              <a:rPr lang="uk-UA" b="0" dirty="0">
                <a:latin typeface="Times New Roman" pitchFamily="18" charset="0"/>
                <a:cs typeface="Times New Roman" pitchFamily="18" charset="0"/>
              </a:rPr>
              <a:t>Віддалене розташування вносить певні складнощі у контроль та моніторинг, а також зростають ризики.</a:t>
            </a:r>
          </a:p>
          <a:p>
            <a:pPr marL="0" indent="342900" algn="ctr">
              <a:lnSpc>
                <a:spcPct val="120000"/>
              </a:lnSpc>
              <a:spcBef>
                <a:spcPts val="0"/>
              </a:spcBef>
            </a:pPr>
            <a:r>
              <a:rPr lang="uk-UA" b="0" dirty="0">
                <a:latin typeface="Times New Roman" pitchFamily="18" charset="0"/>
                <a:cs typeface="Times New Roman" pitchFamily="18" charset="0"/>
              </a:rPr>
              <a:t>У світі надлишок товарів і послуг, тому все важче запропонувати новації.</a:t>
            </a:r>
          </a:p>
          <a:p>
            <a:pPr marL="0" indent="342900" algn="ctr">
              <a:lnSpc>
                <a:spcPct val="120000"/>
              </a:lnSpc>
              <a:spcBef>
                <a:spcPts val="0"/>
              </a:spcBef>
            </a:pPr>
            <a:r>
              <a:rPr lang="uk-UA" b="0" dirty="0">
                <a:latin typeface="Times New Roman" pitchFamily="18" charset="0"/>
                <a:cs typeface="Times New Roman" pitchFamily="18" charset="0"/>
              </a:rPr>
              <a:t>Відбувається адаптація до нових реалій.</a:t>
            </a:r>
          </a:p>
        </p:txBody>
      </p:sp>
    </p:spTree>
    <p:extLst>
      <p:ext uri="{BB962C8B-B14F-4D97-AF65-F5344CB8AC3E}">
        <p14:creationId xmlns:p14="http://schemas.microsoft.com/office/powerpoint/2010/main" val="31702388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875" y="1245129"/>
            <a:ext cx="5191125" cy="471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5751" y="1218183"/>
            <a:ext cx="4531784" cy="4768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0486" y="6057900"/>
            <a:ext cx="58023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0272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sz="quarter" idx="10"/>
          </p:nvPr>
        </p:nvSpPr>
        <p:spPr>
          <a:xfrm>
            <a:off x="135467" y="296333"/>
            <a:ext cx="11721586" cy="5474233"/>
          </a:xfrm>
        </p:spPr>
        <p:txBody>
          <a:bodyPr>
            <a:normAutofit fontScale="92500"/>
          </a:bodyPr>
          <a:lstStyle/>
          <a:p>
            <a:pPr marL="0" indent="0">
              <a:buNone/>
            </a:pPr>
            <a:r>
              <a:rPr lang="ru-RU" dirty="0">
                <a:solidFill>
                  <a:srgbClr val="FF0000"/>
                </a:solidFill>
                <a:latin typeface="Times New Roman" pitchFamily="18" charset="0"/>
                <a:cs typeface="Times New Roman" pitchFamily="18" charset="0"/>
              </a:rPr>
              <a:t>3. </a:t>
            </a:r>
            <a:r>
              <a:rPr lang="ru-RU" dirty="0" err="1">
                <a:solidFill>
                  <a:srgbClr val="FF0000"/>
                </a:solidFill>
                <a:latin typeface="Times New Roman" pitchFamily="18" charset="0"/>
                <a:cs typeface="Times New Roman" pitchFamily="18" charset="0"/>
              </a:rPr>
              <a:t>Аналіз</a:t>
            </a:r>
            <a:r>
              <a:rPr lang="ru-RU" dirty="0">
                <a:solidFill>
                  <a:srgbClr val="FF0000"/>
                </a:solidFill>
                <a:latin typeface="Times New Roman" pitchFamily="18" charset="0"/>
                <a:cs typeface="Times New Roman" pitchFamily="18" charset="0"/>
              </a:rPr>
              <a:t> </a:t>
            </a:r>
            <a:r>
              <a:rPr lang="ru-RU" dirty="0" err="1">
                <a:solidFill>
                  <a:srgbClr val="FF0000"/>
                </a:solidFill>
                <a:latin typeface="Times New Roman" pitchFamily="18" charset="0"/>
                <a:cs typeface="Times New Roman" pitchFamily="18" charset="0"/>
              </a:rPr>
              <a:t>міжнародного</a:t>
            </a:r>
            <a:r>
              <a:rPr lang="ru-RU" dirty="0">
                <a:solidFill>
                  <a:srgbClr val="FF0000"/>
                </a:solidFill>
                <a:latin typeface="Times New Roman" pitchFamily="18" charset="0"/>
                <a:cs typeface="Times New Roman" pitchFamily="18" charset="0"/>
              </a:rPr>
              <a:t> маркетингового </a:t>
            </a:r>
            <a:r>
              <a:rPr lang="ru-RU" dirty="0" err="1">
                <a:solidFill>
                  <a:srgbClr val="FF0000"/>
                </a:solidFill>
                <a:latin typeface="Times New Roman" pitchFamily="18" charset="0"/>
                <a:cs typeface="Times New Roman" pitchFamily="18" charset="0"/>
              </a:rPr>
              <a:t>середовища</a:t>
            </a:r>
            <a:r>
              <a:rPr lang="ru-RU" dirty="0" smtClean="0">
                <a:solidFill>
                  <a:srgbClr val="FF0000"/>
                </a:solidFill>
                <a:latin typeface="Times New Roman" pitchFamily="18" charset="0"/>
                <a:cs typeface="Times New Roman" pitchFamily="18" charset="0"/>
              </a:rPr>
              <a:t>.</a:t>
            </a:r>
          </a:p>
          <a:p>
            <a:pPr marL="0" indent="457200" algn="just">
              <a:lnSpc>
                <a:spcPct val="110000"/>
              </a:lnSpc>
              <a:spcBef>
                <a:spcPts val="0"/>
              </a:spcBef>
              <a:buNone/>
            </a:pPr>
            <a:r>
              <a:rPr lang="ru-RU" sz="1800" i="1" u="sng" dirty="0" err="1">
                <a:latin typeface="Times New Roman" pitchFamily="18" charset="0"/>
                <a:cs typeface="Times New Roman" pitchFamily="18" charset="0"/>
              </a:rPr>
              <a:t>Міжнародне</a:t>
            </a:r>
            <a:r>
              <a:rPr lang="ru-RU" sz="1800" i="1" u="sng" dirty="0">
                <a:latin typeface="Times New Roman" pitchFamily="18" charset="0"/>
                <a:cs typeface="Times New Roman" pitchFamily="18" charset="0"/>
              </a:rPr>
              <a:t> </a:t>
            </a:r>
            <a:r>
              <a:rPr lang="ru-RU" sz="1800" i="1" u="sng" dirty="0" err="1">
                <a:latin typeface="Times New Roman" pitchFamily="18" charset="0"/>
                <a:cs typeface="Times New Roman" pitchFamily="18" charset="0"/>
              </a:rPr>
              <a:t>маркетингове</a:t>
            </a:r>
            <a:r>
              <a:rPr lang="ru-RU" sz="1800" i="1" u="sng" dirty="0">
                <a:latin typeface="Times New Roman" pitchFamily="18" charset="0"/>
                <a:cs typeface="Times New Roman" pitchFamily="18" charset="0"/>
              </a:rPr>
              <a:t> </a:t>
            </a:r>
            <a:r>
              <a:rPr lang="ru-RU" sz="1800" i="1" u="sng" dirty="0" err="1">
                <a:latin typeface="Times New Roman" pitchFamily="18" charset="0"/>
                <a:cs typeface="Times New Roman" pitchFamily="18" charset="0"/>
              </a:rPr>
              <a:t>дослідження</a:t>
            </a:r>
            <a:r>
              <a:rPr lang="ru-RU" sz="1800" i="1" u="sng" dirty="0">
                <a:latin typeface="Times New Roman" pitchFamily="18" charset="0"/>
                <a:cs typeface="Times New Roman" pitchFamily="18" charset="0"/>
              </a:rPr>
              <a:t> </a:t>
            </a:r>
            <a:r>
              <a:rPr lang="ru-RU" sz="1800" b="0" dirty="0">
                <a:latin typeface="Times New Roman" pitchFamily="18" charset="0"/>
                <a:cs typeface="Times New Roman" pitchFamily="18" charset="0"/>
              </a:rPr>
              <a:t>— </a:t>
            </a:r>
            <a:r>
              <a:rPr lang="ru-RU" sz="1800" b="0" dirty="0" err="1">
                <a:latin typeface="Times New Roman" pitchFamily="18" charset="0"/>
                <a:cs typeface="Times New Roman" pitchFamily="18" charset="0"/>
              </a:rPr>
              <a:t>це</a:t>
            </a:r>
            <a:r>
              <a:rPr lang="ru-RU" sz="1800" b="0" dirty="0">
                <a:latin typeface="Times New Roman" pitchFamily="18" charset="0"/>
                <a:cs typeface="Times New Roman" pitchFamily="18" charset="0"/>
              </a:rPr>
              <a:t> система </a:t>
            </a:r>
            <a:r>
              <a:rPr lang="ru-RU" sz="1800" b="0" dirty="0" err="1">
                <a:latin typeface="Times New Roman" pitchFamily="18" charset="0"/>
                <a:cs typeface="Times New Roman" pitchFamily="18" charset="0"/>
              </a:rPr>
              <a:t>збору</a:t>
            </a:r>
            <a:r>
              <a:rPr lang="ru-RU" sz="1800" b="0" dirty="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обробки</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аналізу</a:t>
            </a:r>
            <a:r>
              <a:rPr lang="ru-RU" sz="1800" b="0" dirty="0" smtClean="0">
                <a:latin typeface="Times New Roman" pitchFamily="18" charset="0"/>
                <a:cs typeface="Times New Roman" pitchFamily="18" charset="0"/>
              </a:rPr>
              <a:t> </a:t>
            </a:r>
            <a:r>
              <a:rPr lang="ru-RU" sz="1800" b="0" dirty="0">
                <a:latin typeface="Times New Roman" pitchFamily="18" charset="0"/>
                <a:cs typeface="Times New Roman" pitchFamily="18" charset="0"/>
              </a:rPr>
              <a:t>та </a:t>
            </a:r>
            <a:r>
              <a:rPr lang="ru-RU" sz="1800" b="0" dirty="0" err="1">
                <a:latin typeface="Times New Roman" pitchFamily="18" charset="0"/>
                <a:cs typeface="Times New Roman" pitchFamily="18" charset="0"/>
              </a:rPr>
              <a:t>прогнозування</a:t>
            </a:r>
            <a:r>
              <a:rPr lang="ru-RU" sz="1800" b="0" dirty="0">
                <a:latin typeface="Times New Roman" pitchFamily="18" charset="0"/>
                <a:cs typeface="Times New Roman" pitchFamily="18" charset="0"/>
              </a:rPr>
              <a:t> </a:t>
            </a:r>
            <a:r>
              <a:rPr lang="ru-RU" sz="1800" b="0" dirty="0" err="1">
                <a:latin typeface="Times New Roman" pitchFamily="18" charset="0"/>
                <a:cs typeface="Times New Roman" pitchFamily="18" charset="0"/>
              </a:rPr>
              <a:t>даних</a:t>
            </a:r>
            <a:r>
              <a:rPr lang="ru-RU" sz="1800" b="0" dirty="0">
                <a:latin typeface="Times New Roman" pitchFamily="18" charset="0"/>
                <a:cs typeface="Times New Roman" pitchFamily="18" charset="0"/>
              </a:rPr>
              <a:t>, </a:t>
            </a:r>
            <a:r>
              <a:rPr lang="ru-RU" sz="1800" b="0" dirty="0" err="1">
                <a:latin typeface="Times New Roman" pitchFamily="18" charset="0"/>
                <a:cs typeface="Times New Roman" pitchFamily="18" charset="0"/>
              </a:rPr>
              <a:t>необхідних</a:t>
            </a:r>
            <a:r>
              <a:rPr lang="ru-RU" sz="1800" b="0" dirty="0">
                <a:latin typeface="Times New Roman" pitchFamily="18" charset="0"/>
                <a:cs typeface="Times New Roman" pitchFamily="18" charset="0"/>
              </a:rPr>
              <a:t> для </a:t>
            </a:r>
            <a:r>
              <a:rPr lang="ru-RU" sz="1800" b="0" dirty="0" err="1">
                <a:latin typeface="Times New Roman" pitchFamily="18" charset="0"/>
                <a:cs typeface="Times New Roman" pitchFamily="18" charset="0"/>
              </a:rPr>
              <a:t>прийняття</a:t>
            </a:r>
            <a:r>
              <a:rPr lang="ru-RU" sz="1800" b="0" dirty="0">
                <a:latin typeface="Times New Roman" pitchFamily="18" charset="0"/>
                <a:cs typeface="Times New Roman" pitchFamily="18" charset="0"/>
              </a:rPr>
              <a:t> </a:t>
            </a:r>
            <a:r>
              <a:rPr lang="ru-RU" sz="1800" b="0" dirty="0" err="1">
                <a:latin typeface="Times New Roman" pitchFamily="18" charset="0"/>
                <a:cs typeface="Times New Roman" pitchFamily="18" charset="0"/>
              </a:rPr>
              <a:t>рішень</a:t>
            </a:r>
            <a:r>
              <a:rPr lang="ru-RU" sz="1800" b="0" dirty="0">
                <a:latin typeface="Times New Roman" pitchFamily="18" charset="0"/>
                <a:cs typeface="Times New Roman" pitchFamily="18" charset="0"/>
              </a:rPr>
              <a:t> </a:t>
            </a:r>
            <a:r>
              <a:rPr lang="ru-RU" sz="1800" b="0" dirty="0" smtClean="0">
                <a:latin typeface="Times New Roman" pitchFamily="18" charset="0"/>
                <a:cs typeface="Times New Roman" pitchFamily="18" charset="0"/>
              </a:rPr>
              <a:t>у </a:t>
            </a:r>
            <a:r>
              <a:rPr lang="ru-RU" sz="1800" b="0" dirty="0" err="1" smtClean="0">
                <a:latin typeface="Times New Roman" pitchFamily="18" charset="0"/>
                <a:cs typeface="Times New Roman" pitchFamily="18" charset="0"/>
              </a:rPr>
              <a:t>маркетинговій</a:t>
            </a:r>
            <a:r>
              <a:rPr lang="ru-RU" sz="1800" b="0" dirty="0" smtClean="0">
                <a:latin typeface="Times New Roman" pitchFamily="18" charset="0"/>
                <a:cs typeface="Times New Roman" pitchFamily="18" charset="0"/>
              </a:rPr>
              <a:t> </a:t>
            </a:r>
            <a:r>
              <a:rPr lang="ru-RU" sz="1800" b="0" dirty="0" err="1">
                <a:latin typeface="Times New Roman" pitchFamily="18" charset="0"/>
                <a:cs typeface="Times New Roman" pitchFamily="18" charset="0"/>
              </a:rPr>
              <a:t>діяльності</a:t>
            </a:r>
            <a:r>
              <a:rPr lang="ru-RU" sz="1800" b="0" dirty="0">
                <a:latin typeface="Times New Roman" pitchFamily="18" charset="0"/>
                <a:cs typeface="Times New Roman" pitchFamily="18" charset="0"/>
              </a:rPr>
              <a:t>.</a:t>
            </a:r>
          </a:p>
          <a:p>
            <a:pPr marL="0" indent="457200" algn="just">
              <a:lnSpc>
                <a:spcPct val="110000"/>
              </a:lnSpc>
              <a:spcBef>
                <a:spcPts val="0"/>
              </a:spcBef>
              <a:buNone/>
            </a:pPr>
            <a:r>
              <a:rPr lang="ru-RU" sz="1800" b="0" dirty="0">
                <a:latin typeface="Times New Roman" pitchFamily="18" charset="0"/>
                <a:cs typeface="Times New Roman" pitchFamily="18" charset="0"/>
              </a:rPr>
              <a:t>Метою будь-</a:t>
            </a:r>
            <a:r>
              <a:rPr lang="ru-RU" sz="1800" b="0" dirty="0" err="1">
                <a:latin typeface="Times New Roman" pitchFamily="18" charset="0"/>
                <a:cs typeface="Times New Roman" pitchFamily="18" charset="0"/>
              </a:rPr>
              <a:t>якого</a:t>
            </a:r>
            <a:r>
              <a:rPr lang="ru-RU" sz="1800" b="0" dirty="0">
                <a:latin typeface="Times New Roman" pitchFamily="18" charset="0"/>
                <a:cs typeface="Times New Roman" pitchFamily="18" charset="0"/>
              </a:rPr>
              <a:t> </a:t>
            </a:r>
            <a:r>
              <a:rPr lang="ru-RU" sz="1800" b="0" dirty="0" err="1">
                <a:latin typeface="Times New Roman" pitchFamily="18" charset="0"/>
                <a:cs typeface="Times New Roman" pitchFamily="18" charset="0"/>
              </a:rPr>
              <a:t>міжнародного</a:t>
            </a:r>
            <a:r>
              <a:rPr lang="ru-RU" sz="1800" b="0" dirty="0">
                <a:latin typeface="Times New Roman" pitchFamily="18" charset="0"/>
                <a:cs typeface="Times New Roman" pitchFamily="18" charset="0"/>
              </a:rPr>
              <a:t> маркетингового </a:t>
            </a:r>
            <a:r>
              <a:rPr lang="ru-RU" sz="1800" b="0" dirty="0" err="1">
                <a:latin typeface="Times New Roman" pitchFamily="18" charset="0"/>
                <a:cs typeface="Times New Roman" pitchFamily="18" charset="0"/>
              </a:rPr>
              <a:t>дослідження</a:t>
            </a:r>
            <a:r>
              <a:rPr lang="ru-RU" sz="1800" b="0" dirty="0">
                <a:latin typeface="Times New Roman" pitchFamily="18" charset="0"/>
                <a:cs typeface="Times New Roman" pitchFamily="18" charset="0"/>
              </a:rPr>
              <a:t> </a:t>
            </a:r>
            <a:r>
              <a:rPr lang="ru-RU" sz="1800" b="0" dirty="0" smtClean="0">
                <a:latin typeface="Times New Roman" pitchFamily="18" charset="0"/>
                <a:cs typeface="Times New Roman" pitchFamily="18" charset="0"/>
              </a:rPr>
              <a:t>є </a:t>
            </a:r>
            <a:r>
              <a:rPr lang="ru-RU" sz="1800" b="0" dirty="0" err="1" smtClean="0">
                <a:latin typeface="Times New Roman" pitchFamily="18" charset="0"/>
                <a:cs typeface="Times New Roman" pitchFamily="18" charset="0"/>
              </a:rPr>
              <a:t>зменшення</a:t>
            </a:r>
            <a:r>
              <a:rPr lang="ru-RU" sz="1800" b="0" dirty="0" smtClean="0">
                <a:latin typeface="Times New Roman" pitchFamily="18" charset="0"/>
                <a:cs typeface="Times New Roman" pitchFamily="18" charset="0"/>
              </a:rPr>
              <a:t> </a:t>
            </a:r>
            <a:r>
              <a:rPr lang="ru-RU" sz="1800" b="0" dirty="0" err="1">
                <a:latin typeface="Times New Roman" pitchFamily="18" charset="0"/>
                <a:cs typeface="Times New Roman" pitchFamily="18" charset="0"/>
              </a:rPr>
              <a:t>ризику</a:t>
            </a:r>
            <a:r>
              <a:rPr lang="ru-RU" sz="1800" b="0" dirty="0">
                <a:latin typeface="Times New Roman" pitchFamily="18" charset="0"/>
                <a:cs typeface="Times New Roman" pitchFamily="18" charset="0"/>
              </a:rPr>
              <a:t> </a:t>
            </a:r>
            <a:r>
              <a:rPr lang="ru-RU" sz="1800" b="0" dirty="0" err="1">
                <a:latin typeface="Times New Roman" pitchFamily="18" charset="0"/>
                <a:cs typeface="Times New Roman" pitchFamily="18" charset="0"/>
              </a:rPr>
              <a:t>від</a:t>
            </a:r>
            <a:r>
              <a:rPr lang="ru-RU" sz="1800" b="0" dirty="0">
                <a:latin typeface="Times New Roman" pitchFamily="18" charset="0"/>
                <a:cs typeface="Times New Roman" pitchFamily="18" charset="0"/>
              </a:rPr>
              <a:t> </a:t>
            </a:r>
            <a:r>
              <a:rPr lang="ru-RU" sz="1800" b="0" dirty="0" err="1">
                <a:latin typeface="Times New Roman" pitchFamily="18" charset="0"/>
                <a:cs typeface="Times New Roman" pitchFamily="18" charset="0"/>
              </a:rPr>
              <a:t>рішень</a:t>
            </a:r>
            <a:r>
              <a:rPr lang="ru-RU" sz="1800" b="0" dirty="0">
                <a:latin typeface="Times New Roman" pitchFamily="18" charset="0"/>
                <a:cs typeface="Times New Roman" pitchFamily="18" charset="0"/>
              </a:rPr>
              <a:t> </a:t>
            </a:r>
            <a:r>
              <a:rPr lang="ru-RU" sz="1800" b="0" dirty="0" err="1">
                <a:latin typeface="Times New Roman" pitchFamily="18" charset="0"/>
                <a:cs typeface="Times New Roman" pitchFamily="18" charset="0"/>
              </a:rPr>
              <a:t>стосовно</a:t>
            </a:r>
            <a:r>
              <a:rPr lang="ru-RU" sz="1800" b="0" dirty="0">
                <a:latin typeface="Times New Roman" pitchFamily="18" charset="0"/>
                <a:cs typeface="Times New Roman" pitchFamily="18" charset="0"/>
              </a:rPr>
              <a:t> </a:t>
            </a:r>
            <a:r>
              <a:rPr lang="ru-RU" sz="1800" b="0" dirty="0" err="1">
                <a:latin typeface="Times New Roman" pitchFamily="18" charset="0"/>
                <a:cs typeface="Times New Roman" pitchFamily="18" charset="0"/>
              </a:rPr>
              <a:t>міжнародної</a:t>
            </a:r>
            <a:r>
              <a:rPr lang="ru-RU" sz="1800" b="0" dirty="0">
                <a:latin typeface="Times New Roman" pitchFamily="18" charset="0"/>
                <a:cs typeface="Times New Roman" pitchFamily="18" charset="0"/>
              </a:rPr>
              <a:t> </a:t>
            </a:r>
            <a:r>
              <a:rPr lang="ru-RU" sz="1800" b="0" dirty="0" err="1">
                <a:latin typeface="Times New Roman" pitchFamily="18" charset="0"/>
                <a:cs typeface="Times New Roman" pitchFamily="18" charset="0"/>
              </a:rPr>
              <a:t>активності</a:t>
            </a:r>
            <a:r>
              <a:rPr lang="ru-RU" sz="1800" b="0" dirty="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фірми</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Мінімізація</a:t>
            </a:r>
            <a:r>
              <a:rPr lang="ru-RU" sz="1800" b="0" dirty="0" smtClean="0">
                <a:latin typeface="Times New Roman" pitchFamily="18" charset="0"/>
                <a:cs typeface="Times New Roman" pitchFamily="18" charset="0"/>
              </a:rPr>
              <a:t> </a:t>
            </a:r>
            <a:r>
              <a:rPr lang="ru-RU" sz="1800" b="0" dirty="0" err="1">
                <a:latin typeface="Times New Roman" pitchFamily="18" charset="0"/>
                <a:cs typeface="Times New Roman" pitchFamily="18" charset="0"/>
              </a:rPr>
              <a:t>ризику</a:t>
            </a:r>
            <a:r>
              <a:rPr lang="ru-RU" sz="1800" b="0" dirty="0">
                <a:latin typeface="Times New Roman" pitchFamily="18" charset="0"/>
                <a:cs typeface="Times New Roman" pitchFamily="18" charset="0"/>
              </a:rPr>
              <a:t> </a:t>
            </a:r>
            <a:r>
              <a:rPr lang="ru-RU" sz="1800" b="0" dirty="0" err="1">
                <a:latin typeface="Times New Roman" pitchFamily="18" charset="0"/>
                <a:cs typeface="Times New Roman" pitchFamily="18" charset="0"/>
              </a:rPr>
              <a:t>досягається</a:t>
            </a:r>
            <a:r>
              <a:rPr lang="ru-RU" sz="1800" b="0" dirty="0">
                <a:latin typeface="Times New Roman" pitchFamily="18" charset="0"/>
                <a:cs typeface="Times New Roman" pitchFamily="18" charset="0"/>
              </a:rPr>
              <a:t> на </a:t>
            </a:r>
            <a:r>
              <a:rPr lang="ru-RU" sz="1800" b="0" dirty="0" err="1">
                <a:latin typeface="Times New Roman" pitchFamily="18" charset="0"/>
                <a:cs typeface="Times New Roman" pitchFamily="18" charset="0"/>
              </a:rPr>
              <a:t>основі</a:t>
            </a:r>
            <a:r>
              <a:rPr lang="ru-RU" sz="1800" b="0" dirty="0">
                <a:latin typeface="Times New Roman" pitchFamily="18" charset="0"/>
                <a:cs typeface="Times New Roman" pitchFamily="18" charset="0"/>
              </a:rPr>
              <a:t> </a:t>
            </a:r>
            <a:r>
              <a:rPr lang="ru-RU" sz="1800" b="0" dirty="0" err="1">
                <a:latin typeface="Times New Roman" pitchFamily="18" charset="0"/>
                <a:cs typeface="Times New Roman" pitchFamily="18" charset="0"/>
              </a:rPr>
              <a:t>використання</a:t>
            </a:r>
            <a:r>
              <a:rPr lang="ru-RU" sz="1800" b="0" dirty="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висновків</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міжнародного</a:t>
            </a:r>
            <a:r>
              <a:rPr lang="ru-RU" sz="1800" b="0" dirty="0" smtClean="0">
                <a:latin typeface="Times New Roman" pitchFamily="18" charset="0"/>
                <a:cs typeface="Times New Roman" pitchFamily="18" charset="0"/>
              </a:rPr>
              <a:t> </a:t>
            </a:r>
            <a:r>
              <a:rPr lang="ru-RU" sz="1800" b="0" dirty="0">
                <a:latin typeface="Times New Roman" pitchFamily="18" charset="0"/>
                <a:cs typeface="Times New Roman" pitchFamily="18" charset="0"/>
              </a:rPr>
              <a:t>маркетингового </a:t>
            </a:r>
            <a:r>
              <a:rPr lang="ru-RU" sz="1800" b="0" dirty="0" err="1">
                <a:latin typeface="Times New Roman" pitchFamily="18" charset="0"/>
                <a:cs typeface="Times New Roman" pitchFamily="18" charset="0"/>
              </a:rPr>
              <a:t>дослідження</a:t>
            </a:r>
            <a:r>
              <a:rPr lang="ru-RU" sz="1800" b="0" dirty="0">
                <a:latin typeface="Times New Roman" pitchFamily="18" charset="0"/>
                <a:cs typeface="Times New Roman" pitchFamily="18" charset="0"/>
              </a:rPr>
              <a:t> в </a:t>
            </a:r>
            <a:r>
              <a:rPr lang="ru-RU" sz="1800" b="0" dirty="0" err="1">
                <a:latin typeface="Times New Roman" pitchFamily="18" charset="0"/>
                <a:cs typeface="Times New Roman" pitchFamily="18" charset="0"/>
              </a:rPr>
              <a:t>прийнятті</a:t>
            </a:r>
            <a:r>
              <a:rPr lang="ru-RU" sz="1800" b="0" dirty="0">
                <a:latin typeface="Times New Roman" pitchFamily="18" charset="0"/>
                <a:cs typeface="Times New Roman" pitchFamily="18" charset="0"/>
              </a:rPr>
              <a:t> </a:t>
            </a:r>
            <a:r>
              <a:rPr lang="ru-RU" sz="1800" b="0" dirty="0" err="1">
                <a:latin typeface="Times New Roman" pitchFamily="18" charset="0"/>
                <a:cs typeface="Times New Roman" pitchFamily="18" charset="0"/>
              </a:rPr>
              <a:t>рішень</a:t>
            </a:r>
            <a:r>
              <a:rPr lang="ru-RU" sz="1800" b="0" dirty="0">
                <a:latin typeface="Times New Roman" pitchFamily="18" charset="0"/>
                <a:cs typeface="Times New Roman" pitchFamily="18" charset="0"/>
              </a:rPr>
              <a:t>. </a:t>
            </a:r>
            <a:endParaRPr lang="ru-RU" sz="1800" b="0" dirty="0" smtClean="0">
              <a:latin typeface="Times New Roman" pitchFamily="18" charset="0"/>
              <a:cs typeface="Times New Roman" pitchFamily="18" charset="0"/>
            </a:endParaRPr>
          </a:p>
          <a:p>
            <a:pPr marL="0" indent="457200" algn="just">
              <a:lnSpc>
                <a:spcPct val="110000"/>
              </a:lnSpc>
              <a:spcBef>
                <a:spcPts val="0"/>
              </a:spcBef>
              <a:buNone/>
            </a:pPr>
            <a:r>
              <a:rPr lang="ru-RU" sz="1800" b="0" dirty="0" err="1" smtClean="0">
                <a:latin typeface="Times New Roman" pitchFamily="18" charset="0"/>
                <a:cs typeface="Times New Roman" pitchFamily="18" charset="0"/>
              </a:rPr>
              <a:t>Під</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висновками</a:t>
            </a:r>
            <a:r>
              <a:rPr lang="ru-RU" sz="1800" b="0" dirty="0" smtClean="0">
                <a:latin typeface="Times New Roman" pitchFamily="18" charset="0"/>
                <a:cs typeface="Times New Roman" pitchFamily="18" charset="0"/>
              </a:rPr>
              <a:t> </a:t>
            </a:r>
            <a:r>
              <a:rPr lang="ru-RU" sz="1800" b="0" dirty="0" err="1">
                <a:latin typeface="Times New Roman" pitchFamily="18" charset="0"/>
                <a:cs typeface="Times New Roman" pitchFamily="18" charset="0"/>
              </a:rPr>
              <a:t>міжнародного</a:t>
            </a:r>
            <a:r>
              <a:rPr lang="ru-RU" sz="1800" b="0" dirty="0">
                <a:latin typeface="Times New Roman" pitchFamily="18" charset="0"/>
                <a:cs typeface="Times New Roman" pitchFamily="18" charset="0"/>
              </a:rPr>
              <a:t> маркетингового </a:t>
            </a:r>
            <a:r>
              <a:rPr lang="ru-RU" sz="1800" b="0" dirty="0" err="1">
                <a:latin typeface="Times New Roman" pitchFamily="18" charset="0"/>
                <a:cs typeface="Times New Roman" pitchFamily="18" charset="0"/>
              </a:rPr>
              <a:t>дослідження</a:t>
            </a:r>
            <a:r>
              <a:rPr lang="ru-RU" sz="1800" b="0" dirty="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розуміється</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систематизована</a:t>
            </a:r>
            <a:r>
              <a:rPr lang="ru-RU" sz="1800" b="0" dirty="0" smtClean="0">
                <a:latin typeface="Times New Roman" pitchFamily="18" charset="0"/>
                <a:cs typeface="Times New Roman" pitchFamily="18" charset="0"/>
              </a:rPr>
              <a:t> </a:t>
            </a:r>
            <a:r>
              <a:rPr lang="ru-RU" sz="1800" b="0" dirty="0" err="1">
                <a:latin typeface="Times New Roman" pitchFamily="18" charset="0"/>
                <a:cs typeface="Times New Roman" pitchFamily="18" charset="0"/>
              </a:rPr>
              <a:t>інформація</a:t>
            </a:r>
            <a:r>
              <a:rPr lang="ru-RU" sz="1800" b="0" dirty="0">
                <a:latin typeface="Times New Roman" pitchFamily="18" charset="0"/>
                <a:cs typeface="Times New Roman" pitchFamily="18" charset="0"/>
              </a:rPr>
              <a:t> про стан та </a:t>
            </a:r>
            <a:r>
              <a:rPr lang="ru-RU" sz="1800" b="0" dirty="0" err="1">
                <a:latin typeface="Times New Roman" pitchFamily="18" charset="0"/>
                <a:cs typeface="Times New Roman" pitchFamily="18" charset="0"/>
              </a:rPr>
              <a:t>можливі</a:t>
            </a:r>
            <a:r>
              <a:rPr lang="ru-RU" sz="1800" b="0" dirty="0">
                <a:latin typeface="Times New Roman" pitchFamily="18" charset="0"/>
                <a:cs typeface="Times New Roman" pitchFamily="18" charset="0"/>
              </a:rPr>
              <a:t> </a:t>
            </a:r>
            <a:r>
              <a:rPr lang="ru-RU" sz="1800" b="0" dirty="0" err="1">
                <a:latin typeface="Times New Roman" pitchFamily="18" charset="0"/>
                <a:cs typeface="Times New Roman" pitchFamily="18" charset="0"/>
              </a:rPr>
              <a:t>варіанти</a:t>
            </a:r>
            <a:r>
              <a:rPr lang="ru-RU" sz="1800" b="0" dirty="0">
                <a:latin typeface="Times New Roman" pitchFamily="18" charset="0"/>
                <a:cs typeface="Times New Roman" pitchFamily="18" charset="0"/>
              </a:rPr>
              <a:t> </a:t>
            </a:r>
            <a:r>
              <a:rPr lang="ru-RU" sz="1800" b="0" dirty="0" err="1">
                <a:latin typeface="Times New Roman" pitchFamily="18" charset="0"/>
                <a:cs typeface="Times New Roman" pitchFamily="18" charset="0"/>
              </a:rPr>
              <a:t>розвитку</a:t>
            </a:r>
            <a:r>
              <a:rPr lang="ru-RU" sz="1800" b="0" dirty="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об’єкта</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дослідження</a:t>
            </a:r>
            <a:r>
              <a:rPr lang="ru-RU" sz="1800" b="0" dirty="0">
                <a:latin typeface="Times New Roman" pitchFamily="18" charset="0"/>
                <a:cs typeface="Times New Roman" pitchFamily="18" charset="0"/>
              </a:rPr>
              <a:t>. Стан </a:t>
            </a:r>
            <a:r>
              <a:rPr lang="ru-RU" sz="1800" b="0" dirty="0" err="1">
                <a:latin typeface="Times New Roman" pitchFamily="18" charset="0"/>
                <a:cs typeface="Times New Roman" pitchFamily="18" charset="0"/>
              </a:rPr>
              <a:t>інформації</a:t>
            </a:r>
            <a:r>
              <a:rPr lang="ru-RU" sz="1800" b="0" dirty="0">
                <a:latin typeface="Times New Roman" pitchFamily="18" charset="0"/>
                <a:cs typeface="Times New Roman" pitchFamily="18" charset="0"/>
              </a:rPr>
              <a:t> </a:t>
            </a:r>
            <a:r>
              <a:rPr lang="ru-RU" sz="1800" b="0" dirty="0" err="1">
                <a:latin typeface="Times New Roman" pitchFamily="18" charset="0"/>
                <a:cs typeface="Times New Roman" pitchFamily="18" charset="0"/>
              </a:rPr>
              <a:t>визначає</a:t>
            </a:r>
            <a:r>
              <a:rPr lang="ru-RU" sz="1800" b="0" dirty="0">
                <a:latin typeface="Times New Roman" pitchFamily="18" charset="0"/>
                <a:cs typeface="Times New Roman" pitchFamily="18" charset="0"/>
              </a:rPr>
              <a:t> </a:t>
            </a:r>
            <a:r>
              <a:rPr lang="ru-RU" sz="1800" b="0" dirty="0" err="1">
                <a:latin typeface="Times New Roman" pitchFamily="18" charset="0"/>
                <a:cs typeface="Times New Roman" pitchFamily="18" charset="0"/>
              </a:rPr>
              <a:t>ступінь</a:t>
            </a:r>
            <a:r>
              <a:rPr lang="ru-RU" sz="1800" b="0" dirty="0">
                <a:latin typeface="Times New Roman" pitchFamily="18" charset="0"/>
                <a:cs typeface="Times New Roman" pitchFamily="18" charset="0"/>
              </a:rPr>
              <a:t> </a:t>
            </a:r>
            <a:r>
              <a:rPr lang="ru-RU" sz="1800" b="0" dirty="0" err="1">
                <a:latin typeface="Times New Roman" pitchFamily="18" charset="0"/>
                <a:cs typeface="Times New Roman" pitchFamily="18" charset="0"/>
              </a:rPr>
              <a:t>обґрунтованості</a:t>
            </a:r>
            <a:r>
              <a:rPr lang="ru-RU" sz="1800" b="0" dirty="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міжнародного</a:t>
            </a:r>
            <a:r>
              <a:rPr lang="ru-RU" sz="1800" b="0" dirty="0" smtClean="0">
                <a:latin typeface="Times New Roman" pitchFamily="18" charset="0"/>
                <a:cs typeface="Times New Roman" pitchFamily="18" charset="0"/>
              </a:rPr>
              <a:t> маркетингового </a:t>
            </a:r>
            <a:r>
              <a:rPr lang="ru-RU" sz="1800" b="0" dirty="0" err="1">
                <a:latin typeface="Times New Roman" pitchFamily="18" charset="0"/>
                <a:cs typeface="Times New Roman" pitchFamily="18" charset="0"/>
              </a:rPr>
              <a:t>рішення</a:t>
            </a:r>
            <a:r>
              <a:rPr lang="ru-RU" sz="1800" b="0" dirty="0">
                <a:latin typeface="Times New Roman" pitchFamily="18" charset="0"/>
                <a:cs typeface="Times New Roman" pitchFamily="18" charset="0"/>
              </a:rPr>
              <a:t>.</a:t>
            </a:r>
          </a:p>
          <a:p>
            <a:pPr marL="0" indent="457200" algn="just">
              <a:lnSpc>
                <a:spcPct val="110000"/>
              </a:lnSpc>
              <a:spcBef>
                <a:spcPts val="0"/>
              </a:spcBef>
              <a:buNone/>
            </a:pPr>
            <a:r>
              <a:rPr lang="ru-RU" sz="1800" b="0" dirty="0">
                <a:latin typeface="Times New Roman" pitchFamily="18" charset="0"/>
                <a:cs typeface="Times New Roman" pitchFamily="18" charset="0"/>
              </a:rPr>
              <a:t>Для </a:t>
            </a:r>
            <a:r>
              <a:rPr lang="ru-RU" sz="1800" b="0" dirty="0" err="1">
                <a:latin typeface="Times New Roman" pitchFamily="18" charset="0"/>
                <a:cs typeface="Times New Roman" pitchFamily="18" charset="0"/>
              </a:rPr>
              <a:t>визначення</a:t>
            </a:r>
            <a:r>
              <a:rPr lang="ru-RU" sz="1800" b="0" dirty="0">
                <a:latin typeface="Times New Roman" pitchFamily="18" charset="0"/>
                <a:cs typeface="Times New Roman" pitchFamily="18" charset="0"/>
              </a:rPr>
              <a:t> </a:t>
            </a:r>
            <a:r>
              <a:rPr lang="ru-RU" sz="1800" b="0" dirty="0" err="1">
                <a:latin typeface="Times New Roman" pitchFamily="18" charset="0"/>
                <a:cs typeface="Times New Roman" pitchFamily="18" charset="0"/>
              </a:rPr>
              <a:t>якості</a:t>
            </a:r>
            <a:r>
              <a:rPr lang="ru-RU" sz="1800" b="0" dirty="0">
                <a:latin typeface="Times New Roman" pitchFamily="18" charset="0"/>
                <a:cs typeface="Times New Roman" pitchFamily="18" charset="0"/>
              </a:rPr>
              <a:t> та </a:t>
            </a:r>
            <a:r>
              <a:rPr lang="ru-RU" sz="1800" b="0" dirty="0" err="1">
                <a:latin typeface="Times New Roman" pitchFamily="18" charset="0"/>
                <a:cs typeface="Times New Roman" pitchFamily="18" charset="0"/>
              </a:rPr>
              <a:t>рівня</a:t>
            </a:r>
            <a:r>
              <a:rPr lang="ru-RU" sz="1800" b="0" dirty="0">
                <a:latin typeface="Times New Roman" pitchFamily="18" charset="0"/>
                <a:cs typeface="Times New Roman" pitchFamily="18" charset="0"/>
              </a:rPr>
              <a:t> </a:t>
            </a:r>
            <a:r>
              <a:rPr lang="ru-RU" sz="1800" b="0" dirty="0" err="1">
                <a:latin typeface="Times New Roman" pitchFamily="18" charset="0"/>
                <a:cs typeface="Times New Roman" pitchFamily="18" charset="0"/>
              </a:rPr>
              <a:t>забезпеченості</a:t>
            </a:r>
            <a:r>
              <a:rPr lang="ru-RU" sz="1800" b="0" dirty="0">
                <a:latin typeface="Times New Roman" pitchFamily="18" charset="0"/>
                <a:cs typeface="Times New Roman" pitchFamily="18" charset="0"/>
              </a:rPr>
              <a:t> </a:t>
            </a:r>
            <a:r>
              <a:rPr lang="ru-RU" sz="1800" b="0" dirty="0" err="1">
                <a:latin typeface="Times New Roman" pitchFamily="18" charset="0"/>
                <a:cs typeface="Times New Roman" pitchFamily="18" charset="0"/>
              </a:rPr>
              <a:t>інформацією</a:t>
            </a:r>
            <a:r>
              <a:rPr lang="ru-RU" sz="1800" b="0" dirty="0">
                <a:latin typeface="Times New Roman" pitchFamily="18" charset="0"/>
                <a:cs typeface="Times New Roman" pitchFamily="18" charset="0"/>
              </a:rPr>
              <a:t> </a:t>
            </a:r>
            <a:r>
              <a:rPr lang="ru-RU" sz="1800" b="0" dirty="0" smtClean="0">
                <a:latin typeface="Times New Roman" pitchFamily="18" charset="0"/>
                <a:cs typeface="Times New Roman" pitchFamily="18" charset="0"/>
              </a:rPr>
              <a:t>для </a:t>
            </a:r>
            <a:r>
              <a:rPr lang="ru-RU" sz="1800" b="0" dirty="0" err="1" smtClean="0">
                <a:latin typeface="Times New Roman" pitchFamily="18" charset="0"/>
                <a:cs typeface="Times New Roman" pitchFamily="18" charset="0"/>
              </a:rPr>
              <a:t>прийняття</a:t>
            </a:r>
            <a:r>
              <a:rPr lang="ru-RU" sz="1800" b="0" dirty="0" smtClean="0">
                <a:latin typeface="Times New Roman" pitchFamily="18" charset="0"/>
                <a:cs typeface="Times New Roman" pitchFamily="18" charset="0"/>
              </a:rPr>
              <a:t> </a:t>
            </a:r>
            <a:r>
              <a:rPr lang="ru-RU" sz="1800" b="0" dirty="0" err="1">
                <a:latin typeface="Times New Roman" pitchFamily="18" charset="0"/>
                <a:cs typeface="Times New Roman" pitchFamily="18" charset="0"/>
              </a:rPr>
              <a:t>міжнародних</a:t>
            </a:r>
            <a:r>
              <a:rPr lang="ru-RU" sz="1800" b="0" dirty="0">
                <a:latin typeface="Times New Roman" pitchFamily="18" charset="0"/>
                <a:cs typeface="Times New Roman" pitchFamily="18" charset="0"/>
              </a:rPr>
              <a:t> </a:t>
            </a:r>
            <a:r>
              <a:rPr lang="ru-RU" sz="1800" b="0" dirty="0" err="1">
                <a:latin typeface="Times New Roman" pitchFamily="18" charset="0"/>
                <a:cs typeface="Times New Roman" pitchFamily="18" charset="0"/>
              </a:rPr>
              <a:t>маркетингових</a:t>
            </a:r>
            <a:r>
              <a:rPr lang="ru-RU" sz="1800" b="0" dirty="0">
                <a:latin typeface="Times New Roman" pitchFamily="18" charset="0"/>
                <a:cs typeface="Times New Roman" pitchFamily="18" charset="0"/>
              </a:rPr>
              <a:t> </a:t>
            </a:r>
            <a:r>
              <a:rPr lang="ru-RU" sz="1800" b="0" dirty="0" err="1">
                <a:latin typeface="Times New Roman" pitchFamily="18" charset="0"/>
                <a:cs typeface="Times New Roman" pitchFamily="18" charset="0"/>
              </a:rPr>
              <a:t>рішень</a:t>
            </a:r>
            <a:r>
              <a:rPr lang="ru-RU" sz="1800" b="0" dirty="0">
                <a:latin typeface="Times New Roman" pitchFamily="18" charset="0"/>
                <a:cs typeface="Times New Roman" pitchFamily="18" charset="0"/>
              </a:rPr>
              <a:t> </a:t>
            </a:r>
            <a:r>
              <a:rPr lang="ru-RU" sz="1800" b="0" dirty="0" err="1">
                <a:latin typeface="Times New Roman" pitchFamily="18" charset="0"/>
                <a:cs typeface="Times New Roman" pitchFamily="18" charset="0"/>
              </a:rPr>
              <a:t>використовуються</a:t>
            </a:r>
            <a:r>
              <a:rPr lang="ru-RU" sz="1800" b="0" dirty="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такі</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критерії</a:t>
            </a:r>
            <a:r>
              <a:rPr lang="ru-RU" sz="1800" b="0" dirty="0">
                <a:latin typeface="Times New Roman" pitchFamily="18" charset="0"/>
                <a:cs typeface="Times New Roman" pitchFamily="18" charset="0"/>
              </a:rPr>
              <a:t>:</a:t>
            </a:r>
          </a:p>
          <a:p>
            <a:pPr marL="0" indent="457200" algn="just">
              <a:lnSpc>
                <a:spcPct val="110000"/>
              </a:lnSpc>
              <a:spcBef>
                <a:spcPts val="0"/>
              </a:spcBef>
              <a:buNone/>
            </a:pPr>
            <a:r>
              <a:rPr lang="ru-RU" sz="1800" b="0" dirty="0">
                <a:latin typeface="Times New Roman" pitchFamily="18" charset="0"/>
                <a:cs typeface="Times New Roman" pitchFamily="18" charset="0"/>
              </a:rPr>
              <a:t>• </a:t>
            </a:r>
            <a:r>
              <a:rPr lang="ru-RU" sz="1800" b="0" dirty="0" err="1">
                <a:latin typeface="Times New Roman" pitchFamily="18" charset="0"/>
                <a:cs typeface="Times New Roman" pitchFamily="18" charset="0"/>
              </a:rPr>
              <a:t>релевантність</a:t>
            </a:r>
            <a:r>
              <a:rPr lang="ru-RU" sz="1800" b="0" dirty="0">
                <a:latin typeface="Times New Roman" pitchFamily="18" charset="0"/>
                <a:cs typeface="Times New Roman" pitchFamily="18" charset="0"/>
              </a:rPr>
              <a:t> (</a:t>
            </a:r>
            <a:r>
              <a:rPr lang="ru-RU" sz="1800" b="0" dirty="0" err="1">
                <a:latin typeface="Times New Roman" pitchFamily="18" charset="0"/>
                <a:cs typeface="Times New Roman" pitchFamily="18" charset="0"/>
              </a:rPr>
              <a:t>змістовна</a:t>
            </a:r>
            <a:r>
              <a:rPr lang="ru-RU" sz="1800" b="0" dirty="0">
                <a:latin typeface="Times New Roman" pitchFamily="18" charset="0"/>
                <a:cs typeface="Times New Roman" pitchFamily="18" charset="0"/>
              </a:rPr>
              <a:t> </a:t>
            </a:r>
            <a:r>
              <a:rPr lang="ru-RU" sz="1800" b="0" dirty="0" err="1">
                <a:latin typeface="Times New Roman" pitchFamily="18" charset="0"/>
                <a:cs typeface="Times New Roman" pitchFamily="18" charset="0"/>
              </a:rPr>
              <a:t>значущість</a:t>
            </a:r>
            <a:r>
              <a:rPr lang="ru-RU" sz="1800" b="0" dirty="0">
                <a:latin typeface="Times New Roman" pitchFamily="18" charset="0"/>
                <a:cs typeface="Times New Roman" pitchFamily="18" charset="0"/>
              </a:rPr>
              <a:t>, </a:t>
            </a:r>
            <a:r>
              <a:rPr lang="ru-RU" sz="1800" b="0" dirty="0" err="1">
                <a:latin typeface="Times New Roman" pitchFamily="18" charset="0"/>
                <a:cs typeface="Times New Roman" pitchFamily="18" charset="0"/>
              </a:rPr>
              <a:t>інформація</a:t>
            </a:r>
            <a:r>
              <a:rPr lang="ru-RU" sz="1800" b="0" dirty="0">
                <a:latin typeface="Times New Roman" pitchFamily="18" charset="0"/>
                <a:cs typeface="Times New Roman" pitchFamily="18" charset="0"/>
              </a:rPr>
              <a:t> </a:t>
            </a:r>
            <a:r>
              <a:rPr lang="ru-RU" sz="1800" b="0" dirty="0" err="1">
                <a:latin typeface="Times New Roman" pitchFamily="18" charset="0"/>
                <a:cs typeface="Times New Roman" pitchFamily="18" charset="0"/>
              </a:rPr>
              <a:t>стосовно</a:t>
            </a:r>
            <a:r>
              <a:rPr lang="ru-RU" sz="1800" b="0" dirty="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тільки</a:t>
            </a:r>
            <a:r>
              <a:rPr lang="ru-RU" sz="1800" b="0" dirty="0" smtClean="0">
                <a:latin typeface="Times New Roman" pitchFamily="18" charset="0"/>
                <a:cs typeface="Times New Roman" pitchFamily="18" charset="0"/>
              </a:rPr>
              <a:t> конкретного </a:t>
            </a:r>
            <a:r>
              <a:rPr lang="ru-RU" sz="1800" b="0" dirty="0" err="1">
                <a:latin typeface="Times New Roman" pitchFamily="18" charset="0"/>
                <a:cs typeface="Times New Roman" pitchFamily="18" charset="0"/>
              </a:rPr>
              <a:t>об’єкта</a:t>
            </a:r>
            <a:r>
              <a:rPr lang="ru-RU" sz="1800" b="0" dirty="0">
                <a:latin typeface="Times New Roman" pitchFamily="18" charset="0"/>
                <a:cs typeface="Times New Roman" pitchFamily="18" charset="0"/>
              </a:rPr>
              <a:t> </a:t>
            </a:r>
            <a:r>
              <a:rPr lang="ru-RU" sz="1800" b="0" dirty="0" err="1">
                <a:latin typeface="Times New Roman" pitchFamily="18" charset="0"/>
                <a:cs typeface="Times New Roman" pitchFamily="18" charset="0"/>
              </a:rPr>
              <a:t>чи</a:t>
            </a:r>
            <a:r>
              <a:rPr lang="ru-RU" sz="1800" b="0" dirty="0">
                <a:latin typeface="Times New Roman" pitchFamily="18" charset="0"/>
                <a:cs typeface="Times New Roman" pitchFamily="18" charset="0"/>
              </a:rPr>
              <a:t> </a:t>
            </a:r>
            <a:r>
              <a:rPr lang="ru-RU" sz="1800" b="0" dirty="0" err="1">
                <a:latin typeface="Times New Roman" pitchFamily="18" charset="0"/>
                <a:cs typeface="Times New Roman" pitchFamily="18" charset="0"/>
              </a:rPr>
              <a:t>проблеми</a:t>
            </a:r>
            <a:r>
              <a:rPr lang="ru-RU" sz="1800" b="0" dirty="0">
                <a:latin typeface="Times New Roman" pitchFamily="18" charset="0"/>
                <a:cs typeface="Times New Roman" pitchFamily="18" charset="0"/>
              </a:rPr>
              <a:t> </a:t>
            </a:r>
            <a:r>
              <a:rPr lang="ru-RU" sz="1800" b="0" dirty="0" err="1">
                <a:latin typeface="Times New Roman" pitchFamily="18" charset="0"/>
                <a:cs typeface="Times New Roman" pitchFamily="18" charset="0"/>
              </a:rPr>
              <a:t>дослідження</a:t>
            </a:r>
            <a:r>
              <a:rPr lang="ru-RU" sz="1800" b="0" dirty="0">
                <a:latin typeface="Times New Roman" pitchFamily="18" charset="0"/>
                <a:cs typeface="Times New Roman" pitchFamily="18" charset="0"/>
              </a:rPr>
              <a:t>);</a:t>
            </a:r>
          </a:p>
          <a:p>
            <a:pPr marL="0" indent="457200" algn="just">
              <a:lnSpc>
                <a:spcPct val="110000"/>
              </a:lnSpc>
              <a:spcBef>
                <a:spcPts val="0"/>
              </a:spcBef>
              <a:buNone/>
            </a:pPr>
            <a:r>
              <a:rPr lang="ru-RU" sz="1800" b="0" dirty="0">
                <a:latin typeface="Times New Roman" pitchFamily="18" charset="0"/>
                <a:cs typeface="Times New Roman" pitchFamily="18" charset="0"/>
              </a:rPr>
              <a:t>• </a:t>
            </a:r>
            <a:r>
              <a:rPr lang="ru-RU" sz="1800" b="0" dirty="0" err="1">
                <a:latin typeface="Times New Roman" pitchFamily="18" charset="0"/>
                <a:cs typeface="Times New Roman" pitchFamily="18" charset="0"/>
              </a:rPr>
              <a:t>точність</a:t>
            </a:r>
            <a:r>
              <a:rPr lang="ru-RU" sz="1800" b="0" dirty="0">
                <a:latin typeface="Times New Roman" pitchFamily="18" charset="0"/>
                <a:cs typeface="Times New Roman" pitchFamily="18" charset="0"/>
              </a:rPr>
              <a:t> (</a:t>
            </a:r>
            <a:r>
              <a:rPr lang="ru-RU" sz="1800" b="0" dirty="0" err="1">
                <a:latin typeface="Times New Roman" pitchFamily="18" charset="0"/>
                <a:cs typeface="Times New Roman" pitchFamily="18" charset="0"/>
              </a:rPr>
              <a:t>недвозначність</a:t>
            </a:r>
            <a:r>
              <a:rPr lang="ru-RU" sz="1800" b="0" dirty="0">
                <a:latin typeface="Times New Roman" pitchFamily="18" charset="0"/>
                <a:cs typeface="Times New Roman" pitchFamily="18" charset="0"/>
              </a:rPr>
              <a:t>, </a:t>
            </a:r>
            <a:r>
              <a:rPr lang="ru-RU" sz="1800" b="0" dirty="0" err="1">
                <a:latin typeface="Times New Roman" pitchFamily="18" charset="0"/>
                <a:cs typeface="Times New Roman" pitchFamily="18" charset="0"/>
              </a:rPr>
              <a:t>можливість</a:t>
            </a:r>
            <a:r>
              <a:rPr lang="ru-RU" sz="1800" b="0" dirty="0">
                <a:latin typeface="Times New Roman" pitchFamily="18" charset="0"/>
                <a:cs typeface="Times New Roman" pitchFamily="18" charset="0"/>
              </a:rPr>
              <a:t> </a:t>
            </a:r>
            <a:r>
              <a:rPr lang="ru-RU" sz="1800" b="0" dirty="0" err="1">
                <a:latin typeface="Times New Roman" pitchFamily="18" charset="0"/>
                <a:cs typeface="Times New Roman" pitchFamily="18" charset="0"/>
              </a:rPr>
              <a:t>чіткої</a:t>
            </a:r>
            <a:r>
              <a:rPr lang="ru-RU" sz="1800" b="0" dirty="0">
                <a:latin typeface="Times New Roman" pitchFamily="18" charset="0"/>
                <a:cs typeface="Times New Roman" pitchFamily="18" charset="0"/>
              </a:rPr>
              <a:t> </a:t>
            </a:r>
            <a:r>
              <a:rPr lang="ru-RU" sz="1800" b="0" dirty="0" err="1">
                <a:latin typeface="Times New Roman" pitchFamily="18" charset="0"/>
                <a:cs typeface="Times New Roman" pitchFamily="18" charset="0"/>
              </a:rPr>
              <a:t>диференціації</a:t>
            </a:r>
            <a:r>
              <a:rPr lang="ru-RU" sz="1800" b="0" dirty="0">
                <a:latin typeface="Times New Roman" pitchFamily="18" charset="0"/>
                <a:cs typeface="Times New Roman" pitchFamily="18" charset="0"/>
              </a:rPr>
              <a:t>);</a:t>
            </a:r>
          </a:p>
          <a:p>
            <a:pPr marL="0" indent="457200" algn="just">
              <a:lnSpc>
                <a:spcPct val="110000"/>
              </a:lnSpc>
              <a:spcBef>
                <a:spcPts val="0"/>
              </a:spcBef>
              <a:buNone/>
            </a:pPr>
            <a:r>
              <a:rPr lang="ru-RU" sz="1800" b="0" dirty="0">
                <a:latin typeface="Times New Roman" pitchFamily="18" charset="0"/>
                <a:cs typeface="Times New Roman" pitchFamily="18" charset="0"/>
              </a:rPr>
              <a:t>• </a:t>
            </a:r>
            <a:r>
              <a:rPr lang="ru-RU" sz="1800" b="0" dirty="0" err="1">
                <a:latin typeface="Times New Roman" pitchFamily="18" charset="0"/>
                <a:cs typeface="Times New Roman" pitchFamily="18" charset="0"/>
              </a:rPr>
              <a:t>надійність</a:t>
            </a:r>
            <a:r>
              <a:rPr lang="ru-RU" sz="1800" b="0" dirty="0">
                <a:latin typeface="Times New Roman" pitchFamily="18" charset="0"/>
                <a:cs typeface="Times New Roman" pitchFamily="18" charset="0"/>
              </a:rPr>
              <a:t> (</a:t>
            </a:r>
            <a:r>
              <a:rPr lang="ru-RU" sz="1800" b="0" dirty="0" err="1">
                <a:latin typeface="Times New Roman" pitchFamily="18" charset="0"/>
                <a:cs typeface="Times New Roman" pitchFamily="18" charset="0"/>
              </a:rPr>
              <a:t>гарантія</a:t>
            </a:r>
            <a:r>
              <a:rPr lang="ru-RU" sz="1800" b="0" dirty="0">
                <a:latin typeface="Times New Roman" pitchFamily="18" charset="0"/>
                <a:cs typeface="Times New Roman" pitchFamily="18" charset="0"/>
              </a:rPr>
              <a:t> </a:t>
            </a:r>
            <a:r>
              <a:rPr lang="ru-RU" sz="1800" b="0" dirty="0" err="1">
                <a:latin typeface="Times New Roman" pitchFamily="18" charset="0"/>
                <a:cs typeface="Times New Roman" pitchFamily="18" charset="0"/>
              </a:rPr>
              <a:t>правильності</a:t>
            </a:r>
            <a:r>
              <a:rPr lang="ru-RU" sz="1800" b="0" dirty="0">
                <a:latin typeface="Times New Roman" pitchFamily="18" charset="0"/>
                <a:cs typeface="Times New Roman" pitchFamily="18" charset="0"/>
              </a:rPr>
              <a:t>, </a:t>
            </a:r>
            <a:r>
              <a:rPr lang="ru-RU" sz="1800" b="0" dirty="0" err="1">
                <a:latin typeface="Times New Roman" pitchFamily="18" charset="0"/>
                <a:cs typeface="Times New Roman" pitchFamily="18" charset="0"/>
              </a:rPr>
              <a:t>відсутність</a:t>
            </a:r>
            <a:r>
              <a:rPr lang="ru-RU" sz="1800" b="0" dirty="0">
                <a:latin typeface="Times New Roman" pitchFamily="18" charset="0"/>
                <a:cs typeface="Times New Roman" pitchFamily="18" charset="0"/>
              </a:rPr>
              <a:t> </a:t>
            </a:r>
            <a:r>
              <a:rPr lang="ru-RU" sz="1800" b="0" dirty="0" err="1">
                <a:latin typeface="Times New Roman" pitchFamily="18" charset="0"/>
                <a:cs typeface="Times New Roman" pitchFamily="18" charset="0"/>
              </a:rPr>
              <a:t>синтаксичних</a:t>
            </a:r>
            <a:r>
              <a:rPr lang="ru-RU" sz="1800" b="0" dirty="0">
                <a:latin typeface="Times New Roman" pitchFamily="18" charset="0"/>
                <a:cs typeface="Times New Roman" pitchFamily="18" charset="0"/>
              </a:rPr>
              <a:t> </a:t>
            </a:r>
            <a:r>
              <a:rPr lang="ru-RU" sz="1800" b="0" dirty="0" smtClean="0">
                <a:latin typeface="Times New Roman" pitchFamily="18" charset="0"/>
                <a:cs typeface="Times New Roman" pitchFamily="18" charset="0"/>
              </a:rPr>
              <a:t>та </a:t>
            </a:r>
            <a:r>
              <a:rPr lang="ru-RU" sz="1800" b="0" dirty="0" err="1" smtClean="0">
                <a:latin typeface="Times New Roman" pitchFamily="18" charset="0"/>
                <a:cs typeface="Times New Roman" pitchFamily="18" charset="0"/>
              </a:rPr>
              <a:t>технічних</a:t>
            </a:r>
            <a:r>
              <a:rPr lang="ru-RU" sz="1800" b="0" dirty="0" smtClean="0">
                <a:latin typeface="Times New Roman" pitchFamily="18" charset="0"/>
                <a:cs typeface="Times New Roman" pitchFamily="18" charset="0"/>
              </a:rPr>
              <a:t> </a:t>
            </a:r>
            <a:r>
              <a:rPr lang="ru-RU" sz="1800" b="0" dirty="0" err="1">
                <a:latin typeface="Times New Roman" pitchFamily="18" charset="0"/>
                <a:cs typeface="Times New Roman" pitchFamily="18" charset="0"/>
              </a:rPr>
              <a:t>помилок</a:t>
            </a:r>
            <a:r>
              <a:rPr lang="ru-RU" sz="1800" b="0" dirty="0">
                <a:latin typeface="Times New Roman" pitchFamily="18" charset="0"/>
                <a:cs typeface="Times New Roman" pitchFamily="18" charset="0"/>
              </a:rPr>
              <a:t>);</a:t>
            </a:r>
          </a:p>
          <a:p>
            <a:pPr marL="0" indent="457200" algn="just">
              <a:lnSpc>
                <a:spcPct val="110000"/>
              </a:lnSpc>
              <a:spcBef>
                <a:spcPts val="0"/>
              </a:spcBef>
              <a:buNone/>
            </a:pPr>
            <a:r>
              <a:rPr lang="ru-RU" sz="1800" b="0" dirty="0">
                <a:latin typeface="Times New Roman" pitchFamily="18" charset="0"/>
                <a:cs typeface="Times New Roman" pitchFamily="18" charset="0"/>
              </a:rPr>
              <a:t>• </a:t>
            </a:r>
            <a:r>
              <a:rPr lang="ru-RU" sz="1800" b="0" dirty="0" err="1">
                <a:latin typeface="Times New Roman" pitchFamily="18" charset="0"/>
                <a:cs typeface="Times New Roman" pitchFamily="18" charset="0"/>
              </a:rPr>
              <a:t>зрозумілість</a:t>
            </a:r>
            <a:r>
              <a:rPr lang="ru-RU" sz="1800" b="0" dirty="0">
                <a:latin typeface="Times New Roman" pitchFamily="18" charset="0"/>
                <a:cs typeface="Times New Roman" pitchFamily="18" charset="0"/>
              </a:rPr>
              <a:t> (</a:t>
            </a:r>
            <a:r>
              <a:rPr lang="ru-RU" sz="1800" b="0" dirty="0" err="1">
                <a:latin typeface="Times New Roman" pitchFamily="18" charset="0"/>
                <a:cs typeface="Times New Roman" pitchFamily="18" charset="0"/>
              </a:rPr>
              <a:t>відсутність</a:t>
            </a:r>
            <a:r>
              <a:rPr lang="ru-RU" sz="1800" b="0" dirty="0">
                <a:latin typeface="Times New Roman" pitchFamily="18" charset="0"/>
                <a:cs typeface="Times New Roman" pitchFamily="18" charset="0"/>
              </a:rPr>
              <a:t> </a:t>
            </a:r>
            <a:r>
              <a:rPr lang="ru-RU" sz="1800" b="0" dirty="0" err="1">
                <a:latin typeface="Times New Roman" pitchFamily="18" charset="0"/>
                <a:cs typeface="Times New Roman" pitchFamily="18" charset="0"/>
              </a:rPr>
              <a:t>семантичних</a:t>
            </a:r>
            <a:r>
              <a:rPr lang="ru-RU" sz="1800" b="0" dirty="0">
                <a:latin typeface="Times New Roman" pitchFamily="18" charset="0"/>
                <a:cs typeface="Times New Roman" pitchFamily="18" charset="0"/>
              </a:rPr>
              <a:t> </a:t>
            </a:r>
            <a:r>
              <a:rPr lang="ru-RU" sz="1800" b="0" dirty="0" err="1">
                <a:latin typeface="Times New Roman" pitchFamily="18" charset="0"/>
                <a:cs typeface="Times New Roman" pitchFamily="18" charset="0"/>
              </a:rPr>
              <a:t>помилок</a:t>
            </a:r>
            <a:r>
              <a:rPr lang="ru-RU" sz="1800" b="0" dirty="0">
                <a:latin typeface="Times New Roman" pitchFamily="18" charset="0"/>
                <a:cs typeface="Times New Roman" pitchFamily="18" charset="0"/>
              </a:rPr>
              <a:t>, </a:t>
            </a:r>
            <a:r>
              <a:rPr lang="ru-RU" sz="1800" b="0" dirty="0" err="1">
                <a:latin typeface="Times New Roman" pitchFamily="18" charset="0"/>
                <a:cs typeface="Times New Roman" pitchFamily="18" charset="0"/>
              </a:rPr>
              <a:t>кодування</a:t>
            </a:r>
            <a:r>
              <a:rPr lang="ru-RU" sz="1800" b="0" dirty="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однаковим</a:t>
            </a:r>
            <a:r>
              <a:rPr lang="ru-RU" sz="1800" b="0" dirty="0" smtClean="0">
                <a:latin typeface="Times New Roman" pitchFamily="18" charset="0"/>
                <a:cs typeface="Times New Roman" pitchFamily="18" charset="0"/>
              </a:rPr>
              <a:t> набором </a:t>
            </a:r>
            <a:r>
              <a:rPr lang="ru-RU" sz="1800" b="0" dirty="0" err="1">
                <a:latin typeface="Times New Roman" pitchFamily="18" charset="0"/>
                <a:cs typeface="Times New Roman" pitchFamily="18" charset="0"/>
              </a:rPr>
              <a:t>знаків</a:t>
            </a:r>
            <a:r>
              <a:rPr lang="ru-RU" sz="1800" b="0" dirty="0">
                <a:latin typeface="Times New Roman" pitchFamily="18" charset="0"/>
                <a:cs typeface="Times New Roman" pitchFamily="18" charset="0"/>
              </a:rPr>
              <a:t>);</a:t>
            </a:r>
          </a:p>
          <a:p>
            <a:pPr marL="0" indent="457200" algn="just">
              <a:lnSpc>
                <a:spcPct val="110000"/>
              </a:lnSpc>
              <a:spcBef>
                <a:spcPts val="0"/>
              </a:spcBef>
              <a:buNone/>
            </a:pPr>
            <a:r>
              <a:rPr lang="ru-RU" sz="1800" b="0" dirty="0">
                <a:latin typeface="Times New Roman" pitchFamily="18" charset="0"/>
                <a:cs typeface="Times New Roman" pitchFamily="18" charset="0"/>
              </a:rPr>
              <a:t>• </a:t>
            </a:r>
            <a:r>
              <a:rPr lang="ru-RU" sz="1800" b="0" dirty="0" err="1">
                <a:latin typeface="Times New Roman" pitchFamily="18" charset="0"/>
                <a:cs typeface="Times New Roman" pitchFamily="18" charset="0"/>
              </a:rPr>
              <a:t>актуальність</a:t>
            </a:r>
            <a:r>
              <a:rPr lang="ru-RU" sz="1800" b="0" dirty="0">
                <a:latin typeface="Times New Roman" pitchFamily="18" charset="0"/>
                <a:cs typeface="Times New Roman" pitchFamily="18" charset="0"/>
              </a:rPr>
              <a:t> (</a:t>
            </a:r>
            <a:r>
              <a:rPr lang="ru-RU" sz="1800" b="0" dirty="0" err="1">
                <a:latin typeface="Times New Roman" pitchFamily="18" charset="0"/>
                <a:cs typeface="Times New Roman" pitchFamily="18" charset="0"/>
              </a:rPr>
              <a:t>своєчасність</a:t>
            </a:r>
            <a:r>
              <a:rPr lang="ru-RU" sz="1800" b="0" dirty="0">
                <a:latin typeface="Times New Roman" pitchFamily="18" charset="0"/>
                <a:cs typeface="Times New Roman" pitchFamily="18" charset="0"/>
              </a:rPr>
              <a:t> </a:t>
            </a:r>
            <a:r>
              <a:rPr lang="ru-RU" sz="1800" b="0" dirty="0" err="1">
                <a:latin typeface="Times New Roman" pitchFamily="18" charset="0"/>
                <a:cs typeface="Times New Roman" pitchFamily="18" charset="0"/>
              </a:rPr>
              <a:t>представлення</a:t>
            </a:r>
            <a:r>
              <a:rPr lang="ru-RU" sz="1800" b="0" dirty="0">
                <a:latin typeface="Times New Roman" pitchFamily="18" charset="0"/>
                <a:cs typeface="Times New Roman" pitchFamily="18" charset="0"/>
              </a:rPr>
              <a:t>, </a:t>
            </a:r>
            <a:r>
              <a:rPr lang="ru-RU" sz="1800" b="0" dirty="0" err="1">
                <a:latin typeface="Times New Roman" pitchFamily="18" charset="0"/>
                <a:cs typeface="Times New Roman" pitchFamily="18" charset="0"/>
              </a:rPr>
              <a:t>швидкість</a:t>
            </a:r>
            <a:r>
              <a:rPr lang="ru-RU" sz="1800" b="0" dirty="0">
                <a:latin typeface="Times New Roman" pitchFamily="18" charset="0"/>
                <a:cs typeface="Times New Roman" pitchFamily="18" charset="0"/>
              </a:rPr>
              <a:t> </a:t>
            </a:r>
            <a:r>
              <a:rPr lang="ru-RU" sz="1800" b="0" dirty="0" err="1">
                <a:latin typeface="Times New Roman" pitchFamily="18" charset="0"/>
                <a:cs typeface="Times New Roman" pitchFamily="18" charset="0"/>
              </a:rPr>
              <a:t>отримання</a:t>
            </a:r>
            <a:r>
              <a:rPr lang="ru-RU" sz="1800" b="0" dirty="0">
                <a:latin typeface="Times New Roman" pitchFamily="18" charset="0"/>
                <a:cs typeface="Times New Roman" pitchFamily="18" charset="0"/>
              </a:rPr>
              <a:t>);</a:t>
            </a:r>
          </a:p>
          <a:p>
            <a:pPr marL="0" indent="457200" algn="just">
              <a:lnSpc>
                <a:spcPct val="110000"/>
              </a:lnSpc>
              <a:spcBef>
                <a:spcPts val="0"/>
              </a:spcBef>
              <a:buNone/>
            </a:pPr>
            <a:r>
              <a:rPr lang="ru-RU" sz="1800" b="0" dirty="0">
                <a:latin typeface="Times New Roman" pitchFamily="18" charset="0"/>
                <a:cs typeface="Times New Roman" pitchFamily="18" charset="0"/>
              </a:rPr>
              <a:t>• </a:t>
            </a:r>
            <a:r>
              <a:rPr lang="ru-RU" sz="1800" b="0" dirty="0" err="1">
                <a:latin typeface="Times New Roman" pitchFamily="18" charset="0"/>
                <a:cs typeface="Times New Roman" pitchFamily="18" charset="0"/>
              </a:rPr>
              <a:t>гнучкість</a:t>
            </a:r>
            <a:r>
              <a:rPr lang="ru-RU" sz="1800" b="0" dirty="0">
                <a:latin typeface="Times New Roman" pitchFamily="18" charset="0"/>
                <a:cs typeface="Times New Roman" pitchFamily="18" charset="0"/>
              </a:rPr>
              <a:t> (</a:t>
            </a:r>
            <a:r>
              <a:rPr lang="ru-RU" sz="1800" b="0" dirty="0" err="1">
                <a:latin typeface="Times New Roman" pitchFamily="18" charset="0"/>
                <a:cs typeface="Times New Roman" pitchFamily="18" charset="0"/>
              </a:rPr>
              <a:t>можливість</a:t>
            </a:r>
            <a:r>
              <a:rPr lang="ru-RU" sz="1800" b="0" dirty="0">
                <a:latin typeface="Times New Roman" pitchFamily="18" charset="0"/>
                <a:cs typeface="Times New Roman" pitchFamily="18" charset="0"/>
              </a:rPr>
              <a:t> </a:t>
            </a:r>
            <a:r>
              <a:rPr lang="ru-RU" sz="1800" b="0" dirty="0" err="1">
                <a:latin typeface="Times New Roman" pitchFamily="18" charset="0"/>
                <a:cs typeface="Times New Roman" pitchFamily="18" charset="0"/>
              </a:rPr>
              <a:t>охарактеризувати</a:t>
            </a:r>
            <a:r>
              <a:rPr lang="ru-RU" sz="1800" b="0" dirty="0">
                <a:latin typeface="Times New Roman" pitchFamily="18" charset="0"/>
                <a:cs typeface="Times New Roman" pitchFamily="18" charset="0"/>
              </a:rPr>
              <a:t> </a:t>
            </a:r>
            <a:r>
              <a:rPr lang="ru-RU" sz="1800" b="0" dirty="0" err="1">
                <a:latin typeface="Times New Roman" pitchFamily="18" charset="0"/>
                <a:cs typeface="Times New Roman" pitchFamily="18" charset="0"/>
              </a:rPr>
              <a:t>різні</a:t>
            </a:r>
            <a:r>
              <a:rPr lang="ru-RU" sz="1800" b="0" dirty="0">
                <a:latin typeface="Times New Roman" pitchFamily="18" charset="0"/>
                <a:cs typeface="Times New Roman" pitchFamily="18" charset="0"/>
              </a:rPr>
              <a:t> </a:t>
            </a:r>
            <a:r>
              <a:rPr lang="ru-RU" sz="1800" b="0" dirty="0" err="1">
                <a:latin typeface="Times New Roman" pitchFamily="18" charset="0"/>
                <a:cs typeface="Times New Roman" pitchFamily="18" charset="0"/>
              </a:rPr>
              <a:t>аспекти</a:t>
            </a:r>
            <a:r>
              <a:rPr lang="ru-RU" sz="1800" b="0" dirty="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об’єкта</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дослідження</a:t>
            </a:r>
            <a:r>
              <a:rPr lang="ru-RU" sz="1800" b="0" dirty="0">
                <a:latin typeface="Times New Roman" pitchFamily="18" charset="0"/>
                <a:cs typeface="Times New Roman" pitchFamily="18" charset="0"/>
              </a:rPr>
              <a:t>);</a:t>
            </a:r>
          </a:p>
          <a:p>
            <a:pPr marL="0" indent="457200" algn="just">
              <a:lnSpc>
                <a:spcPct val="110000"/>
              </a:lnSpc>
              <a:spcBef>
                <a:spcPts val="0"/>
              </a:spcBef>
              <a:buNone/>
            </a:pPr>
            <a:r>
              <a:rPr lang="ru-RU" sz="1800" b="0" dirty="0">
                <a:latin typeface="Times New Roman" pitchFamily="18" charset="0"/>
                <a:cs typeface="Times New Roman" pitchFamily="18" charset="0"/>
              </a:rPr>
              <a:t>• </a:t>
            </a:r>
            <a:r>
              <a:rPr lang="ru-RU" sz="1800" b="0" dirty="0" err="1">
                <a:latin typeface="Times New Roman" pitchFamily="18" charset="0"/>
                <a:cs typeface="Times New Roman" pitchFamily="18" charset="0"/>
              </a:rPr>
              <a:t>кількість</a:t>
            </a:r>
            <a:r>
              <a:rPr lang="ru-RU" sz="1800" b="0" dirty="0">
                <a:latin typeface="Times New Roman" pitchFamily="18" charset="0"/>
                <a:cs typeface="Times New Roman" pitchFamily="18" charset="0"/>
              </a:rPr>
              <a:t> (</a:t>
            </a:r>
            <a:r>
              <a:rPr lang="ru-RU" sz="1800" b="0" dirty="0" err="1">
                <a:latin typeface="Times New Roman" pitchFamily="18" charset="0"/>
                <a:cs typeface="Times New Roman" pitchFamily="18" charset="0"/>
              </a:rPr>
              <a:t>повнота</a:t>
            </a:r>
            <a:r>
              <a:rPr lang="ru-RU" sz="1800" b="0" dirty="0">
                <a:latin typeface="Times New Roman" pitchFamily="18" charset="0"/>
                <a:cs typeface="Times New Roman" pitchFamily="18" charset="0"/>
              </a:rPr>
              <a:t>, </a:t>
            </a:r>
            <a:r>
              <a:rPr lang="ru-RU" sz="1800" b="0" dirty="0" err="1">
                <a:latin typeface="Times New Roman" pitchFamily="18" charset="0"/>
                <a:cs typeface="Times New Roman" pitchFamily="18" charset="0"/>
              </a:rPr>
              <a:t>достатність</a:t>
            </a:r>
            <a:r>
              <a:rPr lang="ru-RU" sz="1800" b="0" dirty="0">
                <a:latin typeface="Times New Roman" pitchFamily="18" charset="0"/>
                <a:cs typeface="Times New Roman" pitchFamily="18" charset="0"/>
              </a:rPr>
              <a:t> для </a:t>
            </a:r>
            <a:r>
              <a:rPr lang="ru-RU" sz="1800" b="0" dirty="0" err="1">
                <a:latin typeface="Times New Roman" pitchFamily="18" charset="0"/>
                <a:cs typeface="Times New Roman" pitchFamily="18" charset="0"/>
              </a:rPr>
              <a:t>прийняття</a:t>
            </a:r>
            <a:r>
              <a:rPr lang="ru-RU" sz="1800" b="0" dirty="0">
                <a:latin typeface="Times New Roman" pitchFamily="18" charset="0"/>
                <a:cs typeface="Times New Roman" pitchFamily="18" charset="0"/>
              </a:rPr>
              <a:t> </a:t>
            </a:r>
            <a:r>
              <a:rPr lang="ru-RU" sz="1800" b="0" dirty="0" err="1">
                <a:latin typeface="Times New Roman" pitchFamily="18" charset="0"/>
                <a:cs typeface="Times New Roman" pitchFamily="18" charset="0"/>
              </a:rPr>
              <a:t>управлінського</a:t>
            </a:r>
            <a:r>
              <a:rPr lang="ru-RU" sz="1800" b="0" dirty="0">
                <a:latin typeface="Times New Roman" pitchFamily="18" charset="0"/>
                <a:cs typeface="Times New Roman" pitchFamily="18" charset="0"/>
              </a:rPr>
              <a:t> </a:t>
            </a:r>
            <a:r>
              <a:rPr lang="ru-RU" sz="1800" b="0" dirty="0" err="1">
                <a:latin typeface="Times New Roman" pitchFamily="18" charset="0"/>
                <a:cs typeface="Times New Roman" pitchFamily="18" charset="0"/>
              </a:rPr>
              <a:t>рішення</a:t>
            </a:r>
            <a:r>
              <a:rPr lang="ru-RU" sz="1800" b="0" dirty="0">
                <a:latin typeface="Times New Roman" pitchFamily="18" charset="0"/>
                <a:cs typeface="Times New Roman" pitchFamily="18" charset="0"/>
              </a:rPr>
              <a:t>). </a:t>
            </a:r>
            <a:endParaRPr lang="ru-RU" sz="1800" b="0" dirty="0" smtClean="0">
              <a:latin typeface="Times New Roman" pitchFamily="18" charset="0"/>
              <a:cs typeface="Times New Roman" pitchFamily="18" charset="0"/>
            </a:endParaRPr>
          </a:p>
          <a:p>
            <a:pPr marL="0" indent="457200" algn="just">
              <a:spcBef>
                <a:spcPts val="0"/>
              </a:spcBef>
              <a:buNone/>
            </a:pPr>
            <a:endParaRPr lang="uk-UA" sz="1800" b="0" dirty="0">
              <a:solidFill>
                <a:srgbClr val="FF0000"/>
              </a:solidFill>
            </a:endParaRPr>
          </a:p>
        </p:txBody>
      </p:sp>
    </p:spTree>
    <p:extLst>
      <p:ext uri="{BB962C8B-B14F-4D97-AF65-F5344CB8AC3E}">
        <p14:creationId xmlns:p14="http://schemas.microsoft.com/office/powerpoint/2010/main" val="1383012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sz="quarter" idx="10"/>
          </p:nvPr>
        </p:nvSpPr>
        <p:spPr>
          <a:xfrm>
            <a:off x="143933" y="194733"/>
            <a:ext cx="11713120" cy="5575833"/>
          </a:xfrm>
        </p:spPr>
        <p:txBody>
          <a:bodyPr>
            <a:noAutofit/>
          </a:bodyPr>
          <a:lstStyle/>
          <a:p>
            <a:pPr marL="0" indent="457200" algn="just">
              <a:spcBef>
                <a:spcPts val="0"/>
              </a:spcBef>
              <a:buNone/>
            </a:pPr>
            <a:r>
              <a:rPr lang="uk-UA" sz="1800" i="1" u="sng" dirty="0">
                <a:latin typeface="Times New Roman" pitchFamily="18" charset="0"/>
                <a:cs typeface="Times New Roman" pitchFamily="18" charset="0"/>
              </a:rPr>
              <a:t>Особливості міжнародного маркетингового дослідження:</a:t>
            </a:r>
          </a:p>
          <a:p>
            <a:pPr marL="0" indent="457200" algn="just">
              <a:spcBef>
                <a:spcPts val="0"/>
              </a:spcBef>
              <a:buNone/>
            </a:pPr>
            <a:r>
              <a:rPr lang="uk-UA" sz="1800" b="0" dirty="0">
                <a:latin typeface="Times New Roman" pitchFamily="18" charset="0"/>
                <a:cs typeface="Times New Roman" pitchFamily="18" charset="0"/>
              </a:rPr>
              <a:t>1. Велике поле дослідження: попит, пропозиція, конкуренти, </a:t>
            </a:r>
            <a:r>
              <a:rPr lang="uk-UA" sz="1800" b="0" dirty="0" smtClean="0">
                <a:latin typeface="Times New Roman" pitchFamily="18" charset="0"/>
                <a:cs typeface="Times New Roman" pitchFamily="18" charset="0"/>
              </a:rPr>
              <a:t>споживачі, канали </a:t>
            </a:r>
            <a:r>
              <a:rPr lang="uk-UA" sz="1800" b="0" dirty="0">
                <a:latin typeface="Times New Roman" pitchFamily="18" charset="0"/>
                <a:cs typeface="Times New Roman" pitchFamily="18" charset="0"/>
              </a:rPr>
              <a:t>розподілу, просування, ціни і т.п.)</a:t>
            </a:r>
          </a:p>
          <a:p>
            <a:pPr marL="0" indent="457200" algn="just">
              <a:spcBef>
                <a:spcPts val="0"/>
              </a:spcBef>
              <a:buNone/>
            </a:pPr>
            <a:r>
              <a:rPr lang="uk-UA" sz="1800" b="0" dirty="0">
                <a:latin typeface="Times New Roman" pitchFamily="18" charset="0"/>
                <a:cs typeface="Times New Roman" pitchFamily="18" charset="0"/>
              </a:rPr>
              <a:t>2. Технічні труднощі збору інформації: повна відсутність </a:t>
            </a:r>
            <a:r>
              <a:rPr lang="uk-UA" sz="1800" b="0" dirty="0" smtClean="0">
                <a:latin typeface="Times New Roman" pitchFamily="18" charset="0"/>
                <a:cs typeface="Times New Roman" pitchFamily="18" charset="0"/>
              </a:rPr>
              <a:t>інформації, ненадійна </a:t>
            </a:r>
            <a:r>
              <a:rPr lang="uk-UA" sz="1800" b="0" dirty="0">
                <a:latin typeface="Times New Roman" pitchFamily="18" charset="0"/>
                <a:cs typeface="Times New Roman" pitchFamily="18" charset="0"/>
              </a:rPr>
              <a:t>статистична інформація, обмеження на доступ до інформації, </a:t>
            </a:r>
            <a:r>
              <a:rPr lang="uk-UA" sz="1800" b="0" dirty="0" smtClean="0">
                <a:latin typeface="Times New Roman" pitchFamily="18" charset="0"/>
                <a:cs typeface="Times New Roman" pitchFamily="18" charset="0"/>
              </a:rPr>
              <a:t>мовні труднощі</a:t>
            </a:r>
            <a:r>
              <a:rPr lang="uk-UA" sz="1800" b="0" dirty="0">
                <a:latin typeface="Times New Roman" pitchFamily="18" charset="0"/>
                <a:cs typeface="Times New Roman" pitchFamily="18" charset="0"/>
              </a:rPr>
              <a:t>, поведінка респондентів.</a:t>
            </a:r>
          </a:p>
          <a:p>
            <a:pPr marL="0" indent="457200" algn="just">
              <a:spcBef>
                <a:spcPts val="0"/>
              </a:spcBef>
              <a:buNone/>
            </a:pPr>
            <a:r>
              <a:rPr lang="uk-UA" sz="1800" b="0" dirty="0">
                <a:latin typeface="Times New Roman" pitchFamily="18" charset="0"/>
                <a:cs typeface="Times New Roman" pitchFamily="18" charset="0"/>
              </a:rPr>
              <a:t>3. Висока вартість досліджень, особливо збору первинної інформації.</a:t>
            </a:r>
          </a:p>
          <a:p>
            <a:pPr marL="0" indent="457200" algn="just">
              <a:spcBef>
                <a:spcPts val="0"/>
              </a:spcBef>
              <a:buNone/>
            </a:pPr>
            <a:r>
              <a:rPr lang="uk-UA" sz="1800" b="0" dirty="0">
                <a:latin typeface="Times New Roman" pitchFamily="18" charset="0"/>
                <a:cs typeface="Times New Roman" pitchFamily="18" charset="0"/>
              </a:rPr>
              <a:t>4. Труднощі порівнянь та пояснень.</a:t>
            </a:r>
          </a:p>
          <a:p>
            <a:pPr marL="0" indent="457200" algn="just">
              <a:spcBef>
                <a:spcPts val="0"/>
              </a:spcBef>
              <a:buNone/>
            </a:pPr>
            <a:r>
              <a:rPr lang="uk-UA" sz="1800" b="0" dirty="0">
                <a:latin typeface="Times New Roman" pitchFamily="18" charset="0"/>
                <a:cs typeface="Times New Roman" pitchFamily="18" charset="0"/>
              </a:rPr>
              <a:t>5. Проблеми розробки рекомендацій.</a:t>
            </a:r>
          </a:p>
          <a:p>
            <a:pPr marL="0" indent="457200" algn="just">
              <a:spcBef>
                <a:spcPts val="0"/>
              </a:spcBef>
              <a:buNone/>
            </a:pPr>
            <a:r>
              <a:rPr lang="uk-UA" sz="1800" b="0" dirty="0">
                <a:latin typeface="Times New Roman" pitchFamily="18" charset="0"/>
                <a:cs typeface="Times New Roman" pitchFamily="18" charset="0"/>
              </a:rPr>
              <a:t>Одним з поширених напрямків міжнародних маркетингових досліджень </a:t>
            </a:r>
            <a:r>
              <a:rPr lang="uk-UA" sz="1800" b="0" dirty="0" smtClean="0">
                <a:latin typeface="Times New Roman" pitchFamily="18" charset="0"/>
                <a:cs typeface="Times New Roman" pitchFamily="18" charset="0"/>
              </a:rPr>
              <a:t>є </a:t>
            </a:r>
            <a:r>
              <a:rPr lang="uk-UA" sz="1800" i="1" u="sng" dirty="0" smtClean="0">
                <a:latin typeface="Times New Roman" pitchFamily="18" charset="0"/>
                <a:cs typeface="Times New Roman" pitchFamily="18" charset="0"/>
              </a:rPr>
              <a:t>маркетингова </a:t>
            </a:r>
            <a:r>
              <a:rPr lang="uk-UA" sz="1800" i="1" u="sng" dirty="0">
                <a:latin typeface="Times New Roman" pitchFamily="18" charset="0"/>
                <a:cs typeface="Times New Roman" pitchFamily="18" charset="0"/>
              </a:rPr>
              <a:t>розвідка </a:t>
            </a:r>
            <a:r>
              <a:rPr lang="uk-UA" sz="1800" b="0" dirty="0">
                <a:latin typeface="Times New Roman" pitchFamily="18" charset="0"/>
                <a:cs typeface="Times New Roman" pitchFamily="18" charset="0"/>
              </a:rPr>
              <a:t>– це постійна діяльність по збору поточної </a:t>
            </a:r>
            <a:r>
              <a:rPr lang="uk-UA" sz="1800" b="0" dirty="0" smtClean="0">
                <a:latin typeface="Times New Roman" pitchFamily="18" charset="0"/>
                <a:cs typeface="Times New Roman" pitchFamily="18" charset="0"/>
              </a:rPr>
              <a:t>інформації про </a:t>
            </a:r>
            <a:r>
              <a:rPr lang="uk-UA" sz="1800" b="0" dirty="0">
                <a:latin typeface="Times New Roman" pitchFamily="18" charset="0"/>
                <a:cs typeface="Times New Roman" pitchFamily="18" charset="0"/>
              </a:rPr>
              <a:t>зміну навколишнього середовища маркетингу, яка необхідна для розробки </a:t>
            </a:r>
            <a:r>
              <a:rPr lang="uk-UA" sz="1800" b="0" dirty="0" smtClean="0">
                <a:latin typeface="Times New Roman" pitchFamily="18" charset="0"/>
                <a:cs typeface="Times New Roman" pitchFamily="18" charset="0"/>
              </a:rPr>
              <a:t>і коригування </a:t>
            </a:r>
            <a:r>
              <a:rPr lang="uk-UA" sz="1800" b="0" dirty="0">
                <a:latin typeface="Times New Roman" pitchFamily="18" charset="0"/>
                <a:cs typeface="Times New Roman" pitchFamily="18" charset="0"/>
              </a:rPr>
              <a:t>планів. Метою маркетингової розвідки є збір конфіденційної </a:t>
            </a:r>
            <a:r>
              <a:rPr lang="uk-UA" sz="1800" b="0" dirty="0" smtClean="0">
                <a:latin typeface="Times New Roman" pitchFamily="18" charset="0"/>
                <a:cs typeface="Times New Roman" pitchFamily="18" charset="0"/>
              </a:rPr>
              <a:t>та </a:t>
            </a:r>
            <a:r>
              <a:rPr lang="uk-UA" sz="1800" b="0" dirty="0" err="1" smtClean="0">
                <a:latin typeface="Times New Roman" pitchFamily="18" charset="0"/>
                <a:cs typeface="Times New Roman" pitchFamily="18" charset="0"/>
              </a:rPr>
              <a:t>напівконфіденційної</a:t>
            </a:r>
            <a:r>
              <a:rPr lang="uk-UA" sz="1800" b="0" dirty="0" smtClean="0">
                <a:latin typeface="Times New Roman" pitchFamily="18" charset="0"/>
                <a:cs typeface="Times New Roman" pitchFamily="18" charset="0"/>
              </a:rPr>
              <a:t> </a:t>
            </a:r>
            <a:r>
              <a:rPr lang="uk-UA" sz="1800" b="0" dirty="0">
                <a:latin typeface="Times New Roman" pitchFamily="18" charset="0"/>
                <a:cs typeface="Times New Roman" pitchFamily="18" charset="0"/>
              </a:rPr>
              <a:t>інформації про зовнішнє середовище маркетингу.</a:t>
            </a:r>
          </a:p>
          <a:p>
            <a:pPr marL="0" indent="457200" algn="just">
              <a:spcBef>
                <a:spcPts val="0"/>
              </a:spcBef>
              <a:buNone/>
            </a:pPr>
            <a:r>
              <a:rPr lang="uk-UA" sz="1800" b="0" dirty="0" err="1">
                <a:latin typeface="Times New Roman" pitchFamily="18" charset="0"/>
                <a:cs typeface="Times New Roman" pitchFamily="18" charset="0"/>
              </a:rPr>
              <a:t>Бенчмаркінг</a:t>
            </a:r>
            <a:r>
              <a:rPr lang="uk-UA" sz="1800" b="0" dirty="0">
                <a:latin typeface="Times New Roman" pitchFamily="18" charset="0"/>
                <a:cs typeface="Times New Roman" pitchFamily="18" charset="0"/>
              </a:rPr>
              <a:t> – це дослідження технологій, технологічних процесів </a:t>
            </a:r>
            <a:r>
              <a:rPr lang="uk-UA" sz="1800" b="0" dirty="0" smtClean="0">
                <a:latin typeface="Times New Roman" pitchFamily="18" charset="0"/>
                <a:cs typeface="Times New Roman" pitchFamily="18" charset="0"/>
              </a:rPr>
              <a:t>і методів </a:t>
            </a:r>
            <a:r>
              <a:rPr lang="uk-UA" sz="1800" b="0" dirty="0">
                <a:latin typeface="Times New Roman" pitchFamily="18" charset="0"/>
                <a:cs typeface="Times New Roman" pitchFamily="18" charset="0"/>
              </a:rPr>
              <a:t>організації виробництва та збуту продукції на кращих </a:t>
            </a:r>
            <a:r>
              <a:rPr lang="uk-UA" sz="1800" b="0" dirty="0" smtClean="0">
                <a:latin typeface="Times New Roman" pitchFamily="18" charset="0"/>
                <a:cs typeface="Times New Roman" pitchFamily="18" charset="0"/>
              </a:rPr>
              <a:t>підприємствах партнерів </a:t>
            </a:r>
            <a:r>
              <a:rPr lang="uk-UA" sz="1800" b="0" dirty="0">
                <a:latin typeface="Times New Roman" pitchFamily="18" charset="0"/>
                <a:cs typeface="Times New Roman" pitchFamily="18" charset="0"/>
              </a:rPr>
              <a:t>і конкурентів з метою підвищення ефективності власної </a:t>
            </a:r>
            <a:r>
              <a:rPr lang="uk-UA" sz="1800" b="0" dirty="0" smtClean="0">
                <a:latin typeface="Times New Roman" pitchFamily="18" charset="0"/>
                <a:cs typeface="Times New Roman" pitchFamily="18" charset="0"/>
              </a:rPr>
              <a:t>фірми.</a:t>
            </a:r>
            <a:endParaRPr lang="uk-UA" sz="1800" b="0" dirty="0">
              <a:latin typeface="Times New Roman" pitchFamily="18" charset="0"/>
              <a:cs typeface="Times New Roman" pitchFamily="18" charset="0"/>
            </a:endParaRPr>
          </a:p>
        </p:txBody>
      </p:sp>
    </p:spTree>
    <p:extLst>
      <p:ext uri="{BB962C8B-B14F-4D97-AF65-F5344CB8AC3E}">
        <p14:creationId xmlns:p14="http://schemas.microsoft.com/office/powerpoint/2010/main" val="41275532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sz="quarter" idx="10"/>
          </p:nvPr>
        </p:nvSpPr>
        <p:spPr>
          <a:xfrm>
            <a:off x="118533" y="245533"/>
            <a:ext cx="11738520" cy="5525033"/>
          </a:xfrm>
        </p:spPr>
        <p:txBody>
          <a:bodyPr>
            <a:normAutofit fontScale="32500" lnSpcReduction="20000"/>
          </a:bodyPr>
          <a:lstStyle/>
          <a:p>
            <a:pPr marL="0" indent="457200" algn="ctr">
              <a:lnSpc>
                <a:spcPct val="120000"/>
              </a:lnSpc>
              <a:spcBef>
                <a:spcPts val="0"/>
              </a:spcBef>
              <a:buNone/>
            </a:pPr>
            <a:r>
              <a:rPr lang="uk-UA" sz="5300" i="1" u="sng" dirty="0">
                <a:latin typeface="Times New Roman" pitchFamily="18" charset="0"/>
                <a:cs typeface="Times New Roman" pitchFamily="18" charset="0"/>
              </a:rPr>
              <a:t>Етапи міжнародного </a:t>
            </a:r>
            <a:r>
              <a:rPr lang="uk-UA" sz="5300" i="1" u="sng" dirty="0" err="1">
                <a:latin typeface="Times New Roman" pitchFamily="18" charset="0"/>
                <a:cs typeface="Times New Roman" pitchFamily="18" charset="0"/>
              </a:rPr>
              <a:t>марктеингового</a:t>
            </a:r>
            <a:r>
              <a:rPr lang="uk-UA" sz="5300" i="1" u="sng" dirty="0">
                <a:latin typeface="Times New Roman" pitchFamily="18" charset="0"/>
                <a:cs typeface="Times New Roman" pitchFamily="18" charset="0"/>
              </a:rPr>
              <a:t> дослідження</a:t>
            </a:r>
          </a:p>
          <a:p>
            <a:pPr marL="0" indent="457200" algn="just">
              <a:lnSpc>
                <a:spcPct val="120000"/>
              </a:lnSpc>
              <a:spcBef>
                <a:spcPts val="0"/>
              </a:spcBef>
              <a:buNone/>
            </a:pPr>
            <a:endParaRPr lang="uk-UA" b="0" dirty="0" smtClean="0">
              <a:latin typeface="Times New Roman" pitchFamily="18" charset="0"/>
              <a:cs typeface="Times New Roman" pitchFamily="18" charset="0"/>
            </a:endParaRPr>
          </a:p>
          <a:p>
            <a:pPr marL="0" indent="457200" algn="just">
              <a:lnSpc>
                <a:spcPct val="120000"/>
              </a:lnSpc>
              <a:spcBef>
                <a:spcPts val="0"/>
              </a:spcBef>
              <a:buNone/>
            </a:pPr>
            <a:r>
              <a:rPr lang="uk-UA" sz="5200" b="0" dirty="0" smtClean="0">
                <a:latin typeface="Times New Roman" pitchFamily="18" charset="0"/>
                <a:cs typeface="Times New Roman" pitchFamily="18" charset="0"/>
              </a:rPr>
              <a:t>Міжнародне </a:t>
            </a:r>
            <a:r>
              <a:rPr lang="uk-UA" sz="5200" b="0" dirty="0">
                <a:latin typeface="Times New Roman" pitchFamily="18" charset="0"/>
                <a:cs typeface="Times New Roman" pitchFamily="18" charset="0"/>
              </a:rPr>
              <a:t>маркетингове дослідження має чотири </a:t>
            </a:r>
            <a:r>
              <a:rPr lang="uk-UA" sz="5200" b="0" dirty="0" smtClean="0">
                <a:latin typeface="Times New Roman" pitchFamily="18" charset="0"/>
                <a:cs typeface="Times New Roman" pitchFamily="18" charset="0"/>
              </a:rPr>
              <a:t>стадії:</a:t>
            </a:r>
          </a:p>
          <a:p>
            <a:pPr marL="0" indent="457200" algn="just">
              <a:lnSpc>
                <a:spcPct val="120000"/>
              </a:lnSpc>
              <a:spcBef>
                <a:spcPts val="0"/>
              </a:spcBef>
              <a:buNone/>
            </a:pPr>
            <a:r>
              <a:rPr lang="uk-UA" sz="5200" b="0" dirty="0" smtClean="0">
                <a:latin typeface="Times New Roman" pitchFamily="18" charset="0"/>
                <a:cs typeface="Times New Roman" pitchFamily="18" charset="0"/>
              </a:rPr>
              <a:t>1</a:t>
            </a:r>
            <a:r>
              <a:rPr lang="uk-UA" sz="5200" b="0" dirty="0">
                <a:latin typeface="Times New Roman" pitchFamily="18" charset="0"/>
                <a:cs typeface="Times New Roman" pitchFamily="18" charset="0"/>
              </a:rPr>
              <a:t>. Визначення вимог до інформації. Формується зверху вниз: мета, </a:t>
            </a:r>
            <a:r>
              <a:rPr lang="uk-UA" sz="5200" b="0" dirty="0" smtClean="0">
                <a:latin typeface="Times New Roman" pitchFamily="18" charset="0"/>
                <a:cs typeface="Times New Roman" pitchFamily="18" charset="0"/>
              </a:rPr>
              <a:t>завдання, перелік </a:t>
            </a:r>
            <a:r>
              <a:rPr lang="uk-UA" sz="5200" b="0" dirty="0">
                <a:latin typeface="Times New Roman" pitchFamily="18" charset="0"/>
                <a:cs typeface="Times New Roman" pitchFamily="18" charset="0"/>
              </a:rPr>
              <a:t>необхідних показників та процесів, які необхідно дослідити.</a:t>
            </a:r>
          </a:p>
          <a:p>
            <a:pPr marL="0" indent="457200" algn="just">
              <a:lnSpc>
                <a:spcPct val="120000"/>
              </a:lnSpc>
              <a:spcBef>
                <a:spcPts val="0"/>
              </a:spcBef>
              <a:buNone/>
            </a:pPr>
            <a:r>
              <a:rPr lang="uk-UA" sz="5200" b="0" dirty="0">
                <a:latin typeface="Times New Roman" pitchFamily="18" charset="0"/>
                <a:cs typeface="Times New Roman" pitchFamily="18" charset="0"/>
              </a:rPr>
              <a:t>2. Збір даних, який має такі складові: інвентаризація банку </a:t>
            </a:r>
            <a:r>
              <a:rPr lang="uk-UA" sz="5200" b="0" dirty="0" smtClean="0">
                <a:latin typeface="Times New Roman" pitchFamily="18" charset="0"/>
                <a:cs typeface="Times New Roman" pitchFamily="18" charset="0"/>
              </a:rPr>
              <a:t>даних (зіставлення </a:t>
            </a:r>
            <a:r>
              <a:rPr lang="uk-UA" sz="5200" b="0" dirty="0">
                <a:latin typeface="Times New Roman" pitchFamily="18" charset="0"/>
                <a:cs typeface="Times New Roman" pitchFamily="18" charset="0"/>
              </a:rPr>
              <a:t>наявної вторинної інформації з потребами, визначеними </a:t>
            </a:r>
            <a:r>
              <a:rPr lang="uk-UA" sz="5200" b="0" dirty="0" smtClean="0">
                <a:latin typeface="Times New Roman" pitchFamily="18" charset="0"/>
                <a:cs typeface="Times New Roman" pitchFamily="18" charset="0"/>
              </a:rPr>
              <a:t>на попередньому </a:t>
            </a:r>
            <a:r>
              <a:rPr lang="uk-UA" sz="5200" b="0" dirty="0">
                <a:latin typeface="Times New Roman" pitchFamily="18" charset="0"/>
                <a:cs typeface="Times New Roman" pitchFamily="18" charset="0"/>
              </a:rPr>
              <a:t>етапі); збір вторинної інформації; планування </a:t>
            </a:r>
            <a:r>
              <a:rPr lang="uk-UA" sz="5200" b="0" dirty="0" smtClean="0">
                <a:latin typeface="Times New Roman" pitchFamily="18" charset="0"/>
                <a:cs typeface="Times New Roman" pitchFamily="18" charset="0"/>
              </a:rPr>
              <a:t>дослідження; проведення </a:t>
            </a:r>
            <a:r>
              <a:rPr lang="uk-UA" sz="5200" b="0" dirty="0">
                <a:latin typeface="Times New Roman" pitchFamily="18" charset="0"/>
                <a:cs typeface="Times New Roman" pitchFamily="18" charset="0"/>
              </a:rPr>
              <a:t>дослідження.</a:t>
            </a:r>
          </a:p>
          <a:p>
            <a:pPr marL="0" indent="457200" algn="just">
              <a:lnSpc>
                <a:spcPct val="120000"/>
              </a:lnSpc>
              <a:spcBef>
                <a:spcPts val="0"/>
              </a:spcBef>
              <a:buNone/>
            </a:pPr>
            <a:r>
              <a:rPr lang="uk-UA" sz="5200" b="0" dirty="0">
                <a:latin typeface="Times New Roman" pitchFamily="18" charset="0"/>
                <a:cs typeface="Times New Roman" pitchFamily="18" charset="0"/>
              </a:rPr>
              <a:t>3. Аналіз. Отримана кількісна та якісна інформація аналізується </a:t>
            </a:r>
            <a:r>
              <a:rPr lang="uk-UA" sz="5200" b="0" dirty="0" smtClean="0">
                <a:latin typeface="Times New Roman" pitchFamily="18" charset="0"/>
                <a:cs typeface="Times New Roman" pitchFamily="18" charset="0"/>
              </a:rPr>
              <a:t>за допомогою </a:t>
            </a:r>
            <a:r>
              <a:rPr lang="uk-UA" sz="5200" b="0" dirty="0">
                <a:latin typeface="Times New Roman" pitchFamily="18" charset="0"/>
                <a:cs typeface="Times New Roman" pitchFamily="18" charset="0"/>
              </a:rPr>
              <a:t>методів статистики, соціометрії, та ін.</a:t>
            </a:r>
          </a:p>
          <a:p>
            <a:pPr marL="0" indent="457200" algn="just">
              <a:lnSpc>
                <a:spcPct val="120000"/>
              </a:lnSpc>
              <a:spcBef>
                <a:spcPts val="0"/>
              </a:spcBef>
              <a:buNone/>
            </a:pPr>
            <a:r>
              <a:rPr lang="uk-UA" sz="5200" b="0" dirty="0">
                <a:latin typeface="Times New Roman" pitchFamily="18" charset="0"/>
                <a:cs typeface="Times New Roman" pitchFamily="18" charset="0"/>
              </a:rPr>
              <a:t>4. Упровадження. Дослідницький колектив представляє результати </a:t>
            </a:r>
            <a:r>
              <a:rPr lang="uk-UA" sz="5200" b="0" dirty="0" smtClean="0">
                <a:latin typeface="Times New Roman" pitchFamily="18" charset="0"/>
                <a:cs typeface="Times New Roman" pitchFamily="18" charset="0"/>
              </a:rPr>
              <a:t>та рекомендації </a:t>
            </a:r>
            <a:r>
              <a:rPr lang="uk-UA" sz="5200" b="0" dirty="0">
                <a:latin typeface="Times New Roman" pitchFamily="18" charset="0"/>
                <a:cs typeface="Times New Roman" pitchFamily="18" charset="0"/>
              </a:rPr>
              <a:t>(у випадку виконання дослідження на замовлення). </a:t>
            </a:r>
            <a:endParaRPr lang="uk-UA" sz="5200" b="0" dirty="0" smtClean="0">
              <a:latin typeface="Times New Roman" pitchFamily="18" charset="0"/>
              <a:cs typeface="Times New Roman" pitchFamily="18" charset="0"/>
            </a:endParaRPr>
          </a:p>
          <a:p>
            <a:pPr marL="0" indent="457200" algn="just">
              <a:lnSpc>
                <a:spcPct val="120000"/>
              </a:lnSpc>
              <a:spcBef>
                <a:spcPts val="0"/>
              </a:spcBef>
              <a:buNone/>
            </a:pPr>
            <a:r>
              <a:rPr lang="uk-UA" sz="5200" b="0" dirty="0" smtClean="0">
                <a:latin typeface="Times New Roman" pitchFamily="18" charset="0"/>
                <a:cs typeface="Times New Roman" pitchFamily="18" charset="0"/>
              </a:rPr>
              <a:t>Якщо дослідження </a:t>
            </a:r>
            <a:r>
              <a:rPr lang="uk-UA" sz="5200" b="0" dirty="0">
                <a:latin typeface="Times New Roman" pitchFamily="18" charset="0"/>
                <a:cs typeface="Times New Roman" pitchFamily="18" charset="0"/>
              </a:rPr>
              <a:t>проводилося власними силами, то колектив несе відповідальність </a:t>
            </a:r>
            <a:r>
              <a:rPr lang="uk-UA" sz="5200" b="0" dirty="0" smtClean="0">
                <a:latin typeface="Times New Roman" pitchFamily="18" charset="0"/>
                <a:cs typeface="Times New Roman" pitchFamily="18" charset="0"/>
              </a:rPr>
              <a:t>і за </a:t>
            </a:r>
            <a:r>
              <a:rPr lang="uk-UA" sz="5200" b="0" dirty="0">
                <a:latin typeface="Times New Roman" pitchFamily="18" charset="0"/>
                <a:cs typeface="Times New Roman" pitchFamily="18" charset="0"/>
              </a:rPr>
              <a:t>впровадження результатів та рекомендацій.</a:t>
            </a:r>
          </a:p>
          <a:p>
            <a:pPr marL="0" indent="457200" algn="just">
              <a:lnSpc>
                <a:spcPct val="120000"/>
              </a:lnSpc>
              <a:spcBef>
                <a:spcPts val="0"/>
              </a:spcBef>
              <a:buNone/>
            </a:pPr>
            <a:r>
              <a:rPr lang="uk-UA" sz="5200" b="0" dirty="0" smtClean="0">
                <a:latin typeface="Times New Roman" pitchFamily="18" charset="0"/>
                <a:cs typeface="Times New Roman" pitchFamily="18" charset="0"/>
              </a:rPr>
              <a:t>За іншим підходом виділяють </a:t>
            </a:r>
            <a:r>
              <a:rPr lang="uk-UA" sz="5200" b="0" dirty="0">
                <a:latin typeface="Times New Roman" pitchFamily="18" charset="0"/>
                <a:cs typeface="Times New Roman" pitchFamily="18" charset="0"/>
              </a:rPr>
              <a:t>такі етапи дослідження: </a:t>
            </a:r>
          </a:p>
          <a:p>
            <a:pPr marL="0" indent="457200" algn="just">
              <a:lnSpc>
                <a:spcPct val="120000"/>
              </a:lnSpc>
              <a:spcBef>
                <a:spcPts val="0"/>
              </a:spcBef>
              <a:buNone/>
            </a:pPr>
            <a:r>
              <a:rPr lang="uk-UA" sz="5200" b="0" dirty="0" smtClean="0">
                <a:latin typeface="Times New Roman" pitchFamily="18" charset="0"/>
                <a:cs typeface="Times New Roman" pitchFamily="18" charset="0"/>
              </a:rPr>
              <a:t>1)Визначення проблеми </a:t>
            </a:r>
            <a:r>
              <a:rPr lang="uk-UA" sz="5200" b="0" dirty="0">
                <a:latin typeface="Times New Roman" pitchFamily="18" charset="0"/>
                <a:cs typeface="Times New Roman" pitchFamily="18" charset="0"/>
              </a:rPr>
              <a:t>і цілей дослідження; </a:t>
            </a:r>
            <a:endParaRPr lang="uk-UA" sz="5200" b="0" dirty="0" smtClean="0">
              <a:latin typeface="Times New Roman" pitchFamily="18" charset="0"/>
              <a:cs typeface="Times New Roman" pitchFamily="18" charset="0"/>
            </a:endParaRPr>
          </a:p>
          <a:p>
            <a:pPr marL="0" indent="457200" algn="just">
              <a:lnSpc>
                <a:spcPct val="120000"/>
              </a:lnSpc>
              <a:spcBef>
                <a:spcPts val="0"/>
              </a:spcBef>
              <a:buNone/>
            </a:pPr>
            <a:r>
              <a:rPr lang="uk-UA" sz="5200" b="0" dirty="0" smtClean="0">
                <a:latin typeface="Times New Roman" pitchFamily="18" charset="0"/>
                <a:cs typeface="Times New Roman" pitchFamily="18" charset="0"/>
              </a:rPr>
              <a:t>2</a:t>
            </a:r>
            <a:r>
              <a:rPr lang="uk-UA" sz="5200" b="0" dirty="0">
                <a:latin typeface="Times New Roman" pitchFamily="18" charset="0"/>
                <a:cs typeface="Times New Roman" pitchFamily="18" charset="0"/>
              </a:rPr>
              <a:t>) розроблення плану дослідження; </a:t>
            </a:r>
            <a:endParaRPr lang="uk-UA" sz="5200" b="0" dirty="0" smtClean="0">
              <a:latin typeface="Times New Roman" pitchFamily="18" charset="0"/>
              <a:cs typeface="Times New Roman" pitchFamily="18" charset="0"/>
            </a:endParaRPr>
          </a:p>
          <a:p>
            <a:pPr marL="0" indent="457200" algn="just">
              <a:lnSpc>
                <a:spcPct val="120000"/>
              </a:lnSpc>
              <a:spcBef>
                <a:spcPts val="0"/>
              </a:spcBef>
              <a:buNone/>
            </a:pPr>
            <a:r>
              <a:rPr lang="uk-UA" sz="5200" b="0" dirty="0" smtClean="0">
                <a:latin typeface="Times New Roman" pitchFamily="18" charset="0"/>
                <a:cs typeface="Times New Roman" pitchFamily="18" charset="0"/>
              </a:rPr>
              <a:t>3</a:t>
            </a:r>
            <a:r>
              <a:rPr lang="uk-UA" sz="5200" b="0" dirty="0">
                <a:latin typeface="Times New Roman" pitchFamily="18" charset="0"/>
                <a:cs typeface="Times New Roman" pitchFamily="18" charset="0"/>
              </a:rPr>
              <a:t>) </a:t>
            </a:r>
            <a:r>
              <a:rPr lang="uk-UA" sz="5200" b="0" dirty="0" smtClean="0">
                <a:latin typeface="Times New Roman" pitchFamily="18" charset="0"/>
                <a:cs typeface="Times New Roman" pitchFamily="18" charset="0"/>
              </a:rPr>
              <a:t>Збирання інформації </a:t>
            </a:r>
            <a:r>
              <a:rPr lang="uk-UA" sz="5200" b="0" dirty="0">
                <a:latin typeface="Times New Roman" pitchFamily="18" charset="0"/>
                <a:cs typeface="Times New Roman" pitchFamily="18" charset="0"/>
              </a:rPr>
              <a:t>та її аналіз; </a:t>
            </a:r>
            <a:endParaRPr lang="uk-UA" sz="5200" b="0" dirty="0" smtClean="0">
              <a:latin typeface="Times New Roman" pitchFamily="18" charset="0"/>
              <a:cs typeface="Times New Roman" pitchFamily="18" charset="0"/>
            </a:endParaRPr>
          </a:p>
          <a:p>
            <a:pPr marL="0" indent="457200" algn="just">
              <a:lnSpc>
                <a:spcPct val="120000"/>
              </a:lnSpc>
              <a:spcBef>
                <a:spcPts val="0"/>
              </a:spcBef>
              <a:buNone/>
            </a:pPr>
            <a:r>
              <a:rPr lang="uk-UA" sz="5200" b="0" dirty="0" smtClean="0">
                <a:latin typeface="Times New Roman" pitchFamily="18" charset="0"/>
                <a:cs typeface="Times New Roman" pitchFamily="18" charset="0"/>
              </a:rPr>
              <a:t>4</a:t>
            </a:r>
            <a:r>
              <a:rPr lang="uk-UA" sz="5200" b="0" dirty="0">
                <a:latin typeface="Times New Roman" pitchFamily="18" charset="0"/>
                <a:cs typeface="Times New Roman" pitchFamily="18" charset="0"/>
              </a:rPr>
              <a:t>) інтерпретація отриманих результатів і </a:t>
            </a:r>
            <a:r>
              <a:rPr lang="uk-UA" sz="5200" b="0" dirty="0" smtClean="0">
                <a:latin typeface="Times New Roman" pitchFamily="18" charset="0"/>
                <a:cs typeface="Times New Roman" pitchFamily="18" charset="0"/>
              </a:rPr>
              <a:t>підготовка звіту</a:t>
            </a:r>
            <a:r>
              <a:rPr lang="uk-UA" sz="5200" b="0" dirty="0">
                <a:latin typeface="Times New Roman" pitchFamily="18" charset="0"/>
                <a:cs typeface="Times New Roman" pitchFamily="18" charset="0"/>
              </a:rPr>
              <a:t>; </a:t>
            </a:r>
            <a:endParaRPr lang="uk-UA" sz="5200" b="0" dirty="0" smtClean="0">
              <a:latin typeface="Times New Roman" pitchFamily="18" charset="0"/>
              <a:cs typeface="Times New Roman" pitchFamily="18" charset="0"/>
            </a:endParaRPr>
          </a:p>
          <a:p>
            <a:pPr marL="0" indent="457200" algn="just">
              <a:lnSpc>
                <a:spcPct val="120000"/>
              </a:lnSpc>
              <a:spcBef>
                <a:spcPts val="0"/>
              </a:spcBef>
              <a:buNone/>
            </a:pPr>
            <a:r>
              <a:rPr lang="uk-UA" sz="5200" b="0" dirty="0" smtClean="0">
                <a:latin typeface="Times New Roman" pitchFamily="18" charset="0"/>
                <a:cs typeface="Times New Roman" pitchFamily="18" charset="0"/>
              </a:rPr>
              <a:t>5</a:t>
            </a:r>
            <a:r>
              <a:rPr lang="uk-UA" sz="5200" b="0" dirty="0">
                <a:latin typeface="Times New Roman" pitchFamily="18" charset="0"/>
                <a:cs typeface="Times New Roman" pitchFamily="18" charset="0"/>
              </a:rPr>
              <a:t>) презентація звіту.</a:t>
            </a:r>
          </a:p>
        </p:txBody>
      </p:sp>
    </p:spTree>
    <p:extLst>
      <p:ext uri="{BB962C8B-B14F-4D97-AF65-F5344CB8AC3E}">
        <p14:creationId xmlns:p14="http://schemas.microsoft.com/office/powerpoint/2010/main" val="17383068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sz="quarter" idx="10"/>
          </p:nvPr>
        </p:nvSpPr>
        <p:spPr>
          <a:xfrm>
            <a:off x="169333" y="262467"/>
            <a:ext cx="11687720" cy="5508099"/>
          </a:xfrm>
        </p:spPr>
        <p:txBody>
          <a:bodyPr>
            <a:noAutofit/>
          </a:bodyPr>
          <a:lstStyle/>
          <a:p>
            <a:pPr marL="0" indent="457200" algn="just">
              <a:lnSpc>
                <a:spcPct val="120000"/>
              </a:lnSpc>
              <a:spcBef>
                <a:spcPts val="0"/>
              </a:spcBef>
              <a:buNone/>
            </a:pPr>
            <a:r>
              <a:rPr lang="uk-UA" sz="1500" b="0" dirty="0">
                <a:latin typeface="Times New Roman" pitchFamily="18" charset="0"/>
                <a:cs typeface="Times New Roman" pitchFamily="18" charset="0"/>
              </a:rPr>
              <a:t>Чіткий виклад проблеми є ключем до успішного </a:t>
            </a:r>
            <a:r>
              <a:rPr lang="uk-UA" sz="1500" b="0" dirty="0" smtClean="0">
                <a:latin typeface="Times New Roman" pitchFamily="18" charset="0"/>
                <a:cs typeface="Times New Roman" pitchFamily="18" charset="0"/>
              </a:rPr>
              <a:t>міжнародного маркетингового </a:t>
            </a:r>
            <a:r>
              <a:rPr lang="uk-UA" sz="1500" b="0" dirty="0">
                <a:latin typeface="Times New Roman" pitchFamily="18" charset="0"/>
                <a:cs typeface="Times New Roman" pitchFamily="18" charset="0"/>
              </a:rPr>
              <a:t>дослідження. </a:t>
            </a:r>
            <a:r>
              <a:rPr lang="uk-UA" sz="1500" i="1" u="sng" dirty="0">
                <a:latin typeface="Times New Roman" pitchFamily="18" charset="0"/>
                <a:cs typeface="Times New Roman" pitchFamily="18" charset="0"/>
              </a:rPr>
              <a:t>Для виявлення проблем управління </a:t>
            </a:r>
            <a:r>
              <a:rPr lang="uk-UA" sz="1500" i="1" u="sng" dirty="0" smtClean="0">
                <a:latin typeface="Times New Roman" pitchFamily="18" charset="0"/>
                <a:cs typeface="Times New Roman" pitchFamily="18" charset="0"/>
              </a:rPr>
              <a:t>маркетингом використовують </a:t>
            </a:r>
            <a:r>
              <a:rPr lang="uk-UA" sz="1500" i="1" u="sng" dirty="0">
                <a:latin typeface="Times New Roman" pitchFamily="18" charset="0"/>
                <a:cs typeface="Times New Roman" pitchFamily="18" charset="0"/>
              </a:rPr>
              <a:t>такі підходи:</a:t>
            </a:r>
          </a:p>
          <a:p>
            <a:pPr marL="0" indent="457200" algn="just">
              <a:lnSpc>
                <a:spcPct val="120000"/>
              </a:lnSpc>
              <a:spcBef>
                <a:spcPts val="0"/>
              </a:spcBef>
              <a:buNone/>
            </a:pPr>
            <a:r>
              <a:rPr lang="uk-UA" sz="1500" b="0" dirty="0">
                <a:latin typeface="Times New Roman" pitchFamily="18" charset="0"/>
                <a:cs typeface="Times New Roman" pitchFamily="18" charset="0"/>
              </a:rPr>
              <a:t> Аналіз результатів виробничої та збутової діяльності організації, яка </a:t>
            </a:r>
            <a:r>
              <a:rPr lang="uk-UA" sz="1500" b="0" dirty="0" smtClean="0">
                <a:latin typeface="Times New Roman" pitchFamily="18" charset="0"/>
                <a:cs typeface="Times New Roman" pitchFamily="18" charset="0"/>
              </a:rPr>
              <a:t>прагне вийти </a:t>
            </a:r>
            <a:r>
              <a:rPr lang="uk-UA" sz="1500" b="0" dirty="0">
                <a:latin typeface="Times New Roman" pitchFamily="18" charset="0"/>
                <a:cs typeface="Times New Roman" pitchFamily="18" charset="0"/>
              </a:rPr>
              <a:t>на міжнародний ринок чи утриматися на ньому;</a:t>
            </a:r>
          </a:p>
          <a:p>
            <a:pPr marL="0" indent="457200" algn="just">
              <a:lnSpc>
                <a:spcPct val="120000"/>
              </a:lnSpc>
              <a:spcBef>
                <a:spcPts val="0"/>
              </a:spcBef>
              <a:buNone/>
            </a:pPr>
            <a:r>
              <a:rPr lang="uk-UA" sz="1500" b="0" dirty="0">
                <a:latin typeface="Times New Roman" pitchFamily="18" charset="0"/>
                <a:cs typeface="Times New Roman" pitchFamily="18" charset="0"/>
              </a:rPr>
              <a:t> Експертне опитування керівників і фахівців досліджуваної організації, </a:t>
            </a:r>
            <a:r>
              <a:rPr lang="uk-UA" sz="1500" b="0" dirty="0" smtClean="0">
                <a:latin typeface="Times New Roman" pitchFamily="18" charset="0"/>
                <a:cs typeface="Times New Roman" pitchFamily="18" charset="0"/>
              </a:rPr>
              <a:t>а також </a:t>
            </a:r>
            <a:r>
              <a:rPr lang="uk-UA" sz="1500" b="0" dirty="0">
                <a:latin typeface="Times New Roman" pitchFamily="18" charset="0"/>
                <a:cs typeface="Times New Roman" pitchFamily="18" charset="0"/>
              </a:rPr>
              <a:t>постачальників, споживачів, торговельних посередників та ін.;</a:t>
            </a:r>
          </a:p>
          <a:p>
            <a:pPr marL="0" indent="457200" algn="just">
              <a:lnSpc>
                <a:spcPct val="120000"/>
              </a:lnSpc>
              <a:spcBef>
                <a:spcPts val="0"/>
              </a:spcBef>
              <a:buNone/>
            </a:pPr>
            <a:r>
              <a:rPr lang="uk-UA" sz="1500" b="0" dirty="0">
                <a:latin typeface="Times New Roman" pitchFamily="18" charset="0"/>
                <a:cs typeface="Times New Roman" pitchFamily="18" charset="0"/>
              </a:rPr>
              <a:t> Спостереження за виконанням маркетингових функцій та особиста участь </a:t>
            </a:r>
            <a:r>
              <a:rPr lang="uk-UA" sz="1500" b="0" dirty="0" smtClean="0">
                <a:latin typeface="Times New Roman" pitchFamily="18" charset="0"/>
                <a:cs typeface="Times New Roman" pitchFamily="18" charset="0"/>
              </a:rPr>
              <a:t>у їх </a:t>
            </a:r>
            <a:r>
              <a:rPr lang="uk-UA" sz="1500" b="0" dirty="0">
                <a:latin typeface="Times New Roman" pitchFamily="18" charset="0"/>
                <a:cs typeface="Times New Roman" pitchFamily="18" charset="0"/>
              </a:rPr>
              <a:t>реалізації фахівців-консультантів, здатних удосконалити управління</a:t>
            </a:r>
          </a:p>
          <a:p>
            <a:pPr marL="0" indent="457200" algn="just">
              <a:lnSpc>
                <a:spcPct val="120000"/>
              </a:lnSpc>
              <a:spcBef>
                <a:spcPts val="0"/>
              </a:spcBef>
              <a:buNone/>
            </a:pPr>
            <a:r>
              <a:rPr lang="uk-UA" sz="1500" b="0" dirty="0">
                <a:latin typeface="Times New Roman" pitchFamily="18" charset="0"/>
                <a:cs typeface="Times New Roman" pitchFamily="18" charset="0"/>
              </a:rPr>
              <a:t>маркетингом в організації.</a:t>
            </a:r>
          </a:p>
          <a:p>
            <a:pPr marL="0" indent="457200" algn="just">
              <a:lnSpc>
                <a:spcPct val="120000"/>
              </a:lnSpc>
              <a:spcBef>
                <a:spcPts val="0"/>
              </a:spcBef>
              <a:buNone/>
            </a:pPr>
            <a:r>
              <a:rPr lang="uk-UA" sz="1500" b="0" dirty="0">
                <a:latin typeface="Times New Roman" pitchFamily="18" charset="0"/>
                <a:cs typeface="Times New Roman" pitchFamily="18" charset="0"/>
              </a:rPr>
              <a:t>Перед розробленням плану дослідження треба визначити, до якого </a:t>
            </a:r>
            <a:r>
              <a:rPr lang="uk-UA" sz="1500" b="0" dirty="0" smtClean="0">
                <a:latin typeface="Times New Roman" pitchFamily="18" charset="0"/>
                <a:cs typeface="Times New Roman" pitchFamily="18" charset="0"/>
              </a:rPr>
              <a:t>типу воно </a:t>
            </a:r>
            <a:r>
              <a:rPr lang="uk-UA" sz="1500" b="0" dirty="0">
                <a:latin typeface="Times New Roman" pitchFamily="18" charset="0"/>
                <a:cs typeface="Times New Roman" pitchFamily="18" charset="0"/>
              </a:rPr>
              <a:t>належить (попереднє, поглиблене, спеціальне, тест). Після цього </a:t>
            </a:r>
            <a:r>
              <a:rPr lang="uk-UA" sz="1500" b="0" dirty="0" smtClean="0">
                <a:latin typeface="Times New Roman" pitchFamily="18" charset="0"/>
                <a:cs typeface="Times New Roman" pitchFamily="18" charset="0"/>
              </a:rPr>
              <a:t>обирають джерела </a:t>
            </a:r>
            <a:r>
              <a:rPr lang="uk-UA" sz="1500" b="0" dirty="0">
                <a:latin typeface="Times New Roman" pitchFamily="18" charset="0"/>
                <a:cs typeface="Times New Roman" pitchFamily="18" charset="0"/>
              </a:rPr>
              <a:t>інформації, необхідні для його проведення (первинні й вторинні), </a:t>
            </a:r>
            <a:r>
              <a:rPr lang="uk-UA" sz="1500" b="0" dirty="0" smtClean="0">
                <a:latin typeface="Times New Roman" pitchFamily="18" charset="0"/>
                <a:cs typeface="Times New Roman" pitchFamily="18" charset="0"/>
              </a:rPr>
              <a:t>а також </a:t>
            </a:r>
            <a:r>
              <a:rPr lang="uk-UA" sz="1500" b="0" dirty="0">
                <a:latin typeface="Times New Roman" pitchFamily="18" charset="0"/>
                <a:cs typeface="Times New Roman" pitchFamily="18" charset="0"/>
              </a:rPr>
              <a:t>методи збору інформації.</a:t>
            </a:r>
          </a:p>
          <a:p>
            <a:pPr marL="0" indent="457200" algn="just">
              <a:lnSpc>
                <a:spcPct val="120000"/>
              </a:lnSpc>
              <a:spcBef>
                <a:spcPts val="0"/>
              </a:spcBef>
              <a:buNone/>
            </a:pPr>
            <a:r>
              <a:rPr lang="uk-UA" sz="1500" i="1" dirty="0">
                <a:latin typeface="Times New Roman" pitchFamily="18" charset="0"/>
                <a:cs typeface="Times New Roman" pitchFamily="18" charset="0"/>
              </a:rPr>
              <a:t>У маркетингових дослідженнях можна використати 3 </a:t>
            </a:r>
            <a:r>
              <a:rPr lang="uk-UA" sz="1500" i="1" dirty="0" smtClean="0">
                <a:latin typeface="Times New Roman" pitchFamily="18" charset="0"/>
                <a:cs typeface="Times New Roman" pitchFamily="18" charset="0"/>
              </a:rPr>
              <a:t>альтернативні підходи </a:t>
            </a:r>
            <a:r>
              <a:rPr lang="uk-UA" sz="1500" i="1" dirty="0">
                <a:latin typeface="Times New Roman" pitchFamily="18" charset="0"/>
                <a:cs typeface="Times New Roman" pitchFamily="18" charset="0"/>
              </a:rPr>
              <a:t>до збирання маркетингової інформації:</a:t>
            </a:r>
          </a:p>
          <a:p>
            <a:pPr marL="0" indent="457200" algn="just">
              <a:lnSpc>
                <a:spcPct val="120000"/>
              </a:lnSpc>
              <a:spcBef>
                <a:spcPts val="0"/>
              </a:spcBef>
              <a:buNone/>
            </a:pPr>
            <a:r>
              <a:rPr lang="uk-UA" sz="1500" b="0" dirty="0">
                <a:latin typeface="Times New Roman" pitchFamily="18" charset="0"/>
                <a:cs typeface="Times New Roman" pitchFamily="18" charset="0"/>
              </a:rPr>
              <a:t>1. Збирати її самостійно. Для цього фірма повинна мати великий </a:t>
            </a:r>
            <a:r>
              <a:rPr lang="uk-UA" sz="1500" b="0" dirty="0" smtClean="0">
                <a:latin typeface="Times New Roman" pitchFamily="18" charset="0"/>
                <a:cs typeface="Times New Roman" pitchFamily="18" charset="0"/>
              </a:rPr>
              <a:t>штат співробітників</a:t>
            </a:r>
            <a:r>
              <a:rPr lang="uk-UA" sz="1500" b="0" dirty="0">
                <a:latin typeface="Times New Roman" pitchFamily="18" charset="0"/>
                <a:cs typeface="Times New Roman" pitchFamily="18" charset="0"/>
              </a:rPr>
              <a:t>. Однак навіть тоді проблематичним є збирання даних </a:t>
            </a:r>
            <a:r>
              <a:rPr lang="uk-UA" sz="1500" b="0" dirty="0" smtClean="0">
                <a:latin typeface="Times New Roman" pitchFamily="18" charset="0"/>
                <a:cs typeface="Times New Roman" pitchFamily="18" charset="0"/>
              </a:rPr>
              <a:t>у широкому </a:t>
            </a:r>
            <a:r>
              <a:rPr lang="uk-UA" sz="1500" b="0" dirty="0">
                <a:latin typeface="Times New Roman" pitchFamily="18" charset="0"/>
                <a:cs typeface="Times New Roman" pitchFamily="18" charset="0"/>
              </a:rPr>
              <a:t>масштабі, тому фірми, що мають власну службу з </a:t>
            </a:r>
            <a:r>
              <a:rPr lang="uk-UA" sz="1500" b="0" dirty="0" smtClean="0">
                <a:latin typeface="Times New Roman" pitchFamily="18" charset="0"/>
                <a:cs typeface="Times New Roman" pitchFamily="18" charset="0"/>
              </a:rPr>
              <a:t>дослідження ринків</a:t>
            </a:r>
            <a:r>
              <a:rPr lang="uk-UA" sz="1500" b="0" dirty="0">
                <a:latin typeface="Times New Roman" pitchFamily="18" charset="0"/>
                <a:cs typeface="Times New Roman" pitchFamily="18" charset="0"/>
              </a:rPr>
              <a:t>, трапляються рідко.</a:t>
            </a:r>
          </a:p>
          <a:p>
            <a:pPr marL="0" indent="457200" algn="just">
              <a:lnSpc>
                <a:spcPct val="120000"/>
              </a:lnSpc>
              <a:spcBef>
                <a:spcPts val="0"/>
              </a:spcBef>
              <a:buNone/>
            </a:pPr>
            <a:r>
              <a:rPr lang="uk-UA" sz="1500" b="0" dirty="0">
                <a:latin typeface="Times New Roman" pitchFamily="18" charset="0"/>
                <a:cs typeface="Times New Roman" pitchFamily="18" charset="0"/>
              </a:rPr>
              <a:t>2. Створення спеціальної групи. Її комплектують з невеликої </a:t>
            </a:r>
            <a:r>
              <a:rPr lang="uk-UA" sz="1500" b="0" dirty="0" smtClean="0">
                <a:latin typeface="Times New Roman" pitchFamily="18" charset="0"/>
                <a:cs typeface="Times New Roman" pitchFamily="18" charset="0"/>
              </a:rPr>
              <a:t>кількості кваліфікованих </a:t>
            </a:r>
            <a:r>
              <a:rPr lang="uk-UA" sz="1500" b="0" dirty="0">
                <a:latin typeface="Times New Roman" pitchFamily="18" charset="0"/>
                <a:cs typeface="Times New Roman" pitchFamily="18" charset="0"/>
              </a:rPr>
              <a:t>експертів і багатьох працівників нижчої кваліфікації.</a:t>
            </a:r>
          </a:p>
          <a:p>
            <a:pPr marL="0" indent="457200" algn="just">
              <a:lnSpc>
                <a:spcPct val="120000"/>
              </a:lnSpc>
              <a:spcBef>
                <a:spcPts val="0"/>
              </a:spcBef>
              <a:buNone/>
            </a:pPr>
            <a:r>
              <a:rPr lang="uk-UA" sz="1500" b="0" dirty="0">
                <a:latin typeface="Times New Roman" pitchFamily="18" charset="0"/>
                <a:cs typeface="Times New Roman" pitchFamily="18" charset="0"/>
              </a:rPr>
              <a:t>3. Залучення спеціалізованих компаній, що збирають </a:t>
            </a:r>
            <a:r>
              <a:rPr lang="uk-UA" sz="1500" b="0" dirty="0" smtClean="0">
                <a:latin typeface="Times New Roman" pitchFamily="18" charset="0"/>
                <a:cs typeface="Times New Roman" pitchFamily="18" charset="0"/>
              </a:rPr>
              <a:t>маркетингову інформацію</a:t>
            </a:r>
            <a:r>
              <a:rPr lang="uk-UA" sz="1500" b="0" dirty="0">
                <a:latin typeface="Times New Roman" pitchFamily="18" charset="0"/>
                <a:cs typeface="Times New Roman" pitchFamily="18" charset="0"/>
              </a:rPr>
              <a:t>. Щоб позбутися ризику, бажано звертатися до фірм, </a:t>
            </a:r>
            <a:r>
              <a:rPr lang="uk-UA" sz="1500" b="0" dirty="0" smtClean="0">
                <a:latin typeface="Times New Roman" pitchFamily="18" charset="0"/>
                <a:cs typeface="Times New Roman" pitchFamily="18" charset="0"/>
              </a:rPr>
              <a:t>розташованих у </a:t>
            </a:r>
            <a:r>
              <a:rPr lang="uk-UA" sz="1500" b="0" dirty="0">
                <a:latin typeface="Times New Roman" pitchFamily="18" charset="0"/>
                <a:cs typeface="Times New Roman" pitchFamily="18" charset="0"/>
              </a:rPr>
              <a:t>досліджуваній країні.</a:t>
            </a:r>
          </a:p>
          <a:p>
            <a:pPr marL="0" indent="457200" algn="just">
              <a:lnSpc>
                <a:spcPct val="120000"/>
              </a:lnSpc>
              <a:spcBef>
                <a:spcPts val="0"/>
              </a:spcBef>
              <a:buNone/>
            </a:pPr>
            <a:r>
              <a:rPr lang="uk-UA" sz="1500" b="0" dirty="0">
                <a:latin typeface="Times New Roman" pitchFamily="18" charset="0"/>
                <a:cs typeface="Times New Roman" pitchFamily="18" charset="0"/>
              </a:rPr>
              <a:t>Зібрану інформацію аналізують за допомогою статистичних, </a:t>
            </a:r>
            <a:r>
              <a:rPr lang="uk-UA" sz="1500" b="0" dirty="0" err="1">
                <a:latin typeface="Times New Roman" pitchFamily="18" charset="0"/>
                <a:cs typeface="Times New Roman" pitchFamily="18" charset="0"/>
              </a:rPr>
              <a:t>економікоматематичних</a:t>
            </a:r>
            <a:r>
              <a:rPr lang="uk-UA" sz="1500" b="0" dirty="0">
                <a:latin typeface="Times New Roman" pitchFamily="18" charset="0"/>
                <a:cs typeface="Times New Roman" pitchFamily="18" charset="0"/>
              </a:rPr>
              <a:t> і експертних методів.</a:t>
            </a:r>
          </a:p>
        </p:txBody>
      </p:sp>
    </p:spTree>
    <p:extLst>
      <p:ext uri="{BB962C8B-B14F-4D97-AF65-F5344CB8AC3E}">
        <p14:creationId xmlns:p14="http://schemas.microsoft.com/office/powerpoint/2010/main" val="30739845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sz="quarter" idx="10"/>
          </p:nvPr>
        </p:nvSpPr>
        <p:spPr>
          <a:xfrm>
            <a:off x="169333" y="127001"/>
            <a:ext cx="11687720" cy="5643566"/>
          </a:xfrm>
        </p:spPr>
        <p:txBody>
          <a:bodyPr>
            <a:normAutofit/>
          </a:bodyPr>
          <a:lstStyle/>
          <a:p>
            <a:pPr marL="0" indent="0" algn="ctr">
              <a:buNone/>
            </a:pPr>
            <a:r>
              <a:rPr lang="uk-UA" sz="2200" i="1" u="sng" dirty="0">
                <a:latin typeface="Times New Roman" pitchFamily="18" charset="0"/>
                <a:cs typeface="Times New Roman" pitchFamily="18" charset="0"/>
              </a:rPr>
              <a:t>Типи міжнародних маркетингових досліджень</a:t>
            </a:r>
          </a:p>
          <a:p>
            <a:pPr marL="0" indent="457200" algn="just">
              <a:spcBef>
                <a:spcPts val="0"/>
              </a:spcBef>
              <a:buNone/>
            </a:pPr>
            <a:r>
              <a:rPr lang="uk-UA" sz="1800" b="0" dirty="0">
                <a:latin typeface="Times New Roman" pitchFamily="18" charset="0"/>
                <a:cs typeface="Times New Roman" pitchFamily="18" charset="0"/>
              </a:rPr>
              <a:t>У практиці дослідження зарубіжних ринків виділилося чотири </a:t>
            </a:r>
            <a:r>
              <a:rPr lang="uk-UA" sz="1800" b="0" dirty="0" smtClean="0">
                <a:latin typeface="Times New Roman" pitchFamily="18" charset="0"/>
                <a:cs typeface="Times New Roman" pitchFamily="18" charset="0"/>
              </a:rPr>
              <a:t>основних типи </a:t>
            </a:r>
            <a:r>
              <a:rPr lang="uk-UA" sz="1800" b="0" dirty="0">
                <a:latin typeface="Times New Roman" pitchFamily="18" charset="0"/>
                <a:cs typeface="Times New Roman" pitchFamily="18" charset="0"/>
              </a:rPr>
              <a:t>досліджень: попереднє, поглиблене, спеціальне, тест.</a:t>
            </a:r>
          </a:p>
          <a:p>
            <a:pPr marL="0" indent="457200" algn="just">
              <a:spcBef>
                <a:spcPts val="0"/>
              </a:spcBef>
              <a:buNone/>
            </a:pPr>
            <a:r>
              <a:rPr lang="uk-UA" sz="1800" i="1" u="sng" dirty="0">
                <a:latin typeface="Times New Roman" pitchFamily="18" charset="0"/>
                <a:cs typeface="Times New Roman" pitchFamily="18" charset="0"/>
              </a:rPr>
              <a:t>Попереднє маркетингове дослідження </a:t>
            </a:r>
            <a:r>
              <a:rPr lang="uk-UA" sz="1800" b="0" dirty="0">
                <a:latin typeface="Times New Roman" pitchFamily="18" charset="0"/>
                <a:cs typeface="Times New Roman" pitchFamily="18" charset="0"/>
              </a:rPr>
              <a:t>зарубіжного ринку дає </a:t>
            </a:r>
            <a:r>
              <a:rPr lang="uk-UA" sz="1800" b="0" dirty="0" smtClean="0">
                <a:latin typeface="Times New Roman" pitchFamily="18" charset="0"/>
                <a:cs typeface="Times New Roman" pitchFamily="18" charset="0"/>
              </a:rPr>
              <a:t>варіанти можливого </a:t>
            </a:r>
            <a:r>
              <a:rPr lang="uk-UA" sz="1800" b="0" dirty="0">
                <a:latin typeface="Times New Roman" pitchFamily="18" charset="0"/>
                <a:cs typeface="Times New Roman" pitchFamily="18" charset="0"/>
              </a:rPr>
              <a:t>прибутку фірми залежно від місткості ринку, можливого </a:t>
            </a:r>
            <a:r>
              <a:rPr lang="uk-UA" sz="1800" b="0" dirty="0" smtClean="0">
                <a:latin typeface="Times New Roman" pitchFamily="18" charset="0"/>
                <a:cs typeface="Times New Roman" pitchFamily="18" charset="0"/>
              </a:rPr>
              <a:t>обсягу продажу </a:t>
            </a:r>
            <a:r>
              <a:rPr lang="uk-UA" sz="1800" b="0" dirty="0">
                <a:latin typeface="Times New Roman" pitchFamily="18" charset="0"/>
                <a:cs typeface="Times New Roman" pitchFamily="18" charset="0"/>
              </a:rPr>
              <a:t>товарів та меж можливої ціни реалізації.</a:t>
            </a:r>
          </a:p>
          <a:p>
            <a:pPr marL="0" indent="457200" algn="just">
              <a:spcBef>
                <a:spcPts val="0"/>
              </a:spcBef>
              <a:buNone/>
            </a:pPr>
            <a:r>
              <a:rPr lang="uk-UA" sz="1800" b="0" dirty="0">
                <a:latin typeface="Times New Roman" pitchFamily="18" charset="0"/>
                <a:cs typeface="Times New Roman" pitchFamily="18" charset="0"/>
              </a:rPr>
              <a:t>Серед маркетологів вважається, що попереднє дослідження </a:t>
            </a:r>
            <a:r>
              <a:rPr lang="uk-UA" sz="1800" b="0" dirty="0" smtClean="0">
                <a:latin typeface="Times New Roman" pitchFamily="18" charset="0"/>
                <a:cs typeface="Times New Roman" pitchFamily="18" charset="0"/>
              </a:rPr>
              <a:t>повинно проводитися </a:t>
            </a:r>
            <a:r>
              <a:rPr lang="uk-UA" sz="1800" b="0" dirty="0">
                <a:latin typeface="Times New Roman" pitchFamily="18" charset="0"/>
                <a:cs typeface="Times New Roman" pitchFamily="18" charset="0"/>
              </a:rPr>
              <a:t>власними силами, і тільки після нього слід замовляти </a:t>
            </a:r>
            <a:r>
              <a:rPr lang="uk-UA" sz="1800" b="0" dirty="0" smtClean="0">
                <a:latin typeface="Times New Roman" pitchFamily="18" charset="0"/>
                <a:cs typeface="Times New Roman" pitchFamily="18" charset="0"/>
              </a:rPr>
              <a:t>поглиблене міжнародне </a:t>
            </a:r>
            <a:r>
              <a:rPr lang="uk-UA" sz="1800" b="0" dirty="0">
                <a:latin typeface="Times New Roman" pitchFamily="18" charset="0"/>
                <a:cs typeface="Times New Roman" pitchFamily="18" charset="0"/>
              </a:rPr>
              <a:t>маркетингове дослідження. О</a:t>
            </a:r>
            <a:r>
              <a:rPr lang="uk-UA" sz="1800" b="0" dirty="0" smtClean="0">
                <a:latin typeface="Times New Roman" pitchFamily="18" charset="0"/>
                <a:cs typeface="Times New Roman" pitchFamily="18" charset="0"/>
              </a:rPr>
              <a:t>бґрунтованість </a:t>
            </a:r>
            <a:r>
              <a:rPr lang="uk-UA" sz="1800" b="0" dirty="0">
                <a:latin typeface="Times New Roman" pitchFamily="18" charset="0"/>
                <a:cs typeface="Times New Roman" pitchFamily="18" charset="0"/>
              </a:rPr>
              <a:t>попереднього дослідження значною мірою залежить від </a:t>
            </a:r>
            <a:r>
              <a:rPr lang="uk-UA" sz="1800" b="0" dirty="0" smtClean="0">
                <a:latin typeface="Times New Roman" pitchFamily="18" charset="0"/>
                <a:cs typeface="Times New Roman" pitchFamily="18" charset="0"/>
              </a:rPr>
              <a:t>того, наскільки </a:t>
            </a:r>
            <a:r>
              <a:rPr lang="uk-UA" sz="1800" b="0" dirty="0">
                <a:latin typeface="Times New Roman" pitchFamily="18" charset="0"/>
                <a:cs typeface="Times New Roman" pitchFamily="18" charset="0"/>
              </a:rPr>
              <a:t>точно визначена місткість ринку, яка може бути реальною </a:t>
            </a:r>
            <a:r>
              <a:rPr lang="uk-UA" sz="1800" b="0" dirty="0" smtClean="0">
                <a:latin typeface="Times New Roman" pitchFamily="18" charset="0"/>
                <a:cs typeface="Times New Roman" pitchFamily="18" charset="0"/>
              </a:rPr>
              <a:t>та потенційною. </a:t>
            </a:r>
            <a:r>
              <a:rPr lang="uk-UA" sz="1800" i="1" u="sng" dirty="0" smtClean="0">
                <a:latin typeface="Times New Roman" pitchFamily="18" charset="0"/>
                <a:cs typeface="Times New Roman" pitchFamily="18" charset="0"/>
              </a:rPr>
              <a:t>Реальна </a:t>
            </a:r>
            <a:r>
              <a:rPr lang="uk-UA" sz="1800" i="1" u="sng" dirty="0">
                <a:latin typeface="Times New Roman" pitchFamily="18" charset="0"/>
                <a:cs typeface="Times New Roman" pitchFamily="18" charset="0"/>
              </a:rPr>
              <a:t>місткість ринку </a:t>
            </a:r>
            <a:r>
              <a:rPr lang="uk-UA" sz="1800" b="0" dirty="0">
                <a:latin typeface="Times New Roman" pitchFamily="18" charset="0"/>
                <a:cs typeface="Times New Roman" pitchFamily="18" charset="0"/>
              </a:rPr>
              <a:t>— це обсяг товару, який може </a:t>
            </a:r>
            <a:r>
              <a:rPr lang="uk-UA" sz="1800" b="0" dirty="0" smtClean="0">
                <a:latin typeface="Times New Roman" pitchFamily="18" charset="0"/>
                <a:cs typeface="Times New Roman" pitchFamily="18" charset="0"/>
              </a:rPr>
              <a:t>придбати (купити</a:t>
            </a:r>
            <a:r>
              <a:rPr lang="uk-UA" sz="1800" b="0" dirty="0">
                <a:latin typeface="Times New Roman" pitchFamily="18" charset="0"/>
                <a:cs typeface="Times New Roman" pitchFamily="18" charset="0"/>
              </a:rPr>
              <a:t>, взяти в кредит) ринок уже сьогодні. Як реальна, так і </a:t>
            </a:r>
            <a:r>
              <a:rPr lang="uk-UA" sz="1800" b="0" dirty="0" smtClean="0">
                <a:latin typeface="Times New Roman" pitchFamily="18" charset="0"/>
                <a:cs typeface="Times New Roman" pitchFamily="18" charset="0"/>
              </a:rPr>
              <a:t>потенційна місткість </a:t>
            </a:r>
            <a:r>
              <a:rPr lang="uk-UA" sz="1800" b="0" dirty="0">
                <a:latin typeface="Times New Roman" pitchFamily="18" charset="0"/>
                <a:cs typeface="Times New Roman" pitchFamily="18" charset="0"/>
              </a:rPr>
              <a:t>(ємність) ринку вимірюється в натуральних або вартісних </a:t>
            </a:r>
            <a:r>
              <a:rPr lang="uk-UA" sz="1800" b="0" dirty="0" smtClean="0">
                <a:latin typeface="Times New Roman" pitchFamily="18" charset="0"/>
                <a:cs typeface="Times New Roman" pitchFamily="18" charset="0"/>
              </a:rPr>
              <a:t>показниках за рік. </a:t>
            </a:r>
          </a:p>
          <a:p>
            <a:pPr marL="0" indent="457200" algn="just">
              <a:spcBef>
                <a:spcPts val="0"/>
              </a:spcBef>
              <a:buNone/>
            </a:pPr>
            <a:r>
              <a:rPr lang="uk-UA" sz="1800" i="1" u="sng" dirty="0">
                <a:latin typeface="Times New Roman" pitchFamily="18" charset="0"/>
                <a:cs typeface="Times New Roman" pitchFamily="18" charset="0"/>
              </a:rPr>
              <a:t>Потенційна місткість зарубіжного ринку </a:t>
            </a:r>
            <a:r>
              <a:rPr lang="uk-UA" sz="1800" b="0" dirty="0">
                <a:latin typeface="Times New Roman" pitchFamily="18" charset="0"/>
                <a:cs typeface="Times New Roman" pitchFamily="18" charset="0"/>
              </a:rPr>
              <a:t>— це обсяг товару, який </a:t>
            </a:r>
            <a:r>
              <a:rPr lang="uk-UA" sz="1800" b="0" dirty="0" smtClean="0">
                <a:latin typeface="Times New Roman" pitchFamily="18" charset="0"/>
                <a:cs typeface="Times New Roman" pitchFamily="18" charset="0"/>
              </a:rPr>
              <a:t>зможе придбати </a:t>
            </a:r>
            <a:r>
              <a:rPr lang="uk-UA" sz="1800" b="0" dirty="0">
                <a:latin typeface="Times New Roman" pitchFamily="18" charset="0"/>
                <a:cs typeface="Times New Roman" pitchFamily="18" charset="0"/>
              </a:rPr>
              <a:t>ринок за певних умов. Залежно від умов, які </a:t>
            </a:r>
            <a:r>
              <a:rPr lang="uk-UA" sz="1800" b="0" dirty="0" smtClean="0">
                <a:latin typeface="Times New Roman" pitchFamily="18" charset="0"/>
                <a:cs typeface="Times New Roman" pitchFamily="18" charset="0"/>
              </a:rPr>
              <a:t>прогнозуються, потенційна </a:t>
            </a:r>
            <a:r>
              <a:rPr lang="uk-UA" sz="1800" b="0" dirty="0">
                <a:latin typeface="Times New Roman" pitchFamily="18" charset="0"/>
                <a:cs typeface="Times New Roman" pitchFamily="18" charset="0"/>
              </a:rPr>
              <a:t>місткість може бути як більшою, так і меншою за реальну місткість. </a:t>
            </a:r>
          </a:p>
        </p:txBody>
      </p:sp>
    </p:spTree>
    <p:extLst>
      <p:ext uri="{BB962C8B-B14F-4D97-AF65-F5344CB8AC3E}">
        <p14:creationId xmlns:p14="http://schemas.microsoft.com/office/powerpoint/2010/main" val="18354283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sz="quarter" idx="10"/>
          </p:nvPr>
        </p:nvSpPr>
        <p:spPr>
          <a:xfrm>
            <a:off x="110067" y="203200"/>
            <a:ext cx="11721586" cy="5584299"/>
          </a:xfrm>
        </p:spPr>
        <p:txBody>
          <a:bodyPr>
            <a:normAutofit fontScale="40000" lnSpcReduction="20000"/>
          </a:bodyPr>
          <a:lstStyle/>
          <a:p>
            <a:pPr marL="0" indent="457200" algn="just">
              <a:lnSpc>
                <a:spcPct val="120000"/>
              </a:lnSpc>
              <a:spcBef>
                <a:spcPts val="0"/>
              </a:spcBef>
              <a:buNone/>
            </a:pPr>
            <a:r>
              <a:rPr lang="uk-UA" i="1" u="sng" dirty="0">
                <a:latin typeface="Times New Roman" pitchFamily="18" charset="0"/>
                <a:cs typeface="Times New Roman" pitchFamily="18" charset="0"/>
              </a:rPr>
              <a:t>Поглиблене маркетингове дослідження </a:t>
            </a:r>
            <a:r>
              <a:rPr lang="uk-UA" b="0" dirty="0">
                <a:latin typeface="Times New Roman" pitchFamily="18" charset="0"/>
                <a:cs typeface="Times New Roman" pitchFamily="18" charset="0"/>
              </a:rPr>
              <a:t>дає змогу зрозуміти </a:t>
            </a:r>
            <a:r>
              <a:rPr lang="uk-UA" b="0" dirty="0" smtClean="0">
                <a:latin typeface="Times New Roman" pitchFamily="18" charset="0"/>
                <a:cs typeface="Times New Roman" pitchFamily="18" charset="0"/>
              </a:rPr>
              <a:t>механізми та </a:t>
            </a:r>
            <a:r>
              <a:rPr lang="uk-UA" b="0" dirty="0">
                <a:latin typeface="Times New Roman" pitchFamily="18" charset="0"/>
                <a:cs typeface="Times New Roman" pitchFamily="18" charset="0"/>
              </a:rPr>
              <a:t>особливості функціонування зарубіжного ринку. Структура </a:t>
            </a:r>
            <a:r>
              <a:rPr lang="uk-UA" b="0" dirty="0" smtClean="0">
                <a:latin typeface="Times New Roman" pitchFamily="18" charset="0"/>
                <a:cs typeface="Times New Roman" pitchFamily="18" charset="0"/>
              </a:rPr>
              <a:t>поглибленого міжнародного </a:t>
            </a:r>
            <a:r>
              <a:rPr lang="uk-UA" b="0" dirty="0">
                <a:latin typeface="Times New Roman" pitchFamily="18" charset="0"/>
                <a:cs typeface="Times New Roman" pitchFamily="18" charset="0"/>
              </a:rPr>
              <a:t>маркетингового дослідження складається з трьох </a:t>
            </a:r>
            <a:r>
              <a:rPr lang="uk-UA" b="0" dirty="0" smtClean="0">
                <a:latin typeface="Times New Roman" pitchFamily="18" charset="0"/>
                <a:cs typeface="Times New Roman" pitchFamily="18" charset="0"/>
              </a:rPr>
              <a:t>блоків: обов’язкові </a:t>
            </a:r>
            <a:r>
              <a:rPr lang="uk-UA" b="0" dirty="0">
                <a:latin typeface="Times New Roman" pitchFamily="18" charset="0"/>
                <a:cs typeface="Times New Roman" pitchFamily="18" charset="0"/>
              </a:rPr>
              <a:t>(стандартні) елементи вивчення; кон’юнктура ринку (КОН’ЮНКТУРА РИНКУ— сукупність економічних умов, що складаються на ринку, за яких здійснюється процес реалізації товару. Це економічна ситуація у певний період часу. </a:t>
            </a:r>
            <a:r>
              <a:rPr lang="uk-UA" b="0" dirty="0" err="1">
                <a:latin typeface="Times New Roman" pitchFamily="18" charset="0"/>
                <a:cs typeface="Times New Roman" pitchFamily="18" charset="0"/>
              </a:rPr>
              <a:t>К.р</a:t>
            </a:r>
            <a:r>
              <a:rPr lang="uk-UA" b="0" dirty="0">
                <a:latin typeface="Times New Roman" pitchFamily="18" charset="0"/>
                <a:cs typeface="Times New Roman" pitchFamily="18" charset="0"/>
              </a:rPr>
              <a:t>. складається під впливом економічних, політичних та науково-технічних </a:t>
            </a:r>
            <a:r>
              <a:rPr lang="uk-UA" b="0" dirty="0" err="1">
                <a:latin typeface="Times New Roman" pitchFamily="18" charset="0"/>
                <a:cs typeface="Times New Roman" pitchFamily="18" charset="0"/>
              </a:rPr>
              <a:t>кон’юнктуротвірних</a:t>
            </a:r>
            <a:r>
              <a:rPr lang="uk-UA" b="0" dirty="0">
                <a:latin typeface="Times New Roman" pitchFamily="18" charset="0"/>
                <a:cs typeface="Times New Roman" pitchFamily="18" charset="0"/>
              </a:rPr>
              <a:t> умов і визначається обсягом промислового виробництва, внутрішнім товарообігом, обсягом зовнішньої торгівлі, капіталовкладеннями, цінами, патентно-ліцензійною діяльністю та ін. </a:t>
            </a:r>
            <a:r>
              <a:rPr lang="uk-UA" b="0" dirty="0" err="1">
                <a:latin typeface="Times New Roman" pitchFamily="18" charset="0"/>
                <a:cs typeface="Times New Roman" pitchFamily="18" charset="0"/>
              </a:rPr>
              <a:t>К.р</a:t>
            </a:r>
            <a:r>
              <a:rPr lang="uk-UA" b="0" dirty="0">
                <a:latin typeface="Times New Roman" pitchFamily="18" charset="0"/>
                <a:cs typeface="Times New Roman" pitchFamily="18" charset="0"/>
              </a:rPr>
              <a:t>. досліджують за допомогою показників, які дозволяють кількісно оцінити зміни, що відбуваються, визначити тенденції їх розвитку, дані про динаміку виробництва, появу нових товарів та ін. До них належать ємність ринку, ринковий попит, монополізація ринку, товарна кон’юнктура, частка ринкової участі конкурентів та ін</a:t>
            </a:r>
            <a:r>
              <a:rPr lang="uk-UA" b="0" dirty="0" smtClean="0">
                <a:latin typeface="Times New Roman" pitchFamily="18" charset="0"/>
                <a:cs typeface="Times New Roman" pitchFamily="18" charset="0"/>
              </a:rPr>
              <a:t>.) та </a:t>
            </a:r>
            <a:r>
              <a:rPr lang="uk-UA" b="0" dirty="0">
                <a:latin typeface="Times New Roman" pitchFamily="18" charset="0"/>
                <a:cs typeface="Times New Roman" pitchFamily="18" charset="0"/>
              </a:rPr>
              <a:t>прогноз </a:t>
            </a:r>
            <a:r>
              <a:rPr lang="uk-UA" b="0" dirty="0" smtClean="0">
                <a:latin typeface="Times New Roman" pitchFamily="18" charset="0"/>
                <a:cs typeface="Times New Roman" pitchFamily="18" charset="0"/>
              </a:rPr>
              <a:t>її розвитку</a:t>
            </a:r>
            <a:r>
              <a:rPr lang="uk-UA" b="0" dirty="0">
                <a:latin typeface="Times New Roman" pitchFamily="18" charset="0"/>
                <a:cs typeface="Times New Roman" pitchFamily="18" charset="0"/>
              </a:rPr>
              <a:t>; методи вивчення ринку (кабінетні, польові</a:t>
            </a:r>
            <a:r>
              <a:rPr lang="uk-UA" b="0" dirty="0" smtClean="0">
                <a:latin typeface="Times New Roman" pitchFamily="18" charset="0"/>
                <a:cs typeface="Times New Roman" pitchFamily="18" charset="0"/>
              </a:rPr>
              <a:t>). Стандартні </a:t>
            </a:r>
            <a:r>
              <a:rPr lang="uk-UA" b="0" dirty="0">
                <a:latin typeface="Times New Roman" pitchFamily="18" charset="0"/>
                <a:cs typeface="Times New Roman" pitchFamily="18" charset="0"/>
              </a:rPr>
              <a:t>(обов’язкові) елементи дослідження — це той </a:t>
            </a:r>
            <a:r>
              <a:rPr lang="uk-UA" b="0" dirty="0" smtClean="0">
                <a:latin typeface="Times New Roman" pitchFamily="18" charset="0"/>
                <a:cs typeface="Times New Roman" pitchFamily="18" charset="0"/>
              </a:rPr>
              <a:t>мінімум маркетингової </a:t>
            </a:r>
            <a:r>
              <a:rPr lang="uk-UA" b="0" dirty="0">
                <a:latin typeface="Times New Roman" pitchFamily="18" charset="0"/>
                <a:cs typeface="Times New Roman" pitchFamily="18" charset="0"/>
              </a:rPr>
              <a:t>інформації, яка необхідна для розуміння </a:t>
            </a:r>
            <a:r>
              <a:rPr lang="uk-UA" b="0" dirty="0" smtClean="0">
                <a:latin typeface="Times New Roman" pitchFamily="18" charset="0"/>
                <a:cs typeface="Times New Roman" pitchFamily="18" charset="0"/>
              </a:rPr>
              <a:t>особливостей зарубіжного </a:t>
            </a:r>
            <a:r>
              <a:rPr lang="uk-UA" b="0" dirty="0">
                <a:latin typeface="Times New Roman" pitchFamily="18" charset="0"/>
                <a:cs typeface="Times New Roman" pitchFamily="18" charset="0"/>
              </a:rPr>
              <a:t>ринку.</a:t>
            </a:r>
          </a:p>
          <a:p>
            <a:pPr marL="0" indent="457200" algn="just">
              <a:lnSpc>
                <a:spcPct val="120000"/>
              </a:lnSpc>
              <a:spcBef>
                <a:spcPts val="0"/>
              </a:spcBef>
              <a:buNone/>
            </a:pPr>
            <a:r>
              <a:rPr lang="uk-UA" i="1" u="sng" dirty="0">
                <a:latin typeface="Times New Roman" pitchFamily="18" charset="0"/>
                <a:cs typeface="Times New Roman" pitchFamily="18" charset="0"/>
              </a:rPr>
              <a:t>Ринок:</a:t>
            </a:r>
          </a:p>
          <a:p>
            <a:pPr marL="0" indent="457200" algn="just">
              <a:lnSpc>
                <a:spcPct val="120000"/>
              </a:lnSpc>
              <a:spcBef>
                <a:spcPts val="0"/>
              </a:spcBef>
              <a:buNone/>
            </a:pPr>
            <a:r>
              <a:rPr lang="uk-UA" b="0" dirty="0">
                <a:latin typeface="Times New Roman" pitchFamily="18" charset="0"/>
                <a:cs typeface="Times New Roman" pitchFamily="18" charset="0"/>
              </a:rPr>
              <a:t>– геополітичні характеристики;</a:t>
            </a:r>
          </a:p>
          <a:p>
            <a:pPr marL="0" indent="457200" algn="just">
              <a:lnSpc>
                <a:spcPct val="120000"/>
              </a:lnSpc>
              <a:spcBef>
                <a:spcPts val="0"/>
              </a:spcBef>
              <a:buNone/>
            </a:pPr>
            <a:r>
              <a:rPr lang="uk-UA" b="0" dirty="0">
                <a:latin typeface="Times New Roman" pitchFamily="18" charset="0"/>
                <a:cs typeface="Times New Roman" pitchFamily="18" charset="0"/>
              </a:rPr>
              <a:t>– структура національного виробництва;</a:t>
            </a:r>
          </a:p>
          <a:p>
            <a:pPr marL="0" indent="457200" algn="just">
              <a:lnSpc>
                <a:spcPct val="120000"/>
              </a:lnSpc>
              <a:spcBef>
                <a:spcPts val="0"/>
              </a:spcBef>
              <a:buNone/>
            </a:pPr>
            <a:r>
              <a:rPr lang="uk-UA" b="0" dirty="0">
                <a:latin typeface="Times New Roman" pitchFamily="18" charset="0"/>
                <a:cs typeface="Times New Roman" pitchFamily="18" charset="0"/>
              </a:rPr>
              <a:t>– кількість національних виробників та їх розміщення ;</a:t>
            </a:r>
          </a:p>
          <a:p>
            <a:pPr marL="0" indent="457200" algn="just">
              <a:lnSpc>
                <a:spcPct val="120000"/>
              </a:lnSpc>
              <a:spcBef>
                <a:spcPts val="0"/>
              </a:spcBef>
              <a:buNone/>
            </a:pPr>
            <a:r>
              <a:rPr lang="uk-UA" b="0" dirty="0">
                <a:latin typeface="Times New Roman" pitchFamily="18" charset="0"/>
                <a:cs typeface="Times New Roman" pitchFamily="18" charset="0"/>
              </a:rPr>
              <a:t>– конкурентна ситуація на ринку товару;</a:t>
            </a:r>
          </a:p>
          <a:p>
            <a:pPr marL="0" indent="457200" algn="just">
              <a:lnSpc>
                <a:spcPct val="120000"/>
              </a:lnSpc>
              <a:spcBef>
                <a:spcPts val="0"/>
              </a:spcBef>
              <a:buNone/>
            </a:pPr>
            <a:r>
              <a:rPr lang="uk-UA" b="0" dirty="0">
                <a:latin typeface="Times New Roman" pitchFamily="18" charset="0"/>
                <a:cs typeface="Times New Roman" pitchFamily="18" charset="0"/>
              </a:rPr>
              <a:t>– імпортна місткість ринку та можлива частка фірми за </a:t>
            </a:r>
            <a:r>
              <a:rPr lang="uk-UA" b="0" dirty="0" smtClean="0">
                <a:latin typeface="Times New Roman" pitchFamily="18" charset="0"/>
                <a:cs typeface="Times New Roman" pitchFamily="18" charset="0"/>
              </a:rPr>
              <a:t>оптимістичним та </a:t>
            </a:r>
            <a:r>
              <a:rPr lang="uk-UA" b="0" dirty="0">
                <a:latin typeface="Times New Roman" pitchFamily="18" charset="0"/>
                <a:cs typeface="Times New Roman" pitchFamily="18" charset="0"/>
              </a:rPr>
              <a:t>песимістичним прогнозами;</a:t>
            </a:r>
          </a:p>
          <a:p>
            <a:pPr marL="0" indent="457200" algn="just">
              <a:lnSpc>
                <a:spcPct val="120000"/>
              </a:lnSpc>
              <a:spcBef>
                <a:spcPts val="0"/>
              </a:spcBef>
              <a:buNone/>
            </a:pPr>
            <a:r>
              <a:rPr lang="uk-UA" b="0" dirty="0">
                <a:latin typeface="Times New Roman" pitchFamily="18" charset="0"/>
                <a:cs typeface="Times New Roman" pitchFamily="18" charset="0"/>
              </a:rPr>
              <a:t>– кон’юнктура ринку та її прогноз на 0,5 – 1,5 року;</a:t>
            </a:r>
          </a:p>
          <a:p>
            <a:pPr marL="0" indent="457200" algn="just">
              <a:lnSpc>
                <a:spcPct val="120000"/>
              </a:lnSpc>
              <a:spcBef>
                <a:spcPts val="0"/>
              </a:spcBef>
              <a:buNone/>
            </a:pPr>
            <a:r>
              <a:rPr lang="uk-UA" b="0" dirty="0">
                <a:latin typeface="Times New Roman" pitchFamily="18" charset="0"/>
                <a:cs typeface="Times New Roman" pitchFamily="18" charset="0"/>
              </a:rPr>
              <a:t>– тенденції розвитку та довгостроковий прогноз на 5 – 10 років.</a:t>
            </a:r>
          </a:p>
          <a:p>
            <a:pPr marL="0" indent="457200" algn="just">
              <a:lnSpc>
                <a:spcPct val="120000"/>
              </a:lnSpc>
              <a:spcBef>
                <a:spcPts val="0"/>
              </a:spcBef>
              <a:buNone/>
            </a:pPr>
            <a:r>
              <a:rPr lang="uk-UA" i="1" u="sng" dirty="0">
                <a:latin typeface="Times New Roman" pitchFamily="18" charset="0"/>
                <a:cs typeface="Times New Roman" pitchFamily="18" charset="0"/>
              </a:rPr>
              <a:t>Товар:</a:t>
            </a:r>
          </a:p>
          <a:p>
            <a:pPr marL="0" indent="457200" algn="just">
              <a:lnSpc>
                <a:spcPct val="120000"/>
              </a:lnSpc>
              <a:spcBef>
                <a:spcPts val="0"/>
              </a:spcBef>
              <a:buNone/>
            </a:pPr>
            <a:r>
              <a:rPr lang="uk-UA" b="0" dirty="0">
                <a:latin typeface="Times New Roman" pitchFamily="18" charset="0"/>
                <a:cs typeface="Times New Roman" pitchFamily="18" charset="0"/>
              </a:rPr>
              <a:t>– відповідність вимогам місцевого законодавства, існуючим </a:t>
            </a:r>
            <a:r>
              <a:rPr lang="uk-UA" b="0" dirty="0" smtClean="0">
                <a:latin typeface="Times New Roman" pitchFamily="18" charset="0"/>
                <a:cs typeface="Times New Roman" pitchFamily="18" charset="0"/>
              </a:rPr>
              <a:t>правилам, традиціям</a:t>
            </a:r>
            <a:r>
              <a:rPr lang="uk-UA" b="0" dirty="0">
                <a:latin typeface="Times New Roman" pitchFamily="18" charset="0"/>
                <a:cs typeface="Times New Roman" pitchFamily="18" charset="0"/>
              </a:rPr>
              <a:t>, звичаям (для товарів народного споживання), </a:t>
            </a:r>
            <a:r>
              <a:rPr lang="uk-UA" b="0" dirty="0" smtClean="0">
                <a:latin typeface="Times New Roman" pitchFamily="18" charset="0"/>
                <a:cs typeface="Times New Roman" pitchFamily="18" charset="0"/>
              </a:rPr>
              <a:t>технічним стандартам</a:t>
            </a:r>
            <a:r>
              <a:rPr lang="uk-UA" b="0" dirty="0">
                <a:latin typeface="Times New Roman" pitchFamily="18" charset="0"/>
                <a:cs typeface="Times New Roman" pitchFamily="18" charset="0"/>
              </a:rPr>
              <a:t>, екологічним нормам тощо (для товарів </a:t>
            </a:r>
            <a:r>
              <a:rPr lang="uk-UA" b="0" dirty="0" smtClean="0">
                <a:latin typeface="Times New Roman" pitchFamily="18" charset="0"/>
                <a:cs typeface="Times New Roman" pitchFamily="18" charset="0"/>
              </a:rPr>
              <a:t>виробничо-технічного </a:t>
            </a:r>
            <a:r>
              <a:rPr lang="uk-UA" b="0" dirty="0">
                <a:latin typeface="Times New Roman" pitchFamily="18" charset="0"/>
                <a:cs typeface="Times New Roman" pitchFamily="18" charset="0"/>
              </a:rPr>
              <a:t>призначення);</a:t>
            </a:r>
          </a:p>
          <a:p>
            <a:pPr marL="0" indent="457200" algn="just">
              <a:lnSpc>
                <a:spcPct val="120000"/>
              </a:lnSpc>
              <a:spcBef>
                <a:spcPts val="0"/>
              </a:spcBef>
              <a:buNone/>
            </a:pPr>
            <a:r>
              <a:rPr lang="uk-UA" b="0" dirty="0">
                <a:latin typeface="Times New Roman" pitchFamily="18" charset="0"/>
                <a:cs typeface="Times New Roman" pitchFamily="18" charset="0"/>
              </a:rPr>
              <a:t>– новизна та конкурентоздатність порівняно з товарами конкурентів;</a:t>
            </a:r>
          </a:p>
          <a:p>
            <a:pPr marL="0" indent="457200" algn="just">
              <a:lnSpc>
                <a:spcPct val="120000"/>
              </a:lnSpc>
              <a:spcBef>
                <a:spcPts val="0"/>
              </a:spcBef>
              <a:buNone/>
            </a:pPr>
            <a:r>
              <a:rPr lang="uk-UA" b="0" dirty="0">
                <a:latin typeface="Times New Roman" pitchFamily="18" charset="0"/>
                <a:cs typeface="Times New Roman" pitchFamily="18" charset="0"/>
              </a:rPr>
              <a:t>– необхідність адаптації відповідно до виявлених «технічних </a:t>
            </a:r>
            <a:r>
              <a:rPr lang="uk-UA" b="0" dirty="0" smtClean="0">
                <a:latin typeface="Times New Roman" pitchFamily="18" charset="0"/>
                <a:cs typeface="Times New Roman" pitchFamily="18" charset="0"/>
              </a:rPr>
              <a:t>бар’єрів» та </a:t>
            </a:r>
            <a:r>
              <a:rPr lang="uk-UA" b="0" dirty="0">
                <a:latin typeface="Times New Roman" pitchFamily="18" charset="0"/>
                <a:cs typeface="Times New Roman" pitchFamily="18" charset="0"/>
              </a:rPr>
              <a:t>побажань споживачів; </a:t>
            </a:r>
          </a:p>
        </p:txBody>
      </p:sp>
    </p:spTree>
    <p:extLst>
      <p:ext uri="{BB962C8B-B14F-4D97-AF65-F5344CB8AC3E}">
        <p14:creationId xmlns:p14="http://schemas.microsoft.com/office/powerpoint/2010/main" val="24989512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Місце для вмісту 3"/>
          <p:cNvSpPr>
            <a:spLocks noGrp="1"/>
          </p:cNvSpPr>
          <p:nvPr>
            <p:ph sz="half" idx="2"/>
          </p:nvPr>
        </p:nvSpPr>
        <p:spPr>
          <a:xfrm>
            <a:off x="313268" y="423333"/>
            <a:ext cx="5683250" cy="5702830"/>
          </a:xfrm>
        </p:spPr>
        <p:txBody>
          <a:bodyPr>
            <a:normAutofit fontScale="85000" lnSpcReduction="10000"/>
          </a:bodyPr>
          <a:lstStyle/>
          <a:p>
            <a:pPr marL="0" indent="0" algn="ctr">
              <a:buNone/>
            </a:pPr>
            <a:r>
              <a:rPr lang="uk-UA" b="1" i="1" u="sng" dirty="0">
                <a:latin typeface="Times New Roman" pitchFamily="18" charset="0"/>
                <a:cs typeface="Times New Roman" pitchFamily="18" charset="0"/>
              </a:rPr>
              <a:t>Споживачі:</a:t>
            </a:r>
          </a:p>
          <a:p>
            <a:pPr marL="0" indent="342900" algn="just">
              <a:lnSpc>
                <a:spcPct val="120000"/>
              </a:lnSpc>
              <a:spcBef>
                <a:spcPts val="0"/>
              </a:spcBef>
            </a:pPr>
            <a:r>
              <a:rPr lang="uk-UA" dirty="0" smtClean="0">
                <a:latin typeface="Times New Roman" pitchFamily="18" charset="0"/>
                <a:cs typeface="Times New Roman" pitchFamily="18" charset="0"/>
              </a:rPr>
              <a:t>можливі </a:t>
            </a:r>
            <a:r>
              <a:rPr lang="uk-UA" dirty="0">
                <a:latin typeface="Times New Roman" pitchFamily="18" charset="0"/>
                <a:cs typeface="Times New Roman" pitchFamily="18" charset="0"/>
              </a:rPr>
              <a:t>покупці товару фірми;</a:t>
            </a:r>
          </a:p>
          <a:p>
            <a:pPr marL="0" indent="342900" algn="just">
              <a:lnSpc>
                <a:spcPct val="120000"/>
              </a:lnSpc>
              <a:spcBef>
                <a:spcPts val="0"/>
              </a:spcBef>
            </a:pPr>
            <a:r>
              <a:rPr lang="uk-UA" dirty="0" smtClean="0">
                <a:latin typeface="Times New Roman" pitchFamily="18" charset="0"/>
                <a:cs typeface="Times New Roman" pitchFamily="18" charset="0"/>
              </a:rPr>
              <a:t>типові </a:t>
            </a:r>
            <a:r>
              <a:rPr lang="uk-UA" dirty="0">
                <a:latin typeface="Times New Roman" pitchFamily="18" charset="0"/>
                <a:cs typeface="Times New Roman" pitchFamily="18" charset="0"/>
              </a:rPr>
              <a:t>засоби використання </a:t>
            </a:r>
            <a:r>
              <a:rPr lang="uk-UA" dirty="0" smtClean="0">
                <a:latin typeface="Times New Roman" pitchFamily="18" charset="0"/>
                <a:cs typeface="Times New Roman" pitchFamily="18" charset="0"/>
              </a:rPr>
              <a:t>товару, притаманні </a:t>
            </a:r>
            <a:r>
              <a:rPr lang="uk-UA" dirty="0">
                <a:latin typeface="Times New Roman" pitchFamily="18" charset="0"/>
                <a:cs typeface="Times New Roman" pitchFamily="18" charset="0"/>
              </a:rPr>
              <a:t>покупцям;</a:t>
            </a:r>
          </a:p>
          <a:p>
            <a:pPr marL="0" indent="342900" algn="just">
              <a:lnSpc>
                <a:spcPct val="120000"/>
              </a:lnSpc>
              <a:spcBef>
                <a:spcPts val="0"/>
              </a:spcBef>
            </a:pPr>
            <a:r>
              <a:rPr lang="uk-UA" dirty="0" smtClean="0">
                <a:latin typeface="Times New Roman" pitchFamily="18" charset="0"/>
                <a:cs typeface="Times New Roman" pitchFamily="18" charset="0"/>
              </a:rPr>
              <a:t>мотиви </a:t>
            </a:r>
            <a:r>
              <a:rPr lang="uk-UA" dirty="0">
                <a:latin typeface="Times New Roman" pitchFamily="18" charset="0"/>
                <a:cs typeface="Times New Roman" pitchFamily="18" charset="0"/>
              </a:rPr>
              <a:t>закупівлі товару цього типу;</a:t>
            </a:r>
          </a:p>
          <a:p>
            <a:pPr marL="0" indent="342900" algn="just">
              <a:lnSpc>
                <a:spcPct val="120000"/>
              </a:lnSpc>
              <a:spcBef>
                <a:spcPts val="0"/>
              </a:spcBef>
            </a:pPr>
            <a:r>
              <a:rPr lang="uk-UA" dirty="0" smtClean="0">
                <a:latin typeface="Times New Roman" pitchFamily="18" charset="0"/>
                <a:cs typeface="Times New Roman" pitchFamily="18" charset="0"/>
              </a:rPr>
              <a:t>чинники</a:t>
            </a:r>
            <a:r>
              <a:rPr lang="uk-UA" dirty="0">
                <a:latin typeface="Times New Roman" pitchFamily="18" charset="0"/>
                <a:cs typeface="Times New Roman" pitchFamily="18" charset="0"/>
              </a:rPr>
              <a:t>, які формують споживацькі переваги і впливають на їх ринкову поведінку;</a:t>
            </a:r>
          </a:p>
          <a:p>
            <a:pPr marL="0" indent="342900" algn="just">
              <a:lnSpc>
                <a:spcPct val="120000"/>
              </a:lnSpc>
              <a:spcBef>
                <a:spcPts val="0"/>
              </a:spcBef>
            </a:pPr>
            <a:r>
              <a:rPr lang="uk-UA" dirty="0" smtClean="0">
                <a:latin typeface="Times New Roman" pitchFamily="18" charset="0"/>
                <a:cs typeface="Times New Roman" pitchFamily="18" charset="0"/>
              </a:rPr>
              <a:t>попередня </a:t>
            </a:r>
            <a:r>
              <a:rPr lang="uk-UA" dirty="0">
                <a:latin typeface="Times New Roman" pitchFamily="18" charset="0"/>
                <a:cs typeface="Times New Roman" pitchFamily="18" charset="0"/>
              </a:rPr>
              <a:t>сегментація та оцінка розміру кожного з сегментів;</a:t>
            </a:r>
          </a:p>
          <a:p>
            <a:pPr marL="0" indent="342900" algn="just">
              <a:lnSpc>
                <a:spcPct val="120000"/>
              </a:lnSpc>
              <a:spcBef>
                <a:spcPts val="0"/>
              </a:spcBef>
            </a:pPr>
            <a:r>
              <a:rPr lang="uk-UA" dirty="0" smtClean="0">
                <a:latin typeface="Times New Roman" pitchFamily="18" charset="0"/>
                <a:cs typeface="Times New Roman" pitchFamily="18" charset="0"/>
              </a:rPr>
              <a:t>традиційний </a:t>
            </a:r>
            <a:r>
              <a:rPr lang="uk-UA" dirty="0">
                <a:latin typeface="Times New Roman" pitchFamily="18" charset="0"/>
                <a:cs typeface="Times New Roman" pitchFamily="18" charset="0"/>
              </a:rPr>
              <a:t>засіб здійснення купівлі споживачами даного сегмента;</a:t>
            </a:r>
          </a:p>
          <a:p>
            <a:pPr marL="0" indent="342900" algn="just">
              <a:lnSpc>
                <a:spcPct val="120000"/>
              </a:lnSpc>
              <a:spcBef>
                <a:spcPts val="0"/>
              </a:spcBef>
            </a:pPr>
            <a:r>
              <a:rPr lang="uk-UA" dirty="0" smtClean="0">
                <a:latin typeface="Times New Roman" pitchFamily="18" charset="0"/>
                <a:cs typeface="Times New Roman" pitchFamily="18" charset="0"/>
              </a:rPr>
              <a:t>незадоволені </a:t>
            </a:r>
            <a:r>
              <a:rPr lang="uk-UA" dirty="0">
                <a:latin typeface="Times New Roman" pitchFamily="18" charset="0"/>
                <a:cs typeface="Times New Roman" pitchFamily="18" charset="0"/>
              </a:rPr>
              <a:t>потреби споживачів товарів даного типу;</a:t>
            </a:r>
          </a:p>
          <a:p>
            <a:pPr marL="0" indent="342900" algn="just">
              <a:lnSpc>
                <a:spcPct val="120000"/>
              </a:lnSpc>
              <a:spcBef>
                <a:spcPts val="0"/>
              </a:spcBef>
            </a:pPr>
            <a:r>
              <a:rPr lang="uk-UA" dirty="0" smtClean="0">
                <a:latin typeface="Times New Roman" pitchFamily="18" charset="0"/>
                <a:cs typeface="Times New Roman" pitchFamily="18" charset="0"/>
              </a:rPr>
              <a:t>вплив </a:t>
            </a:r>
            <a:r>
              <a:rPr lang="uk-UA" dirty="0">
                <a:latin typeface="Times New Roman" pitchFamily="18" charset="0"/>
                <a:cs typeface="Times New Roman" pitchFamily="18" charset="0"/>
              </a:rPr>
              <a:t>технічного прогресу на розвиток потреб споживачів та </a:t>
            </a:r>
            <a:r>
              <a:rPr lang="uk-UA" dirty="0" err="1">
                <a:latin typeface="Times New Roman" pitchFamily="18" charset="0"/>
                <a:cs typeface="Times New Roman" pitchFamily="18" charset="0"/>
              </a:rPr>
              <a:t>технікотехнологічної</a:t>
            </a:r>
            <a:r>
              <a:rPr lang="uk-UA" dirty="0">
                <a:latin typeface="Times New Roman" pitchFamily="18" charset="0"/>
                <a:cs typeface="Times New Roman" pitchFamily="18" charset="0"/>
              </a:rPr>
              <a:t> бази продуцентів.</a:t>
            </a:r>
          </a:p>
          <a:p>
            <a:endParaRPr lang="uk-UA" dirty="0">
              <a:latin typeface="Times New Roman" pitchFamily="18" charset="0"/>
              <a:cs typeface="Times New Roman" pitchFamily="18" charset="0"/>
            </a:endParaRPr>
          </a:p>
        </p:txBody>
      </p:sp>
      <p:sp>
        <p:nvSpPr>
          <p:cNvPr id="6" name="Місце для вмісту 5"/>
          <p:cNvSpPr>
            <a:spLocks noGrp="1"/>
          </p:cNvSpPr>
          <p:nvPr>
            <p:ph sz="quarter" idx="4"/>
          </p:nvPr>
        </p:nvSpPr>
        <p:spPr>
          <a:xfrm>
            <a:off x="6002867" y="279400"/>
            <a:ext cx="5579535" cy="5846763"/>
          </a:xfrm>
        </p:spPr>
        <p:txBody>
          <a:bodyPr>
            <a:normAutofit fontScale="55000" lnSpcReduction="20000"/>
          </a:bodyPr>
          <a:lstStyle/>
          <a:p>
            <a:pPr marL="0" indent="0" algn="ctr">
              <a:buNone/>
            </a:pPr>
            <a:r>
              <a:rPr lang="uk-UA" sz="4300" b="1" i="1" u="sng" dirty="0">
                <a:latin typeface="Times New Roman" pitchFamily="18" charset="0"/>
                <a:cs typeface="Times New Roman" pitchFamily="18" charset="0"/>
              </a:rPr>
              <a:t>Конкуренти:</a:t>
            </a:r>
          </a:p>
          <a:p>
            <a:pPr marL="0" indent="342900" algn="just">
              <a:lnSpc>
                <a:spcPct val="120000"/>
              </a:lnSpc>
              <a:spcBef>
                <a:spcPts val="0"/>
              </a:spcBef>
            </a:pPr>
            <a:r>
              <a:rPr lang="uk-UA" sz="2500" dirty="0">
                <a:latin typeface="Times New Roman" pitchFamily="18" charset="0"/>
                <a:cs typeface="Times New Roman" pitchFamily="18" charset="0"/>
              </a:rPr>
              <a:t>з</a:t>
            </a:r>
            <a:r>
              <a:rPr lang="uk-UA" sz="2500" dirty="0" smtClean="0">
                <a:latin typeface="Times New Roman" pitchFamily="18" charset="0"/>
                <a:cs typeface="Times New Roman" pitchFamily="18" charset="0"/>
              </a:rPr>
              <a:t>а можливості точний список </a:t>
            </a:r>
            <a:r>
              <a:rPr lang="uk-UA" sz="2500" dirty="0">
                <a:latin typeface="Times New Roman" pitchFamily="18" charset="0"/>
                <a:cs typeface="Times New Roman" pitchFamily="18" charset="0"/>
              </a:rPr>
              <a:t>усіх конкурентів;</a:t>
            </a:r>
          </a:p>
          <a:p>
            <a:pPr marL="0" indent="342900" algn="just">
              <a:lnSpc>
                <a:spcPct val="120000"/>
              </a:lnSpc>
              <a:spcBef>
                <a:spcPts val="0"/>
              </a:spcBef>
            </a:pPr>
            <a:r>
              <a:rPr lang="uk-UA" sz="2500" dirty="0" smtClean="0">
                <a:latin typeface="Times New Roman" pitchFamily="18" charset="0"/>
                <a:cs typeface="Times New Roman" pitchFamily="18" charset="0"/>
              </a:rPr>
              <a:t>окремо </a:t>
            </a:r>
            <a:r>
              <a:rPr lang="uk-UA" sz="2500" dirty="0">
                <a:latin typeface="Times New Roman" pitchFamily="18" charset="0"/>
                <a:cs typeface="Times New Roman" pitchFamily="18" charset="0"/>
              </a:rPr>
              <a:t>список національних конкурентів та список зарубіжних конкурентів;</a:t>
            </a:r>
          </a:p>
          <a:p>
            <a:pPr marL="0" indent="342900" algn="just">
              <a:lnSpc>
                <a:spcPct val="120000"/>
              </a:lnSpc>
              <a:spcBef>
                <a:spcPts val="0"/>
              </a:spcBef>
            </a:pPr>
            <a:r>
              <a:rPr lang="uk-UA" sz="2500" dirty="0" smtClean="0">
                <a:latin typeface="Times New Roman" pitchFamily="18" charset="0"/>
                <a:cs typeface="Times New Roman" pitchFamily="18" charset="0"/>
              </a:rPr>
              <a:t>основні </a:t>
            </a:r>
            <a:r>
              <a:rPr lang="uk-UA" sz="2500" dirty="0">
                <a:latin typeface="Times New Roman" pitchFamily="18" charset="0"/>
                <a:cs typeface="Times New Roman" pitchFamily="18" charset="0"/>
              </a:rPr>
              <a:t>конкуренти, які мають найбільшу частку ринку (3—5 фірм);</a:t>
            </a:r>
          </a:p>
          <a:p>
            <a:pPr marL="0" indent="342900" algn="just">
              <a:lnSpc>
                <a:spcPct val="120000"/>
              </a:lnSpc>
              <a:spcBef>
                <a:spcPts val="0"/>
              </a:spcBef>
            </a:pPr>
            <a:r>
              <a:rPr lang="uk-UA" sz="2500" dirty="0" smtClean="0">
                <a:latin typeface="Times New Roman" pitchFamily="18" charset="0"/>
                <a:cs typeface="Times New Roman" pitchFamily="18" charset="0"/>
              </a:rPr>
              <a:t>конкуренти</a:t>
            </a:r>
            <a:r>
              <a:rPr lang="uk-UA" sz="2500" dirty="0">
                <a:latin typeface="Times New Roman" pitchFamily="18" charset="0"/>
                <a:cs typeface="Times New Roman" pitchFamily="18" charset="0"/>
              </a:rPr>
              <a:t>, які найбільш динамічно розвивають свою діяльність на цьому ринку (2 — 3 фірми);</a:t>
            </a:r>
          </a:p>
          <a:p>
            <a:pPr marL="0" indent="342900" algn="just">
              <a:lnSpc>
                <a:spcPct val="120000"/>
              </a:lnSpc>
              <a:spcBef>
                <a:spcPts val="0"/>
              </a:spcBef>
            </a:pPr>
            <a:r>
              <a:rPr lang="uk-UA" sz="2500" dirty="0" smtClean="0">
                <a:latin typeface="Times New Roman" pitchFamily="18" charset="0"/>
                <a:cs typeface="Times New Roman" pitchFamily="18" charset="0"/>
              </a:rPr>
              <a:t>славнозвісність </a:t>
            </a:r>
            <a:r>
              <a:rPr lang="uk-UA" sz="2500" dirty="0">
                <a:latin typeface="Times New Roman" pitchFamily="18" charset="0"/>
                <a:cs typeface="Times New Roman" pitchFamily="18" charset="0"/>
              </a:rPr>
              <a:t>торгових марок (знаків) конкурентів;</a:t>
            </a:r>
          </a:p>
          <a:p>
            <a:pPr marL="0" indent="342900" algn="just">
              <a:lnSpc>
                <a:spcPct val="120000"/>
              </a:lnSpc>
              <a:spcBef>
                <a:spcPts val="0"/>
              </a:spcBef>
            </a:pPr>
            <a:r>
              <a:rPr lang="uk-UA" sz="2500" dirty="0" smtClean="0">
                <a:latin typeface="Times New Roman" pitchFamily="18" charset="0"/>
                <a:cs typeface="Times New Roman" pitchFamily="18" charset="0"/>
              </a:rPr>
              <a:t>характерні </a:t>
            </a:r>
            <a:r>
              <a:rPr lang="uk-UA" sz="2500" dirty="0">
                <a:latin typeface="Times New Roman" pitchFamily="18" charset="0"/>
                <a:cs typeface="Times New Roman" pitchFamily="18" charset="0"/>
              </a:rPr>
              <a:t>особливості товарів конкурентів, за якими їм віддають перевагу споживачі; – особливості побудови міжнародного маркетингового комплексу;</a:t>
            </a:r>
          </a:p>
          <a:p>
            <a:pPr marL="0" indent="342900" algn="just">
              <a:lnSpc>
                <a:spcPct val="120000"/>
              </a:lnSpc>
              <a:spcBef>
                <a:spcPts val="0"/>
              </a:spcBef>
            </a:pPr>
            <a:r>
              <a:rPr lang="uk-UA" sz="2500" dirty="0" smtClean="0">
                <a:latin typeface="Times New Roman" pitchFamily="18" charset="0"/>
                <a:cs typeface="Times New Roman" pitchFamily="18" charset="0"/>
              </a:rPr>
              <a:t>упаковування </a:t>
            </a:r>
            <a:r>
              <a:rPr lang="uk-UA" sz="2500" dirty="0">
                <a:latin typeface="Times New Roman" pitchFamily="18" charset="0"/>
                <a:cs typeface="Times New Roman" pitchFamily="18" charset="0"/>
              </a:rPr>
              <a:t>товарів конкурентів (матеріал, колір, характерні особливості);</a:t>
            </a:r>
          </a:p>
          <a:p>
            <a:pPr marL="0" indent="342900" algn="just">
              <a:lnSpc>
                <a:spcPct val="120000"/>
              </a:lnSpc>
              <a:spcBef>
                <a:spcPts val="0"/>
              </a:spcBef>
            </a:pPr>
            <a:r>
              <a:rPr lang="uk-UA" sz="2500" dirty="0" smtClean="0">
                <a:latin typeface="Times New Roman" pitchFamily="18" charset="0"/>
                <a:cs typeface="Times New Roman" pitchFamily="18" charset="0"/>
              </a:rPr>
              <a:t>цінова </a:t>
            </a:r>
            <a:r>
              <a:rPr lang="uk-UA" sz="2500" dirty="0">
                <a:latin typeface="Times New Roman" pitchFamily="18" charset="0"/>
                <a:cs typeface="Times New Roman" pitchFamily="18" charset="0"/>
              </a:rPr>
              <a:t>політика конкурентів;</a:t>
            </a:r>
          </a:p>
          <a:p>
            <a:pPr marL="0" indent="342900" algn="just">
              <a:lnSpc>
                <a:spcPct val="120000"/>
              </a:lnSpc>
              <a:spcBef>
                <a:spcPts val="0"/>
              </a:spcBef>
            </a:pPr>
            <a:r>
              <a:rPr lang="uk-UA" sz="2500" dirty="0" smtClean="0">
                <a:latin typeface="Times New Roman" pitchFamily="18" charset="0"/>
                <a:cs typeface="Times New Roman" pitchFamily="18" charset="0"/>
              </a:rPr>
              <a:t>заходи </a:t>
            </a:r>
            <a:r>
              <a:rPr lang="uk-UA" sz="2500" dirty="0">
                <a:latin typeface="Times New Roman" pitchFamily="18" charset="0"/>
                <a:cs typeface="Times New Roman" pitchFamily="18" charset="0"/>
              </a:rPr>
              <a:t>та особливості системи просування;</a:t>
            </a:r>
          </a:p>
          <a:p>
            <a:pPr marL="0" indent="342900" algn="just">
              <a:lnSpc>
                <a:spcPct val="120000"/>
              </a:lnSpc>
              <a:spcBef>
                <a:spcPts val="0"/>
              </a:spcBef>
            </a:pPr>
            <a:r>
              <a:rPr lang="uk-UA" sz="2500" dirty="0" smtClean="0">
                <a:latin typeface="Times New Roman" pitchFamily="18" charset="0"/>
                <a:cs typeface="Times New Roman" pitchFamily="18" charset="0"/>
              </a:rPr>
              <a:t>побудова </a:t>
            </a:r>
            <a:r>
              <a:rPr lang="uk-UA" sz="2500" dirty="0">
                <a:latin typeface="Times New Roman" pitchFamily="18" charset="0"/>
                <a:cs typeface="Times New Roman" pitchFamily="18" charset="0"/>
              </a:rPr>
              <a:t>каналів розподілу та робота з посередниками;</a:t>
            </a:r>
          </a:p>
          <a:p>
            <a:pPr marL="0" indent="342900" algn="just">
              <a:lnSpc>
                <a:spcPct val="120000"/>
              </a:lnSpc>
              <a:spcBef>
                <a:spcPts val="0"/>
              </a:spcBef>
            </a:pPr>
            <a:r>
              <a:rPr lang="uk-UA" sz="2500" dirty="0" smtClean="0">
                <a:latin typeface="Times New Roman" pitchFamily="18" charset="0"/>
                <a:cs typeface="Times New Roman" pitchFamily="18" charset="0"/>
              </a:rPr>
              <a:t>показники </a:t>
            </a:r>
            <a:r>
              <a:rPr lang="uk-UA" sz="2500" dirty="0">
                <a:latin typeface="Times New Roman" pitchFamily="18" charset="0"/>
                <a:cs typeface="Times New Roman" pitchFamily="18" charset="0"/>
              </a:rPr>
              <a:t>та оцінки фінансового стану;</a:t>
            </a:r>
          </a:p>
          <a:p>
            <a:pPr marL="0" indent="342900" algn="just">
              <a:lnSpc>
                <a:spcPct val="120000"/>
              </a:lnSpc>
              <a:spcBef>
                <a:spcPts val="0"/>
              </a:spcBef>
            </a:pPr>
            <a:r>
              <a:rPr lang="uk-UA" sz="2500" dirty="0" smtClean="0">
                <a:latin typeface="Times New Roman" pitchFamily="18" charset="0"/>
                <a:cs typeface="Times New Roman" pitchFamily="18" charset="0"/>
              </a:rPr>
              <a:t>інформація </a:t>
            </a:r>
            <a:r>
              <a:rPr lang="uk-UA" sz="2500" dirty="0">
                <a:latin typeface="Times New Roman" pitchFamily="18" charset="0"/>
                <a:cs typeface="Times New Roman" pitchFamily="18" charset="0"/>
              </a:rPr>
              <a:t>щодо науково-дослідних розробок: основні напрями, витрати тощо;</a:t>
            </a:r>
          </a:p>
          <a:p>
            <a:pPr marL="0" indent="342900" algn="just">
              <a:lnSpc>
                <a:spcPct val="120000"/>
              </a:lnSpc>
              <a:spcBef>
                <a:spcPts val="0"/>
              </a:spcBef>
            </a:pPr>
            <a:r>
              <a:rPr lang="uk-UA" sz="2500" dirty="0" smtClean="0">
                <a:latin typeface="Times New Roman" pitchFamily="18" charset="0"/>
                <a:cs typeface="Times New Roman" pitchFamily="18" charset="0"/>
              </a:rPr>
              <a:t>інформація </a:t>
            </a:r>
            <a:r>
              <a:rPr lang="uk-UA" sz="2500" dirty="0">
                <a:latin typeface="Times New Roman" pitchFamily="18" charset="0"/>
                <a:cs typeface="Times New Roman" pitchFamily="18" charset="0"/>
              </a:rPr>
              <a:t>щодо звернення до консалтингових фірм: теми (проблеми) досліджень, вартість, можливі результати, клієнтами яких консалтингових фірм є конкуренти;</a:t>
            </a:r>
          </a:p>
          <a:p>
            <a:pPr marL="0" indent="342900" algn="just">
              <a:lnSpc>
                <a:spcPct val="120000"/>
              </a:lnSpc>
              <a:spcBef>
                <a:spcPts val="0"/>
              </a:spcBef>
            </a:pPr>
            <a:r>
              <a:rPr lang="uk-UA" sz="2500" dirty="0" smtClean="0">
                <a:latin typeface="Times New Roman" pitchFamily="18" charset="0"/>
                <a:cs typeface="Times New Roman" pitchFamily="18" charset="0"/>
              </a:rPr>
              <a:t>купівля </a:t>
            </a:r>
            <a:r>
              <a:rPr lang="uk-UA" sz="2500" dirty="0">
                <a:latin typeface="Times New Roman" pitchFamily="18" charset="0"/>
                <a:cs typeface="Times New Roman" pitchFamily="18" charset="0"/>
              </a:rPr>
              <a:t>і продаж дочірніх фірм, злиття та поглинання;</a:t>
            </a:r>
          </a:p>
          <a:p>
            <a:pPr marL="0" indent="342900" algn="just">
              <a:lnSpc>
                <a:spcPct val="120000"/>
              </a:lnSpc>
              <a:spcBef>
                <a:spcPts val="0"/>
              </a:spcBef>
            </a:pPr>
            <a:r>
              <a:rPr lang="uk-UA" sz="2500" dirty="0" smtClean="0">
                <a:latin typeface="Times New Roman" pitchFamily="18" charset="0"/>
                <a:cs typeface="Times New Roman" pitchFamily="18" charset="0"/>
              </a:rPr>
              <a:t>інформація </a:t>
            </a:r>
            <a:r>
              <a:rPr lang="uk-UA" sz="2500" dirty="0">
                <a:latin typeface="Times New Roman" pitchFamily="18" charset="0"/>
                <a:cs typeface="Times New Roman" pitchFamily="18" charset="0"/>
              </a:rPr>
              <a:t>в місцевих та міжнародних засобах масової інформації. </a:t>
            </a:r>
          </a:p>
          <a:p>
            <a:endParaRPr lang="uk-UA" dirty="0">
              <a:latin typeface="Times New Roman" pitchFamily="18" charset="0"/>
              <a:cs typeface="Times New Roman" pitchFamily="18" charset="0"/>
            </a:endParaRPr>
          </a:p>
        </p:txBody>
      </p:sp>
    </p:spTree>
    <p:extLst>
      <p:ext uri="{BB962C8B-B14F-4D97-AF65-F5344CB8AC3E}">
        <p14:creationId xmlns:p14="http://schemas.microsoft.com/office/powerpoint/2010/main" val="11946242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938" y="431800"/>
            <a:ext cx="11668125" cy="566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1600" y="654653"/>
            <a:ext cx="6273273" cy="4698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9302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sz="quarter" idx="10"/>
          </p:nvPr>
        </p:nvSpPr>
        <p:spPr>
          <a:xfrm>
            <a:off x="177800" y="270933"/>
            <a:ext cx="11679253" cy="5499633"/>
          </a:xfrm>
        </p:spPr>
        <p:txBody>
          <a:bodyPr>
            <a:noAutofit/>
          </a:bodyPr>
          <a:lstStyle/>
          <a:p>
            <a:pPr marL="457200" indent="-457200" algn="ctr">
              <a:spcBef>
                <a:spcPts val="0"/>
              </a:spcBef>
              <a:buAutoNum type="arabicPeriod"/>
            </a:pPr>
            <a:r>
              <a:rPr lang="ru-RU" sz="2200" i="1" u="sng" dirty="0" err="1" smtClean="0">
                <a:latin typeface="Times New Roman" pitchFamily="18" charset="0"/>
                <a:cs typeface="Times New Roman" pitchFamily="18" charset="0"/>
              </a:rPr>
              <a:t>Поняття</a:t>
            </a:r>
            <a:r>
              <a:rPr lang="ru-RU" sz="2200" i="1" u="sng" dirty="0">
                <a:latin typeface="Times New Roman" pitchFamily="18" charset="0"/>
                <a:cs typeface="Times New Roman" pitchFamily="18" charset="0"/>
              </a:rPr>
              <a:t>, </a:t>
            </a:r>
            <a:r>
              <a:rPr lang="ru-RU" sz="2200" i="1" u="sng" dirty="0" err="1">
                <a:latin typeface="Times New Roman" pitchFamily="18" charset="0"/>
                <a:cs typeface="Times New Roman" pitchFamily="18" charset="0"/>
              </a:rPr>
              <a:t>зміст</a:t>
            </a:r>
            <a:r>
              <a:rPr lang="ru-RU" sz="2200" i="1" u="sng" dirty="0">
                <a:latin typeface="Times New Roman" pitchFamily="18" charset="0"/>
                <a:cs typeface="Times New Roman" pitchFamily="18" charset="0"/>
              </a:rPr>
              <a:t>, </a:t>
            </a:r>
            <a:r>
              <a:rPr lang="ru-RU" sz="2200" i="1" u="sng" dirty="0" err="1">
                <a:latin typeface="Times New Roman" pitchFamily="18" charset="0"/>
                <a:cs typeface="Times New Roman" pitchFamily="18" charset="0"/>
              </a:rPr>
              <a:t>специфіка</a:t>
            </a:r>
            <a:r>
              <a:rPr lang="ru-RU" sz="2200" i="1" u="sng" dirty="0">
                <a:latin typeface="Times New Roman" pitchFamily="18" charset="0"/>
                <a:cs typeface="Times New Roman" pitchFamily="18" charset="0"/>
              </a:rPr>
              <a:t> </a:t>
            </a:r>
            <a:r>
              <a:rPr lang="ru-RU" sz="2200" i="1" u="sng" dirty="0" err="1">
                <a:latin typeface="Times New Roman" pitchFamily="18" charset="0"/>
                <a:cs typeface="Times New Roman" pitchFamily="18" charset="0"/>
              </a:rPr>
              <a:t>міжнародного</a:t>
            </a:r>
            <a:r>
              <a:rPr lang="ru-RU" sz="2200" i="1" u="sng" dirty="0">
                <a:latin typeface="Times New Roman" pitchFamily="18" charset="0"/>
                <a:cs typeface="Times New Roman" pitchFamily="18" charset="0"/>
              </a:rPr>
              <a:t> маркетингу</a:t>
            </a:r>
            <a:r>
              <a:rPr lang="ru-RU" sz="2200" i="1" u="sng" dirty="0" smtClean="0">
                <a:latin typeface="Times New Roman" pitchFamily="18" charset="0"/>
                <a:cs typeface="Times New Roman" pitchFamily="18" charset="0"/>
              </a:rPr>
              <a:t>.</a:t>
            </a:r>
          </a:p>
          <a:p>
            <a:pPr marL="0" indent="0" algn="ctr">
              <a:spcBef>
                <a:spcPts val="0"/>
              </a:spcBef>
              <a:buNone/>
            </a:pPr>
            <a:endParaRPr lang="ru-RU" sz="2200" i="1" u="sng" dirty="0" smtClean="0">
              <a:latin typeface="Times New Roman" pitchFamily="18" charset="0"/>
              <a:cs typeface="Times New Roman" pitchFamily="18" charset="0"/>
            </a:endParaRPr>
          </a:p>
          <a:p>
            <a:pPr marL="0" indent="457200" algn="just">
              <a:spcBef>
                <a:spcPts val="0"/>
              </a:spcBef>
              <a:buNone/>
            </a:pPr>
            <a:r>
              <a:rPr lang="uk-UA" sz="2000" b="0" dirty="0">
                <a:latin typeface="Times New Roman" pitchFamily="18" charset="0"/>
                <a:cs typeface="Times New Roman" pitchFamily="18" charset="0"/>
              </a:rPr>
              <a:t>Якщо говорити про маркетинг – це комплекс заходів із розробки та виробництва продукту, його просування, вибудовування взаємин з усіма учасниками ланцюжка в торговому </a:t>
            </a:r>
            <a:r>
              <a:rPr lang="uk-UA" sz="2000" b="0" dirty="0" smtClean="0">
                <a:latin typeface="Times New Roman" pitchFamily="18" charset="0"/>
                <a:cs typeface="Times New Roman" pitchFamily="18" charset="0"/>
              </a:rPr>
              <a:t>процесі.</a:t>
            </a:r>
          </a:p>
          <a:p>
            <a:pPr marL="0" indent="457200" algn="just">
              <a:spcBef>
                <a:spcPts val="0"/>
              </a:spcBef>
              <a:buNone/>
            </a:pPr>
            <a:r>
              <a:rPr lang="uk-UA" sz="2000" i="1" u="sng" dirty="0" smtClean="0">
                <a:latin typeface="Times New Roman" pitchFamily="18" charset="0"/>
                <a:cs typeface="Times New Roman" pitchFamily="18" charset="0"/>
              </a:rPr>
              <a:t>Міжнародний </a:t>
            </a:r>
            <a:r>
              <a:rPr lang="uk-UA" sz="2000" i="1" u="sng" dirty="0">
                <a:latin typeface="Times New Roman" pitchFamily="18" charset="0"/>
                <a:cs typeface="Times New Roman" pitchFamily="18" charset="0"/>
              </a:rPr>
              <a:t>маркетинг (</a:t>
            </a:r>
            <a:r>
              <a:rPr lang="en-US" sz="2000" i="1" u="sng" dirty="0">
                <a:latin typeface="Times New Roman" pitchFamily="18" charset="0"/>
                <a:cs typeface="Times New Roman" pitchFamily="18" charset="0"/>
              </a:rPr>
              <a:t>international marketing) </a:t>
            </a:r>
            <a:r>
              <a:rPr lang="en-US" sz="2000" b="0" dirty="0">
                <a:latin typeface="Times New Roman" pitchFamily="18" charset="0"/>
                <a:cs typeface="Times New Roman" pitchFamily="18" charset="0"/>
              </a:rPr>
              <a:t>– </a:t>
            </a:r>
            <a:r>
              <a:rPr lang="uk-UA" sz="2000" b="0" dirty="0">
                <a:latin typeface="Times New Roman" pitchFamily="18" charset="0"/>
                <a:cs typeface="Times New Roman" pitchFamily="18" charset="0"/>
              </a:rPr>
              <a:t>процес торгівлі за межами своєї країни з використанням специфічних інструментів. Вивчення ринку, формулювання завдань, вибір цільової аудиторії, забезпечення грамотного </a:t>
            </a:r>
            <a:r>
              <a:rPr lang="uk-UA" sz="2000" b="0" dirty="0" err="1">
                <a:latin typeface="Times New Roman" pitchFamily="18" charset="0"/>
                <a:cs typeface="Times New Roman" pitchFamily="18" charset="0"/>
              </a:rPr>
              <a:t>позиціювання</a:t>
            </a:r>
            <a:r>
              <a:rPr lang="uk-UA" sz="2000" b="0" dirty="0">
                <a:latin typeface="Times New Roman" pitchFamily="18" charset="0"/>
                <a:cs typeface="Times New Roman" pitchFamily="18" charset="0"/>
              </a:rPr>
              <a:t> продукції, контроль діяльності – основа, як і у звичайного маркетингу. Але цей варіант дещо складніший, і у нього своя специфіка</a:t>
            </a:r>
            <a:r>
              <a:rPr lang="uk-UA" sz="2000" b="0" dirty="0" smtClean="0">
                <a:latin typeface="Times New Roman" pitchFamily="18" charset="0"/>
                <a:cs typeface="Times New Roman" pitchFamily="18" charset="0"/>
              </a:rPr>
              <a:t>.</a:t>
            </a:r>
          </a:p>
          <a:p>
            <a:pPr marL="0" indent="457200" algn="just">
              <a:spcBef>
                <a:spcPts val="0"/>
              </a:spcBef>
              <a:buNone/>
            </a:pPr>
            <a:r>
              <a:rPr lang="uk-UA" sz="2000" i="1" u="sng" dirty="0" smtClean="0">
                <a:latin typeface="Times New Roman" pitchFamily="18" charset="0"/>
                <a:cs typeface="Times New Roman" pitchFamily="18" charset="0"/>
              </a:rPr>
              <a:t>Існує </a:t>
            </a:r>
            <a:r>
              <a:rPr lang="uk-UA" sz="2000" i="1" u="sng" dirty="0">
                <a:latin typeface="Times New Roman" pitchFamily="18" charset="0"/>
                <a:cs typeface="Times New Roman" pitchFamily="18" charset="0"/>
              </a:rPr>
              <a:t>три основні концепції. Це</a:t>
            </a:r>
            <a:r>
              <a:rPr lang="uk-UA" sz="2000" i="1" u="sng" dirty="0" smtClean="0">
                <a:latin typeface="Times New Roman" pitchFamily="18" charset="0"/>
                <a:cs typeface="Times New Roman" pitchFamily="18" charset="0"/>
              </a:rPr>
              <a:t>:</a:t>
            </a:r>
            <a:endParaRPr lang="uk-UA" sz="2000" b="0" dirty="0">
              <a:latin typeface="Times New Roman" pitchFamily="18" charset="0"/>
              <a:cs typeface="Times New Roman" pitchFamily="18" charset="0"/>
            </a:endParaRPr>
          </a:p>
          <a:p>
            <a:pPr marL="0" indent="457200" algn="just">
              <a:spcBef>
                <a:spcPts val="0"/>
              </a:spcBef>
              <a:buNone/>
            </a:pPr>
            <a:r>
              <a:rPr lang="uk-UA" sz="2000" b="0" dirty="0">
                <a:solidFill>
                  <a:srgbClr val="FF0000"/>
                </a:solidFill>
                <a:latin typeface="Times New Roman" pitchFamily="18" charset="0"/>
                <a:cs typeface="Times New Roman" pitchFamily="18" charset="0"/>
              </a:rPr>
              <a:t>Концепція розширення внутрішнього ринку. </a:t>
            </a:r>
            <a:r>
              <a:rPr lang="uk-UA" sz="2000" b="0" dirty="0">
                <a:latin typeface="Times New Roman" pitchFamily="18" charset="0"/>
                <a:cs typeface="Times New Roman" pitchFamily="18" charset="0"/>
              </a:rPr>
              <a:t>Компанія заходить на закордонний ринок з метою продажу надлишкової продукції. І шукає ті ринки, попит на яких схожий із попитом у межах своєї країни.</a:t>
            </a:r>
          </a:p>
          <a:p>
            <a:pPr marL="0" indent="457200" algn="just">
              <a:spcBef>
                <a:spcPts val="0"/>
              </a:spcBef>
              <a:buNone/>
            </a:pPr>
            <a:r>
              <a:rPr lang="uk-UA" sz="2000" b="0" dirty="0">
                <a:solidFill>
                  <a:srgbClr val="FF0000"/>
                </a:solidFill>
                <a:latin typeface="Times New Roman" pitchFamily="18" charset="0"/>
                <a:cs typeface="Times New Roman" pitchFamily="18" charset="0"/>
              </a:rPr>
              <a:t>Концепція </a:t>
            </a:r>
            <a:r>
              <a:rPr lang="uk-UA" sz="2000" b="0" dirty="0" err="1">
                <a:solidFill>
                  <a:srgbClr val="FF0000"/>
                </a:solidFill>
                <a:latin typeface="Times New Roman" pitchFamily="18" charset="0"/>
                <a:cs typeface="Times New Roman" pitchFamily="18" charset="0"/>
              </a:rPr>
              <a:t>мультивнутрішнього</a:t>
            </a:r>
            <a:r>
              <a:rPr lang="uk-UA" sz="2000" b="0" dirty="0">
                <a:solidFill>
                  <a:srgbClr val="FF0000"/>
                </a:solidFill>
                <a:latin typeface="Times New Roman" pitchFamily="18" charset="0"/>
                <a:cs typeface="Times New Roman" pitchFamily="18" charset="0"/>
              </a:rPr>
              <a:t> ринку. </a:t>
            </a:r>
            <a:r>
              <a:rPr lang="uk-UA" sz="2000" b="0" dirty="0">
                <a:latin typeface="Times New Roman" pitchFamily="18" charset="0"/>
                <a:cs typeface="Times New Roman" pitchFamily="18" charset="0"/>
              </a:rPr>
              <a:t>У цьому разі бізнес виходить на закордонні ринки, які відрізняються від внутрішнього. І для кожного створюють свій план і підбирають індивідуальні маркетингові стратегії з урахуванням відмінностей.</a:t>
            </a:r>
          </a:p>
          <a:p>
            <a:pPr marL="0" indent="457200" algn="just">
              <a:spcBef>
                <a:spcPts val="0"/>
              </a:spcBef>
              <a:buNone/>
            </a:pPr>
            <a:r>
              <a:rPr lang="uk-UA" sz="2000" b="0" dirty="0">
                <a:solidFill>
                  <a:srgbClr val="FF0000"/>
                </a:solidFill>
                <a:latin typeface="Times New Roman" pitchFamily="18" charset="0"/>
                <a:cs typeface="Times New Roman" pitchFamily="18" charset="0"/>
              </a:rPr>
              <a:t>Концепція глобального маркетингу. </a:t>
            </a:r>
            <a:r>
              <a:rPr lang="uk-UA" sz="2000" b="0" dirty="0">
                <a:latin typeface="Times New Roman" pitchFamily="18" charset="0"/>
                <a:cs typeface="Times New Roman" pitchFamily="18" charset="0"/>
              </a:rPr>
              <a:t>Ринок компанії поширюється на весь світ. Використовують глобальну маркетингову стратегію і тактику.</a:t>
            </a:r>
            <a:endParaRPr lang="uk-UA" sz="2000" b="0" dirty="0" smtClean="0">
              <a:latin typeface="Times New Roman" pitchFamily="18" charset="0"/>
              <a:cs typeface="Times New Roman" pitchFamily="18" charset="0"/>
            </a:endParaRPr>
          </a:p>
          <a:p>
            <a:pPr marL="0" indent="457200" algn="just">
              <a:spcBef>
                <a:spcPts val="0"/>
              </a:spcBef>
              <a:buNone/>
            </a:pPr>
            <a:endParaRPr lang="uk-UA" sz="2200" b="0" dirty="0">
              <a:latin typeface="Times New Roman" pitchFamily="18" charset="0"/>
              <a:cs typeface="Times New Roman" pitchFamily="18" charset="0"/>
            </a:endParaRPr>
          </a:p>
        </p:txBody>
      </p:sp>
    </p:spTree>
    <p:extLst>
      <p:ext uri="{BB962C8B-B14F-4D97-AF65-F5344CB8AC3E}">
        <p14:creationId xmlns:p14="http://schemas.microsoft.com/office/powerpoint/2010/main" val="39928863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425" y="266699"/>
            <a:ext cx="4862512" cy="4322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8067" y="391053"/>
            <a:ext cx="5635978" cy="4226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6694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sz="quarter" idx="10"/>
          </p:nvPr>
        </p:nvSpPr>
        <p:spPr>
          <a:xfrm>
            <a:off x="160867" y="254001"/>
            <a:ext cx="11696186" cy="5516566"/>
          </a:xfrm>
        </p:spPr>
        <p:txBody>
          <a:bodyPr>
            <a:normAutofit fontScale="47500" lnSpcReduction="20000"/>
          </a:bodyPr>
          <a:lstStyle/>
          <a:p>
            <a:pPr marL="0" indent="457200" algn="just">
              <a:lnSpc>
                <a:spcPct val="120000"/>
              </a:lnSpc>
              <a:spcBef>
                <a:spcPts val="0"/>
              </a:spcBef>
              <a:buNone/>
            </a:pPr>
            <a:r>
              <a:rPr lang="uk-UA" i="1" u="sng" dirty="0">
                <a:latin typeface="Times New Roman" pitchFamily="18" charset="0"/>
                <a:cs typeface="Times New Roman" pitchFamily="18" charset="0"/>
              </a:rPr>
              <a:t>Об’єктом</a:t>
            </a:r>
            <a:r>
              <a:rPr lang="uk-UA" b="0" dirty="0">
                <a:latin typeface="Times New Roman" pitchFamily="18" charset="0"/>
                <a:cs typeface="Times New Roman" pitchFamily="18" charset="0"/>
              </a:rPr>
              <a:t> міжнародного маркетингу є зарубіжні ринки, в цілому – глобальний ринок. </a:t>
            </a:r>
            <a:r>
              <a:rPr lang="uk-UA" i="1" u="sng" dirty="0">
                <a:latin typeface="Times New Roman" pitchFamily="18" charset="0"/>
                <a:cs typeface="Times New Roman" pitchFamily="18" charset="0"/>
              </a:rPr>
              <a:t>Предметом</a:t>
            </a:r>
            <a:r>
              <a:rPr lang="uk-UA" b="0" dirty="0">
                <a:latin typeface="Times New Roman" pitchFamily="18" charset="0"/>
                <a:cs typeface="Times New Roman" pitchFamily="18" charset="0"/>
              </a:rPr>
              <a:t> міжнародного маркетингу є співвідношення попиту і пропозиції на зарубіжних ринках, їх кон’юнктура, відмінності у способах і засобах формування, задоволення попиту на зарубіжних ринках. </a:t>
            </a:r>
            <a:r>
              <a:rPr lang="uk-UA" dirty="0">
                <a:latin typeface="Times New Roman" pitchFamily="18" charset="0"/>
                <a:cs typeface="Times New Roman" pitchFamily="18" charset="0"/>
              </a:rPr>
              <a:t>Міжнародна діяльність ґрунтується на використанні таких </a:t>
            </a:r>
            <a:r>
              <a:rPr lang="uk-UA" dirty="0" smtClean="0">
                <a:latin typeface="Times New Roman" pitchFamily="18" charset="0"/>
                <a:cs typeface="Times New Roman" pitchFamily="18" charset="0"/>
              </a:rPr>
              <a:t>форм міжнародного </a:t>
            </a:r>
            <a:r>
              <a:rPr lang="uk-UA" dirty="0">
                <a:latin typeface="Times New Roman" pitchFamily="18" charset="0"/>
                <a:cs typeface="Times New Roman" pitchFamily="18" charset="0"/>
              </a:rPr>
              <a:t>маркетингу:</a:t>
            </a:r>
          </a:p>
          <a:p>
            <a:pPr marL="0" indent="457200" algn="just">
              <a:lnSpc>
                <a:spcPct val="120000"/>
              </a:lnSpc>
              <a:spcBef>
                <a:spcPts val="0"/>
              </a:spcBef>
              <a:buNone/>
            </a:pPr>
            <a:r>
              <a:rPr lang="uk-UA" b="0" dirty="0">
                <a:solidFill>
                  <a:srgbClr val="FF0000"/>
                </a:solidFill>
                <a:latin typeface="Times New Roman" pitchFamily="18" charset="0"/>
                <a:cs typeface="Times New Roman" pitchFamily="18" charset="0"/>
              </a:rPr>
              <a:t>імпортний маркетинг </a:t>
            </a:r>
            <a:r>
              <a:rPr lang="uk-UA" b="0" dirty="0">
                <a:latin typeface="Times New Roman" pitchFamily="18" charset="0"/>
                <a:cs typeface="Times New Roman" pitchFamily="18" charset="0"/>
              </a:rPr>
              <a:t>- маркетингова діяльність, спрямована </a:t>
            </a:r>
            <a:r>
              <a:rPr lang="uk-UA" b="0" dirty="0" smtClean="0">
                <a:latin typeface="Times New Roman" pitchFamily="18" charset="0"/>
                <a:cs typeface="Times New Roman" pitchFamily="18" charset="0"/>
              </a:rPr>
              <a:t>на закупівлю </a:t>
            </a:r>
            <a:r>
              <a:rPr lang="uk-UA" b="0" dirty="0">
                <a:latin typeface="Times New Roman" pitchFamily="18" charset="0"/>
                <a:cs typeface="Times New Roman" pitchFamily="18" charset="0"/>
              </a:rPr>
              <a:t>(імпорт) товарів чи послуг із зарубіжних ринків;</a:t>
            </a:r>
          </a:p>
          <a:p>
            <a:pPr marL="0" indent="457200" algn="just">
              <a:lnSpc>
                <a:spcPct val="120000"/>
              </a:lnSpc>
              <a:spcBef>
                <a:spcPts val="0"/>
              </a:spcBef>
              <a:buNone/>
            </a:pPr>
            <a:r>
              <a:rPr lang="uk-UA" b="0" dirty="0">
                <a:solidFill>
                  <a:srgbClr val="FF0000"/>
                </a:solidFill>
                <a:latin typeface="Times New Roman" pitchFamily="18" charset="0"/>
                <a:cs typeface="Times New Roman" pitchFamily="18" charset="0"/>
              </a:rPr>
              <a:t>експортний маркетинг </a:t>
            </a:r>
            <a:r>
              <a:rPr lang="uk-UA" b="0" dirty="0">
                <a:latin typeface="Times New Roman" pitchFamily="18" charset="0"/>
                <a:cs typeface="Times New Roman" pitchFamily="18" charset="0"/>
              </a:rPr>
              <a:t>- маркетингова діяльність щодо </a:t>
            </a:r>
            <a:r>
              <a:rPr lang="uk-UA" b="0" dirty="0" smtClean="0">
                <a:latin typeface="Times New Roman" pitchFamily="18" charset="0"/>
                <a:cs typeface="Times New Roman" pitchFamily="18" charset="0"/>
              </a:rPr>
              <a:t>реалізації продукції </a:t>
            </a:r>
            <a:r>
              <a:rPr lang="uk-UA" b="0" dirty="0">
                <a:latin typeface="Times New Roman" pitchFamily="18" charset="0"/>
                <a:cs typeface="Times New Roman" pitchFamily="18" charset="0"/>
              </a:rPr>
              <a:t>за межі національних кордонів, при якій відбувається </a:t>
            </a:r>
            <a:r>
              <a:rPr lang="uk-UA" b="0" dirty="0" smtClean="0">
                <a:latin typeface="Times New Roman" pitchFamily="18" charset="0"/>
                <a:cs typeface="Times New Roman" pitchFamily="18" charset="0"/>
              </a:rPr>
              <a:t>фізичне транспортування </a:t>
            </a:r>
            <a:r>
              <a:rPr lang="uk-UA" b="0" dirty="0">
                <a:latin typeface="Times New Roman" pitchFamily="18" charset="0"/>
                <a:cs typeface="Times New Roman" pitchFamily="18" charset="0"/>
              </a:rPr>
              <a:t>товару з однієї країни в іншу;</a:t>
            </a:r>
          </a:p>
          <a:p>
            <a:pPr marL="0" indent="457200" algn="just">
              <a:lnSpc>
                <a:spcPct val="120000"/>
              </a:lnSpc>
              <a:spcBef>
                <a:spcPts val="0"/>
              </a:spcBef>
              <a:buNone/>
            </a:pPr>
            <a:r>
              <a:rPr lang="uk-UA" b="0" dirty="0">
                <a:solidFill>
                  <a:srgbClr val="FF0000"/>
                </a:solidFill>
                <a:latin typeface="Times New Roman" pitchFamily="18" charset="0"/>
                <a:cs typeface="Times New Roman" pitchFamily="18" charset="0"/>
              </a:rPr>
              <a:t>зовнішньоекономічний маркетинг </a:t>
            </a:r>
            <a:r>
              <a:rPr lang="uk-UA" b="0" dirty="0">
                <a:latin typeface="Times New Roman" pitchFamily="18" charset="0"/>
                <a:cs typeface="Times New Roman" pitchFamily="18" charset="0"/>
              </a:rPr>
              <a:t>- маркетингова діяльність, </a:t>
            </a:r>
            <a:r>
              <a:rPr lang="uk-UA" b="0" dirty="0" smtClean="0">
                <a:latin typeface="Times New Roman" pitchFamily="18" charset="0"/>
                <a:cs typeface="Times New Roman" pitchFamily="18" charset="0"/>
              </a:rPr>
              <a:t>зумовлена стабільністю </a:t>
            </a:r>
            <a:r>
              <a:rPr lang="uk-UA" b="0" dirty="0">
                <a:latin typeface="Times New Roman" pitchFamily="18" charset="0"/>
                <a:cs typeface="Times New Roman" pitchFamily="18" charset="0"/>
              </a:rPr>
              <a:t>чи зростаючими можливостями перебування фірми (у </a:t>
            </a:r>
            <a:r>
              <a:rPr lang="uk-UA" b="0" dirty="0" smtClean="0">
                <a:latin typeface="Times New Roman" pitchFamily="18" charset="0"/>
                <a:cs typeface="Times New Roman" pitchFamily="18" charset="0"/>
              </a:rPr>
              <a:t>вигляді представництва</a:t>
            </a:r>
            <a:r>
              <a:rPr lang="uk-UA" b="0" dirty="0">
                <a:latin typeface="Times New Roman" pitchFamily="18" charset="0"/>
                <a:cs typeface="Times New Roman" pitchFamily="18" charset="0"/>
              </a:rPr>
              <a:t>, філіалу з продажу тощо) на зовнішньому ринку, який </a:t>
            </a:r>
            <a:r>
              <a:rPr lang="uk-UA" b="0" dirty="0" smtClean="0">
                <a:latin typeface="Times New Roman" pitchFamily="18" charset="0"/>
                <a:cs typeface="Times New Roman" pitchFamily="18" charset="0"/>
              </a:rPr>
              <a:t>включає декілька </a:t>
            </a:r>
            <a:r>
              <a:rPr lang="uk-UA" b="0" dirty="0">
                <a:latin typeface="Times New Roman" pitchFamily="18" charset="0"/>
                <a:cs typeface="Times New Roman" pitchFamily="18" charset="0"/>
              </a:rPr>
              <a:t>країн;</a:t>
            </a:r>
          </a:p>
          <a:p>
            <a:pPr marL="0" indent="457200" algn="just">
              <a:lnSpc>
                <a:spcPct val="120000"/>
              </a:lnSpc>
              <a:spcBef>
                <a:spcPts val="0"/>
              </a:spcBef>
              <a:buNone/>
            </a:pPr>
            <a:r>
              <a:rPr lang="uk-UA" b="0" dirty="0">
                <a:solidFill>
                  <a:srgbClr val="FF0000"/>
                </a:solidFill>
                <a:latin typeface="Times New Roman" pitchFamily="18" charset="0"/>
                <a:cs typeface="Times New Roman" pitchFamily="18" charset="0"/>
              </a:rPr>
              <a:t>транснаціональний маркетинг </a:t>
            </a:r>
            <a:r>
              <a:rPr lang="uk-UA" b="0" dirty="0">
                <a:latin typeface="Times New Roman" pitchFamily="18" charset="0"/>
                <a:cs typeface="Times New Roman" pitchFamily="18" charset="0"/>
              </a:rPr>
              <a:t>- маркетингова діяльність, що виникла </a:t>
            </a:r>
            <a:r>
              <a:rPr lang="uk-UA" b="0" dirty="0" smtClean="0">
                <a:latin typeface="Times New Roman" pitchFamily="18" charset="0"/>
                <a:cs typeface="Times New Roman" pitchFamily="18" charset="0"/>
              </a:rPr>
              <a:t>з практики </a:t>
            </a:r>
            <a:r>
              <a:rPr lang="uk-UA" b="0" dirty="0">
                <a:latin typeface="Times New Roman" pitchFamily="18" charset="0"/>
                <a:cs typeface="Times New Roman" pitchFamily="18" charset="0"/>
              </a:rPr>
              <a:t>функціонування транснаціональних корпорацій. </a:t>
            </a:r>
            <a:r>
              <a:rPr lang="uk-UA" b="0" dirty="0" smtClean="0">
                <a:latin typeface="Times New Roman" pitchFamily="18" charset="0"/>
                <a:cs typeface="Times New Roman" pitchFamily="18" charset="0"/>
              </a:rPr>
              <a:t>Транснаціональний (багатонаціональний</a:t>
            </a:r>
            <a:r>
              <a:rPr lang="uk-UA" b="0" dirty="0">
                <a:latin typeface="Times New Roman" pitchFamily="18" charset="0"/>
                <a:cs typeface="Times New Roman" pitchFamily="18" charset="0"/>
              </a:rPr>
              <a:t>) маркетинг передбачає розроблення багатьох </a:t>
            </a:r>
            <a:r>
              <a:rPr lang="uk-UA" b="0" dirty="0" smtClean="0">
                <a:latin typeface="Times New Roman" pitchFamily="18" charset="0"/>
                <a:cs typeface="Times New Roman" pitchFamily="18" charset="0"/>
              </a:rPr>
              <a:t>національно орієнтованих </a:t>
            </a:r>
            <a:r>
              <a:rPr lang="uk-UA" b="0" dirty="0">
                <a:latin typeface="Times New Roman" pitchFamily="18" charset="0"/>
                <a:cs typeface="Times New Roman" pitchFamily="18" charset="0"/>
              </a:rPr>
              <a:t>стратегій маркетингу, що реалізуються в різних </a:t>
            </a:r>
            <a:r>
              <a:rPr lang="uk-UA" b="0" dirty="0" smtClean="0">
                <a:latin typeface="Times New Roman" pitchFamily="18" charset="0"/>
                <a:cs typeface="Times New Roman" pitchFamily="18" charset="0"/>
              </a:rPr>
              <a:t>країнах (адаптація </a:t>
            </a:r>
            <a:r>
              <a:rPr lang="uk-UA" b="0" dirty="0">
                <a:latin typeface="Times New Roman" pitchFamily="18" charset="0"/>
                <a:cs typeface="Times New Roman" pitchFamily="18" charset="0"/>
              </a:rPr>
              <a:t>комплексу маркетингу до ринку кожної країни).</a:t>
            </a:r>
          </a:p>
          <a:p>
            <a:pPr marL="0" indent="457200" algn="just">
              <a:lnSpc>
                <a:spcPct val="120000"/>
              </a:lnSpc>
              <a:spcBef>
                <a:spcPts val="0"/>
              </a:spcBef>
              <a:buNone/>
            </a:pPr>
            <a:r>
              <a:rPr lang="uk-UA" b="0" dirty="0" err="1">
                <a:solidFill>
                  <a:srgbClr val="FF0000"/>
                </a:solidFill>
                <a:latin typeface="Times New Roman" pitchFamily="18" charset="0"/>
                <a:cs typeface="Times New Roman" pitchFamily="18" charset="0"/>
              </a:rPr>
              <a:t>мультирегіональний</a:t>
            </a:r>
            <a:r>
              <a:rPr lang="uk-UA" b="0" dirty="0">
                <a:solidFill>
                  <a:srgbClr val="FF0000"/>
                </a:solidFill>
                <a:latin typeface="Times New Roman" pitchFamily="18" charset="0"/>
                <a:cs typeface="Times New Roman" pitchFamily="18" charset="0"/>
              </a:rPr>
              <a:t> маркетинг </a:t>
            </a:r>
            <a:r>
              <a:rPr lang="uk-UA" b="0" dirty="0">
                <a:latin typeface="Times New Roman" pitchFamily="18" charset="0"/>
                <a:cs typeface="Times New Roman" pitchFamily="18" charset="0"/>
              </a:rPr>
              <a:t>- форми та методи </a:t>
            </a:r>
            <a:r>
              <a:rPr lang="uk-UA" b="0" dirty="0" smtClean="0">
                <a:latin typeface="Times New Roman" pitchFamily="18" charset="0"/>
                <a:cs typeface="Times New Roman" pitchFamily="18" charset="0"/>
              </a:rPr>
              <a:t>маркетингової діяльності</a:t>
            </a:r>
            <a:r>
              <a:rPr lang="uk-UA" b="0" dirty="0">
                <a:latin typeface="Times New Roman" pitchFamily="18" charset="0"/>
                <a:cs typeface="Times New Roman" pitchFamily="18" charset="0"/>
              </a:rPr>
              <a:t>, які застосовують фірми, працюючи в окремих регіонах чи в </a:t>
            </a:r>
            <a:r>
              <a:rPr lang="uk-UA" b="0" dirty="0" smtClean="0">
                <a:latin typeface="Times New Roman" pitchFamily="18" charset="0"/>
                <a:cs typeface="Times New Roman" pitchFamily="18" charset="0"/>
              </a:rPr>
              <a:t>межах інтеграційних </a:t>
            </a:r>
            <a:r>
              <a:rPr lang="uk-UA" b="0" dirty="0">
                <a:latin typeface="Times New Roman" pitchFamily="18" charset="0"/>
                <a:cs typeface="Times New Roman" pitchFamily="18" charset="0"/>
              </a:rPr>
              <a:t>угруповань;</a:t>
            </a:r>
          </a:p>
          <a:p>
            <a:pPr marL="0" indent="457200" algn="just">
              <a:lnSpc>
                <a:spcPct val="120000"/>
              </a:lnSpc>
              <a:spcBef>
                <a:spcPts val="0"/>
              </a:spcBef>
              <a:buNone/>
            </a:pPr>
            <a:r>
              <a:rPr lang="uk-UA" b="0" dirty="0">
                <a:solidFill>
                  <a:srgbClr val="FF0000"/>
                </a:solidFill>
                <a:latin typeface="Times New Roman" pitchFamily="18" charset="0"/>
                <a:cs typeface="Times New Roman" pitchFamily="18" charset="0"/>
              </a:rPr>
              <a:t>глобальний маркетинг </a:t>
            </a:r>
            <a:r>
              <a:rPr lang="uk-UA" b="0" dirty="0">
                <a:latin typeface="Times New Roman" pitchFamily="18" charset="0"/>
                <a:cs typeface="Times New Roman" pitchFamily="18" charset="0"/>
              </a:rPr>
              <a:t>- маркетингова діяльність фірми, яка </a:t>
            </a:r>
            <a:r>
              <a:rPr lang="uk-UA" b="0" dirty="0" smtClean="0">
                <a:latin typeface="Times New Roman" pitchFamily="18" charset="0"/>
                <a:cs typeface="Times New Roman" pitchFamily="18" charset="0"/>
              </a:rPr>
              <a:t>розглядає світовий </a:t>
            </a:r>
            <a:r>
              <a:rPr lang="uk-UA" b="0" dirty="0">
                <a:latin typeface="Times New Roman" pitchFamily="18" charset="0"/>
                <a:cs typeface="Times New Roman" pitchFamily="18" charset="0"/>
              </a:rPr>
              <a:t>ринок як єдине ціле. Передбачається вихід з єдиним товаром </a:t>
            </a:r>
            <a:r>
              <a:rPr lang="uk-UA" b="0" dirty="0" smtClean="0">
                <a:latin typeface="Times New Roman" pitchFamily="18" charset="0"/>
                <a:cs typeface="Times New Roman" pitchFamily="18" charset="0"/>
              </a:rPr>
              <a:t>і комплексом </a:t>
            </a:r>
            <a:r>
              <a:rPr lang="uk-UA" b="0" dirty="0">
                <a:latin typeface="Times New Roman" pitchFamily="18" charset="0"/>
                <a:cs typeface="Times New Roman" pitchFamily="18" charset="0"/>
              </a:rPr>
              <a:t>маркетингу відразу на всі закордонні ринки, тобто орієнтований </a:t>
            </a:r>
            <a:r>
              <a:rPr lang="uk-UA" b="0" dirty="0" smtClean="0">
                <a:latin typeface="Times New Roman" pitchFamily="18" charset="0"/>
                <a:cs typeface="Times New Roman" pitchFamily="18" charset="0"/>
              </a:rPr>
              <a:t>на стандартизацію </a:t>
            </a:r>
            <a:r>
              <a:rPr lang="uk-UA" b="0" dirty="0">
                <a:latin typeface="Times New Roman" pitchFamily="18" charset="0"/>
                <a:cs typeface="Times New Roman" pitchFamily="18" charset="0"/>
              </a:rPr>
              <a:t>маркетингової активності на всіх ринках.</a:t>
            </a:r>
          </a:p>
        </p:txBody>
      </p:sp>
    </p:spTree>
    <p:extLst>
      <p:ext uri="{BB962C8B-B14F-4D97-AF65-F5344CB8AC3E}">
        <p14:creationId xmlns:p14="http://schemas.microsoft.com/office/powerpoint/2010/main" val="27048434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sz="quarter" idx="10"/>
          </p:nvPr>
        </p:nvSpPr>
        <p:spPr>
          <a:xfrm>
            <a:off x="118534" y="110067"/>
            <a:ext cx="11738520" cy="5660499"/>
          </a:xfrm>
        </p:spPr>
        <p:txBody>
          <a:bodyPr>
            <a:noAutofit/>
          </a:bodyPr>
          <a:lstStyle/>
          <a:p>
            <a:pPr marL="0" indent="457200" algn="just">
              <a:lnSpc>
                <a:spcPct val="120000"/>
              </a:lnSpc>
              <a:spcBef>
                <a:spcPts val="0"/>
              </a:spcBef>
              <a:buNone/>
            </a:pPr>
            <a:r>
              <a:rPr lang="uk-UA" sz="1750" b="0" dirty="0">
                <a:latin typeface="Times New Roman" pitchFamily="18" charset="0"/>
                <a:cs typeface="Times New Roman" pitchFamily="18" charset="0"/>
              </a:rPr>
              <a:t>До </a:t>
            </a:r>
            <a:r>
              <a:rPr lang="uk-UA" sz="1750" i="1" u="sng" dirty="0">
                <a:latin typeface="Times New Roman" pitchFamily="18" charset="0"/>
                <a:cs typeface="Times New Roman" pitchFamily="18" charset="0"/>
              </a:rPr>
              <a:t>суб'єктів</a:t>
            </a:r>
            <a:r>
              <a:rPr lang="uk-UA" sz="1750" b="0" dirty="0">
                <a:latin typeface="Times New Roman" pitchFamily="18" charset="0"/>
                <a:cs typeface="Times New Roman" pitchFamily="18" charset="0"/>
              </a:rPr>
              <a:t> міжнародного маркетингу належать:</a:t>
            </a:r>
          </a:p>
          <a:p>
            <a:pPr marL="0" indent="342900" algn="just">
              <a:spcBef>
                <a:spcPts val="0"/>
              </a:spcBef>
            </a:pPr>
            <a:r>
              <a:rPr lang="uk-UA" sz="1750" b="0" dirty="0" smtClean="0">
                <a:latin typeface="Times New Roman" pitchFamily="18" charset="0"/>
                <a:cs typeface="Times New Roman" pitchFamily="18" charset="0"/>
              </a:rPr>
              <a:t>транснаціональна </a:t>
            </a:r>
            <a:r>
              <a:rPr lang="uk-UA" sz="1750" b="0" dirty="0">
                <a:latin typeface="Times New Roman" pitchFamily="18" charset="0"/>
                <a:cs typeface="Times New Roman" pitchFamily="18" charset="0"/>
              </a:rPr>
              <a:t>корпорація (у виробничій сфері та сфері послуг) </a:t>
            </a:r>
            <a:r>
              <a:rPr lang="uk-UA" sz="1750" b="0" dirty="0" smtClean="0">
                <a:latin typeface="Times New Roman" pitchFamily="18" charset="0"/>
                <a:cs typeface="Times New Roman" pitchFamily="18" charset="0"/>
              </a:rPr>
              <a:t>- це </a:t>
            </a:r>
            <a:r>
              <a:rPr lang="uk-UA" sz="1750" b="0" dirty="0">
                <a:latin typeface="Times New Roman" pitchFamily="18" charset="0"/>
                <a:cs typeface="Times New Roman" pitchFamily="18" charset="0"/>
              </a:rPr>
              <a:t>підприємство, що об'єднує юридичних осіб будь-яких </a:t>
            </a:r>
            <a:r>
              <a:rPr lang="uk-UA" sz="1750" b="0" dirty="0" smtClean="0">
                <a:latin typeface="Times New Roman" pitchFamily="18" charset="0"/>
                <a:cs typeface="Times New Roman" pitchFamily="18" charset="0"/>
              </a:rPr>
              <a:t>організаційно правових </a:t>
            </a:r>
            <a:r>
              <a:rPr lang="uk-UA" sz="1750" b="0" dirty="0">
                <a:latin typeface="Times New Roman" pitchFamily="18" charset="0"/>
                <a:cs typeface="Times New Roman" pitchFamily="18" charset="0"/>
              </a:rPr>
              <a:t>форм та видів діяльності в двох і більше країнах та </a:t>
            </a:r>
            <a:r>
              <a:rPr lang="uk-UA" sz="1750" b="0" dirty="0" smtClean="0">
                <a:latin typeface="Times New Roman" pitchFamily="18" charset="0"/>
                <a:cs typeface="Times New Roman" pitchFamily="18" charset="0"/>
              </a:rPr>
              <a:t>здійснює проведення </a:t>
            </a:r>
            <a:r>
              <a:rPr lang="uk-UA" sz="1750" b="0" dirty="0">
                <a:latin typeface="Times New Roman" pitchFamily="18" charset="0"/>
                <a:cs typeface="Times New Roman" pitchFamily="18" charset="0"/>
              </a:rPr>
              <a:t>взаємозв'язаної політики та спільної стратегії завдяки одному </a:t>
            </a:r>
            <a:r>
              <a:rPr lang="uk-UA" sz="1750" b="0" dirty="0" smtClean="0">
                <a:latin typeface="Times New Roman" pitchFamily="18" charset="0"/>
                <a:cs typeface="Times New Roman" pitchFamily="18" charset="0"/>
              </a:rPr>
              <a:t>чи декільком </a:t>
            </a:r>
            <a:r>
              <a:rPr lang="uk-UA" sz="1750" b="0" dirty="0">
                <a:latin typeface="Times New Roman" pitchFamily="18" charset="0"/>
                <a:cs typeface="Times New Roman" pitchFamily="18" charset="0"/>
              </a:rPr>
              <a:t>центрам прийняття рішень. Значний обсяг їх діяльності </a:t>
            </a:r>
            <a:r>
              <a:rPr lang="uk-UA" sz="1750" b="0" dirty="0" smtClean="0">
                <a:latin typeface="Times New Roman" pitchFamily="18" charset="0"/>
                <a:cs typeface="Times New Roman" pitchFamily="18" charset="0"/>
              </a:rPr>
              <a:t>здійснюється за </a:t>
            </a:r>
            <a:r>
              <a:rPr lang="uk-UA" sz="1750" b="0" dirty="0">
                <a:latin typeface="Times New Roman" pitchFamily="18" charset="0"/>
                <a:cs typeface="Times New Roman" pitchFamily="18" charset="0"/>
              </a:rPr>
              <a:t>національними кордонами.</a:t>
            </a:r>
          </a:p>
          <a:p>
            <a:pPr marL="0" indent="342900" algn="just">
              <a:spcBef>
                <a:spcPts val="0"/>
              </a:spcBef>
            </a:pPr>
            <a:r>
              <a:rPr lang="uk-UA" sz="1750" b="0" dirty="0" smtClean="0">
                <a:latin typeface="Times New Roman" pitchFamily="18" charset="0"/>
                <a:cs typeface="Times New Roman" pitchFamily="18" charset="0"/>
              </a:rPr>
              <a:t>глобальні </a:t>
            </a:r>
            <a:r>
              <a:rPr lang="uk-UA" sz="1750" b="0" dirty="0">
                <a:latin typeface="Times New Roman" pitchFamily="18" charset="0"/>
                <a:cs typeface="Times New Roman" pitchFamily="18" charset="0"/>
              </a:rPr>
              <a:t>компанії - бізнес-одиниці, які у своїй </a:t>
            </a:r>
            <a:r>
              <a:rPr lang="uk-UA" sz="1750" b="0" dirty="0" smtClean="0">
                <a:latin typeface="Times New Roman" pitchFamily="18" charset="0"/>
                <a:cs typeface="Times New Roman" pitchFamily="18" charset="0"/>
              </a:rPr>
              <a:t>міжнародній діяльності </a:t>
            </a:r>
            <a:r>
              <a:rPr lang="uk-UA" sz="1750" b="0" dirty="0">
                <a:latin typeface="Times New Roman" pitchFamily="18" charset="0"/>
                <a:cs typeface="Times New Roman" pitchFamily="18" charset="0"/>
              </a:rPr>
              <a:t>використовують концепцію глобального маркетингу. </a:t>
            </a:r>
            <a:r>
              <a:rPr lang="uk-UA" sz="1750" b="0" dirty="0" smtClean="0">
                <a:latin typeface="Times New Roman" pitchFamily="18" charset="0"/>
                <a:cs typeface="Times New Roman" pitchFamily="18" charset="0"/>
              </a:rPr>
              <a:t>Орієнтуються не </a:t>
            </a:r>
            <a:r>
              <a:rPr lang="uk-UA" sz="1750" b="0" dirty="0">
                <a:latin typeface="Times New Roman" pitchFamily="18" charset="0"/>
                <a:cs typeface="Times New Roman" pitchFamily="18" charset="0"/>
              </a:rPr>
              <a:t>на власну країну, а задовольняють такі потреби клієнтів, які були </a:t>
            </a:r>
            <a:r>
              <a:rPr lang="uk-UA" sz="1750" b="0" dirty="0" smtClean="0">
                <a:latin typeface="Times New Roman" pitchFamily="18" charset="0"/>
                <a:cs typeface="Times New Roman" pitchFamily="18" charset="0"/>
              </a:rPr>
              <a:t>б характерні </a:t>
            </a:r>
            <a:r>
              <a:rPr lang="uk-UA" sz="1750" b="0" dirty="0">
                <a:latin typeface="Times New Roman" pitchFamily="18" charset="0"/>
                <a:cs typeface="Times New Roman" pitchFamily="18" charset="0"/>
              </a:rPr>
              <a:t>для всього світу. Розглядають світовий ринок як ціле і </a:t>
            </a:r>
            <a:r>
              <a:rPr lang="uk-UA" sz="1750" b="0" dirty="0" smtClean="0">
                <a:latin typeface="Times New Roman" pitchFamily="18" charset="0"/>
                <a:cs typeface="Times New Roman" pitchFamily="18" charset="0"/>
              </a:rPr>
              <a:t>переміщають товари</a:t>
            </a:r>
            <a:r>
              <a:rPr lang="uk-UA" sz="1750" b="0" dirty="0">
                <a:latin typeface="Times New Roman" pitchFamily="18" charset="0"/>
                <a:cs typeface="Times New Roman" pitchFamily="18" charset="0"/>
              </a:rPr>
              <a:t>, виробництво, капітал і персонал в любі точки планети, де </a:t>
            </a:r>
            <a:r>
              <a:rPr lang="uk-UA" sz="1750" b="0" dirty="0" smtClean="0">
                <a:latin typeface="Times New Roman" pitchFamily="18" charset="0"/>
                <a:cs typeface="Times New Roman" pitchFamily="18" charset="0"/>
              </a:rPr>
              <a:t>можна отримати </a:t>
            </a:r>
            <a:r>
              <a:rPr lang="uk-UA" sz="1750" b="0" dirty="0">
                <a:latin typeface="Times New Roman" pitchFamily="18" charset="0"/>
                <a:cs typeface="Times New Roman" pitchFamily="18" charset="0"/>
              </a:rPr>
              <a:t>конкурентні </a:t>
            </a:r>
            <a:r>
              <a:rPr lang="uk-UA" sz="1750" b="0" dirty="0" smtClean="0">
                <a:latin typeface="Times New Roman" pitchFamily="18" charset="0"/>
                <a:cs typeface="Times New Roman" pitchFamily="18" charset="0"/>
              </a:rPr>
              <a:t>переваги. сервісні </a:t>
            </a:r>
            <a:r>
              <a:rPr lang="uk-UA" sz="1750" b="0" dirty="0">
                <a:latin typeface="Times New Roman" pitchFamily="18" charset="0"/>
                <a:cs typeface="Times New Roman" pitchFamily="18" charset="0"/>
              </a:rPr>
              <a:t>компанії: комерційні, інвестиційні банки, </a:t>
            </a:r>
            <a:r>
              <a:rPr lang="uk-UA" sz="1750" b="0" dirty="0" smtClean="0">
                <a:latin typeface="Times New Roman" pitchFamily="18" charset="0"/>
                <a:cs typeface="Times New Roman" pitchFamily="18" charset="0"/>
              </a:rPr>
              <a:t>брокерські контори </a:t>
            </a:r>
            <a:r>
              <a:rPr lang="uk-UA" sz="1750" b="0" dirty="0">
                <a:latin typeface="Times New Roman" pitchFamily="18" charset="0"/>
                <a:cs typeface="Times New Roman" pitchFamily="18" charset="0"/>
              </a:rPr>
              <a:t>та інші компанії у сфері послуг (</a:t>
            </a:r>
            <a:r>
              <a:rPr lang="en-US" sz="1750" b="0" dirty="0">
                <a:latin typeface="Times New Roman" pitchFamily="18" charset="0"/>
                <a:cs typeface="Times New Roman" pitchFamily="18" charset="0"/>
              </a:rPr>
              <a:t>American Express). </a:t>
            </a:r>
            <a:r>
              <a:rPr lang="uk-UA" sz="1750" b="0" dirty="0">
                <a:latin typeface="Times New Roman" pitchFamily="18" charset="0"/>
                <a:cs typeface="Times New Roman" pitchFamily="18" charset="0"/>
              </a:rPr>
              <a:t>Носять </a:t>
            </a:r>
            <a:r>
              <a:rPr lang="uk-UA" sz="1750" b="0" dirty="0" smtClean="0">
                <a:latin typeface="Times New Roman" pitchFamily="18" charset="0"/>
                <a:cs typeface="Times New Roman" pitchFamily="18" charset="0"/>
              </a:rPr>
              <a:t>глобальний характер</a:t>
            </a:r>
            <a:r>
              <a:rPr lang="uk-UA" sz="1750" b="0" dirty="0">
                <a:latin typeface="Times New Roman" pitchFamily="18" charset="0"/>
                <a:cs typeface="Times New Roman" pitchFamily="18" charset="0"/>
              </a:rPr>
              <a:t>, розміщують штаб-квартири в світових фінансових центрах.</a:t>
            </a:r>
          </a:p>
          <a:p>
            <a:pPr marL="0" indent="342900" algn="just">
              <a:spcBef>
                <a:spcPts val="0"/>
              </a:spcBef>
            </a:pPr>
            <a:r>
              <a:rPr lang="uk-UA" sz="1750" b="0" dirty="0" smtClean="0">
                <a:latin typeface="Times New Roman" pitchFamily="18" charset="0"/>
                <a:cs typeface="Times New Roman" pitchFamily="18" charset="0"/>
              </a:rPr>
              <a:t>експортери </a:t>
            </a:r>
            <a:r>
              <a:rPr lang="uk-UA" sz="1750" b="0" dirty="0">
                <a:latin typeface="Times New Roman" pitchFamily="18" charset="0"/>
                <a:cs typeface="Times New Roman" pitchFamily="18" charset="0"/>
              </a:rPr>
              <a:t>- фірми, які виробляють продукцію на </a:t>
            </a:r>
            <a:r>
              <a:rPr lang="uk-UA" sz="1750" b="0" dirty="0" smtClean="0">
                <a:latin typeface="Times New Roman" pitchFamily="18" charset="0"/>
                <a:cs typeface="Times New Roman" pitchFamily="18" charset="0"/>
              </a:rPr>
              <a:t>національній території </a:t>
            </a:r>
            <a:r>
              <a:rPr lang="uk-UA" sz="1750" b="0" dirty="0">
                <a:latin typeface="Times New Roman" pitchFamily="18" charset="0"/>
                <a:cs typeface="Times New Roman" pitchFamily="18" charset="0"/>
              </a:rPr>
              <a:t>і продають її на світовому ринку.</a:t>
            </a:r>
          </a:p>
          <a:p>
            <a:pPr marL="0" indent="342900" algn="just">
              <a:spcBef>
                <a:spcPts val="0"/>
              </a:spcBef>
            </a:pPr>
            <a:r>
              <a:rPr lang="uk-UA" sz="1750" b="0" dirty="0" smtClean="0">
                <a:latin typeface="Times New Roman" pitchFamily="18" charset="0"/>
                <a:cs typeface="Times New Roman" pitchFamily="18" charset="0"/>
              </a:rPr>
              <a:t>імпортери </a:t>
            </a:r>
            <a:r>
              <a:rPr lang="uk-UA" sz="1750" b="0" dirty="0">
                <a:latin typeface="Times New Roman" pitchFamily="18" charset="0"/>
                <a:cs typeface="Times New Roman" pitchFamily="18" charset="0"/>
              </a:rPr>
              <a:t>- фірми, які мають постачальників або партнерів </a:t>
            </a:r>
            <a:r>
              <a:rPr lang="uk-UA" sz="1750" b="0" dirty="0" smtClean="0">
                <a:latin typeface="Times New Roman" pitchFamily="18" charset="0"/>
                <a:cs typeface="Times New Roman" pitchFamily="18" charset="0"/>
              </a:rPr>
              <a:t>з кооперації </a:t>
            </a:r>
            <a:r>
              <a:rPr lang="uk-UA" sz="1750" b="0" dirty="0">
                <a:latin typeface="Times New Roman" pitchFamily="18" charset="0"/>
                <a:cs typeface="Times New Roman" pitchFamily="18" charset="0"/>
              </a:rPr>
              <a:t>за кордоном (дочірні компанії ТНК, нафтопереробні фірми </a:t>
            </a:r>
            <a:r>
              <a:rPr lang="uk-UA" sz="1750" b="0" dirty="0" smtClean="0">
                <a:latin typeface="Times New Roman" pitchFamily="18" charset="0"/>
                <a:cs typeface="Times New Roman" pitchFamily="18" charset="0"/>
              </a:rPr>
              <a:t>і компанії</a:t>
            </a:r>
            <a:r>
              <a:rPr lang="uk-UA" sz="1750" b="0" dirty="0">
                <a:latin typeface="Times New Roman" pitchFamily="18" charset="0"/>
                <a:cs typeface="Times New Roman" pitchFamily="18" charset="0"/>
              </a:rPr>
              <a:t>, які регулярно імпортують сировину).</a:t>
            </a:r>
          </a:p>
          <a:p>
            <a:pPr marL="0" indent="457200" algn="just">
              <a:lnSpc>
                <a:spcPct val="120000"/>
              </a:lnSpc>
              <a:spcBef>
                <a:spcPts val="0"/>
              </a:spcBef>
              <a:buNone/>
            </a:pPr>
            <a:r>
              <a:rPr lang="uk-UA" sz="1750" b="0" dirty="0">
                <a:latin typeface="Times New Roman" pitchFamily="18" charset="0"/>
                <a:cs typeface="Times New Roman" pitchFamily="18" charset="0"/>
              </a:rPr>
              <a:t>Усі суб’єкти ММ прагнуть максимізувати свої прибутки. Для цього </a:t>
            </a:r>
            <a:r>
              <a:rPr lang="uk-UA" sz="1750" b="0" dirty="0" smtClean="0">
                <a:latin typeface="Times New Roman" pitchFamily="18" charset="0"/>
                <a:cs typeface="Times New Roman" pitchFamily="18" charset="0"/>
              </a:rPr>
              <a:t>їм необхідно </a:t>
            </a:r>
            <a:r>
              <a:rPr lang="uk-UA" sz="1750" b="0" dirty="0">
                <a:latin typeface="Times New Roman" pitchFamily="18" charset="0"/>
                <a:cs typeface="Times New Roman" pitchFamily="18" charset="0"/>
              </a:rPr>
              <a:t>адаптуватися до нових умов, набути навиків, необхідних </a:t>
            </a:r>
            <a:r>
              <a:rPr lang="uk-UA" sz="1750" b="0" dirty="0" smtClean="0">
                <a:latin typeface="Times New Roman" pitchFamily="18" charset="0"/>
                <a:cs typeface="Times New Roman" pitchFamily="18" charset="0"/>
              </a:rPr>
              <a:t>для правильного </a:t>
            </a:r>
            <a:r>
              <a:rPr lang="uk-UA" sz="1750" b="0" dirty="0" err="1">
                <a:latin typeface="Times New Roman" pitchFamily="18" charset="0"/>
                <a:cs typeface="Times New Roman" pitchFamily="18" charset="0"/>
              </a:rPr>
              <a:t>позиціювання</a:t>
            </a:r>
            <a:r>
              <a:rPr lang="uk-UA" sz="1750" b="0" dirty="0">
                <a:latin typeface="Times New Roman" pitchFamily="18" charset="0"/>
                <a:cs typeface="Times New Roman" pitchFamily="18" charset="0"/>
              </a:rPr>
              <a:t> своєї продукції чи її адаптації до вимог </a:t>
            </a:r>
            <a:r>
              <a:rPr lang="uk-UA" sz="1750" b="0" dirty="0" smtClean="0">
                <a:latin typeface="Times New Roman" pitchFamily="18" charset="0"/>
                <a:cs typeface="Times New Roman" pitchFamily="18" charset="0"/>
              </a:rPr>
              <a:t>різних національних </a:t>
            </a:r>
            <a:r>
              <a:rPr lang="uk-UA" sz="1750" b="0" dirty="0">
                <a:latin typeface="Times New Roman" pitchFamily="18" charset="0"/>
                <a:cs typeface="Times New Roman" pitchFamily="18" charset="0"/>
              </a:rPr>
              <a:t>ринків.</a:t>
            </a:r>
          </a:p>
        </p:txBody>
      </p:sp>
    </p:spTree>
    <p:extLst>
      <p:ext uri="{BB962C8B-B14F-4D97-AF65-F5344CB8AC3E}">
        <p14:creationId xmlns:p14="http://schemas.microsoft.com/office/powerpoint/2010/main" val="37867256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sz="quarter" idx="10"/>
          </p:nvPr>
        </p:nvSpPr>
        <p:spPr>
          <a:xfrm>
            <a:off x="110067" y="143933"/>
            <a:ext cx="11746986" cy="5626633"/>
          </a:xfrm>
        </p:spPr>
        <p:txBody>
          <a:bodyPr>
            <a:normAutofit fontScale="47500" lnSpcReduction="20000"/>
          </a:bodyPr>
          <a:lstStyle/>
          <a:p>
            <a:pPr marL="0" indent="457200" algn="ctr">
              <a:lnSpc>
                <a:spcPct val="120000"/>
              </a:lnSpc>
              <a:spcBef>
                <a:spcPts val="0"/>
              </a:spcBef>
              <a:buNone/>
            </a:pPr>
            <a:r>
              <a:rPr lang="uk-UA" i="1" u="sng" dirty="0" smtClean="0">
                <a:solidFill>
                  <a:srgbClr val="FF0000"/>
                </a:solidFill>
                <a:latin typeface="Times New Roman" pitchFamily="18" charset="0"/>
                <a:cs typeface="Times New Roman" pitchFamily="18" charset="0"/>
              </a:rPr>
              <a:t>Основні </a:t>
            </a:r>
            <a:r>
              <a:rPr lang="uk-UA" i="1" u="sng" dirty="0">
                <a:solidFill>
                  <a:srgbClr val="FF0000"/>
                </a:solidFill>
                <a:latin typeface="Times New Roman" pitchFamily="18" charset="0"/>
                <a:cs typeface="Times New Roman" pitchFamily="18" charset="0"/>
              </a:rPr>
              <a:t>рішення, що приймаються при здійсненні міжнародної маркетингової діяльності </a:t>
            </a:r>
            <a:endParaRPr lang="uk-UA" i="1" u="sng" dirty="0" smtClean="0">
              <a:solidFill>
                <a:srgbClr val="FF0000"/>
              </a:solidFill>
              <a:latin typeface="Times New Roman" pitchFamily="18" charset="0"/>
              <a:cs typeface="Times New Roman" pitchFamily="18" charset="0"/>
            </a:endParaRPr>
          </a:p>
          <a:p>
            <a:pPr marL="0" indent="457200" algn="ctr">
              <a:lnSpc>
                <a:spcPct val="120000"/>
              </a:lnSpc>
              <a:spcBef>
                <a:spcPts val="0"/>
              </a:spcBef>
              <a:buNone/>
            </a:pPr>
            <a:endParaRPr lang="uk-UA" b="0" dirty="0">
              <a:latin typeface="Times New Roman" pitchFamily="18" charset="0"/>
              <a:cs typeface="Times New Roman" pitchFamily="18" charset="0"/>
            </a:endParaRPr>
          </a:p>
          <a:p>
            <a:pPr marL="0" indent="457200" algn="just">
              <a:lnSpc>
                <a:spcPct val="120000"/>
              </a:lnSpc>
              <a:spcBef>
                <a:spcPts val="0"/>
              </a:spcBef>
              <a:buNone/>
            </a:pPr>
            <a:r>
              <a:rPr lang="uk-UA" b="0" dirty="0" smtClean="0">
                <a:latin typeface="Times New Roman" pitchFamily="18" charset="0"/>
                <a:cs typeface="Times New Roman" pitchFamily="18" charset="0"/>
              </a:rPr>
              <a:t>Маркетингова </a:t>
            </a:r>
            <a:r>
              <a:rPr lang="uk-UA" b="0" dirty="0">
                <a:latin typeface="Times New Roman" pitchFamily="18" charset="0"/>
                <a:cs typeface="Times New Roman" pitchFamily="18" charset="0"/>
              </a:rPr>
              <a:t>діяльність на зовнішньому ринку </a:t>
            </a:r>
            <a:r>
              <a:rPr lang="uk-UA" i="1" u="sng" dirty="0">
                <a:latin typeface="Times New Roman" pitchFamily="18" charset="0"/>
                <a:cs typeface="Times New Roman" pitchFamily="18" charset="0"/>
              </a:rPr>
              <a:t>забезпечує розв’язання таких завдань: </a:t>
            </a:r>
            <a:endParaRPr lang="uk-UA" i="1" u="sng" dirty="0" smtClean="0">
              <a:latin typeface="Times New Roman" pitchFamily="18" charset="0"/>
              <a:cs typeface="Times New Roman" pitchFamily="18" charset="0"/>
            </a:endParaRPr>
          </a:p>
          <a:p>
            <a:pPr marL="0" indent="457200" algn="just">
              <a:lnSpc>
                <a:spcPct val="120000"/>
              </a:lnSpc>
              <a:spcBef>
                <a:spcPts val="0"/>
              </a:spcBef>
              <a:buFontTx/>
              <a:buChar char="-"/>
            </a:pPr>
            <a:r>
              <a:rPr lang="uk-UA" b="0" dirty="0" smtClean="0">
                <a:latin typeface="Times New Roman" pitchFamily="18" charset="0"/>
                <a:cs typeface="Times New Roman" pitchFamily="18" charset="0"/>
              </a:rPr>
              <a:t>отримання </a:t>
            </a:r>
            <a:r>
              <a:rPr lang="uk-UA" b="0" dirty="0">
                <a:latin typeface="Times New Roman" pitchFamily="18" charset="0"/>
                <a:cs typeface="Times New Roman" pitchFamily="18" charset="0"/>
              </a:rPr>
              <a:t>надійної, достовірної і своєчасної інформації про зовнішні ринки, структуру і динаміку конкретного попиту, смаки і запити покупців, тобто інформації про зовнішні умови функціонування фірми; </a:t>
            </a:r>
          </a:p>
          <a:p>
            <a:pPr marL="0" indent="457200" algn="just">
              <a:lnSpc>
                <a:spcPct val="120000"/>
              </a:lnSpc>
              <a:spcBef>
                <a:spcPts val="0"/>
              </a:spcBef>
              <a:buFontTx/>
              <a:buChar char="-"/>
            </a:pPr>
            <a:r>
              <a:rPr lang="uk-UA" b="0" dirty="0" smtClean="0">
                <a:latin typeface="Times New Roman" pitchFamily="18" charset="0"/>
                <a:cs typeface="Times New Roman" pitchFamily="18" charset="0"/>
              </a:rPr>
              <a:t> </a:t>
            </a:r>
            <a:r>
              <a:rPr lang="uk-UA" b="0" dirty="0">
                <a:latin typeface="Times New Roman" pitchFamily="18" charset="0"/>
                <a:cs typeface="Times New Roman" pitchFamily="18" charset="0"/>
              </a:rPr>
              <a:t>створення товару або товарного асортименту, спроможного повніше задовольняти вимоги світового ринку порівняно з товарами конкурентів; </a:t>
            </a:r>
          </a:p>
          <a:p>
            <a:pPr marL="0" indent="457200" algn="just">
              <a:lnSpc>
                <a:spcPct val="120000"/>
              </a:lnSpc>
              <a:spcBef>
                <a:spcPts val="0"/>
              </a:spcBef>
              <a:buFontTx/>
              <a:buChar char="-"/>
            </a:pPr>
            <a:r>
              <a:rPr lang="uk-UA" b="0" dirty="0" smtClean="0">
                <a:latin typeface="Times New Roman" pitchFamily="18" charset="0"/>
                <a:cs typeface="Times New Roman" pitchFamily="18" charset="0"/>
              </a:rPr>
              <a:t>вплив </a:t>
            </a:r>
            <a:r>
              <a:rPr lang="uk-UA" b="0" dirty="0">
                <a:latin typeface="Times New Roman" pitchFamily="18" charset="0"/>
                <a:cs typeface="Times New Roman" pitchFamily="18" charset="0"/>
              </a:rPr>
              <a:t>на споживача, попит і ринок, що забезпечить максимально можливий контроль сфери </a:t>
            </a:r>
            <a:r>
              <a:rPr lang="uk-UA" b="0" dirty="0" smtClean="0">
                <a:latin typeface="Times New Roman" pitchFamily="18" charset="0"/>
                <a:cs typeface="Times New Roman" pitchFamily="18" charset="0"/>
              </a:rPr>
              <a:t>реалізації;</a:t>
            </a:r>
          </a:p>
          <a:p>
            <a:pPr marL="0" indent="457200" algn="just">
              <a:lnSpc>
                <a:spcPct val="120000"/>
              </a:lnSpc>
              <a:spcBef>
                <a:spcPts val="0"/>
              </a:spcBef>
              <a:buFontTx/>
              <a:buChar char="-"/>
            </a:pPr>
            <a:r>
              <a:rPr lang="uk-UA" b="0" dirty="0" smtClean="0">
                <a:latin typeface="Times New Roman" pitchFamily="18" charset="0"/>
                <a:cs typeface="Times New Roman" pitchFamily="18" charset="0"/>
              </a:rPr>
              <a:t>забезпечення </a:t>
            </a:r>
            <a:r>
              <a:rPr lang="uk-UA" b="0" dirty="0">
                <a:latin typeface="Times New Roman" pitchFamily="18" charset="0"/>
                <a:cs typeface="Times New Roman" pitchFamily="18" charset="0"/>
              </a:rPr>
              <a:t>перспективи розвитку міжнародного бізнесу, оскільки маркетинг – це процес, що полягає у прогнозуванні і задоволенні потреб потенційних покупців шляхом пропозиції </a:t>
            </a:r>
            <a:r>
              <a:rPr lang="uk-UA" b="0" dirty="0" err="1">
                <a:latin typeface="Times New Roman" pitchFamily="18" charset="0"/>
                <a:cs typeface="Times New Roman" pitchFamily="18" charset="0"/>
              </a:rPr>
              <a:t>конкурентноспроможних</a:t>
            </a:r>
            <a:r>
              <a:rPr lang="uk-UA" b="0" dirty="0">
                <a:latin typeface="Times New Roman" pitchFamily="18" charset="0"/>
                <a:cs typeface="Times New Roman" pitchFamily="18" charset="0"/>
              </a:rPr>
              <a:t> товарів, послуг, технологій, ідей, організацій, людей, місць тощо. </a:t>
            </a:r>
            <a:endParaRPr lang="uk-UA" b="0" dirty="0" smtClean="0">
              <a:latin typeface="Times New Roman" pitchFamily="18" charset="0"/>
              <a:cs typeface="Times New Roman" pitchFamily="18" charset="0"/>
            </a:endParaRPr>
          </a:p>
          <a:p>
            <a:pPr marL="0" indent="0" algn="ctr">
              <a:lnSpc>
                <a:spcPct val="120000"/>
              </a:lnSpc>
              <a:spcBef>
                <a:spcPts val="0"/>
              </a:spcBef>
              <a:buNone/>
            </a:pPr>
            <a:r>
              <a:rPr lang="uk-UA" i="1" u="sng" dirty="0" smtClean="0">
                <a:solidFill>
                  <a:srgbClr val="FF0000"/>
                </a:solidFill>
                <a:latin typeface="Times New Roman" pitchFamily="18" charset="0"/>
                <a:cs typeface="Times New Roman" pitchFamily="18" charset="0"/>
              </a:rPr>
              <a:t>При </a:t>
            </a:r>
            <a:r>
              <a:rPr lang="uk-UA" i="1" u="sng" dirty="0">
                <a:solidFill>
                  <a:srgbClr val="FF0000"/>
                </a:solidFill>
                <a:latin typeface="Times New Roman" pitchFamily="18" charset="0"/>
                <a:cs typeface="Times New Roman" pitchFamily="18" charset="0"/>
              </a:rPr>
              <a:t>здійсненні ММ діяльності підприємства мають прийняти цілу низку рішень: </a:t>
            </a:r>
          </a:p>
          <a:p>
            <a:pPr marL="0" indent="0" algn="ctr">
              <a:lnSpc>
                <a:spcPct val="120000"/>
              </a:lnSpc>
              <a:spcBef>
                <a:spcPts val="0"/>
              </a:spcBef>
              <a:buNone/>
            </a:pPr>
            <a:r>
              <a:rPr lang="uk-UA" b="0" dirty="0" smtClean="0">
                <a:latin typeface="Times New Roman" pitchFamily="18" charset="0"/>
                <a:cs typeface="Times New Roman" pitchFamily="18" charset="0"/>
              </a:rPr>
              <a:t>1. Про </a:t>
            </a:r>
            <a:r>
              <a:rPr lang="uk-UA" b="0" dirty="0">
                <a:latin typeface="Times New Roman" pitchFamily="18" charset="0"/>
                <a:cs typeface="Times New Roman" pitchFamily="18" charset="0"/>
              </a:rPr>
              <a:t>вихід на зовнішній ринок. Оцінюється доцільність і ефективність здійснення продажів на зовнішніх ринках. </a:t>
            </a:r>
            <a:endParaRPr lang="uk-UA" b="0" dirty="0" smtClean="0">
              <a:latin typeface="Times New Roman" pitchFamily="18" charset="0"/>
              <a:cs typeface="Times New Roman" pitchFamily="18" charset="0"/>
            </a:endParaRPr>
          </a:p>
          <a:p>
            <a:pPr marL="0" indent="457200" algn="just">
              <a:lnSpc>
                <a:spcPct val="120000"/>
              </a:lnSpc>
              <a:spcBef>
                <a:spcPts val="0"/>
              </a:spcBef>
              <a:buNone/>
            </a:pPr>
            <a:r>
              <a:rPr lang="uk-UA" b="0" dirty="0" smtClean="0">
                <a:latin typeface="Times New Roman" pitchFamily="18" charset="0"/>
                <a:cs typeface="Times New Roman" pitchFamily="18" charset="0"/>
              </a:rPr>
              <a:t>2</a:t>
            </a:r>
            <a:r>
              <a:rPr lang="uk-UA" b="0" dirty="0">
                <a:latin typeface="Times New Roman" pitchFamily="18" charset="0"/>
                <a:cs typeface="Times New Roman" pitchFamily="18" charset="0"/>
              </a:rPr>
              <a:t>. Про вибір зовнішніх </a:t>
            </a:r>
            <a:r>
              <a:rPr lang="uk-UA" b="0" dirty="0" smtClean="0">
                <a:latin typeface="Times New Roman" pitchFamily="18" charset="0"/>
                <a:cs typeface="Times New Roman" pitchFamily="18" charset="0"/>
              </a:rPr>
              <a:t>ринків.</a:t>
            </a:r>
          </a:p>
          <a:p>
            <a:pPr marL="0" indent="457200" algn="just">
              <a:lnSpc>
                <a:spcPct val="120000"/>
              </a:lnSpc>
              <a:spcBef>
                <a:spcPts val="0"/>
              </a:spcBef>
              <a:buNone/>
            </a:pPr>
            <a:r>
              <a:rPr lang="uk-UA" b="0" dirty="0" smtClean="0">
                <a:latin typeface="Times New Roman" pitchFamily="18" charset="0"/>
                <a:cs typeface="Times New Roman" pitchFamily="18" charset="0"/>
              </a:rPr>
              <a:t>3</a:t>
            </a:r>
            <a:r>
              <a:rPr lang="uk-UA" b="0" dirty="0">
                <a:latin typeface="Times New Roman" pitchFamily="18" charset="0"/>
                <a:cs typeface="Times New Roman" pitchFamily="18" charset="0"/>
              </a:rPr>
              <a:t>. Про форму виходу на зовнішній ринок (експорт, СП, прямі інвестиції</a:t>
            </a:r>
            <a:r>
              <a:rPr lang="uk-UA" b="0" dirty="0" smtClean="0">
                <a:latin typeface="Times New Roman" pitchFamily="18" charset="0"/>
                <a:cs typeface="Times New Roman" pitchFamily="18" charset="0"/>
              </a:rPr>
              <a:t>).</a:t>
            </a:r>
          </a:p>
          <a:p>
            <a:pPr marL="0" indent="457200" algn="just">
              <a:lnSpc>
                <a:spcPct val="120000"/>
              </a:lnSpc>
              <a:spcBef>
                <a:spcPts val="0"/>
              </a:spcBef>
              <a:buNone/>
            </a:pPr>
            <a:r>
              <a:rPr lang="uk-UA" b="0" dirty="0" smtClean="0">
                <a:latin typeface="Times New Roman" pitchFamily="18" charset="0"/>
                <a:cs typeface="Times New Roman" pitchFamily="18" charset="0"/>
              </a:rPr>
              <a:t>4</a:t>
            </a:r>
            <a:r>
              <a:rPr lang="uk-UA" b="0" dirty="0">
                <a:latin typeface="Times New Roman" pitchFamily="18" charset="0"/>
                <a:cs typeface="Times New Roman" pitchFamily="18" charset="0"/>
              </a:rPr>
              <a:t>. Про розробку комплексу маркетингу для кожного конкретного закордонного ринку. </a:t>
            </a:r>
            <a:endParaRPr lang="uk-UA" b="0" dirty="0" smtClean="0">
              <a:latin typeface="Times New Roman" pitchFamily="18" charset="0"/>
              <a:cs typeface="Times New Roman" pitchFamily="18" charset="0"/>
            </a:endParaRPr>
          </a:p>
          <a:p>
            <a:pPr marL="0" indent="457200" algn="just">
              <a:lnSpc>
                <a:spcPct val="120000"/>
              </a:lnSpc>
              <a:spcBef>
                <a:spcPts val="0"/>
              </a:spcBef>
              <a:buNone/>
            </a:pPr>
            <a:r>
              <a:rPr lang="uk-UA" b="0" dirty="0" smtClean="0">
                <a:latin typeface="Times New Roman" pitchFamily="18" charset="0"/>
                <a:cs typeface="Times New Roman" pitchFamily="18" charset="0"/>
              </a:rPr>
              <a:t>5</a:t>
            </a:r>
            <a:r>
              <a:rPr lang="uk-UA" b="0" dirty="0">
                <a:latin typeface="Times New Roman" pitchFamily="18" charset="0"/>
                <a:cs typeface="Times New Roman" pitchFamily="18" charset="0"/>
              </a:rPr>
              <a:t>. Про організацію маркетингу</a:t>
            </a:r>
          </a:p>
        </p:txBody>
      </p:sp>
    </p:spTree>
    <p:extLst>
      <p:ext uri="{BB962C8B-B14F-4D97-AF65-F5344CB8AC3E}">
        <p14:creationId xmlns:p14="http://schemas.microsoft.com/office/powerpoint/2010/main" val="943437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sz="quarter" idx="10"/>
          </p:nvPr>
        </p:nvSpPr>
        <p:spPr>
          <a:xfrm>
            <a:off x="101600" y="93133"/>
            <a:ext cx="11755453" cy="5677433"/>
          </a:xfrm>
        </p:spPr>
        <p:txBody>
          <a:bodyPr>
            <a:normAutofit fontScale="62500" lnSpcReduction="20000"/>
          </a:bodyPr>
          <a:lstStyle/>
          <a:p>
            <a:pPr marL="0" indent="457200" algn="just">
              <a:lnSpc>
                <a:spcPct val="120000"/>
              </a:lnSpc>
              <a:spcBef>
                <a:spcPts val="0"/>
              </a:spcBef>
              <a:buNone/>
            </a:pPr>
            <a:r>
              <a:rPr lang="uk-UA" b="0" dirty="0">
                <a:latin typeface="Times New Roman" pitchFamily="18" charset="0"/>
                <a:cs typeface="Times New Roman" pitchFamily="18" charset="0"/>
              </a:rPr>
              <a:t>Оскільки міжнародний маркетинг має свою специфіку, що випливає </a:t>
            </a:r>
            <a:r>
              <a:rPr lang="uk-UA" b="0" dirty="0" smtClean="0">
                <a:latin typeface="Times New Roman" pitchFamily="18" charset="0"/>
                <a:cs typeface="Times New Roman" pitchFamily="18" charset="0"/>
              </a:rPr>
              <a:t>з умов </a:t>
            </a:r>
            <a:r>
              <a:rPr lang="uk-UA" b="0" dirty="0">
                <a:latin typeface="Times New Roman" pitchFamily="18" charset="0"/>
                <a:cs typeface="Times New Roman" pitchFamily="18" charset="0"/>
              </a:rPr>
              <a:t>діяльності на зарубіжних ринках, фірма, що вирішила вийти </a:t>
            </a:r>
            <a:r>
              <a:rPr lang="uk-UA" b="0" dirty="0" smtClean="0">
                <a:latin typeface="Times New Roman" pitchFamily="18" charset="0"/>
                <a:cs typeface="Times New Roman" pitchFamily="18" charset="0"/>
              </a:rPr>
              <a:t>на зарубіжний </a:t>
            </a:r>
            <a:r>
              <a:rPr lang="uk-UA" b="0" dirty="0">
                <a:latin typeface="Times New Roman" pitchFamily="18" charset="0"/>
                <a:cs typeface="Times New Roman" pitchFamily="18" charset="0"/>
              </a:rPr>
              <a:t>ринок, має дотримуватися таких </a:t>
            </a:r>
            <a:r>
              <a:rPr lang="uk-UA" i="1" u="sng" dirty="0">
                <a:latin typeface="Times New Roman" pitchFamily="18" charset="0"/>
                <a:cs typeface="Times New Roman" pitchFamily="18" charset="0"/>
              </a:rPr>
              <a:t>умов</a:t>
            </a:r>
            <a:r>
              <a:rPr lang="uk-UA" b="0" dirty="0">
                <a:latin typeface="Times New Roman" pitchFamily="18" charset="0"/>
                <a:cs typeface="Times New Roman" pitchFamily="18" charset="0"/>
              </a:rPr>
              <a:t>:</a:t>
            </a:r>
          </a:p>
          <a:p>
            <a:pPr marL="0" indent="457200" algn="just">
              <a:lnSpc>
                <a:spcPct val="120000"/>
              </a:lnSpc>
              <a:spcBef>
                <a:spcPts val="0"/>
              </a:spcBef>
              <a:buNone/>
            </a:pPr>
            <a:r>
              <a:rPr lang="uk-UA" b="0" dirty="0">
                <a:latin typeface="Times New Roman" pitchFamily="18" charset="0"/>
                <a:cs typeface="Times New Roman" pitchFamily="18" charset="0"/>
              </a:rPr>
              <a:t>- опанування правил зовнішньоторговельних та валютних </a:t>
            </a:r>
            <a:r>
              <a:rPr lang="uk-UA" b="0" dirty="0" smtClean="0">
                <a:latin typeface="Times New Roman" pitchFamily="18" charset="0"/>
                <a:cs typeface="Times New Roman" pitchFamily="18" charset="0"/>
              </a:rPr>
              <a:t>операцій, особливостей </a:t>
            </a:r>
            <a:r>
              <a:rPr lang="uk-UA" b="0" dirty="0">
                <a:latin typeface="Times New Roman" pitchFamily="18" charset="0"/>
                <a:cs typeface="Times New Roman" pitchFamily="18" charset="0"/>
              </a:rPr>
              <a:t>міжнародного законодавства;</a:t>
            </a:r>
          </a:p>
          <a:p>
            <a:pPr marL="0" indent="457200" algn="just">
              <a:lnSpc>
                <a:spcPct val="120000"/>
              </a:lnSpc>
              <a:spcBef>
                <a:spcPts val="0"/>
              </a:spcBef>
              <a:buNone/>
            </a:pPr>
            <a:r>
              <a:rPr lang="uk-UA" b="0" dirty="0">
                <a:latin typeface="Times New Roman" pitchFamily="18" charset="0"/>
                <a:cs typeface="Times New Roman" pitchFamily="18" charset="0"/>
              </a:rPr>
              <a:t>- ретельне дотримання основних вимог маркетингу. Особливого </a:t>
            </a:r>
            <a:r>
              <a:rPr lang="uk-UA" b="0" dirty="0" smtClean="0">
                <a:latin typeface="Times New Roman" pitchFamily="18" charset="0"/>
                <a:cs typeface="Times New Roman" pitchFamily="18" charset="0"/>
              </a:rPr>
              <a:t>значення набувають </a:t>
            </a:r>
            <a:r>
              <a:rPr lang="uk-UA" b="0" dirty="0">
                <a:latin typeface="Times New Roman" pitchFamily="18" charset="0"/>
                <a:cs typeface="Times New Roman" pitchFamily="18" charset="0"/>
              </a:rPr>
              <a:t>сегментування ринків і </a:t>
            </a:r>
            <a:r>
              <a:rPr lang="uk-UA" b="0" dirty="0" err="1">
                <a:latin typeface="Times New Roman" pitchFamily="18" charset="0"/>
                <a:cs typeface="Times New Roman" pitchFamily="18" charset="0"/>
              </a:rPr>
              <a:t>позиціювання</a:t>
            </a:r>
            <a:r>
              <a:rPr lang="uk-UA" b="0" dirty="0">
                <a:latin typeface="Times New Roman" pitchFamily="18" charset="0"/>
                <a:cs typeface="Times New Roman" pitchFamily="18" charset="0"/>
              </a:rPr>
              <a:t> товарів. Зовнішні </a:t>
            </a:r>
            <a:r>
              <a:rPr lang="uk-UA" b="0" dirty="0" smtClean="0">
                <a:latin typeface="Times New Roman" pitchFamily="18" charset="0"/>
                <a:cs typeface="Times New Roman" pitchFamily="18" charset="0"/>
              </a:rPr>
              <a:t>ринки висувають </a:t>
            </a:r>
            <a:r>
              <a:rPr lang="uk-UA" b="0" dirty="0">
                <a:latin typeface="Times New Roman" pitchFamily="18" charset="0"/>
                <a:cs typeface="Times New Roman" pitchFamily="18" charset="0"/>
              </a:rPr>
              <a:t>високі вимоги до якості товарів, їх </a:t>
            </a:r>
            <a:r>
              <a:rPr lang="uk-UA" b="0" dirty="0" err="1" smtClean="0">
                <a:latin typeface="Times New Roman" pitchFamily="18" charset="0"/>
                <a:cs typeface="Times New Roman" pitchFamily="18" charset="0"/>
              </a:rPr>
              <a:t>післяпродажного</a:t>
            </a:r>
            <a:r>
              <a:rPr lang="uk-UA" b="0" dirty="0" smtClean="0">
                <a:latin typeface="Times New Roman" pitchFamily="18" charset="0"/>
                <a:cs typeface="Times New Roman" pitchFamily="18" charset="0"/>
              </a:rPr>
              <a:t> обслуговування</a:t>
            </a:r>
            <a:r>
              <a:rPr lang="uk-UA" b="0" dirty="0">
                <a:latin typeface="Times New Roman" pitchFamily="18" charset="0"/>
                <a:cs typeface="Times New Roman" pitchFamily="18" charset="0"/>
              </a:rPr>
              <a:t>, реклами, </a:t>
            </a:r>
            <a:r>
              <a:rPr lang="uk-UA" b="0" dirty="0" smtClean="0">
                <a:latin typeface="Times New Roman" pitchFamily="18" charset="0"/>
                <a:cs typeface="Times New Roman" pitchFamily="18" charset="0"/>
              </a:rPr>
              <a:t>що пояснюється </a:t>
            </a:r>
            <a:r>
              <a:rPr lang="uk-UA" b="0" dirty="0">
                <a:latin typeface="Times New Roman" pitchFamily="18" charset="0"/>
                <a:cs typeface="Times New Roman" pitchFamily="18" charset="0"/>
              </a:rPr>
              <a:t>гостротою конкуренції, </a:t>
            </a:r>
            <a:r>
              <a:rPr lang="uk-UA" b="0" dirty="0" smtClean="0">
                <a:latin typeface="Times New Roman" pitchFamily="18" charset="0"/>
                <a:cs typeface="Times New Roman" pitchFamily="18" charset="0"/>
              </a:rPr>
              <a:t>оскільки світовий </a:t>
            </a:r>
            <a:r>
              <a:rPr lang="uk-UA" b="0" dirty="0">
                <a:latin typeface="Times New Roman" pitchFamily="18" charset="0"/>
                <a:cs typeface="Times New Roman" pitchFamily="18" charset="0"/>
              </a:rPr>
              <a:t>ринок – це ринок покупців, а не продавців;</a:t>
            </a:r>
          </a:p>
          <a:p>
            <a:pPr algn="just">
              <a:lnSpc>
                <a:spcPct val="120000"/>
              </a:lnSpc>
              <a:spcBef>
                <a:spcPts val="0"/>
              </a:spcBef>
              <a:buFontTx/>
              <a:buChar char="-"/>
            </a:pPr>
            <a:r>
              <a:rPr lang="uk-UA" b="0" dirty="0" smtClean="0">
                <a:latin typeface="Times New Roman" pitchFamily="18" charset="0"/>
                <a:cs typeface="Times New Roman" pitchFamily="18" charset="0"/>
              </a:rPr>
              <a:t>вивчення </a:t>
            </a:r>
            <a:r>
              <a:rPr lang="uk-UA" b="0" dirty="0">
                <a:latin typeface="Times New Roman" pitchFamily="18" charset="0"/>
                <a:cs typeface="Times New Roman" pitchFamily="18" charset="0"/>
              </a:rPr>
              <a:t>специфіки зовнішніх ринків і ринкових можливостей фірми </a:t>
            </a:r>
            <a:r>
              <a:rPr lang="uk-UA" b="0" dirty="0" smtClean="0">
                <a:latin typeface="Times New Roman" pitchFamily="18" charset="0"/>
                <a:cs typeface="Times New Roman" pitchFamily="18" charset="0"/>
              </a:rPr>
              <a:t>щодо них</a:t>
            </a:r>
            <a:r>
              <a:rPr lang="uk-UA" b="0" dirty="0">
                <a:latin typeface="Times New Roman" pitchFamily="18" charset="0"/>
                <a:cs typeface="Times New Roman" pitchFamily="18" charset="0"/>
              </a:rPr>
              <a:t>. </a:t>
            </a:r>
            <a:endParaRPr lang="uk-UA" b="0" dirty="0" smtClean="0">
              <a:latin typeface="Times New Roman" pitchFamily="18" charset="0"/>
              <a:cs typeface="Times New Roman" pitchFamily="18" charset="0"/>
            </a:endParaRPr>
          </a:p>
          <a:p>
            <a:pPr marL="0" indent="0" algn="just">
              <a:lnSpc>
                <a:spcPct val="120000"/>
              </a:lnSpc>
              <a:spcBef>
                <a:spcPts val="0"/>
              </a:spcBef>
              <a:buNone/>
            </a:pPr>
            <a:r>
              <a:rPr lang="uk-UA" b="0" dirty="0" smtClean="0">
                <a:latin typeface="Times New Roman" pitchFamily="18" charset="0"/>
                <a:cs typeface="Times New Roman" pitchFamily="18" charset="0"/>
              </a:rPr>
              <a:t>Для </a:t>
            </a:r>
            <a:r>
              <a:rPr lang="uk-UA" b="0" dirty="0">
                <a:latin typeface="Times New Roman" pitchFamily="18" charset="0"/>
                <a:cs typeface="Times New Roman" pitchFamily="18" charset="0"/>
              </a:rPr>
              <a:t>цього використовують спеціальні служби маркетингу </a:t>
            </a:r>
            <a:r>
              <a:rPr lang="uk-UA" b="0" dirty="0" smtClean="0">
                <a:latin typeface="Times New Roman" pitchFamily="18" charset="0"/>
                <a:cs typeface="Times New Roman" pitchFamily="18" charset="0"/>
              </a:rPr>
              <a:t>або звертаються </a:t>
            </a:r>
            <a:r>
              <a:rPr lang="uk-UA" b="0" dirty="0">
                <a:latin typeface="Times New Roman" pitchFamily="18" charset="0"/>
                <a:cs typeface="Times New Roman" pitchFamily="18" charset="0"/>
              </a:rPr>
              <a:t>до спеціалізованих фірм-консультантів.</a:t>
            </a:r>
          </a:p>
          <a:p>
            <a:pPr algn="just">
              <a:lnSpc>
                <a:spcPct val="120000"/>
              </a:lnSpc>
              <a:spcBef>
                <a:spcPts val="0"/>
              </a:spcBef>
              <a:buFontTx/>
              <a:buChar char="-"/>
            </a:pPr>
            <a:r>
              <a:rPr lang="uk-UA" b="0" dirty="0" smtClean="0">
                <a:latin typeface="Times New Roman" pitchFamily="18" charset="0"/>
                <a:cs typeface="Times New Roman" pitchFamily="18" charset="0"/>
              </a:rPr>
              <a:t>дотримання </a:t>
            </a:r>
            <a:r>
              <a:rPr lang="uk-UA" b="0" dirty="0">
                <a:latin typeface="Times New Roman" pitchFamily="18" charset="0"/>
                <a:cs typeface="Times New Roman" pitchFamily="18" charset="0"/>
              </a:rPr>
              <a:t>правил світового ринку, прийнятих норм та умов </a:t>
            </a:r>
            <a:r>
              <a:rPr lang="uk-UA" b="0" dirty="0" smtClean="0">
                <a:latin typeface="Times New Roman" pitchFamily="18" charset="0"/>
                <a:cs typeface="Times New Roman" pitchFamily="18" charset="0"/>
              </a:rPr>
              <a:t>збуту.</a:t>
            </a:r>
          </a:p>
          <a:p>
            <a:pPr marL="0" indent="0" algn="just">
              <a:lnSpc>
                <a:spcPct val="120000"/>
              </a:lnSpc>
              <a:spcBef>
                <a:spcPts val="0"/>
              </a:spcBef>
              <a:buNone/>
            </a:pPr>
            <a:r>
              <a:rPr lang="uk-UA" b="0" dirty="0" smtClean="0">
                <a:latin typeface="Times New Roman" pitchFamily="18" charset="0"/>
                <a:cs typeface="Times New Roman" pitchFamily="18" charset="0"/>
              </a:rPr>
              <a:t>Необхідно </a:t>
            </a:r>
            <a:r>
              <a:rPr lang="uk-UA" b="0" dirty="0">
                <a:latin typeface="Times New Roman" pitchFamily="18" charset="0"/>
                <a:cs typeface="Times New Roman" pitchFamily="18" charset="0"/>
              </a:rPr>
              <a:t>виробляти такі експортні товари, які навіть через кілька </a:t>
            </a:r>
            <a:r>
              <a:rPr lang="uk-UA" b="0" dirty="0" smtClean="0">
                <a:latin typeface="Times New Roman" pitchFamily="18" charset="0"/>
                <a:cs typeface="Times New Roman" pitchFamily="18" charset="0"/>
              </a:rPr>
              <a:t>років після </a:t>
            </a:r>
            <a:r>
              <a:rPr lang="uk-UA" b="0" dirty="0">
                <a:latin typeface="Times New Roman" pitchFamily="18" charset="0"/>
                <a:cs typeface="Times New Roman" pitchFamily="18" charset="0"/>
              </a:rPr>
              <a:t>виходу на ринок матимуть високу конкурентоспроможність.</a:t>
            </a:r>
          </a:p>
        </p:txBody>
      </p:sp>
    </p:spTree>
    <p:extLst>
      <p:ext uri="{BB962C8B-B14F-4D97-AF65-F5344CB8AC3E}">
        <p14:creationId xmlns:p14="http://schemas.microsoft.com/office/powerpoint/2010/main" val="34540157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1799" y="188914"/>
            <a:ext cx="11425253" cy="674686"/>
          </a:xfrm>
        </p:spPr>
        <p:txBody>
          <a:bodyPr>
            <a:normAutofit fontScale="90000"/>
          </a:bodyPr>
          <a:lstStyle/>
          <a:p>
            <a:r>
              <a:rPr lang="ru-RU" sz="2800" b="1" i="1" u="sng" dirty="0">
                <a:solidFill>
                  <a:schemeClr val="tx2">
                    <a:lumMod val="60000"/>
                    <a:lumOff val="40000"/>
                  </a:schemeClr>
                </a:solidFill>
                <a:latin typeface="Times New Roman" pitchFamily="18" charset="0"/>
                <a:cs typeface="Times New Roman" pitchFamily="18" charset="0"/>
              </a:rPr>
              <a:t>2. </a:t>
            </a:r>
            <a:r>
              <a:rPr lang="ru-RU" sz="2800" b="1" i="1" u="sng" dirty="0" err="1">
                <a:solidFill>
                  <a:schemeClr val="tx2">
                    <a:lumMod val="60000"/>
                    <a:lumOff val="40000"/>
                  </a:schemeClr>
                </a:solidFill>
                <a:latin typeface="Times New Roman" pitchFamily="18" charset="0"/>
                <a:cs typeface="Times New Roman" pitchFamily="18" charset="0"/>
              </a:rPr>
              <a:t>Особливості</a:t>
            </a:r>
            <a:r>
              <a:rPr lang="ru-RU" sz="2800" b="1" i="1" u="sng" dirty="0">
                <a:solidFill>
                  <a:schemeClr val="tx2">
                    <a:lumMod val="60000"/>
                    <a:lumOff val="40000"/>
                  </a:schemeClr>
                </a:solidFill>
                <a:latin typeface="Times New Roman" pitchFamily="18" charset="0"/>
                <a:cs typeface="Times New Roman" pitchFamily="18" charset="0"/>
              </a:rPr>
              <a:t> </a:t>
            </a:r>
            <a:r>
              <a:rPr lang="ru-RU" sz="2800" b="1" i="1" u="sng" dirty="0" err="1">
                <a:solidFill>
                  <a:schemeClr val="tx2">
                    <a:lumMod val="60000"/>
                    <a:lumOff val="40000"/>
                  </a:schemeClr>
                </a:solidFill>
                <a:latin typeface="Times New Roman" pitchFamily="18" charset="0"/>
                <a:cs typeface="Times New Roman" pitchFamily="18" charset="0"/>
              </a:rPr>
              <a:t>маркетингової</a:t>
            </a:r>
            <a:r>
              <a:rPr lang="ru-RU" sz="2800" b="1" i="1" u="sng" dirty="0">
                <a:solidFill>
                  <a:schemeClr val="tx2">
                    <a:lumMod val="60000"/>
                    <a:lumOff val="40000"/>
                  </a:schemeClr>
                </a:solidFill>
                <a:latin typeface="Times New Roman" pitchFamily="18" charset="0"/>
                <a:cs typeface="Times New Roman" pitchFamily="18" charset="0"/>
              </a:rPr>
              <a:t> </a:t>
            </a:r>
            <a:r>
              <a:rPr lang="ru-RU" sz="2800" b="1" i="1" u="sng" dirty="0" err="1">
                <a:solidFill>
                  <a:schemeClr val="tx2">
                    <a:lumMod val="60000"/>
                    <a:lumOff val="40000"/>
                  </a:schemeClr>
                </a:solidFill>
                <a:latin typeface="Times New Roman" pitchFamily="18" charset="0"/>
                <a:cs typeface="Times New Roman" pitchFamily="18" charset="0"/>
              </a:rPr>
              <a:t>діяльності</a:t>
            </a:r>
            <a:r>
              <a:rPr lang="ru-RU" sz="2800" b="1" i="1" u="sng" dirty="0">
                <a:solidFill>
                  <a:schemeClr val="tx2">
                    <a:lumMod val="60000"/>
                    <a:lumOff val="40000"/>
                  </a:schemeClr>
                </a:solidFill>
                <a:latin typeface="Times New Roman" pitchFamily="18" charset="0"/>
                <a:cs typeface="Times New Roman" pitchFamily="18" charset="0"/>
              </a:rPr>
              <a:t> в </a:t>
            </a:r>
            <a:r>
              <a:rPr lang="ru-RU" sz="2800" b="1" i="1" u="sng" dirty="0" err="1">
                <a:solidFill>
                  <a:schemeClr val="tx2">
                    <a:lumMod val="60000"/>
                    <a:lumOff val="40000"/>
                  </a:schemeClr>
                </a:solidFill>
                <a:latin typeface="Times New Roman" pitchFamily="18" charset="0"/>
                <a:cs typeface="Times New Roman" pitchFamily="18" charset="0"/>
              </a:rPr>
              <a:t>міжнародному</a:t>
            </a:r>
            <a:r>
              <a:rPr lang="ru-RU" sz="2800" b="1" i="1" u="sng" dirty="0">
                <a:solidFill>
                  <a:schemeClr val="tx2">
                    <a:lumMod val="60000"/>
                    <a:lumOff val="40000"/>
                  </a:schemeClr>
                </a:solidFill>
                <a:latin typeface="Times New Roman" pitchFamily="18" charset="0"/>
                <a:cs typeface="Times New Roman" pitchFamily="18" charset="0"/>
              </a:rPr>
              <a:t> </a:t>
            </a:r>
            <a:r>
              <a:rPr lang="ru-RU" sz="2800" b="1" i="1" u="sng" dirty="0" err="1">
                <a:solidFill>
                  <a:schemeClr val="tx2">
                    <a:lumMod val="60000"/>
                    <a:lumOff val="40000"/>
                  </a:schemeClr>
                </a:solidFill>
                <a:latin typeface="Times New Roman" pitchFamily="18" charset="0"/>
                <a:cs typeface="Times New Roman" pitchFamily="18" charset="0"/>
              </a:rPr>
              <a:t>середовищі</a:t>
            </a:r>
            <a:r>
              <a:rPr lang="ru-RU" sz="2800" b="1" i="1" u="sng" dirty="0">
                <a:solidFill>
                  <a:schemeClr val="tx2">
                    <a:lumMod val="60000"/>
                    <a:lumOff val="40000"/>
                  </a:schemeClr>
                </a:solidFill>
                <a:latin typeface="Times New Roman" pitchFamily="18" charset="0"/>
                <a:cs typeface="Times New Roman" pitchFamily="18" charset="0"/>
              </a:rPr>
              <a:t>.</a:t>
            </a:r>
            <a:r>
              <a:rPr lang="ru-RU" dirty="0"/>
              <a:t/>
            </a:r>
            <a:br>
              <a:rPr lang="ru-RU" dirty="0"/>
            </a:br>
            <a:endParaRPr lang="uk-UA" dirty="0"/>
          </a:p>
        </p:txBody>
      </p:sp>
      <p:sp>
        <p:nvSpPr>
          <p:cNvPr id="3" name="Місце для тексту 2"/>
          <p:cNvSpPr>
            <a:spLocks noGrp="1"/>
          </p:cNvSpPr>
          <p:nvPr>
            <p:ph type="body" sz="quarter" idx="10"/>
          </p:nvPr>
        </p:nvSpPr>
        <p:spPr>
          <a:xfrm>
            <a:off x="143933" y="745067"/>
            <a:ext cx="11713120" cy="5025499"/>
          </a:xfrm>
        </p:spPr>
        <p:txBody>
          <a:bodyPr>
            <a:normAutofit fontScale="92500" lnSpcReduction="20000"/>
          </a:bodyPr>
          <a:lstStyle/>
          <a:p>
            <a:pPr marL="0" indent="457200" algn="just">
              <a:spcBef>
                <a:spcPts val="0"/>
              </a:spcBef>
              <a:buNone/>
            </a:pPr>
            <a:r>
              <a:rPr lang="uk-UA" sz="1800" i="1" u="sng" dirty="0">
                <a:latin typeface="Times New Roman" pitchFamily="18" charset="0"/>
                <a:cs typeface="Times New Roman" pitchFamily="18" charset="0"/>
              </a:rPr>
              <a:t>Міжнародне маркетингове середовище </a:t>
            </a:r>
            <a:r>
              <a:rPr lang="uk-UA" sz="1800" b="0" dirty="0">
                <a:latin typeface="Times New Roman" pitchFamily="18" charset="0"/>
                <a:cs typeface="Times New Roman" pitchFamily="18" charset="0"/>
              </a:rPr>
              <a:t>– зовнішнє середовище, в </a:t>
            </a:r>
            <a:r>
              <a:rPr lang="uk-UA" sz="1800" b="0" dirty="0" smtClean="0">
                <a:latin typeface="Times New Roman" pitchFamily="18" charset="0"/>
                <a:cs typeface="Times New Roman" pitchFamily="18" charset="0"/>
              </a:rPr>
              <a:t>якому діє </a:t>
            </a:r>
            <a:r>
              <a:rPr lang="uk-UA" sz="1800" b="0" dirty="0">
                <a:latin typeface="Times New Roman" pitchFamily="18" charset="0"/>
                <a:cs typeface="Times New Roman" pitchFamily="18" charset="0"/>
              </a:rPr>
              <a:t>фірма, що просуває свої товари на закордонних ринках, утворене </a:t>
            </a:r>
            <a:r>
              <a:rPr lang="uk-UA" sz="1800" b="0" dirty="0" smtClean="0">
                <a:latin typeface="Times New Roman" pitchFamily="18" charset="0"/>
                <a:cs typeface="Times New Roman" pitchFamily="18" charset="0"/>
              </a:rPr>
              <a:t>складним комплексом </a:t>
            </a:r>
            <a:r>
              <a:rPr lang="uk-UA" sz="1800" b="0" dirty="0">
                <a:latin typeface="Times New Roman" pitchFamily="18" charset="0"/>
                <a:cs typeface="Times New Roman" pitchFamily="18" charset="0"/>
              </a:rPr>
              <a:t>відносин, зумовлених економічними, політичними, </a:t>
            </a:r>
            <a:r>
              <a:rPr lang="uk-UA" sz="1800" b="0" dirty="0" smtClean="0">
                <a:latin typeface="Times New Roman" pitchFamily="18" charset="0"/>
                <a:cs typeface="Times New Roman" pitchFamily="18" charset="0"/>
              </a:rPr>
              <a:t>соціальними, культурними </a:t>
            </a:r>
            <a:r>
              <a:rPr lang="uk-UA" sz="1800" b="0" dirty="0">
                <a:latin typeface="Times New Roman" pitchFamily="18" charset="0"/>
                <a:cs typeface="Times New Roman" pitchFamily="18" charset="0"/>
              </a:rPr>
              <a:t>та іншими чинниками.</a:t>
            </a:r>
          </a:p>
          <a:p>
            <a:pPr marL="0" indent="457200" algn="just">
              <a:spcBef>
                <a:spcPts val="0"/>
              </a:spcBef>
              <a:buNone/>
            </a:pPr>
            <a:r>
              <a:rPr lang="uk-UA" sz="1800" b="0" dirty="0">
                <a:latin typeface="Times New Roman" pitchFamily="18" charset="0"/>
                <a:cs typeface="Times New Roman" pitchFamily="18" charset="0"/>
              </a:rPr>
              <a:t>Іншими словами, </a:t>
            </a:r>
            <a:r>
              <a:rPr lang="uk-UA" sz="1800" i="1" u="sng" dirty="0">
                <a:latin typeface="Times New Roman" pitchFamily="18" charset="0"/>
                <a:cs typeface="Times New Roman" pitchFamily="18" charset="0"/>
              </a:rPr>
              <a:t>середовище міжнародного маркетингу </a:t>
            </a:r>
            <a:r>
              <a:rPr lang="uk-UA" sz="1800" b="0" dirty="0">
                <a:latin typeface="Times New Roman" pitchFamily="18" charset="0"/>
                <a:cs typeface="Times New Roman" pitchFamily="18" charset="0"/>
              </a:rPr>
              <a:t>– сукупність умов </a:t>
            </a:r>
            <a:r>
              <a:rPr lang="uk-UA" sz="1800" b="0" dirty="0" smtClean="0">
                <a:latin typeface="Times New Roman" pitchFamily="18" charset="0"/>
                <a:cs typeface="Times New Roman" pitchFamily="18" charset="0"/>
              </a:rPr>
              <a:t>і факторів</a:t>
            </a:r>
            <a:r>
              <a:rPr lang="uk-UA" sz="1800" b="0" dirty="0">
                <a:latin typeface="Times New Roman" pitchFamily="18" charset="0"/>
                <a:cs typeface="Times New Roman" pitchFamily="18" charset="0"/>
              </a:rPr>
              <a:t>, що впливають на функціонування фірми, її маркетингову </a:t>
            </a:r>
            <a:r>
              <a:rPr lang="uk-UA" sz="1800" b="0" dirty="0" smtClean="0">
                <a:latin typeface="Times New Roman" pitchFamily="18" charset="0"/>
                <a:cs typeface="Times New Roman" pitchFamily="18" charset="0"/>
              </a:rPr>
              <a:t>діяльність за </a:t>
            </a:r>
            <a:r>
              <a:rPr lang="uk-UA" sz="1800" b="0" dirty="0">
                <a:latin typeface="Times New Roman" pitchFamily="18" charset="0"/>
                <a:cs typeface="Times New Roman" pitchFamily="18" charset="0"/>
              </a:rPr>
              <a:t>кордоном і вимагають прийняття управлінських рішень, спрямованих на </a:t>
            </a:r>
            <a:r>
              <a:rPr lang="uk-UA" sz="1800" b="0" dirty="0" smtClean="0">
                <a:latin typeface="Times New Roman" pitchFamily="18" charset="0"/>
                <a:cs typeface="Times New Roman" pitchFamily="18" charset="0"/>
              </a:rPr>
              <a:t>їхнє усунення </a:t>
            </a:r>
            <a:r>
              <a:rPr lang="uk-UA" sz="1800" b="0" dirty="0">
                <a:latin typeface="Times New Roman" pitchFamily="18" charset="0"/>
                <a:cs typeface="Times New Roman" pitchFamily="18" charset="0"/>
              </a:rPr>
              <a:t>або на пристосування до них</a:t>
            </a:r>
            <a:r>
              <a:rPr lang="uk-UA" sz="1800" b="0" dirty="0" smtClean="0">
                <a:latin typeface="Times New Roman" pitchFamily="18" charset="0"/>
                <a:cs typeface="Times New Roman" pitchFamily="18" charset="0"/>
              </a:rPr>
              <a:t>. </a:t>
            </a:r>
            <a:r>
              <a:rPr lang="ru-RU" sz="1800" b="0" dirty="0">
                <a:latin typeface="Times New Roman" pitchFamily="18" charset="0"/>
                <a:cs typeface="Times New Roman" pitchFamily="18" charset="0"/>
              </a:rPr>
              <a:t>Основною </a:t>
            </a:r>
            <a:r>
              <a:rPr lang="ru-RU" sz="1800" b="0" dirty="0" err="1">
                <a:latin typeface="Times New Roman" pitchFamily="18" charset="0"/>
                <a:cs typeface="Times New Roman" pitchFamily="18" charset="0"/>
              </a:rPr>
              <a:t>складовою</a:t>
            </a:r>
            <a:r>
              <a:rPr lang="ru-RU" sz="1800" b="0" dirty="0">
                <a:latin typeface="Times New Roman" pitchFamily="18" charset="0"/>
                <a:cs typeface="Times New Roman" pitchFamily="18" charset="0"/>
              </a:rPr>
              <a:t> </a:t>
            </a:r>
            <a:r>
              <a:rPr lang="ru-RU" sz="1800" b="0" dirty="0" err="1">
                <a:latin typeface="Times New Roman" pitchFamily="18" charset="0"/>
                <a:cs typeface="Times New Roman" pitchFamily="18" charset="0"/>
              </a:rPr>
              <a:t>міжнародного</a:t>
            </a:r>
            <a:r>
              <a:rPr lang="ru-RU" sz="1800" b="0" dirty="0">
                <a:latin typeface="Times New Roman" pitchFamily="18" charset="0"/>
                <a:cs typeface="Times New Roman" pitchFamily="18" charset="0"/>
              </a:rPr>
              <a:t> маркетингового </a:t>
            </a:r>
            <a:r>
              <a:rPr lang="ru-RU" sz="1800" b="0" dirty="0" err="1">
                <a:latin typeface="Times New Roman" pitchFamily="18" charset="0"/>
                <a:cs typeface="Times New Roman" pitchFamily="18" charset="0"/>
              </a:rPr>
              <a:t>середовища</a:t>
            </a:r>
            <a:r>
              <a:rPr lang="ru-RU" sz="1800" b="0" dirty="0">
                <a:latin typeface="Times New Roman" pitchFamily="18" charset="0"/>
                <a:cs typeface="Times New Roman" pitchFamily="18" charset="0"/>
              </a:rPr>
              <a:t> </a:t>
            </a:r>
            <a:r>
              <a:rPr lang="ru-RU" sz="1800" b="0" dirty="0" smtClean="0">
                <a:latin typeface="Times New Roman" pitchFamily="18" charset="0"/>
                <a:cs typeface="Times New Roman" pitchFamily="18" charset="0"/>
              </a:rPr>
              <a:t>є </a:t>
            </a:r>
            <a:r>
              <a:rPr lang="ru-RU" sz="1800" b="0" dirty="0" err="1" smtClean="0">
                <a:latin typeface="Times New Roman" pitchFamily="18" charset="0"/>
                <a:cs typeface="Times New Roman" pitchFamily="18" charset="0"/>
              </a:rPr>
              <a:t>економічне</a:t>
            </a:r>
            <a:r>
              <a:rPr lang="ru-RU" sz="1800" b="0" dirty="0">
                <a:latin typeface="Times New Roman" pitchFamily="18" charset="0"/>
                <a:cs typeface="Times New Roman" pitchFamily="18" charset="0"/>
              </a:rPr>
              <a:t>. </a:t>
            </a:r>
            <a:endParaRPr lang="uk-UA" sz="1800" b="0" dirty="0" smtClean="0">
              <a:latin typeface="Times New Roman" pitchFamily="18" charset="0"/>
              <a:cs typeface="Times New Roman" pitchFamily="18" charset="0"/>
            </a:endParaRPr>
          </a:p>
          <a:p>
            <a:pPr marL="0" indent="457200" algn="just">
              <a:spcBef>
                <a:spcPts val="0"/>
              </a:spcBef>
              <a:buNone/>
            </a:pPr>
            <a:r>
              <a:rPr lang="uk-UA" sz="1800" i="1" u="sng" dirty="0">
                <a:latin typeface="Times New Roman" pitchFamily="18" charset="0"/>
                <a:cs typeface="Times New Roman" pitchFamily="18" charset="0"/>
              </a:rPr>
              <a:t>Економічне середовище міжнародного маркетингу </a:t>
            </a:r>
            <a:r>
              <a:rPr lang="uk-UA" sz="1800" b="0" dirty="0">
                <a:latin typeface="Times New Roman" pitchFamily="18" charset="0"/>
                <a:cs typeface="Times New Roman" pitchFamily="18" charset="0"/>
              </a:rPr>
              <a:t>– </a:t>
            </a:r>
            <a:r>
              <a:rPr lang="uk-UA" sz="1800" b="0" dirty="0" smtClean="0">
                <a:latin typeface="Times New Roman" pitchFamily="18" charset="0"/>
                <a:cs typeface="Times New Roman" pitchFamily="18" charset="0"/>
              </a:rPr>
              <a:t>сукупність економічних </a:t>
            </a:r>
            <a:r>
              <a:rPr lang="uk-UA" sz="1800" b="0" dirty="0">
                <a:latin typeface="Times New Roman" pitchFamily="18" charset="0"/>
                <a:cs typeface="Times New Roman" pitchFamily="18" charset="0"/>
              </a:rPr>
              <a:t>властивостей зарубіжних ринків, що прямо або побічно </a:t>
            </a:r>
            <a:r>
              <a:rPr lang="uk-UA" sz="1800" b="0" dirty="0" smtClean="0">
                <a:latin typeface="Times New Roman" pitchFamily="18" charset="0"/>
                <a:cs typeface="Times New Roman" pitchFamily="18" charset="0"/>
              </a:rPr>
              <a:t>впливають на </a:t>
            </a:r>
            <a:r>
              <a:rPr lang="uk-UA" sz="1800" b="0" dirty="0">
                <a:latin typeface="Times New Roman" pitchFamily="18" charset="0"/>
                <a:cs typeface="Times New Roman" pitchFamily="18" charset="0"/>
              </a:rPr>
              <a:t>прийняття маркетингових рішень і відбиваються в показниках </a:t>
            </a:r>
            <a:r>
              <a:rPr lang="uk-UA" sz="1800" b="0" dirty="0" smtClean="0">
                <a:latin typeface="Times New Roman" pitchFamily="18" charset="0"/>
                <a:cs typeface="Times New Roman" pitchFamily="18" charset="0"/>
              </a:rPr>
              <a:t>економічного розвитку</a:t>
            </a:r>
            <a:r>
              <a:rPr lang="uk-UA" sz="1800" b="0" dirty="0">
                <a:latin typeface="Times New Roman" pitchFamily="18" charset="0"/>
                <a:cs typeface="Times New Roman" pitchFamily="18" charset="0"/>
              </a:rPr>
              <a:t>, загальногосподарської кон’юнктури, </a:t>
            </a:r>
            <a:r>
              <a:rPr lang="uk-UA" sz="1800" b="0" dirty="0" smtClean="0">
                <a:latin typeface="Times New Roman" pitchFamily="18" charset="0"/>
                <a:cs typeface="Times New Roman" pitchFamily="18" charset="0"/>
              </a:rPr>
              <a:t>фінансово-кредитного становища</a:t>
            </a:r>
            <a:r>
              <a:rPr lang="uk-UA" sz="1800" b="0" dirty="0">
                <a:latin typeface="Times New Roman" pitchFamily="18" charset="0"/>
                <a:cs typeface="Times New Roman" pitchFamily="18" charset="0"/>
              </a:rPr>
              <a:t>, структури споживання населення тощо.</a:t>
            </a:r>
          </a:p>
          <a:p>
            <a:pPr marL="0" indent="457200" algn="just">
              <a:spcBef>
                <a:spcPts val="0"/>
              </a:spcBef>
              <a:buNone/>
            </a:pPr>
            <a:r>
              <a:rPr lang="uk-UA" sz="1800" b="0" dirty="0">
                <a:solidFill>
                  <a:srgbClr val="FF0000"/>
                </a:solidFill>
                <a:latin typeface="Times New Roman" pitchFamily="18" charset="0"/>
                <a:cs typeface="Times New Roman" pitchFamily="18" charset="0"/>
              </a:rPr>
              <a:t>Для характеристики економічного середовища зарубіжного </a:t>
            </a:r>
            <a:r>
              <a:rPr lang="uk-UA" sz="1800" b="0" dirty="0" smtClean="0">
                <a:solidFill>
                  <a:srgbClr val="FF0000"/>
                </a:solidFill>
                <a:latin typeface="Times New Roman" pitchFamily="18" charset="0"/>
                <a:cs typeface="Times New Roman" pitchFamily="18" charset="0"/>
              </a:rPr>
              <a:t>ринку виділяють </a:t>
            </a:r>
            <a:r>
              <a:rPr lang="uk-UA" sz="1800" b="0" dirty="0">
                <a:solidFill>
                  <a:srgbClr val="FF0000"/>
                </a:solidFill>
                <a:latin typeface="Times New Roman" pitchFamily="18" charset="0"/>
                <a:cs typeface="Times New Roman" pitchFamily="18" charset="0"/>
              </a:rPr>
              <a:t>3 блоки елементів:</a:t>
            </a:r>
          </a:p>
          <a:p>
            <a:pPr marL="0" indent="457200" algn="just">
              <a:spcBef>
                <a:spcPts val="0"/>
              </a:spcBef>
              <a:buNone/>
            </a:pPr>
            <a:r>
              <a:rPr lang="uk-UA" sz="1800" i="1" dirty="0">
                <a:latin typeface="Times New Roman" pitchFamily="18" charset="0"/>
                <a:cs typeface="Times New Roman" pitchFamily="18" charset="0"/>
              </a:rPr>
              <a:t>І. Загальна характеристика типу економічної системи та моделі </a:t>
            </a:r>
            <a:r>
              <a:rPr lang="uk-UA" sz="1800" i="1" dirty="0" smtClean="0">
                <a:latin typeface="Times New Roman" pitchFamily="18" charset="0"/>
                <a:cs typeface="Times New Roman" pitchFamily="18" charset="0"/>
              </a:rPr>
              <a:t>ринкової економіки</a:t>
            </a:r>
            <a:r>
              <a:rPr lang="uk-UA" sz="1800" i="1" dirty="0">
                <a:latin typeface="Times New Roman" pitchFamily="18" charset="0"/>
                <a:cs typeface="Times New Roman" pitchFamily="18" charset="0"/>
              </a:rPr>
              <a:t>.</a:t>
            </a:r>
          </a:p>
          <a:p>
            <a:pPr marL="0" indent="457200" algn="just">
              <a:spcBef>
                <a:spcPts val="0"/>
              </a:spcBef>
              <a:buNone/>
            </a:pPr>
            <a:r>
              <a:rPr lang="uk-UA" sz="1800" i="1" dirty="0">
                <a:latin typeface="Times New Roman" pitchFamily="18" charset="0"/>
                <a:cs typeface="Times New Roman" pitchFamily="18" charset="0"/>
              </a:rPr>
              <a:t>ІІ. Основні макроекономічні показники розвитку країн </a:t>
            </a:r>
            <a:r>
              <a:rPr lang="uk-UA" sz="1800" b="0" dirty="0">
                <a:latin typeface="Times New Roman" pitchFamily="18" charset="0"/>
                <a:cs typeface="Times New Roman" pitchFamily="18" charset="0"/>
              </a:rPr>
              <a:t>(ВВП, </a:t>
            </a:r>
            <a:r>
              <a:rPr lang="uk-UA" sz="1800" b="0" dirty="0" smtClean="0">
                <a:latin typeface="Times New Roman" pitchFamily="18" charset="0"/>
                <a:cs typeface="Times New Roman" pitchFamily="18" charset="0"/>
              </a:rPr>
              <a:t>інфляція, валютна </a:t>
            </a:r>
            <a:r>
              <a:rPr lang="uk-UA" sz="1800" b="0" dirty="0">
                <a:latin typeface="Times New Roman" pitchFamily="18" charset="0"/>
                <a:cs typeface="Times New Roman" pitchFamily="18" charset="0"/>
              </a:rPr>
              <a:t>система, платіжний баланс, рівень і структура безробіття, рівень </a:t>
            </a:r>
            <a:r>
              <a:rPr lang="uk-UA" sz="1800" b="0" dirty="0" smtClean="0">
                <a:latin typeface="Times New Roman" pitchFamily="18" charset="0"/>
                <a:cs typeface="Times New Roman" pitchFamily="18" charset="0"/>
              </a:rPr>
              <a:t>життя населення </a:t>
            </a:r>
            <a:r>
              <a:rPr lang="uk-UA" sz="1800" b="0" dirty="0">
                <a:latin typeface="Times New Roman" pitchFamily="18" charset="0"/>
                <a:cs typeface="Times New Roman" pitchFamily="18" charset="0"/>
              </a:rPr>
              <a:t>і його купівельна спроможність, рівень доходів на душу </a:t>
            </a:r>
            <a:r>
              <a:rPr lang="uk-UA" sz="1800" b="0" dirty="0" smtClean="0">
                <a:latin typeface="Times New Roman" pitchFamily="18" charset="0"/>
                <a:cs typeface="Times New Roman" pitchFamily="18" charset="0"/>
              </a:rPr>
              <a:t>населення, структура </a:t>
            </a:r>
            <a:r>
              <a:rPr lang="uk-UA" sz="1800" b="0" dirty="0">
                <a:latin typeface="Times New Roman" pitchFamily="18" charset="0"/>
                <a:cs typeface="Times New Roman" pitchFamily="18" charset="0"/>
              </a:rPr>
              <a:t>витрат, сфера бізнесу, рівень її розвитку, особливості і перспективи).</a:t>
            </a:r>
          </a:p>
          <a:p>
            <a:pPr marL="0" indent="457200" algn="just">
              <a:spcBef>
                <a:spcPts val="0"/>
              </a:spcBef>
              <a:buNone/>
            </a:pPr>
            <a:r>
              <a:rPr lang="uk-UA" sz="1800" i="1" dirty="0">
                <a:latin typeface="Times New Roman" pitchFamily="18" charset="0"/>
                <a:cs typeface="Times New Roman" pitchFamily="18" charset="0"/>
              </a:rPr>
              <a:t>ІІІ. Основні ринкові показники зарубіжної країни:</a:t>
            </a:r>
          </a:p>
          <a:p>
            <a:pPr marL="0" indent="457200" algn="just">
              <a:spcBef>
                <a:spcPts val="0"/>
              </a:spcBef>
              <a:buNone/>
            </a:pPr>
            <a:r>
              <a:rPr lang="uk-UA" sz="1800" b="0" dirty="0">
                <a:latin typeface="Times New Roman" pitchFamily="18" charset="0"/>
                <a:cs typeface="Times New Roman" pitchFamily="18" charset="0"/>
              </a:rPr>
              <a:t>Стан попиту і пропозиції;</a:t>
            </a:r>
          </a:p>
          <a:p>
            <a:pPr marL="0" indent="457200" algn="just">
              <a:spcBef>
                <a:spcPts val="0"/>
              </a:spcBef>
              <a:buNone/>
            </a:pPr>
            <a:r>
              <a:rPr lang="uk-UA" sz="1800" b="0" dirty="0">
                <a:latin typeface="Times New Roman" pitchFamily="18" charset="0"/>
                <a:cs typeface="Times New Roman" pitchFamily="18" charset="0"/>
              </a:rPr>
              <a:t>Потенціал і ємність ринку;</a:t>
            </a:r>
          </a:p>
          <a:p>
            <a:pPr marL="0" indent="457200" algn="just">
              <a:spcBef>
                <a:spcPts val="0"/>
              </a:spcBef>
              <a:buNone/>
            </a:pPr>
            <a:r>
              <a:rPr lang="uk-UA" sz="1800" b="0" dirty="0">
                <a:latin typeface="Times New Roman" pitchFamily="18" charset="0"/>
                <a:cs typeface="Times New Roman" pitchFamily="18" charset="0"/>
              </a:rPr>
              <a:t>Доступність ринку;</a:t>
            </a:r>
          </a:p>
          <a:p>
            <a:pPr marL="0" indent="457200" algn="just">
              <a:spcBef>
                <a:spcPts val="0"/>
              </a:spcBef>
              <a:buNone/>
            </a:pPr>
            <a:r>
              <a:rPr lang="uk-UA" sz="1800" b="0" dirty="0">
                <a:latin typeface="Times New Roman" pitchFamily="18" charset="0"/>
                <a:cs typeface="Times New Roman" pitchFamily="18" charset="0"/>
              </a:rPr>
              <a:t>Рівень цін;</a:t>
            </a:r>
          </a:p>
          <a:p>
            <a:pPr marL="0" indent="457200" algn="just">
              <a:spcBef>
                <a:spcPts val="0"/>
              </a:spcBef>
              <a:buNone/>
            </a:pPr>
            <a:r>
              <a:rPr lang="uk-UA" sz="1800" b="0" dirty="0">
                <a:latin typeface="Times New Roman" pitchFamily="18" charset="0"/>
                <a:cs typeface="Times New Roman" pitchFamily="18" charset="0"/>
              </a:rPr>
              <a:t>Стан конкуренції та її структура;</a:t>
            </a:r>
          </a:p>
          <a:p>
            <a:pPr marL="0" indent="457200" algn="just">
              <a:spcBef>
                <a:spcPts val="0"/>
              </a:spcBef>
              <a:buNone/>
            </a:pPr>
            <a:r>
              <a:rPr lang="uk-UA" sz="1800" b="0" dirty="0">
                <a:latin typeface="Times New Roman" pitchFamily="18" charset="0"/>
                <a:cs typeface="Times New Roman" pitchFamily="18" charset="0"/>
              </a:rPr>
              <a:t>Основні постачальники, </a:t>
            </a:r>
            <a:r>
              <a:rPr lang="uk-UA" sz="1800" b="0" dirty="0" smtClean="0">
                <a:latin typeface="Times New Roman" pitchFamily="18" charset="0"/>
                <a:cs typeface="Times New Roman" pitchFamily="18" charset="0"/>
              </a:rPr>
              <a:t>посередники;</a:t>
            </a:r>
            <a:endParaRPr lang="uk-UA" sz="1800" b="0" dirty="0">
              <a:latin typeface="Times New Roman" pitchFamily="18" charset="0"/>
              <a:cs typeface="Times New Roman" pitchFamily="18" charset="0"/>
            </a:endParaRPr>
          </a:p>
          <a:p>
            <a:pPr marL="0" indent="457200" algn="just">
              <a:spcBef>
                <a:spcPts val="0"/>
              </a:spcBef>
              <a:buNone/>
            </a:pPr>
            <a:r>
              <a:rPr lang="uk-UA" sz="1800" b="0" dirty="0">
                <a:latin typeface="Times New Roman" pitchFamily="18" charset="0"/>
                <a:cs typeface="Times New Roman" pitchFamily="18" charset="0"/>
              </a:rPr>
              <a:t>Вимоги до якості, безпеки, реклами, упаковки, </a:t>
            </a:r>
            <a:r>
              <a:rPr lang="uk-UA" sz="1800" b="0" dirty="0" smtClean="0">
                <a:latin typeface="Times New Roman" pitchFamily="18" charset="0"/>
                <a:cs typeface="Times New Roman" pitchFamily="18" charset="0"/>
              </a:rPr>
              <a:t>маркування.</a:t>
            </a:r>
          </a:p>
        </p:txBody>
      </p:sp>
    </p:spTree>
    <p:extLst>
      <p:ext uri="{BB962C8B-B14F-4D97-AF65-F5344CB8AC3E}">
        <p14:creationId xmlns:p14="http://schemas.microsoft.com/office/powerpoint/2010/main" val="39910426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sz="quarter" idx="10"/>
          </p:nvPr>
        </p:nvSpPr>
        <p:spPr>
          <a:xfrm>
            <a:off x="110067" y="93133"/>
            <a:ext cx="11746986" cy="5677433"/>
          </a:xfrm>
        </p:spPr>
        <p:txBody>
          <a:bodyPr>
            <a:normAutofit fontScale="47500" lnSpcReduction="20000"/>
          </a:bodyPr>
          <a:lstStyle/>
          <a:p>
            <a:pPr marL="0" indent="457200">
              <a:lnSpc>
                <a:spcPct val="120000"/>
              </a:lnSpc>
              <a:spcBef>
                <a:spcPts val="0"/>
              </a:spcBef>
              <a:buNone/>
            </a:pPr>
            <a:r>
              <a:rPr lang="uk-UA" sz="3800" i="1" u="sng" dirty="0">
                <a:solidFill>
                  <a:srgbClr val="FF0000"/>
                </a:solidFill>
                <a:latin typeface="Times New Roman" pitchFamily="18" charset="0"/>
                <a:cs typeface="Times New Roman" pitchFamily="18" charset="0"/>
              </a:rPr>
              <a:t>Політико-правове середовище міжнародного маркетингу </a:t>
            </a:r>
            <a:r>
              <a:rPr lang="uk-UA" sz="3800" b="0" dirty="0">
                <a:latin typeface="Times New Roman" pitchFamily="18" charset="0"/>
                <a:cs typeface="Times New Roman" pitchFamily="18" charset="0"/>
              </a:rPr>
              <a:t>– </a:t>
            </a:r>
            <a:r>
              <a:rPr lang="uk-UA" sz="3800" b="0" dirty="0" smtClean="0">
                <a:latin typeface="Times New Roman" pitchFamily="18" charset="0"/>
                <a:cs typeface="Times New Roman" pitchFamily="18" charset="0"/>
              </a:rPr>
              <a:t>комплекс політичних </a:t>
            </a:r>
            <a:r>
              <a:rPr lang="uk-UA" sz="3800" b="0" dirty="0">
                <a:latin typeface="Times New Roman" pitchFamily="18" charset="0"/>
                <a:cs typeface="Times New Roman" pitchFamily="18" charset="0"/>
              </a:rPr>
              <a:t>і правових умов, які безпосередньо (через законодавство) </a:t>
            </a:r>
            <a:r>
              <a:rPr lang="uk-UA" sz="3800" b="0" dirty="0" smtClean="0">
                <a:latin typeface="Times New Roman" pitchFamily="18" charset="0"/>
                <a:cs typeface="Times New Roman" pitchFamily="18" charset="0"/>
              </a:rPr>
              <a:t>і опосередковано </a:t>
            </a:r>
            <a:r>
              <a:rPr lang="uk-UA" sz="3800" b="0" dirty="0">
                <a:latin typeface="Times New Roman" pitchFamily="18" charset="0"/>
                <a:cs typeface="Times New Roman" pitchFamily="18" charset="0"/>
              </a:rPr>
              <a:t>(через традиційну систему власних відносин) впливають </a:t>
            </a:r>
            <a:r>
              <a:rPr lang="uk-UA" sz="3800" b="0" dirty="0" smtClean="0">
                <a:latin typeface="Times New Roman" pitchFamily="18" charset="0"/>
                <a:cs typeface="Times New Roman" pitchFamily="18" charset="0"/>
              </a:rPr>
              <a:t>на діяльність </a:t>
            </a:r>
            <a:r>
              <a:rPr lang="uk-UA" sz="3800" b="0" dirty="0">
                <a:latin typeface="Times New Roman" pitchFamily="18" charset="0"/>
                <a:cs typeface="Times New Roman" pitchFamily="18" charset="0"/>
              </a:rPr>
              <a:t>компаній, що реалізують свою продукцію на ринку </a:t>
            </a:r>
            <a:r>
              <a:rPr lang="uk-UA" sz="3800" b="0" dirty="0" smtClean="0">
                <a:latin typeface="Times New Roman" pitchFamily="18" charset="0"/>
                <a:cs typeface="Times New Roman" pitchFamily="18" charset="0"/>
              </a:rPr>
              <a:t>країни. Коли </a:t>
            </a:r>
            <a:r>
              <a:rPr lang="uk-UA" sz="3800" b="0" dirty="0">
                <a:latin typeface="Times New Roman" pitchFamily="18" charset="0"/>
                <a:cs typeface="Times New Roman" pitchFamily="18" charset="0"/>
              </a:rPr>
              <a:t>йдеться про політичний лад, розглядають дилему </a:t>
            </a:r>
            <a:r>
              <a:rPr lang="uk-UA" sz="3800" b="0" i="1" u="sng" dirty="0">
                <a:latin typeface="Times New Roman" pitchFamily="18" charset="0"/>
                <a:cs typeface="Times New Roman" pitchFamily="18" charset="0"/>
              </a:rPr>
              <a:t>«</a:t>
            </a:r>
            <a:r>
              <a:rPr lang="uk-UA" sz="3800" b="0" i="1" u="sng" dirty="0" smtClean="0">
                <a:latin typeface="Times New Roman" pitchFamily="18" charset="0"/>
                <a:cs typeface="Times New Roman" pitchFamily="18" charset="0"/>
              </a:rPr>
              <a:t>відкрите(демократичне</a:t>
            </a:r>
            <a:r>
              <a:rPr lang="uk-UA" sz="3800" b="0" i="1" u="sng" dirty="0">
                <a:latin typeface="Times New Roman" pitchFamily="18" charset="0"/>
                <a:cs typeface="Times New Roman" pitchFamily="18" charset="0"/>
              </a:rPr>
              <a:t>) суспільство – закрите (авторитарне) суспільство». </a:t>
            </a:r>
            <a:r>
              <a:rPr lang="uk-UA" sz="3800" b="0" dirty="0">
                <a:latin typeface="Times New Roman" pitchFamily="18" charset="0"/>
                <a:cs typeface="Times New Roman" pitchFamily="18" charset="0"/>
              </a:rPr>
              <a:t>З </a:t>
            </a:r>
            <a:r>
              <a:rPr lang="uk-UA" sz="3800" b="0" dirty="0" smtClean="0">
                <a:latin typeface="Times New Roman" pitchFamily="18" charset="0"/>
                <a:cs typeface="Times New Roman" pitchFamily="18" charset="0"/>
              </a:rPr>
              <a:t>погляду маркетингу</a:t>
            </a:r>
            <a:r>
              <a:rPr lang="uk-UA" sz="3800" b="0" dirty="0">
                <a:latin typeface="Times New Roman" pitchFamily="18" charset="0"/>
                <a:cs typeface="Times New Roman" pitchFamily="18" charset="0"/>
              </a:rPr>
              <a:t>, що </a:t>
            </a:r>
            <a:r>
              <a:rPr lang="uk-UA" sz="3800" b="0" dirty="0" err="1">
                <a:latin typeface="Times New Roman" pitchFamily="18" charset="0"/>
                <a:cs typeface="Times New Roman" pitchFamily="18" charset="0"/>
              </a:rPr>
              <a:t>відкритіше</a:t>
            </a:r>
            <a:r>
              <a:rPr lang="uk-UA" sz="3800" b="0" dirty="0">
                <a:latin typeface="Times New Roman" pitchFamily="18" charset="0"/>
                <a:cs typeface="Times New Roman" pitchFamily="18" charset="0"/>
              </a:rPr>
              <a:t> суспільство, то прихильніше воно </a:t>
            </a:r>
            <a:r>
              <a:rPr lang="uk-UA" sz="3800" b="0" dirty="0" smtClean="0">
                <a:latin typeface="Times New Roman" pitchFamily="18" charset="0"/>
                <a:cs typeface="Times New Roman" pitchFamily="18" charset="0"/>
              </a:rPr>
              <a:t>до демократичних </a:t>
            </a:r>
            <a:r>
              <a:rPr lang="uk-UA" sz="3800" b="0" dirty="0">
                <a:latin typeface="Times New Roman" pitchFamily="18" charset="0"/>
                <a:cs typeface="Times New Roman" pitchFamily="18" charset="0"/>
              </a:rPr>
              <a:t>традицій і верховенства закону та активніша економіка </a:t>
            </a:r>
            <a:r>
              <a:rPr lang="uk-UA" sz="3800" b="0" dirty="0" smtClean="0">
                <a:latin typeface="Times New Roman" pitchFamily="18" charset="0"/>
                <a:cs typeface="Times New Roman" pitchFamily="18" charset="0"/>
              </a:rPr>
              <a:t>і нижчий </a:t>
            </a:r>
            <a:r>
              <a:rPr lang="uk-UA" sz="3800" b="0" dirty="0">
                <a:latin typeface="Times New Roman" pitchFamily="18" charset="0"/>
                <a:cs typeface="Times New Roman" pitchFamily="18" charset="0"/>
              </a:rPr>
              <a:t>політичний ризик вкладання капіталу.</a:t>
            </a:r>
          </a:p>
          <a:p>
            <a:pPr marL="0" indent="457200">
              <a:lnSpc>
                <a:spcPct val="120000"/>
              </a:lnSpc>
              <a:spcBef>
                <a:spcPts val="0"/>
              </a:spcBef>
              <a:buNone/>
            </a:pPr>
            <a:r>
              <a:rPr lang="uk-UA" sz="3800" b="0" dirty="0">
                <a:latin typeface="Times New Roman" pitchFamily="18" charset="0"/>
                <a:cs typeface="Times New Roman" pitchFamily="18" charset="0"/>
              </a:rPr>
              <a:t>Важливим фактором міжнародної маркетингової діяльності є </a:t>
            </a:r>
            <a:r>
              <a:rPr lang="uk-UA" sz="3800" b="0" i="1" dirty="0" smtClean="0">
                <a:latin typeface="Times New Roman" pitchFamily="18" charset="0"/>
                <a:cs typeface="Times New Roman" pitchFamily="18" charset="0"/>
              </a:rPr>
              <a:t>політична стабільність </a:t>
            </a:r>
            <a:r>
              <a:rPr lang="uk-UA" sz="3800" b="0" i="1" dirty="0">
                <a:latin typeface="Times New Roman" pitchFamily="18" charset="0"/>
                <a:cs typeface="Times New Roman" pitchFamily="18" charset="0"/>
              </a:rPr>
              <a:t>суспільства</a:t>
            </a:r>
            <a:r>
              <a:rPr lang="uk-UA" sz="3800" b="0" dirty="0">
                <a:latin typeface="Times New Roman" pitchFamily="18" charset="0"/>
                <a:cs typeface="Times New Roman" pitchFamily="18" charset="0"/>
              </a:rPr>
              <a:t>. Коли уряди в країні часто змінюються, закони, </a:t>
            </a:r>
            <a:r>
              <a:rPr lang="uk-UA" sz="3800" b="0" dirty="0" smtClean="0">
                <a:latin typeface="Times New Roman" pitchFamily="18" charset="0"/>
                <a:cs typeface="Times New Roman" pitchFamily="18" charset="0"/>
              </a:rPr>
              <a:t>що регулюють </a:t>
            </a:r>
            <a:r>
              <a:rPr lang="uk-UA" sz="3800" b="0" dirty="0">
                <a:latin typeface="Times New Roman" pitchFamily="18" charset="0"/>
                <a:cs typeface="Times New Roman" pitchFamily="18" charset="0"/>
              </a:rPr>
              <a:t>діяльність іноземних компаній, ухвалюють поспішно, тому </a:t>
            </a:r>
            <a:r>
              <a:rPr lang="uk-UA" sz="3800" b="0" dirty="0" smtClean="0">
                <a:latin typeface="Times New Roman" pitchFamily="18" charset="0"/>
                <a:cs typeface="Times New Roman" pitchFamily="18" charset="0"/>
              </a:rPr>
              <a:t>вони можуть </a:t>
            </a:r>
            <a:r>
              <a:rPr lang="uk-UA" sz="3800" b="0" dirty="0">
                <a:latin typeface="Times New Roman" pitchFamily="18" charset="0"/>
                <a:cs typeface="Times New Roman" pitchFamily="18" charset="0"/>
              </a:rPr>
              <a:t>суперечити один одному, а </a:t>
            </a:r>
            <a:r>
              <a:rPr lang="uk-UA" sz="3800" b="0" dirty="0" smtClean="0">
                <a:latin typeface="Times New Roman" pitchFamily="18" charset="0"/>
                <a:cs typeface="Times New Roman" pitchFamily="18" charset="0"/>
              </a:rPr>
              <a:t>тому привабливість </a:t>
            </a:r>
            <a:r>
              <a:rPr lang="uk-UA" sz="3800" b="0" dirty="0">
                <a:latin typeface="Times New Roman" pitchFamily="18" charset="0"/>
                <a:cs typeface="Times New Roman" pitchFamily="18" charset="0"/>
              </a:rPr>
              <a:t>ринку країни </a:t>
            </a:r>
            <a:r>
              <a:rPr lang="uk-UA" sz="3800" b="0" dirty="0" smtClean="0">
                <a:latin typeface="Times New Roman" pitchFamily="18" charset="0"/>
                <a:cs typeface="Times New Roman" pitchFamily="18" charset="0"/>
              </a:rPr>
              <a:t>різко падає</a:t>
            </a:r>
            <a:r>
              <a:rPr lang="uk-UA" sz="3800" b="0" dirty="0">
                <a:latin typeface="Times New Roman" pitchFamily="18" charset="0"/>
                <a:cs typeface="Times New Roman" pitchFamily="18" charset="0"/>
              </a:rPr>
              <a:t>.</a:t>
            </a:r>
          </a:p>
          <a:p>
            <a:pPr marL="0" indent="457200">
              <a:lnSpc>
                <a:spcPct val="120000"/>
              </a:lnSpc>
              <a:spcBef>
                <a:spcPts val="0"/>
              </a:spcBef>
              <a:buNone/>
            </a:pPr>
            <a:r>
              <a:rPr lang="uk-UA" sz="3800" b="0" dirty="0">
                <a:latin typeface="Times New Roman" pitchFamily="18" charset="0"/>
                <a:cs typeface="Times New Roman" pitchFamily="18" charset="0"/>
              </a:rPr>
              <a:t>Вагому роль при ухваленні рішення про впровадження товару на </a:t>
            </a:r>
            <a:r>
              <a:rPr lang="uk-UA" sz="3800" b="0" dirty="0" smtClean="0">
                <a:latin typeface="Times New Roman" pitchFamily="18" charset="0"/>
                <a:cs typeface="Times New Roman" pitchFamily="18" charset="0"/>
              </a:rPr>
              <a:t>ринок відіграє </a:t>
            </a:r>
            <a:r>
              <a:rPr lang="uk-UA" sz="3800" b="0" dirty="0">
                <a:latin typeface="Times New Roman" pitchFamily="18" charset="0"/>
                <a:cs typeface="Times New Roman" pitchFamily="18" charset="0"/>
              </a:rPr>
              <a:t>також ступінь </a:t>
            </a:r>
            <a:r>
              <a:rPr lang="uk-UA" sz="3800" i="1" u="sng" dirty="0">
                <a:latin typeface="Times New Roman" pitchFamily="18" charset="0"/>
                <a:cs typeface="Times New Roman" pitchFamily="18" charset="0"/>
              </a:rPr>
              <a:t>корумпованості чиновників </a:t>
            </a:r>
            <a:r>
              <a:rPr lang="uk-UA" sz="3800" b="0" dirty="0">
                <a:latin typeface="Times New Roman" pitchFamily="18" charset="0"/>
                <a:cs typeface="Times New Roman" pitchFamily="18" charset="0"/>
              </a:rPr>
              <a:t>держави</a:t>
            </a:r>
            <a:r>
              <a:rPr lang="uk-UA" sz="3800" b="0" dirty="0" smtClean="0">
                <a:latin typeface="Times New Roman" pitchFamily="18" charset="0"/>
                <a:cs typeface="Times New Roman" pitchFamily="18" charset="0"/>
              </a:rPr>
              <a:t>.</a:t>
            </a:r>
          </a:p>
          <a:p>
            <a:pPr marL="0" indent="457200">
              <a:lnSpc>
                <a:spcPct val="120000"/>
              </a:lnSpc>
              <a:spcBef>
                <a:spcPts val="0"/>
              </a:spcBef>
              <a:buNone/>
            </a:pPr>
            <a:r>
              <a:rPr lang="uk-UA" sz="3800" b="0" dirty="0">
                <a:latin typeface="Times New Roman" pitchFamily="18" charset="0"/>
                <a:cs typeface="Times New Roman" pitchFamily="18" charset="0"/>
              </a:rPr>
              <a:t>Державна економічна політика тяжіє до відкритості або закритості суспільства. З погляду міжнародного маркетингу це відображає переважає однієї з двох торгових політик: </a:t>
            </a:r>
            <a:endParaRPr lang="uk-UA" sz="3800" b="0" dirty="0" smtClean="0">
              <a:latin typeface="Times New Roman" pitchFamily="18" charset="0"/>
              <a:cs typeface="Times New Roman" pitchFamily="18" charset="0"/>
            </a:endParaRPr>
          </a:p>
          <a:p>
            <a:pPr marL="0" indent="457200">
              <a:lnSpc>
                <a:spcPct val="120000"/>
              </a:lnSpc>
              <a:spcBef>
                <a:spcPts val="0"/>
              </a:spcBef>
              <a:buNone/>
            </a:pPr>
            <a:r>
              <a:rPr lang="uk-UA" sz="3800" b="0" dirty="0" smtClean="0">
                <a:latin typeface="Times New Roman" pitchFamily="18" charset="0"/>
                <a:cs typeface="Times New Roman" pitchFamily="18" charset="0"/>
              </a:rPr>
              <a:t>а</a:t>
            </a:r>
            <a:r>
              <a:rPr lang="uk-UA" sz="3800" b="0" dirty="0">
                <a:latin typeface="Times New Roman" pitchFamily="18" charset="0"/>
                <a:cs typeface="Times New Roman" pitchFamily="18" charset="0"/>
              </a:rPr>
              <a:t>) лібералізації (свободи торгівлі) – політики мінімального державного втручання в зовнішню торгівлю, яка розвивається на основі ринкових законів попиту і пропозиції; </a:t>
            </a:r>
            <a:endParaRPr lang="uk-UA" sz="3800" b="0" dirty="0" smtClean="0">
              <a:latin typeface="Times New Roman" pitchFamily="18" charset="0"/>
              <a:cs typeface="Times New Roman" pitchFamily="18" charset="0"/>
            </a:endParaRPr>
          </a:p>
          <a:p>
            <a:pPr marL="0" indent="457200">
              <a:lnSpc>
                <a:spcPct val="120000"/>
              </a:lnSpc>
              <a:spcBef>
                <a:spcPts val="0"/>
              </a:spcBef>
              <a:buNone/>
            </a:pPr>
            <a:r>
              <a:rPr lang="uk-UA" sz="3800" b="0" dirty="0" smtClean="0">
                <a:latin typeface="Times New Roman" pitchFamily="18" charset="0"/>
                <a:cs typeface="Times New Roman" pitchFamily="18" charset="0"/>
              </a:rPr>
              <a:t>б</a:t>
            </a:r>
            <a:r>
              <a:rPr lang="uk-UA" sz="3800" b="0" dirty="0">
                <a:latin typeface="Times New Roman" pitchFamily="18" charset="0"/>
                <a:cs typeface="Times New Roman" pitchFamily="18" charset="0"/>
              </a:rPr>
              <a:t>) протекціонізму – державної політики захисту внутрішнього ринку від іноземної конкуренції шляхом використання тарифних і нетарифних інструментів. </a:t>
            </a:r>
            <a:endParaRPr lang="uk-UA" sz="3800" b="0" dirty="0" smtClean="0">
              <a:latin typeface="Times New Roman" pitchFamily="18" charset="0"/>
              <a:cs typeface="Times New Roman" pitchFamily="18" charset="0"/>
            </a:endParaRPr>
          </a:p>
          <a:p>
            <a:pPr marL="0" indent="0">
              <a:buNone/>
            </a:pPr>
            <a:endParaRPr lang="uk-UA" b="0" dirty="0" smtClean="0">
              <a:latin typeface="Times New Roman" pitchFamily="18" charset="0"/>
              <a:cs typeface="Times New Roman" pitchFamily="18" charset="0"/>
            </a:endParaRPr>
          </a:p>
          <a:p>
            <a:pPr marL="0" indent="0">
              <a:buNone/>
            </a:pPr>
            <a:endParaRPr lang="uk-UA" b="0" dirty="0">
              <a:latin typeface="Times New Roman" pitchFamily="18" charset="0"/>
              <a:cs typeface="Times New Roman" pitchFamily="18" charset="0"/>
            </a:endParaRPr>
          </a:p>
        </p:txBody>
      </p:sp>
    </p:spTree>
    <p:extLst>
      <p:ext uri="{BB962C8B-B14F-4D97-AF65-F5344CB8AC3E}">
        <p14:creationId xmlns:p14="http://schemas.microsoft.com/office/powerpoint/2010/main" val="30013331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sz="quarter" idx="10"/>
          </p:nvPr>
        </p:nvSpPr>
        <p:spPr>
          <a:xfrm>
            <a:off x="84667" y="59267"/>
            <a:ext cx="12039600" cy="6189133"/>
          </a:xfrm>
        </p:spPr>
        <p:txBody>
          <a:bodyPr>
            <a:noAutofit/>
          </a:bodyPr>
          <a:lstStyle/>
          <a:p>
            <a:pPr marL="0" indent="457200" algn="just">
              <a:spcBef>
                <a:spcPts val="0"/>
              </a:spcBef>
              <a:buNone/>
            </a:pPr>
            <a:r>
              <a:rPr lang="ru-RU" sz="1500" b="0" dirty="0" err="1">
                <a:latin typeface="Times New Roman" pitchFamily="18" charset="0"/>
                <a:cs typeface="Times New Roman" pitchFamily="18" charset="0"/>
              </a:rPr>
              <a:t>Важливими</a:t>
            </a:r>
            <a:r>
              <a:rPr lang="ru-RU" sz="1500" b="0" dirty="0">
                <a:latin typeface="Times New Roman" pitchFamily="18" charset="0"/>
                <a:cs typeface="Times New Roman" pitchFamily="18" charset="0"/>
              </a:rPr>
              <a:t> </a:t>
            </a:r>
            <a:r>
              <a:rPr lang="ru-RU" sz="1500" b="0" dirty="0" err="1">
                <a:latin typeface="Times New Roman" pitchFamily="18" charset="0"/>
                <a:cs typeface="Times New Roman" pitchFamily="18" charset="0"/>
              </a:rPr>
              <a:t>чинниками</a:t>
            </a:r>
            <a:r>
              <a:rPr lang="ru-RU" sz="1500" b="0" dirty="0">
                <a:latin typeface="Times New Roman" pitchFamily="18" charset="0"/>
                <a:cs typeface="Times New Roman" pitchFamily="18" charset="0"/>
              </a:rPr>
              <a:t>, </a:t>
            </a:r>
            <a:r>
              <a:rPr lang="ru-RU" sz="1500" b="0" dirty="0" err="1">
                <a:latin typeface="Times New Roman" pitchFamily="18" charset="0"/>
                <a:cs typeface="Times New Roman" pitchFamily="18" charset="0"/>
              </a:rPr>
              <a:t>що</a:t>
            </a:r>
            <a:r>
              <a:rPr lang="ru-RU" sz="1500" b="0" dirty="0">
                <a:latin typeface="Times New Roman" pitchFamily="18" charset="0"/>
                <a:cs typeface="Times New Roman" pitchFamily="18" charset="0"/>
              </a:rPr>
              <a:t> </a:t>
            </a:r>
            <a:r>
              <a:rPr lang="ru-RU" sz="1500" b="0" dirty="0" err="1">
                <a:latin typeface="Times New Roman" pitchFamily="18" charset="0"/>
                <a:cs typeface="Times New Roman" pitchFamily="18" charset="0"/>
              </a:rPr>
              <a:t>впливають</a:t>
            </a:r>
            <a:r>
              <a:rPr lang="ru-RU" sz="1500" b="0" dirty="0">
                <a:latin typeface="Times New Roman" pitchFamily="18" charset="0"/>
                <a:cs typeface="Times New Roman" pitchFamily="18" charset="0"/>
              </a:rPr>
              <a:t> на </a:t>
            </a:r>
            <a:r>
              <a:rPr lang="ru-RU" sz="1500" b="0" dirty="0" err="1" smtClean="0">
                <a:latin typeface="Times New Roman" pitchFamily="18" charset="0"/>
                <a:cs typeface="Times New Roman" pitchFamily="18" charset="0"/>
              </a:rPr>
              <a:t>міжнародний</a:t>
            </a:r>
            <a:r>
              <a:rPr lang="ru-RU" sz="1500" b="0" dirty="0" smtClean="0">
                <a:latin typeface="Times New Roman" pitchFamily="18" charset="0"/>
                <a:cs typeface="Times New Roman" pitchFamily="18" charset="0"/>
              </a:rPr>
              <a:t> маркетинг</a:t>
            </a:r>
            <a:r>
              <a:rPr lang="ru-RU" sz="1500" b="0" dirty="0">
                <a:latin typeface="Times New Roman" pitchFamily="18" charset="0"/>
                <a:cs typeface="Times New Roman" pitchFamily="18" charset="0"/>
              </a:rPr>
              <a:t>, </a:t>
            </a:r>
            <a:r>
              <a:rPr lang="ru-RU" sz="1500" b="0" dirty="0" smtClean="0">
                <a:latin typeface="Times New Roman" pitchFamily="18" charset="0"/>
                <a:cs typeface="Times New Roman" pitchFamily="18" charset="0"/>
              </a:rPr>
              <a:t>є </a:t>
            </a:r>
            <a:r>
              <a:rPr lang="ru-RU" sz="1500" b="0" dirty="0" err="1" smtClean="0">
                <a:latin typeface="Times New Roman" pitchFamily="18" charset="0"/>
                <a:cs typeface="Times New Roman" pitchFamily="18" charset="0"/>
              </a:rPr>
              <a:t>захист</a:t>
            </a:r>
            <a:r>
              <a:rPr lang="ru-RU" sz="1500" b="0" dirty="0" smtClean="0">
                <a:latin typeface="Times New Roman" pitchFamily="18" charset="0"/>
                <a:cs typeface="Times New Roman" pitchFamily="18" charset="0"/>
              </a:rPr>
              <a:t> </a:t>
            </a:r>
            <a:r>
              <a:rPr lang="ru-RU" sz="1500" b="0" dirty="0">
                <a:latin typeface="Times New Roman" pitchFamily="18" charset="0"/>
                <a:cs typeface="Times New Roman" pitchFamily="18" charset="0"/>
              </a:rPr>
              <a:t>прав </a:t>
            </a:r>
            <a:r>
              <a:rPr lang="ru-RU" sz="1500" b="0" dirty="0" err="1">
                <a:latin typeface="Times New Roman" pitchFamily="18" charset="0"/>
                <a:cs typeface="Times New Roman" pitchFamily="18" charset="0"/>
              </a:rPr>
              <a:t>споживачів</a:t>
            </a:r>
            <a:r>
              <a:rPr lang="ru-RU" sz="1500" b="0" dirty="0">
                <a:latin typeface="Times New Roman" pitchFamily="18" charset="0"/>
                <a:cs typeface="Times New Roman" pitchFamily="18" charset="0"/>
              </a:rPr>
              <a:t>, </a:t>
            </a:r>
            <a:r>
              <a:rPr lang="ru-RU" sz="1500" b="0" dirty="0" err="1">
                <a:latin typeface="Times New Roman" pitchFamily="18" charset="0"/>
                <a:cs typeface="Times New Roman" pitchFamily="18" charset="0"/>
              </a:rPr>
              <a:t>авторське</a:t>
            </a:r>
            <a:r>
              <a:rPr lang="ru-RU" sz="1500" b="0" dirty="0">
                <a:latin typeface="Times New Roman" pitchFamily="18" charset="0"/>
                <a:cs typeface="Times New Roman" pitchFamily="18" charset="0"/>
              </a:rPr>
              <a:t> та </a:t>
            </a:r>
            <a:r>
              <a:rPr lang="ru-RU" sz="1500" b="0" dirty="0" err="1">
                <a:latin typeface="Times New Roman" pitchFamily="18" charset="0"/>
                <a:cs typeface="Times New Roman" pitchFamily="18" charset="0"/>
              </a:rPr>
              <a:t>патентне</a:t>
            </a:r>
            <a:r>
              <a:rPr lang="ru-RU" sz="1500" b="0" dirty="0">
                <a:latin typeface="Times New Roman" pitchFamily="18" charset="0"/>
                <a:cs typeface="Times New Roman" pitchFamily="18" charset="0"/>
              </a:rPr>
              <a:t> право, </a:t>
            </a:r>
            <a:r>
              <a:rPr lang="ru-RU" sz="1500" b="0" dirty="0" err="1">
                <a:latin typeface="Times New Roman" pitchFamily="18" charset="0"/>
                <a:cs typeface="Times New Roman" pitchFamily="18" charset="0"/>
              </a:rPr>
              <a:t>дотримання</a:t>
            </a:r>
            <a:r>
              <a:rPr lang="ru-RU" sz="1500" b="0" dirty="0">
                <a:latin typeface="Times New Roman" pitchFamily="18" charset="0"/>
                <a:cs typeface="Times New Roman" pitchFamily="18" charset="0"/>
              </a:rPr>
              <a:t> </a:t>
            </a:r>
            <a:r>
              <a:rPr lang="ru-RU" sz="1500" b="0" dirty="0" err="1" smtClean="0">
                <a:latin typeface="Times New Roman" pitchFamily="18" charset="0"/>
                <a:cs typeface="Times New Roman" pitchFamily="18" charset="0"/>
              </a:rPr>
              <a:t>податкового</a:t>
            </a:r>
            <a:r>
              <a:rPr lang="ru-RU" sz="1500" b="0" dirty="0" smtClean="0">
                <a:latin typeface="Times New Roman" pitchFamily="18" charset="0"/>
                <a:cs typeface="Times New Roman" pitchFamily="18" charset="0"/>
              </a:rPr>
              <a:t>, трудового</a:t>
            </a:r>
            <a:r>
              <a:rPr lang="ru-RU" sz="1500" b="0" dirty="0">
                <a:latin typeface="Times New Roman" pitchFamily="18" charset="0"/>
                <a:cs typeface="Times New Roman" pitchFamily="18" charset="0"/>
              </a:rPr>
              <a:t>, антимонопольного, рекламного </a:t>
            </a:r>
            <a:r>
              <a:rPr lang="ru-RU" sz="1500" b="0" dirty="0" err="1">
                <a:latin typeface="Times New Roman" pitchFamily="18" charset="0"/>
                <a:cs typeface="Times New Roman" pitchFamily="18" charset="0"/>
              </a:rPr>
              <a:t>законодавства</a:t>
            </a:r>
            <a:r>
              <a:rPr lang="ru-RU" sz="1500" b="0" dirty="0">
                <a:latin typeface="Times New Roman" pitchFamily="18" charset="0"/>
                <a:cs typeface="Times New Roman" pitchFamily="18" charset="0"/>
              </a:rPr>
              <a:t> </a:t>
            </a:r>
            <a:r>
              <a:rPr lang="ru-RU" sz="1500" b="0" dirty="0" err="1">
                <a:latin typeface="Times New Roman" pitchFamily="18" charset="0"/>
                <a:cs typeface="Times New Roman" pitchFamily="18" charset="0"/>
              </a:rPr>
              <a:t>країни</a:t>
            </a:r>
            <a:r>
              <a:rPr lang="ru-RU" sz="1500" b="0" dirty="0">
                <a:latin typeface="Times New Roman" pitchFamily="18" charset="0"/>
                <a:cs typeface="Times New Roman" pitchFamily="18" charset="0"/>
              </a:rPr>
              <a:t>. </a:t>
            </a:r>
            <a:r>
              <a:rPr lang="ru-RU" sz="1500" b="0" dirty="0" err="1">
                <a:latin typeface="Times New Roman" pitchFamily="18" charset="0"/>
                <a:cs typeface="Times New Roman" pitchFamily="18" charset="0"/>
              </a:rPr>
              <a:t>Крім</a:t>
            </a:r>
            <a:r>
              <a:rPr lang="ru-RU" sz="1500" b="0" dirty="0">
                <a:latin typeface="Times New Roman" pitchFamily="18" charset="0"/>
                <a:cs typeface="Times New Roman" pitchFamily="18" charset="0"/>
              </a:rPr>
              <a:t> </a:t>
            </a:r>
            <a:r>
              <a:rPr lang="ru-RU" sz="1500" b="0" dirty="0" smtClean="0">
                <a:latin typeface="Times New Roman" pitchFamily="18" charset="0"/>
                <a:cs typeface="Times New Roman" pitchFamily="18" charset="0"/>
              </a:rPr>
              <a:t>того, </a:t>
            </a:r>
            <a:r>
              <a:rPr lang="ru-RU" sz="1500" b="0" dirty="0" err="1" smtClean="0">
                <a:latin typeface="Times New Roman" pitchFamily="18" charset="0"/>
                <a:cs typeface="Times New Roman" pitchFamily="18" charset="0"/>
              </a:rPr>
              <a:t>суб’єкти</a:t>
            </a:r>
            <a:r>
              <a:rPr lang="ru-RU" sz="1500" b="0" dirty="0" smtClean="0">
                <a:latin typeface="Times New Roman" pitchFamily="18" charset="0"/>
                <a:cs typeface="Times New Roman" pitchFamily="18" charset="0"/>
              </a:rPr>
              <a:t> </a:t>
            </a:r>
            <a:r>
              <a:rPr lang="ru-RU" sz="1500" b="0" dirty="0" err="1">
                <a:latin typeface="Times New Roman" pitchFamily="18" charset="0"/>
                <a:cs typeface="Times New Roman" pitchFamily="18" charset="0"/>
              </a:rPr>
              <a:t>міжнародного</a:t>
            </a:r>
            <a:r>
              <a:rPr lang="ru-RU" sz="1500" b="0" dirty="0">
                <a:latin typeface="Times New Roman" pitchFamily="18" charset="0"/>
                <a:cs typeface="Times New Roman" pitchFamily="18" charset="0"/>
              </a:rPr>
              <a:t> </a:t>
            </a:r>
            <a:r>
              <a:rPr lang="ru-RU" sz="1500" b="0" dirty="0" err="1">
                <a:latin typeface="Times New Roman" pitchFamily="18" charset="0"/>
                <a:cs typeface="Times New Roman" pitchFamily="18" charset="0"/>
              </a:rPr>
              <a:t>бізнесу</a:t>
            </a:r>
            <a:r>
              <a:rPr lang="ru-RU" sz="1500" b="0" dirty="0">
                <a:latin typeface="Times New Roman" pitchFamily="18" charset="0"/>
                <a:cs typeface="Times New Roman" pitchFamily="18" charset="0"/>
              </a:rPr>
              <a:t> </a:t>
            </a:r>
            <a:r>
              <a:rPr lang="ru-RU" sz="1500" b="0" dirty="0" err="1">
                <a:latin typeface="Times New Roman" pitchFamily="18" charset="0"/>
                <a:cs typeface="Times New Roman" pitchFamily="18" charset="0"/>
              </a:rPr>
              <a:t>здійснюють</a:t>
            </a:r>
            <a:r>
              <a:rPr lang="ru-RU" sz="1500" b="0" dirty="0">
                <a:latin typeface="Times New Roman" pitchFamily="18" charset="0"/>
                <a:cs typeface="Times New Roman" pitchFamily="18" charset="0"/>
              </a:rPr>
              <a:t> </a:t>
            </a:r>
            <a:r>
              <a:rPr lang="ru-RU" sz="1500" b="0" dirty="0" err="1">
                <a:latin typeface="Times New Roman" pitchFamily="18" charset="0"/>
                <a:cs typeface="Times New Roman" pitchFamily="18" charset="0"/>
              </a:rPr>
              <a:t>комерційні</a:t>
            </a:r>
            <a:r>
              <a:rPr lang="ru-RU" sz="1500" b="0" dirty="0">
                <a:latin typeface="Times New Roman" pitchFamily="18" charset="0"/>
                <a:cs typeface="Times New Roman" pitchFamily="18" charset="0"/>
              </a:rPr>
              <a:t> </a:t>
            </a:r>
            <a:r>
              <a:rPr lang="ru-RU" sz="1500" b="0" dirty="0" err="1">
                <a:latin typeface="Times New Roman" pitchFamily="18" charset="0"/>
                <a:cs typeface="Times New Roman" pitchFamily="18" charset="0"/>
              </a:rPr>
              <a:t>операції</a:t>
            </a:r>
            <a:r>
              <a:rPr lang="ru-RU" sz="1500" b="0" dirty="0">
                <a:latin typeface="Times New Roman" pitchFamily="18" charset="0"/>
                <a:cs typeface="Times New Roman" pitchFamily="18" charset="0"/>
              </a:rPr>
              <a:t> з </a:t>
            </a:r>
            <a:r>
              <a:rPr lang="ru-RU" sz="1500" b="0" dirty="0" err="1">
                <a:latin typeface="Times New Roman" pitchFamily="18" charset="0"/>
                <a:cs typeface="Times New Roman" pitchFamily="18" charset="0"/>
              </a:rPr>
              <a:t>огляду</a:t>
            </a:r>
            <a:r>
              <a:rPr lang="ru-RU" sz="1500" b="0" dirty="0">
                <a:latin typeface="Times New Roman" pitchFamily="18" charset="0"/>
                <a:cs typeface="Times New Roman" pitchFamily="18" charset="0"/>
              </a:rPr>
              <a:t> </a:t>
            </a:r>
            <a:r>
              <a:rPr lang="ru-RU" sz="1500" b="0" dirty="0" smtClean="0">
                <a:latin typeface="Times New Roman" pitchFamily="18" charset="0"/>
                <a:cs typeface="Times New Roman" pitchFamily="18" charset="0"/>
              </a:rPr>
              <a:t>на </a:t>
            </a:r>
            <a:r>
              <a:rPr lang="ru-RU" sz="1500" b="0" dirty="0" err="1" smtClean="0">
                <a:latin typeface="Times New Roman" pitchFamily="18" charset="0"/>
                <a:cs typeface="Times New Roman" pitchFamily="18" charset="0"/>
              </a:rPr>
              <a:t>загальносвітові</a:t>
            </a:r>
            <a:r>
              <a:rPr lang="ru-RU" sz="1500" b="0" dirty="0" smtClean="0">
                <a:latin typeface="Times New Roman" pitchFamily="18" charset="0"/>
                <a:cs typeface="Times New Roman" pitchFamily="18" charset="0"/>
              </a:rPr>
              <a:t> </a:t>
            </a:r>
            <a:r>
              <a:rPr lang="ru-RU" sz="1500" b="0" dirty="0">
                <a:latin typeface="Times New Roman" pitchFamily="18" charset="0"/>
                <a:cs typeface="Times New Roman" pitchFamily="18" charset="0"/>
              </a:rPr>
              <a:t>правила </a:t>
            </a:r>
            <a:r>
              <a:rPr lang="ru-RU" sz="1500" b="0" dirty="0" err="1">
                <a:latin typeface="Times New Roman" pitchFamily="18" charset="0"/>
                <a:cs typeface="Times New Roman" pitchFamily="18" charset="0"/>
              </a:rPr>
              <a:t>міжнародної</a:t>
            </a:r>
            <a:r>
              <a:rPr lang="ru-RU" sz="1500" b="0" dirty="0">
                <a:latin typeface="Times New Roman" pitchFamily="18" charset="0"/>
                <a:cs typeface="Times New Roman" pitchFamily="18" charset="0"/>
              </a:rPr>
              <a:t> </a:t>
            </a:r>
            <a:r>
              <a:rPr lang="ru-RU" sz="1500" b="0" dirty="0" err="1">
                <a:latin typeface="Times New Roman" pitchFamily="18" charset="0"/>
                <a:cs typeface="Times New Roman" pitchFamily="18" charset="0"/>
              </a:rPr>
              <a:t>торгівлі</a:t>
            </a:r>
            <a:r>
              <a:rPr lang="ru-RU" sz="1500" b="0" dirty="0">
                <a:latin typeface="Times New Roman" pitchFamily="18" charset="0"/>
                <a:cs typeface="Times New Roman" pitchFamily="18" charset="0"/>
              </a:rPr>
              <a:t>, </a:t>
            </a:r>
            <a:r>
              <a:rPr lang="ru-RU" sz="1500" b="0" dirty="0" err="1">
                <a:latin typeface="Times New Roman" pitchFamily="18" charset="0"/>
                <a:cs typeface="Times New Roman" pitchFamily="18" charset="0"/>
              </a:rPr>
              <a:t>бізнес</a:t>
            </a:r>
            <a:r>
              <a:rPr lang="ru-RU" sz="1500" b="0" dirty="0">
                <a:latin typeface="Times New Roman" pitchFamily="18" charset="0"/>
                <a:cs typeface="Times New Roman" pitchFamily="18" charset="0"/>
              </a:rPr>
              <a:t>-права та </a:t>
            </a:r>
            <a:r>
              <a:rPr lang="ru-RU" sz="1500" b="0" dirty="0" err="1">
                <a:latin typeface="Times New Roman" pitchFamily="18" charset="0"/>
                <a:cs typeface="Times New Roman" pitchFamily="18" charset="0"/>
              </a:rPr>
              <a:t>укладання</a:t>
            </a:r>
            <a:r>
              <a:rPr lang="ru-RU" sz="1500" b="0" dirty="0">
                <a:latin typeface="Times New Roman" pitchFamily="18" charset="0"/>
                <a:cs typeface="Times New Roman" pitchFamily="18" charset="0"/>
              </a:rPr>
              <a:t> </a:t>
            </a:r>
            <a:r>
              <a:rPr lang="ru-RU" sz="1500" b="0" dirty="0" err="1">
                <a:latin typeface="Times New Roman" pitchFamily="18" charset="0"/>
                <a:cs typeface="Times New Roman" pitchFamily="18" charset="0"/>
              </a:rPr>
              <a:t>угод</a:t>
            </a:r>
            <a:r>
              <a:rPr lang="ru-RU" sz="1500" b="0" dirty="0" smtClean="0">
                <a:latin typeface="Times New Roman" pitchFamily="18" charset="0"/>
                <a:cs typeface="Times New Roman" pitchFamily="18" charset="0"/>
              </a:rPr>
              <a:t>.</a:t>
            </a:r>
          </a:p>
          <a:p>
            <a:pPr marL="0" indent="457200" algn="just">
              <a:spcBef>
                <a:spcPts val="0"/>
              </a:spcBef>
              <a:buNone/>
            </a:pPr>
            <a:r>
              <a:rPr lang="uk-UA" sz="1500" i="1" u="sng" dirty="0">
                <a:latin typeface="Times New Roman" pitchFamily="18" charset="0"/>
                <a:cs typeface="Times New Roman" pitchFamily="18" charset="0"/>
              </a:rPr>
              <a:t>Соціокультурне середовище міжнародного маркетингу </a:t>
            </a:r>
            <a:r>
              <a:rPr lang="uk-UA" sz="1500" b="0" dirty="0">
                <a:latin typeface="Times New Roman" pitchFamily="18" charset="0"/>
                <a:cs typeface="Times New Roman" pitchFamily="18" charset="0"/>
              </a:rPr>
              <a:t>– </a:t>
            </a:r>
            <a:r>
              <a:rPr lang="uk-UA" sz="1500" b="0" dirty="0" smtClean="0">
                <a:latin typeface="Times New Roman" pitchFamily="18" charset="0"/>
                <a:cs typeface="Times New Roman" pitchFamily="18" charset="0"/>
              </a:rPr>
              <a:t>сукупність соціальних </a:t>
            </a:r>
            <a:r>
              <a:rPr lang="uk-UA" sz="1500" b="0" dirty="0">
                <a:latin typeface="Times New Roman" pitchFamily="18" charset="0"/>
                <a:cs typeface="Times New Roman" pitchFamily="18" charset="0"/>
              </a:rPr>
              <a:t>і культурних особливостей зарубіжних ринків, що впливають </a:t>
            </a:r>
            <a:r>
              <a:rPr lang="uk-UA" sz="1500" b="0" dirty="0" smtClean="0">
                <a:latin typeface="Times New Roman" pitchFamily="18" charset="0"/>
                <a:cs typeface="Times New Roman" pitchFamily="18" charset="0"/>
              </a:rPr>
              <a:t>на міжнародну </a:t>
            </a:r>
            <a:r>
              <a:rPr lang="uk-UA" sz="1500" b="0" dirty="0">
                <a:latin typeface="Times New Roman" pitchFamily="18" charset="0"/>
                <a:cs typeface="Times New Roman" pitchFamily="18" charset="0"/>
              </a:rPr>
              <a:t>маркетингову діяльність, основними з яких є мовне </a:t>
            </a:r>
            <a:r>
              <a:rPr lang="uk-UA" sz="1500" b="0" dirty="0" smtClean="0">
                <a:latin typeface="Times New Roman" pitchFamily="18" charset="0"/>
                <a:cs typeface="Times New Roman" pitchFamily="18" charset="0"/>
              </a:rPr>
              <a:t>середовище, соціальна </a:t>
            </a:r>
            <a:r>
              <a:rPr lang="uk-UA" sz="1500" b="0" dirty="0">
                <a:latin typeface="Times New Roman" pitchFamily="18" charset="0"/>
                <a:cs typeface="Times New Roman" pitchFamily="18" charset="0"/>
              </a:rPr>
              <a:t>організація, правова і політична культура, розвиток науки </a:t>
            </a:r>
            <a:r>
              <a:rPr lang="uk-UA" sz="1500" b="0" dirty="0" smtClean="0">
                <a:latin typeface="Times New Roman" pitchFamily="18" charset="0"/>
                <a:cs typeface="Times New Roman" pitchFamily="18" charset="0"/>
              </a:rPr>
              <a:t>і мистецтва</a:t>
            </a:r>
            <a:r>
              <a:rPr lang="uk-UA" sz="1500" b="0" dirty="0">
                <a:latin typeface="Times New Roman" pitchFamily="18" charset="0"/>
                <a:cs typeface="Times New Roman" pitchFamily="18" charset="0"/>
              </a:rPr>
              <a:t>, рівень освіти населення, релігійна ситуація, панівні </a:t>
            </a:r>
            <a:r>
              <a:rPr lang="uk-UA" sz="1500" b="0" dirty="0" smtClean="0">
                <a:latin typeface="Times New Roman" pitchFamily="18" charset="0"/>
                <a:cs typeface="Times New Roman" pitchFamily="18" charset="0"/>
              </a:rPr>
              <a:t>суспільні цінності </a:t>
            </a:r>
            <a:r>
              <a:rPr lang="uk-UA" sz="1500" b="0" dirty="0">
                <a:latin typeface="Times New Roman" pitchFamily="18" charset="0"/>
                <a:cs typeface="Times New Roman" pitchFamily="18" charset="0"/>
              </a:rPr>
              <a:t>та норми поведінки.</a:t>
            </a:r>
          </a:p>
          <a:p>
            <a:pPr marL="0" indent="457200" algn="just">
              <a:spcBef>
                <a:spcPts val="0"/>
              </a:spcBef>
              <a:buNone/>
            </a:pPr>
            <a:r>
              <a:rPr lang="uk-UA" sz="1500" b="0" dirty="0">
                <a:latin typeface="Times New Roman" pitchFamily="18" charset="0"/>
                <a:cs typeface="Times New Roman" pitchFamily="18" charset="0"/>
              </a:rPr>
              <a:t>Культуру утворюють явні і приховані форми поведінки, набуті й </a:t>
            </a:r>
            <a:r>
              <a:rPr lang="uk-UA" sz="1500" b="0" dirty="0" smtClean="0">
                <a:latin typeface="Times New Roman" pitchFamily="18" charset="0"/>
                <a:cs typeface="Times New Roman" pitchFamily="18" charset="0"/>
              </a:rPr>
              <a:t>передані за </a:t>
            </a:r>
            <a:r>
              <a:rPr lang="uk-UA" sz="1500" b="0" dirty="0">
                <a:latin typeface="Times New Roman" pitchFamily="18" charset="0"/>
                <a:cs typeface="Times New Roman" pitchFamily="18" charset="0"/>
              </a:rPr>
              <a:t>допомогою символів, а також результати їх втілення в продуктах </a:t>
            </a:r>
            <a:r>
              <a:rPr lang="uk-UA" sz="1500" b="0" dirty="0" smtClean="0">
                <a:latin typeface="Times New Roman" pitchFamily="18" charset="0"/>
                <a:cs typeface="Times New Roman" pitchFamily="18" charset="0"/>
              </a:rPr>
              <a:t>людської праці</a:t>
            </a:r>
            <a:r>
              <a:rPr lang="uk-UA" sz="1500" b="0" dirty="0">
                <a:latin typeface="Times New Roman" pitchFamily="18" charset="0"/>
                <a:cs typeface="Times New Roman" pitchFamily="18" charset="0"/>
              </a:rPr>
              <a:t>. Тому, формуючи маркетингову стратегію, необхідно </a:t>
            </a:r>
            <a:r>
              <a:rPr lang="uk-UA" sz="1500" b="0" dirty="0" smtClean="0">
                <a:latin typeface="Times New Roman" pitchFamily="18" charset="0"/>
                <a:cs typeface="Times New Roman" pitchFamily="18" charset="0"/>
              </a:rPr>
              <a:t>враховувати моральні </a:t>
            </a:r>
            <a:r>
              <a:rPr lang="uk-UA" sz="1500" b="0" dirty="0">
                <a:latin typeface="Times New Roman" pitchFamily="18" charset="0"/>
                <a:cs typeface="Times New Roman" pitchFamily="18" charset="0"/>
              </a:rPr>
              <a:t>та релігійні норми і табу, властиві населенню країни, </a:t>
            </a:r>
            <a:r>
              <a:rPr lang="uk-UA" sz="1500" b="0" dirty="0" smtClean="0">
                <a:latin typeface="Times New Roman" pitchFamily="18" charset="0"/>
                <a:cs typeface="Times New Roman" pitchFamily="18" charset="0"/>
              </a:rPr>
              <a:t>особливості міської </a:t>
            </a:r>
            <a:r>
              <a:rPr lang="uk-UA" sz="1500" b="0" dirty="0">
                <a:latin typeface="Times New Roman" pitchFamily="18" charset="0"/>
                <a:cs typeface="Times New Roman" pitchFamily="18" charset="0"/>
              </a:rPr>
              <a:t>й сільської субкультур, етнічну різнорідність і мовне </a:t>
            </a:r>
            <a:r>
              <a:rPr lang="uk-UA" sz="1500" b="0" dirty="0" smtClean="0">
                <a:latin typeface="Times New Roman" pitchFamily="18" charset="0"/>
                <a:cs typeface="Times New Roman" pitchFamily="18" charset="0"/>
              </a:rPr>
              <a:t>середовище, соціальний </a:t>
            </a:r>
            <a:r>
              <a:rPr lang="uk-UA" sz="1500" b="0" dirty="0">
                <a:latin typeface="Times New Roman" pitchFamily="18" charset="0"/>
                <a:cs typeface="Times New Roman" pitchFamily="18" charset="0"/>
              </a:rPr>
              <a:t>статус потенційних покупців, їх спосіб життя, рівень освіти</a:t>
            </a:r>
            <a:r>
              <a:rPr lang="uk-UA" sz="1500" b="0" dirty="0" smtClean="0">
                <a:latin typeface="Times New Roman" pitchFamily="18" charset="0"/>
                <a:cs typeface="Times New Roman" pitchFamily="18" charset="0"/>
              </a:rPr>
              <a:t>.</a:t>
            </a:r>
          </a:p>
          <a:p>
            <a:pPr marL="0" indent="457200" algn="just">
              <a:spcBef>
                <a:spcPts val="0"/>
              </a:spcBef>
              <a:buNone/>
            </a:pPr>
            <a:r>
              <a:rPr lang="uk-UA" sz="1500" b="0" dirty="0">
                <a:latin typeface="Times New Roman" pitchFamily="18" charset="0"/>
                <a:cs typeface="Times New Roman" pitchFamily="18" charset="0"/>
              </a:rPr>
              <a:t>У міжнародному маркетингу слід брати до уваги такі </a:t>
            </a:r>
            <a:r>
              <a:rPr lang="uk-UA" sz="1500" b="0" dirty="0" smtClean="0">
                <a:latin typeface="Times New Roman" pitchFamily="18" charset="0"/>
                <a:cs typeface="Times New Roman" pitchFamily="18" charset="0"/>
              </a:rPr>
              <a:t>основні характеристики </a:t>
            </a:r>
            <a:r>
              <a:rPr lang="uk-UA" sz="1500" b="0" dirty="0">
                <a:latin typeface="Times New Roman" pitchFamily="18" charset="0"/>
                <a:cs typeface="Times New Roman" pitchFamily="18" charset="0"/>
              </a:rPr>
              <a:t>соціокультурного середовища:</a:t>
            </a:r>
          </a:p>
          <a:p>
            <a:pPr marL="0" indent="457200" algn="just">
              <a:spcBef>
                <a:spcPts val="0"/>
              </a:spcBef>
              <a:buNone/>
            </a:pPr>
            <a:r>
              <a:rPr lang="uk-UA" sz="1500" b="0" u="sng" dirty="0">
                <a:latin typeface="Times New Roman" pitchFamily="18" charset="0"/>
                <a:cs typeface="Times New Roman" pitchFamily="18" charset="0"/>
              </a:rPr>
              <a:t>1. Мовне середовище. </a:t>
            </a:r>
            <a:r>
              <a:rPr lang="uk-UA" sz="1500" b="0" dirty="0">
                <a:latin typeface="Times New Roman" pitchFamily="18" charset="0"/>
                <a:cs typeface="Times New Roman" pitchFamily="18" charset="0"/>
              </a:rPr>
              <a:t>Найбільш поширеними є </a:t>
            </a:r>
            <a:r>
              <a:rPr lang="uk-UA" sz="1500" b="0" dirty="0" smtClean="0">
                <a:latin typeface="Times New Roman" pitchFamily="18" charset="0"/>
                <a:cs typeface="Times New Roman" pitchFamily="18" charset="0"/>
              </a:rPr>
              <a:t>англійська, китайська, арабська </a:t>
            </a:r>
            <a:r>
              <a:rPr lang="uk-UA" sz="1500" b="0" dirty="0">
                <a:latin typeface="Times New Roman" pitchFamily="18" charset="0"/>
                <a:cs typeface="Times New Roman" pitchFamily="18" charset="0"/>
              </a:rPr>
              <a:t>мови. </a:t>
            </a:r>
            <a:r>
              <a:rPr lang="uk-UA" sz="1500" b="0" dirty="0" smtClean="0">
                <a:latin typeface="Times New Roman" pitchFamily="18" charset="0"/>
                <a:cs typeface="Times New Roman" pitchFamily="18" charset="0"/>
              </a:rPr>
              <a:t>В діловому </a:t>
            </a:r>
            <a:r>
              <a:rPr lang="uk-UA" sz="1500" b="0" dirty="0">
                <a:latin typeface="Times New Roman" pitchFamily="18" charset="0"/>
                <a:cs typeface="Times New Roman" pitchFamily="18" charset="0"/>
              </a:rPr>
              <a:t>листуванні домінує англійська. Неточне вживання мови може </a:t>
            </a:r>
            <a:r>
              <a:rPr lang="uk-UA" sz="1500" b="0" dirty="0" smtClean="0">
                <a:latin typeface="Times New Roman" pitchFamily="18" charset="0"/>
                <a:cs typeface="Times New Roman" pitchFamily="18" charset="0"/>
              </a:rPr>
              <a:t>стати причиною </a:t>
            </a:r>
            <a:r>
              <a:rPr lang="uk-UA" sz="1500" b="0" dirty="0">
                <a:latin typeface="Times New Roman" pitchFamily="18" charset="0"/>
                <a:cs typeface="Times New Roman" pitchFamily="18" charset="0"/>
              </a:rPr>
              <a:t>помилок у тлумаченні окремих рішень.</a:t>
            </a:r>
          </a:p>
          <a:p>
            <a:pPr marL="0" indent="457200" algn="just">
              <a:spcBef>
                <a:spcPts val="0"/>
              </a:spcBef>
              <a:buNone/>
            </a:pPr>
            <a:r>
              <a:rPr lang="uk-UA" sz="1500" b="0" u="sng" dirty="0">
                <a:latin typeface="Times New Roman" pitchFamily="18" charset="0"/>
                <a:cs typeface="Times New Roman" pitchFamily="18" charset="0"/>
              </a:rPr>
              <a:t>2. Соціальна організація. </a:t>
            </a:r>
            <a:r>
              <a:rPr lang="uk-UA" sz="1500" b="0" dirty="0">
                <a:latin typeface="Times New Roman" pitchFamily="18" charset="0"/>
                <a:cs typeface="Times New Roman" pitchFamily="18" charset="0"/>
              </a:rPr>
              <a:t>Така інформація важлива для просування </a:t>
            </a:r>
            <a:r>
              <a:rPr lang="uk-UA" sz="1500" b="0" dirty="0" smtClean="0">
                <a:latin typeface="Times New Roman" pitchFamily="18" charset="0"/>
                <a:cs typeface="Times New Roman" pitchFamily="18" charset="0"/>
              </a:rPr>
              <a:t>на ринок </a:t>
            </a:r>
            <a:r>
              <a:rPr lang="uk-UA" sz="1500" b="0" dirty="0">
                <a:latin typeface="Times New Roman" pitchFamily="18" charset="0"/>
                <a:cs typeface="Times New Roman" pitchFamily="18" charset="0"/>
              </a:rPr>
              <a:t>товарів і послуг для людей певного соціального статусу. </a:t>
            </a:r>
            <a:r>
              <a:rPr lang="uk-UA" sz="1500" b="0" dirty="0" smtClean="0">
                <a:latin typeface="Times New Roman" pitchFamily="18" charset="0"/>
                <a:cs typeface="Times New Roman" pitchFamily="18" charset="0"/>
              </a:rPr>
              <a:t>Маркетологу варто </a:t>
            </a:r>
            <a:r>
              <a:rPr lang="uk-UA" sz="1500" b="0" dirty="0">
                <a:latin typeface="Times New Roman" pitchFamily="18" charset="0"/>
                <a:cs typeface="Times New Roman" pitchFamily="18" charset="0"/>
              </a:rPr>
              <a:t>знати, чи в зарубіжній країні підтримка родинних зв’язків у бізнесі </a:t>
            </a:r>
            <a:r>
              <a:rPr lang="uk-UA" sz="1500" b="0" dirty="0" smtClean="0">
                <a:latin typeface="Times New Roman" pitchFamily="18" charset="0"/>
                <a:cs typeface="Times New Roman" pitchFamily="18" charset="0"/>
              </a:rPr>
              <a:t>є загальноприйнятою.</a:t>
            </a:r>
          </a:p>
          <a:p>
            <a:pPr marL="0" indent="457200" algn="just">
              <a:spcBef>
                <a:spcPts val="0"/>
              </a:spcBef>
              <a:buNone/>
            </a:pPr>
            <a:r>
              <a:rPr lang="uk-UA" sz="1500" b="0" u="sng" dirty="0" smtClean="0">
                <a:latin typeface="Times New Roman" pitchFamily="18" charset="0"/>
                <a:cs typeface="Times New Roman" pitchFamily="18" charset="0"/>
              </a:rPr>
              <a:t>3</a:t>
            </a:r>
            <a:r>
              <a:rPr lang="uk-UA" sz="1500" b="0" u="sng" dirty="0">
                <a:latin typeface="Times New Roman" pitchFamily="18" charset="0"/>
                <a:cs typeface="Times New Roman" pitchFamily="18" charset="0"/>
              </a:rPr>
              <a:t>. Правова культура. </a:t>
            </a:r>
            <a:r>
              <a:rPr lang="uk-UA" sz="1500" b="0" dirty="0">
                <a:latin typeface="Times New Roman" pitchFamily="18" charset="0"/>
                <a:cs typeface="Times New Roman" pitchFamily="18" charset="0"/>
              </a:rPr>
              <a:t>Вплив культури населення на правову </a:t>
            </a:r>
            <a:r>
              <a:rPr lang="uk-UA" sz="1500" b="0" dirty="0" smtClean="0">
                <a:latin typeface="Times New Roman" pitchFamily="18" charset="0"/>
                <a:cs typeface="Times New Roman" pitchFamily="18" charset="0"/>
              </a:rPr>
              <a:t>систему. Наприклад</a:t>
            </a:r>
            <a:r>
              <a:rPr lang="uk-UA" sz="1500" b="0" dirty="0">
                <a:latin typeface="Times New Roman" pitchFamily="18" charset="0"/>
                <a:cs typeface="Times New Roman" pitchFamily="18" charset="0"/>
              </a:rPr>
              <a:t>, у багатьох арабських країнах діє теократичне право, засноване </a:t>
            </a:r>
            <a:r>
              <a:rPr lang="uk-UA" sz="1500" b="0" dirty="0" smtClean="0">
                <a:latin typeface="Times New Roman" pitchFamily="18" charset="0"/>
                <a:cs typeface="Times New Roman" pitchFamily="18" charset="0"/>
              </a:rPr>
              <a:t>на ісламі</a:t>
            </a:r>
            <a:r>
              <a:rPr lang="uk-UA" sz="1500" b="0" dirty="0">
                <a:latin typeface="Times New Roman" pitchFamily="18" charset="0"/>
                <a:cs typeface="Times New Roman" pitchFamily="18" charset="0"/>
              </a:rPr>
              <a:t>, яке регламентує всі аспекти економіки. Зокрема, страхування </a:t>
            </a:r>
            <a:r>
              <a:rPr lang="uk-UA" sz="1500" b="0" dirty="0" smtClean="0">
                <a:latin typeface="Times New Roman" pitchFamily="18" charset="0"/>
                <a:cs typeface="Times New Roman" pitchFamily="18" charset="0"/>
              </a:rPr>
              <a:t>за мусульманськими </a:t>
            </a:r>
            <a:r>
              <a:rPr lang="uk-UA" sz="1500" b="0" dirty="0">
                <a:latin typeface="Times New Roman" pitchFamily="18" charset="0"/>
                <a:cs typeface="Times New Roman" pitchFamily="18" charset="0"/>
              </a:rPr>
              <a:t>канонами є порушенням волі Аллаха.</a:t>
            </a:r>
          </a:p>
          <a:p>
            <a:pPr marL="0" indent="457200" algn="just">
              <a:spcBef>
                <a:spcPts val="0"/>
              </a:spcBef>
              <a:buNone/>
            </a:pPr>
            <a:r>
              <a:rPr lang="uk-UA" sz="1500" b="0" u="sng" dirty="0">
                <a:latin typeface="Times New Roman" pitchFamily="18" charset="0"/>
                <a:cs typeface="Times New Roman" pitchFamily="18" charset="0"/>
              </a:rPr>
              <a:t>4. Політична культура</a:t>
            </a:r>
            <a:r>
              <a:rPr lang="uk-UA" sz="1500" b="0" dirty="0">
                <a:latin typeface="Times New Roman" pitchFamily="18" charset="0"/>
                <a:cs typeface="Times New Roman" pitchFamily="18" charset="0"/>
              </a:rPr>
              <a:t>. Політична культура втілюється у </a:t>
            </a:r>
            <a:r>
              <a:rPr lang="uk-UA" sz="1500" b="0" dirty="0" smtClean="0">
                <a:latin typeface="Times New Roman" pitchFamily="18" charset="0"/>
                <a:cs typeface="Times New Roman" pitchFamily="18" charset="0"/>
              </a:rPr>
              <a:t>спадкоємності влади </a:t>
            </a:r>
            <a:r>
              <a:rPr lang="uk-UA" sz="1500" b="0" dirty="0">
                <a:latin typeface="Times New Roman" pitchFamily="18" charset="0"/>
                <a:cs typeface="Times New Roman" pitchFamily="18" charset="0"/>
              </a:rPr>
              <a:t>і державних рішень. Важливо знати при довгострокових інвестиціях.</a:t>
            </a:r>
          </a:p>
          <a:p>
            <a:pPr marL="0" indent="457200" algn="just">
              <a:spcBef>
                <a:spcPts val="0"/>
              </a:spcBef>
              <a:buNone/>
            </a:pPr>
            <a:r>
              <a:rPr lang="uk-UA" sz="1500" b="0" u="sng" dirty="0">
                <a:latin typeface="Times New Roman" pitchFamily="18" charset="0"/>
                <a:cs typeface="Times New Roman" pitchFamily="18" charset="0"/>
              </a:rPr>
              <a:t>5. Наука і мистецтво. </a:t>
            </a:r>
            <a:r>
              <a:rPr lang="uk-UA" sz="1500" b="0" dirty="0">
                <a:latin typeface="Times New Roman" pitchFamily="18" charset="0"/>
                <a:cs typeface="Times New Roman" pitchFamily="18" charset="0"/>
              </a:rPr>
              <a:t>Наука впливає на технічний рівень </a:t>
            </a:r>
            <a:r>
              <a:rPr lang="uk-UA" sz="1500" b="0" dirty="0" smtClean="0">
                <a:latin typeface="Times New Roman" pitchFamily="18" charset="0"/>
                <a:cs typeface="Times New Roman" pitchFamily="18" charset="0"/>
              </a:rPr>
              <a:t>країни, вимогливість </a:t>
            </a:r>
            <a:r>
              <a:rPr lang="uk-UA" sz="1500" b="0" dirty="0">
                <a:latin typeface="Times New Roman" pitchFamily="18" charset="0"/>
                <a:cs typeface="Times New Roman" pitchFamily="18" charset="0"/>
              </a:rPr>
              <a:t>покупців і потенціал ринку, ступінь розвитку </a:t>
            </a:r>
            <a:r>
              <a:rPr lang="uk-UA" sz="1500" b="0" dirty="0" smtClean="0">
                <a:latin typeface="Times New Roman" pitchFamily="18" charset="0"/>
                <a:cs typeface="Times New Roman" pitchFamily="18" charset="0"/>
              </a:rPr>
              <a:t>його інфраструктури</a:t>
            </a:r>
            <a:r>
              <a:rPr lang="uk-UA" sz="1500" b="0" dirty="0">
                <a:latin typeface="Times New Roman" pitchFamily="18" charset="0"/>
                <a:cs typeface="Times New Roman" pitchFamily="18" charset="0"/>
              </a:rPr>
              <a:t>. Мистецтво – визначає особливості естетичного </a:t>
            </a:r>
            <a:r>
              <a:rPr lang="uk-UA" sz="1500" b="0" dirty="0" smtClean="0">
                <a:latin typeface="Times New Roman" pitchFamily="18" charset="0"/>
                <a:cs typeface="Times New Roman" pitchFamily="18" charset="0"/>
              </a:rPr>
              <a:t>сприйняття покупцями </a:t>
            </a:r>
            <a:r>
              <a:rPr lang="uk-UA" sz="1500" b="0" dirty="0">
                <a:latin typeface="Times New Roman" pitchFamily="18" charset="0"/>
                <a:cs typeface="Times New Roman" pitchFamily="18" charset="0"/>
              </a:rPr>
              <a:t>товару, його вигляду, упаковки тощо.</a:t>
            </a:r>
          </a:p>
          <a:p>
            <a:pPr marL="0" indent="457200" algn="just">
              <a:spcBef>
                <a:spcPts val="0"/>
              </a:spcBef>
              <a:buNone/>
            </a:pPr>
            <a:r>
              <a:rPr lang="uk-UA" sz="1500" b="0" u="sng" dirty="0">
                <a:latin typeface="Times New Roman" pitchFamily="18" charset="0"/>
                <a:cs typeface="Times New Roman" pitchFamily="18" charset="0"/>
              </a:rPr>
              <a:t>6. Рівень освіти. </a:t>
            </a:r>
            <a:r>
              <a:rPr lang="uk-UA" sz="1500" b="0" dirty="0">
                <a:latin typeface="Times New Roman" pitchFamily="18" charset="0"/>
                <a:cs typeface="Times New Roman" pitchFamily="18" charset="0"/>
              </a:rPr>
              <a:t>Впливає на вимогливість покупців до </a:t>
            </a:r>
            <a:r>
              <a:rPr lang="uk-UA" sz="1500" b="0" dirty="0" smtClean="0">
                <a:latin typeface="Times New Roman" pitchFamily="18" charset="0"/>
                <a:cs typeface="Times New Roman" pitchFamily="18" charset="0"/>
              </a:rPr>
              <a:t>певних властивостей </a:t>
            </a:r>
            <a:r>
              <a:rPr lang="uk-UA" sz="1500" b="0" dirty="0">
                <a:latin typeface="Times New Roman" pitchFamily="18" charset="0"/>
                <a:cs typeface="Times New Roman" pitchFamily="18" charset="0"/>
              </a:rPr>
              <a:t>товару і його супроводу.</a:t>
            </a:r>
          </a:p>
          <a:p>
            <a:pPr marL="0" indent="457200" algn="just">
              <a:spcBef>
                <a:spcPts val="0"/>
              </a:spcBef>
              <a:buNone/>
            </a:pPr>
            <a:r>
              <a:rPr lang="uk-UA" sz="1500" b="0" u="sng" dirty="0">
                <a:latin typeface="Times New Roman" pitchFamily="18" charset="0"/>
                <a:cs typeface="Times New Roman" pitchFamily="18" charset="0"/>
              </a:rPr>
              <a:t>7. Релігія. </a:t>
            </a:r>
            <a:r>
              <a:rPr lang="uk-UA" sz="1500" b="0" dirty="0">
                <a:latin typeface="Times New Roman" pitchFamily="18" charset="0"/>
                <a:cs typeface="Times New Roman" pitchFamily="18" charset="0"/>
              </a:rPr>
              <a:t>Особливо помітний вплив релігії на ділове життя </a:t>
            </a:r>
            <a:r>
              <a:rPr lang="uk-UA" sz="1500" b="0" dirty="0" smtClean="0">
                <a:latin typeface="Times New Roman" pitchFamily="18" charset="0"/>
                <a:cs typeface="Times New Roman" pitchFamily="18" charset="0"/>
              </a:rPr>
              <a:t>в мусульманських </a:t>
            </a:r>
            <a:r>
              <a:rPr lang="uk-UA" sz="1500" b="0" dirty="0">
                <a:latin typeface="Times New Roman" pitchFamily="18" charset="0"/>
                <a:cs typeface="Times New Roman" pitchFamily="18" charset="0"/>
              </a:rPr>
              <a:t>країнах (шаріат).</a:t>
            </a:r>
          </a:p>
          <a:p>
            <a:pPr marL="0" indent="457200" algn="just">
              <a:spcBef>
                <a:spcPts val="0"/>
              </a:spcBef>
              <a:buNone/>
            </a:pPr>
            <a:r>
              <a:rPr lang="uk-UA" sz="1500" b="0" u="sng" dirty="0">
                <a:latin typeface="Times New Roman" pitchFamily="18" charset="0"/>
                <a:cs typeface="Times New Roman" pitchFamily="18" charset="0"/>
              </a:rPr>
              <a:t>8. Цінності й норми. </a:t>
            </a:r>
            <a:r>
              <a:rPr lang="uk-UA" sz="1500" b="0" dirty="0">
                <a:latin typeface="Times New Roman" pitchFamily="18" charset="0"/>
                <a:cs typeface="Times New Roman" pitchFamily="18" charset="0"/>
              </a:rPr>
              <a:t>Часто зумовлені релігійними догмами </a:t>
            </a:r>
            <a:r>
              <a:rPr lang="uk-UA" sz="1500" b="0" dirty="0" smtClean="0">
                <a:latin typeface="Times New Roman" pitchFamily="18" charset="0"/>
                <a:cs typeface="Times New Roman" pitchFamily="18" charset="0"/>
              </a:rPr>
              <a:t>і запам’ятовуються </a:t>
            </a:r>
            <a:r>
              <a:rPr lang="uk-UA" sz="1500" b="0" dirty="0">
                <a:latin typeface="Times New Roman" pitchFamily="18" charset="0"/>
                <a:cs typeface="Times New Roman" pitchFamily="18" charset="0"/>
              </a:rPr>
              <a:t>на підсвідомому рівні. Для ММ особливо важливе </a:t>
            </a:r>
            <a:r>
              <a:rPr lang="uk-UA" sz="1500" b="0" dirty="0" smtClean="0">
                <a:latin typeface="Times New Roman" pitchFamily="18" charset="0"/>
                <a:cs typeface="Times New Roman" pitchFamily="18" charset="0"/>
              </a:rPr>
              <a:t>ставлення до </a:t>
            </a:r>
            <a:r>
              <a:rPr lang="uk-UA" sz="1500" b="0" dirty="0">
                <a:latin typeface="Times New Roman" pitchFamily="18" charset="0"/>
                <a:cs typeface="Times New Roman" pitchFamily="18" charset="0"/>
              </a:rPr>
              <a:t>таких цінностей, як час, досягнення, багатство, зміни, ризик, </a:t>
            </a:r>
            <a:r>
              <a:rPr lang="uk-UA" sz="1500" b="0" dirty="0" smtClean="0">
                <a:latin typeface="Times New Roman" pitchFamily="18" charset="0"/>
                <a:cs typeface="Times New Roman" pitchFamily="18" charset="0"/>
              </a:rPr>
              <a:t>здоров’я, розподіл </a:t>
            </a:r>
            <a:r>
              <a:rPr lang="uk-UA" sz="1500" b="0" dirty="0">
                <a:latin typeface="Times New Roman" pitchFamily="18" charset="0"/>
                <a:cs typeface="Times New Roman" pitchFamily="18" charset="0"/>
              </a:rPr>
              <a:t>чоловічих і жіночих ролей, сімейні цінності.</a:t>
            </a:r>
          </a:p>
        </p:txBody>
      </p:sp>
    </p:spTree>
    <p:extLst>
      <p:ext uri="{BB962C8B-B14F-4D97-AF65-F5344CB8AC3E}">
        <p14:creationId xmlns:p14="http://schemas.microsoft.com/office/powerpoint/2010/main" val="1718996063"/>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2270</TotalTime>
  <Words>3405</Words>
  <Application>Microsoft Office PowerPoint</Application>
  <PresentationFormat>Довільний</PresentationFormat>
  <Paragraphs>171</Paragraphs>
  <Slides>20</Slides>
  <Notes>1</Notes>
  <HiddenSlides>0</HiddenSlides>
  <MMClips>0</MMClips>
  <ScaleCrop>false</ScaleCrop>
  <HeadingPairs>
    <vt:vector size="4" baseType="variant">
      <vt:variant>
        <vt:lpstr>Тема</vt:lpstr>
      </vt:variant>
      <vt:variant>
        <vt:i4>1</vt:i4>
      </vt:variant>
      <vt:variant>
        <vt:lpstr>Заголовки слайдів</vt:lpstr>
      </vt:variant>
      <vt:variant>
        <vt:i4>20</vt:i4>
      </vt:variant>
    </vt:vector>
  </HeadingPairs>
  <TitlesOfParts>
    <vt:vector size="21" baseType="lpstr">
      <vt:lpstr>Тема Office</vt:lpstr>
      <vt:lpstr>Тема 2.2. МІЖНАРОДНИЙ МАРКЕТИНГ  1. Поняття, зміст, специфіка міжнародного маркетингу. 2. Особливості маркетингової діяльності в міжнародному середовищі. 3. Аналіз міжнародного маркетингового середовища.  </vt:lpstr>
      <vt:lpstr>Презентація PowerPoint</vt:lpstr>
      <vt:lpstr>Презентація PowerPoint</vt:lpstr>
      <vt:lpstr>Презентація PowerPoint</vt:lpstr>
      <vt:lpstr>Презентація PowerPoint</vt:lpstr>
      <vt:lpstr>Презентація PowerPoint</vt:lpstr>
      <vt:lpstr>2. Особливості маркетингової діяльності в міжнародному середовищі. </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Зоряна Грицишена</dc:creator>
  <cp:lastModifiedBy>User</cp:lastModifiedBy>
  <cp:revision>142</cp:revision>
  <dcterms:created xsi:type="dcterms:W3CDTF">2023-01-12T09:20:21Z</dcterms:created>
  <dcterms:modified xsi:type="dcterms:W3CDTF">2024-04-26T10:00:40Z</dcterms:modified>
</cp:coreProperties>
</file>