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77" y="3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ryna Abramova" userId="cf8a27de836524f0" providerId="LiveId" clId="{DF45FFAA-3D5B-4972-BE79-0C6874FA5112}"/>
    <pc:docChg chg="undo custSel addSld modSld">
      <pc:chgData name="Iryna Abramova" userId="cf8a27de836524f0" providerId="LiveId" clId="{DF45FFAA-3D5B-4972-BE79-0C6874FA5112}" dt="2024-09-24T08:33:21.065" v="638" actId="5793"/>
      <pc:docMkLst>
        <pc:docMk/>
      </pc:docMkLst>
      <pc:sldChg chg="modSp mod">
        <pc:chgData name="Iryna Abramova" userId="cf8a27de836524f0" providerId="LiveId" clId="{DF45FFAA-3D5B-4972-BE79-0C6874FA5112}" dt="2024-09-24T08:33:21.065" v="638" actId="5793"/>
        <pc:sldMkLst>
          <pc:docMk/>
          <pc:sldMk cId="2852369661" sldId="256"/>
        </pc:sldMkLst>
        <pc:spChg chg="mod">
          <ac:chgData name="Iryna Abramova" userId="cf8a27de836524f0" providerId="LiveId" clId="{DF45FFAA-3D5B-4972-BE79-0C6874FA5112}" dt="2024-09-24T08:33:15.871" v="636" actId="1076"/>
          <ac:spMkLst>
            <pc:docMk/>
            <pc:sldMk cId="2852369661" sldId="256"/>
            <ac:spMk id="2" creationId="{FDF1FAB8-5F27-41B3-AE13-900092AD766C}"/>
          </ac:spMkLst>
        </pc:spChg>
        <pc:spChg chg="mod">
          <ac:chgData name="Iryna Abramova" userId="cf8a27de836524f0" providerId="LiveId" clId="{DF45FFAA-3D5B-4972-BE79-0C6874FA5112}" dt="2024-09-24T08:33:21.065" v="638" actId="5793"/>
          <ac:spMkLst>
            <pc:docMk/>
            <pc:sldMk cId="2852369661" sldId="256"/>
            <ac:spMk id="3" creationId="{B74FBE97-4304-4721-923F-D0A012405D5A}"/>
          </ac:spMkLst>
        </pc:spChg>
      </pc:sldChg>
      <pc:sldChg chg="addSp modSp new mod">
        <pc:chgData name="Iryna Abramova" userId="cf8a27de836524f0" providerId="LiveId" clId="{DF45FFAA-3D5B-4972-BE79-0C6874FA5112}" dt="2024-09-20T11:37:53.955" v="16" actId="20577"/>
        <pc:sldMkLst>
          <pc:docMk/>
          <pc:sldMk cId="659566468" sldId="257"/>
        </pc:sldMkLst>
        <pc:spChg chg="add mod">
          <ac:chgData name="Iryna Abramova" userId="cf8a27de836524f0" providerId="LiveId" clId="{DF45FFAA-3D5B-4972-BE79-0C6874FA5112}" dt="2024-09-20T11:37:53.955" v="16" actId="20577"/>
          <ac:spMkLst>
            <pc:docMk/>
            <pc:sldMk cId="659566468" sldId="257"/>
            <ac:spMk id="3" creationId="{097402D3-139A-4D7E-8214-05BFFF9F04A1}"/>
          </ac:spMkLst>
        </pc:spChg>
      </pc:sldChg>
      <pc:sldChg chg="addSp modSp new mod">
        <pc:chgData name="Iryna Abramova" userId="cf8a27de836524f0" providerId="LiveId" clId="{DF45FFAA-3D5B-4972-BE79-0C6874FA5112}" dt="2024-09-20T11:41:42.641" v="183" actId="20577"/>
        <pc:sldMkLst>
          <pc:docMk/>
          <pc:sldMk cId="369532187" sldId="258"/>
        </pc:sldMkLst>
        <pc:spChg chg="add mod">
          <ac:chgData name="Iryna Abramova" userId="cf8a27de836524f0" providerId="LiveId" clId="{DF45FFAA-3D5B-4972-BE79-0C6874FA5112}" dt="2024-09-20T11:39:25.367" v="70" actId="207"/>
          <ac:spMkLst>
            <pc:docMk/>
            <pc:sldMk cId="369532187" sldId="258"/>
            <ac:spMk id="4" creationId="{AA4E2952-F586-4353-B314-D1AB083D6274}"/>
          </ac:spMkLst>
        </pc:spChg>
        <pc:graphicFrameChg chg="add mod modGraphic">
          <ac:chgData name="Iryna Abramova" userId="cf8a27de836524f0" providerId="LiveId" clId="{DF45FFAA-3D5B-4972-BE79-0C6874FA5112}" dt="2024-09-20T11:41:42.641" v="183" actId="20577"/>
          <ac:graphicFrameMkLst>
            <pc:docMk/>
            <pc:sldMk cId="369532187" sldId="258"/>
            <ac:graphicFrameMk id="2" creationId="{5C50D06D-D5E7-422D-B5A0-7290F3002497}"/>
          </ac:graphicFrameMkLst>
        </pc:graphicFrameChg>
      </pc:sldChg>
      <pc:sldChg chg="addSp modSp new mod">
        <pc:chgData name="Iryna Abramova" userId="cf8a27de836524f0" providerId="LiveId" clId="{DF45FFAA-3D5B-4972-BE79-0C6874FA5112}" dt="2024-09-20T11:42:53.152" v="202" actId="1076"/>
        <pc:sldMkLst>
          <pc:docMk/>
          <pc:sldMk cId="1011416719" sldId="259"/>
        </pc:sldMkLst>
        <pc:spChg chg="add mod">
          <ac:chgData name="Iryna Abramova" userId="cf8a27de836524f0" providerId="LiveId" clId="{DF45FFAA-3D5B-4972-BE79-0C6874FA5112}" dt="2024-09-20T11:42:53.152" v="202" actId="1076"/>
          <ac:spMkLst>
            <pc:docMk/>
            <pc:sldMk cId="1011416719" sldId="259"/>
            <ac:spMk id="3" creationId="{531894B1-D3ED-49EA-8437-610B1C7B9B7F}"/>
          </ac:spMkLst>
        </pc:spChg>
      </pc:sldChg>
      <pc:sldChg chg="addSp modSp new mod">
        <pc:chgData name="Iryna Abramova" userId="cf8a27de836524f0" providerId="LiveId" clId="{DF45FFAA-3D5B-4972-BE79-0C6874FA5112}" dt="2024-09-24T06:43:47.417" v="634" actId="207"/>
        <pc:sldMkLst>
          <pc:docMk/>
          <pc:sldMk cId="3107492961" sldId="260"/>
        </pc:sldMkLst>
        <pc:spChg chg="add mod">
          <ac:chgData name="Iryna Abramova" userId="cf8a27de836524f0" providerId="LiveId" clId="{DF45FFAA-3D5B-4972-BE79-0C6874FA5112}" dt="2024-09-24T06:43:47.417" v="634" actId="207"/>
          <ac:spMkLst>
            <pc:docMk/>
            <pc:sldMk cId="3107492961" sldId="260"/>
            <ac:spMk id="3" creationId="{859ADED2-52F0-4AA0-B9F2-2061C28F52D4}"/>
          </ac:spMkLst>
        </pc:spChg>
      </pc:sldChg>
      <pc:sldChg chg="addSp modSp new mod">
        <pc:chgData name="Iryna Abramova" userId="cf8a27de836524f0" providerId="LiveId" clId="{DF45FFAA-3D5B-4972-BE79-0C6874FA5112}" dt="2024-09-24T06:14:34.839" v="633" actId="1076"/>
        <pc:sldMkLst>
          <pc:docMk/>
          <pc:sldMk cId="967829120" sldId="261"/>
        </pc:sldMkLst>
        <pc:spChg chg="add mod">
          <ac:chgData name="Iryna Abramova" userId="cf8a27de836524f0" providerId="LiveId" clId="{DF45FFAA-3D5B-4972-BE79-0C6874FA5112}" dt="2024-09-24T06:14:34.839" v="633" actId="1076"/>
          <ac:spMkLst>
            <pc:docMk/>
            <pc:sldMk cId="967829120" sldId="261"/>
            <ac:spMk id="3" creationId="{F1D1988F-5436-4221-97B9-5014B09273B4}"/>
          </ac:spMkLst>
        </pc:spChg>
      </pc:sldChg>
      <pc:sldChg chg="addSp modSp new mod">
        <pc:chgData name="Iryna Abramova" userId="cf8a27de836524f0" providerId="LiveId" clId="{DF45FFAA-3D5B-4972-BE79-0C6874FA5112}" dt="2024-09-20T11:55:15.721" v="236" actId="20577"/>
        <pc:sldMkLst>
          <pc:docMk/>
          <pc:sldMk cId="126220732" sldId="262"/>
        </pc:sldMkLst>
        <pc:spChg chg="add mod">
          <ac:chgData name="Iryna Abramova" userId="cf8a27de836524f0" providerId="LiveId" clId="{DF45FFAA-3D5B-4972-BE79-0C6874FA5112}" dt="2024-09-20T11:55:15.721" v="236" actId="20577"/>
          <ac:spMkLst>
            <pc:docMk/>
            <pc:sldMk cId="126220732" sldId="262"/>
            <ac:spMk id="3" creationId="{560A0E00-E57C-4FFB-B2D4-CE70457F74BF}"/>
          </ac:spMkLst>
        </pc:spChg>
      </pc:sldChg>
      <pc:sldChg chg="addSp modSp new mod">
        <pc:chgData name="Iryna Abramova" userId="cf8a27de836524f0" providerId="LiveId" clId="{DF45FFAA-3D5B-4972-BE79-0C6874FA5112}" dt="2024-09-20T11:57:16.904" v="251" actId="14100"/>
        <pc:sldMkLst>
          <pc:docMk/>
          <pc:sldMk cId="2372855215" sldId="263"/>
        </pc:sldMkLst>
        <pc:spChg chg="add mod">
          <ac:chgData name="Iryna Abramova" userId="cf8a27de836524f0" providerId="LiveId" clId="{DF45FFAA-3D5B-4972-BE79-0C6874FA5112}" dt="2024-09-20T11:57:16.904" v="251" actId="14100"/>
          <ac:spMkLst>
            <pc:docMk/>
            <pc:sldMk cId="2372855215" sldId="263"/>
            <ac:spMk id="3" creationId="{51F8D518-B90A-46A7-93B7-5992638305CA}"/>
          </ac:spMkLst>
        </pc:spChg>
      </pc:sldChg>
      <pc:sldChg chg="addSp modSp new mod">
        <pc:chgData name="Iryna Abramova" userId="cf8a27de836524f0" providerId="LiveId" clId="{DF45FFAA-3D5B-4972-BE79-0C6874FA5112}" dt="2024-09-20T11:58:30.720" v="260" actId="1076"/>
        <pc:sldMkLst>
          <pc:docMk/>
          <pc:sldMk cId="1935076573" sldId="264"/>
        </pc:sldMkLst>
        <pc:picChg chg="add mod modCrop">
          <ac:chgData name="Iryna Abramova" userId="cf8a27de836524f0" providerId="LiveId" clId="{DF45FFAA-3D5B-4972-BE79-0C6874FA5112}" dt="2024-09-20T11:58:30.720" v="260" actId="1076"/>
          <ac:picMkLst>
            <pc:docMk/>
            <pc:sldMk cId="1935076573" sldId="264"/>
            <ac:picMk id="3" creationId="{76011F0E-E51D-4278-B637-7C8B7FBF67D2}"/>
          </ac:picMkLst>
        </pc:picChg>
      </pc:sldChg>
      <pc:sldChg chg="addSp modSp new mod">
        <pc:chgData name="Iryna Abramova" userId="cf8a27de836524f0" providerId="LiveId" clId="{DF45FFAA-3D5B-4972-BE79-0C6874FA5112}" dt="2024-09-20T12:01:11.463" v="282" actId="113"/>
        <pc:sldMkLst>
          <pc:docMk/>
          <pc:sldMk cId="1520042022" sldId="265"/>
        </pc:sldMkLst>
        <pc:spChg chg="add mod">
          <ac:chgData name="Iryna Abramova" userId="cf8a27de836524f0" providerId="LiveId" clId="{DF45FFAA-3D5B-4972-BE79-0C6874FA5112}" dt="2024-09-20T12:01:11.463" v="282" actId="113"/>
          <ac:spMkLst>
            <pc:docMk/>
            <pc:sldMk cId="1520042022" sldId="265"/>
            <ac:spMk id="3" creationId="{EFE398DE-7FA8-4985-BBEE-F40FAA91EA2B}"/>
          </ac:spMkLst>
        </pc:spChg>
      </pc:sldChg>
      <pc:sldChg chg="addSp modSp new mod">
        <pc:chgData name="Iryna Abramova" userId="cf8a27de836524f0" providerId="LiveId" clId="{DF45FFAA-3D5B-4972-BE79-0C6874FA5112}" dt="2024-09-20T12:02:45.336" v="296" actId="113"/>
        <pc:sldMkLst>
          <pc:docMk/>
          <pc:sldMk cId="2827073266" sldId="266"/>
        </pc:sldMkLst>
        <pc:spChg chg="add mod">
          <ac:chgData name="Iryna Abramova" userId="cf8a27de836524f0" providerId="LiveId" clId="{DF45FFAA-3D5B-4972-BE79-0C6874FA5112}" dt="2024-09-20T12:02:45.336" v="296" actId="113"/>
          <ac:spMkLst>
            <pc:docMk/>
            <pc:sldMk cId="2827073266" sldId="266"/>
            <ac:spMk id="3" creationId="{26543215-F68F-43CC-A304-D11527EEBD41}"/>
          </ac:spMkLst>
        </pc:spChg>
      </pc:sldChg>
      <pc:sldChg chg="addSp modSp new mod">
        <pc:chgData name="Iryna Abramova" userId="cf8a27de836524f0" providerId="LiveId" clId="{DF45FFAA-3D5B-4972-BE79-0C6874FA5112}" dt="2024-09-20T12:06:01.269" v="336" actId="20577"/>
        <pc:sldMkLst>
          <pc:docMk/>
          <pc:sldMk cId="49017018" sldId="267"/>
        </pc:sldMkLst>
        <pc:spChg chg="add mod">
          <ac:chgData name="Iryna Abramova" userId="cf8a27de836524f0" providerId="LiveId" clId="{DF45FFAA-3D5B-4972-BE79-0C6874FA5112}" dt="2024-09-20T12:06:01.269" v="336" actId="20577"/>
          <ac:spMkLst>
            <pc:docMk/>
            <pc:sldMk cId="49017018" sldId="267"/>
            <ac:spMk id="3" creationId="{A248D5C2-7979-49D8-B51D-F1D70F18204C}"/>
          </ac:spMkLst>
        </pc:spChg>
      </pc:sldChg>
      <pc:sldChg chg="addSp modSp new mod">
        <pc:chgData name="Iryna Abramova" userId="cf8a27de836524f0" providerId="LiveId" clId="{DF45FFAA-3D5B-4972-BE79-0C6874FA5112}" dt="2024-09-20T12:09:44.396" v="345" actId="20577"/>
        <pc:sldMkLst>
          <pc:docMk/>
          <pc:sldMk cId="267447425" sldId="268"/>
        </pc:sldMkLst>
        <pc:spChg chg="add mod">
          <ac:chgData name="Iryna Abramova" userId="cf8a27de836524f0" providerId="LiveId" clId="{DF45FFAA-3D5B-4972-BE79-0C6874FA5112}" dt="2024-09-20T12:09:44.396" v="345" actId="20577"/>
          <ac:spMkLst>
            <pc:docMk/>
            <pc:sldMk cId="267447425" sldId="268"/>
            <ac:spMk id="3" creationId="{06E02DAF-4F0C-4D77-96A4-FCA21A31F217}"/>
          </ac:spMkLst>
        </pc:spChg>
      </pc:sldChg>
      <pc:sldChg chg="addSp modSp new mod">
        <pc:chgData name="Iryna Abramova" userId="cf8a27de836524f0" providerId="LiveId" clId="{DF45FFAA-3D5B-4972-BE79-0C6874FA5112}" dt="2024-09-20T12:11:17.648" v="355"/>
        <pc:sldMkLst>
          <pc:docMk/>
          <pc:sldMk cId="2600060663" sldId="269"/>
        </pc:sldMkLst>
        <pc:spChg chg="add mod">
          <ac:chgData name="Iryna Abramova" userId="cf8a27de836524f0" providerId="LiveId" clId="{DF45FFAA-3D5B-4972-BE79-0C6874FA5112}" dt="2024-09-20T12:11:17.648" v="355"/>
          <ac:spMkLst>
            <pc:docMk/>
            <pc:sldMk cId="2600060663" sldId="269"/>
            <ac:spMk id="3" creationId="{8F190599-9E22-432A-B704-2BB0C3238228}"/>
          </ac:spMkLst>
        </pc:spChg>
      </pc:sldChg>
      <pc:sldChg chg="addSp modSp new mod">
        <pc:chgData name="Iryna Abramova" userId="cf8a27de836524f0" providerId="LiveId" clId="{DF45FFAA-3D5B-4972-BE79-0C6874FA5112}" dt="2024-09-20T12:12:00.672" v="363" actId="113"/>
        <pc:sldMkLst>
          <pc:docMk/>
          <pc:sldMk cId="729402190" sldId="270"/>
        </pc:sldMkLst>
        <pc:spChg chg="add mod">
          <ac:chgData name="Iryna Abramova" userId="cf8a27de836524f0" providerId="LiveId" clId="{DF45FFAA-3D5B-4972-BE79-0C6874FA5112}" dt="2024-09-20T12:12:00.672" v="363" actId="113"/>
          <ac:spMkLst>
            <pc:docMk/>
            <pc:sldMk cId="729402190" sldId="270"/>
            <ac:spMk id="3" creationId="{836252FA-6CC7-4059-909C-DD3EC3E9D8AD}"/>
          </ac:spMkLst>
        </pc:spChg>
      </pc:sldChg>
      <pc:sldChg chg="addSp modSp new mod">
        <pc:chgData name="Iryna Abramova" userId="cf8a27de836524f0" providerId="LiveId" clId="{DF45FFAA-3D5B-4972-BE79-0C6874FA5112}" dt="2024-09-20T12:17:37.928" v="434" actId="1076"/>
        <pc:sldMkLst>
          <pc:docMk/>
          <pc:sldMk cId="1400847232" sldId="271"/>
        </pc:sldMkLst>
        <pc:spChg chg="add mod">
          <ac:chgData name="Iryna Abramova" userId="cf8a27de836524f0" providerId="LiveId" clId="{DF45FFAA-3D5B-4972-BE79-0C6874FA5112}" dt="2024-09-20T12:17:37.928" v="434" actId="1076"/>
          <ac:spMkLst>
            <pc:docMk/>
            <pc:sldMk cId="1400847232" sldId="271"/>
            <ac:spMk id="3" creationId="{67B8C6AD-434A-47F1-9921-B06DDA1D06E3}"/>
          </ac:spMkLst>
        </pc:spChg>
        <pc:spChg chg="add mod">
          <ac:chgData name="Iryna Abramova" userId="cf8a27de836524f0" providerId="LiveId" clId="{DF45FFAA-3D5B-4972-BE79-0C6874FA5112}" dt="2024-09-20T12:17:34.165" v="433" actId="1076"/>
          <ac:spMkLst>
            <pc:docMk/>
            <pc:sldMk cId="1400847232" sldId="271"/>
            <ac:spMk id="7" creationId="{7EB74516-0D26-4CD8-91CA-EE7B1895D6DD}"/>
          </ac:spMkLst>
        </pc:spChg>
        <pc:picChg chg="add mod modCrop">
          <ac:chgData name="Iryna Abramova" userId="cf8a27de836524f0" providerId="LiveId" clId="{DF45FFAA-3D5B-4972-BE79-0C6874FA5112}" dt="2024-09-20T12:17:30.143" v="432" actId="14100"/>
          <ac:picMkLst>
            <pc:docMk/>
            <pc:sldMk cId="1400847232" sldId="271"/>
            <ac:picMk id="5" creationId="{AD2D689E-CA5B-4158-BC34-FD7B3C21277F}"/>
          </ac:picMkLst>
        </pc:picChg>
      </pc:sldChg>
      <pc:sldChg chg="addSp modSp new mod">
        <pc:chgData name="Iryna Abramova" userId="cf8a27de836524f0" providerId="LiveId" clId="{DF45FFAA-3D5B-4972-BE79-0C6874FA5112}" dt="2024-09-20T12:18:10.956" v="440" actId="20577"/>
        <pc:sldMkLst>
          <pc:docMk/>
          <pc:sldMk cId="3590775405" sldId="272"/>
        </pc:sldMkLst>
        <pc:spChg chg="add mod">
          <ac:chgData name="Iryna Abramova" userId="cf8a27de836524f0" providerId="LiveId" clId="{DF45FFAA-3D5B-4972-BE79-0C6874FA5112}" dt="2024-09-20T12:18:10.956" v="440" actId="20577"/>
          <ac:spMkLst>
            <pc:docMk/>
            <pc:sldMk cId="3590775405" sldId="272"/>
            <ac:spMk id="3" creationId="{87B037AD-258D-4B38-8C13-10FD3CAFEFB1}"/>
          </ac:spMkLst>
        </pc:spChg>
      </pc:sldChg>
      <pc:sldChg chg="addSp modSp new mod">
        <pc:chgData name="Iryna Abramova" userId="cf8a27de836524f0" providerId="LiveId" clId="{DF45FFAA-3D5B-4972-BE79-0C6874FA5112}" dt="2024-09-20T12:19:31.193" v="484" actId="6549"/>
        <pc:sldMkLst>
          <pc:docMk/>
          <pc:sldMk cId="3371657723" sldId="273"/>
        </pc:sldMkLst>
        <pc:spChg chg="add mod">
          <ac:chgData name="Iryna Abramova" userId="cf8a27de836524f0" providerId="LiveId" clId="{DF45FFAA-3D5B-4972-BE79-0C6874FA5112}" dt="2024-09-20T12:19:31.193" v="484" actId="6549"/>
          <ac:spMkLst>
            <pc:docMk/>
            <pc:sldMk cId="3371657723" sldId="273"/>
            <ac:spMk id="3" creationId="{6B916DB8-AD66-441A-B707-4521D7B6A481}"/>
          </ac:spMkLst>
        </pc:spChg>
      </pc:sldChg>
      <pc:sldChg chg="addSp modSp new mod">
        <pc:chgData name="Iryna Abramova" userId="cf8a27de836524f0" providerId="LiveId" clId="{DF45FFAA-3D5B-4972-BE79-0C6874FA5112}" dt="2024-09-20T12:20:56.104" v="499" actId="14100"/>
        <pc:sldMkLst>
          <pc:docMk/>
          <pc:sldMk cId="2152332790" sldId="274"/>
        </pc:sldMkLst>
        <pc:spChg chg="add mod">
          <ac:chgData name="Iryna Abramova" userId="cf8a27de836524f0" providerId="LiveId" clId="{DF45FFAA-3D5B-4972-BE79-0C6874FA5112}" dt="2024-09-20T12:20:56.104" v="499" actId="14100"/>
          <ac:spMkLst>
            <pc:docMk/>
            <pc:sldMk cId="2152332790" sldId="274"/>
            <ac:spMk id="3" creationId="{EF589A0D-7463-420A-B13F-8B85BDCE925A}"/>
          </ac:spMkLst>
        </pc:spChg>
      </pc:sldChg>
      <pc:sldChg chg="addSp modSp new mod">
        <pc:chgData name="Iryna Abramova" userId="cf8a27de836524f0" providerId="LiveId" clId="{DF45FFAA-3D5B-4972-BE79-0C6874FA5112}" dt="2024-09-20T12:22:00.478" v="516" actId="255"/>
        <pc:sldMkLst>
          <pc:docMk/>
          <pc:sldMk cId="1919564448" sldId="275"/>
        </pc:sldMkLst>
        <pc:spChg chg="add mod">
          <ac:chgData name="Iryna Abramova" userId="cf8a27de836524f0" providerId="LiveId" clId="{DF45FFAA-3D5B-4972-BE79-0C6874FA5112}" dt="2024-09-20T12:22:00.478" v="516" actId="255"/>
          <ac:spMkLst>
            <pc:docMk/>
            <pc:sldMk cId="1919564448" sldId="275"/>
            <ac:spMk id="3" creationId="{CBD83992-A360-4F02-843F-8A840E6DC42A}"/>
          </ac:spMkLst>
        </pc:spChg>
      </pc:sldChg>
      <pc:sldChg chg="addSp modSp new mod">
        <pc:chgData name="Iryna Abramova" userId="cf8a27de836524f0" providerId="LiveId" clId="{DF45FFAA-3D5B-4972-BE79-0C6874FA5112}" dt="2024-09-20T12:23:01.627" v="534" actId="12"/>
        <pc:sldMkLst>
          <pc:docMk/>
          <pc:sldMk cId="3249688708" sldId="276"/>
        </pc:sldMkLst>
        <pc:spChg chg="add mod">
          <ac:chgData name="Iryna Abramova" userId="cf8a27de836524f0" providerId="LiveId" clId="{DF45FFAA-3D5B-4972-BE79-0C6874FA5112}" dt="2024-09-20T12:23:01.627" v="534" actId="12"/>
          <ac:spMkLst>
            <pc:docMk/>
            <pc:sldMk cId="3249688708" sldId="276"/>
            <ac:spMk id="3" creationId="{7091BD5E-0AFD-4293-BD2B-B15106A3D934}"/>
          </ac:spMkLst>
        </pc:spChg>
      </pc:sldChg>
      <pc:sldChg chg="addSp modSp new mod">
        <pc:chgData name="Iryna Abramova" userId="cf8a27de836524f0" providerId="LiveId" clId="{DF45FFAA-3D5B-4972-BE79-0C6874FA5112}" dt="2024-09-20T12:23:39.117" v="543" actId="123"/>
        <pc:sldMkLst>
          <pc:docMk/>
          <pc:sldMk cId="3626545208" sldId="277"/>
        </pc:sldMkLst>
        <pc:spChg chg="add mod">
          <ac:chgData name="Iryna Abramova" userId="cf8a27de836524f0" providerId="LiveId" clId="{DF45FFAA-3D5B-4972-BE79-0C6874FA5112}" dt="2024-09-20T12:23:39.117" v="543" actId="123"/>
          <ac:spMkLst>
            <pc:docMk/>
            <pc:sldMk cId="3626545208" sldId="277"/>
            <ac:spMk id="3" creationId="{E01BE701-E2B8-4F8C-A68E-ECDB84AE9513}"/>
          </ac:spMkLst>
        </pc:spChg>
      </pc:sldChg>
      <pc:sldChg chg="addSp modSp new mod">
        <pc:chgData name="Iryna Abramova" userId="cf8a27de836524f0" providerId="LiveId" clId="{DF45FFAA-3D5B-4972-BE79-0C6874FA5112}" dt="2024-09-20T12:24:20.146" v="553" actId="14100"/>
        <pc:sldMkLst>
          <pc:docMk/>
          <pc:sldMk cId="4285087868" sldId="278"/>
        </pc:sldMkLst>
        <pc:spChg chg="add mod">
          <ac:chgData name="Iryna Abramova" userId="cf8a27de836524f0" providerId="LiveId" clId="{DF45FFAA-3D5B-4972-BE79-0C6874FA5112}" dt="2024-09-20T12:24:20.146" v="553" actId="14100"/>
          <ac:spMkLst>
            <pc:docMk/>
            <pc:sldMk cId="4285087868" sldId="278"/>
            <ac:spMk id="3" creationId="{423C188A-60AC-43BB-A752-C68D05155E70}"/>
          </ac:spMkLst>
        </pc:spChg>
      </pc:sldChg>
      <pc:sldChg chg="addSp modSp new mod">
        <pc:chgData name="Iryna Abramova" userId="cf8a27de836524f0" providerId="LiveId" clId="{DF45FFAA-3D5B-4972-BE79-0C6874FA5112}" dt="2024-09-20T12:25:41.447" v="575" actId="12"/>
        <pc:sldMkLst>
          <pc:docMk/>
          <pc:sldMk cId="3058139126" sldId="279"/>
        </pc:sldMkLst>
        <pc:spChg chg="add mod">
          <ac:chgData name="Iryna Abramova" userId="cf8a27de836524f0" providerId="LiveId" clId="{DF45FFAA-3D5B-4972-BE79-0C6874FA5112}" dt="2024-09-20T12:25:41.447" v="575" actId="12"/>
          <ac:spMkLst>
            <pc:docMk/>
            <pc:sldMk cId="3058139126" sldId="279"/>
            <ac:spMk id="3" creationId="{54DFF7C5-EFF5-47AA-A4AE-153F270F541C}"/>
          </ac:spMkLst>
        </pc:spChg>
      </pc:sldChg>
      <pc:sldChg chg="addSp modSp new mod">
        <pc:chgData name="Iryna Abramova" userId="cf8a27de836524f0" providerId="LiveId" clId="{DF45FFAA-3D5B-4972-BE79-0C6874FA5112}" dt="2024-09-20T12:25:54.734" v="579" actId="123"/>
        <pc:sldMkLst>
          <pc:docMk/>
          <pc:sldMk cId="1777866725" sldId="280"/>
        </pc:sldMkLst>
        <pc:spChg chg="add mod">
          <ac:chgData name="Iryna Abramova" userId="cf8a27de836524f0" providerId="LiveId" clId="{DF45FFAA-3D5B-4972-BE79-0C6874FA5112}" dt="2024-09-20T12:25:54.734" v="579" actId="123"/>
          <ac:spMkLst>
            <pc:docMk/>
            <pc:sldMk cId="1777866725" sldId="280"/>
            <ac:spMk id="3" creationId="{41461231-8231-4003-A02A-F5E3537B74E6}"/>
          </ac:spMkLst>
        </pc:spChg>
      </pc:sldChg>
      <pc:sldChg chg="addSp modSp new mod">
        <pc:chgData name="Iryna Abramova" userId="cf8a27de836524f0" providerId="LiveId" clId="{DF45FFAA-3D5B-4972-BE79-0C6874FA5112}" dt="2024-09-20T12:29:30.293" v="632" actId="255"/>
        <pc:sldMkLst>
          <pc:docMk/>
          <pc:sldMk cId="3527092939" sldId="281"/>
        </pc:sldMkLst>
        <pc:spChg chg="add mod">
          <ac:chgData name="Iryna Abramova" userId="cf8a27de836524f0" providerId="LiveId" clId="{DF45FFAA-3D5B-4972-BE79-0C6874FA5112}" dt="2024-09-20T12:29:30.293" v="632" actId="255"/>
          <ac:spMkLst>
            <pc:docMk/>
            <pc:sldMk cId="3527092939" sldId="281"/>
            <ac:spMk id="3" creationId="{202B91F3-6BD5-47A3-8FD3-3E59598C7FCC}"/>
          </ac:spMkLst>
        </pc:spChg>
      </pc:sldChg>
      <pc:sldChg chg="addSp modSp new mod">
        <pc:chgData name="Iryna Abramova" userId="cf8a27de836524f0" providerId="LiveId" clId="{DF45FFAA-3D5B-4972-BE79-0C6874FA5112}" dt="2024-09-20T12:28:16.306" v="612" actId="113"/>
        <pc:sldMkLst>
          <pc:docMk/>
          <pc:sldMk cId="136066122" sldId="282"/>
        </pc:sldMkLst>
        <pc:spChg chg="add mod">
          <ac:chgData name="Iryna Abramova" userId="cf8a27de836524f0" providerId="LiveId" clId="{DF45FFAA-3D5B-4972-BE79-0C6874FA5112}" dt="2024-09-20T12:28:16.306" v="612" actId="113"/>
          <ac:spMkLst>
            <pc:docMk/>
            <pc:sldMk cId="136066122" sldId="282"/>
            <ac:spMk id="3" creationId="{12090663-191F-4749-84BC-CE268B4E2F1E}"/>
          </ac:spMkLst>
        </pc:spChg>
      </pc:sldChg>
      <pc:sldChg chg="addSp modSp new mod">
        <pc:chgData name="Iryna Abramova" userId="cf8a27de836524f0" providerId="LiveId" clId="{DF45FFAA-3D5B-4972-BE79-0C6874FA5112}" dt="2024-09-20T12:29:19.276" v="631" actId="14100"/>
        <pc:sldMkLst>
          <pc:docMk/>
          <pc:sldMk cId="2791669533" sldId="283"/>
        </pc:sldMkLst>
        <pc:spChg chg="add mod">
          <ac:chgData name="Iryna Abramova" userId="cf8a27de836524f0" providerId="LiveId" clId="{DF45FFAA-3D5B-4972-BE79-0C6874FA5112}" dt="2024-09-20T12:29:19.276" v="631" actId="14100"/>
          <ac:spMkLst>
            <pc:docMk/>
            <pc:sldMk cId="2791669533" sldId="283"/>
            <ac:spMk id="3" creationId="{3A970286-E50C-4452-AEDA-E9B05517604C}"/>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8123FF-8EFF-4785-8BA9-E4BF9EDFDB14}"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uk-UA"/>
        </a:p>
      </dgm:t>
    </dgm:pt>
    <dgm:pt modelId="{2B1CD09F-7B69-4DA4-9D3E-EF0C9957F0AC}">
      <dgm:prSet phldrT="[Текст]"/>
      <dgm:spPr/>
      <dgm:t>
        <a:bodyPr/>
        <a:lstStyle/>
        <a:p>
          <a:r>
            <a:rPr lang="uk-UA" dirty="0"/>
            <a:t>Залучення зовнішнього капіталу</a:t>
          </a:r>
        </a:p>
      </dgm:t>
    </dgm:pt>
    <dgm:pt modelId="{3FDD4721-6AB0-4AD9-9F4F-88807083DEA2}" type="parTrans" cxnId="{36515BE2-A078-4001-A6B5-40FF68761B16}">
      <dgm:prSet/>
      <dgm:spPr/>
      <dgm:t>
        <a:bodyPr/>
        <a:lstStyle/>
        <a:p>
          <a:endParaRPr lang="uk-UA"/>
        </a:p>
      </dgm:t>
    </dgm:pt>
    <dgm:pt modelId="{DEC567EA-103D-4A63-80D7-415E4B2CFB9A}" type="sibTrans" cxnId="{36515BE2-A078-4001-A6B5-40FF68761B16}">
      <dgm:prSet/>
      <dgm:spPr/>
      <dgm:t>
        <a:bodyPr/>
        <a:lstStyle/>
        <a:p>
          <a:endParaRPr lang="uk-UA"/>
        </a:p>
      </dgm:t>
    </dgm:pt>
    <dgm:pt modelId="{0B3F0F27-512C-4427-8E91-2697EA335BF9}">
      <dgm:prSet phldrT="[Текст]"/>
      <dgm:spPr/>
      <dgm:t>
        <a:bodyPr/>
        <a:lstStyle/>
        <a:p>
          <a:r>
            <a:rPr lang="uk-UA" dirty="0"/>
            <a:t>Обґрунтування ідей розвитку бізнесу</a:t>
          </a:r>
        </a:p>
      </dgm:t>
    </dgm:pt>
    <dgm:pt modelId="{B916CA19-212F-4D46-A2E7-DAA23EAB9FC8}" type="parTrans" cxnId="{802D2A85-8EF3-469B-8606-94A813A3B962}">
      <dgm:prSet/>
      <dgm:spPr/>
      <dgm:t>
        <a:bodyPr/>
        <a:lstStyle/>
        <a:p>
          <a:endParaRPr lang="uk-UA"/>
        </a:p>
      </dgm:t>
    </dgm:pt>
    <dgm:pt modelId="{223F60BD-78BB-4868-8B08-D363A999A0EB}" type="sibTrans" cxnId="{802D2A85-8EF3-469B-8606-94A813A3B962}">
      <dgm:prSet/>
      <dgm:spPr/>
      <dgm:t>
        <a:bodyPr/>
        <a:lstStyle/>
        <a:p>
          <a:endParaRPr lang="uk-UA"/>
        </a:p>
      </dgm:t>
    </dgm:pt>
    <dgm:pt modelId="{8B6871AF-6C62-4823-89EC-081D6660223C}">
      <dgm:prSet phldrT="[Текст]"/>
      <dgm:spPr/>
      <dgm:t>
        <a:bodyPr/>
        <a:lstStyle/>
        <a:p>
          <a:r>
            <a:rPr lang="uk-UA" dirty="0"/>
            <a:t>Моделювання системи управління бізнесом</a:t>
          </a:r>
        </a:p>
      </dgm:t>
    </dgm:pt>
    <dgm:pt modelId="{2F11A6C0-E7EF-4031-A4A0-BE1219F47170}" type="parTrans" cxnId="{21A5A9F5-1586-4962-983B-904F57D7EE3E}">
      <dgm:prSet/>
      <dgm:spPr/>
      <dgm:t>
        <a:bodyPr/>
        <a:lstStyle/>
        <a:p>
          <a:endParaRPr lang="uk-UA"/>
        </a:p>
      </dgm:t>
    </dgm:pt>
    <dgm:pt modelId="{B6A162E1-BBC8-42C9-91A5-9B2056B4CB89}" type="sibTrans" cxnId="{21A5A9F5-1586-4962-983B-904F57D7EE3E}">
      <dgm:prSet/>
      <dgm:spPr/>
      <dgm:t>
        <a:bodyPr/>
        <a:lstStyle/>
        <a:p>
          <a:endParaRPr lang="uk-UA"/>
        </a:p>
      </dgm:t>
    </dgm:pt>
    <dgm:pt modelId="{3F95C2A2-E5C0-4417-85BE-FA0DA6F861D6}" type="pres">
      <dgm:prSet presAssocID="{798123FF-8EFF-4785-8BA9-E4BF9EDFDB14}" presName="compositeShape" presStyleCnt="0">
        <dgm:presLayoutVars>
          <dgm:dir/>
          <dgm:resizeHandles/>
        </dgm:presLayoutVars>
      </dgm:prSet>
      <dgm:spPr/>
    </dgm:pt>
    <dgm:pt modelId="{69F09F8C-621D-40EE-9D89-191F13A62F25}" type="pres">
      <dgm:prSet presAssocID="{798123FF-8EFF-4785-8BA9-E4BF9EDFDB14}" presName="pyramid" presStyleLbl="node1" presStyleIdx="0" presStyleCnt="1"/>
      <dgm:spPr/>
    </dgm:pt>
    <dgm:pt modelId="{B31313C2-3307-4657-AA82-ECC915EAE7EC}" type="pres">
      <dgm:prSet presAssocID="{798123FF-8EFF-4785-8BA9-E4BF9EDFDB14}" presName="theList" presStyleCnt="0"/>
      <dgm:spPr/>
    </dgm:pt>
    <dgm:pt modelId="{5FA79760-B3F5-4F98-9F4F-4199C8CD0BB4}" type="pres">
      <dgm:prSet presAssocID="{2B1CD09F-7B69-4DA4-9D3E-EF0C9957F0AC}" presName="aNode" presStyleLbl="fgAcc1" presStyleIdx="0" presStyleCnt="3">
        <dgm:presLayoutVars>
          <dgm:bulletEnabled val="1"/>
        </dgm:presLayoutVars>
      </dgm:prSet>
      <dgm:spPr/>
    </dgm:pt>
    <dgm:pt modelId="{7E2333C4-BAD3-44D2-B691-48F31F1C0C9F}" type="pres">
      <dgm:prSet presAssocID="{2B1CD09F-7B69-4DA4-9D3E-EF0C9957F0AC}" presName="aSpace" presStyleCnt="0"/>
      <dgm:spPr/>
    </dgm:pt>
    <dgm:pt modelId="{DCC3CD67-5FD2-4C07-9656-1731E1CB0EFB}" type="pres">
      <dgm:prSet presAssocID="{0B3F0F27-512C-4427-8E91-2697EA335BF9}" presName="aNode" presStyleLbl="fgAcc1" presStyleIdx="1" presStyleCnt="3">
        <dgm:presLayoutVars>
          <dgm:bulletEnabled val="1"/>
        </dgm:presLayoutVars>
      </dgm:prSet>
      <dgm:spPr/>
    </dgm:pt>
    <dgm:pt modelId="{42D156A6-BF2A-4C95-8E4E-C67535FD80E3}" type="pres">
      <dgm:prSet presAssocID="{0B3F0F27-512C-4427-8E91-2697EA335BF9}" presName="aSpace" presStyleCnt="0"/>
      <dgm:spPr/>
    </dgm:pt>
    <dgm:pt modelId="{D78DB39A-25CC-4C86-8896-8E843CF24A28}" type="pres">
      <dgm:prSet presAssocID="{8B6871AF-6C62-4823-89EC-081D6660223C}" presName="aNode" presStyleLbl="fgAcc1" presStyleIdx="2" presStyleCnt="3">
        <dgm:presLayoutVars>
          <dgm:bulletEnabled val="1"/>
        </dgm:presLayoutVars>
      </dgm:prSet>
      <dgm:spPr/>
    </dgm:pt>
    <dgm:pt modelId="{79C6552B-985D-4019-BADE-FEE414307F55}" type="pres">
      <dgm:prSet presAssocID="{8B6871AF-6C62-4823-89EC-081D6660223C}" presName="aSpace" presStyleCnt="0"/>
      <dgm:spPr/>
    </dgm:pt>
  </dgm:ptLst>
  <dgm:cxnLst>
    <dgm:cxn modelId="{4BD3A038-B451-44BA-89AD-195705A864E0}" type="presOf" srcId="{0B3F0F27-512C-4427-8E91-2697EA335BF9}" destId="{DCC3CD67-5FD2-4C07-9656-1731E1CB0EFB}" srcOrd="0" destOrd="0" presId="urn:microsoft.com/office/officeart/2005/8/layout/pyramid2"/>
    <dgm:cxn modelId="{56AC0954-102D-4DA9-A87A-D13628552EE3}" type="presOf" srcId="{2B1CD09F-7B69-4DA4-9D3E-EF0C9957F0AC}" destId="{5FA79760-B3F5-4F98-9F4F-4199C8CD0BB4}" srcOrd="0" destOrd="0" presId="urn:microsoft.com/office/officeart/2005/8/layout/pyramid2"/>
    <dgm:cxn modelId="{802D2A85-8EF3-469B-8606-94A813A3B962}" srcId="{798123FF-8EFF-4785-8BA9-E4BF9EDFDB14}" destId="{0B3F0F27-512C-4427-8E91-2697EA335BF9}" srcOrd="1" destOrd="0" parTransId="{B916CA19-212F-4D46-A2E7-DAA23EAB9FC8}" sibTransId="{223F60BD-78BB-4868-8B08-D363A999A0EB}"/>
    <dgm:cxn modelId="{4E64758D-EF81-45A7-B2D9-8FDF4F8FF9BA}" type="presOf" srcId="{798123FF-8EFF-4785-8BA9-E4BF9EDFDB14}" destId="{3F95C2A2-E5C0-4417-85BE-FA0DA6F861D6}" srcOrd="0" destOrd="0" presId="urn:microsoft.com/office/officeart/2005/8/layout/pyramid2"/>
    <dgm:cxn modelId="{B5B358D1-5E4B-4C47-B453-9DA1F604BFCB}" type="presOf" srcId="{8B6871AF-6C62-4823-89EC-081D6660223C}" destId="{D78DB39A-25CC-4C86-8896-8E843CF24A28}" srcOrd="0" destOrd="0" presId="urn:microsoft.com/office/officeart/2005/8/layout/pyramid2"/>
    <dgm:cxn modelId="{36515BE2-A078-4001-A6B5-40FF68761B16}" srcId="{798123FF-8EFF-4785-8BA9-E4BF9EDFDB14}" destId="{2B1CD09F-7B69-4DA4-9D3E-EF0C9957F0AC}" srcOrd="0" destOrd="0" parTransId="{3FDD4721-6AB0-4AD9-9F4F-88807083DEA2}" sibTransId="{DEC567EA-103D-4A63-80D7-415E4B2CFB9A}"/>
    <dgm:cxn modelId="{21A5A9F5-1586-4962-983B-904F57D7EE3E}" srcId="{798123FF-8EFF-4785-8BA9-E4BF9EDFDB14}" destId="{8B6871AF-6C62-4823-89EC-081D6660223C}" srcOrd="2" destOrd="0" parTransId="{2F11A6C0-E7EF-4031-A4A0-BE1219F47170}" sibTransId="{B6A162E1-BBC8-42C9-91A5-9B2056B4CB89}"/>
    <dgm:cxn modelId="{3D914E8F-3C5B-4A9B-A665-9171D8867130}" type="presParOf" srcId="{3F95C2A2-E5C0-4417-85BE-FA0DA6F861D6}" destId="{69F09F8C-621D-40EE-9D89-191F13A62F25}" srcOrd="0" destOrd="0" presId="urn:microsoft.com/office/officeart/2005/8/layout/pyramid2"/>
    <dgm:cxn modelId="{B03B8CBB-DE17-4275-BFF8-55931B4A6EDB}" type="presParOf" srcId="{3F95C2A2-E5C0-4417-85BE-FA0DA6F861D6}" destId="{B31313C2-3307-4657-AA82-ECC915EAE7EC}" srcOrd="1" destOrd="0" presId="urn:microsoft.com/office/officeart/2005/8/layout/pyramid2"/>
    <dgm:cxn modelId="{E5DDC57D-FAF6-485E-95E1-3C1133D3F1D9}" type="presParOf" srcId="{B31313C2-3307-4657-AA82-ECC915EAE7EC}" destId="{5FA79760-B3F5-4F98-9F4F-4199C8CD0BB4}" srcOrd="0" destOrd="0" presId="urn:microsoft.com/office/officeart/2005/8/layout/pyramid2"/>
    <dgm:cxn modelId="{273ED384-2B49-4E1E-B495-62792EFF4B81}" type="presParOf" srcId="{B31313C2-3307-4657-AA82-ECC915EAE7EC}" destId="{7E2333C4-BAD3-44D2-B691-48F31F1C0C9F}" srcOrd="1" destOrd="0" presId="urn:microsoft.com/office/officeart/2005/8/layout/pyramid2"/>
    <dgm:cxn modelId="{41E9BF45-BED2-4143-BC40-F3E79107B00B}" type="presParOf" srcId="{B31313C2-3307-4657-AA82-ECC915EAE7EC}" destId="{DCC3CD67-5FD2-4C07-9656-1731E1CB0EFB}" srcOrd="2" destOrd="0" presId="urn:microsoft.com/office/officeart/2005/8/layout/pyramid2"/>
    <dgm:cxn modelId="{086B62D6-C940-4263-B2BC-3C2E95EF8E85}" type="presParOf" srcId="{B31313C2-3307-4657-AA82-ECC915EAE7EC}" destId="{42D156A6-BF2A-4C95-8E4E-C67535FD80E3}" srcOrd="3" destOrd="0" presId="urn:microsoft.com/office/officeart/2005/8/layout/pyramid2"/>
    <dgm:cxn modelId="{012296C9-1D32-478D-8D96-030E0F94E9E0}" type="presParOf" srcId="{B31313C2-3307-4657-AA82-ECC915EAE7EC}" destId="{D78DB39A-25CC-4C86-8896-8E843CF24A28}" srcOrd="4" destOrd="0" presId="urn:microsoft.com/office/officeart/2005/8/layout/pyramid2"/>
    <dgm:cxn modelId="{5054B472-C63B-4C08-AC5C-0EA2E40FFB89}" type="presParOf" srcId="{B31313C2-3307-4657-AA82-ECC915EAE7EC}" destId="{79C6552B-985D-4019-BADE-FEE414307F55}"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F09F8C-621D-40EE-9D89-191F13A62F25}">
      <dsp:nvSpPr>
        <dsp:cNvPr id="0" name=""/>
        <dsp:cNvSpPr/>
      </dsp:nvSpPr>
      <dsp:spPr>
        <a:xfrm>
          <a:off x="1631585" y="0"/>
          <a:ext cx="4230286" cy="4230286"/>
        </a:xfrm>
        <a:prstGeom prst="triangl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A79760-B3F5-4F98-9F4F-4199C8CD0BB4}">
      <dsp:nvSpPr>
        <dsp:cNvPr id="0" name=""/>
        <dsp:cNvSpPr/>
      </dsp:nvSpPr>
      <dsp:spPr>
        <a:xfrm>
          <a:off x="3746728" y="425300"/>
          <a:ext cx="2749685" cy="1001388"/>
        </a:xfrm>
        <a:prstGeom prst="round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uk-UA" sz="1800" kern="1200" dirty="0"/>
            <a:t>Залучення зовнішнього капіталу</a:t>
          </a:r>
        </a:p>
      </dsp:txBody>
      <dsp:txXfrm>
        <a:off x="3795612" y="474184"/>
        <a:ext cx="2651917" cy="903620"/>
      </dsp:txXfrm>
    </dsp:sp>
    <dsp:sp modelId="{DCC3CD67-5FD2-4C07-9656-1731E1CB0EFB}">
      <dsp:nvSpPr>
        <dsp:cNvPr id="0" name=""/>
        <dsp:cNvSpPr/>
      </dsp:nvSpPr>
      <dsp:spPr>
        <a:xfrm>
          <a:off x="3746728" y="1551862"/>
          <a:ext cx="2749685" cy="1001388"/>
        </a:xfrm>
        <a:prstGeom prst="round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uk-UA" sz="1800" kern="1200" dirty="0"/>
            <a:t>Обґрунтування ідей розвитку бізнесу</a:t>
          </a:r>
        </a:p>
      </dsp:txBody>
      <dsp:txXfrm>
        <a:off x="3795612" y="1600746"/>
        <a:ext cx="2651917" cy="903620"/>
      </dsp:txXfrm>
    </dsp:sp>
    <dsp:sp modelId="{D78DB39A-25CC-4C86-8896-8E843CF24A28}">
      <dsp:nvSpPr>
        <dsp:cNvPr id="0" name=""/>
        <dsp:cNvSpPr/>
      </dsp:nvSpPr>
      <dsp:spPr>
        <a:xfrm>
          <a:off x="3746728" y="2678423"/>
          <a:ext cx="2749685" cy="1001388"/>
        </a:xfrm>
        <a:prstGeom prst="round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uk-UA" sz="1800" kern="1200" dirty="0"/>
            <a:t>Моделювання системи управління бізнесом</a:t>
          </a:r>
        </a:p>
      </dsp:txBody>
      <dsp:txXfrm>
        <a:off x="3795612" y="2727307"/>
        <a:ext cx="2651917" cy="903620"/>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Назва та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B61BEF0D-F0BB-DE4B-95CE-6DB70DBA9567}" type="datetimeFigureOut">
              <a:rPr lang="en-US" dirty="0"/>
              <a:pPr/>
              <a:t>9/24/2024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uk-UA"/>
              <a:t>Клацніть, щоб редагувати стиль зразка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Клацніть, щоб відредагувати стилі зразків тексту</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B61BEF0D-F0BB-DE4B-95CE-6DB70DBA9567}" type="datetimeFigureOut">
              <a:rPr lang="en-US" dirty="0"/>
              <a:pPr/>
              <a:t>9/24/2024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ка назв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uk-UA"/>
              <a:t>Клацніть, щоб редагувати стиль зразка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B61BEF0D-F0BB-DE4B-95CE-6DB70DBA9567}" type="datetimeFigureOut">
              <a:rPr lang="en-US" dirty="0"/>
              <a:pPr/>
              <a:t>9/24/2024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ка назви цитат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uk-UA"/>
              <a:t>Клацніть, щоб редагувати стиль зразка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Клацніть, щоб відредагувати стилі зразків тексту</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B61BEF0D-F0BB-DE4B-95CE-6DB70DBA9567}" type="datetimeFigureOut">
              <a:rPr lang="en-US" dirty="0"/>
              <a:pPr/>
              <a:t>9/24/2024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Істина/хибніст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uk-UA"/>
              <a:t>Клацніть, щоб редагувати стиль зразка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Клацніть, щоб відредагувати стилі зразків тексту</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B61BEF0D-F0BB-DE4B-95CE-6DB70DBA9567}" type="datetimeFigureOut">
              <a:rPr lang="en-US" dirty="0"/>
              <a:pPr/>
              <a:t>9/24/2024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B61BEF0D-F0BB-DE4B-95CE-6DB70DBA9567}" type="datetimeFigureOut">
              <a:rPr lang="en-US" dirty="0"/>
              <a:pPr/>
              <a:t>9/24/2024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9/24/2024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9/24/2024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9/24/2024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B61BEF0D-F0BB-DE4B-95CE-6DB70DBA9567}" type="datetimeFigureOut">
              <a:rPr lang="en-US" dirty="0"/>
              <a:pPr/>
              <a:t>9/24/2024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B61BEF0D-F0BB-DE4B-95CE-6DB70DBA9567}" type="datetimeFigureOut">
              <a:rPr lang="en-US" dirty="0"/>
              <a:pPr/>
              <a:t>9/24/2024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9/24/2024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DF1FAB8-5F27-41B3-AE13-900092AD766C}"/>
              </a:ext>
            </a:extLst>
          </p:cNvPr>
          <p:cNvSpPr>
            <a:spLocks noGrp="1"/>
          </p:cNvSpPr>
          <p:nvPr>
            <p:ph type="ctrTitle"/>
          </p:nvPr>
        </p:nvSpPr>
        <p:spPr>
          <a:xfrm>
            <a:off x="1092107" y="1053352"/>
            <a:ext cx="8915399" cy="2262781"/>
          </a:xfrm>
        </p:spPr>
        <p:txBody>
          <a:bodyPr>
            <a:normAutofit/>
          </a:bodyPr>
          <a:lstStyle/>
          <a:p>
            <a:pPr algn="ctr"/>
            <a:r>
              <a:rPr lang="uk-UA" sz="3200" dirty="0">
                <a:latin typeface="Times New Roman" panose="02020603050405020304" pitchFamily="18" charset="0"/>
                <a:cs typeface="Times New Roman" panose="02020603050405020304" pitchFamily="18" charset="0"/>
              </a:rPr>
              <a:t>Тема 3. Особливості бізнес-планування </a:t>
            </a:r>
            <a:br>
              <a:rPr lang="uk-UA" sz="3200" dirty="0">
                <a:latin typeface="Times New Roman" panose="02020603050405020304" pitchFamily="18" charset="0"/>
                <a:cs typeface="Times New Roman" panose="02020603050405020304" pitchFamily="18" charset="0"/>
              </a:rPr>
            </a:br>
            <a:r>
              <a:rPr lang="uk-UA" sz="3200" dirty="0">
                <a:latin typeface="Times New Roman" panose="02020603050405020304" pitchFamily="18" charset="0"/>
                <a:cs typeface="Times New Roman" panose="02020603050405020304" pitchFamily="18" charset="0"/>
              </a:rPr>
              <a:t>в агробізнесі </a:t>
            </a:r>
          </a:p>
        </p:txBody>
      </p:sp>
      <p:sp>
        <p:nvSpPr>
          <p:cNvPr id="3" name="Підзаголовок 2">
            <a:extLst>
              <a:ext uri="{FF2B5EF4-FFF2-40B4-BE49-F238E27FC236}">
                <a16:creationId xmlns:a16="http://schemas.microsoft.com/office/drawing/2014/main" id="{B74FBE97-4304-4721-923F-D0A012405D5A}"/>
              </a:ext>
            </a:extLst>
          </p:cNvPr>
          <p:cNvSpPr>
            <a:spLocks noGrp="1"/>
          </p:cNvSpPr>
          <p:nvPr>
            <p:ph type="subTitle" idx="1"/>
          </p:nvPr>
        </p:nvSpPr>
        <p:spPr>
          <a:xfrm>
            <a:off x="2589213" y="3761379"/>
            <a:ext cx="8915399" cy="1126283"/>
          </a:xfrm>
        </p:spPr>
        <p:txBody>
          <a:bodyPr/>
          <a:lstStyle/>
          <a:p>
            <a:pPr marL="342900" indent="-342900">
              <a:buAutoNum type="arabicPeriod"/>
            </a:pPr>
            <a:r>
              <a:rPr lang="uk-UA" dirty="0"/>
              <a:t>Характеристика бізнес-планування та бізнес-плану</a:t>
            </a:r>
          </a:p>
          <a:p>
            <a:r>
              <a:rPr lang="uk-UA" dirty="0"/>
              <a:t>2. Методика розробки бізнес-плану</a:t>
            </a:r>
          </a:p>
        </p:txBody>
      </p:sp>
    </p:spTree>
    <p:extLst>
      <p:ext uri="{BB962C8B-B14F-4D97-AF65-F5344CB8AC3E}">
        <p14:creationId xmlns:p14="http://schemas.microsoft.com/office/powerpoint/2010/main" val="2852369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E398DE-7FA8-4985-BBEE-F40FAA91EA2B}"/>
              </a:ext>
            </a:extLst>
          </p:cNvPr>
          <p:cNvSpPr txBox="1"/>
          <p:nvPr/>
        </p:nvSpPr>
        <p:spPr>
          <a:xfrm>
            <a:off x="1481328" y="943094"/>
            <a:ext cx="9229344" cy="3785652"/>
          </a:xfrm>
          <a:prstGeom prst="rect">
            <a:avLst/>
          </a:prstGeom>
          <a:noFill/>
        </p:spPr>
        <p:txBody>
          <a:bodyPr wrap="square">
            <a:spAutoFit/>
          </a:bodyPr>
          <a:lstStyle/>
          <a:p>
            <a:pPr algn="ctr"/>
            <a:r>
              <a:rPr lang="uk-UA" sz="2400" b="1" dirty="0"/>
              <a:t>2. Методика розробки бізнес-плану</a:t>
            </a:r>
          </a:p>
          <a:p>
            <a:endParaRPr lang="uk-UA" sz="2400" b="1" dirty="0"/>
          </a:p>
          <a:p>
            <a:pPr algn="just"/>
            <a:r>
              <a:rPr lang="uk-UA" sz="2400" dirty="0"/>
              <a:t>Традиційно розглядають три основні </a:t>
            </a:r>
            <a:r>
              <a:rPr lang="uk-UA" sz="2400" b="1" dirty="0"/>
              <a:t>способи започаткування бізнесу: </a:t>
            </a:r>
          </a:p>
          <a:p>
            <a:pPr marL="342900" indent="-342900" algn="just">
              <a:buFont typeface="Wingdings" panose="05000000000000000000" pitchFamily="2" charset="2"/>
              <a:buChar char="v"/>
            </a:pPr>
            <a:r>
              <a:rPr lang="uk-UA" sz="2400" dirty="0"/>
              <a:t>створення нового підприємства «з нуля»;</a:t>
            </a:r>
          </a:p>
          <a:p>
            <a:pPr marL="342900" indent="-342900" algn="just">
              <a:buFont typeface="Wingdings" panose="05000000000000000000" pitchFamily="2" charset="2"/>
              <a:buChar char="v"/>
            </a:pPr>
            <a:r>
              <a:rPr lang="uk-UA" sz="2400" dirty="0"/>
              <a:t>придбання фірми, що вже існує; </a:t>
            </a:r>
          </a:p>
          <a:p>
            <a:pPr marL="342900" indent="-342900" algn="just">
              <a:buFont typeface="Wingdings" panose="05000000000000000000" pitchFamily="2" charset="2"/>
              <a:buChar char="v"/>
            </a:pPr>
            <a:r>
              <a:rPr lang="uk-UA" sz="2400" dirty="0"/>
              <a:t>придбання франшизи, тобто ліцензії, яка надає підприємцеві (фірмі) право на продаж (виробництво, здійснення певної діяльності) товарів чи послуг великої фірми, яка вже добре відома споживачам.</a:t>
            </a:r>
            <a:endParaRPr lang="uk-UA" sz="2400" b="1" dirty="0"/>
          </a:p>
        </p:txBody>
      </p:sp>
    </p:spTree>
    <p:extLst>
      <p:ext uri="{BB962C8B-B14F-4D97-AF65-F5344CB8AC3E}">
        <p14:creationId xmlns:p14="http://schemas.microsoft.com/office/powerpoint/2010/main" val="1520042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6543215-F68F-43CC-A304-D11527EEBD41}"/>
              </a:ext>
            </a:extLst>
          </p:cNvPr>
          <p:cNvSpPr txBox="1"/>
          <p:nvPr/>
        </p:nvSpPr>
        <p:spPr>
          <a:xfrm>
            <a:off x="1840992" y="937736"/>
            <a:ext cx="9192768" cy="2677656"/>
          </a:xfrm>
          <a:prstGeom prst="rect">
            <a:avLst/>
          </a:prstGeom>
          <a:noFill/>
        </p:spPr>
        <p:txBody>
          <a:bodyPr wrap="square">
            <a:spAutoFit/>
          </a:bodyPr>
          <a:lstStyle/>
          <a:p>
            <a:r>
              <a:rPr lang="uk-UA" sz="2400" dirty="0"/>
              <a:t>В бізнес-плануванні, як упорядкованій сукупності дій, виділяють </a:t>
            </a:r>
            <a:r>
              <a:rPr lang="uk-UA" sz="2400" b="1" dirty="0"/>
              <a:t>такі основні стадії: </a:t>
            </a:r>
          </a:p>
          <a:p>
            <a:pPr marL="342900" indent="-342900">
              <a:buFont typeface="Wingdings" panose="05000000000000000000" pitchFamily="2" charset="2"/>
              <a:buChar char="v"/>
            </a:pPr>
            <a:r>
              <a:rPr lang="uk-UA" sz="2400" dirty="0"/>
              <a:t>підготовча стадія; </a:t>
            </a:r>
          </a:p>
          <a:p>
            <a:pPr marL="342900" indent="-342900">
              <a:buFont typeface="Wingdings" panose="05000000000000000000" pitchFamily="2" charset="2"/>
              <a:buChar char="v"/>
            </a:pPr>
            <a:r>
              <a:rPr lang="uk-UA" sz="2400" dirty="0"/>
              <a:t>стадія розроблення бізнес-плану; </a:t>
            </a:r>
          </a:p>
          <a:p>
            <a:pPr marL="342900" indent="-342900">
              <a:buFont typeface="Wingdings" panose="05000000000000000000" pitchFamily="2" charset="2"/>
              <a:buChar char="v"/>
            </a:pPr>
            <a:r>
              <a:rPr lang="uk-UA" sz="2400" dirty="0"/>
              <a:t>стадія просування бізнес-плану на ринок інтелектуальної власності; </a:t>
            </a:r>
          </a:p>
          <a:p>
            <a:pPr marL="342900" indent="-342900">
              <a:buFont typeface="Wingdings" panose="05000000000000000000" pitchFamily="2" charset="2"/>
              <a:buChar char="v"/>
            </a:pPr>
            <a:r>
              <a:rPr lang="uk-UA" sz="2400" dirty="0"/>
              <a:t>стадія реалізації бізнес-плану.</a:t>
            </a:r>
          </a:p>
        </p:txBody>
      </p:sp>
    </p:spTree>
    <p:extLst>
      <p:ext uri="{BB962C8B-B14F-4D97-AF65-F5344CB8AC3E}">
        <p14:creationId xmlns:p14="http://schemas.microsoft.com/office/powerpoint/2010/main" val="28270732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48D5C2-7979-49D8-B51D-F1D70F18204C}"/>
              </a:ext>
            </a:extLst>
          </p:cNvPr>
          <p:cNvSpPr txBox="1"/>
          <p:nvPr/>
        </p:nvSpPr>
        <p:spPr>
          <a:xfrm>
            <a:off x="2353056" y="1171831"/>
            <a:ext cx="8534400" cy="3785652"/>
          </a:xfrm>
          <a:prstGeom prst="rect">
            <a:avLst/>
          </a:prstGeom>
          <a:noFill/>
        </p:spPr>
        <p:txBody>
          <a:bodyPr wrap="square">
            <a:spAutoFit/>
          </a:bodyPr>
          <a:lstStyle/>
          <a:p>
            <a:pPr algn="just"/>
            <a:r>
              <a:rPr lang="uk-UA" sz="2000" b="1" dirty="0"/>
              <a:t>Підготовча стадія</a:t>
            </a:r>
            <a:r>
              <a:rPr lang="uk-UA" sz="2000" dirty="0"/>
              <a:t>. Наявність концепції власної справи ставить перед підприємцем велику кількість цілком конкретних запитань.</a:t>
            </a:r>
          </a:p>
          <a:p>
            <a:pPr marL="342900" indent="-342900" algn="just">
              <a:buFont typeface="Wingdings" panose="05000000000000000000" pitchFamily="2" charset="2"/>
              <a:buChar char="v"/>
            </a:pPr>
            <a:r>
              <a:rPr lang="uk-UA" sz="2000" dirty="0"/>
              <a:t>Чим його бізнес відрізнятиметься від бізнесу конкурентів? </a:t>
            </a:r>
          </a:p>
          <a:p>
            <a:pPr marL="342900" indent="-342900" algn="just">
              <a:buFont typeface="Wingdings" panose="05000000000000000000" pitchFamily="2" charset="2"/>
              <a:buChar char="v"/>
            </a:pPr>
            <a:r>
              <a:rPr lang="uk-UA" sz="2000" dirty="0"/>
              <a:t>Що сприятиме або заважатиме його становленню та розвитку? </a:t>
            </a:r>
          </a:p>
          <a:p>
            <a:pPr marL="342900" indent="-342900" algn="just">
              <a:buFont typeface="Wingdings" panose="05000000000000000000" pitchFamily="2" charset="2"/>
              <a:buChar char="v"/>
            </a:pPr>
            <a:r>
              <a:rPr lang="uk-UA" sz="2000" dirty="0"/>
              <a:t>На які конкурентні переваги слід орієнтуватися? </a:t>
            </a:r>
          </a:p>
          <a:p>
            <a:pPr marL="342900" indent="-342900" algn="just">
              <a:buFont typeface="Wingdings" panose="05000000000000000000" pitchFamily="2" charset="2"/>
              <a:buChar char="v"/>
            </a:pPr>
            <a:r>
              <a:rPr lang="uk-UA" sz="2000" dirty="0"/>
              <a:t>Якими мають бути програма дій та пріоритети діяльності майбутнього бізнесу? </a:t>
            </a:r>
          </a:p>
          <a:p>
            <a:pPr algn="just"/>
            <a:endParaRPr lang="uk-UA" sz="2000" dirty="0"/>
          </a:p>
          <a:p>
            <a:pPr algn="just"/>
            <a:r>
              <a:rPr lang="uk-UA" sz="2000" dirty="0"/>
              <a:t>Отримати відповіді на них – це завдання підготовчої стадії розробки бізнес-плану.</a:t>
            </a:r>
          </a:p>
        </p:txBody>
      </p:sp>
    </p:spTree>
    <p:extLst>
      <p:ext uri="{BB962C8B-B14F-4D97-AF65-F5344CB8AC3E}">
        <p14:creationId xmlns:p14="http://schemas.microsoft.com/office/powerpoint/2010/main" val="49017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6E02DAF-4F0C-4D77-96A4-FCA21A31F217}"/>
              </a:ext>
            </a:extLst>
          </p:cNvPr>
          <p:cNvSpPr txBox="1"/>
          <p:nvPr/>
        </p:nvSpPr>
        <p:spPr>
          <a:xfrm>
            <a:off x="1450848" y="707933"/>
            <a:ext cx="10143744" cy="5909310"/>
          </a:xfrm>
          <a:prstGeom prst="rect">
            <a:avLst/>
          </a:prstGeom>
          <a:noFill/>
        </p:spPr>
        <p:txBody>
          <a:bodyPr wrap="square">
            <a:spAutoFit/>
          </a:bodyPr>
          <a:lstStyle/>
          <a:p>
            <a:pPr algn="just"/>
            <a:r>
              <a:rPr lang="uk-UA" b="1" dirty="0"/>
              <a:t>На підготовчій стадії: </a:t>
            </a:r>
          </a:p>
          <a:p>
            <a:pPr algn="just"/>
            <a:r>
              <a:rPr lang="uk-UA" dirty="0"/>
              <a:t>збирається та аналізується маркетингова, виробнича, фінансова та загальноекономічна інформація про майбутній бізнес (процес формування інформаційного поля бізнес-плану). </a:t>
            </a:r>
          </a:p>
          <a:p>
            <a:pPr algn="just"/>
            <a:r>
              <a:rPr lang="uk-UA" dirty="0"/>
              <a:t>Що більше інформації буде зібрано, то більш обґрунтованими будуть наступні розрахунки; з’ясовуються сприятливі можливості та загрози розвитку бізнесу в зовнішньому середовищі. </a:t>
            </a:r>
          </a:p>
          <a:p>
            <a:pPr algn="just"/>
            <a:r>
              <a:rPr lang="uk-UA" dirty="0"/>
              <a:t>Для вивчення </a:t>
            </a:r>
            <a:r>
              <a:rPr lang="uk-UA" b="1" dirty="0"/>
              <a:t>факторів зовнішнього середовища всю їх сукупність, як правило, поділяють на такі групи: </a:t>
            </a:r>
          </a:p>
          <a:p>
            <a:pPr marL="285750" indent="-285750" algn="just">
              <a:buFont typeface="Wingdings" panose="05000000000000000000" pitchFamily="2" charset="2"/>
              <a:buChar char="v"/>
            </a:pPr>
            <a:r>
              <a:rPr lang="uk-UA" dirty="0"/>
              <a:t>загальноекономічні фактори; </a:t>
            </a:r>
          </a:p>
          <a:p>
            <a:pPr marL="285750" indent="-285750" algn="just">
              <a:buFont typeface="Wingdings" panose="05000000000000000000" pitchFamily="2" charset="2"/>
              <a:buChar char="v"/>
            </a:pPr>
            <a:r>
              <a:rPr lang="uk-UA" dirty="0"/>
              <a:t>галузеві фактори; </a:t>
            </a:r>
          </a:p>
          <a:p>
            <a:pPr marL="285750" indent="-285750" algn="just">
              <a:buFont typeface="Wingdings" panose="05000000000000000000" pitchFamily="2" charset="2"/>
              <a:buChar char="v"/>
            </a:pPr>
            <a:r>
              <a:rPr lang="uk-UA" dirty="0"/>
              <a:t>конкуренти;</a:t>
            </a:r>
          </a:p>
          <a:p>
            <a:pPr marL="285750" indent="-285750" algn="just">
              <a:buFont typeface="Wingdings" panose="05000000000000000000" pitchFamily="2" charset="2"/>
              <a:buChar char="v"/>
            </a:pPr>
            <a:r>
              <a:rPr lang="uk-UA" dirty="0"/>
              <a:t>оцінка сильних та слабких сторін фірми. </a:t>
            </a:r>
          </a:p>
          <a:p>
            <a:pPr algn="just"/>
            <a:r>
              <a:rPr lang="uk-UA" b="1" dirty="0"/>
              <a:t>Сильні сторони фірми </a:t>
            </a:r>
            <a:r>
              <a:rPr lang="uk-UA" dirty="0"/>
              <a:t>– це її особливі, унікальні або принаймні оригінальні способи конкурентної боротьби. </a:t>
            </a:r>
          </a:p>
          <a:p>
            <a:pPr algn="just"/>
            <a:r>
              <a:rPr lang="uk-UA" b="1" dirty="0"/>
              <a:t>Слабкі сторони </a:t>
            </a:r>
            <a:r>
              <a:rPr lang="uk-UA" dirty="0"/>
              <a:t>– це те, в чому фірма відстає від конкурентів. </a:t>
            </a:r>
          </a:p>
          <a:p>
            <a:pPr algn="just"/>
            <a:r>
              <a:rPr lang="uk-UA" dirty="0"/>
              <a:t>На цій стадії </a:t>
            </a:r>
            <a:r>
              <a:rPr lang="uk-UA" dirty="0" err="1"/>
              <a:t>формулюється</a:t>
            </a:r>
            <a:r>
              <a:rPr lang="uk-UA" dirty="0"/>
              <a:t> місія фірми, тобто головне призначення, специфічна роль, особливий шлях у бізнесі, що відрізнятимуть її від конкурентів; визначаються конкретні цілі діяльності фірми, тобто чітко виділяється те, чого фірма хоче досягти за певний проміжок часу; аналізуються стратегічні альтернативи та вибирається стратегія діяльності фірми. </a:t>
            </a:r>
          </a:p>
        </p:txBody>
      </p:sp>
    </p:spTree>
    <p:extLst>
      <p:ext uri="{BB962C8B-B14F-4D97-AF65-F5344CB8AC3E}">
        <p14:creationId xmlns:p14="http://schemas.microsoft.com/office/powerpoint/2010/main" val="2674474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190599-9E22-432A-B704-2BB0C3238228}"/>
              </a:ext>
            </a:extLst>
          </p:cNvPr>
          <p:cNvSpPr txBox="1"/>
          <p:nvPr/>
        </p:nvSpPr>
        <p:spPr>
          <a:xfrm>
            <a:off x="1749552" y="996756"/>
            <a:ext cx="8692896" cy="4708981"/>
          </a:xfrm>
          <a:prstGeom prst="rect">
            <a:avLst/>
          </a:prstGeom>
          <a:noFill/>
        </p:spPr>
        <p:txBody>
          <a:bodyPr wrap="square">
            <a:spAutoFit/>
          </a:bodyPr>
          <a:lstStyle/>
          <a:p>
            <a:pPr algn="just"/>
            <a:r>
              <a:rPr lang="uk-UA" sz="2000" b="1" dirty="0"/>
              <a:t>Початком стадії просування бізнес-плану </a:t>
            </a:r>
            <a:r>
              <a:rPr lang="uk-UA" sz="2000" dirty="0"/>
              <a:t>на ринок інтелектуальної власності є організація та проведення презентації бізнес-плану, яка передбачає ознайомлення потенційних інвесторів і партнерів з сутністю підприємницького проекту. Презентація бізнес-плану може здійснюватися у різних формах. У багатьох випадках практикується розсилання бізнес-плану потенційним інвесторам з проханням ознайомитися з матеріалом і повідомити підприємство про свої враження та побажання. </a:t>
            </a:r>
          </a:p>
          <a:p>
            <a:pPr algn="just"/>
            <a:r>
              <a:rPr lang="uk-UA" sz="2000" dirty="0"/>
              <a:t>Після презентації </a:t>
            </a:r>
            <a:r>
              <a:rPr lang="uk-UA" sz="2000" dirty="0" err="1"/>
              <a:t>бізнесплану</a:t>
            </a:r>
            <a:r>
              <a:rPr lang="uk-UA" sz="2000" dirty="0"/>
              <a:t> зовнішні інвестори проводять його аудит, який завершується прийняттям або відхиленням рішення про інвестування. Своє рішення про інвестування проекту потенційні інвестори і партнери повідомляють замовнику на переговорах, за результатами яких можуть бути внесені відповідні коригування до бізнес-плану</a:t>
            </a:r>
          </a:p>
        </p:txBody>
      </p:sp>
    </p:spTree>
    <p:extLst>
      <p:ext uri="{BB962C8B-B14F-4D97-AF65-F5344CB8AC3E}">
        <p14:creationId xmlns:p14="http://schemas.microsoft.com/office/powerpoint/2010/main" val="26000606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36252FA-6CC7-4059-909C-DD3EC3E9D8AD}"/>
              </a:ext>
            </a:extLst>
          </p:cNvPr>
          <p:cNvSpPr txBox="1"/>
          <p:nvPr/>
        </p:nvSpPr>
        <p:spPr>
          <a:xfrm>
            <a:off x="2304288" y="879223"/>
            <a:ext cx="7888224" cy="2862322"/>
          </a:xfrm>
          <a:prstGeom prst="rect">
            <a:avLst/>
          </a:prstGeom>
          <a:noFill/>
        </p:spPr>
        <p:txBody>
          <a:bodyPr wrap="square">
            <a:spAutoFit/>
          </a:bodyPr>
          <a:lstStyle/>
          <a:p>
            <a:pPr algn="just"/>
            <a:r>
              <a:rPr lang="uk-UA" sz="2000" b="1" dirty="0"/>
              <a:t>Стадія реалізації бізнес-плану </a:t>
            </a:r>
            <a:r>
              <a:rPr lang="uk-UA" sz="2000" dirty="0"/>
              <a:t>охоплює період від прийняття рішення про інвестування проекту до практичної його реалізації, включаючи комерційне виробництво. </a:t>
            </a:r>
            <a:r>
              <a:rPr lang="uk-UA" sz="2000" b="1" dirty="0"/>
              <a:t>Завершується реалізація бізнес-плану </a:t>
            </a:r>
            <a:r>
              <a:rPr lang="uk-UA" sz="2000" dirty="0"/>
              <a:t>оцінкою і аналізом відповідності поставлених і досягнутих в процесі бізнес-планування цілей. Для практичної реалізації бізнес-планування важливо дотримуватися принципів гнучкості, безперервності, багатоваріантності, участі, адекватності тощо.</a:t>
            </a:r>
          </a:p>
        </p:txBody>
      </p:sp>
    </p:spTree>
    <p:extLst>
      <p:ext uri="{BB962C8B-B14F-4D97-AF65-F5344CB8AC3E}">
        <p14:creationId xmlns:p14="http://schemas.microsoft.com/office/powerpoint/2010/main" val="7294021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7B8C6AD-434A-47F1-9921-B06DDA1D06E3}"/>
              </a:ext>
            </a:extLst>
          </p:cNvPr>
          <p:cNvSpPr txBox="1"/>
          <p:nvPr/>
        </p:nvSpPr>
        <p:spPr>
          <a:xfrm>
            <a:off x="7132320" y="998064"/>
            <a:ext cx="4437888" cy="3170099"/>
          </a:xfrm>
          <a:prstGeom prst="rect">
            <a:avLst/>
          </a:prstGeom>
          <a:noFill/>
        </p:spPr>
        <p:txBody>
          <a:bodyPr wrap="square">
            <a:spAutoFit/>
          </a:bodyPr>
          <a:lstStyle/>
          <a:p>
            <a:r>
              <a:rPr lang="uk-UA" sz="2000" dirty="0"/>
              <a:t>Наявність багатьох чинників, які впливають на зміст, структуру та обсяги бізнес-плану унеможливлюють існування певної стандартної, універсальної форми бізнес-плану.</a:t>
            </a:r>
          </a:p>
          <a:p>
            <a:endParaRPr lang="uk-UA" sz="2000" b="1" dirty="0"/>
          </a:p>
          <a:p>
            <a:endParaRPr lang="uk-UA" sz="2000" dirty="0"/>
          </a:p>
          <a:p>
            <a:endParaRPr lang="uk-UA" sz="2000" dirty="0"/>
          </a:p>
        </p:txBody>
      </p:sp>
      <p:pic>
        <p:nvPicPr>
          <p:cNvPr id="5" name="Рисунок 4">
            <a:extLst>
              <a:ext uri="{FF2B5EF4-FFF2-40B4-BE49-F238E27FC236}">
                <a16:creationId xmlns:a16="http://schemas.microsoft.com/office/drawing/2014/main" id="{AD2D689E-CA5B-4158-BC34-FD7B3C21277F}"/>
              </a:ext>
            </a:extLst>
          </p:cNvPr>
          <p:cNvPicPr>
            <a:picLocks noChangeAspect="1"/>
          </p:cNvPicPr>
          <p:nvPr/>
        </p:nvPicPr>
        <p:blipFill rotWithShape="1">
          <a:blip r:embed="rId2"/>
          <a:srcRect l="32302" t="27377" r="39096" b="7911"/>
          <a:stretch/>
        </p:blipFill>
        <p:spPr>
          <a:xfrm>
            <a:off x="1719071" y="998064"/>
            <a:ext cx="4669537" cy="5415121"/>
          </a:xfrm>
          <a:prstGeom prst="rect">
            <a:avLst/>
          </a:prstGeom>
        </p:spPr>
      </p:pic>
      <p:sp>
        <p:nvSpPr>
          <p:cNvPr id="7" name="TextBox 6">
            <a:extLst>
              <a:ext uri="{FF2B5EF4-FFF2-40B4-BE49-F238E27FC236}">
                <a16:creationId xmlns:a16="http://schemas.microsoft.com/office/drawing/2014/main" id="{7EB74516-0D26-4CD8-91CA-EE7B1895D6DD}"/>
              </a:ext>
            </a:extLst>
          </p:cNvPr>
          <p:cNvSpPr txBox="1"/>
          <p:nvPr/>
        </p:nvSpPr>
        <p:spPr>
          <a:xfrm>
            <a:off x="1658112" y="284484"/>
            <a:ext cx="6096000" cy="646331"/>
          </a:xfrm>
          <a:prstGeom prst="rect">
            <a:avLst/>
          </a:prstGeom>
          <a:noFill/>
        </p:spPr>
        <p:txBody>
          <a:bodyPr wrap="square">
            <a:spAutoFit/>
          </a:bodyPr>
          <a:lstStyle/>
          <a:p>
            <a:endParaRPr lang="uk-UA" sz="1800" b="1" dirty="0"/>
          </a:p>
          <a:p>
            <a:r>
              <a:rPr lang="uk-UA" sz="1800" b="1" dirty="0"/>
              <a:t>Існує декілька стандартів бізнес-планування.</a:t>
            </a:r>
          </a:p>
        </p:txBody>
      </p:sp>
    </p:spTree>
    <p:extLst>
      <p:ext uri="{BB962C8B-B14F-4D97-AF65-F5344CB8AC3E}">
        <p14:creationId xmlns:p14="http://schemas.microsoft.com/office/powerpoint/2010/main" val="14008472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7B037AD-258D-4B38-8C13-10FD3CAFEFB1}"/>
              </a:ext>
            </a:extLst>
          </p:cNvPr>
          <p:cNvSpPr txBox="1"/>
          <p:nvPr/>
        </p:nvSpPr>
        <p:spPr>
          <a:xfrm>
            <a:off x="2926080" y="1058686"/>
            <a:ext cx="6096000" cy="3416320"/>
          </a:xfrm>
          <a:prstGeom prst="rect">
            <a:avLst/>
          </a:prstGeom>
          <a:noFill/>
        </p:spPr>
        <p:txBody>
          <a:bodyPr wrap="square">
            <a:spAutoFit/>
          </a:bodyPr>
          <a:lstStyle/>
          <a:p>
            <a:r>
              <a:rPr lang="uk-UA" sz="2400" b="1" dirty="0"/>
              <a:t>Стандарти бізнесу-планування ЄБРР</a:t>
            </a:r>
            <a:r>
              <a:rPr lang="uk-UA" sz="2400" dirty="0"/>
              <a:t>: </a:t>
            </a:r>
          </a:p>
          <a:p>
            <a:pPr marL="457200" indent="-457200">
              <a:buAutoNum type="arabicPeriod"/>
            </a:pPr>
            <a:r>
              <a:rPr lang="uk-UA" sz="2400" dirty="0"/>
              <a:t>Титульний аркуш. </a:t>
            </a:r>
          </a:p>
          <a:p>
            <a:pPr marL="457200" indent="-457200">
              <a:buAutoNum type="arabicPeriod"/>
            </a:pPr>
            <a:r>
              <a:rPr lang="uk-UA" sz="2400" dirty="0"/>
              <a:t>Меморандум про конфіденційність. </a:t>
            </a:r>
          </a:p>
          <a:p>
            <a:pPr marL="457200" indent="-457200">
              <a:buAutoNum type="arabicPeriod"/>
            </a:pPr>
            <a:r>
              <a:rPr lang="uk-UA" sz="2400" dirty="0"/>
              <a:t>Резюме. </a:t>
            </a:r>
          </a:p>
          <a:p>
            <a:pPr marL="457200" indent="-457200">
              <a:buAutoNum type="arabicPeriod"/>
            </a:pPr>
            <a:r>
              <a:rPr lang="uk-UA" sz="2400" dirty="0"/>
              <a:t>Підприємство. </a:t>
            </a:r>
          </a:p>
          <a:p>
            <a:pPr marL="457200" indent="-457200">
              <a:buAutoNum type="arabicPeriod"/>
            </a:pPr>
            <a:r>
              <a:rPr lang="uk-UA" sz="2400" dirty="0"/>
              <a:t>Проект. </a:t>
            </a:r>
          </a:p>
          <a:p>
            <a:pPr marL="457200" indent="-457200">
              <a:buAutoNum type="arabicPeriod"/>
            </a:pPr>
            <a:r>
              <a:rPr lang="uk-UA" sz="2400" dirty="0"/>
              <a:t>Фінансування.</a:t>
            </a:r>
          </a:p>
          <a:p>
            <a:pPr marL="457200" indent="-457200">
              <a:buAutoNum type="arabicPeriod"/>
            </a:pPr>
            <a:r>
              <a:rPr lang="uk-UA" sz="2400" dirty="0"/>
              <a:t>Додатки.</a:t>
            </a:r>
          </a:p>
        </p:txBody>
      </p:sp>
    </p:spTree>
    <p:extLst>
      <p:ext uri="{BB962C8B-B14F-4D97-AF65-F5344CB8AC3E}">
        <p14:creationId xmlns:p14="http://schemas.microsoft.com/office/powerpoint/2010/main" val="35907754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B916DB8-AD66-441A-B707-4521D7B6A481}"/>
              </a:ext>
            </a:extLst>
          </p:cNvPr>
          <p:cNvSpPr txBox="1"/>
          <p:nvPr/>
        </p:nvSpPr>
        <p:spPr>
          <a:xfrm>
            <a:off x="2048256" y="489079"/>
            <a:ext cx="9009888" cy="5262979"/>
          </a:xfrm>
          <a:prstGeom prst="rect">
            <a:avLst/>
          </a:prstGeom>
          <a:noFill/>
        </p:spPr>
        <p:txBody>
          <a:bodyPr wrap="square">
            <a:spAutoFit/>
          </a:bodyPr>
          <a:lstStyle/>
          <a:p>
            <a:r>
              <a:rPr lang="uk-UA" sz="2400" b="1" dirty="0"/>
              <a:t>Стандарти бізнесу-планування </a:t>
            </a:r>
            <a:r>
              <a:rPr lang="en-GB" sz="2400" b="1" dirty="0"/>
              <a:t>UNIDO: </a:t>
            </a:r>
            <a:endParaRPr lang="uk-UA" sz="2400" b="1" dirty="0"/>
          </a:p>
          <a:p>
            <a:pPr marL="457200" indent="-457200">
              <a:buAutoNum type="arabicPeriod"/>
            </a:pPr>
            <a:r>
              <a:rPr lang="uk-UA" sz="2400" dirty="0"/>
              <a:t>Резюме дослідження.</a:t>
            </a:r>
          </a:p>
          <a:p>
            <a:pPr marL="457200" indent="-457200">
              <a:buAutoNum type="arabicPeriod"/>
            </a:pPr>
            <a:r>
              <a:rPr lang="uk-UA" sz="2400" dirty="0"/>
              <a:t>Передісторія та основна ідея проекту.</a:t>
            </a:r>
          </a:p>
          <a:p>
            <a:pPr marL="457200" indent="-457200">
              <a:buAutoNum type="arabicPeriod"/>
            </a:pPr>
            <a:r>
              <a:rPr lang="uk-UA" sz="2400" dirty="0"/>
              <a:t>Аналіз ринку та стратегія маркетингу. </a:t>
            </a:r>
          </a:p>
          <a:p>
            <a:pPr marL="457200" indent="-457200">
              <a:buAutoNum type="arabicPeriod"/>
            </a:pPr>
            <a:r>
              <a:rPr lang="uk-UA" sz="2400" dirty="0"/>
              <a:t>Сировина та матеріали. </a:t>
            </a:r>
          </a:p>
          <a:p>
            <a:pPr marL="457200" indent="-457200">
              <a:buAutoNum type="arabicPeriod"/>
            </a:pPr>
            <a:r>
              <a:rPr lang="uk-UA" sz="2400" dirty="0"/>
              <a:t>Місце здійснення, будівельний майданчик й екологічна оцінка. </a:t>
            </a:r>
          </a:p>
          <a:p>
            <a:pPr marL="457200" indent="-457200">
              <a:buAutoNum type="arabicPeriod"/>
            </a:pPr>
            <a:r>
              <a:rPr lang="uk-UA" sz="2400" dirty="0"/>
              <a:t>Інженерне проектування та технологія. </a:t>
            </a:r>
          </a:p>
          <a:p>
            <a:pPr marL="457200" indent="-457200">
              <a:buAutoNum type="arabicPeriod"/>
            </a:pPr>
            <a:r>
              <a:rPr lang="uk-UA" sz="2400" dirty="0"/>
              <a:t>Організація виробництва та накладні витрати. 7. Трудові ресурси. </a:t>
            </a:r>
          </a:p>
          <a:p>
            <a:pPr marL="457200" indent="-457200">
              <a:buAutoNum type="arabicPeriod"/>
            </a:pPr>
            <a:r>
              <a:rPr lang="uk-UA" sz="2400" dirty="0"/>
              <a:t>Планування та кошторисна вартість робіт за проектом. </a:t>
            </a:r>
          </a:p>
          <a:p>
            <a:pPr marL="457200" indent="-457200">
              <a:buAutoNum type="arabicPeriod"/>
            </a:pPr>
            <a:r>
              <a:rPr lang="uk-UA" sz="2400" dirty="0"/>
              <a:t>Фінансова оцінка. </a:t>
            </a:r>
          </a:p>
          <a:p>
            <a:pPr marL="457200" indent="-457200">
              <a:buAutoNum type="arabicPeriod"/>
            </a:pPr>
            <a:r>
              <a:rPr lang="uk-UA" sz="2400" dirty="0"/>
              <a:t>Економічний аналіз прибутків і витрат. </a:t>
            </a:r>
          </a:p>
        </p:txBody>
      </p:sp>
    </p:spTree>
    <p:extLst>
      <p:ext uri="{BB962C8B-B14F-4D97-AF65-F5344CB8AC3E}">
        <p14:creationId xmlns:p14="http://schemas.microsoft.com/office/powerpoint/2010/main" val="33716577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589A0D-7463-420A-B13F-8B85BDCE925A}"/>
              </a:ext>
            </a:extLst>
          </p:cNvPr>
          <p:cNvSpPr txBox="1"/>
          <p:nvPr/>
        </p:nvSpPr>
        <p:spPr>
          <a:xfrm>
            <a:off x="2072640" y="892892"/>
            <a:ext cx="8193024" cy="4247317"/>
          </a:xfrm>
          <a:prstGeom prst="rect">
            <a:avLst/>
          </a:prstGeom>
          <a:noFill/>
        </p:spPr>
        <p:txBody>
          <a:bodyPr wrap="square">
            <a:spAutoFit/>
          </a:bodyPr>
          <a:lstStyle/>
          <a:p>
            <a:pPr algn="just"/>
            <a:r>
              <a:rPr lang="uk-UA" b="1" dirty="0"/>
              <a:t>Розділ 1. Оглядовий розділ (Резюме) </a:t>
            </a:r>
          </a:p>
          <a:p>
            <a:pPr algn="just"/>
            <a:r>
              <a:rPr lang="uk-UA" dirty="0"/>
              <a:t>Вміщує резюме бізнес плану. Резюме доцільно складати на останньому етапі розробки бізнес-плану, оскільки саме в ньому </a:t>
            </a:r>
          </a:p>
          <a:p>
            <a:pPr algn="just"/>
            <a:r>
              <a:rPr lang="uk-UA" dirty="0"/>
              <a:t>стисло викладається мета бізнес-плану, характер підприємницької діяльності, вказуються ринкові можливості, склад управлінської команди, потенційні інвестори, фінансові прогнози, очікувані результати тощо. Складає декілька сторінок (2-3). </a:t>
            </a:r>
          </a:p>
          <a:p>
            <a:pPr algn="just"/>
            <a:endParaRPr lang="uk-UA" dirty="0"/>
          </a:p>
          <a:p>
            <a:pPr algn="just"/>
            <a:r>
              <a:rPr lang="uk-UA" dirty="0"/>
              <a:t>У разі потреби (можливості) залучення іноземних інвесторів, резюме складається як українською, так і англійською мовами. У резюме також відображається ступінь конфіденційності викладеної в бізнес-плані інформації. </a:t>
            </a:r>
          </a:p>
          <a:p>
            <a:pPr algn="just"/>
            <a:r>
              <a:rPr lang="uk-UA" b="1" dirty="0"/>
              <a:t>Від чіткості викладення цієї інформації буде залежати початкове ставлення офіційних осіб до фінансового забезпечення проекту і позитивне вирішення питання щодо сутності справи. </a:t>
            </a:r>
          </a:p>
        </p:txBody>
      </p:sp>
    </p:spTree>
    <p:extLst>
      <p:ext uri="{BB962C8B-B14F-4D97-AF65-F5344CB8AC3E}">
        <p14:creationId xmlns:p14="http://schemas.microsoft.com/office/powerpoint/2010/main" val="2152332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97402D3-139A-4D7E-8214-05BFFF9F04A1}"/>
              </a:ext>
            </a:extLst>
          </p:cNvPr>
          <p:cNvSpPr txBox="1"/>
          <p:nvPr/>
        </p:nvSpPr>
        <p:spPr>
          <a:xfrm>
            <a:off x="2292096" y="780211"/>
            <a:ext cx="8449056" cy="3785652"/>
          </a:xfrm>
          <a:prstGeom prst="rect">
            <a:avLst/>
          </a:prstGeom>
          <a:noFill/>
        </p:spPr>
        <p:txBody>
          <a:bodyPr wrap="square">
            <a:spAutoFit/>
          </a:bodyPr>
          <a:lstStyle/>
          <a:p>
            <a:pPr marL="342900" indent="-342900" algn="ctr">
              <a:buAutoNum type="arabicPeriod"/>
            </a:pPr>
            <a:r>
              <a:rPr lang="uk-UA" sz="2400" b="1" dirty="0"/>
              <a:t>Характеристика бізнес-планування та </a:t>
            </a:r>
            <a:br>
              <a:rPr lang="uk-UA" sz="2400" b="1" dirty="0"/>
            </a:br>
            <a:r>
              <a:rPr lang="uk-UA" sz="2400" b="1" dirty="0"/>
              <a:t>бізнес-плану</a:t>
            </a:r>
          </a:p>
          <a:p>
            <a:pPr marL="342900" indent="-342900" algn="ctr">
              <a:buAutoNum type="arabicPeriod"/>
            </a:pPr>
            <a:endParaRPr lang="uk-UA" sz="2400" b="1" dirty="0"/>
          </a:p>
          <a:p>
            <a:pPr algn="just"/>
            <a:r>
              <a:rPr lang="uk-UA" sz="2400" b="1" dirty="0"/>
              <a:t>Бізнес-план</a:t>
            </a:r>
            <a:r>
              <a:rPr lang="uk-UA" sz="2400" dirty="0"/>
              <a:t> – це письмовий документ, в якому викладено сутність та опис визначеної бізнес-ідеї, шляхи й засоби її реалізації та охарактеризовано ринкові, виробничі, організаційні та фінансові аспекти майбутнього бізнесу, ризики та прибутковість, пов’язані з її впровадженням, а також особливості управління ним.</a:t>
            </a:r>
            <a:endParaRPr lang="uk-UA" sz="2400" b="1" dirty="0"/>
          </a:p>
        </p:txBody>
      </p:sp>
    </p:spTree>
    <p:extLst>
      <p:ext uri="{BB962C8B-B14F-4D97-AF65-F5344CB8AC3E}">
        <p14:creationId xmlns:p14="http://schemas.microsoft.com/office/powerpoint/2010/main" val="6595664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BD83992-A360-4F02-843F-8A840E6DC42A}"/>
              </a:ext>
            </a:extLst>
          </p:cNvPr>
          <p:cNvSpPr txBox="1"/>
          <p:nvPr/>
        </p:nvSpPr>
        <p:spPr>
          <a:xfrm>
            <a:off x="3108960" y="1120676"/>
            <a:ext cx="6851904" cy="3785652"/>
          </a:xfrm>
          <a:prstGeom prst="rect">
            <a:avLst/>
          </a:prstGeom>
          <a:noFill/>
        </p:spPr>
        <p:txBody>
          <a:bodyPr wrap="square">
            <a:spAutoFit/>
          </a:bodyPr>
          <a:lstStyle/>
          <a:p>
            <a:r>
              <a:rPr lang="uk-UA" sz="2000" b="1" dirty="0"/>
              <a:t>Розділ 2. Загальні відомості про компанію</a:t>
            </a:r>
          </a:p>
          <a:p>
            <a:r>
              <a:rPr lang="uk-UA" sz="2000" dirty="0"/>
              <a:t>У цьому розділі необхідно охарактеризувати підприємство, звернувши увагу на його відмінності від інших компаній, присутніх на ринку, а саме: </a:t>
            </a:r>
          </a:p>
          <a:p>
            <a:pPr marL="285750" indent="-285750">
              <a:buFont typeface="Wingdings" panose="05000000000000000000" pitchFamily="2" charset="2"/>
              <a:buChar char="v"/>
            </a:pPr>
            <a:r>
              <a:rPr lang="uk-UA" sz="2000" dirty="0"/>
              <a:t>коротка історія підприємства; </a:t>
            </a:r>
          </a:p>
          <a:p>
            <a:pPr marL="285750" indent="-285750">
              <a:buFont typeface="Wingdings" panose="05000000000000000000" pitchFamily="2" charset="2"/>
              <a:buChar char="v"/>
            </a:pPr>
            <a:r>
              <a:rPr lang="uk-UA" sz="2000" dirty="0"/>
              <a:t>специфіка роботи компанії; </a:t>
            </a:r>
          </a:p>
          <a:p>
            <a:pPr marL="285750" indent="-285750">
              <a:buFont typeface="Wingdings" panose="05000000000000000000" pitchFamily="2" charset="2"/>
              <a:buChar char="v"/>
            </a:pPr>
            <a:r>
              <a:rPr lang="uk-UA" sz="2000" dirty="0"/>
              <a:t>видатні професійні досягнення; </a:t>
            </a:r>
          </a:p>
          <a:p>
            <a:pPr marL="285750" indent="-285750">
              <a:buFont typeface="Wingdings" panose="05000000000000000000" pitchFamily="2" charset="2"/>
              <a:buChar char="v"/>
            </a:pPr>
            <a:r>
              <a:rPr lang="uk-UA" sz="2000" dirty="0"/>
              <a:t>поточні показники діяльності компанії; </a:t>
            </a:r>
          </a:p>
          <a:p>
            <a:pPr marL="285750" indent="-285750">
              <a:buFont typeface="Wingdings" panose="05000000000000000000" pitchFamily="2" charset="2"/>
              <a:buChar char="v"/>
            </a:pPr>
            <a:r>
              <a:rPr lang="uk-UA" sz="2000" dirty="0"/>
              <a:t>аналіз цільового ринку; </a:t>
            </a:r>
          </a:p>
          <a:p>
            <a:pPr marL="285750" indent="-285750">
              <a:buFont typeface="Wingdings" panose="05000000000000000000" pitchFamily="2" charset="2"/>
              <a:buChar char="v"/>
            </a:pPr>
            <a:r>
              <a:rPr lang="uk-UA" sz="2000" dirty="0"/>
              <a:t>маркетингова стратегія; </a:t>
            </a:r>
          </a:p>
          <a:p>
            <a:pPr marL="285750" indent="-285750">
              <a:buFont typeface="Wingdings" panose="05000000000000000000" pitchFamily="2" charset="2"/>
              <a:buChar char="v"/>
            </a:pPr>
            <a:r>
              <a:rPr lang="uk-UA" sz="2000" dirty="0"/>
              <a:t>кадрова політика; </a:t>
            </a:r>
          </a:p>
          <a:p>
            <a:pPr marL="285750" indent="-285750">
              <a:buFont typeface="Wingdings" panose="05000000000000000000" pitchFamily="2" charset="2"/>
              <a:buChar char="v"/>
            </a:pPr>
            <a:r>
              <a:rPr lang="uk-UA" sz="2000" dirty="0"/>
              <a:t>фінансове становище.</a:t>
            </a:r>
          </a:p>
        </p:txBody>
      </p:sp>
    </p:spTree>
    <p:extLst>
      <p:ext uri="{BB962C8B-B14F-4D97-AF65-F5344CB8AC3E}">
        <p14:creationId xmlns:p14="http://schemas.microsoft.com/office/powerpoint/2010/main" val="19195644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091BD5E-0AFD-4293-BD2B-B15106A3D934}"/>
              </a:ext>
            </a:extLst>
          </p:cNvPr>
          <p:cNvSpPr txBox="1"/>
          <p:nvPr/>
        </p:nvSpPr>
        <p:spPr>
          <a:xfrm>
            <a:off x="2596896" y="690985"/>
            <a:ext cx="7278624" cy="4708981"/>
          </a:xfrm>
          <a:prstGeom prst="rect">
            <a:avLst/>
          </a:prstGeom>
          <a:noFill/>
        </p:spPr>
        <p:txBody>
          <a:bodyPr wrap="square">
            <a:spAutoFit/>
          </a:bodyPr>
          <a:lstStyle/>
          <a:p>
            <a:pPr algn="just"/>
            <a:r>
              <a:rPr lang="uk-UA" sz="2000" b="1" dirty="0"/>
              <a:t>Розділ 3. Впроваджуваний бізнес-проект або продукт </a:t>
            </a:r>
          </a:p>
          <a:p>
            <a:pPr algn="just"/>
            <a:r>
              <a:rPr lang="uk-UA" sz="2000" dirty="0"/>
              <a:t>В цьому розділі приводиться детальна характеристика продукції або послуг, яка виробляється підприємством, проводиться її порівняння з продукцією конкурентів, аналізуються плани розвитку виробництва: </a:t>
            </a:r>
          </a:p>
          <a:p>
            <a:pPr marL="342900" indent="-342900" algn="just">
              <a:buFont typeface="Wingdings" panose="05000000000000000000" pitchFamily="2" charset="2"/>
              <a:buChar char="v"/>
            </a:pPr>
            <a:r>
              <a:rPr lang="uk-UA" sz="2000" dirty="0"/>
              <a:t>докладний опис і обґрунтування актуальності впровадження даного проекту/продукту; </a:t>
            </a:r>
          </a:p>
          <a:p>
            <a:pPr marL="342900" indent="-342900" algn="just">
              <a:buFont typeface="Wingdings" panose="05000000000000000000" pitchFamily="2" charset="2"/>
              <a:buChar char="v"/>
            </a:pPr>
            <a:r>
              <a:rPr lang="uk-UA" sz="2000" dirty="0"/>
              <a:t>опис виробничого процесу;</a:t>
            </a:r>
          </a:p>
          <a:p>
            <a:pPr marL="342900" indent="-342900" algn="just">
              <a:buFont typeface="Wingdings" panose="05000000000000000000" pitchFamily="2" charset="2"/>
              <a:buChar char="v"/>
            </a:pPr>
            <a:r>
              <a:rPr lang="uk-UA" sz="2000" dirty="0"/>
              <a:t>дані попередніх маркетингових досліджень (аналіз цільового ринку, конкурентного середовища, вибір маркетингової стратегії тощо); </a:t>
            </a:r>
          </a:p>
          <a:p>
            <a:pPr marL="342900" indent="-342900" algn="just">
              <a:buFont typeface="Wingdings" panose="05000000000000000000" pitchFamily="2" charset="2"/>
              <a:buChar char="v"/>
            </a:pPr>
            <a:r>
              <a:rPr lang="uk-UA" sz="2000" dirty="0"/>
              <a:t>експертна фінансова оцінка; </a:t>
            </a:r>
          </a:p>
          <a:p>
            <a:pPr marL="342900" indent="-342900" algn="just">
              <a:buFont typeface="Wingdings" panose="05000000000000000000" pitchFamily="2" charset="2"/>
              <a:buChar char="v"/>
            </a:pPr>
            <a:r>
              <a:rPr lang="uk-UA" sz="2000" dirty="0"/>
              <a:t>аналіз можливих ризиків; </a:t>
            </a:r>
          </a:p>
          <a:p>
            <a:pPr marL="342900" indent="-342900" algn="just">
              <a:buFont typeface="Wingdings" panose="05000000000000000000" pitchFamily="2" charset="2"/>
              <a:buChar char="v"/>
            </a:pPr>
            <a:r>
              <a:rPr lang="uk-UA" sz="2000" dirty="0"/>
              <a:t>очікуваний успіх і прибуток від впровадження проекту/продукту.</a:t>
            </a:r>
          </a:p>
        </p:txBody>
      </p:sp>
    </p:spTree>
    <p:extLst>
      <p:ext uri="{BB962C8B-B14F-4D97-AF65-F5344CB8AC3E}">
        <p14:creationId xmlns:p14="http://schemas.microsoft.com/office/powerpoint/2010/main" val="32496887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01BE701-E2B8-4F8C-A68E-ECDB84AE9513}"/>
              </a:ext>
            </a:extLst>
          </p:cNvPr>
          <p:cNvSpPr txBox="1"/>
          <p:nvPr/>
        </p:nvSpPr>
        <p:spPr>
          <a:xfrm>
            <a:off x="2694432" y="963597"/>
            <a:ext cx="7168896" cy="4093428"/>
          </a:xfrm>
          <a:prstGeom prst="rect">
            <a:avLst/>
          </a:prstGeom>
          <a:noFill/>
        </p:spPr>
        <p:txBody>
          <a:bodyPr wrap="square">
            <a:spAutoFit/>
          </a:bodyPr>
          <a:lstStyle/>
          <a:p>
            <a:r>
              <a:rPr lang="uk-UA" sz="2000" b="1" dirty="0"/>
              <a:t>Розділ 4. Аналіз ринку </a:t>
            </a:r>
          </a:p>
          <a:p>
            <a:pPr algn="just"/>
            <a:r>
              <a:rPr lang="uk-UA" sz="2000" dirty="0"/>
              <a:t>Кон’юнктура ринку займає особливе місце у бізнес-плані. Як свідчить досвід, невдачі у більшості суб’єктів підприємницької діяльності були пов’язані саме із низьким рівнем вивчення кон’юнктури ринку, переоцінкою своїх можливостей та ін. Тут важливо визначитись із сегментами ринку, які передбачається охопити, оцінити тенденції їх розвитку з урахуванням попиту на конкретні товари чи послуги, рівень його задоволення та пропозиції, реально оцінити майбутнє ринку, на якому передбачається здійснювати підприємницьку діяльність, об’єктивно визначити свій потенціал. </a:t>
            </a:r>
          </a:p>
        </p:txBody>
      </p:sp>
    </p:spTree>
    <p:extLst>
      <p:ext uri="{BB962C8B-B14F-4D97-AF65-F5344CB8AC3E}">
        <p14:creationId xmlns:p14="http://schemas.microsoft.com/office/powerpoint/2010/main" val="36265452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23C188A-60AC-43BB-A752-C68D05155E70}"/>
              </a:ext>
            </a:extLst>
          </p:cNvPr>
          <p:cNvSpPr txBox="1"/>
          <p:nvPr/>
        </p:nvSpPr>
        <p:spPr>
          <a:xfrm>
            <a:off x="2438400" y="1316736"/>
            <a:ext cx="7229856" cy="2862322"/>
          </a:xfrm>
          <a:prstGeom prst="rect">
            <a:avLst/>
          </a:prstGeom>
          <a:noFill/>
        </p:spPr>
        <p:txBody>
          <a:bodyPr wrap="square">
            <a:spAutoFit/>
          </a:bodyPr>
          <a:lstStyle/>
          <a:p>
            <a:pPr algn="just"/>
            <a:r>
              <a:rPr lang="uk-UA" sz="2000" b="1" dirty="0"/>
              <a:t>Розділ 5. Виробничий план </a:t>
            </a:r>
          </a:p>
          <a:p>
            <a:pPr algn="just"/>
            <a:r>
              <a:rPr lang="uk-UA" sz="2000" dirty="0"/>
              <a:t>Цей розділ повинен детально описувати засоби, за допомогою яких підприємство планує ефективно виробляти продукцію або послуги і поставляти їх споживачеві. У ньому необхідно відобразити всі етапи підготовчого періоду в календарному плані (мережевому графіку). Календарний план виконання робіт в рамках проекту повинен включати прогноз термінів дій (заходів) для його реалізації.</a:t>
            </a:r>
          </a:p>
        </p:txBody>
      </p:sp>
    </p:spTree>
    <p:extLst>
      <p:ext uri="{BB962C8B-B14F-4D97-AF65-F5344CB8AC3E}">
        <p14:creationId xmlns:p14="http://schemas.microsoft.com/office/powerpoint/2010/main" val="42850878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4DFF7C5-EFF5-47AA-A4AE-153F270F541C}"/>
              </a:ext>
            </a:extLst>
          </p:cNvPr>
          <p:cNvSpPr txBox="1"/>
          <p:nvPr/>
        </p:nvSpPr>
        <p:spPr>
          <a:xfrm>
            <a:off x="2621280" y="1412254"/>
            <a:ext cx="7205472" cy="3785652"/>
          </a:xfrm>
          <a:prstGeom prst="rect">
            <a:avLst/>
          </a:prstGeom>
          <a:noFill/>
        </p:spPr>
        <p:txBody>
          <a:bodyPr wrap="square">
            <a:spAutoFit/>
          </a:bodyPr>
          <a:lstStyle/>
          <a:p>
            <a:r>
              <a:rPr lang="uk-UA" sz="2000" dirty="0"/>
              <a:t>Розділ 6. План збуту </a:t>
            </a:r>
          </a:p>
          <a:p>
            <a:r>
              <a:rPr lang="uk-UA" sz="2000" dirty="0"/>
              <a:t>План збуту повинен відображати стратегію продажів компанії в різні часові періоди і показувати: </a:t>
            </a:r>
          </a:p>
          <a:p>
            <a:pPr marL="342900" indent="-342900">
              <a:buFont typeface="Wingdings" panose="05000000000000000000" pitchFamily="2" charset="2"/>
              <a:buChar char="v"/>
            </a:pPr>
            <a:r>
              <a:rPr lang="uk-UA" sz="2000" dirty="0"/>
              <a:t>ціну продукції; </a:t>
            </a:r>
          </a:p>
          <a:p>
            <a:pPr marL="342900" indent="-342900">
              <a:buFont typeface="Wingdings" panose="05000000000000000000" pitchFamily="2" charset="2"/>
              <a:buChar char="v"/>
            </a:pPr>
            <a:r>
              <a:rPr lang="uk-UA" sz="2000" dirty="0"/>
              <a:t>методи ціноутворення і встановлення гарантійного терміну; </a:t>
            </a:r>
          </a:p>
          <a:p>
            <a:pPr marL="342900" indent="-342900">
              <a:buFont typeface="Wingdings" panose="05000000000000000000" pitchFamily="2" charset="2"/>
              <a:buChar char="v"/>
            </a:pPr>
            <a:r>
              <a:rPr lang="uk-UA" sz="2000" dirty="0"/>
              <a:t>схему реалізації продукції (з авансом, в кредит, на експорт); </a:t>
            </a:r>
          </a:p>
          <a:p>
            <a:pPr marL="342900" indent="-342900">
              <a:buFont typeface="Wingdings" panose="05000000000000000000" pitchFamily="2" charset="2"/>
              <a:buChar char="v"/>
            </a:pPr>
            <a:r>
              <a:rPr lang="uk-UA" sz="2000" dirty="0"/>
              <a:t>розміри знижок; час на збут; рівень запасів; </a:t>
            </a:r>
          </a:p>
          <a:p>
            <a:pPr marL="342900" indent="-342900">
              <a:buFont typeface="Wingdings" panose="05000000000000000000" pitchFamily="2" charset="2"/>
              <a:buChar char="v"/>
            </a:pPr>
            <a:r>
              <a:rPr lang="uk-UA" sz="2000" dirty="0"/>
              <a:t>відсоток втрат; умови оплати (по факту, з передоплатою, в кредит); </a:t>
            </a:r>
          </a:p>
          <a:p>
            <a:pPr marL="342900" indent="-342900">
              <a:buFont typeface="Wingdings" panose="05000000000000000000" pitchFamily="2" charset="2"/>
              <a:buChar char="v"/>
            </a:pPr>
            <a:r>
              <a:rPr lang="uk-UA" sz="2000" dirty="0"/>
              <a:t>час затримки платежу.</a:t>
            </a:r>
          </a:p>
        </p:txBody>
      </p:sp>
    </p:spTree>
    <p:extLst>
      <p:ext uri="{BB962C8B-B14F-4D97-AF65-F5344CB8AC3E}">
        <p14:creationId xmlns:p14="http://schemas.microsoft.com/office/powerpoint/2010/main" val="30581391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1461231-8231-4003-A02A-F5E3537B74E6}"/>
              </a:ext>
            </a:extLst>
          </p:cNvPr>
          <p:cNvSpPr txBox="1"/>
          <p:nvPr/>
        </p:nvSpPr>
        <p:spPr>
          <a:xfrm>
            <a:off x="2084832" y="1081129"/>
            <a:ext cx="7693152" cy="4093428"/>
          </a:xfrm>
          <a:prstGeom prst="rect">
            <a:avLst/>
          </a:prstGeom>
          <a:noFill/>
        </p:spPr>
        <p:txBody>
          <a:bodyPr wrap="square">
            <a:spAutoFit/>
          </a:bodyPr>
          <a:lstStyle/>
          <a:p>
            <a:r>
              <a:rPr lang="uk-UA" sz="2000" b="1" dirty="0"/>
              <a:t>Розділ 7. Фінансовий план </a:t>
            </a:r>
          </a:p>
          <a:p>
            <a:pPr algn="just"/>
            <a:r>
              <a:rPr lang="uk-UA" sz="2000" dirty="0"/>
              <a:t>Цей розділ бізнес-плану повинен дати можливість оцінити здатність проекту забезпечувати надходження грошових коштів в обсягах, достатніх для обслуговування боргу (або виплати дивідендів, коли йдеться про інвестиції). Слід детальним чином описати потребу у фінансових ресурсах, передбачувані джерела і схеми фінансування, відповідальність позичальників і систему гарантій. Особливе значення слід приділити опису поточного і прогнозованого стану економічного середовища. Мають бути відображені важкопрогнозовані чинники, їх альтернативні значення для різних варіантів розвитку подій.</a:t>
            </a:r>
          </a:p>
        </p:txBody>
      </p:sp>
    </p:spTree>
    <p:extLst>
      <p:ext uri="{BB962C8B-B14F-4D97-AF65-F5344CB8AC3E}">
        <p14:creationId xmlns:p14="http://schemas.microsoft.com/office/powerpoint/2010/main" val="17778667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02B91F3-6BD5-47A3-8FD3-3E59598C7FCC}"/>
              </a:ext>
            </a:extLst>
          </p:cNvPr>
          <p:cNvSpPr txBox="1"/>
          <p:nvPr/>
        </p:nvSpPr>
        <p:spPr>
          <a:xfrm>
            <a:off x="2511552" y="1201573"/>
            <a:ext cx="7741920" cy="1938992"/>
          </a:xfrm>
          <a:prstGeom prst="rect">
            <a:avLst/>
          </a:prstGeom>
          <a:noFill/>
        </p:spPr>
        <p:txBody>
          <a:bodyPr wrap="square">
            <a:spAutoFit/>
          </a:bodyPr>
          <a:lstStyle/>
          <a:p>
            <a:r>
              <a:rPr lang="uk-UA" sz="2000" b="1" dirty="0"/>
              <a:t>Розділ 8. Аналіз чутливості проекту </a:t>
            </a:r>
          </a:p>
          <a:p>
            <a:r>
              <a:rPr lang="uk-UA" sz="2000" dirty="0"/>
              <a:t>Необхідно проаналізувати стійкість проекту до можливих змін, як економічної ситуації в цілому (зміна структури і темпів інфляції, збільшення термінів затримки платежів), так і внутрішніх показників проекту (зміна обсягів збуту, ціни продукції).</a:t>
            </a:r>
          </a:p>
        </p:txBody>
      </p:sp>
    </p:spTree>
    <p:extLst>
      <p:ext uri="{BB962C8B-B14F-4D97-AF65-F5344CB8AC3E}">
        <p14:creationId xmlns:p14="http://schemas.microsoft.com/office/powerpoint/2010/main" val="35270929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2090663-191F-4749-84BC-CE268B4E2F1E}"/>
              </a:ext>
            </a:extLst>
          </p:cNvPr>
          <p:cNvSpPr txBox="1"/>
          <p:nvPr/>
        </p:nvSpPr>
        <p:spPr>
          <a:xfrm>
            <a:off x="2926080" y="849481"/>
            <a:ext cx="7595616" cy="4247317"/>
          </a:xfrm>
          <a:prstGeom prst="rect">
            <a:avLst/>
          </a:prstGeom>
          <a:noFill/>
        </p:spPr>
        <p:txBody>
          <a:bodyPr wrap="square">
            <a:spAutoFit/>
          </a:bodyPr>
          <a:lstStyle/>
          <a:p>
            <a:pPr algn="just"/>
            <a:r>
              <a:rPr lang="uk-UA" b="1" dirty="0"/>
              <a:t>Розділ 9. Екологічна і нормативна інформація </a:t>
            </a:r>
          </a:p>
          <a:p>
            <a:pPr algn="just"/>
            <a:r>
              <a:rPr lang="uk-UA" dirty="0"/>
              <a:t>В бізнес-плані повинні міститися достатньо відомостей відносно екологічних аспектів проекту, щоб можна було оцінити його </a:t>
            </a:r>
            <a:r>
              <a:rPr lang="uk-UA" b="1" dirty="0"/>
              <a:t>екологічні наслідки, в </a:t>
            </a:r>
            <a:r>
              <a:rPr lang="uk-UA" b="1" dirty="0" err="1"/>
              <a:t>т.ч</a:t>
            </a:r>
            <a:r>
              <a:rPr lang="uk-UA" b="1" dirty="0"/>
              <a:t>.: </a:t>
            </a:r>
          </a:p>
          <a:p>
            <a:pPr algn="just"/>
            <a:r>
              <a:rPr lang="uk-UA" dirty="0"/>
              <a:t>– місцезнаходження об’єктів проекту; </a:t>
            </a:r>
          </a:p>
          <a:p>
            <a:pPr algn="just"/>
            <a:r>
              <a:rPr lang="uk-UA" dirty="0"/>
              <a:t>– використання землі відведеної під об’єкт у минулому і в даний час; </a:t>
            </a:r>
          </a:p>
          <a:p>
            <a:pPr algn="just"/>
            <a:r>
              <a:rPr lang="uk-UA" dirty="0"/>
              <a:t>– опис будівельних робіт або фізичних змін, пов’язаних з проектом; </a:t>
            </a:r>
          </a:p>
          <a:p>
            <a:pPr algn="just"/>
            <a:r>
              <a:rPr lang="uk-UA" dirty="0"/>
              <a:t>– пропоновані заходи з пом’якшення дії на довкілля або її поліпшення; </a:t>
            </a:r>
          </a:p>
          <a:p>
            <a:pPr algn="just"/>
            <a:r>
              <a:rPr lang="uk-UA" dirty="0"/>
              <a:t>– заява про розподіл обов’язків при будь-якому забрудненні та відповідальність за нього; </a:t>
            </a:r>
          </a:p>
          <a:p>
            <a:pPr algn="just"/>
            <a:r>
              <a:rPr lang="uk-UA" dirty="0"/>
              <a:t>– розміри штрафів за забруднення довкілля; </a:t>
            </a:r>
          </a:p>
          <a:p>
            <a:pPr algn="just"/>
            <a:r>
              <a:rPr lang="uk-UA" dirty="0"/>
              <a:t>– будь-які заяви підприємства про його екологічну політику.</a:t>
            </a:r>
          </a:p>
        </p:txBody>
      </p:sp>
    </p:spTree>
    <p:extLst>
      <p:ext uri="{BB962C8B-B14F-4D97-AF65-F5344CB8AC3E}">
        <p14:creationId xmlns:p14="http://schemas.microsoft.com/office/powerpoint/2010/main" val="1360661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A970286-E50C-4452-AEDA-E9B05517604C}"/>
              </a:ext>
            </a:extLst>
          </p:cNvPr>
          <p:cNvSpPr txBox="1"/>
          <p:nvPr/>
        </p:nvSpPr>
        <p:spPr>
          <a:xfrm>
            <a:off x="2462784" y="766732"/>
            <a:ext cx="7949184" cy="4401205"/>
          </a:xfrm>
          <a:prstGeom prst="rect">
            <a:avLst/>
          </a:prstGeom>
          <a:noFill/>
        </p:spPr>
        <p:txBody>
          <a:bodyPr wrap="square">
            <a:spAutoFit/>
          </a:bodyPr>
          <a:lstStyle/>
          <a:p>
            <a:r>
              <a:rPr lang="uk-UA" sz="2000" b="1" dirty="0"/>
              <a:t>Додатки</a:t>
            </a:r>
          </a:p>
          <a:p>
            <a:r>
              <a:rPr lang="uk-UA" sz="2000" dirty="0"/>
              <a:t> До обов’язкових належать наступні:</a:t>
            </a:r>
          </a:p>
          <a:p>
            <a:r>
              <a:rPr lang="uk-UA" sz="2000" dirty="0"/>
              <a:t>– біографії керівників підприємства або проекту, які підтверджують їх компетенцію і досвід роботи; </a:t>
            </a:r>
          </a:p>
          <a:p>
            <a:r>
              <a:rPr lang="uk-UA" sz="2000" dirty="0"/>
              <a:t>– результати маркетингових досліджень;</a:t>
            </a:r>
          </a:p>
          <a:p>
            <a:r>
              <a:rPr lang="uk-UA" sz="2000" dirty="0"/>
              <a:t>– висновки аудиторів (включаючи аналітичну частину); </a:t>
            </a:r>
          </a:p>
          <a:p>
            <a:r>
              <a:rPr lang="uk-UA" sz="2000" dirty="0"/>
              <a:t>– детальні технічні характеристики продукції; </a:t>
            </a:r>
          </a:p>
          <a:p>
            <a:r>
              <a:rPr lang="uk-UA" sz="2000" dirty="0"/>
              <a:t>– гарантійні листи або контракти з постачальниками і споживачами продукції; </a:t>
            </a:r>
          </a:p>
          <a:p>
            <a:r>
              <a:rPr lang="uk-UA" sz="2000" dirty="0"/>
              <a:t>– договори оренди, найму, ліцензійні угоди; </a:t>
            </a:r>
          </a:p>
          <a:p>
            <a:r>
              <a:rPr lang="uk-UA" sz="2000" dirty="0"/>
              <a:t>– висновки служб державного нагляду з питань екології і безпеки, санітарно-епідеміологічних служб; </a:t>
            </a:r>
          </a:p>
          <a:p>
            <a:r>
              <a:rPr lang="uk-UA" sz="2000" dirty="0"/>
              <a:t>– статті з журналів і газет про діяльність підприємства; </a:t>
            </a:r>
          </a:p>
          <a:p>
            <a:r>
              <a:rPr lang="uk-UA" sz="2000" dirty="0"/>
              <a:t>– відгуки авторитетних організацій.</a:t>
            </a:r>
          </a:p>
        </p:txBody>
      </p:sp>
    </p:spTree>
    <p:extLst>
      <p:ext uri="{BB962C8B-B14F-4D97-AF65-F5344CB8AC3E}">
        <p14:creationId xmlns:p14="http://schemas.microsoft.com/office/powerpoint/2010/main" val="2791669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a:extLst>
              <a:ext uri="{FF2B5EF4-FFF2-40B4-BE49-F238E27FC236}">
                <a16:creationId xmlns:a16="http://schemas.microsoft.com/office/drawing/2014/main" id="{5C50D06D-D5E7-422D-B5A0-7290F3002497}"/>
              </a:ext>
            </a:extLst>
          </p:cNvPr>
          <p:cNvGraphicFramePr/>
          <p:nvPr>
            <p:extLst>
              <p:ext uri="{D42A27DB-BD31-4B8C-83A1-F6EECF244321}">
                <p14:modId xmlns:p14="http://schemas.microsoft.com/office/powerpoint/2010/main" val="3545248622"/>
              </p:ext>
            </p:extLst>
          </p:nvPr>
        </p:nvGraphicFramePr>
        <p:xfrm>
          <a:off x="2032000" y="719667"/>
          <a:ext cx="8128000" cy="42302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AA4E2952-F586-4353-B314-D1AB083D6274}"/>
              </a:ext>
            </a:extLst>
          </p:cNvPr>
          <p:cNvSpPr txBox="1"/>
          <p:nvPr/>
        </p:nvSpPr>
        <p:spPr>
          <a:xfrm>
            <a:off x="3169920" y="5376595"/>
            <a:ext cx="6096000" cy="369332"/>
          </a:xfrm>
          <a:prstGeom prst="rect">
            <a:avLst/>
          </a:prstGeom>
          <a:noFill/>
        </p:spPr>
        <p:txBody>
          <a:bodyPr wrap="square">
            <a:spAutoFit/>
          </a:bodyPr>
          <a:lstStyle/>
          <a:p>
            <a:pPr algn="ctr"/>
            <a:r>
              <a:rPr lang="uk-UA" sz="1800" b="1" dirty="0">
                <a:solidFill>
                  <a:schemeClr val="accent1">
                    <a:lumMod val="75000"/>
                  </a:schemeClr>
                </a:solidFill>
              </a:rPr>
              <a:t>Рис. Цілі підготовки бізнес-плану</a:t>
            </a:r>
            <a:endParaRPr lang="uk-UA" b="1" dirty="0">
              <a:solidFill>
                <a:schemeClr val="accent1">
                  <a:lumMod val="75000"/>
                </a:schemeClr>
              </a:solidFill>
            </a:endParaRPr>
          </a:p>
        </p:txBody>
      </p:sp>
    </p:spTree>
    <p:extLst>
      <p:ext uri="{BB962C8B-B14F-4D97-AF65-F5344CB8AC3E}">
        <p14:creationId xmlns:p14="http://schemas.microsoft.com/office/powerpoint/2010/main" val="369532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31894B1-D3ED-49EA-8437-610B1C7B9B7F}"/>
              </a:ext>
            </a:extLst>
          </p:cNvPr>
          <p:cNvSpPr txBox="1"/>
          <p:nvPr/>
        </p:nvSpPr>
        <p:spPr>
          <a:xfrm>
            <a:off x="1840992" y="1341120"/>
            <a:ext cx="8900160" cy="2862322"/>
          </a:xfrm>
          <a:prstGeom prst="rect">
            <a:avLst/>
          </a:prstGeom>
          <a:noFill/>
        </p:spPr>
        <p:txBody>
          <a:bodyPr wrap="square">
            <a:spAutoFit/>
          </a:bodyPr>
          <a:lstStyle/>
          <a:p>
            <a:pPr algn="just"/>
            <a:r>
              <a:rPr lang="uk-UA" sz="2000" dirty="0"/>
              <a:t>У ринковій системі господарювання бізнес-план виконує дві </a:t>
            </a:r>
            <a:r>
              <a:rPr lang="uk-UA" sz="2000" b="1" dirty="0"/>
              <a:t>найважливіші функції: </a:t>
            </a:r>
          </a:p>
          <a:p>
            <a:pPr marL="457200" indent="-457200" algn="just">
              <a:buAutoNum type="arabicParenR"/>
            </a:pPr>
            <a:r>
              <a:rPr lang="uk-UA" sz="2000" b="1" dirty="0"/>
              <a:t>зовнішню</a:t>
            </a:r>
            <a:r>
              <a:rPr lang="uk-UA" sz="2000" dirty="0"/>
              <a:t> – ознайомити різних представників ділового світу із сутністю та основними аспектами реалізації конкретної підприємницької ідеї; </a:t>
            </a:r>
          </a:p>
          <a:p>
            <a:pPr marL="457200" indent="-457200" algn="just">
              <a:buAutoNum type="arabicParenR"/>
            </a:pPr>
            <a:r>
              <a:rPr lang="uk-UA" sz="2000" b="1" dirty="0"/>
              <a:t>внутрішню</a:t>
            </a:r>
            <a:r>
              <a:rPr lang="uk-UA" sz="2000" dirty="0"/>
              <a:t> (</a:t>
            </a:r>
            <a:r>
              <a:rPr lang="uk-UA" sz="2000" dirty="0" err="1"/>
              <a:t>життєво</a:t>
            </a:r>
            <a:r>
              <a:rPr lang="uk-UA" sz="2000" dirty="0"/>
              <a:t> важливу для діяльності самого підприємства) – опрацювати механізм самоорганізації, тобто цілісну, комплексну систему управління реалізацією підприємницького проекту. </a:t>
            </a:r>
          </a:p>
        </p:txBody>
      </p:sp>
    </p:spTree>
    <p:extLst>
      <p:ext uri="{BB962C8B-B14F-4D97-AF65-F5344CB8AC3E}">
        <p14:creationId xmlns:p14="http://schemas.microsoft.com/office/powerpoint/2010/main" val="1011416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59ADED2-52F0-4AA0-B9F2-2061C28F52D4}"/>
              </a:ext>
            </a:extLst>
          </p:cNvPr>
          <p:cNvSpPr txBox="1"/>
          <p:nvPr/>
        </p:nvSpPr>
        <p:spPr>
          <a:xfrm>
            <a:off x="1901952" y="732455"/>
            <a:ext cx="9436608" cy="5355312"/>
          </a:xfrm>
          <a:prstGeom prst="rect">
            <a:avLst/>
          </a:prstGeom>
          <a:noFill/>
        </p:spPr>
        <p:txBody>
          <a:bodyPr wrap="square">
            <a:spAutoFit/>
          </a:bodyPr>
          <a:lstStyle/>
          <a:p>
            <a:pPr algn="just"/>
            <a:r>
              <a:rPr lang="uk-UA" dirty="0"/>
              <a:t>Процес розробки бізнес-плану розпочинається з формування інформаційного поля, тобто зі збирання інформації щодо майбутнього бізнесу.</a:t>
            </a:r>
          </a:p>
          <a:p>
            <a:pPr algn="just"/>
            <a:r>
              <a:rPr lang="uk-UA" dirty="0"/>
              <a:t> </a:t>
            </a:r>
            <a:r>
              <a:rPr lang="uk-UA" b="1" dirty="0"/>
              <a:t>Інформаційне поле бізнес-плану </a:t>
            </a:r>
            <a:r>
              <a:rPr lang="uk-UA" dirty="0"/>
              <a:t>– це сукупність документів чи даних правового, політичного, економічного, комерційного, науково-технічного, зовнішньоекономічного та соціального характеру, які забезпечують підприємця необхідною інформацією в процесі опрацювання бізнес-плану. </a:t>
            </a:r>
          </a:p>
          <a:p>
            <a:pPr algn="just"/>
            <a:r>
              <a:rPr lang="uk-UA" dirty="0"/>
              <a:t>Підприємницька ідея, втілена в будь-якій продукції, може бути успішною лише тоді, коли ця </a:t>
            </a:r>
            <a:r>
              <a:rPr lang="uk-UA" dirty="0">
                <a:solidFill>
                  <a:srgbClr val="FF0000"/>
                </a:solidFill>
              </a:rPr>
              <a:t>продукція знайде споживача</a:t>
            </a:r>
            <a:r>
              <a:rPr lang="uk-UA" dirty="0"/>
              <a:t>. За умов ринкової економіки споживачам неможливо продати товар, який вони не хочуть купувати. Очевидним є й протилежне – легко продати те, що люди бажають і можуть купити. </a:t>
            </a:r>
          </a:p>
          <a:p>
            <a:pPr algn="just"/>
            <a:r>
              <a:rPr lang="uk-UA" dirty="0"/>
              <a:t>Саме для цього збирають </a:t>
            </a:r>
            <a:r>
              <a:rPr lang="uk-UA" b="1" dirty="0"/>
              <a:t>маркетингову інформацію</a:t>
            </a:r>
            <a:r>
              <a:rPr lang="uk-UA" dirty="0"/>
              <a:t>, тобто інформацію про: </a:t>
            </a:r>
          </a:p>
          <a:p>
            <a:pPr algn="just"/>
            <a:r>
              <a:rPr lang="uk-UA" dirty="0"/>
              <a:t>– потенційних споживачів продукції майбутнього бізнесу, їхні запити та незадоволені потреби; </a:t>
            </a:r>
          </a:p>
          <a:p>
            <a:pPr algn="just"/>
            <a:r>
              <a:rPr lang="uk-UA" dirty="0"/>
              <a:t>– технічні, експлуатаційні та споживчі якості аналогічних видів продукції, ціни на них; </a:t>
            </a:r>
          </a:p>
          <a:p>
            <a:pPr algn="just"/>
            <a:r>
              <a:rPr lang="uk-UA" dirty="0"/>
              <a:t>– особливості просування даної групи продукції на споживчий ринок, інші відомості, що характеризують ринок майбутнього бізнесу</a:t>
            </a:r>
          </a:p>
        </p:txBody>
      </p:sp>
    </p:spTree>
    <p:extLst>
      <p:ext uri="{BB962C8B-B14F-4D97-AF65-F5344CB8AC3E}">
        <p14:creationId xmlns:p14="http://schemas.microsoft.com/office/powerpoint/2010/main" val="3107492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1D1988F-5436-4221-97B9-5014B09273B4}"/>
              </a:ext>
            </a:extLst>
          </p:cNvPr>
          <p:cNvSpPr txBox="1"/>
          <p:nvPr/>
        </p:nvSpPr>
        <p:spPr>
          <a:xfrm>
            <a:off x="2484300" y="1369540"/>
            <a:ext cx="8241792" cy="3693319"/>
          </a:xfrm>
          <a:prstGeom prst="rect">
            <a:avLst/>
          </a:prstGeom>
          <a:noFill/>
        </p:spPr>
        <p:txBody>
          <a:bodyPr wrap="square">
            <a:spAutoFit/>
          </a:bodyPr>
          <a:lstStyle/>
          <a:p>
            <a:pPr algn="just"/>
            <a:r>
              <a:rPr lang="uk-UA" dirty="0"/>
              <a:t>Раніше ніж вийти з товаром на ринок, товар необхідно спочатку виготовити. Часто приваблива з маркетингових позицій підприємницька ідея наражається на нездоланні перешкоди виробничого характеру, як от: відсутність необхідної сировини й матеріалів, машин та устаткування, робітників і фахівців відповідної кваліфікації тощо.</a:t>
            </a:r>
          </a:p>
          <a:p>
            <a:pPr algn="just"/>
            <a:r>
              <a:rPr lang="uk-UA" dirty="0"/>
              <a:t> Тому </a:t>
            </a:r>
            <a:r>
              <a:rPr lang="uk-UA" b="1" dirty="0"/>
              <a:t>збирання виробничої інформації </a:t>
            </a:r>
            <a:r>
              <a:rPr lang="uk-UA" dirty="0"/>
              <a:t>(технології виробництва даної продукції, машини та устаткування, сировина й матеріали, спеціальності та кваліфікація робітників, потреба у виробничих площах), встановлення контактів і проведення попередніх переговорів з потенційними постачальниками та партнерами по виробничій кооперації є необхідним елементом формування </a:t>
            </a:r>
            <a:r>
              <a:rPr lang="uk-UA" b="1" dirty="0"/>
              <a:t>інформаційного поля бізнес-плану. </a:t>
            </a:r>
          </a:p>
        </p:txBody>
      </p:sp>
    </p:spTree>
    <p:extLst>
      <p:ext uri="{BB962C8B-B14F-4D97-AF65-F5344CB8AC3E}">
        <p14:creationId xmlns:p14="http://schemas.microsoft.com/office/powerpoint/2010/main" val="967829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60A0E00-E57C-4FFB-B2D4-CE70457F74BF}"/>
              </a:ext>
            </a:extLst>
          </p:cNvPr>
          <p:cNvSpPr txBox="1"/>
          <p:nvPr/>
        </p:nvSpPr>
        <p:spPr>
          <a:xfrm>
            <a:off x="2060448" y="1723888"/>
            <a:ext cx="8278368" cy="3477875"/>
          </a:xfrm>
          <a:prstGeom prst="rect">
            <a:avLst/>
          </a:prstGeom>
          <a:noFill/>
        </p:spPr>
        <p:txBody>
          <a:bodyPr wrap="square">
            <a:spAutoFit/>
          </a:bodyPr>
          <a:lstStyle/>
          <a:p>
            <a:pPr algn="just"/>
            <a:r>
              <a:rPr lang="uk-UA" sz="2000" dirty="0"/>
              <a:t>Завдання підприємства полягає не лише в тому, щоб виготовити й довести свій продукт до споживача. Зробити це треба так, щоб окупити всі витрати на виробництво та реалізацію продукту та ще й отримати певний прибуток. Інакше підприємницька ідея просто не має права на реалізацію. </a:t>
            </a:r>
          </a:p>
          <a:p>
            <a:pPr algn="just"/>
            <a:r>
              <a:rPr lang="uk-UA" sz="2000" dirty="0"/>
              <a:t>З цього погляду підприємця цікавить також і фінансова інформація (рівень рентабельності аналогічної продукції, необхідний стартовий капітал, потреби в короткострокових та довгострокових кредитах, особливості руху готівки, оподаткування, страхування тощо).</a:t>
            </a:r>
          </a:p>
        </p:txBody>
      </p:sp>
    </p:spTree>
    <p:extLst>
      <p:ext uri="{BB962C8B-B14F-4D97-AF65-F5344CB8AC3E}">
        <p14:creationId xmlns:p14="http://schemas.microsoft.com/office/powerpoint/2010/main" val="126220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1F8D518-B90A-46A7-93B7-5992638305CA}"/>
              </a:ext>
            </a:extLst>
          </p:cNvPr>
          <p:cNvSpPr txBox="1"/>
          <p:nvPr/>
        </p:nvSpPr>
        <p:spPr>
          <a:xfrm>
            <a:off x="1828800" y="1244013"/>
            <a:ext cx="8948928" cy="2554545"/>
          </a:xfrm>
          <a:prstGeom prst="rect">
            <a:avLst/>
          </a:prstGeom>
          <a:noFill/>
        </p:spPr>
        <p:txBody>
          <a:bodyPr wrap="square">
            <a:spAutoFit/>
          </a:bodyPr>
          <a:lstStyle/>
          <a:p>
            <a:pPr algn="just"/>
            <a:r>
              <a:rPr lang="uk-UA" sz="2000" b="1" dirty="0"/>
              <a:t>Основні етапи розробки бізнес-плану: </a:t>
            </a:r>
            <a:endParaRPr lang="uk-UA" sz="2000" dirty="0"/>
          </a:p>
          <a:p>
            <a:pPr algn="just"/>
            <a:r>
              <a:rPr lang="uk-UA" sz="2000" dirty="0"/>
              <a:t>– визначення мети написання бізнес-плану. Як правило, мета бізнес-плану визначається переліком проблем, для вирішення яких розробляється бізнес-план; </a:t>
            </a:r>
          </a:p>
          <a:p>
            <a:pPr algn="just"/>
            <a:r>
              <a:rPr lang="uk-UA" sz="2000" dirty="0"/>
              <a:t>– чітке визначення списку тих, хто буде ознайомлений з бізнес-планом; </a:t>
            </a:r>
          </a:p>
          <a:p>
            <a:pPr algn="just"/>
            <a:r>
              <a:rPr lang="uk-UA" sz="2000" dirty="0"/>
              <a:t>– збирання інформації, необхідної для написання бізнес-плану; </a:t>
            </a:r>
          </a:p>
          <a:p>
            <a:pPr algn="just"/>
            <a:r>
              <a:rPr lang="uk-UA" sz="2000" dirty="0"/>
              <a:t>– вибір структури бізнес-плану та його розробка.</a:t>
            </a:r>
          </a:p>
        </p:txBody>
      </p:sp>
    </p:spTree>
    <p:extLst>
      <p:ext uri="{BB962C8B-B14F-4D97-AF65-F5344CB8AC3E}">
        <p14:creationId xmlns:p14="http://schemas.microsoft.com/office/powerpoint/2010/main" val="2372855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76011F0E-E51D-4278-B637-7C8B7FBF67D2}"/>
              </a:ext>
            </a:extLst>
          </p:cNvPr>
          <p:cNvPicPr>
            <a:picLocks noChangeAspect="1"/>
          </p:cNvPicPr>
          <p:nvPr/>
        </p:nvPicPr>
        <p:blipFill rotWithShape="1">
          <a:blip r:embed="rId2"/>
          <a:srcRect l="9600" t="38223" r="56700" b="21955"/>
          <a:stretch/>
        </p:blipFill>
        <p:spPr>
          <a:xfrm>
            <a:off x="2627648" y="1036320"/>
            <a:ext cx="7467328" cy="4963446"/>
          </a:xfrm>
          <a:prstGeom prst="rect">
            <a:avLst/>
          </a:prstGeom>
        </p:spPr>
      </p:pic>
    </p:spTree>
    <p:extLst>
      <p:ext uri="{BB962C8B-B14F-4D97-AF65-F5344CB8AC3E}">
        <p14:creationId xmlns:p14="http://schemas.microsoft.com/office/powerpoint/2010/main" val="1935076573"/>
      </p:ext>
    </p:extLst>
  </p:cSld>
  <p:clrMapOvr>
    <a:masterClrMapping/>
  </p:clrMapOvr>
</p:sld>
</file>

<file path=ppt/theme/theme1.xml><?xml version="1.0" encoding="utf-8"?>
<a:theme xmlns:a="http://schemas.openxmlformats.org/drawingml/2006/main" name="Віхоть">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110</TotalTime>
  <Words>1911</Words>
  <Application>Microsoft Office PowerPoint</Application>
  <PresentationFormat>Широкий екран</PresentationFormat>
  <Paragraphs>144</Paragraphs>
  <Slides>28</Slides>
  <Notes>0</Notes>
  <HiddenSlides>0</HiddenSlides>
  <MMClips>0</MMClips>
  <ScaleCrop>false</ScaleCrop>
  <HeadingPairs>
    <vt:vector size="6" baseType="variant">
      <vt:variant>
        <vt:lpstr>Використані шрифти</vt:lpstr>
      </vt:variant>
      <vt:variant>
        <vt:i4>5</vt:i4>
      </vt:variant>
      <vt:variant>
        <vt:lpstr>Тема</vt:lpstr>
      </vt:variant>
      <vt:variant>
        <vt:i4>1</vt:i4>
      </vt:variant>
      <vt:variant>
        <vt:lpstr>Заголовки слайдів</vt:lpstr>
      </vt:variant>
      <vt:variant>
        <vt:i4>28</vt:i4>
      </vt:variant>
    </vt:vector>
  </HeadingPairs>
  <TitlesOfParts>
    <vt:vector size="34" baseType="lpstr">
      <vt:lpstr>Arial</vt:lpstr>
      <vt:lpstr>Century Gothic</vt:lpstr>
      <vt:lpstr>Times New Roman</vt:lpstr>
      <vt:lpstr>Wingdings</vt:lpstr>
      <vt:lpstr>Wingdings 3</vt:lpstr>
      <vt:lpstr>Віхоть</vt:lpstr>
      <vt:lpstr>Тема 3. Особливості бізнес-планування  в агробізнесі </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3. Організація маркетингу і особливості розробки бізнес планів в агробізнесі</dc:title>
  <dc:creator>Iryna Abramova</dc:creator>
  <cp:lastModifiedBy>Iryna Abramova</cp:lastModifiedBy>
  <cp:revision>9</cp:revision>
  <dcterms:created xsi:type="dcterms:W3CDTF">2024-09-20T11:15:37Z</dcterms:created>
  <dcterms:modified xsi:type="dcterms:W3CDTF">2024-09-24T08:36:40Z</dcterms:modified>
</cp:coreProperties>
</file>