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0" r:id="rId1"/>
  </p:sldMasterIdLst>
  <p:notesMasterIdLst>
    <p:notesMasterId r:id="rId44"/>
  </p:notesMasterIdLst>
  <p:sldIdLst>
    <p:sldId id="256" r:id="rId2"/>
    <p:sldId id="266" r:id="rId3"/>
    <p:sldId id="267" r:id="rId4"/>
    <p:sldId id="268" r:id="rId5"/>
    <p:sldId id="269" r:id="rId6"/>
    <p:sldId id="270" r:id="rId7"/>
    <p:sldId id="271" r:id="rId8"/>
    <p:sldId id="272" r:id="rId9"/>
    <p:sldId id="274" r:id="rId10"/>
    <p:sldId id="275" r:id="rId11"/>
    <p:sldId id="277" r:id="rId12"/>
    <p:sldId id="322"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50"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 id="347" r:id="rId39"/>
    <p:sldId id="348" r:id="rId40"/>
    <p:sldId id="349" r:id="rId41"/>
    <p:sldId id="314" r:id="rId42"/>
    <p:sldId id="321" r:id="rId4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FFAAE-3DBF-414A-AB9A-CCF876DDFF09}" type="datetimeFigureOut">
              <a:rPr lang="ru-RU" smtClean="0"/>
              <a:t>28.02.2024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1A584-6F0B-4CEB-A84F-B7B9BC1DF468}" type="slidenum">
              <a:rPr lang="ru-RU" smtClean="0"/>
              <a:t>‹#›</a:t>
            </a:fld>
            <a:endParaRPr lang="ru-RU"/>
          </a:p>
        </p:txBody>
      </p:sp>
    </p:spTree>
    <p:extLst>
      <p:ext uri="{BB962C8B-B14F-4D97-AF65-F5344CB8AC3E}">
        <p14:creationId xmlns:p14="http://schemas.microsoft.com/office/powerpoint/2010/main" val="216755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26811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45712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0383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930977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18284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18896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898211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644070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09974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28.02.2024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0096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514D21-26B9-4DE5-8051-EAF4C6F39A4C}" type="datetimeFigureOut">
              <a:rPr lang="ru-RU" smtClean="0"/>
              <a:t>28.02.2024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80285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514D21-26B9-4DE5-8051-EAF4C6F39A4C}" type="datetimeFigureOut">
              <a:rPr lang="ru-RU" smtClean="0"/>
              <a:t>28.02.2024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12506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1514D21-26B9-4DE5-8051-EAF4C6F39A4C}" type="datetimeFigureOut">
              <a:rPr lang="ru-RU" smtClean="0"/>
              <a:t>28.02.2024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73735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514D21-26B9-4DE5-8051-EAF4C6F39A4C}" type="datetimeFigureOut">
              <a:rPr lang="ru-RU" smtClean="0"/>
              <a:t>28.02.2024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93033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28.02.2024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69661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28.02.2024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68935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514D21-26B9-4DE5-8051-EAF4C6F39A4C}" type="datetimeFigureOut">
              <a:rPr lang="ru-RU" smtClean="0"/>
              <a:t>28.02.2024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486F48-BCFD-4577-9587-B3B04C7FB16D}" type="slidenum">
              <a:rPr lang="ru-RU" smtClean="0"/>
              <a:t>‹#›</a:t>
            </a:fld>
            <a:endParaRPr lang="ru-RU"/>
          </a:p>
        </p:txBody>
      </p:sp>
    </p:spTree>
    <p:extLst>
      <p:ext uri="{BB962C8B-B14F-4D97-AF65-F5344CB8AC3E}">
        <p14:creationId xmlns:p14="http://schemas.microsoft.com/office/powerpoint/2010/main" val="386282557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otpbank.com.ua/big-corporate/products-financing/working-capital-financing/factor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4524" y="470780"/>
            <a:ext cx="9932444" cy="1883121"/>
          </a:xfrm>
        </p:spPr>
        <p:txBody>
          <a:bodyPr/>
          <a:lstStyle/>
          <a:p>
            <a:pPr algn="ctr"/>
            <a:r>
              <a:rPr lang="ru-RU" sz="4400" dirty="0">
                <a:latin typeface="Times New Roman" panose="02020603050405020304" pitchFamily="18" charset="0"/>
                <a:cs typeface="Times New Roman" panose="02020603050405020304" pitchFamily="18" charset="0"/>
              </a:rPr>
              <a:t>Тема 10. </a:t>
            </a:r>
            <a:r>
              <a:rPr lang="ru-RU" sz="4400" dirty="0" err="1">
                <a:latin typeface="Times New Roman" panose="02020603050405020304" pitchFamily="18" charset="0"/>
                <a:cs typeface="Times New Roman" panose="02020603050405020304" pitchFamily="18" charset="0"/>
              </a:rPr>
              <a:t>Особливості</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операцій</a:t>
            </a:r>
            <a:r>
              <a:rPr lang="ru-RU" sz="4400" dirty="0">
                <a:latin typeface="Times New Roman" panose="02020603050405020304" pitchFamily="18" charset="0"/>
                <a:cs typeface="Times New Roman" panose="02020603050405020304" pitchFamily="18" charset="0"/>
              </a:rPr>
              <a:t> з </a:t>
            </a:r>
            <a:r>
              <a:rPr lang="ru-RU" sz="4400" dirty="0" err="1">
                <a:latin typeface="Times New Roman" panose="02020603050405020304" pitchFamily="18" charset="0"/>
                <a:cs typeface="Times New Roman" panose="02020603050405020304" pitchFamily="18" charset="0"/>
              </a:rPr>
              <a:t>надання</a:t>
            </a:r>
            <a:r>
              <a:rPr lang="ru-RU" sz="4400" dirty="0">
                <a:latin typeface="Times New Roman" panose="02020603050405020304" pitchFamily="18" charset="0"/>
                <a:cs typeface="Times New Roman" panose="02020603050405020304" pitchFamily="18" charset="0"/>
              </a:rPr>
              <a:t> і </a:t>
            </a:r>
            <a:r>
              <a:rPr lang="ru-RU" sz="4400" dirty="0" err="1">
                <a:latin typeface="Times New Roman" panose="02020603050405020304" pitchFamily="18" charset="0"/>
                <a:cs typeface="Times New Roman" panose="02020603050405020304" pitchFamily="18" charset="0"/>
              </a:rPr>
              <a:t>погашення</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окремих</a:t>
            </a:r>
            <a:r>
              <a:rPr lang="ru-RU" sz="4400" dirty="0">
                <a:latin typeface="Times New Roman" panose="02020603050405020304" pitchFamily="18" charset="0"/>
                <a:cs typeface="Times New Roman" panose="02020603050405020304" pitchFamily="18" charset="0"/>
              </a:rPr>
              <a:t> </a:t>
            </a:r>
            <a:r>
              <a:rPr lang="ru-RU" sz="4400" dirty="0" err="1">
                <a:latin typeface="Times New Roman" panose="02020603050405020304" pitchFamily="18" charset="0"/>
                <a:cs typeface="Times New Roman" panose="02020603050405020304" pitchFamily="18" charset="0"/>
              </a:rPr>
              <a:t>видів</a:t>
            </a:r>
            <a:r>
              <a:rPr lang="ru-RU" sz="4400" dirty="0">
                <a:latin typeface="Times New Roman" panose="02020603050405020304" pitchFamily="18" charset="0"/>
                <a:cs typeface="Times New Roman" panose="02020603050405020304" pitchFamily="18" charset="0"/>
              </a:rPr>
              <a:t> </a:t>
            </a:r>
            <a:r>
              <a:rPr lang="ru-RU" sz="4400" dirty="0" smtClean="0">
                <a:latin typeface="Times New Roman" panose="02020603050405020304" pitchFamily="18" charset="0"/>
                <a:cs typeface="Times New Roman" panose="02020603050405020304" pitchFamily="18" charset="0"/>
              </a:rPr>
              <a:t>кредиту (</a:t>
            </a:r>
            <a:r>
              <a:rPr lang="ru-RU" sz="4400" dirty="0" err="1" smtClean="0">
                <a:latin typeface="Times New Roman" panose="02020603050405020304" pitchFamily="18" charset="0"/>
                <a:cs typeface="Times New Roman" panose="02020603050405020304" pitchFamily="18" charset="0"/>
              </a:rPr>
              <a:t>продовження</a:t>
            </a:r>
            <a:r>
              <a:rPr lang="ru-RU" sz="4400" dirty="0" smtClean="0">
                <a:latin typeface="Times New Roman" panose="02020603050405020304" pitchFamily="18" charset="0"/>
                <a:cs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13988" y="2353901"/>
            <a:ext cx="10022979" cy="3748135"/>
          </a:xfrm>
        </p:spPr>
        <p:txBody>
          <a:bodyPr>
            <a:normAutofit fontScale="70000" lnSpcReduction="20000"/>
          </a:bodyPr>
          <a:lstStyle/>
          <a:p>
            <a:pPr algn="just">
              <a:spcBef>
                <a:spcPts val="0"/>
              </a:spcBef>
            </a:pPr>
            <a:r>
              <a:rPr lang="uk-UA" sz="6600" dirty="0">
                <a:solidFill>
                  <a:srgbClr val="000000"/>
                </a:solidFill>
                <a:latin typeface="Times New Roman" panose="02020603050405020304" pitchFamily="18" charset="0"/>
                <a:cs typeface="Times New Roman" panose="02020603050405020304" pitchFamily="18" charset="0"/>
              </a:rPr>
              <a:t>6. Пряме фінансування інвестиційних проектів (довгострокове кредитування)</a:t>
            </a:r>
          </a:p>
          <a:p>
            <a:pPr algn="just">
              <a:spcBef>
                <a:spcPts val="0"/>
              </a:spcBef>
            </a:pPr>
            <a:r>
              <a:rPr lang="uk-UA" sz="6600" dirty="0">
                <a:solidFill>
                  <a:srgbClr val="000000"/>
                </a:solidFill>
                <a:latin typeface="Times New Roman" panose="02020603050405020304" pitchFamily="18" charset="0"/>
                <a:cs typeface="Times New Roman" panose="02020603050405020304" pitchFamily="18" charset="0"/>
              </a:rPr>
              <a:t>7. Особливості участі банків в лізингових операціях</a:t>
            </a:r>
          </a:p>
          <a:p>
            <a:pPr algn="just">
              <a:spcBef>
                <a:spcPts val="0"/>
              </a:spcBef>
            </a:pPr>
            <a:r>
              <a:rPr lang="ru-RU" sz="6600" dirty="0">
                <a:solidFill>
                  <a:srgbClr val="000000"/>
                </a:solidFill>
                <a:latin typeface="Times New Roman" panose="02020603050405020304" pitchFamily="18" charset="0"/>
                <a:cs typeface="Times New Roman" panose="02020603050405020304" pitchFamily="18" charset="0"/>
              </a:rPr>
              <a:t>8. Роль </a:t>
            </a:r>
            <a:r>
              <a:rPr lang="ru-RU" sz="6600" dirty="0" err="1">
                <a:solidFill>
                  <a:srgbClr val="000000"/>
                </a:solidFill>
                <a:latin typeface="Times New Roman" panose="02020603050405020304" pitchFamily="18" charset="0"/>
                <a:cs typeface="Times New Roman" panose="02020603050405020304" pitchFamily="18" charset="0"/>
              </a:rPr>
              <a:t>банків</a:t>
            </a:r>
            <a:r>
              <a:rPr lang="ru-RU" sz="6600" dirty="0">
                <a:solidFill>
                  <a:srgbClr val="000000"/>
                </a:solidFill>
                <a:latin typeface="Times New Roman" panose="02020603050405020304" pitchFamily="18" charset="0"/>
                <a:cs typeface="Times New Roman" panose="02020603050405020304" pitchFamily="18" charset="0"/>
              </a:rPr>
              <a:t> у </a:t>
            </a:r>
            <a:r>
              <a:rPr lang="ru-RU" sz="6600" dirty="0" err="1">
                <a:solidFill>
                  <a:srgbClr val="000000"/>
                </a:solidFill>
                <a:latin typeface="Times New Roman" panose="02020603050405020304" pitchFamily="18" charset="0"/>
                <a:cs typeface="Times New Roman" panose="02020603050405020304" pitchFamily="18" charset="0"/>
              </a:rPr>
              <a:t>факторингових</a:t>
            </a:r>
            <a:r>
              <a:rPr lang="ru-RU" sz="6600" dirty="0">
                <a:solidFill>
                  <a:srgbClr val="000000"/>
                </a:solidFill>
                <a:latin typeface="Times New Roman" panose="02020603050405020304" pitchFamily="18" charset="0"/>
                <a:cs typeface="Times New Roman" panose="02020603050405020304" pitchFamily="18" charset="0"/>
              </a:rPr>
              <a:t> </a:t>
            </a:r>
            <a:r>
              <a:rPr lang="ru-RU" sz="6600" dirty="0" err="1">
                <a:solidFill>
                  <a:srgbClr val="000000"/>
                </a:solidFill>
                <a:latin typeface="Times New Roman" panose="02020603050405020304" pitchFamily="18" charset="0"/>
                <a:cs typeface="Times New Roman" panose="02020603050405020304" pitchFamily="18" charset="0"/>
              </a:rPr>
              <a:t>операціях</a:t>
            </a:r>
            <a:endParaRPr lang="uk-UA" sz="6600" dirty="0">
              <a:solidFill>
                <a:srgbClr val="00000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375688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43207"/>
            <a:ext cx="10349788" cy="5658417"/>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визначені банком усі ризики, що можуть виникнути впродовж строку користування кредитом, та інші події та обставини, що можуть негативно впливати на виконання боржником своїх зобов'язань.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Порядок урахування впливу такої інформації в межах передбаченого Положенням діапазону банк визначає у внутрішньобанківському положенні.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Слід </a:t>
            </a:r>
            <a:r>
              <a:rPr lang="uk-UA" sz="2200" dirty="0">
                <a:solidFill>
                  <a:srgbClr val="000000"/>
                </a:solidFill>
                <a:latin typeface="Times New Roman" panose="02020603050405020304" pitchFamily="18" charset="0"/>
                <a:cs typeface="Times New Roman" panose="02020603050405020304" pitchFamily="18" charset="0"/>
              </a:rPr>
              <a:t>зазначити, що банківське кредитування має для підприємства низку вад:</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при придбанні майна із застосуванням банківського кредиту підприємство </a:t>
            </a:r>
            <a:r>
              <a:rPr lang="uk-UA" sz="2200" dirty="0" smtClean="0">
                <a:solidFill>
                  <a:srgbClr val="000000"/>
                </a:solidFill>
                <a:latin typeface="Times New Roman" panose="02020603050405020304" pitchFamily="18" charset="0"/>
                <a:cs typeface="Times New Roman" panose="02020603050405020304" pitchFamily="18" charset="0"/>
              </a:rPr>
              <a:t>зазнає значних витрат, пов’язаних з виплатою відсотків за користування позикою, комісійної винагороди та страхуванням предмету застави;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 обсяг і сама можливість надання кредиту та рівень відсотків за кредит визначається банком, який керується в першу чергу власними економічними інтересами, а вже потім - потенційними можливостями позичальника повернути борг на умовах кредитора;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для одержання банківського кредиту на придбання нового обладнання підприємство повинно надати значну за розміром високоліквідну заставу, </a:t>
            </a:r>
            <a:r>
              <a:rPr lang="uk-UA" sz="2200" dirty="0" smtClean="0">
                <a:solidFill>
                  <a:srgbClr val="000000"/>
                </a:solidFill>
                <a:latin typeface="Times New Roman" panose="02020603050405020304" pitchFamily="18" charset="0"/>
                <a:cs typeface="Times New Roman" panose="02020603050405020304" pitchFamily="18" charset="0"/>
              </a:rPr>
              <a:t>якої </a:t>
            </a:r>
            <a:r>
              <a:rPr lang="uk-UA" sz="2200" dirty="0">
                <a:solidFill>
                  <a:srgbClr val="000000"/>
                </a:solidFill>
                <a:latin typeface="Times New Roman" panose="02020603050405020304" pitchFamily="18" charset="0"/>
                <a:cs typeface="Times New Roman" panose="02020603050405020304" pitchFamily="18" charset="0"/>
              </a:rPr>
              <a:t>більшість вітчизняних підприємств не в змозі запропонувати, а </a:t>
            </a:r>
            <a:r>
              <a:rPr lang="uk-UA" sz="2200" dirty="0" smtClean="0">
                <a:solidFill>
                  <a:srgbClr val="000000"/>
                </a:solidFill>
                <a:latin typeface="Times New Roman" panose="02020603050405020304" pitchFamily="18" charset="0"/>
                <a:cs typeface="Times New Roman" panose="02020603050405020304" pitchFamily="18" charset="0"/>
              </a:rPr>
              <a:t>потужності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9697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4495" y="362140"/>
            <a:ext cx="10657604" cy="6219730"/>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страхових компаній та банків дуже малі, щоб резервувати кошти для надання гарантій за кредитами;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при постійному нарощуванні позик умови кредитування з боку банку можуть погіршуватися, для компенсації подорожчання кредиту підприємство буде змушене змінювати співвідношення між залученими та власними коштами шляхом збільшення перших. У кінцевому результаті це може призвести до перевищення ціни кредитів над рентабельністю активів.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0167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702872" cy="6065821"/>
          </a:xfrm>
        </p:spPr>
        <p:txBody>
          <a:bodyPr>
            <a:normAutofit/>
          </a:bodyPr>
          <a:lstStyle/>
          <a:p>
            <a:pPr marL="0" indent="0" algn="ctr">
              <a:spcBef>
                <a:spcPts val="0"/>
              </a:spcBef>
              <a:buNone/>
            </a:pPr>
            <a:r>
              <a:rPr lang="ru-RU" sz="2400" b="1" dirty="0">
                <a:solidFill>
                  <a:srgbClr val="000000"/>
                </a:solidFill>
                <a:latin typeface="Times New Roman" panose="02020603050405020304" pitchFamily="18" charset="0"/>
                <a:cs typeface="Times New Roman" panose="02020603050405020304" pitchFamily="18" charset="0"/>
              </a:rPr>
              <a:t>7. </a:t>
            </a:r>
            <a:r>
              <a:rPr lang="ru-RU" sz="2400" b="1" dirty="0" err="1">
                <a:solidFill>
                  <a:srgbClr val="000000"/>
                </a:solidFill>
                <a:latin typeface="Times New Roman" panose="02020603050405020304" pitchFamily="18" charset="0"/>
                <a:cs typeface="Times New Roman" panose="02020603050405020304" pitchFamily="18" charset="0"/>
              </a:rPr>
              <a:t>Особливості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участі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банків</a:t>
            </a:r>
            <a:r>
              <a:rPr lang="ru-RU" sz="2400" b="1" dirty="0">
                <a:solidFill>
                  <a:srgbClr val="000000"/>
                </a:solidFill>
                <a:latin typeface="Times New Roman" panose="02020603050405020304" pitchFamily="18" charset="0"/>
                <a:cs typeface="Times New Roman" panose="02020603050405020304" pitchFamily="18" charset="0"/>
              </a:rPr>
              <a:t> в </a:t>
            </a:r>
            <a:r>
              <a:rPr lang="ru-RU" sz="2400" b="1" dirty="0" err="1">
                <a:solidFill>
                  <a:srgbClr val="000000"/>
                </a:solidFill>
                <a:latin typeface="Times New Roman" panose="02020603050405020304" pitchFamily="18" charset="0"/>
                <a:cs typeface="Times New Roman" panose="02020603050405020304" pitchFamily="18" charset="0"/>
              </a:rPr>
              <a:t>лізингових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операціях</a:t>
            </a:r>
            <a:endParaRPr lang="ru-RU" sz="2400" b="1"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Альтернативним джерелом оновлення основних засобів виробництва може стати лізинг. Перед тим, як остаточно </a:t>
            </a:r>
            <a:r>
              <a:rPr lang="uk-UA" sz="2200" dirty="0" smtClean="0">
                <a:solidFill>
                  <a:srgbClr val="000000"/>
                </a:solidFill>
                <a:latin typeface="Times New Roman" panose="02020603050405020304" pitchFamily="18" charset="0"/>
                <a:cs typeface="Times New Roman" panose="02020603050405020304" pitchFamily="18" charset="0"/>
              </a:rPr>
              <a:t>прийняти </a:t>
            </a:r>
            <a:r>
              <a:rPr lang="uk-UA" sz="2200" dirty="0">
                <a:solidFill>
                  <a:srgbClr val="000000"/>
                </a:solidFill>
                <a:latin typeface="Times New Roman" panose="02020603050405020304" pitchFamily="18" charset="0"/>
                <a:cs typeface="Times New Roman" panose="02020603050405020304" pitchFamily="18" charset="0"/>
              </a:rPr>
              <a:t>рішення щодо </a:t>
            </a:r>
            <a:r>
              <a:rPr lang="uk-UA" sz="2200" dirty="0" smtClean="0">
                <a:solidFill>
                  <a:srgbClr val="000000"/>
                </a:solidFill>
                <a:latin typeface="Times New Roman" panose="02020603050405020304" pitchFamily="18" charset="0"/>
                <a:cs typeface="Times New Roman" panose="02020603050405020304" pitchFamily="18" charset="0"/>
              </a:rPr>
              <a:t>джерела інвестування </a:t>
            </a:r>
            <a:r>
              <a:rPr lang="uk-UA" sz="2200" dirty="0">
                <a:solidFill>
                  <a:srgbClr val="000000"/>
                </a:solidFill>
                <a:latin typeface="Times New Roman" panose="02020603050405020304" pitchFamily="18" charset="0"/>
                <a:cs typeface="Times New Roman" panose="02020603050405020304" pitchFamily="18" charset="0"/>
              </a:rPr>
              <a:t>підприємству бажано здійснити фінансово-економічну оцінку альтернативних (довгостроковий кредит або фінансовий лізинг) джерел оновлення основних засобів виробництва. Специфічність нинішнього стану з фінансуванням оновлення основних засобів полягає в тому, що в </a:t>
            </a:r>
            <a:r>
              <a:rPr lang="uk-UA" sz="2200" dirty="0" smtClean="0">
                <a:solidFill>
                  <a:srgbClr val="000000"/>
                </a:solidFill>
                <a:latin typeface="Times New Roman" panose="02020603050405020304" pitchFamily="18" charset="0"/>
                <a:cs typeface="Times New Roman" panose="02020603050405020304" pitchFamily="18" charset="0"/>
              </a:rPr>
              <a:t>більшості ситуацій </a:t>
            </a:r>
            <a:r>
              <a:rPr lang="uk-UA" sz="2200" dirty="0">
                <a:solidFill>
                  <a:srgbClr val="000000"/>
                </a:solidFill>
                <a:latin typeface="Times New Roman" panose="02020603050405020304" pitchFamily="18" charset="0"/>
                <a:cs typeface="Times New Roman" panose="02020603050405020304" pitchFamily="18" charset="0"/>
              </a:rPr>
              <a:t>у підприємства, яке його потребує, в силу різних обставин відсутня можливість отримання довгострокового кредиту. У такому випадку теоретично лізинг є єдиним доступним способом оновлення парку устаткування.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Лізингова (орендна) операція</a:t>
            </a:r>
            <a:r>
              <a:rPr lang="uk-UA" sz="2200" dirty="0">
                <a:solidFill>
                  <a:srgbClr val="000000"/>
                </a:solidFill>
                <a:latin typeface="Times New Roman" panose="02020603050405020304" pitchFamily="18" charset="0"/>
                <a:cs typeface="Times New Roman" panose="02020603050405020304" pitchFamily="18" charset="0"/>
              </a:rPr>
              <a:t> – господарська операція (крім операцій з фрахтування (чартеру) морських суден та інших транспортних засобів) фізичної чи юридичної особи (орендодавця), що передбачає надання основних засобів у користування іншим фізичним чи юридичним особам (орендарям) за плату та на визначений строк.</a:t>
            </a:r>
          </a:p>
        </p:txBody>
      </p:sp>
    </p:spTree>
    <p:extLst>
      <p:ext uri="{BB962C8B-B14F-4D97-AF65-F5344CB8AC3E}">
        <p14:creationId xmlns:p14="http://schemas.microsoft.com/office/powerpoint/2010/main" val="4185431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84765"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Оперативний лізинг (оренда)</a:t>
            </a:r>
            <a:r>
              <a:rPr lang="uk-UA" sz="2200" dirty="0">
                <a:solidFill>
                  <a:srgbClr val="000000"/>
                </a:solidFill>
                <a:latin typeface="Times New Roman" panose="02020603050405020304" pitchFamily="18" charset="0"/>
                <a:cs typeface="Times New Roman" panose="02020603050405020304" pitchFamily="18" charset="0"/>
              </a:rPr>
              <a:t> – господарська операція фізичної або юридичної особи, що передбачає передачу орендарю основного фонду, придбаного або виготовленого орендодавцем, на умовах інших, ніж ті, що передбачаються фінансовим лізингом (орендою);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Фінансовий лізинг (оренда)</a:t>
            </a:r>
            <a:r>
              <a:rPr lang="uk-UA" sz="2200" dirty="0">
                <a:solidFill>
                  <a:srgbClr val="000000"/>
                </a:solidFill>
                <a:latin typeface="Times New Roman" panose="02020603050405020304" pitchFamily="18" charset="0"/>
                <a:cs typeface="Times New Roman" panose="02020603050405020304" pitchFamily="18" charset="0"/>
              </a:rPr>
              <a:t> – господарська операція, що здійснюється фізичною або юридичною особою і передбачає передачу орендарю майна, яке є основним засобом згідно з цим Кодексом і придбане або виготовлене орендодавцем, а також усіх ризиків та винагород, пов'язаних з правом користування та володіння об'єктом лізингу» [Податковий кодекс України (п.14.1.97)].</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Здійснення операції фінансового лізингу відбувається на основі договору, який має бути укладений у письмовій формі. Істотними умовами договору лізингу є:</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предмет лізингу. Предметом договору фінансового лізингу може бути неспоживна річ, визначена індивідуальними ознаками та віднесена відповідно до законодавства до основних фондів. Не можуть бути предметом лізингу земельні ділянки та інші природні об'єкти, єдині майнові комплекси підприємств та їх відокремлені структурні підрозділи (філії, цехи, дільниці).</a:t>
            </a:r>
          </a:p>
          <a:p>
            <a:pPr marL="0" indent="0" algn="just">
              <a:spcBef>
                <a:spcPts val="0"/>
              </a:spcBef>
              <a:buNone/>
            </a:pP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9538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21391"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2) строк, на який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 надається право користування предметом лізингу (строк лізингу). Під терміном «строк фінансового лізингу» слід розуміти передбачений лізинговим договором строк, який розпочинається з дати передання ризиків, пов'язаних із зберіганням або використанням майна, чи права на отримання будь-яких </a:t>
            </a:r>
            <a:r>
              <a:rPr lang="uk-UA" sz="2200" dirty="0" err="1">
                <a:solidFill>
                  <a:srgbClr val="000000"/>
                </a:solidFill>
                <a:latin typeface="Times New Roman" panose="02020603050405020304" pitchFamily="18" charset="0"/>
                <a:cs typeface="Times New Roman" panose="02020603050405020304" pitchFamily="18" charset="0"/>
              </a:rPr>
              <a:t>вигод</a:t>
            </a:r>
            <a:r>
              <a:rPr lang="uk-UA" sz="2200" dirty="0">
                <a:solidFill>
                  <a:srgbClr val="000000"/>
                </a:solidFill>
                <a:latin typeface="Times New Roman" panose="02020603050405020304" pitchFamily="18" charset="0"/>
                <a:cs typeface="Times New Roman" panose="02020603050405020304" pitchFamily="18" charset="0"/>
              </a:rPr>
              <a:t> чи винагород, пов'язаних з його використанням, або будь-яких інших прав, що слідують з прав на володіння, користування або розпоряджання таким майном, лізингоотримувачу (орендарю) та закінчується строком закінчення дії лізингового договору, включаючи будь-який період, протягом якого лізингоотримувач має право прийняти одноосібне рішення про продовження строку лізингу згідно з умовами договору;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3) розмір лізингових платежів;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4) інші умови, щодо яких за заявою хоча б однієї із сторін має бути досягнуто згоди.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Фінансовий лізинг</a:t>
            </a:r>
            <a:r>
              <a:rPr lang="uk-UA" sz="2200" dirty="0">
                <a:solidFill>
                  <a:srgbClr val="000000"/>
                </a:solidFill>
                <a:latin typeface="Times New Roman" panose="02020603050405020304" pitchFamily="18" charset="0"/>
                <a:cs typeface="Times New Roman" panose="02020603050405020304" pitchFamily="18" charset="0"/>
              </a:rPr>
              <a:t> передбачає виплату протягом твердо встановленого періоду сум, які достатні для повної амортизації капітальних вкладень і здатні забезпечити лізингодавцю прибуток.</a:t>
            </a:r>
          </a:p>
        </p:txBody>
      </p:sp>
    </p:spTree>
    <p:extLst>
      <p:ext uri="{BB962C8B-B14F-4D97-AF65-F5344CB8AC3E}">
        <p14:creationId xmlns:p14="http://schemas.microsoft.com/office/powerpoint/2010/main" val="23241875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615636"/>
            <a:ext cx="10730033" cy="5595041"/>
          </a:xfrm>
        </p:spPr>
        <p:txBody>
          <a:bodyPr>
            <a:normAutofit lnSpcReduction="10000"/>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Характерні особливості цього виду лізингу: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вибір об’єкта лізингу здійснює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лізингоодержувач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має право використовувати об’єкт лізингу протягом усього строку угоди;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строк фінансового лізингу, як правило, не менше за строк повної амортизації об’єкта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витрати на утримання об’єкта лізингу несе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існує можливість викупу об’єкта лізингу після закінчення терміну угоди.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Суб'єктами лізингу можуть бути: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 лізингодавець - юридична особа, яка передає право володіння і користування предметом лізингу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 Лізингодавець має право інвестувати на придбання предмета лізингу як власні, так і залучені та позичкові кошти;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 фізична або юридична особа, яка отримує право володіння та користування предметом лізингу від лізингодавця;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 продавець (постачальник) - фізична або юридична особа, в якої лізингодавець набуває річ, що в наступному буде передана як предмет лізингу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66570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16047"/>
            <a:ext cx="10702872" cy="5848539"/>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інші юридичні або фізичні особи, які є сторонами багатостороннього договору лізингу. До них можуть належати банки, страхові компанії, сервісні центри з обслуговування наданого в </a:t>
            </a:r>
            <a:r>
              <a:rPr lang="uk-UA" sz="2200" dirty="0" smtClean="0">
                <a:solidFill>
                  <a:srgbClr val="000000"/>
                </a:solidFill>
                <a:latin typeface="Times New Roman" panose="02020603050405020304" pitchFamily="18" charset="0"/>
                <a:cs typeface="Times New Roman" panose="02020603050405020304" pitchFamily="18" charset="0"/>
              </a:rPr>
              <a:t>лізинг </a:t>
            </a:r>
            <a:r>
              <a:rPr lang="uk-UA" sz="2200" dirty="0">
                <a:solidFill>
                  <a:srgbClr val="000000"/>
                </a:solidFill>
                <a:latin typeface="Times New Roman" panose="02020603050405020304" pitchFamily="18" charset="0"/>
                <a:cs typeface="Times New Roman" panose="02020603050405020304" pitchFamily="18" charset="0"/>
              </a:rPr>
              <a:t>обладнання.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Лізингові схеми можна умовно поділити на угоди за участю 3-х, 4-х, 5-х та більше сторін. Фахівці наводять і «двосторонні угоди», маючи на увазі прямий лізинг. Але в такій операції приймає участь три учасника - виробник обладнання, лізингоотримувач і страхова компанія, оскільки згідно з  законодавством лізингове майно підлягає обов’язковому страхуванню.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закордонній, а останнім часом і у вітчизняній практиці застосовуються два методи участі банківського капіталу в лізинговому бізнесі: прямий та опосередкований.</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Поширеною схемою чотиристороннього лізингу є прямий банківський лізинг. За такою угодою банк сплачує виробнику вартість майна і після обов’язкового його страхування з боку підприємства передає в оренду, але на умовах комерційного кредиту. Як очевидно, при такій угоді ринковим регулятором вартості лізингової угоди буде ринкова ціна майна, ринкова ставка відсотка за кредит та розмір страхового тарифу.</a:t>
            </a:r>
          </a:p>
        </p:txBody>
      </p:sp>
    </p:spTree>
    <p:extLst>
      <p:ext uri="{BB962C8B-B14F-4D97-AF65-F5344CB8AC3E}">
        <p14:creationId xmlns:p14="http://schemas.microsoft.com/office/powerpoint/2010/main" val="2107532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34154"/>
            <a:ext cx="10521803" cy="5812325"/>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Українські банки частіше беруть опосередковану участь у лізинговому бізнесі. Вони створюють спеціалізовані лізингові компанії і виступають у ролі їх кредитора для отримання процентного доходу.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такому разі має місце класична п’ятистороння угода:</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комерційний банк - лізингова компанія – виробник обладнання - страхувальник – лізингоотримувач.</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такій угоді безпосередньо з лізинговою компанією укладають договори банк та лізингоотримувач, а страхова та сервісна компанії мають можливість укладати контракт як з лізинговою компанією, так і безпосередньо з лізингоотримувачем.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Взаємодія основних учасників під час укладання і реалізації договору фінансового лізингу здійснюється у певній послідовності (див. рис. нижче).</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Зробимо пояснення до схеми: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 потенційний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зацікавлений в отриманні конкретних видів майна, самостійно, на підставі наявної інформації та досвіду обирає зацікавленого у продажі постачальника (продавця) потрібного йому майна і звертається до потенційного лізингодавця із проханням взяти участь у лізинговій угоді;</a:t>
            </a:r>
          </a:p>
        </p:txBody>
      </p:sp>
    </p:spTree>
    <p:extLst>
      <p:ext uri="{BB962C8B-B14F-4D97-AF65-F5344CB8AC3E}">
        <p14:creationId xmlns:p14="http://schemas.microsoft.com/office/powerpoint/2010/main" val="3776331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21803"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Класична схема проведення лізингової операції при посередництві лізингової компанії:</a:t>
            </a:r>
          </a:p>
        </p:txBody>
      </p:sp>
      <p:pic>
        <p:nvPicPr>
          <p:cNvPr id="2" name="Рисунок 1"/>
          <p:cNvPicPr>
            <a:picLocks noChangeAspect="1"/>
          </p:cNvPicPr>
          <p:nvPr/>
        </p:nvPicPr>
        <p:blipFill>
          <a:blip r:embed="rId2"/>
          <a:stretch>
            <a:fillRect/>
          </a:stretch>
        </p:blipFill>
        <p:spPr>
          <a:xfrm>
            <a:off x="1602463" y="1122630"/>
            <a:ext cx="8180661" cy="5341543"/>
          </a:xfrm>
          <a:prstGeom prst="rect">
            <a:avLst/>
          </a:prstGeom>
        </p:spPr>
      </p:pic>
    </p:spTree>
    <p:extLst>
      <p:ext uri="{BB962C8B-B14F-4D97-AF65-F5344CB8AC3E}">
        <p14:creationId xmlns:p14="http://schemas.microsoft.com/office/powerpoint/2010/main" val="3215573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539910" cy="6065821"/>
          </a:xfrm>
        </p:spPr>
        <p:txBody>
          <a:bodyPr>
            <a:no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2 – лізингодавець (лізингова компанія) перевіряє відповідність ціни на майно, що погодив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ринковому рівню та укладає з постачальником (виробником) договір купівлі-продажу , після чого звертається із заявкою до банку на отримання кредиту під заставу лізингового обладнання і отримує позитивне рішення;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3 – лізингодавець звертається до страхової компанії з метою страхування кредиту та застави на користь банку;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4 – після надання банку всіх необхідних документів, лізингодавець одержує кредит;</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5 – та здійснює оплату вартості обладнання, необхідного для здійснення угоди, постачальнику обладнання;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6 – постачальник передає обладнання лізингодавцю;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7 – лізингодавець передає куплене майно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лізингоодержувачу</a:t>
            </a:r>
            <a:r>
              <a:rPr lang="uk-UA" sz="2200" dirty="0">
                <a:solidFill>
                  <a:srgbClr val="000000"/>
                </a:solidFill>
                <a:latin typeface="Times New Roman" panose="02020603050405020304" pitchFamily="18" charset="0"/>
                <a:cs typeface="Times New Roman" panose="02020603050405020304" pitchFamily="18" charset="0"/>
              </a:rPr>
              <a:t> в тимчасове користування на умовах, погоджених у договорі лізингу, з правом можливого викупу такого майна після закінчення терміну дії договору;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8 –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a:t>
            </a:r>
            <a:r>
              <a:rPr lang="uk-UA" sz="2200" dirty="0">
                <a:solidFill>
                  <a:srgbClr val="000000"/>
                </a:solidFill>
                <a:latin typeface="Times New Roman" panose="02020603050405020304" pitchFamily="18" charset="0"/>
                <a:cs typeface="Times New Roman" panose="02020603050405020304" pitchFamily="18" charset="0"/>
              </a:rPr>
              <a:t> здійснює страхування об’єкту лізингу на користь лізингодавця</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9 – оплата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лізингоодержувачем</a:t>
            </a:r>
            <a:r>
              <a:rPr lang="uk-UA" sz="2200" dirty="0">
                <a:solidFill>
                  <a:srgbClr val="000000"/>
                </a:solidFill>
                <a:latin typeface="Times New Roman" panose="02020603050405020304" pitchFamily="18" charset="0"/>
                <a:cs typeface="Times New Roman" panose="02020603050405020304" pitchFamily="18" charset="0"/>
              </a:rPr>
              <a:t> послуг лізингодавцю згідно з умовами договору;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10 </a:t>
            </a:r>
            <a:r>
              <a:rPr lang="uk-UA" sz="2200" dirty="0">
                <a:solidFill>
                  <a:srgbClr val="000000"/>
                </a:solidFill>
                <a:latin typeface="Times New Roman" panose="02020603050405020304" pitchFamily="18" charset="0"/>
                <a:cs typeface="Times New Roman" panose="02020603050405020304" pitchFamily="18" charset="0"/>
              </a:rPr>
              <a:t>– оплата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лізингоодержувачем</a:t>
            </a:r>
            <a:r>
              <a:rPr lang="uk-UA" sz="2200" dirty="0">
                <a:solidFill>
                  <a:srgbClr val="000000"/>
                </a:solidFill>
                <a:latin typeface="Times New Roman" panose="02020603050405020304" pitchFamily="18" charset="0"/>
                <a:cs typeface="Times New Roman" panose="02020603050405020304" pitchFamily="18" charset="0"/>
              </a:rPr>
              <a:t> послуг сервісній організації(якщо це передбачено договором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508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21392" cy="5993394"/>
          </a:xfrm>
        </p:spPr>
        <p:txBody>
          <a:bodyPr>
            <a:no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400" b="1" dirty="0" smtClean="0">
                <a:latin typeface="Times New Roman" panose="02020603050405020304" pitchFamily="18" charset="0"/>
                <a:cs typeface="Times New Roman" panose="02020603050405020304" pitchFamily="18" charset="0"/>
              </a:rPr>
              <a:t>6. Пряме фінансування інвестиційних проектів (довгострокове кредитування)</a:t>
            </a: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Банки України на ринку кредитування інноваційних процесів можуть виступати як у якості посередників, так і в якості безпосередніх учасників кредитування. Інвестиції мають певні особливості, завдяки яким їх відрізняють від кредитів.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Кредит допускає використання коштів протягом відносно короткого відрізку часу на основі принципів повернення і забезпеченості. Інвестування - це вкладення коштів для отримання припливу коштів протягом тривалого часу без дотримання принципів кредитування.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2. Інвестиції носять знеособлений характер, а кредитні угоди укладаються з конкретними юридичними чи фізичними особами.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3. Банк виступає головним і єдиним кредитором у більшості кредитних операцій, а в інвестиційних - є одним із багатьох кредиторів.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4. У процесі інвестування в цінні папери комерційні банки є ініціаторами таких заходів, а при кредитуванні ініціатором угод виступає позичальник.</a:t>
            </a:r>
          </a:p>
        </p:txBody>
      </p:sp>
    </p:spTree>
    <p:extLst>
      <p:ext uri="{BB962C8B-B14F-4D97-AF65-F5344CB8AC3E}">
        <p14:creationId xmlns:p14="http://schemas.microsoft.com/office/powerpoint/2010/main" val="39667340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711925"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Після закінчення дії договору фінансового лізингу відповідно до його умов предмет лізингу за залишковою вартістю переходить у власність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Для банківського лізингу, при якому банк виступає в ролі лізингодавця, схема проведення лізингової операції аналогічна наведеній на рис. вище, за частковим виключенням п.2 та 4.</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Такий складний механізм надання послуги з фінансового лізингу свідчить про те, що лізинг - складна синтетична форма господарських </a:t>
            </a:r>
            <a:r>
              <a:rPr lang="uk-UA" sz="2200" dirty="0" err="1">
                <a:solidFill>
                  <a:srgbClr val="000000"/>
                </a:solidFill>
                <a:latin typeface="Times New Roman" panose="02020603050405020304" pitchFamily="18" charset="0"/>
                <a:cs typeface="Times New Roman" panose="02020603050405020304" pitchFamily="18" charset="0"/>
              </a:rPr>
              <a:t>зв'язків</a:t>
            </a:r>
            <a:r>
              <a:rPr lang="uk-UA" sz="2200" dirty="0">
                <a:solidFill>
                  <a:srgbClr val="000000"/>
                </a:solidFill>
                <a:latin typeface="Times New Roman" panose="02020603050405020304" pitchFamily="18" charset="0"/>
                <a:cs typeface="Times New Roman" panose="02020603050405020304" pitchFamily="18" charset="0"/>
              </a:rPr>
              <a:t>, яка поєднує елементи купівлі-продажу, кредиту, оренди та продажу в розстрочку.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Одним із основних моментів лізингового фінансування є розмір лізингового платежу. Ця величина важлива для кожного учасника лізингової угоди і повинна максимально враховувати економічні інтереси усіх сторін</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розмір лізингового платежу впливають декілька чинників, основними з яких являється вартість послуг кожного посередника угоди та лізингова схема. У лізинговій операції має місце зіткнення економічних інтересів основних сторін: з одного боку лізингові платежі становлять економічну форму реалізації власності на передане в лізинг майно, тобто доход лізингодавця, з іншого боку є частиною валових витрат виробництва та обігу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 за право користування взятим в </a:t>
            </a:r>
            <a:r>
              <a:rPr lang="uk-UA" sz="2200" dirty="0" smtClean="0">
                <a:solidFill>
                  <a:srgbClr val="000000"/>
                </a:solidFill>
                <a:latin typeface="Times New Roman" panose="02020603050405020304" pitchFamily="18" charset="0"/>
                <a:cs typeface="Times New Roman" panose="02020603050405020304" pitchFamily="18" charset="0"/>
              </a:rPr>
              <a:t>оренду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4008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48963" cy="5911913"/>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майном. Теоретично чим більше посередників в лізинговій схемі, тим вищою є вартість угоди, тим значніші витрати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Структура </a:t>
            </a:r>
            <a:r>
              <a:rPr lang="uk-UA" sz="2200" dirty="0">
                <a:solidFill>
                  <a:srgbClr val="000000"/>
                </a:solidFill>
                <a:latin typeface="Times New Roman" panose="02020603050405020304" pitchFamily="18" charset="0"/>
                <a:cs typeface="Times New Roman" panose="02020603050405020304" pitchFamily="18" charset="0"/>
              </a:rPr>
              <a:t>лізингових платежів має багатокомпонентний характер. Оскільки вони стосуються економічного результату усіх безпосередніх учасників угоди, то їх загальна сума повинна враховувати інтереси кожної з сторін і в першу чергу ґрунтуватися на визначеному розмірі рентабельності лізингодавця та платоспроможності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лізингоодержувача</a:t>
            </a:r>
            <a:r>
              <a:rPr lang="uk-UA" sz="2200" dirty="0">
                <a:solidFill>
                  <a:srgbClr val="000000"/>
                </a:solidFill>
                <a:latin typeface="Times New Roman" panose="02020603050405020304" pitchFamily="18" charset="0"/>
                <a:cs typeface="Times New Roman" panose="02020603050405020304" pitchFamily="18" charset="0"/>
              </a:rPr>
              <a:t>, виконуючи при цьому ресурсозберігаючу функцію</a:t>
            </a:r>
            <a:r>
              <a:rPr lang="uk-UA" sz="2200" dirty="0" smtClean="0">
                <a:solidFill>
                  <a:srgbClr val="000000"/>
                </a:solidFill>
                <a:latin typeface="Times New Roman" panose="02020603050405020304" pitchFamily="18" charset="0"/>
                <a:cs typeface="Times New Roman" panose="02020603050405020304" pitchFamily="18" charset="0"/>
              </a:rPr>
              <a:t>.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Здебільшого сукупність усіх платежів за договором лізингу в основному складається з:</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1) авансового платежу;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2) періодичних лізингових платежів;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3) викупної (залишкової) вартості предмета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Згідно ст.16 Закону України «Про фінансовий лізинг» лізингові платежі можуть включати: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а) суму, яка відшкодовує частину вартості предмета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б) платіж як винагороду лізингодавцю за отримане у лізинг майно</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262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7941"/>
            <a:ext cx="10621391" cy="575800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в</a:t>
            </a:r>
            <a:r>
              <a:rPr lang="uk-UA" sz="2200" dirty="0">
                <a:solidFill>
                  <a:srgbClr val="000000"/>
                </a:solidFill>
                <a:latin typeface="Times New Roman" panose="02020603050405020304" pitchFamily="18" charset="0"/>
                <a:cs typeface="Times New Roman" panose="02020603050405020304" pitchFamily="18" charset="0"/>
              </a:rPr>
              <a:t>) компенсацію відсотків за кредитом;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г) інші витрати лізингодавця, що безпосередньо пов'язані з виконанням договору лізингу.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Винагорода лізингодавця за одержане у лізинг майно (лізингова маржа) може встановлюватися за домовленістю сторін у відсотках від балансової вартості об'єкта лізингу або від середньорічної залишкової вартості</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Сплата </a:t>
            </a:r>
            <a:r>
              <a:rPr lang="uk-UA" sz="2200" dirty="0">
                <a:solidFill>
                  <a:srgbClr val="000000"/>
                </a:solidFill>
                <a:latin typeface="Times New Roman" panose="02020603050405020304" pitchFamily="18" charset="0"/>
                <a:cs typeface="Times New Roman" panose="02020603050405020304" pitchFamily="18" charset="0"/>
              </a:rPr>
              <a:t>лізингових платежів здійснюється в порядку, встановленому лізинговим договором. Розміри, форма, строки внесення лізингових платежів та умови їх перегляду визначаються у договорі лізингу за домовленістю сторін.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Якщо порівнювати фінансовий лізинг та банківський кредит, платежі за лізингом, крім амортизації боргу та процентів, як правило, втілюють у собі компенсацію інших додаткових витрат лізингової компанії, в той час як за договором банківського кредиту найчастіше сплачується тільки процент і погашення тіла кредиту.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прийняття рішення </a:t>
            </a:r>
            <a:r>
              <a:rPr lang="uk-UA" sz="2200" dirty="0" err="1">
                <a:solidFill>
                  <a:srgbClr val="000000"/>
                </a:solidFill>
                <a:latin typeface="Times New Roman" panose="02020603050405020304" pitchFamily="18" charset="0"/>
                <a:cs typeface="Times New Roman" panose="02020603050405020304" pitchFamily="18" charset="0"/>
              </a:rPr>
              <a:t>лізингоодержувачем</a:t>
            </a:r>
            <a:r>
              <a:rPr lang="uk-UA" sz="2200" dirty="0">
                <a:solidFill>
                  <a:srgbClr val="000000"/>
                </a:solidFill>
                <a:latin typeface="Times New Roman" panose="02020603050405020304" pitchFamily="18" charset="0"/>
                <a:cs typeface="Times New Roman" panose="02020603050405020304" pitchFamily="18" charset="0"/>
              </a:rPr>
              <a:t> щодо методу нарахування лізингових платежів впливають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004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85177" cy="6065821"/>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сезонність </a:t>
            </a:r>
            <a:r>
              <a:rPr lang="uk-UA" sz="2200" dirty="0">
                <a:solidFill>
                  <a:srgbClr val="000000"/>
                </a:solidFill>
                <a:latin typeface="Times New Roman" panose="02020603050405020304" pitchFamily="18" charset="0"/>
                <a:cs typeface="Times New Roman" panose="02020603050405020304" pitchFamily="18" charset="0"/>
              </a:rPr>
              <a:t>виробництва; </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можливість відволікання значної суми коштів на розвиток матеріально-технічної бази виробництва;</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особливості амортизаційної політики;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спрямованість </a:t>
            </a:r>
            <a:r>
              <a:rPr lang="uk-UA" sz="2200" dirty="0">
                <a:solidFill>
                  <a:srgbClr val="000000"/>
                </a:solidFill>
                <a:latin typeface="Times New Roman" panose="02020603050405020304" pitchFamily="18" charset="0"/>
                <a:cs typeface="Times New Roman" panose="02020603050405020304" pitchFamily="18" charset="0"/>
              </a:rPr>
              <a:t>інвестиційної політики тощо</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Розглянемо приклад з </a:t>
            </a:r>
            <a:r>
              <a:rPr lang="uk-UA" sz="2200" i="1" dirty="0" smtClean="0">
                <a:solidFill>
                  <a:srgbClr val="000000"/>
                </a:solidFill>
                <a:latin typeface="Times New Roman" panose="02020603050405020304" pitchFamily="18" charset="0"/>
                <a:cs typeface="Times New Roman" panose="02020603050405020304" pitchFamily="18" charset="0"/>
              </a:rPr>
              <a:t>такими вихідними умовами</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Підприємству </a:t>
            </a:r>
            <a:r>
              <a:rPr lang="uk-UA" sz="2200" dirty="0">
                <a:solidFill>
                  <a:srgbClr val="000000"/>
                </a:solidFill>
                <a:latin typeface="Times New Roman" panose="02020603050405020304" pitchFamily="18" charset="0"/>
                <a:cs typeface="Times New Roman" panose="02020603050405020304" pitchFamily="18" charset="0"/>
              </a:rPr>
              <a:t>необхідно придбати обладнання. Вартість його </a:t>
            </a:r>
            <a:r>
              <a:rPr lang="uk-UA" sz="2200" dirty="0" smtClean="0">
                <a:solidFill>
                  <a:srgbClr val="000000"/>
                </a:solidFill>
                <a:latin typeface="Times New Roman" panose="02020603050405020304" pitchFamily="18" charset="0"/>
                <a:cs typeface="Times New Roman" panose="02020603050405020304" pitchFamily="18" charset="0"/>
              </a:rPr>
              <a:t>у лізингодавця </a:t>
            </a:r>
            <a:r>
              <a:rPr lang="uk-UA" sz="2200" dirty="0">
                <a:solidFill>
                  <a:srgbClr val="000000"/>
                </a:solidFill>
                <a:latin typeface="Times New Roman" panose="02020603050405020304" pitchFamily="18" charset="0"/>
                <a:cs typeface="Times New Roman" panose="02020603050405020304" pitchFamily="18" charset="0"/>
              </a:rPr>
              <a:t>500 млн </a:t>
            </a:r>
            <a:r>
              <a:rPr lang="uk-UA" sz="2200" dirty="0" err="1">
                <a:solidFill>
                  <a:srgbClr val="000000"/>
                </a:solidFill>
                <a:latin typeface="Times New Roman" panose="02020603050405020304" pitchFamily="18" charset="0"/>
                <a:cs typeface="Times New Roman" panose="02020603050405020304" pitchFamily="18" charset="0"/>
              </a:rPr>
              <a:t>у.о</a:t>
            </a:r>
            <a:r>
              <a:rPr lang="uk-UA" sz="2200" dirty="0">
                <a:solidFill>
                  <a:srgbClr val="000000"/>
                </a:solidFill>
                <a:latin typeface="Times New Roman" panose="02020603050405020304" pitchFamily="18" charset="0"/>
                <a:cs typeface="Times New Roman" panose="02020603050405020304" pitchFamily="18" charset="0"/>
              </a:rPr>
              <a:t>. з рівномірним розподілом платежу </a:t>
            </a:r>
            <a:r>
              <a:rPr lang="uk-UA" sz="2200" dirty="0" smtClean="0">
                <a:solidFill>
                  <a:srgbClr val="000000"/>
                </a:solidFill>
                <a:latin typeface="Times New Roman" panose="02020603050405020304" pitchFamily="18" charset="0"/>
                <a:cs typeface="Times New Roman" panose="02020603050405020304" pitchFamily="18" charset="0"/>
              </a:rPr>
              <a:t>протягом п’яти </a:t>
            </a:r>
            <a:r>
              <a:rPr lang="uk-UA" sz="2200" dirty="0">
                <a:solidFill>
                  <a:srgbClr val="000000"/>
                </a:solidFill>
                <a:latin typeface="Times New Roman" panose="02020603050405020304" pitchFamily="18" charset="0"/>
                <a:cs typeface="Times New Roman" panose="02020603050405020304" pitchFamily="18" charset="0"/>
              </a:rPr>
              <a:t>років. Якщо використовувати варіант купівлі цього обладнання </a:t>
            </a:r>
            <a:r>
              <a:rPr lang="uk-UA" sz="2200" dirty="0" smtClean="0">
                <a:solidFill>
                  <a:srgbClr val="000000"/>
                </a:solidFill>
                <a:latin typeface="Times New Roman" panose="02020603050405020304" pitchFamily="18" charset="0"/>
                <a:cs typeface="Times New Roman" panose="02020603050405020304" pitchFamily="18" charset="0"/>
              </a:rPr>
              <a:t>на заводі</a:t>
            </a:r>
            <a:r>
              <a:rPr lang="uk-UA" sz="2200" dirty="0">
                <a:solidFill>
                  <a:srgbClr val="000000"/>
                </a:solidFill>
                <a:latin typeface="Times New Roman" panose="02020603050405020304" pitchFamily="18" charset="0"/>
                <a:cs typeface="Times New Roman" panose="02020603050405020304" pitchFamily="18" charset="0"/>
              </a:rPr>
              <a:t>, що виробляє обладнання (400 млн </a:t>
            </a:r>
            <a:r>
              <a:rPr lang="uk-UA" sz="2200" dirty="0" err="1">
                <a:solidFill>
                  <a:srgbClr val="000000"/>
                </a:solidFill>
                <a:latin typeface="Times New Roman" panose="02020603050405020304" pitchFamily="18" charset="0"/>
                <a:cs typeface="Times New Roman" panose="02020603050405020304" pitchFamily="18" charset="0"/>
              </a:rPr>
              <a:t>у.о</a:t>
            </a:r>
            <a:r>
              <a:rPr lang="uk-UA" sz="2200" dirty="0">
                <a:solidFill>
                  <a:srgbClr val="000000"/>
                </a:solidFill>
                <a:latin typeface="Times New Roman" panose="02020603050405020304" pitchFamily="18" charset="0"/>
                <a:cs typeface="Times New Roman" panose="02020603050405020304" pitchFamily="18" charset="0"/>
              </a:rPr>
              <a:t>.), то можна отримати </a:t>
            </a:r>
            <a:r>
              <a:rPr lang="uk-UA" sz="2200" dirty="0" smtClean="0">
                <a:solidFill>
                  <a:srgbClr val="000000"/>
                </a:solidFill>
                <a:latin typeface="Times New Roman" panose="02020603050405020304" pitchFamily="18" charset="0"/>
                <a:cs typeface="Times New Roman" panose="02020603050405020304" pitchFamily="18" charset="0"/>
              </a:rPr>
              <a:t>кредит у </a:t>
            </a:r>
            <a:r>
              <a:rPr lang="uk-UA" sz="2200" dirty="0">
                <a:solidFill>
                  <a:srgbClr val="000000"/>
                </a:solidFill>
                <a:latin typeface="Times New Roman" panose="02020603050405020304" pitchFamily="18" charset="0"/>
                <a:cs typeface="Times New Roman" panose="02020603050405020304" pitchFamily="18" charset="0"/>
              </a:rPr>
              <a:t>банку на 5 років під 20 % річних. Ставка податку на прибуток — 19 %. </a:t>
            </a:r>
            <a:r>
              <a:rPr lang="uk-UA" sz="2200" dirty="0" smtClean="0">
                <a:solidFill>
                  <a:srgbClr val="000000"/>
                </a:solidFill>
                <a:latin typeface="Times New Roman" panose="02020603050405020304" pitchFamily="18" charset="0"/>
                <a:cs typeface="Times New Roman" panose="02020603050405020304" pitchFamily="18" charset="0"/>
              </a:rPr>
              <a:t>Необхідно </a:t>
            </a:r>
            <a:r>
              <a:rPr lang="uk-UA" sz="2200" dirty="0">
                <a:solidFill>
                  <a:srgbClr val="000000"/>
                </a:solidFill>
                <a:latin typeface="Times New Roman" panose="02020603050405020304" pitchFamily="18" charset="0"/>
                <a:cs typeface="Times New Roman" panose="02020603050405020304" pitchFamily="18" charset="0"/>
              </a:rPr>
              <a:t>оцінити переваги лізингу порівняно з фінансуванням купівлі </a:t>
            </a:r>
            <a:r>
              <a:rPr lang="uk-UA" sz="2200" dirty="0" smtClean="0">
                <a:solidFill>
                  <a:srgbClr val="000000"/>
                </a:solidFill>
                <a:latin typeface="Times New Roman" panose="02020603050405020304" pitchFamily="18" charset="0"/>
                <a:cs typeface="Times New Roman" panose="02020603050405020304" pitchFamily="18" charset="0"/>
              </a:rPr>
              <a:t>за рахунок </a:t>
            </a:r>
            <a:r>
              <a:rPr lang="uk-UA" sz="2200" dirty="0">
                <a:solidFill>
                  <a:srgbClr val="000000"/>
                </a:solidFill>
                <a:latin typeface="Times New Roman" panose="02020603050405020304" pitchFamily="18" charset="0"/>
                <a:cs typeface="Times New Roman" panose="02020603050405020304" pitchFamily="18" charset="0"/>
              </a:rPr>
              <a:t>кредиту банку, за умови, що ставка дисконтування 10 </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Розв’язок</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цієї проблеми з позиції лізингоотримувача </a:t>
            </a:r>
            <a:r>
              <a:rPr lang="uk-UA" sz="2200" dirty="0" smtClean="0">
                <a:solidFill>
                  <a:srgbClr val="000000"/>
                </a:solidFill>
                <a:latin typeface="Times New Roman" panose="02020603050405020304" pitchFamily="18" charset="0"/>
                <a:cs typeface="Times New Roman" panose="02020603050405020304" pitchFamily="18" charset="0"/>
              </a:rPr>
              <a:t>включає приведення </a:t>
            </a:r>
            <a:r>
              <a:rPr lang="uk-UA" sz="2200" dirty="0">
                <a:solidFill>
                  <a:srgbClr val="000000"/>
                </a:solidFill>
                <a:latin typeface="Times New Roman" panose="02020603050405020304" pitchFamily="18" charset="0"/>
                <a:cs typeface="Times New Roman" panose="02020603050405020304" pitchFamily="18" charset="0"/>
              </a:rPr>
              <a:t>чистих платежів за обома варіантами до поточної дати та </a:t>
            </a:r>
            <a:r>
              <a:rPr lang="uk-UA" sz="2200" dirty="0" smtClean="0">
                <a:solidFill>
                  <a:srgbClr val="000000"/>
                </a:solidFill>
                <a:latin typeface="Times New Roman" panose="02020603050405020304" pitchFamily="18" charset="0"/>
                <a:cs typeface="Times New Roman" panose="02020603050405020304" pitchFamily="18" charset="0"/>
              </a:rPr>
              <a:t>подальше порівняння </a:t>
            </a:r>
            <a:r>
              <a:rPr lang="uk-UA" sz="2200" dirty="0">
                <a:solidFill>
                  <a:srgbClr val="000000"/>
                </a:solidFill>
                <a:latin typeface="Times New Roman" panose="02020603050405020304" pitchFamily="18" charset="0"/>
                <a:cs typeface="Times New Roman" panose="02020603050405020304" pitchFamily="18" charset="0"/>
              </a:rPr>
              <a:t>їх. З цією метою необхідно визначити дисконтовану поточну </a:t>
            </a:r>
            <a:r>
              <a:rPr lang="uk-UA" sz="2200" dirty="0" smtClean="0">
                <a:solidFill>
                  <a:srgbClr val="000000"/>
                </a:solidFill>
                <a:latin typeface="Times New Roman" panose="02020603050405020304" pitchFamily="18" charset="0"/>
                <a:cs typeface="Times New Roman" panose="02020603050405020304" pitchFamily="18" charset="0"/>
              </a:rPr>
              <a:t>вартість після податкових </a:t>
            </a:r>
            <a:r>
              <a:rPr lang="uk-UA" sz="2200" dirty="0">
                <a:solidFill>
                  <a:srgbClr val="000000"/>
                </a:solidFill>
                <a:latin typeface="Times New Roman" panose="02020603050405020304" pitchFamily="18" charset="0"/>
                <a:cs typeface="Times New Roman" panose="02020603050405020304" pitchFamily="18" charset="0"/>
              </a:rPr>
              <a:t>платежів у випадках</a:t>
            </a:r>
            <a:r>
              <a:rPr lang="uk-UA" sz="2200" dirty="0" smtClean="0">
                <a:solidFill>
                  <a:srgbClr val="000000"/>
                </a:solidFill>
                <a:latin typeface="Times New Roman" panose="02020603050405020304" pitchFamily="18" charset="0"/>
                <a:cs typeface="Times New Roman" panose="02020603050405020304" pitchFamily="18" charset="0"/>
              </a:rPr>
              <a:t>:	</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853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48551" cy="6065821"/>
          </a:xfrm>
        </p:spPr>
        <p:txBody>
          <a:bodyPr>
            <a:normAutofit lnSpcReduction="10000"/>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де </a:t>
            </a:r>
            <a:r>
              <a:rPr lang="uk-UA" sz="2200" dirty="0" err="1" smtClean="0">
                <a:solidFill>
                  <a:srgbClr val="000000"/>
                </a:solidFill>
                <a:latin typeface="Times New Roman" panose="02020603050405020304" pitchFamily="18" charset="0"/>
                <a:cs typeface="Times New Roman" panose="02020603050405020304" pitchFamily="18" charset="0"/>
              </a:rPr>
              <a:t>Lt</a:t>
            </a:r>
            <a:r>
              <a:rPr lang="uk-UA" sz="2200" dirty="0" smtClean="0">
                <a:solidFill>
                  <a:srgbClr val="000000"/>
                </a:solidFill>
                <a:latin typeface="Times New Roman" panose="02020603050405020304" pitchFamily="18" charset="0"/>
                <a:cs typeface="Times New Roman" panose="02020603050405020304" pitchFamily="18" charset="0"/>
              </a:rPr>
              <a:t> — періодичний лізинговий платіж;</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СП — ставка податку на прибуток;</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r — ставка дисконтування;</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Kt</a:t>
            </a:r>
            <a:r>
              <a:rPr lang="uk-UA" sz="2200" dirty="0" smtClean="0">
                <a:solidFill>
                  <a:srgbClr val="000000"/>
                </a:solidFill>
                <a:latin typeface="Times New Roman" panose="02020603050405020304" pitchFamily="18" charset="0"/>
                <a:cs typeface="Times New Roman" panose="02020603050405020304" pitchFamily="18" charset="0"/>
              </a:rPr>
              <a:t> — періодичний платіж за кредитом;</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Pt</a:t>
            </a:r>
            <a:r>
              <a:rPr lang="uk-UA" sz="2200" dirty="0" smtClean="0">
                <a:solidFill>
                  <a:srgbClr val="000000"/>
                </a:solidFill>
                <a:latin typeface="Times New Roman" panose="02020603050405020304" pitchFamily="18" charset="0"/>
                <a:cs typeface="Times New Roman" panose="02020603050405020304" pitchFamily="18" charset="0"/>
              </a:rPr>
              <a:t> — відсотки за кредитом у періоді t;</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Pt</a:t>
            </a:r>
            <a:r>
              <a:rPr lang="uk-UA" sz="2200" dirty="0" smtClean="0">
                <a:solidFill>
                  <a:srgbClr val="000000"/>
                </a:solidFill>
                <a:latin typeface="Times New Roman" panose="02020603050405020304" pitchFamily="18" charset="0"/>
                <a:cs typeface="Times New Roman" panose="02020603050405020304" pitchFamily="18" charset="0"/>
              </a:rPr>
              <a:t>× СП — податкова пільга за відсотками за кредитом;</a:t>
            </a:r>
          </a:p>
          <a:p>
            <a:pPr marL="0" indent="0" algn="just">
              <a:spcBef>
                <a:spcPts val="0"/>
              </a:spcBef>
              <a:buNone/>
            </a:pPr>
            <a:r>
              <a:rPr lang="uk-UA" sz="2200" dirty="0" err="1" smtClean="0">
                <a:solidFill>
                  <a:srgbClr val="000000"/>
                </a:solidFill>
                <a:latin typeface="Times New Roman" panose="02020603050405020304" pitchFamily="18" charset="0"/>
                <a:cs typeface="Times New Roman" panose="02020603050405020304" pitchFamily="18" charset="0"/>
              </a:rPr>
              <a:t>ZVn</a:t>
            </a:r>
            <a:r>
              <a:rPr lang="uk-UA" sz="2200" dirty="0" smtClean="0">
                <a:solidFill>
                  <a:srgbClr val="000000"/>
                </a:solidFill>
                <a:latin typeface="Times New Roman" panose="02020603050405020304" pitchFamily="18" charset="0"/>
                <a:cs typeface="Times New Roman" panose="02020603050405020304" pitchFamily="18" charset="0"/>
              </a:rPr>
              <a:t> / (1 + г)n — теперішня величина залишкової вартості об’єкта на кінець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терміну операції.</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Так, якщо L&lt;К, то лізинг є вигіднішим, і навпаки.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677333" y="669954"/>
            <a:ext cx="8182643" cy="2761308"/>
          </a:xfrm>
          <a:prstGeom prst="rect">
            <a:avLst/>
          </a:prstGeom>
        </p:spPr>
      </p:pic>
    </p:spTree>
    <p:extLst>
      <p:ext uri="{BB962C8B-B14F-4D97-AF65-F5344CB8AC3E}">
        <p14:creationId xmlns:p14="http://schemas.microsoft.com/office/powerpoint/2010/main" val="3086764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48551"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Порівняльний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аналіз</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лізингу</a:t>
            </a:r>
            <a:r>
              <a:rPr lang="ru-RU" sz="2200" dirty="0" smtClean="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банківського</a:t>
            </a:r>
            <a:r>
              <a:rPr lang="ru-RU" sz="2200" dirty="0" smtClean="0">
                <a:solidFill>
                  <a:srgbClr val="000000"/>
                </a:solidFill>
                <a:latin typeface="Times New Roman" panose="02020603050405020304" pitchFamily="18" charset="0"/>
                <a:cs typeface="Times New Roman" panose="02020603050405020304" pitchFamily="18" charset="0"/>
              </a:rPr>
              <a:t> кредиту:</a:t>
            </a:r>
          </a:p>
          <a:p>
            <a:pPr mar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520701" y="796705"/>
            <a:ext cx="8961813" cy="5567881"/>
          </a:xfrm>
          <a:prstGeom prst="rect">
            <a:avLst/>
          </a:prstGeom>
        </p:spPr>
      </p:pic>
    </p:spTree>
    <p:extLst>
      <p:ext uri="{BB962C8B-B14F-4D97-AF65-F5344CB8AC3E}">
        <p14:creationId xmlns:p14="http://schemas.microsoft.com/office/powerpoint/2010/main" val="2391268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9553082" cy="6065821"/>
          </a:xfrm>
        </p:spPr>
        <p:txBody>
          <a:bodyPr>
            <a:normAutofit/>
          </a:bodyPr>
          <a:lstStyle/>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ctr">
              <a:spcBef>
                <a:spcPts val="0"/>
              </a:spcBef>
              <a:buNone/>
            </a:pPr>
            <a:endParaRPr lang="uk-UA" sz="2400" b="1" dirty="0" smtClean="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2969" y="398351"/>
            <a:ext cx="9717139" cy="6065822"/>
          </a:xfrm>
          <a:prstGeom prst="rect">
            <a:avLst/>
          </a:prstGeom>
        </p:spPr>
      </p:pic>
    </p:spTree>
    <p:extLst>
      <p:ext uri="{BB962C8B-B14F-4D97-AF65-F5344CB8AC3E}">
        <p14:creationId xmlns:p14="http://schemas.microsoft.com/office/powerpoint/2010/main" val="1331657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720979" cy="6065821"/>
          </a:xfrm>
        </p:spPr>
        <p:txBody>
          <a:bodyPr>
            <a:norm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 теперішній час при достатньо високому рівні затребуваності лізингового фінансування банки та лізингові компанії пропонують потенційним клієнтам через мережу Інтернет послуги так званого «Лізингового калькулятора», який на базі введених вихідних даних миттєво визначає графік лізингових платежів із їх сумами.</a:t>
            </a:r>
          </a:p>
          <a:p>
            <a:pPr marL="0" indent="0" algn="ctr">
              <a:spcBef>
                <a:spcPts val="0"/>
              </a:spcBef>
              <a:buNone/>
            </a:pPr>
            <a:endParaRPr lang="uk-UA" sz="2400" b="1" dirty="0" smtClean="0">
              <a:latin typeface="Times New Roman" panose="02020603050405020304" pitchFamily="18" charset="0"/>
              <a:cs typeface="Times New Roman" panose="02020603050405020304" pitchFamily="18" charset="0"/>
            </a:endParaRPr>
          </a:p>
          <a:p>
            <a:pPr marL="0" indent="0" algn="ctr">
              <a:spcBef>
                <a:spcPts val="0"/>
              </a:spcBef>
              <a:buNone/>
            </a:pPr>
            <a:r>
              <a:rPr lang="uk-UA" sz="2400" b="1" dirty="0">
                <a:latin typeface="Times New Roman" panose="02020603050405020304" pitchFamily="18" charset="0"/>
                <a:cs typeface="Times New Roman" panose="02020603050405020304" pitchFamily="18" charset="0"/>
              </a:rPr>
              <a:t>8</a:t>
            </a:r>
            <a:r>
              <a:rPr lang="uk-UA" sz="2400" b="1" dirty="0" smtClean="0">
                <a:latin typeface="Times New Roman" panose="02020603050405020304" pitchFamily="18" charset="0"/>
                <a:cs typeface="Times New Roman" panose="02020603050405020304" pitchFamily="18" charset="0"/>
              </a:rPr>
              <a:t>. Факторингові операції банків</a:t>
            </a:r>
          </a:p>
          <a:p>
            <a:pPr marL="0" indent="0" algn="just">
              <a:spcBef>
                <a:spcPts val="0"/>
              </a:spcBef>
              <a:buNone/>
            </a:pPr>
            <a:endParaRPr lang="uk-UA" sz="2200" dirty="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Факторингові операції в Україні регламентуються низкою законодавчо-нормативних актів. Так, відповідно до п. 3 ст. 49 Закону України «Про банки і банківську діяльність» факторинг – придбання права вимоги на виконання зобов’язань у грошовій формі за поставлені товари чи надані послуги із прийняттям на себе ризику виконання таких вимог і прийом платежів.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 Податковому Кодексі України наведене визначення відступлення права вимоги – операція з переуступки кредитором прав вимоги боргу третьої особи новому кредитору з попередньою або наступною компенсацією вартості такого боргу кредитору або без такої компенсації.</a:t>
            </a:r>
          </a:p>
        </p:txBody>
      </p:sp>
    </p:spTree>
    <p:extLst>
      <p:ext uri="{BB962C8B-B14F-4D97-AF65-F5344CB8AC3E}">
        <p14:creationId xmlns:p14="http://schemas.microsoft.com/office/powerpoint/2010/main" val="7397960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03284"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Об’єктом факторингу є </a:t>
            </a:r>
            <a:r>
              <a:rPr lang="uk-UA" sz="2200" dirty="0">
                <a:solidFill>
                  <a:srgbClr val="000000"/>
                </a:solidFill>
                <a:latin typeface="Times New Roman" panose="02020603050405020304" pitchFamily="18" charset="0"/>
                <a:cs typeface="Times New Roman" panose="02020603050405020304" pitchFamily="18" charset="0"/>
              </a:rPr>
              <a:t>право вимоги боргу у грошовій формі.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Суб’єктами факторингу є </a:t>
            </a:r>
            <a:r>
              <a:rPr lang="uk-UA" sz="2200" dirty="0">
                <a:solidFill>
                  <a:srgbClr val="000000"/>
                </a:solidFill>
                <a:latin typeface="Times New Roman" panose="02020603050405020304" pitchFamily="18" charset="0"/>
                <a:cs typeface="Times New Roman" panose="02020603050405020304" pitchFamily="18" charset="0"/>
              </a:rPr>
              <a:t>такі: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продавець (постачальник) продукції, він же безпосередній клієнт банку, який реалізовує власний товар на умовах відстрочення платежу. Згідно з чинним законодавством, кредитором може бути фізична або юридична особа, яка є суб’єктом підприємницької діяльності;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покупець (дебітор), який бажає придбати конкретний товар, однак тимчасово не має вільних коштів для оплати товару чи наданих послуг. При цьому важливою умовою є стабільність, прибутковість та ефективність бізнесу покупця і впевненість у тому, що у короткостроковому періоді у нього появляться необхідні кошти для сплати боргу та відсотків за ним;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банк–фактор або факторингова компанія, яким постачальник уступає грошову вимогу на дебіторську заборгованість. Згідно з Цивільним кодексом України, роль </a:t>
            </a:r>
            <a:r>
              <a:rPr lang="uk-UA" sz="2200" dirty="0" err="1">
                <a:solidFill>
                  <a:srgbClr val="000000"/>
                </a:solidFill>
                <a:latin typeface="Times New Roman" panose="02020603050405020304" pitchFamily="18" charset="0"/>
                <a:cs typeface="Times New Roman" panose="02020603050405020304" pitchFamily="18" charset="0"/>
              </a:rPr>
              <a:t>фактора</a:t>
            </a:r>
            <a:r>
              <a:rPr lang="uk-UA" sz="2200" dirty="0">
                <a:solidFill>
                  <a:srgbClr val="000000"/>
                </a:solidFill>
                <a:latin typeface="Times New Roman" panose="02020603050405020304" pitchFamily="18" charset="0"/>
                <a:cs typeface="Times New Roman" panose="02020603050405020304" pitchFamily="18" charset="0"/>
              </a:rPr>
              <a:t> може також виконувати фізична особа–суб’єкт підприємницької діяльності, яка відповідно до закону має право здійснювати факторингові операції.</a:t>
            </a:r>
          </a:p>
        </p:txBody>
      </p:sp>
    </p:spTree>
    <p:extLst>
      <p:ext uri="{BB962C8B-B14F-4D97-AF65-F5344CB8AC3E}">
        <p14:creationId xmlns:p14="http://schemas.microsoft.com/office/powerpoint/2010/main" val="24300048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03284"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Умови проведення факторингових операцій визначаються генеральною угодою факторингу, що укладається між банком та постачальником. У такій угоді зазначається частка сум платежу від суми за операціями факторингу, розмір компенсаційної винагороди, умови розриву факторингового договору, відповідальність кожної зі сторін у разі невиконання або неналежного виконання взятих на себе зобов’язань та інші умови за домовленістю сторін.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Як правило, схема факторингу складається з таких етапів: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постачальник надає послуги або надає покупцеві товари і послуги з відстрочкою платежу;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постачальник передає фактору документи, що підтверджують факт появи дебіторської заборгованості;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фактор покриває велику частину заборгованості (аж до 95%);</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дебітор проводить оплату за товар або послуги.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Зміст та послідовність факторингової операції приведена на рис.:</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883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88887"/>
            <a:ext cx="10567070" cy="5884753"/>
          </a:xfrm>
        </p:spPr>
        <p:txBody>
          <a:bodyPr>
            <a:noAutofit/>
          </a:bodyPr>
          <a:lstStyle/>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 специфічних рис інвестиційного кредитування можна віднести наступні: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об'єктом оцінки при кредитуванні є не позичальник, а інвестиційний проект, що зумовлює необхідність детального аналізу техніко-економічного обґрунтування інвестиційних заходів та ефективності інвестиційного проекту;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відсоток за інвестиційним кредитом не повинен перевищувати рівня дохідності інвестиційного проекту;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строк інвестиційного кредиту обумовлений строком окупності інвестиційного проекту;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інвестиційний кредит може бути виданий з пільговим строком відшкодування, впродовж якого сплачуються лише відсотки за кредит, а основна сума відшкодовується після введення об'єкта в експлуатацію.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«Золоте правило довгострокового кредитування» - капіталовкладення з тривалими строками окупності повинні фінансуватись за рахунок довгострокових коштів.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 залежності від цілей і умов кредитування, банківське інвестиційне кредитування може виступати в різних формах, найбільш поширеними з яких є такі:</a:t>
            </a:r>
          </a:p>
          <a:p>
            <a:pPr marL="0" indent="0" algn="just">
              <a:spcBef>
                <a:spcPts val="0"/>
              </a:spcBef>
              <a:buNone/>
            </a:pPr>
            <a:r>
              <a:rPr lang="ru-RU" sz="2200" dirty="0" err="1">
                <a:solidFill>
                  <a:srgbClr val="000000"/>
                </a:solidFill>
                <a:latin typeface="Times New Roman" panose="02020603050405020304" pitchFamily="18" charset="0"/>
                <a:cs typeface="Times New Roman" panose="02020603050405020304" pitchFamily="18" charset="0"/>
              </a:rPr>
              <a:t>простий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договір</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передаються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позичальникові</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грошовій</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61854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9553082" cy="6065821"/>
          </a:xfrm>
        </p:spPr>
        <p:txBody>
          <a:bodyPr>
            <a:normAutofit/>
          </a:bodyPr>
          <a:lstStyle/>
          <a:p>
            <a:pPr marL="0" indent="0" algn="ctr">
              <a:spcBef>
                <a:spcPts val="0"/>
              </a:spcBef>
              <a:buNone/>
            </a:pPr>
            <a:r>
              <a:rPr lang="ru-RU" sz="2200" dirty="0" smtClean="0">
                <a:latin typeface="Times New Roman" panose="02020603050405020304" pitchFamily="18" charset="0"/>
                <a:cs typeface="Times New Roman" panose="02020603050405020304" pitchFamily="18" charset="0"/>
              </a:rPr>
              <a:t>Рисунок. </a:t>
            </a:r>
            <a:r>
              <a:rPr lang="ru-RU" sz="2200" dirty="0">
                <a:latin typeface="Times New Roman" panose="02020603050405020304" pitchFamily="18" charset="0"/>
                <a:cs typeface="Times New Roman" panose="02020603050405020304" pitchFamily="18" charset="0"/>
              </a:rPr>
              <a:t>Схема </a:t>
            </a:r>
            <a:r>
              <a:rPr lang="ru-RU" sz="2200" dirty="0" err="1">
                <a:latin typeface="Times New Roman" panose="02020603050405020304" pitchFamily="18" charset="0"/>
                <a:cs typeface="Times New Roman" panose="02020603050405020304" pitchFamily="18" charset="0"/>
              </a:rPr>
              <a:t>факторингового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кредитування</a:t>
            </a:r>
            <a:endParaRPr lang="ru-RU" sz="22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735355" y="905347"/>
            <a:ext cx="9798379" cy="5142368"/>
          </a:xfrm>
          <a:prstGeom prst="rect">
            <a:avLst/>
          </a:prstGeom>
        </p:spPr>
      </p:pic>
    </p:spTree>
    <p:extLst>
      <p:ext uri="{BB962C8B-B14F-4D97-AF65-F5344CB8AC3E}">
        <p14:creationId xmlns:p14="http://schemas.microsoft.com/office/powerpoint/2010/main" val="19834724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48551" cy="6065821"/>
          </a:xfrm>
        </p:spPr>
        <p:txBody>
          <a:bodyPr>
            <a:normAutofit fontScale="92500"/>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400" dirty="0">
                <a:solidFill>
                  <a:srgbClr val="000000"/>
                </a:solidFill>
                <a:latin typeface="Times New Roman" panose="02020603050405020304" pitchFamily="18" charset="0"/>
                <a:cs typeface="Times New Roman" panose="02020603050405020304" pitchFamily="18" charset="0"/>
              </a:rPr>
              <a:t>Здійснимо пояснення стосовно процедури кредитування, наведеній вище на рис.:</a:t>
            </a:r>
          </a:p>
          <a:p>
            <a:pPr marL="0" indent="0" algn="just">
              <a:spcBef>
                <a:spcPts val="0"/>
              </a:spcBef>
              <a:buNone/>
            </a:pPr>
            <a:r>
              <a:rPr lang="uk-UA" sz="2400" dirty="0">
                <a:solidFill>
                  <a:srgbClr val="000000"/>
                </a:solidFill>
                <a:latin typeface="Times New Roman" panose="02020603050405020304" pitchFamily="18" charset="0"/>
                <a:cs typeface="Times New Roman" panose="02020603050405020304" pitchFamily="18" charset="0"/>
              </a:rPr>
              <a:t>1 – продавець відвантажує покупцю товар і отримує від покупця документи;</a:t>
            </a:r>
          </a:p>
          <a:p>
            <a:pPr marL="0" indent="0" algn="just">
              <a:spcBef>
                <a:spcPts val="0"/>
              </a:spcBef>
              <a:buNone/>
            </a:pPr>
            <a:r>
              <a:rPr lang="uk-UA" sz="2400" dirty="0">
                <a:solidFill>
                  <a:srgbClr val="000000"/>
                </a:solidFill>
                <a:latin typeface="Times New Roman" panose="02020603050405020304" pitchFamily="18" charset="0"/>
                <a:cs typeface="Times New Roman" panose="02020603050405020304" pitchFamily="18" charset="0"/>
              </a:rPr>
              <a:t>2 – продавець передає в банк отримані від покупця документи (перелік яких встановлює фактор) і повідомляє покупця про продаж його боргових зобов’язань і про те, що він повинен вносити платежі безпосередньо фактору (банку); </a:t>
            </a:r>
          </a:p>
          <a:p>
            <a:pPr marL="0" indent="0" algn="just">
              <a:spcBef>
                <a:spcPts val="0"/>
              </a:spcBef>
              <a:buNone/>
            </a:pPr>
            <a:r>
              <a:rPr lang="uk-UA" sz="2400" dirty="0">
                <a:solidFill>
                  <a:srgbClr val="000000"/>
                </a:solidFill>
                <a:latin typeface="Times New Roman" panose="02020603050405020304" pitchFamily="18" charset="0"/>
                <a:cs typeface="Times New Roman" panose="02020603050405020304" pitchFamily="18" charset="0"/>
              </a:rPr>
              <a:t>3 – фактор а) аналізує, вивчає діяльність продавця, визначає кредитоспроможність його дебіторів, прогнозує ризик неповернення ними товарного кредиту і б) приймає рішення про можливість фінансування продавця під відступлені ним права грошової вимоги. Банк стає власником несплачених платіжних вимог та бере на себе ризик їх несплати, хоч кредитоспроможність боржників заздалегідь перевіряється, в) згідно договору банк зобов’язується сплатити суму наданих йому платіжних вимог незалежно від того, сплатили свої борги контрагенти-постачальники чи ні. В цьому полягає різниця між факторингом і банківською гарантією. У разі банківського гарантування банк зобов’язується при несплаті клієнтом вчасно належних йому сум провести платіж за рахунок своїх коштів, тоді як мета факторингового обслуговування – термінове інкасування коштів незалежно від платоспроможності платника;</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0955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76123" cy="6065821"/>
          </a:xfrm>
        </p:spPr>
        <p:txBody>
          <a:bodyPr>
            <a:no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4 – банк перераховує обумовлену договором частку суми продавцю (70-90% від </a:t>
            </a:r>
            <a:r>
              <a:rPr lang="uk-UA" sz="2200" dirty="0" err="1">
                <a:solidFill>
                  <a:srgbClr val="000000"/>
                </a:solidFill>
                <a:latin typeface="Times New Roman" panose="02020603050405020304" pitchFamily="18" charset="0"/>
                <a:cs typeface="Times New Roman" panose="02020603050405020304" pitchFamily="18" charset="0"/>
              </a:rPr>
              <a:t>фактурованних</a:t>
            </a:r>
            <a:r>
              <a:rPr lang="uk-UA" sz="2200" dirty="0">
                <a:solidFill>
                  <a:srgbClr val="000000"/>
                </a:solidFill>
                <a:latin typeface="Times New Roman" panose="02020603050405020304" pitchFamily="18" charset="0"/>
                <a:cs typeface="Times New Roman" panose="02020603050405020304" pitchFamily="18" charset="0"/>
              </a:rPr>
              <a:t> поставок). Слід зазначити, що згідно з п.4.1. «Інструкції з бухгалтерського обліку кредитних, вкладних (депозитних) операцій та формування і використання резервів під кредитні ризики в банках України» банк відображає в бухгалтерському обліку суму </a:t>
            </a:r>
            <a:r>
              <a:rPr lang="uk-UA" sz="2200" dirty="0" err="1">
                <a:solidFill>
                  <a:srgbClr val="000000"/>
                </a:solidFill>
                <a:latin typeface="Times New Roman" panose="02020603050405020304" pitchFamily="18" charset="0"/>
                <a:cs typeface="Times New Roman" panose="02020603050405020304" pitchFamily="18" charset="0"/>
              </a:rPr>
              <a:t>зобовʼязання</a:t>
            </a:r>
            <a:r>
              <a:rPr lang="uk-UA" sz="2200" dirty="0">
                <a:solidFill>
                  <a:srgbClr val="000000"/>
                </a:solidFill>
                <a:latin typeface="Times New Roman" panose="02020603050405020304" pitchFamily="18" charset="0"/>
                <a:cs typeface="Times New Roman" panose="02020603050405020304" pitchFamily="18" charset="0"/>
              </a:rPr>
              <a:t> за факторинговою операцією на дату укладення договору факторингу за позабалансовими рахунками. Банк здійснює облік документів за номінальною вартістю;</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5 – покупець в обумовлений термін перераховує кошти на користь банку боргову суму та пеню за відстрочення платежу;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6 – банк зараховує на рахунок постачальника кошти, що надійшли як оплата за поставлений товар:</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а) за мінусом комісійної винагороди (якщо це був факторинг з оплатою вимог із настанням визначеної дати);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б) за мінусом: попередньо виплаченої суми (вартості) переуступлених боргових вимог, яку банк утримує до моменту, коли покупець товару буде вважати договір з продавцем виконаним і не буде пред'являти претензій;</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комісійної винагороди та плати за кредитні ресурси (якщо це був факторинг з умовою кредитування у формі попередньої оплати).</a:t>
            </a:r>
          </a:p>
        </p:txBody>
      </p:sp>
    </p:spTree>
    <p:extLst>
      <p:ext uri="{BB962C8B-B14F-4D97-AF65-F5344CB8AC3E}">
        <p14:creationId xmlns:p14="http://schemas.microsoft.com/office/powerpoint/2010/main" val="19826630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48963" cy="6065821"/>
          </a:xfrm>
        </p:spPr>
        <p:txBody>
          <a:bodyPr>
            <a:normAutofit/>
          </a:bodyPr>
          <a:lstStyle/>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Плата </a:t>
            </a:r>
            <a:r>
              <a:rPr lang="ru-RU" sz="2200" dirty="0">
                <a:latin typeface="Times New Roman" panose="02020603050405020304" pitchFamily="18" charset="0"/>
                <a:cs typeface="Times New Roman" panose="02020603050405020304" pitchFamily="18" charset="0"/>
              </a:rPr>
              <a:t>за </a:t>
            </a:r>
            <a:r>
              <a:rPr lang="ru-RU" sz="2200" dirty="0" err="1" smtClean="0">
                <a:latin typeface="Times New Roman" panose="02020603050405020304" pitchFamily="18" charset="0"/>
                <a:cs typeface="Times New Roman" panose="02020603050405020304" pitchFamily="18" charset="0"/>
              </a:rPr>
              <a:t>послуги</a:t>
            </a:r>
            <a:endParaRPr lang="ru-RU" sz="2200" dirty="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факторингу </a:t>
            </a:r>
            <a:r>
              <a:rPr lang="ru-RU" sz="2200" dirty="0" err="1" smtClean="0">
                <a:latin typeface="Times New Roman" panose="02020603050405020304" pitchFamily="18" charset="0"/>
                <a:cs typeface="Times New Roman" panose="02020603050405020304" pitchFamily="18" charset="0"/>
              </a:rPr>
              <a:t>знач</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но </a:t>
            </a:r>
            <a:r>
              <a:rPr lang="ru-RU" sz="2200" dirty="0" err="1">
                <a:latin typeface="Times New Roman" panose="02020603050405020304" pitchFamily="18" charset="0"/>
                <a:cs typeface="Times New Roman" panose="02020603050405020304" pitchFamily="18" charset="0"/>
              </a:rPr>
              <a:t>вища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ніж</a:t>
            </a:r>
            <a:r>
              <a:rPr lang="ru-RU" sz="2200" dirty="0">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за</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кредитом </a:t>
            </a:r>
            <a:r>
              <a:rPr lang="ru-RU" sz="2200" dirty="0">
                <a:latin typeface="Times New Roman" panose="02020603050405020304" pitchFamily="18" charset="0"/>
                <a:cs typeface="Times New Roman" panose="02020603050405020304" pitchFamily="18" charset="0"/>
              </a:rPr>
              <a:t>і </a:t>
            </a:r>
            <a:r>
              <a:rPr lang="ru-RU" sz="2200" dirty="0" err="1" smtClean="0">
                <a:latin typeface="Times New Roman" panose="02020603050405020304" pitchFamily="18" charset="0"/>
                <a:cs typeface="Times New Roman" panose="02020603050405020304" pitchFamily="18" charset="0"/>
              </a:rPr>
              <a:t>скла</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err="1" smtClean="0">
                <a:latin typeface="Times New Roman" panose="02020603050405020304" pitchFamily="18" charset="0"/>
                <a:cs typeface="Times New Roman" panose="02020603050405020304" pitchFamily="18" charset="0"/>
              </a:rPr>
              <a:t>дається</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з </a:t>
            </a:r>
            <a:r>
              <a:rPr lang="ru-RU" sz="2200" dirty="0" err="1" smtClean="0">
                <a:latin typeface="Times New Roman" panose="02020603050405020304" pitchFamily="18" charset="0"/>
                <a:cs typeface="Times New Roman" panose="02020603050405020304" pitchFamily="18" charset="0"/>
              </a:rPr>
              <a:t>наступ</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них </a:t>
            </a:r>
            <a:r>
              <a:rPr lang="ru-RU" sz="2200" dirty="0" err="1" smtClean="0">
                <a:latin typeface="Times New Roman" panose="02020603050405020304" pitchFamily="18" charset="0"/>
                <a:cs typeface="Times New Roman" panose="02020603050405020304" pitchFamily="18" charset="0"/>
              </a:rPr>
              <a:t>компонентів</a:t>
            </a:r>
            <a:r>
              <a:rPr lang="ru-RU" sz="2200" dirty="0" smtClean="0">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рис.:</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951430" y="749590"/>
            <a:ext cx="7106970" cy="5714583"/>
          </a:xfrm>
          <a:prstGeom prst="rect">
            <a:avLst/>
          </a:prstGeom>
        </p:spPr>
      </p:pic>
    </p:spTree>
    <p:extLst>
      <p:ext uri="{BB962C8B-B14F-4D97-AF65-F5344CB8AC3E}">
        <p14:creationId xmlns:p14="http://schemas.microsoft.com/office/powerpoint/2010/main" val="25073285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576123" cy="6065821"/>
          </a:xfrm>
        </p:spPr>
        <p:txBody>
          <a:bodyPr>
            <a:normAutofit/>
          </a:bodyPr>
          <a:lstStyle/>
          <a:p>
            <a:pPr marL="0" indent="0" algn="just">
              <a:spcBef>
                <a:spcPts val="0"/>
              </a:spcBef>
              <a:buNone/>
            </a:pPr>
            <a:r>
              <a:rPr lang="uk-UA" sz="2200" b="1" dirty="0" smtClean="0">
                <a:latin typeface="Times New Roman" panose="02020603050405020304" pitchFamily="18" charset="0"/>
                <a:cs typeface="Times New Roman" panose="02020603050405020304" pitchFamily="18" charset="0"/>
              </a:rPr>
              <a:t>	Наприклад.</a:t>
            </a: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Підприємство здійснює поставки товарів у сумі 16 000 000 грн., оборотність цієї дебіторської заборгованості складає 20 разів на рік. Для прискорення погашення цієї заборгованості вона була передана факторинговому відділу банку на наступних умовах:</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розмір резервування - 15%</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комісійна винагорода банку - 0,5 %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процентна ставка за факторинговий кредит - 25%,</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-фіксований збір за обробку документів – 270 грн.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Середня дебіторська заборгованість підприємства за рік становитиме:</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Р = 16 000 000 / 20 = 800 000 грн.</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Розмір </a:t>
            </a:r>
            <a:r>
              <a:rPr lang="uk-UA" sz="2200" dirty="0">
                <a:solidFill>
                  <a:srgbClr val="000000"/>
                </a:solidFill>
                <a:latin typeface="Times New Roman" panose="02020603050405020304" pitchFamily="18" charset="0"/>
                <a:cs typeface="Times New Roman" panose="02020603050405020304" pitchFamily="18" charset="0"/>
              </a:rPr>
              <a:t>резервних відрахувань (R):</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R= 800 000 х 0,15 = 120 000 грн.</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Сума </a:t>
            </a:r>
            <a:r>
              <a:rPr lang="uk-UA" sz="2200" dirty="0">
                <a:solidFill>
                  <a:srgbClr val="000000"/>
                </a:solidFill>
                <a:latin typeface="Times New Roman" panose="02020603050405020304" pitchFamily="18" charset="0"/>
                <a:cs typeface="Times New Roman" panose="02020603050405020304" pitchFamily="18" charset="0"/>
              </a:rPr>
              <a:t>нарахованих комісійних за інкасацією рахунків: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 = 800 000 х 0,005 = 4000 грн.</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a:solidFill>
                  <a:srgbClr val="000000"/>
                </a:solidFill>
                <a:latin typeface="Times New Roman" panose="02020603050405020304" pitchFamily="18" charset="0"/>
                <a:cs typeface="Times New Roman" panose="02020603050405020304" pitchFamily="18" charset="0"/>
              </a:rPr>
              <a:t>визначення суми нарахованих процентів за факторинговим кредитом використовується формула простих відсотків. </a:t>
            </a:r>
          </a:p>
        </p:txBody>
      </p:sp>
    </p:spTree>
    <p:extLst>
      <p:ext uri="{BB962C8B-B14F-4D97-AF65-F5344CB8AC3E}">
        <p14:creationId xmlns:p14="http://schemas.microsoft.com/office/powerpoint/2010/main" val="27394906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594230"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При цьому, якщо оборотність дебіторської заборгованості складає 20 разів на рік, то термін факторингового кредиту складе: n = 365 / 20 = 18,25 днів.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Відповідно, сума нарахованих процентів за кредит, визначена за формулою:</a:t>
            </a: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Сума, яка перераховується на рахунок позичальника (</a:t>
            </a:r>
            <a:r>
              <a:rPr lang="uk-UA" sz="2200" dirty="0" err="1">
                <a:solidFill>
                  <a:srgbClr val="000000"/>
                </a:solidFill>
                <a:latin typeface="Times New Roman" panose="02020603050405020304" pitchFamily="18" charset="0"/>
                <a:cs typeface="Times New Roman" panose="02020603050405020304" pitchFamily="18" charset="0"/>
              </a:rPr>
              <a:t>Sп</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i="1" dirty="0" err="1" smtClean="0">
                <a:latin typeface="Times New Roman" panose="02020603050405020304" pitchFamily="18" charset="0"/>
                <a:cs typeface="Times New Roman" panose="02020603050405020304" pitchFamily="18" charset="0"/>
              </a:rPr>
              <a:t>Sп</a:t>
            </a:r>
            <a:r>
              <a:rPr lang="uk-UA" sz="2200" i="1" dirty="0" smtClean="0">
                <a:latin typeface="Times New Roman" panose="02020603050405020304" pitchFamily="18" charset="0"/>
                <a:cs typeface="Times New Roman" panose="02020603050405020304" pitchFamily="18" charset="0"/>
              </a:rPr>
              <a:t> = (800000 - 120000) – 8383,56 - 4000 = 667 616,44 грн.</a:t>
            </a: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Сума резерву буде повернута підприємству після погашення заборгованості дебіторам.</a:t>
            </a:r>
          </a:p>
          <a:p>
            <a:pPr marL="0" indent="0" algn="just">
              <a:spcBef>
                <a:spcPts val="0"/>
              </a:spcBef>
              <a:buNone/>
            </a:pPr>
            <a:r>
              <a:rPr lang="uk-UA"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Загальний доход банку за надану факторингову послугу складає:</a:t>
            </a: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i="1" dirty="0" err="1" smtClean="0">
                <a:latin typeface="Times New Roman" panose="02020603050405020304" pitchFamily="18" charset="0"/>
                <a:cs typeface="Times New Roman" panose="02020603050405020304" pitchFamily="18" charset="0"/>
              </a:rPr>
              <a:t>Sб</a:t>
            </a:r>
            <a:r>
              <a:rPr lang="ru-RU" sz="2200" i="1" dirty="0" smtClean="0">
                <a:latin typeface="Times New Roman" panose="02020603050405020304" pitchFamily="18" charset="0"/>
                <a:cs typeface="Times New Roman" panose="02020603050405020304" pitchFamily="18" charset="0"/>
              </a:rPr>
              <a:t> </a:t>
            </a:r>
            <a:r>
              <a:rPr lang="ru-RU" sz="2200" i="1" dirty="0">
                <a:latin typeface="Times New Roman" panose="02020603050405020304" pitchFamily="18" charset="0"/>
                <a:cs typeface="Times New Roman" panose="02020603050405020304" pitchFamily="18" charset="0"/>
              </a:rPr>
              <a:t>= 8383,56 + 4000 + 270 = 12653,56 грн.</a:t>
            </a: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Тобто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фактична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процентна</a:t>
            </a:r>
            <a:r>
              <a:rPr lang="ru-RU" sz="2200" dirty="0">
                <a:solidFill>
                  <a:srgbClr val="000000"/>
                </a:solidFill>
                <a:latin typeface="Times New Roman" panose="02020603050405020304" pitchFamily="18" charset="0"/>
                <a:cs typeface="Times New Roman" panose="02020603050405020304" pitchFamily="18" charset="0"/>
              </a:rPr>
              <a:t> ставка </a:t>
            </a:r>
            <a:r>
              <a:rPr lang="ru-RU" sz="2200" dirty="0" err="1">
                <a:solidFill>
                  <a:srgbClr val="000000"/>
                </a:solidFill>
                <a:latin typeface="Times New Roman" panose="02020603050405020304" pitchFamily="18" charset="0"/>
                <a:cs typeface="Times New Roman" panose="02020603050405020304" pitchFamily="18" charset="0"/>
              </a:rPr>
              <a:t>факторингової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становитиме</a:t>
            </a:r>
            <a:r>
              <a:rPr lang="ru-RU"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72967" y="1584356"/>
            <a:ext cx="4792617" cy="700947"/>
          </a:xfrm>
          <a:prstGeom prst="rect">
            <a:avLst/>
          </a:prstGeom>
        </p:spPr>
      </p:pic>
      <p:pic>
        <p:nvPicPr>
          <p:cNvPr id="4" name="Рисунок 3"/>
          <p:cNvPicPr>
            <a:picLocks noChangeAspect="1"/>
          </p:cNvPicPr>
          <p:nvPr/>
        </p:nvPicPr>
        <p:blipFill>
          <a:blip r:embed="rId3"/>
          <a:stretch>
            <a:fillRect/>
          </a:stretch>
        </p:blipFill>
        <p:spPr>
          <a:xfrm>
            <a:off x="1988572" y="4952246"/>
            <a:ext cx="6130711" cy="677004"/>
          </a:xfrm>
          <a:prstGeom prst="rect">
            <a:avLst/>
          </a:prstGeom>
        </p:spPr>
      </p:pic>
    </p:spTree>
    <p:extLst>
      <p:ext uri="{BB962C8B-B14F-4D97-AF65-F5344CB8AC3E}">
        <p14:creationId xmlns:p14="http://schemas.microsoft.com/office/powerpoint/2010/main" val="36772686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93818" cy="6065821"/>
          </a:xfrm>
        </p:spPr>
        <p:txBody>
          <a:bodyPr>
            <a:normAutofit/>
          </a:bodyPr>
          <a:lstStyle/>
          <a:p>
            <a:pPr marL="0" indent="0" algn="just">
              <a:spcBef>
                <a:spcPts val="0"/>
              </a:spcBef>
              <a:buNone/>
            </a:pPr>
            <a:r>
              <a:rPr lang="ru-RU" sz="2200" dirty="0" smtClean="0">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Таким чином, супровідні послуги за факторинговою угодою по факту становлять (37,73%-25%) – 12,73% (порівняйте з комісійною винагородою банку за умовами контракту - 0,5 %).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Практика виробила різноманітні підходи щодо </a:t>
            </a:r>
            <a:r>
              <a:rPr lang="uk-UA" sz="2200" i="1" dirty="0">
                <a:solidFill>
                  <a:srgbClr val="000000"/>
                </a:solidFill>
                <a:latin typeface="Times New Roman" panose="02020603050405020304" pitchFamily="18" charset="0"/>
                <a:cs typeface="Times New Roman" panose="02020603050405020304" pitchFamily="18" charset="0"/>
              </a:rPr>
              <a:t>класифікації факторингових операцій:</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 Залежно від ринкового сектора, задіяного в операції факторингу розрізняють: внутрішній факторинг (постачальник, покупець і фактор перебувають у тій самій країні); міжнародний факторинг (учасники факторингу перебувають у різних країнах).</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2. Залежно від ступеня інформування покупця щодо участі </a:t>
            </a:r>
            <a:r>
              <a:rPr lang="uk-UA" sz="2200" dirty="0" err="1">
                <a:solidFill>
                  <a:srgbClr val="000000"/>
                </a:solidFill>
                <a:latin typeface="Times New Roman" panose="02020603050405020304" pitchFamily="18" charset="0"/>
                <a:cs typeface="Times New Roman" panose="02020603050405020304" pitchFamily="18" charset="0"/>
              </a:rPr>
              <a:t>фактора</a:t>
            </a:r>
            <a:r>
              <a:rPr lang="uk-UA" sz="2200" dirty="0">
                <a:solidFill>
                  <a:srgbClr val="000000"/>
                </a:solidFill>
                <a:latin typeface="Times New Roman" panose="02020603050405020304" pitchFamily="18" charset="0"/>
                <a:cs typeface="Times New Roman" panose="02020603050405020304" pitchFamily="18" charset="0"/>
              </a:rPr>
              <a:t> в торговій угоді виділяють: відкритий факторинг – це факторинг, за умовами якого боржника, тобто покупця, завчасно повідомляють про участь у торговій угоді факторингової компанії; закритий факторинг або конфіденційний - це факторинг за умовами якого боржника не повідомляють про участь в угоді факторингової компанії.</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3. </a:t>
            </a:r>
            <a:r>
              <a:rPr lang="ru-RU" sz="2200" dirty="0" err="1">
                <a:solidFill>
                  <a:srgbClr val="000000"/>
                </a:solidFill>
                <a:latin typeface="Times New Roman" panose="02020603050405020304" pitchFamily="18" charset="0"/>
                <a:cs typeface="Times New Roman" panose="02020603050405020304" pitchFamily="18" charset="0"/>
              </a:rPr>
              <a:t>Залежно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умов оплати фактором </a:t>
            </a:r>
            <a:r>
              <a:rPr lang="ru-RU" sz="2200" dirty="0" err="1">
                <a:solidFill>
                  <a:srgbClr val="000000"/>
                </a:solidFill>
                <a:latin typeface="Times New Roman" panose="02020603050405020304" pitchFamily="18" charset="0"/>
                <a:cs typeface="Times New Roman" panose="02020603050405020304" pitchFamily="18" charset="0"/>
              </a:rPr>
              <a:t>переуступлених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боргових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постачальника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розрізняють</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3799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8352"/>
            <a:ext cx="10657605" cy="6065821"/>
          </a:xfrm>
        </p:spPr>
        <p:txBody>
          <a:bodyPr>
            <a:normAutofit/>
          </a:bodyPr>
          <a:lstStyle/>
          <a:p>
            <a:pPr marL="0" indent="0" algn="just">
              <a:spcBef>
                <a:spcPts val="0"/>
              </a:spcBef>
              <a:buNone/>
            </a:pPr>
            <a:r>
              <a:rPr lang="ru-RU" sz="2200" dirty="0">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факторинг з оплатою вимог з настанням визначеної дати</a:t>
            </a:r>
            <a:r>
              <a:rPr lang="uk-UA" sz="2200" dirty="0" smtClean="0">
                <a:solidFill>
                  <a:srgbClr val="000000"/>
                </a:solidFill>
                <a:latin typeface="Times New Roman" panose="02020603050405020304" pitchFamily="18" charset="0"/>
                <a:cs typeface="Times New Roman" panose="02020603050405020304" pitchFamily="18" charset="0"/>
              </a:rPr>
              <a:t>; факторинг </a:t>
            </a:r>
            <a:r>
              <a:rPr lang="uk-UA" sz="2200" dirty="0" smtClean="0">
                <a:solidFill>
                  <a:srgbClr val="000000"/>
                </a:solidFill>
                <a:latin typeface="Times New Roman" panose="02020603050405020304" pitchFamily="18" charset="0"/>
                <a:cs typeface="Times New Roman" panose="02020603050405020304" pitchFamily="18" charset="0"/>
              </a:rPr>
              <a:t>з умовою кредитування у формі попередньої оплати – відповідно до факторингової угоди клієнт, який продав банку дебіторську заборгованість, дістає від нього кошти в розмірі 80-90% загальної суми боргу. Решту 10-20% банк утримує у вигляді компенсації ризику до моменту сплати покупцем боргу.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Залежно від прав </a:t>
            </a:r>
            <a:r>
              <a:rPr lang="uk-UA" sz="2200" dirty="0" err="1" smtClean="0">
                <a:solidFill>
                  <a:srgbClr val="000000"/>
                </a:solidFill>
                <a:latin typeface="Times New Roman" panose="02020603050405020304" pitchFamily="18" charset="0"/>
                <a:cs typeface="Times New Roman" panose="02020603050405020304" pitchFamily="18" charset="0"/>
              </a:rPr>
              <a:t>фактора</a:t>
            </a:r>
            <a:r>
              <a:rPr lang="uk-UA" sz="2200" dirty="0" smtClean="0">
                <a:solidFill>
                  <a:srgbClr val="000000"/>
                </a:solidFill>
                <a:latin typeface="Times New Roman" panose="02020603050405020304" pitchFamily="18" charset="0"/>
                <a:cs typeface="Times New Roman" panose="02020603050405020304" pitchFamily="18" charset="0"/>
              </a:rPr>
              <a:t> на зворотну вимогу попередньо сплаченої суми: факторинг із правом регресу – це факторинг, за умовами якого фактор має право зворотної вимоги до постачальника повернути сплачену суму; факторинг без права регресу - це факторинг, за умовами якого фактор у разі надання факторингової послуги не має права зворотної вимоги до Постачальника.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Відносини між суб'єктами факторингу регулюються договором, який укладається у письмовій формі між фактором і постачальником. Істотними умовами договору факторингу є взаємні зобов'язання і відповідальність сторін, розмір кредиту і плати за факторингове обслуговування, вид факторингу та інші, що забезпечують захист інтересів сторін.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3090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93818"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Оскільки факторингові операції мають ризикований характер, то перед укладенням договору фактор ґрунтовно вивчає фінансово-господарську діяльність клієнта-постачальника, оцінює його фінансовий стан, що впливає на прийняття фактором рішення про укладення факторингової угоди та її зміст (документи для аналізу наведені на наступному слайді).</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 цілому, здійснення факторингових операцій дає змогу фактору поліпшити обслуговування клієнтів та залучити нових, збільшити і диверсифікувати джерела доходів. Основним недоліком факторингу для </a:t>
            </a:r>
            <a:r>
              <a:rPr lang="uk-UA" sz="2200" dirty="0" err="1">
                <a:solidFill>
                  <a:srgbClr val="000000"/>
                </a:solidFill>
                <a:latin typeface="Times New Roman" panose="02020603050405020304" pitchFamily="18" charset="0"/>
                <a:cs typeface="Times New Roman" panose="02020603050405020304" pitchFamily="18" charset="0"/>
              </a:rPr>
              <a:t>фактора</a:t>
            </a:r>
            <a:r>
              <a:rPr lang="uk-UA" sz="2200" dirty="0">
                <a:solidFill>
                  <a:srgbClr val="000000"/>
                </a:solidFill>
                <a:latin typeface="Times New Roman" panose="02020603050405020304" pitchFamily="18" charset="0"/>
                <a:cs typeface="Times New Roman" panose="02020603050405020304" pitchFamily="18" charset="0"/>
              </a:rPr>
              <a:t> є високий ризик цієї операції. Для мінімізації ризику фактор здійснює лімітування кредитної заборгованості постачальника, установлює ліміти відвантаження товарів конкретному платникові, страхує окремі угоди тощо.</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Факторингове обслуговування забезпечує прискорення обороту капіталу постачальника: платежі своєчасно надходять постачальнику навіть при тимчасових фінансових утрудненнях покупця; створюються умови для запобігання появи сумнівних боргів; поліпшується структура балансу; прискорюється оборотність коштів при взаєморозрахунках між покупцем і продавцем; створюються умови для успішної виробничої діяльності обох.</a:t>
            </a:r>
          </a:p>
        </p:txBody>
      </p:sp>
    </p:spTree>
    <p:extLst>
      <p:ext uri="{BB962C8B-B14F-4D97-AF65-F5344CB8AC3E}">
        <p14:creationId xmlns:p14="http://schemas.microsoft.com/office/powerpoint/2010/main" val="5361020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30124" y="606582"/>
            <a:ext cx="9724569" cy="5677697"/>
          </a:xfrm>
        </p:spPr>
      </p:pic>
    </p:spTree>
    <p:extLst>
      <p:ext uri="{BB962C8B-B14F-4D97-AF65-F5344CB8AC3E}">
        <p14:creationId xmlns:p14="http://schemas.microsoft.com/office/powerpoint/2010/main" val="1561242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576123"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формі відповідно до його умов, що передбачають порядок видачі та погашення кредиту, його забезпечення); фінансовий лізинг; іпотечний кредит; проектне фінансування.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Кредити на збільшення основних виробничих фондів надаються суб`єктам господарської діяльності. Вони, в свою чергу, залежно від форми надання підрозділяються на: </a:t>
            </a:r>
            <a:r>
              <a:rPr lang="uk-UA" sz="2200" i="1" dirty="0" smtClean="0">
                <a:solidFill>
                  <a:srgbClr val="000000"/>
                </a:solidFill>
                <a:latin typeface="Times New Roman" panose="02020603050405020304" pitchFamily="18" charset="0"/>
                <a:cs typeface="Times New Roman" panose="02020603050405020304" pitchFamily="18" charset="0"/>
              </a:rPr>
              <a:t>кредити, що видаються на основі звичайного кредитного договору; проектне </a:t>
            </a:r>
            <a:r>
              <a:rPr lang="uk-UA" sz="2200" i="1" dirty="0" err="1" smtClean="0">
                <a:solidFill>
                  <a:srgbClr val="000000"/>
                </a:solidFill>
                <a:latin typeface="Times New Roman" panose="02020603050405020304" pitchFamily="18" charset="0"/>
                <a:cs typeface="Times New Roman" panose="02020603050405020304" pitchFamily="18" charset="0"/>
              </a:rPr>
              <a:t>фінансуваня</a:t>
            </a:r>
            <a:r>
              <a:rPr lang="uk-UA" sz="2200" i="1" dirty="0" smtClean="0">
                <a:solidFill>
                  <a:srgbClr val="000000"/>
                </a:solidFill>
                <a:latin typeface="Times New Roman" panose="02020603050405020304" pitchFamily="18" charset="0"/>
                <a:cs typeface="Times New Roman" panose="02020603050405020304" pitchFamily="18" charset="0"/>
              </a:rPr>
              <a:t>; фінансовий лізинг; іпотечні кредити юридичним особам.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Кредити, які видаються на збільшення основних виробничих фондів, об`єднує те, що джерелом погашення та виплати відсотків по таких кредитах є прибуток, очікуваний від реалізації проектів, що кредитуються. В результаті найважливішим елементом організації процесу банківського інвестиційного кредитування стає аналіз інвестиційного проекту, на реалізацію якого береться кредит, у порівнянні з яким оцінка кредитоспроможності позичальника грає дещо меншу роль.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Інвестиційні кредити підприємствам реального сектору економіки безпосередньо спрямовуються на створення основних виробничих фондів або їх оновлення. Результатом використання таких кредитів є збільшення виробничого потенціалу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69452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98352"/>
            <a:ext cx="10675712" cy="6065821"/>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Основним недоліком факторингу для постачальника є значно вища </a:t>
            </a:r>
            <a:r>
              <a:rPr lang="uk-UA" sz="2200" dirty="0" err="1">
                <a:solidFill>
                  <a:srgbClr val="000000"/>
                </a:solidFill>
                <a:latin typeface="Times New Roman" panose="02020603050405020304" pitchFamily="18" charset="0"/>
                <a:cs typeface="Times New Roman" panose="02020603050405020304" pitchFamily="18" charset="0"/>
              </a:rPr>
              <a:t>віртість</a:t>
            </a:r>
            <a:r>
              <a:rPr lang="uk-UA" sz="2200" dirty="0">
                <a:solidFill>
                  <a:srgbClr val="000000"/>
                </a:solidFill>
                <a:latin typeface="Times New Roman" panose="02020603050405020304" pitchFamily="18" charset="0"/>
                <a:cs typeface="Times New Roman" panose="02020603050405020304" pitchFamily="18" charset="0"/>
              </a:rPr>
              <a:t> цієї операції порівняно із звичайним кредитом.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Факторинг значно відрізняється від банківського кредиту. Спочатку його плутали з «вибиванням» боргів і кредитними процедурами, хоча відмінність між ними досить суттєва. Зокрема, кредит повертається банку (або іншому кредитору) позичальником, а при факторингу борг погашається за рахунок грошей, які виплачуються дебіторами клієнта. Кредит надається на фіксований термін, а факторинг – на термін фактично відстроченого платежу. До того ж факторинг не потребує застави.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Крім того на відміну від прямого кредитування: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факторингове фінансування пов'язане із строком відстрочки платежу, розмір фінансування може зростати в міру зростання обсягу продажів постачальника, факторингове фінансування погашається за рахунок коштів покупця (дебітора постачальника), спрощене оформлення факторингової операції, надаються додаткові послуги по управлінню дебіторською заборгованістю, інформаційно-аналітичне обслуговування, консалтинг та інше, факторингове обслуговування може тривати безстроково.</a:t>
            </a:r>
          </a:p>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63608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600266" cy="5993394"/>
          </a:xfrm>
        </p:spPr>
        <p:txBody>
          <a:bodyPr>
            <a:noAutofit/>
          </a:bodyPr>
          <a:lstStyle/>
          <a:p>
            <a:pPr marL="0" indent="0">
              <a:spcBef>
                <a:spcPts val="0"/>
              </a:spcBef>
              <a:buNone/>
            </a:pPr>
            <a:r>
              <a:rPr lang="uk-UA" sz="2200" b="1" smtClean="0">
                <a:latin typeface="Times New Roman" panose="02020603050405020304" pitchFamily="18" charset="0"/>
                <a:cs typeface="Times New Roman" panose="02020603050405020304" pitchFamily="18" charset="0"/>
              </a:rPr>
              <a:t>	Використана </a:t>
            </a:r>
            <a:r>
              <a:rPr lang="uk-UA" sz="2200" b="1" dirty="0">
                <a:latin typeface="Times New Roman" panose="02020603050405020304" pitchFamily="18" charset="0"/>
                <a:cs typeface="Times New Roman" panose="02020603050405020304" pitchFamily="18" charset="0"/>
              </a:rPr>
              <a:t>література: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Закон України “Про банки та банківську діяльність” від 7 грудня 2000 р. № 2121.</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Закон Украйни “Про інвестиційну діяльність” від 18 вересня 1991 р., № 1560-XII.</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Закон України «Про фінансовий лізинг» від 16.12.1997 № </a:t>
            </a:r>
            <a:r>
              <a:rPr lang="uk-UA" sz="2200" dirty="0" smtClean="0">
                <a:solidFill>
                  <a:srgbClr val="000000"/>
                </a:solidFill>
                <a:latin typeface="Times New Roman" panose="02020603050405020304" pitchFamily="18" charset="0"/>
                <a:cs typeface="Times New Roman" panose="02020603050405020304" pitchFamily="18" charset="0"/>
              </a:rPr>
              <a:t>723/97-ВР</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Інструкція про порядок регулювання діяльності банків України: </a:t>
            </a:r>
            <a:r>
              <a:rPr lang="uk-UA" sz="2200" dirty="0" err="1" smtClean="0">
                <a:solidFill>
                  <a:srgbClr val="000000"/>
                </a:solidFill>
                <a:latin typeface="Times New Roman" panose="02020603050405020304" pitchFamily="18" charset="0"/>
                <a:cs typeface="Times New Roman" panose="02020603050405020304" pitchFamily="18" charset="0"/>
              </a:rPr>
              <a:t>Затв</a:t>
            </a:r>
            <a:r>
              <a:rPr lang="uk-UA" sz="2200" dirty="0" smtClean="0">
                <a:solidFill>
                  <a:srgbClr val="000000"/>
                </a:solidFill>
                <a:latin typeface="Times New Roman" panose="02020603050405020304" pitchFamily="18" charset="0"/>
                <a:cs typeface="Times New Roman" panose="02020603050405020304" pitchFamily="18" charset="0"/>
              </a:rPr>
              <a:t>. постановою Правління НБУ від 28.08. 2001 р. № 368.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Методичні вказівки НБУ з інспектування банків “Система оцінки ризиків” від 15 березня 2004 р., № 104 // zakon.rada.gov.ua</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Положення про визначення банками України розміру кредитного ризику за активними банківськими операціями Правління НБУ 30.06.2016 № 351.</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Методичні </a:t>
            </a:r>
            <a:r>
              <a:rPr lang="uk-UA" sz="2200" dirty="0">
                <a:solidFill>
                  <a:srgbClr val="000000"/>
                </a:solidFill>
                <a:latin typeface="Times New Roman" panose="02020603050405020304" pitchFamily="18" charset="0"/>
                <a:cs typeface="Times New Roman" panose="02020603050405020304" pitchFamily="18" charset="0"/>
              </a:rPr>
              <a:t>рекомендації по наданню комерційними банками факторингових послуг підприємствам та організаціям, затверджені рішенням Правління Національного банку України від 22.04.1992р.</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Умови та правила надання банківських послуг. Приватбанк. https://privatbank.ua/terms</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Біла </a:t>
            </a:r>
            <a:r>
              <a:rPr lang="uk-UA" sz="2200" dirty="0">
                <a:solidFill>
                  <a:srgbClr val="000000"/>
                </a:solidFill>
                <a:latin typeface="Times New Roman" panose="02020603050405020304" pitchFamily="18" charset="0"/>
                <a:cs typeface="Times New Roman" panose="02020603050405020304" pitchFamily="18" charset="0"/>
              </a:rPr>
              <a:t>книга. Майбутнє регулювання небанківського лізингу. Київ. НБУ. 2020. 24 с.</a:t>
            </a:r>
            <a:endParaRPr lang="ru-RU" sz="2200" dirty="0">
              <a:solidFill>
                <a:srgbClr val="000000"/>
              </a:solidFill>
              <a:latin typeface="Times New Roman" panose="02020603050405020304" pitchFamily="18" charset="0"/>
              <a:cs typeface="Times New Roman" panose="02020603050405020304" pitchFamily="18" charset="0"/>
            </a:endParaRPr>
          </a:p>
          <a:p>
            <a:pPr marL="0" lvl="0" indent="0">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Біла </a:t>
            </a:r>
            <a:r>
              <a:rPr lang="uk-UA" sz="2200" dirty="0">
                <a:solidFill>
                  <a:srgbClr val="000000"/>
                </a:solidFill>
                <a:latin typeface="Times New Roman" panose="02020603050405020304" pitchFamily="18" charset="0"/>
                <a:cs typeface="Times New Roman" panose="02020603050405020304" pitchFamily="18" charset="0"/>
              </a:rPr>
              <a:t>книга. Майбутнє регулювання ринку факторингу. Київ. НБУ. 2020. 24 с.</a:t>
            </a: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Банківські операції [текст]: </a:t>
            </a:r>
            <a:r>
              <a:rPr lang="uk-UA" sz="2200" dirty="0" err="1">
                <a:solidFill>
                  <a:srgbClr val="000000"/>
                </a:solidFill>
                <a:latin typeface="Times New Roman" panose="02020603050405020304" pitchFamily="18" charset="0"/>
                <a:cs typeface="Times New Roman" panose="02020603050405020304" pitchFamily="18" charset="0"/>
              </a:rPr>
              <a:t>навч.посіб</a:t>
            </a:r>
            <a:r>
              <a:rPr lang="uk-UA" sz="2200" dirty="0">
                <a:solidFill>
                  <a:srgbClr val="000000"/>
                </a:solidFill>
                <a:latin typeface="Times New Roman" panose="02020603050405020304" pitchFamily="18" charset="0"/>
                <a:cs typeface="Times New Roman" panose="02020603050405020304" pitchFamily="18" charset="0"/>
              </a:rPr>
              <a:t>. Н.І. Демчук, О.В. </a:t>
            </a:r>
            <a:r>
              <a:rPr lang="uk-UA" sz="2200" dirty="0" err="1">
                <a:solidFill>
                  <a:srgbClr val="000000"/>
                </a:solidFill>
                <a:latin typeface="Times New Roman" panose="02020603050405020304" pitchFamily="18" charset="0"/>
                <a:cs typeface="Times New Roman" panose="02020603050405020304" pitchFamily="18" charset="0"/>
              </a:rPr>
              <a:t>Довгаль</a:t>
            </a:r>
            <a:r>
              <a:rPr lang="uk-UA" sz="2200" dirty="0">
                <a:solidFill>
                  <a:srgbClr val="000000"/>
                </a:solidFill>
                <a:latin typeface="Times New Roman" panose="02020603050405020304" pitchFamily="18" charset="0"/>
                <a:cs typeface="Times New Roman" panose="02020603050405020304" pitchFamily="18" charset="0"/>
              </a:rPr>
              <a:t>, Ю.П. Владика. Дніпро: Пороги, 2017.</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663488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4495" y="362140"/>
            <a:ext cx="10630444" cy="6219730"/>
          </a:xfrm>
        </p:spPr>
        <p:txBody>
          <a:bodyPr>
            <a:norm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Петрук О.М. </a:t>
            </a:r>
            <a:r>
              <a:rPr lang="ru-RU" sz="2200" dirty="0" err="1">
                <a:solidFill>
                  <a:srgbClr val="000000"/>
                </a:solidFill>
                <a:latin typeface="Times New Roman" panose="02020603050405020304" pitchFamily="18" charset="0"/>
                <a:cs typeface="Times New Roman" panose="02020603050405020304" pitchFamily="18" charset="0"/>
              </a:rPr>
              <a:t>Банківська</a:t>
            </a:r>
            <a:r>
              <a:rPr lang="ru-RU" sz="2200" dirty="0">
                <a:solidFill>
                  <a:srgbClr val="000000"/>
                </a:solidFill>
                <a:latin typeface="Times New Roman" panose="02020603050405020304" pitchFamily="18" charset="0"/>
                <a:cs typeface="Times New Roman" panose="02020603050405020304" pitchFamily="18" charset="0"/>
              </a:rPr>
              <a:t> справа: Курс </a:t>
            </a:r>
            <a:r>
              <a:rPr lang="ru-RU" sz="2200" dirty="0" err="1">
                <a:solidFill>
                  <a:srgbClr val="000000"/>
                </a:solidFill>
                <a:latin typeface="Times New Roman" panose="02020603050405020304" pitchFamily="18" charset="0"/>
                <a:cs typeface="Times New Roman" panose="02020603050405020304" pitchFamily="18" charset="0"/>
              </a:rPr>
              <a:t>лекцій</a:t>
            </a:r>
            <a:r>
              <a:rPr lang="ru-RU" sz="2200" dirty="0">
                <a:solidFill>
                  <a:srgbClr val="000000"/>
                </a:solidFill>
                <a:latin typeface="Times New Roman" panose="02020603050405020304" pitchFamily="18" charset="0"/>
                <a:cs typeface="Times New Roman" panose="02020603050405020304" pitchFamily="18" charset="0"/>
              </a:rPr>
              <a:t>. Житомир: ЖДТУ, 2003.  456 с.</a:t>
            </a: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Лізинг</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в </a:t>
            </a:r>
            <a:r>
              <a:rPr lang="ru-RU" sz="2200" dirty="0" err="1">
                <a:solidFill>
                  <a:srgbClr val="000000"/>
                </a:solidFill>
                <a:latin typeface="Times New Roman" panose="02020603050405020304" pitchFamily="18" charset="0"/>
                <a:cs typeface="Times New Roman" panose="02020603050405020304" pitchFamily="18" charset="0"/>
              </a:rPr>
              <a:t>Україні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А до Я. </a:t>
            </a:r>
            <a:r>
              <a:rPr lang="ru-RU" sz="2200" dirty="0" err="1">
                <a:solidFill>
                  <a:srgbClr val="000000"/>
                </a:solidFill>
                <a:latin typeface="Times New Roman" panose="02020603050405020304" pitchFamily="18" charset="0"/>
                <a:cs typeface="Times New Roman" panose="02020603050405020304" pitchFamily="18" charset="0"/>
              </a:rPr>
              <a:t>Електронний</a:t>
            </a:r>
            <a:r>
              <a:rPr lang="ru-RU" sz="2200" dirty="0">
                <a:solidFill>
                  <a:srgbClr val="000000"/>
                </a:solidFill>
                <a:latin typeface="Times New Roman" panose="02020603050405020304" pitchFamily="18" charset="0"/>
                <a:cs typeface="Times New Roman" panose="02020603050405020304" pitchFamily="18" charset="0"/>
              </a:rPr>
              <a:t> ресурс: https://bankchart.com.ua/business/leasing#1</a:t>
            </a: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Лізинг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Електронний</a:t>
            </a:r>
            <a:r>
              <a:rPr lang="ru-RU" sz="2200" dirty="0">
                <a:solidFill>
                  <a:srgbClr val="000000"/>
                </a:solidFill>
                <a:latin typeface="Times New Roman" panose="02020603050405020304" pitchFamily="18" charset="0"/>
                <a:cs typeface="Times New Roman" panose="02020603050405020304" pitchFamily="18" charset="0"/>
              </a:rPr>
              <a:t> ресурс: https://kredobank.com.ua/private/credits/lizing</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Майорова Т. В. Проектне фінансування : підручник; 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та наук. ред. проф., </a:t>
            </a:r>
            <a:r>
              <a:rPr lang="uk-UA" sz="2200" dirty="0" err="1">
                <a:solidFill>
                  <a:srgbClr val="000000"/>
                </a:solidFill>
                <a:latin typeface="Times New Roman" panose="02020603050405020304" pitchFamily="18" charset="0"/>
                <a:cs typeface="Times New Roman" panose="02020603050405020304" pitchFamily="18" charset="0"/>
              </a:rPr>
              <a:t>д.е.н</a:t>
            </a:r>
            <a:r>
              <a:rPr lang="uk-UA" sz="2200" dirty="0">
                <a:solidFill>
                  <a:srgbClr val="000000"/>
                </a:solidFill>
                <a:latin typeface="Times New Roman" panose="02020603050405020304" pitchFamily="18" charset="0"/>
                <a:cs typeface="Times New Roman" panose="02020603050405020304" pitchFamily="18" charset="0"/>
              </a:rPr>
              <a:t>. Т.В. </a:t>
            </a:r>
            <a:r>
              <a:rPr lang="uk-UA" sz="2200" dirty="0" err="1">
                <a:solidFill>
                  <a:srgbClr val="000000"/>
                </a:solidFill>
                <a:latin typeface="Times New Roman" panose="02020603050405020304" pitchFamily="18" charset="0"/>
                <a:cs typeface="Times New Roman" panose="02020603050405020304" pitchFamily="18" charset="0"/>
              </a:rPr>
              <a:t>Майорової</a:t>
            </a:r>
            <a:r>
              <a:rPr lang="uk-UA" sz="2200" dirty="0">
                <a:solidFill>
                  <a:srgbClr val="000000"/>
                </a:solidFill>
                <a:latin typeface="Times New Roman" panose="02020603050405020304" pitchFamily="18" charset="0"/>
                <a:cs typeface="Times New Roman" panose="02020603050405020304" pitchFamily="18" charset="0"/>
              </a:rPr>
              <a:t>.  2-ге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Київ : КНЕУ, 2017.  434, [6] с</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Петрук </a:t>
            </a:r>
            <a:r>
              <a:rPr lang="uk-UA" sz="2200" dirty="0">
                <a:solidFill>
                  <a:srgbClr val="000000"/>
                </a:solidFill>
                <a:latin typeface="Times New Roman" panose="02020603050405020304" pitchFamily="18" charset="0"/>
                <a:cs typeface="Times New Roman" panose="02020603050405020304" pitchFamily="18" charset="0"/>
              </a:rPr>
              <a:t>О.М. Банківські операції: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a:t>
            </a:r>
            <a:r>
              <a:rPr lang="uk-UA" sz="2200" dirty="0">
                <a:solidFill>
                  <a:srgbClr val="000000"/>
                </a:solidFill>
                <a:latin typeface="Times New Roman" panose="02020603050405020304" pitchFamily="18" charset="0"/>
                <a:cs typeface="Times New Roman" panose="02020603050405020304" pitchFamily="18" charset="0"/>
              </a:rPr>
              <a:t>.] / О.М. Петрук, С.З. </a:t>
            </a:r>
            <a:r>
              <a:rPr lang="uk-UA" sz="2200" dirty="0" err="1">
                <a:solidFill>
                  <a:srgbClr val="000000"/>
                </a:solidFill>
                <a:latin typeface="Times New Roman" panose="02020603050405020304" pitchFamily="18" charset="0"/>
                <a:cs typeface="Times New Roman" panose="02020603050405020304" pitchFamily="18" charset="0"/>
              </a:rPr>
              <a:t>Мошенський</a:t>
            </a:r>
            <a:r>
              <a:rPr lang="uk-UA" sz="2200" dirty="0">
                <a:solidFill>
                  <a:srgbClr val="000000"/>
                </a:solidFill>
                <a:latin typeface="Times New Roman" panose="02020603050405020304" pitchFamily="18" charset="0"/>
                <a:cs typeface="Times New Roman" panose="02020603050405020304" pitchFamily="18" charset="0"/>
              </a:rPr>
              <a:t>, О.С. Новак. Житомир: ЖДТУ, 2011. 568 с.</a:t>
            </a:r>
          </a:p>
          <a:p>
            <a:pPr marL="0" lv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Проектне </a:t>
            </a:r>
            <a:r>
              <a:rPr lang="uk-UA" sz="2200" dirty="0">
                <a:solidFill>
                  <a:srgbClr val="000000"/>
                </a:solidFill>
                <a:latin typeface="Times New Roman" panose="02020603050405020304" pitchFamily="18" charset="0"/>
                <a:cs typeface="Times New Roman" panose="02020603050405020304" pitchFamily="18" charset="0"/>
              </a:rPr>
              <a:t>фінансування: підручник 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та наук. ред. проф., </a:t>
            </a:r>
            <a:r>
              <a:rPr lang="uk-UA" sz="2200" dirty="0" err="1">
                <a:solidFill>
                  <a:srgbClr val="000000"/>
                </a:solidFill>
                <a:latin typeface="Times New Roman" panose="02020603050405020304" pitchFamily="18" charset="0"/>
                <a:cs typeface="Times New Roman" panose="02020603050405020304" pitchFamily="18" charset="0"/>
              </a:rPr>
              <a:t>д.е.н</a:t>
            </a:r>
            <a:r>
              <a:rPr lang="uk-UA" sz="2200" dirty="0">
                <a:solidFill>
                  <a:srgbClr val="000000"/>
                </a:solidFill>
                <a:latin typeface="Times New Roman" panose="02020603050405020304" pitchFamily="18" charset="0"/>
                <a:cs typeface="Times New Roman" panose="02020603050405020304" pitchFamily="18" charset="0"/>
              </a:rPr>
              <a:t>. Т.В. </a:t>
            </a:r>
            <a:r>
              <a:rPr lang="uk-UA" sz="2200" dirty="0" err="1">
                <a:solidFill>
                  <a:srgbClr val="000000"/>
                </a:solidFill>
                <a:latin typeface="Times New Roman" panose="02020603050405020304" pitchFamily="18" charset="0"/>
                <a:cs typeface="Times New Roman" panose="02020603050405020304" pitchFamily="18" charset="0"/>
              </a:rPr>
              <a:t>Майорової</a:t>
            </a:r>
            <a:r>
              <a:rPr lang="uk-UA" sz="2200" dirty="0">
                <a:solidFill>
                  <a:srgbClr val="000000"/>
                </a:solidFill>
                <a:latin typeface="Times New Roman" panose="02020603050405020304" pitchFamily="18" charset="0"/>
                <a:cs typeface="Times New Roman" panose="02020603050405020304" pitchFamily="18" charset="0"/>
              </a:rPr>
              <a:t>. 2-ге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Київ : КНЕУ, 2017.  434.</a:t>
            </a: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Ринок </a:t>
            </a:r>
            <a:r>
              <a:rPr lang="uk-UA" sz="2200" dirty="0">
                <a:solidFill>
                  <a:srgbClr val="000000"/>
                </a:solidFill>
                <a:latin typeface="Times New Roman" panose="02020603050405020304" pitchFamily="18" charset="0"/>
                <a:cs typeface="Times New Roman" panose="02020603050405020304" pitchFamily="18" charset="0"/>
              </a:rPr>
              <a:t>факторингу в Україні: Готуємо новий етап розвитку. НАБУ </a:t>
            </a:r>
            <a:r>
              <a:rPr lang="uk-UA" sz="2200" dirty="0" smtClean="0">
                <a:solidFill>
                  <a:srgbClr val="000000"/>
                </a:solidFill>
                <a:latin typeface="Times New Roman" panose="02020603050405020304" pitchFamily="18" charset="0"/>
                <a:cs typeface="Times New Roman" panose="02020603050405020304" pitchFamily="18" charset="0"/>
              </a:rPr>
              <a:t>– УАТФФ </a:t>
            </a:r>
            <a:r>
              <a:rPr lang="uk-UA" sz="2200" dirty="0">
                <a:solidFill>
                  <a:srgbClr val="000000"/>
                </a:solidFill>
                <a:latin typeface="Times New Roman" panose="02020603050405020304" pitchFamily="18" charset="0"/>
                <a:cs typeface="Times New Roman" panose="02020603050405020304" pitchFamily="18" charset="0"/>
              </a:rPr>
              <a:t>– Український альянс торгового фінансування та факторингу. 2021, 10. 21 с</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Фінансовий </a:t>
            </a:r>
            <a:r>
              <a:rPr lang="uk-UA" sz="2200" dirty="0">
                <a:solidFill>
                  <a:srgbClr val="000000"/>
                </a:solidFill>
                <a:latin typeface="Times New Roman" panose="02020603050405020304" pitchFamily="18" charset="0"/>
                <a:cs typeface="Times New Roman" panose="02020603050405020304" pitchFamily="18" charset="0"/>
              </a:rPr>
              <a:t>лізинг в Україні. Відео ресурс.  </a:t>
            </a:r>
            <a:r>
              <a:rPr lang="en-US" sz="2200" dirty="0">
                <a:solidFill>
                  <a:srgbClr val="000000"/>
                </a:solidFill>
                <a:latin typeface="Times New Roman" panose="02020603050405020304" pitchFamily="18" charset="0"/>
                <a:cs typeface="Times New Roman" panose="02020603050405020304" pitchFamily="18" charset="0"/>
              </a:rPr>
              <a:t>https://www.youtube.com/watch?v=APEJrMsxFMo</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Факторинг </a:t>
            </a:r>
            <a:r>
              <a:rPr lang="uk-UA" sz="2200" dirty="0">
                <a:solidFill>
                  <a:srgbClr val="000000"/>
                </a:solidFill>
                <a:latin typeface="Times New Roman" panose="02020603050405020304" pitchFamily="18" charset="0"/>
                <a:cs typeface="Times New Roman" panose="02020603050405020304" pitchFamily="18" charset="0"/>
              </a:rPr>
              <a:t>в Україні. Електронний ресурс: </a:t>
            </a:r>
            <a:r>
              <a:rPr lang="en-US" sz="2200" dirty="0">
                <a:solidFill>
                  <a:srgbClr val="000000"/>
                </a:solidFill>
                <a:latin typeface="Times New Roman" panose="02020603050405020304" pitchFamily="18" charset="0"/>
                <a:cs typeface="Times New Roman" panose="02020603050405020304" pitchFamily="18" charset="0"/>
              </a:rPr>
              <a:t>https://bankchart.com.ua/business/factoring</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Факторинг</a:t>
            </a:r>
            <a:r>
              <a:rPr lang="uk-UA" sz="2200" dirty="0">
                <a:solidFill>
                  <a:srgbClr val="000000"/>
                </a:solidFill>
                <a:latin typeface="Times New Roman" panose="02020603050405020304" pitchFamily="18" charset="0"/>
                <a:cs typeface="Times New Roman" panose="02020603050405020304" pitchFamily="18" charset="0"/>
              </a:rPr>
              <a:t>. Електронний ресурс:  </a:t>
            </a:r>
            <a:r>
              <a:rPr lang="en-US" sz="2200" dirty="0">
                <a:solidFill>
                  <a:srgbClr val="000000"/>
                </a:solidFill>
                <a:latin typeface="Times New Roman" panose="02020603050405020304" pitchFamily="18" charset="0"/>
                <a:cs typeface="Times New Roman" panose="02020603050405020304" pitchFamily="18" charset="0"/>
                <a:hlinkClick r:id="rId2"/>
              </a:rPr>
              <a:t>https://www.otpbank.com.ua/big-corporate/products-financing/working-capital-financing/factoring</a:t>
            </a:r>
            <a:r>
              <a:rPr lang="en-US" sz="2200" dirty="0" smtClean="0">
                <a:solidFill>
                  <a:srgbClr val="000000"/>
                </a:solidFill>
                <a:latin typeface="Times New Roman" panose="02020603050405020304" pitchFamily="18" charset="0"/>
                <a:cs typeface="Times New Roman" panose="02020603050405020304" pitchFamily="18" charset="0"/>
                <a:hlinkClick r:id="rId2"/>
              </a:rPr>
              <a:t>/</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lvl="0" indent="0" algn="just">
              <a:spcBef>
                <a:spcPts val="0"/>
              </a:spcBef>
              <a:buNone/>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248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539910" cy="5848538"/>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економіки та економічне зростання. Крім того, інвестиційний кредит стимулює ефективне використання інвестиційних ресурсів.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 якості основних специфічних особливостей банківського інвестиційного кредиту можна відзначити дві його характеристики: в якості кредитора виступає банк або група банків; кредит надається на придбання, створення або реконструкцію реального капіталу у виробничій або невиробничій сфері.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 процесі кредитування інвестиційних проектів банки повинні застосовувати ряд організаційно-економічних прийомів видачі та погашення позичок. Сукупність цих прийомів як конкретних дій з організації кредитного процесу, його регулювання відповідно до принципів інвестиційного кредитування називається механізмом інвестиційного кредитування.</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Основними складовими механізму інвестиційного кредитування є суб’єкти та технологія кредитування, принципи кредитування, етапи інвестиційного проектного циклу, інформаційне забезпечення кредитного процесу і його нормативно-правове забезпечення.</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Технологія кредитування – це сукупність конкретних методів і прийомів, що </a:t>
            </a:r>
          </a:p>
        </p:txBody>
      </p:sp>
    </p:spTree>
    <p:extLst>
      <p:ext uri="{BB962C8B-B14F-4D97-AF65-F5344CB8AC3E}">
        <p14:creationId xmlns:p14="http://schemas.microsoft.com/office/powerpoint/2010/main" val="4045423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48552" cy="5993394"/>
          </a:xfrm>
        </p:spPr>
        <p:txBody>
          <a:bodyPr>
            <a:normAutofit/>
          </a:bodyPr>
          <a:lstStyle/>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використовуються в процесі здійснення кредитних операцій. Технологія банківського кредитування включає в себе системну оцінку ходу всього кредитного процесу в банку та розгляд руху позики (вартості) в органічному зв’язку із певними організаційними формами та інституціональними структурами банківської діяльності.</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Механізм банківського інвестиційного кредитування принципово нічим не відрізняється від стандартної процедури кредитування, однак має певні особливості:</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 орієнтація на специфіку кожного інвестиційного кредиту;</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 наявність підготовчого, так би мовити, нульового, етапу;</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 порядок визначення значення коефіцієнта ймовірності дефолту боржника за кредитом під інвестиційний проект.</a:t>
            </a:r>
          </a:p>
          <a:p>
            <a:pPr marL="0" indent="0" algn="just">
              <a:lnSpc>
                <a:spcPct val="110000"/>
              </a:lnSpc>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 якості специфічної особливості інвестиційного кредиту відзначають те, що він має інвестиційний характер, а точніше: </a:t>
            </a:r>
          </a:p>
          <a:p>
            <a:pPr marL="0" indent="0" algn="just">
              <a:lnSpc>
                <a:spcPct val="110000"/>
              </a:lnSpc>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а) під час надання відповідної позики об`єктом оцінки, в першу чергу, виступає не сам позичальник, а його інвестиційні завдання (інвестиційний проект), тому у </a:t>
            </a:r>
            <a:r>
              <a:rPr lang="ru-RU" sz="2200" dirty="0">
                <a:solidFill>
                  <a:srgbClr val="000000"/>
                </a:solidFill>
                <a:latin typeface="Times New Roman" panose="02020603050405020304" pitchFamily="18" charset="0"/>
                <a:cs typeface="Times New Roman" panose="02020603050405020304" pitchFamily="18" charset="0"/>
              </a:rPr>
              <a:t>кредитора </a:t>
            </a:r>
            <a:r>
              <a:rPr lang="ru-RU" sz="2200" dirty="0" err="1">
                <a:solidFill>
                  <a:srgbClr val="000000"/>
                </a:solidFill>
                <a:latin typeface="Times New Roman" panose="02020603050405020304" pitchFamily="18" charset="0"/>
                <a:cs typeface="Times New Roman" panose="02020603050405020304" pitchFamily="18" charset="0"/>
              </a:rPr>
              <a:t>виникає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необхідність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деталізованого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дослідження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техніко-економічного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5287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77333" y="561315"/>
            <a:ext cx="10693819" cy="5567881"/>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обґрунтування майбутніх інвестиційних заходів;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 банківський відсоток (плата за користування інвестиційним кредитом) не має бути більшим за рівень прибутковості з інвестицій;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 термін інвестиційного кредиту залежить від терміну окупності розміщених інвестицій;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г) інвестиційний кредит може бути запропонований банком з пільговим терміном погашення (на термін реалізації інвестицій), протягом якого сплачуються лише відсотки за користування позикою, тоді як основна сума має бути відшкодована в наступні періоди;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 статус кредитора: кредитування здійснюється: безпосередньо одним банком, декількома банками, через міжнародні фінансово-кредитні установи;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е) кількість учасників операції, що кредитується: двостороння угода,  багатосторонні угода («дзеркальна» - надання позики одним банком через інший, кредитування банківським консорціумом, </a:t>
            </a:r>
            <a:r>
              <a:rPr lang="uk-UA" sz="2200" dirty="0" err="1" smtClean="0">
                <a:solidFill>
                  <a:srgbClr val="000000"/>
                </a:solidFill>
                <a:latin typeface="Times New Roman" panose="02020603050405020304" pitchFamily="18" charset="0"/>
                <a:cs typeface="Times New Roman" panose="02020603050405020304" pitchFamily="18" charset="0"/>
              </a:rPr>
              <a:t>синдикативна</a:t>
            </a:r>
            <a:r>
              <a:rPr lang="uk-UA" sz="2200" dirty="0" smtClean="0">
                <a:solidFill>
                  <a:srgbClr val="000000"/>
                </a:solidFill>
                <a:latin typeface="Times New Roman" panose="02020603050405020304" pitchFamily="18" charset="0"/>
                <a:cs typeface="Times New Roman" panose="02020603050405020304" pitchFamily="18" charset="0"/>
              </a:rPr>
              <a:t> позика);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є) спосіб погашення: однією сумою в в кінці терміну кредитування,  рівними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651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7941"/>
            <a:ext cx="10630445" cy="5694629"/>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часками протягом терміну кредитування, обумовленими частками через узгоджені проміжки часу;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ж) статус позичальника - кредит одержує: акціонер банку, новий або постійний клієнт, велике, середнє або мале підприємство, державне підприємство;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 валюта кредитування: національна, вільноконвертована, міжнародні грошові одиниці, </a:t>
            </a:r>
            <a:r>
              <a:rPr lang="uk-UA" sz="2200" dirty="0" err="1" smtClean="0">
                <a:solidFill>
                  <a:srgbClr val="000000"/>
                </a:solidFill>
                <a:latin typeface="Times New Roman" panose="02020603050405020304" pitchFamily="18" charset="0"/>
                <a:cs typeface="Times New Roman" panose="02020603050405020304" pitchFamily="18" charset="0"/>
              </a:rPr>
              <a:t>мультивалютні</a:t>
            </a:r>
            <a:r>
              <a:rPr lang="uk-UA" sz="2200" dirty="0" smtClean="0">
                <a:solidFill>
                  <a:srgbClr val="000000"/>
                </a:solidFill>
                <a:latin typeface="Times New Roman" panose="02020603050405020304" pitchFamily="18" charset="0"/>
                <a:cs typeface="Times New Roman" panose="02020603050405020304" pitchFamily="18" charset="0"/>
              </a:rPr>
              <a:t> позики;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 вид відсотка: фіксований, плаваючий;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л) техніка кредитування: однією сумою, кредитна лінія.</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Має певні особливості і процедура визначення фінансового стану потенційного позичальника.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Розділом IV-1 Положення НБУ «Про визначення банками України розміру кредитного ризику за активними банківськими операціями» встановлено порядок визначення значення коефіцієнта ймовірності дефолту юридичної особи - боржника за кредитом під інвестиційний проект.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Зокрема, статтями 67-1 - 67-5 передбачено, що банк з метою визначення значення коефіцієнта ймовірності дефолту юридичної особи - боржника за кредитом під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89507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422215" cy="5993394"/>
          </a:xfrm>
        </p:spPr>
        <p:txBody>
          <a:bodyPr>
            <a:no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інвестиційний проект визначає клас такого боржника на підставі критеріїв щодо: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 фінансової стійкості юридичної особи - боржника за кредитом під інвестиційний проект;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 умов, що впливають/можуть вплинути на реалізацію інвестиційного проекту;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 характеристик інвестиційного проекту;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характеристик ініціатора інвестиційного проекту;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5) умов, що забезпечують реалізацію інвестиційного проекту. </a:t>
            </a:r>
          </a:p>
          <a:p>
            <a:pPr marL="0" indent="0" algn="just">
              <a:spcBef>
                <a:spcPts val="0"/>
              </a:spcBef>
              <a:buNone/>
            </a:pPr>
            <a:r>
              <a:rPr lang="uk-UA" sz="2000" dirty="0" smtClean="0">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під час визначення значення коефіцієнта ймовірності дефолту юридичної особи - боржника за кредитом під інвестиційний проект у межах установленого діапазону відповідно до вимог пунктів 29 - 31 розділу II Положення НБУ «Про визначення банками України розміру кредитного ризику за активними банківськими операціями» та згідно з методикою банку щодо визначення значення PD також ураховує: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результати аналізу ефективності бізнес-плану реалізації інвестиційного проекту та моніторингу стану виконання основних етапів реалізації проекту;</a:t>
            </a: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спроможність</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ефективно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продовжити</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завершити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реалізацію</a:t>
            </a:r>
            <a:r>
              <a:rPr lang="ru-RU" sz="2200" dirty="0">
                <a:solidFill>
                  <a:srgbClr val="000000"/>
                </a:solidFill>
                <a:latin typeface="Times New Roman" panose="02020603050405020304" pitchFamily="18" charset="0"/>
                <a:cs typeface="Times New Roman" panose="02020603050405020304" pitchFamily="18" charset="0"/>
              </a:rPr>
              <a:t> такого проекту та </a:t>
            </a:r>
            <a:r>
              <a:rPr lang="ru-RU" sz="2200" dirty="0" err="1">
                <a:solidFill>
                  <a:srgbClr val="000000"/>
                </a:solidFill>
                <a:latin typeface="Times New Roman" panose="02020603050405020304" pitchFamily="18" charset="0"/>
                <a:cs typeface="Times New Roman" panose="02020603050405020304" pitchFamily="18" charset="0"/>
              </a:rPr>
              <a:t>досягти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запланованих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результатів</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892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7045</TotalTime>
  <Words>870</Words>
  <Application>Microsoft Office PowerPoint</Application>
  <PresentationFormat>Широкоэкранный</PresentationFormat>
  <Paragraphs>263</Paragraphs>
  <Slides>42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42</vt:i4>
      </vt:variant>
    </vt:vector>
  </HeadingPairs>
  <TitlesOfParts>
    <vt:vector size="48" baseType="lpstr">
      <vt:lpstr>Arial</vt:lpstr>
      <vt:lpstr>Calibri</vt:lpstr>
      <vt:lpstr>Times New Roman</vt:lpstr>
      <vt:lpstr>Trebuchet MS</vt:lpstr>
      <vt:lpstr>Wingdings 3</vt:lpstr>
      <vt:lpstr>Грань</vt:lpstr>
      <vt:lpstr>Тема 10. Особливості операцій з надання і погашення окремих видів кредиту (продовження)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316</cp:revision>
  <dcterms:created xsi:type="dcterms:W3CDTF">2022-02-07T14:59:41Z</dcterms:created>
  <dcterms:modified xsi:type="dcterms:W3CDTF">2024-02-28T12:51:03Z</dcterms:modified>
</cp:coreProperties>
</file>