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97BA8-D787-4A76-B900-6596AA0EADB4}" type="datetimeFigureOut">
              <a:rPr lang="uk-UA" smtClean="0"/>
              <a:t>01.04.2023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86DBC-EFA0-4CC1-ADD2-7537D75D089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4148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97BA8-D787-4A76-B900-6596AA0EADB4}" type="datetimeFigureOut">
              <a:rPr lang="uk-UA" smtClean="0"/>
              <a:t>01.04.2023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86DBC-EFA0-4CC1-ADD2-7537D75D089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1153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97BA8-D787-4A76-B900-6596AA0EADB4}" type="datetimeFigureOut">
              <a:rPr lang="uk-UA" smtClean="0"/>
              <a:t>01.04.2023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86DBC-EFA0-4CC1-ADD2-7537D75D089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4417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97BA8-D787-4A76-B900-6596AA0EADB4}" type="datetimeFigureOut">
              <a:rPr lang="uk-UA" smtClean="0"/>
              <a:t>01.04.2023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86DBC-EFA0-4CC1-ADD2-7537D75D089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6953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97BA8-D787-4A76-B900-6596AA0EADB4}" type="datetimeFigureOut">
              <a:rPr lang="uk-UA" smtClean="0"/>
              <a:t>01.04.2023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86DBC-EFA0-4CC1-ADD2-7537D75D089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8642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97BA8-D787-4A76-B900-6596AA0EADB4}" type="datetimeFigureOut">
              <a:rPr lang="uk-UA" smtClean="0"/>
              <a:t>01.04.2023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86DBC-EFA0-4CC1-ADD2-7537D75D089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3972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97BA8-D787-4A76-B900-6596AA0EADB4}" type="datetimeFigureOut">
              <a:rPr lang="uk-UA" smtClean="0"/>
              <a:t>01.04.2023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86DBC-EFA0-4CC1-ADD2-7537D75D089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559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97BA8-D787-4A76-B900-6596AA0EADB4}" type="datetimeFigureOut">
              <a:rPr lang="uk-UA" smtClean="0"/>
              <a:t>01.04.2023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86DBC-EFA0-4CC1-ADD2-7537D75D089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7771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97BA8-D787-4A76-B900-6596AA0EADB4}" type="datetimeFigureOut">
              <a:rPr lang="uk-UA" smtClean="0"/>
              <a:t>01.04.2023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86DBC-EFA0-4CC1-ADD2-7537D75D089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5371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3B97BA8-D787-4A76-B900-6596AA0EADB4}" type="datetimeFigureOut">
              <a:rPr lang="uk-UA" smtClean="0"/>
              <a:t>01.04.2023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D86DBC-EFA0-4CC1-ADD2-7537D75D089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08264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97BA8-D787-4A76-B900-6596AA0EADB4}" type="datetimeFigureOut">
              <a:rPr lang="uk-UA" smtClean="0"/>
              <a:t>01.04.2023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86DBC-EFA0-4CC1-ADD2-7537D75D089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0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3B97BA8-D787-4A76-B900-6596AA0EADB4}" type="datetimeFigureOut">
              <a:rPr lang="uk-UA" smtClean="0"/>
              <a:t>01.04.2023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7D86DBC-EFA0-4CC1-ADD2-7537D75D089D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81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7200" dirty="0" smtClean="0"/>
              <a:t>Облік лікарняних та декретних виплат</a:t>
            </a:r>
            <a:endParaRPr lang="uk-UA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837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Обчислення суми </a:t>
            </a:r>
            <a:r>
              <a:rPr lang="uk-UA" dirty="0" smtClean="0">
                <a:solidFill>
                  <a:schemeClr val="tx1"/>
                </a:solidFill>
              </a:rPr>
              <a:t>лікарняних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uk-UA" sz="2400" b="1" i="1" dirty="0">
                <a:solidFill>
                  <a:schemeClr val="tx1"/>
                </a:solidFill>
              </a:rPr>
              <a:t>Перші п’ять днів хвороби працівника </a:t>
            </a:r>
            <a:r>
              <a:rPr lang="uk-UA" sz="2400" dirty="0">
                <a:solidFill>
                  <a:schemeClr val="tx1"/>
                </a:solidFill>
              </a:rPr>
              <a:t>підприємство оплачує власним коштом. Починаючи з </a:t>
            </a:r>
            <a:r>
              <a:rPr lang="uk-UA" sz="2400" b="1" i="1" dirty="0">
                <a:solidFill>
                  <a:schemeClr val="tx1"/>
                </a:solidFill>
              </a:rPr>
              <a:t>шостого робочого дня</a:t>
            </a:r>
            <a:r>
              <a:rPr lang="uk-UA" sz="2400" dirty="0">
                <a:solidFill>
                  <a:schemeClr val="tx1"/>
                </a:solidFill>
              </a:rPr>
              <a:t> — коштом Фонду соцстрахування. </a:t>
            </a:r>
            <a:endParaRPr lang="uk-UA" sz="2400" dirty="0" smtClean="0">
              <a:solidFill>
                <a:schemeClr val="tx1"/>
              </a:solidFill>
            </a:endParaRPr>
          </a:p>
          <a:p>
            <a:pPr algn="just"/>
            <a:r>
              <a:rPr lang="uk-UA" sz="2400" dirty="0" smtClean="0">
                <a:solidFill>
                  <a:schemeClr val="tx1"/>
                </a:solidFill>
              </a:rPr>
              <a:t>Таку </a:t>
            </a:r>
            <a:r>
              <a:rPr lang="uk-UA" sz="2400" dirty="0">
                <a:solidFill>
                  <a:schemeClr val="tx1"/>
                </a:solidFill>
              </a:rPr>
              <a:t>виплату називають допомогою по тимчасовій непрацездатності. Різні джерела оплати днів непрацездатності не впливають на спосіб розрахунку лікарняних. </a:t>
            </a:r>
            <a:endParaRPr lang="uk-UA" sz="2400" dirty="0" smtClean="0">
              <a:solidFill>
                <a:schemeClr val="tx1"/>
              </a:solidFill>
            </a:endParaRPr>
          </a:p>
          <a:p>
            <a:pPr algn="just"/>
            <a:r>
              <a:rPr lang="uk-UA" sz="2400" dirty="0" smtClean="0">
                <a:solidFill>
                  <a:schemeClr val="tx1"/>
                </a:solidFill>
              </a:rPr>
              <a:t>Їх </a:t>
            </a:r>
            <a:r>
              <a:rPr lang="uk-UA" sz="2400" dirty="0">
                <a:solidFill>
                  <a:schemeClr val="tx1"/>
                </a:solidFill>
              </a:rPr>
              <a:t>обчислюють на підставі: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dirty="0" smtClean="0">
                <a:solidFill>
                  <a:schemeClr val="tx1"/>
                </a:solidFill>
              </a:rPr>
              <a:t> загального </a:t>
            </a:r>
            <a:r>
              <a:rPr lang="uk-UA" sz="2400" dirty="0">
                <a:solidFill>
                  <a:schemeClr val="tx1"/>
                </a:solidFill>
              </a:rPr>
              <a:t>страхового стажу </a:t>
            </a:r>
            <a:r>
              <a:rPr lang="uk-UA" sz="2400" dirty="0" smtClean="0">
                <a:solidFill>
                  <a:schemeClr val="tx1"/>
                </a:solidFill>
              </a:rPr>
              <a:t>працівника;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smtClean="0">
                <a:solidFill>
                  <a:schemeClr val="tx1"/>
                </a:solidFill>
              </a:rPr>
              <a:t>страхового </a:t>
            </a:r>
            <a:r>
              <a:rPr lang="uk-UA" sz="2400" dirty="0">
                <a:solidFill>
                  <a:schemeClr val="tx1"/>
                </a:solidFill>
              </a:rPr>
              <a:t>стажу працівника протягом 12 календарних місяців (к. міс.), що передують місяцю, в якому працівник </a:t>
            </a:r>
            <a:r>
              <a:rPr lang="uk-UA" sz="2400" dirty="0" smtClean="0">
                <a:solidFill>
                  <a:schemeClr val="tx1"/>
                </a:solidFill>
              </a:rPr>
              <a:t>захворів;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smtClean="0">
                <a:solidFill>
                  <a:schemeClr val="tx1"/>
                </a:solidFill>
              </a:rPr>
              <a:t>розміру </a:t>
            </a:r>
            <a:r>
              <a:rPr lang="uk-UA" sz="2400" dirty="0">
                <a:solidFill>
                  <a:schemeClr val="tx1"/>
                </a:solidFill>
              </a:rPr>
              <a:t>середньої зарплати.</a:t>
            </a:r>
          </a:p>
        </p:txBody>
      </p:sp>
    </p:spTree>
    <p:extLst>
      <p:ext uri="{BB962C8B-B14F-4D97-AF65-F5344CB8AC3E}">
        <p14:creationId xmlns:p14="http://schemas.microsoft.com/office/powerpoint/2010/main" val="94458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>
                <a:solidFill>
                  <a:schemeClr val="tx1"/>
                </a:solidFill>
              </a:rPr>
              <a:t>Не виключайте із розрахункового періоду</a:t>
            </a:r>
            <a:r>
              <a:rPr lang="uk-UA" sz="4000" dirty="0" smtClean="0">
                <a:solidFill>
                  <a:schemeClr val="tx1"/>
                </a:solidFill>
              </a:rPr>
              <a:t>:</a:t>
            </a:r>
            <a:endParaRPr lang="uk-UA" sz="40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117558"/>
            <a:ext cx="10058400" cy="3751536"/>
          </a:xfrm>
        </p:spPr>
        <p:txBody>
          <a:bodyPr>
            <a:normAutofit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dirty="0" smtClean="0">
                <a:solidFill>
                  <a:schemeClr val="tx1"/>
                </a:solidFill>
              </a:rPr>
              <a:t> святкові </a:t>
            </a:r>
            <a:r>
              <a:rPr lang="uk-UA" sz="2400" dirty="0">
                <a:solidFill>
                  <a:schemeClr val="tx1"/>
                </a:solidFill>
              </a:rPr>
              <a:t>та вихідні дні, на які не припадали поважні </a:t>
            </a:r>
            <a:r>
              <a:rPr lang="uk-UA" sz="2400" dirty="0" smtClean="0">
                <a:solidFill>
                  <a:schemeClr val="tx1"/>
                </a:solidFill>
              </a:rPr>
              <a:t>причини;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smtClean="0">
                <a:solidFill>
                  <a:schemeClr val="tx1"/>
                </a:solidFill>
              </a:rPr>
              <a:t>дні </a:t>
            </a:r>
            <a:r>
              <a:rPr lang="uk-UA" sz="2400" dirty="0">
                <a:solidFill>
                  <a:schemeClr val="tx1"/>
                </a:solidFill>
              </a:rPr>
              <a:t>відпустки без збереження заробітної плати більшої тривалості, ніж передбачають статті 25-26 Закону України «Про відпустки» від 15.11.1996 № 504/96-</a:t>
            </a:r>
            <a:r>
              <a:rPr lang="uk-UA" sz="2400" dirty="0" err="1">
                <a:solidFill>
                  <a:schemeClr val="tx1"/>
                </a:solidFill>
              </a:rPr>
              <a:t>ВР</a:t>
            </a:r>
            <a:r>
              <a:rPr lang="uk-UA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Спершу визначають розрахунковий період (табл. 1) — кількість повних календарних місяців перебування у трудових відносинах з підприємством, що передують місяцю, у якому працівник захворів.</a:t>
            </a:r>
          </a:p>
        </p:txBody>
      </p:sp>
    </p:spTree>
    <p:extLst>
      <p:ext uri="{BB962C8B-B14F-4D97-AF65-F5344CB8AC3E}">
        <p14:creationId xmlns:p14="http://schemas.microsoft.com/office/powerpoint/2010/main" val="222635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Розрахунковий </a:t>
            </a:r>
            <a:r>
              <a:rPr lang="uk-UA" dirty="0" smtClean="0">
                <a:solidFill>
                  <a:schemeClr val="tx1"/>
                </a:solidFill>
              </a:rPr>
              <a:t>період</a:t>
            </a:r>
            <a:endParaRPr lang="uk-UA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3769889"/>
              </p:ext>
            </p:extLst>
          </p:nvPr>
        </p:nvGraphicFramePr>
        <p:xfrm>
          <a:off x="940116" y="2160588"/>
          <a:ext cx="10058403" cy="35176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89096"/>
                <a:gridCol w="2014539"/>
                <a:gridCol w="2028826"/>
                <a:gridCol w="1825942"/>
              </a:tblGrid>
              <a:tr h="634653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</a:rPr>
                        <a:t>Вид виплати</a:t>
                      </a:r>
                      <a:endParaRPr lang="uk-UA" sz="1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142" marR="90142" marT="45071" marB="45071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</a:rPr>
                        <a:t>Розрахунковий період (к. міс.),</a:t>
                      </a:r>
                      <a:br>
                        <a:rPr lang="uk-UA" sz="1600" i="1" dirty="0">
                          <a:effectLst/>
                        </a:rPr>
                      </a:br>
                      <a:r>
                        <a:rPr lang="uk-UA" sz="1600" i="1" dirty="0">
                          <a:effectLst/>
                        </a:rPr>
                        <a:t>якщо працівник перебуває у трудових відносинах</a:t>
                      </a:r>
                      <a:endParaRPr lang="uk-UA" sz="1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142" marR="90142" marT="45071" marB="45071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5843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&gt; 12 міс.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142" marR="90142" marT="45071" marB="450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&lt; 12 міс.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142" marR="90142" marT="45071" marB="450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dirty="0">
                          <a:effectLst/>
                        </a:rPr>
                        <a:t>&lt; 1 міс.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142" marR="90142" marT="45071" marB="45071"/>
                </a:tc>
              </a:tr>
              <a:tr h="6346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Оплата перших п’яти днів тимчасової непрацездатності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142" marR="90142" marT="45071" marB="45071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12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142" marR="90142" marT="45071" marB="45071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>
                          <a:effectLst/>
                        </a:rPr>
                        <a:t>ПКМ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142" marR="90142" marT="45071" marB="45071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dirty="0" err="1">
                          <a:effectLst/>
                        </a:rPr>
                        <a:t>ФВЧ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142" marR="90142" marT="45071" marB="45071"/>
                </a:tc>
              </a:tr>
              <a:tr h="4240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Допомога по тимчасовій непрацездатності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142" marR="90142" marT="45071" marB="45071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406321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Умовні позначення: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>
                          <a:effectLst/>
                        </a:rPr>
                        <a:t>ПКМ</a:t>
                      </a:r>
                      <a:r>
                        <a:rPr lang="uk-UA" sz="1600" dirty="0">
                          <a:effectLst/>
                        </a:rPr>
                        <a:t> — повні (з першого до першого числа) календарні місяці, 1 ≤ </a:t>
                      </a:r>
                      <a:r>
                        <a:rPr lang="uk-UA" sz="1600" dirty="0" err="1">
                          <a:effectLst/>
                        </a:rPr>
                        <a:t>ПКМ</a:t>
                      </a:r>
                      <a:r>
                        <a:rPr lang="uk-UA" sz="1600" dirty="0">
                          <a:effectLst/>
                        </a:rPr>
                        <a:t> &lt; 12;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>
                          <a:effectLst/>
                        </a:rPr>
                        <a:t>ФВЧ</a:t>
                      </a:r>
                      <a:r>
                        <a:rPr lang="uk-UA" sz="1600" dirty="0">
                          <a:effectLst/>
                        </a:rPr>
                        <a:t> — час перебування у трудових відносинах (календарних днів) — з дати укладання трудового договору до дати настання страхового випадку (дня початку хвороби не включають)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142" marR="90142" marT="45071" marB="45071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97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Приклад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45368"/>
            <a:ext cx="10058400" cy="3823726"/>
          </a:xfrm>
        </p:spPr>
        <p:txBody>
          <a:bodyPr>
            <a:normAutofit/>
          </a:bodyPr>
          <a:lstStyle/>
          <a:p>
            <a:pPr algn="just"/>
            <a:r>
              <a:rPr lang="uk-UA" sz="2400" b="1" i="1" dirty="0">
                <a:solidFill>
                  <a:schemeClr val="tx1"/>
                </a:solidFill>
              </a:rPr>
              <a:t>Визначення тривалості розрахункового періоду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Із працівником уклали трудові договори: 06.09.2022 за основною посадою та 01.12.2022 за посадою на умовах сумісництва. Згідно з лікарняним працівник хворів з 6 по 17 січня поточного року. Який розрахунковий період для визначення середньоденної зарплати?</a:t>
            </a:r>
          </a:p>
        </p:txBody>
      </p:sp>
    </p:spTree>
    <p:extLst>
      <p:ext uri="{BB962C8B-B14F-4D97-AF65-F5344CB8AC3E}">
        <p14:creationId xmlns:p14="http://schemas.microsoft.com/office/powerpoint/2010/main" val="235865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Відповідь 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Підставою нарахувати лікарняні за основною посадою та за сумісництвом є е-лікарняний який відображається в особистому кабінеті страхувальника та має статус «Готовий до сплати». При цьому такий е-лікарняний буде доступний всім роботодавцям з якими працівник перебуває у трудових відносинах.</a:t>
            </a:r>
          </a:p>
          <a:p>
            <a:pPr algn="just"/>
            <a:r>
              <a:rPr lang="uk-UA" sz="2400" b="1" i="1" dirty="0">
                <a:solidFill>
                  <a:schemeClr val="tx1"/>
                </a:solidFill>
              </a:rPr>
              <a:t>Розрахунковий </a:t>
            </a:r>
            <a:r>
              <a:rPr lang="uk-UA" sz="2400" b="1" i="1" dirty="0" smtClean="0">
                <a:solidFill>
                  <a:schemeClr val="tx1"/>
                </a:solidFill>
              </a:rPr>
              <a:t>період становить</a:t>
            </a:r>
            <a:r>
              <a:rPr lang="uk-UA" sz="2400" b="1" i="1" dirty="0">
                <a:solidFill>
                  <a:schemeClr val="tx1"/>
                </a:solidFill>
              </a:rPr>
              <a:t>:</a:t>
            </a:r>
          </a:p>
          <a:p>
            <a:pPr lvl="0" algn="just"/>
            <a:r>
              <a:rPr lang="uk-UA" sz="2400" dirty="0">
                <a:solidFill>
                  <a:schemeClr val="tx1"/>
                </a:solidFill>
              </a:rPr>
              <a:t>два календарних місяці (з 01.10.2022 по 30.11.2022) — за основною посадою;</a:t>
            </a:r>
          </a:p>
          <a:p>
            <a:pPr lvl="0" algn="just"/>
            <a:r>
              <a:rPr lang="uk-UA" sz="2400" dirty="0">
                <a:solidFill>
                  <a:schemeClr val="tx1"/>
                </a:solidFill>
              </a:rPr>
              <a:t>фактично відпрацьований час (з 01.12.2022 по 05.12.2022) — за посадою на умовах сумісництва.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9379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smtClean="0">
                <a:solidFill>
                  <a:schemeClr val="tx1"/>
                </a:solidFill>
              </a:rPr>
              <a:t>Відповідь</a:t>
            </a:r>
            <a:endParaRPr lang="uk-UA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dirty="0">
                <a:solidFill>
                  <a:schemeClr val="tx1"/>
                </a:solidFill>
              </a:rPr>
              <a:t>Тривалість розрахункового періоду обчислюється у календарних днях (к. </a:t>
            </a:r>
            <a:r>
              <a:rPr lang="uk-UA" dirty="0" err="1">
                <a:solidFill>
                  <a:schemeClr val="tx1"/>
                </a:solidFill>
              </a:rPr>
              <a:t>дн</a:t>
            </a:r>
            <a:r>
              <a:rPr lang="uk-UA" dirty="0">
                <a:solidFill>
                  <a:schemeClr val="tx1"/>
                </a:solidFill>
              </a:rPr>
              <a:t>.).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До </a:t>
            </a:r>
            <a:r>
              <a:rPr lang="uk-UA" dirty="0">
                <a:solidFill>
                  <a:schemeClr val="tx1"/>
                </a:solidFill>
              </a:rPr>
              <a:t>розрахункового періоду не включаються календарні дні, не відпрацьованих </a:t>
            </a:r>
            <a:r>
              <a:rPr lang="uk-UA" b="1" dirty="0">
                <a:solidFill>
                  <a:schemeClr val="tx1"/>
                </a:solidFill>
              </a:rPr>
              <a:t>і</a:t>
            </a:r>
            <a:r>
              <a:rPr lang="uk-UA" dirty="0">
                <a:solidFill>
                  <a:schemeClr val="tx1"/>
                </a:solidFill>
              </a:rPr>
              <a:t>з поважних причин: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 тимчасової непрацездатності;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відпустки </a:t>
            </a:r>
            <a:r>
              <a:rPr lang="uk-UA" dirty="0">
                <a:solidFill>
                  <a:schemeClr val="tx1"/>
                </a:solidFill>
              </a:rPr>
              <a:t>у зв’язку з вагітністю та </a:t>
            </a:r>
            <a:r>
              <a:rPr lang="uk-UA" dirty="0" smtClean="0">
                <a:solidFill>
                  <a:schemeClr val="tx1"/>
                </a:solidFill>
              </a:rPr>
              <a:t>пологами;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відпустки </a:t>
            </a:r>
            <a:r>
              <a:rPr lang="uk-UA" dirty="0">
                <a:solidFill>
                  <a:schemeClr val="tx1"/>
                </a:solidFill>
              </a:rPr>
              <a:t>по догляду за дитиною до досягнення нею три- або шестирічного </a:t>
            </a:r>
            <a:r>
              <a:rPr lang="uk-UA" dirty="0" smtClean="0">
                <a:solidFill>
                  <a:schemeClr val="tx1"/>
                </a:solidFill>
              </a:rPr>
              <a:t>віку;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відпустки </a:t>
            </a:r>
            <a:r>
              <a:rPr lang="uk-UA" dirty="0">
                <a:solidFill>
                  <a:schemeClr val="tx1"/>
                </a:solidFill>
              </a:rPr>
              <a:t>без збереження зарплати.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Після того як визначено розрахунковий період, треба обчислити заробіток, на підставі якого слід розраховувати лікарняні. До заробітку включіть усі виплати за розрахунковий період, на які нараховували </a:t>
            </a:r>
            <a:r>
              <a:rPr lang="uk-UA" dirty="0" err="1">
                <a:solidFill>
                  <a:schemeClr val="tx1"/>
                </a:solidFill>
              </a:rPr>
              <a:t>ЄСВ</a:t>
            </a:r>
            <a:r>
              <a:rPr lang="uk-UA" dirty="0">
                <a:solidFill>
                  <a:schemeClr val="tx1"/>
                </a:solidFill>
              </a:rPr>
              <a:t> (за винятком оплати днів тимчасової непрацездатності).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Розділіть загальну суму виплат у розрахунковому періоді на кількість днів цього періоду —</a:t>
            </a:r>
            <a:r>
              <a:rPr lang="uk-UA" b="1" i="1" dirty="0">
                <a:solidFill>
                  <a:schemeClr val="tx1"/>
                </a:solidFill>
              </a:rPr>
              <a:t>отримаєте суму середньоденної зарплати. </a:t>
            </a:r>
          </a:p>
        </p:txBody>
      </p:sp>
    </p:spTree>
    <p:extLst>
      <p:ext uri="{BB962C8B-B14F-4D97-AF65-F5344CB8AC3E}">
        <p14:creationId xmlns:p14="http://schemas.microsoft.com/office/powerpoint/2010/main" val="196928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>
                <a:solidFill>
                  <a:schemeClr val="tx1"/>
                </a:solidFill>
              </a:rPr>
              <a:t>Розмір лікарняних залежно від страхового стажу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1018635"/>
              </p:ext>
            </p:extLst>
          </p:nvPr>
        </p:nvGraphicFramePr>
        <p:xfrm>
          <a:off x="1097280" y="2394685"/>
          <a:ext cx="10058400" cy="27324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29200"/>
                <a:gridCol w="502920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Страховий стаж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Розмір лікарняних,</a:t>
                      </a:r>
                      <a:br>
                        <a:rPr lang="uk-UA" sz="1800" dirty="0">
                          <a:effectLst/>
                        </a:rPr>
                      </a:br>
                      <a:r>
                        <a:rPr lang="uk-UA" sz="1800" dirty="0">
                          <a:effectLst/>
                        </a:rPr>
                        <a:t>% середньоденної зарплати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До 3 років</a:t>
                      </a:r>
                      <a:endParaRPr lang="uk-UA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50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Від 3 до 5 років</a:t>
                      </a:r>
                      <a:endParaRPr lang="uk-UA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60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Від 5 до 8 років</a:t>
                      </a:r>
                      <a:endParaRPr lang="uk-UA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70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Понад 8 років</a:t>
                      </a:r>
                      <a:endParaRPr lang="uk-UA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100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679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38477"/>
            <a:ext cx="10058400" cy="1450757"/>
          </a:xfrm>
        </p:spPr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Відповідь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93494"/>
            <a:ext cx="10058400" cy="3775599"/>
          </a:xfrm>
        </p:spPr>
        <p:txBody>
          <a:bodyPr/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Середньоденну зарплату потрібно відкоригувати на коефіцієнт страхового </a:t>
            </a:r>
            <a:r>
              <a:rPr lang="uk-UA" sz="2400" dirty="0" smtClean="0">
                <a:solidFill>
                  <a:schemeClr val="tx1"/>
                </a:solidFill>
              </a:rPr>
              <a:t>стажу.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Множенням денної виплати на кількість днів хвороби визначають </a:t>
            </a:r>
            <a:r>
              <a:rPr lang="uk-UA" sz="2400" b="1" i="1" dirty="0">
                <a:solidFill>
                  <a:schemeClr val="tx1"/>
                </a:solidFill>
              </a:rPr>
              <a:t>суму оплати перших п’яти днів тимчасової непрацездатності та допомоги по тимчасовій непрацездатності.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1946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Приклад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21304"/>
            <a:ext cx="10058400" cy="3847789"/>
          </a:xfrm>
        </p:spPr>
        <p:txBody>
          <a:bodyPr>
            <a:normAutofit/>
          </a:bodyPr>
          <a:lstStyle/>
          <a:p>
            <a:pPr algn="just"/>
            <a:r>
              <a:rPr lang="uk-UA" sz="2400" i="1" dirty="0">
                <a:solidFill>
                  <a:schemeClr val="tx1"/>
                </a:solidFill>
              </a:rPr>
              <a:t>Розрахунок лікарняних, якщо трудові відносини тривають менше ніж 1 к. міс. і страховий стаж менший за шість місяців</a:t>
            </a: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Працівник хворів з 6 по 10 грудня поточного року, що підтверджує е-лікарняний. Трудовий договір із ним уклали 18 листопада 2021 року. Його зарплата складається з посадового окладу у розмірі 6000 грн. За листопад йому нарахували 2750,00 грн. Загальний страховий стаж становить чотири роки та 10 місяців.</a:t>
            </a:r>
            <a:endParaRPr lang="uk-UA" sz="24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1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Відповідь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b="1" i="1" dirty="0">
                <a:solidFill>
                  <a:schemeClr val="tx1"/>
                </a:solidFill>
              </a:rPr>
              <a:t>Розрахунковим періодом </a:t>
            </a:r>
            <a:r>
              <a:rPr lang="uk-UA" dirty="0">
                <a:solidFill>
                  <a:schemeClr val="tx1"/>
                </a:solidFill>
              </a:rPr>
              <a:t>буде фактично відпрацьований час, тобто період з 18.11.2021 по 05.12.2021. </a:t>
            </a:r>
            <a:endParaRPr lang="uk-UA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uk-UA" b="1" i="1" dirty="0" smtClean="0">
                <a:solidFill>
                  <a:schemeClr val="tx1"/>
                </a:solidFill>
              </a:rPr>
              <a:t>Тривалість </a:t>
            </a:r>
            <a:r>
              <a:rPr lang="uk-UA" b="1" i="1" dirty="0">
                <a:solidFill>
                  <a:schemeClr val="tx1"/>
                </a:solidFill>
              </a:rPr>
              <a:t>розрахункового періоду </a:t>
            </a:r>
            <a:r>
              <a:rPr lang="uk-UA" dirty="0">
                <a:solidFill>
                  <a:schemeClr val="tx1"/>
                </a:solidFill>
              </a:rPr>
              <a:t>— 18 к. </a:t>
            </a:r>
            <a:r>
              <a:rPr lang="uk-UA" dirty="0" err="1">
                <a:solidFill>
                  <a:schemeClr val="tx1"/>
                </a:solidFill>
              </a:rPr>
              <a:t>дн</a:t>
            </a:r>
            <a:r>
              <a:rPr lang="uk-UA" dirty="0">
                <a:solidFill>
                  <a:schemeClr val="tx1"/>
                </a:solidFill>
              </a:rPr>
              <a:t>. </a:t>
            </a:r>
            <a:endParaRPr lang="uk-UA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uk-UA" dirty="0" smtClean="0">
                <a:solidFill>
                  <a:schemeClr val="tx1"/>
                </a:solidFill>
              </a:rPr>
              <a:t>За </a:t>
            </a:r>
            <a:r>
              <a:rPr lang="uk-UA" dirty="0">
                <a:solidFill>
                  <a:schemeClr val="tx1"/>
                </a:solidFill>
              </a:rPr>
              <a:t>три робочих дні (р. </a:t>
            </a:r>
            <a:r>
              <a:rPr lang="uk-UA" dirty="0" err="1">
                <a:solidFill>
                  <a:schemeClr val="tx1"/>
                </a:solidFill>
              </a:rPr>
              <a:t>дн</a:t>
            </a:r>
            <a:r>
              <a:rPr lang="uk-UA" dirty="0">
                <a:solidFill>
                  <a:schemeClr val="tx1"/>
                </a:solidFill>
              </a:rPr>
              <a:t>.) грудня, що увійшов до розрахункового періоду, слід нарахувати зарплату в розмірі 847,83 грн (6500 грн ÷ 23 р. д. × 3 р. </a:t>
            </a:r>
            <a:r>
              <a:rPr lang="uk-UA" dirty="0" err="1">
                <a:solidFill>
                  <a:schemeClr val="tx1"/>
                </a:solidFill>
              </a:rPr>
              <a:t>дн</a:t>
            </a:r>
            <a:r>
              <a:rPr lang="uk-UA" dirty="0">
                <a:solidFill>
                  <a:schemeClr val="tx1"/>
                </a:solidFill>
              </a:rPr>
              <a:t>.). </a:t>
            </a:r>
            <a:endParaRPr lang="uk-UA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uk-UA" dirty="0" smtClean="0">
                <a:solidFill>
                  <a:schemeClr val="tx1"/>
                </a:solidFill>
              </a:rPr>
              <a:t>Тобто </a:t>
            </a:r>
            <a:r>
              <a:rPr lang="uk-UA" dirty="0">
                <a:solidFill>
                  <a:schemeClr val="tx1"/>
                </a:solidFill>
              </a:rPr>
              <a:t>за розрахунковий період йому нарахували 3 597,83 грн (2750,00 грн + 847,83 грн).</a:t>
            </a:r>
          </a:p>
          <a:p>
            <a:pPr marL="0" indent="0" algn="just">
              <a:buNone/>
            </a:pPr>
            <a:r>
              <a:rPr lang="uk-UA" b="1" i="1" dirty="0">
                <a:solidFill>
                  <a:schemeClr val="tx1"/>
                </a:solidFill>
              </a:rPr>
              <a:t>Середньоденна зарплата</a:t>
            </a:r>
            <a:r>
              <a:rPr lang="uk-UA" dirty="0">
                <a:solidFill>
                  <a:schemeClr val="tx1"/>
                </a:solidFill>
              </a:rPr>
              <a:t> становить 199,88 грн (3 597,83 грн ÷ 18 к. </a:t>
            </a:r>
            <a:r>
              <a:rPr lang="uk-UA" dirty="0" err="1">
                <a:solidFill>
                  <a:schemeClr val="tx1"/>
                </a:solidFill>
              </a:rPr>
              <a:t>дн</a:t>
            </a:r>
            <a:r>
              <a:rPr lang="uk-UA" dirty="0">
                <a:solidFill>
                  <a:schemeClr val="tx1"/>
                </a:solidFill>
              </a:rPr>
              <a:t>.).</a:t>
            </a:r>
          </a:p>
          <a:p>
            <a:pPr marL="0" indent="0" algn="just">
              <a:buNone/>
            </a:pPr>
            <a:r>
              <a:rPr lang="uk-UA" b="1" i="1" dirty="0">
                <a:solidFill>
                  <a:schemeClr val="tx1"/>
                </a:solidFill>
              </a:rPr>
              <a:t>Сума денної виплати з урахуванням страхового стажу </a:t>
            </a:r>
            <a:r>
              <a:rPr lang="uk-UA" dirty="0">
                <a:solidFill>
                  <a:schemeClr val="tx1"/>
                </a:solidFill>
              </a:rPr>
              <a:t>— 119,93 грн (199,88 грн × 60%).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Оскільки денна виплата менша, ніж гранична (119,93 &lt; 213,54), лікарняні обчислюємо з розміру денної виплати — 119,93 грн.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Отже, </a:t>
            </a:r>
            <a:r>
              <a:rPr lang="uk-UA" b="1" i="1" dirty="0">
                <a:solidFill>
                  <a:schemeClr val="tx1"/>
                </a:solidFill>
              </a:rPr>
              <a:t>нараховуємо оплату перших п’яти днів тимчасової непрацездатності </a:t>
            </a:r>
            <a:r>
              <a:rPr lang="uk-UA" dirty="0">
                <a:solidFill>
                  <a:schemeClr val="tx1"/>
                </a:solidFill>
              </a:rPr>
              <a:t>— 599,65 грн (119,93 грн × 5 к. </a:t>
            </a:r>
            <a:r>
              <a:rPr lang="uk-UA" dirty="0" err="1">
                <a:solidFill>
                  <a:schemeClr val="tx1"/>
                </a:solidFill>
              </a:rPr>
              <a:t>дн</a:t>
            </a:r>
            <a:r>
              <a:rPr lang="uk-UA" dirty="0">
                <a:solidFill>
                  <a:schemeClr val="tx1"/>
                </a:solidFill>
              </a:rPr>
              <a:t>.).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8525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Облік лікарняних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57400"/>
            <a:ext cx="10058400" cy="3811694"/>
          </a:xfrm>
        </p:spPr>
        <p:txBody>
          <a:bodyPr>
            <a:normAutofit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Виплачувати е-лікарняні працівнику можна лише </a:t>
            </a:r>
            <a:r>
              <a:rPr lang="uk-UA" sz="2400" b="1" i="1" dirty="0">
                <a:solidFill>
                  <a:schemeClr val="tx1"/>
                </a:solidFill>
              </a:rPr>
              <a:t>на підставі листка непрацездатності</a:t>
            </a:r>
            <a:r>
              <a:rPr lang="uk-UA" sz="2400" dirty="0">
                <a:solidFill>
                  <a:schemeClr val="tx1"/>
                </a:solidFill>
              </a:rPr>
              <a:t>, а саме паперового або електронного (далі — лікарняний).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Комісія (або уповноважена особа) із соцстрахування по підприємству має прийняти рішення про оплату лікарняного</a:t>
            </a:r>
            <a:r>
              <a:rPr lang="uk-UA" sz="2400" dirty="0" smtClean="0">
                <a:solidFill>
                  <a:schemeClr val="tx1"/>
                </a:solidFill>
              </a:rPr>
              <a:t>.</a:t>
            </a:r>
            <a:endParaRPr lang="uk-UA" sz="2400" dirty="0">
              <a:solidFill>
                <a:schemeClr val="tx1"/>
              </a:solidFill>
            </a:endParaRP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З 1 жовтня 2021-го Україна повністю перейшла на </a:t>
            </a:r>
            <a:r>
              <a:rPr lang="uk-UA" sz="2400" dirty="0" smtClean="0">
                <a:solidFill>
                  <a:schemeClr val="tx1"/>
                </a:solidFill>
              </a:rPr>
              <a:t>е-лікарняні.</a:t>
            </a:r>
            <a:endParaRPr lang="uk-UA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39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Приклад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165684"/>
            <a:ext cx="10058400" cy="3703410"/>
          </a:xfrm>
        </p:spPr>
        <p:txBody>
          <a:bodyPr/>
          <a:lstStyle/>
          <a:p>
            <a:pPr algn="just"/>
            <a:r>
              <a:rPr lang="uk-UA" sz="2400" i="1" dirty="0">
                <a:solidFill>
                  <a:schemeClr val="tx1"/>
                </a:solidFill>
              </a:rPr>
              <a:t>Розрахунок лікарняних, якщо працівник захворів у перший робочий день</a:t>
            </a: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Згідно з наказом від 02.12.2021 працівника прийняли на посаду 06.12.2021 з посадовим окладом 9000,00 грн. Працівник хворів із 6 по </a:t>
            </a:r>
            <a:r>
              <a:rPr lang="uk-UA" sz="2400" i="1" dirty="0" smtClean="0">
                <a:solidFill>
                  <a:schemeClr val="tx1"/>
                </a:solidFill>
              </a:rPr>
              <a:t>13 грудня</a:t>
            </a:r>
            <a:r>
              <a:rPr lang="uk-UA" sz="2400" i="1" dirty="0">
                <a:solidFill>
                  <a:schemeClr val="tx1"/>
                </a:solidFill>
              </a:rPr>
              <a:t>, що підтверджує е-лікарняним. Його загальний страховий стаж — два роки і вісім місяців. Страховий стаж згідно з довідкою </a:t>
            </a:r>
            <a:r>
              <a:rPr lang="uk-UA" sz="2400" i="1" dirty="0" err="1">
                <a:solidFill>
                  <a:schemeClr val="tx1"/>
                </a:solidFill>
              </a:rPr>
              <a:t>ОК</a:t>
            </a:r>
            <a:r>
              <a:rPr lang="uk-UA" sz="2400" i="1" dirty="0">
                <a:solidFill>
                  <a:schemeClr val="tx1"/>
                </a:solidFill>
              </a:rPr>
              <a:t>-5 період грудень 2020 року — листопад 2021 становить 11 місяців.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47754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Відповідь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b="1" i="1" dirty="0">
                <a:solidFill>
                  <a:schemeClr val="tx1"/>
                </a:solidFill>
              </a:rPr>
              <a:t>Обчислюємо середньоденну зарплату </a:t>
            </a:r>
            <a:r>
              <a:rPr lang="uk-UA" sz="2400" dirty="0">
                <a:solidFill>
                  <a:schemeClr val="tx1"/>
                </a:solidFill>
              </a:rPr>
              <a:t>на підставі розміру посадового окладу і середньомісячної кількості робочих днів — 295,66 грн (9000,00 грн ÷ 30,44 к. </a:t>
            </a:r>
            <a:r>
              <a:rPr lang="uk-UA" sz="2400" dirty="0" err="1">
                <a:solidFill>
                  <a:schemeClr val="tx1"/>
                </a:solidFill>
              </a:rPr>
              <a:t>дн</a:t>
            </a:r>
            <a:r>
              <a:rPr lang="uk-UA" sz="2400" dirty="0">
                <a:solidFill>
                  <a:schemeClr val="tx1"/>
                </a:solidFill>
              </a:rPr>
              <a:t>.).</a:t>
            </a:r>
          </a:p>
          <a:p>
            <a:pPr algn="just"/>
            <a:r>
              <a:rPr lang="uk-UA" sz="2400" b="1" i="1" dirty="0">
                <a:solidFill>
                  <a:schemeClr val="tx1"/>
                </a:solidFill>
              </a:rPr>
              <a:t>Денна виплата з урахуванням відсотка страхового стажу </a:t>
            </a:r>
            <a:r>
              <a:rPr lang="uk-UA" sz="2400" dirty="0">
                <a:solidFill>
                  <a:schemeClr val="tx1"/>
                </a:solidFill>
              </a:rPr>
              <a:t>(50%) становитиме 147,83 грн (295,66 грн ×50%).</a:t>
            </a:r>
          </a:p>
          <a:p>
            <a:pPr algn="just"/>
            <a:r>
              <a:rPr lang="uk-UA" sz="2400" b="1" i="1" dirty="0">
                <a:solidFill>
                  <a:schemeClr val="tx1"/>
                </a:solidFill>
              </a:rPr>
              <a:t>Сума оплати перших п’яти днів тимчасової непрацездатності</a:t>
            </a:r>
            <a:r>
              <a:rPr lang="uk-UA" sz="2400" dirty="0">
                <a:solidFill>
                  <a:schemeClr val="tx1"/>
                </a:solidFill>
              </a:rPr>
              <a:t> — 739,15 грн (147,83 грн × 5 к. </a:t>
            </a:r>
            <a:r>
              <a:rPr lang="uk-UA" sz="2400" dirty="0" err="1">
                <a:solidFill>
                  <a:schemeClr val="tx1"/>
                </a:solidFill>
              </a:rPr>
              <a:t>дн</a:t>
            </a:r>
            <a:r>
              <a:rPr lang="uk-UA" sz="2400" dirty="0">
                <a:solidFill>
                  <a:schemeClr val="tx1"/>
                </a:solidFill>
              </a:rPr>
              <a:t>.) і за 3 к. </a:t>
            </a:r>
            <a:r>
              <a:rPr lang="uk-UA" sz="2400" dirty="0" err="1">
                <a:solidFill>
                  <a:schemeClr val="tx1"/>
                </a:solidFill>
              </a:rPr>
              <a:t>дн</a:t>
            </a:r>
            <a:r>
              <a:rPr lang="uk-UA" sz="2400" dirty="0">
                <a:solidFill>
                  <a:schemeClr val="tx1"/>
                </a:solidFill>
              </a:rPr>
              <a:t>. допомоги по тимчасовій непрацездатності — 443,49 грн (147,83 грн × 3 к. </a:t>
            </a:r>
            <a:r>
              <a:rPr lang="uk-UA" sz="2400" dirty="0" err="1">
                <a:solidFill>
                  <a:schemeClr val="tx1"/>
                </a:solidFill>
              </a:rPr>
              <a:t>дн</a:t>
            </a:r>
            <a:r>
              <a:rPr lang="uk-UA" sz="2400" dirty="0">
                <a:solidFill>
                  <a:schemeClr val="tx1"/>
                </a:solidFill>
              </a:rPr>
              <a:t>.).</a:t>
            </a:r>
          </a:p>
        </p:txBody>
      </p:sp>
    </p:spTree>
    <p:extLst>
      <p:ext uri="{BB962C8B-B14F-4D97-AF65-F5344CB8AC3E}">
        <p14:creationId xmlns:p14="http://schemas.microsoft.com/office/powerpoint/2010/main" val="80992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Облік декретних виплат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sz="2400" i="1" dirty="0">
                <a:solidFill>
                  <a:schemeClr val="tx1"/>
                </a:solidFill>
              </a:rPr>
              <a:t>Відповідно до Закону України “Про загальнообов’язкове державне соціальне страхування”</a:t>
            </a:r>
            <a:r>
              <a:rPr lang="uk-UA" sz="2400" dirty="0">
                <a:solidFill>
                  <a:schemeClr val="tx1"/>
                </a:solidFill>
              </a:rPr>
              <a:t> (зі змінами) на оплату лікарняних по вагітності та пологах мають право жінки, які працюють на умовах трудового договору (контракту), іншого цивільно-правового договору, на інших підставах, передбачених законом, на підприємствах, в установах, організаціях незалежно від форми власності та господарювання, зокрема які є резидентами Дія Сіті, у тому числі в іноземних дипломатичних та консульських установах, інших представництвах нерезидентів або у фізичних осіб, жінки, які обрані на виборні посади в органах державної влади, органах місцевого самоврядування, жінки-підприємці, </a:t>
            </a:r>
            <a:r>
              <a:rPr lang="uk-UA" sz="2400" dirty="0" err="1">
                <a:solidFill>
                  <a:schemeClr val="tx1"/>
                </a:solidFill>
              </a:rPr>
              <a:t>членкині</a:t>
            </a:r>
            <a:r>
              <a:rPr lang="uk-UA" sz="2400" dirty="0">
                <a:solidFill>
                  <a:schemeClr val="tx1"/>
                </a:solidFill>
              </a:rPr>
              <a:t> фермерського господарства, якщо вони не належать до осіб, які підлягають страхуванню у зв’язку з тимчасовою втратою працездатності на інших підставах.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9060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>
                <a:solidFill>
                  <a:schemeClr val="tx1"/>
                </a:solidFill>
              </a:rPr>
              <a:t>Скільки календарних днів оплачується</a:t>
            </a:r>
            <a:r>
              <a:rPr lang="uk-UA" sz="4000" dirty="0" smtClean="0">
                <a:solidFill>
                  <a:schemeClr val="tx1"/>
                </a:solidFill>
              </a:rPr>
              <a:t>?</a:t>
            </a:r>
            <a:endParaRPr lang="uk-UA" sz="40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08657" cy="4023360"/>
          </a:xfrm>
        </p:spPr>
        <p:txBody>
          <a:bodyPr>
            <a:noAutofit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Лікарняний, зазвичай, видається з 30 тижня вагітності. Проте жінки, які постраждали внаслідок Чорнобильської катастрофи (1-3 категорія), можуть піти в декретну відпустку раніше – з 27 тижня вагітності.</a:t>
            </a:r>
          </a:p>
          <a:p>
            <a:pPr algn="just"/>
            <a:r>
              <a:rPr lang="uk-UA" sz="2400" b="1" i="1" dirty="0">
                <a:solidFill>
                  <a:schemeClr val="tx1"/>
                </a:solidFill>
              </a:rPr>
              <a:t>Оплачувана відпустка по вагітності та пологах надається тривалістю:</a:t>
            </a:r>
          </a:p>
          <a:p>
            <a:pPr lvl="0" algn="just">
              <a:buFont typeface="Agency FB" panose="020B0503020202020204" pitchFamily="34" charset="0"/>
              <a:buChar char="√"/>
            </a:pPr>
            <a:r>
              <a:rPr lang="uk-UA" sz="2400" dirty="0" smtClean="0">
                <a:solidFill>
                  <a:schemeClr val="tx1"/>
                </a:solidFill>
              </a:rPr>
              <a:t> 126 </a:t>
            </a:r>
            <a:r>
              <a:rPr lang="uk-UA" sz="2400" dirty="0">
                <a:solidFill>
                  <a:schemeClr val="tx1"/>
                </a:solidFill>
              </a:rPr>
              <a:t>календарних днів (70 днів до пологів та 56 після), а в разі ускладнень під час пологів або народження двох чи більше дітей – додатково надається 14 календарних днів </a:t>
            </a:r>
            <a:r>
              <a:rPr lang="uk-UA" sz="2400" dirty="0" smtClean="0">
                <a:solidFill>
                  <a:schemeClr val="tx1"/>
                </a:solidFill>
              </a:rPr>
              <a:t>відпустки;</a:t>
            </a:r>
          </a:p>
          <a:p>
            <a:pPr lvl="0" algn="just">
              <a:buFont typeface="Agency FB" panose="020B0503020202020204" pitchFamily="34" charset="0"/>
              <a:buChar char="√"/>
            </a:pP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smtClean="0">
                <a:solidFill>
                  <a:schemeClr val="tx1"/>
                </a:solidFill>
              </a:rPr>
              <a:t>180 </a:t>
            </a:r>
            <a:r>
              <a:rPr lang="uk-UA" sz="2400" dirty="0">
                <a:solidFill>
                  <a:schemeClr val="tx1"/>
                </a:solidFill>
              </a:rPr>
              <a:t>календарних днів (90 до пологів та 90 після) для жінок, віднесених до 1-3 категорій осіб, які постраждали внаслідок Чорнобильської катастрофи.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</a:rPr>
              <a:t>! Варто </a:t>
            </a:r>
            <a:r>
              <a:rPr lang="uk-UA" sz="2400" dirty="0">
                <a:solidFill>
                  <a:schemeClr val="tx1"/>
                </a:solidFill>
              </a:rPr>
              <a:t>зазначити, що </a:t>
            </a:r>
            <a:r>
              <a:rPr lang="uk-UA" sz="2400" b="1" dirty="0">
                <a:solidFill>
                  <a:schemeClr val="tx1"/>
                </a:solidFill>
              </a:rPr>
              <a:t>обчислюються саме календарні дні</a:t>
            </a:r>
            <a:r>
              <a:rPr lang="uk-UA" sz="2400" dirty="0">
                <a:solidFill>
                  <a:schemeClr val="tx1"/>
                </a:solidFill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48352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Розмір </a:t>
            </a:r>
            <a:r>
              <a:rPr lang="uk-UA" dirty="0" smtClean="0">
                <a:solidFill>
                  <a:schemeClr val="tx1"/>
                </a:solidFill>
              </a:rPr>
              <a:t>допомоги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>
                <a:solidFill>
                  <a:schemeClr val="tx1"/>
                </a:solidFill>
              </a:rPr>
              <a:t>Допомога по вагітності та пологах надається у розмірі, який компенсує 100% середньої заробітної плати.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Порядок обчислення середньої заробітної для розрахунку виплат за загальнообов’язковим державним соціальним страхуванням, в тому числі «декретних» виплат, здійснюється відповідно до постанови Кабінету Міністрів України від 26.09.2001 № 1266 «Про обчислення середньої заробітної плати (доходу, грошового забезпечення) для розрахунку виплат за загальнообов’язковим державним соціальним страхуванням» (зі змінами).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Розмір допомоги за один день декретної відпустки обчислюється шляхом ділення заробітку за останні 12 місяців, що передують місяцю настання страхового випадку, на кількість календарних днів перебування в трудових відносинах. 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Розмір виплат жінок-підприємниць залежить від величини єдиного соціального внеску, який вони сплачували протягом останнього року.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0616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Поважні причини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b="1" i="1" dirty="0">
                <a:solidFill>
                  <a:schemeClr val="tx1"/>
                </a:solidFill>
              </a:rPr>
              <a:t>У розрахунковому періоді (12 місяців) не враховуються календарні дні, які не відпрацьовані з поважних причин:</a:t>
            </a:r>
            <a:endParaRPr lang="uk-UA" sz="2400" dirty="0">
              <a:solidFill>
                <a:schemeClr val="tx1"/>
              </a:solidFill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i="1" dirty="0" smtClean="0">
                <a:solidFill>
                  <a:schemeClr val="tx1"/>
                </a:solidFill>
              </a:rPr>
              <a:t> тимчасова непрацездатність;</a:t>
            </a:r>
            <a:endParaRPr lang="uk-UA" sz="2400" dirty="0">
              <a:solidFill>
                <a:schemeClr val="tx1"/>
              </a:solidFill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smtClean="0">
                <a:solidFill>
                  <a:schemeClr val="tx1"/>
                </a:solidFill>
              </a:rPr>
              <a:t>відпустка </a:t>
            </a:r>
            <a:r>
              <a:rPr lang="uk-UA" sz="2400" i="1" dirty="0">
                <a:solidFill>
                  <a:schemeClr val="tx1"/>
                </a:solidFill>
              </a:rPr>
              <a:t>у зв’язку з вагітністю та пологами, відпустка для догляду за дитиною до досягнення нею трирічного віку та шестирічного віку за медичним </a:t>
            </a:r>
            <a:r>
              <a:rPr lang="uk-UA" sz="2400" i="1" dirty="0" smtClean="0">
                <a:solidFill>
                  <a:schemeClr val="tx1"/>
                </a:solidFill>
              </a:rPr>
              <a:t>висновком;</a:t>
            </a:r>
            <a:endParaRPr lang="uk-UA" sz="2400" dirty="0">
              <a:solidFill>
                <a:schemeClr val="tx1"/>
              </a:solidFill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smtClean="0">
                <a:solidFill>
                  <a:schemeClr val="tx1"/>
                </a:solidFill>
              </a:rPr>
              <a:t>відпустка </a:t>
            </a:r>
            <a:r>
              <a:rPr lang="uk-UA" sz="2400" i="1" dirty="0">
                <a:solidFill>
                  <a:schemeClr val="tx1"/>
                </a:solidFill>
              </a:rPr>
              <a:t>без збереження заробітної </a:t>
            </a:r>
            <a:r>
              <a:rPr lang="uk-UA" sz="2400" i="1" dirty="0" smtClean="0">
                <a:solidFill>
                  <a:schemeClr val="tx1"/>
                </a:solidFill>
              </a:rPr>
              <a:t>плати;</a:t>
            </a:r>
            <a:endParaRPr lang="uk-UA" sz="2400" dirty="0">
              <a:solidFill>
                <a:schemeClr val="tx1"/>
              </a:solidFill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smtClean="0">
                <a:solidFill>
                  <a:schemeClr val="tx1"/>
                </a:solidFill>
              </a:rPr>
              <a:t>призупинення </a:t>
            </a:r>
            <a:r>
              <a:rPr lang="uk-UA" sz="2400" i="1" dirty="0">
                <a:solidFill>
                  <a:schemeClr val="tx1"/>
                </a:solidFill>
              </a:rPr>
              <a:t>дії трудового договору у зв’язку з військовою агресією Російської Федерації проти України. </a:t>
            </a:r>
            <a:endParaRPr lang="uk-UA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74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Максимальні та мінімальні виплати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997242"/>
            <a:ext cx="10058400" cy="3871852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Сума допомоги по вагітності та пологах у розрахунку на місяць не повинна перевищувати розмір максимальної величини бази нарахування єдиного внеску, з якої сплачувалися страхові внески, та не може бути меншою за розмір допомоги, обчислений із мінімальної заробітної плати, встановленої на час настання страхового випадку. </a:t>
            </a:r>
            <a:endParaRPr lang="uk-UA" sz="2400" dirty="0" smtClean="0">
              <a:solidFill>
                <a:schemeClr val="tx1"/>
              </a:solidFill>
            </a:endParaRPr>
          </a:p>
          <a:p>
            <a:pPr algn="just"/>
            <a:r>
              <a:rPr lang="uk-UA" sz="2400" dirty="0" smtClean="0">
                <a:solidFill>
                  <a:schemeClr val="tx1"/>
                </a:solidFill>
              </a:rPr>
              <a:t>Наразі </a:t>
            </a:r>
            <a:r>
              <a:rPr lang="uk-UA" sz="2400" dirty="0">
                <a:solidFill>
                  <a:schemeClr val="tx1"/>
                </a:solidFill>
              </a:rPr>
              <a:t>максимальний розмір допомоги для жінок, що працюють, </a:t>
            </a:r>
            <a:r>
              <a:rPr lang="uk-UA" sz="2400" dirty="0" smtClean="0">
                <a:solidFill>
                  <a:schemeClr val="tx1"/>
                </a:solidFill>
              </a:rPr>
              <a:t>становить:</a:t>
            </a:r>
            <a:r>
              <a:rPr lang="uk-UA" sz="2400" dirty="0">
                <a:solidFill>
                  <a:schemeClr val="tx1"/>
                </a:solidFill>
              </a:rPr>
              <a:t> </a:t>
            </a:r>
            <a:endParaRPr lang="uk-UA" sz="2400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tx1"/>
                </a:solidFill>
              </a:rPr>
              <a:t> </a:t>
            </a:r>
            <a:r>
              <a:rPr lang="uk-UA" sz="2400" b="1" dirty="0" smtClean="0">
                <a:solidFill>
                  <a:schemeClr val="tx1"/>
                </a:solidFill>
              </a:rPr>
              <a:t>100 </a:t>
            </a:r>
            <a:r>
              <a:rPr lang="uk-UA" sz="2400" b="1" dirty="0">
                <a:solidFill>
                  <a:schemeClr val="tx1"/>
                </a:solidFill>
              </a:rPr>
              <a:t>500 грн</a:t>
            </a:r>
            <a:r>
              <a:rPr lang="uk-UA" sz="2400" dirty="0">
                <a:solidFill>
                  <a:schemeClr val="tx1"/>
                </a:solidFill>
              </a:rPr>
              <a:t> </a:t>
            </a:r>
            <a:r>
              <a:rPr lang="uk-UA" sz="2400" b="1" dirty="0">
                <a:solidFill>
                  <a:schemeClr val="tx1"/>
                </a:solidFill>
              </a:rPr>
              <a:t>на місяць</a:t>
            </a:r>
            <a:r>
              <a:rPr lang="uk-UA" sz="2400" dirty="0">
                <a:solidFill>
                  <a:schemeClr val="tx1"/>
                </a:solidFill>
              </a:rPr>
              <a:t> (15 мінімальних заробітних плат), </a:t>
            </a:r>
            <a:endParaRPr lang="uk-UA" sz="24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</a:rPr>
              <a:t>а </a:t>
            </a:r>
            <a:r>
              <a:rPr lang="uk-UA" sz="2400" dirty="0">
                <a:solidFill>
                  <a:schemeClr val="tx1"/>
                </a:solidFill>
              </a:rPr>
              <a:t>мінімальний – </a:t>
            </a:r>
            <a:endParaRPr lang="uk-UA" sz="2400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tx1"/>
                </a:solidFill>
              </a:rPr>
              <a:t> </a:t>
            </a:r>
            <a:r>
              <a:rPr lang="uk-UA" sz="2400" b="1" dirty="0" smtClean="0">
                <a:solidFill>
                  <a:schemeClr val="tx1"/>
                </a:solidFill>
              </a:rPr>
              <a:t>6 </a:t>
            </a:r>
            <a:r>
              <a:rPr lang="uk-UA" sz="2400" b="1" dirty="0">
                <a:solidFill>
                  <a:schemeClr val="tx1"/>
                </a:solidFill>
              </a:rPr>
              <a:t>700 грн на місяць.</a:t>
            </a:r>
            <a:endParaRPr lang="uk-UA" sz="2400" dirty="0">
              <a:solidFill>
                <a:schemeClr val="tx1"/>
              </a:solidFill>
            </a:endParaRPr>
          </a:p>
          <a:p>
            <a:pPr algn="just"/>
            <a:endParaRPr lang="uk-UA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59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Скільки розглядаються документи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286000"/>
            <a:ext cx="10058400" cy="3583094"/>
          </a:xfrm>
        </p:spPr>
        <p:txBody>
          <a:bodyPr>
            <a:normAutofit/>
          </a:bodyPr>
          <a:lstStyle/>
          <a:p>
            <a:pPr algn="just"/>
            <a:r>
              <a:rPr lang="uk-UA" sz="2800" dirty="0">
                <a:solidFill>
                  <a:schemeClr val="tx1"/>
                </a:solidFill>
              </a:rPr>
              <a:t>Документи для призначення допомоги по вагітності та пологах розглядаються  не пізніше трьох робочих днів з дня їх надходження (через 7 днів після відкриття лікарняного).</a:t>
            </a:r>
          </a:p>
          <a:p>
            <a:pPr algn="just"/>
            <a:r>
              <a:rPr lang="uk-UA" sz="2800" dirty="0">
                <a:solidFill>
                  <a:schemeClr val="tx1"/>
                </a:solidFill>
              </a:rPr>
              <a:t>Як і інші лікарняні, «декретні» виплачуються роботодавцями працюючим жінкам у найближчий після дня призначення допомоги строк, установлений для виплати заробітної плати.</a:t>
            </a:r>
            <a:r>
              <a:rPr lang="uk-UA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9455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Окремі </a:t>
            </a:r>
            <a:r>
              <a:rPr lang="uk-UA" dirty="0" smtClean="0">
                <a:solidFill>
                  <a:schemeClr val="tx1"/>
                </a:solidFill>
              </a:rPr>
              <a:t>особливості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У разі коли жінка </a:t>
            </a:r>
            <a:r>
              <a:rPr lang="uk-UA" sz="2400" b="1" i="1" dirty="0">
                <a:solidFill>
                  <a:schemeClr val="tx1"/>
                </a:solidFill>
              </a:rPr>
              <a:t>працює за сумісництвом</a:t>
            </a:r>
            <a:r>
              <a:rPr lang="uk-UA" sz="2400" dirty="0">
                <a:solidFill>
                  <a:schemeClr val="tx1"/>
                </a:solidFill>
              </a:rPr>
              <a:t>, допомога по вагітності та пологах надається їй за вибором: за основним місцем роботи або за місцем роботи за сумісництвом. </a:t>
            </a: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smtClean="0">
                <a:solidFill>
                  <a:schemeClr val="tx1"/>
                </a:solidFill>
              </a:rPr>
              <a:t>При </a:t>
            </a:r>
            <a:r>
              <a:rPr lang="uk-UA" sz="2400" dirty="0">
                <a:solidFill>
                  <a:schemeClr val="tx1"/>
                </a:solidFill>
              </a:rPr>
              <a:t>цьому місце отримання допомоги не впливає на її розмір. </a:t>
            </a:r>
            <a:endParaRPr lang="uk-UA" sz="2400" dirty="0" smtClean="0">
              <a:solidFill>
                <a:schemeClr val="tx1"/>
              </a:solidFill>
            </a:endParaRPr>
          </a:p>
          <a:p>
            <a:pPr algn="just"/>
            <a:r>
              <a:rPr lang="uk-UA" sz="2400" dirty="0" smtClean="0">
                <a:solidFill>
                  <a:schemeClr val="tx1"/>
                </a:solidFill>
              </a:rPr>
              <a:t>Розрахунок </a:t>
            </a:r>
            <a:r>
              <a:rPr lang="uk-UA" sz="2400" dirty="0">
                <a:solidFill>
                  <a:schemeClr val="tx1"/>
                </a:solidFill>
              </a:rPr>
              <a:t>розміру допомоги здійснюється із сумарної заробітної плати за основним місцем роботи та за місцем роботи (одержання доходу) за сумісництвом (підстава – Порядок обчислення середньо заробітної плати (доходу, грошового забезпечення) для розрахунку виплат за загальнообов’язковим державним страхуванням, затверджений постановою Кабінету Міністрів України від 26.09.2001 №1266</a:t>
            </a:r>
            <a:r>
              <a:rPr lang="uk-UA" sz="2400" dirty="0" smtClean="0">
                <a:solidFill>
                  <a:schemeClr val="tx1"/>
                </a:solidFill>
              </a:rPr>
              <a:t>).</a:t>
            </a:r>
            <a:endParaRPr lang="uk-UA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98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О</a:t>
            </a:r>
            <a:r>
              <a:rPr lang="uk-UA" dirty="0" smtClean="0">
                <a:solidFill>
                  <a:schemeClr val="tx1"/>
                </a:solidFill>
              </a:rPr>
              <a:t>собливості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358188"/>
            <a:ext cx="10058400" cy="3510905"/>
          </a:xfrm>
        </p:spPr>
        <p:txBody>
          <a:bodyPr>
            <a:normAutofit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У ситуаціях, коли </a:t>
            </a:r>
            <a:r>
              <a:rPr lang="uk-UA" sz="2400" b="1" i="1" dirty="0">
                <a:solidFill>
                  <a:schemeClr val="tx1"/>
                </a:solidFill>
              </a:rPr>
              <a:t>відпустка </a:t>
            </a:r>
            <a:r>
              <a:rPr lang="uk-UA" sz="2400" b="1" i="1" dirty="0" err="1">
                <a:solidFill>
                  <a:schemeClr val="tx1"/>
                </a:solidFill>
              </a:rPr>
              <a:t>пo</a:t>
            </a:r>
            <a:r>
              <a:rPr lang="uk-UA" sz="2400" b="1" i="1" dirty="0">
                <a:solidFill>
                  <a:schemeClr val="tx1"/>
                </a:solidFill>
              </a:rPr>
              <a:t> вагітності та пологах розпочинається у період простою </a:t>
            </a:r>
            <a:r>
              <a:rPr lang="uk-UA" sz="2400" dirty="0" err="1">
                <a:solidFill>
                  <a:schemeClr val="tx1"/>
                </a:solidFill>
              </a:rPr>
              <a:t>пiдприємства</a:t>
            </a:r>
            <a:r>
              <a:rPr lang="uk-UA" sz="2400" dirty="0">
                <a:solidFill>
                  <a:schemeClr val="tx1"/>
                </a:solidFill>
              </a:rPr>
              <a:t>, відпустка </a:t>
            </a:r>
            <a:r>
              <a:rPr lang="uk-UA" sz="2400" dirty="0" err="1">
                <a:solidFill>
                  <a:schemeClr val="tx1"/>
                </a:solidFill>
              </a:rPr>
              <a:t>пo</a:t>
            </a:r>
            <a:r>
              <a:rPr lang="uk-UA" sz="2400" dirty="0">
                <a:solidFill>
                  <a:schemeClr val="tx1"/>
                </a:solidFill>
              </a:rPr>
              <a:t> вагітності та пологах </a:t>
            </a:r>
            <a:r>
              <a:rPr lang="uk-UA" sz="2400" dirty="0" err="1">
                <a:solidFill>
                  <a:schemeClr val="tx1"/>
                </a:solidFill>
              </a:rPr>
              <a:t>нaдається</a:t>
            </a:r>
            <a:r>
              <a:rPr lang="uk-UA" sz="2400" dirty="0">
                <a:solidFill>
                  <a:schemeClr val="tx1"/>
                </a:solidFill>
              </a:rPr>
              <a:t> з дня </a:t>
            </a:r>
            <a:r>
              <a:rPr lang="uk-UA" sz="2400" dirty="0" err="1">
                <a:solidFill>
                  <a:schemeClr val="tx1"/>
                </a:solidFill>
              </a:rPr>
              <a:t>виникнeння</a:t>
            </a:r>
            <a:r>
              <a:rPr lang="uk-UA" sz="2400" dirty="0">
                <a:solidFill>
                  <a:schemeClr val="tx1"/>
                </a:solidFill>
              </a:rPr>
              <a:t> права на </a:t>
            </a:r>
            <a:r>
              <a:rPr lang="uk-UA" sz="2400" dirty="0" err="1">
                <a:solidFill>
                  <a:schemeClr val="tx1"/>
                </a:solidFill>
              </a:rPr>
              <a:t>тaку</a:t>
            </a:r>
            <a:r>
              <a:rPr lang="uk-UA" sz="2400" dirty="0">
                <a:solidFill>
                  <a:schemeClr val="tx1"/>
                </a:solidFill>
              </a:rPr>
              <a:t> відпустку. </a:t>
            </a:r>
            <a:endParaRPr lang="uk-UA" sz="2400" dirty="0" smtClean="0">
              <a:solidFill>
                <a:schemeClr val="tx1"/>
              </a:solidFill>
            </a:endParaRPr>
          </a:p>
          <a:p>
            <a:pPr algn="just"/>
            <a:r>
              <a:rPr lang="uk-UA" sz="2400" dirty="0" smtClean="0">
                <a:solidFill>
                  <a:schemeClr val="tx1"/>
                </a:solidFill>
              </a:rPr>
              <a:t>Коли </a:t>
            </a:r>
            <a:r>
              <a:rPr lang="uk-UA" sz="2400" dirty="0">
                <a:solidFill>
                  <a:schemeClr val="tx1"/>
                </a:solidFill>
              </a:rPr>
              <a:t>початок декретної відпустки </a:t>
            </a:r>
            <a:r>
              <a:rPr lang="uk-UA" sz="2400" b="1" i="1" dirty="0">
                <a:solidFill>
                  <a:schemeClr val="tx1"/>
                </a:solidFill>
              </a:rPr>
              <a:t>припадає на період іншого лікарняного</a:t>
            </a:r>
            <a:r>
              <a:rPr lang="uk-UA" sz="2400" dirty="0">
                <a:solidFill>
                  <a:schemeClr val="tx1"/>
                </a:solidFill>
              </a:rPr>
              <a:t>, то попередній листок непрацездатності закривається і з дня надання декретної відпустки видається інший листок непрацездатності. Кожен із зазначених листків непрацездатності оплачується окремо. </a:t>
            </a:r>
          </a:p>
        </p:txBody>
      </p:sp>
    </p:spTree>
    <p:extLst>
      <p:ext uri="{BB962C8B-B14F-4D97-AF65-F5344CB8AC3E}">
        <p14:creationId xmlns:p14="http://schemas.microsoft.com/office/powerpoint/2010/main" val="290852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05313"/>
          </a:xfrm>
        </p:spPr>
        <p:txBody>
          <a:bodyPr>
            <a:normAutofit/>
          </a:bodyPr>
          <a:lstStyle/>
          <a:p>
            <a:r>
              <a:rPr lang="uk-UA" sz="3200" dirty="0">
                <a:solidFill>
                  <a:schemeClr val="tx1"/>
                </a:solidFill>
              </a:rPr>
              <a:t>Після  закриття лікарняного бухгалтер  зобов’язаний: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>
              <a:buFont typeface="Agency FB" panose="020B0503020202020204" pitchFamily="34" charset="0"/>
              <a:buChar char="√"/>
            </a:pPr>
            <a:r>
              <a:rPr lang="uk-UA" sz="2400" dirty="0" smtClean="0">
                <a:solidFill>
                  <a:schemeClr val="tx1"/>
                </a:solidFill>
              </a:rPr>
              <a:t> </a:t>
            </a:r>
            <a:r>
              <a:rPr lang="uk-UA" sz="2100" dirty="0" smtClean="0">
                <a:solidFill>
                  <a:schemeClr val="tx1"/>
                </a:solidFill>
              </a:rPr>
              <a:t>нарахувати </a:t>
            </a:r>
            <a:r>
              <a:rPr lang="uk-UA" sz="2100" dirty="0">
                <a:solidFill>
                  <a:schemeClr val="tx1"/>
                </a:solidFill>
              </a:rPr>
              <a:t>оплату за дні </a:t>
            </a:r>
            <a:r>
              <a:rPr lang="uk-UA" sz="2100" dirty="0" smtClean="0">
                <a:solidFill>
                  <a:schemeClr val="tx1"/>
                </a:solidFill>
              </a:rPr>
              <a:t>хвороби;</a:t>
            </a:r>
          </a:p>
          <a:p>
            <a:pPr lvl="0" algn="just">
              <a:buFont typeface="Agency FB" panose="020B0503020202020204" pitchFamily="34" charset="0"/>
              <a:buChar char="√"/>
            </a:pPr>
            <a:r>
              <a:rPr lang="uk-UA" sz="2100" dirty="0">
                <a:solidFill>
                  <a:schemeClr val="tx1"/>
                </a:solidFill>
              </a:rPr>
              <a:t> </a:t>
            </a:r>
            <a:r>
              <a:rPr lang="uk-UA" sz="2100" dirty="0" smtClean="0">
                <a:solidFill>
                  <a:schemeClr val="tx1"/>
                </a:solidFill>
              </a:rPr>
              <a:t>подати </a:t>
            </a:r>
            <a:r>
              <a:rPr lang="uk-UA" sz="2100" dirty="0">
                <a:solidFill>
                  <a:schemeClr val="tx1"/>
                </a:solidFill>
              </a:rPr>
              <a:t>заяву-розрахунок до </a:t>
            </a:r>
            <a:r>
              <a:rPr lang="uk-UA" sz="2100" dirty="0" err="1">
                <a:solidFill>
                  <a:schemeClr val="tx1"/>
                </a:solidFill>
              </a:rPr>
              <a:t>ФСС</a:t>
            </a:r>
            <a:r>
              <a:rPr lang="uk-UA" sz="2100" dirty="0">
                <a:solidFill>
                  <a:schemeClr val="tx1"/>
                </a:solidFill>
              </a:rPr>
              <a:t>, аби отримати страхові кошти, якщо хвороба тривала понад п’ять днів або хворіла </a:t>
            </a:r>
            <a:r>
              <a:rPr lang="uk-UA" sz="2100" dirty="0" smtClean="0">
                <a:solidFill>
                  <a:schemeClr val="tx1"/>
                </a:solidFill>
              </a:rPr>
              <a:t>дитина;</a:t>
            </a:r>
          </a:p>
          <a:p>
            <a:pPr lvl="0" algn="just">
              <a:buFont typeface="Agency FB" panose="020B0503020202020204" pitchFamily="34" charset="0"/>
              <a:buChar char="√"/>
            </a:pPr>
            <a:r>
              <a:rPr lang="uk-UA" sz="2100" dirty="0">
                <a:solidFill>
                  <a:schemeClr val="tx1"/>
                </a:solidFill>
              </a:rPr>
              <a:t> </a:t>
            </a:r>
            <a:r>
              <a:rPr lang="uk-UA" sz="2100" dirty="0" smtClean="0">
                <a:solidFill>
                  <a:schemeClr val="tx1"/>
                </a:solidFill>
              </a:rPr>
              <a:t>утримати </a:t>
            </a:r>
            <a:r>
              <a:rPr lang="uk-UA" sz="2100" dirty="0">
                <a:solidFill>
                  <a:schemeClr val="tx1"/>
                </a:solidFill>
              </a:rPr>
              <a:t>з лікарняних </a:t>
            </a:r>
            <a:r>
              <a:rPr lang="uk-UA" sz="2100" dirty="0" err="1">
                <a:solidFill>
                  <a:schemeClr val="tx1"/>
                </a:solidFill>
              </a:rPr>
              <a:t>ПДФО</a:t>
            </a:r>
            <a:r>
              <a:rPr lang="uk-UA" sz="2100" dirty="0">
                <a:solidFill>
                  <a:schemeClr val="tx1"/>
                </a:solidFill>
              </a:rPr>
              <a:t> та військовий </a:t>
            </a:r>
            <a:r>
              <a:rPr lang="uk-UA" sz="2100" dirty="0" smtClean="0">
                <a:solidFill>
                  <a:schemeClr val="tx1"/>
                </a:solidFill>
              </a:rPr>
              <a:t>збір; </a:t>
            </a:r>
          </a:p>
          <a:p>
            <a:pPr lvl="0" algn="just">
              <a:buFont typeface="Agency FB" panose="020B0503020202020204" pitchFamily="34" charset="0"/>
              <a:buChar char="√"/>
            </a:pPr>
            <a:r>
              <a:rPr lang="uk-UA" sz="2100" dirty="0">
                <a:solidFill>
                  <a:schemeClr val="tx1"/>
                </a:solidFill>
              </a:rPr>
              <a:t> </a:t>
            </a:r>
            <a:r>
              <a:rPr lang="uk-UA" sz="2100" dirty="0" smtClean="0">
                <a:solidFill>
                  <a:schemeClr val="tx1"/>
                </a:solidFill>
              </a:rPr>
              <a:t>нарахувати </a:t>
            </a:r>
            <a:r>
              <a:rPr lang="uk-UA" sz="2100" dirty="0">
                <a:solidFill>
                  <a:schemeClr val="tx1"/>
                </a:solidFill>
              </a:rPr>
              <a:t>на суму лікарняних </a:t>
            </a:r>
            <a:r>
              <a:rPr lang="uk-UA" sz="2100" dirty="0" err="1" smtClean="0">
                <a:solidFill>
                  <a:schemeClr val="tx1"/>
                </a:solidFill>
              </a:rPr>
              <a:t>ЄСВ</a:t>
            </a:r>
            <a:r>
              <a:rPr lang="uk-UA" sz="2100" dirty="0" smtClean="0">
                <a:solidFill>
                  <a:schemeClr val="tx1"/>
                </a:solidFill>
              </a:rPr>
              <a:t>;</a:t>
            </a:r>
          </a:p>
          <a:p>
            <a:pPr lvl="0" algn="just">
              <a:buFont typeface="Agency FB" panose="020B0503020202020204" pitchFamily="34" charset="0"/>
              <a:buChar char="√"/>
            </a:pPr>
            <a:r>
              <a:rPr lang="uk-UA" sz="2100" dirty="0">
                <a:solidFill>
                  <a:schemeClr val="tx1"/>
                </a:solidFill>
              </a:rPr>
              <a:t> </a:t>
            </a:r>
            <a:r>
              <a:rPr lang="uk-UA" sz="2100" dirty="0" smtClean="0">
                <a:solidFill>
                  <a:schemeClr val="tx1"/>
                </a:solidFill>
              </a:rPr>
              <a:t>виплатити </a:t>
            </a:r>
            <a:r>
              <a:rPr lang="uk-UA" sz="2100" dirty="0">
                <a:solidFill>
                  <a:schemeClr val="tx1"/>
                </a:solidFill>
              </a:rPr>
              <a:t>працівникові лікарняні за мінусом утриманих сум </a:t>
            </a:r>
            <a:r>
              <a:rPr lang="uk-UA" sz="2100" dirty="0" err="1">
                <a:solidFill>
                  <a:schemeClr val="tx1"/>
                </a:solidFill>
              </a:rPr>
              <a:t>ПДФО</a:t>
            </a:r>
            <a:r>
              <a:rPr lang="uk-UA" sz="2100" dirty="0">
                <a:solidFill>
                  <a:schemeClr val="tx1"/>
                </a:solidFill>
              </a:rPr>
              <a:t> і військового </a:t>
            </a:r>
            <a:r>
              <a:rPr lang="uk-UA" sz="2100" dirty="0" smtClean="0">
                <a:solidFill>
                  <a:schemeClr val="tx1"/>
                </a:solidFill>
              </a:rPr>
              <a:t>збору;</a:t>
            </a:r>
          </a:p>
          <a:p>
            <a:pPr lvl="0" algn="just">
              <a:buFont typeface="Agency FB" panose="020B0503020202020204" pitchFamily="34" charset="0"/>
              <a:buChar char="√"/>
            </a:pPr>
            <a:r>
              <a:rPr lang="uk-UA" sz="2100" dirty="0">
                <a:solidFill>
                  <a:schemeClr val="tx1"/>
                </a:solidFill>
              </a:rPr>
              <a:t> </a:t>
            </a:r>
            <a:r>
              <a:rPr lang="uk-UA" sz="2100" dirty="0" smtClean="0">
                <a:solidFill>
                  <a:schemeClr val="tx1"/>
                </a:solidFill>
              </a:rPr>
              <a:t>сплатити </a:t>
            </a:r>
            <a:r>
              <a:rPr lang="uk-UA" sz="2100" dirty="0" err="1">
                <a:solidFill>
                  <a:schemeClr val="tx1"/>
                </a:solidFill>
              </a:rPr>
              <a:t>ПДФО</a:t>
            </a:r>
            <a:r>
              <a:rPr lang="uk-UA" sz="2100" dirty="0">
                <a:solidFill>
                  <a:schemeClr val="tx1"/>
                </a:solidFill>
              </a:rPr>
              <a:t>, військовий збір і </a:t>
            </a:r>
            <a:r>
              <a:rPr lang="uk-UA" sz="2100" dirty="0" err="1" smtClean="0">
                <a:solidFill>
                  <a:schemeClr val="tx1"/>
                </a:solidFill>
              </a:rPr>
              <a:t>ЄСВ</a:t>
            </a:r>
            <a:r>
              <a:rPr lang="uk-UA" sz="2100" dirty="0" smtClean="0">
                <a:solidFill>
                  <a:schemeClr val="tx1"/>
                </a:solidFill>
              </a:rPr>
              <a:t>;</a:t>
            </a:r>
          </a:p>
          <a:p>
            <a:pPr lvl="0" algn="just">
              <a:buFont typeface="Agency FB" panose="020B0503020202020204" pitchFamily="34" charset="0"/>
              <a:buChar char="√"/>
            </a:pPr>
            <a:r>
              <a:rPr lang="uk-UA" sz="2100" dirty="0">
                <a:solidFill>
                  <a:schemeClr val="tx1"/>
                </a:solidFill>
              </a:rPr>
              <a:t> </a:t>
            </a:r>
            <a:r>
              <a:rPr lang="uk-UA" sz="2100" dirty="0" smtClean="0">
                <a:solidFill>
                  <a:schemeClr val="tx1"/>
                </a:solidFill>
              </a:rPr>
              <a:t>відзвітувати </a:t>
            </a:r>
            <a:r>
              <a:rPr lang="uk-UA" sz="2100" dirty="0">
                <a:solidFill>
                  <a:schemeClr val="tx1"/>
                </a:solidFill>
              </a:rPr>
              <a:t>про нараховані і сплачені суми </a:t>
            </a:r>
            <a:r>
              <a:rPr lang="uk-UA" sz="2100" dirty="0" err="1">
                <a:solidFill>
                  <a:schemeClr val="tx1"/>
                </a:solidFill>
              </a:rPr>
              <a:t>ЄСВ</a:t>
            </a:r>
            <a:r>
              <a:rPr lang="uk-UA" sz="2100" dirty="0">
                <a:solidFill>
                  <a:schemeClr val="tx1"/>
                </a:solidFill>
              </a:rPr>
              <a:t>, </a:t>
            </a:r>
            <a:r>
              <a:rPr lang="uk-UA" sz="2100" dirty="0" err="1">
                <a:solidFill>
                  <a:schemeClr val="tx1"/>
                </a:solidFill>
              </a:rPr>
              <a:t>ПДФО</a:t>
            </a:r>
            <a:r>
              <a:rPr lang="uk-UA" sz="2100" dirty="0">
                <a:solidFill>
                  <a:schemeClr val="tx1"/>
                </a:solidFill>
              </a:rPr>
              <a:t>, військового збору та про отримані (використані) суми страхових коштів.</a:t>
            </a:r>
          </a:p>
        </p:txBody>
      </p:sp>
    </p:spTree>
    <p:extLst>
      <p:ext uri="{BB962C8B-B14F-4D97-AF65-F5344CB8AC3E}">
        <p14:creationId xmlns:p14="http://schemas.microsoft.com/office/powerpoint/2010/main" val="180116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>
                <a:solidFill>
                  <a:schemeClr val="tx1"/>
                </a:solidFill>
              </a:rPr>
              <a:t>Розмір допомоги та обмеження при розрахунку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Законодавчо закріплено мінімальний та максимальний розмір декретних виплат. Вони безпосередньо </a:t>
            </a:r>
            <a:r>
              <a:rPr lang="uk-UA" sz="2400" b="1" i="1" dirty="0">
                <a:solidFill>
                  <a:schemeClr val="tx1"/>
                </a:solidFill>
              </a:rPr>
              <a:t>залежать від розміру мінімальної зарплати</a:t>
            </a:r>
            <a:r>
              <a:rPr lang="uk-UA" sz="2400" dirty="0">
                <a:solidFill>
                  <a:schemeClr val="tx1"/>
                </a:solidFill>
              </a:rPr>
              <a:t>, яка з 1 грудня підвищилася до 6 700 грн.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Так, сума декретних із розрахунку на місяць не повинна перевищувати розміру максимальної величини бази нарахування </a:t>
            </a:r>
            <a:r>
              <a:rPr lang="uk-UA" sz="2400" dirty="0" err="1">
                <a:solidFill>
                  <a:schemeClr val="tx1"/>
                </a:solidFill>
              </a:rPr>
              <a:t>ЄСВ</a:t>
            </a:r>
            <a:r>
              <a:rPr lang="uk-UA" sz="2400" dirty="0">
                <a:solidFill>
                  <a:schemeClr val="tx1"/>
                </a:solidFill>
              </a:rPr>
              <a:t>. Максимальна база нарахування </a:t>
            </a:r>
            <a:r>
              <a:rPr lang="uk-UA" sz="2400" dirty="0" err="1">
                <a:solidFill>
                  <a:schemeClr val="tx1"/>
                </a:solidFill>
              </a:rPr>
              <a:t>ЄСВ</a:t>
            </a:r>
            <a:r>
              <a:rPr lang="uk-UA" sz="2400" dirty="0">
                <a:solidFill>
                  <a:schemeClr val="tx1"/>
                </a:solidFill>
              </a:rPr>
              <a:t> – це 15 розмірів мінімальної зарплати (тобто з 1 грудня 6 700 × 15 = 100 500 грн на місяць).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Крім того, сума декретних не може бути меншою за розмір допомоги, обчислений із мінімальної зарплати: </a:t>
            </a:r>
            <a:r>
              <a:rPr lang="uk-UA" sz="2400" dirty="0" smtClean="0">
                <a:solidFill>
                  <a:schemeClr val="tx1"/>
                </a:solidFill>
              </a:rPr>
              <a:t>6700 </a:t>
            </a:r>
            <a:r>
              <a:rPr lang="uk-UA" sz="2400" dirty="0">
                <a:solidFill>
                  <a:schemeClr val="tx1"/>
                </a:solidFill>
              </a:rPr>
              <a:t>/ 30,44 (середньомісячну кількість календарних днів) = 220,10 грн.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3983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>
                <a:solidFill>
                  <a:schemeClr val="tx1"/>
                </a:solidFill>
              </a:rPr>
              <a:t>Розмір допомоги та обмеження при розрахунку</a:t>
            </a: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21304"/>
            <a:ext cx="10058400" cy="3847789"/>
          </a:xfrm>
        </p:spPr>
        <p:txBody>
          <a:bodyPr>
            <a:noAutofit/>
          </a:bodyPr>
          <a:lstStyle/>
          <a:p>
            <a:pPr algn="just"/>
            <a:r>
              <a:rPr lang="uk-UA" sz="2800" dirty="0">
                <a:solidFill>
                  <a:schemeClr val="tx1"/>
                </a:solidFill>
              </a:rPr>
              <a:t>Розмір мінімальної зарплати впливає і на суму декретних виплат, якщо страховий стаж вагітної жінки за останні 12 місяців менший, ніж 6 місяців.</a:t>
            </a:r>
          </a:p>
          <a:p>
            <a:pPr algn="just"/>
            <a:r>
              <a:rPr lang="uk-UA" sz="2800" dirty="0">
                <a:solidFill>
                  <a:schemeClr val="tx1"/>
                </a:solidFill>
              </a:rPr>
              <a:t>У такому разі декретні виплати з розрахунку на місяць не повинні перевищувати двократного розміру мінімальної зарплати</a:t>
            </a:r>
            <a:r>
              <a:rPr lang="uk-UA" sz="2800" dirty="0" smtClean="0">
                <a:solidFill>
                  <a:schemeClr val="tx1"/>
                </a:solidFill>
              </a:rPr>
              <a:t>.</a:t>
            </a:r>
            <a:endParaRPr lang="uk-UA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63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Формула розрахунку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117558"/>
            <a:ext cx="10058400" cy="3751536"/>
          </a:xfrm>
        </p:spPr>
        <p:txBody>
          <a:bodyPr>
            <a:normAutofit/>
          </a:bodyPr>
          <a:lstStyle/>
          <a:p>
            <a:pPr algn="just"/>
            <a:r>
              <a:rPr lang="uk-UA" sz="2800" b="1" i="1" dirty="0">
                <a:solidFill>
                  <a:schemeClr val="tx1"/>
                </a:solidFill>
              </a:rPr>
              <a:t>Формула розрахунку декретних виплат має такий вигляд: </a:t>
            </a:r>
          </a:p>
          <a:p>
            <a:pPr algn="ctr"/>
            <a:r>
              <a:rPr lang="uk-UA" sz="2800" dirty="0">
                <a:solidFill>
                  <a:schemeClr val="tx1"/>
                </a:solidFill>
              </a:rPr>
              <a:t>середньоденна зарплата (середня зарплата жінки за один календарний день) × кількість днів відпустки</a:t>
            </a:r>
          </a:p>
          <a:p>
            <a:pPr algn="just"/>
            <a:r>
              <a:rPr lang="uk-UA" sz="2800" b="1" i="1" dirty="0">
                <a:solidFill>
                  <a:schemeClr val="tx1"/>
                </a:solidFill>
              </a:rPr>
              <a:t>Середньоденна зарплата визначається так:</a:t>
            </a:r>
            <a:r>
              <a:rPr lang="uk-UA" sz="2800" dirty="0">
                <a:solidFill>
                  <a:schemeClr val="tx1"/>
                </a:solidFill>
              </a:rPr>
              <a:t> </a:t>
            </a:r>
          </a:p>
          <a:p>
            <a:pPr algn="ctr"/>
            <a:r>
              <a:rPr lang="uk-UA" sz="2800" dirty="0">
                <a:solidFill>
                  <a:schemeClr val="tx1"/>
                </a:solidFill>
              </a:rPr>
              <a:t>загальний дохід (на який нараховується </a:t>
            </a:r>
            <a:r>
              <a:rPr lang="uk-UA" sz="2800" dirty="0" err="1">
                <a:solidFill>
                  <a:schemeClr val="tx1"/>
                </a:solidFill>
              </a:rPr>
              <a:t>ЄСВ</a:t>
            </a:r>
            <a:r>
              <a:rPr lang="uk-UA" sz="2800" dirty="0">
                <a:solidFill>
                  <a:schemeClr val="tx1"/>
                </a:solidFill>
              </a:rPr>
              <a:t>) за розрахунковий період (12 місяців, які передують відпустці) / 365 (366) календарних днів</a:t>
            </a:r>
            <a:endParaRPr lang="uk-UA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31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Приклад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400" dirty="0" smtClean="0">
                <a:solidFill>
                  <a:schemeClr val="tx1"/>
                </a:solidFill>
              </a:rPr>
              <a:t>- заробітна </a:t>
            </a:r>
            <a:r>
              <a:rPr lang="uk-UA" sz="2400" dirty="0">
                <a:solidFill>
                  <a:schemeClr val="tx1"/>
                </a:solidFill>
              </a:rPr>
              <a:t>плата за 12 місяців (наприклад, 120 тис. грн) / 365 календарних днів року х 126 календарних днів відпустки = 41 428,8 грн (сума допомоги по вагітності та пологах).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Розмір середньоденної зарплати залежить від розрахункового періоду, а також виплат, нарахованих за місяці цього періоду.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Так, при розрахунку враховуються як оклад, так і премії, доплати, надбавки (на які нараховано </a:t>
            </a:r>
            <a:r>
              <a:rPr lang="uk-UA" sz="2400" dirty="0" err="1">
                <a:solidFill>
                  <a:schemeClr val="tx1"/>
                </a:solidFill>
              </a:rPr>
              <a:t>ЄСВ</a:t>
            </a:r>
            <a:r>
              <a:rPr lang="uk-UA" sz="2400" dirty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Водночас при розрахунку середнього заробітку жінки не враховуються: лікарняні, відпустка за власний рахунок, відпустка по догляду за дитиною до трьох (шести) років.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9855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Приклад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69432"/>
            <a:ext cx="10058400" cy="379966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sz="2400" b="1" i="1" dirty="0" smtClean="0">
                <a:solidFill>
                  <a:schemeClr val="tx1"/>
                </a:solidFill>
              </a:rPr>
              <a:t>Якщо </a:t>
            </a:r>
            <a:r>
              <a:rPr lang="uk-UA" sz="2400" b="1" i="1" dirty="0">
                <a:solidFill>
                  <a:schemeClr val="tx1"/>
                </a:solidFill>
              </a:rPr>
              <a:t>жінка перед декретом відпрацювала повні 12 календарних місяців </a:t>
            </a:r>
            <a:r>
              <a:rPr lang="uk-UA" sz="2400" dirty="0">
                <a:solidFill>
                  <a:schemeClr val="tx1"/>
                </a:solidFill>
              </a:rPr>
              <a:t>(і, наприклад, отримувала зарплату 11 тис. грн):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(11 000 (зарплата) х 12 місяців) / 365 календарних днів року х 126 календарних днів відпустки = 45 567,12 грн (сума декретних виплат</a:t>
            </a:r>
            <a:r>
              <a:rPr lang="uk-UA" sz="2400" dirty="0" smtClean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uk-UA" sz="2400" b="1" i="1" dirty="0">
                <a:solidFill>
                  <a:schemeClr val="tx1"/>
                </a:solidFill>
              </a:rPr>
              <a:t>Якщо пологи відбулись з ускладненнями або в жінки народилося двоє та більше </a:t>
            </a:r>
            <a:r>
              <a:rPr lang="uk-UA" sz="2400" dirty="0">
                <a:solidFill>
                  <a:schemeClr val="tx1"/>
                </a:solidFill>
              </a:rPr>
              <a:t>дітей, то сума декретних складе: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(11 000 (зарплата) х 12 місяців) / 365 календарних днів року х 140 календарних днів відпустки = 50 630,14 грн.</a:t>
            </a:r>
          </a:p>
          <a:p>
            <a:pPr algn="just"/>
            <a:r>
              <a:rPr lang="uk-UA" sz="2400" b="1" i="1" dirty="0" smtClean="0">
                <a:solidFill>
                  <a:schemeClr val="tx1"/>
                </a:solidFill>
              </a:rPr>
              <a:t>Якщо </a:t>
            </a:r>
            <a:r>
              <a:rPr lang="uk-UA" sz="2400" b="1" i="1" dirty="0">
                <a:solidFill>
                  <a:schemeClr val="tx1"/>
                </a:solidFill>
              </a:rPr>
              <a:t>декретні отримує жінка-чорнобилець: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(11 000 (зарплата) х 12 місяців) / 365 календарних днів року х 180 календарних днів відпустки = 65 095,89 грн.</a:t>
            </a:r>
          </a:p>
          <a:p>
            <a:pPr algn="just"/>
            <a:endParaRPr lang="uk-UA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2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Приклад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Якщо жінка протягом останніх 12 місяців має страховий стаж менше 6 місяців, її середньоденний заробіток не повинен перевищувати розміру двократної мінімальної зарплати (в розрахунку на день), встановленої законом у місяці подачі листка непрацездатності.</a:t>
            </a: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Наприклад, працівниця була прийнята на роботу 15 липня 2021 року, а у декретну відпустку йде 12 січня 2022 року. Розрахунковим періодом буде 1 серпня 2021 року – 31 грудня 2021 року (тобто п’ять місяців). Дохід жінки в місяць умовно складав 10 000 грн. За п’ять місяців – це 50 000 грн. Ані відпусток без збереження зарплати, ні лікарняних жінка не мала.</a:t>
            </a:r>
            <a:endParaRPr lang="uk-UA" sz="2400" dirty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4157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Продовження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uk-UA" dirty="0">
                <a:solidFill>
                  <a:schemeClr val="tx1"/>
                </a:solidFill>
              </a:rPr>
              <a:t>Середньоденна сума заробітку жінки складе: 50 000 (нарахована зарплата за 5 місяців) / кількість днів за 5 місяців (31+30+31+30+31) = 326,8 грн.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З 1 грудня мінімальна зарплата складає 6 700 грн. Визначаємо середньоденну мінімальну зарплату. Для цього мінімальну зарплату ділимо на 30,44 (середньомісячну кількість календарних днів у році): 6 700 / 30,44 = 220,10 грн.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Двократний розмір мінімальної зарплати в розрахунку на день складе: 220,10 × 2 = 440,21 грн.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Після цього порівнюємо середньоденну суму заробітку жінки та двократний розмір мінімальної зарплати: 326,8 грн &lt; 440,21 грн.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Оскільки середньоденна зарплата жінки (326,8 грн) не перевищує показник двократного розміру мінімальної зарплати, розрахунок декретних відбуватиметься так: 326,8 грн × 126 календарних днів = 41 176,8 грн (сума декретних виплат).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Якби середньоденна зарплата жінки перевищила двократний розмір мінімальної зарплати (440,21 грн), то при розрахунку декретних уже застосовувалася б сума 440,21 грн.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2964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Приклад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189746"/>
            <a:ext cx="10058400" cy="3823725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Якщо в розрахунковий період жінка не відпрацювала жодного дня або йде в декрет у перший же день роботи – середньоденну зарплату потрібно розраховувати, виходячи з окладу.</a:t>
            </a:r>
          </a:p>
          <a:p>
            <a:pPr algn="just"/>
            <a:r>
              <a:rPr lang="uk-UA" sz="2400" b="1" i="1" dirty="0">
                <a:solidFill>
                  <a:schemeClr val="tx1"/>
                </a:solidFill>
              </a:rPr>
              <a:t>Наприклад,</a:t>
            </a:r>
            <a:r>
              <a:rPr lang="uk-UA" sz="2400" dirty="0">
                <a:solidFill>
                  <a:schemeClr val="tx1"/>
                </a:solidFill>
              </a:rPr>
              <a:t> оклад складає 10 000 грн. У такому разі тарифну ставку (оклад) ділимо на середньомісячну кількість календарних днів (30,44): 10 000 / 30,44 = 328,5 грн (середньоденна зарплата</a:t>
            </a:r>
            <a:r>
              <a:rPr lang="uk-UA" sz="2400" dirty="0" smtClean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uk-UA" sz="2400" b="1" i="1" dirty="0">
                <a:solidFill>
                  <a:schemeClr val="tx1"/>
                </a:solidFill>
              </a:rPr>
              <a:t>Для розрахунку декретних множимо цей показник на кількість календарних днів декретної відпустки</a:t>
            </a:r>
            <a:r>
              <a:rPr lang="uk-UA" sz="2400" dirty="0">
                <a:solidFill>
                  <a:schemeClr val="tx1"/>
                </a:solidFill>
              </a:rPr>
              <a:t>: 328,5 грн × 126 днів = 41 391 грн.</a:t>
            </a:r>
          </a:p>
          <a:p>
            <a:r>
              <a:rPr lang="uk-UA" sz="2400" dirty="0">
                <a:solidFill>
                  <a:schemeClr val="tx1"/>
                </a:solidFill>
              </a:rPr>
              <a:t>Варто зазначити, що декретні виплати не оподатковуються </a:t>
            </a:r>
            <a:r>
              <a:rPr lang="uk-UA" sz="2400" dirty="0" err="1">
                <a:solidFill>
                  <a:schemeClr val="tx1"/>
                </a:solidFill>
              </a:rPr>
              <a:t>ПДФО</a:t>
            </a:r>
            <a:r>
              <a:rPr lang="uk-UA" sz="2400" dirty="0">
                <a:solidFill>
                  <a:schemeClr val="tx1"/>
                </a:solidFill>
              </a:rPr>
              <a:t> (податком на доходи фізичних осіб), та з них не стягується військовий збір.</a:t>
            </a:r>
          </a:p>
          <a:p>
            <a:pPr algn="just"/>
            <a:endParaRPr lang="uk-UA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9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400" dirty="0" smtClean="0">
                <a:solidFill>
                  <a:schemeClr val="tx1"/>
                </a:solidFill>
              </a:rPr>
              <a:t>Відображення в бухгалтерському обліку</a:t>
            </a:r>
            <a:endParaRPr lang="uk-UA" sz="44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929865"/>
            <a:ext cx="10058400" cy="413173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sz="2800" b="1" i="1" dirty="0">
                <a:solidFill>
                  <a:schemeClr val="tx1"/>
                </a:solidFill>
              </a:rPr>
              <a:t>Декретні відображаються в </a:t>
            </a:r>
            <a:r>
              <a:rPr lang="uk-UA" sz="2800" b="1" i="1" dirty="0" err="1">
                <a:solidFill>
                  <a:schemeClr val="tx1"/>
                </a:solidFill>
              </a:rPr>
              <a:t>бухобліку</a:t>
            </a:r>
            <a:r>
              <a:rPr lang="uk-UA" sz="2800" b="1" i="1" dirty="0">
                <a:solidFill>
                  <a:schemeClr val="tx1"/>
                </a:solidFill>
              </a:rPr>
              <a:t> так само, як і лікарняні за рахунок Фонду: </a:t>
            </a:r>
            <a:endParaRPr lang="uk-UA" sz="2800" b="1" i="1" dirty="0" smtClean="0">
              <a:solidFill>
                <a:schemeClr val="tx1"/>
              </a:solidFill>
            </a:endParaRPr>
          </a:p>
          <a:p>
            <a:pPr algn="just"/>
            <a:r>
              <a:rPr lang="uk-UA" sz="2800" dirty="0" err="1" smtClean="0">
                <a:solidFill>
                  <a:schemeClr val="tx1"/>
                </a:solidFill>
              </a:rPr>
              <a:t>Дт</a:t>
            </a:r>
            <a:r>
              <a:rPr lang="uk-UA" sz="2800" dirty="0" smtClean="0">
                <a:solidFill>
                  <a:schemeClr val="tx1"/>
                </a:solidFill>
              </a:rPr>
              <a:t> </a:t>
            </a:r>
            <a:r>
              <a:rPr lang="uk-UA" sz="2800" dirty="0">
                <a:solidFill>
                  <a:schemeClr val="tx1"/>
                </a:solidFill>
              </a:rPr>
              <a:t>378 – </a:t>
            </a:r>
            <a:r>
              <a:rPr lang="uk-UA" sz="2800" dirty="0" err="1">
                <a:solidFill>
                  <a:schemeClr val="tx1"/>
                </a:solidFill>
              </a:rPr>
              <a:t>Кт</a:t>
            </a:r>
            <a:r>
              <a:rPr lang="uk-UA" sz="2800" dirty="0">
                <a:solidFill>
                  <a:schemeClr val="tx1"/>
                </a:solidFill>
              </a:rPr>
              <a:t> 663 – нарахування декретних; </a:t>
            </a:r>
            <a:endParaRPr lang="uk-UA" sz="2800" dirty="0" smtClean="0">
              <a:solidFill>
                <a:schemeClr val="tx1"/>
              </a:solidFill>
            </a:endParaRPr>
          </a:p>
          <a:p>
            <a:pPr algn="just"/>
            <a:r>
              <a:rPr lang="uk-UA" sz="2800" dirty="0" err="1" smtClean="0">
                <a:solidFill>
                  <a:schemeClr val="tx1"/>
                </a:solidFill>
              </a:rPr>
              <a:t>Дт</a:t>
            </a:r>
            <a:r>
              <a:rPr lang="uk-UA" sz="2800" dirty="0" smtClean="0">
                <a:solidFill>
                  <a:schemeClr val="tx1"/>
                </a:solidFill>
              </a:rPr>
              <a:t> </a:t>
            </a:r>
            <a:r>
              <a:rPr lang="uk-UA" sz="2800" dirty="0">
                <a:solidFill>
                  <a:schemeClr val="tx1"/>
                </a:solidFill>
              </a:rPr>
              <a:t>949 – </a:t>
            </a:r>
            <a:r>
              <a:rPr lang="uk-UA" sz="2800" dirty="0" err="1">
                <a:solidFill>
                  <a:schemeClr val="tx1"/>
                </a:solidFill>
              </a:rPr>
              <a:t>Кт</a:t>
            </a:r>
            <a:r>
              <a:rPr lang="uk-UA" sz="2800" dirty="0">
                <a:solidFill>
                  <a:schemeClr val="tx1"/>
                </a:solidFill>
              </a:rPr>
              <a:t> 651 – нарахування </a:t>
            </a:r>
            <a:r>
              <a:rPr lang="uk-UA" sz="2800" dirty="0" err="1">
                <a:solidFill>
                  <a:schemeClr val="tx1"/>
                </a:solidFill>
              </a:rPr>
              <a:t>ЄСВ</a:t>
            </a:r>
            <a:r>
              <a:rPr lang="uk-UA" sz="2800" dirty="0">
                <a:solidFill>
                  <a:schemeClr val="tx1"/>
                </a:solidFill>
              </a:rPr>
              <a:t>; </a:t>
            </a:r>
            <a:endParaRPr lang="uk-UA" sz="2800" dirty="0" smtClean="0">
              <a:solidFill>
                <a:schemeClr val="tx1"/>
              </a:solidFill>
            </a:endParaRPr>
          </a:p>
          <a:p>
            <a:pPr algn="just"/>
            <a:r>
              <a:rPr lang="uk-UA" sz="2800" dirty="0" err="1" smtClean="0">
                <a:solidFill>
                  <a:schemeClr val="tx1"/>
                </a:solidFill>
              </a:rPr>
              <a:t>Дт</a:t>
            </a:r>
            <a:r>
              <a:rPr lang="uk-UA" sz="2800" dirty="0" smtClean="0">
                <a:solidFill>
                  <a:schemeClr val="tx1"/>
                </a:solidFill>
              </a:rPr>
              <a:t> </a:t>
            </a:r>
            <a:r>
              <a:rPr lang="uk-UA" sz="2800" dirty="0">
                <a:solidFill>
                  <a:schemeClr val="tx1"/>
                </a:solidFill>
              </a:rPr>
              <a:t>313 – </a:t>
            </a:r>
            <a:r>
              <a:rPr lang="uk-UA" sz="2800" dirty="0" err="1">
                <a:solidFill>
                  <a:schemeClr val="tx1"/>
                </a:solidFill>
              </a:rPr>
              <a:t>Кт</a:t>
            </a:r>
            <a:r>
              <a:rPr lang="uk-UA" sz="2800" dirty="0">
                <a:solidFill>
                  <a:schemeClr val="tx1"/>
                </a:solidFill>
              </a:rPr>
              <a:t> 378 – отримання декретних від Фонду; </a:t>
            </a:r>
            <a:endParaRPr lang="uk-UA" sz="2800" dirty="0" smtClean="0">
              <a:solidFill>
                <a:schemeClr val="tx1"/>
              </a:solidFill>
            </a:endParaRPr>
          </a:p>
          <a:p>
            <a:pPr algn="just"/>
            <a:r>
              <a:rPr lang="uk-UA" sz="2800" dirty="0" err="1" smtClean="0">
                <a:solidFill>
                  <a:schemeClr val="tx1"/>
                </a:solidFill>
              </a:rPr>
              <a:t>Дт</a:t>
            </a:r>
            <a:r>
              <a:rPr lang="uk-UA" sz="2800" dirty="0" smtClean="0">
                <a:solidFill>
                  <a:schemeClr val="tx1"/>
                </a:solidFill>
              </a:rPr>
              <a:t> </a:t>
            </a:r>
            <a:r>
              <a:rPr lang="uk-UA" sz="2800" dirty="0">
                <a:solidFill>
                  <a:schemeClr val="tx1"/>
                </a:solidFill>
              </a:rPr>
              <a:t>663 – </a:t>
            </a:r>
            <a:r>
              <a:rPr lang="uk-UA" sz="2800" dirty="0" err="1">
                <a:solidFill>
                  <a:schemeClr val="tx1"/>
                </a:solidFill>
              </a:rPr>
              <a:t>Кт</a:t>
            </a:r>
            <a:r>
              <a:rPr lang="uk-UA" sz="2800" dirty="0">
                <a:solidFill>
                  <a:schemeClr val="tx1"/>
                </a:solidFill>
              </a:rPr>
              <a:t> 651 – утримання </a:t>
            </a:r>
            <a:r>
              <a:rPr lang="uk-UA" sz="2800" dirty="0" err="1">
                <a:solidFill>
                  <a:schemeClr val="tx1"/>
                </a:solidFill>
              </a:rPr>
              <a:t>ЄСВ</a:t>
            </a:r>
            <a:r>
              <a:rPr lang="uk-UA" sz="2800" dirty="0">
                <a:solidFill>
                  <a:schemeClr val="tx1"/>
                </a:solidFill>
              </a:rPr>
              <a:t>; </a:t>
            </a:r>
            <a:endParaRPr lang="uk-UA" sz="2800" dirty="0" smtClean="0">
              <a:solidFill>
                <a:schemeClr val="tx1"/>
              </a:solidFill>
            </a:endParaRPr>
          </a:p>
          <a:p>
            <a:pPr algn="just"/>
            <a:r>
              <a:rPr lang="uk-UA" sz="2800" dirty="0" err="1" smtClean="0">
                <a:solidFill>
                  <a:schemeClr val="tx1"/>
                </a:solidFill>
              </a:rPr>
              <a:t>Дт</a:t>
            </a:r>
            <a:r>
              <a:rPr lang="uk-UA" sz="2800" dirty="0" smtClean="0">
                <a:solidFill>
                  <a:schemeClr val="tx1"/>
                </a:solidFill>
              </a:rPr>
              <a:t> </a:t>
            </a:r>
            <a:r>
              <a:rPr lang="uk-UA" sz="2800" dirty="0">
                <a:solidFill>
                  <a:schemeClr val="tx1"/>
                </a:solidFill>
              </a:rPr>
              <a:t>663 – </a:t>
            </a:r>
            <a:r>
              <a:rPr lang="uk-UA" sz="2800" dirty="0" err="1">
                <a:solidFill>
                  <a:schemeClr val="tx1"/>
                </a:solidFill>
              </a:rPr>
              <a:t>Кт</a:t>
            </a:r>
            <a:r>
              <a:rPr lang="uk-UA" sz="2800" dirty="0">
                <a:solidFill>
                  <a:schemeClr val="tx1"/>
                </a:solidFill>
              </a:rPr>
              <a:t> 313 – виплата декретних на карткові рахунки </a:t>
            </a:r>
            <a:r>
              <a:rPr lang="uk-UA" sz="2800" dirty="0" err="1">
                <a:solidFill>
                  <a:schemeClr val="tx1"/>
                </a:solidFill>
              </a:rPr>
              <a:t>декретниць</a:t>
            </a:r>
            <a:r>
              <a:rPr lang="uk-UA" sz="2800" dirty="0">
                <a:solidFill>
                  <a:schemeClr val="tx1"/>
                </a:solidFill>
              </a:rPr>
              <a:t>; </a:t>
            </a:r>
            <a:endParaRPr lang="uk-UA" sz="2800" dirty="0" smtClean="0">
              <a:solidFill>
                <a:schemeClr val="tx1"/>
              </a:solidFill>
            </a:endParaRPr>
          </a:p>
          <a:p>
            <a:pPr algn="just"/>
            <a:r>
              <a:rPr lang="uk-UA" sz="2800" dirty="0" err="1" smtClean="0">
                <a:solidFill>
                  <a:schemeClr val="tx1"/>
                </a:solidFill>
              </a:rPr>
              <a:t>Дт</a:t>
            </a:r>
            <a:r>
              <a:rPr lang="uk-UA" sz="2800" dirty="0" smtClean="0">
                <a:solidFill>
                  <a:schemeClr val="tx1"/>
                </a:solidFill>
              </a:rPr>
              <a:t> </a:t>
            </a:r>
            <a:r>
              <a:rPr lang="uk-UA" sz="2800" dirty="0">
                <a:solidFill>
                  <a:schemeClr val="tx1"/>
                </a:solidFill>
              </a:rPr>
              <a:t>651 – </a:t>
            </a:r>
            <a:r>
              <a:rPr lang="uk-UA" sz="2800" dirty="0" err="1">
                <a:solidFill>
                  <a:schemeClr val="tx1"/>
                </a:solidFill>
              </a:rPr>
              <a:t>Кт</a:t>
            </a:r>
            <a:r>
              <a:rPr lang="uk-UA" sz="2800" dirty="0">
                <a:solidFill>
                  <a:schemeClr val="tx1"/>
                </a:solidFill>
              </a:rPr>
              <a:t> 313 – перерахування до бюджету утриманого </a:t>
            </a:r>
            <a:r>
              <a:rPr lang="uk-UA" sz="2800" dirty="0" err="1">
                <a:solidFill>
                  <a:schemeClr val="tx1"/>
                </a:solidFill>
              </a:rPr>
              <a:t>ЄСВ</a:t>
            </a:r>
            <a:r>
              <a:rPr lang="uk-UA" sz="2800" dirty="0">
                <a:solidFill>
                  <a:schemeClr val="tx1"/>
                </a:solidFill>
              </a:rPr>
              <a:t>; </a:t>
            </a:r>
            <a:endParaRPr lang="uk-UA" sz="2800" dirty="0" smtClean="0">
              <a:solidFill>
                <a:schemeClr val="tx1"/>
              </a:solidFill>
            </a:endParaRPr>
          </a:p>
          <a:p>
            <a:pPr algn="just"/>
            <a:r>
              <a:rPr lang="uk-UA" sz="2800" dirty="0" err="1" smtClean="0">
                <a:solidFill>
                  <a:schemeClr val="tx1"/>
                </a:solidFill>
              </a:rPr>
              <a:t>Дт</a:t>
            </a:r>
            <a:r>
              <a:rPr lang="uk-UA" sz="2800" dirty="0" smtClean="0">
                <a:solidFill>
                  <a:schemeClr val="tx1"/>
                </a:solidFill>
              </a:rPr>
              <a:t> 651 – </a:t>
            </a:r>
            <a:r>
              <a:rPr lang="uk-UA" sz="2800" dirty="0" err="1" smtClean="0">
                <a:solidFill>
                  <a:schemeClr val="tx1"/>
                </a:solidFill>
              </a:rPr>
              <a:t>Кт</a:t>
            </a:r>
            <a:r>
              <a:rPr lang="uk-UA" sz="2800" dirty="0" smtClean="0">
                <a:solidFill>
                  <a:schemeClr val="tx1"/>
                </a:solidFill>
              </a:rPr>
              <a:t> </a:t>
            </a:r>
            <a:r>
              <a:rPr lang="uk-UA" sz="2800" dirty="0">
                <a:solidFill>
                  <a:schemeClr val="tx1"/>
                </a:solidFill>
              </a:rPr>
              <a:t>311 – перерахування до бюджету нарахованого </a:t>
            </a:r>
            <a:r>
              <a:rPr lang="uk-UA" sz="2800" dirty="0" err="1">
                <a:solidFill>
                  <a:schemeClr val="tx1"/>
                </a:solidFill>
              </a:rPr>
              <a:t>ЄСВ</a:t>
            </a:r>
            <a:r>
              <a:rPr lang="uk-UA" sz="2800" dirty="0" smtClean="0">
                <a:solidFill>
                  <a:schemeClr val="tx1"/>
                </a:solidFill>
              </a:rPr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6895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Підстава для </a:t>
            </a:r>
            <a:r>
              <a:rPr lang="uk-UA" dirty="0" smtClean="0">
                <a:solidFill>
                  <a:schemeClr val="tx1"/>
                </a:solidFill>
              </a:rPr>
              <a:t>оплати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900238"/>
            <a:ext cx="10058400" cy="3968856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solidFill>
                  <a:schemeClr val="tx1"/>
                </a:solidFill>
              </a:rPr>
              <a:t>Підстава для виплати лікарняних — </a:t>
            </a:r>
            <a:r>
              <a:rPr lang="uk-UA" b="1" i="1" dirty="0">
                <a:solidFill>
                  <a:schemeClr val="tx1"/>
                </a:solidFill>
              </a:rPr>
              <a:t>належно оформлений листок непрацездатності</a:t>
            </a:r>
            <a:r>
              <a:rPr lang="uk-UA" dirty="0">
                <a:solidFill>
                  <a:schemeClr val="tx1"/>
                </a:solidFill>
              </a:rPr>
              <a:t>, а саме е-лікарняний із статусом «Готовий до сплати». Оплачувати дні хвороби без такого лікарняного не можна.</a:t>
            </a:r>
          </a:p>
          <a:p>
            <a:pPr algn="just"/>
            <a:r>
              <a:rPr lang="uk-UA" i="1" dirty="0">
                <a:solidFill>
                  <a:schemeClr val="tx1"/>
                </a:solidFill>
              </a:rPr>
              <a:t>Порядок видачі, форму та зразки паперових листків непрацездатності визначають: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 Інструкція </a:t>
            </a:r>
            <a:r>
              <a:rPr lang="uk-UA" dirty="0">
                <a:solidFill>
                  <a:schemeClr val="tx1"/>
                </a:solidFill>
              </a:rPr>
              <a:t>про порядок видачі документів, що засвідчують тимчасову непрацездатність громадян, затверджена наказом </a:t>
            </a:r>
            <a:r>
              <a:rPr lang="uk-UA" dirty="0" err="1">
                <a:solidFill>
                  <a:schemeClr val="tx1"/>
                </a:solidFill>
              </a:rPr>
              <a:t>МОЗ</a:t>
            </a:r>
            <a:r>
              <a:rPr lang="uk-UA" dirty="0">
                <a:solidFill>
                  <a:schemeClr val="tx1"/>
                </a:solidFill>
              </a:rPr>
              <a:t> від 13.11.2001 № 455 (далі — Інструкція № 455</a:t>
            </a:r>
            <a:r>
              <a:rPr lang="uk-UA" dirty="0" smtClean="0">
                <a:solidFill>
                  <a:schemeClr val="tx1"/>
                </a:solidFill>
              </a:rPr>
              <a:t>);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Інструкція </a:t>
            </a:r>
            <a:r>
              <a:rPr lang="uk-UA" dirty="0">
                <a:solidFill>
                  <a:schemeClr val="tx1"/>
                </a:solidFill>
              </a:rPr>
              <a:t>про порядок заповнення листка непрацездатності, затверджена наказом </a:t>
            </a:r>
            <a:r>
              <a:rPr lang="uk-UA" dirty="0" err="1">
                <a:solidFill>
                  <a:schemeClr val="tx1"/>
                </a:solidFill>
              </a:rPr>
              <a:t>МОЗ</a:t>
            </a:r>
            <a:r>
              <a:rPr lang="uk-UA" dirty="0">
                <a:solidFill>
                  <a:schemeClr val="tx1"/>
                </a:solidFill>
              </a:rPr>
              <a:t> від 03.11.2004 № 532/274/1 </a:t>
            </a:r>
            <a:r>
              <a:rPr lang="uk-UA" dirty="0" err="1">
                <a:solidFill>
                  <a:schemeClr val="tx1"/>
                </a:solidFill>
              </a:rPr>
              <a:t>Зб</a:t>
            </a:r>
            <a:r>
              <a:rPr lang="uk-UA" dirty="0">
                <a:solidFill>
                  <a:schemeClr val="tx1"/>
                </a:solidFill>
              </a:rPr>
              <a:t>-ос/1406 (далі — Інструкція № 532).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7218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Підстава 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21304"/>
            <a:ext cx="10058400" cy="3847789"/>
          </a:xfrm>
        </p:spPr>
        <p:txBody>
          <a:bodyPr>
            <a:normAutofit/>
          </a:bodyPr>
          <a:lstStyle/>
          <a:p>
            <a:pPr algn="just"/>
            <a:r>
              <a:rPr lang="uk-UA" sz="2400" i="1" dirty="0">
                <a:solidFill>
                  <a:schemeClr val="tx1"/>
                </a:solidFill>
              </a:rPr>
              <a:t>Порядок видачі, форму та </a:t>
            </a:r>
            <a:r>
              <a:rPr lang="uk-UA" sz="2400" i="1" dirty="0" smtClean="0">
                <a:solidFill>
                  <a:schemeClr val="tx1"/>
                </a:solidFill>
              </a:rPr>
              <a:t>зразки </a:t>
            </a:r>
            <a:r>
              <a:rPr lang="uk-UA" sz="2400" i="1" dirty="0">
                <a:solidFill>
                  <a:schemeClr val="tx1"/>
                </a:solidFill>
              </a:rPr>
              <a:t>Е-лікарняних: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dirty="0" smtClean="0">
                <a:solidFill>
                  <a:schemeClr val="tx1"/>
                </a:solidFill>
              </a:rPr>
              <a:t> Наказ </a:t>
            </a:r>
            <a:r>
              <a:rPr lang="uk-UA" sz="2400" dirty="0" err="1">
                <a:solidFill>
                  <a:schemeClr val="tx1"/>
                </a:solidFill>
              </a:rPr>
              <a:t>МОЗ</a:t>
            </a:r>
            <a:r>
              <a:rPr lang="uk-UA" sz="2400" dirty="0">
                <a:solidFill>
                  <a:schemeClr val="tx1"/>
                </a:solidFill>
              </a:rPr>
              <a:t> «Деякі питання формування медичних висновків про тимчасову непрацездатність та проведення їхньої перевірки» від 01.06.2021 № 1066 (далі - Наказ № 1066</a:t>
            </a:r>
            <a:r>
              <a:rPr lang="uk-UA" sz="2400" dirty="0" smtClean="0">
                <a:solidFill>
                  <a:schemeClr val="tx1"/>
                </a:solidFill>
              </a:rPr>
              <a:t>);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smtClean="0">
                <a:solidFill>
                  <a:schemeClr val="tx1"/>
                </a:solidFill>
              </a:rPr>
              <a:t>Наказ </a:t>
            </a:r>
            <a:r>
              <a:rPr lang="uk-UA" sz="2400" dirty="0" err="1">
                <a:solidFill>
                  <a:schemeClr val="tx1"/>
                </a:solidFill>
              </a:rPr>
              <a:t>МОЗ</a:t>
            </a:r>
            <a:r>
              <a:rPr lang="uk-UA" sz="2400" dirty="0">
                <a:solidFill>
                  <a:schemeClr val="tx1"/>
                </a:solidFill>
              </a:rPr>
              <a:t> «Про затвердження Порядку видачі (формування) листків непрацездатності в Електронному реєстрі листків непрацездатності» від 17.06.2021 № 1234 (далі - Наказ № 1234).</a:t>
            </a:r>
            <a:endParaRPr lang="uk-UA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85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Строки виплати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93494"/>
            <a:ext cx="10058400" cy="3775599"/>
          </a:xfrm>
        </p:spPr>
        <p:txBody>
          <a:bodyPr>
            <a:normAutofit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Датою видачі для електронних листків непрацездатності вважають </a:t>
            </a:r>
            <a:r>
              <a:rPr lang="uk-UA" sz="2400" b="1" dirty="0">
                <a:solidFill>
                  <a:schemeClr val="tx1"/>
                </a:solidFill>
              </a:rPr>
              <a:t>восьмий день після дати закриття</a:t>
            </a:r>
            <a:r>
              <a:rPr lang="uk-UA" sz="2400" dirty="0">
                <a:solidFill>
                  <a:schemeClr val="tx1"/>
                </a:solidFill>
              </a:rPr>
              <a:t>, яку зазначили в е-лікарняному, а для е-лікарняних по вагітності та пологах — восьмий день після дати відкриття.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Тож </a:t>
            </a:r>
            <a:r>
              <a:rPr lang="uk-UA" sz="2400" b="1" dirty="0">
                <a:solidFill>
                  <a:schemeClr val="tx1"/>
                </a:solidFill>
              </a:rPr>
              <a:t>першим днем для розгляду та призначення матеріального забезпечення </a:t>
            </a:r>
            <a:r>
              <a:rPr lang="uk-UA" sz="2400" dirty="0">
                <a:solidFill>
                  <a:schemeClr val="tx1"/>
                </a:solidFill>
              </a:rPr>
              <a:t>є саме день видачі е-лікарняного, тобто восьмий день після дати його закриття (або дати відкриття для е-лікарняних по вагітності та пологах).</a:t>
            </a:r>
          </a:p>
        </p:txBody>
      </p:sp>
    </p:spTree>
    <p:extLst>
      <p:ext uri="{BB962C8B-B14F-4D97-AF65-F5344CB8AC3E}">
        <p14:creationId xmlns:p14="http://schemas.microsoft.com/office/powerpoint/2010/main" val="228908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77502"/>
          </a:xfrm>
        </p:spPr>
        <p:txBody>
          <a:bodyPr>
            <a:normAutofit/>
          </a:bodyPr>
          <a:lstStyle/>
          <a:p>
            <a:r>
              <a:rPr lang="uk-UA" sz="3200" dirty="0">
                <a:solidFill>
                  <a:schemeClr val="tx1"/>
                </a:solidFill>
              </a:rPr>
              <a:t>Строки розгляду документів на призначення допомоги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Щоб </a:t>
            </a:r>
            <a:r>
              <a:rPr lang="uk-UA" sz="2400" dirty="0" err="1">
                <a:solidFill>
                  <a:schemeClr val="tx1"/>
                </a:solidFill>
              </a:rPr>
              <a:t>ФСС</a:t>
            </a:r>
            <a:r>
              <a:rPr lang="uk-UA" sz="2400" dirty="0">
                <a:solidFill>
                  <a:schemeClr val="tx1"/>
                </a:solidFill>
              </a:rPr>
              <a:t> профінансував матеріальну допомогу, комісія (уповноважений) із соціального страхування має ухвалити рішення про її виплату й оформити протокол. </a:t>
            </a:r>
            <a:endParaRPr lang="uk-UA" sz="2400" dirty="0" smtClean="0">
              <a:solidFill>
                <a:schemeClr val="tx1"/>
              </a:solidFill>
            </a:endParaRPr>
          </a:p>
          <a:p>
            <a:pPr algn="just"/>
            <a:r>
              <a:rPr lang="uk-UA" sz="2400" i="1" dirty="0" smtClean="0">
                <a:solidFill>
                  <a:schemeClr val="tx1"/>
                </a:solidFill>
              </a:rPr>
              <a:t>Водночас </a:t>
            </a:r>
            <a:r>
              <a:rPr lang="uk-UA" sz="2400" i="1" dirty="0">
                <a:solidFill>
                  <a:schemeClr val="tx1"/>
                </a:solidFill>
              </a:rPr>
              <a:t>має дотримати строків розгляду документів для призначення: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dirty="0" smtClean="0">
                <a:solidFill>
                  <a:schemeClr val="tx1"/>
                </a:solidFill>
              </a:rPr>
              <a:t> допомоги </a:t>
            </a:r>
            <a:r>
              <a:rPr lang="uk-UA" sz="2400" dirty="0">
                <a:solidFill>
                  <a:schemeClr val="tx1"/>
                </a:solidFill>
              </a:rPr>
              <a:t>по тимчасовій непрацездатності, по вагітності та пологах — 10 з дня коли е-лікарняний набув статусу «Готовий до сплати» (п. 1 ст. 32 Закону № 1105</a:t>
            </a:r>
            <a:r>
              <a:rPr lang="uk-UA" sz="2400" dirty="0" smtClean="0">
                <a:solidFill>
                  <a:schemeClr val="tx1"/>
                </a:solidFill>
              </a:rPr>
              <a:t>);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smtClean="0">
                <a:solidFill>
                  <a:schemeClr val="tx1"/>
                </a:solidFill>
              </a:rPr>
              <a:t>допомоги </a:t>
            </a:r>
            <a:r>
              <a:rPr lang="uk-UA" sz="2400" dirty="0">
                <a:solidFill>
                  <a:schemeClr val="tx1"/>
                </a:solidFill>
              </a:rPr>
              <a:t>на поховання — не пізніше ніж наступного дня після звернення по допомогу (п. 3 ст. 32 Закону № 1105).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7074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>
                <a:solidFill>
                  <a:schemeClr val="tx1"/>
                </a:solidFill>
              </a:rPr>
              <a:t>Строки подання заяви-розрахунку на фінансування</a:t>
            </a:r>
            <a:endParaRPr lang="uk-UA" sz="36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286000"/>
            <a:ext cx="10058400" cy="3583094"/>
          </a:xfrm>
        </p:spPr>
        <p:txBody>
          <a:bodyPr>
            <a:normAutofit/>
          </a:bodyPr>
          <a:lstStyle/>
          <a:p>
            <a:pPr algn="just"/>
            <a:r>
              <a:rPr lang="uk-UA" sz="2800" dirty="0">
                <a:solidFill>
                  <a:schemeClr val="tx1"/>
                </a:solidFill>
              </a:rPr>
              <a:t>Заяву-розрахунок подають до </a:t>
            </a:r>
            <a:r>
              <a:rPr lang="uk-UA" sz="2800" dirty="0" err="1">
                <a:solidFill>
                  <a:schemeClr val="tx1"/>
                </a:solidFill>
              </a:rPr>
              <a:t>ФСС</a:t>
            </a:r>
            <a:r>
              <a:rPr lang="uk-UA" sz="2800" dirty="0">
                <a:solidFill>
                  <a:schemeClr val="tx1"/>
                </a:solidFill>
              </a:rPr>
              <a:t> </a:t>
            </a:r>
            <a:r>
              <a:rPr lang="uk-UA" sz="2800" b="1" i="1" dirty="0">
                <a:solidFill>
                  <a:schemeClr val="tx1"/>
                </a:solidFill>
              </a:rPr>
              <a:t>не пізніше п’яти робочих днів із дня</a:t>
            </a:r>
            <a:r>
              <a:rPr lang="uk-UA" sz="2800" dirty="0">
                <a:solidFill>
                  <a:schemeClr val="tx1"/>
                </a:solidFill>
              </a:rPr>
              <a:t>, коли комісія (уповноважений) із соцстрахування ухвалила рішення про виплату матеріального забезпечення. </a:t>
            </a:r>
            <a:endParaRPr lang="uk-UA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00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Строки виплати </a:t>
            </a:r>
            <a:r>
              <a:rPr lang="uk-UA" dirty="0" smtClean="0">
                <a:solidFill>
                  <a:schemeClr val="tx1"/>
                </a:solidFill>
              </a:rPr>
              <a:t>допомоги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62303"/>
            <a:ext cx="10058400" cy="402336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uk-UA" sz="2400" dirty="0" smtClean="0">
                <a:solidFill>
                  <a:schemeClr val="tx1"/>
                </a:solidFill>
              </a:rPr>
              <a:t> Строки </a:t>
            </a:r>
            <a:r>
              <a:rPr lang="uk-UA" sz="2400" dirty="0">
                <a:solidFill>
                  <a:schemeClr val="tx1"/>
                </a:solidFill>
              </a:rPr>
              <a:t>визначає частина друга статті 32 Закону № 1105. </a:t>
            </a:r>
            <a:endParaRPr lang="uk-UA" sz="2400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smtClean="0">
                <a:solidFill>
                  <a:schemeClr val="tx1"/>
                </a:solidFill>
              </a:rPr>
              <a:t>Виплата </a:t>
            </a:r>
            <a:r>
              <a:rPr lang="uk-UA" sz="2400" dirty="0">
                <a:solidFill>
                  <a:schemeClr val="tx1"/>
                </a:solidFill>
              </a:rPr>
              <a:t>лікарняних здійснюється у найближчий день після призначення допомоги, коли виплачується заробітну плату. </a:t>
            </a:r>
            <a:endParaRPr lang="uk-UA" sz="2400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smtClean="0">
                <a:solidFill>
                  <a:schemeClr val="tx1"/>
                </a:solidFill>
              </a:rPr>
              <a:t>Виплативши </a:t>
            </a:r>
            <a:r>
              <a:rPr lang="uk-UA" sz="2400" dirty="0">
                <a:solidFill>
                  <a:schemeClr val="tx1"/>
                </a:solidFill>
              </a:rPr>
              <a:t>кошти, маєте повідомити про виплату допомоги. Подайте повідомлення </a:t>
            </a:r>
            <a:r>
              <a:rPr lang="uk-UA" sz="2400" b="1" dirty="0">
                <a:solidFill>
                  <a:schemeClr val="tx1"/>
                </a:solidFill>
              </a:rPr>
              <a:t>протягом місяця</a:t>
            </a:r>
            <a:r>
              <a:rPr lang="uk-UA" sz="2400" dirty="0">
                <a:solidFill>
                  <a:schemeClr val="tx1"/>
                </a:solidFill>
              </a:rPr>
              <a:t> із дня виплати коштів. Привілеїв тут не має ніхто. Якщо </a:t>
            </a:r>
            <a:r>
              <a:rPr lang="uk-UA" sz="2400" dirty="0" err="1">
                <a:solidFill>
                  <a:schemeClr val="tx1"/>
                </a:solidFill>
              </a:rPr>
              <a:t>ФСС</a:t>
            </a:r>
            <a:r>
              <a:rPr lang="uk-UA" sz="2400" dirty="0">
                <a:solidFill>
                  <a:schemeClr val="tx1"/>
                </a:solidFill>
              </a:rPr>
              <a:t> не отримає такої інформації упродовж трьох місяців із дня, коли перерахував фінансування, на роботодавця очікує перевірка.</a:t>
            </a:r>
          </a:p>
        </p:txBody>
      </p:sp>
    </p:spTree>
    <p:extLst>
      <p:ext uri="{BB962C8B-B14F-4D97-AF65-F5344CB8AC3E}">
        <p14:creationId xmlns:p14="http://schemas.microsoft.com/office/powerpoint/2010/main" val="381362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72</TotalTime>
  <Words>1655</Words>
  <Application>Microsoft Office PowerPoint</Application>
  <PresentationFormat>Широкоэкранный</PresentationFormat>
  <Paragraphs>193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4" baseType="lpstr">
      <vt:lpstr>Agency FB</vt:lpstr>
      <vt:lpstr>Calibri</vt:lpstr>
      <vt:lpstr>Calibri Light</vt:lpstr>
      <vt:lpstr>Times New Roman</vt:lpstr>
      <vt:lpstr>Wingdings</vt:lpstr>
      <vt:lpstr>Ретро</vt:lpstr>
      <vt:lpstr>Облік лікарняних та декретних виплат</vt:lpstr>
      <vt:lpstr>Облік лікарняних</vt:lpstr>
      <vt:lpstr>Після  закриття лікарняного бухгалтер  зобов’язаний:</vt:lpstr>
      <vt:lpstr>Підстава для оплати</vt:lpstr>
      <vt:lpstr>Підстава </vt:lpstr>
      <vt:lpstr>Строки виплати</vt:lpstr>
      <vt:lpstr>Строки розгляду документів на призначення допомоги</vt:lpstr>
      <vt:lpstr>Строки подання заяви-розрахунку на фінансування</vt:lpstr>
      <vt:lpstr>Строки виплати допомоги</vt:lpstr>
      <vt:lpstr>Обчислення суми лікарняних</vt:lpstr>
      <vt:lpstr>Не виключайте із розрахункового періоду:</vt:lpstr>
      <vt:lpstr>Розрахунковий період</vt:lpstr>
      <vt:lpstr>Приклад</vt:lpstr>
      <vt:lpstr>Відповідь </vt:lpstr>
      <vt:lpstr>Відповідь</vt:lpstr>
      <vt:lpstr>Розмір лікарняних залежно від страхового стажу</vt:lpstr>
      <vt:lpstr>Відповідь</vt:lpstr>
      <vt:lpstr>Приклад</vt:lpstr>
      <vt:lpstr>Відповідь</vt:lpstr>
      <vt:lpstr>Приклад</vt:lpstr>
      <vt:lpstr>Відповідь</vt:lpstr>
      <vt:lpstr>Облік декретних виплат</vt:lpstr>
      <vt:lpstr>Скільки календарних днів оплачується?</vt:lpstr>
      <vt:lpstr>Розмір допомоги</vt:lpstr>
      <vt:lpstr>Поважні причини</vt:lpstr>
      <vt:lpstr>Максимальні та мінімальні виплати</vt:lpstr>
      <vt:lpstr>Скільки розглядаються документи</vt:lpstr>
      <vt:lpstr>Окремі особливості</vt:lpstr>
      <vt:lpstr>Особливості</vt:lpstr>
      <vt:lpstr>Розмір допомоги та обмеження при розрахунку</vt:lpstr>
      <vt:lpstr>Розмір допомоги та обмеження при розрахунку</vt:lpstr>
      <vt:lpstr>Формула розрахунку</vt:lpstr>
      <vt:lpstr>Приклад</vt:lpstr>
      <vt:lpstr>Приклад</vt:lpstr>
      <vt:lpstr>Приклад</vt:lpstr>
      <vt:lpstr>Продовження</vt:lpstr>
      <vt:lpstr>Приклад</vt:lpstr>
      <vt:lpstr>Відображення в бухгалтерському обліку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Облік лікарняних</dc:title>
  <dc:creator>Селецька Дар'я Олегівна</dc:creator>
  <cp:lastModifiedBy>Селецька Дар'я Олегівна</cp:lastModifiedBy>
  <cp:revision>6</cp:revision>
  <dcterms:created xsi:type="dcterms:W3CDTF">2023-04-01T08:29:11Z</dcterms:created>
  <dcterms:modified xsi:type="dcterms:W3CDTF">2023-04-01T09:41:11Z</dcterms:modified>
</cp:coreProperties>
</file>