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9"/>
  </p:notesMasterIdLst>
  <p:sldIdLst>
    <p:sldId id="619" r:id="rId2"/>
    <p:sldId id="618" r:id="rId3"/>
    <p:sldId id="620" r:id="rId4"/>
    <p:sldId id="662" r:id="rId5"/>
    <p:sldId id="630" r:id="rId6"/>
    <p:sldId id="623" r:id="rId7"/>
    <p:sldId id="624" r:id="rId8"/>
    <p:sldId id="272" r:id="rId9"/>
    <p:sldId id="634" r:id="rId10"/>
    <p:sldId id="625" r:id="rId11"/>
    <p:sldId id="661" r:id="rId12"/>
    <p:sldId id="629" r:id="rId13"/>
    <p:sldId id="664" r:id="rId14"/>
    <p:sldId id="632" r:id="rId15"/>
    <p:sldId id="631" r:id="rId16"/>
    <p:sldId id="638" r:id="rId17"/>
    <p:sldId id="599" r:id="rId18"/>
    <p:sldId id="633" r:id="rId19"/>
    <p:sldId id="637" r:id="rId20"/>
    <p:sldId id="635" r:id="rId21"/>
    <p:sldId id="665" r:id="rId22"/>
    <p:sldId id="636" r:id="rId23"/>
    <p:sldId id="646" r:id="rId24"/>
    <p:sldId id="639" r:id="rId25"/>
    <p:sldId id="641" r:id="rId26"/>
    <p:sldId id="647" r:id="rId27"/>
    <p:sldId id="655" r:id="rId2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A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74" autoAdjust="0"/>
    <p:restoredTop sz="93979" autoAdjust="0"/>
  </p:normalViewPr>
  <p:slideViewPr>
    <p:cSldViewPr snapToGrid="0">
      <p:cViewPr varScale="1">
        <p:scale>
          <a:sx n="106" d="100"/>
          <a:sy n="106" d="100"/>
        </p:scale>
        <p:origin x="187"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AFFB39-EA4A-482C-AAEF-86800B8E9AC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D515167F-F979-4691-9A5F-36643ACEDF30}">
      <dgm:prSet/>
      <dgm:spPr/>
      <dgm:t>
        <a:bodyPr/>
        <a:lstStyle/>
        <a:p>
          <a:pPr rtl="0"/>
          <a:r>
            <a:rPr lang="uk-UA" b="1" dirty="0"/>
            <a:t>Управління</a:t>
          </a:r>
          <a:endParaRPr lang="uk-UA" dirty="0"/>
        </a:p>
      </dgm:t>
    </dgm:pt>
    <dgm:pt modelId="{1007CAD5-0CA8-4E4A-B14E-D4B28AB7E889}" type="parTrans" cxnId="{C13E7EB0-1599-4307-A2EC-2CB8281C6B01}">
      <dgm:prSet/>
      <dgm:spPr/>
      <dgm:t>
        <a:bodyPr/>
        <a:lstStyle/>
        <a:p>
          <a:endParaRPr lang="ru-RU"/>
        </a:p>
      </dgm:t>
    </dgm:pt>
    <dgm:pt modelId="{3CB7E3B8-DB51-4295-AD3C-4408DBD1FF1C}" type="sibTrans" cxnId="{C13E7EB0-1599-4307-A2EC-2CB8281C6B01}">
      <dgm:prSet/>
      <dgm:spPr/>
      <dgm:t>
        <a:bodyPr/>
        <a:lstStyle/>
        <a:p>
          <a:endParaRPr lang="ru-RU"/>
        </a:p>
      </dgm:t>
    </dgm:pt>
    <dgm:pt modelId="{0A8A1ABE-8F9E-4E7B-AD7C-441F518F4ABE}">
      <dgm:prSet/>
      <dgm:spPr/>
      <dgm:t>
        <a:bodyPr/>
        <a:lstStyle/>
        <a:p>
          <a:pPr rtl="0"/>
          <a:r>
            <a:rPr lang="uk-UA" b="1"/>
            <a:t>Стратегія</a:t>
          </a:r>
          <a:endParaRPr lang="uk-UA"/>
        </a:p>
      </dgm:t>
    </dgm:pt>
    <dgm:pt modelId="{9F06A3A0-0761-48B5-A4C2-006C137CB297}" type="parTrans" cxnId="{8D5827DD-0E1E-49FA-A392-84FF0485554A}">
      <dgm:prSet/>
      <dgm:spPr/>
      <dgm:t>
        <a:bodyPr/>
        <a:lstStyle/>
        <a:p>
          <a:endParaRPr lang="ru-RU"/>
        </a:p>
      </dgm:t>
    </dgm:pt>
    <dgm:pt modelId="{2BD2A4BA-A1E2-4EB1-98BF-A4F97A5CACBD}" type="sibTrans" cxnId="{8D5827DD-0E1E-49FA-A392-84FF0485554A}">
      <dgm:prSet/>
      <dgm:spPr/>
      <dgm:t>
        <a:bodyPr/>
        <a:lstStyle/>
        <a:p>
          <a:endParaRPr lang="ru-RU"/>
        </a:p>
      </dgm:t>
    </dgm:pt>
    <dgm:pt modelId="{2BBAF4FB-ADF7-4730-A559-0D1425591360}">
      <dgm:prSet/>
      <dgm:spPr/>
      <dgm:t>
        <a:bodyPr/>
        <a:lstStyle/>
        <a:p>
          <a:pPr rtl="0"/>
          <a:r>
            <a:rPr lang="uk-UA" b="1" dirty="0"/>
            <a:t>Планування</a:t>
          </a:r>
          <a:endParaRPr lang="uk-UA" dirty="0"/>
        </a:p>
      </dgm:t>
    </dgm:pt>
    <dgm:pt modelId="{8F3C2C57-A3E7-4124-BAD4-8816E78823CB}" type="parTrans" cxnId="{BB84B0F4-30A3-40BC-81A7-491D9E395F6A}">
      <dgm:prSet/>
      <dgm:spPr/>
      <dgm:t>
        <a:bodyPr/>
        <a:lstStyle/>
        <a:p>
          <a:endParaRPr lang="ru-RU"/>
        </a:p>
      </dgm:t>
    </dgm:pt>
    <dgm:pt modelId="{55AD34C5-0048-4D4B-9DB3-2A93C750C2FE}" type="sibTrans" cxnId="{BB84B0F4-30A3-40BC-81A7-491D9E395F6A}">
      <dgm:prSet/>
      <dgm:spPr/>
      <dgm:t>
        <a:bodyPr/>
        <a:lstStyle/>
        <a:p>
          <a:endParaRPr lang="ru-RU"/>
        </a:p>
      </dgm:t>
    </dgm:pt>
    <dgm:pt modelId="{42F133B3-CA8A-4708-9CB6-A17A9C00EDC9}">
      <dgm:prSet/>
      <dgm:spPr/>
      <dgm:t>
        <a:bodyPr/>
        <a:lstStyle/>
        <a:p>
          <a:pPr rtl="0"/>
          <a:r>
            <a:rPr lang="uk-UA" b="1"/>
            <a:t>Безпека</a:t>
          </a:r>
          <a:endParaRPr lang="uk-UA"/>
        </a:p>
      </dgm:t>
    </dgm:pt>
    <dgm:pt modelId="{87802E59-119A-4FA1-B66E-49E075D825FB}" type="parTrans" cxnId="{6C118F29-2ACA-4BD5-B5FA-AD607CE582D4}">
      <dgm:prSet/>
      <dgm:spPr/>
      <dgm:t>
        <a:bodyPr/>
        <a:lstStyle/>
        <a:p>
          <a:endParaRPr lang="ru-RU"/>
        </a:p>
      </dgm:t>
    </dgm:pt>
    <dgm:pt modelId="{D83174CF-6A11-447C-8034-A9B323211E95}" type="sibTrans" cxnId="{6C118F29-2ACA-4BD5-B5FA-AD607CE582D4}">
      <dgm:prSet/>
      <dgm:spPr/>
      <dgm:t>
        <a:bodyPr/>
        <a:lstStyle/>
        <a:p>
          <a:endParaRPr lang="ru-RU"/>
        </a:p>
      </dgm:t>
    </dgm:pt>
    <dgm:pt modelId="{060056A8-740D-408F-908B-FE04A593D70F}">
      <dgm:prSet/>
      <dgm:spPr/>
      <dgm:t>
        <a:bodyPr/>
        <a:lstStyle/>
        <a:p>
          <a:pPr rtl="0"/>
          <a:r>
            <a:rPr lang="uk-UA" b="1" dirty="0" err="1"/>
            <a:t>Безпекова</a:t>
          </a:r>
          <a:r>
            <a:rPr lang="uk-UA" b="1" dirty="0"/>
            <a:t> сфера</a:t>
          </a:r>
          <a:endParaRPr lang="uk-UA" dirty="0"/>
        </a:p>
      </dgm:t>
    </dgm:pt>
    <dgm:pt modelId="{198E01AE-1248-4F86-8201-5CC074EE88B6}" type="parTrans" cxnId="{EE3F340B-1E8E-4282-A414-F284B19AD139}">
      <dgm:prSet/>
      <dgm:spPr/>
      <dgm:t>
        <a:bodyPr/>
        <a:lstStyle/>
        <a:p>
          <a:endParaRPr lang="ru-RU"/>
        </a:p>
      </dgm:t>
    </dgm:pt>
    <dgm:pt modelId="{A05B6CEA-72A9-41A6-A9E9-DDF8BF3FAFF2}" type="sibTrans" cxnId="{EE3F340B-1E8E-4282-A414-F284B19AD139}">
      <dgm:prSet/>
      <dgm:spPr/>
      <dgm:t>
        <a:bodyPr/>
        <a:lstStyle/>
        <a:p>
          <a:endParaRPr lang="ru-RU"/>
        </a:p>
      </dgm:t>
    </dgm:pt>
    <dgm:pt modelId="{F75A7748-C225-409B-9626-BF9D4E58824C}" type="pres">
      <dgm:prSet presAssocID="{68AFFB39-EA4A-482C-AAEF-86800B8E9AC7}" presName="linear" presStyleCnt="0">
        <dgm:presLayoutVars>
          <dgm:animLvl val="lvl"/>
          <dgm:resizeHandles val="exact"/>
        </dgm:presLayoutVars>
      </dgm:prSet>
      <dgm:spPr/>
    </dgm:pt>
    <dgm:pt modelId="{3F82EF32-5C94-4F97-BDBB-0EF6D04D5F84}" type="pres">
      <dgm:prSet presAssocID="{D515167F-F979-4691-9A5F-36643ACEDF30}" presName="parentText" presStyleLbl="node1" presStyleIdx="0" presStyleCnt="5">
        <dgm:presLayoutVars>
          <dgm:chMax val="0"/>
          <dgm:bulletEnabled val="1"/>
        </dgm:presLayoutVars>
      </dgm:prSet>
      <dgm:spPr/>
    </dgm:pt>
    <dgm:pt modelId="{96885621-FE37-423A-936F-4E5B702BFD28}" type="pres">
      <dgm:prSet presAssocID="{3CB7E3B8-DB51-4295-AD3C-4408DBD1FF1C}" presName="spacer" presStyleCnt="0"/>
      <dgm:spPr/>
    </dgm:pt>
    <dgm:pt modelId="{50F715B2-52CA-4816-99A9-85E57A7BCB79}" type="pres">
      <dgm:prSet presAssocID="{0A8A1ABE-8F9E-4E7B-AD7C-441F518F4ABE}" presName="parentText" presStyleLbl="node1" presStyleIdx="1" presStyleCnt="5">
        <dgm:presLayoutVars>
          <dgm:chMax val="0"/>
          <dgm:bulletEnabled val="1"/>
        </dgm:presLayoutVars>
      </dgm:prSet>
      <dgm:spPr/>
    </dgm:pt>
    <dgm:pt modelId="{0D62CDDC-78A8-4ACE-AA8A-00AEC357D5B1}" type="pres">
      <dgm:prSet presAssocID="{2BD2A4BA-A1E2-4EB1-98BF-A4F97A5CACBD}" presName="spacer" presStyleCnt="0"/>
      <dgm:spPr/>
    </dgm:pt>
    <dgm:pt modelId="{2B49121C-E0E7-4BA3-BEA8-AEA95FAD195F}" type="pres">
      <dgm:prSet presAssocID="{2BBAF4FB-ADF7-4730-A559-0D1425591360}" presName="parentText" presStyleLbl="node1" presStyleIdx="2" presStyleCnt="5">
        <dgm:presLayoutVars>
          <dgm:chMax val="0"/>
          <dgm:bulletEnabled val="1"/>
        </dgm:presLayoutVars>
      </dgm:prSet>
      <dgm:spPr/>
    </dgm:pt>
    <dgm:pt modelId="{2E6AAF3E-6B02-440B-8B3B-150B555860DA}" type="pres">
      <dgm:prSet presAssocID="{55AD34C5-0048-4D4B-9DB3-2A93C750C2FE}" presName="spacer" presStyleCnt="0"/>
      <dgm:spPr/>
    </dgm:pt>
    <dgm:pt modelId="{014B9D03-EC1C-42E1-8A43-7F787C5D8CB2}" type="pres">
      <dgm:prSet presAssocID="{42F133B3-CA8A-4708-9CB6-A17A9C00EDC9}" presName="parentText" presStyleLbl="node1" presStyleIdx="3" presStyleCnt="5">
        <dgm:presLayoutVars>
          <dgm:chMax val="0"/>
          <dgm:bulletEnabled val="1"/>
        </dgm:presLayoutVars>
      </dgm:prSet>
      <dgm:spPr/>
    </dgm:pt>
    <dgm:pt modelId="{7A3E5683-EC33-46C2-AD05-D9000536EC51}" type="pres">
      <dgm:prSet presAssocID="{D83174CF-6A11-447C-8034-A9B323211E95}" presName="spacer" presStyleCnt="0"/>
      <dgm:spPr/>
    </dgm:pt>
    <dgm:pt modelId="{E4982429-064C-438E-A9AB-B478902A2CA8}" type="pres">
      <dgm:prSet presAssocID="{060056A8-740D-408F-908B-FE04A593D70F}" presName="parentText" presStyleLbl="node1" presStyleIdx="4" presStyleCnt="5">
        <dgm:presLayoutVars>
          <dgm:chMax val="0"/>
          <dgm:bulletEnabled val="1"/>
        </dgm:presLayoutVars>
      </dgm:prSet>
      <dgm:spPr/>
    </dgm:pt>
  </dgm:ptLst>
  <dgm:cxnLst>
    <dgm:cxn modelId="{EE3F340B-1E8E-4282-A414-F284B19AD139}" srcId="{68AFFB39-EA4A-482C-AAEF-86800B8E9AC7}" destId="{060056A8-740D-408F-908B-FE04A593D70F}" srcOrd="4" destOrd="0" parTransId="{198E01AE-1248-4F86-8201-5CC074EE88B6}" sibTransId="{A05B6CEA-72A9-41A6-A9E9-DDF8BF3FAFF2}"/>
    <dgm:cxn modelId="{54172913-DB61-43DF-8D5D-702093761C51}" type="presOf" srcId="{D515167F-F979-4691-9A5F-36643ACEDF30}" destId="{3F82EF32-5C94-4F97-BDBB-0EF6D04D5F84}" srcOrd="0" destOrd="0" presId="urn:microsoft.com/office/officeart/2005/8/layout/vList2"/>
    <dgm:cxn modelId="{6C118F29-2ACA-4BD5-B5FA-AD607CE582D4}" srcId="{68AFFB39-EA4A-482C-AAEF-86800B8E9AC7}" destId="{42F133B3-CA8A-4708-9CB6-A17A9C00EDC9}" srcOrd="3" destOrd="0" parTransId="{87802E59-119A-4FA1-B66E-49E075D825FB}" sibTransId="{D83174CF-6A11-447C-8034-A9B323211E95}"/>
    <dgm:cxn modelId="{6EB4F32B-0A9F-49C1-BFBF-CA1A9C56A1BD}" type="presOf" srcId="{060056A8-740D-408F-908B-FE04A593D70F}" destId="{E4982429-064C-438E-A9AB-B478902A2CA8}" srcOrd="0" destOrd="0" presId="urn:microsoft.com/office/officeart/2005/8/layout/vList2"/>
    <dgm:cxn modelId="{CAFF8536-A9DF-41C2-BD9F-D5806A3CC759}" type="presOf" srcId="{42F133B3-CA8A-4708-9CB6-A17A9C00EDC9}" destId="{014B9D03-EC1C-42E1-8A43-7F787C5D8CB2}" srcOrd="0" destOrd="0" presId="urn:microsoft.com/office/officeart/2005/8/layout/vList2"/>
    <dgm:cxn modelId="{69B7F493-C8FE-42CD-80D6-BDF64A05F6DF}" type="presOf" srcId="{0A8A1ABE-8F9E-4E7B-AD7C-441F518F4ABE}" destId="{50F715B2-52CA-4816-99A9-85E57A7BCB79}" srcOrd="0" destOrd="0" presId="urn:microsoft.com/office/officeart/2005/8/layout/vList2"/>
    <dgm:cxn modelId="{C941449D-4F26-4759-9F5A-2096DCA4C347}" type="presOf" srcId="{68AFFB39-EA4A-482C-AAEF-86800B8E9AC7}" destId="{F75A7748-C225-409B-9626-BF9D4E58824C}" srcOrd="0" destOrd="0" presId="urn:microsoft.com/office/officeart/2005/8/layout/vList2"/>
    <dgm:cxn modelId="{C13E7EB0-1599-4307-A2EC-2CB8281C6B01}" srcId="{68AFFB39-EA4A-482C-AAEF-86800B8E9AC7}" destId="{D515167F-F979-4691-9A5F-36643ACEDF30}" srcOrd="0" destOrd="0" parTransId="{1007CAD5-0CA8-4E4A-B14E-D4B28AB7E889}" sibTransId="{3CB7E3B8-DB51-4295-AD3C-4408DBD1FF1C}"/>
    <dgm:cxn modelId="{E9037BD0-6037-4961-8E7D-DBE6D8F3F615}" type="presOf" srcId="{2BBAF4FB-ADF7-4730-A559-0D1425591360}" destId="{2B49121C-E0E7-4BA3-BEA8-AEA95FAD195F}" srcOrd="0" destOrd="0" presId="urn:microsoft.com/office/officeart/2005/8/layout/vList2"/>
    <dgm:cxn modelId="{8D5827DD-0E1E-49FA-A392-84FF0485554A}" srcId="{68AFFB39-EA4A-482C-AAEF-86800B8E9AC7}" destId="{0A8A1ABE-8F9E-4E7B-AD7C-441F518F4ABE}" srcOrd="1" destOrd="0" parTransId="{9F06A3A0-0761-48B5-A4C2-006C137CB297}" sibTransId="{2BD2A4BA-A1E2-4EB1-98BF-A4F97A5CACBD}"/>
    <dgm:cxn modelId="{BB84B0F4-30A3-40BC-81A7-491D9E395F6A}" srcId="{68AFFB39-EA4A-482C-AAEF-86800B8E9AC7}" destId="{2BBAF4FB-ADF7-4730-A559-0D1425591360}" srcOrd="2" destOrd="0" parTransId="{8F3C2C57-A3E7-4124-BAD4-8816E78823CB}" sibTransId="{55AD34C5-0048-4D4B-9DB3-2A93C750C2FE}"/>
    <dgm:cxn modelId="{6EDDDD80-470D-4326-BE18-E4E5C69E357C}" type="presParOf" srcId="{F75A7748-C225-409B-9626-BF9D4E58824C}" destId="{3F82EF32-5C94-4F97-BDBB-0EF6D04D5F84}" srcOrd="0" destOrd="0" presId="urn:microsoft.com/office/officeart/2005/8/layout/vList2"/>
    <dgm:cxn modelId="{1C8F6A91-0D33-4C7C-97F0-D273C46B330A}" type="presParOf" srcId="{F75A7748-C225-409B-9626-BF9D4E58824C}" destId="{96885621-FE37-423A-936F-4E5B702BFD28}" srcOrd="1" destOrd="0" presId="urn:microsoft.com/office/officeart/2005/8/layout/vList2"/>
    <dgm:cxn modelId="{5AE01226-97FD-4887-83D8-564BED3751C4}" type="presParOf" srcId="{F75A7748-C225-409B-9626-BF9D4E58824C}" destId="{50F715B2-52CA-4816-99A9-85E57A7BCB79}" srcOrd="2" destOrd="0" presId="urn:microsoft.com/office/officeart/2005/8/layout/vList2"/>
    <dgm:cxn modelId="{A720949A-BC92-460C-9546-69C1CDC24DAD}" type="presParOf" srcId="{F75A7748-C225-409B-9626-BF9D4E58824C}" destId="{0D62CDDC-78A8-4ACE-AA8A-00AEC357D5B1}" srcOrd="3" destOrd="0" presId="urn:microsoft.com/office/officeart/2005/8/layout/vList2"/>
    <dgm:cxn modelId="{C311A92E-91F8-422A-B0EB-FDFD26A18A5C}" type="presParOf" srcId="{F75A7748-C225-409B-9626-BF9D4E58824C}" destId="{2B49121C-E0E7-4BA3-BEA8-AEA95FAD195F}" srcOrd="4" destOrd="0" presId="urn:microsoft.com/office/officeart/2005/8/layout/vList2"/>
    <dgm:cxn modelId="{E9FAABC9-97B3-4778-AD55-D83534230787}" type="presParOf" srcId="{F75A7748-C225-409B-9626-BF9D4E58824C}" destId="{2E6AAF3E-6B02-440B-8B3B-150B555860DA}" srcOrd="5" destOrd="0" presId="urn:microsoft.com/office/officeart/2005/8/layout/vList2"/>
    <dgm:cxn modelId="{CA28ED6A-B592-4BBB-96E6-CCFAA8564959}" type="presParOf" srcId="{F75A7748-C225-409B-9626-BF9D4E58824C}" destId="{014B9D03-EC1C-42E1-8A43-7F787C5D8CB2}" srcOrd="6" destOrd="0" presId="urn:microsoft.com/office/officeart/2005/8/layout/vList2"/>
    <dgm:cxn modelId="{C8C1A6BB-A50A-4E80-9425-445C6B4DA115}" type="presParOf" srcId="{F75A7748-C225-409B-9626-BF9D4E58824C}" destId="{7A3E5683-EC33-46C2-AD05-D9000536EC51}" srcOrd="7" destOrd="0" presId="urn:microsoft.com/office/officeart/2005/8/layout/vList2"/>
    <dgm:cxn modelId="{5CF2E038-697C-40F6-8A30-CF013FBEC60A}" type="presParOf" srcId="{F75A7748-C225-409B-9626-BF9D4E58824C}" destId="{E4982429-064C-438E-A9AB-B478902A2CA8}"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2EF32-5C94-4F97-BDBB-0EF6D04D5F84}">
      <dsp:nvSpPr>
        <dsp:cNvPr id="0" name=""/>
        <dsp:cNvSpPr/>
      </dsp:nvSpPr>
      <dsp:spPr>
        <a:xfrm>
          <a:off x="0" y="38301"/>
          <a:ext cx="9836727" cy="6955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uk-UA" sz="2900" b="1" kern="1200" dirty="0"/>
            <a:t>Управління</a:t>
          </a:r>
          <a:endParaRPr lang="uk-UA" sz="2900" kern="1200" dirty="0"/>
        </a:p>
      </dsp:txBody>
      <dsp:txXfrm>
        <a:off x="33955" y="72256"/>
        <a:ext cx="9768817" cy="627655"/>
      </dsp:txXfrm>
    </dsp:sp>
    <dsp:sp modelId="{50F715B2-52CA-4816-99A9-85E57A7BCB79}">
      <dsp:nvSpPr>
        <dsp:cNvPr id="0" name=""/>
        <dsp:cNvSpPr/>
      </dsp:nvSpPr>
      <dsp:spPr>
        <a:xfrm>
          <a:off x="0" y="817386"/>
          <a:ext cx="9836727" cy="6955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uk-UA" sz="2900" b="1" kern="1200"/>
            <a:t>Стратегія</a:t>
          </a:r>
          <a:endParaRPr lang="uk-UA" sz="2900" kern="1200"/>
        </a:p>
      </dsp:txBody>
      <dsp:txXfrm>
        <a:off x="33955" y="851341"/>
        <a:ext cx="9768817" cy="627655"/>
      </dsp:txXfrm>
    </dsp:sp>
    <dsp:sp modelId="{2B49121C-E0E7-4BA3-BEA8-AEA95FAD195F}">
      <dsp:nvSpPr>
        <dsp:cNvPr id="0" name=""/>
        <dsp:cNvSpPr/>
      </dsp:nvSpPr>
      <dsp:spPr>
        <a:xfrm>
          <a:off x="0" y="1596471"/>
          <a:ext cx="9836727" cy="6955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uk-UA" sz="2900" b="1" kern="1200" dirty="0"/>
            <a:t>Планування</a:t>
          </a:r>
          <a:endParaRPr lang="uk-UA" sz="2900" kern="1200" dirty="0"/>
        </a:p>
      </dsp:txBody>
      <dsp:txXfrm>
        <a:off x="33955" y="1630426"/>
        <a:ext cx="9768817" cy="627655"/>
      </dsp:txXfrm>
    </dsp:sp>
    <dsp:sp modelId="{014B9D03-EC1C-42E1-8A43-7F787C5D8CB2}">
      <dsp:nvSpPr>
        <dsp:cNvPr id="0" name=""/>
        <dsp:cNvSpPr/>
      </dsp:nvSpPr>
      <dsp:spPr>
        <a:xfrm>
          <a:off x="0" y="2375556"/>
          <a:ext cx="9836727" cy="6955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uk-UA" sz="2900" b="1" kern="1200"/>
            <a:t>Безпека</a:t>
          </a:r>
          <a:endParaRPr lang="uk-UA" sz="2900" kern="1200"/>
        </a:p>
      </dsp:txBody>
      <dsp:txXfrm>
        <a:off x="33955" y="2409511"/>
        <a:ext cx="9768817" cy="627655"/>
      </dsp:txXfrm>
    </dsp:sp>
    <dsp:sp modelId="{E4982429-064C-438E-A9AB-B478902A2CA8}">
      <dsp:nvSpPr>
        <dsp:cNvPr id="0" name=""/>
        <dsp:cNvSpPr/>
      </dsp:nvSpPr>
      <dsp:spPr>
        <a:xfrm>
          <a:off x="0" y="3154641"/>
          <a:ext cx="9836727" cy="6955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uk-UA" sz="2900" b="1" kern="1200" dirty="0" err="1"/>
            <a:t>Безпекова</a:t>
          </a:r>
          <a:r>
            <a:rPr lang="uk-UA" sz="2900" b="1" kern="1200" dirty="0"/>
            <a:t> сфера</a:t>
          </a:r>
          <a:endParaRPr lang="uk-UA" sz="2900" kern="1200" dirty="0"/>
        </a:p>
      </dsp:txBody>
      <dsp:txXfrm>
        <a:off x="33955" y="3188596"/>
        <a:ext cx="9768817" cy="62765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98EF8-C5DA-48A6-8388-2DC7CD75FC89}" type="datetimeFigureOut">
              <a:rPr lang="uk-UA" smtClean="0"/>
              <a:t>04.02.2026</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85A392-6E94-4F57-9F74-0323B6B46DC5}" type="slidenum">
              <a:rPr lang="uk-UA" smtClean="0"/>
              <a:t>‹№›</a:t>
            </a:fld>
            <a:endParaRPr lang="uk-UA"/>
          </a:p>
        </p:txBody>
      </p:sp>
    </p:spTree>
    <p:extLst>
      <p:ext uri="{BB962C8B-B14F-4D97-AF65-F5344CB8AC3E}">
        <p14:creationId xmlns:p14="http://schemas.microsoft.com/office/powerpoint/2010/main" val="1589945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orldometers.info/world-population/"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ec.europa.eu/commission/presscorner/detail/en/ip_23_4807" TargetMode="External"/><Relationship Id="rId4" Type="http://schemas.openxmlformats.org/officeDocument/2006/relationships/hyperlink" Target="https://www.worldometers.info/world-population/population-by-region/"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apiens.com.ua/"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apiens.com.ua/"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www.unhcr.org/refugee-statistics/insights/explainers/refugee-hosting-metrics.html#FN4" TargetMode="External"/><Relationship Id="rId3" Type="http://schemas.openxmlformats.org/officeDocument/2006/relationships/hyperlink" Target="https://www.unhcr.org/the-global-compact-on-refugees.html" TargetMode="External"/><Relationship Id="rId7" Type="http://schemas.openxmlformats.org/officeDocument/2006/relationships/hyperlink" Target="https://www.unhcr.org/refugee-statistics/insights/explainers/refugee-hosting-metrics.html#FN3"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unhcr.org/refugee-statistics/insights/explainers/refugee-hosting-metrics.html#FN2" TargetMode="External"/><Relationship Id="rId5" Type="http://schemas.openxmlformats.org/officeDocument/2006/relationships/hyperlink" Target="https://www.unhcr.org/refugee-statistics/insights/explainers/refugee-hosting-metrics.html#FN1" TargetMode="External"/><Relationship Id="rId4" Type="http://schemas.openxmlformats.org/officeDocument/2006/relationships/hyperlink" Target="https://datahelpdesk.worldbank.org/knowledgebase/articles/906519-world-bank-country-and-lending-group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unhcr.org/refugee-statistics/insights/explainers/refugee-hosting-metrics.html#FN4" TargetMode="External"/><Relationship Id="rId3" Type="http://schemas.openxmlformats.org/officeDocument/2006/relationships/hyperlink" Target="https://www.unhcr.org/the-global-compact-on-refugees.html" TargetMode="External"/><Relationship Id="rId7" Type="http://schemas.openxmlformats.org/officeDocument/2006/relationships/hyperlink" Target="https://www.unhcr.org/refugee-statistics/insights/explainers/refugee-hosting-metrics.html#FN3"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unhcr.org/refugee-statistics/insights/explainers/refugee-hosting-metrics.html#FN2" TargetMode="External"/><Relationship Id="rId5" Type="http://schemas.openxmlformats.org/officeDocument/2006/relationships/hyperlink" Target="https://www.unhcr.org/refugee-statistics/insights/explainers/refugee-hosting-metrics.html#FN1" TargetMode="External"/><Relationship Id="rId4" Type="http://schemas.openxmlformats.org/officeDocument/2006/relationships/hyperlink" Target="https://datahelpdesk.worldbank.org/knowledgebase/articles/906519-world-bank-country-and-lending-group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a:solidFill>
                  <a:schemeClr val="tx1"/>
                </a:solidFill>
                <a:effectLst/>
                <a:latin typeface="+mn-lt"/>
                <a:ea typeface="+mn-ea"/>
                <a:cs typeface="+mn-cs"/>
              </a:rPr>
              <a:t>The current population of </a:t>
            </a:r>
            <a:r>
              <a:rPr lang="en-US" sz="1200" b="1" i="0" kern="1200" dirty="0">
                <a:solidFill>
                  <a:schemeClr val="tx1"/>
                </a:solidFill>
                <a:effectLst/>
                <a:latin typeface="+mn-lt"/>
                <a:ea typeface="+mn-ea"/>
                <a:cs typeface="+mn-cs"/>
              </a:rPr>
              <a:t>Europe</a:t>
            </a:r>
            <a:r>
              <a:rPr lang="en-US" sz="1200" b="0" i="0" kern="1200" dirty="0">
                <a:solidFill>
                  <a:schemeClr val="tx1"/>
                </a:solidFill>
                <a:effectLst/>
                <a:latin typeface="+mn-lt"/>
                <a:ea typeface="+mn-ea"/>
                <a:cs typeface="+mn-cs"/>
              </a:rPr>
              <a:t> is </a:t>
            </a:r>
            <a:r>
              <a:rPr lang="en-US" sz="1200" b="1" i="0" kern="1200" dirty="0">
                <a:solidFill>
                  <a:schemeClr val="tx1"/>
                </a:solidFill>
                <a:effectLst/>
                <a:latin typeface="+mn-lt"/>
                <a:ea typeface="+mn-ea"/>
                <a:cs typeface="+mn-cs"/>
              </a:rPr>
              <a:t>744,819,089</a:t>
            </a:r>
            <a:r>
              <a:rPr lang="en-US" sz="1200" b="0" i="0" kern="1200" dirty="0">
                <a:solidFill>
                  <a:schemeClr val="tx1"/>
                </a:solidFill>
                <a:effectLst/>
                <a:latin typeface="+mn-lt"/>
                <a:ea typeface="+mn-ea"/>
                <a:cs typeface="+mn-cs"/>
              </a:rPr>
              <a:t> as of Tuesday, November 19, 2024, based on the latest United Nations estimates.</a:t>
            </a:r>
          </a:p>
          <a:p>
            <a:r>
              <a:rPr lang="en-US" sz="1200" b="0" i="0" kern="1200" dirty="0">
                <a:solidFill>
                  <a:schemeClr val="tx1"/>
                </a:solidFill>
                <a:effectLst/>
                <a:latin typeface="+mn-lt"/>
                <a:ea typeface="+mn-ea"/>
                <a:cs typeface="+mn-cs"/>
              </a:rPr>
              <a:t>Europe population is equivalent to </a:t>
            </a:r>
            <a:r>
              <a:rPr lang="en-US" sz="1200" b="1" i="0" kern="1200" dirty="0">
                <a:solidFill>
                  <a:schemeClr val="tx1"/>
                </a:solidFill>
                <a:effectLst/>
                <a:latin typeface="+mn-lt"/>
                <a:ea typeface="+mn-ea"/>
                <a:cs typeface="+mn-cs"/>
              </a:rPr>
              <a:t>9.21%</a:t>
            </a:r>
            <a:r>
              <a:rPr lang="en-US" sz="1200" b="0" i="0" kern="1200" dirty="0">
                <a:solidFill>
                  <a:schemeClr val="tx1"/>
                </a:solidFill>
                <a:effectLst/>
                <a:latin typeface="+mn-lt"/>
                <a:ea typeface="+mn-ea"/>
                <a:cs typeface="+mn-cs"/>
              </a:rPr>
              <a:t> of the </a:t>
            </a:r>
            <a:r>
              <a:rPr lang="en-US" sz="1200" b="0" i="0" u="sng" kern="1200" dirty="0">
                <a:solidFill>
                  <a:schemeClr val="tx1"/>
                </a:solidFill>
                <a:effectLst/>
                <a:latin typeface="+mn-lt"/>
                <a:ea typeface="+mn-ea"/>
                <a:cs typeface="+mn-cs"/>
                <a:hlinkClick r:id="rId3"/>
              </a:rPr>
              <a:t>total world population</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Europe ranks number </a:t>
            </a:r>
            <a:r>
              <a:rPr lang="en-US" sz="1200" b="1" i="0" kern="1200" dirty="0">
                <a:solidFill>
                  <a:schemeClr val="tx1"/>
                </a:solidFill>
                <a:effectLst/>
                <a:latin typeface="+mn-lt"/>
                <a:ea typeface="+mn-ea"/>
                <a:cs typeface="+mn-cs"/>
              </a:rPr>
              <a:t>3</a:t>
            </a:r>
            <a:r>
              <a:rPr lang="en-US" sz="1200" b="0" i="0" kern="1200" dirty="0">
                <a:solidFill>
                  <a:schemeClr val="tx1"/>
                </a:solidFill>
                <a:effectLst/>
                <a:latin typeface="+mn-lt"/>
                <a:ea typeface="+mn-ea"/>
                <a:cs typeface="+mn-cs"/>
              </a:rPr>
              <a:t> among </a:t>
            </a:r>
            <a:r>
              <a:rPr lang="en-US" sz="1200" b="0" i="0" u="sng" kern="1200" dirty="0">
                <a:solidFill>
                  <a:schemeClr val="tx1"/>
                </a:solidFill>
                <a:effectLst/>
                <a:latin typeface="+mn-lt"/>
                <a:ea typeface="+mn-ea"/>
                <a:cs typeface="+mn-cs"/>
                <a:hlinkClick r:id="rId4"/>
              </a:rPr>
              <a:t>regions of the world</a:t>
            </a:r>
            <a:r>
              <a:rPr lang="en-US" sz="1200" b="0" i="0" kern="1200" dirty="0">
                <a:solidFill>
                  <a:schemeClr val="tx1"/>
                </a:solidFill>
                <a:effectLst/>
                <a:latin typeface="+mn-lt"/>
                <a:ea typeface="+mn-ea"/>
                <a:cs typeface="+mn-cs"/>
              </a:rPr>
              <a:t> (roughly equivalent to "continents"), ordered by population.</a:t>
            </a:r>
          </a:p>
          <a:p>
            <a:r>
              <a:rPr lang="en-US" sz="1200" b="0" i="0" kern="1200" dirty="0">
                <a:solidFill>
                  <a:schemeClr val="tx1"/>
                </a:solidFill>
                <a:effectLst/>
                <a:latin typeface="+mn-lt"/>
                <a:ea typeface="+mn-ea"/>
                <a:cs typeface="+mn-cs"/>
              </a:rPr>
              <a:t>The population density in Europe is 34 per Km</a:t>
            </a:r>
            <a:r>
              <a:rPr lang="en-US" sz="1200" b="0"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(87 people per mi</a:t>
            </a:r>
            <a:r>
              <a:rPr lang="en-US" sz="1200" b="0"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The total land area is 22,134,900 Km2 (8,546,329 sq. miles)</a:t>
            </a:r>
          </a:p>
          <a:p>
            <a:r>
              <a:rPr lang="en-US" sz="1200" b="1" i="0" kern="1200" dirty="0">
                <a:solidFill>
                  <a:schemeClr val="tx1"/>
                </a:solidFill>
                <a:effectLst/>
                <a:latin typeface="+mn-lt"/>
                <a:ea typeface="+mn-ea"/>
                <a:cs typeface="+mn-cs"/>
              </a:rPr>
              <a:t>75.6 %</a:t>
            </a:r>
            <a:r>
              <a:rPr lang="en-US" sz="1200" b="0" i="0" kern="1200" dirty="0">
                <a:solidFill>
                  <a:schemeClr val="tx1"/>
                </a:solidFill>
                <a:effectLst/>
                <a:latin typeface="+mn-lt"/>
                <a:ea typeface="+mn-ea"/>
                <a:cs typeface="+mn-cs"/>
              </a:rPr>
              <a:t> of the population is </a:t>
            </a:r>
            <a:r>
              <a:rPr lang="en-US" sz="1200" b="1" i="0" kern="1200" dirty="0">
                <a:solidFill>
                  <a:schemeClr val="tx1"/>
                </a:solidFill>
                <a:effectLst/>
                <a:latin typeface="+mn-lt"/>
                <a:ea typeface="+mn-ea"/>
                <a:cs typeface="+mn-cs"/>
              </a:rPr>
              <a:t>urban</a:t>
            </a:r>
            <a:r>
              <a:rPr lang="en-US" sz="1200" b="0" i="0" kern="1200" dirty="0">
                <a:solidFill>
                  <a:schemeClr val="tx1"/>
                </a:solidFill>
                <a:effectLst/>
                <a:latin typeface="+mn-lt"/>
                <a:ea typeface="+mn-ea"/>
                <a:cs typeface="+mn-cs"/>
              </a:rPr>
              <a:t> (563,417,440 people in 2024)</a:t>
            </a:r>
          </a:p>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median age</a:t>
            </a:r>
            <a:r>
              <a:rPr lang="en-US" sz="1200" b="0" i="0" kern="1200" dirty="0">
                <a:solidFill>
                  <a:schemeClr val="tx1"/>
                </a:solidFill>
                <a:effectLst/>
                <a:latin typeface="+mn-lt"/>
                <a:ea typeface="+mn-ea"/>
                <a:cs typeface="+mn-cs"/>
              </a:rPr>
              <a:t> in Europe is </a:t>
            </a:r>
            <a:r>
              <a:rPr lang="en-US" sz="1200" b="1" i="0" kern="1200" dirty="0">
                <a:solidFill>
                  <a:schemeClr val="tx1"/>
                </a:solidFill>
                <a:effectLst/>
                <a:latin typeface="+mn-lt"/>
                <a:ea typeface="+mn-ea"/>
                <a:cs typeface="+mn-cs"/>
              </a:rPr>
              <a:t>42.5 years</a:t>
            </a:r>
            <a:r>
              <a:rPr lang="en-US" sz="1200" b="0" i="0" kern="1200" dirty="0">
                <a:solidFill>
                  <a:schemeClr val="tx1"/>
                </a:solidFill>
                <a:effectLst/>
                <a:latin typeface="+mn-lt"/>
                <a:ea typeface="+mn-ea"/>
                <a:cs typeface="+mn-cs"/>
              </a:rPr>
              <a:t>.</a:t>
            </a:r>
          </a:p>
          <a:p>
            <a:endParaRPr lang="en-US" dirty="0"/>
          </a:p>
          <a:p>
            <a:r>
              <a:rPr lang="en-US" sz="1200" b="1" i="0" u="none" strike="noStrike" kern="1200" dirty="0">
                <a:solidFill>
                  <a:schemeClr val="tx1"/>
                </a:solidFill>
                <a:effectLst/>
                <a:latin typeface="+mn-lt"/>
                <a:ea typeface="+mn-ea"/>
                <a:cs typeface="+mn-cs"/>
                <a:hlinkClick r:id="rId5"/>
              </a:rPr>
              <a:t>According to the report</a:t>
            </a:r>
            <a:r>
              <a:rPr lang="en-US" sz="1200" b="0" i="0" kern="1200" dirty="0">
                <a:solidFill>
                  <a:schemeClr val="tx1"/>
                </a:solidFill>
                <a:effectLst/>
                <a:latin typeface="+mn-lt"/>
                <a:ea typeface="+mn-ea"/>
                <a:cs typeface="+mn-cs"/>
              </a:rPr>
              <a:t>, the EU's population, which was slightly over 448 million people earlier this year, is projected to reach its peak around 2026 and then gradually decrease, losing 57.4 million working-age people by 2100. More worryingly, the bloc's dependency ratio — the ratio of the number of elderly people compared to the number of people of working age — will surge from 33% today to 60% by the end of the century.</a:t>
            </a:r>
          </a:p>
          <a:p>
            <a:r>
              <a:rPr lang="en-US" sz="1200" b="0" i="0" kern="1200" dirty="0">
                <a:solidFill>
                  <a:schemeClr val="tx1"/>
                </a:solidFill>
                <a:effectLst/>
                <a:latin typeface="+mn-lt"/>
                <a:ea typeface="+mn-ea"/>
                <a:cs typeface="+mn-cs"/>
              </a:rPr>
              <a:t>The drastic shift in the demographic pyramid will upend the </a:t>
            </a:r>
            <a:r>
              <a:rPr lang="en-US" sz="1200" b="0" i="0" kern="1200" dirty="0" err="1">
                <a:solidFill>
                  <a:schemeClr val="tx1"/>
                </a:solidFill>
                <a:effectLst/>
                <a:latin typeface="+mn-lt"/>
                <a:ea typeface="+mn-ea"/>
                <a:cs typeface="+mn-cs"/>
              </a:rPr>
              <a:t>labour</a:t>
            </a:r>
            <a:r>
              <a:rPr lang="en-US" sz="1200" b="0" i="0" kern="1200" dirty="0">
                <a:solidFill>
                  <a:schemeClr val="tx1"/>
                </a:solidFill>
                <a:effectLst/>
                <a:latin typeface="+mn-lt"/>
                <a:ea typeface="+mn-ea"/>
                <a:cs typeface="+mn-cs"/>
              </a:rPr>
              <a:t> market, with widespread shortages that could inhibit growth, productivity and innovation rates, and therefore accelerate loss of competitiveness vis-à-vis other major economies.</a:t>
            </a:r>
          </a:p>
          <a:p>
            <a:r>
              <a:rPr lang="en-US" sz="1200" b="0" i="0" kern="1200" dirty="0">
                <a:solidFill>
                  <a:schemeClr val="tx1"/>
                </a:solidFill>
                <a:effectLst/>
                <a:latin typeface="+mn-lt"/>
                <a:ea typeface="+mn-ea"/>
                <a:cs typeface="+mn-cs"/>
              </a:rPr>
              <a:t>A dwindling workforce will inevitably reduce revenue for state coffers while piling additional pressure on public budgets to spend more on healthcare and pensions, an explosive combination that could divert attention away from the much-needed investments in renewable energy and cutting-edge technologies.</a:t>
            </a:r>
          </a:p>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a:t>
            </a:fld>
            <a:endParaRPr lang="uk-UA"/>
          </a:p>
        </p:txBody>
      </p:sp>
    </p:spTree>
    <p:extLst>
      <p:ext uri="{BB962C8B-B14F-4D97-AF65-F5344CB8AC3E}">
        <p14:creationId xmlns:p14="http://schemas.microsoft.com/office/powerpoint/2010/main" val="181720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a:solidFill>
                  <a:schemeClr val="tx1"/>
                </a:solidFill>
                <a:effectLst/>
                <a:latin typeface="+mn-lt"/>
                <a:ea typeface="+mn-ea"/>
                <a:cs typeface="+mn-cs"/>
              </a:rPr>
              <a:t>The State Statistics Service of Ukraine stopped publishing unemployment data when the full-scale war started. The </a:t>
            </a:r>
            <a:r>
              <a:rPr lang="en-US" sz="1200" b="1" i="0" u="none" strike="noStrike" kern="1200" dirty="0">
                <a:solidFill>
                  <a:schemeClr val="tx1"/>
                </a:solidFill>
                <a:effectLst/>
                <a:latin typeface="+mn-lt"/>
                <a:ea typeface="+mn-ea"/>
                <a:cs typeface="+mn-cs"/>
                <a:hlinkClick r:id="rId3"/>
              </a:rPr>
              <a:t>Info Sapiens</a:t>
            </a:r>
            <a:r>
              <a:rPr lang="en-US" sz="1200" b="0" i="0" kern="1200" dirty="0">
                <a:solidFill>
                  <a:schemeClr val="tx1"/>
                </a:solidFill>
                <a:effectLst/>
                <a:latin typeface="+mn-lt"/>
                <a:ea typeface="+mn-ea"/>
                <a:cs typeface="+mn-cs"/>
              </a:rPr>
              <a:t> research agency makes its own estimates of the unemployment rate. According to them </a:t>
            </a:r>
            <a:r>
              <a:rPr lang="en-US" sz="1200" b="1" i="0" kern="1200" dirty="0">
                <a:solidFill>
                  <a:schemeClr val="tx1"/>
                </a:solidFill>
                <a:effectLst/>
                <a:latin typeface="+mn-lt"/>
                <a:ea typeface="+mn-ea"/>
                <a:cs typeface="+mn-cs"/>
              </a:rPr>
              <a:t>in October 2024, the unemployment rate in Ukraine was 15.3%</a:t>
            </a:r>
            <a:r>
              <a:rPr lang="en-US" sz="1200" b="0" i="0" kern="1200" dirty="0">
                <a:solidFill>
                  <a:schemeClr val="tx1"/>
                </a:solidFill>
                <a:effectLst/>
                <a:latin typeface="+mn-lt"/>
                <a:ea typeface="+mn-ea"/>
                <a:cs typeface="+mn-cs"/>
              </a:rPr>
              <a:t>.</a:t>
            </a:r>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12</a:t>
            </a:fld>
            <a:endParaRPr lang="uk-UA"/>
          </a:p>
        </p:txBody>
      </p:sp>
    </p:spTree>
    <p:extLst>
      <p:ext uri="{BB962C8B-B14F-4D97-AF65-F5344CB8AC3E}">
        <p14:creationId xmlns:p14="http://schemas.microsoft.com/office/powerpoint/2010/main" val="2875355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a:solidFill>
                  <a:schemeClr val="tx1"/>
                </a:solidFill>
                <a:effectLst/>
                <a:latin typeface="+mn-lt"/>
                <a:ea typeface="+mn-ea"/>
                <a:cs typeface="+mn-cs"/>
              </a:rPr>
              <a:t>The State Statistics Service of Ukraine stopped publishing unemployment data when the full-scale war started. The </a:t>
            </a:r>
            <a:r>
              <a:rPr lang="en-US" sz="1200" b="1" i="0" u="none" strike="noStrike" kern="1200" dirty="0">
                <a:solidFill>
                  <a:schemeClr val="tx1"/>
                </a:solidFill>
                <a:effectLst/>
                <a:latin typeface="+mn-lt"/>
                <a:ea typeface="+mn-ea"/>
                <a:cs typeface="+mn-cs"/>
                <a:hlinkClick r:id="rId3"/>
              </a:rPr>
              <a:t>Info Sapiens</a:t>
            </a:r>
            <a:r>
              <a:rPr lang="en-US" sz="1200" b="0" i="0" kern="1200" dirty="0">
                <a:solidFill>
                  <a:schemeClr val="tx1"/>
                </a:solidFill>
                <a:effectLst/>
                <a:latin typeface="+mn-lt"/>
                <a:ea typeface="+mn-ea"/>
                <a:cs typeface="+mn-cs"/>
              </a:rPr>
              <a:t> research agency makes its own estimates of the unemployment rate. According to them </a:t>
            </a:r>
            <a:r>
              <a:rPr lang="en-US" sz="1200" b="1" i="0" kern="1200" dirty="0">
                <a:solidFill>
                  <a:schemeClr val="tx1"/>
                </a:solidFill>
                <a:effectLst/>
                <a:latin typeface="+mn-lt"/>
                <a:ea typeface="+mn-ea"/>
                <a:cs typeface="+mn-cs"/>
              </a:rPr>
              <a:t>in October 2024, the unemployment rate in Ukraine was 15.3%</a:t>
            </a:r>
            <a:r>
              <a:rPr lang="en-US" sz="1200" b="0" i="0" kern="1200" dirty="0">
                <a:solidFill>
                  <a:schemeClr val="tx1"/>
                </a:solidFill>
                <a:effectLst/>
                <a:latin typeface="+mn-lt"/>
                <a:ea typeface="+mn-ea"/>
                <a:cs typeface="+mn-cs"/>
              </a:rPr>
              <a:t>.</a:t>
            </a:r>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13</a:t>
            </a:fld>
            <a:endParaRPr lang="uk-UA"/>
          </a:p>
        </p:txBody>
      </p:sp>
    </p:spTree>
    <p:extLst>
      <p:ext uri="{BB962C8B-B14F-4D97-AF65-F5344CB8AC3E}">
        <p14:creationId xmlns:p14="http://schemas.microsoft.com/office/powerpoint/2010/main" val="2028455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14</a:t>
            </a:fld>
            <a:endParaRPr lang="uk-UA"/>
          </a:p>
        </p:txBody>
      </p:sp>
    </p:spTree>
    <p:extLst>
      <p:ext uri="{BB962C8B-B14F-4D97-AF65-F5344CB8AC3E}">
        <p14:creationId xmlns:p14="http://schemas.microsoft.com/office/powerpoint/2010/main" val="905021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15</a:t>
            </a:fld>
            <a:endParaRPr lang="uk-UA"/>
          </a:p>
        </p:txBody>
      </p:sp>
    </p:spTree>
    <p:extLst>
      <p:ext uri="{BB962C8B-B14F-4D97-AF65-F5344CB8AC3E}">
        <p14:creationId xmlns:p14="http://schemas.microsoft.com/office/powerpoint/2010/main" val="2004609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a:solidFill>
                  <a:schemeClr val="tx1"/>
                </a:solidFill>
                <a:effectLst/>
                <a:latin typeface="+mn-lt"/>
                <a:ea typeface="+mn-ea"/>
                <a:cs typeface="+mn-cs"/>
              </a:rPr>
              <a:t>The interactive graph below displays the relationship between countries' populations, income levels and the number of refugees hosted in the country over time. The size of the bubble indicates the number of refugees, while the </a:t>
            </a:r>
            <a:r>
              <a:rPr lang="en-US" sz="1200" b="0" i="0" kern="1200" dirty="0" err="1">
                <a:solidFill>
                  <a:schemeClr val="tx1"/>
                </a:solidFill>
                <a:effectLst/>
                <a:latin typeface="+mn-lt"/>
                <a:ea typeface="+mn-ea"/>
                <a:cs typeface="+mn-cs"/>
              </a:rPr>
              <a:t>colour</a:t>
            </a:r>
            <a:r>
              <a:rPr lang="en-US" sz="1200" b="0" i="0" kern="1200" dirty="0">
                <a:solidFill>
                  <a:schemeClr val="tx1"/>
                </a:solidFill>
                <a:effectLst/>
                <a:latin typeface="+mn-lt"/>
                <a:ea typeface="+mn-ea"/>
                <a:cs typeface="+mn-cs"/>
              </a:rPr>
              <a:t> denotes the income-level.</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71 per cent of refugees are hosted in low- and middle-income countries</a:t>
            </a:r>
          </a:p>
          <a:p>
            <a:r>
              <a:rPr lang="en-US" sz="1200" b="0" i="0" kern="1200" dirty="0">
                <a:solidFill>
                  <a:schemeClr val="tx1"/>
                </a:solidFill>
                <a:effectLst/>
                <a:latin typeface="+mn-lt"/>
                <a:ea typeface="+mn-ea"/>
                <a:cs typeface="+mn-cs"/>
              </a:rPr>
              <a:t>The </a:t>
            </a:r>
            <a:r>
              <a:rPr lang="en-US" sz="1200" b="0" i="0" u="none" strike="noStrike" kern="1200" dirty="0">
                <a:solidFill>
                  <a:schemeClr val="tx1"/>
                </a:solidFill>
                <a:effectLst/>
                <a:latin typeface="+mn-lt"/>
                <a:ea typeface="+mn-ea"/>
                <a:cs typeface="+mn-cs"/>
                <a:hlinkClick r:id="rId3"/>
              </a:rPr>
              <a:t>Global Compact on Refugees</a:t>
            </a:r>
            <a:r>
              <a:rPr lang="en-US" sz="1200" b="0" i="0" kern="1200" dirty="0">
                <a:solidFill>
                  <a:schemeClr val="tx1"/>
                </a:solidFill>
                <a:effectLst/>
                <a:latin typeface="+mn-lt"/>
                <a:ea typeface="+mn-ea"/>
                <a:cs typeface="+mn-cs"/>
              </a:rPr>
              <a:t> emphasizes the importance of greater responsibility- and burden-sharing. Yet, when it comes to hosting refugees, the weight is not equally shared. The proportion of refugees hosted in low- and middle-income countries helps us to assess how the responsibility for hosting refugees is shared globally. The underlying classification of countries into low, middle and high income groups is based on </a:t>
            </a:r>
            <a:r>
              <a:rPr lang="en-US" sz="1200" b="0" i="0" u="none" strike="noStrike" kern="1200" dirty="0">
                <a:solidFill>
                  <a:schemeClr val="tx1"/>
                </a:solidFill>
                <a:effectLst/>
                <a:latin typeface="+mn-lt"/>
                <a:ea typeface="+mn-ea"/>
                <a:cs typeface="+mn-cs"/>
                <a:hlinkClick r:id="rId4"/>
              </a:rPr>
              <a:t>the World Bank's income groups</a:t>
            </a:r>
            <a:r>
              <a:rPr lang="en-US" sz="1200" b="0" i="0" kern="1200" dirty="0">
                <a:solidFill>
                  <a:schemeClr val="tx1"/>
                </a:solidFill>
                <a:effectLst/>
                <a:latin typeface="+mn-lt"/>
                <a:ea typeface="+mn-ea"/>
                <a:cs typeface="+mn-cs"/>
              </a:rPr>
              <a:t>, which are updated annually. The income levels of countries are determined by calculating the Gross National Income (GNI) per capita.</a:t>
            </a:r>
            <a:r>
              <a:rPr lang="en-US" sz="1200" b="0" i="0" u="none" strike="noStrike" kern="1200" baseline="30000" dirty="0">
                <a:solidFill>
                  <a:schemeClr val="tx1"/>
                </a:solidFill>
                <a:effectLst/>
                <a:latin typeface="+mn-lt"/>
                <a:ea typeface="+mn-ea"/>
                <a:cs typeface="+mn-cs"/>
                <a:hlinkClick r:id="rId5"/>
              </a:rPr>
              <a:t>1</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Figure 1 shows that at mid-2024, 71 per cent of refugees are hosted in upper-middle-income countries (37 per cent), lower-middle-income countries (17 per cent) and low-income countries (18 per cent). As an alternative measure, 22 per cent were hosted in the least developed countries. </a:t>
            </a:r>
            <a:r>
              <a:rPr lang="en-US" sz="1200" b="0" i="0" u="none" strike="noStrike" kern="1200" baseline="30000" dirty="0">
                <a:solidFill>
                  <a:schemeClr val="tx1"/>
                </a:solidFill>
                <a:effectLst/>
                <a:latin typeface="+mn-lt"/>
                <a:ea typeface="+mn-ea"/>
                <a:cs typeface="+mn-cs"/>
                <a:hlinkClick r:id="rId6"/>
              </a:rPr>
              <a:t>2</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There are marked changes in the distribution of refugees according to their host countries' income level over time. One of the prominent changes relates to a sharp increase in the share of refugees hosted in upper-middle-income countries since 2009, increasing from 7 per cent in 2009 to 37 per cent by mid-2024. Upper-middle-income countries, such as </a:t>
            </a:r>
            <a:r>
              <a:rPr lang="en-US" sz="1200" b="0" i="0" kern="1200" dirty="0" err="1">
                <a:solidFill>
                  <a:schemeClr val="tx1"/>
                </a:solidFill>
                <a:effectLst/>
                <a:latin typeface="+mn-lt"/>
                <a:ea typeface="+mn-ea"/>
                <a:cs typeface="+mn-cs"/>
              </a:rPr>
              <a:t>Türkiye</a:t>
            </a:r>
            <a:r>
              <a:rPr lang="en-US" sz="1200" b="0" i="0" kern="1200" dirty="0">
                <a:solidFill>
                  <a:schemeClr val="tx1"/>
                </a:solidFill>
                <a:effectLst/>
                <a:latin typeface="+mn-lt"/>
                <a:ea typeface="+mn-ea"/>
                <a:cs typeface="+mn-cs"/>
              </a:rPr>
              <a:t>, Lebanon and Jordan, provided asylum to millions of Syrian refugees, while countries such as Colombia, Peru and Ecuador received a high number of Venezuelans. There was a </a:t>
            </a:r>
            <a:r>
              <a:rPr lang="en-US" sz="1200" b="0" i="0" kern="1200" dirty="0" err="1">
                <a:solidFill>
                  <a:schemeClr val="tx1"/>
                </a:solidFill>
                <a:effectLst/>
                <a:latin typeface="+mn-lt"/>
                <a:ea typeface="+mn-ea"/>
                <a:cs typeface="+mn-cs"/>
              </a:rPr>
              <a:t>markable</a:t>
            </a:r>
            <a:r>
              <a:rPr lang="en-US" sz="1200" b="0" i="0" kern="1200" dirty="0">
                <a:solidFill>
                  <a:schemeClr val="tx1"/>
                </a:solidFill>
                <a:effectLst/>
                <a:latin typeface="+mn-lt"/>
                <a:ea typeface="+mn-ea"/>
                <a:cs typeface="+mn-cs"/>
              </a:rPr>
              <a:t> increase between 2023 and 2024 as the Islamic Republic of Iran, which hosts nearly 3.8 million refugees, was reclassified by the World Bank as upper-middle-income.</a:t>
            </a:r>
          </a:p>
          <a:p>
            <a:r>
              <a:rPr lang="en-US" sz="1200" b="0" i="0" kern="1200" dirty="0">
                <a:solidFill>
                  <a:schemeClr val="tx1"/>
                </a:solidFill>
                <a:effectLst/>
                <a:latin typeface="+mn-lt"/>
                <a:ea typeface="+mn-ea"/>
                <a:cs typeface="+mn-cs"/>
              </a:rPr>
              <a:t>The share of refugees hosted by low-income countries has also decreased in comparison to the early 1990s (51 per cent in 1990, compared with 18 per cent by mid-2024). This can be largely attributed to the economic development of large hosting countries within the group, which were re-classified as lower-middle-income during this period, such as Pakistan. High-income countries have hosted between 17 and 29 per cent of refugees during the same years, with a notable increase since 2022 due primarily to the numbers of Ukrainian refugees hosted in high-income, mainly European countries.</a:t>
            </a:r>
          </a:p>
          <a:p>
            <a:r>
              <a:rPr lang="en-US" sz="1200" b="0" i="0" kern="1200" dirty="0">
                <a:solidFill>
                  <a:schemeClr val="tx1"/>
                </a:solidFill>
                <a:effectLst/>
                <a:latin typeface="+mn-lt"/>
                <a:ea typeface="+mn-ea"/>
                <a:cs typeface="+mn-cs"/>
              </a:rPr>
              <a:t>Low-income countries host a disproportionately large share of the global refugee population, both in terms of their population size and the resources available to them. These countries, represent 9 per cent of the global population</a:t>
            </a:r>
            <a:r>
              <a:rPr lang="en-US" sz="1200" b="0" i="0" u="none" strike="noStrike" kern="1200" baseline="30000" dirty="0">
                <a:solidFill>
                  <a:schemeClr val="tx1"/>
                </a:solidFill>
                <a:effectLst/>
                <a:latin typeface="+mn-lt"/>
                <a:ea typeface="+mn-ea"/>
                <a:cs typeface="+mn-cs"/>
                <a:hlinkClick r:id="rId7"/>
              </a:rPr>
              <a:t>3</a:t>
            </a:r>
            <a:r>
              <a:rPr lang="en-US" sz="1200" b="0" i="0" kern="1200" dirty="0">
                <a:solidFill>
                  <a:schemeClr val="tx1"/>
                </a:solidFill>
                <a:effectLst/>
                <a:latin typeface="+mn-lt"/>
                <a:ea typeface="+mn-ea"/>
                <a:cs typeface="+mn-cs"/>
              </a:rPr>
              <a:t> and only 0.6 per cent of the global gross domestic product,</a:t>
            </a:r>
            <a:r>
              <a:rPr lang="en-US" sz="1200" b="0" i="0" u="none" strike="noStrike" kern="1200" baseline="30000" dirty="0">
                <a:solidFill>
                  <a:schemeClr val="tx1"/>
                </a:solidFill>
                <a:effectLst/>
                <a:latin typeface="+mn-lt"/>
                <a:ea typeface="+mn-ea"/>
                <a:cs typeface="+mn-cs"/>
                <a:hlinkClick r:id="rId8"/>
              </a:rPr>
              <a:t>4</a:t>
            </a:r>
            <a:r>
              <a:rPr lang="en-US" sz="1200" b="0" i="0" kern="1200" dirty="0">
                <a:solidFill>
                  <a:schemeClr val="tx1"/>
                </a:solidFill>
                <a:effectLst/>
                <a:latin typeface="+mn-lt"/>
                <a:ea typeface="+mn-ea"/>
                <a:cs typeface="+mn-cs"/>
              </a:rPr>
              <a:t> yet host 18 per cent of refugees. This includes very large refugee populations in Uganda, Sudan, Ethiopia, Chad and the Democratic Republic of the Congo. High-income countries, which account for nearly two-thirds of the global wealth, hosted 29 per cent of refugees at mid-2024.</a:t>
            </a:r>
          </a:p>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17</a:t>
            </a:fld>
            <a:endParaRPr lang="uk-UA"/>
          </a:p>
        </p:txBody>
      </p:sp>
    </p:spTree>
    <p:extLst>
      <p:ext uri="{BB962C8B-B14F-4D97-AF65-F5344CB8AC3E}">
        <p14:creationId xmlns:p14="http://schemas.microsoft.com/office/powerpoint/2010/main" val="1930785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a:solidFill>
                  <a:schemeClr val="tx1"/>
                </a:solidFill>
                <a:effectLst/>
                <a:latin typeface="+mn-lt"/>
                <a:ea typeface="+mn-ea"/>
                <a:cs typeface="+mn-cs"/>
              </a:rPr>
              <a:t>In 2023, over one quarter (27.4%) of foreign-born persons aged 15-74 years living in the EU had been born in another EU country compared with a much larger share of 72.6% who had been born in a non-EU country.</a:t>
            </a:r>
          </a:p>
          <a:p>
            <a:r>
              <a:rPr lang="en-US" sz="1200" b="0" i="0" kern="1200" dirty="0">
                <a:solidFill>
                  <a:schemeClr val="tx1"/>
                </a:solidFill>
                <a:effectLst/>
                <a:latin typeface="+mn-lt"/>
                <a:ea typeface="+mn-ea"/>
                <a:cs typeface="+mn-cs"/>
              </a:rPr>
              <a:t>Among the EU countries for which complete data are available, there were 23 where most foreign-born persons aged 15-74 years had been born in a non-EU country. Luxembourg, Slovakia, and Hungary were the 3 exceptions, where most foreign-born persons had been born in another EU country. The 3 Baltic countries - Latvia, Lithuania, and Estonia - along with Poland, had the highest shares of foreign-born persons from a non-EU country.</a:t>
            </a:r>
          </a:p>
          <a:p>
            <a:br>
              <a:rPr lang="en-US" dirty="0"/>
            </a:br>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19</a:t>
            </a:fld>
            <a:endParaRPr lang="uk-UA"/>
          </a:p>
        </p:txBody>
      </p:sp>
    </p:spTree>
    <p:extLst>
      <p:ext uri="{BB962C8B-B14F-4D97-AF65-F5344CB8AC3E}">
        <p14:creationId xmlns:p14="http://schemas.microsoft.com/office/powerpoint/2010/main" val="2809839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2</a:t>
            </a:fld>
            <a:endParaRPr lang="uk-UA"/>
          </a:p>
        </p:txBody>
      </p:sp>
    </p:spTree>
    <p:extLst>
      <p:ext uri="{BB962C8B-B14F-4D97-AF65-F5344CB8AC3E}">
        <p14:creationId xmlns:p14="http://schemas.microsoft.com/office/powerpoint/2010/main" val="1806995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3</a:t>
            </a:fld>
            <a:endParaRPr lang="uk-UA"/>
          </a:p>
        </p:txBody>
      </p:sp>
    </p:spTree>
    <p:extLst>
      <p:ext uri="{BB962C8B-B14F-4D97-AF65-F5344CB8AC3E}">
        <p14:creationId xmlns:p14="http://schemas.microsoft.com/office/powerpoint/2010/main" val="3602652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4</a:t>
            </a:fld>
            <a:endParaRPr lang="uk-UA"/>
          </a:p>
        </p:txBody>
      </p:sp>
    </p:spTree>
    <p:extLst>
      <p:ext uri="{BB962C8B-B14F-4D97-AF65-F5344CB8AC3E}">
        <p14:creationId xmlns:p14="http://schemas.microsoft.com/office/powerpoint/2010/main" val="102562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a:t>Нерівномірний</a:t>
            </a:r>
            <a:r>
              <a:rPr lang="uk-UA" baseline="0" dirty="0"/>
              <a:t> розподіл робочої сили в світі. </a:t>
            </a:r>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6</a:t>
            </a:fld>
            <a:endParaRPr lang="uk-UA"/>
          </a:p>
        </p:txBody>
      </p:sp>
    </p:spTree>
    <p:extLst>
      <p:ext uri="{BB962C8B-B14F-4D97-AF65-F5344CB8AC3E}">
        <p14:creationId xmlns:p14="http://schemas.microsoft.com/office/powerpoint/2010/main" val="460780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a:solidFill>
                  <a:schemeClr val="tx1"/>
                </a:solidFill>
                <a:effectLst/>
                <a:latin typeface="+mn-lt"/>
                <a:ea typeface="+mn-ea"/>
                <a:cs typeface="+mn-cs"/>
              </a:rPr>
              <a:t>This section looks at the age structure of the population. The analyses are provided for 3 separate age groups:</a:t>
            </a:r>
          </a:p>
          <a:p>
            <a:r>
              <a:rPr lang="en-US" sz="1200" b="0" i="0" kern="1200" dirty="0">
                <a:solidFill>
                  <a:schemeClr val="tx1"/>
                </a:solidFill>
                <a:effectLst/>
                <a:latin typeface="+mn-lt"/>
                <a:ea typeface="+mn-ea"/>
                <a:cs typeface="+mn-cs"/>
              </a:rPr>
              <a:t>15-29 years (referred to as youth);</a:t>
            </a:r>
          </a:p>
          <a:p>
            <a:r>
              <a:rPr lang="en-US" sz="1200" b="0" i="0" kern="1200" dirty="0">
                <a:solidFill>
                  <a:schemeClr val="tx1"/>
                </a:solidFill>
                <a:effectLst/>
                <a:latin typeface="+mn-lt"/>
                <a:ea typeface="+mn-ea"/>
                <a:cs typeface="+mn-cs"/>
              </a:rPr>
              <a:t>30-54 years;</a:t>
            </a:r>
          </a:p>
          <a:p>
            <a:r>
              <a:rPr lang="en-US" sz="1200" b="0" i="0" kern="1200" dirty="0">
                <a:solidFill>
                  <a:schemeClr val="tx1"/>
                </a:solidFill>
                <a:effectLst/>
                <a:latin typeface="+mn-lt"/>
                <a:ea typeface="+mn-ea"/>
                <a:cs typeface="+mn-cs"/>
              </a:rPr>
              <a:t>55-74 years.</a:t>
            </a:r>
          </a:p>
          <a:p>
            <a:r>
              <a:rPr lang="en-US" sz="1200" b="0" i="0" kern="1200" dirty="0">
                <a:solidFill>
                  <a:schemeClr val="tx1"/>
                </a:solidFill>
                <a:effectLst/>
                <a:latin typeface="+mn-lt"/>
                <a:ea typeface="+mn-ea"/>
                <a:cs typeface="+mn-cs"/>
              </a:rPr>
              <a:t>In 2023, the age structure of native-born persons with two native-born parents shows a majority in the 30-54 age group (44.0%), followed by the 55-74 age group (35.9%), and finally the youngest age group (20.1%). A similar pattern is observed for foreign-born people, though with a higher proportion in the 30-54 age group (56.1%), and lower proportions in the older (25.9%) and younger (18.0%) age groups.</a:t>
            </a:r>
          </a:p>
          <a:p>
            <a:r>
              <a:rPr lang="en-US" sz="1200" b="0" i="0" kern="1200" dirty="0">
                <a:solidFill>
                  <a:schemeClr val="tx1"/>
                </a:solidFill>
                <a:effectLst/>
                <a:latin typeface="+mn-lt"/>
                <a:ea typeface="+mn-ea"/>
                <a:cs typeface="+mn-cs"/>
              </a:rPr>
              <a:t>The other 2 subpopulations had a younger age structure, with the oldest age group being the smallest. However, for native-born persons with one foreign-born parent, the largest share is observed for those aged 30-54 (36.8%), while for native-born persons with two foreign-born parents, the youngest age group is the most numerous (42.3%).</a:t>
            </a:r>
          </a:p>
          <a:p>
            <a:r>
              <a:rPr lang="en-US" sz="1200" b="0" i="0" kern="1200" dirty="0">
                <a:solidFill>
                  <a:schemeClr val="tx1"/>
                </a:solidFill>
                <a:effectLst/>
                <a:latin typeface="+mn-lt"/>
                <a:ea typeface="+mn-ea"/>
                <a:cs typeface="+mn-cs"/>
              </a:rPr>
              <a:t>For a majority of EU countries, the share of young people in the total population in 2023 was lowest among foreign-born persons. Equally, the largest share of people aged 30-54 years in 2023 was observed for foreign-born persons in most EU countries.</a:t>
            </a:r>
          </a:p>
          <a:p>
            <a:r>
              <a:rPr lang="en-US" sz="1200" b="0" i="0" kern="1200" dirty="0">
                <a:solidFill>
                  <a:schemeClr val="tx1"/>
                </a:solidFill>
                <a:effectLst/>
                <a:latin typeface="+mn-lt"/>
                <a:ea typeface="+mn-ea"/>
                <a:cs typeface="+mn-cs"/>
              </a:rPr>
              <a:t>Looking at each migration status, the age structure for native-born persons with two native-born parents was relatively similar across all EU countries. Among the 3 other categories (among the EU countries with reliable data), the structures were much more varied in 2023. For example, for native-born persons with two foreign-born parents the shares ranged from:</a:t>
            </a:r>
          </a:p>
          <a:p>
            <a:r>
              <a:rPr lang="en-US" sz="1200" b="0" i="0" kern="1200" dirty="0">
                <a:solidFill>
                  <a:schemeClr val="tx1"/>
                </a:solidFill>
                <a:effectLst/>
                <a:latin typeface="+mn-lt"/>
                <a:ea typeface="+mn-ea"/>
                <a:cs typeface="+mn-cs"/>
              </a:rPr>
              <a:t>3.8% in Latvia to 90.7% in Cyprus for those aged 15-29 years;</a:t>
            </a:r>
          </a:p>
          <a:p>
            <a:r>
              <a:rPr lang="en-US" sz="1200" b="0" i="0" kern="1200" dirty="0">
                <a:solidFill>
                  <a:schemeClr val="tx1"/>
                </a:solidFill>
                <a:effectLst/>
                <a:latin typeface="+mn-lt"/>
                <a:ea typeface="+mn-ea"/>
                <a:cs typeface="+mn-cs"/>
              </a:rPr>
              <a:t>7.0% in Italy to 64.1% in Slovenia for those aged 30-54 years;</a:t>
            </a:r>
          </a:p>
          <a:p>
            <a:r>
              <a:rPr lang="en-US" sz="1200" b="0" i="0" kern="1200" dirty="0">
                <a:solidFill>
                  <a:schemeClr val="tx1"/>
                </a:solidFill>
                <a:effectLst/>
                <a:latin typeface="+mn-lt"/>
                <a:ea typeface="+mn-ea"/>
                <a:cs typeface="+mn-cs"/>
              </a:rPr>
              <a:t>1.7% in Spain to 88.3% in Poland for those aged 55-74 years.</a:t>
            </a:r>
          </a:p>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7</a:t>
            </a:fld>
            <a:endParaRPr lang="uk-UA"/>
          </a:p>
        </p:txBody>
      </p:sp>
    </p:spTree>
    <p:extLst>
      <p:ext uri="{BB962C8B-B14F-4D97-AF65-F5344CB8AC3E}">
        <p14:creationId xmlns:p14="http://schemas.microsoft.com/office/powerpoint/2010/main" val="1389849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8</a:t>
            </a:fld>
            <a:endParaRPr lang="uk-UA"/>
          </a:p>
        </p:txBody>
      </p:sp>
    </p:spTree>
    <p:extLst>
      <p:ext uri="{BB962C8B-B14F-4D97-AF65-F5344CB8AC3E}">
        <p14:creationId xmlns:p14="http://schemas.microsoft.com/office/powerpoint/2010/main" val="3418581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10</a:t>
            </a:fld>
            <a:endParaRPr lang="uk-UA"/>
          </a:p>
        </p:txBody>
      </p:sp>
    </p:spTree>
    <p:extLst>
      <p:ext uri="{BB962C8B-B14F-4D97-AF65-F5344CB8AC3E}">
        <p14:creationId xmlns:p14="http://schemas.microsoft.com/office/powerpoint/2010/main" val="2744727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a:solidFill>
                  <a:schemeClr val="tx1"/>
                </a:solidFill>
                <a:effectLst/>
                <a:latin typeface="+mn-lt"/>
                <a:ea typeface="+mn-ea"/>
                <a:cs typeface="+mn-cs"/>
              </a:rPr>
              <a:t>The interactive graph below displays the relationship between countries' populations, income levels and the number of refugees hosted in the country over time. The size of the bubble indicates the number of refugees, while the </a:t>
            </a:r>
            <a:r>
              <a:rPr lang="en-US" sz="1200" b="0" i="0" kern="1200" dirty="0" err="1">
                <a:solidFill>
                  <a:schemeClr val="tx1"/>
                </a:solidFill>
                <a:effectLst/>
                <a:latin typeface="+mn-lt"/>
                <a:ea typeface="+mn-ea"/>
                <a:cs typeface="+mn-cs"/>
              </a:rPr>
              <a:t>colour</a:t>
            </a:r>
            <a:r>
              <a:rPr lang="en-US" sz="1200" b="0" i="0" kern="1200" dirty="0">
                <a:solidFill>
                  <a:schemeClr val="tx1"/>
                </a:solidFill>
                <a:effectLst/>
                <a:latin typeface="+mn-lt"/>
                <a:ea typeface="+mn-ea"/>
                <a:cs typeface="+mn-cs"/>
              </a:rPr>
              <a:t> denotes the income-level.</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71 per cent of refugees are hosted in low- and middle-income countries</a:t>
            </a:r>
          </a:p>
          <a:p>
            <a:r>
              <a:rPr lang="en-US" sz="1200" b="0" i="0" kern="1200" dirty="0">
                <a:solidFill>
                  <a:schemeClr val="tx1"/>
                </a:solidFill>
                <a:effectLst/>
                <a:latin typeface="+mn-lt"/>
                <a:ea typeface="+mn-ea"/>
                <a:cs typeface="+mn-cs"/>
              </a:rPr>
              <a:t>The </a:t>
            </a:r>
            <a:r>
              <a:rPr lang="en-US" sz="1200" b="0" i="0" u="none" strike="noStrike" kern="1200" dirty="0">
                <a:solidFill>
                  <a:schemeClr val="tx1"/>
                </a:solidFill>
                <a:effectLst/>
                <a:latin typeface="+mn-lt"/>
                <a:ea typeface="+mn-ea"/>
                <a:cs typeface="+mn-cs"/>
                <a:hlinkClick r:id="rId3"/>
              </a:rPr>
              <a:t>Global Compact on Refugees</a:t>
            </a:r>
            <a:r>
              <a:rPr lang="en-US" sz="1200" b="0" i="0" kern="1200" dirty="0">
                <a:solidFill>
                  <a:schemeClr val="tx1"/>
                </a:solidFill>
                <a:effectLst/>
                <a:latin typeface="+mn-lt"/>
                <a:ea typeface="+mn-ea"/>
                <a:cs typeface="+mn-cs"/>
              </a:rPr>
              <a:t> emphasizes the importance of greater responsibility- and burden-sharing. Yet, when it comes to hosting refugees, the weight is not equally shared. The proportion of refugees hosted in low- and middle-income countries helps us to assess how the responsibility for hosting refugees is shared globally. The underlying classification of countries into low, middle and high income groups is based on </a:t>
            </a:r>
            <a:r>
              <a:rPr lang="en-US" sz="1200" b="0" i="0" u="none" strike="noStrike" kern="1200" dirty="0">
                <a:solidFill>
                  <a:schemeClr val="tx1"/>
                </a:solidFill>
                <a:effectLst/>
                <a:latin typeface="+mn-lt"/>
                <a:ea typeface="+mn-ea"/>
                <a:cs typeface="+mn-cs"/>
                <a:hlinkClick r:id="rId4"/>
              </a:rPr>
              <a:t>the World Bank's income groups</a:t>
            </a:r>
            <a:r>
              <a:rPr lang="en-US" sz="1200" b="0" i="0" kern="1200" dirty="0">
                <a:solidFill>
                  <a:schemeClr val="tx1"/>
                </a:solidFill>
                <a:effectLst/>
                <a:latin typeface="+mn-lt"/>
                <a:ea typeface="+mn-ea"/>
                <a:cs typeface="+mn-cs"/>
              </a:rPr>
              <a:t>, which are updated annually. The income levels of countries are determined by calculating the Gross National Income (GNI) per capita.</a:t>
            </a:r>
            <a:r>
              <a:rPr lang="en-US" sz="1200" b="0" i="0" u="none" strike="noStrike" kern="1200" baseline="30000" dirty="0">
                <a:solidFill>
                  <a:schemeClr val="tx1"/>
                </a:solidFill>
                <a:effectLst/>
                <a:latin typeface="+mn-lt"/>
                <a:ea typeface="+mn-ea"/>
                <a:cs typeface="+mn-cs"/>
                <a:hlinkClick r:id="rId5"/>
              </a:rPr>
              <a:t>1</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Figure 1 shows that at mid-2024, 71 per cent of refugees are hosted in upper-middle-income countries (37 per cent), lower-middle-income countries (17 per cent) and low-income countries (18 per cent). As an alternative measure, 22 per cent were hosted in the least developed countries. </a:t>
            </a:r>
            <a:r>
              <a:rPr lang="en-US" sz="1200" b="0" i="0" u="none" strike="noStrike" kern="1200" baseline="30000" dirty="0">
                <a:solidFill>
                  <a:schemeClr val="tx1"/>
                </a:solidFill>
                <a:effectLst/>
                <a:latin typeface="+mn-lt"/>
                <a:ea typeface="+mn-ea"/>
                <a:cs typeface="+mn-cs"/>
                <a:hlinkClick r:id="rId6"/>
              </a:rPr>
              <a:t>2</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There are marked changes in the distribution of refugees according to their host countries' income level over time. One of the prominent changes relates to a sharp increase in the share of refugees hosted in upper-middle-income countries since 2009, increasing from 7 per cent in 2009 to 37 per cent by mid-2024. Upper-middle-income countries, such as </a:t>
            </a:r>
            <a:r>
              <a:rPr lang="en-US" sz="1200" b="0" i="0" kern="1200" dirty="0" err="1">
                <a:solidFill>
                  <a:schemeClr val="tx1"/>
                </a:solidFill>
                <a:effectLst/>
                <a:latin typeface="+mn-lt"/>
                <a:ea typeface="+mn-ea"/>
                <a:cs typeface="+mn-cs"/>
              </a:rPr>
              <a:t>Türkiye</a:t>
            </a:r>
            <a:r>
              <a:rPr lang="en-US" sz="1200" b="0" i="0" kern="1200" dirty="0">
                <a:solidFill>
                  <a:schemeClr val="tx1"/>
                </a:solidFill>
                <a:effectLst/>
                <a:latin typeface="+mn-lt"/>
                <a:ea typeface="+mn-ea"/>
                <a:cs typeface="+mn-cs"/>
              </a:rPr>
              <a:t>, Lebanon and Jordan, provided asylum to millions of Syrian refugees, while countries such as Colombia, Peru and Ecuador received a high number of Venezuelans. There was a </a:t>
            </a:r>
            <a:r>
              <a:rPr lang="en-US" sz="1200" b="0" i="0" kern="1200" dirty="0" err="1">
                <a:solidFill>
                  <a:schemeClr val="tx1"/>
                </a:solidFill>
                <a:effectLst/>
                <a:latin typeface="+mn-lt"/>
                <a:ea typeface="+mn-ea"/>
                <a:cs typeface="+mn-cs"/>
              </a:rPr>
              <a:t>markable</a:t>
            </a:r>
            <a:r>
              <a:rPr lang="en-US" sz="1200" b="0" i="0" kern="1200" dirty="0">
                <a:solidFill>
                  <a:schemeClr val="tx1"/>
                </a:solidFill>
                <a:effectLst/>
                <a:latin typeface="+mn-lt"/>
                <a:ea typeface="+mn-ea"/>
                <a:cs typeface="+mn-cs"/>
              </a:rPr>
              <a:t> increase between 2023 and 2024 as the Islamic Republic of Iran, which hosts nearly 3.8 million refugees, was reclassified by the World Bank as upper-middle-income.</a:t>
            </a:r>
          </a:p>
          <a:p>
            <a:r>
              <a:rPr lang="en-US" sz="1200" b="0" i="0" kern="1200" dirty="0">
                <a:solidFill>
                  <a:schemeClr val="tx1"/>
                </a:solidFill>
                <a:effectLst/>
                <a:latin typeface="+mn-lt"/>
                <a:ea typeface="+mn-ea"/>
                <a:cs typeface="+mn-cs"/>
              </a:rPr>
              <a:t>The share of refugees hosted by low-income countries has also decreased in comparison to the early 1990s (51 per cent in 1990, compared with 18 per cent by mid-2024). This can be largely attributed to the economic development of large hosting countries within the group, which were re-classified as lower-middle-income during this period, such as Pakistan. High-income countries have hosted between 17 and 29 per cent of refugees during the same years, with a notable increase since 2022 due primarily to the numbers of Ukrainian refugees hosted in high-income, mainly European countries.</a:t>
            </a:r>
          </a:p>
          <a:p>
            <a:r>
              <a:rPr lang="en-US" sz="1200" b="0" i="0" kern="1200" dirty="0">
                <a:solidFill>
                  <a:schemeClr val="tx1"/>
                </a:solidFill>
                <a:effectLst/>
                <a:latin typeface="+mn-lt"/>
                <a:ea typeface="+mn-ea"/>
                <a:cs typeface="+mn-cs"/>
              </a:rPr>
              <a:t>Low-income countries host a disproportionately large share of the global refugee population, both in terms of their population size and the resources available to them. These countries, represent 9 per cent of the global population</a:t>
            </a:r>
            <a:r>
              <a:rPr lang="en-US" sz="1200" b="0" i="0" u="none" strike="noStrike" kern="1200" baseline="30000" dirty="0">
                <a:solidFill>
                  <a:schemeClr val="tx1"/>
                </a:solidFill>
                <a:effectLst/>
                <a:latin typeface="+mn-lt"/>
                <a:ea typeface="+mn-ea"/>
                <a:cs typeface="+mn-cs"/>
                <a:hlinkClick r:id="rId7"/>
              </a:rPr>
              <a:t>3</a:t>
            </a:r>
            <a:r>
              <a:rPr lang="en-US" sz="1200" b="0" i="0" kern="1200" dirty="0">
                <a:solidFill>
                  <a:schemeClr val="tx1"/>
                </a:solidFill>
                <a:effectLst/>
                <a:latin typeface="+mn-lt"/>
                <a:ea typeface="+mn-ea"/>
                <a:cs typeface="+mn-cs"/>
              </a:rPr>
              <a:t> and only 0.6 per cent of the global gross domestic product,</a:t>
            </a:r>
            <a:r>
              <a:rPr lang="en-US" sz="1200" b="0" i="0" u="none" strike="noStrike" kern="1200" baseline="30000" dirty="0">
                <a:solidFill>
                  <a:schemeClr val="tx1"/>
                </a:solidFill>
                <a:effectLst/>
                <a:latin typeface="+mn-lt"/>
                <a:ea typeface="+mn-ea"/>
                <a:cs typeface="+mn-cs"/>
                <a:hlinkClick r:id="rId8"/>
              </a:rPr>
              <a:t>4</a:t>
            </a:r>
            <a:r>
              <a:rPr lang="en-US" sz="1200" b="0" i="0" kern="1200" dirty="0">
                <a:solidFill>
                  <a:schemeClr val="tx1"/>
                </a:solidFill>
                <a:effectLst/>
                <a:latin typeface="+mn-lt"/>
                <a:ea typeface="+mn-ea"/>
                <a:cs typeface="+mn-cs"/>
              </a:rPr>
              <a:t> yet host 18 per cent of refugees. This includes very large refugee populations in Uganda, Sudan, Ethiopia, Chad and the Democratic Republic of the Congo. High-income countries, which account for nearly two-thirds of the global wealth, hosted 29 per cent of refugees at mid-2024.</a:t>
            </a:r>
          </a:p>
          <a:p>
            <a:endParaRPr lang="uk-UA" dirty="0"/>
          </a:p>
        </p:txBody>
      </p:sp>
      <p:sp>
        <p:nvSpPr>
          <p:cNvPr id="4" name="Номер слайда 3"/>
          <p:cNvSpPr>
            <a:spLocks noGrp="1"/>
          </p:cNvSpPr>
          <p:nvPr>
            <p:ph type="sldNum" sz="quarter" idx="10"/>
          </p:nvPr>
        </p:nvSpPr>
        <p:spPr/>
        <p:txBody>
          <a:bodyPr/>
          <a:lstStyle/>
          <a:p>
            <a:fld id="{EF85A392-6E94-4F57-9F74-0323B6B46DC5}" type="slidenum">
              <a:rPr lang="uk-UA" smtClean="0"/>
              <a:t>11</a:t>
            </a:fld>
            <a:endParaRPr lang="uk-UA"/>
          </a:p>
        </p:txBody>
      </p:sp>
    </p:spTree>
    <p:extLst>
      <p:ext uri="{BB962C8B-B14F-4D97-AF65-F5344CB8AC3E}">
        <p14:creationId xmlns:p14="http://schemas.microsoft.com/office/powerpoint/2010/main" val="1907389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p:cNvSpPr>
            <a:spLocks noGrp="1"/>
          </p:cNvSpPr>
          <p:nvPr>
            <p:ph type="dt" sz="half" idx="10"/>
          </p:nvPr>
        </p:nvSpPr>
        <p:spPr/>
        <p:txBody>
          <a:bodyPr/>
          <a:lstStyle/>
          <a:p>
            <a:fld id="{951D36D8-E4C7-41AA-90E2-C8161BAB98C4}" type="datetimeFigureOut">
              <a:rPr lang="uk-UA" smtClean="0"/>
              <a:t>04.02.2026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3798814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951D36D8-E4C7-41AA-90E2-C8161BAB98C4}" type="datetimeFigureOut">
              <a:rPr lang="uk-UA" smtClean="0"/>
              <a:t>04.02.2026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4283259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951D36D8-E4C7-41AA-90E2-C8161BAB98C4}" type="datetimeFigureOut">
              <a:rPr lang="uk-UA" smtClean="0"/>
              <a:t>04.02.2026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1267693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951D36D8-E4C7-41AA-90E2-C8161BAB98C4}" type="datetimeFigureOut">
              <a:rPr lang="uk-UA" smtClean="0"/>
              <a:t>04.02.2026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4130907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51D36D8-E4C7-41AA-90E2-C8161BAB98C4}" type="datetimeFigureOut">
              <a:rPr lang="uk-UA" smtClean="0"/>
              <a:t>04.02.2026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1969653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p:cNvSpPr>
            <a:spLocks noGrp="1"/>
          </p:cNvSpPr>
          <p:nvPr>
            <p:ph type="dt" sz="half" idx="10"/>
          </p:nvPr>
        </p:nvSpPr>
        <p:spPr/>
        <p:txBody>
          <a:bodyPr/>
          <a:lstStyle/>
          <a:p>
            <a:fld id="{951D36D8-E4C7-41AA-90E2-C8161BAB98C4}" type="datetimeFigureOut">
              <a:rPr lang="uk-UA" smtClean="0"/>
              <a:t>04.02.2026</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324486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p:cNvSpPr>
            <a:spLocks noGrp="1"/>
          </p:cNvSpPr>
          <p:nvPr>
            <p:ph type="dt" sz="half" idx="10"/>
          </p:nvPr>
        </p:nvSpPr>
        <p:spPr/>
        <p:txBody>
          <a:bodyPr/>
          <a:lstStyle/>
          <a:p>
            <a:fld id="{951D36D8-E4C7-41AA-90E2-C8161BAB98C4}" type="datetimeFigureOut">
              <a:rPr lang="uk-UA" smtClean="0"/>
              <a:t>04.02.2026</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427947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Дата 2"/>
          <p:cNvSpPr>
            <a:spLocks noGrp="1"/>
          </p:cNvSpPr>
          <p:nvPr>
            <p:ph type="dt" sz="half" idx="10"/>
          </p:nvPr>
        </p:nvSpPr>
        <p:spPr/>
        <p:txBody>
          <a:bodyPr/>
          <a:lstStyle/>
          <a:p>
            <a:fld id="{951D36D8-E4C7-41AA-90E2-C8161BAB98C4}" type="datetimeFigureOut">
              <a:rPr lang="uk-UA" smtClean="0"/>
              <a:t>04.02.2026</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2903982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51D36D8-E4C7-41AA-90E2-C8161BAB98C4}" type="datetimeFigureOut">
              <a:rPr lang="uk-UA" smtClean="0"/>
              <a:t>04.02.2026</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4192251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951D36D8-E4C7-41AA-90E2-C8161BAB98C4}" type="datetimeFigureOut">
              <a:rPr lang="uk-UA" smtClean="0"/>
              <a:t>04.02.2026</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2940964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951D36D8-E4C7-41AA-90E2-C8161BAB98C4}" type="datetimeFigureOut">
              <a:rPr lang="uk-UA" smtClean="0"/>
              <a:t>04.02.2026</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EF835491-77A9-4224-86F5-74928B983E64}" type="slidenum">
              <a:rPr lang="uk-UA" smtClean="0"/>
              <a:t>‹№›</a:t>
            </a:fld>
            <a:endParaRPr lang="uk-UA"/>
          </a:p>
        </p:txBody>
      </p:sp>
    </p:spTree>
    <p:extLst>
      <p:ext uri="{BB962C8B-B14F-4D97-AF65-F5344CB8AC3E}">
        <p14:creationId xmlns:p14="http://schemas.microsoft.com/office/powerpoint/2010/main" val="2182790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1D36D8-E4C7-41AA-90E2-C8161BAB98C4}" type="datetimeFigureOut">
              <a:rPr lang="uk-UA" smtClean="0"/>
              <a:t>04.02.2026</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835491-77A9-4224-86F5-74928B983E64}" type="slidenum">
              <a:rPr lang="uk-UA" smtClean="0"/>
              <a:t>‹№›</a:t>
            </a:fld>
            <a:endParaRPr lang="uk-UA"/>
          </a:p>
        </p:txBody>
      </p:sp>
    </p:spTree>
    <p:extLst>
      <p:ext uri="{BB962C8B-B14F-4D97-AF65-F5344CB8AC3E}">
        <p14:creationId xmlns:p14="http://schemas.microsoft.com/office/powerpoint/2010/main" val="1988766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7" name="Прямая соединительная линия 6"/>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4"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859937" y="1715663"/>
            <a:ext cx="11037454" cy="3277820"/>
          </a:xfrm>
          <a:prstGeom prst="rect">
            <a:avLst/>
          </a:prstGeom>
        </p:spPr>
        <p:txBody>
          <a:bodyPr wrap="square">
            <a:spAutoFit/>
          </a:bodyPr>
          <a:lstStyle/>
          <a:p>
            <a:pPr algn="ctr"/>
            <a:r>
              <a:rPr lang="uk-UA" sz="3000" b="1" dirty="0">
                <a:solidFill>
                  <a:srgbClr val="224A98"/>
                </a:solidFill>
              </a:rPr>
              <a:t>ВСТУП ДО КУРСУ: ОСНОВНІ ПОНЯТТЯ, МЕТА ТА ЗАВДАННЯ ДИСЦИПЛІНИ</a:t>
            </a:r>
          </a:p>
          <a:p>
            <a:pPr algn="just"/>
            <a:endParaRPr lang="uk-UA" sz="3000" b="1" dirty="0">
              <a:solidFill>
                <a:srgbClr val="224A98"/>
              </a:solidFill>
            </a:endParaRPr>
          </a:p>
          <a:p>
            <a:pPr algn="just">
              <a:lnSpc>
                <a:spcPct val="150000"/>
              </a:lnSpc>
              <a:buFont typeface="+mj-lt"/>
              <a:buAutoNum type="arabicPeriod"/>
            </a:pPr>
            <a:r>
              <a:rPr lang="uk-UA" sz="2600" dirty="0" err="1">
                <a:solidFill>
                  <a:srgbClr val="224A98"/>
                </a:solidFill>
              </a:rPr>
              <a:t>Понятійно</a:t>
            </a:r>
            <a:r>
              <a:rPr lang="uk-UA" sz="2600" dirty="0">
                <a:solidFill>
                  <a:srgbClr val="224A98"/>
                </a:solidFill>
              </a:rPr>
              <a:t>-категоріальний апарат дисципліни</a:t>
            </a:r>
          </a:p>
          <a:p>
            <a:pPr algn="just">
              <a:lnSpc>
                <a:spcPct val="150000"/>
              </a:lnSpc>
              <a:buFont typeface="+mj-lt"/>
              <a:buAutoNum type="arabicPeriod"/>
            </a:pPr>
            <a:r>
              <a:rPr lang="uk-UA" sz="2600" dirty="0">
                <a:solidFill>
                  <a:srgbClr val="224A98"/>
                </a:solidFill>
              </a:rPr>
              <a:t>Мета та завдання курсу</a:t>
            </a:r>
          </a:p>
          <a:p>
            <a:pPr algn="just">
              <a:lnSpc>
                <a:spcPct val="150000"/>
              </a:lnSpc>
              <a:buFont typeface="+mj-lt"/>
              <a:buAutoNum type="arabicPeriod"/>
            </a:pPr>
            <a:r>
              <a:rPr lang="uk-UA" sz="2600" dirty="0">
                <a:solidFill>
                  <a:srgbClr val="224A98"/>
                </a:solidFill>
              </a:rPr>
              <a:t>Сучасні виклики у сфері безпеки та актуальність управлінських підходів</a:t>
            </a:r>
          </a:p>
        </p:txBody>
      </p:sp>
    </p:spTree>
    <p:extLst>
      <p:ext uri="{BB962C8B-B14F-4D97-AF65-F5344CB8AC3E}">
        <p14:creationId xmlns:p14="http://schemas.microsoft.com/office/powerpoint/2010/main" val="4223371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p:cNvSpPr>
            <a:spLocks noChangeArrowheads="1"/>
          </p:cNvSpPr>
          <p:nvPr/>
        </p:nvSpPr>
        <p:spPr bwMode="auto">
          <a:xfrm>
            <a:off x="4635500" y="3825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uk-UA" altLang="uk-UA" sz="1800" b="0" i="0" u="none" strike="noStrike" cap="none" normalizeH="0" baseline="0">
                <a:ln>
                  <a:noFill/>
                </a:ln>
                <a:solidFill>
                  <a:schemeClr val="tx1"/>
                </a:solidFill>
                <a:effectLst/>
                <a:latin typeface="Arial" panose="020B0604020202020204" pitchFamily="34" charset="0"/>
              </a:rPr>
            </a:br>
            <a:endParaRPr kumimoji="0" lang="uk-UA" altLang="uk-UA" sz="1800" b="0" i="0" u="none" strike="noStrike" cap="none" normalizeH="0" baseline="0">
              <a:ln>
                <a:noFill/>
              </a:ln>
              <a:solidFill>
                <a:schemeClr val="tx1"/>
              </a:solidFill>
              <a:effectLst/>
              <a:latin typeface="Arial" panose="020B0604020202020204" pitchFamily="34" charset="0"/>
            </a:endParaRPr>
          </a:p>
        </p:txBody>
      </p:sp>
      <p:pic>
        <p:nvPicPr>
          <p:cNvPr id="25" name="Рисунок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27" name="Прямая соединительная линия 26"/>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28"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766618" y="1037376"/>
            <a:ext cx="10921744" cy="1477328"/>
          </a:xfrm>
          <a:prstGeom prst="rect">
            <a:avLst/>
          </a:prstGeom>
        </p:spPr>
        <p:txBody>
          <a:bodyPr wrap="square">
            <a:spAutoFit/>
          </a:bodyPr>
          <a:lstStyle/>
          <a:p>
            <a:pPr algn="just">
              <a:lnSpc>
                <a:spcPct val="150000"/>
              </a:lnSpc>
            </a:pPr>
            <a:r>
              <a:rPr lang="uk-UA" sz="2000" b="1" dirty="0" err="1">
                <a:solidFill>
                  <a:srgbClr val="224A98"/>
                </a:solidFill>
                <a:latin typeface="Arial" panose="020B0604020202020204" pitchFamily="34" charset="0"/>
                <a:cs typeface="Arial" panose="020B0604020202020204" pitchFamily="34" charset="0"/>
              </a:rPr>
              <a:t>Безпекова</a:t>
            </a:r>
            <a:r>
              <a:rPr lang="uk-UA" sz="2000" b="1" dirty="0">
                <a:solidFill>
                  <a:srgbClr val="224A98"/>
                </a:solidFill>
                <a:latin typeface="Arial" panose="020B0604020202020204" pitchFamily="34" charset="0"/>
                <a:cs typeface="Arial" panose="020B0604020202020204" pitchFamily="34" charset="0"/>
              </a:rPr>
              <a:t> сфера</a:t>
            </a:r>
            <a:r>
              <a:rPr lang="uk-UA" sz="2000" dirty="0">
                <a:solidFill>
                  <a:srgbClr val="224A98"/>
                </a:solidFill>
                <a:latin typeface="Arial" panose="020B0604020202020204" pitchFamily="34" charset="0"/>
                <a:cs typeface="Arial" panose="020B0604020202020204" pitchFamily="34" charset="0"/>
              </a:rPr>
              <a:t> – це комплекс державних, громадських та приватних інституцій, що займаються попередженням загроз, управлінням кризами та забезпеченням стабільності в різних сферах життєдіяльності.</a:t>
            </a:r>
          </a:p>
        </p:txBody>
      </p:sp>
      <p:sp>
        <p:nvSpPr>
          <p:cNvPr id="8" name="Прямоугольник 7"/>
          <p:cNvSpPr/>
          <p:nvPr/>
        </p:nvSpPr>
        <p:spPr>
          <a:xfrm>
            <a:off x="4326982" y="4421280"/>
            <a:ext cx="7361380" cy="1323439"/>
          </a:xfrm>
          <a:prstGeom prst="rect">
            <a:avLst/>
          </a:prstGeom>
        </p:spPr>
        <p:txBody>
          <a:bodyPr wrap="square">
            <a:spAutoFit/>
          </a:bodyPr>
          <a:lstStyle/>
          <a:p>
            <a:r>
              <a:rPr lang="ru-RU" sz="2000" b="1" dirty="0" err="1">
                <a:solidFill>
                  <a:srgbClr val="224A98"/>
                </a:solidFill>
                <a:latin typeface="Arial" panose="020B0604020202020204" pitchFamily="34" charset="0"/>
                <a:cs typeface="Arial" panose="020B0604020202020204" pitchFamily="34" charset="0"/>
              </a:rPr>
              <a:t>Питання</a:t>
            </a:r>
            <a:r>
              <a:rPr lang="ru-RU" sz="2000" b="1" dirty="0">
                <a:solidFill>
                  <a:srgbClr val="224A98"/>
                </a:solidFill>
                <a:latin typeface="Arial" panose="020B0604020202020204" pitchFamily="34" charset="0"/>
                <a:cs typeface="Arial" panose="020B0604020202020204" pitchFamily="34" charset="0"/>
              </a:rPr>
              <a:t> для </a:t>
            </a:r>
            <a:r>
              <a:rPr lang="ru-RU" sz="2000" b="1" dirty="0" err="1">
                <a:solidFill>
                  <a:srgbClr val="224A98"/>
                </a:solidFill>
                <a:latin typeface="Arial" panose="020B0604020202020204" pitchFamily="34" charset="0"/>
                <a:cs typeface="Arial" panose="020B0604020202020204" pitchFamily="34" charset="0"/>
              </a:rPr>
              <a:t>обговорення</a:t>
            </a:r>
            <a:r>
              <a:rPr lang="ru-RU" sz="2000" b="1" dirty="0">
                <a:solidFill>
                  <a:srgbClr val="224A98"/>
                </a:solidFill>
                <a:latin typeface="Arial" panose="020B0604020202020204" pitchFamily="34" charset="0"/>
                <a:cs typeface="Arial" panose="020B0604020202020204" pitchFamily="34" charset="0"/>
              </a:rPr>
              <a:t>:</a:t>
            </a:r>
            <a:endParaRPr lang="ru-RU" sz="2000" dirty="0">
              <a:solidFill>
                <a:srgbClr val="224A98"/>
              </a:solidFill>
              <a:latin typeface="Arial" panose="020B0604020202020204" pitchFamily="34" charset="0"/>
              <a:cs typeface="Arial" panose="020B0604020202020204" pitchFamily="34" charset="0"/>
            </a:endParaRPr>
          </a:p>
          <a:p>
            <a:pPr>
              <a:buFont typeface="+mj-lt"/>
              <a:buAutoNum type="arabicPeriod"/>
            </a:pPr>
            <a:r>
              <a:rPr lang="ru-RU" sz="2000" dirty="0" err="1">
                <a:solidFill>
                  <a:srgbClr val="224A98"/>
                </a:solidFill>
                <a:latin typeface="Arial" panose="020B0604020202020204" pitchFamily="34" charset="0"/>
                <a:cs typeface="Arial" panose="020B0604020202020204" pitchFamily="34" charset="0"/>
              </a:rPr>
              <a:t>Які</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суб’єкти</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входять</a:t>
            </a:r>
            <a:r>
              <a:rPr lang="ru-RU" sz="2000" dirty="0">
                <a:solidFill>
                  <a:srgbClr val="224A98"/>
                </a:solidFill>
                <a:latin typeface="Arial" panose="020B0604020202020204" pitchFamily="34" charset="0"/>
                <a:cs typeface="Arial" panose="020B0604020202020204" pitchFamily="34" charset="0"/>
              </a:rPr>
              <a:t> до </a:t>
            </a:r>
            <a:r>
              <a:rPr lang="ru-RU" sz="2000" dirty="0" err="1">
                <a:solidFill>
                  <a:srgbClr val="224A98"/>
                </a:solidFill>
                <a:latin typeface="Arial" panose="020B0604020202020204" pitchFamily="34" charset="0"/>
                <a:cs typeface="Arial" panose="020B0604020202020204" pitchFamily="34" charset="0"/>
              </a:rPr>
              <a:t>безпекової</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сфери</a:t>
            </a:r>
            <a:r>
              <a:rPr lang="ru-RU" sz="2000" dirty="0">
                <a:solidFill>
                  <a:srgbClr val="224A98"/>
                </a:solidFill>
                <a:latin typeface="Arial" panose="020B0604020202020204" pitchFamily="34" charset="0"/>
                <a:cs typeface="Arial" panose="020B0604020202020204" pitchFamily="34" charset="0"/>
              </a:rPr>
              <a:t> в </a:t>
            </a:r>
            <a:r>
              <a:rPr lang="ru-RU" sz="2000" dirty="0" err="1">
                <a:solidFill>
                  <a:srgbClr val="224A98"/>
                </a:solidFill>
                <a:latin typeface="Arial" panose="020B0604020202020204" pitchFamily="34" charset="0"/>
                <a:cs typeface="Arial" panose="020B0604020202020204" pitchFamily="34" charset="0"/>
              </a:rPr>
              <a:t>Україні</a:t>
            </a:r>
            <a:r>
              <a:rPr lang="ru-RU" sz="2000" dirty="0">
                <a:solidFill>
                  <a:srgbClr val="224A98"/>
                </a:solidFill>
                <a:latin typeface="Arial" panose="020B0604020202020204" pitchFamily="34" charset="0"/>
                <a:cs typeface="Arial" panose="020B0604020202020204" pitchFamily="34" charset="0"/>
              </a:rPr>
              <a:t>?</a:t>
            </a:r>
          </a:p>
          <a:p>
            <a:pPr>
              <a:buFont typeface="+mj-lt"/>
              <a:buAutoNum type="arabicPeriod"/>
            </a:pPr>
            <a:r>
              <a:rPr lang="ru-RU" sz="2000" dirty="0">
                <a:solidFill>
                  <a:srgbClr val="224A98"/>
                </a:solidFill>
                <a:latin typeface="Arial" panose="020B0604020202020204" pitchFamily="34" charset="0"/>
                <a:cs typeface="Arial" panose="020B0604020202020204" pitchFamily="34" charset="0"/>
              </a:rPr>
              <a:t>Як </a:t>
            </a:r>
            <a:r>
              <a:rPr lang="ru-RU" sz="2000" dirty="0" err="1">
                <a:solidFill>
                  <a:srgbClr val="224A98"/>
                </a:solidFill>
                <a:latin typeface="Arial" panose="020B0604020202020204" pitchFamily="34" charset="0"/>
                <a:cs typeface="Arial" panose="020B0604020202020204" pitchFamily="34" charset="0"/>
              </a:rPr>
              <a:t>громадські</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організації</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можуть</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впливати</a:t>
            </a:r>
            <a:r>
              <a:rPr lang="ru-RU" sz="2000" dirty="0">
                <a:solidFill>
                  <a:srgbClr val="224A98"/>
                </a:solidFill>
                <a:latin typeface="Arial" panose="020B0604020202020204" pitchFamily="34" charset="0"/>
                <a:cs typeface="Arial" panose="020B0604020202020204" pitchFamily="34" charset="0"/>
              </a:rPr>
              <a:t> на </a:t>
            </a:r>
            <a:r>
              <a:rPr lang="ru-RU" sz="2000" dirty="0" err="1">
                <a:solidFill>
                  <a:srgbClr val="224A98"/>
                </a:solidFill>
                <a:latin typeface="Arial" panose="020B0604020202020204" pitchFamily="34" charset="0"/>
                <a:cs typeface="Arial" panose="020B0604020202020204" pitchFamily="34" charset="0"/>
              </a:rPr>
              <a:t>безпеку</a:t>
            </a:r>
            <a:r>
              <a:rPr lang="ru-RU" sz="2000" dirty="0">
                <a:solidFill>
                  <a:srgbClr val="224A98"/>
                </a:solidFill>
                <a:latin typeface="Arial" panose="020B0604020202020204" pitchFamily="34" charset="0"/>
                <a:cs typeface="Arial" panose="020B0604020202020204" pitchFamily="34" charset="0"/>
              </a:rPr>
              <a:t>?</a:t>
            </a:r>
          </a:p>
          <a:p>
            <a:pPr>
              <a:buFont typeface="+mj-lt"/>
              <a:buAutoNum type="arabicPeriod"/>
            </a:pPr>
            <a:r>
              <a:rPr lang="ru-RU" sz="2000" dirty="0" err="1">
                <a:solidFill>
                  <a:srgbClr val="224A98"/>
                </a:solidFill>
                <a:latin typeface="Arial" panose="020B0604020202020204" pitchFamily="34" charset="0"/>
                <a:cs typeface="Arial" panose="020B0604020202020204" pitchFamily="34" charset="0"/>
              </a:rPr>
              <a:t>Які</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сучасні</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виклики</a:t>
            </a:r>
            <a:r>
              <a:rPr lang="ru-RU" sz="2000" dirty="0">
                <a:solidFill>
                  <a:srgbClr val="224A98"/>
                </a:solidFill>
                <a:latin typeface="Arial" panose="020B0604020202020204" pitchFamily="34" charset="0"/>
                <a:cs typeface="Arial" panose="020B0604020202020204" pitchFamily="34" charset="0"/>
              </a:rPr>
              <a:t> стоять перед </a:t>
            </a:r>
            <a:r>
              <a:rPr lang="ru-RU" sz="2000" dirty="0" err="1">
                <a:solidFill>
                  <a:srgbClr val="224A98"/>
                </a:solidFill>
                <a:latin typeface="Arial" panose="020B0604020202020204" pitchFamily="34" charset="0"/>
                <a:cs typeface="Arial" panose="020B0604020202020204" pitchFamily="34" charset="0"/>
              </a:rPr>
              <a:t>безпековою</a:t>
            </a:r>
            <a:r>
              <a:rPr lang="ru-RU" sz="2000" dirty="0">
                <a:solidFill>
                  <a:srgbClr val="224A98"/>
                </a:solidFill>
                <a:latin typeface="Arial" panose="020B0604020202020204" pitchFamily="34" charset="0"/>
                <a:cs typeface="Arial" panose="020B0604020202020204" pitchFamily="34" charset="0"/>
              </a:rPr>
              <a:t> сферою?</a:t>
            </a:r>
          </a:p>
        </p:txBody>
      </p:sp>
      <p:pic>
        <p:nvPicPr>
          <p:cNvPr id="30" name="Picture 3" descr="В Олександрії відбудуться громадські обговорення питання тарифів на тепло -  Гречка - Новини Кропивницький"/>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6761" y="4071036"/>
            <a:ext cx="3037786" cy="202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938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4" name="Прямая соединительная линия 13"/>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5"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61818" y="742238"/>
            <a:ext cx="11392800" cy="5170646"/>
          </a:xfrm>
          <a:prstGeom prst="rect">
            <a:avLst/>
          </a:prstGeom>
        </p:spPr>
        <p:txBody>
          <a:bodyPr wrap="square">
            <a:spAutoFit/>
          </a:bodyPr>
          <a:lstStyle/>
          <a:p>
            <a:pPr algn="ctr"/>
            <a:r>
              <a:rPr lang="uk-UA" sz="2400" b="1" dirty="0">
                <a:solidFill>
                  <a:srgbClr val="224A98"/>
                </a:solidFill>
              </a:rPr>
              <a:t>Взаємозв’язок управління, стратегічного планування та безпеки</a:t>
            </a:r>
          </a:p>
          <a:p>
            <a:pPr algn="just"/>
            <a:endParaRPr lang="uk-UA" b="1" dirty="0">
              <a:solidFill>
                <a:srgbClr val="224A98"/>
              </a:solidFill>
            </a:endParaRPr>
          </a:p>
          <a:p>
            <a:pPr algn="just"/>
            <a:r>
              <a:rPr lang="uk-UA" b="1" dirty="0">
                <a:solidFill>
                  <a:srgbClr val="224A98"/>
                </a:solidFill>
              </a:rPr>
              <a:t>1. Управління як основа процесу</a:t>
            </a:r>
            <a:endParaRPr lang="uk-UA" dirty="0">
              <a:solidFill>
                <a:srgbClr val="224A98"/>
              </a:solidFill>
            </a:endParaRPr>
          </a:p>
          <a:p>
            <a:pPr marL="285750" indent="-285750" algn="just">
              <a:buFont typeface="Wingdings" panose="05000000000000000000" pitchFamily="2" charset="2"/>
              <a:buChar char="ü"/>
            </a:pPr>
            <a:r>
              <a:rPr lang="uk-UA" dirty="0">
                <a:solidFill>
                  <a:srgbClr val="224A98"/>
                </a:solidFill>
              </a:rPr>
              <a:t>управління – це система прийняття рішень, розподілу ресурсів та контролю за виконанням завдань.</a:t>
            </a:r>
          </a:p>
          <a:p>
            <a:pPr marL="285750" indent="-285750" algn="just">
              <a:buFont typeface="Wingdings" panose="05000000000000000000" pitchFamily="2" charset="2"/>
              <a:buChar char="ü"/>
            </a:pPr>
            <a:r>
              <a:rPr lang="uk-UA" dirty="0">
                <a:solidFill>
                  <a:srgbClr val="224A98"/>
                </a:solidFill>
              </a:rPr>
              <a:t>у сфері безпеки управління координує заходи для зниження ризиків і реагування на загрози.</a:t>
            </a:r>
          </a:p>
          <a:p>
            <a:pPr marL="285750" indent="-285750" algn="just">
              <a:buFont typeface="Wingdings" panose="05000000000000000000" pitchFamily="2" charset="2"/>
              <a:buChar char="ü"/>
            </a:pPr>
            <a:r>
              <a:rPr lang="uk-UA" dirty="0">
                <a:solidFill>
                  <a:srgbClr val="224A98"/>
                </a:solidFill>
              </a:rPr>
              <a:t>без ефективного управління будь-які </a:t>
            </a:r>
            <a:r>
              <a:rPr lang="uk-UA" dirty="0" err="1">
                <a:solidFill>
                  <a:srgbClr val="224A98"/>
                </a:solidFill>
              </a:rPr>
              <a:t>безпекові</a:t>
            </a:r>
            <a:r>
              <a:rPr lang="uk-UA" dirty="0">
                <a:solidFill>
                  <a:srgbClr val="224A98"/>
                </a:solidFill>
              </a:rPr>
              <a:t> заходи будуть хаотичними та неефективними.</a:t>
            </a:r>
          </a:p>
          <a:p>
            <a:pPr algn="just"/>
            <a:endParaRPr lang="uk-UA" b="1" dirty="0">
              <a:solidFill>
                <a:srgbClr val="224A98"/>
              </a:solidFill>
            </a:endParaRPr>
          </a:p>
          <a:p>
            <a:pPr algn="just"/>
            <a:r>
              <a:rPr lang="uk-UA" b="1" dirty="0">
                <a:solidFill>
                  <a:srgbClr val="224A98"/>
                </a:solidFill>
              </a:rPr>
              <a:t>2. Стратегічне планування як інструмент управління</a:t>
            </a:r>
            <a:endParaRPr lang="uk-UA" dirty="0">
              <a:solidFill>
                <a:srgbClr val="224A98"/>
              </a:solidFill>
            </a:endParaRPr>
          </a:p>
          <a:p>
            <a:pPr marL="285750" indent="-285750" algn="just">
              <a:buFont typeface="Wingdings" panose="05000000000000000000" pitchFamily="2" charset="2"/>
              <a:buChar char="ü"/>
            </a:pPr>
            <a:r>
              <a:rPr lang="uk-UA" dirty="0">
                <a:solidFill>
                  <a:srgbClr val="224A98"/>
                </a:solidFill>
              </a:rPr>
              <a:t>стратегічне планування визначає довгострокові цілі безпеки та шляхи їх досягнення.</a:t>
            </a:r>
          </a:p>
          <a:p>
            <a:pPr marL="285750" indent="-285750" algn="just">
              <a:buFont typeface="Wingdings" panose="05000000000000000000" pitchFamily="2" charset="2"/>
              <a:buChar char="ü"/>
            </a:pPr>
            <a:r>
              <a:rPr lang="uk-UA" dirty="0">
                <a:solidFill>
                  <a:srgbClr val="224A98"/>
                </a:solidFill>
              </a:rPr>
              <a:t>допомагає передбачати загрози, оцінювати ризики та розробляти стратегії реагування.</a:t>
            </a:r>
          </a:p>
          <a:p>
            <a:pPr marL="285750" indent="-285750" algn="just">
              <a:buFont typeface="Wingdings" panose="05000000000000000000" pitchFamily="2" charset="2"/>
              <a:buChar char="ü"/>
            </a:pPr>
            <a:r>
              <a:rPr lang="uk-UA" dirty="0">
                <a:solidFill>
                  <a:srgbClr val="224A98"/>
                </a:solidFill>
              </a:rPr>
              <a:t>управління безпекою без стратегічного планування буде реактивним, а не </a:t>
            </a:r>
            <a:r>
              <a:rPr lang="uk-UA" dirty="0" err="1">
                <a:solidFill>
                  <a:srgbClr val="224A98"/>
                </a:solidFill>
              </a:rPr>
              <a:t>проактивним</a:t>
            </a:r>
            <a:r>
              <a:rPr lang="uk-UA" dirty="0">
                <a:solidFill>
                  <a:srgbClr val="224A98"/>
                </a:solidFill>
              </a:rPr>
              <a:t>.</a:t>
            </a:r>
          </a:p>
          <a:p>
            <a:pPr algn="just"/>
            <a:endParaRPr lang="uk-UA" b="1" dirty="0">
              <a:solidFill>
                <a:srgbClr val="224A98"/>
              </a:solidFill>
            </a:endParaRPr>
          </a:p>
          <a:p>
            <a:pPr algn="just"/>
            <a:r>
              <a:rPr lang="uk-UA" b="1" dirty="0">
                <a:solidFill>
                  <a:srgbClr val="224A98"/>
                </a:solidFill>
              </a:rPr>
              <a:t>3. Безпека як кінцева мета</a:t>
            </a:r>
            <a:endParaRPr lang="uk-UA" dirty="0">
              <a:solidFill>
                <a:srgbClr val="224A98"/>
              </a:solidFill>
            </a:endParaRPr>
          </a:p>
          <a:p>
            <a:pPr marL="285750" indent="-285750" algn="just">
              <a:buFont typeface="Wingdings" panose="05000000000000000000" pitchFamily="2" charset="2"/>
              <a:buChar char="ü"/>
            </a:pPr>
            <a:r>
              <a:rPr lang="uk-UA" dirty="0">
                <a:solidFill>
                  <a:srgbClr val="224A98"/>
                </a:solidFill>
              </a:rPr>
              <a:t>головна ціль управління та стратегічного планування – забезпечити безпеку держави, суспільства, бізнесу чи особистості.</a:t>
            </a:r>
          </a:p>
          <a:p>
            <a:pPr marL="285750" indent="-285750" algn="just">
              <a:buFont typeface="Wingdings" panose="05000000000000000000" pitchFamily="2" charset="2"/>
              <a:buChar char="ü"/>
            </a:pPr>
            <a:r>
              <a:rPr lang="uk-UA" dirty="0">
                <a:solidFill>
                  <a:srgbClr val="224A98"/>
                </a:solidFill>
              </a:rPr>
              <a:t>безпека неможлива без ефективного управління ресурсами та прогнозування загроз.</a:t>
            </a:r>
          </a:p>
          <a:p>
            <a:pPr marL="285750" indent="-285750" algn="just">
              <a:buFont typeface="Wingdings" panose="05000000000000000000" pitchFamily="2" charset="2"/>
              <a:buChar char="ü"/>
            </a:pPr>
            <a:r>
              <a:rPr lang="uk-UA" dirty="0">
                <a:solidFill>
                  <a:srgbClr val="224A98"/>
                </a:solidFill>
              </a:rPr>
              <a:t>наприклад, національна безпека потребує стратегічного планування оборонної політики та кризового управління.</a:t>
            </a:r>
          </a:p>
        </p:txBody>
      </p:sp>
      <p:sp>
        <p:nvSpPr>
          <p:cNvPr id="3" name="Прямоугольник 2"/>
          <p:cNvSpPr/>
          <p:nvPr/>
        </p:nvSpPr>
        <p:spPr>
          <a:xfrm>
            <a:off x="2309093" y="6175109"/>
            <a:ext cx="9735125" cy="369332"/>
          </a:xfrm>
          <a:prstGeom prst="rect">
            <a:avLst/>
          </a:prstGeom>
        </p:spPr>
        <p:txBody>
          <a:bodyPr wrap="square">
            <a:spAutoFit/>
          </a:bodyPr>
          <a:lstStyle/>
          <a:p>
            <a:r>
              <a:rPr lang="ru-RU" b="1" dirty="0" err="1">
                <a:solidFill>
                  <a:srgbClr val="224A98"/>
                </a:solidFill>
              </a:rPr>
              <a:t>Які</a:t>
            </a:r>
            <a:r>
              <a:rPr lang="ru-RU" b="1" dirty="0">
                <a:solidFill>
                  <a:srgbClr val="224A98"/>
                </a:solidFill>
              </a:rPr>
              <a:t> </a:t>
            </a:r>
            <a:r>
              <a:rPr lang="ru-RU" b="1" dirty="0" err="1">
                <a:solidFill>
                  <a:srgbClr val="224A98"/>
                </a:solidFill>
              </a:rPr>
              <a:t>приклади</a:t>
            </a:r>
            <a:r>
              <a:rPr lang="ru-RU" b="1" dirty="0">
                <a:solidFill>
                  <a:srgbClr val="224A98"/>
                </a:solidFill>
              </a:rPr>
              <a:t> </a:t>
            </a:r>
            <a:r>
              <a:rPr lang="ru-RU" b="1" dirty="0" err="1">
                <a:solidFill>
                  <a:srgbClr val="224A98"/>
                </a:solidFill>
              </a:rPr>
              <a:t>взаємозв’язку</a:t>
            </a:r>
            <a:r>
              <a:rPr lang="ru-RU" b="1" dirty="0">
                <a:solidFill>
                  <a:srgbClr val="224A98"/>
                </a:solidFill>
              </a:rPr>
              <a:t> </a:t>
            </a:r>
            <a:r>
              <a:rPr lang="ru-RU" b="1" dirty="0" err="1">
                <a:solidFill>
                  <a:srgbClr val="224A98"/>
                </a:solidFill>
              </a:rPr>
              <a:t>цих</a:t>
            </a:r>
            <a:r>
              <a:rPr lang="ru-RU" b="1" dirty="0">
                <a:solidFill>
                  <a:srgbClr val="224A98"/>
                </a:solidFill>
              </a:rPr>
              <a:t> </a:t>
            </a:r>
            <a:r>
              <a:rPr lang="ru-RU" b="1" dirty="0" err="1">
                <a:solidFill>
                  <a:srgbClr val="224A98"/>
                </a:solidFill>
              </a:rPr>
              <a:t>трьох</a:t>
            </a:r>
            <a:r>
              <a:rPr lang="ru-RU" b="1" dirty="0">
                <a:solidFill>
                  <a:srgbClr val="224A98"/>
                </a:solidFill>
              </a:rPr>
              <a:t> </a:t>
            </a:r>
            <a:r>
              <a:rPr lang="ru-RU" b="1" dirty="0" err="1">
                <a:solidFill>
                  <a:srgbClr val="224A98"/>
                </a:solidFill>
              </a:rPr>
              <a:t>елементів</a:t>
            </a:r>
            <a:r>
              <a:rPr lang="ru-RU" b="1" dirty="0">
                <a:solidFill>
                  <a:srgbClr val="224A98"/>
                </a:solidFill>
              </a:rPr>
              <a:t> </a:t>
            </a:r>
            <a:r>
              <a:rPr lang="ru-RU" b="1" dirty="0" err="1">
                <a:solidFill>
                  <a:srgbClr val="224A98"/>
                </a:solidFill>
              </a:rPr>
              <a:t>ви</a:t>
            </a:r>
            <a:r>
              <a:rPr lang="ru-RU" b="1" dirty="0">
                <a:solidFill>
                  <a:srgbClr val="224A98"/>
                </a:solidFill>
              </a:rPr>
              <a:t> можете навести в </a:t>
            </a:r>
            <a:r>
              <a:rPr lang="ru-RU" b="1" dirty="0" err="1">
                <a:solidFill>
                  <a:srgbClr val="224A98"/>
                </a:solidFill>
              </a:rPr>
              <a:t>різних</a:t>
            </a:r>
            <a:r>
              <a:rPr lang="ru-RU" b="1" dirty="0">
                <a:solidFill>
                  <a:srgbClr val="224A98"/>
                </a:solidFill>
              </a:rPr>
              <a:t> сферах </a:t>
            </a:r>
            <a:r>
              <a:rPr lang="ru-RU" b="1" dirty="0" err="1">
                <a:solidFill>
                  <a:srgbClr val="224A98"/>
                </a:solidFill>
              </a:rPr>
              <a:t>безпеки</a:t>
            </a:r>
            <a:r>
              <a:rPr lang="ru-RU" b="1" dirty="0">
                <a:solidFill>
                  <a:srgbClr val="224A98"/>
                </a:solidFill>
              </a:rPr>
              <a:t>?</a:t>
            </a:r>
            <a:endParaRPr lang="uk-UA" b="1" dirty="0">
              <a:solidFill>
                <a:srgbClr val="224A98"/>
              </a:solidFill>
            </a:endParaRPr>
          </a:p>
        </p:txBody>
      </p:sp>
      <p:pic>
        <p:nvPicPr>
          <p:cNvPr id="10" name="Picture 3" descr="В Олександрії відбудуться громадські обговорення питання тарифів на тепло -  Гречка - Новини Кропивницький"/>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6253" y="5559736"/>
            <a:ext cx="1847275" cy="1230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500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4" name="Прямая соединительная линия 13"/>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5"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119048" y="892449"/>
            <a:ext cx="3953903" cy="630429"/>
          </a:xfrm>
          <a:prstGeom prst="rect">
            <a:avLst/>
          </a:prstGeom>
        </p:spPr>
        <p:txBody>
          <a:bodyPr wrap="none">
            <a:spAutoFit/>
          </a:bodyPr>
          <a:lstStyle/>
          <a:p>
            <a:pPr algn="just">
              <a:lnSpc>
                <a:spcPct val="150000"/>
              </a:lnSpc>
            </a:pPr>
            <a:r>
              <a:rPr lang="uk-UA" sz="2600" b="1" dirty="0">
                <a:solidFill>
                  <a:srgbClr val="224A98"/>
                </a:solidFill>
              </a:rPr>
              <a:t>2. Мета та завдання курсу</a:t>
            </a:r>
          </a:p>
        </p:txBody>
      </p:sp>
      <p:sp>
        <p:nvSpPr>
          <p:cNvPr id="6" name="Прямоугольник 5"/>
          <p:cNvSpPr/>
          <p:nvPr/>
        </p:nvSpPr>
        <p:spPr>
          <a:xfrm>
            <a:off x="859937" y="2204304"/>
            <a:ext cx="10640291" cy="2031325"/>
          </a:xfrm>
          <a:prstGeom prst="rect">
            <a:avLst/>
          </a:prstGeom>
        </p:spPr>
        <p:txBody>
          <a:bodyPr wrap="square">
            <a:spAutoFit/>
          </a:bodyPr>
          <a:lstStyle/>
          <a:p>
            <a:r>
              <a:rPr lang="uk-UA" b="1" dirty="0">
                <a:solidFill>
                  <a:srgbClr val="224A98"/>
                </a:solidFill>
                <a:latin typeface="Arial" panose="020B0604020202020204" pitchFamily="34" charset="0"/>
                <a:cs typeface="Arial" panose="020B0604020202020204" pitchFamily="34" charset="0"/>
              </a:rPr>
              <a:t>Чому цей курс важливий та які знання/навички він допомагає отримати?</a:t>
            </a:r>
          </a:p>
          <a:p>
            <a:endParaRPr lang="uk-UA" b="1" dirty="0">
              <a:solidFill>
                <a:srgbClr val="224A98"/>
              </a:solidFill>
              <a:latin typeface="Arial" panose="020B0604020202020204" pitchFamily="34" charset="0"/>
              <a:cs typeface="Arial" panose="020B0604020202020204" pitchFamily="34" charset="0"/>
            </a:endParaRPr>
          </a:p>
          <a:p>
            <a:endParaRPr lang="uk-UA" b="1" dirty="0">
              <a:solidFill>
                <a:srgbClr val="224A98"/>
              </a:solidFill>
              <a:latin typeface="Arial" panose="020B0604020202020204" pitchFamily="34" charset="0"/>
              <a:cs typeface="Arial" panose="020B0604020202020204" pitchFamily="34" charset="0"/>
            </a:endParaRPr>
          </a:p>
          <a:p>
            <a:r>
              <a:rPr lang="uk-UA" b="1" dirty="0">
                <a:solidFill>
                  <a:srgbClr val="224A98"/>
                </a:solidFill>
                <a:latin typeface="Arial" panose="020B0604020202020204" pitchFamily="34" charset="0"/>
                <a:cs typeface="Arial" panose="020B0604020202020204" pitchFamily="34" charset="0"/>
              </a:rPr>
              <a:t>Якими є завдання курсу?</a:t>
            </a:r>
          </a:p>
          <a:p>
            <a:endParaRPr lang="uk-UA" b="1" dirty="0">
              <a:solidFill>
                <a:srgbClr val="224A98"/>
              </a:solidFill>
              <a:latin typeface="Arial" panose="020B0604020202020204" pitchFamily="34" charset="0"/>
              <a:cs typeface="Arial" panose="020B0604020202020204" pitchFamily="34" charset="0"/>
            </a:endParaRPr>
          </a:p>
          <a:p>
            <a:endParaRPr lang="uk-UA" b="1" dirty="0">
              <a:solidFill>
                <a:srgbClr val="224A98"/>
              </a:solidFill>
              <a:latin typeface="Arial" panose="020B0604020202020204" pitchFamily="34" charset="0"/>
              <a:cs typeface="Arial" panose="020B0604020202020204" pitchFamily="34" charset="0"/>
            </a:endParaRPr>
          </a:p>
          <a:p>
            <a:r>
              <a:rPr lang="uk-UA" b="1" dirty="0">
                <a:solidFill>
                  <a:srgbClr val="224A98"/>
                </a:solidFill>
                <a:latin typeface="Arial" panose="020B0604020202020204" pitchFamily="34" charset="0"/>
                <a:cs typeface="Arial" panose="020B0604020202020204" pitchFamily="34" charset="0"/>
              </a:rPr>
              <a:t>Якими є очікувані результати навчання?</a:t>
            </a:r>
          </a:p>
        </p:txBody>
      </p:sp>
    </p:spTree>
    <p:extLst>
      <p:ext uri="{BB962C8B-B14F-4D97-AF65-F5344CB8AC3E}">
        <p14:creationId xmlns:p14="http://schemas.microsoft.com/office/powerpoint/2010/main" val="1430284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4" name="Прямая соединительная линия 13"/>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5"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948908" y="2297238"/>
            <a:ext cx="10150764" cy="2123658"/>
          </a:xfrm>
          <a:prstGeom prst="rect">
            <a:avLst/>
          </a:prstGeom>
        </p:spPr>
        <p:txBody>
          <a:bodyPr wrap="square">
            <a:spAutoFit/>
          </a:bodyPr>
          <a:lstStyle/>
          <a:p>
            <a:pPr marL="285750" indent="-285750">
              <a:buFont typeface="Wingdings" panose="05000000000000000000" pitchFamily="2" charset="2"/>
              <a:buChar char="ü"/>
            </a:pPr>
            <a:r>
              <a:rPr lang="uk-UA" sz="2200" dirty="0">
                <a:solidFill>
                  <a:srgbClr val="224A98"/>
                </a:solidFill>
              </a:rPr>
              <a:t>розвиток компетенцій у сфері управління безпекою.</a:t>
            </a:r>
          </a:p>
          <a:p>
            <a:pPr marL="285750" indent="-285750">
              <a:buFont typeface="Wingdings" panose="05000000000000000000" pitchFamily="2" charset="2"/>
              <a:buChar char="ü"/>
            </a:pPr>
            <a:r>
              <a:rPr lang="uk-UA" sz="2200" dirty="0">
                <a:solidFill>
                  <a:srgbClr val="224A98"/>
                </a:solidFill>
              </a:rPr>
              <a:t>формування стратегічного мислення для прогнозування загроз.</a:t>
            </a:r>
          </a:p>
          <a:p>
            <a:pPr marL="285750" indent="-285750">
              <a:buFont typeface="Wingdings" panose="05000000000000000000" pitchFamily="2" charset="2"/>
              <a:buChar char="ü"/>
            </a:pPr>
            <a:r>
              <a:rPr lang="uk-UA" sz="2200" dirty="0">
                <a:solidFill>
                  <a:srgbClr val="224A98"/>
                </a:solidFill>
              </a:rPr>
              <a:t>ознайомлення з принципами кризового управління та планування.</a:t>
            </a:r>
          </a:p>
          <a:p>
            <a:pPr marL="285750" indent="-285750">
              <a:buFont typeface="Wingdings" panose="05000000000000000000" pitchFamily="2" charset="2"/>
              <a:buChar char="ü"/>
            </a:pPr>
            <a:r>
              <a:rPr lang="uk-UA" sz="2200" dirty="0">
                <a:solidFill>
                  <a:srgbClr val="224A98"/>
                </a:solidFill>
              </a:rPr>
              <a:t>аналіз сучасних викликів та загроз безпеці держави, суспільства та бізнесу.</a:t>
            </a:r>
          </a:p>
          <a:p>
            <a:endParaRPr lang="uk-UA" sz="2200" dirty="0">
              <a:solidFill>
                <a:srgbClr val="224A98"/>
              </a:solidFill>
            </a:endParaRPr>
          </a:p>
          <a:p>
            <a:endParaRPr lang="uk-UA" sz="2200" b="1" dirty="0">
              <a:solidFill>
                <a:srgbClr val="224A98"/>
              </a:solidFill>
            </a:endParaRPr>
          </a:p>
        </p:txBody>
      </p:sp>
      <p:sp>
        <p:nvSpPr>
          <p:cNvPr id="6" name="Прямоугольник 5"/>
          <p:cNvSpPr/>
          <p:nvPr/>
        </p:nvSpPr>
        <p:spPr>
          <a:xfrm>
            <a:off x="919017" y="1419274"/>
            <a:ext cx="10640291" cy="430887"/>
          </a:xfrm>
          <a:prstGeom prst="rect">
            <a:avLst/>
          </a:prstGeom>
        </p:spPr>
        <p:txBody>
          <a:bodyPr wrap="square">
            <a:spAutoFit/>
          </a:bodyPr>
          <a:lstStyle/>
          <a:p>
            <a:r>
              <a:rPr lang="uk-UA" sz="2200" b="1" dirty="0">
                <a:solidFill>
                  <a:srgbClr val="224A98"/>
                </a:solidFill>
              </a:rPr>
              <a:t>Чому цей курс важливий та які знання/навички він допомагає отримати?</a:t>
            </a:r>
          </a:p>
        </p:txBody>
      </p:sp>
      <p:pic>
        <p:nvPicPr>
          <p:cNvPr id="9" name="Picture 3" descr="В Олександрії відбудуться громадські обговорення питання тарифів на тепло -  Гречка - Новини Кропивницький"/>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489" y="4791392"/>
            <a:ext cx="2910307" cy="193899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537527" y="4652845"/>
            <a:ext cx="8534400" cy="1938992"/>
          </a:xfrm>
          <a:prstGeom prst="rect">
            <a:avLst/>
          </a:prstGeom>
        </p:spPr>
        <p:txBody>
          <a:bodyPr wrap="square">
            <a:spAutoFit/>
          </a:bodyPr>
          <a:lstStyle/>
          <a:p>
            <a:pPr algn="just"/>
            <a:endParaRPr lang="uk-UA" sz="2000" b="1" dirty="0">
              <a:solidFill>
                <a:srgbClr val="224A98"/>
              </a:solidFill>
            </a:endParaRPr>
          </a:p>
          <a:p>
            <a:pPr algn="just"/>
            <a:r>
              <a:rPr lang="uk-UA" sz="2000" b="1" dirty="0">
                <a:solidFill>
                  <a:srgbClr val="224A98"/>
                </a:solidFill>
              </a:rPr>
              <a:t>Питання для обговорення:</a:t>
            </a:r>
            <a:endParaRPr lang="uk-UA" sz="2000" dirty="0">
              <a:solidFill>
                <a:srgbClr val="224A98"/>
              </a:solidFill>
            </a:endParaRPr>
          </a:p>
          <a:p>
            <a:pPr algn="just">
              <a:buFont typeface="+mj-lt"/>
              <a:buAutoNum type="arabicPeriod"/>
            </a:pPr>
            <a:r>
              <a:rPr lang="uk-UA" sz="2000" dirty="0">
                <a:solidFill>
                  <a:srgbClr val="224A98"/>
                </a:solidFill>
              </a:rPr>
              <a:t>Чому важливо навчатися управлінню та стратегічному плануванню у </a:t>
            </a:r>
            <a:r>
              <a:rPr lang="uk-UA" sz="2000" dirty="0" err="1">
                <a:solidFill>
                  <a:srgbClr val="224A98"/>
                </a:solidFill>
              </a:rPr>
              <a:t>безпековій</a:t>
            </a:r>
            <a:r>
              <a:rPr lang="uk-UA" sz="2000" dirty="0">
                <a:solidFill>
                  <a:srgbClr val="224A98"/>
                </a:solidFill>
              </a:rPr>
              <a:t> сфері?</a:t>
            </a:r>
          </a:p>
          <a:p>
            <a:pPr algn="just">
              <a:buFont typeface="+mj-lt"/>
              <a:buAutoNum type="arabicPeriod"/>
            </a:pPr>
            <a:r>
              <a:rPr lang="uk-UA" sz="2000" dirty="0">
                <a:solidFill>
                  <a:srgbClr val="224A98"/>
                </a:solidFill>
              </a:rPr>
              <a:t>Як управлінські навички можуть допомогти у розв’язанні кризових ситуацій?</a:t>
            </a:r>
          </a:p>
        </p:txBody>
      </p:sp>
    </p:spTree>
    <p:extLst>
      <p:ext uri="{BB962C8B-B14F-4D97-AF65-F5344CB8AC3E}">
        <p14:creationId xmlns:p14="http://schemas.microsoft.com/office/powerpoint/2010/main" val="2998571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0" name="Прямая соединительная линия 9"/>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1"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p:cNvSpPr/>
          <p:nvPr/>
        </p:nvSpPr>
        <p:spPr>
          <a:xfrm>
            <a:off x="618837" y="1207664"/>
            <a:ext cx="11028218" cy="3477875"/>
          </a:xfrm>
          <a:prstGeom prst="rect">
            <a:avLst/>
          </a:prstGeom>
        </p:spPr>
        <p:txBody>
          <a:bodyPr wrap="square">
            <a:spAutoFit/>
          </a:bodyPr>
          <a:lstStyle/>
          <a:p>
            <a:r>
              <a:rPr lang="uk-UA" sz="2200" b="1" dirty="0">
                <a:solidFill>
                  <a:srgbClr val="224A98"/>
                </a:solidFill>
                <a:latin typeface="Arial" panose="020B0604020202020204" pitchFamily="34" charset="0"/>
                <a:cs typeface="Arial" panose="020B0604020202020204" pitchFamily="34" charset="0"/>
              </a:rPr>
              <a:t>Якими є завдання курсу?</a:t>
            </a:r>
          </a:p>
          <a:p>
            <a:endParaRPr lang="uk-UA" sz="2200" dirty="0">
              <a:solidFill>
                <a:srgbClr val="224A98"/>
              </a:solidFill>
            </a:endParaRPr>
          </a:p>
          <a:p>
            <a:pPr marL="285750" indent="-285750">
              <a:buFont typeface="Wingdings" panose="05000000000000000000" pitchFamily="2" charset="2"/>
              <a:buChar char="ü"/>
            </a:pPr>
            <a:r>
              <a:rPr lang="uk-UA" sz="2200" dirty="0">
                <a:solidFill>
                  <a:srgbClr val="224A98"/>
                </a:solidFill>
              </a:rPr>
              <a:t>вивчення </a:t>
            </a:r>
            <a:r>
              <a:rPr lang="uk-UA" sz="2200" b="1" dirty="0" err="1">
                <a:solidFill>
                  <a:srgbClr val="224A98"/>
                </a:solidFill>
              </a:rPr>
              <a:t>понятійно</a:t>
            </a:r>
            <a:r>
              <a:rPr lang="uk-UA" sz="2200" b="1" dirty="0">
                <a:solidFill>
                  <a:srgbClr val="224A98"/>
                </a:solidFill>
              </a:rPr>
              <a:t>-категоріального апарату</a:t>
            </a:r>
            <a:r>
              <a:rPr lang="uk-UA" sz="2200" dirty="0">
                <a:solidFill>
                  <a:srgbClr val="224A98"/>
                </a:solidFill>
              </a:rPr>
              <a:t> управління та безпеки.</a:t>
            </a:r>
          </a:p>
          <a:p>
            <a:pPr marL="285750" indent="-285750">
              <a:buFont typeface="Wingdings" panose="05000000000000000000" pitchFamily="2" charset="2"/>
              <a:buChar char="ü"/>
            </a:pPr>
            <a:r>
              <a:rPr lang="uk-UA" sz="2200" dirty="0">
                <a:solidFill>
                  <a:srgbClr val="224A98"/>
                </a:solidFill>
              </a:rPr>
              <a:t>ознайомлення з </a:t>
            </a:r>
            <a:r>
              <a:rPr lang="uk-UA" sz="2200" b="1" dirty="0">
                <a:solidFill>
                  <a:srgbClr val="224A98"/>
                </a:solidFill>
              </a:rPr>
              <a:t>методами стратегічного аналізу загроз</a:t>
            </a:r>
            <a:r>
              <a:rPr lang="uk-UA" sz="2200" dirty="0">
                <a:solidFill>
                  <a:srgbClr val="224A98"/>
                </a:solidFill>
              </a:rPr>
              <a:t>.</a:t>
            </a:r>
          </a:p>
          <a:p>
            <a:pPr marL="285750" indent="-285750">
              <a:buFont typeface="Wingdings" panose="05000000000000000000" pitchFamily="2" charset="2"/>
              <a:buChar char="ü"/>
            </a:pPr>
            <a:r>
              <a:rPr lang="uk-UA" sz="2200" dirty="0">
                <a:solidFill>
                  <a:srgbClr val="224A98"/>
                </a:solidFill>
              </a:rPr>
              <a:t>формування навичок </a:t>
            </a:r>
            <a:r>
              <a:rPr lang="uk-UA" sz="2200" b="1" dirty="0">
                <a:solidFill>
                  <a:srgbClr val="224A98"/>
                </a:solidFill>
              </a:rPr>
              <a:t>розробки </a:t>
            </a:r>
            <a:r>
              <a:rPr lang="uk-UA" sz="2200" b="1" dirty="0" err="1">
                <a:solidFill>
                  <a:srgbClr val="224A98"/>
                </a:solidFill>
              </a:rPr>
              <a:t>безпекових</a:t>
            </a:r>
            <a:r>
              <a:rPr lang="uk-UA" sz="2200" b="1" dirty="0">
                <a:solidFill>
                  <a:srgbClr val="224A98"/>
                </a:solidFill>
              </a:rPr>
              <a:t> стратегій та планів</a:t>
            </a:r>
            <a:r>
              <a:rPr lang="uk-UA" sz="2200" dirty="0">
                <a:solidFill>
                  <a:srgbClr val="224A98"/>
                </a:solidFill>
              </a:rPr>
              <a:t>.</a:t>
            </a:r>
          </a:p>
          <a:p>
            <a:pPr marL="285750" indent="-285750">
              <a:buFont typeface="Wingdings" panose="05000000000000000000" pitchFamily="2" charset="2"/>
              <a:buChar char="ü"/>
            </a:pPr>
            <a:r>
              <a:rPr lang="uk-UA" sz="2200" dirty="0">
                <a:solidFill>
                  <a:srgbClr val="224A98"/>
                </a:solidFill>
              </a:rPr>
              <a:t>аналіз </a:t>
            </a:r>
            <a:r>
              <a:rPr lang="uk-UA" sz="2200" b="1" dirty="0">
                <a:solidFill>
                  <a:srgbClr val="224A98"/>
                </a:solidFill>
              </a:rPr>
              <a:t>реальних кейсів кризового управління</a:t>
            </a:r>
            <a:r>
              <a:rPr lang="uk-UA" sz="2200" dirty="0">
                <a:solidFill>
                  <a:srgbClr val="224A98"/>
                </a:solidFill>
              </a:rPr>
              <a:t> та ухвалення рішень у складних умовах.</a:t>
            </a:r>
          </a:p>
          <a:p>
            <a:pPr marL="285750" indent="-285750">
              <a:buFont typeface="Wingdings" panose="05000000000000000000" pitchFamily="2" charset="2"/>
              <a:buChar char="ü"/>
            </a:pPr>
            <a:r>
              <a:rPr lang="uk-UA" sz="2200" dirty="0">
                <a:solidFill>
                  <a:srgbClr val="224A98"/>
                </a:solidFill>
              </a:rPr>
              <a:t>вміння оцінювати </a:t>
            </a:r>
            <a:r>
              <a:rPr lang="uk-UA" sz="2200" b="1" dirty="0">
                <a:solidFill>
                  <a:srgbClr val="224A98"/>
                </a:solidFill>
              </a:rPr>
              <a:t>ризики та прогнозувати наслідки</a:t>
            </a:r>
            <a:r>
              <a:rPr lang="uk-UA" sz="2200" dirty="0">
                <a:solidFill>
                  <a:srgbClr val="224A98"/>
                </a:solidFill>
              </a:rPr>
              <a:t> управлінських рішень.</a:t>
            </a:r>
          </a:p>
          <a:p>
            <a:endParaRPr lang="uk-UA" sz="2200" b="1" dirty="0">
              <a:solidFill>
                <a:srgbClr val="224A98"/>
              </a:solidFill>
            </a:endParaRPr>
          </a:p>
          <a:p>
            <a:endParaRPr lang="uk-UA" sz="2200" b="1" dirty="0">
              <a:solidFill>
                <a:srgbClr val="224A98"/>
              </a:solidFill>
            </a:endParaRPr>
          </a:p>
          <a:p>
            <a:endParaRPr lang="uk-UA" sz="2200" b="1" dirty="0">
              <a:solidFill>
                <a:srgbClr val="224A98"/>
              </a:solidFill>
            </a:endParaRPr>
          </a:p>
        </p:txBody>
      </p:sp>
      <p:pic>
        <p:nvPicPr>
          <p:cNvPr id="16" name="Picture 3" descr="В Олександрії відбудуться громадські обговорення питання тарифів на тепло -  Гречка - Новини Кропивницький"/>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489" y="4791392"/>
            <a:ext cx="2910307" cy="193899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500581" y="4685539"/>
            <a:ext cx="8423563" cy="1938992"/>
          </a:xfrm>
          <a:prstGeom prst="rect">
            <a:avLst/>
          </a:prstGeom>
        </p:spPr>
        <p:txBody>
          <a:bodyPr wrap="square">
            <a:spAutoFit/>
          </a:bodyPr>
          <a:lstStyle/>
          <a:p>
            <a:pPr algn="just"/>
            <a:endParaRPr lang="uk-UA" sz="2000" b="1" dirty="0">
              <a:solidFill>
                <a:srgbClr val="224A98"/>
              </a:solidFill>
            </a:endParaRPr>
          </a:p>
          <a:p>
            <a:pPr algn="just"/>
            <a:r>
              <a:rPr lang="uk-UA" sz="2000" b="1" dirty="0">
                <a:solidFill>
                  <a:srgbClr val="224A98"/>
                </a:solidFill>
              </a:rPr>
              <a:t>Питання для обговорення:</a:t>
            </a:r>
            <a:endParaRPr lang="uk-UA" sz="2000" dirty="0">
              <a:solidFill>
                <a:srgbClr val="224A98"/>
              </a:solidFill>
            </a:endParaRPr>
          </a:p>
          <a:p>
            <a:pPr algn="just">
              <a:buFont typeface="+mj-lt"/>
              <a:buAutoNum type="arabicPeriod"/>
            </a:pPr>
            <a:r>
              <a:rPr lang="uk-UA" sz="2000" dirty="0">
                <a:solidFill>
                  <a:srgbClr val="224A98"/>
                </a:solidFill>
              </a:rPr>
              <a:t>Які знання та навички можуть бути найбільш корисними у вашій професійній діяльності?</a:t>
            </a:r>
          </a:p>
          <a:p>
            <a:pPr algn="just">
              <a:buFont typeface="+mj-lt"/>
              <a:buAutoNum type="arabicPeriod"/>
            </a:pPr>
            <a:r>
              <a:rPr lang="uk-UA" sz="2000" dirty="0">
                <a:solidFill>
                  <a:srgbClr val="224A98"/>
                </a:solidFill>
              </a:rPr>
              <a:t>Як стратегічне планування може впливати на прийняття рішень у сфері безпеки?</a:t>
            </a:r>
          </a:p>
        </p:txBody>
      </p:sp>
    </p:spTree>
    <p:extLst>
      <p:ext uri="{BB962C8B-B14F-4D97-AF65-F5344CB8AC3E}">
        <p14:creationId xmlns:p14="http://schemas.microsoft.com/office/powerpoint/2010/main" val="1491871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1" name="Прямая соединительная линия 10"/>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2"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552091" y="1207664"/>
            <a:ext cx="4847674" cy="369332"/>
          </a:xfrm>
          <a:prstGeom prst="rect">
            <a:avLst/>
          </a:prstGeom>
        </p:spPr>
        <p:txBody>
          <a:bodyPr wrap="none">
            <a:spAutoFit/>
          </a:bodyPr>
          <a:lstStyle/>
          <a:p>
            <a:r>
              <a:rPr lang="uk-UA" b="1" dirty="0">
                <a:solidFill>
                  <a:srgbClr val="224A98"/>
                </a:solidFill>
                <a:latin typeface="Arial" panose="020B0604020202020204" pitchFamily="34" charset="0"/>
                <a:cs typeface="Arial" panose="020B0604020202020204" pitchFamily="34" charset="0"/>
              </a:rPr>
              <a:t>Якими є очікувані результати навчання?</a:t>
            </a:r>
          </a:p>
        </p:txBody>
      </p:sp>
      <p:pic>
        <p:nvPicPr>
          <p:cNvPr id="17" name="Picture 3" descr="В Олександрії відбудуться громадські обговорення питання тарифів на тепло -  Гречка - Новини Кропивницький"/>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489" y="4791392"/>
            <a:ext cx="2910307" cy="1938992"/>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54782" y="1874982"/>
            <a:ext cx="4170218" cy="4170218"/>
          </a:xfrm>
          <a:prstGeom prst="rect">
            <a:avLst/>
          </a:prstGeom>
        </p:spPr>
      </p:pic>
    </p:spTree>
    <p:extLst>
      <p:ext uri="{BB962C8B-B14F-4D97-AF65-F5344CB8AC3E}">
        <p14:creationId xmlns:p14="http://schemas.microsoft.com/office/powerpoint/2010/main" val="1661466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3" name="Прямая соединительная линия 12"/>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4"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080289" y="1066218"/>
            <a:ext cx="9659129" cy="547714"/>
          </a:xfrm>
          <a:prstGeom prst="rect">
            <a:avLst/>
          </a:prstGeom>
        </p:spPr>
        <p:txBody>
          <a:bodyPr wrap="square">
            <a:spAutoFit/>
          </a:bodyPr>
          <a:lstStyle/>
          <a:p>
            <a:pPr algn="just">
              <a:lnSpc>
                <a:spcPct val="150000"/>
              </a:lnSpc>
            </a:pPr>
            <a:r>
              <a:rPr lang="uk-UA" sz="2200" b="1" dirty="0">
                <a:solidFill>
                  <a:srgbClr val="224A98"/>
                </a:solidFill>
              </a:rPr>
              <a:t>3. Сучасні виклики у сфері безпеки та актуальність управлінських підходів</a:t>
            </a:r>
          </a:p>
        </p:txBody>
      </p:sp>
      <p:sp>
        <p:nvSpPr>
          <p:cNvPr id="3" name="Прямоугольник 2"/>
          <p:cNvSpPr/>
          <p:nvPr/>
        </p:nvSpPr>
        <p:spPr>
          <a:xfrm>
            <a:off x="1497671" y="2166222"/>
            <a:ext cx="5801075" cy="400110"/>
          </a:xfrm>
          <a:prstGeom prst="rect">
            <a:avLst/>
          </a:prstGeom>
        </p:spPr>
        <p:txBody>
          <a:bodyPr wrap="none">
            <a:spAutoFit/>
          </a:bodyPr>
          <a:lstStyle/>
          <a:p>
            <a:r>
              <a:rPr lang="ru-RU" sz="2000" b="1" dirty="0" err="1">
                <a:solidFill>
                  <a:srgbClr val="224A98"/>
                </a:solidFill>
              </a:rPr>
              <a:t>Якими</a:t>
            </a:r>
            <a:r>
              <a:rPr lang="ru-RU" sz="2000" b="1" dirty="0">
                <a:solidFill>
                  <a:srgbClr val="224A98"/>
                </a:solidFill>
              </a:rPr>
              <a:t> є </a:t>
            </a:r>
            <a:r>
              <a:rPr lang="ru-RU" sz="2000" b="1" dirty="0" err="1">
                <a:solidFill>
                  <a:srgbClr val="224A98"/>
                </a:solidFill>
              </a:rPr>
              <a:t>глобальні</a:t>
            </a:r>
            <a:r>
              <a:rPr lang="ru-RU" sz="2000" b="1" dirty="0">
                <a:solidFill>
                  <a:srgbClr val="224A98"/>
                </a:solidFill>
              </a:rPr>
              <a:t> та </a:t>
            </a:r>
            <a:r>
              <a:rPr lang="ru-RU" sz="2000" b="1" dirty="0" err="1">
                <a:solidFill>
                  <a:srgbClr val="224A98"/>
                </a:solidFill>
              </a:rPr>
              <a:t>регіональні</a:t>
            </a:r>
            <a:r>
              <a:rPr lang="ru-RU" sz="2000" b="1" dirty="0">
                <a:solidFill>
                  <a:srgbClr val="224A98"/>
                </a:solidFill>
              </a:rPr>
              <a:t> </a:t>
            </a:r>
            <a:r>
              <a:rPr lang="ru-RU" sz="2000" b="1" dirty="0" err="1">
                <a:solidFill>
                  <a:srgbClr val="224A98"/>
                </a:solidFill>
              </a:rPr>
              <a:t>загрози</a:t>
            </a:r>
            <a:r>
              <a:rPr lang="ru-RU" sz="2000" b="1" dirty="0">
                <a:solidFill>
                  <a:srgbClr val="224A98"/>
                </a:solidFill>
              </a:rPr>
              <a:t> </a:t>
            </a:r>
            <a:r>
              <a:rPr lang="ru-RU" sz="2000" b="1" dirty="0" err="1">
                <a:solidFill>
                  <a:srgbClr val="224A98"/>
                </a:solidFill>
              </a:rPr>
              <a:t>безпеці</a:t>
            </a:r>
            <a:r>
              <a:rPr lang="ru-RU" sz="2000" b="1" dirty="0">
                <a:solidFill>
                  <a:srgbClr val="224A98"/>
                </a:solidFill>
              </a:rPr>
              <a:t>?</a:t>
            </a:r>
            <a:endParaRPr lang="uk-UA" sz="2000" b="1" dirty="0">
              <a:solidFill>
                <a:srgbClr val="224A98"/>
              </a:solidFill>
            </a:endParaRPr>
          </a:p>
        </p:txBody>
      </p:sp>
      <p:sp>
        <p:nvSpPr>
          <p:cNvPr id="5" name="Прямоугольник 4"/>
          <p:cNvSpPr/>
          <p:nvPr/>
        </p:nvSpPr>
        <p:spPr>
          <a:xfrm>
            <a:off x="1497671" y="2804408"/>
            <a:ext cx="9863055" cy="400110"/>
          </a:xfrm>
          <a:prstGeom prst="rect">
            <a:avLst/>
          </a:prstGeom>
        </p:spPr>
        <p:txBody>
          <a:bodyPr wrap="square">
            <a:spAutoFit/>
          </a:bodyPr>
          <a:lstStyle/>
          <a:p>
            <a:r>
              <a:rPr lang="ru-RU" sz="2000" b="1" dirty="0" err="1">
                <a:solidFill>
                  <a:srgbClr val="224A98"/>
                </a:solidFill>
              </a:rPr>
              <a:t>Якими</a:t>
            </a:r>
            <a:r>
              <a:rPr lang="ru-RU" sz="2000" b="1" dirty="0">
                <a:solidFill>
                  <a:srgbClr val="224A98"/>
                </a:solidFill>
              </a:rPr>
              <a:t> є </a:t>
            </a:r>
            <a:r>
              <a:rPr lang="ru-RU" sz="2000" b="1" dirty="0" err="1">
                <a:solidFill>
                  <a:srgbClr val="224A98"/>
                </a:solidFill>
              </a:rPr>
              <a:t>виклики</a:t>
            </a:r>
            <a:r>
              <a:rPr lang="ru-RU" sz="2000" b="1" dirty="0">
                <a:solidFill>
                  <a:srgbClr val="224A98"/>
                </a:solidFill>
              </a:rPr>
              <a:t> </a:t>
            </a:r>
            <a:r>
              <a:rPr lang="ru-RU" sz="2000" b="1" dirty="0" err="1">
                <a:solidFill>
                  <a:srgbClr val="224A98"/>
                </a:solidFill>
              </a:rPr>
              <a:t>кризового</a:t>
            </a:r>
            <a:r>
              <a:rPr lang="ru-RU" sz="2000" b="1" dirty="0">
                <a:solidFill>
                  <a:srgbClr val="224A98"/>
                </a:solidFill>
              </a:rPr>
              <a:t> </a:t>
            </a:r>
            <a:r>
              <a:rPr lang="ru-RU" sz="2000" b="1" dirty="0" err="1">
                <a:solidFill>
                  <a:srgbClr val="224A98"/>
                </a:solidFill>
              </a:rPr>
              <a:t>управління</a:t>
            </a:r>
            <a:r>
              <a:rPr lang="ru-RU" sz="2000" b="1" dirty="0">
                <a:solidFill>
                  <a:srgbClr val="224A98"/>
                </a:solidFill>
              </a:rPr>
              <a:t> та </a:t>
            </a:r>
            <a:r>
              <a:rPr lang="ru-RU" sz="2000" b="1" dirty="0" err="1">
                <a:solidFill>
                  <a:srgbClr val="224A98"/>
                </a:solidFill>
              </a:rPr>
              <a:t>стратегічного</a:t>
            </a:r>
            <a:r>
              <a:rPr lang="ru-RU" sz="2000" b="1" dirty="0">
                <a:solidFill>
                  <a:srgbClr val="224A98"/>
                </a:solidFill>
              </a:rPr>
              <a:t> </a:t>
            </a:r>
            <a:r>
              <a:rPr lang="ru-RU" sz="2000" b="1" dirty="0" err="1">
                <a:solidFill>
                  <a:srgbClr val="224A98"/>
                </a:solidFill>
              </a:rPr>
              <a:t>планування</a:t>
            </a:r>
            <a:r>
              <a:rPr lang="ru-RU" sz="2000" b="1" dirty="0">
                <a:solidFill>
                  <a:srgbClr val="224A98"/>
                </a:solidFill>
              </a:rPr>
              <a:t>?</a:t>
            </a:r>
            <a:endParaRPr lang="uk-UA" sz="2000" b="1" dirty="0">
              <a:solidFill>
                <a:srgbClr val="224A98"/>
              </a:solidFill>
            </a:endParaRPr>
          </a:p>
        </p:txBody>
      </p:sp>
    </p:spTree>
    <p:extLst>
      <p:ext uri="{BB962C8B-B14F-4D97-AF65-F5344CB8AC3E}">
        <p14:creationId xmlns:p14="http://schemas.microsoft.com/office/powerpoint/2010/main" val="1243982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4" name="Прямая соединительная линия 13"/>
          <p:cNvCxnSpPr/>
          <p:nvPr/>
        </p:nvCxnSpPr>
        <p:spPr>
          <a:xfrm flipV="1">
            <a:off x="0" y="707442"/>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5"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4632795" y="802546"/>
            <a:ext cx="5181227" cy="430887"/>
          </a:xfrm>
          <a:prstGeom prst="rect">
            <a:avLst/>
          </a:prstGeom>
        </p:spPr>
        <p:txBody>
          <a:bodyPr wrap="none">
            <a:spAutoFit/>
          </a:bodyPr>
          <a:lstStyle/>
          <a:p>
            <a:r>
              <a:rPr lang="ru-RU" sz="2200" b="1" dirty="0" err="1">
                <a:solidFill>
                  <a:srgbClr val="224A98"/>
                </a:solidFill>
              </a:rPr>
              <a:t>Глобальні</a:t>
            </a:r>
            <a:r>
              <a:rPr lang="ru-RU" sz="2200" b="1" dirty="0">
                <a:solidFill>
                  <a:srgbClr val="224A98"/>
                </a:solidFill>
              </a:rPr>
              <a:t> та </a:t>
            </a:r>
            <a:r>
              <a:rPr lang="ru-RU" sz="2200" b="1" dirty="0" err="1">
                <a:solidFill>
                  <a:srgbClr val="224A98"/>
                </a:solidFill>
              </a:rPr>
              <a:t>регіональні</a:t>
            </a:r>
            <a:r>
              <a:rPr lang="ru-RU" sz="2200" b="1" dirty="0">
                <a:solidFill>
                  <a:srgbClr val="224A98"/>
                </a:solidFill>
              </a:rPr>
              <a:t> </a:t>
            </a:r>
            <a:r>
              <a:rPr lang="ru-RU" sz="2200" b="1" dirty="0" err="1">
                <a:solidFill>
                  <a:srgbClr val="224A98"/>
                </a:solidFill>
              </a:rPr>
              <a:t>загрози</a:t>
            </a:r>
            <a:r>
              <a:rPr lang="ru-RU" sz="2200" b="1" dirty="0">
                <a:solidFill>
                  <a:srgbClr val="224A98"/>
                </a:solidFill>
              </a:rPr>
              <a:t> </a:t>
            </a:r>
            <a:r>
              <a:rPr lang="ru-RU" sz="2200" b="1" dirty="0" err="1">
                <a:solidFill>
                  <a:srgbClr val="224A98"/>
                </a:solidFill>
              </a:rPr>
              <a:t>безпеці</a:t>
            </a:r>
            <a:endParaRPr lang="uk-UA" sz="2200" b="1" dirty="0">
              <a:solidFill>
                <a:srgbClr val="224A98"/>
              </a:solidFill>
            </a:endParaRPr>
          </a:p>
        </p:txBody>
      </p:sp>
      <p:sp>
        <p:nvSpPr>
          <p:cNvPr id="10" name="Прямоугольник 9"/>
          <p:cNvSpPr/>
          <p:nvPr/>
        </p:nvSpPr>
        <p:spPr>
          <a:xfrm>
            <a:off x="4378036" y="4906879"/>
            <a:ext cx="7656946" cy="1107996"/>
          </a:xfrm>
          <a:prstGeom prst="rect">
            <a:avLst/>
          </a:prstGeom>
        </p:spPr>
        <p:txBody>
          <a:bodyPr wrap="square">
            <a:spAutoFit/>
          </a:bodyPr>
          <a:lstStyle/>
          <a:p>
            <a:r>
              <a:rPr lang="en-GB" sz="2200" dirty="0">
                <a:solidFill>
                  <a:srgbClr val="224A98"/>
                </a:solidFill>
              </a:rPr>
              <a:t>2024 Worldwide Threat Assessment</a:t>
            </a:r>
            <a:r>
              <a:rPr lang="uk-UA" sz="2200" dirty="0">
                <a:solidFill>
                  <a:srgbClr val="224A98"/>
                </a:solidFill>
              </a:rPr>
              <a:t>. </a:t>
            </a:r>
            <a:r>
              <a:rPr lang="en-GB" sz="2200" dirty="0">
                <a:solidFill>
                  <a:srgbClr val="224A98"/>
                </a:solidFill>
              </a:rPr>
              <a:t>https://www.congress.gov/118/meeting/house/117088/witnesses/HHRG-118-AS26-Wstate-KruseJ-20240411.pdf</a:t>
            </a:r>
            <a:endParaRPr lang="uk-UA" sz="2200" dirty="0">
              <a:solidFill>
                <a:srgbClr val="224A98"/>
              </a:solidFill>
            </a:endParaRPr>
          </a:p>
        </p:txBody>
      </p:sp>
      <p:pic>
        <p:nvPicPr>
          <p:cNvPr id="11" name="Рисунок 10"/>
          <p:cNvPicPr>
            <a:picLocks noChangeAspect="1"/>
          </p:cNvPicPr>
          <p:nvPr/>
        </p:nvPicPr>
        <p:blipFill>
          <a:blip r:embed="rId6"/>
          <a:stretch>
            <a:fillRect/>
          </a:stretch>
        </p:blipFill>
        <p:spPr>
          <a:xfrm>
            <a:off x="0" y="3854521"/>
            <a:ext cx="3750473" cy="2863746"/>
          </a:xfrm>
          <a:prstGeom prst="rect">
            <a:avLst/>
          </a:prstGeom>
        </p:spPr>
      </p:pic>
      <p:sp>
        <p:nvSpPr>
          <p:cNvPr id="13" name="Прямоугольник 12"/>
          <p:cNvSpPr/>
          <p:nvPr/>
        </p:nvSpPr>
        <p:spPr>
          <a:xfrm>
            <a:off x="4451030" y="2203122"/>
            <a:ext cx="3028842" cy="430887"/>
          </a:xfrm>
          <a:prstGeom prst="rect">
            <a:avLst/>
          </a:prstGeom>
        </p:spPr>
        <p:txBody>
          <a:bodyPr wrap="none">
            <a:spAutoFit/>
          </a:bodyPr>
          <a:lstStyle/>
          <a:p>
            <a:r>
              <a:rPr lang="en-GB" sz="2200" dirty="0">
                <a:solidFill>
                  <a:srgbClr val="224A98"/>
                </a:solidFill>
              </a:rPr>
              <a:t>Global Risks Report 202</a:t>
            </a:r>
            <a:r>
              <a:rPr lang="uk-UA" sz="2200" dirty="0">
                <a:solidFill>
                  <a:srgbClr val="224A98"/>
                </a:solidFill>
              </a:rPr>
              <a:t>5</a:t>
            </a:r>
          </a:p>
        </p:txBody>
      </p:sp>
      <p:pic>
        <p:nvPicPr>
          <p:cNvPr id="18" name="Рисунок 17"/>
          <p:cNvPicPr>
            <a:picLocks noChangeAspect="1"/>
          </p:cNvPicPr>
          <p:nvPr/>
        </p:nvPicPr>
        <p:blipFill>
          <a:blip r:embed="rId7"/>
          <a:stretch>
            <a:fillRect/>
          </a:stretch>
        </p:blipFill>
        <p:spPr>
          <a:xfrm>
            <a:off x="0" y="1488213"/>
            <a:ext cx="3750473" cy="2146652"/>
          </a:xfrm>
          <a:prstGeom prst="rect">
            <a:avLst/>
          </a:prstGeom>
        </p:spPr>
      </p:pic>
    </p:spTree>
    <p:extLst>
      <p:ext uri="{BB962C8B-B14F-4D97-AF65-F5344CB8AC3E}">
        <p14:creationId xmlns:p14="http://schemas.microsoft.com/office/powerpoint/2010/main" val="3519283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3" name="Прямая соединительная линия 12"/>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4"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5"/>
          <a:stretch>
            <a:fillRect/>
          </a:stretch>
        </p:blipFill>
        <p:spPr>
          <a:xfrm>
            <a:off x="3515599" y="893479"/>
            <a:ext cx="8676401" cy="5964521"/>
          </a:xfrm>
          <a:prstGeom prst="rect">
            <a:avLst/>
          </a:prstGeom>
        </p:spPr>
      </p:pic>
      <p:sp>
        <p:nvSpPr>
          <p:cNvPr id="9" name="Прямоугольник 8"/>
          <p:cNvSpPr/>
          <p:nvPr/>
        </p:nvSpPr>
        <p:spPr>
          <a:xfrm>
            <a:off x="-60078" y="1041470"/>
            <a:ext cx="3394041" cy="769441"/>
          </a:xfrm>
          <a:prstGeom prst="rect">
            <a:avLst/>
          </a:prstGeom>
        </p:spPr>
        <p:txBody>
          <a:bodyPr wrap="square">
            <a:spAutoFit/>
          </a:bodyPr>
          <a:lstStyle/>
          <a:p>
            <a:pPr algn="ctr"/>
            <a:r>
              <a:rPr lang="uk-UA" sz="2200" b="1" dirty="0">
                <a:solidFill>
                  <a:srgbClr val="224A98"/>
                </a:solidFill>
              </a:rPr>
              <a:t>Поточний глобальний ландшафт ризиків 2025 р.</a:t>
            </a:r>
          </a:p>
        </p:txBody>
      </p:sp>
    </p:spTree>
    <p:extLst>
      <p:ext uri="{BB962C8B-B14F-4D97-AF65-F5344CB8AC3E}">
        <p14:creationId xmlns:p14="http://schemas.microsoft.com/office/powerpoint/2010/main" val="2133861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3" name="Прямая соединительная линия 12"/>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4"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6"/>
          <a:stretch>
            <a:fillRect/>
          </a:stretch>
        </p:blipFill>
        <p:spPr>
          <a:xfrm>
            <a:off x="1052946" y="1320134"/>
            <a:ext cx="10476708" cy="4787602"/>
          </a:xfrm>
          <a:prstGeom prst="rect">
            <a:avLst/>
          </a:prstGeom>
        </p:spPr>
      </p:pic>
    </p:spTree>
    <p:extLst>
      <p:ext uri="{BB962C8B-B14F-4D97-AF65-F5344CB8AC3E}">
        <p14:creationId xmlns:p14="http://schemas.microsoft.com/office/powerpoint/2010/main" val="500562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Рисунок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44" name="Прямая соединительная линия 43"/>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46"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50" name="Прямоугольник 49"/>
          <p:cNvSpPr/>
          <p:nvPr/>
        </p:nvSpPr>
        <p:spPr>
          <a:xfrm>
            <a:off x="2369275" y="1066218"/>
            <a:ext cx="7453451" cy="577850"/>
          </a:xfrm>
          <a:prstGeom prst="rect">
            <a:avLst/>
          </a:prstGeom>
        </p:spPr>
        <p:txBody>
          <a:bodyPr wrap="none">
            <a:spAutoFit/>
          </a:bodyPr>
          <a:lstStyle/>
          <a:p>
            <a:pPr algn="just">
              <a:lnSpc>
                <a:spcPct val="150000"/>
              </a:lnSpc>
              <a:buFont typeface="+mj-lt"/>
              <a:buAutoNum type="arabicPeriod"/>
            </a:pPr>
            <a:r>
              <a:rPr lang="uk-UA" sz="2400" b="1" dirty="0" err="1">
                <a:solidFill>
                  <a:srgbClr val="224A98"/>
                </a:solidFill>
                <a:latin typeface="Arial" panose="020B0604020202020204" pitchFamily="34" charset="0"/>
                <a:cs typeface="Arial" panose="020B0604020202020204" pitchFamily="34" charset="0"/>
              </a:rPr>
              <a:t>Понятійно</a:t>
            </a:r>
            <a:r>
              <a:rPr lang="uk-UA" sz="2400" b="1" dirty="0">
                <a:solidFill>
                  <a:srgbClr val="224A98"/>
                </a:solidFill>
                <a:latin typeface="Arial" panose="020B0604020202020204" pitchFamily="34" charset="0"/>
                <a:cs typeface="Arial" panose="020B0604020202020204" pitchFamily="34" charset="0"/>
              </a:rPr>
              <a:t>-категоріальний апарат дисципліни</a:t>
            </a:r>
          </a:p>
        </p:txBody>
      </p:sp>
      <p:sp>
        <p:nvSpPr>
          <p:cNvPr id="51" name="Прямоугольник 50"/>
          <p:cNvSpPr/>
          <p:nvPr/>
        </p:nvSpPr>
        <p:spPr>
          <a:xfrm>
            <a:off x="970477" y="2154972"/>
            <a:ext cx="5495543" cy="769441"/>
          </a:xfrm>
          <a:prstGeom prst="rect">
            <a:avLst/>
          </a:prstGeom>
        </p:spPr>
        <p:txBody>
          <a:bodyPr wrap="none">
            <a:spAutoFit/>
          </a:bodyPr>
          <a:lstStyle/>
          <a:p>
            <a:r>
              <a:rPr lang="uk-UA" sz="2200" b="1" dirty="0">
                <a:solidFill>
                  <a:srgbClr val="224A98"/>
                </a:solidFill>
              </a:rPr>
              <a:t>Що таке </a:t>
            </a:r>
            <a:r>
              <a:rPr lang="uk-UA" sz="2200" b="1" dirty="0" err="1">
                <a:solidFill>
                  <a:srgbClr val="224A98"/>
                </a:solidFill>
              </a:rPr>
              <a:t>понятійно</a:t>
            </a:r>
            <a:r>
              <a:rPr lang="uk-UA" sz="2200" b="1" dirty="0">
                <a:solidFill>
                  <a:srgbClr val="224A98"/>
                </a:solidFill>
              </a:rPr>
              <a:t>-категоріальний апарат?</a:t>
            </a:r>
          </a:p>
          <a:p>
            <a:endParaRPr lang="uk-UA" sz="2200" b="1" dirty="0">
              <a:solidFill>
                <a:srgbClr val="224A98"/>
              </a:solidFill>
            </a:endParaRPr>
          </a:p>
        </p:txBody>
      </p:sp>
      <p:sp>
        <p:nvSpPr>
          <p:cNvPr id="3" name="Прямоугольник 2"/>
          <p:cNvSpPr/>
          <p:nvPr/>
        </p:nvSpPr>
        <p:spPr>
          <a:xfrm>
            <a:off x="970477" y="3269532"/>
            <a:ext cx="7441653" cy="430887"/>
          </a:xfrm>
          <a:prstGeom prst="rect">
            <a:avLst/>
          </a:prstGeom>
        </p:spPr>
        <p:txBody>
          <a:bodyPr wrap="none">
            <a:spAutoFit/>
          </a:bodyPr>
          <a:lstStyle/>
          <a:p>
            <a:r>
              <a:rPr lang="uk-UA" sz="2200" b="1" dirty="0">
                <a:solidFill>
                  <a:srgbClr val="224A98"/>
                </a:solidFill>
              </a:rPr>
              <a:t>Чому важливо розуміти </a:t>
            </a:r>
            <a:r>
              <a:rPr lang="uk-UA" sz="2200" b="1" dirty="0" err="1">
                <a:solidFill>
                  <a:srgbClr val="224A98"/>
                </a:solidFill>
              </a:rPr>
              <a:t>понятійно</a:t>
            </a:r>
            <a:r>
              <a:rPr lang="uk-UA" sz="2200" b="1" dirty="0">
                <a:solidFill>
                  <a:srgbClr val="224A98"/>
                </a:solidFill>
              </a:rPr>
              <a:t>-категоріальний апарат?</a:t>
            </a:r>
          </a:p>
        </p:txBody>
      </p:sp>
      <p:pic>
        <p:nvPicPr>
          <p:cNvPr id="1026" name="Picture 2" descr="How to Use Open-Ended Survey Questions | SurveyLege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8726" y="3790602"/>
            <a:ext cx="5277139" cy="307833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53605" y="4343117"/>
            <a:ext cx="6152453" cy="430887"/>
          </a:xfrm>
          <a:prstGeom prst="rect">
            <a:avLst/>
          </a:prstGeom>
        </p:spPr>
        <p:txBody>
          <a:bodyPr wrap="none">
            <a:spAutoFit/>
          </a:bodyPr>
          <a:lstStyle/>
          <a:p>
            <a:r>
              <a:rPr lang="uk-UA" sz="2200" b="1" dirty="0">
                <a:solidFill>
                  <a:srgbClr val="224A98"/>
                </a:solidFill>
              </a:rPr>
              <a:t>Які поняття і категорії важливо знати і розуміти?</a:t>
            </a:r>
          </a:p>
        </p:txBody>
      </p:sp>
    </p:spTree>
    <p:extLst>
      <p:ext uri="{BB962C8B-B14F-4D97-AF65-F5344CB8AC3E}">
        <p14:creationId xmlns:p14="http://schemas.microsoft.com/office/powerpoint/2010/main" val="3827432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9" name="Прямая соединительная линия 8"/>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0"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5"/>
          <a:stretch>
            <a:fillRect/>
          </a:stretch>
        </p:blipFill>
        <p:spPr>
          <a:xfrm>
            <a:off x="1056667" y="3943885"/>
            <a:ext cx="1619476" cy="2305372"/>
          </a:xfrm>
          <a:prstGeom prst="rect">
            <a:avLst/>
          </a:prstGeom>
        </p:spPr>
      </p:pic>
      <p:sp>
        <p:nvSpPr>
          <p:cNvPr id="6" name="Прямоугольник 5"/>
          <p:cNvSpPr/>
          <p:nvPr/>
        </p:nvSpPr>
        <p:spPr>
          <a:xfrm>
            <a:off x="2955637" y="904635"/>
            <a:ext cx="6096000" cy="830997"/>
          </a:xfrm>
          <a:prstGeom prst="rect">
            <a:avLst/>
          </a:prstGeom>
        </p:spPr>
        <p:txBody>
          <a:bodyPr>
            <a:spAutoFit/>
          </a:bodyPr>
          <a:lstStyle/>
          <a:p>
            <a:pPr algn="ctr"/>
            <a:r>
              <a:rPr lang="uk-UA" sz="2400" b="1" dirty="0">
                <a:solidFill>
                  <a:srgbClr val="224A98"/>
                </a:solidFill>
              </a:rPr>
              <a:t>Глобальні ризики, </a:t>
            </a:r>
            <a:r>
              <a:rPr lang="uk-UA" sz="2400" b="1" dirty="0" err="1">
                <a:solidFill>
                  <a:srgbClr val="224A98"/>
                </a:solidFill>
              </a:rPr>
              <a:t>ранжовані</a:t>
            </a:r>
            <a:r>
              <a:rPr lang="uk-UA" sz="2400" b="1" dirty="0">
                <a:solidFill>
                  <a:srgbClr val="224A98"/>
                </a:solidFill>
              </a:rPr>
              <a:t> за ступенем серйозності в короткостроковій перспективі</a:t>
            </a:r>
          </a:p>
        </p:txBody>
      </p:sp>
      <p:pic>
        <p:nvPicPr>
          <p:cNvPr id="13" name="Рисунок 12"/>
          <p:cNvPicPr>
            <a:picLocks noChangeAspect="1"/>
          </p:cNvPicPr>
          <p:nvPr/>
        </p:nvPicPr>
        <p:blipFill>
          <a:blip r:embed="rId6"/>
          <a:stretch>
            <a:fillRect/>
          </a:stretch>
        </p:blipFill>
        <p:spPr>
          <a:xfrm>
            <a:off x="3495726" y="2098012"/>
            <a:ext cx="5477639" cy="4686954"/>
          </a:xfrm>
          <a:prstGeom prst="rect">
            <a:avLst/>
          </a:prstGeom>
        </p:spPr>
      </p:pic>
    </p:spTree>
    <p:extLst>
      <p:ext uri="{BB962C8B-B14F-4D97-AF65-F5344CB8AC3E}">
        <p14:creationId xmlns:p14="http://schemas.microsoft.com/office/powerpoint/2010/main" val="3461850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9" name="Прямая соединительная линия 8"/>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0"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5"/>
          <a:stretch>
            <a:fillRect/>
          </a:stretch>
        </p:blipFill>
        <p:spPr>
          <a:xfrm>
            <a:off x="1151433" y="4174794"/>
            <a:ext cx="1619476" cy="2305372"/>
          </a:xfrm>
          <a:prstGeom prst="rect">
            <a:avLst/>
          </a:prstGeom>
        </p:spPr>
      </p:pic>
      <p:sp>
        <p:nvSpPr>
          <p:cNvPr id="6" name="Прямоугольник 5"/>
          <p:cNvSpPr/>
          <p:nvPr/>
        </p:nvSpPr>
        <p:spPr>
          <a:xfrm>
            <a:off x="2770909" y="1007609"/>
            <a:ext cx="6096000" cy="830997"/>
          </a:xfrm>
          <a:prstGeom prst="rect">
            <a:avLst/>
          </a:prstGeom>
        </p:spPr>
        <p:txBody>
          <a:bodyPr>
            <a:spAutoFit/>
          </a:bodyPr>
          <a:lstStyle/>
          <a:p>
            <a:pPr algn="ctr"/>
            <a:r>
              <a:rPr lang="uk-UA" sz="2400" b="1" dirty="0">
                <a:solidFill>
                  <a:srgbClr val="224A98"/>
                </a:solidFill>
              </a:rPr>
              <a:t>Глобальні ризики, </a:t>
            </a:r>
            <a:r>
              <a:rPr lang="uk-UA" sz="2400" b="1" dirty="0" err="1">
                <a:solidFill>
                  <a:srgbClr val="224A98"/>
                </a:solidFill>
              </a:rPr>
              <a:t>ранжовані</a:t>
            </a:r>
            <a:r>
              <a:rPr lang="uk-UA" sz="2400" b="1" dirty="0">
                <a:solidFill>
                  <a:srgbClr val="224A98"/>
                </a:solidFill>
              </a:rPr>
              <a:t> за ступенем серйозності в довгостроковій перспективі</a:t>
            </a:r>
          </a:p>
        </p:txBody>
      </p:sp>
      <p:pic>
        <p:nvPicPr>
          <p:cNvPr id="4" name="Рисунок 3"/>
          <p:cNvPicPr>
            <a:picLocks noChangeAspect="1"/>
          </p:cNvPicPr>
          <p:nvPr/>
        </p:nvPicPr>
        <p:blipFill>
          <a:blip r:embed="rId6"/>
          <a:stretch>
            <a:fillRect/>
          </a:stretch>
        </p:blipFill>
        <p:spPr>
          <a:xfrm>
            <a:off x="3227747" y="2069433"/>
            <a:ext cx="5182323" cy="4715533"/>
          </a:xfrm>
          <a:prstGeom prst="rect">
            <a:avLst/>
          </a:prstGeom>
        </p:spPr>
      </p:pic>
    </p:spTree>
    <p:extLst>
      <p:ext uri="{BB962C8B-B14F-4D97-AF65-F5344CB8AC3E}">
        <p14:creationId xmlns:p14="http://schemas.microsoft.com/office/powerpoint/2010/main" val="4220607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9" name="Прямая соединительная линия 8"/>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0"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5"/>
          <a:stretch>
            <a:fillRect/>
          </a:stretch>
        </p:blipFill>
        <p:spPr>
          <a:xfrm>
            <a:off x="3045994" y="808415"/>
            <a:ext cx="9146006" cy="5942757"/>
          </a:xfrm>
          <a:prstGeom prst="rect">
            <a:avLst/>
          </a:prstGeom>
        </p:spPr>
      </p:pic>
      <p:sp>
        <p:nvSpPr>
          <p:cNvPr id="3" name="Прямоугольник 2"/>
          <p:cNvSpPr/>
          <p:nvPr/>
        </p:nvSpPr>
        <p:spPr>
          <a:xfrm>
            <a:off x="258422" y="976755"/>
            <a:ext cx="2586377" cy="1107996"/>
          </a:xfrm>
          <a:prstGeom prst="rect">
            <a:avLst/>
          </a:prstGeom>
        </p:spPr>
        <p:txBody>
          <a:bodyPr wrap="square">
            <a:spAutoFit/>
          </a:bodyPr>
          <a:lstStyle/>
          <a:p>
            <a:pPr algn="ctr"/>
            <a:r>
              <a:rPr lang="uk-UA" sz="2200" b="1" dirty="0">
                <a:solidFill>
                  <a:srgbClr val="224A98"/>
                </a:solidFill>
              </a:rPr>
              <a:t>Поточні глобальні ризики, за віковими групами</a:t>
            </a:r>
          </a:p>
        </p:txBody>
      </p:sp>
    </p:spTree>
    <p:extLst>
      <p:ext uri="{BB962C8B-B14F-4D97-AF65-F5344CB8AC3E}">
        <p14:creationId xmlns:p14="http://schemas.microsoft.com/office/powerpoint/2010/main" val="2471137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7" name="Прямая соединительная линия 6"/>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8"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5"/>
          <a:stretch>
            <a:fillRect/>
          </a:stretch>
        </p:blipFill>
        <p:spPr>
          <a:xfrm>
            <a:off x="3324690" y="969817"/>
            <a:ext cx="8899471" cy="5874155"/>
          </a:xfrm>
          <a:prstGeom prst="rect">
            <a:avLst/>
          </a:prstGeom>
        </p:spPr>
      </p:pic>
      <p:sp>
        <p:nvSpPr>
          <p:cNvPr id="3" name="Прямоугольник 2"/>
          <p:cNvSpPr/>
          <p:nvPr/>
        </p:nvSpPr>
        <p:spPr>
          <a:xfrm>
            <a:off x="138328" y="1050646"/>
            <a:ext cx="2997230" cy="1785104"/>
          </a:xfrm>
          <a:prstGeom prst="rect">
            <a:avLst/>
          </a:prstGeom>
        </p:spPr>
        <p:txBody>
          <a:bodyPr wrap="square">
            <a:spAutoFit/>
          </a:bodyPr>
          <a:lstStyle/>
          <a:p>
            <a:pPr algn="ctr"/>
            <a:r>
              <a:rPr lang="uk-UA" sz="2200" b="1" dirty="0">
                <a:solidFill>
                  <a:srgbClr val="224A98"/>
                </a:solidFill>
                <a:latin typeface="Arial" panose="020B0604020202020204" pitchFamily="34" charset="0"/>
                <a:cs typeface="Arial" panose="020B0604020202020204" pitchFamily="34" charset="0"/>
              </a:rPr>
              <a:t>Глобальні ризики в довгостроковій перспективі </a:t>
            </a:r>
          </a:p>
          <a:p>
            <a:pPr algn="ctr"/>
            <a:r>
              <a:rPr lang="uk-UA" sz="2200" b="1" dirty="0">
                <a:solidFill>
                  <a:srgbClr val="224A98"/>
                </a:solidFill>
                <a:latin typeface="Arial" panose="020B0604020202020204" pitchFamily="34" charset="0"/>
                <a:cs typeface="Arial" panose="020B0604020202020204" pitchFamily="34" charset="0"/>
              </a:rPr>
              <a:t>(10 років), </a:t>
            </a:r>
          </a:p>
          <a:p>
            <a:pPr algn="ctr"/>
            <a:r>
              <a:rPr lang="uk-UA" sz="2200" b="1" dirty="0">
                <a:solidFill>
                  <a:srgbClr val="224A98"/>
                </a:solidFill>
                <a:latin typeface="Arial" panose="020B0604020202020204" pitchFamily="34" charset="0"/>
                <a:cs typeface="Arial" panose="020B0604020202020204" pitchFamily="34" charset="0"/>
              </a:rPr>
              <a:t>за регіонами</a:t>
            </a:r>
          </a:p>
        </p:txBody>
      </p:sp>
    </p:spTree>
    <p:extLst>
      <p:ext uri="{BB962C8B-B14F-4D97-AF65-F5344CB8AC3E}">
        <p14:creationId xmlns:p14="http://schemas.microsoft.com/office/powerpoint/2010/main" val="3150856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5" name="Прямая соединительная линия 4"/>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6"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757382" y="1895963"/>
            <a:ext cx="10935853" cy="2204899"/>
          </a:xfrm>
          <a:prstGeom prst="rect">
            <a:avLst/>
          </a:prstGeom>
        </p:spPr>
        <p:txBody>
          <a:bodyPr wrap="square">
            <a:spAutoFit/>
          </a:bodyPr>
          <a:lstStyle/>
          <a:p>
            <a:pPr>
              <a:lnSpc>
                <a:spcPct val="200000"/>
              </a:lnSpc>
            </a:pPr>
            <a:r>
              <a:rPr lang="ru-RU" sz="2400" b="1" dirty="0" err="1">
                <a:solidFill>
                  <a:srgbClr val="224A98"/>
                </a:solidFill>
              </a:rPr>
              <a:t>Питання</a:t>
            </a:r>
            <a:r>
              <a:rPr lang="ru-RU" sz="2400" b="1" dirty="0">
                <a:solidFill>
                  <a:srgbClr val="224A98"/>
                </a:solidFill>
              </a:rPr>
              <a:t> для </a:t>
            </a:r>
            <a:r>
              <a:rPr lang="ru-RU" sz="2400" b="1" dirty="0" err="1">
                <a:solidFill>
                  <a:srgbClr val="224A98"/>
                </a:solidFill>
              </a:rPr>
              <a:t>обговорення</a:t>
            </a:r>
            <a:r>
              <a:rPr lang="ru-RU" sz="2400" b="1" dirty="0">
                <a:solidFill>
                  <a:srgbClr val="224A98"/>
                </a:solidFill>
              </a:rPr>
              <a:t>:</a:t>
            </a:r>
            <a:endParaRPr lang="ru-RU" sz="2400" dirty="0">
              <a:solidFill>
                <a:srgbClr val="224A98"/>
              </a:solidFill>
            </a:endParaRPr>
          </a:p>
          <a:p>
            <a:pPr>
              <a:lnSpc>
                <a:spcPct val="200000"/>
              </a:lnSpc>
              <a:buFont typeface="+mj-lt"/>
              <a:buAutoNum type="arabicPeriod"/>
            </a:pPr>
            <a:r>
              <a:rPr lang="ru-RU" sz="2400" dirty="0" err="1">
                <a:solidFill>
                  <a:srgbClr val="224A98"/>
                </a:solidFill>
              </a:rPr>
              <a:t>Які</a:t>
            </a:r>
            <a:r>
              <a:rPr lang="ru-RU" sz="2400" dirty="0">
                <a:solidFill>
                  <a:srgbClr val="224A98"/>
                </a:solidFill>
              </a:rPr>
              <a:t> </a:t>
            </a:r>
            <a:r>
              <a:rPr lang="ru-RU" sz="2400" dirty="0" err="1">
                <a:solidFill>
                  <a:srgbClr val="224A98"/>
                </a:solidFill>
              </a:rPr>
              <a:t>виклики</a:t>
            </a:r>
            <a:r>
              <a:rPr lang="ru-RU" sz="2400" dirty="0">
                <a:solidFill>
                  <a:srgbClr val="224A98"/>
                </a:solidFill>
              </a:rPr>
              <a:t> </a:t>
            </a:r>
            <a:r>
              <a:rPr lang="ru-RU" sz="2400" dirty="0" err="1">
                <a:solidFill>
                  <a:srgbClr val="224A98"/>
                </a:solidFill>
              </a:rPr>
              <a:t>безпеці</a:t>
            </a:r>
            <a:r>
              <a:rPr lang="ru-RU" sz="2400" dirty="0">
                <a:solidFill>
                  <a:srgbClr val="224A98"/>
                </a:solidFill>
              </a:rPr>
              <a:t>, на вашу думку, є </a:t>
            </a:r>
            <a:r>
              <a:rPr lang="ru-RU" sz="2400" dirty="0" err="1">
                <a:solidFill>
                  <a:srgbClr val="224A98"/>
                </a:solidFill>
              </a:rPr>
              <a:t>найбільш</a:t>
            </a:r>
            <a:r>
              <a:rPr lang="ru-RU" sz="2400" dirty="0">
                <a:solidFill>
                  <a:srgbClr val="224A98"/>
                </a:solidFill>
              </a:rPr>
              <a:t> </a:t>
            </a:r>
            <a:r>
              <a:rPr lang="ru-RU" sz="2400" dirty="0" err="1">
                <a:solidFill>
                  <a:srgbClr val="224A98"/>
                </a:solidFill>
              </a:rPr>
              <a:t>актуальними</a:t>
            </a:r>
            <a:r>
              <a:rPr lang="ru-RU" sz="2400" dirty="0">
                <a:solidFill>
                  <a:srgbClr val="224A98"/>
                </a:solidFill>
              </a:rPr>
              <a:t> для </a:t>
            </a:r>
            <a:r>
              <a:rPr lang="ru-RU" sz="2400" dirty="0" err="1">
                <a:solidFill>
                  <a:srgbClr val="224A98"/>
                </a:solidFill>
              </a:rPr>
              <a:t>України</a:t>
            </a:r>
            <a:r>
              <a:rPr lang="ru-RU" sz="2400" dirty="0">
                <a:solidFill>
                  <a:srgbClr val="224A98"/>
                </a:solidFill>
              </a:rPr>
              <a:t>?</a:t>
            </a:r>
          </a:p>
          <a:p>
            <a:pPr>
              <a:lnSpc>
                <a:spcPct val="200000"/>
              </a:lnSpc>
              <a:buFont typeface="+mj-lt"/>
              <a:buAutoNum type="arabicPeriod"/>
            </a:pPr>
            <a:r>
              <a:rPr lang="ru-RU" sz="2400" dirty="0">
                <a:solidFill>
                  <a:srgbClr val="224A98"/>
                </a:solidFill>
              </a:rPr>
              <a:t>Як </a:t>
            </a:r>
            <a:r>
              <a:rPr lang="ru-RU" sz="2400" dirty="0" err="1">
                <a:solidFill>
                  <a:srgbClr val="224A98"/>
                </a:solidFill>
              </a:rPr>
              <a:t>технології</a:t>
            </a:r>
            <a:r>
              <a:rPr lang="ru-RU" sz="2400" dirty="0">
                <a:solidFill>
                  <a:srgbClr val="224A98"/>
                </a:solidFill>
              </a:rPr>
              <a:t> </a:t>
            </a:r>
            <a:r>
              <a:rPr lang="ru-RU" sz="2400" dirty="0" err="1">
                <a:solidFill>
                  <a:srgbClr val="224A98"/>
                </a:solidFill>
              </a:rPr>
              <a:t>впливають</a:t>
            </a:r>
            <a:r>
              <a:rPr lang="ru-RU" sz="2400" dirty="0">
                <a:solidFill>
                  <a:srgbClr val="224A98"/>
                </a:solidFill>
              </a:rPr>
              <a:t> на </a:t>
            </a:r>
            <a:r>
              <a:rPr lang="ru-RU" sz="2400" dirty="0" err="1">
                <a:solidFill>
                  <a:srgbClr val="224A98"/>
                </a:solidFill>
              </a:rPr>
              <a:t>сучасні</a:t>
            </a:r>
            <a:r>
              <a:rPr lang="ru-RU" sz="2400" dirty="0">
                <a:solidFill>
                  <a:srgbClr val="224A98"/>
                </a:solidFill>
              </a:rPr>
              <a:t> </a:t>
            </a:r>
            <a:r>
              <a:rPr lang="ru-RU" sz="2400" dirty="0" err="1">
                <a:solidFill>
                  <a:srgbClr val="224A98"/>
                </a:solidFill>
              </a:rPr>
              <a:t>загрози</a:t>
            </a:r>
            <a:r>
              <a:rPr lang="ru-RU" sz="2400" dirty="0">
                <a:solidFill>
                  <a:srgbClr val="224A98"/>
                </a:solidFill>
              </a:rPr>
              <a:t> </a:t>
            </a:r>
            <a:r>
              <a:rPr lang="ru-RU" sz="2400" dirty="0" err="1">
                <a:solidFill>
                  <a:srgbClr val="224A98"/>
                </a:solidFill>
              </a:rPr>
              <a:t>безпеці</a:t>
            </a:r>
            <a:r>
              <a:rPr lang="ru-RU" sz="2400" dirty="0">
                <a:solidFill>
                  <a:srgbClr val="224A98"/>
                </a:solidFill>
              </a:rPr>
              <a:t>?</a:t>
            </a:r>
          </a:p>
        </p:txBody>
      </p:sp>
    </p:spTree>
    <p:extLst>
      <p:ext uri="{BB962C8B-B14F-4D97-AF65-F5344CB8AC3E}">
        <p14:creationId xmlns:p14="http://schemas.microsoft.com/office/powerpoint/2010/main" val="3347982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3" name="Прямая соединительная линия 12"/>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4"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5"/>
          <a:stretch>
            <a:fillRect/>
          </a:stretch>
        </p:blipFill>
        <p:spPr>
          <a:xfrm>
            <a:off x="3229487" y="1399892"/>
            <a:ext cx="5068007" cy="4058216"/>
          </a:xfrm>
          <a:prstGeom prst="rect">
            <a:avLst/>
          </a:prstGeom>
        </p:spPr>
      </p:pic>
    </p:spTree>
    <p:extLst>
      <p:ext uri="{BB962C8B-B14F-4D97-AF65-F5344CB8AC3E}">
        <p14:creationId xmlns:p14="http://schemas.microsoft.com/office/powerpoint/2010/main" val="2908512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5" name="Прямая соединительная линия 4"/>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6"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230416" y="867039"/>
            <a:ext cx="8203849" cy="461665"/>
          </a:xfrm>
          <a:prstGeom prst="rect">
            <a:avLst/>
          </a:prstGeom>
        </p:spPr>
        <p:txBody>
          <a:bodyPr wrap="none">
            <a:spAutoFit/>
          </a:bodyPr>
          <a:lstStyle/>
          <a:p>
            <a:r>
              <a:rPr lang="ru-RU" sz="2400" b="1" dirty="0" err="1">
                <a:solidFill>
                  <a:srgbClr val="224A98"/>
                </a:solidFill>
              </a:rPr>
              <a:t>Виклики</a:t>
            </a:r>
            <a:r>
              <a:rPr lang="ru-RU" sz="2400" b="1" dirty="0">
                <a:solidFill>
                  <a:srgbClr val="224A98"/>
                </a:solidFill>
              </a:rPr>
              <a:t> </a:t>
            </a:r>
            <a:r>
              <a:rPr lang="ru-RU" sz="2400" b="1" dirty="0" err="1">
                <a:solidFill>
                  <a:srgbClr val="224A98"/>
                </a:solidFill>
              </a:rPr>
              <a:t>кризового</a:t>
            </a:r>
            <a:r>
              <a:rPr lang="ru-RU" sz="2400" b="1" dirty="0">
                <a:solidFill>
                  <a:srgbClr val="224A98"/>
                </a:solidFill>
              </a:rPr>
              <a:t> </a:t>
            </a:r>
            <a:r>
              <a:rPr lang="ru-RU" sz="2400" b="1" dirty="0" err="1">
                <a:solidFill>
                  <a:srgbClr val="224A98"/>
                </a:solidFill>
              </a:rPr>
              <a:t>управління</a:t>
            </a:r>
            <a:r>
              <a:rPr lang="ru-RU" sz="2400" b="1" dirty="0">
                <a:solidFill>
                  <a:srgbClr val="224A98"/>
                </a:solidFill>
              </a:rPr>
              <a:t> та </a:t>
            </a:r>
            <a:r>
              <a:rPr lang="ru-RU" sz="2400" b="1" dirty="0" err="1">
                <a:solidFill>
                  <a:srgbClr val="224A98"/>
                </a:solidFill>
              </a:rPr>
              <a:t>стратегічного</a:t>
            </a:r>
            <a:r>
              <a:rPr lang="ru-RU" sz="2400" b="1" dirty="0">
                <a:solidFill>
                  <a:srgbClr val="224A98"/>
                </a:solidFill>
              </a:rPr>
              <a:t> </a:t>
            </a:r>
            <a:r>
              <a:rPr lang="ru-RU" sz="2400" b="1" dirty="0" err="1">
                <a:solidFill>
                  <a:srgbClr val="224A98"/>
                </a:solidFill>
              </a:rPr>
              <a:t>планування</a:t>
            </a:r>
            <a:endParaRPr lang="uk-UA" sz="2400" b="1" dirty="0">
              <a:solidFill>
                <a:srgbClr val="224A98"/>
              </a:solidFill>
            </a:endParaRPr>
          </a:p>
        </p:txBody>
      </p:sp>
      <p:sp>
        <p:nvSpPr>
          <p:cNvPr id="9" name="Прямоугольник 8"/>
          <p:cNvSpPr/>
          <p:nvPr/>
        </p:nvSpPr>
        <p:spPr>
          <a:xfrm>
            <a:off x="535708" y="1392330"/>
            <a:ext cx="11397673" cy="4832092"/>
          </a:xfrm>
          <a:prstGeom prst="rect">
            <a:avLst/>
          </a:prstGeom>
        </p:spPr>
        <p:txBody>
          <a:bodyPr wrap="square">
            <a:spAutoFit/>
          </a:bodyPr>
          <a:lstStyle/>
          <a:p>
            <a:pPr>
              <a:lnSpc>
                <a:spcPct val="200000"/>
              </a:lnSpc>
            </a:pPr>
            <a:r>
              <a:rPr lang="uk-UA" sz="2200" dirty="0">
                <a:solidFill>
                  <a:srgbClr val="224A98"/>
                </a:solidFill>
              </a:rPr>
              <a:t>Зростання складності загроз потребує нових підходів до управління ризиками та кризами.</a:t>
            </a:r>
          </a:p>
          <a:p>
            <a:pPr>
              <a:lnSpc>
                <a:spcPct val="200000"/>
              </a:lnSpc>
            </a:pPr>
            <a:r>
              <a:rPr lang="uk-UA" sz="2200" b="1" dirty="0">
                <a:solidFill>
                  <a:srgbClr val="224A98"/>
                </a:solidFill>
              </a:rPr>
              <a:t>Приклади управлінських викликів:</a:t>
            </a:r>
            <a:endParaRPr lang="uk-UA" sz="2200" dirty="0">
              <a:solidFill>
                <a:srgbClr val="224A98"/>
              </a:solidFill>
            </a:endParaRPr>
          </a:p>
          <a:p>
            <a:pPr marL="342900" indent="-342900">
              <a:lnSpc>
                <a:spcPct val="200000"/>
              </a:lnSpc>
              <a:buFont typeface="Wingdings" panose="05000000000000000000" pitchFamily="2" charset="2"/>
              <a:buChar char="ü"/>
            </a:pPr>
            <a:r>
              <a:rPr lang="uk-UA" sz="2200" b="1" dirty="0">
                <a:solidFill>
                  <a:srgbClr val="224A98"/>
                </a:solidFill>
              </a:rPr>
              <a:t>недостатня міждержавна координація</a:t>
            </a:r>
            <a:r>
              <a:rPr lang="uk-UA" sz="2200" dirty="0">
                <a:solidFill>
                  <a:srgbClr val="224A98"/>
                </a:solidFill>
              </a:rPr>
              <a:t> (глобальні загрози вимагають спільних стратегій, але геополітичні суперечності ускладнюють співпрацю).</a:t>
            </a:r>
          </a:p>
          <a:p>
            <a:pPr marL="342900" indent="-342900">
              <a:lnSpc>
                <a:spcPct val="200000"/>
              </a:lnSpc>
              <a:buFont typeface="Wingdings" panose="05000000000000000000" pitchFamily="2" charset="2"/>
              <a:buChar char="ü"/>
            </a:pPr>
            <a:r>
              <a:rPr lang="uk-UA" sz="2200" b="1" dirty="0">
                <a:solidFill>
                  <a:srgbClr val="224A98"/>
                </a:solidFill>
              </a:rPr>
              <a:t>брак ресурсів та фінансування</a:t>
            </a:r>
            <a:r>
              <a:rPr lang="uk-UA" sz="2200" dirty="0">
                <a:solidFill>
                  <a:srgbClr val="224A98"/>
                </a:solidFill>
              </a:rPr>
              <a:t> (держави не завжди готові до тривалих криз, наприклад, </a:t>
            </a:r>
            <a:r>
              <a:rPr lang="en-GB" sz="2200" dirty="0">
                <a:solidFill>
                  <a:srgbClr val="224A98"/>
                </a:solidFill>
              </a:rPr>
              <a:t>COVID-19 </a:t>
            </a:r>
            <a:r>
              <a:rPr lang="uk-UA" sz="2200" dirty="0">
                <a:solidFill>
                  <a:srgbClr val="224A98"/>
                </a:solidFill>
              </a:rPr>
              <a:t>показав вразливість медичних систем).</a:t>
            </a:r>
          </a:p>
          <a:p>
            <a:pPr marL="342900" indent="-342900">
              <a:lnSpc>
                <a:spcPct val="200000"/>
              </a:lnSpc>
              <a:buFont typeface="Wingdings" panose="05000000000000000000" pitchFamily="2" charset="2"/>
              <a:buChar char="ü"/>
            </a:pPr>
            <a:r>
              <a:rPr lang="uk-UA" sz="2200" b="1" dirty="0">
                <a:solidFill>
                  <a:srgbClr val="224A98"/>
                </a:solidFill>
              </a:rPr>
              <a:t>непередбачуваність загроз</a:t>
            </a:r>
            <a:r>
              <a:rPr lang="uk-UA" sz="2200" dirty="0">
                <a:solidFill>
                  <a:srgbClr val="224A98"/>
                </a:solidFill>
              </a:rPr>
              <a:t> (гібридні війни, дезінформація, біологічні ризики).</a:t>
            </a:r>
          </a:p>
        </p:txBody>
      </p:sp>
    </p:spTree>
    <p:extLst>
      <p:ext uri="{BB962C8B-B14F-4D97-AF65-F5344CB8AC3E}">
        <p14:creationId xmlns:p14="http://schemas.microsoft.com/office/powerpoint/2010/main" val="1736148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7" name="Прямая соединительная линия 6"/>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8"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Відповіді на питання – Два зайці"/>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805853"/>
            <a:ext cx="4876800" cy="359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020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9" name="Прямая соединительная линия 18"/>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20"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22" name="Прямоугольник 21"/>
          <p:cNvSpPr/>
          <p:nvPr/>
        </p:nvSpPr>
        <p:spPr>
          <a:xfrm>
            <a:off x="1047071" y="1954451"/>
            <a:ext cx="10097857" cy="872034"/>
          </a:xfrm>
          <a:prstGeom prst="rect">
            <a:avLst/>
          </a:prstGeom>
        </p:spPr>
        <p:txBody>
          <a:bodyPr wrap="square">
            <a:spAutoFit/>
          </a:bodyPr>
          <a:lstStyle/>
          <a:p>
            <a:pPr algn="just">
              <a:lnSpc>
                <a:spcPct val="150000"/>
              </a:lnSpc>
            </a:pPr>
            <a:r>
              <a:rPr lang="uk-UA" b="1" dirty="0" err="1">
                <a:solidFill>
                  <a:srgbClr val="224A98"/>
                </a:solidFill>
                <a:latin typeface="Arial" panose="020B0604020202020204" pitchFamily="34" charset="0"/>
                <a:cs typeface="Arial" panose="020B0604020202020204" pitchFamily="34" charset="0"/>
              </a:rPr>
              <a:t>Понятійно</a:t>
            </a:r>
            <a:r>
              <a:rPr lang="uk-UA" b="1" dirty="0">
                <a:solidFill>
                  <a:srgbClr val="224A98"/>
                </a:solidFill>
                <a:latin typeface="Arial" panose="020B0604020202020204" pitchFamily="34" charset="0"/>
                <a:cs typeface="Arial" panose="020B0604020202020204" pitchFamily="34" charset="0"/>
              </a:rPr>
              <a:t>-категоріальний апарат </a:t>
            </a:r>
            <a:r>
              <a:rPr lang="uk-UA" dirty="0">
                <a:solidFill>
                  <a:srgbClr val="224A98"/>
                </a:solidFill>
                <a:latin typeface="Arial" panose="020B0604020202020204" pitchFamily="34" charset="0"/>
                <a:cs typeface="Arial" panose="020B0604020202020204" pitchFamily="34" charset="0"/>
              </a:rPr>
              <a:t>- це </a:t>
            </a:r>
            <a:r>
              <a:rPr lang="uk-UA" dirty="0" err="1">
                <a:solidFill>
                  <a:srgbClr val="224A98"/>
                </a:solidFill>
                <a:latin typeface="Arial" panose="020B0604020202020204" pitchFamily="34" charset="0"/>
                <a:cs typeface="Arial" panose="020B0604020202020204" pitchFamily="34" charset="0"/>
              </a:rPr>
              <a:t>логічно</a:t>
            </a:r>
            <a:r>
              <a:rPr lang="uk-UA" dirty="0">
                <a:solidFill>
                  <a:srgbClr val="224A98"/>
                </a:solidFill>
                <a:latin typeface="Arial" panose="020B0604020202020204" pitchFamily="34" charset="0"/>
                <a:cs typeface="Arial" panose="020B0604020202020204" pitchFamily="34" charset="0"/>
              </a:rPr>
              <a:t> вибудувана система </a:t>
            </a:r>
            <a:r>
              <a:rPr lang="uk-UA" u="sng" dirty="0">
                <a:solidFill>
                  <a:srgbClr val="224A98"/>
                </a:solidFill>
                <a:latin typeface="Arial" panose="020B0604020202020204" pitchFamily="34" charset="0"/>
                <a:cs typeface="Arial" panose="020B0604020202020204" pitchFamily="34" charset="0"/>
              </a:rPr>
              <a:t>спеціальних термінів</a:t>
            </a:r>
            <a:r>
              <a:rPr lang="uk-UA" dirty="0">
                <a:solidFill>
                  <a:srgbClr val="224A98"/>
                </a:solidFill>
                <a:latin typeface="Arial" panose="020B0604020202020204" pitchFamily="34" charset="0"/>
                <a:cs typeface="Arial" panose="020B0604020202020204" pitchFamily="34" charset="0"/>
              </a:rPr>
              <a:t>, що дозволяє </a:t>
            </a:r>
            <a:r>
              <a:rPr lang="uk-UA" u="sng" dirty="0">
                <a:solidFill>
                  <a:srgbClr val="224A98"/>
                </a:solidFill>
                <a:latin typeface="Arial" panose="020B0604020202020204" pitchFamily="34" charset="0"/>
                <a:cs typeface="Arial" panose="020B0604020202020204" pitchFamily="34" charset="0"/>
              </a:rPr>
              <a:t>тлумачити і розуміти взаємозв'язки і процеси</a:t>
            </a:r>
            <a:r>
              <a:rPr lang="uk-UA" dirty="0">
                <a:solidFill>
                  <a:srgbClr val="224A98"/>
                </a:solidFill>
                <a:latin typeface="Arial" panose="020B0604020202020204" pitchFamily="34" charset="0"/>
                <a:cs typeface="Arial" panose="020B0604020202020204" pitchFamily="34" charset="0"/>
              </a:rPr>
              <a:t>, що утворюються в науці.</a:t>
            </a:r>
          </a:p>
        </p:txBody>
      </p:sp>
      <p:sp>
        <p:nvSpPr>
          <p:cNvPr id="8" name="Прямоугольник 7"/>
          <p:cNvSpPr/>
          <p:nvPr/>
        </p:nvSpPr>
        <p:spPr>
          <a:xfrm>
            <a:off x="761011" y="1207664"/>
            <a:ext cx="5495543" cy="430887"/>
          </a:xfrm>
          <a:prstGeom prst="rect">
            <a:avLst/>
          </a:prstGeom>
        </p:spPr>
        <p:txBody>
          <a:bodyPr wrap="none">
            <a:spAutoFit/>
          </a:bodyPr>
          <a:lstStyle/>
          <a:p>
            <a:r>
              <a:rPr lang="uk-UA" sz="2200" b="1" dirty="0">
                <a:solidFill>
                  <a:srgbClr val="224A98"/>
                </a:solidFill>
              </a:rPr>
              <a:t>Що таке </a:t>
            </a:r>
            <a:r>
              <a:rPr lang="uk-UA" sz="2200" b="1" dirty="0" err="1">
                <a:solidFill>
                  <a:srgbClr val="224A98"/>
                </a:solidFill>
              </a:rPr>
              <a:t>понятійно</a:t>
            </a:r>
            <a:r>
              <a:rPr lang="uk-UA" sz="2200" b="1" dirty="0">
                <a:solidFill>
                  <a:srgbClr val="224A98"/>
                </a:solidFill>
              </a:rPr>
              <a:t>-категоріальний апарат?</a:t>
            </a:r>
          </a:p>
        </p:txBody>
      </p:sp>
      <p:pic>
        <p:nvPicPr>
          <p:cNvPr id="10242" name="Picture 2" descr="9 цікавих ідей для проведення дискусії у 5 класі НУШ — Журнал «На Урок»"/>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6554" y="3390900"/>
            <a:ext cx="4762500"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908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9" name="Прямая соединительная линия 18"/>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20"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95960" y="2848087"/>
            <a:ext cx="11200080" cy="3365024"/>
          </a:xfrm>
          <a:prstGeom prst="rect">
            <a:avLst/>
          </a:prstGeom>
        </p:spPr>
        <p:txBody>
          <a:bodyPr wrap="square">
            <a:spAutoFit/>
          </a:bodyPr>
          <a:lstStyle/>
          <a:p>
            <a:pPr algn="just">
              <a:lnSpc>
                <a:spcPct val="150000"/>
              </a:lnSpc>
            </a:pPr>
            <a:r>
              <a:rPr lang="uk-UA" b="1" dirty="0">
                <a:solidFill>
                  <a:srgbClr val="224A98"/>
                </a:solidFill>
                <a:latin typeface="Arial" panose="020B0604020202020204" pitchFamily="34" charset="0"/>
                <a:cs typeface="Arial" panose="020B0604020202020204" pitchFamily="34" charset="0"/>
              </a:rPr>
              <a:t>Формування спільного розуміння</a:t>
            </a:r>
            <a:r>
              <a:rPr lang="uk-UA" dirty="0">
                <a:solidFill>
                  <a:srgbClr val="224A98"/>
                </a:solidFill>
                <a:latin typeface="Arial" panose="020B0604020202020204" pitchFamily="34" charset="0"/>
                <a:cs typeface="Arial" panose="020B0604020202020204" pitchFamily="34" charset="0"/>
              </a:rPr>
              <a:t> - чіткі визначення ключових понять дозволяють уникати неоднозначності в управлінні безпекою.</a:t>
            </a:r>
          </a:p>
          <a:p>
            <a:pPr algn="just">
              <a:lnSpc>
                <a:spcPct val="150000"/>
              </a:lnSpc>
              <a:buFont typeface="Arial" panose="020B0604020202020204" pitchFamily="34" charset="0"/>
              <a:buChar char="•"/>
            </a:pPr>
            <a:endParaRPr lang="uk-UA" dirty="0">
              <a:solidFill>
                <a:srgbClr val="224A98"/>
              </a:solidFill>
              <a:latin typeface="Arial" panose="020B0604020202020204" pitchFamily="34" charset="0"/>
              <a:cs typeface="Arial" panose="020B0604020202020204" pitchFamily="34" charset="0"/>
            </a:endParaRPr>
          </a:p>
          <a:p>
            <a:pPr algn="just">
              <a:lnSpc>
                <a:spcPct val="150000"/>
              </a:lnSpc>
            </a:pPr>
            <a:r>
              <a:rPr lang="uk-UA" b="1" dirty="0">
                <a:solidFill>
                  <a:srgbClr val="224A98"/>
                </a:solidFill>
                <a:latin typeface="Arial" panose="020B0604020202020204" pitchFamily="34" charset="0"/>
                <a:cs typeface="Arial" panose="020B0604020202020204" pitchFamily="34" charset="0"/>
              </a:rPr>
              <a:t>Ефективне прийняття рішень - </a:t>
            </a:r>
            <a:r>
              <a:rPr lang="uk-UA" dirty="0">
                <a:solidFill>
                  <a:srgbClr val="224A98"/>
                </a:solidFill>
                <a:latin typeface="Arial" panose="020B0604020202020204" pitchFamily="34" charset="0"/>
                <a:cs typeface="Arial" panose="020B0604020202020204" pitchFamily="34" charset="0"/>
              </a:rPr>
              <a:t>знання термінів допомагає швидше аналізувати ситуації, оцінювати ризики та приймати виважені рішення.</a:t>
            </a:r>
          </a:p>
          <a:p>
            <a:pPr algn="just">
              <a:lnSpc>
                <a:spcPct val="150000"/>
              </a:lnSpc>
              <a:buFont typeface="Arial" panose="020B0604020202020204" pitchFamily="34" charset="0"/>
              <a:buChar char="•"/>
            </a:pPr>
            <a:endParaRPr lang="uk-UA" dirty="0">
              <a:solidFill>
                <a:srgbClr val="224A98"/>
              </a:solidFill>
              <a:latin typeface="Arial" panose="020B0604020202020204" pitchFamily="34" charset="0"/>
              <a:cs typeface="Arial" panose="020B0604020202020204" pitchFamily="34" charset="0"/>
            </a:endParaRPr>
          </a:p>
          <a:p>
            <a:pPr algn="just">
              <a:lnSpc>
                <a:spcPct val="150000"/>
              </a:lnSpc>
            </a:pPr>
            <a:r>
              <a:rPr lang="uk-UA" b="1" dirty="0">
                <a:solidFill>
                  <a:srgbClr val="224A98"/>
                </a:solidFill>
                <a:latin typeface="Arial" panose="020B0604020202020204" pitchFamily="34" charset="0"/>
                <a:cs typeface="Arial" panose="020B0604020202020204" pitchFamily="34" charset="0"/>
              </a:rPr>
              <a:t>Міждисциплінарний підхід</a:t>
            </a:r>
            <a:r>
              <a:rPr lang="uk-UA" dirty="0">
                <a:solidFill>
                  <a:srgbClr val="224A98"/>
                </a:solidFill>
                <a:latin typeface="Arial" panose="020B0604020202020204" pitchFamily="34" charset="0"/>
                <a:cs typeface="Arial" panose="020B0604020202020204" pitchFamily="34" charset="0"/>
              </a:rPr>
              <a:t> - безпека охоплює різні сфери – право, економіку, військову справу, </a:t>
            </a:r>
            <a:r>
              <a:rPr lang="uk-UA" dirty="0" err="1">
                <a:solidFill>
                  <a:srgbClr val="224A98"/>
                </a:solidFill>
                <a:latin typeface="Arial" panose="020B0604020202020204" pitchFamily="34" charset="0"/>
                <a:cs typeface="Arial" panose="020B0604020202020204" pitchFamily="34" charset="0"/>
              </a:rPr>
              <a:t>кібербезпеку</a:t>
            </a:r>
            <a:r>
              <a:rPr lang="uk-UA" dirty="0">
                <a:solidFill>
                  <a:srgbClr val="224A98"/>
                </a:solidFill>
                <a:latin typeface="Arial" panose="020B0604020202020204" pitchFamily="34" charset="0"/>
                <a:cs typeface="Arial" panose="020B0604020202020204" pitchFamily="34" charset="0"/>
              </a:rPr>
              <a:t> тощо. Спільний термінологічний апарат полегшує комунікацію між фахівцями.</a:t>
            </a:r>
          </a:p>
        </p:txBody>
      </p:sp>
      <p:sp>
        <p:nvSpPr>
          <p:cNvPr id="6" name="Прямоугольник 5"/>
          <p:cNvSpPr/>
          <p:nvPr/>
        </p:nvSpPr>
        <p:spPr>
          <a:xfrm>
            <a:off x="767573" y="1340885"/>
            <a:ext cx="7614769" cy="646331"/>
          </a:xfrm>
          <a:prstGeom prst="rect">
            <a:avLst/>
          </a:prstGeom>
        </p:spPr>
        <p:txBody>
          <a:bodyPr wrap="square">
            <a:spAutoFit/>
          </a:bodyPr>
          <a:lstStyle/>
          <a:p>
            <a:endParaRPr lang="uk-UA" b="1" dirty="0">
              <a:solidFill>
                <a:srgbClr val="224A98"/>
              </a:solidFill>
              <a:latin typeface="Arial" panose="020B0604020202020204" pitchFamily="34" charset="0"/>
              <a:cs typeface="Arial" panose="020B0604020202020204" pitchFamily="34" charset="0"/>
            </a:endParaRPr>
          </a:p>
          <a:p>
            <a:r>
              <a:rPr lang="uk-UA" b="1" dirty="0">
                <a:solidFill>
                  <a:srgbClr val="224A98"/>
                </a:solidFill>
                <a:latin typeface="Arial" panose="020B0604020202020204" pitchFamily="34" charset="0"/>
                <a:cs typeface="Arial" panose="020B0604020202020204" pitchFamily="34" charset="0"/>
              </a:rPr>
              <a:t>Чому важливо розуміти </a:t>
            </a:r>
            <a:r>
              <a:rPr lang="uk-UA" b="1" dirty="0" err="1">
                <a:solidFill>
                  <a:srgbClr val="224A98"/>
                </a:solidFill>
                <a:latin typeface="Arial" panose="020B0604020202020204" pitchFamily="34" charset="0"/>
                <a:cs typeface="Arial" panose="020B0604020202020204" pitchFamily="34" charset="0"/>
              </a:rPr>
              <a:t>понятійно</a:t>
            </a:r>
            <a:r>
              <a:rPr lang="uk-UA" b="1" dirty="0">
                <a:solidFill>
                  <a:srgbClr val="224A98"/>
                </a:solidFill>
                <a:latin typeface="Arial" panose="020B0604020202020204" pitchFamily="34" charset="0"/>
                <a:cs typeface="Arial" panose="020B0604020202020204" pitchFamily="34" charset="0"/>
              </a:rPr>
              <a:t>-категоріальний апарат?</a:t>
            </a:r>
          </a:p>
        </p:txBody>
      </p:sp>
      <p:pic>
        <p:nvPicPr>
          <p:cNvPr id="3074" name="Picture 2" descr="Значення кольорів в китайській культурі"/>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11854" y="996968"/>
            <a:ext cx="1678581" cy="1658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592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3" name="Прямая соединительная линия 12"/>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4"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Схема 4"/>
          <p:cNvGraphicFramePr/>
          <p:nvPr>
            <p:extLst>
              <p:ext uri="{D42A27DB-BD31-4B8C-83A1-F6EECF244321}">
                <p14:modId xmlns:p14="http://schemas.microsoft.com/office/powerpoint/2010/main" val="3261318357"/>
              </p:ext>
            </p:extLst>
          </p:nvPr>
        </p:nvGraphicFramePr>
        <p:xfrm>
          <a:off x="1108364" y="2290619"/>
          <a:ext cx="9836727" cy="38885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Прямоугольник 16"/>
          <p:cNvSpPr/>
          <p:nvPr/>
        </p:nvSpPr>
        <p:spPr>
          <a:xfrm>
            <a:off x="1108364" y="1104751"/>
            <a:ext cx="10704681" cy="800219"/>
          </a:xfrm>
          <a:prstGeom prst="rect">
            <a:avLst/>
          </a:prstGeom>
        </p:spPr>
        <p:txBody>
          <a:bodyPr wrap="square">
            <a:noAutofit/>
          </a:bodyPr>
          <a:lstStyle/>
          <a:p>
            <a:r>
              <a:rPr lang="uk-UA" sz="2000" b="1" dirty="0">
                <a:solidFill>
                  <a:srgbClr val="224A98"/>
                </a:solidFill>
                <a:latin typeface="Arial" panose="020B0604020202020204" pitchFamily="34" charset="0"/>
                <a:cs typeface="Arial" panose="020B0604020202020204" pitchFamily="34" charset="0"/>
              </a:rPr>
              <a:t>Які поняття і категорії важливо знати і розуміти для вивчення дисципліни «Основи управління та стратегічного планування у </a:t>
            </a:r>
            <a:r>
              <a:rPr lang="uk-UA" sz="2000" b="1" dirty="0" err="1">
                <a:solidFill>
                  <a:srgbClr val="224A98"/>
                </a:solidFill>
                <a:latin typeface="Arial" panose="020B0604020202020204" pitchFamily="34" charset="0"/>
                <a:cs typeface="Arial" panose="020B0604020202020204" pitchFamily="34" charset="0"/>
              </a:rPr>
              <a:t>безпековій</a:t>
            </a:r>
            <a:r>
              <a:rPr lang="uk-UA" sz="2000" b="1" dirty="0">
                <a:solidFill>
                  <a:srgbClr val="224A98"/>
                </a:solidFill>
                <a:latin typeface="Arial" panose="020B0604020202020204" pitchFamily="34" charset="0"/>
                <a:cs typeface="Arial" panose="020B0604020202020204" pitchFamily="34" charset="0"/>
              </a:rPr>
              <a:t> сфері»?</a:t>
            </a:r>
          </a:p>
        </p:txBody>
      </p:sp>
    </p:spTree>
    <p:extLst>
      <p:ext uri="{BB962C8B-B14F-4D97-AF65-F5344CB8AC3E}">
        <p14:creationId xmlns:p14="http://schemas.microsoft.com/office/powerpoint/2010/main" val="3998172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2" name="Прямая соединительная линия 11"/>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4"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71053" y="996968"/>
            <a:ext cx="11305311" cy="707886"/>
          </a:xfrm>
          <a:prstGeom prst="rect">
            <a:avLst/>
          </a:prstGeom>
        </p:spPr>
        <p:txBody>
          <a:bodyPr wrap="square">
            <a:spAutoFit/>
          </a:bodyPr>
          <a:lstStyle/>
          <a:p>
            <a:pPr algn="just"/>
            <a:r>
              <a:rPr lang="uk-UA" sz="2000" b="1" dirty="0">
                <a:solidFill>
                  <a:srgbClr val="224A98"/>
                </a:solidFill>
                <a:latin typeface="Arial" panose="020B0604020202020204" pitchFamily="34" charset="0"/>
                <a:cs typeface="Arial" panose="020B0604020202020204" pitchFamily="34" charset="0"/>
              </a:rPr>
              <a:t>Управління</a:t>
            </a:r>
            <a:r>
              <a:rPr lang="uk-UA" sz="2000" dirty="0">
                <a:solidFill>
                  <a:srgbClr val="224A98"/>
                </a:solidFill>
                <a:latin typeface="Arial" panose="020B0604020202020204" pitchFamily="34" charset="0"/>
                <a:cs typeface="Arial" panose="020B0604020202020204" pitchFamily="34" charset="0"/>
              </a:rPr>
              <a:t> – це цілеспрямований процес планування, організації, мотивації та контролю ресурсів (людських, матеріальних, фінансових) для досягнення певних цілей.</a:t>
            </a:r>
          </a:p>
        </p:txBody>
      </p:sp>
      <p:sp>
        <p:nvSpPr>
          <p:cNvPr id="16" name="Прямоугольник 15"/>
          <p:cNvSpPr/>
          <p:nvPr/>
        </p:nvSpPr>
        <p:spPr>
          <a:xfrm>
            <a:off x="3833092" y="4370258"/>
            <a:ext cx="5643418" cy="400110"/>
          </a:xfrm>
          <a:prstGeom prst="rect">
            <a:avLst/>
          </a:prstGeom>
        </p:spPr>
        <p:txBody>
          <a:bodyPr wrap="square">
            <a:spAutoFit/>
          </a:bodyPr>
          <a:lstStyle/>
          <a:p>
            <a:r>
              <a:rPr lang="uk-UA" sz="2000" b="1" dirty="0">
                <a:solidFill>
                  <a:srgbClr val="224A98"/>
                </a:solidFill>
                <a:latin typeface="Arial" panose="020B0604020202020204" pitchFamily="34" charset="0"/>
                <a:cs typeface="Arial" panose="020B0604020202020204" pitchFamily="34" charset="0"/>
              </a:rPr>
              <a:t>Наведіть приклади управління</a:t>
            </a:r>
            <a:endParaRPr lang="uk-UA" sz="2000" dirty="0">
              <a:solidFill>
                <a:srgbClr val="224A98"/>
              </a:solidFill>
              <a:latin typeface="Arial" panose="020B0604020202020204" pitchFamily="34" charset="0"/>
              <a:cs typeface="Arial" panose="020B0604020202020204" pitchFamily="34" charset="0"/>
            </a:endParaRPr>
          </a:p>
        </p:txBody>
      </p:sp>
      <p:sp>
        <p:nvSpPr>
          <p:cNvPr id="17" name="Прямоугольник 16"/>
          <p:cNvSpPr/>
          <p:nvPr/>
        </p:nvSpPr>
        <p:spPr>
          <a:xfrm>
            <a:off x="3767446" y="4862438"/>
            <a:ext cx="6345382" cy="1323439"/>
          </a:xfrm>
          <a:prstGeom prst="rect">
            <a:avLst/>
          </a:prstGeom>
        </p:spPr>
        <p:txBody>
          <a:bodyPr wrap="square">
            <a:spAutoFit/>
          </a:bodyPr>
          <a:lstStyle/>
          <a:p>
            <a:r>
              <a:rPr lang="ru-RU" sz="2000" b="1" dirty="0" err="1">
                <a:solidFill>
                  <a:srgbClr val="224A98"/>
                </a:solidFill>
                <a:latin typeface="Arial" panose="020B0604020202020204" pitchFamily="34" charset="0"/>
                <a:cs typeface="Arial" panose="020B0604020202020204" pitchFamily="34" charset="0"/>
              </a:rPr>
              <a:t>Питання</a:t>
            </a:r>
            <a:r>
              <a:rPr lang="ru-RU" sz="2000" b="1" dirty="0">
                <a:solidFill>
                  <a:srgbClr val="224A98"/>
                </a:solidFill>
                <a:latin typeface="Arial" panose="020B0604020202020204" pitchFamily="34" charset="0"/>
                <a:cs typeface="Arial" panose="020B0604020202020204" pitchFamily="34" charset="0"/>
              </a:rPr>
              <a:t> для </a:t>
            </a:r>
            <a:r>
              <a:rPr lang="ru-RU" sz="2000" b="1" dirty="0" err="1">
                <a:solidFill>
                  <a:srgbClr val="224A98"/>
                </a:solidFill>
                <a:latin typeface="Arial" panose="020B0604020202020204" pitchFamily="34" charset="0"/>
                <a:cs typeface="Arial" panose="020B0604020202020204" pitchFamily="34" charset="0"/>
              </a:rPr>
              <a:t>обговорення</a:t>
            </a:r>
            <a:r>
              <a:rPr lang="ru-RU" sz="2000" b="1" dirty="0">
                <a:solidFill>
                  <a:srgbClr val="224A98"/>
                </a:solidFill>
                <a:latin typeface="Arial" panose="020B0604020202020204" pitchFamily="34" charset="0"/>
                <a:cs typeface="Arial" panose="020B0604020202020204" pitchFamily="34" charset="0"/>
              </a:rPr>
              <a:t>:</a:t>
            </a:r>
            <a:endParaRPr lang="ru-RU" sz="2000" dirty="0">
              <a:solidFill>
                <a:srgbClr val="224A98"/>
              </a:solidFill>
              <a:latin typeface="Arial" panose="020B0604020202020204" pitchFamily="34" charset="0"/>
              <a:cs typeface="Arial" panose="020B0604020202020204" pitchFamily="34" charset="0"/>
            </a:endParaRPr>
          </a:p>
          <a:p>
            <a:pPr>
              <a:buFont typeface="+mj-lt"/>
              <a:buAutoNum type="arabicPeriod"/>
            </a:pPr>
            <a:r>
              <a:rPr lang="ru-RU" sz="2000" dirty="0" err="1">
                <a:solidFill>
                  <a:srgbClr val="224A98"/>
                </a:solidFill>
                <a:latin typeface="Arial" panose="020B0604020202020204" pitchFamily="34" charset="0"/>
                <a:cs typeface="Arial" panose="020B0604020202020204" pitchFamily="34" charset="0"/>
              </a:rPr>
              <a:t>Чи</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можна</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управляти</a:t>
            </a:r>
            <a:r>
              <a:rPr lang="ru-RU" sz="2000" dirty="0">
                <a:solidFill>
                  <a:srgbClr val="224A98"/>
                </a:solidFill>
                <a:latin typeface="Arial" panose="020B0604020202020204" pitchFamily="34" charset="0"/>
                <a:cs typeface="Arial" panose="020B0604020202020204" pitchFamily="34" charset="0"/>
              </a:rPr>
              <a:t> без </a:t>
            </a:r>
            <a:r>
              <a:rPr lang="ru-RU" sz="2000" dirty="0" err="1">
                <a:solidFill>
                  <a:srgbClr val="224A98"/>
                </a:solidFill>
                <a:latin typeface="Arial" panose="020B0604020202020204" pitchFamily="34" charset="0"/>
                <a:cs typeface="Arial" panose="020B0604020202020204" pitchFamily="34" charset="0"/>
              </a:rPr>
              <a:t>чітко</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визначеної</a:t>
            </a:r>
            <a:r>
              <a:rPr lang="ru-RU" sz="2000" dirty="0">
                <a:solidFill>
                  <a:srgbClr val="224A98"/>
                </a:solidFill>
                <a:latin typeface="Arial" panose="020B0604020202020204" pitchFamily="34" charset="0"/>
                <a:cs typeface="Arial" panose="020B0604020202020204" pitchFamily="34" charset="0"/>
              </a:rPr>
              <a:t> мети?</a:t>
            </a:r>
          </a:p>
          <a:p>
            <a:pPr>
              <a:buFont typeface="+mj-lt"/>
              <a:buAutoNum type="arabicPeriod"/>
            </a:pPr>
            <a:r>
              <a:rPr lang="ru-RU" sz="2000" dirty="0" err="1">
                <a:solidFill>
                  <a:srgbClr val="224A98"/>
                </a:solidFill>
                <a:latin typeface="Arial" panose="020B0604020202020204" pitchFamily="34" charset="0"/>
                <a:cs typeface="Arial" panose="020B0604020202020204" pitchFamily="34" charset="0"/>
              </a:rPr>
              <a:t>Які</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навички</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необхідні</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ефективному</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керівнику</a:t>
            </a:r>
            <a:r>
              <a:rPr lang="ru-RU" sz="2000" dirty="0">
                <a:solidFill>
                  <a:srgbClr val="224A98"/>
                </a:solidFill>
                <a:latin typeface="Arial" panose="020B0604020202020204" pitchFamily="34" charset="0"/>
                <a:cs typeface="Arial" panose="020B0604020202020204" pitchFamily="34" charset="0"/>
              </a:rPr>
              <a:t>?</a:t>
            </a:r>
          </a:p>
          <a:p>
            <a:pPr>
              <a:buFont typeface="+mj-lt"/>
              <a:buAutoNum type="arabicPeriod"/>
            </a:pPr>
            <a:r>
              <a:rPr lang="ru-RU" sz="2000" dirty="0" err="1">
                <a:solidFill>
                  <a:srgbClr val="224A98"/>
                </a:solidFill>
                <a:latin typeface="Arial" panose="020B0604020202020204" pitchFamily="34" charset="0"/>
                <a:cs typeface="Arial" panose="020B0604020202020204" pitchFamily="34" charset="0"/>
              </a:rPr>
              <a:t>Чи</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можна</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назвати</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управління</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мистецтвом</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Чому</a:t>
            </a:r>
            <a:r>
              <a:rPr lang="ru-RU" sz="2000" dirty="0">
                <a:solidFill>
                  <a:srgbClr val="224A98"/>
                </a:solidFill>
                <a:latin typeface="Arial" panose="020B0604020202020204" pitchFamily="34" charset="0"/>
                <a:cs typeface="Arial" panose="020B0604020202020204" pitchFamily="34" charset="0"/>
              </a:rPr>
              <a:t>?</a:t>
            </a:r>
          </a:p>
        </p:txBody>
      </p:sp>
      <p:sp>
        <p:nvSpPr>
          <p:cNvPr id="4" name="Rectangle 1"/>
          <p:cNvSpPr>
            <a:spLocks noChangeArrowheads="1"/>
          </p:cNvSpPr>
          <p:nvPr/>
        </p:nvSpPr>
        <p:spPr bwMode="auto">
          <a:xfrm>
            <a:off x="471053" y="1672071"/>
            <a:ext cx="907197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uk-UA" sz="2000" b="0" i="0" u="none" strike="noStrike" cap="none" normalizeH="0" baseline="0" dirty="0">
              <a:ln>
                <a:noFill/>
              </a:ln>
              <a:solidFill>
                <a:srgbClr val="224A98"/>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uk-UA" altLang="uk-UA" sz="2000" b="0" i="0" u="none" strike="noStrike" cap="none" normalizeH="0" baseline="0" dirty="0">
                <a:ln>
                  <a:noFill/>
                </a:ln>
                <a:solidFill>
                  <a:srgbClr val="224A98"/>
                </a:solidFill>
                <a:effectLst/>
                <a:latin typeface="Arial" panose="020B0604020202020204" pitchFamily="34" charset="0"/>
                <a:cs typeface="Arial" panose="020B0604020202020204" pitchFamily="34" charset="0"/>
              </a:rPr>
              <a:t>Основні функції управління: планування, організація, мотивація, контроль.</a:t>
            </a:r>
          </a:p>
          <a:p>
            <a:pPr marL="0" marR="0" lvl="0" indent="0" algn="l" defTabSz="914400" rtl="0" eaLnBrk="0" fontAlgn="base" latinLnBrk="0" hangingPunct="0">
              <a:lnSpc>
                <a:spcPct val="100000"/>
              </a:lnSpc>
              <a:spcBef>
                <a:spcPct val="0"/>
              </a:spcBef>
              <a:spcAft>
                <a:spcPct val="0"/>
              </a:spcAft>
              <a:buClrTx/>
              <a:buSzTx/>
              <a:tabLst/>
            </a:pPr>
            <a:endParaRPr kumimoji="0" lang="uk-UA" altLang="uk-UA" sz="2000" b="0" i="0" u="none" strike="noStrike" cap="none" normalizeH="0" baseline="0" dirty="0">
              <a:ln>
                <a:noFill/>
              </a:ln>
              <a:solidFill>
                <a:srgbClr val="224A98"/>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uk-UA" altLang="uk-UA" sz="2000" b="0" i="0" u="none" strike="noStrike" cap="none" normalizeH="0" baseline="0" dirty="0">
                <a:ln>
                  <a:noFill/>
                </a:ln>
                <a:solidFill>
                  <a:srgbClr val="224A98"/>
                </a:solidFill>
                <a:effectLst/>
                <a:latin typeface="Arial" panose="020B0604020202020204" pitchFamily="34" charset="0"/>
                <a:cs typeface="Arial" panose="020B0604020202020204" pitchFamily="34" charset="0"/>
              </a:rPr>
              <a:t>Види управління: державне, корпоративне, кризове тощо </a:t>
            </a:r>
          </a:p>
        </p:txBody>
      </p:sp>
      <p:pic>
        <p:nvPicPr>
          <p:cNvPr id="9219" name="Picture 3" descr="В Олександрії відбудуться громадські обговорення питання тарифів на тепло -  Гречка - Новини Кропивницький"/>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0437" y="4370258"/>
            <a:ext cx="2789382" cy="185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366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0" name="Прямая соединительная линия 9"/>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1"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942108" y="1207664"/>
            <a:ext cx="10640291" cy="958660"/>
          </a:xfrm>
          <a:prstGeom prst="rect">
            <a:avLst/>
          </a:prstGeom>
        </p:spPr>
        <p:txBody>
          <a:bodyPr wrap="square">
            <a:spAutoFit/>
          </a:bodyPr>
          <a:lstStyle/>
          <a:p>
            <a:pPr algn="just">
              <a:lnSpc>
                <a:spcPct val="150000"/>
              </a:lnSpc>
            </a:pPr>
            <a:r>
              <a:rPr lang="ru-RU" sz="2000" b="1" dirty="0" err="1">
                <a:solidFill>
                  <a:srgbClr val="224A98"/>
                </a:solidFill>
                <a:latin typeface="Arial" panose="020B0604020202020204" pitchFamily="34" charset="0"/>
                <a:cs typeface="Arial" panose="020B0604020202020204" pitchFamily="34" charset="0"/>
              </a:rPr>
              <a:t>Стратегія</a:t>
            </a:r>
            <a:r>
              <a:rPr lang="ru-RU" sz="2000" dirty="0">
                <a:solidFill>
                  <a:srgbClr val="224A98"/>
                </a:solidFill>
                <a:latin typeface="Arial" panose="020B0604020202020204" pitchFamily="34" charset="0"/>
                <a:cs typeface="Arial" panose="020B0604020202020204" pitchFamily="34" charset="0"/>
              </a:rPr>
              <a:t> – </a:t>
            </a:r>
            <a:r>
              <a:rPr lang="ru-RU" sz="2000" dirty="0" err="1">
                <a:solidFill>
                  <a:srgbClr val="224A98"/>
                </a:solidFill>
                <a:latin typeface="Arial" panose="020B0604020202020204" pitchFamily="34" charset="0"/>
                <a:cs typeface="Arial" panose="020B0604020202020204" pitchFamily="34" charset="0"/>
              </a:rPr>
              <a:t>це</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довгостроковий</a:t>
            </a:r>
            <a:r>
              <a:rPr lang="ru-RU" sz="2000" dirty="0">
                <a:solidFill>
                  <a:srgbClr val="224A98"/>
                </a:solidFill>
                <a:latin typeface="Arial" panose="020B0604020202020204" pitchFamily="34" charset="0"/>
                <a:cs typeface="Arial" panose="020B0604020202020204" pitchFamily="34" charset="0"/>
              </a:rPr>
              <a:t> план </a:t>
            </a:r>
            <a:r>
              <a:rPr lang="ru-RU" sz="2000" dirty="0" err="1">
                <a:solidFill>
                  <a:srgbClr val="224A98"/>
                </a:solidFill>
                <a:latin typeface="Arial" panose="020B0604020202020204" pitchFamily="34" charset="0"/>
                <a:cs typeface="Arial" panose="020B0604020202020204" pitchFamily="34" charset="0"/>
              </a:rPr>
              <a:t>дій</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спрямований</a:t>
            </a:r>
            <a:r>
              <a:rPr lang="ru-RU" sz="2000" dirty="0">
                <a:solidFill>
                  <a:srgbClr val="224A98"/>
                </a:solidFill>
                <a:latin typeface="Arial" panose="020B0604020202020204" pitchFamily="34" charset="0"/>
                <a:cs typeface="Arial" panose="020B0604020202020204" pitchFamily="34" charset="0"/>
              </a:rPr>
              <a:t> на </a:t>
            </a:r>
            <a:r>
              <a:rPr lang="ru-RU" sz="2000" dirty="0" err="1">
                <a:solidFill>
                  <a:srgbClr val="224A98"/>
                </a:solidFill>
                <a:latin typeface="Arial" panose="020B0604020202020204" pitchFamily="34" charset="0"/>
                <a:cs typeface="Arial" panose="020B0604020202020204" pitchFamily="34" charset="0"/>
              </a:rPr>
              <a:t>досягнення</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важливої</a:t>
            </a:r>
            <a:r>
              <a:rPr lang="ru-RU" sz="2000" dirty="0">
                <a:solidFill>
                  <a:srgbClr val="224A98"/>
                </a:solidFill>
                <a:latin typeface="Arial" panose="020B0604020202020204" pitchFamily="34" charset="0"/>
                <a:cs typeface="Arial" panose="020B0604020202020204" pitchFamily="34" charset="0"/>
              </a:rPr>
              <a:t> мети в </a:t>
            </a:r>
            <a:r>
              <a:rPr lang="ru-RU" sz="2000" dirty="0" err="1">
                <a:solidFill>
                  <a:srgbClr val="224A98"/>
                </a:solidFill>
                <a:latin typeface="Arial" panose="020B0604020202020204" pitchFamily="34" charset="0"/>
                <a:cs typeface="Arial" panose="020B0604020202020204" pitchFamily="34" charset="0"/>
              </a:rPr>
              <a:t>умовах</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обмежених</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ресурсів</a:t>
            </a:r>
            <a:r>
              <a:rPr lang="ru-RU" sz="2000" dirty="0">
                <a:solidFill>
                  <a:srgbClr val="224A98"/>
                </a:solidFill>
                <a:latin typeface="Arial" panose="020B0604020202020204" pitchFamily="34" charset="0"/>
                <a:cs typeface="Arial" panose="020B0604020202020204" pitchFamily="34" charset="0"/>
              </a:rPr>
              <a:t> та </a:t>
            </a:r>
            <a:r>
              <a:rPr lang="ru-RU" sz="2000" dirty="0" err="1">
                <a:solidFill>
                  <a:srgbClr val="224A98"/>
                </a:solidFill>
                <a:latin typeface="Arial" panose="020B0604020202020204" pitchFamily="34" charset="0"/>
                <a:cs typeface="Arial" panose="020B0604020202020204" pitchFamily="34" charset="0"/>
              </a:rPr>
              <a:t>змінного</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середовища</a:t>
            </a:r>
            <a:r>
              <a:rPr lang="ru-RU" sz="2000" dirty="0">
                <a:solidFill>
                  <a:srgbClr val="224A98"/>
                </a:solidFill>
                <a:latin typeface="Arial" panose="020B0604020202020204" pitchFamily="34" charset="0"/>
                <a:cs typeface="Arial" panose="020B0604020202020204" pitchFamily="34" charset="0"/>
              </a:rPr>
              <a:t>.</a:t>
            </a:r>
            <a:endParaRPr lang="uk-UA" sz="2000" dirty="0">
              <a:solidFill>
                <a:srgbClr val="224A98"/>
              </a:solidFill>
              <a:latin typeface="Arial" panose="020B0604020202020204" pitchFamily="34" charset="0"/>
              <a:cs typeface="Arial" panose="020B0604020202020204" pitchFamily="34" charset="0"/>
            </a:endParaRPr>
          </a:p>
        </p:txBody>
      </p:sp>
      <p:sp>
        <p:nvSpPr>
          <p:cNvPr id="4" name="Прямоугольник 3"/>
          <p:cNvSpPr/>
          <p:nvPr/>
        </p:nvSpPr>
        <p:spPr>
          <a:xfrm>
            <a:off x="4293919" y="4905245"/>
            <a:ext cx="7140699" cy="1323439"/>
          </a:xfrm>
          <a:prstGeom prst="rect">
            <a:avLst/>
          </a:prstGeom>
        </p:spPr>
        <p:txBody>
          <a:bodyPr wrap="square">
            <a:spAutoFit/>
          </a:bodyPr>
          <a:lstStyle/>
          <a:p>
            <a:pPr algn="just"/>
            <a:r>
              <a:rPr lang="uk-UA" sz="2000" b="1" dirty="0">
                <a:solidFill>
                  <a:srgbClr val="224A98"/>
                </a:solidFill>
                <a:latin typeface="Arial" panose="020B0604020202020204" pitchFamily="34" charset="0"/>
                <a:cs typeface="Arial" panose="020B0604020202020204" pitchFamily="34" charset="0"/>
              </a:rPr>
              <a:t>Питання для обговорення:</a:t>
            </a:r>
            <a:endParaRPr lang="uk-UA" sz="2000" dirty="0">
              <a:solidFill>
                <a:srgbClr val="224A98"/>
              </a:solidFill>
              <a:latin typeface="Arial" panose="020B0604020202020204" pitchFamily="34" charset="0"/>
              <a:cs typeface="Arial" panose="020B0604020202020204" pitchFamily="34" charset="0"/>
            </a:endParaRPr>
          </a:p>
          <a:p>
            <a:pPr algn="just">
              <a:buFont typeface="+mj-lt"/>
              <a:buAutoNum type="arabicPeriod"/>
            </a:pPr>
            <a:r>
              <a:rPr lang="uk-UA" sz="2000" dirty="0">
                <a:solidFill>
                  <a:srgbClr val="224A98"/>
                </a:solidFill>
                <a:latin typeface="Arial" panose="020B0604020202020204" pitchFamily="34" charset="0"/>
                <a:cs typeface="Arial" panose="020B0604020202020204" pitchFamily="34" charset="0"/>
              </a:rPr>
              <a:t>Чи може стратегія змінюватися залежно від обставин?</a:t>
            </a:r>
          </a:p>
          <a:p>
            <a:pPr algn="just">
              <a:buFont typeface="+mj-lt"/>
              <a:buAutoNum type="arabicPeriod"/>
            </a:pPr>
            <a:r>
              <a:rPr lang="uk-UA" sz="2000" dirty="0">
                <a:solidFill>
                  <a:srgbClr val="224A98"/>
                </a:solidFill>
                <a:latin typeface="Arial" panose="020B0604020202020204" pitchFamily="34" charset="0"/>
                <a:cs typeface="Arial" panose="020B0604020202020204" pitchFamily="34" charset="0"/>
              </a:rPr>
              <a:t>Які основні етапи розробки стратегії?</a:t>
            </a:r>
          </a:p>
          <a:p>
            <a:pPr algn="just">
              <a:buFont typeface="+mj-lt"/>
              <a:buAutoNum type="arabicPeriod"/>
            </a:pPr>
            <a:r>
              <a:rPr lang="uk-UA" sz="2000" dirty="0">
                <a:solidFill>
                  <a:srgbClr val="224A98"/>
                </a:solidFill>
                <a:latin typeface="Arial" panose="020B0604020202020204" pitchFamily="34" charset="0"/>
                <a:cs typeface="Arial" panose="020B0604020202020204" pitchFamily="34" charset="0"/>
              </a:rPr>
              <a:t>Як стратегія відрізняється від плану?</a:t>
            </a:r>
          </a:p>
        </p:txBody>
      </p:sp>
      <p:sp>
        <p:nvSpPr>
          <p:cNvPr id="13" name="Прямоугольник 12"/>
          <p:cNvSpPr/>
          <p:nvPr/>
        </p:nvSpPr>
        <p:spPr>
          <a:xfrm>
            <a:off x="4378036" y="4338640"/>
            <a:ext cx="7204363" cy="400110"/>
          </a:xfrm>
          <a:prstGeom prst="rect">
            <a:avLst/>
          </a:prstGeom>
        </p:spPr>
        <p:txBody>
          <a:bodyPr wrap="square">
            <a:spAutoFit/>
          </a:bodyPr>
          <a:lstStyle/>
          <a:p>
            <a:r>
              <a:rPr lang="uk-UA" sz="2000" b="1" dirty="0">
                <a:solidFill>
                  <a:srgbClr val="224A98"/>
                </a:solidFill>
                <a:latin typeface="Arial" panose="020B0604020202020204" pitchFamily="34" charset="0"/>
                <a:cs typeface="Arial" panose="020B0604020202020204" pitchFamily="34" charset="0"/>
              </a:rPr>
              <a:t>Наведіть приклади стратегій</a:t>
            </a:r>
            <a:endParaRPr lang="uk-UA" sz="2000" dirty="0">
              <a:solidFill>
                <a:srgbClr val="224A98"/>
              </a:solidFill>
              <a:latin typeface="Arial" panose="020B0604020202020204" pitchFamily="34" charset="0"/>
              <a:cs typeface="Arial" panose="020B0604020202020204" pitchFamily="34" charset="0"/>
            </a:endParaRPr>
          </a:p>
        </p:txBody>
      </p:sp>
      <p:pic>
        <p:nvPicPr>
          <p:cNvPr id="15" name="Picture 3" descr="В Олександрії відбудуться громадські обговорення питання тарифів на тепло -  Гречка - Новини Кропивницький"/>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0437" y="4370258"/>
            <a:ext cx="2789382" cy="185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095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14" name="Прямая соединительная линия 13"/>
          <p:cNvCxnSpPr/>
          <p:nvPr/>
        </p:nvCxnSpPr>
        <p:spPr>
          <a:xfrm flipV="1">
            <a:off x="0" y="701856"/>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5" name="Picture 4" descr="https://media.ztu.edu.ua/wp-content/uploads/2020/02/Group-6-1-1024x3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785090" y="1320134"/>
            <a:ext cx="10954327" cy="958660"/>
          </a:xfrm>
          <a:prstGeom prst="rect">
            <a:avLst/>
          </a:prstGeom>
        </p:spPr>
        <p:txBody>
          <a:bodyPr wrap="square">
            <a:spAutoFit/>
          </a:bodyPr>
          <a:lstStyle/>
          <a:p>
            <a:pPr algn="just">
              <a:lnSpc>
                <a:spcPct val="150000"/>
              </a:lnSpc>
            </a:pPr>
            <a:r>
              <a:rPr lang="ru-RU" sz="2000" b="1" dirty="0" err="1">
                <a:solidFill>
                  <a:srgbClr val="224A98"/>
                </a:solidFill>
                <a:latin typeface="Arial" panose="020B0604020202020204" pitchFamily="34" charset="0"/>
                <a:cs typeface="Arial" panose="020B0604020202020204" pitchFamily="34" charset="0"/>
              </a:rPr>
              <a:t>Планування</a:t>
            </a:r>
            <a:r>
              <a:rPr lang="ru-RU" sz="2000" dirty="0">
                <a:solidFill>
                  <a:srgbClr val="224A98"/>
                </a:solidFill>
                <a:latin typeface="Arial" panose="020B0604020202020204" pitchFamily="34" charset="0"/>
                <a:cs typeface="Arial" panose="020B0604020202020204" pitchFamily="34" charset="0"/>
              </a:rPr>
              <a:t> – </a:t>
            </a:r>
            <a:r>
              <a:rPr lang="ru-RU" sz="2000" dirty="0" err="1">
                <a:solidFill>
                  <a:srgbClr val="224A98"/>
                </a:solidFill>
                <a:latin typeface="Arial" panose="020B0604020202020204" pitchFamily="34" charset="0"/>
                <a:cs typeface="Arial" panose="020B0604020202020204" pitchFamily="34" charset="0"/>
              </a:rPr>
              <a:t>це</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процес</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визначення</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цілей</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способів</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їх</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досягнення</a:t>
            </a:r>
            <a:r>
              <a:rPr lang="ru-RU" sz="2000" dirty="0">
                <a:solidFill>
                  <a:srgbClr val="224A98"/>
                </a:solidFill>
                <a:latin typeface="Arial" panose="020B0604020202020204" pitchFamily="34" charset="0"/>
                <a:cs typeface="Arial" panose="020B0604020202020204" pitchFamily="34" charset="0"/>
              </a:rPr>
              <a:t> та </a:t>
            </a:r>
            <a:r>
              <a:rPr lang="ru-RU" sz="2000" dirty="0" err="1">
                <a:solidFill>
                  <a:srgbClr val="224A98"/>
                </a:solidFill>
                <a:latin typeface="Arial" panose="020B0604020202020204" pitchFamily="34" charset="0"/>
                <a:cs typeface="Arial" panose="020B0604020202020204" pitchFamily="34" charset="0"/>
              </a:rPr>
              <a:t>розподілу</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ресурсів</a:t>
            </a:r>
            <a:r>
              <a:rPr lang="ru-RU" sz="2000" dirty="0">
                <a:solidFill>
                  <a:srgbClr val="224A98"/>
                </a:solidFill>
                <a:latin typeface="Arial" panose="020B0604020202020204" pitchFamily="34" charset="0"/>
                <a:cs typeface="Arial" panose="020B0604020202020204" pitchFamily="34" charset="0"/>
              </a:rPr>
              <a:t> для </a:t>
            </a:r>
            <a:r>
              <a:rPr lang="ru-RU" sz="2000" dirty="0" err="1">
                <a:solidFill>
                  <a:srgbClr val="224A98"/>
                </a:solidFill>
                <a:latin typeface="Arial" panose="020B0604020202020204" pitchFamily="34" charset="0"/>
                <a:cs typeface="Arial" panose="020B0604020202020204" pitchFamily="34" charset="0"/>
              </a:rPr>
              <a:t>виконання</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запланованих</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завдань</a:t>
            </a:r>
            <a:r>
              <a:rPr lang="ru-RU" sz="2000" dirty="0">
                <a:solidFill>
                  <a:srgbClr val="224A98"/>
                </a:solidFill>
                <a:latin typeface="Arial" panose="020B0604020202020204" pitchFamily="34" charset="0"/>
                <a:cs typeface="Arial" panose="020B0604020202020204" pitchFamily="34" charset="0"/>
              </a:rPr>
              <a:t>.</a:t>
            </a:r>
            <a:endParaRPr lang="uk-UA" sz="2000" dirty="0">
              <a:solidFill>
                <a:srgbClr val="224A98"/>
              </a:solidFill>
              <a:latin typeface="Arial" panose="020B0604020202020204" pitchFamily="34" charset="0"/>
              <a:cs typeface="Arial" panose="020B0604020202020204" pitchFamily="34" charset="0"/>
            </a:endParaRPr>
          </a:p>
        </p:txBody>
      </p:sp>
      <p:sp>
        <p:nvSpPr>
          <p:cNvPr id="19" name="Прямоугольник 18"/>
          <p:cNvSpPr/>
          <p:nvPr/>
        </p:nvSpPr>
        <p:spPr>
          <a:xfrm>
            <a:off x="4074191" y="4192146"/>
            <a:ext cx="7780427" cy="400110"/>
          </a:xfrm>
          <a:prstGeom prst="rect">
            <a:avLst/>
          </a:prstGeom>
        </p:spPr>
        <p:txBody>
          <a:bodyPr wrap="square">
            <a:spAutoFit/>
          </a:bodyPr>
          <a:lstStyle/>
          <a:p>
            <a:r>
              <a:rPr lang="uk-UA" sz="2000" b="1" dirty="0">
                <a:solidFill>
                  <a:srgbClr val="224A98"/>
                </a:solidFill>
                <a:latin typeface="Arial" panose="020B0604020202020204" pitchFamily="34" charset="0"/>
                <a:cs typeface="Arial" panose="020B0604020202020204" pitchFamily="34" charset="0"/>
              </a:rPr>
              <a:t>Наведіть приклади планів</a:t>
            </a:r>
            <a:endParaRPr lang="uk-UA" sz="2000" dirty="0">
              <a:solidFill>
                <a:srgbClr val="224A98"/>
              </a:solidFill>
              <a:latin typeface="Arial" panose="020B0604020202020204" pitchFamily="34" charset="0"/>
              <a:cs typeface="Arial" panose="020B0604020202020204" pitchFamily="34" charset="0"/>
            </a:endParaRPr>
          </a:p>
        </p:txBody>
      </p:sp>
      <p:sp>
        <p:nvSpPr>
          <p:cNvPr id="3" name="Прямоугольник 2"/>
          <p:cNvSpPr/>
          <p:nvPr/>
        </p:nvSpPr>
        <p:spPr>
          <a:xfrm>
            <a:off x="4111136" y="4805417"/>
            <a:ext cx="7268064" cy="1323439"/>
          </a:xfrm>
          <a:prstGeom prst="rect">
            <a:avLst/>
          </a:prstGeom>
        </p:spPr>
        <p:txBody>
          <a:bodyPr wrap="square">
            <a:spAutoFit/>
          </a:bodyPr>
          <a:lstStyle/>
          <a:p>
            <a:r>
              <a:rPr lang="ru-RU" sz="2000" b="1" dirty="0" err="1">
                <a:solidFill>
                  <a:srgbClr val="224A98"/>
                </a:solidFill>
                <a:latin typeface="Arial" panose="020B0604020202020204" pitchFamily="34" charset="0"/>
                <a:cs typeface="Arial" panose="020B0604020202020204" pitchFamily="34" charset="0"/>
              </a:rPr>
              <a:t>Питання</a:t>
            </a:r>
            <a:r>
              <a:rPr lang="ru-RU" sz="2000" b="1" dirty="0">
                <a:solidFill>
                  <a:srgbClr val="224A98"/>
                </a:solidFill>
                <a:latin typeface="Arial" panose="020B0604020202020204" pitchFamily="34" charset="0"/>
                <a:cs typeface="Arial" panose="020B0604020202020204" pitchFamily="34" charset="0"/>
              </a:rPr>
              <a:t> для </a:t>
            </a:r>
            <a:r>
              <a:rPr lang="ru-RU" sz="2000" b="1" dirty="0" err="1">
                <a:solidFill>
                  <a:srgbClr val="224A98"/>
                </a:solidFill>
                <a:latin typeface="Arial" panose="020B0604020202020204" pitchFamily="34" charset="0"/>
                <a:cs typeface="Arial" panose="020B0604020202020204" pitchFamily="34" charset="0"/>
              </a:rPr>
              <a:t>обговорення</a:t>
            </a:r>
            <a:r>
              <a:rPr lang="ru-RU" sz="2000" b="1" dirty="0">
                <a:solidFill>
                  <a:srgbClr val="224A98"/>
                </a:solidFill>
                <a:latin typeface="Arial" panose="020B0604020202020204" pitchFamily="34" charset="0"/>
                <a:cs typeface="Arial" panose="020B0604020202020204" pitchFamily="34" charset="0"/>
              </a:rPr>
              <a:t>:</a:t>
            </a:r>
            <a:endParaRPr lang="ru-RU" sz="2000" dirty="0">
              <a:solidFill>
                <a:srgbClr val="224A98"/>
              </a:solidFill>
              <a:latin typeface="Arial" panose="020B0604020202020204" pitchFamily="34" charset="0"/>
              <a:cs typeface="Arial" panose="020B0604020202020204" pitchFamily="34" charset="0"/>
            </a:endParaRPr>
          </a:p>
          <a:p>
            <a:pPr>
              <a:buFont typeface="+mj-lt"/>
              <a:buAutoNum type="arabicPeriod"/>
            </a:pPr>
            <a:r>
              <a:rPr lang="ru-RU" sz="2000" dirty="0">
                <a:solidFill>
                  <a:srgbClr val="224A98"/>
                </a:solidFill>
                <a:latin typeface="Arial" panose="020B0604020202020204" pitchFamily="34" charset="0"/>
                <a:cs typeface="Arial" panose="020B0604020202020204" pitchFamily="34" charset="0"/>
              </a:rPr>
              <a:t>Чим </a:t>
            </a:r>
            <a:r>
              <a:rPr lang="ru-RU" sz="2000" dirty="0" err="1">
                <a:solidFill>
                  <a:srgbClr val="224A98"/>
                </a:solidFill>
                <a:latin typeface="Arial" panose="020B0604020202020204" pitchFamily="34" charset="0"/>
                <a:cs typeface="Arial" panose="020B0604020202020204" pitchFamily="34" charset="0"/>
              </a:rPr>
              <a:t>планування</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відрізняється</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від</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імпровізації</a:t>
            </a:r>
            <a:r>
              <a:rPr lang="ru-RU" sz="2000" dirty="0">
                <a:solidFill>
                  <a:srgbClr val="224A98"/>
                </a:solidFill>
                <a:latin typeface="Arial" panose="020B0604020202020204" pitchFamily="34" charset="0"/>
                <a:cs typeface="Arial" panose="020B0604020202020204" pitchFamily="34" charset="0"/>
              </a:rPr>
              <a:t>?</a:t>
            </a:r>
          </a:p>
          <a:p>
            <a:pPr>
              <a:buFont typeface="+mj-lt"/>
              <a:buAutoNum type="arabicPeriod"/>
            </a:pPr>
            <a:r>
              <a:rPr lang="ru-RU" sz="2000" dirty="0" err="1">
                <a:solidFill>
                  <a:srgbClr val="224A98"/>
                </a:solidFill>
                <a:latin typeface="Arial" panose="020B0604020202020204" pitchFamily="34" charset="0"/>
                <a:cs typeface="Arial" panose="020B0604020202020204" pitchFamily="34" charset="0"/>
              </a:rPr>
              <a:t>Які</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елементи</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має</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включати</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ефективний</a:t>
            </a:r>
            <a:r>
              <a:rPr lang="ru-RU" sz="2000" dirty="0">
                <a:solidFill>
                  <a:srgbClr val="224A98"/>
                </a:solidFill>
                <a:latin typeface="Arial" panose="020B0604020202020204" pitchFamily="34" charset="0"/>
                <a:cs typeface="Arial" panose="020B0604020202020204" pitchFamily="34" charset="0"/>
              </a:rPr>
              <a:t> план?</a:t>
            </a:r>
          </a:p>
          <a:p>
            <a:pPr>
              <a:buFont typeface="+mj-lt"/>
              <a:buAutoNum type="arabicPeriod"/>
            </a:pPr>
            <a:r>
              <a:rPr lang="ru-RU" sz="2000" dirty="0" err="1">
                <a:solidFill>
                  <a:srgbClr val="224A98"/>
                </a:solidFill>
                <a:latin typeface="Arial" panose="020B0604020202020204" pitchFamily="34" charset="0"/>
                <a:cs typeface="Arial" panose="020B0604020202020204" pitchFamily="34" charset="0"/>
              </a:rPr>
              <a:t>Чи</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можна</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досягти</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успіху</a:t>
            </a:r>
            <a:r>
              <a:rPr lang="ru-RU" sz="2000" dirty="0">
                <a:solidFill>
                  <a:srgbClr val="224A98"/>
                </a:solidFill>
                <a:latin typeface="Arial" panose="020B0604020202020204" pitchFamily="34" charset="0"/>
                <a:cs typeface="Arial" panose="020B0604020202020204" pitchFamily="34" charset="0"/>
              </a:rPr>
              <a:t> без </a:t>
            </a:r>
            <a:r>
              <a:rPr lang="ru-RU" sz="2000" dirty="0" err="1">
                <a:solidFill>
                  <a:srgbClr val="224A98"/>
                </a:solidFill>
                <a:latin typeface="Arial" panose="020B0604020202020204" pitchFamily="34" charset="0"/>
                <a:cs typeface="Arial" panose="020B0604020202020204" pitchFamily="34" charset="0"/>
              </a:rPr>
              <a:t>ретельного</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планування</a:t>
            </a:r>
            <a:r>
              <a:rPr lang="ru-RU" sz="2000" dirty="0">
                <a:solidFill>
                  <a:srgbClr val="224A98"/>
                </a:solidFill>
                <a:latin typeface="Arial" panose="020B0604020202020204" pitchFamily="34" charset="0"/>
                <a:cs typeface="Arial" panose="020B0604020202020204" pitchFamily="34" charset="0"/>
              </a:rPr>
              <a:t>?</a:t>
            </a:r>
          </a:p>
        </p:txBody>
      </p:sp>
      <p:pic>
        <p:nvPicPr>
          <p:cNvPr id="20" name="Picture 3" descr="В Олександрії відбудуться громадські обговорення питання тарифів на тепло -  Гречка - Новини Кропивницький"/>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270" y="4104931"/>
            <a:ext cx="3037786" cy="202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649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405" y="162265"/>
            <a:ext cx="2427514" cy="430219"/>
          </a:xfrm>
          <a:prstGeom prst="rect">
            <a:avLst/>
          </a:prstGeom>
        </p:spPr>
      </p:pic>
      <p:cxnSp>
        <p:nvCxnSpPr>
          <p:cNvPr id="9" name="Прямая соединительная линия 8"/>
          <p:cNvCxnSpPr/>
          <p:nvPr/>
        </p:nvCxnSpPr>
        <p:spPr>
          <a:xfrm flipV="1">
            <a:off x="0" y="707442"/>
            <a:ext cx="12192000" cy="3098"/>
          </a:xfrm>
          <a:prstGeom prst="line">
            <a:avLst/>
          </a:prstGeom>
          <a:ln w="38100" cmpd="dbl">
            <a:solidFill>
              <a:srgbClr val="224A98"/>
            </a:solidFill>
          </a:ln>
        </p:spPr>
        <p:style>
          <a:lnRef idx="1">
            <a:schemeClr val="accent1"/>
          </a:lnRef>
          <a:fillRef idx="0">
            <a:schemeClr val="accent1"/>
          </a:fillRef>
          <a:effectRef idx="0">
            <a:schemeClr val="accent1"/>
          </a:effectRef>
          <a:fontRef idx="minor">
            <a:schemeClr val="tx1"/>
          </a:fontRef>
        </p:style>
      </p:cxnSp>
      <p:pic>
        <p:nvPicPr>
          <p:cNvPr id="10" name="Picture 4" descr="https://media.ztu.edu.ua/wp-content/uploads/2020/02/Group-6-1-1024x3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32" y="127942"/>
            <a:ext cx="1554011" cy="4704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media.ztu.edu.ua/wp-content/uploads/2023/01/%D0%A4%D0%B0%D0%BA%D1%83%D0%BB%D1%8C%D1%82%D0%B5%D1%82-%D0%BD%D0%B0%D1%86%D1%96%D0%BE%D0%BD%D0%B0%D0%BB%D1%8C%D0%BD%D0%BE%D1%97-%D0%B1%D0%B5%D0%B7%D0%BF%D0%B5%D0%BA%D0%B8-%D0%BF%D1%80%D0%B0%D0%B2%D0%B0-%D1%82%D0%B0-%D0%BC%D1%96%D0%B6%D0%BD%D0%B0%D1%80%D0%BE%D0%B4%D0%BD%D0%B8%D1%85-%D0%B2%D1%96%D0%B4%D0%BD%D0%BE%D1%81%D0%B8%D0%BD_%D1%83%D0%BA%D1%80-1024x4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727" y="86676"/>
            <a:ext cx="1509891" cy="62076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66617" y="1056001"/>
            <a:ext cx="10861964" cy="958660"/>
          </a:xfrm>
          <a:prstGeom prst="rect">
            <a:avLst/>
          </a:prstGeom>
        </p:spPr>
        <p:txBody>
          <a:bodyPr wrap="square">
            <a:spAutoFit/>
          </a:bodyPr>
          <a:lstStyle/>
          <a:p>
            <a:pPr algn="just">
              <a:lnSpc>
                <a:spcPct val="150000"/>
              </a:lnSpc>
            </a:pPr>
            <a:r>
              <a:rPr lang="ru-RU" sz="2000" b="1" dirty="0" err="1">
                <a:solidFill>
                  <a:srgbClr val="224A98"/>
                </a:solidFill>
                <a:latin typeface="Arial" panose="020B0604020202020204" pitchFamily="34" charset="0"/>
                <a:cs typeface="Arial" panose="020B0604020202020204" pitchFamily="34" charset="0"/>
              </a:rPr>
              <a:t>Безпека</a:t>
            </a:r>
            <a:r>
              <a:rPr lang="ru-RU" sz="2000" dirty="0">
                <a:solidFill>
                  <a:srgbClr val="224A98"/>
                </a:solidFill>
                <a:latin typeface="Arial" panose="020B0604020202020204" pitchFamily="34" charset="0"/>
                <a:cs typeface="Arial" panose="020B0604020202020204" pitchFamily="34" charset="0"/>
              </a:rPr>
              <a:t> – </a:t>
            </a:r>
            <a:r>
              <a:rPr lang="ru-RU" sz="2000" dirty="0" err="1">
                <a:solidFill>
                  <a:srgbClr val="224A98"/>
                </a:solidFill>
                <a:latin typeface="Arial" panose="020B0604020202020204" pitchFamily="34" charset="0"/>
                <a:cs typeface="Arial" panose="020B0604020202020204" pitchFamily="34" charset="0"/>
              </a:rPr>
              <a:t>це</a:t>
            </a:r>
            <a:r>
              <a:rPr lang="ru-RU" sz="2000" dirty="0">
                <a:solidFill>
                  <a:srgbClr val="224A98"/>
                </a:solidFill>
                <a:latin typeface="Arial" panose="020B0604020202020204" pitchFamily="34" charset="0"/>
                <a:cs typeface="Arial" panose="020B0604020202020204" pitchFamily="34" charset="0"/>
              </a:rPr>
              <a:t> стан </a:t>
            </a:r>
            <a:r>
              <a:rPr lang="ru-RU" sz="2000" dirty="0" err="1">
                <a:solidFill>
                  <a:srgbClr val="224A98"/>
                </a:solidFill>
                <a:latin typeface="Arial" panose="020B0604020202020204" pitchFamily="34" charset="0"/>
                <a:cs typeface="Arial" panose="020B0604020202020204" pitchFamily="34" charset="0"/>
              </a:rPr>
              <a:t>захищеності</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людини</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суспільства</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або</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держави</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від</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загроз</a:t>
            </a:r>
            <a:r>
              <a:rPr lang="ru-RU" sz="2000" dirty="0">
                <a:solidFill>
                  <a:srgbClr val="224A98"/>
                </a:solidFill>
                <a:latin typeface="Arial" panose="020B0604020202020204" pitchFamily="34" charset="0"/>
                <a:cs typeface="Arial" panose="020B0604020202020204" pitchFamily="34" charset="0"/>
              </a:rPr>
              <a:t> та </a:t>
            </a:r>
            <a:r>
              <a:rPr lang="ru-RU" sz="2000" dirty="0" err="1">
                <a:solidFill>
                  <a:srgbClr val="224A98"/>
                </a:solidFill>
                <a:latin typeface="Arial" panose="020B0604020202020204" pitchFamily="34" charset="0"/>
                <a:cs typeface="Arial" panose="020B0604020202020204" pitchFamily="34" charset="0"/>
              </a:rPr>
              <a:t>ризиків</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що</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можуть</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завдати</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шкоди</a:t>
            </a:r>
            <a:r>
              <a:rPr lang="ru-RU" sz="2000" dirty="0">
                <a:solidFill>
                  <a:srgbClr val="224A98"/>
                </a:solidFill>
                <a:latin typeface="Arial" panose="020B0604020202020204" pitchFamily="34" charset="0"/>
                <a:cs typeface="Arial" panose="020B0604020202020204" pitchFamily="34" charset="0"/>
              </a:rPr>
              <a:t>.</a:t>
            </a:r>
            <a:endParaRPr lang="uk-UA" sz="2000" dirty="0">
              <a:solidFill>
                <a:srgbClr val="224A98"/>
              </a:solidFill>
              <a:latin typeface="Arial" panose="020B0604020202020204" pitchFamily="34" charset="0"/>
              <a:cs typeface="Arial" panose="020B0604020202020204" pitchFamily="34" charset="0"/>
            </a:endParaRPr>
          </a:p>
        </p:txBody>
      </p:sp>
      <p:sp>
        <p:nvSpPr>
          <p:cNvPr id="4" name="Прямоугольник 3"/>
          <p:cNvSpPr/>
          <p:nvPr/>
        </p:nvSpPr>
        <p:spPr>
          <a:xfrm>
            <a:off x="3965774" y="4347222"/>
            <a:ext cx="7804727" cy="1323439"/>
          </a:xfrm>
          <a:prstGeom prst="rect">
            <a:avLst/>
          </a:prstGeom>
        </p:spPr>
        <p:txBody>
          <a:bodyPr wrap="square">
            <a:spAutoFit/>
          </a:bodyPr>
          <a:lstStyle/>
          <a:p>
            <a:r>
              <a:rPr lang="ru-RU" sz="2000" b="1" dirty="0" err="1">
                <a:solidFill>
                  <a:srgbClr val="224A98"/>
                </a:solidFill>
                <a:latin typeface="Arial" panose="020B0604020202020204" pitchFamily="34" charset="0"/>
                <a:cs typeface="Arial" panose="020B0604020202020204" pitchFamily="34" charset="0"/>
              </a:rPr>
              <a:t>Питання</a:t>
            </a:r>
            <a:r>
              <a:rPr lang="ru-RU" sz="2000" b="1" dirty="0">
                <a:solidFill>
                  <a:srgbClr val="224A98"/>
                </a:solidFill>
                <a:latin typeface="Arial" panose="020B0604020202020204" pitchFamily="34" charset="0"/>
                <a:cs typeface="Arial" panose="020B0604020202020204" pitchFamily="34" charset="0"/>
              </a:rPr>
              <a:t> для </a:t>
            </a:r>
            <a:r>
              <a:rPr lang="ru-RU" sz="2000" b="1" dirty="0" err="1">
                <a:solidFill>
                  <a:srgbClr val="224A98"/>
                </a:solidFill>
                <a:latin typeface="Arial" panose="020B0604020202020204" pitchFamily="34" charset="0"/>
                <a:cs typeface="Arial" panose="020B0604020202020204" pitchFamily="34" charset="0"/>
              </a:rPr>
              <a:t>обговорення</a:t>
            </a:r>
            <a:r>
              <a:rPr lang="ru-RU" sz="2000" b="1" dirty="0">
                <a:solidFill>
                  <a:srgbClr val="224A98"/>
                </a:solidFill>
                <a:latin typeface="Arial" panose="020B0604020202020204" pitchFamily="34" charset="0"/>
                <a:cs typeface="Arial" panose="020B0604020202020204" pitchFamily="34" charset="0"/>
              </a:rPr>
              <a:t>:</a:t>
            </a:r>
            <a:endParaRPr lang="ru-RU" sz="2000" dirty="0">
              <a:solidFill>
                <a:srgbClr val="224A98"/>
              </a:solidFill>
              <a:latin typeface="Arial" panose="020B0604020202020204" pitchFamily="34" charset="0"/>
              <a:cs typeface="Arial" panose="020B0604020202020204" pitchFamily="34" charset="0"/>
            </a:endParaRPr>
          </a:p>
          <a:p>
            <a:pPr>
              <a:buFont typeface="+mj-lt"/>
              <a:buAutoNum type="arabicPeriod"/>
            </a:pPr>
            <a:r>
              <a:rPr lang="ru-RU" sz="2000" dirty="0" err="1">
                <a:solidFill>
                  <a:srgbClr val="224A98"/>
                </a:solidFill>
                <a:latin typeface="Arial" panose="020B0604020202020204" pitchFamily="34" charset="0"/>
                <a:cs typeface="Arial" panose="020B0604020202020204" pitchFamily="34" charset="0"/>
              </a:rPr>
              <a:t>Чи</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можливо</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досягти</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абсолютної</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безпеки</a:t>
            </a:r>
            <a:r>
              <a:rPr lang="ru-RU" sz="2000" dirty="0">
                <a:solidFill>
                  <a:srgbClr val="224A98"/>
                </a:solidFill>
                <a:latin typeface="Arial" panose="020B0604020202020204" pitchFamily="34" charset="0"/>
                <a:cs typeface="Arial" panose="020B0604020202020204" pitchFamily="34" charset="0"/>
              </a:rPr>
              <a:t>?</a:t>
            </a:r>
          </a:p>
          <a:p>
            <a:pPr>
              <a:buFont typeface="+mj-lt"/>
              <a:buAutoNum type="arabicPeriod"/>
            </a:pPr>
            <a:r>
              <a:rPr lang="ru-RU" sz="2000" dirty="0" err="1">
                <a:solidFill>
                  <a:srgbClr val="224A98"/>
                </a:solidFill>
                <a:latin typeface="Arial" panose="020B0604020202020204" pitchFamily="34" charset="0"/>
                <a:cs typeface="Arial" panose="020B0604020202020204" pitchFamily="34" charset="0"/>
              </a:rPr>
              <a:t>Які</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види</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безпеки</a:t>
            </a:r>
            <a:r>
              <a:rPr lang="ru-RU" sz="2000" dirty="0">
                <a:solidFill>
                  <a:srgbClr val="224A98"/>
                </a:solidFill>
                <a:latin typeface="Arial" panose="020B0604020202020204" pitchFamily="34" charset="0"/>
                <a:cs typeface="Arial" panose="020B0604020202020204" pitchFamily="34" charset="0"/>
              </a:rPr>
              <a:t> є </a:t>
            </a:r>
            <a:r>
              <a:rPr lang="ru-RU" sz="2000" dirty="0" err="1">
                <a:solidFill>
                  <a:srgbClr val="224A98"/>
                </a:solidFill>
                <a:latin typeface="Arial" panose="020B0604020202020204" pitchFamily="34" charset="0"/>
                <a:cs typeface="Arial" panose="020B0604020202020204" pitchFamily="34" charset="0"/>
              </a:rPr>
              <a:t>найбільш</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актуальними</a:t>
            </a:r>
            <a:r>
              <a:rPr lang="ru-RU" sz="2000" dirty="0">
                <a:solidFill>
                  <a:srgbClr val="224A98"/>
                </a:solidFill>
                <a:latin typeface="Arial" panose="020B0604020202020204" pitchFamily="34" charset="0"/>
                <a:cs typeface="Arial" panose="020B0604020202020204" pitchFamily="34" charset="0"/>
              </a:rPr>
              <a:t> у </a:t>
            </a:r>
            <a:r>
              <a:rPr lang="ru-RU" sz="2000" dirty="0" err="1">
                <a:solidFill>
                  <a:srgbClr val="224A98"/>
                </a:solidFill>
                <a:latin typeface="Arial" panose="020B0604020202020204" pitchFamily="34" charset="0"/>
                <a:cs typeface="Arial" panose="020B0604020202020204" pitchFamily="34" charset="0"/>
              </a:rPr>
              <a:t>сучасному</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світі</a:t>
            </a:r>
            <a:r>
              <a:rPr lang="ru-RU" sz="2000" dirty="0">
                <a:solidFill>
                  <a:srgbClr val="224A98"/>
                </a:solidFill>
                <a:latin typeface="Arial" panose="020B0604020202020204" pitchFamily="34" charset="0"/>
                <a:cs typeface="Arial" panose="020B0604020202020204" pitchFamily="34" charset="0"/>
              </a:rPr>
              <a:t>?</a:t>
            </a:r>
          </a:p>
          <a:p>
            <a:pPr>
              <a:buFont typeface="+mj-lt"/>
              <a:buAutoNum type="arabicPeriod"/>
            </a:pPr>
            <a:r>
              <a:rPr lang="ru-RU" sz="2000" dirty="0" err="1">
                <a:solidFill>
                  <a:srgbClr val="224A98"/>
                </a:solidFill>
                <a:latin typeface="Arial" panose="020B0604020202020204" pitchFamily="34" charset="0"/>
                <a:cs typeface="Arial" panose="020B0604020202020204" pitchFamily="34" charset="0"/>
              </a:rPr>
              <a:t>Чи</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можуть</a:t>
            </a:r>
            <a:r>
              <a:rPr lang="ru-RU" sz="2000" dirty="0">
                <a:solidFill>
                  <a:srgbClr val="224A98"/>
                </a:solidFill>
                <a:latin typeface="Arial" panose="020B0604020202020204" pitchFamily="34" charset="0"/>
                <a:cs typeface="Arial" panose="020B0604020202020204" pitchFamily="34" charset="0"/>
              </a:rPr>
              <a:t> заходи </a:t>
            </a:r>
            <a:r>
              <a:rPr lang="ru-RU" sz="2000" dirty="0" err="1">
                <a:solidFill>
                  <a:srgbClr val="224A98"/>
                </a:solidFill>
                <a:latin typeface="Arial" panose="020B0604020202020204" pitchFamily="34" charset="0"/>
                <a:cs typeface="Arial" panose="020B0604020202020204" pitchFamily="34" charset="0"/>
              </a:rPr>
              <a:t>безпеки</a:t>
            </a:r>
            <a:r>
              <a:rPr lang="ru-RU" sz="2000" dirty="0">
                <a:solidFill>
                  <a:srgbClr val="224A98"/>
                </a:solidFill>
                <a:latin typeface="Arial" panose="020B0604020202020204" pitchFamily="34" charset="0"/>
                <a:cs typeface="Arial" panose="020B0604020202020204" pitchFamily="34" charset="0"/>
              </a:rPr>
              <a:t> </a:t>
            </a:r>
            <a:r>
              <a:rPr lang="ru-RU" sz="2000" dirty="0" err="1">
                <a:solidFill>
                  <a:srgbClr val="224A98"/>
                </a:solidFill>
                <a:latin typeface="Arial" panose="020B0604020202020204" pitchFamily="34" charset="0"/>
                <a:cs typeface="Arial" panose="020B0604020202020204" pitchFamily="34" charset="0"/>
              </a:rPr>
              <a:t>обмежувати</a:t>
            </a:r>
            <a:r>
              <a:rPr lang="ru-RU" sz="2000" dirty="0">
                <a:solidFill>
                  <a:srgbClr val="224A98"/>
                </a:solidFill>
                <a:latin typeface="Arial" panose="020B0604020202020204" pitchFamily="34" charset="0"/>
                <a:cs typeface="Arial" panose="020B0604020202020204" pitchFamily="34" charset="0"/>
              </a:rPr>
              <a:t> права </a:t>
            </a:r>
            <a:r>
              <a:rPr lang="ru-RU" sz="2000" dirty="0" err="1">
                <a:solidFill>
                  <a:srgbClr val="224A98"/>
                </a:solidFill>
                <a:latin typeface="Arial" panose="020B0604020202020204" pitchFamily="34" charset="0"/>
                <a:cs typeface="Arial" panose="020B0604020202020204" pitchFamily="34" charset="0"/>
              </a:rPr>
              <a:t>людини</a:t>
            </a:r>
            <a:r>
              <a:rPr lang="ru-RU" sz="2000" dirty="0">
                <a:solidFill>
                  <a:srgbClr val="224A98"/>
                </a:solidFill>
                <a:latin typeface="Arial" panose="020B0604020202020204" pitchFamily="34" charset="0"/>
                <a:cs typeface="Arial" panose="020B0604020202020204" pitchFamily="34" charset="0"/>
              </a:rPr>
              <a:t>?</a:t>
            </a:r>
          </a:p>
        </p:txBody>
      </p:sp>
      <p:sp>
        <p:nvSpPr>
          <p:cNvPr id="14" name="Прямоугольник 13"/>
          <p:cNvSpPr/>
          <p:nvPr/>
        </p:nvSpPr>
        <p:spPr>
          <a:xfrm>
            <a:off x="3948291" y="3704821"/>
            <a:ext cx="8756073" cy="400110"/>
          </a:xfrm>
          <a:prstGeom prst="rect">
            <a:avLst/>
          </a:prstGeom>
        </p:spPr>
        <p:txBody>
          <a:bodyPr wrap="square">
            <a:spAutoFit/>
          </a:bodyPr>
          <a:lstStyle/>
          <a:p>
            <a:r>
              <a:rPr lang="uk-UA" sz="2000" b="1" dirty="0">
                <a:solidFill>
                  <a:srgbClr val="224A98"/>
                </a:solidFill>
                <a:latin typeface="Arial" panose="020B0604020202020204" pitchFamily="34" charset="0"/>
                <a:cs typeface="Arial" panose="020B0604020202020204" pitchFamily="34" charset="0"/>
              </a:rPr>
              <a:t>Наведіть приклади </a:t>
            </a:r>
            <a:r>
              <a:rPr lang="uk-UA" sz="2000" b="1" dirty="0" err="1">
                <a:solidFill>
                  <a:srgbClr val="224A98"/>
                </a:solidFill>
                <a:latin typeface="Arial" panose="020B0604020202020204" pitchFamily="34" charset="0"/>
                <a:cs typeface="Arial" panose="020B0604020202020204" pitchFamily="34" charset="0"/>
              </a:rPr>
              <a:t>безпек</a:t>
            </a:r>
            <a:r>
              <a:rPr lang="uk-UA" sz="2000" b="1" dirty="0">
                <a:solidFill>
                  <a:srgbClr val="224A98"/>
                </a:solidFill>
                <a:latin typeface="Arial" panose="020B0604020202020204" pitchFamily="34" charset="0"/>
                <a:cs typeface="Arial" panose="020B0604020202020204" pitchFamily="34" charset="0"/>
              </a:rPr>
              <a:t> (небезпек)</a:t>
            </a:r>
            <a:endParaRPr lang="uk-UA" sz="2000" dirty="0">
              <a:solidFill>
                <a:srgbClr val="224A98"/>
              </a:solidFill>
              <a:latin typeface="Arial" panose="020B0604020202020204" pitchFamily="34" charset="0"/>
              <a:cs typeface="Arial" panose="020B0604020202020204" pitchFamily="34" charset="0"/>
            </a:endParaRPr>
          </a:p>
        </p:txBody>
      </p:sp>
      <p:pic>
        <p:nvPicPr>
          <p:cNvPr id="15" name="Picture 3" descr="В Олександрії відбудуться громадські обговорення питання тарифів на тепло -  Гречка - Новини Кропивницький"/>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3634" y="3704821"/>
            <a:ext cx="3037786" cy="202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73855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50385</TotalTime>
  <Words>2908</Words>
  <Application>Microsoft Office PowerPoint</Application>
  <PresentationFormat>Широкий екран</PresentationFormat>
  <Paragraphs>186</Paragraphs>
  <Slides>27</Slides>
  <Notes>15</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27</vt:i4>
      </vt:variant>
    </vt:vector>
  </HeadingPairs>
  <TitlesOfParts>
    <vt:vector size="32" baseType="lpstr">
      <vt:lpstr>Arial</vt:lpstr>
      <vt:lpstr>Calibri</vt:lpstr>
      <vt:lpstr>Calibri Light</vt:lpstr>
      <vt:lpstr>Wingdings</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Саша Саша</cp:lastModifiedBy>
  <cp:revision>631</cp:revision>
  <dcterms:created xsi:type="dcterms:W3CDTF">2024-08-16T15:30:07Z</dcterms:created>
  <dcterms:modified xsi:type="dcterms:W3CDTF">2026-02-04T07:37:13Z</dcterms:modified>
</cp:coreProperties>
</file>