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1B549C-36FD-260B-459B-4A6E4DD06420}"/>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9D533F5C-F5A6-0604-BDB1-0E9B05D57D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B664C7A1-BAD6-5A0A-3C9C-04C703995D6B}"/>
              </a:ext>
            </a:extLst>
          </p:cNvPr>
          <p:cNvSpPr>
            <a:spLocks noGrp="1"/>
          </p:cNvSpPr>
          <p:nvPr>
            <p:ph type="dt" sz="half" idx="10"/>
          </p:nvPr>
        </p:nvSpPr>
        <p:spPr/>
        <p:txBody>
          <a:bodyPr/>
          <a:lstStyle/>
          <a:p>
            <a:fld id="{77089179-15A7-4D38-AB2E-7E302EFED8A9}"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B63F13BF-6A05-E08E-2EDA-33A08E419D1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90B959AA-2F5F-A097-EFC7-69DB32D2FE6D}"/>
              </a:ext>
            </a:extLst>
          </p:cNvPr>
          <p:cNvSpPr>
            <a:spLocks noGrp="1"/>
          </p:cNvSpPr>
          <p:nvPr>
            <p:ph type="sldNum" sz="quarter" idx="12"/>
          </p:nvPr>
        </p:nvSpPr>
        <p:spPr/>
        <p:txBody>
          <a:bodyPr/>
          <a:lstStyle/>
          <a:p>
            <a:fld id="{34E25D8D-1B18-4B19-A6BC-C9B369A593EF}" type="slidenum">
              <a:rPr lang="uk-UA" smtClean="0"/>
              <a:t>‹#›</a:t>
            </a:fld>
            <a:endParaRPr lang="uk-UA"/>
          </a:p>
        </p:txBody>
      </p:sp>
    </p:spTree>
    <p:extLst>
      <p:ext uri="{BB962C8B-B14F-4D97-AF65-F5344CB8AC3E}">
        <p14:creationId xmlns:p14="http://schemas.microsoft.com/office/powerpoint/2010/main" val="3772384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985472-0F79-CBA7-8D4F-DF8C93C6C2DF}"/>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D54F32FD-0F27-7C2F-34D1-6D246E96CAA5}"/>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5110DE42-CA41-A6B4-56C1-3E45893C1240}"/>
              </a:ext>
            </a:extLst>
          </p:cNvPr>
          <p:cNvSpPr>
            <a:spLocks noGrp="1"/>
          </p:cNvSpPr>
          <p:nvPr>
            <p:ph type="dt" sz="half" idx="10"/>
          </p:nvPr>
        </p:nvSpPr>
        <p:spPr/>
        <p:txBody>
          <a:bodyPr/>
          <a:lstStyle/>
          <a:p>
            <a:fld id="{77089179-15A7-4D38-AB2E-7E302EFED8A9}"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E40B39D7-26C2-5F14-FC09-4B61805CA0C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D9FE56A-B767-86F5-BD47-C992AA0E61C4}"/>
              </a:ext>
            </a:extLst>
          </p:cNvPr>
          <p:cNvSpPr>
            <a:spLocks noGrp="1"/>
          </p:cNvSpPr>
          <p:nvPr>
            <p:ph type="sldNum" sz="quarter" idx="12"/>
          </p:nvPr>
        </p:nvSpPr>
        <p:spPr/>
        <p:txBody>
          <a:bodyPr/>
          <a:lstStyle/>
          <a:p>
            <a:fld id="{34E25D8D-1B18-4B19-A6BC-C9B369A593EF}" type="slidenum">
              <a:rPr lang="uk-UA" smtClean="0"/>
              <a:t>‹#›</a:t>
            </a:fld>
            <a:endParaRPr lang="uk-UA"/>
          </a:p>
        </p:txBody>
      </p:sp>
    </p:spTree>
    <p:extLst>
      <p:ext uri="{BB962C8B-B14F-4D97-AF65-F5344CB8AC3E}">
        <p14:creationId xmlns:p14="http://schemas.microsoft.com/office/powerpoint/2010/main" val="2870546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8576D732-33FD-A917-D0B2-92AD56568F42}"/>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FB32553D-CC83-0EAA-7234-43680AE3EBFC}"/>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E8CD08F7-7E32-572B-6A51-2CA173FB9F6E}"/>
              </a:ext>
            </a:extLst>
          </p:cNvPr>
          <p:cNvSpPr>
            <a:spLocks noGrp="1"/>
          </p:cNvSpPr>
          <p:nvPr>
            <p:ph type="dt" sz="half" idx="10"/>
          </p:nvPr>
        </p:nvSpPr>
        <p:spPr/>
        <p:txBody>
          <a:bodyPr/>
          <a:lstStyle/>
          <a:p>
            <a:fld id="{77089179-15A7-4D38-AB2E-7E302EFED8A9}"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2A0C528F-37D7-6418-4B73-619355CA0EA0}"/>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88F5772E-65B8-508D-1F20-C491B3215609}"/>
              </a:ext>
            </a:extLst>
          </p:cNvPr>
          <p:cNvSpPr>
            <a:spLocks noGrp="1"/>
          </p:cNvSpPr>
          <p:nvPr>
            <p:ph type="sldNum" sz="quarter" idx="12"/>
          </p:nvPr>
        </p:nvSpPr>
        <p:spPr/>
        <p:txBody>
          <a:bodyPr/>
          <a:lstStyle/>
          <a:p>
            <a:fld id="{34E25D8D-1B18-4B19-A6BC-C9B369A593EF}" type="slidenum">
              <a:rPr lang="uk-UA" smtClean="0"/>
              <a:t>‹#›</a:t>
            </a:fld>
            <a:endParaRPr lang="uk-UA"/>
          </a:p>
        </p:txBody>
      </p:sp>
    </p:spTree>
    <p:extLst>
      <p:ext uri="{BB962C8B-B14F-4D97-AF65-F5344CB8AC3E}">
        <p14:creationId xmlns:p14="http://schemas.microsoft.com/office/powerpoint/2010/main" val="1865470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DF6D4-5895-DCD3-68AC-0A4B7D446FBB}"/>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39E5005E-00A8-6E77-2CB2-8AFF82C1447D}"/>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8F005844-DF2D-CB55-6227-83800B0BBEB5}"/>
              </a:ext>
            </a:extLst>
          </p:cNvPr>
          <p:cNvSpPr>
            <a:spLocks noGrp="1"/>
          </p:cNvSpPr>
          <p:nvPr>
            <p:ph type="dt" sz="half" idx="10"/>
          </p:nvPr>
        </p:nvSpPr>
        <p:spPr/>
        <p:txBody>
          <a:bodyPr/>
          <a:lstStyle/>
          <a:p>
            <a:fld id="{77089179-15A7-4D38-AB2E-7E302EFED8A9}"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7EFD413C-E20D-200A-734E-294A1C5EB67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94160508-4262-030E-78CE-7BE797F3B453}"/>
              </a:ext>
            </a:extLst>
          </p:cNvPr>
          <p:cNvSpPr>
            <a:spLocks noGrp="1"/>
          </p:cNvSpPr>
          <p:nvPr>
            <p:ph type="sldNum" sz="quarter" idx="12"/>
          </p:nvPr>
        </p:nvSpPr>
        <p:spPr/>
        <p:txBody>
          <a:bodyPr/>
          <a:lstStyle/>
          <a:p>
            <a:fld id="{34E25D8D-1B18-4B19-A6BC-C9B369A593EF}" type="slidenum">
              <a:rPr lang="uk-UA" smtClean="0"/>
              <a:t>‹#›</a:t>
            </a:fld>
            <a:endParaRPr lang="uk-UA"/>
          </a:p>
        </p:txBody>
      </p:sp>
    </p:spTree>
    <p:extLst>
      <p:ext uri="{BB962C8B-B14F-4D97-AF65-F5344CB8AC3E}">
        <p14:creationId xmlns:p14="http://schemas.microsoft.com/office/powerpoint/2010/main" val="699147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02B42C-16CF-D254-67CE-471046C4DDDF}"/>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40ABEFF7-AC0C-8D55-62AA-9217235A2E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0A30F003-51D1-1D89-37AA-F224E486E324}"/>
              </a:ext>
            </a:extLst>
          </p:cNvPr>
          <p:cNvSpPr>
            <a:spLocks noGrp="1"/>
          </p:cNvSpPr>
          <p:nvPr>
            <p:ph type="dt" sz="half" idx="10"/>
          </p:nvPr>
        </p:nvSpPr>
        <p:spPr/>
        <p:txBody>
          <a:bodyPr/>
          <a:lstStyle/>
          <a:p>
            <a:fld id="{77089179-15A7-4D38-AB2E-7E302EFED8A9}"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4ED61F8B-D858-23F5-F2B6-57DBE19CB6E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5ABB3D3-B97D-5102-9434-92E08E42115D}"/>
              </a:ext>
            </a:extLst>
          </p:cNvPr>
          <p:cNvSpPr>
            <a:spLocks noGrp="1"/>
          </p:cNvSpPr>
          <p:nvPr>
            <p:ph type="sldNum" sz="quarter" idx="12"/>
          </p:nvPr>
        </p:nvSpPr>
        <p:spPr/>
        <p:txBody>
          <a:bodyPr/>
          <a:lstStyle/>
          <a:p>
            <a:fld id="{34E25D8D-1B18-4B19-A6BC-C9B369A593EF}" type="slidenum">
              <a:rPr lang="uk-UA" smtClean="0"/>
              <a:t>‹#›</a:t>
            </a:fld>
            <a:endParaRPr lang="uk-UA"/>
          </a:p>
        </p:txBody>
      </p:sp>
    </p:spTree>
    <p:extLst>
      <p:ext uri="{BB962C8B-B14F-4D97-AF65-F5344CB8AC3E}">
        <p14:creationId xmlns:p14="http://schemas.microsoft.com/office/powerpoint/2010/main" val="3174279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3B02D5-6C72-96AA-D76D-9AF9AA38524A}"/>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22BB4421-9DCC-05DE-20A7-41F61A83263E}"/>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92CD1DC2-C221-84F4-8BFF-0B6983528461}"/>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A616B41E-6F74-85C6-6AF4-2AEA2A0A102B}"/>
              </a:ext>
            </a:extLst>
          </p:cNvPr>
          <p:cNvSpPr>
            <a:spLocks noGrp="1"/>
          </p:cNvSpPr>
          <p:nvPr>
            <p:ph type="dt" sz="half" idx="10"/>
          </p:nvPr>
        </p:nvSpPr>
        <p:spPr/>
        <p:txBody>
          <a:bodyPr/>
          <a:lstStyle/>
          <a:p>
            <a:fld id="{77089179-15A7-4D38-AB2E-7E302EFED8A9}" type="datetimeFigureOut">
              <a:rPr lang="uk-UA" smtClean="0"/>
              <a:t>12.01.2026</a:t>
            </a:fld>
            <a:endParaRPr lang="uk-UA"/>
          </a:p>
        </p:txBody>
      </p:sp>
      <p:sp>
        <p:nvSpPr>
          <p:cNvPr id="6" name="Місце для нижнього колонтитула 5">
            <a:extLst>
              <a:ext uri="{FF2B5EF4-FFF2-40B4-BE49-F238E27FC236}">
                <a16:creationId xmlns:a16="http://schemas.microsoft.com/office/drawing/2014/main" id="{5A3EEF4E-4CAA-1A99-2C62-18B57610D558}"/>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E1B86DD7-4D2B-3D10-D73C-1D99802C9A44}"/>
              </a:ext>
            </a:extLst>
          </p:cNvPr>
          <p:cNvSpPr>
            <a:spLocks noGrp="1"/>
          </p:cNvSpPr>
          <p:nvPr>
            <p:ph type="sldNum" sz="quarter" idx="12"/>
          </p:nvPr>
        </p:nvSpPr>
        <p:spPr/>
        <p:txBody>
          <a:bodyPr/>
          <a:lstStyle/>
          <a:p>
            <a:fld id="{34E25D8D-1B18-4B19-A6BC-C9B369A593EF}" type="slidenum">
              <a:rPr lang="uk-UA" smtClean="0"/>
              <a:t>‹#›</a:t>
            </a:fld>
            <a:endParaRPr lang="uk-UA"/>
          </a:p>
        </p:txBody>
      </p:sp>
    </p:spTree>
    <p:extLst>
      <p:ext uri="{BB962C8B-B14F-4D97-AF65-F5344CB8AC3E}">
        <p14:creationId xmlns:p14="http://schemas.microsoft.com/office/powerpoint/2010/main" val="2973668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A907BE-8538-182F-91F1-CEF8FD3C3BB2}"/>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DA21EB4A-5DD2-B74E-83F8-D851EAE2E0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32A72225-97C2-18F2-D924-F76D370F14AC}"/>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0465E475-6800-3B2C-3E18-35C14752A7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FC86E433-EAD0-3C6D-2C2B-5ECC6936BE20}"/>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356C7713-F338-3D7A-4F83-7F34AD4AA7C2}"/>
              </a:ext>
            </a:extLst>
          </p:cNvPr>
          <p:cNvSpPr>
            <a:spLocks noGrp="1"/>
          </p:cNvSpPr>
          <p:nvPr>
            <p:ph type="dt" sz="half" idx="10"/>
          </p:nvPr>
        </p:nvSpPr>
        <p:spPr/>
        <p:txBody>
          <a:bodyPr/>
          <a:lstStyle/>
          <a:p>
            <a:fld id="{77089179-15A7-4D38-AB2E-7E302EFED8A9}" type="datetimeFigureOut">
              <a:rPr lang="uk-UA" smtClean="0"/>
              <a:t>12.01.2026</a:t>
            </a:fld>
            <a:endParaRPr lang="uk-UA"/>
          </a:p>
        </p:txBody>
      </p:sp>
      <p:sp>
        <p:nvSpPr>
          <p:cNvPr id="8" name="Місце для нижнього колонтитула 7">
            <a:extLst>
              <a:ext uri="{FF2B5EF4-FFF2-40B4-BE49-F238E27FC236}">
                <a16:creationId xmlns:a16="http://schemas.microsoft.com/office/drawing/2014/main" id="{1A01A82F-2876-DA45-D3E1-CFB9401F6EEB}"/>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6AE039DC-F29B-6A58-BCA5-B2604FE5BB0C}"/>
              </a:ext>
            </a:extLst>
          </p:cNvPr>
          <p:cNvSpPr>
            <a:spLocks noGrp="1"/>
          </p:cNvSpPr>
          <p:nvPr>
            <p:ph type="sldNum" sz="quarter" idx="12"/>
          </p:nvPr>
        </p:nvSpPr>
        <p:spPr/>
        <p:txBody>
          <a:bodyPr/>
          <a:lstStyle/>
          <a:p>
            <a:fld id="{34E25D8D-1B18-4B19-A6BC-C9B369A593EF}" type="slidenum">
              <a:rPr lang="uk-UA" smtClean="0"/>
              <a:t>‹#›</a:t>
            </a:fld>
            <a:endParaRPr lang="uk-UA"/>
          </a:p>
        </p:txBody>
      </p:sp>
    </p:spTree>
    <p:extLst>
      <p:ext uri="{BB962C8B-B14F-4D97-AF65-F5344CB8AC3E}">
        <p14:creationId xmlns:p14="http://schemas.microsoft.com/office/powerpoint/2010/main" val="87357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EA4229-8D78-4291-F280-DFAE4C06946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C028938A-E99B-8114-5160-D7573BA09CC0}"/>
              </a:ext>
            </a:extLst>
          </p:cNvPr>
          <p:cNvSpPr>
            <a:spLocks noGrp="1"/>
          </p:cNvSpPr>
          <p:nvPr>
            <p:ph type="dt" sz="half" idx="10"/>
          </p:nvPr>
        </p:nvSpPr>
        <p:spPr/>
        <p:txBody>
          <a:bodyPr/>
          <a:lstStyle/>
          <a:p>
            <a:fld id="{77089179-15A7-4D38-AB2E-7E302EFED8A9}" type="datetimeFigureOut">
              <a:rPr lang="uk-UA" smtClean="0"/>
              <a:t>12.01.2026</a:t>
            </a:fld>
            <a:endParaRPr lang="uk-UA"/>
          </a:p>
        </p:txBody>
      </p:sp>
      <p:sp>
        <p:nvSpPr>
          <p:cNvPr id="4" name="Місце для нижнього колонтитула 3">
            <a:extLst>
              <a:ext uri="{FF2B5EF4-FFF2-40B4-BE49-F238E27FC236}">
                <a16:creationId xmlns:a16="http://schemas.microsoft.com/office/drawing/2014/main" id="{E96A4A70-D612-197C-4422-6E3E5928A4E7}"/>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CB7B8E4C-BDA7-AD1F-353E-AC14856E2D76}"/>
              </a:ext>
            </a:extLst>
          </p:cNvPr>
          <p:cNvSpPr>
            <a:spLocks noGrp="1"/>
          </p:cNvSpPr>
          <p:nvPr>
            <p:ph type="sldNum" sz="quarter" idx="12"/>
          </p:nvPr>
        </p:nvSpPr>
        <p:spPr/>
        <p:txBody>
          <a:bodyPr/>
          <a:lstStyle/>
          <a:p>
            <a:fld id="{34E25D8D-1B18-4B19-A6BC-C9B369A593EF}" type="slidenum">
              <a:rPr lang="uk-UA" smtClean="0"/>
              <a:t>‹#›</a:t>
            </a:fld>
            <a:endParaRPr lang="uk-UA"/>
          </a:p>
        </p:txBody>
      </p:sp>
    </p:spTree>
    <p:extLst>
      <p:ext uri="{BB962C8B-B14F-4D97-AF65-F5344CB8AC3E}">
        <p14:creationId xmlns:p14="http://schemas.microsoft.com/office/powerpoint/2010/main" val="1580935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8045AB1B-2856-DDA2-69B9-F4D9F2C456BE}"/>
              </a:ext>
            </a:extLst>
          </p:cNvPr>
          <p:cNvSpPr>
            <a:spLocks noGrp="1"/>
          </p:cNvSpPr>
          <p:nvPr>
            <p:ph type="dt" sz="half" idx="10"/>
          </p:nvPr>
        </p:nvSpPr>
        <p:spPr/>
        <p:txBody>
          <a:bodyPr/>
          <a:lstStyle/>
          <a:p>
            <a:fld id="{77089179-15A7-4D38-AB2E-7E302EFED8A9}" type="datetimeFigureOut">
              <a:rPr lang="uk-UA" smtClean="0"/>
              <a:t>12.01.2026</a:t>
            </a:fld>
            <a:endParaRPr lang="uk-UA"/>
          </a:p>
        </p:txBody>
      </p:sp>
      <p:sp>
        <p:nvSpPr>
          <p:cNvPr id="3" name="Місце для нижнього колонтитула 2">
            <a:extLst>
              <a:ext uri="{FF2B5EF4-FFF2-40B4-BE49-F238E27FC236}">
                <a16:creationId xmlns:a16="http://schemas.microsoft.com/office/drawing/2014/main" id="{7884081C-7438-AF39-9782-80451A3F8B4B}"/>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963AA6EC-7008-2FD2-3B79-963F174BFC3F}"/>
              </a:ext>
            </a:extLst>
          </p:cNvPr>
          <p:cNvSpPr>
            <a:spLocks noGrp="1"/>
          </p:cNvSpPr>
          <p:nvPr>
            <p:ph type="sldNum" sz="quarter" idx="12"/>
          </p:nvPr>
        </p:nvSpPr>
        <p:spPr/>
        <p:txBody>
          <a:bodyPr/>
          <a:lstStyle/>
          <a:p>
            <a:fld id="{34E25D8D-1B18-4B19-A6BC-C9B369A593EF}" type="slidenum">
              <a:rPr lang="uk-UA" smtClean="0"/>
              <a:t>‹#›</a:t>
            </a:fld>
            <a:endParaRPr lang="uk-UA"/>
          </a:p>
        </p:txBody>
      </p:sp>
    </p:spTree>
    <p:extLst>
      <p:ext uri="{BB962C8B-B14F-4D97-AF65-F5344CB8AC3E}">
        <p14:creationId xmlns:p14="http://schemas.microsoft.com/office/powerpoint/2010/main" val="1859918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BD6FFC-9372-577C-70D8-C5F85E0A1CA7}"/>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C3A1EB4C-F586-72EF-C247-31513D3F53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2256BAB6-2063-02A3-1D89-A349029593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532FF1EB-987D-8102-8483-78BCC4F7025B}"/>
              </a:ext>
            </a:extLst>
          </p:cNvPr>
          <p:cNvSpPr>
            <a:spLocks noGrp="1"/>
          </p:cNvSpPr>
          <p:nvPr>
            <p:ph type="dt" sz="half" idx="10"/>
          </p:nvPr>
        </p:nvSpPr>
        <p:spPr/>
        <p:txBody>
          <a:bodyPr/>
          <a:lstStyle/>
          <a:p>
            <a:fld id="{77089179-15A7-4D38-AB2E-7E302EFED8A9}" type="datetimeFigureOut">
              <a:rPr lang="uk-UA" smtClean="0"/>
              <a:t>12.01.2026</a:t>
            </a:fld>
            <a:endParaRPr lang="uk-UA"/>
          </a:p>
        </p:txBody>
      </p:sp>
      <p:sp>
        <p:nvSpPr>
          <p:cNvPr id="6" name="Місце для нижнього колонтитула 5">
            <a:extLst>
              <a:ext uri="{FF2B5EF4-FFF2-40B4-BE49-F238E27FC236}">
                <a16:creationId xmlns:a16="http://schemas.microsoft.com/office/drawing/2014/main" id="{0D8853A0-7829-F21F-245E-00106FACDC44}"/>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03B8D59C-8EF7-1958-7BE3-831AF6E8378A}"/>
              </a:ext>
            </a:extLst>
          </p:cNvPr>
          <p:cNvSpPr>
            <a:spLocks noGrp="1"/>
          </p:cNvSpPr>
          <p:nvPr>
            <p:ph type="sldNum" sz="quarter" idx="12"/>
          </p:nvPr>
        </p:nvSpPr>
        <p:spPr/>
        <p:txBody>
          <a:bodyPr/>
          <a:lstStyle/>
          <a:p>
            <a:fld id="{34E25D8D-1B18-4B19-A6BC-C9B369A593EF}" type="slidenum">
              <a:rPr lang="uk-UA" smtClean="0"/>
              <a:t>‹#›</a:t>
            </a:fld>
            <a:endParaRPr lang="uk-UA"/>
          </a:p>
        </p:txBody>
      </p:sp>
    </p:spTree>
    <p:extLst>
      <p:ext uri="{BB962C8B-B14F-4D97-AF65-F5344CB8AC3E}">
        <p14:creationId xmlns:p14="http://schemas.microsoft.com/office/powerpoint/2010/main" val="866082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8158D9-27F5-2F98-672C-AF7F091135BE}"/>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2F3B3BAB-EB35-6A7E-32CA-C0342D651A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5206DDB7-21F9-AF04-6E7D-68E2DAF988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AB466F87-60F2-D839-0C53-DA368F68601E}"/>
              </a:ext>
            </a:extLst>
          </p:cNvPr>
          <p:cNvSpPr>
            <a:spLocks noGrp="1"/>
          </p:cNvSpPr>
          <p:nvPr>
            <p:ph type="dt" sz="half" idx="10"/>
          </p:nvPr>
        </p:nvSpPr>
        <p:spPr/>
        <p:txBody>
          <a:bodyPr/>
          <a:lstStyle/>
          <a:p>
            <a:fld id="{77089179-15A7-4D38-AB2E-7E302EFED8A9}" type="datetimeFigureOut">
              <a:rPr lang="uk-UA" smtClean="0"/>
              <a:t>12.01.2026</a:t>
            </a:fld>
            <a:endParaRPr lang="uk-UA"/>
          </a:p>
        </p:txBody>
      </p:sp>
      <p:sp>
        <p:nvSpPr>
          <p:cNvPr id="6" name="Місце для нижнього колонтитула 5">
            <a:extLst>
              <a:ext uri="{FF2B5EF4-FFF2-40B4-BE49-F238E27FC236}">
                <a16:creationId xmlns:a16="http://schemas.microsoft.com/office/drawing/2014/main" id="{DBF9AEDD-D3ED-8D7C-FA29-10D169971709}"/>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7729199E-6FA4-9E57-9A59-4AC7C2C139D1}"/>
              </a:ext>
            </a:extLst>
          </p:cNvPr>
          <p:cNvSpPr>
            <a:spLocks noGrp="1"/>
          </p:cNvSpPr>
          <p:nvPr>
            <p:ph type="sldNum" sz="quarter" idx="12"/>
          </p:nvPr>
        </p:nvSpPr>
        <p:spPr/>
        <p:txBody>
          <a:bodyPr/>
          <a:lstStyle/>
          <a:p>
            <a:fld id="{34E25D8D-1B18-4B19-A6BC-C9B369A593EF}" type="slidenum">
              <a:rPr lang="uk-UA" smtClean="0"/>
              <a:t>‹#›</a:t>
            </a:fld>
            <a:endParaRPr lang="uk-UA"/>
          </a:p>
        </p:txBody>
      </p:sp>
    </p:spTree>
    <p:extLst>
      <p:ext uri="{BB962C8B-B14F-4D97-AF65-F5344CB8AC3E}">
        <p14:creationId xmlns:p14="http://schemas.microsoft.com/office/powerpoint/2010/main" val="3363859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5E8CE25B-AB69-4FE4-0927-EF778E2348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B5F16346-1119-2A2C-84FA-FC36511412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14C0F00-45A2-3B6C-D077-2513B827DF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089179-15A7-4D38-AB2E-7E302EFED8A9}"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9DEB6B00-9B21-2FFA-9BA2-82CE0B11AA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F36228C6-8982-5463-E074-B897E1846D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E25D8D-1B18-4B19-A6BC-C9B369A593EF}" type="slidenum">
              <a:rPr lang="uk-UA" smtClean="0"/>
              <a:t>‹#›</a:t>
            </a:fld>
            <a:endParaRPr lang="uk-UA"/>
          </a:p>
        </p:txBody>
      </p:sp>
    </p:spTree>
    <p:extLst>
      <p:ext uri="{BB962C8B-B14F-4D97-AF65-F5344CB8AC3E}">
        <p14:creationId xmlns:p14="http://schemas.microsoft.com/office/powerpoint/2010/main" val="1783586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6F828D28-8E09-41CC-8229-3070B5467A9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Основні хвороби сої на початкових етапах органогенезу в Україні">
            <a:extLst>
              <a:ext uri="{FF2B5EF4-FFF2-40B4-BE49-F238E27FC236}">
                <a16:creationId xmlns:a16="http://schemas.microsoft.com/office/drawing/2014/main" id="{8652C196-36CA-4354-585A-5513D33DBC9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063"/>
          <a:stretch/>
        </p:blipFill>
        <p:spPr bwMode="auto">
          <a:xfrm>
            <a:off x="-3050" y="-31"/>
            <a:ext cx="12191977" cy="6858022"/>
          </a:xfrm>
          <a:prstGeom prst="rect">
            <a:avLst/>
          </a:prstGeom>
          <a:noFill/>
          <a:extLst>
            <a:ext uri="{909E8E84-426E-40DD-AFC4-6F175D3DCCD1}">
              <a14:hiddenFill xmlns:a14="http://schemas.microsoft.com/office/drawing/2010/main">
                <a:solidFill>
                  <a:srgbClr val="FFFFFF"/>
                </a:solidFill>
              </a14:hiddenFill>
            </a:ext>
          </a:extLst>
        </p:spPr>
      </p:pic>
      <p:sp>
        <p:nvSpPr>
          <p:cNvPr id="1033" name="Rectangle 1032">
            <a:extLst>
              <a:ext uri="{FF2B5EF4-FFF2-40B4-BE49-F238E27FC236}">
                <a16:creationId xmlns:a16="http://schemas.microsoft.com/office/drawing/2014/main" id="{D5B012D8-7F27-4758-9AC6-C889B154BD7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103377" y="1100316"/>
            <a:ext cx="6858003" cy="4657347"/>
          </a:xfrm>
          <a:prstGeom prst="rect">
            <a:avLst/>
          </a:prstGeom>
          <a:gradFill flip="none" rotWithShape="1">
            <a:gsLst>
              <a:gs pos="48000">
                <a:srgbClr val="000000">
                  <a:alpha val="24000"/>
                </a:srgbClr>
              </a:gs>
              <a:gs pos="85000">
                <a:srgbClr val="000000">
                  <a:alpha val="45000"/>
                </a:srgbClr>
              </a:gs>
              <a:gs pos="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4063B759-00FC-46D1-9898-8E8625268FA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40187" y="2206184"/>
            <a:ext cx="6858003" cy="2445624"/>
          </a:xfrm>
          <a:prstGeom prst="rect">
            <a:avLst/>
          </a:prstGeom>
          <a:gradFill flip="none" rotWithShape="1">
            <a:gsLst>
              <a:gs pos="48000">
                <a:srgbClr val="000000">
                  <a:alpha val="24000"/>
                </a:srgbClr>
              </a:gs>
              <a:gs pos="85000">
                <a:srgbClr val="000000">
                  <a:alpha val="45000"/>
                </a:srgbClr>
              </a:gs>
              <a:gs pos="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23C117C0-D012-DC4C-2F3F-5006D114B089}"/>
              </a:ext>
            </a:extLst>
          </p:cNvPr>
          <p:cNvSpPr>
            <a:spLocks noGrp="1"/>
          </p:cNvSpPr>
          <p:nvPr>
            <p:ph type="ctrTitle"/>
          </p:nvPr>
        </p:nvSpPr>
        <p:spPr>
          <a:xfrm>
            <a:off x="643466" y="643467"/>
            <a:ext cx="5452529" cy="3569242"/>
          </a:xfrm>
        </p:spPr>
        <p:txBody>
          <a:bodyPr anchor="t">
            <a:normAutofit/>
          </a:bodyPr>
          <a:lstStyle/>
          <a:p>
            <a:pPr algn="l"/>
            <a:r>
              <a:rPr lang="uk-UA" sz="7200" b="1" dirty="0">
                <a:solidFill>
                  <a:srgbClr val="FF0000"/>
                </a:solidFill>
              </a:rPr>
              <a:t>Презентація</a:t>
            </a:r>
            <a:r>
              <a:rPr lang="uk-UA" sz="6600" b="1" dirty="0">
                <a:solidFill>
                  <a:srgbClr val="FF0000"/>
                </a:solidFill>
              </a:rPr>
              <a:t/>
            </a:r>
            <a:br>
              <a:rPr lang="uk-UA" sz="6600" b="1" dirty="0">
                <a:solidFill>
                  <a:srgbClr val="FF0000"/>
                </a:solidFill>
              </a:rPr>
            </a:br>
            <a:r>
              <a:rPr lang="uk-UA" sz="5200" b="1" dirty="0">
                <a:solidFill>
                  <a:srgbClr val="FF0000"/>
                </a:solidFill>
              </a:rPr>
              <a:t>на тему</a:t>
            </a:r>
            <a:br>
              <a:rPr lang="uk-UA" sz="5200" b="1" dirty="0">
                <a:solidFill>
                  <a:srgbClr val="FF0000"/>
                </a:solidFill>
              </a:rPr>
            </a:br>
            <a:r>
              <a:rPr lang="uk-UA" sz="5200" b="1" dirty="0">
                <a:solidFill>
                  <a:srgbClr val="FF0000"/>
                </a:solidFill>
              </a:rPr>
              <a:t>Хвороби Сої</a:t>
            </a:r>
          </a:p>
        </p:txBody>
      </p:sp>
      <p:sp>
        <p:nvSpPr>
          <p:cNvPr id="4" name="Подзаголовок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15180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3B6DBED-34BC-1045-D8A2-157CE132F76B}"/>
              </a:ext>
            </a:extLst>
          </p:cNvPr>
          <p:cNvSpPr>
            <a:spLocks noGrp="1"/>
          </p:cNvSpPr>
          <p:nvPr>
            <p:ph idx="1"/>
          </p:nvPr>
        </p:nvSpPr>
        <p:spPr>
          <a:xfrm>
            <a:off x="838200" y="713232"/>
            <a:ext cx="10515600" cy="5774195"/>
          </a:xfrm>
        </p:spPr>
        <p:txBody>
          <a:bodyPr>
            <a:normAutofit fontScale="62500" lnSpcReduction="20000"/>
          </a:bodyPr>
          <a:lstStyle/>
          <a:p>
            <a:pPr algn="ctr"/>
            <a:r>
              <a:rPr lang="uk-UA" sz="4000" b="1" i="0" dirty="0" err="1">
                <a:solidFill>
                  <a:srgbClr val="212121"/>
                </a:solidFill>
                <a:effectLst/>
                <a:latin typeface="Noto Sans Display"/>
              </a:rPr>
              <a:t>Альтернаріоз</a:t>
            </a:r>
            <a:r>
              <a:rPr lang="uk-UA" sz="4000" b="1" i="0" dirty="0">
                <a:solidFill>
                  <a:srgbClr val="212121"/>
                </a:solidFill>
                <a:effectLst/>
                <a:latin typeface="Noto Sans Display"/>
              </a:rPr>
              <a:t> </a:t>
            </a:r>
            <a:r>
              <a:rPr lang="uk-UA" sz="4000" b="1" i="0" dirty="0" err="1">
                <a:solidFill>
                  <a:srgbClr val="212121"/>
                </a:solidFill>
                <a:effectLst/>
                <a:latin typeface="Noto Sans Display"/>
              </a:rPr>
              <a:t>соі</a:t>
            </a:r>
            <a:r>
              <a:rPr lang="uk-UA" sz="4000" b="1" i="0" dirty="0">
                <a:solidFill>
                  <a:srgbClr val="212121"/>
                </a:solidFill>
                <a:effectLst/>
                <a:latin typeface="Noto Sans Display"/>
              </a:rPr>
              <a:t>̈</a:t>
            </a:r>
            <a:endParaRPr lang="uk-UA" sz="4000" b="0" i="0" dirty="0">
              <a:solidFill>
                <a:srgbClr val="212121"/>
              </a:solidFill>
              <a:effectLst/>
              <a:latin typeface="Noto Sans Display"/>
            </a:endParaRPr>
          </a:p>
          <a:p>
            <a:pPr algn="just"/>
            <a:r>
              <a:rPr lang="uk-UA" b="0" i="1" dirty="0">
                <a:solidFill>
                  <a:srgbClr val="212121"/>
                </a:solidFill>
                <a:effectLst/>
                <a:latin typeface="Noto Sans Display"/>
              </a:rPr>
              <a:t>Збудником </a:t>
            </a:r>
            <a:r>
              <a:rPr lang="uk-UA" b="0" i="1" dirty="0" err="1">
                <a:solidFill>
                  <a:srgbClr val="212121"/>
                </a:solidFill>
                <a:effectLst/>
                <a:latin typeface="Noto Sans Display"/>
              </a:rPr>
              <a:t>даноі</a:t>
            </a:r>
            <a:r>
              <a:rPr lang="uk-UA" b="0" i="1" dirty="0">
                <a:solidFill>
                  <a:srgbClr val="212121"/>
                </a:solidFill>
                <a:effectLst/>
                <a:latin typeface="Noto Sans Display"/>
              </a:rPr>
              <a:t>̈ хвороби є </a:t>
            </a:r>
            <a:r>
              <a:rPr lang="uk-UA" b="0" i="1" dirty="0" err="1">
                <a:solidFill>
                  <a:srgbClr val="212121"/>
                </a:solidFill>
                <a:effectLst/>
                <a:latin typeface="Noto Sans Display"/>
              </a:rPr>
              <a:t>мітоспорові</a:t>
            </a:r>
            <a:r>
              <a:rPr lang="uk-UA" b="0" i="1" dirty="0">
                <a:solidFill>
                  <a:srgbClr val="212121"/>
                </a:solidFill>
                <a:effectLst/>
                <a:latin typeface="Noto Sans Display"/>
              </a:rPr>
              <a:t> гриби з роду </a:t>
            </a:r>
            <a:r>
              <a:rPr lang="en-GB" b="0" i="1" dirty="0">
                <a:solidFill>
                  <a:srgbClr val="212121"/>
                </a:solidFill>
                <a:effectLst/>
                <a:latin typeface="Noto Sans Display"/>
              </a:rPr>
              <a:t>Alternaria spp. </a:t>
            </a:r>
            <a:endParaRPr lang="en-GB" b="0" i="0" dirty="0">
              <a:solidFill>
                <a:srgbClr val="212121"/>
              </a:solidFill>
              <a:effectLst/>
              <a:latin typeface="Noto Sans Display"/>
            </a:endParaRPr>
          </a:p>
          <a:p>
            <a:pPr algn="just"/>
            <a:r>
              <a:rPr lang="uk-UA" b="1" i="0" dirty="0">
                <a:solidFill>
                  <a:srgbClr val="212121"/>
                </a:solidFill>
                <a:effectLst/>
                <a:latin typeface="Noto Sans Display"/>
              </a:rPr>
              <a:t>Поширена хвороба у всіх зонах вирощування </a:t>
            </a:r>
            <a:r>
              <a:rPr lang="uk-UA" b="1" i="0" dirty="0" err="1">
                <a:solidFill>
                  <a:srgbClr val="212121"/>
                </a:solidFill>
                <a:effectLst/>
                <a:latin typeface="Noto Sans Display"/>
              </a:rPr>
              <a:t>соі</a:t>
            </a:r>
            <a:r>
              <a:rPr lang="uk-UA" b="1" i="0" dirty="0">
                <a:solidFill>
                  <a:srgbClr val="212121"/>
                </a:solidFill>
                <a:effectLst/>
                <a:latin typeface="Noto Sans Display"/>
              </a:rPr>
              <a:t>̈. </a:t>
            </a:r>
            <a:endParaRPr lang="uk-UA" b="0" i="0" dirty="0">
              <a:solidFill>
                <a:srgbClr val="212121"/>
              </a:solidFill>
              <a:effectLst/>
              <a:latin typeface="Noto Sans Display"/>
            </a:endParaRPr>
          </a:p>
          <a:p>
            <a:pPr algn="just"/>
            <a:r>
              <a:rPr lang="uk-UA" b="0" i="0" dirty="0" err="1">
                <a:solidFill>
                  <a:srgbClr val="212121"/>
                </a:solidFill>
                <a:effectLst/>
                <a:latin typeface="Noto Sans Display"/>
              </a:rPr>
              <a:t>Альтернаріоз</a:t>
            </a:r>
            <a:r>
              <a:rPr lang="uk-UA" b="0" i="0" dirty="0">
                <a:solidFill>
                  <a:srgbClr val="212121"/>
                </a:solidFill>
                <a:effectLst/>
                <a:latin typeface="Noto Sans Display"/>
              </a:rPr>
              <a:t> уражує ослаблені рослини і може виникати як вторинна інфекція на рослині </a:t>
            </a:r>
            <a:r>
              <a:rPr lang="uk-UA" b="0" i="0" dirty="0" err="1">
                <a:solidFill>
                  <a:srgbClr val="212121"/>
                </a:solidFill>
                <a:effectLst/>
                <a:latin typeface="Noto Sans Display"/>
              </a:rPr>
              <a:t>соі</a:t>
            </a:r>
            <a:r>
              <a:rPr lang="uk-UA" b="0" i="0" dirty="0">
                <a:solidFill>
                  <a:srgbClr val="212121"/>
                </a:solidFill>
                <a:effectLst/>
                <a:latin typeface="Noto Sans Display"/>
              </a:rPr>
              <a:t>̈. </a:t>
            </a:r>
          </a:p>
          <a:p>
            <a:pPr algn="just"/>
            <a:r>
              <a:rPr lang="uk-UA" b="0" i="0" dirty="0">
                <a:solidFill>
                  <a:srgbClr val="212121"/>
                </a:solidFill>
                <a:effectLst/>
                <a:latin typeface="Noto Sans Display"/>
              </a:rPr>
              <a:t>На листках з’являються досить</a:t>
            </a:r>
            <a:r>
              <a:rPr lang="uk-UA" b="0" i="1" dirty="0">
                <a:solidFill>
                  <a:srgbClr val="212121"/>
                </a:solidFill>
                <a:effectLst/>
                <a:latin typeface="Noto Sans Display"/>
              </a:rPr>
              <a:t> великі коричневі або темно-бурі плями з концентричною зональністю.</a:t>
            </a:r>
            <a:endParaRPr lang="uk-UA" b="0" i="0" dirty="0">
              <a:solidFill>
                <a:srgbClr val="212121"/>
              </a:solidFill>
              <a:effectLst/>
              <a:latin typeface="Noto Sans Display"/>
            </a:endParaRPr>
          </a:p>
          <a:p>
            <a:pPr algn="just"/>
            <a:r>
              <a:rPr lang="uk-UA" b="0" i="0" dirty="0">
                <a:solidFill>
                  <a:srgbClr val="212121"/>
                </a:solidFill>
                <a:effectLst/>
                <a:latin typeface="Noto Sans Display"/>
              </a:rPr>
              <a:t>У місцях ураження гриб продукує велику кількість міцелію та </a:t>
            </a:r>
            <a:r>
              <a:rPr lang="uk-UA" b="0" i="0" dirty="0" err="1">
                <a:solidFill>
                  <a:srgbClr val="212121"/>
                </a:solidFill>
                <a:effectLst/>
                <a:latin typeface="Noto Sans Display"/>
              </a:rPr>
              <a:t>конідіи</a:t>
            </a:r>
            <a:r>
              <a:rPr lang="uk-UA" b="0" i="0" dirty="0">
                <a:solidFill>
                  <a:srgbClr val="212121"/>
                </a:solidFill>
                <a:effectLst/>
                <a:latin typeface="Noto Sans Display"/>
              </a:rPr>
              <a:t>̆ у вигляді оливкових або чорних утворень. Грибниця спочатку безбарвна, при дозріванні набуває жовтого або оранжево-чорного забарвлення. Уражені тканини стають крихкими і ламкими. </a:t>
            </a:r>
          </a:p>
          <a:p>
            <a:pPr algn="just"/>
            <a:r>
              <a:rPr lang="uk-UA" b="0" i="1" dirty="0">
                <a:solidFill>
                  <a:srgbClr val="212121"/>
                </a:solidFill>
                <a:effectLst/>
                <a:latin typeface="Noto Sans Display"/>
              </a:rPr>
              <a:t>Основним джерелом </a:t>
            </a:r>
            <a:r>
              <a:rPr lang="uk-UA" b="0" i="1" dirty="0" err="1">
                <a:solidFill>
                  <a:srgbClr val="212121"/>
                </a:solidFill>
                <a:effectLst/>
                <a:latin typeface="Noto Sans Display"/>
              </a:rPr>
              <a:t>інфекціі</a:t>
            </a:r>
            <a:r>
              <a:rPr lang="uk-UA" b="0" i="1" dirty="0">
                <a:solidFill>
                  <a:srgbClr val="212121"/>
                </a:solidFill>
                <a:effectLst/>
                <a:latin typeface="Noto Sans Display"/>
              </a:rPr>
              <a:t>̈ є ґрунт та рослинні залишки. </a:t>
            </a:r>
            <a:endParaRPr lang="uk-UA" b="0" i="0" dirty="0">
              <a:solidFill>
                <a:srgbClr val="212121"/>
              </a:solidFill>
              <a:effectLst/>
              <a:latin typeface="Noto Sans Display"/>
            </a:endParaRPr>
          </a:p>
          <a:p>
            <a:pPr algn="just"/>
            <a:r>
              <a:rPr lang="uk-UA" b="0" i="0" dirty="0">
                <a:solidFill>
                  <a:srgbClr val="212121"/>
                </a:solidFill>
                <a:effectLst/>
                <a:latin typeface="Noto Sans Display"/>
              </a:rPr>
              <a:t>Під час </a:t>
            </a:r>
            <a:r>
              <a:rPr lang="uk-UA" b="0" i="0" dirty="0" err="1">
                <a:solidFill>
                  <a:srgbClr val="212121"/>
                </a:solidFill>
                <a:effectLst/>
                <a:latin typeface="Noto Sans Display"/>
              </a:rPr>
              <a:t>вегетаціі</a:t>
            </a:r>
            <a:r>
              <a:rPr lang="uk-UA" b="0" i="0" dirty="0">
                <a:solidFill>
                  <a:srgbClr val="212121"/>
                </a:solidFill>
                <a:effectLst/>
                <a:latin typeface="Noto Sans Display"/>
              </a:rPr>
              <a:t>̈ поширюється конідіями. Оптимальні умови для проростання </a:t>
            </a:r>
            <a:r>
              <a:rPr lang="uk-UA" b="0" i="0" dirty="0" err="1">
                <a:solidFill>
                  <a:srgbClr val="212121"/>
                </a:solidFill>
                <a:effectLst/>
                <a:latin typeface="Noto Sans Display"/>
              </a:rPr>
              <a:t>конідіи</a:t>
            </a:r>
            <a:r>
              <a:rPr lang="uk-UA" b="0" i="0" dirty="0">
                <a:solidFill>
                  <a:srgbClr val="212121"/>
                </a:solidFill>
                <a:effectLst/>
                <a:latin typeface="Noto Sans Display"/>
              </a:rPr>
              <a:t>̆ і зараження рослин — температура + 20–26 °С, вологість повітря — вище ніж 95 %, наявність </a:t>
            </a:r>
            <a:r>
              <a:rPr lang="uk-UA" b="0" i="0" dirty="0" err="1">
                <a:solidFill>
                  <a:srgbClr val="212121"/>
                </a:solidFill>
                <a:effectLst/>
                <a:latin typeface="Noto Sans Display"/>
              </a:rPr>
              <a:t>крапельноі</a:t>
            </a:r>
            <a:r>
              <a:rPr lang="uk-UA" b="0" i="0" dirty="0">
                <a:solidFill>
                  <a:srgbClr val="212121"/>
                </a:solidFill>
                <a:effectLst/>
                <a:latin typeface="Noto Sans Display"/>
              </a:rPr>
              <a:t>̈ вологи, </a:t>
            </a:r>
            <a:r>
              <a:rPr lang="uk-UA" b="0" i="0" dirty="0" err="1">
                <a:solidFill>
                  <a:srgbClr val="212121"/>
                </a:solidFill>
                <a:effectLst/>
                <a:latin typeface="Noto Sans Display"/>
              </a:rPr>
              <a:t>ослаблении</a:t>
            </a:r>
            <a:r>
              <a:rPr lang="uk-UA" b="0" i="0" dirty="0">
                <a:solidFill>
                  <a:srgbClr val="212121"/>
                </a:solidFill>
                <a:effectLst/>
                <a:latin typeface="Noto Sans Display"/>
              </a:rPr>
              <a:t>̆ імунітет рослин (біотичні та абіотичні фактори). </a:t>
            </a:r>
          </a:p>
          <a:p>
            <a:pPr algn="just"/>
            <a:r>
              <a:rPr lang="uk-UA" b="0" i="0" dirty="0">
                <a:solidFill>
                  <a:srgbClr val="212121"/>
                </a:solidFill>
                <a:effectLst/>
                <a:latin typeface="Noto Sans Display"/>
              </a:rPr>
              <a:t>Середина та кінець літа — пік розвитку хвороби, за якого плями можуть вкривати листя, боби і стебла рослин, через це вони засихають. </a:t>
            </a:r>
            <a:r>
              <a:rPr lang="uk-UA" b="0" i="0" dirty="0" err="1">
                <a:solidFill>
                  <a:srgbClr val="212121"/>
                </a:solidFill>
                <a:effectLst/>
                <a:latin typeface="Noto Sans Display"/>
              </a:rPr>
              <a:t>Зазвичаи</a:t>
            </a:r>
            <a:r>
              <a:rPr lang="uk-UA" b="0" i="0" dirty="0">
                <a:solidFill>
                  <a:srgbClr val="212121"/>
                </a:solidFill>
                <a:effectLst/>
                <a:latin typeface="Noto Sans Display"/>
              </a:rPr>
              <a:t>̆ хвороба поширюється знизу вверх по рослині. </a:t>
            </a:r>
          </a:p>
          <a:p>
            <a:pPr algn="just"/>
            <a:r>
              <a:rPr lang="uk-UA" b="0" i="0" dirty="0" err="1">
                <a:solidFill>
                  <a:srgbClr val="212121"/>
                </a:solidFill>
                <a:effectLst/>
                <a:latin typeface="Noto Sans Display"/>
              </a:rPr>
              <a:t>Шкодочинність</a:t>
            </a:r>
            <a:r>
              <a:rPr lang="uk-UA" b="0" i="0" dirty="0">
                <a:solidFill>
                  <a:srgbClr val="212121"/>
                </a:solidFill>
                <a:effectLst/>
                <a:latin typeface="Noto Sans Display"/>
              </a:rPr>
              <a:t> </a:t>
            </a:r>
            <a:r>
              <a:rPr lang="uk-UA" b="0" i="0" dirty="0" err="1">
                <a:solidFill>
                  <a:srgbClr val="212121"/>
                </a:solidFill>
                <a:effectLst/>
                <a:latin typeface="Noto Sans Display"/>
              </a:rPr>
              <a:t>альтернаріозу</a:t>
            </a:r>
            <a:r>
              <a:rPr lang="uk-UA" b="0" i="0" dirty="0">
                <a:solidFill>
                  <a:srgbClr val="212121"/>
                </a:solidFill>
                <a:effectLst/>
                <a:latin typeface="Noto Sans Display"/>
              </a:rPr>
              <a:t> полягає в тому, що хвороба зменшує </a:t>
            </a:r>
            <a:r>
              <a:rPr lang="uk-UA" b="0" i="0" dirty="0" err="1">
                <a:solidFill>
                  <a:srgbClr val="212121"/>
                </a:solidFill>
                <a:effectLst/>
                <a:latin typeface="Noto Sans Display"/>
              </a:rPr>
              <a:t>асиміляційну</a:t>
            </a:r>
            <a:r>
              <a:rPr lang="uk-UA" b="0" i="0" dirty="0">
                <a:solidFill>
                  <a:srgbClr val="212121"/>
                </a:solidFill>
                <a:effectLst/>
                <a:latin typeface="Noto Sans Display"/>
              </a:rPr>
              <a:t> поверхню листків, внаслідок чого вони засихають та відмирають. Це знижує насіннєву продуктивність </a:t>
            </a:r>
            <a:r>
              <a:rPr lang="uk-UA" b="0" i="0" dirty="0" err="1">
                <a:solidFill>
                  <a:srgbClr val="212121"/>
                </a:solidFill>
                <a:effectLst/>
                <a:latin typeface="Noto Sans Display"/>
              </a:rPr>
              <a:t>соі</a:t>
            </a:r>
            <a:r>
              <a:rPr lang="uk-UA" b="0" i="0" dirty="0">
                <a:solidFill>
                  <a:srgbClr val="212121"/>
                </a:solidFill>
                <a:effectLst/>
                <a:latin typeface="Noto Sans Display"/>
              </a:rPr>
              <a:t>̈. Недобір урожаю насіння може сягати 20 % і більше. </a:t>
            </a:r>
          </a:p>
          <a:p>
            <a:endParaRPr lang="uk-UA" dirty="0"/>
          </a:p>
        </p:txBody>
      </p:sp>
    </p:spTree>
    <p:extLst>
      <p:ext uri="{BB962C8B-B14F-4D97-AF65-F5344CB8AC3E}">
        <p14:creationId xmlns:p14="http://schemas.microsoft.com/office/powerpoint/2010/main" val="26204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a:extLst>
              <a:ext uri="{FF2B5EF4-FFF2-40B4-BE49-F238E27FC236}">
                <a16:creationId xmlns:a16="http://schemas.microsoft.com/office/drawing/2014/main" id="{D7663DEC-C3EB-D3C0-9B31-5642F2526A6D}"/>
              </a:ext>
            </a:extLst>
          </p:cNvPr>
          <p:cNvSpPr>
            <a:spLocks noGrp="1"/>
          </p:cNvSpPr>
          <p:nvPr>
            <p:ph idx="1"/>
          </p:nvPr>
        </p:nvSpPr>
        <p:spPr>
          <a:xfrm>
            <a:off x="838200" y="220663"/>
            <a:ext cx="10515600" cy="6343766"/>
          </a:xfrm>
        </p:spPr>
        <p:txBody>
          <a:bodyPr>
            <a:normAutofit fontScale="70000" lnSpcReduction="20000"/>
          </a:bodyPr>
          <a:lstStyle/>
          <a:p>
            <a:pPr algn="ctr"/>
            <a:r>
              <a:rPr lang="uk-UA" sz="4000" b="1" i="0" dirty="0" err="1">
                <a:solidFill>
                  <a:srgbClr val="212121"/>
                </a:solidFill>
                <a:effectLst/>
                <a:latin typeface="Noto Sans Display"/>
              </a:rPr>
              <a:t>Пероноспороз</a:t>
            </a:r>
            <a:r>
              <a:rPr lang="uk-UA" sz="4000" b="1" i="0" dirty="0">
                <a:solidFill>
                  <a:srgbClr val="212121"/>
                </a:solidFill>
                <a:effectLst/>
                <a:latin typeface="Noto Sans Display"/>
              </a:rPr>
              <a:t>, або несправжня борошниста роса</a:t>
            </a:r>
            <a:endParaRPr lang="uk-UA" sz="4000" b="0" i="0" dirty="0">
              <a:solidFill>
                <a:srgbClr val="212121"/>
              </a:solidFill>
              <a:effectLst/>
              <a:latin typeface="Noto Sans Display"/>
            </a:endParaRPr>
          </a:p>
          <a:p>
            <a:pPr algn="just"/>
            <a:r>
              <a:rPr lang="uk-UA" b="0" i="1" dirty="0">
                <a:solidFill>
                  <a:srgbClr val="212121"/>
                </a:solidFill>
                <a:effectLst/>
                <a:latin typeface="Noto Sans Display"/>
              </a:rPr>
              <a:t>Збудник — </a:t>
            </a:r>
            <a:r>
              <a:rPr lang="en-GB" b="0" i="1" dirty="0">
                <a:solidFill>
                  <a:srgbClr val="212121"/>
                </a:solidFill>
                <a:effectLst/>
                <a:latin typeface="Noto Sans Display"/>
              </a:rPr>
              <a:t>Peronospora </a:t>
            </a:r>
            <a:r>
              <a:rPr lang="en-GB" b="0" i="1" dirty="0" err="1">
                <a:solidFill>
                  <a:srgbClr val="212121"/>
                </a:solidFill>
                <a:effectLst/>
                <a:latin typeface="Noto Sans Display"/>
              </a:rPr>
              <a:t>manshurica</a:t>
            </a:r>
            <a:r>
              <a:rPr lang="en-GB" b="0" i="1" dirty="0">
                <a:solidFill>
                  <a:srgbClr val="212121"/>
                </a:solidFill>
                <a:effectLst/>
                <a:latin typeface="Noto Sans Display"/>
              </a:rPr>
              <a:t> </a:t>
            </a:r>
            <a:r>
              <a:rPr lang="en-GB" b="0" i="1" dirty="0" err="1">
                <a:solidFill>
                  <a:srgbClr val="212121"/>
                </a:solidFill>
                <a:effectLst/>
                <a:latin typeface="Noto Sans Display"/>
              </a:rPr>
              <a:t>Sydov</a:t>
            </a:r>
            <a:r>
              <a:rPr lang="en-GB" b="0" i="1" dirty="0">
                <a:solidFill>
                  <a:srgbClr val="212121"/>
                </a:solidFill>
                <a:effectLst/>
                <a:latin typeface="Noto Sans Display"/>
              </a:rPr>
              <a:t>.</a:t>
            </a:r>
            <a:endParaRPr lang="en-GB" b="0" i="0" dirty="0">
              <a:solidFill>
                <a:srgbClr val="212121"/>
              </a:solidFill>
              <a:effectLst/>
              <a:latin typeface="Noto Sans Display"/>
            </a:endParaRPr>
          </a:p>
          <a:p>
            <a:pPr algn="just"/>
            <a:r>
              <a:rPr lang="uk-UA" b="1" i="0" dirty="0" err="1">
                <a:solidFill>
                  <a:srgbClr val="212121"/>
                </a:solidFill>
                <a:effectLst/>
                <a:latin typeface="Noto Sans Display"/>
              </a:rPr>
              <a:t>Пероноспороз</a:t>
            </a:r>
            <a:r>
              <a:rPr lang="uk-UA" b="1" i="0" dirty="0">
                <a:solidFill>
                  <a:srgbClr val="212121"/>
                </a:solidFill>
                <a:effectLst/>
                <a:latin typeface="Noto Sans Display"/>
              </a:rPr>
              <a:t> — одна з </a:t>
            </a:r>
            <a:r>
              <a:rPr lang="uk-UA" b="1" i="0" dirty="0" err="1">
                <a:solidFill>
                  <a:srgbClr val="212121"/>
                </a:solidFill>
                <a:effectLst/>
                <a:latin typeface="Noto Sans Display"/>
              </a:rPr>
              <a:t>найбільш</a:t>
            </a:r>
            <a:r>
              <a:rPr lang="uk-UA" b="1" i="0" dirty="0">
                <a:solidFill>
                  <a:srgbClr val="212121"/>
                </a:solidFill>
                <a:effectLst/>
                <a:latin typeface="Noto Sans Display"/>
              </a:rPr>
              <a:t> розповсюджених і </a:t>
            </a:r>
            <a:r>
              <a:rPr lang="uk-UA" b="1" i="0" dirty="0" err="1">
                <a:solidFill>
                  <a:srgbClr val="212121"/>
                </a:solidFill>
                <a:effectLst/>
                <a:latin typeface="Noto Sans Display"/>
              </a:rPr>
              <a:t>шкодочинних</a:t>
            </a:r>
            <a:r>
              <a:rPr lang="uk-UA" b="1" i="0" dirty="0">
                <a:solidFill>
                  <a:srgbClr val="212121"/>
                </a:solidFill>
                <a:effectLst/>
                <a:latin typeface="Noto Sans Display"/>
              </a:rPr>
              <a:t> </a:t>
            </a:r>
            <a:r>
              <a:rPr lang="uk-UA" b="1" i="0" dirty="0" err="1">
                <a:solidFill>
                  <a:srgbClr val="212121"/>
                </a:solidFill>
                <a:effectLst/>
                <a:latin typeface="Noto Sans Display"/>
              </a:rPr>
              <a:t>хвороб</a:t>
            </a:r>
            <a:r>
              <a:rPr lang="uk-UA" b="1" i="0" dirty="0">
                <a:solidFill>
                  <a:srgbClr val="212121"/>
                </a:solidFill>
                <a:effectLst/>
                <a:latin typeface="Noto Sans Display"/>
              </a:rPr>
              <a:t> </a:t>
            </a:r>
            <a:r>
              <a:rPr lang="uk-UA" b="1" i="0" dirty="0" err="1">
                <a:solidFill>
                  <a:srgbClr val="212121"/>
                </a:solidFill>
                <a:effectLst/>
                <a:latin typeface="Noto Sans Display"/>
              </a:rPr>
              <a:t>соі</a:t>
            </a:r>
            <a:r>
              <a:rPr lang="uk-UA" b="1" i="0" dirty="0">
                <a:solidFill>
                  <a:srgbClr val="212121"/>
                </a:solidFill>
                <a:effectLst/>
                <a:latin typeface="Noto Sans Display"/>
              </a:rPr>
              <a:t>̈. </a:t>
            </a:r>
            <a:endParaRPr lang="uk-UA" b="0" i="0" dirty="0">
              <a:solidFill>
                <a:srgbClr val="212121"/>
              </a:solidFill>
              <a:effectLst/>
              <a:latin typeface="Noto Sans Display"/>
            </a:endParaRPr>
          </a:p>
          <a:p>
            <a:pPr algn="just"/>
            <a:r>
              <a:rPr lang="uk-UA" b="0" i="0" dirty="0">
                <a:solidFill>
                  <a:srgbClr val="212121"/>
                </a:solidFill>
                <a:effectLst/>
                <a:latin typeface="Noto Sans Display"/>
              </a:rPr>
              <a:t>Симптомами прояву </a:t>
            </a:r>
            <a:r>
              <a:rPr lang="en-GB" b="0" i="1" dirty="0">
                <a:solidFill>
                  <a:srgbClr val="212121"/>
                </a:solidFill>
                <a:effectLst/>
                <a:latin typeface="Noto Sans Display"/>
              </a:rPr>
              <a:t>P. </a:t>
            </a:r>
            <a:r>
              <a:rPr lang="en-GB" b="0" i="1" dirty="0" err="1">
                <a:solidFill>
                  <a:srgbClr val="212121"/>
                </a:solidFill>
                <a:effectLst/>
                <a:latin typeface="Noto Sans Display"/>
              </a:rPr>
              <a:t>manshurica</a:t>
            </a:r>
            <a:r>
              <a:rPr lang="en-GB" b="0" i="1" dirty="0">
                <a:solidFill>
                  <a:srgbClr val="212121"/>
                </a:solidFill>
                <a:effectLst/>
                <a:latin typeface="Noto Sans Display"/>
              </a:rPr>
              <a:t> </a:t>
            </a:r>
            <a:r>
              <a:rPr lang="uk-UA" b="0" i="1" dirty="0">
                <a:solidFill>
                  <a:srgbClr val="212121"/>
                </a:solidFill>
                <a:effectLst/>
                <a:latin typeface="Noto Sans Display"/>
              </a:rPr>
              <a:t>є світло-зелені чи світло-жовті плями</a:t>
            </a:r>
            <a:r>
              <a:rPr lang="uk-UA" b="0" i="0" dirty="0">
                <a:solidFill>
                  <a:srgbClr val="212121"/>
                </a:solidFill>
                <a:effectLst/>
                <a:latin typeface="Noto Sans Display"/>
              </a:rPr>
              <a:t>, які збільшуються до блідо-жовтих уражень різного розміру та форми. Пізніше ураження стають сірувато-коричневими до темно-коричневих із жовтувато-зеленим краєм, які з часом можуть стати повністю коричневими. </a:t>
            </a:r>
          </a:p>
          <a:p>
            <a:pPr algn="just"/>
            <a:r>
              <a:rPr lang="uk-UA" b="0" i="0" dirty="0">
                <a:solidFill>
                  <a:srgbClr val="212121"/>
                </a:solidFill>
                <a:effectLst/>
                <a:latin typeface="Noto Sans Display"/>
              </a:rPr>
              <a:t>Хвороба розпочинає цикл розвитку навесні, а зимуючі ооспори є передумовою первинного зараження. Це відбувається за допомогою насіння, зараженого ооспорами гриба. Ооспори, а іноді навіть </a:t>
            </a:r>
            <a:r>
              <a:rPr lang="uk-UA" b="0" i="0" dirty="0" err="1">
                <a:solidFill>
                  <a:srgbClr val="212121"/>
                </a:solidFill>
                <a:effectLst/>
                <a:latin typeface="Noto Sans Display"/>
              </a:rPr>
              <a:t>міцеліи</a:t>
            </a:r>
            <a:r>
              <a:rPr lang="uk-UA" b="0" i="0" dirty="0">
                <a:solidFill>
                  <a:srgbClr val="212121"/>
                </a:solidFill>
                <a:effectLst/>
                <a:latin typeface="Noto Sans Display"/>
              </a:rPr>
              <a:t>̆, що зберігся на рослинному матеріалі, також можуть слугувати чинником первинного зараження. Вторинні ураження з’являються приблизно через 10 днів, дозволяючи патогену знову </a:t>
            </a:r>
            <a:r>
              <a:rPr lang="uk-UA" b="0" i="0" dirty="0" err="1">
                <a:solidFill>
                  <a:srgbClr val="212121"/>
                </a:solidFill>
                <a:effectLst/>
                <a:latin typeface="Noto Sans Display"/>
              </a:rPr>
              <a:t>спорулювати</a:t>
            </a:r>
            <a:r>
              <a:rPr lang="uk-UA" b="0" i="0" dirty="0">
                <a:solidFill>
                  <a:srgbClr val="212121"/>
                </a:solidFill>
                <a:effectLst/>
                <a:latin typeface="Noto Sans Display"/>
              </a:rPr>
              <a:t>.</a:t>
            </a:r>
          </a:p>
          <a:p>
            <a:pPr algn="just"/>
            <a:r>
              <a:rPr lang="uk-UA" b="1" i="0" dirty="0">
                <a:solidFill>
                  <a:srgbClr val="212121"/>
                </a:solidFill>
                <a:effectLst/>
                <a:latin typeface="Noto Sans Display"/>
              </a:rPr>
              <a:t>Цикл захворювання </a:t>
            </a:r>
            <a:r>
              <a:rPr lang="uk-UA" b="1" i="0" dirty="0" err="1">
                <a:solidFill>
                  <a:srgbClr val="212121"/>
                </a:solidFill>
                <a:effectLst/>
                <a:latin typeface="Noto Sans Display"/>
              </a:rPr>
              <a:t>поліциклічнии</a:t>
            </a:r>
            <a:r>
              <a:rPr lang="uk-UA" b="1" i="0" dirty="0">
                <a:solidFill>
                  <a:srgbClr val="212121"/>
                </a:solidFill>
                <a:effectLst/>
                <a:latin typeface="Noto Sans Display"/>
              </a:rPr>
              <a:t>̆.</a:t>
            </a:r>
            <a:r>
              <a:rPr lang="uk-UA" b="0" i="0" dirty="0">
                <a:solidFill>
                  <a:srgbClr val="212121"/>
                </a:solidFill>
                <a:effectLst/>
                <a:latin typeface="Noto Sans Display"/>
              </a:rPr>
              <a:t> </a:t>
            </a:r>
            <a:r>
              <a:rPr lang="en-GB" b="0" i="1" dirty="0">
                <a:solidFill>
                  <a:srgbClr val="212121"/>
                </a:solidFill>
                <a:effectLst/>
                <a:latin typeface="Noto Sans Display"/>
              </a:rPr>
              <a:t>Peronospora </a:t>
            </a:r>
            <a:r>
              <a:rPr lang="en-GB" b="0" i="1" dirty="0" err="1">
                <a:solidFill>
                  <a:srgbClr val="212121"/>
                </a:solidFill>
                <a:effectLst/>
                <a:latin typeface="Noto Sans Display"/>
              </a:rPr>
              <a:t>manshurica</a:t>
            </a:r>
            <a:r>
              <a:rPr lang="en-GB" b="0" i="1" dirty="0">
                <a:solidFill>
                  <a:srgbClr val="212121"/>
                </a:solidFill>
                <a:effectLst/>
                <a:latin typeface="Noto Sans Display"/>
              </a:rPr>
              <a:t> </a:t>
            </a:r>
            <a:r>
              <a:rPr lang="en-GB" b="0" i="0" dirty="0">
                <a:solidFill>
                  <a:srgbClr val="212121"/>
                </a:solidFill>
                <a:effectLst/>
                <a:latin typeface="Noto Sans Display"/>
              </a:rPr>
              <a:t>— </a:t>
            </a:r>
            <a:r>
              <a:rPr lang="uk-UA" b="0" i="0" dirty="0" err="1">
                <a:solidFill>
                  <a:srgbClr val="212121"/>
                </a:solidFill>
                <a:effectLst/>
                <a:latin typeface="Noto Sans Display"/>
              </a:rPr>
              <a:t>біотроф</a:t>
            </a:r>
            <a:r>
              <a:rPr lang="uk-UA" b="0" i="0" dirty="0">
                <a:solidFill>
                  <a:srgbClr val="212121"/>
                </a:solidFill>
                <a:effectLst/>
                <a:latin typeface="Noto Sans Display"/>
              </a:rPr>
              <a:t>, а це означає, що для виживання гриба </a:t>
            </a:r>
            <a:r>
              <a:rPr lang="uk-UA" b="0" i="0" dirty="0" err="1">
                <a:solidFill>
                  <a:srgbClr val="212121"/>
                </a:solidFill>
                <a:effectLst/>
                <a:latin typeface="Noto Sans Display"/>
              </a:rPr>
              <a:t>необхіднии</a:t>
            </a:r>
            <a:r>
              <a:rPr lang="uk-UA" b="0" i="0" dirty="0">
                <a:solidFill>
                  <a:srgbClr val="212121"/>
                </a:solidFill>
                <a:effectLst/>
                <a:latin typeface="Noto Sans Display"/>
              </a:rPr>
              <a:t>̆ </a:t>
            </a:r>
            <a:r>
              <a:rPr lang="uk-UA" b="0" i="0" dirty="0" err="1">
                <a:solidFill>
                  <a:srgbClr val="212121"/>
                </a:solidFill>
                <a:effectLst/>
                <a:latin typeface="Noto Sans Display"/>
              </a:rPr>
              <a:t>живии</a:t>
            </a:r>
            <a:r>
              <a:rPr lang="uk-UA" b="0" i="0" dirty="0">
                <a:solidFill>
                  <a:srgbClr val="212121"/>
                </a:solidFill>
                <a:effectLst/>
                <a:latin typeface="Noto Sans Display"/>
              </a:rPr>
              <a:t>̆ господар. Для того щоб спровокувати зараження свого господаря, патогенні </a:t>
            </a:r>
            <a:r>
              <a:rPr lang="uk-UA" b="0" i="0" dirty="0" err="1">
                <a:solidFill>
                  <a:srgbClr val="212121"/>
                </a:solidFill>
                <a:effectLst/>
                <a:latin typeface="Noto Sans Display"/>
              </a:rPr>
              <a:t>конідіальні</a:t>
            </a:r>
            <a:r>
              <a:rPr lang="uk-UA" b="0" i="0" dirty="0">
                <a:solidFill>
                  <a:srgbClr val="212121"/>
                </a:solidFill>
                <a:effectLst/>
                <a:latin typeface="Noto Sans Display"/>
              </a:rPr>
              <a:t> спори розсіюються за допомогою вітру та крапель дощу. Як правило, старі листки </a:t>
            </a:r>
            <a:r>
              <a:rPr lang="uk-UA" b="0" i="0" dirty="0" err="1">
                <a:solidFill>
                  <a:srgbClr val="212121"/>
                </a:solidFill>
                <a:effectLst/>
                <a:latin typeface="Noto Sans Display"/>
              </a:rPr>
              <a:t>стійкі</a:t>
            </a:r>
            <a:r>
              <a:rPr lang="uk-UA" b="0" i="0" dirty="0">
                <a:solidFill>
                  <a:srgbClr val="212121"/>
                </a:solidFill>
                <a:effectLst/>
                <a:latin typeface="Noto Sans Display"/>
              </a:rPr>
              <a:t> до зараження, тимчасом як молоді — більш </a:t>
            </a:r>
            <a:r>
              <a:rPr lang="uk-UA" b="0" i="0" dirty="0" err="1">
                <a:solidFill>
                  <a:srgbClr val="212121"/>
                </a:solidFill>
                <a:effectLst/>
                <a:latin typeface="Noto Sans Display"/>
              </a:rPr>
              <a:t>сприйнятливі</a:t>
            </a:r>
            <a:r>
              <a:rPr lang="uk-UA" b="0" i="0" dirty="0">
                <a:solidFill>
                  <a:srgbClr val="212121"/>
                </a:solidFill>
                <a:effectLst/>
                <a:latin typeface="Noto Sans Display"/>
              </a:rPr>
              <a:t>. </a:t>
            </a:r>
          </a:p>
          <a:p>
            <a:pPr algn="just"/>
            <a:r>
              <a:rPr lang="uk-UA" b="0" i="1" dirty="0">
                <a:solidFill>
                  <a:srgbClr val="212121"/>
                </a:solidFill>
                <a:effectLst/>
                <a:latin typeface="Noto Sans Display"/>
              </a:rPr>
              <a:t>Гриб зберігається в ґрунті, на рослинних рештках і на зараженому насінні. </a:t>
            </a:r>
            <a:endParaRPr lang="uk-UA" b="0" i="0" dirty="0">
              <a:solidFill>
                <a:srgbClr val="212121"/>
              </a:solidFill>
              <a:effectLst/>
              <a:latin typeface="Noto Sans Display"/>
            </a:endParaRPr>
          </a:p>
          <a:p>
            <a:pPr algn="just"/>
            <a:r>
              <a:rPr lang="uk-UA" b="0" i="0" dirty="0">
                <a:solidFill>
                  <a:srgbClr val="212121"/>
                </a:solidFill>
                <a:effectLst/>
                <a:latin typeface="Noto Sans Display"/>
              </a:rPr>
              <a:t>Хвороба поширюється в умовах </a:t>
            </a:r>
            <a:r>
              <a:rPr lang="uk-UA" b="0" i="0" dirty="0" err="1">
                <a:solidFill>
                  <a:srgbClr val="212121"/>
                </a:solidFill>
                <a:effectLst/>
                <a:latin typeface="Noto Sans Display"/>
              </a:rPr>
              <a:t>високоі</a:t>
            </a:r>
            <a:r>
              <a:rPr lang="uk-UA" b="0" i="0" dirty="0">
                <a:solidFill>
                  <a:srgbClr val="212121"/>
                </a:solidFill>
                <a:effectLst/>
                <a:latin typeface="Noto Sans Display"/>
              </a:rPr>
              <a:t>̈ вологості й за температури +20–22 °С.</a:t>
            </a:r>
          </a:p>
          <a:p>
            <a:pPr algn="just"/>
            <a:r>
              <a:rPr lang="uk-UA" b="0" i="0" dirty="0" err="1">
                <a:solidFill>
                  <a:srgbClr val="212121"/>
                </a:solidFill>
                <a:effectLst/>
                <a:latin typeface="Noto Sans Display"/>
              </a:rPr>
              <a:t>Шкодочинність</a:t>
            </a:r>
            <a:r>
              <a:rPr lang="uk-UA" b="0" i="0" dirty="0">
                <a:solidFill>
                  <a:srgbClr val="212121"/>
                </a:solidFill>
                <a:effectLst/>
                <a:latin typeface="Noto Sans Display"/>
              </a:rPr>
              <a:t> хвороби полягає у гальмуванні росту, зменшенні </a:t>
            </a:r>
            <a:r>
              <a:rPr lang="uk-UA" b="0" i="0" dirty="0" err="1">
                <a:solidFill>
                  <a:srgbClr val="212121"/>
                </a:solidFill>
                <a:effectLst/>
                <a:latin typeface="Noto Sans Display"/>
              </a:rPr>
              <a:t>асиміляційноі</a:t>
            </a:r>
            <a:r>
              <a:rPr lang="uk-UA" b="0" i="0" dirty="0">
                <a:solidFill>
                  <a:srgbClr val="212121"/>
                </a:solidFill>
                <a:effectLst/>
                <a:latin typeface="Noto Sans Display"/>
              </a:rPr>
              <a:t>̈ поверхні листків, що впливає на </a:t>
            </a:r>
            <a:r>
              <a:rPr lang="uk-UA" b="0" i="1" dirty="0">
                <a:solidFill>
                  <a:srgbClr val="212121"/>
                </a:solidFill>
                <a:effectLst/>
                <a:latin typeface="Noto Sans Display"/>
              </a:rPr>
              <a:t>зниження продуктивності до 40 %, маси 1000 насінин — на 6 % і більше.</a:t>
            </a:r>
            <a:r>
              <a:rPr lang="uk-UA" b="0" i="0" dirty="0">
                <a:solidFill>
                  <a:srgbClr val="212121"/>
                </a:solidFill>
                <a:effectLst/>
                <a:latin typeface="Noto Sans Display"/>
              </a:rPr>
              <a:t> За сильного ураження бобів </a:t>
            </a:r>
            <a:r>
              <a:rPr lang="uk-UA" b="0" i="0" dirty="0" err="1">
                <a:solidFill>
                  <a:srgbClr val="212121"/>
                </a:solidFill>
                <a:effectLst/>
                <a:latin typeface="Noto Sans Display"/>
              </a:rPr>
              <a:t>пероноспорозом</a:t>
            </a:r>
            <a:r>
              <a:rPr lang="uk-UA" b="0" i="0" dirty="0">
                <a:solidFill>
                  <a:srgbClr val="212121"/>
                </a:solidFill>
                <a:effectLst/>
                <a:latin typeface="Noto Sans Display"/>
              </a:rPr>
              <a:t> </a:t>
            </a:r>
            <a:r>
              <a:rPr lang="uk-UA" b="0" i="0" dirty="0" err="1">
                <a:solidFill>
                  <a:srgbClr val="212121"/>
                </a:solidFill>
                <a:effectLst/>
                <a:latin typeface="Noto Sans Display"/>
              </a:rPr>
              <a:t>їхня</a:t>
            </a:r>
            <a:r>
              <a:rPr lang="uk-UA" b="0" i="0" dirty="0">
                <a:solidFill>
                  <a:srgbClr val="212121"/>
                </a:solidFill>
                <a:effectLst/>
                <a:latin typeface="Noto Sans Display"/>
              </a:rPr>
              <a:t> </a:t>
            </a:r>
            <a:r>
              <a:rPr lang="uk-UA" b="0" i="1" dirty="0">
                <a:solidFill>
                  <a:srgbClr val="212121"/>
                </a:solidFill>
                <a:effectLst/>
                <a:latin typeface="Noto Sans Display"/>
              </a:rPr>
              <a:t>маса зменшується на 47 %, а маса насіння — на 50%.</a:t>
            </a:r>
            <a:endParaRPr lang="uk-UA" b="0" i="0" dirty="0">
              <a:solidFill>
                <a:srgbClr val="212121"/>
              </a:solidFill>
              <a:effectLst/>
              <a:latin typeface="Noto Sans Display"/>
            </a:endParaRPr>
          </a:p>
        </p:txBody>
      </p:sp>
    </p:spTree>
    <p:extLst>
      <p:ext uri="{BB962C8B-B14F-4D97-AF65-F5344CB8AC3E}">
        <p14:creationId xmlns:p14="http://schemas.microsoft.com/office/powerpoint/2010/main" val="664256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88D8F93-DAC4-E757-D11F-8B0EC90A7487}"/>
              </a:ext>
            </a:extLst>
          </p:cNvPr>
          <p:cNvSpPr>
            <a:spLocks noGrp="1"/>
          </p:cNvSpPr>
          <p:nvPr>
            <p:ph idx="1"/>
          </p:nvPr>
        </p:nvSpPr>
        <p:spPr>
          <a:xfrm>
            <a:off x="838200" y="298382"/>
            <a:ext cx="10515600" cy="6256421"/>
          </a:xfrm>
        </p:spPr>
        <p:txBody>
          <a:bodyPr>
            <a:normAutofit fontScale="70000" lnSpcReduction="20000"/>
          </a:bodyPr>
          <a:lstStyle/>
          <a:p>
            <a:pPr algn="ctr"/>
            <a:r>
              <a:rPr lang="uk-UA" sz="3600" b="1" i="0" dirty="0" err="1">
                <a:solidFill>
                  <a:srgbClr val="212121"/>
                </a:solidFill>
                <a:effectLst/>
                <a:latin typeface="Noto Sans Display"/>
              </a:rPr>
              <a:t>Септоріоз</a:t>
            </a:r>
            <a:r>
              <a:rPr lang="uk-UA" sz="3600" b="1" i="0" dirty="0">
                <a:solidFill>
                  <a:srgbClr val="212121"/>
                </a:solidFill>
                <a:effectLst/>
                <a:latin typeface="Noto Sans Display"/>
              </a:rPr>
              <a:t> (іржаста плямистість)</a:t>
            </a:r>
            <a:endParaRPr lang="uk-UA" sz="3600" b="0" i="0" dirty="0">
              <a:solidFill>
                <a:srgbClr val="212121"/>
              </a:solidFill>
              <a:effectLst/>
              <a:latin typeface="Noto Sans Display"/>
            </a:endParaRPr>
          </a:p>
          <a:p>
            <a:pPr algn="just"/>
            <a:r>
              <a:rPr lang="uk-UA" b="0" i="0" dirty="0">
                <a:solidFill>
                  <a:srgbClr val="212121"/>
                </a:solidFill>
                <a:effectLst/>
                <a:latin typeface="Noto Sans Display"/>
              </a:rPr>
              <a:t>Збудник — </a:t>
            </a:r>
            <a:r>
              <a:rPr lang="uk-UA" b="0" i="0" dirty="0" err="1">
                <a:solidFill>
                  <a:srgbClr val="212121"/>
                </a:solidFill>
                <a:effectLst/>
                <a:latin typeface="Noto Sans Display"/>
              </a:rPr>
              <a:t>незавершении</a:t>
            </a:r>
            <a:r>
              <a:rPr lang="uk-UA" b="0" i="0" dirty="0">
                <a:solidFill>
                  <a:srgbClr val="212121"/>
                </a:solidFill>
                <a:effectLst/>
                <a:latin typeface="Noto Sans Display"/>
              </a:rPr>
              <a:t>̆ гриб </a:t>
            </a:r>
            <a:r>
              <a:rPr lang="en-GB" b="0" i="1" dirty="0">
                <a:solidFill>
                  <a:srgbClr val="212121"/>
                </a:solidFill>
                <a:effectLst/>
                <a:latin typeface="Noto Sans Display"/>
              </a:rPr>
              <a:t>Septoria </a:t>
            </a:r>
            <a:r>
              <a:rPr lang="en-GB" b="0" i="1" dirty="0" err="1">
                <a:solidFill>
                  <a:srgbClr val="212121"/>
                </a:solidFill>
                <a:effectLst/>
                <a:latin typeface="Noto Sans Display"/>
              </a:rPr>
              <a:t>gli</a:t>
            </a:r>
            <a:r>
              <a:rPr lang="uk-UA" b="0" i="1" dirty="0">
                <a:solidFill>
                  <a:srgbClr val="212121"/>
                </a:solidFill>
                <a:effectLst/>
                <a:latin typeface="Noto Sans Display"/>
              </a:rPr>
              <a:t>с</a:t>
            </a:r>
            <a:r>
              <a:rPr lang="en-GB" b="0" i="1" dirty="0" err="1">
                <a:solidFill>
                  <a:srgbClr val="212121"/>
                </a:solidFill>
                <a:effectLst/>
                <a:latin typeface="Noto Sans Display"/>
              </a:rPr>
              <a:t>ines</a:t>
            </a:r>
            <a:r>
              <a:rPr lang="en-GB" b="0" i="1" dirty="0">
                <a:solidFill>
                  <a:srgbClr val="212121"/>
                </a:solidFill>
                <a:effectLst/>
                <a:latin typeface="Noto Sans Display"/>
              </a:rPr>
              <a:t> L. </a:t>
            </a:r>
            <a:r>
              <a:rPr lang="en-GB" b="0" i="1" dirty="0" err="1">
                <a:solidFill>
                  <a:srgbClr val="212121"/>
                </a:solidFill>
                <a:effectLst/>
                <a:latin typeface="Noto Sans Display"/>
              </a:rPr>
              <a:t>Hemmi</a:t>
            </a:r>
            <a:r>
              <a:rPr lang="en-GB" b="0" i="1" dirty="0">
                <a:solidFill>
                  <a:srgbClr val="212121"/>
                </a:solidFill>
                <a:effectLst/>
                <a:latin typeface="Noto Sans Display"/>
              </a:rPr>
              <a:t>.</a:t>
            </a:r>
            <a:endParaRPr lang="en-GB" b="0" i="0" dirty="0">
              <a:solidFill>
                <a:srgbClr val="212121"/>
              </a:solidFill>
              <a:effectLst/>
              <a:latin typeface="Noto Sans Display"/>
            </a:endParaRPr>
          </a:p>
          <a:p>
            <a:pPr algn="just"/>
            <a:r>
              <a:rPr lang="uk-UA" b="1" i="0" dirty="0" err="1">
                <a:solidFill>
                  <a:srgbClr val="212121"/>
                </a:solidFill>
                <a:effectLst/>
                <a:latin typeface="Noto Sans Display"/>
              </a:rPr>
              <a:t>Септоріоз</a:t>
            </a:r>
            <a:r>
              <a:rPr lang="uk-UA" b="1" i="0" dirty="0">
                <a:solidFill>
                  <a:srgbClr val="212121"/>
                </a:solidFill>
                <a:effectLst/>
                <a:latin typeface="Noto Sans Display"/>
              </a:rPr>
              <a:t> </a:t>
            </a:r>
            <a:r>
              <a:rPr lang="uk-UA" b="1" i="0" dirty="0" err="1">
                <a:solidFill>
                  <a:srgbClr val="212121"/>
                </a:solidFill>
                <a:effectLst/>
                <a:latin typeface="Noto Sans Display"/>
              </a:rPr>
              <a:t>поширении</a:t>
            </a:r>
            <a:r>
              <a:rPr lang="uk-UA" b="1" i="0" dirty="0">
                <a:solidFill>
                  <a:srgbClr val="212121"/>
                </a:solidFill>
                <a:effectLst/>
                <a:latin typeface="Noto Sans Display"/>
              </a:rPr>
              <a:t>̆ по </a:t>
            </a:r>
            <a:r>
              <a:rPr lang="uk-UA" b="1" i="0" dirty="0" err="1">
                <a:solidFill>
                  <a:srgbClr val="212121"/>
                </a:solidFill>
                <a:effectLst/>
                <a:latin typeface="Noto Sans Display"/>
              </a:rPr>
              <a:t>всіи</a:t>
            </a:r>
            <a:r>
              <a:rPr lang="uk-UA" b="1" i="0" dirty="0">
                <a:solidFill>
                  <a:srgbClr val="212121"/>
                </a:solidFill>
                <a:effectLst/>
                <a:latin typeface="Noto Sans Display"/>
              </a:rPr>
              <a:t>̆ </a:t>
            </a:r>
            <a:r>
              <a:rPr lang="uk-UA" b="1" i="0" dirty="0" err="1">
                <a:solidFill>
                  <a:srgbClr val="212121"/>
                </a:solidFill>
                <a:effectLst/>
                <a:latin typeface="Noto Sans Display"/>
              </a:rPr>
              <a:t>територіі</a:t>
            </a:r>
            <a:r>
              <a:rPr lang="uk-UA" b="1" i="0" dirty="0">
                <a:solidFill>
                  <a:srgbClr val="212121"/>
                </a:solidFill>
                <a:effectLst/>
                <a:latin typeface="Noto Sans Display"/>
              </a:rPr>
              <a:t>̈ </a:t>
            </a:r>
            <a:r>
              <a:rPr lang="uk-UA" b="1" i="0" dirty="0" err="1">
                <a:solidFill>
                  <a:srgbClr val="212121"/>
                </a:solidFill>
                <a:effectLst/>
                <a:latin typeface="Noto Sans Display"/>
              </a:rPr>
              <a:t>України</a:t>
            </a:r>
            <a:r>
              <a:rPr lang="uk-UA" b="1" i="0" dirty="0">
                <a:solidFill>
                  <a:srgbClr val="212121"/>
                </a:solidFill>
                <a:effectLst/>
                <a:latin typeface="Noto Sans Display"/>
              </a:rPr>
              <a:t>, але </a:t>
            </a:r>
            <a:r>
              <a:rPr lang="uk-UA" b="1" i="0" dirty="0" err="1">
                <a:solidFill>
                  <a:srgbClr val="212121"/>
                </a:solidFill>
                <a:effectLst/>
                <a:latin typeface="Noto Sans Display"/>
              </a:rPr>
              <a:t>найчастіше</a:t>
            </a:r>
            <a:r>
              <a:rPr lang="uk-UA" b="1" i="0" dirty="0">
                <a:solidFill>
                  <a:srgbClr val="212121"/>
                </a:solidFill>
                <a:effectLst/>
                <a:latin typeface="Noto Sans Display"/>
              </a:rPr>
              <a:t> зустрічається у зоні Полісся. </a:t>
            </a:r>
            <a:endParaRPr lang="uk-UA" b="0" i="0" dirty="0">
              <a:solidFill>
                <a:srgbClr val="212121"/>
              </a:solidFill>
              <a:effectLst/>
              <a:latin typeface="Noto Sans Display"/>
            </a:endParaRPr>
          </a:p>
          <a:p>
            <a:pPr algn="just"/>
            <a:r>
              <a:rPr lang="uk-UA" b="0" i="1" dirty="0">
                <a:solidFill>
                  <a:srgbClr val="212121"/>
                </a:solidFill>
                <a:effectLst/>
                <a:latin typeface="Noto Sans Display"/>
              </a:rPr>
              <a:t>Хвороба </a:t>
            </a:r>
            <a:r>
              <a:rPr lang="uk-UA" b="0" i="1" dirty="0" err="1">
                <a:solidFill>
                  <a:srgbClr val="212121"/>
                </a:solidFill>
                <a:effectLst/>
                <a:latin typeface="Noto Sans Display"/>
              </a:rPr>
              <a:t>інтенсивно</a:t>
            </a:r>
            <a:r>
              <a:rPr lang="uk-UA" b="0" i="1" dirty="0">
                <a:solidFill>
                  <a:srgbClr val="212121"/>
                </a:solidFill>
                <a:effectLst/>
                <a:latin typeface="Noto Sans Display"/>
              </a:rPr>
              <a:t> розвивається у фази цвітіння — початок утворення бобів. </a:t>
            </a:r>
            <a:endParaRPr lang="uk-UA" b="0" i="0" dirty="0">
              <a:solidFill>
                <a:srgbClr val="212121"/>
              </a:solidFill>
              <a:effectLst/>
              <a:latin typeface="Noto Sans Display"/>
            </a:endParaRPr>
          </a:p>
          <a:p>
            <a:pPr algn="just"/>
            <a:r>
              <a:rPr lang="uk-UA" b="0" i="0" dirty="0">
                <a:solidFill>
                  <a:srgbClr val="212121"/>
                </a:solidFill>
                <a:effectLst/>
                <a:latin typeface="Noto Sans Display"/>
              </a:rPr>
              <a:t>Протягом </a:t>
            </a:r>
            <a:r>
              <a:rPr lang="uk-UA" b="0" i="0" dirty="0" err="1">
                <a:solidFill>
                  <a:srgbClr val="212121"/>
                </a:solidFill>
                <a:effectLst/>
                <a:latin typeface="Noto Sans Display"/>
              </a:rPr>
              <a:t>вегетаційного</a:t>
            </a:r>
            <a:r>
              <a:rPr lang="uk-UA" b="0" i="0" dirty="0">
                <a:solidFill>
                  <a:srgbClr val="212121"/>
                </a:solidFill>
                <a:effectLst/>
                <a:latin typeface="Noto Sans Display"/>
              </a:rPr>
              <a:t> періоду захворювання поширюється пікноспорами з сім’ядоль на листки, стебла, боби та насіння. На сім’ядолях формуються наскрізні плями, а на </a:t>
            </a:r>
            <a:r>
              <a:rPr lang="uk-UA" b="0" i="0" dirty="0" err="1">
                <a:solidFill>
                  <a:srgbClr val="212121"/>
                </a:solidFill>
                <a:effectLst/>
                <a:latin typeface="Noto Sans Display"/>
              </a:rPr>
              <a:t>трійчастих</a:t>
            </a:r>
            <a:r>
              <a:rPr lang="uk-UA" b="0" i="0" dirty="0">
                <a:solidFill>
                  <a:srgbClr val="212121"/>
                </a:solidFill>
                <a:effectLst/>
                <a:latin typeface="Noto Sans Display"/>
              </a:rPr>
              <a:t> листках утворюються кутасті плями, від жовтого до темно-коричневого кольору з сірим центром. У місцях уражень тканина вкривається </a:t>
            </a:r>
            <a:r>
              <a:rPr lang="uk-UA" b="0" i="0" dirty="0" err="1">
                <a:solidFill>
                  <a:srgbClr val="212121"/>
                </a:solidFill>
                <a:effectLst/>
                <a:latin typeface="Noto Sans Display"/>
              </a:rPr>
              <a:t>пікнідами</a:t>
            </a:r>
            <a:r>
              <a:rPr lang="uk-UA" b="0" i="0" dirty="0">
                <a:solidFill>
                  <a:srgbClr val="212121"/>
                </a:solidFill>
                <a:effectLst/>
                <a:latin typeface="Noto Sans Display"/>
              </a:rPr>
              <a:t> гриба. За сильного ураження листки покриваються суцільними бурими плямами та опадають. </a:t>
            </a:r>
            <a:r>
              <a:rPr lang="uk-UA" b="0" i="0" dirty="0" err="1">
                <a:solidFill>
                  <a:srgbClr val="212121"/>
                </a:solidFill>
                <a:effectLst/>
                <a:latin typeface="Noto Sans Display"/>
              </a:rPr>
              <a:t>Зазвичаи</a:t>
            </a:r>
            <a:r>
              <a:rPr lang="uk-UA" b="0" i="0" dirty="0">
                <a:solidFill>
                  <a:srgbClr val="212121"/>
                </a:solidFill>
                <a:effectLst/>
                <a:latin typeface="Noto Sans Display"/>
              </a:rPr>
              <a:t>̆ боби в таких рослин недорозвинені. </a:t>
            </a:r>
          </a:p>
          <a:p>
            <a:pPr algn="just"/>
            <a:r>
              <a:rPr lang="uk-UA" b="0" i="1" dirty="0">
                <a:solidFill>
                  <a:srgbClr val="212121"/>
                </a:solidFill>
                <a:effectLst/>
                <a:latin typeface="Noto Sans Display"/>
              </a:rPr>
              <a:t>Розвивається збудник </a:t>
            </a:r>
            <a:r>
              <a:rPr lang="uk-UA" b="0" i="1" dirty="0" err="1">
                <a:solidFill>
                  <a:srgbClr val="212121"/>
                </a:solidFill>
                <a:effectLst/>
                <a:latin typeface="Noto Sans Display"/>
              </a:rPr>
              <a:t>септоріозу</a:t>
            </a:r>
            <a:r>
              <a:rPr lang="uk-UA" b="0" i="1" dirty="0">
                <a:solidFill>
                  <a:srgbClr val="212121"/>
                </a:solidFill>
                <a:effectLst/>
                <a:latin typeface="Noto Sans Display"/>
              </a:rPr>
              <a:t> за температури повітря від + 5 до 36 °С, оптимальна температура — + 22–28 °С, відносна вологість повітря — 80–100 %. </a:t>
            </a:r>
            <a:endParaRPr lang="uk-UA" b="0" i="0" dirty="0">
              <a:solidFill>
                <a:srgbClr val="212121"/>
              </a:solidFill>
              <a:effectLst/>
              <a:latin typeface="Noto Sans Display"/>
            </a:endParaRPr>
          </a:p>
          <a:p>
            <a:pPr algn="just"/>
            <a:r>
              <a:rPr lang="uk-UA" b="0" i="0" dirty="0">
                <a:solidFill>
                  <a:srgbClr val="212121"/>
                </a:solidFill>
                <a:effectLst/>
                <a:latin typeface="Noto Sans Display"/>
              </a:rPr>
              <a:t>Як правило, джерелом </a:t>
            </a:r>
            <a:r>
              <a:rPr lang="uk-UA" b="0" i="0" dirty="0" err="1">
                <a:solidFill>
                  <a:srgbClr val="212121"/>
                </a:solidFill>
                <a:effectLst/>
                <a:latin typeface="Noto Sans Display"/>
              </a:rPr>
              <a:t>інфекціі</a:t>
            </a:r>
            <a:r>
              <a:rPr lang="uk-UA" b="0" i="0" dirty="0">
                <a:solidFill>
                  <a:srgbClr val="212121"/>
                </a:solidFill>
                <a:effectLst/>
                <a:latin typeface="Noto Sans Display"/>
              </a:rPr>
              <a:t>̈ </a:t>
            </a:r>
            <a:r>
              <a:rPr lang="uk-UA" b="0" i="0" dirty="0" err="1">
                <a:solidFill>
                  <a:srgbClr val="212121"/>
                </a:solidFill>
                <a:effectLst/>
                <a:latin typeface="Noto Sans Display"/>
              </a:rPr>
              <a:t>септоріозу</a:t>
            </a:r>
            <a:r>
              <a:rPr lang="uk-UA" b="0" i="0" dirty="0">
                <a:solidFill>
                  <a:srgbClr val="212121"/>
                </a:solidFill>
                <a:effectLst/>
                <a:latin typeface="Noto Sans Display"/>
              </a:rPr>
              <a:t> є насіння і рослинні залишки, на яких формуються </a:t>
            </a:r>
            <a:r>
              <a:rPr lang="uk-UA" b="0" i="0" dirty="0" err="1">
                <a:solidFill>
                  <a:srgbClr val="212121"/>
                </a:solidFill>
                <a:effectLst/>
                <a:latin typeface="Noto Sans Display"/>
              </a:rPr>
              <a:t>пікніди</a:t>
            </a:r>
            <a:r>
              <a:rPr lang="uk-UA" b="0" i="0" dirty="0">
                <a:solidFill>
                  <a:srgbClr val="212121"/>
                </a:solidFill>
                <a:effectLst/>
                <a:latin typeface="Noto Sans Display"/>
              </a:rPr>
              <a:t> з пікноспорами, що заражують листки протягом </a:t>
            </a:r>
            <a:r>
              <a:rPr lang="uk-UA" b="0" i="0" dirty="0" err="1">
                <a:solidFill>
                  <a:srgbClr val="212121"/>
                </a:solidFill>
                <a:effectLst/>
                <a:latin typeface="Noto Sans Display"/>
              </a:rPr>
              <a:t>вегетаціі</a:t>
            </a:r>
            <a:r>
              <a:rPr lang="uk-UA" b="0" i="0" dirty="0">
                <a:solidFill>
                  <a:srgbClr val="212121"/>
                </a:solidFill>
                <a:effectLst/>
                <a:latin typeface="Noto Sans Display"/>
              </a:rPr>
              <a:t>̈. </a:t>
            </a:r>
          </a:p>
          <a:p>
            <a:pPr algn="just"/>
            <a:r>
              <a:rPr lang="uk-UA" b="0" i="1" dirty="0">
                <a:solidFill>
                  <a:srgbClr val="212121"/>
                </a:solidFill>
                <a:effectLst/>
                <a:latin typeface="Noto Sans Display"/>
              </a:rPr>
              <a:t>Випадання інтенсивних дощів та висока середньодобова температура повітря</a:t>
            </a:r>
            <a:r>
              <a:rPr lang="uk-UA" b="0" i="0" dirty="0">
                <a:solidFill>
                  <a:srgbClr val="212121"/>
                </a:solidFill>
                <a:effectLst/>
                <a:latin typeface="Noto Sans Display"/>
              </a:rPr>
              <a:t> у </a:t>
            </a:r>
            <a:r>
              <a:rPr lang="uk-UA" b="0" i="0" dirty="0" err="1">
                <a:solidFill>
                  <a:srgbClr val="212121"/>
                </a:solidFill>
                <a:effectLst/>
                <a:latin typeface="Noto Sans Display"/>
              </a:rPr>
              <a:t>другіи</a:t>
            </a:r>
            <a:r>
              <a:rPr lang="uk-UA" b="0" i="0" dirty="0">
                <a:solidFill>
                  <a:srgbClr val="212121"/>
                </a:solidFill>
                <a:effectLst/>
                <a:latin typeface="Noto Sans Display"/>
              </a:rPr>
              <a:t>̆ половині липня — в серпні, а також присутність на листках </a:t>
            </a:r>
            <a:r>
              <a:rPr lang="uk-UA" b="0" i="0" dirty="0" err="1">
                <a:solidFill>
                  <a:srgbClr val="212121"/>
                </a:solidFill>
                <a:effectLst/>
                <a:latin typeface="Noto Sans Display"/>
              </a:rPr>
              <a:t>соі</a:t>
            </a:r>
            <a:r>
              <a:rPr lang="uk-UA" b="0" i="0" dirty="0">
                <a:solidFill>
                  <a:srgbClr val="212121"/>
                </a:solidFill>
                <a:effectLst/>
                <a:latin typeface="Noto Sans Display"/>
              </a:rPr>
              <a:t>̈ роси є основними причинами масового ураження рослин </a:t>
            </a:r>
            <a:r>
              <a:rPr lang="uk-UA" b="0" i="0" dirty="0" err="1">
                <a:solidFill>
                  <a:srgbClr val="212121"/>
                </a:solidFill>
                <a:effectLst/>
                <a:latin typeface="Noto Sans Display"/>
              </a:rPr>
              <a:t>соі</a:t>
            </a:r>
            <a:r>
              <a:rPr lang="uk-UA" b="0" i="0" dirty="0">
                <a:solidFill>
                  <a:srgbClr val="212121"/>
                </a:solidFill>
                <a:effectLst/>
                <a:latin typeface="Noto Sans Display"/>
              </a:rPr>
              <a:t>̈ цією хворобою. </a:t>
            </a:r>
          </a:p>
          <a:p>
            <a:pPr algn="just"/>
            <a:r>
              <a:rPr lang="uk-UA" b="0" i="0" dirty="0" err="1">
                <a:solidFill>
                  <a:srgbClr val="212121"/>
                </a:solidFill>
                <a:effectLst/>
                <a:latin typeface="Noto Sans Display"/>
              </a:rPr>
              <a:t>Шкодочинність</a:t>
            </a:r>
            <a:r>
              <a:rPr lang="uk-UA" b="0" i="0" dirty="0">
                <a:solidFill>
                  <a:srgbClr val="212121"/>
                </a:solidFill>
                <a:effectLst/>
                <a:latin typeface="Noto Sans Display"/>
              </a:rPr>
              <a:t> </a:t>
            </a:r>
            <a:r>
              <a:rPr lang="uk-UA" b="0" i="0" dirty="0" err="1">
                <a:solidFill>
                  <a:srgbClr val="212121"/>
                </a:solidFill>
                <a:effectLst/>
                <a:latin typeface="Noto Sans Display"/>
              </a:rPr>
              <a:t>септоріозу</a:t>
            </a:r>
            <a:r>
              <a:rPr lang="uk-UA" b="0" i="0" dirty="0">
                <a:solidFill>
                  <a:srgbClr val="212121"/>
                </a:solidFill>
                <a:effectLst/>
                <a:latin typeface="Noto Sans Display"/>
              </a:rPr>
              <a:t> полягає у зменшенні </a:t>
            </a:r>
            <a:r>
              <a:rPr lang="uk-UA" b="0" i="0" dirty="0" err="1">
                <a:solidFill>
                  <a:srgbClr val="212121"/>
                </a:solidFill>
                <a:effectLst/>
                <a:latin typeface="Noto Sans Display"/>
              </a:rPr>
              <a:t>асиміляційноі</a:t>
            </a:r>
            <a:r>
              <a:rPr lang="uk-UA" b="0" i="0" dirty="0">
                <a:solidFill>
                  <a:srgbClr val="212121"/>
                </a:solidFill>
                <a:effectLst/>
                <a:latin typeface="Noto Sans Display"/>
              </a:rPr>
              <a:t>̈ поверхні, адже 50 % листків можуть опасти внаслідок передчасного засихання. Недобір урожаю може сягати 15–30 %. </a:t>
            </a:r>
          </a:p>
          <a:p>
            <a:endParaRPr lang="uk-UA" dirty="0"/>
          </a:p>
        </p:txBody>
      </p:sp>
    </p:spTree>
    <p:extLst>
      <p:ext uri="{BB962C8B-B14F-4D97-AF65-F5344CB8AC3E}">
        <p14:creationId xmlns:p14="http://schemas.microsoft.com/office/powerpoint/2010/main" val="948815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B3080CA3-DEED-CAA0-AE44-B02E53936E3C}"/>
              </a:ext>
            </a:extLst>
          </p:cNvPr>
          <p:cNvSpPr>
            <a:spLocks noGrp="1"/>
          </p:cNvSpPr>
          <p:nvPr>
            <p:ph idx="1"/>
          </p:nvPr>
        </p:nvSpPr>
        <p:spPr>
          <a:xfrm>
            <a:off x="838200" y="327258"/>
            <a:ext cx="10515600" cy="6227546"/>
          </a:xfrm>
        </p:spPr>
        <p:txBody>
          <a:bodyPr>
            <a:normAutofit fontScale="62500" lnSpcReduction="20000"/>
          </a:bodyPr>
          <a:lstStyle/>
          <a:p>
            <a:pPr lvl="1" algn="ctr"/>
            <a:r>
              <a:rPr lang="uk-UA" sz="4000" b="1" i="0" dirty="0">
                <a:solidFill>
                  <a:srgbClr val="212121"/>
                </a:solidFill>
                <a:effectLst/>
                <a:latin typeface="Noto Sans Display"/>
              </a:rPr>
              <a:t>Фузаріозне в’янення </a:t>
            </a:r>
            <a:endParaRPr lang="uk-UA" sz="4000" b="0" i="0" dirty="0">
              <a:solidFill>
                <a:srgbClr val="212121"/>
              </a:solidFill>
              <a:effectLst/>
              <a:latin typeface="Noto Sans Display"/>
            </a:endParaRPr>
          </a:p>
          <a:p>
            <a:pPr algn="just"/>
            <a:r>
              <a:rPr lang="uk-UA" b="0" i="1" dirty="0">
                <a:solidFill>
                  <a:srgbClr val="212121"/>
                </a:solidFill>
                <a:effectLst/>
                <a:latin typeface="Noto Sans Display"/>
              </a:rPr>
              <a:t>Збудником хвороби є </a:t>
            </a:r>
            <a:r>
              <a:rPr lang="uk-UA" b="0" i="1" dirty="0" err="1">
                <a:solidFill>
                  <a:srgbClr val="212121"/>
                </a:solidFill>
                <a:effectLst/>
                <a:latin typeface="Noto Sans Display"/>
              </a:rPr>
              <a:t>ґрунтовии</a:t>
            </a:r>
            <a:r>
              <a:rPr lang="uk-UA" b="0" i="1" dirty="0">
                <a:solidFill>
                  <a:srgbClr val="212121"/>
                </a:solidFill>
                <a:effectLst/>
                <a:latin typeface="Noto Sans Display"/>
              </a:rPr>
              <a:t>̆ </a:t>
            </a:r>
            <a:r>
              <a:rPr lang="uk-UA" b="0" i="1" dirty="0" err="1">
                <a:solidFill>
                  <a:srgbClr val="212121"/>
                </a:solidFill>
                <a:effectLst/>
                <a:latin typeface="Noto Sans Display"/>
              </a:rPr>
              <a:t>мітоспоровии</a:t>
            </a:r>
            <a:r>
              <a:rPr lang="uk-UA" b="0" i="1" dirty="0">
                <a:solidFill>
                  <a:srgbClr val="212121"/>
                </a:solidFill>
                <a:effectLst/>
                <a:latin typeface="Noto Sans Display"/>
              </a:rPr>
              <a:t>̆ гриб </a:t>
            </a:r>
            <a:r>
              <a:rPr lang="en-GB" b="0" i="1" dirty="0">
                <a:solidFill>
                  <a:srgbClr val="212121"/>
                </a:solidFill>
                <a:effectLst/>
                <a:latin typeface="Noto Sans Display"/>
              </a:rPr>
              <a:t>Fusarium </a:t>
            </a:r>
            <a:r>
              <a:rPr lang="en-GB" b="0" i="1" dirty="0" err="1">
                <a:solidFill>
                  <a:srgbClr val="212121"/>
                </a:solidFill>
                <a:effectLst/>
                <a:latin typeface="Noto Sans Display"/>
              </a:rPr>
              <a:t>oxysporum</a:t>
            </a:r>
            <a:r>
              <a:rPr lang="en-GB" b="0" i="1" dirty="0">
                <a:solidFill>
                  <a:srgbClr val="212121"/>
                </a:solidFill>
                <a:effectLst/>
                <a:latin typeface="Noto Sans Display"/>
              </a:rPr>
              <a:t> Sch. </a:t>
            </a:r>
            <a:endParaRPr lang="en-GB" b="0" i="0" dirty="0">
              <a:solidFill>
                <a:srgbClr val="212121"/>
              </a:solidFill>
              <a:effectLst/>
              <a:latin typeface="Noto Sans Display"/>
            </a:endParaRPr>
          </a:p>
          <a:p>
            <a:pPr algn="just"/>
            <a:r>
              <a:rPr lang="uk-UA" b="0" i="0" dirty="0">
                <a:solidFill>
                  <a:srgbClr val="212121"/>
                </a:solidFill>
                <a:effectLst/>
                <a:latin typeface="Noto Sans Display"/>
              </a:rPr>
              <a:t>Захворювання частіше проявляється у фази </a:t>
            </a:r>
            <a:r>
              <a:rPr lang="uk-UA" b="0" i="0" dirty="0" err="1">
                <a:solidFill>
                  <a:srgbClr val="212121"/>
                </a:solidFill>
                <a:effectLst/>
                <a:latin typeface="Noto Sans Display"/>
              </a:rPr>
              <a:t>бутонізаціі</a:t>
            </a:r>
            <a:r>
              <a:rPr lang="uk-UA" b="0" i="0" dirty="0">
                <a:solidFill>
                  <a:srgbClr val="212121"/>
                </a:solidFill>
                <a:effectLst/>
                <a:latin typeface="Noto Sans Display"/>
              </a:rPr>
              <a:t>̈ — початок утворення бобів. У посівах </a:t>
            </a:r>
            <a:r>
              <a:rPr lang="uk-UA" b="0" i="0" dirty="0" err="1">
                <a:solidFill>
                  <a:srgbClr val="212121"/>
                </a:solidFill>
                <a:effectLst/>
                <a:latin typeface="Noto Sans Display"/>
              </a:rPr>
              <a:t>соі</a:t>
            </a:r>
            <a:r>
              <a:rPr lang="uk-UA" b="0" i="0" dirty="0">
                <a:solidFill>
                  <a:srgbClr val="212121"/>
                </a:solidFill>
                <a:effectLst/>
                <a:latin typeface="Noto Sans Display"/>
              </a:rPr>
              <a:t>̈ виявляється у вигляді окремих осередків. У середньому на 10–40 % обстежених площ культури </a:t>
            </a:r>
            <a:r>
              <a:rPr lang="uk-UA" b="1" i="0" dirty="0">
                <a:solidFill>
                  <a:srgbClr val="212121"/>
                </a:solidFill>
                <a:effectLst/>
                <a:latin typeface="Noto Sans Display"/>
              </a:rPr>
              <a:t>в </a:t>
            </a:r>
            <a:r>
              <a:rPr lang="uk-UA" b="1" i="0" dirty="0" err="1">
                <a:solidFill>
                  <a:srgbClr val="212121"/>
                </a:solidFill>
                <a:effectLst/>
                <a:latin typeface="Noto Sans Display"/>
              </a:rPr>
              <a:t>Лісостеповіи</a:t>
            </a:r>
            <a:r>
              <a:rPr lang="uk-UA" b="1" i="0" dirty="0">
                <a:solidFill>
                  <a:srgbClr val="212121"/>
                </a:solidFill>
                <a:effectLst/>
                <a:latin typeface="Noto Sans Display"/>
              </a:rPr>
              <a:t>̆ та </a:t>
            </a:r>
            <a:r>
              <a:rPr lang="uk-UA" b="1" i="0" dirty="0" err="1">
                <a:solidFill>
                  <a:srgbClr val="212121"/>
                </a:solidFill>
                <a:effectLst/>
                <a:latin typeface="Noto Sans Display"/>
              </a:rPr>
              <a:t>Степовіи</a:t>
            </a:r>
            <a:r>
              <a:rPr lang="uk-UA" b="1" i="0" dirty="0">
                <a:solidFill>
                  <a:srgbClr val="212121"/>
                </a:solidFill>
                <a:effectLst/>
                <a:latin typeface="Noto Sans Display"/>
              </a:rPr>
              <a:t>̆ зонах уражено в середньому 4–5 % рослин.</a:t>
            </a:r>
            <a:r>
              <a:rPr lang="uk-UA" b="0" i="0" dirty="0">
                <a:solidFill>
                  <a:srgbClr val="212121"/>
                </a:solidFill>
                <a:effectLst/>
                <a:latin typeface="Noto Sans Display"/>
              </a:rPr>
              <a:t> </a:t>
            </a:r>
          </a:p>
          <a:p>
            <a:pPr algn="just"/>
            <a:r>
              <a:rPr lang="uk-UA" b="0" i="0" dirty="0">
                <a:solidFill>
                  <a:srgbClr val="212121"/>
                </a:solidFill>
                <a:effectLst/>
                <a:latin typeface="Noto Sans Display"/>
              </a:rPr>
              <a:t>Листки втрачають тургор і жовтіють, окремі листки закручуються краями догори у вигляді човника, вони швидко засихають і обпадають. Стебло біля </a:t>
            </a:r>
            <a:r>
              <a:rPr lang="uk-UA" b="0" i="0" dirty="0" err="1">
                <a:solidFill>
                  <a:srgbClr val="212121"/>
                </a:solidFill>
                <a:effectLst/>
                <a:latin typeface="Noto Sans Display"/>
              </a:rPr>
              <a:t>кореневоі</a:t>
            </a:r>
            <a:r>
              <a:rPr lang="uk-UA" b="0" i="0" dirty="0">
                <a:solidFill>
                  <a:srgbClr val="212121"/>
                </a:solidFill>
                <a:effectLst/>
                <a:latin typeface="Noto Sans Display"/>
              </a:rPr>
              <a:t>̈ </a:t>
            </a:r>
            <a:r>
              <a:rPr lang="uk-UA" b="0" i="0" dirty="0" err="1">
                <a:solidFill>
                  <a:srgbClr val="212121"/>
                </a:solidFill>
                <a:effectLst/>
                <a:latin typeface="Noto Sans Display"/>
              </a:rPr>
              <a:t>шийки</a:t>
            </a:r>
            <a:r>
              <a:rPr lang="uk-UA" b="0" i="0" dirty="0">
                <a:solidFill>
                  <a:srgbClr val="212121"/>
                </a:solidFill>
                <a:effectLst/>
                <a:latin typeface="Noto Sans Display"/>
              </a:rPr>
              <a:t> покривається буруватою штрихуватістю, тканина загниває і набуває темно-коричневого забарвлення.</a:t>
            </a:r>
          </a:p>
          <a:p>
            <a:pPr algn="just"/>
            <a:r>
              <a:rPr lang="uk-UA" b="0" i="1" dirty="0">
                <a:solidFill>
                  <a:srgbClr val="212121"/>
                </a:solidFill>
                <a:effectLst/>
                <a:latin typeface="Noto Sans Display"/>
              </a:rPr>
              <a:t>У вологу погоду уражена тканина покривається білим або блідо-рожевим нальотом,</a:t>
            </a:r>
            <a:r>
              <a:rPr lang="uk-UA" b="0" i="0" dirty="0">
                <a:solidFill>
                  <a:srgbClr val="212121"/>
                </a:solidFill>
                <a:effectLst/>
                <a:latin typeface="Noto Sans Display"/>
              </a:rPr>
              <a:t> </a:t>
            </a:r>
            <a:r>
              <a:rPr lang="uk-UA" b="0" i="0" dirty="0" err="1">
                <a:solidFill>
                  <a:srgbClr val="212121"/>
                </a:solidFill>
                <a:effectLst/>
                <a:latin typeface="Noto Sans Display"/>
              </a:rPr>
              <a:t>якии</a:t>
            </a:r>
            <a:r>
              <a:rPr lang="uk-UA" b="0" i="0" dirty="0">
                <a:solidFill>
                  <a:srgbClr val="212121"/>
                </a:solidFill>
                <a:effectLst/>
                <a:latin typeface="Noto Sans Display"/>
              </a:rPr>
              <a:t>̆ складається з численних оранжево-рожевих подушечок, що утворюються на поверхні стебла і </a:t>
            </a:r>
            <a:r>
              <a:rPr lang="uk-UA" b="0" i="0" dirty="0" err="1">
                <a:solidFill>
                  <a:srgbClr val="212121"/>
                </a:solidFill>
                <a:effectLst/>
                <a:latin typeface="Noto Sans Display"/>
              </a:rPr>
              <a:t>його</a:t>
            </a:r>
            <a:r>
              <a:rPr lang="uk-UA" b="0" i="0" dirty="0">
                <a:solidFill>
                  <a:srgbClr val="212121"/>
                </a:solidFill>
                <a:effectLst/>
                <a:latin typeface="Noto Sans Display"/>
              </a:rPr>
              <a:t> опушенні. У суху погоду рослина в’яне і відмирає, у вологу — загниває. Рослини втрачають тургор, виглядають злегка жовтуватими, частина листків на них засихає. </a:t>
            </a:r>
            <a:r>
              <a:rPr lang="uk-UA" b="0" i="0" dirty="0" err="1">
                <a:solidFill>
                  <a:srgbClr val="212121"/>
                </a:solidFill>
                <a:effectLst/>
                <a:latin typeface="Noto Sans Display"/>
              </a:rPr>
              <a:t>Зазвичаи</a:t>
            </a:r>
            <a:r>
              <a:rPr lang="uk-UA" b="0" i="0" dirty="0">
                <a:solidFill>
                  <a:srgbClr val="212121"/>
                </a:solidFill>
                <a:effectLst/>
                <a:latin typeface="Noto Sans Display"/>
              </a:rPr>
              <a:t>̆ на таких рослинах боби не утворюються або </a:t>
            </a:r>
            <a:r>
              <a:rPr lang="uk-UA" b="0" i="0" dirty="0" err="1">
                <a:solidFill>
                  <a:srgbClr val="212121"/>
                </a:solidFill>
                <a:effectLst/>
                <a:latin typeface="Noto Sans Display"/>
              </a:rPr>
              <a:t>їх</a:t>
            </a:r>
            <a:r>
              <a:rPr lang="uk-UA" b="0" i="0" dirty="0">
                <a:solidFill>
                  <a:srgbClr val="212121"/>
                </a:solidFill>
                <a:effectLst/>
                <a:latin typeface="Noto Sans Display"/>
              </a:rPr>
              <a:t> формується дуже мало. Пізніше вся рослина в’яне і засихає. У вологу погоду місця ураження вкриваються білим або рожевим нальотом — </a:t>
            </a:r>
            <a:r>
              <a:rPr lang="uk-UA" b="0" i="0" dirty="0" err="1">
                <a:solidFill>
                  <a:srgbClr val="212121"/>
                </a:solidFill>
                <a:effectLst/>
                <a:latin typeface="Noto Sans Display"/>
              </a:rPr>
              <a:t>конідіальним</a:t>
            </a:r>
            <a:r>
              <a:rPr lang="uk-UA" b="0" i="0" dirty="0">
                <a:solidFill>
                  <a:srgbClr val="212121"/>
                </a:solidFill>
                <a:effectLst/>
                <a:latin typeface="Noto Sans Display"/>
              </a:rPr>
              <a:t> </a:t>
            </a:r>
            <a:r>
              <a:rPr lang="uk-UA" b="0" i="0" dirty="0" err="1">
                <a:solidFill>
                  <a:srgbClr val="212121"/>
                </a:solidFill>
                <a:effectLst/>
                <a:latin typeface="Noto Sans Display"/>
              </a:rPr>
              <a:t>спороношенням</a:t>
            </a:r>
            <a:r>
              <a:rPr lang="uk-UA" b="0" i="0" dirty="0">
                <a:solidFill>
                  <a:srgbClr val="212121"/>
                </a:solidFill>
                <a:effectLst/>
                <a:latin typeface="Noto Sans Display"/>
              </a:rPr>
              <a:t> гриба. </a:t>
            </a:r>
          </a:p>
          <a:p>
            <a:pPr algn="just"/>
            <a:r>
              <a:rPr lang="uk-UA" b="1" i="0" dirty="0">
                <a:solidFill>
                  <a:srgbClr val="212121"/>
                </a:solidFill>
                <a:effectLst/>
                <a:latin typeface="Noto Sans Display"/>
              </a:rPr>
              <a:t>Основне джерело </a:t>
            </a:r>
            <a:r>
              <a:rPr lang="uk-UA" b="1" i="0" dirty="0" err="1">
                <a:solidFill>
                  <a:srgbClr val="212121"/>
                </a:solidFill>
                <a:effectLst/>
                <a:latin typeface="Noto Sans Display"/>
              </a:rPr>
              <a:t>інфекціі</a:t>
            </a:r>
            <a:r>
              <a:rPr lang="uk-UA" b="1" i="0" dirty="0">
                <a:solidFill>
                  <a:srgbClr val="212121"/>
                </a:solidFill>
                <a:effectLst/>
                <a:latin typeface="Noto Sans Display"/>
              </a:rPr>
              <a:t>̈ — уражені рештки, на яких збудник хвороби зберігається грибницею, </a:t>
            </a:r>
            <a:r>
              <a:rPr lang="uk-UA" b="1" i="0" dirty="0" err="1">
                <a:solidFill>
                  <a:srgbClr val="212121"/>
                </a:solidFill>
                <a:effectLst/>
                <a:latin typeface="Noto Sans Display"/>
              </a:rPr>
              <a:t>конідіальним</a:t>
            </a:r>
            <a:r>
              <a:rPr lang="uk-UA" b="1" i="0" dirty="0">
                <a:solidFill>
                  <a:srgbClr val="212121"/>
                </a:solidFill>
                <a:effectLst/>
                <a:latin typeface="Noto Sans Display"/>
              </a:rPr>
              <a:t> </a:t>
            </a:r>
            <a:r>
              <a:rPr lang="uk-UA" b="1" i="0" dirty="0" err="1">
                <a:solidFill>
                  <a:srgbClr val="212121"/>
                </a:solidFill>
                <a:effectLst/>
                <a:latin typeface="Noto Sans Display"/>
              </a:rPr>
              <a:t>спорон</a:t>
            </a:r>
            <a:r>
              <a:rPr lang="en-GB" b="1" i="0" dirty="0">
                <a:solidFill>
                  <a:srgbClr val="212121"/>
                </a:solidFill>
                <a:effectLst/>
                <a:latin typeface="Noto Sans Display"/>
              </a:rPr>
              <a:t>o</a:t>
            </a:r>
            <a:r>
              <a:rPr lang="uk-UA" b="1" i="0" dirty="0" err="1">
                <a:solidFill>
                  <a:srgbClr val="212121"/>
                </a:solidFill>
                <a:effectLst/>
                <a:latin typeface="Noto Sans Display"/>
              </a:rPr>
              <a:t>шенням</a:t>
            </a:r>
            <a:r>
              <a:rPr lang="uk-UA" b="1" i="0" dirty="0">
                <a:solidFill>
                  <a:srgbClr val="212121"/>
                </a:solidFill>
                <a:effectLst/>
                <a:latin typeface="Noto Sans Display"/>
              </a:rPr>
              <a:t>, </a:t>
            </a:r>
            <a:r>
              <a:rPr lang="uk-UA" b="1" i="0" dirty="0" err="1">
                <a:solidFill>
                  <a:srgbClr val="212121"/>
                </a:solidFill>
                <a:effectLst/>
                <a:latin typeface="Noto Sans Display"/>
              </a:rPr>
              <a:t>хламідоспорами</a:t>
            </a:r>
            <a:r>
              <a:rPr lang="uk-UA" b="1" i="0" dirty="0">
                <a:solidFill>
                  <a:srgbClr val="212121"/>
                </a:solidFill>
                <a:effectLst/>
                <a:latin typeface="Noto Sans Display"/>
              </a:rPr>
              <a:t>, а додаткове — заражене насіння, у якому зберігається грибниця патогену. </a:t>
            </a:r>
            <a:endParaRPr lang="uk-UA" b="0" i="0" dirty="0">
              <a:solidFill>
                <a:srgbClr val="212121"/>
              </a:solidFill>
              <a:effectLst/>
              <a:latin typeface="Noto Sans Display"/>
            </a:endParaRPr>
          </a:p>
          <a:p>
            <a:pPr algn="just"/>
            <a:r>
              <a:rPr lang="uk-UA" b="0" i="0" dirty="0">
                <a:solidFill>
                  <a:srgbClr val="212121"/>
                </a:solidFill>
                <a:effectLst/>
                <a:latin typeface="Noto Sans Display"/>
              </a:rPr>
              <a:t>Гриб, розвиваючись на рослинних рештках, може зберігати життєдіяльність у ґрунті 3–4 роки. Він </a:t>
            </a:r>
            <a:r>
              <a:rPr lang="uk-UA" b="0" i="0" dirty="0" err="1">
                <a:solidFill>
                  <a:srgbClr val="212121"/>
                </a:solidFill>
                <a:effectLst/>
                <a:latin typeface="Noto Sans Display"/>
              </a:rPr>
              <a:t>поширении</a:t>
            </a:r>
            <a:r>
              <a:rPr lang="uk-UA" b="0" i="0" dirty="0">
                <a:solidFill>
                  <a:srgbClr val="212121"/>
                </a:solidFill>
                <a:effectLst/>
                <a:latin typeface="Noto Sans Display"/>
              </a:rPr>
              <a:t>̆ у ґрунтах усіх типів, але уражує переважно ослаблені рослини, які ви- </a:t>
            </a:r>
            <a:r>
              <a:rPr lang="uk-UA" b="0" i="0" dirty="0" err="1">
                <a:solidFill>
                  <a:srgbClr val="212121"/>
                </a:solidFill>
                <a:effectLst/>
                <a:latin typeface="Noto Sans Display"/>
              </a:rPr>
              <a:t>рощують</a:t>
            </a:r>
            <a:r>
              <a:rPr lang="uk-UA" b="0" i="0" dirty="0">
                <a:solidFill>
                  <a:srgbClr val="212121"/>
                </a:solidFill>
                <a:effectLst/>
                <a:latin typeface="Noto Sans Display"/>
              </a:rPr>
              <a:t> за несприятливих умов — низького рівня агротехніки, посухи тощо.</a:t>
            </a:r>
          </a:p>
        </p:txBody>
      </p:sp>
    </p:spTree>
    <p:extLst>
      <p:ext uri="{BB962C8B-B14F-4D97-AF65-F5344CB8AC3E}">
        <p14:creationId xmlns:p14="http://schemas.microsoft.com/office/powerpoint/2010/main" val="1315050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B42C6C0-C220-6DC6-A0B4-4266001B5160}"/>
              </a:ext>
            </a:extLst>
          </p:cNvPr>
          <p:cNvSpPr>
            <a:spLocks noGrp="1"/>
          </p:cNvSpPr>
          <p:nvPr>
            <p:ph idx="1"/>
          </p:nvPr>
        </p:nvSpPr>
        <p:spPr>
          <a:xfrm>
            <a:off x="838200" y="375384"/>
            <a:ext cx="10515600" cy="6482616"/>
          </a:xfrm>
        </p:spPr>
        <p:txBody>
          <a:bodyPr>
            <a:normAutofit fontScale="62500" lnSpcReduction="20000"/>
          </a:bodyPr>
          <a:lstStyle/>
          <a:p>
            <a:pPr algn="ctr"/>
            <a:r>
              <a:rPr lang="uk-UA" sz="4500" b="1" i="0" dirty="0">
                <a:solidFill>
                  <a:srgbClr val="212121"/>
                </a:solidFill>
                <a:effectLst/>
                <a:latin typeface="Noto Sans Display"/>
              </a:rPr>
              <a:t>Аскохітоз</a:t>
            </a:r>
            <a:endParaRPr lang="uk-UA" sz="4500" b="0" i="0" dirty="0">
              <a:solidFill>
                <a:srgbClr val="212121"/>
              </a:solidFill>
              <a:effectLst/>
              <a:latin typeface="Noto Sans Display"/>
            </a:endParaRPr>
          </a:p>
          <a:p>
            <a:pPr algn="just"/>
            <a:r>
              <a:rPr lang="uk-UA" b="0" i="0" dirty="0">
                <a:solidFill>
                  <a:srgbClr val="212121"/>
                </a:solidFill>
                <a:effectLst/>
                <a:latin typeface="Noto Sans Display"/>
              </a:rPr>
              <a:t>Збудник аскохітозу </a:t>
            </a:r>
            <a:r>
              <a:rPr lang="uk-UA" b="0" i="0" dirty="0" err="1">
                <a:solidFill>
                  <a:srgbClr val="212121"/>
                </a:solidFill>
                <a:effectLst/>
                <a:latin typeface="Noto Sans Display"/>
              </a:rPr>
              <a:t>соі</a:t>
            </a:r>
            <a:r>
              <a:rPr lang="uk-UA" b="0" i="0" dirty="0">
                <a:solidFill>
                  <a:srgbClr val="212121"/>
                </a:solidFill>
                <a:effectLst/>
                <a:latin typeface="Noto Sans Display"/>
              </a:rPr>
              <a:t>̈ — </a:t>
            </a:r>
            <a:r>
              <a:rPr lang="uk-UA" b="0" i="0" dirty="0" err="1">
                <a:solidFill>
                  <a:srgbClr val="212121"/>
                </a:solidFill>
                <a:effectLst/>
                <a:latin typeface="Noto Sans Display"/>
              </a:rPr>
              <a:t>мітоспоровии</a:t>
            </a:r>
            <a:r>
              <a:rPr lang="uk-UA" b="0" i="0" dirty="0">
                <a:solidFill>
                  <a:srgbClr val="212121"/>
                </a:solidFill>
                <a:effectLst/>
                <a:latin typeface="Noto Sans Display"/>
              </a:rPr>
              <a:t>̆ гриб </a:t>
            </a:r>
            <a:r>
              <a:rPr lang="en-GB" b="0" i="1" dirty="0" err="1">
                <a:solidFill>
                  <a:srgbClr val="212121"/>
                </a:solidFill>
                <a:effectLst/>
                <a:latin typeface="Noto Sans Display"/>
              </a:rPr>
              <a:t>Ascohyta</a:t>
            </a:r>
            <a:r>
              <a:rPr lang="en-GB" b="0" i="1" dirty="0">
                <a:solidFill>
                  <a:srgbClr val="212121"/>
                </a:solidFill>
                <a:effectLst/>
                <a:latin typeface="Noto Sans Display"/>
              </a:rPr>
              <a:t> </a:t>
            </a:r>
            <a:r>
              <a:rPr lang="en-GB" b="0" i="1" dirty="0" err="1">
                <a:solidFill>
                  <a:srgbClr val="212121"/>
                </a:solidFill>
                <a:effectLst/>
                <a:latin typeface="Noto Sans Display"/>
              </a:rPr>
              <a:t>phaseolum</a:t>
            </a:r>
            <a:r>
              <a:rPr lang="en-GB" b="0" i="1" dirty="0">
                <a:solidFill>
                  <a:srgbClr val="212121"/>
                </a:solidFill>
                <a:effectLst/>
                <a:latin typeface="Noto Sans Display"/>
              </a:rPr>
              <a:t> </a:t>
            </a:r>
            <a:r>
              <a:rPr lang="en-GB" b="0" i="1" dirty="0" err="1">
                <a:solidFill>
                  <a:srgbClr val="212121"/>
                </a:solidFill>
                <a:effectLst/>
                <a:latin typeface="Noto Sans Display"/>
              </a:rPr>
              <a:t>Sacc</a:t>
            </a:r>
            <a:r>
              <a:rPr lang="en-GB" b="0" i="1" dirty="0">
                <a:solidFill>
                  <a:srgbClr val="212121"/>
                </a:solidFill>
                <a:effectLst/>
                <a:latin typeface="Noto Sans Display"/>
              </a:rPr>
              <a:t>.</a:t>
            </a:r>
            <a:endParaRPr lang="en-GB" b="0" i="0" dirty="0">
              <a:solidFill>
                <a:srgbClr val="212121"/>
              </a:solidFill>
              <a:effectLst/>
              <a:latin typeface="Noto Sans Display"/>
            </a:endParaRPr>
          </a:p>
          <a:p>
            <a:pPr algn="just"/>
            <a:r>
              <a:rPr lang="uk-UA" b="0" i="0" dirty="0">
                <a:solidFill>
                  <a:srgbClr val="212121"/>
                </a:solidFill>
                <a:effectLst/>
                <a:latin typeface="Noto Sans Display"/>
              </a:rPr>
              <a:t>Проявляється на всіх надземних органах рослин від появи сходів до збирання врожаю. </a:t>
            </a:r>
            <a:r>
              <a:rPr lang="uk-UA" b="1" i="0" dirty="0" err="1">
                <a:solidFill>
                  <a:srgbClr val="212121"/>
                </a:solidFill>
                <a:effectLst/>
                <a:latin typeface="Noto Sans Display"/>
              </a:rPr>
              <a:t>Найбільше</a:t>
            </a:r>
            <a:r>
              <a:rPr lang="uk-UA" b="1" i="0" dirty="0">
                <a:solidFill>
                  <a:srgbClr val="212121"/>
                </a:solidFill>
                <a:effectLst/>
                <a:latin typeface="Noto Sans Display"/>
              </a:rPr>
              <a:t> уражує сою у фази цвітіння та на початку дозрівання. </a:t>
            </a:r>
            <a:endParaRPr lang="uk-UA" b="0" i="0" dirty="0">
              <a:solidFill>
                <a:srgbClr val="212121"/>
              </a:solidFill>
              <a:effectLst/>
              <a:latin typeface="Noto Sans Display"/>
            </a:endParaRPr>
          </a:p>
          <a:p>
            <a:pPr algn="just"/>
            <a:r>
              <a:rPr lang="uk-UA" b="0" i="0" dirty="0">
                <a:solidFill>
                  <a:srgbClr val="212121"/>
                </a:solidFill>
                <a:effectLst/>
                <a:latin typeface="Noto Sans Display"/>
              </a:rPr>
              <a:t>При ураженні сім’ядоль з’являються темно-коричневі вдавлені плями з концентричною облямівкою або наскрізні виразки. На перших листках </a:t>
            </a:r>
            <a:r>
              <a:rPr lang="uk-UA" b="0" i="0" dirty="0" err="1">
                <a:solidFill>
                  <a:srgbClr val="212121"/>
                </a:solidFill>
                <a:effectLst/>
                <a:latin typeface="Noto Sans Display"/>
              </a:rPr>
              <a:t>соі</a:t>
            </a:r>
            <a:r>
              <a:rPr lang="uk-UA" b="0" i="0" dirty="0">
                <a:solidFill>
                  <a:srgbClr val="212121"/>
                </a:solidFill>
                <a:effectLst/>
                <a:latin typeface="Noto Sans Display"/>
              </a:rPr>
              <a:t>̈ </a:t>
            </a:r>
            <a:r>
              <a:rPr lang="uk-UA" b="0" i="1" dirty="0">
                <a:solidFill>
                  <a:srgbClr val="212121"/>
                </a:solidFill>
                <a:effectLst/>
                <a:latin typeface="Noto Sans Display"/>
              </a:rPr>
              <a:t>плями округлі, до 2 см у діаметрі,</a:t>
            </a:r>
            <a:r>
              <a:rPr lang="uk-UA" b="0" i="0" dirty="0">
                <a:solidFill>
                  <a:srgbClr val="212121"/>
                </a:solidFill>
                <a:effectLst/>
                <a:latin typeface="Noto Sans Display"/>
              </a:rPr>
              <a:t> світло-коричневі, сірувато-білясті, обмежовані більш темною облямівкою, з помітною концентричністю, з великою кількістю добре помітних чорних крапок — </a:t>
            </a:r>
            <a:r>
              <a:rPr lang="uk-UA" b="0" i="0" dirty="0" err="1">
                <a:solidFill>
                  <a:srgbClr val="212121"/>
                </a:solidFill>
                <a:effectLst/>
                <a:latin typeface="Noto Sans Display"/>
              </a:rPr>
              <a:t>пікнід</a:t>
            </a:r>
            <a:r>
              <a:rPr lang="uk-UA" b="0" i="0" dirty="0">
                <a:solidFill>
                  <a:srgbClr val="212121"/>
                </a:solidFill>
                <a:effectLst/>
                <a:latin typeface="Noto Sans Display"/>
              </a:rPr>
              <a:t>, що розміщуються концентричними колами. </a:t>
            </a:r>
            <a:r>
              <a:rPr lang="uk-UA" b="0" i="1" dirty="0">
                <a:solidFill>
                  <a:srgbClr val="212121"/>
                </a:solidFill>
                <a:effectLst/>
                <a:latin typeface="Noto Sans Display"/>
              </a:rPr>
              <a:t>Часто уражені тканини випадають, залишаються лише бурі облямівки плям. </a:t>
            </a:r>
            <a:endParaRPr lang="uk-UA" b="0" i="0" dirty="0">
              <a:solidFill>
                <a:srgbClr val="212121"/>
              </a:solidFill>
              <a:effectLst/>
              <a:latin typeface="Noto Sans Display"/>
            </a:endParaRPr>
          </a:p>
          <a:p>
            <a:pPr algn="just"/>
            <a:r>
              <a:rPr lang="uk-UA" b="0" i="0" dirty="0">
                <a:solidFill>
                  <a:srgbClr val="212121"/>
                </a:solidFill>
                <a:effectLst/>
                <a:latin typeface="Noto Sans Display"/>
              </a:rPr>
              <a:t>На уражених стеблах з’являються </a:t>
            </a:r>
            <a:r>
              <a:rPr lang="uk-UA" b="0" i="1" dirty="0">
                <a:solidFill>
                  <a:srgbClr val="212121"/>
                </a:solidFill>
                <a:effectLst/>
                <a:latin typeface="Noto Sans Display"/>
              </a:rPr>
              <a:t>продовгуваті ділянки сіруватого кольору</a:t>
            </a:r>
            <a:r>
              <a:rPr lang="uk-UA" b="0" i="0" dirty="0">
                <a:solidFill>
                  <a:srgbClr val="212121"/>
                </a:solidFill>
                <a:effectLst/>
                <a:latin typeface="Noto Sans Display"/>
              </a:rPr>
              <a:t> з розсіяними, спочатку заглибленими, а потім виступаючими </a:t>
            </a:r>
            <a:r>
              <a:rPr lang="uk-UA" b="0" i="0" dirty="0" err="1">
                <a:solidFill>
                  <a:srgbClr val="212121"/>
                </a:solidFill>
                <a:effectLst/>
                <a:latin typeface="Noto Sans Display"/>
              </a:rPr>
              <a:t>пікнідами</a:t>
            </a:r>
            <a:r>
              <a:rPr lang="uk-UA" b="0" i="0" dirty="0">
                <a:solidFill>
                  <a:srgbClr val="212121"/>
                </a:solidFill>
                <a:effectLst/>
                <a:latin typeface="Noto Sans Display"/>
              </a:rPr>
              <a:t>. Інколи покривні тканини молодих стебел </a:t>
            </a:r>
            <a:r>
              <a:rPr lang="uk-UA" b="0" i="0" dirty="0" err="1">
                <a:solidFill>
                  <a:srgbClr val="212121"/>
                </a:solidFill>
                <a:effectLst/>
                <a:latin typeface="Noto Sans Display"/>
              </a:rPr>
              <a:t>руйнуються</a:t>
            </a:r>
            <a:r>
              <a:rPr lang="uk-UA" b="0" i="0" dirty="0">
                <a:solidFill>
                  <a:srgbClr val="212121"/>
                </a:solidFill>
                <a:effectLst/>
                <a:latin typeface="Noto Sans Display"/>
              </a:rPr>
              <a:t> і розщеплюються на поздовжні смуги. На більш здерев’янілих стеблах плями чорні, витягнуті в довжину, з масою </a:t>
            </a:r>
            <a:r>
              <a:rPr lang="uk-UA" b="0" i="0" dirty="0" err="1">
                <a:solidFill>
                  <a:srgbClr val="212121"/>
                </a:solidFill>
                <a:effectLst/>
                <a:latin typeface="Noto Sans Display"/>
              </a:rPr>
              <a:t>пікнід</a:t>
            </a:r>
            <a:r>
              <a:rPr lang="uk-UA" b="0" i="0" dirty="0">
                <a:solidFill>
                  <a:srgbClr val="212121"/>
                </a:solidFill>
                <a:effectLst/>
                <a:latin typeface="Noto Sans Display"/>
              </a:rPr>
              <a:t>. </a:t>
            </a:r>
            <a:r>
              <a:rPr lang="uk-UA" b="1" i="0" dirty="0">
                <a:solidFill>
                  <a:srgbClr val="212121"/>
                </a:solidFill>
                <a:effectLst/>
                <a:latin typeface="Noto Sans Display"/>
              </a:rPr>
              <a:t>Особливо багато </a:t>
            </a:r>
            <a:r>
              <a:rPr lang="uk-UA" b="1" i="0" dirty="0" err="1">
                <a:solidFill>
                  <a:srgbClr val="212121"/>
                </a:solidFill>
                <a:effectLst/>
                <a:latin typeface="Noto Sans Display"/>
              </a:rPr>
              <a:t>їх</a:t>
            </a:r>
            <a:r>
              <a:rPr lang="uk-UA" b="1" i="0" dirty="0">
                <a:solidFill>
                  <a:srgbClr val="212121"/>
                </a:solidFill>
                <a:effectLst/>
                <a:latin typeface="Noto Sans Display"/>
              </a:rPr>
              <a:t> у місцях прикріплення до стебел бічних пагонів та листя. </a:t>
            </a:r>
            <a:endParaRPr lang="uk-UA" b="0" i="0" dirty="0">
              <a:solidFill>
                <a:srgbClr val="212121"/>
              </a:solidFill>
              <a:effectLst/>
              <a:latin typeface="Noto Sans Display"/>
            </a:endParaRPr>
          </a:p>
          <a:p>
            <a:pPr algn="just"/>
            <a:r>
              <a:rPr lang="uk-UA" b="0" i="1" dirty="0">
                <a:solidFill>
                  <a:srgbClr val="212121"/>
                </a:solidFill>
                <a:effectLst/>
                <a:latin typeface="Noto Sans Display"/>
              </a:rPr>
              <a:t>В уражених бобах, як правило, насіння або не утворюється зовсім, або ж трухне чи загниває. </a:t>
            </a:r>
            <a:endParaRPr lang="uk-UA" b="0" i="0" dirty="0">
              <a:solidFill>
                <a:srgbClr val="212121"/>
              </a:solidFill>
              <a:effectLst/>
              <a:latin typeface="Noto Sans Display"/>
            </a:endParaRPr>
          </a:p>
          <a:p>
            <a:pPr algn="just"/>
            <a:r>
              <a:rPr lang="uk-UA" b="0" i="0" dirty="0">
                <a:solidFill>
                  <a:srgbClr val="212121"/>
                </a:solidFill>
                <a:effectLst/>
                <a:latin typeface="Noto Sans Display"/>
              </a:rPr>
              <a:t>Інфікування рослин аскохітозом може відбуватися як навесні, під час проростання ураженого насіння, так і протягом </a:t>
            </a:r>
            <a:r>
              <a:rPr lang="uk-UA" b="0" i="0" dirty="0" err="1">
                <a:solidFill>
                  <a:srgbClr val="212121"/>
                </a:solidFill>
                <a:effectLst/>
                <a:latin typeface="Noto Sans Display"/>
              </a:rPr>
              <a:t>вегетаціі</a:t>
            </a:r>
            <a:r>
              <a:rPr lang="uk-UA" b="0" i="0" dirty="0">
                <a:solidFill>
                  <a:srgbClr val="212121"/>
                </a:solidFill>
                <a:effectLst/>
                <a:latin typeface="Noto Sans Display"/>
              </a:rPr>
              <a:t>̈. Упродовж </a:t>
            </a:r>
            <a:r>
              <a:rPr lang="uk-UA" b="0" i="0" dirty="0" err="1">
                <a:solidFill>
                  <a:srgbClr val="212121"/>
                </a:solidFill>
                <a:effectLst/>
                <a:latin typeface="Noto Sans Display"/>
              </a:rPr>
              <a:t>вегетаціі</a:t>
            </a:r>
            <a:r>
              <a:rPr lang="uk-UA" b="0" i="0" dirty="0">
                <a:solidFill>
                  <a:srgbClr val="212121"/>
                </a:solidFill>
                <a:effectLst/>
                <a:latin typeface="Noto Sans Display"/>
              </a:rPr>
              <a:t>̈ рослини уражуються пікноспорами, що формуються в </a:t>
            </a:r>
            <a:r>
              <a:rPr lang="uk-UA" b="0" i="0" dirty="0" err="1">
                <a:solidFill>
                  <a:srgbClr val="212121"/>
                </a:solidFill>
                <a:effectLst/>
                <a:latin typeface="Noto Sans Display"/>
              </a:rPr>
              <a:t>пікнідах</a:t>
            </a:r>
            <a:r>
              <a:rPr lang="uk-UA" b="0" i="0" dirty="0">
                <a:solidFill>
                  <a:srgbClr val="212121"/>
                </a:solidFill>
                <a:effectLst/>
                <a:latin typeface="Noto Sans Display"/>
              </a:rPr>
              <a:t> та розносяться вітром і дощем. Оптимальними умовами для проростання пікноспор є температура +20–25 °С та наявність </a:t>
            </a:r>
            <a:r>
              <a:rPr lang="uk-UA" b="0" i="0" dirty="0" err="1">
                <a:solidFill>
                  <a:srgbClr val="212121"/>
                </a:solidFill>
                <a:effectLst/>
                <a:latin typeface="Noto Sans Display"/>
              </a:rPr>
              <a:t>крапельноі</a:t>
            </a:r>
            <a:r>
              <a:rPr lang="uk-UA" b="0" i="0" dirty="0">
                <a:solidFill>
                  <a:srgbClr val="212121"/>
                </a:solidFill>
                <a:effectLst/>
                <a:latin typeface="Noto Sans Display"/>
              </a:rPr>
              <a:t>̈ вологи. </a:t>
            </a:r>
          </a:p>
          <a:p>
            <a:pPr algn="just"/>
            <a:r>
              <a:rPr lang="uk-UA" b="0" i="0" dirty="0">
                <a:solidFill>
                  <a:srgbClr val="212121"/>
                </a:solidFill>
                <a:effectLst/>
                <a:latin typeface="Noto Sans Display"/>
              </a:rPr>
              <a:t>Зберігається патоген у рослинних рештках і насінні у вигляді грибниці й </a:t>
            </a:r>
            <a:r>
              <a:rPr lang="uk-UA" b="0" i="0" dirty="0" err="1">
                <a:solidFill>
                  <a:srgbClr val="212121"/>
                </a:solidFill>
                <a:effectLst/>
                <a:latin typeface="Noto Sans Display"/>
              </a:rPr>
              <a:t>пікнід</a:t>
            </a:r>
            <a:r>
              <a:rPr lang="uk-UA" b="0" i="0" dirty="0">
                <a:solidFill>
                  <a:srgbClr val="212121"/>
                </a:solidFill>
                <a:effectLst/>
                <a:latin typeface="Noto Sans Display"/>
              </a:rPr>
              <a:t> з пікноспорами. </a:t>
            </a:r>
          </a:p>
          <a:p>
            <a:pPr algn="just"/>
            <a:r>
              <a:rPr lang="uk-UA" b="0" i="0" dirty="0" err="1">
                <a:solidFill>
                  <a:srgbClr val="212121"/>
                </a:solidFill>
                <a:effectLst/>
                <a:latin typeface="Noto Sans Display"/>
              </a:rPr>
              <a:t>Шкодочинність</a:t>
            </a:r>
            <a:r>
              <a:rPr lang="uk-UA" b="0" i="0" dirty="0">
                <a:solidFill>
                  <a:srgbClr val="212121"/>
                </a:solidFill>
                <a:effectLst/>
                <a:latin typeface="Noto Sans Display"/>
              </a:rPr>
              <a:t> полягає у зниженні схожості насіння до 40 %, зрідженні посівів, затримці розвитку рослин. </a:t>
            </a:r>
            <a:r>
              <a:rPr lang="uk-UA" b="1" i="0" dirty="0">
                <a:solidFill>
                  <a:srgbClr val="212121"/>
                </a:solidFill>
                <a:effectLst/>
                <a:latin typeface="Noto Sans Display"/>
              </a:rPr>
              <a:t>Недобір урожаю може сягати 10–20 %.</a:t>
            </a:r>
            <a:endParaRPr lang="uk-UA" b="0" i="0" dirty="0">
              <a:solidFill>
                <a:srgbClr val="212121"/>
              </a:solidFill>
              <a:effectLst/>
              <a:latin typeface="Noto Sans Display"/>
            </a:endParaRPr>
          </a:p>
        </p:txBody>
      </p:sp>
    </p:spTree>
    <p:extLst>
      <p:ext uri="{BB962C8B-B14F-4D97-AF65-F5344CB8AC3E}">
        <p14:creationId xmlns:p14="http://schemas.microsoft.com/office/powerpoint/2010/main" val="2628153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Соя">
            <a:extLst>
              <a:ext uri="{FF2B5EF4-FFF2-40B4-BE49-F238E27FC236}">
                <a16:creationId xmlns:a16="http://schemas.microsoft.com/office/drawing/2014/main" id="{48E013AE-BDF5-6BD0-C985-7A1E6C0729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096750" cy="6843165"/>
          </a:xfrm>
          <a:prstGeom prst="rect">
            <a:avLst/>
          </a:prstGeom>
          <a:noFill/>
          <a:effectLst>
            <a:glow rad="127000">
              <a:schemeClr val="accent1">
                <a:alpha val="16000"/>
              </a:schemeClr>
            </a:glow>
            <a:outerShdw blurRad="50800" dist="50800" dir="5400000" algn="ctr" rotWithShape="0">
              <a:srgbClr val="000000">
                <a:alpha val="46000"/>
              </a:srgbClr>
            </a:outerShdw>
            <a:reflection stA="61000" endPos="65000" dist="50800" dir="5400000" sy="-100000" algn="bl" rotWithShape="0"/>
          </a:effectLst>
          <a:extLst>
            <a:ext uri="{909E8E84-426E-40DD-AFC4-6F175D3DCCD1}">
              <a14:hiddenFill xmlns:a14="http://schemas.microsoft.com/office/drawing/2010/main">
                <a:solidFill>
                  <a:srgbClr val="FFFFFF"/>
                </a:solidFill>
              </a14:hiddenFill>
            </a:ext>
          </a:extLst>
        </p:spPr>
      </p:pic>
      <p:sp>
        <p:nvSpPr>
          <p:cNvPr id="3" name="Місце для вмісту 2">
            <a:extLst>
              <a:ext uri="{FF2B5EF4-FFF2-40B4-BE49-F238E27FC236}">
                <a16:creationId xmlns:a16="http://schemas.microsoft.com/office/drawing/2014/main" id="{D4F28D87-CBFF-EFDE-B46A-F1CC33EDB5B2}"/>
              </a:ext>
            </a:extLst>
          </p:cNvPr>
          <p:cNvSpPr>
            <a:spLocks noGrp="1"/>
          </p:cNvSpPr>
          <p:nvPr>
            <p:ph idx="1"/>
          </p:nvPr>
        </p:nvSpPr>
        <p:spPr>
          <a:xfrm>
            <a:off x="838200" y="346508"/>
            <a:ext cx="10515600" cy="6237171"/>
          </a:xfrm>
        </p:spPr>
        <p:txBody>
          <a:bodyPr>
            <a:normAutofit fontScale="70000" lnSpcReduction="20000"/>
          </a:bodyPr>
          <a:lstStyle/>
          <a:p>
            <a:pPr algn="ctr"/>
            <a:r>
              <a:rPr lang="uk-UA" sz="3600" b="1" i="0" dirty="0">
                <a:solidFill>
                  <a:srgbClr val="212121"/>
                </a:solidFill>
                <a:effectLst/>
                <a:latin typeface="Noto Sans Display"/>
              </a:rPr>
              <a:t>Церкоспороз</a:t>
            </a:r>
            <a:endParaRPr lang="uk-UA" sz="3600" b="0" i="0" dirty="0">
              <a:solidFill>
                <a:srgbClr val="212121"/>
              </a:solidFill>
              <a:effectLst/>
              <a:latin typeface="Noto Sans Display"/>
            </a:endParaRPr>
          </a:p>
          <a:p>
            <a:pPr algn="just"/>
            <a:r>
              <a:rPr lang="uk-UA" b="0" i="1" dirty="0">
                <a:solidFill>
                  <a:srgbClr val="212121"/>
                </a:solidFill>
                <a:effectLst/>
                <a:latin typeface="Noto Sans Display"/>
              </a:rPr>
              <a:t>Збудник — </a:t>
            </a:r>
            <a:r>
              <a:rPr lang="uk-UA" b="0" i="1" dirty="0" err="1">
                <a:solidFill>
                  <a:srgbClr val="212121"/>
                </a:solidFill>
                <a:effectLst/>
                <a:latin typeface="Noto Sans Display"/>
              </a:rPr>
              <a:t>мітоспоровии</a:t>
            </a:r>
            <a:r>
              <a:rPr lang="uk-UA" b="0" i="1" dirty="0">
                <a:solidFill>
                  <a:srgbClr val="212121"/>
                </a:solidFill>
                <a:effectLst/>
                <a:latin typeface="Noto Sans Display"/>
              </a:rPr>
              <a:t>̆ гриб </a:t>
            </a:r>
            <a:r>
              <a:rPr lang="en-GB" b="0" i="1" dirty="0" err="1">
                <a:solidFill>
                  <a:srgbClr val="212121"/>
                </a:solidFill>
                <a:effectLst/>
                <a:latin typeface="Noto Sans Display"/>
              </a:rPr>
              <a:t>Cercospora</a:t>
            </a:r>
            <a:r>
              <a:rPr lang="en-GB" b="0" i="1" dirty="0">
                <a:solidFill>
                  <a:srgbClr val="212121"/>
                </a:solidFill>
                <a:effectLst/>
                <a:latin typeface="Noto Sans Display"/>
              </a:rPr>
              <a:t> </a:t>
            </a:r>
            <a:r>
              <a:rPr lang="en-GB" b="0" i="1" dirty="0" err="1">
                <a:solidFill>
                  <a:srgbClr val="212121"/>
                </a:solidFill>
                <a:effectLst/>
                <a:latin typeface="Noto Sans Display"/>
              </a:rPr>
              <a:t>sojina</a:t>
            </a:r>
            <a:r>
              <a:rPr lang="en-GB" b="0" i="1" dirty="0">
                <a:solidFill>
                  <a:srgbClr val="212121"/>
                </a:solidFill>
                <a:effectLst/>
                <a:latin typeface="Noto Sans Display"/>
              </a:rPr>
              <a:t> Hara. </a:t>
            </a:r>
            <a:r>
              <a:rPr lang="uk-UA" b="0" i="1" dirty="0">
                <a:solidFill>
                  <a:srgbClr val="212121"/>
                </a:solidFill>
                <a:effectLst/>
                <a:latin typeface="Noto Sans Display"/>
              </a:rPr>
              <a:t>Церкоспороз </a:t>
            </a:r>
            <a:r>
              <a:rPr lang="uk-UA" b="0" i="1" dirty="0" err="1">
                <a:solidFill>
                  <a:srgbClr val="212121"/>
                </a:solidFill>
                <a:effectLst/>
                <a:latin typeface="Noto Sans Display"/>
              </a:rPr>
              <a:t>розповсюджении</a:t>
            </a:r>
            <a:r>
              <a:rPr lang="uk-UA" b="0" i="1" dirty="0">
                <a:solidFill>
                  <a:srgbClr val="212121"/>
                </a:solidFill>
                <a:effectLst/>
                <a:latin typeface="Noto Sans Display"/>
              </a:rPr>
              <a:t>̆ по </a:t>
            </a:r>
            <a:r>
              <a:rPr lang="uk-UA" b="0" i="1" dirty="0" err="1">
                <a:solidFill>
                  <a:srgbClr val="212121"/>
                </a:solidFill>
                <a:effectLst/>
                <a:latin typeface="Noto Sans Display"/>
              </a:rPr>
              <a:t>всіи</a:t>
            </a:r>
            <a:r>
              <a:rPr lang="uk-UA" b="0" i="1" dirty="0">
                <a:solidFill>
                  <a:srgbClr val="212121"/>
                </a:solidFill>
                <a:effectLst/>
                <a:latin typeface="Noto Sans Display"/>
              </a:rPr>
              <a:t>̆ </a:t>
            </a:r>
            <a:r>
              <a:rPr lang="uk-UA" b="0" i="1" dirty="0" err="1">
                <a:solidFill>
                  <a:srgbClr val="212121"/>
                </a:solidFill>
                <a:effectLst/>
                <a:latin typeface="Noto Sans Display"/>
              </a:rPr>
              <a:t>територіі</a:t>
            </a:r>
            <a:r>
              <a:rPr lang="uk-UA" b="0" i="1" dirty="0">
                <a:solidFill>
                  <a:srgbClr val="212121"/>
                </a:solidFill>
                <a:effectLst/>
                <a:latin typeface="Noto Sans Display"/>
              </a:rPr>
              <a:t>̈ </a:t>
            </a:r>
            <a:r>
              <a:rPr lang="uk-UA" b="0" i="1" dirty="0" err="1">
                <a:solidFill>
                  <a:srgbClr val="212121"/>
                </a:solidFill>
                <a:effectLst/>
                <a:latin typeface="Noto Sans Display"/>
              </a:rPr>
              <a:t>України</a:t>
            </a:r>
            <a:r>
              <a:rPr lang="uk-UA" b="0" i="1" dirty="0">
                <a:solidFill>
                  <a:srgbClr val="212121"/>
                </a:solidFill>
                <a:effectLst/>
                <a:latin typeface="Noto Sans Display"/>
              </a:rPr>
              <a:t>, але </a:t>
            </a:r>
            <a:r>
              <a:rPr lang="uk-UA" b="0" i="1" dirty="0" err="1">
                <a:solidFill>
                  <a:srgbClr val="212121"/>
                </a:solidFill>
                <a:effectLst/>
                <a:latin typeface="Noto Sans Display"/>
              </a:rPr>
              <a:t>найчастіше</a:t>
            </a:r>
            <a:r>
              <a:rPr lang="uk-UA" b="0" i="1" dirty="0">
                <a:solidFill>
                  <a:srgbClr val="212121"/>
                </a:solidFill>
                <a:effectLst/>
                <a:latin typeface="Noto Sans Display"/>
              </a:rPr>
              <a:t> діагностується в Лісостепу та Степу. </a:t>
            </a:r>
            <a:endParaRPr lang="uk-UA" b="0" i="0" dirty="0">
              <a:solidFill>
                <a:srgbClr val="212121"/>
              </a:solidFill>
              <a:effectLst/>
              <a:latin typeface="Noto Sans Display"/>
            </a:endParaRPr>
          </a:p>
          <a:p>
            <a:pPr algn="just"/>
            <a:r>
              <a:rPr lang="uk-UA" b="1" i="0" dirty="0">
                <a:solidFill>
                  <a:srgbClr val="212121"/>
                </a:solidFill>
                <a:effectLst/>
                <a:latin typeface="Noto Sans Display"/>
              </a:rPr>
              <a:t>Коли збудник хвороби потрапляє на сою, він спричиняє невеликі ураження листя.</a:t>
            </a:r>
            <a:r>
              <a:rPr lang="uk-UA" b="0" i="0" dirty="0">
                <a:solidFill>
                  <a:srgbClr val="212121"/>
                </a:solidFill>
                <a:effectLst/>
                <a:latin typeface="Noto Sans Display"/>
              </a:rPr>
              <a:t> Ці ураження, які знаходяться здебільшого на верхніх частинах листків, мають неправильну окружність та відтінок від сіруватого, червоно-коричневого до фіолетового кольору. Хвороба може призвести до відшарування тканини листка. </a:t>
            </a:r>
          </a:p>
          <a:p>
            <a:pPr algn="just"/>
            <a:r>
              <a:rPr lang="uk-UA" b="0" i="0" dirty="0">
                <a:solidFill>
                  <a:srgbClr val="212121"/>
                </a:solidFill>
                <a:effectLst/>
                <a:latin typeface="Noto Sans Display"/>
              </a:rPr>
              <a:t>Церкоспороз може утворюватися на стручках і стеблах високочутливих сортів. Якщо на стручок потрапить патоген, то ураження насіння може мати </a:t>
            </a:r>
            <a:r>
              <a:rPr lang="uk-UA" b="0" i="0" dirty="0" err="1">
                <a:solidFill>
                  <a:srgbClr val="212121"/>
                </a:solidFill>
                <a:effectLst/>
                <a:latin typeface="Noto Sans Display"/>
              </a:rPr>
              <a:t>безсимптомнии</a:t>
            </a:r>
            <a:r>
              <a:rPr lang="uk-UA" b="0" i="0" dirty="0">
                <a:solidFill>
                  <a:srgbClr val="212121"/>
                </a:solidFill>
                <a:effectLst/>
                <a:latin typeface="Noto Sans Display"/>
              </a:rPr>
              <a:t>̆ характер або проявлятися у вигляді сірих плям та </a:t>
            </a:r>
            <a:r>
              <a:rPr lang="uk-UA" b="0" i="0" dirty="0" err="1">
                <a:solidFill>
                  <a:srgbClr val="212121"/>
                </a:solidFill>
                <a:effectLst/>
                <a:latin typeface="Noto Sans Display"/>
              </a:rPr>
              <a:t>потрісканоі</a:t>
            </a:r>
            <a:r>
              <a:rPr lang="uk-UA" b="0" i="0" dirty="0">
                <a:solidFill>
                  <a:srgbClr val="212121"/>
                </a:solidFill>
                <a:effectLst/>
                <a:latin typeface="Noto Sans Display"/>
              </a:rPr>
              <a:t>̈ оболонки. </a:t>
            </a:r>
          </a:p>
          <a:p>
            <a:pPr algn="just"/>
            <a:r>
              <a:rPr lang="uk-UA" b="0" i="1" dirty="0">
                <a:solidFill>
                  <a:srgbClr val="212121"/>
                </a:solidFill>
                <a:effectLst/>
                <a:latin typeface="Noto Sans Display"/>
              </a:rPr>
              <a:t>Гриб може зберігатися на рослинних залишках до двох років. </a:t>
            </a:r>
            <a:endParaRPr lang="uk-UA" b="0" i="0" dirty="0">
              <a:solidFill>
                <a:srgbClr val="212121"/>
              </a:solidFill>
              <a:effectLst/>
              <a:latin typeface="Noto Sans Display"/>
            </a:endParaRPr>
          </a:p>
          <a:p>
            <a:pPr algn="just"/>
            <a:r>
              <a:rPr lang="uk-UA" b="0" i="0" dirty="0">
                <a:solidFill>
                  <a:srgbClr val="212121"/>
                </a:solidFill>
                <a:effectLst/>
                <a:latin typeface="Noto Sans Display"/>
              </a:rPr>
              <a:t>Сприятливими умовами для зараження є тепла й волога погода — +25–30 °</a:t>
            </a:r>
            <a:r>
              <a:rPr lang="en-GB" b="0" i="0" dirty="0">
                <a:solidFill>
                  <a:srgbClr val="212121"/>
                </a:solidFill>
                <a:effectLst/>
                <a:latin typeface="Noto Sans Display"/>
              </a:rPr>
              <a:t>C </a:t>
            </a:r>
            <a:r>
              <a:rPr lang="uk-UA" b="0" i="0" dirty="0">
                <a:solidFill>
                  <a:srgbClr val="212121"/>
                </a:solidFill>
                <a:effectLst/>
                <a:latin typeface="Noto Sans Display"/>
              </a:rPr>
              <a:t>та вологість повітря понад 90 %. </a:t>
            </a:r>
          </a:p>
          <a:p>
            <a:pPr algn="just"/>
            <a:r>
              <a:rPr lang="uk-UA" b="0" i="0" dirty="0">
                <a:solidFill>
                  <a:srgbClr val="212121"/>
                </a:solidFill>
                <a:effectLst/>
                <a:latin typeface="Noto Sans Display"/>
              </a:rPr>
              <a:t>Часті опади протягом тривалого періоду сприяють розвитку хвороби. </a:t>
            </a:r>
          </a:p>
          <a:p>
            <a:pPr algn="just"/>
            <a:r>
              <a:rPr lang="uk-UA" b="0" i="0" dirty="0">
                <a:solidFill>
                  <a:srgbClr val="212121"/>
                </a:solidFill>
                <a:effectLst/>
                <a:latin typeface="Noto Sans Display"/>
              </a:rPr>
              <a:t>Відомо, що гриб зимує в зараженому насінні та рослинних за- лишках. </a:t>
            </a:r>
            <a:r>
              <a:rPr lang="uk-UA" b="1" i="0" dirty="0">
                <a:solidFill>
                  <a:srgbClr val="212121"/>
                </a:solidFill>
                <a:effectLst/>
                <a:latin typeface="Noto Sans Display"/>
              </a:rPr>
              <a:t>Навесні на грибниці утворюються нові </a:t>
            </a:r>
            <a:r>
              <a:rPr lang="uk-UA" b="1" i="0" dirty="0" err="1">
                <a:solidFill>
                  <a:srgbClr val="212121"/>
                </a:solidFill>
                <a:effectLst/>
                <a:latin typeface="Noto Sans Display"/>
              </a:rPr>
              <a:t>конідіі</a:t>
            </a:r>
            <a:r>
              <a:rPr lang="uk-UA" b="1" i="0" dirty="0">
                <a:solidFill>
                  <a:srgbClr val="212121"/>
                </a:solidFill>
                <a:effectLst/>
                <a:latin typeface="Noto Sans Display"/>
              </a:rPr>
              <a:t>̈</a:t>
            </a:r>
            <a:r>
              <a:rPr lang="uk-UA" b="0" i="0" dirty="0">
                <a:solidFill>
                  <a:srgbClr val="212121"/>
                </a:solidFill>
                <a:effectLst/>
                <a:latin typeface="Noto Sans Display"/>
              </a:rPr>
              <a:t>. </a:t>
            </a:r>
          </a:p>
          <a:p>
            <a:pPr algn="just"/>
            <a:r>
              <a:rPr lang="uk-UA" b="0" i="0" dirty="0">
                <a:solidFill>
                  <a:srgbClr val="212121"/>
                </a:solidFill>
                <a:effectLst/>
                <a:latin typeface="Noto Sans Display"/>
              </a:rPr>
              <a:t>Ураження сходів цією хворобою може сягати 52–97 %. Встановлено, що молоді рослини при ураженні патогеном не гинуть, а продовжують розвиватися, однак </a:t>
            </a:r>
            <a:r>
              <a:rPr lang="uk-UA" b="0" i="0" dirty="0" err="1">
                <a:solidFill>
                  <a:srgbClr val="212121"/>
                </a:solidFill>
                <a:effectLst/>
                <a:latin typeface="Noto Sans Display"/>
              </a:rPr>
              <a:t>урожайність</a:t>
            </a:r>
            <a:r>
              <a:rPr lang="uk-UA" b="0" i="0" dirty="0">
                <a:solidFill>
                  <a:srgbClr val="212121"/>
                </a:solidFill>
                <a:effectLst/>
                <a:latin typeface="Noto Sans Display"/>
              </a:rPr>
              <a:t> культури при цьому знижується в два-три рази, вміст жиру — на 2–7 %, </a:t>
            </a:r>
            <a:r>
              <a:rPr lang="uk-UA" b="0" i="0" dirty="0" err="1">
                <a:solidFill>
                  <a:srgbClr val="212121"/>
                </a:solidFill>
                <a:effectLst/>
                <a:latin typeface="Noto Sans Display"/>
              </a:rPr>
              <a:t>протеїну</a:t>
            </a:r>
            <a:r>
              <a:rPr lang="uk-UA" b="0" i="0" dirty="0">
                <a:solidFill>
                  <a:srgbClr val="212121"/>
                </a:solidFill>
                <a:effectLst/>
                <a:latin typeface="Noto Sans Display"/>
              </a:rPr>
              <a:t> — на 4–5 %. Також зменшується </a:t>
            </a:r>
            <a:r>
              <a:rPr lang="uk-UA" b="0" i="0" dirty="0" err="1">
                <a:solidFill>
                  <a:srgbClr val="212121"/>
                </a:solidFill>
                <a:effectLst/>
                <a:latin typeface="Noto Sans Display"/>
              </a:rPr>
              <a:t>асиміляційна</a:t>
            </a:r>
            <a:r>
              <a:rPr lang="uk-UA" b="0" i="0" dirty="0">
                <a:solidFill>
                  <a:srgbClr val="212121"/>
                </a:solidFill>
                <a:effectLst/>
                <a:latin typeface="Noto Sans Display"/>
              </a:rPr>
              <a:t> поверхня листя. </a:t>
            </a:r>
          </a:p>
        </p:txBody>
      </p:sp>
    </p:spTree>
    <p:extLst>
      <p:ext uri="{BB962C8B-B14F-4D97-AF65-F5344CB8AC3E}">
        <p14:creationId xmlns:p14="http://schemas.microsoft.com/office/powerpoint/2010/main" val="342119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E718BC5-C941-9B3A-6DFF-3E9FBD48B521}"/>
              </a:ext>
            </a:extLst>
          </p:cNvPr>
          <p:cNvSpPr>
            <a:spLocks noGrp="1"/>
          </p:cNvSpPr>
          <p:nvPr>
            <p:ph idx="1"/>
          </p:nvPr>
        </p:nvSpPr>
        <p:spPr>
          <a:xfrm>
            <a:off x="838200" y="279132"/>
            <a:ext cx="10515600" cy="6578867"/>
          </a:xfrm>
        </p:spPr>
        <p:txBody>
          <a:bodyPr>
            <a:normAutofit fontScale="62500" lnSpcReduction="20000"/>
          </a:bodyPr>
          <a:lstStyle/>
          <a:p>
            <a:pPr algn="just"/>
            <a:r>
              <a:rPr lang="uk-UA" b="0" i="0" dirty="0">
                <a:solidFill>
                  <a:srgbClr val="212121"/>
                </a:solidFill>
                <a:effectLst/>
                <a:latin typeface="Noto Sans Display"/>
              </a:rPr>
              <a:t>Прогноз розвитку захворювань, </a:t>
            </a:r>
            <a:r>
              <a:rPr lang="uk-UA" b="0" i="0" dirty="0" err="1">
                <a:solidFill>
                  <a:srgbClr val="212121"/>
                </a:solidFill>
                <a:effectLst/>
                <a:latin typeface="Noto Sans Display"/>
              </a:rPr>
              <a:t>їх</a:t>
            </a:r>
            <a:r>
              <a:rPr lang="uk-UA" b="0" i="0" dirty="0">
                <a:solidFill>
                  <a:srgbClr val="212121"/>
                </a:solidFill>
                <a:effectLst/>
                <a:latin typeface="Noto Sans Display"/>
              </a:rPr>
              <a:t> вчасне та правильне діагностування в сукупності з ефективним фунгіцидним захистом можуть значно підвищити рівень </a:t>
            </a:r>
            <a:r>
              <a:rPr lang="uk-UA" b="0" i="0" dirty="0" err="1">
                <a:solidFill>
                  <a:srgbClr val="212121"/>
                </a:solidFill>
                <a:effectLst/>
                <a:latin typeface="Noto Sans Display"/>
              </a:rPr>
              <a:t>кінцевоі</a:t>
            </a:r>
            <a:r>
              <a:rPr lang="uk-UA" b="0" i="0" dirty="0">
                <a:solidFill>
                  <a:srgbClr val="212121"/>
                </a:solidFill>
                <a:effectLst/>
                <a:latin typeface="Noto Sans Display"/>
              </a:rPr>
              <a:t>̈ </a:t>
            </a:r>
            <a:r>
              <a:rPr lang="uk-UA" b="0" i="0" dirty="0" err="1">
                <a:solidFill>
                  <a:srgbClr val="212121"/>
                </a:solidFill>
                <a:effectLst/>
                <a:latin typeface="Noto Sans Display"/>
              </a:rPr>
              <a:t>врожайності</a:t>
            </a:r>
            <a:r>
              <a:rPr lang="uk-UA" b="0" i="0" dirty="0">
                <a:solidFill>
                  <a:srgbClr val="212121"/>
                </a:solidFill>
                <a:effectLst/>
                <a:latin typeface="Noto Sans Display"/>
              </a:rPr>
              <a:t> сільгоспкультур, і соя не є виключенням. Для більшості </a:t>
            </a:r>
            <a:r>
              <a:rPr lang="uk-UA" b="0" i="0" dirty="0" err="1">
                <a:solidFill>
                  <a:srgbClr val="212121"/>
                </a:solidFill>
                <a:effectLst/>
                <a:latin typeface="Noto Sans Display"/>
              </a:rPr>
              <a:t>аграріїв</a:t>
            </a:r>
            <a:r>
              <a:rPr lang="uk-UA" b="0" i="0" dirty="0">
                <a:solidFill>
                  <a:srgbClr val="212121"/>
                </a:solidFill>
                <a:effectLst/>
                <a:latin typeface="Noto Sans Display"/>
              </a:rPr>
              <a:t> труднощі виникають саме на етапі діагностики та визначення проблеми на полі. </a:t>
            </a:r>
            <a:r>
              <a:rPr lang="uk-UA" b="1" i="0" dirty="0">
                <a:solidFill>
                  <a:srgbClr val="212121"/>
                </a:solidFill>
                <a:effectLst/>
                <a:latin typeface="Noto Sans Display"/>
              </a:rPr>
              <a:t>Дуже часто виявлені плями та </a:t>
            </a:r>
            <a:r>
              <a:rPr lang="uk-UA" b="1" i="0" dirty="0" err="1">
                <a:solidFill>
                  <a:srgbClr val="212121"/>
                </a:solidFill>
                <a:effectLst/>
                <a:latin typeface="Noto Sans Display"/>
              </a:rPr>
              <a:t>некрози</a:t>
            </a:r>
            <a:r>
              <a:rPr lang="uk-UA" b="1" i="0" dirty="0">
                <a:solidFill>
                  <a:srgbClr val="212121"/>
                </a:solidFill>
                <a:effectLst/>
                <a:latin typeface="Noto Sans Display"/>
              </a:rPr>
              <a:t> помилково діагностуються як бактеріози.</a:t>
            </a:r>
            <a:endParaRPr lang="uk-UA" b="0" i="0" dirty="0">
              <a:solidFill>
                <a:srgbClr val="212121"/>
              </a:solidFill>
              <a:effectLst/>
              <a:latin typeface="Noto Sans Display"/>
            </a:endParaRPr>
          </a:p>
          <a:p>
            <a:pPr algn="just"/>
            <a:r>
              <a:rPr lang="uk-UA" b="0" i="0" dirty="0">
                <a:solidFill>
                  <a:srgbClr val="212121"/>
                </a:solidFill>
                <a:effectLst/>
                <a:latin typeface="Noto Sans Display"/>
              </a:rPr>
              <a:t>Проте в кінці сезону при аналізі отриманих показників </a:t>
            </a:r>
            <a:r>
              <a:rPr lang="uk-UA" b="0" i="0" dirty="0" err="1">
                <a:solidFill>
                  <a:srgbClr val="212121"/>
                </a:solidFill>
                <a:effectLst/>
                <a:latin typeface="Noto Sans Display"/>
              </a:rPr>
              <a:t>урожайності</a:t>
            </a:r>
            <a:r>
              <a:rPr lang="uk-UA" b="0" i="0" dirty="0">
                <a:solidFill>
                  <a:srgbClr val="212121"/>
                </a:solidFill>
                <a:effectLst/>
                <a:latin typeface="Noto Sans Display"/>
              </a:rPr>
              <a:t> та пошуку </a:t>
            </a:r>
            <a:r>
              <a:rPr lang="uk-UA" b="0" i="0" dirty="0" err="1">
                <a:solidFill>
                  <a:srgbClr val="212121"/>
                </a:solidFill>
                <a:effectLst/>
                <a:latin typeface="Noto Sans Display"/>
              </a:rPr>
              <a:t>тієі</a:t>
            </a:r>
            <a:r>
              <a:rPr lang="uk-UA" b="0" i="0" dirty="0">
                <a:solidFill>
                  <a:srgbClr val="212121"/>
                </a:solidFill>
                <a:effectLst/>
                <a:latin typeface="Noto Sans Display"/>
              </a:rPr>
              <a:t>̈ прогалини, через яку стався недобір урожаю, саме помилки в захисті від захворювань можуть відігравати ключову роль. Питання вартості та окупності проведення будь-яких агротехнічних заходів також ніхто не відміняв, особливо за частого дефіциту вологи, що ми мали останніми роками. З огляду на це до побудови схеми захисту </a:t>
            </a:r>
            <a:r>
              <a:rPr lang="uk-UA" b="0" i="0" dirty="0" err="1">
                <a:solidFill>
                  <a:srgbClr val="212121"/>
                </a:solidFill>
                <a:effectLst/>
                <a:latin typeface="Noto Sans Display"/>
              </a:rPr>
              <a:t>соі</a:t>
            </a:r>
            <a:r>
              <a:rPr lang="uk-UA" b="0" i="0" dirty="0">
                <a:solidFill>
                  <a:srgbClr val="212121"/>
                </a:solidFill>
                <a:effectLst/>
                <a:latin typeface="Noto Sans Display"/>
              </a:rPr>
              <a:t>̈ від захворювань потрібно підходити комплексно та водночас </a:t>
            </a:r>
            <a:r>
              <a:rPr lang="uk-UA" b="0" i="0" dirty="0" err="1">
                <a:solidFill>
                  <a:srgbClr val="212121"/>
                </a:solidFill>
                <a:effectLst/>
                <a:latin typeface="Noto Sans Display"/>
              </a:rPr>
              <a:t>диференційовано</a:t>
            </a:r>
            <a:r>
              <a:rPr lang="uk-UA" b="0" i="0" dirty="0">
                <a:solidFill>
                  <a:srgbClr val="212121"/>
                </a:solidFill>
                <a:effectLst/>
                <a:latin typeface="Noto Sans Display"/>
              </a:rPr>
              <a:t>, оскільки, незважаючи на всі проблеми, </a:t>
            </a:r>
            <a:r>
              <a:rPr lang="uk-UA" b="0" i="1" dirty="0">
                <a:solidFill>
                  <a:srgbClr val="212121"/>
                </a:solidFill>
                <a:effectLst/>
                <a:latin typeface="Noto Sans Display"/>
              </a:rPr>
              <a:t>ціни на </a:t>
            </a:r>
            <a:r>
              <a:rPr lang="uk-UA" b="0" i="1" dirty="0" err="1">
                <a:solidFill>
                  <a:srgbClr val="212121"/>
                </a:solidFill>
                <a:effectLst/>
                <a:latin typeface="Noto Sans Display"/>
              </a:rPr>
              <a:t>врожаи</a:t>
            </a:r>
            <a:r>
              <a:rPr lang="uk-UA" b="0" i="1" dirty="0">
                <a:solidFill>
                  <a:srgbClr val="212121"/>
                </a:solidFill>
                <a:effectLst/>
                <a:latin typeface="Noto Sans Display"/>
              </a:rPr>
              <a:t>̆ били всі рекорди, а отже, важливість ефективного захисту від </a:t>
            </a:r>
            <a:r>
              <a:rPr lang="uk-UA" b="0" i="1" dirty="0" err="1">
                <a:solidFill>
                  <a:srgbClr val="212121"/>
                </a:solidFill>
                <a:effectLst/>
                <a:latin typeface="Noto Sans Display"/>
              </a:rPr>
              <a:t>хвороб</a:t>
            </a:r>
            <a:r>
              <a:rPr lang="uk-UA" b="0" i="1" dirty="0">
                <a:solidFill>
                  <a:srgbClr val="212121"/>
                </a:solidFill>
                <a:effectLst/>
                <a:latin typeface="Noto Sans Display"/>
              </a:rPr>
              <a:t> тільки зростатиме. </a:t>
            </a:r>
            <a:endParaRPr lang="uk-UA" b="0" i="0" dirty="0">
              <a:solidFill>
                <a:srgbClr val="212121"/>
              </a:solidFill>
              <a:effectLst/>
              <a:latin typeface="Noto Sans Display"/>
            </a:endParaRPr>
          </a:p>
          <a:p>
            <a:pPr algn="just"/>
            <a:r>
              <a:rPr lang="uk-UA" b="1" i="0" dirty="0">
                <a:solidFill>
                  <a:srgbClr val="212121"/>
                </a:solidFill>
                <a:effectLst/>
                <a:latin typeface="Noto Sans Display"/>
              </a:rPr>
              <a:t>Саме тому пропонуємо розглянути ключові чинники, що можуть вплинути на ефективність захисту від захворювань: </a:t>
            </a:r>
            <a:endParaRPr lang="uk-UA" b="0" i="0" dirty="0">
              <a:solidFill>
                <a:srgbClr val="212121"/>
              </a:solidFill>
              <a:effectLst/>
              <a:latin typeface="Noto Sans Display"/>
            </a:endParaRPr>
          </a:p>
          <a:p>
            <a:pPr algn="just"/>
            <a:r>
              <a:rPr lang="uk-UA" b="0" i="0" dirty="0">
                <a:solidFill>
                  <a:srgbClr val="212121"/>
                </a:solidFill>
                <a:effectLst/>
                <a:latin typeface="Noto Sans Display"/>
              </a:rPr>
              <a:t>• Вибір сорту. Залежно від </a:t>
            </a:r>
            <a:r>
              <a:rPr lang="uk-UA" b="0" i="0" dirty="0" err="1">
                <a:solidFill>
                  <a:srgbClr val="212121"/>
                </a:solidFill>
                <a:effectLst/>
                <a:latin typeface="Noto Sans Display"/>
              </a:rPr>
              <a:t>стійкості</a:t>
            </a:r>
            <a:r>
              <a:rPr lang="uk-UA" b="0" i="0" dirty="0">
                <a:solidFill>
                  <a:srgbClr val="212121"/>
                </a:solidFill>
                <a:effectLst/>
                <a:latin typeface="Noto Sans Display"/>
              </a:rPr>
              <a:t> обраного сорту до тих чи інших збудників захворювань, може відрізнятися і тактика фунгіцидного захисту та вибір препарату. Наприклад, сорти, що інтенсивніше уражуються </a:t>
            </a:r>
            <a:r>
              <a:rPr lang="uk-UA" b="0" i="0" dirty="0" err="1">
                <a:solidFill>
                  <a:srgbClr val="212121"/>
                </a:solidFill>
                <a:effectLst/>
                <a:latin typeface="Noto Sans Display"/>
              </a:rPr>
              <a:t>пероноспорозом</a:t>
            </a:r>
            <a:r>
              <a:rPr lang="uk-UA" b="0" i="0" dirty="0">
                <a:solidFill>
                  <a:srgbClr val="212121"/>
                </a:solidFill>
                <a:effectLst/>
                <a:latin typeface="Noto Sans Display"/>
              </a:rPr>
              <a:t>, можуть потребувати особливих підходів у захисті, зокрема, слід застосовувати тільки профілактичні обробки. Крім того, через біологічні особливості даного збудника, що відноситься до відділу Ооміцетів, не всі хімічні класи фунгіцидів будуть ефективними проти нього. Група стиглості також може вплинути на тактику фунгіцидного захисту, а саме для пізньостиглих сортів не </a:t>
            </a:r>
            <a:r>
              <a:rPr lang="uk-UA" b="0" i="0" dirty="0" err="1">
                <a:solidFill>
                  <a:srgbClr val="212121"/>
                </a:solidFill>
                <a:effectLst/>
                <a:latin typeface="Noto Sans Display"/>
              </a:rPr>
              <a:t>зайвим</a:t>
            </a:r>
            <a:r>
              <a:rPr lang="uk-UA" b="0" i="0" dirty="0">
                <a:solidFill>
                  <a:srgbClr val="212121"/>
                </a:solidFill>
                <a:effectLst/>
                <a:latin typeface="Noto Sans Display"/>
              </a:rPr>
              <a:t> буде дворазове внесення фунгіцидів. </a:t>
            </a:r>
          </a:p>
          <a:p>
            <a:pPr algn="just"/>
            <a:r>
              <a:rPr lang="uk-UA" b="0" i="0" dirty="0">
                <a:solidFill>
                  <a:srgbClr val="212121"/>
                </a:solidFill>
                <a:effectLst/>
                <a:latin typeface="Noto Sans Display"/>
              </a:rPr>
              <a:t>• Погодні умови. Для інтенсивного розвитку більшості захворювань, необхідною є наявність </a:t>
            </a:r>
            <a:r>
              <a:rPr lang="uk-UA" b="0" i="0" dirty="0" err="1">
                <a:solidFill>
                  <a:srgbClr val="212121"/>
                </a:solidFill>
                <a:effectLst/>
                <a:latin typeface="Noto Sans Display"/>
              </a:rPr>
              <a:t>краплинноі</a:t>
            </a:r>
            <a:r>
              <a:rPr lang="uk-UA" b="0" i="0" dirty="0">
                <a:solidFill>
                  <a:srgbClr val="212121"/>
                </a:solidFill>
                <a:effectLst/>
                <a:latin typeface="Noto Sans Display"/>
              </a:rPr>
              <a:t>̈ вологи, а також </a:t>
            </a:r>
            <a:r>
              <a:rPr lang="uk-UA" b="0" i="0" dirty="0" err="1">
                <a:solidFill>
                  <a:srgbClr val="212121"/>
                </a:solidFill>
                <a:effectLst/>
                <a:latin typeface="Noto Sans Display"/>
              </a:rPr>
              <a:t>певнии</a:t>
            </a:r>
            <a:r>
              <a:rPr lang="uk-UA" b="0" i="0" dirty="0">
                <a:solidFill>
                  <a:srgbClr val="212121"/>
                </a:solidFill>
                <a:effectLst/>
                <a:latin typeface="Noto Sans Display"/>
              </a:rPr>
              <a:t>̆ діапазон температури повітря та </a:t>
            </a:r>
            <a:r>
              <a:rPr lang="uk-UA" b="0" i="0" dirty="0" err="1">
                <a:solidFill>
                  <a:srgbClr val="212121"/>
                </a:solidFill>
                <a:effectLst/>
                <a:latin typeface="Noto Sans Display"/>
              </a:rPr>
              <a:t>його</a:t>
            </a:r>
            <a:r>
              <a:rPr lang="uk-UA" b="0" i="0" dirty="0">
                <a:solidFill>
                  <a:srgbClr val="212121"/>
                </a:solidFill>
                <a:effectLst/>
                <a:latin typeface="Noto Sans Display"/>
              </a:rPr>
              <a:t> вологість.</a:t>
            </a:r>
          </a:p>
          <a:p>
            <a:pPr algn="just"/>
            <a:r>
              <a:rPr lang="uk-UA" b="0" i="0" dirty="0">
                <a:solidFill>
                  <a:srgbClr val="212121"/>
                </a:solidFill>
                <a:effectLst/>
                <a:latin typeface="Noto Sans Display"/>
              </a:rPr>
              <a:t>• Агротехніка. До ключових складових агротехніки вирощування культури належать сівозміна, спосіб обробітку ґрунту, строки та густота посіву й фон мінерального живлення. </a:t>
            </a:r>
          </a:p>
        </p:txBody>
      </p:sp>
    </p:spTree>
    <p:extLst>
      <p:ext uri="{BB962C8B-B14F-4D97-AF65-F5344CB8AC3E}">
        <p14:creationId xmlns:p14="http://schemas.microsoft.com/office/powerpoint/2010/main" val="2169923122"/>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134</Words>
  <Application>Microsoft Office PowerPoint</Application>
  <PresentationFormat>Широкоэкранный</PresentationFormat>
  <Paragraphs>60</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Noto Sans Display</vt:lpstr>
      <vt:lpstr>Тема Office</vt:lpstr>
      <vt:lpstr>Презентація на тему Хвороби Сої</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на тему Хвороби Сої</dc:title>
  <dc:creator>Вова Афонін</dc:creator>
  <cp:lastModifiedBy>Admin</cp:lastModifiedBy>
  <cp:revision>2</cp:revision>
  <dcterms:created xsi:type="dcterms:W3CDTF">2023-06-05T20:12:26Z</dcterms:created>
  <dcterms:modified xsi:type="dcterms:W3CDTF">2026-01-12T18:25:14Z</dcterms:modified>
</cp:coreProperties>
</file>