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FCFA8C-62CE-4215-9AB2-FEFF66FDF6F8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EDDBF5-A351-4244-9002-2ADCF9CDF003}" type="slidenum">
              <a:rPr lang="ru-RU" smtClean="0"/>
              <a:t>‹№›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609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A8C-62CE-4215-9AB2-FEFF66FDF6F8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DBF5-A351-4244-9002-2ADCF9CDF00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9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A8C-62CE-4215-9AB2-FEFF66FDF6F8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DBF5-A351-4244-9002-2ADCF9CDF00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0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A8C-62CE-4215-9AB2-FEFF66FDF6F8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DBF5-A351-4244-9002-2ADCF9CDF00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8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FCFA8C-62CE-4215-9AB2-FEFF66FDF6F8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EDDBF5-A351-4244-9002-2ADCF9CDF003}" type="slidenum">
              <a:rPr lang="ru-RU" smtClean="0"/>
              <a:t>‹№›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58285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A8C-62CE-4215-9AB2-FEFF66FDF6F8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DBF5-A351-4244-9002-2ADCF9CDF00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1970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A8C-62CE-4215-9AB2-FEFF66FDF6F8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DBF5-A351-4244-9002-2ADCF9CDF00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192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A8C-62CE-4215-9AB2-FEFF66FDF6F8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DBF5-A351-4244-9002-2ADCF9CDF00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8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FA8C-62CE-4215-9AB2-FEFF66FDF6F8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DBF5-A351-4244-9002-2ADCF9CDF00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3FCFA8C-62CE-4215-9AB2-FEFF66FDF6F8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2EDDBF5-A351-4244-9002-2ADCF9CDF003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68649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3FCFA8C-62CE-4215-9AB2-FEFF66FDF6F8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2EDDBF5-A351-4244-9002-2ADCF9CDF00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8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FCFA8C-62CE-4215-9AB2-FEFF66FDF6F8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EDDBF5-A351-4244-9002-2ADCF9CDF003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303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83EF4B-D68D-4F05-80FF-CFF79661E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6656"/>
            <a:ext cx="9144000" cy="2387600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Social media influencers for restaurants or food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6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2D5234F-01EB-4D59-9FE7-5F749DED804D}"/>
              </a:ext>
            </a:extLst>
          </p:cNvPr>
          <p:cNvSpPr/>
          <p:nvPr/>
        </p:nvSpPr>
        <p:spPr>
          <a:xfrm>
            <a:off x="3453371" y="0"/>
            <a:ext cx="5836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restaurants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35090D82-3A5B-40A3-86DE-1129244D9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21790"/>
              </p:ext>
            </p:extLst>
          </p:nvPr>
        </p:nvGraphicFramePr>
        <p:xfrm>
          <a:off x="903768" y="400110"/>
          <a:ext cx="11025963" cy="2427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321">
                  <a:extLst>
                    <a:ext uri="{9D8B030D-6E8A-4147-A177-3AD203B41FA5}">
                      <a16:colId xmlns:a16="http://schemas.microsoft.com/office/drawing/2014/main" xmlns="" val="1145236979"/>
                    </a:ext>
                  </a:extLst>
                </a:gridCol>
                <a:gridCol w="3675321">
                  <a:extLst>
                    <a:ext uri="{9D8B030D-6E8A-4147-A177-3AD203B41FA5}">
                      <a16:colId xmlns:a16="http://schemas.microsoft.com/office/drawing/2014/main" xmlns="" val="3963865850"/>
                    </a:ext>
                  </a:extLst>
                </a:gridCol>
                <a:gridCol w="3675321">
                  <a:extLst>
                    <a:ext uri="{9D8B030D-6E8A-4147-A177-3AD203B41FA5}">
                      <a16:colId xmlns:a16="http://schemas.microsoft.com/office/drawing/2014/main" xmlns="" val="2039080619"/>
                    </a:ext>
                  </a:extLst>
                </a:gridCol>
              </a:tblGrid>
              <a:tr h="427051">
                <a:tc>
                  <a:txBody>
                    <a:bodyPr/>
                    <a:lstStyle/>
                    <a:p>
                      <a:r>
                        <a:rPr lang="en-US" dirty="0"/>
                        <a:t>Attracting customers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Raising consciousness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Competitive advantage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347979"/>
                  </a:ext>
                </a:extLst>
              </a:tr>
              <a:tr h="2000705">
                <a:tc>
                  <a:txBody>
                    <a:bodyPr/>
                    <a:lstStyle/>
                    <a:p>
                      <a:r>
                        <a:rPr lang="en-US" dirty="0"/>
                        <a:t>Social media is a powerful tool for attracting new customers based on feedback and recommendations.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restaurant or food featured on social media attracts the attention of a wide audience and increases their awareness of you.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use of social networks allows you to strengthen your promotional plan, getting ahead of the competition.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874764"/>
                  </a:ext>
                </a:extLst>
              </a:tr>
            </a:tbl>
          </a:graphicData>
        </a:graphic>
      </p:graphicFrame>
      <p:pic>
        <p:nvPicPr>
          <p:cNvPr id="1026" name="Picture 2" descr="150 ресторанів і кафе, які відкрили 2019 року в Києві — The Village Україна">
            <a:extLst>
              <a:ext uri="{FF2B5EF4-FFF2-40B4-BE49-F238E27FC236}">
                <a16:creationId xmlns:a16="http://schemas.microsoft.com/office/drawing/2014/main" xmlns="" id="{5F50F80D-A1BA-4864-9AE2-E84A111C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24" y="2941083"/>
            <a:ext cx="4998188" cy="333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астро-открытия Екатеринбурга 2021 года">
            <a:extLst>
              <a:ext uri="{FF2B5EF4-FFF2-40B4-BE49-F238E27FC236}">
                <a16:creationId xmlns:a16="http://schemas.microsoft.com/office/drawing/2014/main" xmlns="" id="{D823D66E-00D6-433C-A43A-D1A9C21A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11" y="2941083"/>
            <a:ext cx="5508552" cy="367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D83F3B6-746A-4662-9C23-33EA5B7B9010}"/>
              </a:ext>
            </a:extLst>
          </p:cNvPr>
          <p:cNvSpPr/>
          <p:nvPr/>
        </p:nvSpPr>
        <p:spPr>
          <a:xfrm>
            <a:off x="4051219" y="0"/>
            <a:ext cx="3472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Yevhen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Klopotenko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3653431D-0776-4FCE-AB32-892E3B5CA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703243"/>
              </p:ext>
            </p:extLst>
          </p:nvPr>
        </p:nvGraphicFramePr>
        <p:xfrm>
          <a:off x="882502" y="400110"/>
          <a:ext cx="11025963" cy="2427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321">
                  <a:extLst>
                    <a:ext uri="{9D8B030D-6E8A-4147-A177-3AD203B41FA5}">
                      <a16:colId xmlns:a16="http://schemas.microsoft.com/office/drawing/2014/main" xmlns="" val="1247809660"/>
                    </a:ext>
                  </a:extLst>
                </a:gridCol>
                <a:gridCol w="3675321">
                  <a:extLst>
                    <a:ext uri="{9D8B030D-6E8A-4147-A177-3AD203B41FA5}">
                      <a16:colId xmlns:a16="http://schemas.microsoft.com/office/drawing/2014/main" xmlns="" val="1212796005"/>
                    </a:ext>
                  </a:extLst>
                </a:gridCol>
                <a:gridCol w="3675321">
                  <a:extLst>
                    <a:ext uri="{9D8B030D-6E8A-4147-A177-3AD203B41FA5}">
                      <a16:colId xmlns:a16="http://schemas.microsoft.com/office/drawing/2014/main" xmlns="" val="20811495"/>
                    </a:ext>
                  </a:extLst>
                </a:gridCol>
              </a:tblGrid>
              <a:tr h="427051">
                <a:tc>
                  <a:txBody>
                    <a:bodyPr/>
                    <a:lstStyle/>
                    <a:p>
                      <a:r>
                        <a:rPr lang="en-US" dirty="0"/>
                        <a:t>Expert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talented strategist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Accompanying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0986992"/>
                  </a:ext>
                </a:extLst>
              </a:tr>
              <a:tr h="2000705">
                <a:tc>
                  <a:txBody>
                    <a:bodyPr/>
                    <a:lstStyle/>
                    <a:p>
                      <a:r>
                        <a:rPr lang="en-US" dirty="0" err="1"/>
                        <a:t>Yevhen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Klopotenko</a:t>
                      </a:r>
                      <a:r>
                        <a:rPr lang="en-US" dirty="0"/>
                        <a:t> is a well-known expert in the field of social networks and digital marketing. He provides restaurants and food with his expert assistance for their successful promotion.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 has a magical combination of strategic thinking and creative ideas, which makes him the perfect restaurant and food promoter.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Yevhen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Klopotenko</a:t>
                      </a:r>
                      <a:r>
                        <a:rPr lang="en-US" dirty="0"/>
                        <a:t> provides constant accompaniment and support to clients in social networks and helps them achieve the desired results.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8658047"/>
                  </a:ext>
                </a:extLst>
              </a:tr>
            </a:tbl>
          </a:graphicData>
        </a:graphic>
      </p:graphicFrame>
      <p:pic>
        <p:nvPicPr>
          <p:cNvPr id="2050" name="Picture 2" descr="Євген Клопотенко переміг на World Influencers and Bloggers Awards 2022">
            <a:extLst>
              <a:ext uri="{FF2B5EF4-FFF2-40B4-BE49-F238E27FC236}">
                <a16:creationId xmlns:a16="http://schemas.microsoft.com/office/drawing/2014/main" xmlns="" id="{C44A400F-34A8-475E-A9C7-2BE751BE3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25" y="2937285"/>
            <a:ext cx="5278270" cy="35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Євген Клопотенко ≡ Уфонд">
            <a:extLst>
              <a:ext uri="{FF2B5EF4-FFF2-40B4-BE49-F238E27FC236}">
                <a16:creationId xmlns:a16="http://schemas.microsoft.com/office/drawing/2014/main" xmlns="" id="{EC408207-C142-4794-9B70-ED7E522E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83" y="2937285"/>
            <a:ext cx="5441454" cy="352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8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8A4D9FC-B613-4345-9D80-48B9CEDC59FF}"/>
              </a:ext>
            </a:extLst>
          </p:cNvPr>
          <p:cNvSpPr/>
          <p:nvPr/>
        </p:nvSpPr>
        <p:spPr>
          <a:xfrm>
            <a:off x="2852836" y="-5316"/>
            <a:ext cx="6486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Yevgeny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Klopotenko's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FDD874C1-620E-4E91-B67A-A36CA10A4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943001"/>
              </p:ext>
            </p:extLst>
          </p:nvPr>
        </p:nvGraphicFramePr>
        <p:xfrm>
          <a:off x="877146" y="479854"/>
          <a:ext cx="11057859" cy="1884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953">
                  <a:extLst>
                    <a:ext uri="{9D8B030D-6E8A-4147-A177-3AD203B41FA5}">
                      <a16:colId xmlns:a16="http://schemas.microsoft.com/office/drawing/2014/main" xmlns="" val="2286762706"/>
                    </a:ext>
                  </a:extLst>
                </a:gridCol>
                <a:gridCol w="3685953">
                  <a:extLst>
                    <a:ext uri="{9D8B030D-6E8A-4147-A177-3AD203B41FA5}">
                      <a16:colId xmlns:a16="http://schemas.microsoft.com/office/drawing/2014/main" xmlns="" val="2160305400"/>
                    </a:ext>
                  </a:extLst>
                </a:gridCol>
                <a:gridCol w="3685953">
                  <a:extLst>
                    <a:ext uri="{9D8B030D-6E8A-4147-A177-3AD203B41FA5}">
                      <a16:colId xmlns:a16="http://schemas.microsoft.com/office/drawing/2014/main" xmlns="" val="4070742277"/>
                    </a:ext>
                  </a:extLst>
                </a:gridCol>
              </a:tblGrid>
              <a:tr h="448090">
                <a:tc>
                  <a:txBody>
                    <a:bodyPr/>
                    <a:lstStyle/>
                    <a:p>
                      <a:r>
                        <a:rPr lang="en-US" dirty="0"/>
                        <a:t>Growing popularity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stronger presence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Stimulation of acquaintances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3661673"/>
                  </a:ext>
                </a:extLst>
              </a:tr>
              <a:tr h="1436342">
                <a:tc>
                  <a:txBody>
                    <a:bodyPr/>
                    <a:lstStyle/>
                    <a:p>
                      <a:r>
                        <a:rPr lang="en-US" dirty="0"/>
                        <a:t>Increasing the number of followers, likes and comments on restaurant and food pages thanks to </a:t>
                      </a:r>
                      <a:r>
                        <a:rPr lang="en-US" dirty="0" err="1"/>
                        <a:t>Yevhen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Klopotenko's</a:t>
                      </a:r>
                      <a:r>
                        <a:rPr lang="en-US" dirty="0"/>
                        <a:t> effective strategies.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Strengthening the presence of restaurants and food in social networks through active participation and involvement of a large audience.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Driving positive interactions between restaurants, food and customers through engaging content and interactive activities.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6086402"/>
                  </a:ext>
                </a:extLst>
              </a:tr>
            </a:tbl>
          </a:graphicData>
        </a:graphic>
      </p:graphicFrame>
      <p:pic>
        <p:nvPicPr>
          <p:cNvPr id="3074" name="Picture 2" descr="Про шефа - Klopotenko">
            <a:extLst>
              <a:ext uri="{FF2B5EF4-FFF2-40B4-BE49-F238E27FC236}">
                <a16:creationId xmlns:a16="http://schemas.microsoft.com/office/drawing/2014/main" xmlns="" id="{D868D22F-0186-49C0-9DE4-38E814D8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94" y="2549942"/>
            <a:ext cx="5305605" cy="353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Євген Клопотенко - про нове шкільне меню">
            <a:extLst>
              <a:ext uri="{FF2B5EF4-FFF2-40B4-BE49-F238E27FC236}">
                <a16:creationId xmlns:a16="http://schemas.microsoft.com/office/drawing/2014/main" xmlns="" id="{3D9A25D9-718F-4A31-9D8D-ADA530B7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05" y="2549942"/>
            <a:ext cx="5715000" cy="353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2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E96957C-BC79-47D2-BD8A-43E097EDFDA1}"/>
              </a:ext>
            </a:extLst>
          </p:cNvPr>
          <p:cNvSpPr/>
          <p:nvPr/>
        </p:nvSpPr>
        <p:spPr>
          <a:xfrm>
            <a:off x="2682660" y="0"/>
            <a:ext cx="7188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popularity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restaurants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C3F52EF3-CF85-462F-B143-4D2CBB00A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814742"/>
              </p:ext>
            </p:extLst>
          </p:nvPr>
        </p:nvGraphicFramePr>
        <p:xfrm>
          <a:off x="871870" y="478465"/>
          <a:ext cx="11025963" cy="1800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321">
                  <a:extLst>
                    <a:ext uri="{9D8B030D-6E8A-4147-A177-3AD203B41FA5}">
                      <a16:colId xmlns:a16="http://schemas.microsoft.com/office/drawing/2014/main" xmlns="" val="1707518114"/>
                    </a:ext>
                  </a:extLst>
                </a:gridCol>
                <a:gridCol w="3675321">
                  <a:extLst>
                    <a:ext uri="{9D8B030D-6E8A-4147-A177-3AD203B41FA5}">
                      <a16:colId xmlns:a16="http://schemas.microsoft.com/office/drawing/2014/main" xmlns="" val="2431964592"/>
                    </a:ext>
                  </a:extLst>
                </a:gridCol>
                <a:gridCol w="3675321">
                  <a:extLst>
                    <a:ext uri="{9D8B030D-6E8A-4147-A177-3AD203B41FA5}">
                      <a16:colId xmlns:a16="http://schemas.microsoft.com/office/drawing/2014/main" xmlns="" val="1852777704"/>
                    </a:ext>
                  </a:extLst>
                </a:gridCol>
              </a:tblGrid>
              <a:tr h="428194">
                <a:tc>
                  <a:txBody>
                    <a:bodyPr/>
                    <a:lstStyle/>
                    <a:p>
                      <a:r>
                        <a:rPr lang="en-US" dirty="0"/>
                        <a:t>Cooperation with bloggers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Attractive photo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Strategic campaigns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1139677"/>
                  </a:ext>
                </a:extLst>
              </a:tr>
              <a:tr h="1372567">
                <a:tc>
                  <a:txBody>
                    <a:bodyPr/>
                    <a:lstStyle/>
                    <a:p>
                      <a:r>
                        <a:rPr lang="en-US" dirty="0" err="1"/>
                        <a:t>Yevhen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Klopotenko</a:t>
                      </a:r>
                      <a:r>
                        <a:rPr lang="en-US" dirty="0"/>
                        <a:t> effectively cooperates with well-known food bloggers who promote restaurants and dishes on social networks.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 provides valuable tips on photographing food and making your food look appetizing in your photos, which helps increase popularity.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 strategic social media campaigns help restaurants and food stand out and attract more customers.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6321163"/>
                  </a:ext>
                </a:extLst>
              </a:tr>
            </a:tbl>
          </a:graphicData>
        </a:graphic>
      </p:graphicFrame>
      <p:pic>
        <p:nvPicPr>
          <p:cNvPr id="4098" name="Picture 2" descr="Зірвані уроки, забарикадовані двері та інші недитячі шкільні жарти від  Євгена Клопотенка: &quot;Ми отак стали, зняли штани…&quot; - ЗНАЙ ЮА">
            <a:extLst>
              <a:ext uri="{FF2B5EF4-FFF2-40B4-BE49-F238E27FC236}">
                <a16:creationId xmlns:a16="http://schemas.microsoft.com/office/drawing/2014/main" xmlns="" id="{1160DED1-33B8-4197-9939-F597A5E86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70" y="2435560"/>
            <a:ext cx="5646232" cy="382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Євген Клопотенко - про ресторан у Франківську і шкільне харчування">
            <a:extLst>
              <a:ext uri="{FF2B5EF4-FFF2-40B4-BE49-F238E27FC236}">
                <a16:creationId xmlns:a16="http://schemas.microsoft.com/office/drawing/2014/main" xmlns="" id="{52F28F86-2871-4639-B676-3CC32BA80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92" y="2541182"/>
            <a:ext cx="4963422" cy="37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68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EF05AF3-E13C-45C4-9156-CABB30822560}"/>
              </a:ext>
            </a:extLst>
          </p:cNvPr>
          <p:cNvSpPr/>
          <p:nvPr/>
        </p:nvSpPr>
        <p:spPr>
          <a:xfrm>
            <a:off x="3967976" y="0"/>
            <a:ext cx="3788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Hector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Jimenez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Bravo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BA1AF93-B552-479E-8BF7-2C0B0D311382}"/>
              </a:ext>
            </a:extLst>
          </p:cNvPr>
          <p:cNvSpPr/>
          <p:nvPr/>
        </p:nvSpPr>
        <p:spPr>
          <a:xfrm>
            <a:off x="588335" y="478764"/>
            <a:ext cx="11015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Hector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Jimenez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Bravo-Canadian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Ukrainian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chef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Colombian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businessman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TV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Judge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MasterChef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culinary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founder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Bravo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Restaurant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Winner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prestigious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culinary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Chef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pic>
        <p:nvPicPr>
          <p:cNvPr id="6146" name="Picture 2" descr="Новости шоу-бизнеса: Эктор Хименес-Браво показал свою возлюбленную — фото —  Гламур — tsn.ua">
            <a:extLst>
              <a:ext uri="{FF2B5EF4-FFF2-40B4-BE49-F238E27FC236}">
                <a16:creationId xmlns:a16="http://schemas.microsoft.com/office/drawing/2014/main" xmlns="" id="{9A06DCFE-3B20-447E-8F18-E430CDA5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35" y="1880857"/>
            <a:ext cx="7327729" cy="45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9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E5F6262-4BA9-48E2-A263-5274A62879F7}"/>
              </a:ext>
            </a:extLst>
          </p:cNvPr>
          <p:cNvSpPr/>
          <p:nvPr/>
        </p:nvSpPr>
        <p:spPr>
          <a:xfrm>
            <a:off x="3470861" y="0"/>
            <a:ext cx="5484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successes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restaurant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155A3794-9FFC-4F26-A9AC-8BE76600F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30653"/>
              </p:ext>
            </p:extLst>
          </p:nvPr>
        </p:nvGraphicFramePr>
        <p:xfrm>
          <a:off x="861238" y="400110"/>
          <a:ext cx="11036595" cy="186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865">
                  <a:extLst>
                    <a:ext uri="{9D8B030D-6E8A-4147-A177-3AD203B41FA5}">
                      <a16:colId xmlns:a16="http://schemas.microsoft.com/office/drawing/2014/main" xmlns="" val="533046417"/>
                    </a:ext>
                  </a:extLst>
                </a:gridCol>
                <a:gridCol w="3678865">
                  <a:extLst>
                    <a:ext uri="{9D8B030D-6E8A-4147-A177-3AD203B41FA5}">
                      <a16:colId xmlns:a16="http://schemas.microsoft.com/office/drawing/2014/main" xmlns="" val="2900483578"/>
                    </a:ext>
                  </a:extLst>
                </a:gridCol>
                <a:gridCol w="3678865">
                  <a:extLst>
                    <a:ext uri="{9D8B030D-6E8A-4147-A177-3AD203B41FA5}">
                      <a16:colId xmlns:a16="http://schemas.microsoft.com/office/drawing/2014/main" xmlns="" val="2254488285"/>
                    </a:ext>
                  </a:extLst>
                </a:gridCol>
              </a:tblGrid>
              <a:tr h="538014">
                <a:tc>
                  <a:txBody>
                    <a:bodyPr/>
                    <a:lstStyle/>
                    <a:p>
                      <a:r>
                        <a:rPr lang="en-US" dirty="0"/>
                        <a:t>Awards and recognition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Innovative menu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Cooperation with world chefs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1231088"/>
                  </a:ext>
                </a:extLst>
              </a:tr>
              <a:tr h="1326611">
                <a:tc>
                  <a:txBody>
                    <a:bodyPr/>
                    <a:lstStyle/>
                    <a:p>
                      <a:r>
                        <a:rPr lang="en-US" dirty="0"/>
                        <a:t>Find out about the best restaurants founded by Hector and the awards they have won.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 about the creative dishes and signature recipes that have made </a:t>
                      </a:r>
                      <a:r>
                        <a:rPr lang="en-US" dirty="0" err="1"/>
                        <a:t>Hektor</a:t>
                      </a:r>
                      <a:r>
                        <a:rPr lang="en-US" dirty="0"/>
                        <a:t> so popular.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Hector does not hesitate to contact leading chefs to raise the bar of taste and quality.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8312450"/>
                  </a:ext>
                </a:extLst>
              </a:tr>
            </a:tbl>
          </a:graphicData>
        </a:graphic>
      </p:graphicFrame>
      <p:pic>
        <p:nvPicPr>
          <p:cNvPr id="7170" name="Picture 2" descr="Эктор Хименес-Браво: «Широкая душа украинцев стала открытием для меня» |  Интервью от онлайн-журнала Folga'">
            <a:extLst>
              <a:ext uri="{FF2B5EF4-FFF2-40B4-BE49-F238E27FC236}">
                <a16:creationId xmlns:a16="http://schemas.microsoft.com/office/drawing/2014/main" xmlns="" id="{580C97C7-D436-45F3-B1B2-483B17A17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20" y="2333611"/>
            <a:ext cx="8272130" cy="43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45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8D01581-775E-4245-A761-E0DB5762521F}"/>
              </a:ext>
            </a:extLst>
          </p:cNvPr>
          <p:cNvSpPr/>
          <p:nvPr/>
        </p:nvSpPr>
        <p:spPr>
          <a:xfrm>
            <a:off x="2781802" y="0"/>
            <a:ext cx="7143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restaurant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43581895-77F4-4BBC-9F19-18D1EFD7F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36248"/>
              </p:ext>
            </p:extLst>
          </p:nvPr>
        </p:nvGraphicFramePr>
        <p:xfrm>
          <a:off x="941034" y="400110"/>
          <a:ext cx="10990554" cy="2153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518">
                  <a:extLst>
                    <a:ext uri="{9D8B030D-6E8A-4147-A177-3AD203B41FA5}">
                      <a16:colId xmlns:a16="http://schemas.microsoft.com/office/drawing/2014/main" xmlns="" val="227286787"/>
                    </a:ext>
                  </a:extLst>
                </a:gridCol>
                <a:gridCol w="3663518">
                  <a:extLst>
                    <a:ext uri="{9D8B030D-6E8A-4147-A177-3AD203B41FA5}">
                      <a16:colId xmlns:a16="http://schemas.microsoft.com/office/drawing/2014/main" xmlns="" val="996976306"/>
                    </a:ext>
                  </a:extLst>
                </a:gridCol>
                <a:gridCol w="3663518">
                  <a:extLst>
                    <a:ext uri="{9D8B030D-6E8A-4147-A177-3AD203B41FA5}">
                      <a16:colId xmlns:a16="http://schemas.microsoft.com/office/drawing/2014/main" xmlns="" val="2107494853"/>
                    </a:ext>
                  </a:extLst>
                </a:gridCol>
              </a:tblGrid>
              <a:tr h="435459">
                <a:tc>
                  <a:txBody>
                    <a:bodyPr/>
                    <a:lstStyle/>
                    <a:p>
                      <a:r>
                        <a:rPr lang="en-US" dirty="0"/>
                        <a:t>Increased visibility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Intuitive marketing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Building loyalty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567710"/>
                  </a:ext>
                </a:extLst>
              </a:tr>
              <a:tr h="1717977">
                <a:tc>
                  <a:txBody>
                    <a:bodyPr/>
                    <a:lstStyle/>
                    <a:p>
                      <a:r>
                        <a:rPr lang="en-US" dirty="0"/>
                        <a:t>Learned how social media can help attract new customers and increase restaurant business turnover.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 told about the opportunities to address the target audience and the use of geolocation to attract customers.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 revealed to the audience the subtleties of creating a connection with customers through social networks and the use of loyalty programs.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101906"/>
                  </a:ext>
                </a:extLst>
              </a:tr>
            </a:tbl>
          </a:graphicData>
        </a:graphic>
      </p:graphicFrame>
      <p:pic>
        <p:nvPicPr>
          <p:cNvPr id="1026" name="Picture 2" descr="ВАО» - ресторан Эктора Хименес-Браво - читайте на pre-party.com.ua">
            <a:extLst>
              <a:ext uri="{FF2B5EF4-FFF2-40B4-BE49-F238E27FC236}">
                <a16:creationId xmlns:a16="http://schemas.microsoft.com/office/drawing/2014/main" xmlns="" id="{A0AB3FA1-A81F-49C3-9885-01296076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45" y="2772052"/>
            <a:ext cx="5132343" cy="36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эктор хіменес браво ресторан">
            <a:extLst>
              <a:ext uri="{FF2B5EF4-FFF2-40B4-BE49-F238E27FC236}">
                <a16:creationId xmlns:a16="http://schemas.microsoft.com/office/drawing/2014/main" xmlns="" id="{26CB06EF-7A56-41A9-B251-A693FCBB9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29" y="2772052"/>
            <a:ext cx="5655897" cy="37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3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C98760A-5745-4FD5-9157-AF37492BCD98}"/>
              </a:ext>
            </a:extLst>
          </p:cNvPr>
          <p:cNvSpPr/>
          <p:nvPr/>
        </p:nvSpPr>
        <p:spPr>
          <a:xfrm>
            <a:off x="3054943" y="0"/>
            <a:ext cx="6082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A200CDBA-763E-416C-B21E-423220B49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050949"/>
              </p:ext>
            </p:extLst>
          </p:nvPr>
        </p:nvGraphicFramePr>
        <p:xfrm>
          <a:off x="925034" y="719666"/>
          <a:ext cx="10919637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879">
                  <a:extLst>
                    <a:ext uri="{9D8B030D-6E8A-4147-A177-3AD203B41FA5}">
                      <a16:colId xmlns:a16="http://schemas.microsoft.com/office/drawing/2014/main" xmlns="" val="3185836799"/>
                    </a:ext>
                  </a:extLst>
                </a:gridCol>
                <a:gridCol w="3639879">
                  <a:extLst>
                    <a:ext uri="{9D8B030D-6E8A-4147-A177-3AD203B41FA5}">
                      <a16:colId xmlns:a16="http://schemas.microsoft.com/office/drawing/2014/main" xmlns="" val="1025269745"/>
                    </a:ext>
                  </a:extLst>
                </a:gridCol>
                <a:gridCol w="3639879">
                  <a:extLst>
                    <a:ext uri="{9D8B030D-6E8A-4147-A177-3AD203B41FA5}">
                      <a16:colId xmlns:a16="http://schemas.microsoft.com/office/drawing/2014/main" xmlns="" val="2898877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Increased volume of orders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Creating an image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Interaction with customers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671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Promoting restaurants and food on social networks leads to increased orders and popularity among customers.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 networks help to create an attractive image of restaurants and food, to convince customers of their superiority and exclusivity.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ability to interact with customers through social networks brings the restaurant and its audience closer, makes the business prosperous and successful.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707857"/>
                  </a:ext>
                </a:extLst>
              </a:tr>
            </a:tbl>
          </a:graphicData>
        </a:graphic>
      </p:graphicFrame>
      <p:pic>
        <p:nvPicPr>
          <p:cNvPr id="5126" name="Picture 6" descr="Понад 5 000 дітей зможуть долучитися до заходів у рамках проєкту ЮНІСЕФ та  шеф-кухаря Євгена Клопотенка">
            <a:extLst>
              <a:ext uri="{FF2B5EF4-FFF2-40B4-BE49-F238E27FC236}">
                <a16:creationId xmlns:a16="http://schemas.microsoft.com/office/drawing/2014/main" xmlns="" id="{1F6E21DF-8B87-477D-93C4-166EA876E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6" y="2755979"/>
            <a:ext cx="5333861" cy="385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Ектор Хіменес-Браво розробляє рецептуру для швидкого приготування борщу на  фронті — ITV">
            <a:extLst>
              <a:ext uri="{FF2B5EF4-FFF2-40B4-BE49-F238E27FC236}">
                <a16:creationId xmlns:a16="http://schemas.microsoft.com/office/drawing/2014/main" xmlns="" id="{37A27E2A-3532-46C9-8284-288E9EAD0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738" y="2755978"/>
            <a:ext cx="5222521" cy="364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18522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40</TotalTime>
  <Words>569</Words>
  <Application>Microsoft Office PowerPoint</Application>
  <PresentationFormat>Довільний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Эмблема</vt:lpstr>
      <vt:lpstr>Social media influencers for restaurants or food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influencers for restaurants or food</dc:title>
  <dc:creator>Alexander</dc:creator>
  <cp:lastModifiedBy>Пользователь</cp:lastModifiedBy>
  <cp:revision>3</cp:revision>
  <dcterms:created xsi:type="dcterms:W3CDTF">2023-10-05T13:02:11Z</dcterms:created>
  <dcterms:modified xsi:type="dcterms:W3CDTF">2024-10-15T00:03:09Z</dcterms:modified>
</cp:coreProperties>
</file>