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3" r:id="rId1"/>
    <p:sldMasterId id="2147483745" r:id="rId2"/>
  </p:sldMasterIdLst>
  <p:notesMasterIdLst>
    <p:notesMasterId r:id="rId55"/>
  </p:notesMasterIdLst>
  <p:sldIdLst>
    <p:sldId id="314" r:id="rId3"/>
    <p:sldId id="326" r:id="rId4"/>
    <p:sldId id="327" r:id="rId5"/>
    <p:sldId id="260" r:id="rId6"/>
    <p:sldId id="256" r:id="rId7"/>
    <p:sldId id="325" r:id="rId8"/>
    <p:sldId id="262" r:id="rId9"/>
    <p:sldId id="315" r:id="rId10"/>
    <p:sldId id="280" r:id="rId11"/>
    <p:sldId id="316" r:id="rId12"/>
    <p:sldId id="321" r:id="rId13"/>
    <p:sldId id="281" r:id="rId14"/>
    <p:sldId id="317" r:id="rId15"/>
    <p:sldId id="264" r:id="rId16"/>
    <p:sldId id="331" r:id="rId17"/>
    <p:sldId id="330" r:id="rId18"/>
    <p:sldId id="265" r:id="rId19"/>
    <p:sldId id="282" r:id="rId20"/>
    <p:sldId id="332" r:id="rId21"/>
    <p:sldId id="333" r:id="rId22"/>
    <p:sldId id="334" r:id="rId23"/>
    <p:sldId id="335" r:id="rId24"/>
    <p:sldId id="337" r:id="rId25"/>
    <p:sldId id="319" r:id="rId26"/>
    <p:sldId id="258" r:id="rId27"/>
    <p:sldId id="259" r:id="rId28"/>
    <p:sldId id="266" r:id="rId29"/>
    <p:sldId id="267" r:id="rId30"/>
    <p:sldId id="320" r:id="rId31"/>
    <p:sldId id="292" r:id="rId32"/>
    <p:sldId id="271" r:id="rId33"/>
    <p:sldId id="290" r:id="rId34"/>
    <p:sldId id="272" r:id="rId35"/>
    <p:sldId id="268" r:id="rId36"/>
    <p:sldId id="279" r:id="rId37"/>
    <p:sldId id="276" r:id="rId38"/>
    <p:sldId id="277" r:id="rId39"/>
    <p:sldId id="273" r:id="rId40"/>
    <p:sldId id="322" r:id="rId41"/>
    <p:sldId id="323" r:id="rId42"/>
    <p:sldId id="275" r:id="rId43"/>
    <p:sldId id="293" r:id="rId44"/>
    <p:sldId id="302" r:id="rId45"/>
    <p:sldId id="303" r:id="rId46"/>
    <p:sldId id="296" r:id="rId47"/>
    <p:sldId id="305" r:id="rId48"/>
    <p:sldId id="297" r:id="rId49"/>
    <p:sldId id="298" r:id="rId50"/>
    <p:sldId id="309" r:id="rId51"/>
    <p:sldId id="299" r:id="rId52"/>
    <p:sldId id="300" r:id="rId53"/>
    <p:sldId id="339" r:id="rId5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3" autoAdjust="0"/>
    <p:restoredTop sz="94660"/>
  </p:normalViewPr>
  <p:slideViewPr>
    <p:cSldViewPr>
      <p:cViewPr>
        <p:scale>
          <a:sx n="49" d="100"/>
          <a:sy n="49" d="100"/>
        </p:scale>
        <p:origin x="-552" y="-13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4AC49-C92E-44F1-9EE1-2DA61EDDD1AD}" type="datetimeFigureOut">
              <a:rPr lang="ru-RU" smtClean="0"/>
              <a:pPr/>
              <a:t>08.09.2023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33B5A7-2884-4D6D-9D38-94FF5DD4764D}" type="slidenum">
              <a:rPr lang="ru-RU" smtClean="0"/>
              <a:pPr/>
              <a:t>‹#›</a:t>
            </a:fld>
            <a:endParaRPr lang="ru-RU"/>
          </a:p>
        </p:txBody>
      </p:sp>
    </p:spTree>
    <p:extLst>
      <p:ext uri="{BB962C8B-B14F-4D97-AF65-F5344CB8AC3E}">
        <p14:creationId xmlns:p14="http://schemas.microsoft.com/office/powerpoint/2010/main" val="10203652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08.09.2023</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08.09.2023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08.09.2023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AF40E87-064B-4890-83EC-28E449CD795D}" type="datetimeFigureOut">
              <a:rPr lang="ru-RU" smtClean="0">
                <a:solidFill>
                  <a:prstClr val="black">
                    <a:tint val="75000"/>
                  </a:prstClr>
                </a:solidFill>
              </a:rPr>
              <a:pPr/>
              <a:t>08.09.2023</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10AF6414-B4E6-4262-81AF-0356E137B47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5649692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AF40E87-064B-4890-83EC-28E449CD795D}" type="datetimeFigureOut">
              <a:rPr lang="ru-RU" smtClean="0">
                <a:solidFill>
                  <a:prstClr val="black">
                    <a:tint val="75000"/>
                  </a:prstClr>
                </a:solidFill>
              </a:rPr>
              <a:pPr/>
              <a:t>08.09.2023</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10AF6414-B4E6-4262-81AF-0356E137B47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1181996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AF40E87-064B-4890-83EC-28E449CD795D}" type="datetimeFigureOut">
              <a:rPr lang="ru-RU" smtClean="0">
                <a:solidFill>
                  <a:prstClr val="black">
                    <a:tint val="75000"/>
                  </a:prstClr>
                </a:solidFill>
              </a:rPr>
              <a:pPr/>
              <a:t>08.09.2023</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10AF6414-B4E6-4262-81AF-0356E137B47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683135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EAF40E87-064B-4890-83EC-28E449CD795D}" type="datetimeFigureOut">
              <a:rPr lang="ru-RU" smtClean="0">
                <a:solidFill>
                  <a:prstClr val="black">
                    <a:tint val="75000"/>
                  </a:prstClr>
                </a:solidFill>
              </a:rPr>
              <a:pPr/>
              <a:t>08.09.2023</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10AF6414-B4E6-4262-81AF-0356E137B47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5424408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EAF40E87-064B-4890-83EC-28E449CD795D}" type="datetimeFigureOut">
              <a:rPr lang="ru-RU" smtClean="0">
                <a:solidFill>
                  <a:prstClr val="black">
                    <a:tint val="75000"/>
                  </a:prstClr>
                </a:solidFill>
              </a:rPr>
              <a:pPr/>
              <a:t>08.09.2023</a:t>
            </a:fld>
            <a:endParaRPr lang="ru-RU">
              <a:solidFill>
                <a:prstClr val="black">
                  <a:tint val="75000"/>
                </a:prstClr>
              </a:solidFill>
            </a:endParaRPr>
          </a:p>
        </p:txBody>
      </p:sp>
      <p:sp>
        <p:nvSpPr>
          <p:cNvPr id="8" name="Нижний колонтитул 7"/>
          <p:cNvSpPr>
            <a:spLocks noGrp="1"/>
          </p:cNvSpPr>
          <p:nvPr>
            <p:ph type="ftr" sz="quarter" idx="11"/>
          </p:nvPr>
        </p:nvSpPr>
        <p:spPr/>
        <p:txBody>
          <a:bodyPr/>
          <a:lstStyle/>
          <a:p>
            <a:endParaRPr lang="ru-RU">
              <a:solidFill>
                <a:prstClr val="black">
                  <a:tint val="75000"/>
                </a:prstClr>
              </a:solidFill>
            </a:endParaRPr>
          </a:p>
        </p:txBody>
      </p:sp>
      <p:sp>
        <p:nvSpPr>
          <p:cNvPr id="9" name="Номер слайда 8"/>
          <p:cNvSpPr>
            <a:spLocks noGrp="1"/>
          </p:cNvSpPr>
          <p:nvPr>
            <p:ph type="sldNum" sz="quarter" idx="12"/>
          </p:nvPr>
        </p:nvSpPr>
        <p:spPr/>
        <p:txBody>
          <a:bodyPr/>
          <a:lstStyle/>
          <a:p>
            <a:fld id="{10AF6414-B4E6-4262-81AF-0356E137B47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8449223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AF40E87-064B-4890-83EC-28E449CD795D}" type="datetimeFigureOut">
              <a:rPr lang="ru-RU" smtClean="0">
                <a:solidFill>
                  <a:prstClr val="black">
                    <a:tint val="75000"/>
                  </a:prstClr>
                </a:solidFill>
              </a:rPr>
              <a:pPr/>
              <a:t>08.09.2023</a:t>
            </a:fld>
            <a:endParaRPr lang="ru-RU">
              <a:solidFill>
                <a:prstClr val="black">
                  <a:tint val="75000"/>
                </a:prstClr>
              </a:solidFill>
            </a:endParaRPr>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10AF6414-B4E6-4262-81AF-0356E137B47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4728864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AF40E87-064B-4890-83EC-28E449CD795D}" type="datetimeFigureOut">
              <a:rPr lang="ru-RU" smtClean="0">
                <a:solidFill>
                  <a:prstClr val="black">
                    <a:tint val="75000"/>
                  </a:prstClr>
                </a:solidFill>
              </a:rPr>
              <a:pPr/>
              <a:t>08.09.2023</a:t>
            </a:fld>
            <a:endParaRPr lang="ru-RU">
              <a:solidFill>
                <a:prstClr val="black">
                  <a:tint val="75000"/>
                </a:prstClr>
              </a:solidFill>
            </a:endParaRPr>
          </a:p>
        </p:txBody>
      </p:sp>
      <p:sp>
        <p:nvSpPr>
          <p:cNvPr id="3" name="Нижний колонтитул 2"/>
          <p:cNvSpPr>
            <a:spLocks noGrp="1"/>
          </p:cNvSpPr>
          <p:nvPr>
            <p:ph type="ftr" sz="quarter" idx="11"/>
          </p:nvPr>
        </p:nvSpPr>
        <p:spPr/>
        <p:txBody>
          <a:bodyPr/>
          <a:lstStyle/>
          <a:p>
            <a:endParaRPr lang="ru-RU">
              <a:solidFill>
                <a:prstClr val="black">
                  <a:tint val="75000"/>
                </a:prstClr>
              </a:solidFill>
            </a:endParaRPr>
          </a:p>
        </p:txBody>
      </p:sp>
      <p:sp>
        <p:nvSpPr>
          <p:cNvPr id="4" name="Номер слайда 3"/>
          <p:cNvSpPr>
            <a:spLocks noGrp="1"/>
          </p:cNvSpPr>
          <p:nvPr>
            <p:ph type="sldNum" sz="quarter" idx="12"/>
          </p:nvPr>
        </p:nvSpPr>
        <p:spPr/>
        <p:txBody>
          <a:bodyPr/>
          <a:lstStyle/>
          <a:p>
            <a:fld id="{10AF6414-B4E6-4262-81AF-0356E137B47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011087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AF40E87-064B-4890-83EC-28E449CD795D}" type="datetimeFigureOut">
              <a:rPr lang="ru-RU" smtClean="0">
                <a:solidFill>
                  <a:prstClr val="black">
                    <a:tint val="75000"/>
                  </a:prstClr>
                </a:solidFill>
              </a:rPr>
              <a:pPr/>
              <a:t>08.09.2023</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10AF6414-B4E6-4262-81AF-0356E137B47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6216840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08.09.2023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AF40E87-064B-4890-83EC-28E449CD795D}" type="datetimeFigureOut">
              <a:rPr lang="ru-RU" smtClean="0">
                <a:solidFill>
                  <a:prstClr val="black">
                    <a:tint val="75000"/>
                  </a:prstClr>
                </a:solidFill>
              </a:rPr>
              <a:pPr/>
              <a:t>08.09.2023</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10AF6414-B4E6-4262-81AF-0356E137B47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49488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AF40E87-064B-4890-83EC-28E449CD795D}" type="datetimeFigureOut">
              <a:rPr lang="ru-RU" smtClean="0">
                <a:solidFill>
                  <a:prstClr val="black">
                    <a:tint val="75000"/>
                  </a:prstClr>
                </a:solidFill>
              </a:rPr>
              <a:pPr/>
              <a:t>08.09.2023</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10AF6414-B4E6-4262-81AF-0356E137B47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020360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AF40E87-064B-4890-83EC-28E449CD795D}" type="datetimeFigureOut">
              <a:rPr lang="ru-RU" smtClean="0">
                <a:solidFill>
                  <a:prstClr val="black">
                    <a:tint val="75000"/>
                  </a:prstClr>
                </a:solidFill>
              </a:rPr>
              <a:pPr/>
              <a:t>08.09.2023</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10AF6414-B4E6-4262-81AF-0356E137B47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470588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08.09.2023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08.09.2023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08.09.2023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08.09.2023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08.09.2023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08.09.2023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08.09.2023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725C68B6-61C2-468F-89AB-4B9F7531AA68}"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B106E36-FD25-4E2D-B0AA-010F637433A0}" type="datetimeFigureOut">
              <a:rPr lang="ru-RU" smtClean="0"/>
              <a:pPr/>
              <a:t>08.09.2023</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5C68B6-61C2-468F-89AB-4B9F7531AA68}"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F40E87-064B-4890-83EC-28E449CD795D}" type="datetimeFigureOut">
              <a:rPr lang="ru-RU" smtClean="0">
                <a:solidFill>
                  <a:prstClr val="black">
                    <a:tint val="75000"/>
                  </a:prstClr>
                </a:solidFill>
              </a:rPr>
              <a:pPr/>
              <a:t>08.09.2023</a:t>
            </a:fld>
            <a:endParaRPr lang="ru-RU">
              <a:solidFill>
                <a:prstClr val="black">
                  <a:tint val="75000"/>
                </a:prstClr>
              </a:solidFill>
            </a:endParaRPr>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solidFill>
                <a:prstClr val="black">
                  <a:tint val="75000"/>
                </a:prstClr>
              </a:solidFill>
            </a:endParaRPr>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AF6414-B4E6-4262-81AF-0356E137B47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926029136"/>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71600" y="332656"/>
            <a:ext cx="7772400" cy="5472608"/>
          </a:xfrm>
        </p:spPr>
        <p:txBody>
          <a:bodyPr>
            <a:normAutofit/>
          </a:bodyPr>
          <a:lstStyle/>
          <a:p>
            <a:pPr algn="ctr"/>
            <a:r>
              <a:rPr lang="ru-RU" sz="7200" dirty="0" err="1" smtClean="0">
                <a:latin typeface="Times New Roman" panose="02020603050405020304" pitchFamily="18" charset="0"/>
                <a:cs typeface="Times New Roman" panose="02020603050405020304" pitchFamily="18" charset="0"/>
              </a:rPr>
              <a:t>Основи</a:t>
            </a:r>
            <a:r>
              <a:rPr lang="ru-RU" sz="7200" dirty="0" smtClean="0">
                <a:latin typeface="Times New Roman" panose="02020603050405020304" pitchFamily="18" charset="0"/>
                <a:cs typeface="Times New Roman" panose="02020603050405020304" pitchFamily="18" charset="0"/>
              </a:rPr>
              <a:t> </a:t>
            </a:r>
            <a:r>
              <a:rPr lang="ru-RU" sz="7200" dirty="0" err="1" smtClean="0">
                <a:latin typeface="Times New Roman" panose="02020603050405020304" pitchFamily="18" charset="0"/>
                <a:cs typeface="Times New Roman" panose="02020603050405020304" pitchFamily="18" charset="0"/>
              </a:rPr>
              <a:t>нейропсихології</a:t>
            </a:r>
            <a:r>
              <a:rPr lang="ru-RU" sz="7200" dirty="0" smtClean="0">
                <a:latin typeface="Times New Roman" panose="02020603050405020304" pitchFamily="18" charset="0"/>
                <a:cs typeface="Times New Roman" panose="02020603050405020304" pitchFamily="18" charset="0"/>
              </a:rPr>
              <a:t> </a:t>
            </a:r>
            <a:r>
              <a:rPr lang="ru-RU" sz="7200" dirty="0" smtClean="0"/>
              <a:t/>
            </a:r>
            <a:br>
              <a:rPr lang="ru-RU" sz="7200" dirty="0" smtClean="0"/>
            </a:br>
            <a:r>
              <a:rPr lang="ru-RU" sz="7200" dirty="0" smtClean="0"/>
              <a:t>ГАРКУША С. Л.</a:t>
            </a:r>
            <a:endParaRPr lang="uk-UA" sz="7200" dirty="0"/>
          </a:p>
        </p:txBody>
      </p:sp>
      <p:sp>
        <p:nvSpPr>
          <p:cNvPr id="5122" name="AutoShape 2" descr="Luria.jpg"/>
          <p:cNvSpPr>
            <a:spLocks noChangeAspect="1" noChangeArrowheads="1"/>
          </p:cNvSpPr>
          <p:nvPr/>
        </p:nvSpPr>
        <p:spPr bwMode="auto">
          <a:xfrm>
            <a:off x="155575" y="-2490788"/>
            <a:ext cx="4133850" cy="5191126"/>
          </a:xfrm>
          <a:prstGeom prst="rect">
            <a:avLst/>
          </a:prstGeom>
          <a:noFill/>
        </p:spPr>
        <p:txBody>
          <a:bodyPr vert="horz" wrap="square" lIns="91440" tIns="45720" rIns="91440" bIns="45720" numCol="1" anchor="t" anchorCtr="0" compatLnSpc="1">
            <a:prstTxWarp prst="textNoShape">
              <a:avLst/>
            </a:prstTxWarp>
          </a:bodyPr>
          <a:lstStyle/>
          <a:p>
            <a:endParaRPr lang="uk-UA"/>
          </a:p>
        </p:txBody>
      </p:sp>
      <p:sp>
        <p:nvSpPr>
          <p:cNvPr id="5124" name="AutoShape 4" descr="Luria.jpg"/>
          <p:cNvSpPr>
            <a:spLocks noChangeAspect="1" noChangeArrowheads="1"/>
          </p:cNvSpPr>
          <p:nvPr/>
        </p:nvSpPr>
        <p:spPr bwMode="auto">
          <a:xfrm>
            <a:off x="155575" y="-2490788"/>
            <a:ext cx="4133850" cy="5191126"/>
          </a:xfrm>
          <a:prstGeom prst="rect">
            <a:avLst/>
          </a:prstGeom>
          <a:noFill/>
        </p:spPr>
        <p:txBody>
          <a:bodyPr vert="horz" wrap="square" lIns="91440" tIns="45720" rIns="91440" bIns="45720" numCol="1" anchor="t" anchorCtr="0" compatLnSpc="1">
            <a:prstTxWarp prst="textNoShape">
              <a:avLst/>
            </a:prstTxWarp>
          </a:bodyPr>
          <a:lstStyle/>
          <a:p>
            <a:endParaRPr lang="uk-UA"/>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2"/>
          <p:cNvSpPr>
            <a:spLocks noGrp="1"/>
          </p:cNvSpPr>
          <p:nvPr>
            <p:ph idx="1"/>
          </p:nvPr>
        </p:nvSpPr>
        <p:spPr>
          <a:xfrm>
            <a:off x="467544" y="836712"/>
            <a:ext cx="8219256" cy="5487888"/>
          </a:xfrm>
        </p:spPr>
        <p:txBody>
          <a:bodyPr>
            <a:normAutofit fontScale="85000" lnSpcReduction="10000"/>
          </a:bodyPr>
          <a:lstStyle/>
          <a:p>
            <a:pPr algn="just"/>
            <a:r>
              <a:rPr lang="ru-RU" sz="2800" b="1" dirty="0" smtClean="0">
                <a:solidFill>
                  <a:srgbClr val="7030A0"/>
                </a:solidFill>
              </a:rPr>
              <a:t>О. Р. ЛУР</a:t>
            </a:r>
            <a:r>
              <a:rPr lang="uk-UA" sz="2800" b="1" dirty="0" smtClean="0">
                <a:solidFill>
                  <a:srgbClr val="7030A0"/>
                </a:solidFill>
              </a:rPr>
              <a:t>І</a:t>
            </a:r>
            <a:r>
              <a:rPr lang="ru-RU" sz="2800" b="1" dirty="0" smtClean="0">
                <a:solidFill>
                  <a:srgbClr val="7030A0"/>
                </a:solidFill>
              </a:rPr>
              <a:t>Я ВНІС ДО НЕЙРОПСИХОЛОГІЧНОЇ НАУКИ НАДЗВИЧАЙНО ВАЖЛИВЕ ПОНЯТТЯ ФАКТОРНОГО АНАЛІЗУ, ЯКИЙ РОЗКРИВАЄ ЗНАЧЕННЯ ПЕРВИННИХ ТА ВТОРИННИХ СИМПТОМІВ, А ТАКОЖ ЗНАЧЕННЯ ЇХНЬОГО ВЗАЄМОЗ'ВЯЗКУ ДЛЯ ОСОБЛИВОТЕЙ СИНДРОМУ, ЯКИЙ ЯВЛЯЄ СОБОЮ СУКУПНІСТЬ СИМПТОМІВ В ЦІЛОМУ. </a:t>
            </a:r>
          </a:p>
          <a:p>
            <a:pPr algn="just"/>
            <a:r>
              <a:rPr lang="ru-RU" sz="2800" b="1" dirty="0" smtClean="0">
                <a:solidFill>
                  <a:srgbClr val="7030A0"/>
                </a:solidFill>
              </a:rPr>
              <a:t>ПЕРВИННІ СИМПТОМИ — ЦЕ ТІ, ЩО ОБУМОВЛЕНІ БЕЗПОСЕРЕДНЬО ЗОНОЮ УРАЖЕННЯ АБО ІНШИМИ ПОШКОДЖЕННЯМИ МОЗКУ, А ВТОРИННІ — ЦЕ ТІ, ЩО ВИНИКАЮТЬ СИСТЕМНО, ТОБТО МАЮТЬ ВИТОК З ПЕРВИННИХ І  Є ЇХ НАСЛІДКОМ.</a:t>
            </a:r>
            <a:r>
              <a:rPr lang="ru-RU" b="1" dirty="0" smtClean="0">
                <a:solidFill>
                  <a:srgbClr val="7030A0"/>
                </a:solidFill>
              </a:rPr>
              <a:t> </a:t>
            </a:r>
          </a:p>
          <a:p>
            <a:pPr algn="just"/>
            <a:r>
              <a:rPr lang="ru-RU" b="1" dirty="0" smtClean="0">
                <a:solidFill>
                  <a:srgbClr val="7030A0"/>
                </a:solidFill>
              </a:rPr>
              <a:t>ПОРУШЕННЯ НЕЙРОПСИХОЛОГІЧНОГГО ФАКТОРУ ВЕДЕ ДО НЕЙРОПСИХОЛОГІЧНОГО СИНДРОМУ.</a:t>
            </a:r>
            <a:endParaRPr lang="uk-UA" b="1" dirty="0">
              <a:solidFill>
                <a:srgbClr val="7030A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64704"/>
            <a:ext cx="8229600" cy="5559896"/>
          </a:xfrm>
        </p:spPr>
        <p:txBody>
          <a:bodyPr>
            <a:normAutofit lnSpcReduction="10000"/>
          </a:bodyPr>
          <a:lstStyle/>
          <a:p>
            <a:r>
              <a:rPr lang="uk-UA" sz="2800" dirty="0" smtClean="0">
                <a:solidFill>
                  <a:srgbClr val="7030A0"/>
                </a:solidFill>
              </a:rPr>
              <a:t>Інструментом виділення нейропсихологічних факторів є </a:t>
            </a:r>
            <a:r>
              <a:rPr lang="uk-UA" sz="2800" dirty="0" err="1" smtClean="0">
                <a:solidFill>
                  <a:srgbClr val="7030A0"/>
                </a:solidFill>
              </a:rPr>
              <a:t>синдромний</a:t>
            </a:r>
            <a:r>
              <a:rPr lang="uk-UA" sz="2800" dirty="0" smtClean="0">
                <a:solidFill>
                  <a:srgbClr val="7030A0"/>
                </a:solidFill>
              </a:rPr>
              <a:t> аналіз, який включає в себе:</a:t>
            </a:r>
            <a:endParaRPr lang="ru-RU" sz="2800" dirty="0" smtClean="0">
              <a:solidFill>
                <a:srgbClr val="7030A0"/>
              </a:solidFill>
            </a:endParaRPr>
          </a:p>
          <a:p>
            <a:r>
              <a:rPr lang="ru-RU" sz="2800" dirty="0" smtClean="0">
                <a:solidFill>
                  <a:srgbClr val="7030A0"/>
                </a:solidFill>
              </a:rPr>
              <a:t>1) </a:t>
            </a:r>
            <a:r>
              <a:rPr lang="ru-RU" sz="2800" dirty="0" err="1" smtClean="0">
                <a:solidFill>
                  <a:srgbClr val="7030A0"/>
                </a:solidFill>
              </a:rPr>
              <a:t>якісну</a:t>
            </a:r>
            <a:r>
              <a:rPr lang="ru-RU" sz="2800" dirty="0" smtClean="0">
                <a:solidFill>
                  <a:srgbClr val="7030A0"/>
                </a:solidFill>
              </a:rPr>
              <a:t> </a:t>
            </a:r>
            <a:r>
              <a:rPr lang="ru-RU" sz="2800" dirty="0" err="1" smtClean="0">
                <a:solidFill>
                  <a:srgbClr val="7030A0"/>
                </a:solidFill>
              </a:rPr>
              <a:t>кваліфікацію</a:t>
            </a:r>
            <a:r>
              <a:rPr lang="ru-RU" sz="2800" dirty="0" smtClean="0">
                <a:solidFill>
                  <a:srgbClr val="7030A0"/>
                </a:solidFill>
              </a:rPr>
              <a:t> </a:t>
            </a:r>
            <a:r>
              <a:rPr lang="ru-RU" sz="2800" dirty="0" err="1" smtClean="0">
                <a:solidFill>
                  <a:srgbClr val="7030A0"/>
                </a:solidFill>
              </a:rPr>
              <a:t>порушень</a:t>
            </a:r>
            <a:r>
              <a:rPr lang="ru-RU" sz="2800" dirty="0" smtClean="0">
                <a:solidFill>
                  <a:srgbClr val="7030A0"/>
                </a:solidFill>
              </a:rPr>
              <a:t> </a:t>
            </a:r>
            <a:r>
              <a:rPr lang="ru-RU" sz="2800" dirty="0" err="1" smtClean="0">
                <a:solidFill>
                  <a:srgbClr val="7030A0"/>
                </a:solidFill>
              </a:rPr>
              <a:t>психічних</a:t>
            </a:r>
            <a:r>
              <a:rPr lang="ru-RU" sz="2800" dirty="0" smtClean="0">
                <a:solidFill>
                  <a:srgbClr val="7030A0"/>
                </a:solidFill>
              </a:rPr>
              <a:t> </a:t>
            </a:r>
            <a:r>
              <a:rPr lang="ru-RU" sz="2800" dirty="0" err="1" smtClean="0">
                <a:solidFill>
                  <a:srgbClr val="7030A0"/>
                </a:solidFill>
              </a:rPr>
              <a:t>функцій</a:t>
            </a:r>
            <a:r>
              <a:rPr lang="ru-RU" sz="2800" dirty="0" smtClean="0">
                <a:solidFill>
                  <a:srgbClr val="7030A0"/>
                </a:solidFill>
              </a:rPr>
              <a:t> з </a:t>
            </a:r>
            <a:r>
              <a:rPr lang="ru-RU" sz="2800" dirty="0" err="1" smtClean="0">
                <a:solidFill>
                  <a:srgbClr val="7030A0"/>
                </a:solidFill>
              </a:rPr>
              <a:t>поясненням</a:t>
            </a:r>
            <a:r>
              <a:rPr lang="ru-RU" sz="2800" dirty="0" smtClean="0">
                <a:solidFill>
                  <a:srgbClr val="7030A0"/>
                </a:solidFill>
              </a:rPr>
              <a:t> причин </a:t>
            </a:r>
            <a:r>
              <a:rPr lang="ru-RU" sz="2800" dirty="0" err="1" smtClean="0">
                <a:solidFill>
                  <a:srgbClr val="7030A0"/>
                </a:solidFill>
              </a:rPr>
              <a:t>цих</a:t>
            </a:r>
            <a:r>
              <a:rPr lang="ru-RU" sz="2800" dirty="0" smtClean="0">
                <a:solidFill>
                  <a:srgbClr val="7030A0"/>
                </a:solidFill>
              </a:rPr>
              <a:t> </a:t>
            </a:r>
            <a:r>
              <a:rPr lang="ru-RU" sz="2800" dirty="0" err="1" smtClean="0">
                <a:solidFill>
                  <a:srgbClr val="7030A0"/>
                </a:solidFill>
              </a:rPr>
              <a:t>змін</a:t>
            </a:r>
            <a:r>
              <a:rPr lang="ru-RU" sz="2800" dirty="0" smtClean="0">
                <a:solidFill>
                  <a:srgbClr val="7030A0"/>
                </a:solidFill>
              </a:rPr>
              <a:t>; </a:t>
            </a:r>
          </a:p>
          <a:p>
            <a:r>
              <a:rPr lang="ru-RU" sz="2800" dirty="0" smtClean="0">
                <a:solidFill>
                  <a:srgbClr val="7030A0"/>
                </a:solidFill>
              </a:rPr>
              <a:t>2) </a:t>
            </a:r>
            <a:r>
              <a:rPr lang="ru-RU" sz="2800" dirty="0" err="1" smtClean="0">
                <a:solidFill>
                  <a:srgbClr val="7030A0"/>
                </a:solidFill>
              </a:rPr>
              <a:t>аналіз</a:t>
            </a:r>
            <a:r>
              <a:rPr lang="ru-RU" sz="2800" dirty="0" smtClean="0">
                <a:solidFill>
                  <a:srgbClr val="7030A0"/>
                </a:solidFill>
              </a:rPr>
              <a:t> та </a:t>
            </a:r>
            <a:r>
              <a:rPr lang="ru-RU" sz="2800" dirty="0" err="1" smtClean="0">
                <a:solidFill>
                  <a:srgbClr val="7030A0"/>
                </a:solidFill>
              </a:rPr>
              <a:t>співставлення</a:t>
            </a:r>
            <a:r>
              <a:rPr lang="ru-RU" sz="2800" dirty="0" smtClean="0">
                <a:solidFill>
                  <a:srgbClr val="7030A0"/>
                </a:solidFill>
              </a:rPr>
              <a:t> </a:t>
            </a:r>
            <a:r>
              <a:rPr lang="ru-RU" sz="2800" dirty="0" err="1" smtClean="0">
                <a:solidFill>
                  <a:srgbClr val="7030A0"/>
                </a:solidFill>
              </a:rPr>
              <a:t>первинних</a:t>
            </a:r>
            <a:r>
              <a:rPr lang="ru-RU" sz="2800" dirty="0" smtClean="0">
                <a:solidFill>
                  <a:srgbClr val="7030A0"/>
                </a:solidFill>
              </a:rPr>
              <a:t> та </a:t>
            </a:r>
            <a:r>
              <a:rPr lang="ru-RU" sz="2800" dirty="0" err="1" smtClean="0">
                <a:solidFill>
                  <a:srgbClr val="7030A0"/>
                </a:solidFill>
              </a:rPr>
              <a:t>вторинних</a:t>
            </a:r>
            <a:r>
              <a:rPr lang="ru-RU" sz="2800" dirty="0" smtClean="0">
                <a:solidFill>
                  <a:srgbClr val="7030A0"/>
                </a:solidFill>
              </a:rPr>
              <a:t> </a:t>
            </a:r>
            <a:r>
              <a:rPr lang="ru-RU" sz="2800" dirty="0" err="1" smtClean="0">
                <a:solidFill>
                  <a:srgbClr val="7030A0"/>
                </a:solidFill>
              </a:rPr>
              <a:t>розладів</a:t>
            </a:r>
            <a:r>
              <a:rPr lang="ru-RU" sz="2800" dirty="0" smtClean="0">
                <a:solidFill>
                  <a:srgbClr val="7030A0"/>
                </a:solidFill>
              </a:rPr>
              <a:t> </a:t>
            </a:r>
            <a:r>
              <a:rPr lang="ru-RU" sz="2800" dirty="0" err="1" smtClean="0">
                <a:solidFill>
                  <a:srgbClr val="7030A0"/>
                </a:solidFill>
              </a:rPr>
              <a:t>аналіз</a:t>
            </a:r>
            <a:r>
              <a:rPr lang="ru-RU" sz="2800" dirty="0" smtClean="0">
                <a:solidFill>
                  <a:srgbClr val="7030A0"/>
                </a:solidFill>
              </a:rPr>
              <a:t> і </a:t>
            </a:r>
            <a:r>
              <a:rPr lang="ru-RU" sz="2800" dirty="0" err="1" smtClean="0">
                <a:solidFill>
                  <a:srgbClr val="7030A0"/>
                </a:solidFill>
              </a:rPr>
              <a:t>співставлення</a:t>
            </a:r>
            <a:r>
              <a:rPr lang="ru-RU" sz="2800" dirty="0" smtClean="0">
                <a:solidFill>
                  <a:srgbClr val="7030A0"/>
                </a:solidFill>
              </a:rPr>
              <a:t> </a:t>
            </a:r>
            <a:r>
              <a:rPr lang="ru-RU" sz="2800" dirty="0" err="1" smtClean="0">
                <a:solidFill>
                  <a:srgbClr val="7030A0"/>
                </a:solidFill>
              </a:rPr>
              <a:t>первинних</a:t>
            </a:r>
            <a:r>
              <a:rPr lang="ru-RU" sz="2800" dirty="0" smtClean="0">
                <a:solidFill>
                  <a:srgbClr val="7030A0"/>
                </a:solidFill>
              </a:rPr>
              <a:t> і </a:t>
            </a:r>
            <a:r>
              <a:rPr lang="ru-RU" sz="2800" dirty="0" err="1" smtClean="0">
                <a:solidFill>
                  <a:srgbClr val="7030A0"/>
                </a:solidFill>
              </a:rPr>
              <a:t>вторинних</a:t>
            </a:r>
            <a:r>
              <a:rPr lang="ru-RU" sz="2800" dirty="0" smtClean="0">
                <a:solidFill>
                  <a:srgbClr val="7030A0"/>
                </a:solidFill>
              </a:rPr>
              <a:t> </a:t>
            </a:r>
            <a:r>
              <a:rPr lang="ru-RU" sz="2800" dirty="0" err="1" smtClean="0">
                <a:solidFill>
                  <a:srgbClr val="7030A0"/>
                </a:solidFill>
              </a:rPr>
              <a:t>порушень</a:t>
            </a:r>
            <a:r>
              <a:rPr lang="ru-RU" sz="2800" dirty="0" smtClean="0">
                <a:solidFill>
                  <a:srgbClr val="7030A0"/>
                </a:solidFill>
              </a:rPr>
              <a:t>, в  т. ч. </a:t>
            </a:r>
            <a:r>
              <a:rPr lang="ru-RU" sz="2800" dirty="0" err="1" smtClean="0">
                <a:solidFill>
                  <a:srgbClr val="7030A0"/>
                </a:solidFill>
              </a:rPr>
              <a:t>встановлення</a:t>
            </a:r>
            <a:r>
              <a:rPr lang="ru-RU" sz="2800" dirty="0" smtClean="0">
                <a:solidFill>
                  <a:srgbClr val="7030A0"/>
                </a:solidFill>
              </a:rPr>
              <a:t>  причинно-</a:t>
            </a:r>
            <a:r>
              <a:rPr lang="ru-RU" sz="2800" dirty="0" err="1" smtClean="0">
                <a:solidFill>
                  <a:srgbClr val="7030A0"/>
                </a:solidFill>
              </a:rPr>
              <a:t>наслідкових</a:t>
            </a:r>
            <a:r>
              <a:rPr lang="ru-RU" sz="2800" dirty="0" smtClean="0">
                <a:solidFill>
                  <a:srgbClr val="7030A0"/>
                </a:solidFill>
              </a:rPr>
              <a:t> </a:t>
            </a:r>
            <a:r>
              <a:rPr lang="ru-RU" sz="2800" dirty="0" err="1" smtClean="0">
                <a:solidFill>
                  <a:srgbClr val="7030A0"/>
                </a:solidFill>
              </a:rPr>
              <a:t>звязків</a:t>
            </a:r>
            <a:r>
              <a:rPr lang="ru-RU" sz="2800" dirty="0" smtClean="0">
                <a:solidFill>
                  <a:srgbClr val="7030A0"/>
                </a:solidFill>
              </a:rPr>
              <a:t> </a:t>
            </a:r>
            <a:r>
              <a:rPr lang="ru-RU" sz="2800" dirty="0" err="1" smtClean="0">
                <a:solidFill>
                  <a:srgbClr val="7030A0"/>
                </a:solidFill>
              </a:rPr>
              <a:t>між</a:t>
            </a:r>
            <a:r>
              <a:rPr lang="ru-RU" sz="2800" dirty="0" smtClean="0">
                <a:solidFill>
                  <a:srgbClr val="7030A0"/>
                </a:solidFill>
              </a:rPr>
              <a:t> </a:t>
            </a:r>
            <a:r>
              <a:rPr lang="ru-RU" sz="2800" dirty="0" err="1" smtClean="0">
                <a:solidFill>
                  <a:srgbClr val="7030A0"/>
                </a:solidFill>
              </a:rPr>
              <a:t>безпосереднім</a:t>
            </a:r>
            <a:r>
              <a:rPr lang="ru-RU" sz="2800" dirty="0" smtClean="0">
                <a:solidFill>
                  <a:srgbClr val="7030A0"/>
                </a:solidFill>
              </a:rPr>
              <a:t> </a:t>
            </a:r>
            <a:r>
              <a:rPr lang="ru-RU" sz="2800" dirty="0" err="1" smtClean="0">
                <a:solidFill>
                  <a:srgbClr val="7030A0"/>
                </a:solidFill>
              </a:rPr>
              <a:t>вогнищем</a:t>
            </a:r>
            <a:r>
              <a:rPr lang="ru-RU" sz="2800" dirty="0" smtClean="0">
                <a:solidFill>
                  <a:srgbClr val="7030A0"/>
                </a:solidFill>
              </a:rPr>
              <a:t> </a:t>
            </a:r>
            <a:r>
              <a:rPr lang="ru-RU" sz="2800" dirty="0" err="1" smtClean="0">
                <a:solidFill>
                  <a:srgbClr val="7030A0"/>
                </a:solidFill>
              </a:rPr>
              <a:t>патології</a:t>
            </a:r>
            <a:r>
              <a:rPr lang="ru-RU" sz="2800" dirty="0" smtClean="0">
                <a:solidFill>
                  <a:srgbClr val="7030A0"/>
                </a:solidFill>
              </a:rPr>
              <a:t> і </a:t>
            </a:r>
            <a:r>
              <a:rPr lang="ru-RU" sz="2800" dirty="0" err="1" smtClean="0">
                <a:solidFill>
                  <a:srgbClr val="7030A0"/>
                </a:solidFill>
              </a:rPr>
              <a:t>виникшим</a:t>
            </a:r>
            <a:r>
              <a:rPr lang="ru-RU" sz="2800" dirty="0" smtClean="0">
                <a:solidFill>
                  <a:srgbClr val="7030A0"/>
                </a:solidFill>
              </a:rPr>
              <a:t> </a:t>
            </a:r>
            <a:r>
              <a:rPr lang="ru-RU" sz="2800" dirty="0" err="1" smtClean="0">
                <a:solidFill>
                  <a:srgbClr val="7030A0"/>
                </a:solidFill>
              </a:rPr>
              <a:t>порушенням</a:t>
            </a:r>
            <a:r>
              <a:rPr lang="ru-RU" sz="2800" dirty="0" smtClean="0">
                <a:solidFill>
                  <a:srgbClr val="7030A0"/>
                </a:solidFill>
              </a:rPr>
              <a:t>;</a:t>
            </a:r>
          </a:p>
          <a:p>
            <a:r>
              <a:rPr lang="ru-RU" sz="2800" dirty="0" smtClean="0">
                <a:solidFill>
                  <a:srgbClr val="7030A0"/>
                </a:solidFill>
              </a:rPr>
              <a:t>3) </a:t>
            </a:r>
            <a:r>
              <a:rPr lang="ru-RU" sz="2800" dirty="0" err="1" smtClean="0">
                <a:solidFill>
                  <a:srgbClr val="7030A0"/>
                </a:solidFill>
              </a:rPr>
              <a:t>вивчення</a:t>
            </a:r>
            <a:r>
              <a:rPr lang="ru-RU" sz="2800" dirty="0" smtClean="0">
                <a:solidFill>
                  <a:srgbClr val="7030A0"/>
                </a:solidFill>
              </a:rPr>
              <a:t> складу </a:t>
            </a:r>
            <a:r>
              <a:rPr lang="ru-RU" sz="2800" dirty="0" err="1" smtClean="0">
                <a:solidFill>
                  <a:srgbClr val="7030A0"/>
                </a:solidFill>
              </a:rPr>
              <a:t>збережених</a:t>
            </a:r>
            <a:r>
              <a:rPr lang="ru-RU" sz="2800" dirty="0" smtClean="0">
                <a:solidFill>
                  <a:srgbClr val="7030A0"/>
                </a:solidFill>
              </a:rPr>
              <a:t> </a:t>
            </a:r>
            <a:r>
              <a:rPr lang="ru-RU" sz="2800" dirty="0" err="1" smtClean="0">
                <a:solidFill>
                  <a:srgbClr val="7030A0"/>
                </a:solidFill>
              </a:rPr>
              <a:t>вищих</a:t>
            </a:r>
            <a:r>
              <a:rPr lang="ru-RU" sz="2800" dirty="0" smtClean="0">
                <a:solidFill>
                  <a:srgbClr val="7030A0"/>
                </a:solidFill>
              </a:rPr>
              <a:t> </a:t>
            </a:r>
            <a:r>
              <a:rPr lang="ru-RU" sz="2800" dirty="0" err="1" smtClean="0">
                <a:solidFill>
                  <a:srgbClr val="7030A0"/>
                </a:solidFill>
              </a:rPr>
              <a:t>психічних</a:t>
            </a:r>
            <a:r>
              <a:rPr lang="ru-RU" sz="2800" dirty="0" smtClean="0">
                <a:solidFill>
                  <a:srgbClr val="7030A0"/>
                </a:solidFill>
              </a:rPr>
              <a:t> </a:t>
            </a:r>
            <a:r>
              <a:rPr lang="ru-RU" sz="2800" dirty="0" err="1" smtClean="0">
                <a:solidFill>
                  <a:srgbClr val="7030A0"/>
                </a:solidFill>
              </a:rPr>
              <a:t>функцій</a:t>
            </a:r>
            <a:r>
              <a:rPr lang="ru-RU" sz="2800" dirty="0" smtClean="0">
                <a:solidFill>
                  <a:srgbClr val="7030A0"/>
                </a:solidFill>
              </a:rPr>
              <a:t>.</a:t>
            </a:r>
          </a:p>
          <a:p>
            <a:endParaRPr lang="uk-U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332656"/>
            <a:ext cx="8229600" cy="936104"/>
          </a:xfrm>
        </p:spPr>
        <p:txBody>
          <a:bodyPr>
            <a:normAutofit/>
          </a:bodyPr>
          <a:lstStyle/>
          <a:p>
            <a:pPr algn="ctr"/>
            <a:r>
              <a:rPr lang="ru-RU" sz="3600" b="1" dirty="0" smtClean="0">
                <a:solidFill>
                  <a:srgbClr val="7030A0"/>
                </a:solidFill>
                <a:latin typeface="Times New Roman" panose="02020603050405020304" pitchFamily="18" charset="0"/>
                <a:cs typeface="Times New Roman" panose="02020603050405020304" pitchFamily="18" charset="0"/>
              </a:rPr>
              <a:t>СИНДРОМНИЙ  АНАЛІЗ</a:t>
            </a:r>
            <a:endParaRPr lang="uk-UA" sz="3600" b="1" dirty="0">
              <a:solidFill>
                <a:srgbClr val="7030A0"/>
              </a:solidFill>
              <a:latin typeface="Times New Roman" panose="02020603050405020304" pitchFamily="18" charset="0"/>
              <a:cs typeface="Times New Roman" panose="02020603050405020304" pitchFamily="18" charset="0"/>
            </a:endParaRPr>
          </a:p>
        </p:txBody>
      </p:sp>
      <p:sp>
        <p:nvSpPr>
          <p:cNvPr id="4" name="Содержимое 3"/>
          <p:cNvSpPr>
            <a:spLocks noGrp="1"/>
          </p:cNvSpPr>
          <p:nvPr>
            <p:ph idx="1"/>
          </p:nvPr>
        </p:nvSpPr>
        <p:spPr>
          <a:xfrm>
            <a:off x="467544" y="1484784"/>
            <a:ext cx="8219256" cy="5112568"/>
          </a:xfrm>
        </p:spPr>
        <p:txBody>
          <a:bodyPr>
            <a:normAutofit fontScale="92500" lnSpcReduction="10000"/>
          </a:bodyPr>
          <a:lstStyle/>
          <a:p>
            <a:r>
              <a:rPr lang="ru-RU" sz="2800" b="1" dirty="0" smtClean="0">
                <a:solidFill>
                  <a:srgbClr val="7030A0"/>
                </a:solidFill>
              </a:rPr>
              <a:t>СИНДРОМНИМ АНАЛІЗОМ НАЗИВАЮТЬ АНАЛІЗ НЕЙРО-ПСИХОЛОГІЧНИХ СИМПТОМІВ, ГОЛОВНОЮ МЕТОЮ ЯКОГО ВВАЖАТЬСЯ ЗНАХОДЖЕННЯ СПІЛЬНОГО ФАКТОРУ, ЯКИЙ ПОВНІСТЮ ПОЯСНЮЄ ПОЯВУ РІЗНОМАНІТНИХ НЕЙРОПСИХОЛОГІЧНИХ СИМПТОМІВ. СИНДРОМНИЙ АНАЛІЗ УЗАГАЛЬНЮЄ НАСТУПНІ ЕТАПИ:  СПОЧАТКУ ВИЗНАЧАЮТЬСЯ ОЗНАКИ ПАТОЛОГІЇ РІЗНОМАНІТНИХ ПСИХІЧНИХ ФУНКЦІЙ, А ПОТІМ ВІДБУВАЄТЬСЯ КЛАСИФІКАЦІЯ СИМПТОМІВ</a:t>
            </a:r>
            <a:r>
              <a:rPr lang="ru-RU" sz="2800" dirty="0" smtClean="0"/>
              <a:t>.</a:t>
            </a:r>
          </a:p>
          <a:p>
            <a:endParaRPr lang="uk-U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620688"/>
            <a:ext cx="8229600" cy="782960"/>
          </a:xfrm>
        </p:spPr>
        <p:txBody>
          <a:bodyPr>
            <a:normAutofit/>
          </a:bodyPr>
          <a:lstStyle/>
          <a:p>
            <a:pPr algn="ctr"/>
            <a:r>
              <a:rPr lang="ru-RU" sz="3600" b="1" dirty="0" smtClean="0">
                <a:latin typeface="Times New Roman" panose="02020603050405020304" pitchFamily="18" charset="0"/>
                <a:cs typeface="Times New Roman" panose="02020603050405020304" pitchFamily="18" charset="0"/>
              </a:rPr>
              <a:t>ФУНКЦІОНАЛЬНА СИСТЕМА</a:t>
            </a:r>
            <a:endParaRPr lang="uk-UA" sz="3600" b="1" dirty="0">
              <a:latin typeface="Times New Roman" panose="02020603050405020304" pitchFamily="18" charset="0"/>
              <a:cs typeface="Times New Roman" panose="02020603050405020304" pitchFamily="18" charset="0"/>
            </a:endParaRPr>
          </a:p>
        </p:txBody>
      </p:sp>
      <p:sp>
        <p:nvSpPr>
          <p:cNvPr id="3" name="Содержимое 2"/>
          <p:cNvSpPr>
            <a:spLocks noGrp="1"/>
          </p:cNvSpPr>
          <p:nvPr>
            <p:ph idx="1"/>
          </p:nvPr>
        </p:nvSpPr>
        <p:spPr>
          <a:xfrm>
            <a:off x="467544" y="1700808"/>
            <a:ext cx="8229600" cy="4389120"/>
          </a:xfrm>
        </p:spPr>
        <p:txBody>
          <a:bodyPr>
            <a:normAutofit fontScale="85000" lnSpcReduction="20000"/>
          </a:bodyPr>
          <a:lstStyle/>
          <a:p>
            <a:pPr algn="just"/>
            <a:r>
              <a:rPr lang="ru-RU" dirty="0" smtClean="0">
                <a:solidFill>
                  <a:srgbClr val="7030A0"/>
                </a:solidFill>
              </a:rPr>
              <a:t>МОРФОФІЗІОЛОГІЧНЕ ПОНЯТТЯ, ЗАПОЗИЧЕНЕ З КОНЦЕПЦІЇ ФУНКЦІОНАЛЬНИХ СИСТЕМ П.К. АНОХІНА ДЛЯ ПОЯСНЕННЯ МОЗКОВИХ  МЕХАНІЗМІВ ВПФ.</a:t>
            </a:r>
          </a:p>
          <a:p>
            <a:pPr algn="just"/>
            <a:r>
              <a:rPr lang="ru-RU" dirty="0" smtClean="0">
                <a:solidFill>
                  <a:srgbClr val="7030A0"/>
                </a:solidFill>
              </a:rPr>
              <a:t>ФУНКЦІОНАЛЬНІ СИСТЕМИ, ЩО ЛЕЖАТЬ У ПІДГРУНТІ ПСИХІЧНОЇ СВІДОМОЇ ДІЯЛЬНОСТІ ЛЮДИНИ, ХАРАКТЕРИЗУЮТЬСЯ ВЕЛИКОЮ СКЛАДНІСТЮ (БІЛЬШ СКЛАДНОЮ БУДОВОЮ ЛАНЦЮГІВ, ІЄРАРХІЧНОЮ ОРГАНІЗАЦІЄЮ, ТОЩО) ПОРІВНЯНО З ФУНКЦІОНАЛЬНИМИ СИСТЕМАМИ, ЯКІ ЛЕЖАТЬ В ОСНОВІ ФІЗІОЛОГІЧНИХ ФУНЦІЙ ТА НАВІТЬ ПОВЕДІНКОВИХ АКТІВ ТВАРИН.</a:t>
            </a:r>
          </a:p>
          <a:p>
            <a:pPr algn="just"/>
            <a:r>
              <a:rPr lang="ru-RU" dirty="0" smtClean="0">
                <a:solidFill>
                  <a:srgbClr val="7030A0"/>
                </a:solidFill>
              </a:rPr>
              <a:t>РІЗНОМАНІТНІ ЗА ЗМІСТОМ ВПФ (ГНОСТИЧНІ, МНЕСТИЧНІ, ІНТЕЛЕКТУАЛЬНІ ТА ІН.) ЗАБЕЗПЕЧУЮТЬСЯ ЯКІСНО ВІДМІННИМИ ФУНКЦІОНАЛЬНИМИ СИСТЕМАМИ. </a:t>
            </a:r>
            <a:endParaRPr lang="uk-UA" dirty="0">
              <a:solidFill>
                <a:srgbClr val="7030A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2"/>
          <p:cNvSpPr txBox="1">
            <a:spLocks/>
          </p:cNvSpPr>
          <p:nvPr/>
        </p:nvSpPr>
        <p:spPr>
          <a:xfrm>
            <a:off x="467544" y="0"/>
            <a:ext cx="8229600" cy="136936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uk-UA" sz="3600" b="1" i="0" u="none" strike="noStrike" kern="1200" cap="none" spc="0" normalizeH="0" baseline="0" noProof="0" dirty="0" smtClean="0">
                <a:ln>
                  <a:noFill/>
                </a:ln>
                <a:solidFill>
                  <a:srgbClr val="7030A0"/>
                </a:solidFill>
                <a:effectLst/>
                <a:uLnTx/>
                <a:uFillTx/>
                <a:latin typeface="Candara"/>
              </a:rPr>
              <a:t>ВИЩІ ПСИХІЧНІ ФУНКЦІЇ (ВП</a:t>
            </a:r>
            <a:r>
              <a:rPr kumimoji="0" lang="uk-UA" sz="3600" i="0" u="none" strike="noStrike" kern="1200" cap="none" spc="0" normalizeH="0" baseline="0" noProof="0" dirty="0" smtClean="0">
                <a:ln>
                  <a:noFill/>
                </a:ln>
                <a:solidFill>
                  <a:srgbClr val="7030A0"/>
                </a:solidFill>
                <a:effectLst/>
                <a:uLnTx/>
                <a:uFillTx/>
                <a:latin typeface="Candara"/>
              </a:rPr>
              <a:t>Ф)</a:t>
            </a:r>
            <a:endParaRPr kumimoji="0" lang="ru-RU" sz="3600" i="0" u="none" strike="noStrike" kern="1200" cap="none" spc="0" normalizeH="0" baseline="0" noProof="0" dirty="0">
              <a:ln>
                <a:noFill/>
              </a:ln>
              <a:solidFill>
                <a:srgbClr val="7030A0"/>
              </a:solidFill>
              <a:effectLst/>
              <a:uLnTx/>
              <a:uFillTx/>
              <a:latin typeface="Candara"/>
            </a:endParaRPr>
          </a:p>
        </p:txBody>
      </p:sp>
      <p:sp>
        <p:nvSpPr>
          <p:cNvPr id="5" name="Прямоугольник 4"/>
          <p:cNvSpPr/>
          <p:nvPr/>
        </p:nvSpPr>
        <p:spPr>
          <a:xfrm>
            <a:off x="323528" y="1142984"/>
            <a:ext cx="8568952" cy="2246769"/>
          </a:xfrm>
          <a:prstGeom prst="rect">
            <a:avLst/>
          </a:prstGeom>
        </p:spPr>
        <p:txBody>
          <a:bodyPr wrap="square">
            <a:spAutoFit/>
          </a:bodyPr>
          <a:lstStyle/>
          <a:p>
            <a:pPr algn="just"/>
            <a:r>
              <a:rPr lang="ru-RU" sz="2400" b="1" dirty="0">
                <a:solidFill>
                  <a:srgbClr val="073E87"/>
                </a:solidFill>
                <a:latin typeface="Candara"/>
              </a:rPr>
              <a:t>– </a:t>
            </a:r>
            <a:r>
              <a:rPr lang="ru-RU" sz="2800" b="1" dirty="0" smtClean="0">
                <a:solidFill>
                  <a:srgbClr val="7030A0"/>
                </a:solidFill>
                <a:latin typeface="Candara"/>
              </a:rPr>
              <a:t>ЦЕ СКЛАДНІ ФОРМИ СВІДОМОЇ ДІЯЛЬНОСТІ, ЩО РЕАЛІЗУЮТЬСЯ НА ПІДГРУНТІ ВІДПОВІДНИХ МОТИВІВ, РЕГУЛЮЮТЬСЯ ВІДПОВІДНИМИ ЦІЛЯМИ ТА ПРОГРАМАМИ, ПІДПОРЯДКОВУЮТЬСЯ ВСІМ ЗАКОНОМІРНОСТЯМ ПСИХІЧНОЇ ДІЯЛЬНОСТІ</a:t>
            </a:r>
            <a:endParaRPr lang="ru-RU" sz="2800" b="1" dirty="0">
              <a:solidFill>
                <a:srgbClr val="073E87"/>
              </a:solidFill>
              <a:latin typeface="Candara"/>
            </a:endParaRPr>
          </a:p>
        </p:txBody>
      </p:sp>
      <p:sp>
        <p:nvSpPr>
          <p:cNvPr id="7" name="Прямоугольник 6"/>
          <p:cNvSpPr/>
          <p:nvPr/>
        </p:nvSpPr>
        <p:spPr>
          <a:xfrm>
            <a:off x="144108" y="3501008"/>
            <a:ext cx="8946232" cy="2456057"/>
          </a:xfrm>
          <a:prstGeom prst="rect">
            <a:avLst/>
          </a:prstGeom>
        </p:spPr>
        <p:txBody>
          <a:bodyPr wrap="square">
            <a:spAutoFit/>
          </a:bodyPr>
          <a:lstStyle/>
          <a:p>
            <a:pPr lvl="0">
              <a:spcBef>
                <a:spcPct val="20000"/>
              </a:spcBef>
              <a:buClr>
                <a:srgbClr val="31B6FD"/>
              </a:buClr>
              <a:buSzPct val="100000"/>
            </a:pPr>
            <a:r>
              <a:rPr lang="ru-RU" sz="2400" b="1" dirty="0" smtClean="0">
                <a:solidFill>
                  <a:srgbClr val="7030A0"/>
                </a:solidFill>
                <a:latin typeface="Times New Roman" panose="02020603050405020304" pitchFamily="18" charset="0"/>
                <a:cs typeface="Times New Roman" panose="02020603050405020304" pitchFamily="18" charset="0"/>
              </a:rPr>
              <a:t>ДУЖЕ ЧАСТО ПРИЧИНОЮ НЕСФОРМОВАНОСТІ ТИХ ЧИ ІНШИХ ВПФ МОЖЕ БУТИ ЗАТРИМКА  ДОЗРІВАННЯ ПЕВНИХ ЗОН МОЗКУ</a:t>
            </a:r>
            <a:r>
              <a:rPr lang="en-US" sz="2400" b="1" dirty="0" smtClean="0">
                <a:solidFill>
                  <a:srgbClr val="7030A0"/>
                </a:solidFill>
                <a:latin typeface="Times New Roman" panose="02020603050405020304" pitchFamily="18" charset="0"/>
                <a:cs typeface="Times New Roman" panose="02020603050405020304" pitchFamily="18" charset="0"/>
              </a:rPr>
              <a:t> </a:t>
            </a:r>
            <a:r>
              <a:rPr lang="uk-UA" sz="2400" b="1" dirty="0" smtClean="0">
                <a:solidFill>
                  <a:srgbClr val="7030A0"/>
                </a:solidFill>
                <a:latin typeface="Times New Roman" panose="02020603050405020304" pitchFamily="18" charset="0"/>
                <a:cs typeface="Times New Roman" panose="02020603050405020304" pitchFamily="18" charset="0"/>
              </a:rPr>
              <a:t>ТА</a:t>
            </a:r>
            <a:r>
              <a:rPr lang="en-US" sz="2400" b="1" dirty="0" smtClean="0">
                <a:solidFill>
                  <a:srgbClr val="7030A0"/>
                </a:solidFill>
                <a:latin typeface="Times New Roman" panose="02020603050405020304" pitchFamily="18" charset="0"/>
                <a:cs typeface="Times New Roman" panose="02020603050405020304" pitchFamily="18" charset="0"/>
              </a:rPr>
              <a:t> </a:t>
            </a:r>
            <a:r>
              <a:rPr lang="ru-RU" sz="2400" b="1" dirty="0" smtClean="0">
                <a:solidFill>
                  <a:srgbClr val="7030A0"/>
                </a:solidFill>
                <a:latin typeface="Times New Roman" panose="02020603050405020304" pitchFamily="18" charset="0"/>
                <a:cs typeface="Times New Roman" panose="02020603050405020304" pitchFamily="18" charset="0"/>
              </a:rPr>
              <a:t>НЕСФОРМОВАНІСТЬ МІЖАНАЛІЗАТОРНИХ ЗВ</a:t>
            </a:r>
            <a:r>
              <a:rPr lang="en-US" sz="2400" b="1" dirty="0" smtClean="0">
                <a:solidFill>
                  <a:srgbClr val="7030A0"/>
                </a:solidFill>
                <a:latin typeface="Times New Roman" panose="02020603050405020304" pitchFamily="18" charset="0"/>
                <a:cs typeface="Times New Roman" panose="02020603050405020304" pitchFamily="18" charset="0"/>
              </a:rPr>
              <a:t>’</a:t>
            </a:r>
            <a:r>
              <a:rPr lang="ru-RU" sz="2400" b="1" dirty="0" smtClean="0">
                <a:solidFill>
                  <a:srgbClr val="7030A0"/>
                </a:solidFill>
                <a:latin typeface="Times New Roman" panose="02020603050405020304" pitchFamily="18" charset="0"/>
                <a:cs typeface="Times New Roman" panose="02020603050405020304" pitchFamily="18" charset="0"/>
              </a:rPr>
              <a:t>ЯЗКІВ </a:t>
            </a:r>
          </a:p>
          <a:p>
            <a:pPr marL="274320" lvl="0" indent="-274320">
              <a:spcBef>
                <a:spcPct val="20000"/>
              </a:spcBef>
              <a:buClr>
                <a:srgbClr val="31B6FD"/>
              </a:buClr>
              <a:buSzPct val="100000"/>
              <a:buFont typeface="Symbol" pitchFamily="18" charset="2"/>
              <a:buChar char=""/>
            </a:pPr>
            <a:endParaRPr lang="ru-RU" sz="2400" b="1" dirty="0">
              <a:solidFill>
                <a:srgbClr val="7030A0"/>
              </a:solidFill>
              <a:latin typeface="Times New Roman" panose="02020603050405020304" pitchFamily="18" charset="0"/>
              <a:cs typeface="Times New Roman" panose="02020603050405020304" pitchFamily="18" charset="0"/>
            </a:endParaRPr>
          </a:p>
          <a:p>
            <a:pPr marL="274320" lvl="0" indent="-274320">
              <a:spcBef>
                <a:spcPct val="20000"/>
              </a:spcBef>
              <a:buClr>
                <a:srgbClr val="31B6FD"/>
              </a:buClr>
              <a:buSzPct val="100000"/>
              <a:buFont typeface="Symbol" pitchFamily="18" charset="2"/>
              <a:buChar char=""/>
            </a:pPr>
            <a:r>
              <a:rPr lang="ru-RU" sz="2400" b="1" dirty="0" smtClean="0">
                <a:solidFill>
                  <a:srgbClr val="7030A0"/>
                </a:solidFill>
                <a:latin typeface="Times New Roman" panose="02020603050405020304" pitchFamily="18" charset="0"/>
                <a:cs typeface="Times New Roman" panose="02020603050405020304" pitchFamily="18" charset="0"/>
              </a:rPr>
              <a:t> </a:t>
            </a:r>
            <a:endParaRPr lang="ru-RU" sz="2400" b="1"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85264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836712"/>
            <a:ext cx="8496944" cy="4647426"/>
          </a:xfrm>
          <a:prstGeom prst="rect">
            <a:avLst/>
          </a:prstGeom>
        </p:spPr>
        <p:txBody>
          <a:bodyPr wrap="square">
            <a:spAutoFit/>
          </a:bodyPr>
          <a:lstStyle/>
          <a:p>
            <a:pPr lvl="0" algn="ctr">
              <a:spcBef>
                <a:spcPct val="20000"/>
              </a:spcBef>
              <a:buClr>
                <a:srgbClr val="31B6FD"/>
              </a:buClr>
              <a:buSzPct val="100000"/>
              <a:defRPr/>
            </a:pPr>
            <a:r>
              <a:rPr lang="ru-RU" sz="3200" b="1" u="sng" dirty="0" smtClean="0">
                <a:solidFill>
                  <a:srgbClr val="7030A0"/>
                </a:solidFill>
                <a:latin typeface="Franklin Gothic Book" panose="020B0503020102020204" pitchFamily="34" charset="0"/>
              </a:rPr>
              <a:t>ОСНОВНІ ХАРАКТЕРИСТИКИ ВПФ</a:t>
            </a:r>
            <a:r>
              <a:rPr lang="ru-RU" sz="3200" b="1" dirty="0" smtClean="0">
                <a:solidFill>
                  <a:srgbClr val="7030A0"/>
                </a:solidFill>
                <a:latin typeface="Franklin Gothic Book" panose="020B0503020102020204" pitchFamily="34" charset="0"/>
              </a:rPr>
              <a:t>:</a:t>
            </a:r>
          </a:p>
          <a:p>
            <a:pPr marL="274320" lvl="0" indent="-274320">
              <a:spcBef>
                <a:spcPct val="20000"/>
              </a:spcBef>
              <a:buClr>
                <a:srgbClr val="31B6FD"/>
              </a:buClr>
              <a:buSzPct val="100000"/>
              <a:buFont typeface="Symbol" pitchFamily="18" charset="2"/>
              <a:buChar char=""/>
              <a:defRPr/>
            </a:pPr>
            <a:r>
              <a:rPr lang="ru-RU" sz="2400" b="1" dirty="0" smtClean="0">
                <a:solidFill>
                  <a:srgbClr val="073E87"/>
                </a:solidFill>
                <a:latin typeface="Candara"/>
              </a:rPr>
              <a:t> </a:t>
            </a:r>
            <a:r>
              <a:rPr lang="ru-RU" sz="2800" b="1" dirty="0" smtClean="0">
                <a:solidFill>
                  <a:srgbClr val="7030A0"/>
                </a:solidFill>
                <a:latin typeface="Candara"/>
              </a:rPr>
              <a:t>ФОРМУЮТЬСЯ ПРИЖИТТЄВО ПІД ВПЛИВОМ  СОЦІАЛЬНИХ ФАКТОРІВ;</a:t>
            </a:r>
          </a:p>
          <a:p>
            <a:pPr marL="274320" lvl="0" indent="-274320">
              <a:spcBef>
                <a:spcPct val="20000"/>
              </a:spcBef>
              <a:buClr>
                <a:srgbClr val="31B6FD"/>
              </a:buClr>
              <a:buSzPct val="100000"/>
              <a:buFont typeface="Symbol" pitchFamily="18" charset="2"/>
              <a:buChar char=""/>
              <a:defRPr/>
            </a:pPr>
            <a:r>
              <a:rPr lang="ru-RU" sz="2800" b="1" dirty="0" smtClean="0">
                <a:solidFill>
                  <a:srgbClr val="7030A0"/>
                </a:solidFill>
                <a:latin typeface="Candara"/>
              </a:rPr>
              <a:t> ОПОСЕРЕДКОВАНІ ЗА СВОЄЮ БУДОВОЮ ЗНАКАМИ (МОВА);</a:t>
            </a:r>
          </a:p>
          <a:p>
            <a:pPr marL="274320" lvl="0" indent="-274320">
              <a:spcBef>
                <a:spcPct val="20000"/>
              </a:spcBef>
              <a:buClr>
                <a:srgbClr val="31B6FD"/>
              </a:buClr>
              <a:buSzPct val="100000"/>
              <a:buFont typeface="Symbol" pitchFamily="18" charset="2"/>
              <a:buChar char=""/>
              <a:defRPr/>
            </a:pPr>
            <a:r>
              <a:rPr lang="ru-RU" sz="2800" b="1" dirty="0" smtClean="0">
                <a:solidFill>
                  <a:srgbClr val="7030A0"/>
                </a:solidFill>
                <a:latin typeface="Candara"/>
              </a:rPr>
              <a:t>  СВІДОМІ ТА ДОВІЛЬНИ ЗА СПОСОБОМ ЗДІЙСНЕННЯ</a:t>
            </a:r>
            <a:r>
              <a:rPr lang="ru-RU" sz="2200" b="1" dirty="0" smtClean="0">
                <a:solidFill>
                  <a:srgbClr val="073E87"/>
                </a:solidFill>
                <a:latin typeface="Candara"/>
              </a:rPr>
              <a:t>.</a:t>
            </a:r>
          </a:p>
          <a:p>
            <a:pPr marL="274320" lvl="0" indent="-274320">
              <a:spcBef>
                <a:spcPct val="20000"/>
              </a:spcBef>
              <a:buClr>
                <a:srgbClr val="31B6FD"/>
              </a:buClr>
              <a:buSzPct val="100000"/>
              <a:buFont typeface="Symbol" pitchFamily="18" charset="2"/>
              <a:buChar char=""/>
              <a:defRPr/>
            </a:pPr>
            <a:endParaRPr lang="uk-UA" sz="2200" b="1" dirty="0">
              <a:solidFill>
                <a:srgbClr val="073E87"/>
              </a:solidFill>
              <a:latin typeface="Candara"/>
            </a:endParaRPr>
          </a:p>
          <a:p>
            <a:pPr marL="274320" lvl="0" indent="-274320">
              <a:spcBef>
                <a:spcPct val="20000"/>
              </a:spcBef>
              <a:buClr>
                <a:srgbClr val="31B6FD"/>
              </a:buClr>
              <a:buSzPct val="100000"/>
              <a:buFont typeface="Symbol" pitchFamily="18" charset="2"/>
              <a:buChar char=""/>
              <a:defRPr/>
            </a:pPr>
            <a:endParaRPr lang="uk-UA" sz="2200" b="1" dirty="0">
              <a:solidFill>
                <a:srgbClr val="073E87"/>
              </a:solidFill>
              <a:latin typeface="Candara"/>
            </a:endParaRPr>
          </a:p>
          <a:p>
            <a:pPr marL="274320" lvl="0" indent="-274320">
              <a:spcBef>
                <a:spcPct val="20000"/>
              </a:spcBef>
              <a:buClr>
                <a:srgbClr val="31B6FD"/>
              </a:buClr>
              <a:buSzPct val="100000"/>
              <a:buFont typeface="Symbol" pitchFamily="18" charset="2"/>
              <a:buChar char=""/>
              <a:defRPr/>
            </a:pPr>
            <a:endParaRPr lang="ru-RU" sz="2200" dirty="0">
              <a:solidFill>
                <a:srgbClr val="073E87"/>
              </a:solidFill>
              <a:latin typeface="Candara"/>
            </a:endParaRPr>
          </a:p>
        </p:txBody>
      </p:sp>
    </p:spTree>
    <p:extLst>
      <p:ext uri="{BB962C8B-B14F-4D97-AF65-F5344CB8AC3E}">
        <p14:creationId xmlns:p14="http://schemas.microsoft.com/office/powerpoint/2010/main" val="16713372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1801847"/>
            <a:ext cx="7992888" cy="3170099"/>
          </a:xfrm>
          <a:prstGeom prst="rect">
            <a:avLst/>
          </a:prstGeom>
        </p:spPr>
        <p:txBody>
          <a:bodyPr wrap="square">
            <a:spAutoFit/>
          </a:bodyPr>
          <a:lstStyle/>
          <a:p>
            <a:r>
              <a:rPr lang="ru-RU" sz="2000" b="1" dirty="0" smtClean="0">
                <a:solidFill>
                  <a:srgbClr val="7030A0"/>
                </a:solidFill>
              </a:rPr>
              <a:t>МИ ЖИВЕМО В ПЕРІОД МАСШТАБНОЇ  КРИЗА, ПЕРІОД ПОВНОМАСШТАБНОЇ ВІЙНИ ЯКИЙ</a:t>
            </a:r>
            <a:r>
              <a:rPr lang="de-DE" sz="2000" b="1" dirty="0" smtClean="0">
                <a:solidFill>
                  <a:srgbClr val="7030A0"/>
                </a:solidFill>
              </a:rPr>
              <a:t> </a:t>
            </a:r>
            <a:r>
              <a:rPr lang="ru-RU" sz="2000" b="1" dirty="0" smtClean="0">
                <a:solidFill>
                  <a:srgbClr val="7030A0"/>
                </a:solidFill>
              </a:rPr>
              <a:t>ХАРАКТЕРИЗУЄТЬСЯ ВЕЛИЧЕЗНИМ РІВНЕМ НЕВИЗНАЧЕНОСТІ  ТА СКЛАДНИХ ВИКЛИКІВ ЧЕРЕЗ ПЕРЕВАНТАЖЕННЯ ІНФОРМАЦІЄЮ. ЦЯ СКЛАДНІСТЬ МОЖЕ ПОСИЛИТИ СТРАХ ЯК НА ІНДИВІДУАЛЬНОМУ, ТАК І   НА ОРГАНІЗАЦІЙНОМУ РІВНІ. НАШІ ДІЇ  ВПЛИВАЮТЬ НА РІВЕНЬ РЕЗУЛЬТАТУ.</a:t>
            </a:r>
          </a:p>
          <a:p>
            <a:r>
              <a:rPr lang="ru-RU" sz="2000" b="1" dirty="0" smtClean="0">
                <a:solidFill>
                  <a:srgbClr val="7030A0"/>
                </a:solidFill>
              </a:rPr>
              <a:t> ЯК НЕЙРОНАУКА МОЖЕ ДОПОМОГТИ  НАМ ЗРОЗУМІТИ, ЩО РОБИТИ? ЯК МИ МОЖЕМО ПІДВИЩИТИ ЗДАТНІСТЬ НАШОГО МОЗКУ  БУТИ СТАБІЛЬНИМИ</a:t>
            </a:r>
            <a:endParaRPr lang="ru-RU" sz="2000" b="1" dirty="0">
              <a:solidFill>
                <a:srgbClr val="7030A0"/>
              </a:solidFill>
            </a:endParaRPr>
          </a:p>
        </p:txBody>
      </p:sp>
    </p:spTree>
    <p:extLst>
      <p:ext uri="{BB962C8B-B14F-4D97-AF65-F5344CB8AC3E}">
        <p14:creationId xmlns:p14="http://schemas.microsoft.com/office/powerpoint/2010/main" val="25558472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2"/>
          <p:cNvSpPr txBox="1">
            <a:spLocks/>
          </p:cNvSpPr>
          <p:nvPr/>
        </p:nvSpPr>
        <p:spPr>
          <a:xfrm>
            <a:off x="457200" y="548680"/>
            <a:ext cx="8229600" cy="1252728"/>
          </a:xfrm>
          <a:prstGeom prst="rect">
            <a:avLst/>
          </a:prstGeom>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uk-UA" sz="4400" b="1" i="0" u="none" strike="noStrike" kern="1200" cap="none" spc="0" normalizeH="0" baseline="0" noProof="0" dirty="0" smtClean="0">
                <a:ln>
                  <a:noFill/>
                </a:ln>
                <a:solidFill>
                  <a:srgbClr val="7030A0"/>
                </a:solidFill>
                <a:effectLst/>
                <a:uLnTx/>
                <a:uFillTx/>
                <a:latin typeface="Candara"/>
              </a:rPr>
              <a:t>ЗАКОНОМІРНОСТІ ФОРМУВАННЯ ВПФ</a:t>
            </a:r>
            <a:r>
              <a:rPr kumimoji="0" lang="uk-UA" sz="4400" b="1" i="0" u="none" strike="noStrike" kern="1200" cap="none" spc="0" normalizeH="0" baseline="0" noProof="0" dirty="0" smtClean="0">
                <a:ln>
                  <a:noFill/>
                </a:ln>
                <a:solidFill>
                  <a:schemeClr val="accent1">
                    <a:lumMod val="75000"/>
                  </a:schemeClr>
                </a:solidFill>
                <a:effectLst/>
                <a:uLnTx/>
                <a:uFillTx/>
                <a:latin typeface="Candara"/>
                <a:ea typeface="+mj-ea"/>
                <a:cs typeface="+mj-cs"/>
              </a:rPr>
              <a:t>:</a:t>
            </a:r>
            <a:endParaRPr kumimoji="0" lang="ru-RU" sz="4400" b="1" i="0" u="none" strike="noStrike" kern="1200" cap="none" spc="0" normalizeH="0" baseline="0" noProof="0" dirty="0">
              <a:ln>
                <a:noFill/>
              </a:ln>
              <a:solidFill>
                <a:schemeClr val="accent1">
                  <a:lumMod val="75000"/>
                </a:schemeClr>
              </a:solidFill>
              <a:effectLst/>
              <a:uLnTx/>
              <a:uFillTx/>
              <a:latin typeface="Candara"/>
              <a:ea typeface="+mj-ea"/>
              <a:cs typeface="+mj-cs"/>
            </a:endParaRPr>
          </a:p>
        </p:txBody>
      </p:sp>
      <p:sp>
        <p:nvSpPr>
          <p:cNvPr id="6" name="Объект 1"/>
          <p:cNvSpPr txBox="1">
            <a:spLocks/>
          </p:cNvSpPr>
          <p:nvPr/>
        </p:nvSpPr>
        <p:spPr>
          <a:xfrm>
            <a:off x="467544" y="1988840"/>
            <a:ext cx="7408333" cy="3544007"/>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274320" marR="0" lvl="0" indent="-274320" algn="l" defTabSz="914400" rtl="0" eaLnBrk="1" fontAlgn="auto" latinLnBrk="0" hangingPunct="1">
              <a:lnSpc>
                <a:spcPct val="100000"/>
              </a:lnSpc>
              <a:spcBef>
                <a:spcPct val="20000"/>
              </a:spcBef>
              <a:spcAft>
                <a:spcPts val="0"/>
              </a:spcAft>
              <a:buClr>
                <a:srgbClr val="31B6FD"/>
              </a:buClr>
              <a:buSzPct val="100000"/>
              <a:buFont typeface="Symbol" pitchFamily="18" charset="2"/>
              <a:buChar char=""/>
              <a:tabLst/>
              <a:defRPr/>
            </a:pPr>
            <a:r>
              <a:rPr kumimoji="0" lang="uk-UA" sz="3200" b="1" i="0" u="none" strike="noStrike" kern="1200" cap="none" spc="0" normalizeH="0" baseline="0" noProof="0" dirty="0" smtClean="0">
                <a:ln>
                  <a:noFill/>
                </a:ln>
                <a:solidFill>
                  <a:srgbClr val="7030A0"/>
                </a:solidFill>
                <a:effectLst/>
                <a:uLnTx/>
                <a:uFillTx/>
                <a:latin typeface="Candara"/>
                <a:ea typeface="+mn-ea"/>
                <a:cs typeface="+mn-cs"/>
              </a:rPr>
              <a:t>КОЖНА ФУНКЦІЯ З'ЯВЛЯЄТЬСЯ  НА СЦЕНІ ДВА РАЗИ: ЯК ІНТЕРПСИХІЧНИЙ ПРОЦЕС</a:t>
            </a:r>
            <a:r>
              <a:rPr kumimoji="0" lang="uk-UA" sz="3200" b="1" i="0" u="none" strike="noStrike" kern="1200" cap="none" spc="0" normalizeH="0" noProof="0" dirty="0" smtClean="0">
                <a:ln>
                  <a:noFill/>
                </a:ln>
                <a:solidFill>
                  <a:srgbClr val="7030A0"/>
                </a:solidFill>
                <a:effectLst/>
                <a:uLnTx/>
                <a:uFillTx/>
                <a:latin typeface="Candara"/>
                <a:ea typeface="+mn-ea"/>
                <a:cs typeface="+mn-cs"/>
              </a:rPr>
              <a:t> (ФОРМА ВЗАЄМОДІЇ МІЖ ЛЮДЬМИ)</a:t>
            </a:r>
            <a:r>
              <a:rPr kumimoji="0" lang="uk-UA" sz="3200" b="1" i="0" u="none" strike="noStrike" kern="1200" cap="none" spc="0" normalizeH="0" baseline="0" noProof="0" dirty="0" smtClean="0">
                <a:ln>
                  <a:noFill/>
                </a:ln>
                <a:solidFill>
                  <a:srgbClr val="7030A0"/>
                </a:solidFill>
                <a:effectLst/>
                <a:uLnTx/>
                <a:uFillTx/>
                <a:latin typeface="Candara"/>
                <a:ea typeface="+mn-ea"/>
                <a:cs typeface="+mn-cs"/>
              </a:rPr>
              <a:t> И ЯК ІНТРАПСИХІЧНА   (ВНУТРІШНЯ) ФУНКЦІЯ ;</a:t>
            </a:r>
          </a:p>
          <a:p>
            <a:pPr marL="274320" marR="0" lvl="0" indent="-274320" algn="l" defTabSz="914400" rtl="0" eaLnBrk="1" fontAlgn="auto" latinLnBrk="0" hangingPunct="1">
              <a:lnSpc>
                <a:spcPct val="100000"/>
              </a:lnSpc>
              <a:spcBef>
                <a:spcPct val="20000"/>
              </a:spcBef>
              <a:spcAft>
                <a:spcPts val="0"/>
              </a:spcAft>
              <a:buClr>
                <a:srgbClr val="31B6FD"/>
              </a:buClr>
              <a:buSzPct val="100000"/>
              <a:buFont typeface="Symbol" pitchFamily="18" charset="2"/>
              <a:buChar char=""/>
              <a:tabLst/>
              <a:defRPr/>
            </a:pPr>
            <a:r>
              <a:rPr kumimoji="0" lang="uk-UA" sz="3200" b="1" i="0" u="none" strike="noStrike" kern="1200" cap="none" spc="0" normalizeH="0" baseline="0" noProof="0" dirty="0" smtClean="0">
                <a:ln>
                  <a:noFill/>
                </a:ln>
                <a:solidFill>
                  <a:srgbClr val="7030A0"/>
                </a:solidFill>
                <a:effectLst/>
                <a:uLnTx/>
                <a:uFillTx/>
                <a:latin typeface="Candara"/>
                <a:ea typeface="+mn-ea"/>
                <a:cs typeface="+mn-cs"/>
              </a:rPr>
              <a:t>В ПРОЦЕСІ РАЗВИТКУ ВПФ «ЗГОРТАЮТЬСЯ», «АВТОМАТИЗУЮТЬСЯ</a:t>
            </a:r>
            <a:r>
              <a:rPr kumimoji="0" lang="uk-UA" sz="2400" b="1" i="0" u="none" strike="noStrike" kern="1200" cap="none" spc="0" normalizeH="0" baseline="0" noProof="0" dirty="0" smtClean="0">
                <a:ln>
                  <a:noFill/>
                </a:ln>
                <a:solidFill>
                  <a:srgbClr val="7030A0"/>
                </a:solidFill>
                <a:effectLst/>
                <a:uLnTx/>
                <a:uFillTx/>
                <a:latin typeface="Candara"/>
                <a:ea typeface="+mn-ea"/>
                <a:cs typeface="+mn-cs"/>
              </a:rPr>
              <a:t>»</a:t>
            </a:r>
            <a:br>
              <a:rPr kumimoji="0" lang="uk-UA" sz="2400" b="1" i="0" u="none" strike="noStrike" kern="1200" cap="none" spc="0" normalizeH="0" baseline="0" noProof="0" dirty="0" smtClean="0">
                <a:ln>
                  <a:noFill/>
                </a:ln>
                <a:solidFill>
                  <a:srgbClr val="7030A0"/>
                </a:solidFill>
                <a:effectLst/>
                <a:uLnTx/>
                <a:uFillTx/>
                <a:latin typeface="Candara"/>
                <a:ea typeface="+mn-ea"/>
                <a:cs typeface="+mn-cs"/>
              </a:rPr>
            </a:br>
            <a:endParaRPr kumimoji="0" lang="uk-UA" sz="2400" b="1" i="0" u="none" strike="noStrike" kern="1200" cap="none" spc="0" normalizeH="0" baseline="0" noProof="0" dirty="0" smtClean="0">
              <a:ln>
                <a:noFill/>
              </a:ln>
              <a:solidFill>
                <a:srgbClr val="7030A0"/>
              </a:solidFill>
              <a:effectLst/>
              <a:uLnTx/>
              <a:uFillTx/>
              <a:latin typeface="Candara"/>
              <a:ea typeface="+mn-ea"/>
              <a:cs typeface="+mn-cs"/>
            </a:endParaRPr>
          </a:p>
          <a:p>
            <a:pPr marL="274320" marR="0" lvl="0" indent="-274320" algn="l" defTabSz="914400" rtl="0" eaLnBrk="1" fontAlgn="auto" latinLnBrk="0" hangingPunct="1">
              <a:lnSpc>
                <a:spcPct val="100000"/>
              </a:lnSpc>
              <a:spcBef>
                <a:spcPct val="20000"/>
              </a:spcBef>
              <a:spcAft>
                <a:spcPts val="0"/>
              </a:spcAft>
              <a:buClr>
                <a:srgbClr val="31B6FD"/>
              </a:buClr>
              <a:buSzPct val="100000"/>
              <a:buFont typeface="Symbol" pitchFamily="18" charset="2"/>
              <a:buChar char=""/>
              <a:tabLst/>
              <a:defRPr/>
            </a:pPr>
            <a:endParaRPr kumimoji="0" lang="ru-RU" sz="2400" b="0" i="0" u="none" strike="noStrike" kern="1200" cap="none" spc="0" normalizeH="0" baseline="0" noProof="0" dirty="0">
              <a:ln>
                <a:noFill/>
              </a:ln>
              <a:solidFill>
                <a:srgbClr val="073E87"/>
              </a:solidFill>
              <a:effectLst/>
              <a:uLnTx/>
              <a:uFillTx/>
              <a:latin typeface="Candara"/>
              <a:ea typeface="+mn-ea"/>
              <a:cs typeface="+mn-cs"/>
            </a:endParaRPr>
          </a:p>
        </p:txBody>
      </p:sp>
    </p:spTree>
    <p:extLst>
      <p:ext uri="{BB962C8B-B14F-4D97-AF65-F5344CB8AC3E}">
        <p14:creationId xmlns:p14="http://schemas.microsoft.com/office/powerpoint/2010/main" val="34179256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229600" cy="5775920"/>
          </a:xfrm>
        </p:spPr>
        <p:txBody>
          <a:bodyPr>
            <a:normAutofit/>
          </a:bodyPr>
          <a:lstStyle/>
          <a:p>
            <a:pPr algn="just"/>
            <a:r>
              <a:rPr lang="ru-RU" b="1" dirty="0" smtClean="0">
                <a:solidFill>
                  <a:srgbClr val="7030A0"/>
                </a:solidFill>
              </a:rPr>
              <a:t>ВПФ </a:t>
            </a:r>
            <a:r>
              <a:rPr lang="uk-UA" b="1" dirty="0" smtClean="0">
                <a:solidFill>
                  <a:srgbClr val="7030A0"/>
                </a:solidFill>
              </a:rPr>
              <a:t>являють собою системні властивості, що характеризують ці функції як </a:t>
            </a:r>
            <a:r>
              <a:rPr lang="uk-UA" b="1" dirty="0" err="1" smtClean="0">
                <a:solidFill>
                  <a:srgbClr val="7030A0"/>
                </a:solidFill>
              </a:rPr>
              <a:t>“психологічні</a:t>
            </a:r>
            <a:r>
              <a:rPr lang="uk-UA" b="1" dirty="0" smtClean="0">
                <a:solidFill>
                  <a:srgbClr val="7030A0"/>
                </a:solidFill>
              </a:rPr>
              <a:t> </a:t>
            </a:r>
            <a:r>
              <a:rPr lang="uk-UA" b="1" dirty="0" err="1" smtClean="0">
                <a:solidFill>
                  <a:srgbClr val="7030A0"/>
                </a:solidFill>
              </a:rPr>
              <a:t>системи”</a:t>
            </a:r>
            <a:r>
              <a:rPr lang="uk-UA" b="1" dirty="0" smtClean="0">
                <a:solidFill>
                  <a:srgbClr val="7030A0"/>
                </a:solidFill>
              </a:rPr>
              <a:t> (за визначенням Л.С. Виготського), які створюються шляхом надбудови новоутворень над старими зі збереженням останніх у вигляді підпорядкованих структур всередині нового цілого.</a:t>
            </a:r>
            <a:endParaRPr lang="ru-RU" b="1" dirty="0" smtClean="0">
              <a:solidFill>
                <a:srgbClr val="7030A0"/>
              </a:solidFill>
            </a:endParaRPr>
          </a:p>
          <a:p>
            <a:pPr algn="just"/>
            <a:r>
              <a:rPr lang="ru-RU" b="1" dirty="0" smtClean="0">
                <a:solidFill>
                  <a:srgbClr val="7030A0"/>
                </a:solidFill>
              </a:rPr>
              <a:t>ВПФ як </a:t>
            </a:r>
            <a:r>
              <a:rPr lang="ru-RU" b="1" dirty="0" err="1" smtClean="0">
                <a:solidFill>
                  <a:srgbClr val="7030A0"/>
                </a:solidFill>
              </a:rPr>
              <a:t>системи</a:t>
            </a:r>
            <a:r>
              <a:rPr lang="ru-RU" b="1" dirty="0" smtClean="0">
                <a:solidFill>
                  <a:srgbClr val="7030A0"/>
                </a:solidFill>
              </a:rPr>
              <a:t> </a:t>
            </a:r>
            <a:r>
              <a:rPr lang="ru-RU" b="1" dirty="0" err="1" smtClean="0">
                <a:solidFill>
                  <a:srgbClr val="7030A0"/>
                </a:solidFill>
              </a:rPr>
              <a:t>володіють</a:t>
            </a:r>
            <a:r>
              <a:rPr lang="ru-RU" b="1" dirty="0" smtClean="0">
                <a:solidFill>
                  <a:srgbClr val="7030A0"/>
                </a:solidFill>
              </a:rPr>
              <a:t> </a:t>
            </a:r>
            <a:r>
              <a:rPr lang="ru-RU" b="1" dirty="0" err="1" smtClean="0">
                <a:solidFill>
                  <a:srgbClr val="7030A0"/>
                </a:solidFill>
              </a:rPr>
              <a:t>вищщим</a:t>
            </a:r>
            <a:r>
              <a:rPr lang="ru-RU" b="1" dirty="0" smtClean="0">
                <a:solidFill>
                  <a:srgbClr val="7030A0"/>
                </a:solidFill>
              </a:rPr>
              <a:t> </a:t>
            </a:r>
            <a:r>
              <a:rPr lang="ru-RU" b="1" dirty="0" err="1" smtClean="0">
                <a:solidFill>
                  <a:srgbClr val="7030A0"/>
                </a:solidFill>
              </a:rPr>
              <a:t>рівнем</a:t>
            </a:r>
            <a:r>
              <a:rPr lang="ru-RU" b="1" dirty="0" smtClean="0">
                <a:solidFill>
                  <a:srgbClr val="7030A0"/>
                </a:solidFill>
              </a:rPr>
              <a:t> </a:t>
            </a:r>
            <a:r>
              <a:rPr lang="ru-RU" b="1" dirty="0" err="1" smtClean="0">
                <a:solidFill>
                  <a:srgbClr val="7030A0"/>
                </a:solidFill>
              </a:rPr>
              <a:t>пластичності</a:t>
            </a:r>
            <a:r>
              <a:rPr lang="ru-RU" b="1" dirty="0" smtClean="0">
                <a:solidFill>
                  <a:srgbClr val="7030A0"/>
                </a:solidFill>
              </a:rPr>
              <a:t> та </a:t>
            </a:r>
            <a:r>
              <a:rPr lang="ru-RU" b="1" dirty="0" err="1" smtClean="0">
                <a:solidFill>
                  <a:srgbClr val="7030A0"/>
                </a:solidFill>
              </a:rPr>
              <a:t>взаємозамінності</a:t>
            </a:r>
            <a:r>
              <a:rPr lang="ru-RU" b="1" dirty="0" smtClean="0">
                <a:solidFill>
                  <a:srgbClr val="7030A0"/>
                </a:solidFill>
              </a:rPr>
              <a:t> </a:t>
            </a:r>
            <a:r>
              <a:rPr lang="ru-RU" b="1" dirty="0" err="1" smtClean="0">
                <a:solidFill>
                  <a:srgbClr val="7030A0"/>
                </a:solidFill>
              </a:rPr>
              <a:t>компонентів</a:t>
            </a:r>
            <a:r>
              <a:rPr lang="ru-RU" b="1" dirty="0" smtClean="0">
                <a:solidFill>
                  <a:srgbClr val="7030A0"/>
                </a:solidFill>
              </a:rPr>
              <a:t>, </a:t>
            </a:r>
            <a:r>
              <a:rPr lang="ru-RU" b="1" dirty="0" err="1" smtClean="0">
                <a:solidFill>
                  <a:srgbClr val="7030A0"/>
                </a:solidFill>
              </a:rPr>
              <a:t>що</a:t>
            </a:r>
            <a:r>
              <a:rPr lang="ru-RU" b="1" dirty="0" smtClean="0">
                <a:solidFill>
                  <a:srgbClr val="7030A0"/>
                </a:solidFill>
              </a:rPr>
              <a:t> до них </a:t>
            </a:r>
            <a:r>
              <a:rPr lang="ru-RU" b="1" dirty="0" err="1" smtClean="0">
                <a:solidFill>
                  <a:srgbClr val="7030A0"/>
                </a:solidFill>
              </a:rPr>
              <a:t>входять</a:t>
            </a:r>
            <a:r>
              <a:rPr lang="ru-RU" b="1" dirty="0" smtClean="0">
                <a:solidFill>
                  <a:srgbClr val="7030A0"/>
                </a:solidFill>
              </a:rPr>
              <a:t>. </a:t>
            </a:r>
            <a:r>
              <a:rPr lang="ru-RU" b="1" dirty="0" err="1" smtClean="0">
                <a:solidFill>
                  <a:srgbClr val="7030A0"/>
                </a:solidFill>
              </a:rPr>
              <a:t>Незмінними</a:t>
            </a:r>
            <a:r>
              <a:rPr lang="ru-RU" b="1" dirty="0" smtClean="0">
                <a:solidFill>
                  <a:srgbClr val="7030A0"/>
                </a:solidFill>
              </a:rPr>
              <a:t> (</a:t>
            </a:r>
            <a:r>
              <a:rPr lang="ru-RU" b="1" dirty="0" err="1" smtClean="0">
                <a:solidFill>
                  <a:srgbClr val="7030A0"/>
                </a:solidFill>
              </a:rPr>
              <a:t>інваріантними</a:t>
            </a:r>
            <a:r>
              <a:rPr lang="ru-RU" b="1" dirty="0" smtClean="0">
                <a:solidFill>
                  <a:srgbClr val="7030A0"/>
                </a:solidFill>
              </a:rPr>
              <a:t>) в них </a:t>
            </a:r>
            <a:r>
              <a:rPr lang="ru-RU" b="1" dirty="0" err="1" smtClean="0">
                <a:solidFill>
                  <a:srgbClr val="7030A0"/>
                </a:solidFill>
              </a:rPr>
              <a:t>є</a:t>
            </a:r>
            <a:r>
              <a:rPr lang="ru-RU" b="1" dirty="0" smtClean="0">
                <a:solidFill>
                  <a:srgbClr val="7030A0"/>
                </a:solidFill>
              </a:rPr>
              <a:t> </a:t>
            </a:r>
            <a:r>
              <a:rPr lang="ru-RU" b="1" dirty="0" err="1" smtClean="0">
                <a:solidFill>
                  <a:srgbClr val="7030A0"/>
                </a:solidFill>
              </a:rPr>
              <a:t>похідне</a:t>
            </a:r>
            <a:r>
              <a:rPr lang="ru-RU" b="1" dirty="0" smtClean="0">
                <a:solidFill>
                  <a:srgbClr val="7030A0"/>
                </a:solidFill>
              </a:rPr>
              <a:t> </a:t>
            </a:r>
            <a:r>
              <a:rPr lang="ru-RU" b="1" dirty="0" err="1" smtClean="0">
                <a:solidFill>
                  <a:srgbClr val="7030A0"/>
                </a:solidFill>
              </a:rPr>
              <a:t>завдання</a:t>
            </a:r>
            <a:r>
              <a:rPr lang="ru-RU" b="1" dirty="0" smtClean="0">
                <a:solidFill>
                  <a:srgbClr val="7030A0"/>
                </a:solidFill>
              </a:rPr>
              <a:t> (</a:t>
            </a:r>
            <a:r>
              <a:rPr lang="ru-RU" b="1" dirty="0" err="1" smtClean="0">
                <a:solidFill>
                  <a:srgbClr val="7030A0"/>
                </a:solidFill>
              </a:rPr>
              <a:t>усвідомлена</a:t>
            </a:r>
            <a:r>
              <a:rPr lang="ru-RU" b="1" dirty="0" smtClean="0">
                <a:solidFill>
                  <a:srgbClr val="7030A0"/>
                </a:solidFill>
              </a:rPr>
              <a:t> мета </a:t>
            </a:r>
            <a:r>
              <a:rPr lang="ru-RU" b="1" dirty="0" err="1" smtClean="0">
                <a:solidFill>
                  <a:srgbClr val="7030A0"/>
                </a:solidFill>
              </a:rPr>
              <a:t>або</a:t>
            </a:r>
            <a:r>
              <a:rPr lang="ru-RU" b="1" dirty="0" smtClean="0">
                <a:solidFill>
                  <a:srgbClr val="7030A0"/>
                </a:solidFill>
              </a:rPr>
              <a:t> </a:t>
            </a:r>
            <a:r>
              <a:rPr lang="ru-RU" b="1" dirty="0" err="1" smtClean="0">
                <a:solidFill>
                  <a:srgbClr val="7030A0"/>
                </a:solidFill>
              </a:rPr>
              <a:t>програма</a:t>
            </a:r>
            <a:r>
              <a:rPr lang="ru-RU" b="1" dirty="0" smtClean="0">
                <a:solidFill>
                  <a:srgbClr val="7030A0"/>
                </a:solidFill>
              </a:rPr>
              <a:t> </a:t>
            </a:r>
            <a:r>
              <a:rPr lang="ru-RU" b="1" dirty="0" err="1" smtClean="0">
                <a:solidFill>
                  <a:srgbClr val="7030A0"/>
                </a:solidFill>
              </a:rPr>
              <a:t>діяльності</a:t>
            </a:r>
            <a:r>
              <a:rPr lang="ru-RU" b="1" dirty="0" smtClean="0">
                <a:solidFill>
                  <a:srgbClr val="7030A0"/>
                </a:solidFill>
              </a:rPr>
              <a:t>) та </a:t>
            </a:r>
            <a:r>
              <a:rPr lang="ru-RU" b="1" dirty="0" err="1" smtClean="0">
                <a:solidFill>
                  <a:srgbClr val="7030A0"/>
                </a:solidFill>
              </a:rPr>
              <a:t>кінцевий</a:t>
            </a:r>
            <a:r>
              <a:rPr lang="ru-RU" b="1" dirty="0" smtClean="0">
                <a:solidFill>
                  <a:srgbClr val="7030A0"/>
                </a:solidFill>
              </a:rPr>
              <a:t> результат. </a:t>
            </a:r>
            <a:endParaRPr lang="uk-UA" b="1" dirty="0">
              <a:solidFill>
                <a:srgbClr val="7030A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0183" y="0"/>
            <a:ext cx="8568952" cy="6617196"/>
          </a:xfrm>
          <a:prstGeom prst="rect">
            <a:avLst/>
          </a:prstGeom>
        </p:spPr>
        <p:txBody>
          <a:bodyPr wrap="square">
            <a:spAutoFit/>
          </a:bodyPr>
          <a:lstStyle/>
          <a:p>
            <a:pPr lvl="0">
              <a:spcBef>
                <a:spcPct val="20000"/>
              </a:spcBef>
              <a:buClr>
                <a:srgbClr val="5BD078"/>
              </a:buClr>
              <a:buSzPct val="95000"/>
            </a:pPr>
            <a:r>
              <a:rPr lang="ru-RU" sz="3200" b="1" dirty="0">
                <a:solidFill>
                  <a:srgbClr val="7030A0"/>
                </a:solidFill>
              </a:rPr>
              <a:t>«</a:t>
            </a:r>
            <a:r>
              <a:rPr lang="ru-RU" sz="2800" b="1" dirty="0">
                <a:solidFill>
                  <a:srgbClr val="7030A0"/>
                </a:solidFill>
              </a:rPr>
              <a:t>Для того </a:t>
            </a:r>
            <a:r>
              <a:rPr lang="ru-RU" sz="2800" b="1" dirty="0" err="1" smtClean="0">
                <a:solidFill>
                  <a:srgbClr val="7030A0"/>
                </a:solidFill>
              </a:rPr>
              <a:t>щоб</a:t>
            </a:r>
            <a:r>
              <a:rPr lang="ru-RU" sz="2800" b="1" dirty="0" smtClean="0">
                <a:solidFill>
                  <a:srgbClr val="7030A0"/>
                </a:solidFill>
              </a:rPr>
              <a:t> </a:t>
            </a:r>
            <a:r>
              <a:rPr lang="ru-RU" sz="2800" b="1" dirty="0" err="1" smtClean="0">
                <a:solidFill>
                  <a:srgbClr val="7030A0"/>
                </a:solidFill>
              </a:rPr>
              <a:t>людина</a:t>
            </a:r>
            <a:r>
              <a:rPr lang="ru-RU" sz="2800" b="1" dirty="0" smtClean="0">
                <a:solidFill>
                  <a:srgbClr val="7030A0"/>
                </a:solidFill>
              </a:rPr>
              <a:t> могла </a:t>
            </a:r>
            <a:r>
              <a:rPr lang="ru-RU" sz="2800" b="1" dirty="0" err="1" smtClean="0">
                <a:solidFill>
                  <a:srgbClr val="7030A0"/>
                </a:solidFill>
              </a:rPr>
              <a:t>написати</a:t>
            </a:r>
            <a:r>
              <a:rPr lang="ru-RU" sz="2800" b="1" dirty="0" smtClean="0">
                <a:solidFill>
                  <a:srgbClr val="7030A0"/>
                </a:solidFill>
              </a:rPr>
              <a:t> слово , вона </a:t>
            </a:r>
            <a:r>
              <a:rPr lang="ru-RU" sz="2800" b="1" dirty="0" err="1" smtClean="0">
                <a:solidFill>
                  <a:srgbClr val="7030A0"/>
                </a:solidFill>
              </a:rPr>
              <a:t>насамперед</a:t>
            </a:r>
            <a:r>
              <a:rPr lang="ru-RU" sz="2800" b="1" dirty="0" smtClean="0">
                <a:solidFill>
                  <a:srgbClr val="7030A0"/>
                </a:solidFill>
              </a:rPr>
              <a:t> повинна   провести </a:t>
            </a:r>
            <a:r>
              <a:rPr lang="ru-RU" sz="2800" b="1" dirty="0" err="1" smtClean="0">
                <a:solidFill>
                  <a:srgbClr val="7030A0"/>
                </a:solidFill>
              </a:rPr>
              <a:t>акустичний</a:t>
            </a:r>
            <a:r>
              <a:rPr lang="ru-RU" sz="2800" b="1" dirty="0" smtClean="0">
                <a:solidFill>
                  <a:srgbClr val="7030A0"/>
                </a:solidFill>
              </a:rPr>
              <a:t> </a:t>
            </a:r>
            <a:r>
              <a:rPr lang="ru-RU" sz="2800" b="1" dirty="0" err="1" smtClean="0">
                <a:solidFill>
                  <a:srgbClr val="7030A0"/>
                </a:solidFill>
              </a:rPr>
              <a:t>аналіз</a:t>
            </a:r>
            <a:r>
              <a:rPr lang="ru-RU" sz="2800" b="1" dirty="0" smtClean="0">
                <a:solidFill>
                  <a:srgbClr val="7030A0"/>
                </a:solidFill>
              </a:rPr>
              <a:t> звукового складу </a:t>
            </a:r>
            <a:r>
              <a:rPr lang="ru-RU" sz="2800" b="1" dirty="0" err="1" smtClean="0">
                <a:solidFill>
                  <a:srgbClr val="7030A0"/>
                </a:solidFill>
              </a:rPr>
              <a:t>вимовленого</a:t>
            </a:r>
            <a:r>
              <a:rPr lang="ru-RU" sz="2800" b="1" dirty="0" smtClean="0">
                <a:solidFill>
                  <a:srgbClr val="7030A0"/>
                </a:solidFill>
              </a:rPr>
              <a:t> слова  </a:t>
            </a:r>
            <a:r>
              <a:rPr lang="ru-RU" sz="2800" b="1" i="1" dirty="0">
                <a:solidFill>
                  <a:srgbClr val="7030A0"/>
                </a:solidFill>
              </a:rPr>
              <a:t>(фактор «</a:t>
            </a:r>
            <a:r>
              <a:rPr lang="ru-RU" sz="2800" b="1" i="1" dirty="0" err="1" smtClean="0">
                <a:solidFill>
                  <a:srgbClr val="7030A0"/>
                </a:solidFill>
              </a:rPr>
              <a:t>фонематичний</a:t>
            </a:r>
            <a:r>
              <a:rPr lang="ru-RU" sz="2800" b="1" i="1" dirty="0" smtClean="0">
                <a:solidFill>
                  <a:srgbClr val="7030A0"/>
                </a:solidFill>
              </a:rPr>
              <a:t> </a:t>
            </a:r>
            <a:r>
              <a:rPr lang="ru-RU" sz="2800" b="1" i="1" dirty="0">
                <a:solidFill>
                  <a:srgbClr val="7030A0"/>
                </a:solidFill>
              </a:rPr>
              <a:t>слух»).</a:t>
            </a:r>
            <a:r>
              <a:rPr lang="ru-RU" sz="2800" i="1" dirty="0">
                <a:solidFill>
                  <a:prstClr val="black"/>
                </a:solidFill>
              </a:rPr>
              <a:t> </a:t>
            </a:r>
            <a:r>
              <a:rPr lang="ru-RU" sz="2800" b="1" i="1" dirty="0" err="1" smtClean="0">
                <a:solidFill>
                  <a:srgbClr val="7030A0"/>
                </a:solidFill>
              </a:rPr>
              <a:t>Він</a:t>
            </a:r>
            <a:r>
              <a:rPr lang="ru-RU" sz="2800" b="1" dirty="0" smtClean="0">
                <a:solidFill>
                  <a:srgbClr val="7030A0"/>
                </a:solidFill>
              </a:rPr>
              <a:t> </a:t>
            </a:r>
            <a:r>
              <a:rPr lang="ru-RU" sz="2800" b="1" dirty="0" err="1" smtClean="0">
                <a:solidFill>
                  <a:srgbClr val="7030A0"/>
                </a:solidFill>
              </a:rPr>
              <a:t>заключається</a:t>
            </a:r>
            <a:r>
              <a:rPr lang="ru-RU" sz="2800" b="1" dirty="0" smtClean="0">
                <a:solidFill>
                  <a:srgbClr val="7030A0"/>
                </a:solidFill>
              </a:rPr>
              <a:t> у </a:t>
            </a:r>
            <a:r>
              <a:rPr lang="ru-RU" sz="2800" b="1" dirty="0" err="1" smtClean="0">
                <a:solidFill>
                  <a:srgbClr val="7030A0"/>
                </a:solidFill>
              </a:rPr>
              <a:t>виділенні</a:t>
            </a:r>
            <a:r>
              <a:rPr lang="ru-RU" sz="2800" b="1" dirty="0" smtClean="0">
                <a:solidFill>
                  <a:srgbClr val="7030A0"/>
                </a:solidFill>
              </a:rPr>
              <a:t> </a:t>
            </a:r>
            <a:r>
              <a:rPr lang="ru-RU" sz="2800" b="1" dirty="0" err="1" smtClean="0">
                <a:solidFill>
                  <a:srgbClr val="7030A0"/>
                </a:solidFill>
              </a:rPr>
              <a:t>із</a:t>
            </a:r>
            <a:r>
              <a:rPr lang="ru-RU" sz="2800" b="1" dirty="0" smtClean="0">
                <a:solidFill>
                  <a:srgbClr val="7030A0"/>
                </a:solidFill>
              </a:rPr>
              <a:t> </a:t>
            </a:r>
            <a:r>
              <a:rPr lang="ru-RU" sz="2800" b="1" dirty="0" err="1" smtClean="0">
                <a:solidFill>
                  <a:srgbClr val="7030A0"/>
                </a:solidFill>
              </a:rPr>
              <a:t>суцільного</a:t>
            </a:r>
            <a:r>
              <a:rPr lang="ru-RU" sz="2800" b="1" dirty="0" smtClean="0">
                <a:solidFill>
                  <a:srgbClr val="7030A0"/>
                </a:solidFill>
              </a:rPr>
              <a:t>  звукового потоку </a:t>
            </a:r>
            <a:r>
              <a:rPr lang="ru-RU" sz="2800" b="1" dirty="0" err="1" smtClean="0">
                <a:solidFill>
                  <a:srgbClr val="7030A0"/>
                </a:solidFill>
              </a:rPr>
              <a:t>окремих</a:t>
            </a:r>
            <a:r>
              <a:rPr lang="ru-RU" sz="2800" b="1" dirty="0" smtClean="0">
                <a:solidFill>
                  <a:srgbClr val="7030A0"/>
                </a:solidFill>
              </a:rPr>
              <a:t> </a:t>
            </a:r>
            <a:r>
              <a:rPr lang="ru-RU" sz="2800" b="1" dirty="0" err="1" smtClean="0">
                <a:solidFill>
                  <a:srgbClr val="7030A0"/>
                </a:solidFill>
              </a:rPr>
              <a:t>дискретних</a:t>
            </a:r>
            <a:r>
              <a:rPr lang="ru-RU" sz="2800" b="1" dirty="0" smtClean="0">
                <a:solidFill>
                  <a:srgbClr val="7030A0"/>
                </a:solidFill>
              </a:rPr>
              <a:t> </a:t>
            </a:r>
            <a:r>
              <a:rPr lang="ru-RU" sz="2800" b="1" dirty="0" err="1" smtClean="0">
                <a:solidFill>
                  <a:srgbClr val="7030A0"/>
                </a:solidFill>
              </a:rPr>
              <a:t>елементів-звуків</a:t>
            </a:r>
            <a:r>
              <a:rPr lang="ru-RU" sz="2800" b="1" dirty="0">
                <a:solidFill>
                  <a:srgbClr val="7030A0"/>
                </a:solidFill>
              </a:rPr>
              <a:t>, </a:t>
            </a:r>
            <a:r>
              <a:rPr lang="ru-RU" sz="2800" b="1" dirty="0" smtClean="0">
                <a:solidFill>
                  <a:srgbClr val="7030A0"/>
                </a:solidFill>
              </a:rPr>
              <a:t>з визна-</a:t>
            </a:r>
            <a:r>
              <a:rPr lang="ru-RU" sz="2800" b="1" dirty="0" err="1" smtClean="0">
                <a:solidFill>
                  <a:srgbClr val="7030A0"/>
                </a:solidFill>
              </a:rPr>
              <a:t>ченням</a:t>
            </a:r>
            <a:r>
              <a:rPr lang="ru-RU" sz="2800" b="1" dirty="0" smtClean="0">
                <a:solidFill>
                  <a:srgbClr val="7030A0"/>
                </a:solidFill>
              </a:rPr>
              <a:t> </a:t>
            </a:r>
            <a:r>
              <a:rPr lang="ru-RU" sz="2800" b="1" dirty="0" err="1" smtClean="0">
                <a:solidFill>
                  <a:srgbClr val="7030A0"/>
                </a:solidFill>
              </a:rPr>
              <a:t>їх</a:t>
            </a:r>
            <a:r>
              <a:rPr lang="ru-RU" sz="2800" b="1" dirty="0" smtClean="0">
                <a:solidFill>
                  <a:srgbClr val="7030A0"/>
                </a:solidFill>
              </a:rPr>
              <a:t> </a:t>
            </a:r>
            <a:r>
              <a:rPr lang="ru-RU" sz="2800" b="1" dirty="0" err="1" smtClean="0">
                <a:solidFill>
                  <a:srgbClr val="7030A0"/>
                </a:solidFill>
              </a:rPr>
              <a:t>суттєвих</a:t>
            </a:r>
            <a:r>
              <a:rPr lang="ru-RU" sz="2800" b="1" dirty="0" smtClean="0">
                <a:solidFill>
                  <a:srgbClr val="7030A0"/>
                </a:solidFill>
              </a:rPr>
              <a:t> «</a:t>
            </a:r>
            <a:r>
              <a:rPr lang="ru-RU" sz="2800" b="1" dirty="0" err="1" smtClean="0">
                <a:solidFill>
                  <a:srgbClr val="7030A0"/>
                </a:solidFill>
              </a:rPr>
              <a:t>фонематичних</a:t>
            </a:r>
            <a:r>
              <a:rPr lang="ru-RU" sz="2800" b="1" dirty="0" smtClean="0">
                <a:solidFill>
                  <a:srgbClr val="7030A0"/>
                </a:solidFill>
              </a:rPr>
              <a:t>» </a:t>
            </a:r>
            <a:r>
              <a:rPr lang="ru-RU" sz="2800" b="1" dirty="0" err="1" smtClean="0">
                <a:solidFill>
                  <a:srgbClr val="7030A0"/>
                </a:solidFill>
              </a:rPr>
              <a:t>ознак</a:t>
            </a:r>
            <a:r>
              <a:rPr lang="ru-RU" sz="2800" b="1" dirty="0" smtClean="0">
                <a:solidFill>
                  <a:srgbClr val="7030A0"/>
                </a:solidFill>
              </a:rPr>
              <a:t> і </a:t>
            </a:r>
            <a:r>
              <a:rPr lang="ru-RU" sz="2800" b="1" dirty="0" err="1" smtClean="0">
                <a:solidFill>
                  <a:srgbClr val="7030A0"/>
                </a:solidFill>
              </a:rPr>
              <a:t>співставити</a:t>
            </a:r>
            <a:r>
              <a:rPr lang="ru-RU" sz="2800" b="1" dirty="0" smtClean="0">
                <a:solidFill>
                  <a:srgbClr val="7030A0"/>
                </a:solidFill>
              </a:rPr>
              <a:t>  </a:t>
            </a:r>
            <a:r>
              <a:rPr lang="ru-RU" sz="2800" b="1" dirty="0" err="1" smtClean="0">
                <a:solidFill>
                  <a:srgbClr val="7030A0"/>
                </a:solidFill>
              </a:rPr>
              <a:t>їх</a:t>
            </a:r>
            <a:r>
              <a:rPr lang="ru-RU" sz="2800" b="1" dirty="0" smtClean="0">
                <a:solidFill>
                  <a:srgbClr val="7030A0"/>
                </a:solidFill>
              </a:rPr>
              <a:t> по </a:t>
            </a:r>
            <a:r>
              <a:rPr lang="ru-RU" sz="2800" b="1" dirty="0" err="1" smtClean="0">
                <a:solidFill>
                  <a:srgbClr val="7030A0"/>
                </a:solidFill>
              </a:rPr>
              <a:t>даним</a:t>
            </a:r>
            <a:r>
              <a:rPr lang="ru-RU" sz="2800" b="1" dirty="0" smtClean="0">
                <a:solidFill>
                  <a:srgbClr val="7030A0"/>
                </a:solidFill>
              </a:rPr>
              <a:t> </a:t>
            </a:r>
            <a:r>
              <a:rPr lang="ru-RU" sz="2800" b="1" dirty="0" err="1" smtClean="0">
                <a:solidFill>
                  <a:srgbClr val="7030A0"/>
                </a:solidFill>
              </a:rPr>
              <a:t>ознакам</a:t>
            </a:r>
            <a:r>
              <a:rPr lang="ru-RU" sz="2800" b="1" dirty="0" smtClean="0">
                <a:solidFill>
                  <a:srgbClr val="7030A0"/>
                </a:solidFill>
              </a:rPr>
              <a:t> з </a:t>
            </a:r>
            <a:r>
              <a:rPr lang="ru-RU" sz="2800" b="1" dirty="0" err="1" smtClean="0">
                <a:solidFill>
                  <a:srgbClr val="7030A0"/>
                </a:solidFill>
              </a:rPr>
              <a:t>іншими</a:t>
            </a:r>
            <a:r>
              <a:rPr lang="ru-RU" sz="2800" b="1" dirty="0" smtClean="0">
                <a:solidFill>
                  <a:srgbClr val="7030A0"/>
                </a:solidFill>
              </a:rPr>
              <a:t> звуками </a:t>
            </a:r>
            <a:r>
              <a:rPr lang="ru-RU" sz="2800" b="1" dirty="0" err="1" smtClean="0">
                <a:solidFill>
                  <a:srgbClr val="7030A0"/>
                </a:solidFill>
              </a:rPr>
              <a:t>мови</a:t>
            </a:r>
            <a:r>
              <a:rPr lang="ru-RU" sz="2800" b="1" dirty="0" smtClean="0">
                <a:solidFill>
                  <a:srgbClr val="7030A0"/>
                </a:solidFill>
              </a:rPr>
              <a:t>. </a:t>
            </a:r>
            <a:r>
              <a:rPr lang="ru-RU" sz="2800" b="1" dirty="0" err="1" smtClean="0">
                <a:solidFill>
                  <a:srgbClr val="7030A0"/>
                </a:solidFill>
              </a:rPr>
              <a:t>Акустичний</a:t>
            </a:r>
            <a:r>
              <a:rPr lang="ru-RU" sz="2800" b="1" dirty="0" smtClean="0">
                <a:solidFill>
                  <a:srgbClr val="7030A0"/>
                </a:solidFill>
              </a:rPr>
              <a:t> </a:t>
            </a:r>
            <a:r>
              <a:rPr lang="ru-RU" sz="2800" b="1" dirty="0" err="1" smtClean="0">
                <a:solidFill>
                  <a:srgbClr val="7030A0"/>
                </a:solidFill>
              </a:rPr>
              <a:t>аналіз</a:t>
            </a:r>
            <a:r>
              <a:rPr lang="ru-RU" sz="2800" b="1" dirty="0" smtClean="0">
                <a:solidFill>
                  <a:srgbClr val="7030A0"/>
                </a:solidFill>
              </a:rPr>
              <a:t> і </a:t>
            </a:r>
            <a:r>
              <a:rPr lang="ru-RU" sz="2800" b="1" dirty="0">
                <a:solidFill>
                  <a:srgbClr val="7030A0"/>
                </a:solidFill>
              </a:rPr>
              <a:t>синтез</a:t>
            </a:r>
            <a:r>
              <a:rPr lang="ru-RU" sz="2800" b="1" dirty="0" smtClean="0">
                <a:solidFill>
                  <a:srgbClr val="7030A0"/>
                </a:solidFill>
              </a:rPr>
              <a:t>.. </a:t>
            </a:r>
            <a:r>
              <a:rPr lang="ru-RU" sz="2800" b="1" dirty="0" err="1" smtClean="0">
                <a:solidFill>
                  <a:srgbClr val="7030A0"/>
                </a:solidFill>
              </a:rPr>
              <a:t>Здійснюється</a:t>
            </a:r>
            <a:r>
              <a:rPr lang="ru-RU" sz="2800" b="1" dirty="0" smtClean="0">
                <a:solidFill>
                  <a:srgbClr val="7030A0"/>
                </a:solidFill>
              </a:rPr>
              <a:t> при </a:t>
            </a:r>
            <a:r>
              <a:rPr lang="ru-RU" sz="2800" b="1" dirty="0" err="1" smtClean="0">
                <a:solidFill>
                  <a:srgbClr val="7030A0"/>
                </a:solidFill>
              </a:rPr>
              <a:t>нйближчій</a:t>
            </a:r>
            <a:r>
              <a:rPr lang="ru-RU" sz="2800" b="1" dirty="0" smtClean="0">
                <a:solidFill>
                  <a:srgbClr val="7030A0"/>
                </a:solidFill>
              </a:rPr>
              <a:t>  </a:t>
            </a:r>
            <a:r>
              <a:rPr lang="ru-RU" sz="2800" b="1" dirty="0" err="1" smtClean="0">
                <a:solidFill>
                  <a:srgbClr val="7030A0"/>
                </a:solidFill>
              </a:rPr>
              <a:t>участі</a:t>
            </a:r>
            <a:r>
              <a:rPr lang="ru-RU" sz="2800" b="1" dirty="0" smtClean="0">
                <a:solidFill>
                  <a:srgbClr val="7030A0"/>
                </a:solidFill>
              </a:rPr>
              <a:t> </a:t>
            </a:r>
            <a:r>
              <a:rPr lang="ru-RU" sz="2800" b="1" i="1" dirty="0" smtClean="0">
                <a:solidFill>
                  <a:srgbClr val="7030A0"/>
                </a:solidFill>
              </a:rPr>
              <a:t>(</a:t>
            </a:r>
            <a:r>
              <a:rPr lang="ru-RU" sz="2800" b="1" i="1" dirty="0" err="1" smtClean="0">
                <a:solidFill>
                  <a:srgbClr val="7030A0"/>
                </a:solidFill>
              </a:rPr>
              <a:t>внутрішньо-функціональ-ній</a:t>
            </a:r>
            <a:r>
              <a:rPr lang="ru-RU" sz="2800" b="1" i="1" dirty="0" smtClean="0">
                <a:solidFill>
                  <a:srgbClr val="7030A0"/>
                </a:solidFill>
              </a:rPr>
              <a:t> </a:t>
            </a:r>
            <a:r>
              <a:rPr lang="ru-RU" sz="2800" b="1" i="1" dirty="0" err="1" smtClean="0">
                <a:solidFill>
                  <a:srgbClr val="7030A0"/>
                </a:solidFill>
              </a:rPr>
              <a:t>міжфакторній</a:t>
            </a:r>
            <a:r>
              <a:rPr lang="ru-RU" sz="2800" b="1" i="1" dirty="0" smtClean="0">
                <a:solidFill>
                  <a:srgbClr val="7030A0"/>
                </a:solidFill>
              </a:rPr>
              <a:t> </a:t>
            </a:r>
            <a:r>
              <a:rPr lang="ru-RU" sz="2800" b="1" i="1" dirty="0" err="1" smtClean="0">
                <a:solidFill>
                  <a:srgbClr val="7030A0"/>
                </a:solidFill>
              </a:rPr>
              <a:t>взаємодії</a:t>
            </a:r>
            <a:r>
              <a:rPr lang="ru-RU" sz="2800" b="1" i="1" dirty="0" smtClean="0">
                <a:solidFill>
                  <a:srgbClr val="7030A0"/>
                </a:solidFill>
              </a:rPr>
              <a:t> </a:t>
            </a:r>
            <a:r>
              <a:rPr lang="ru-RU" sz="2800" b="1" i="1" dirty="0" err="1" smtClean="0">
                <a:solidFill>
                  <a:srgbClr val="7030A0"/>
                </a:solidFill>
              </a:rPr>
              <a:t>сенсорних</a:t>
            </a:r>
            <a:r>
              <a:rPr lang="ru-RU" sz="2800" b="1" i="1" dirty="0" smtClean="0">
                <a:solidFill>
                  <a:srgbClr val="7030A0"/>
                </a:solidFill>
              </a:rPr>
              <a:t>  і </a:t>
            </a:r>
            <a:r>
              <a:rPr lang="ru-RU" sz="2800" b="1" i="1" dirty="0" err="1" smtClean="0">
                <a:solidFill>
                  <a:srgbClr val="7030A0"/>
                </a:solidFill>
              </a:rPr>
              <a:t>моторних</a:t>
            </a:r>
            <a:r>
              <a:rPr lang="ru-RU" sz="2800" b="1" i="1" dirty="0" smtClean="0">
                <a:solidFill>
                  <a:srgbClr val="7030A0"/>
                </a:solidFill>
              </a:rPr>
              <a:t> </a:t>
            </a:r>
            <a:r>
              <a:rPr lang="ru-RU" sz="2800" b="1" i="1" dirty="0" err="1" smtClean="0">
                <a:solidFill>
                  <a:srgbClr val="7030A0"/>
                </a:solidFill>
              </a:rPr>
              <a:t>компонентів</a:t>
            </a:r>
            <a:r>
              <a:rPr lang="ru-RU" sz="2800" b="1" i="1" dirty="0" smtClean="0">
                <a:solidFill>
                  <a:srgbClr val="7030A0"/>
                </a:solidFill>
              </a:rPr>
              <a:t> </a:t>
            </a:r>
            <a:r>
              <a:rPr lang="ru-RU" sz="2800" b="1" i="1" dirty="0" err="1" smtClean="0">
                <a:solidFill>
                  <a:srgbClr val="7030A0"/>
                </a:solidFill>
              </a:rPr>
              <a:t>мови</a:t>
            </a:r>
            <a:r>
              <a:rPr lang="ru-RU" sz="2800" b="1" i="1" dirty="0" smtClean="0">
                <a:solidFill>
                  <a:srgbClr val="7030A0"/>
                </a:solidFill>
              </a:rPr>
              <a:t>) </a:t>
            </a:r>
            <a:r>
              <a:rPr lang="ru-RU" sz="2800" b="1" dirty="0" err="1" smtClean="0">
                <a:solidFill>
                  <a:srgbClr val="7030A0"/>
                </a:solidFill>
              </a:rPr>
              <a:t>артикуляцією</a:t>
            </a:r>
            <a:r>
              <a:rPr lang="ru-RU" sz="2800" b="1" dirty="0" smtClean="0">
                <a:solidFill>
                  <a:srgbClr val="7030A0"/>
                </a:solidFill>
              </a:rPr>
              <a:t> </a:t>
            </a:r>
            <a:r>
              <a:rPr lang="ru-RU" sz="2800" b="1" i="1" dirty="0">
                <a:solidFill>
                  <a:srgbClr val="7030A0"/>
                </a:solidFill>
              </a:rPr>
              <a:t>(</a:t>
            </a:r>
            <a:r>
              <a:rPr lang="ru-RU" sz="2800" b="1" i="1" dirty="0" err="1" smtClean="0">
                <a:solidFill>
                  <a:srgbClr val="7030A0"/>
                </a:solidFill>
              </a:rPr>
              <a:t>кінестетичний</a:t>
            </a:r>
            <a:r>
              <a:rPr lang="ru-RU" sz="2800" b="1" i="1" dirty="0" smtClean="0">
                <a:solidFill>
                  <a:srgbClr val="7030A0"/>
                </a:solidFill>
              </a:rPr>
              <a:t> і </a:t>
            </a:r>
            <a:r>
              <a:rPr lang="ru-RU" sz="2800" b="1" i="1" dirty="0" err="1" smtClean="0">
                <a:solidFill>
                  <a:srgbClr val="7030A0"/>
                </a:solidFill>
              </a:rPr>
              <a:t>частково</a:t>
            </a:r>
            <a:r>
              <a:rPr lang="ru-RU" sz="2800" b="1" i="1" dirty="0" smtClean="0">
                <a:solidFill>
                  <a:srgbClr val="7030A0"/>
                </a:solidFill>
              </a:rPr>
              <a:t> </a:t>
            </a:r>
            <a:r>
              <a:rPr lang="ru-RU" sz="2800" b="1" i="1" dirty="0" err="1" smtClean="0">
                <a:solidFill>
                  <a:srgbClr val="7030A0"/>
                </a:solidFill>
              </a:rPr>
              <a:t>кінетичний</a:t>
            </a:r>
            <a:r>
              <a:rPr lang="ru-RU" sz="2800" b="1" i="1" dirty="0" smtClean="0">
                <a:solidFill>
                  <a:srgbClr val="7030A0"/>
                </a:solidFill>
              </a:rPr>
              <a:t> </a:t>
            </a:r>
            <a:r>
              <a:rPr lang="ru-RU" sz="2800" b="1" i="1" dirty="0" err="1" smtClean="0">
                <a:solidFill>
                  <a:srgbClr val="7030A0"/>
                </a:solidFill>
              </a:rPr>
              <a:t>мовний</a:t>
            </a:r>
            <a:r>
              <a:rPr lang="ru-RU" sz="2800" b="1" i="1" dirty="0" smtClean="0">
                <a:solidFill>
                  <a:srgbClr val="7030A0"/>
                </a:solidFill>
              </a:rPr>
              <a:t>  фактор)</a:t>
            </a:r>
            <a:endParaRPr lang="ru-RU" sz="2800" b="1" dirty="0">
              <a:solidFill>
                <a:srgbClr val="7030A0"/>
              </a:solidFill>
            </a:endParaRPr>
          </a:p>
        </p:txBody>
      </p:sp>
    </p:spTree>
    <p:extLst>
      <p:ext uri="{BB962C8B-B14F-4D97-AF65-F5344CB8AC3E}">
        <p14:creationId xmlns:p14="http://schemas.microsoft.com/office/powerpoint/2010/main" val="3618185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332656"/>
            <a:ext cx="8820472" cy="6217087"/>
          </a:xfrm>
          <a:prstGeom prst="rect">
            <a:avLst/>
          </a:prstGeom>
        </p:spPr>
        <p:txBody>
          <a:bodyPr wrap="square">
            <a:spAutoFit/>
          </a:bodyPr>
          <a:lstStyle/>
          <a:p>
            <a:pPr algn="just"/>
            <a:endParaRPr lang="ru-RU" sz="2000" b="1" i="1" dirty="0" smtClean="0">
              <a:solidFill>
                <a:srgbClr val="7030A0"/>
              </a:solidFill>
              <a:latin typeface="Times New Roman" panose="02020603050405020304" pitchFamily="18" charset="0"/>
              <a:cs typeface="Times New Roman" panose="02020603050405020304" pitchFamily="18" charset="0"/>
            </a:endParaRPr>
          </a:p>
          <a:p>
            <a:pPr algn="just"/>
            <a:r>
              <a:rPr lang="ru-RU" sz="2000" b="1" i="1" dirty="0" smtClean="0">
                <a:solidFill>
                  <a:srgbClr val="7030A0"/>
                </a:solidFill>
                <a:latin typeface="Times New Roman" panose="02020603050405020304" pitchFamily="18" charset="0"/>
                <a:cs typeface="Times New Roman" panose="02020603050405020304" pitchFamily="18" charset="0"/>
              </a:rPr>
              <a:t>НЕЙРОПСИХОЛОГІЯ</a:t>
            </a:r>
            <a:r>
              <a:rPr lang="ru-RU" sz="2000" b="1" dirty="0" smtClean="0">
                <a:solidFill>
                  <a:srgbClr val="7030A0"/>
                </a:solidFill>
                <a:latin typeface="Times New Roman" panose="02020603050405020304" pitchFamily="18" charset="0"/>
                <a:cs typeface="Times New Roman" panose="02020603050405020304" pitchFamily="18" charset="0"/>
              </a:rPr>
              <a:t> ЯК САМОСТІЙНА НАУКА ДОСИТЬ МОЛОДА І ЇЇ ФОРМУВАННЯ ПРИПАДАЄ НА </a:t>
            </a:r>
            <a:r>
              <a:rPr lang="de-DE" sz="2000" b="1" dirty="0" smtClean="0">
                <a:solidFill>
                  <a:srgbClr val="7030A0"/>
                </a:solidFill>
                <a:latin typeface="Times New Roman" panose="02020603050405020304" pitchFamily="18" charset="0"/>
                <a:cs typeface="Times New Roman" panose="02020603050405020304" pitchFamily="18" charset="0"/>
              </a:rPr>
              <a:t>XX </a:t>
            </a:r>
            <a:r>
              <a:rPr lang="ru-RU" sz="2000" b="1" dirty="0" smtClean="0">
                <a:solidFill>
                  <a:srgbClr val="7030A0"/>
                </a:solidFill>
                <a:latin typeface="Times New Roman" panose="02020603050405020304" pitchFamily="18" charset="0"/>
                <a:cs typeface="Times New Roman" panose="02020603050405020304" pitchFamily="18" charset="0"/>
              </a:rPr>
              <a:t>СТОЛІТТЯ, КОЛИ ВОНА УТВОРЮЄТЬСЯ НА ДОТИКУ  КІЛЬКОХ НАУКОВИХ ДИСЦИПЛІН: </a:t>
            </a:r>
          </a:p>
          <a:p>
            <a:pPr algn="just"/>
            <a:endParaRPr lang="ru-RU" sz="2000" b="1" i="1" dirty="0">
              <a:solidFill>
                <a:srgbClr val="7030A0"/>
              </a:solidFill>
              <a:latin typeface="Times New Roman" panose="02020603050405020304" pitchFamily="18" charset="0"/>
              <a:cs typeface="Times New Roman" panose="02020603050405020304" pitchFamily="18" charset="0"/>
            </a:endParaRPr>
          </a:p>
          <a:p>
            <a:r>
              <a:rPr lang="ru-RU" sz="2000" b="1" i="1" u="sng" dirty="0" smtClean="0">
                <a:solidFill>
                  <a:srgbClr val="7030A0"/>
                </a:solidFill>
                <a:latin typeface="Times New Roman" panose="02020603050405020304" pitchFamily="18" charset="0"/>
                <a:cs typeface="Times New Roman" panose="02020603050405020304" pitchFamily="18" charset="0"/>
              </a:rPr>
              <a:t>ПСИХОЛОГІЇ</a:t>
            </a:r>
            <a:r>
              <a:rPr lang="ru-RU" sz="2000" b="1" dirty="0" smtClean="0">
                <a:solidFill>
                  <a:srgbClr val="7030A0"/>
                </a:solidFill>
                <a:latin typeface="Times New Roman" panose="02020603050405020304" pitchFamily="18" charset="0"/>
                <a:cs typeface="Times New Roman" panose="02020603050405020304" pitchFamily="18" charset="0"/>
              </a:rPr>
              <a:t> (ЗАГАЛЬНА, СОЦІАЛЬНА, ВІКОВА), ФІЗІОЛОГІЇ (ПСИХОФІЗІОЛОГІЯ, </a:t>
            </a:r>
            <a:r>
              <a:rPr lang="ru-RU" sz="2000" b="1" u="sng" dirty="0" smtClean="0">
                <a:solidFill>
                  <a:srgbClr val="7030A0"/>
                </a:solidFill>
                <a:latin typeface="Times New Roman" panose="02020603050405020304" pitchFamily="18" charset="0"/>
                <a:cs typeface="Times New Roman" panose="02020603050405020304" pitchFamily="18" charset="0"/>
              </a:rPr>
              <a:t>ФІЗІОЛОГІЯ ВИЩОЇ НЕРВОВОЇ ДІЯЛЬНОСТІ </a:t>
            </a:r>
            <a:r>
              <a:rPr lang="ru-RU" sz="2000" b="1" dirty="0" smtClean="0">
                <a:solidFill>
                  <a:srgbClr val="7030A0"/>
                </a:solidFill>
                <a:latin typeface="Times New Roman" panose="02020603050405020304" pitchFamily="18" charset="0"/>
                <a:cs typeface="Times New Roman" panose="02020603050405020304" pitchFamily="18" charset="0"/>
              </a:rPr>
              <a:t>ТА ЦЕНТРАЛЬНОЇ </a:t>
            </a:r>
            <a:r>
              <a:rPr lang="ru-RU" sz="2000" b="1" i="1" dirty="0" smtClean="0">
                <a:solidFill>
                  <a:srgbClr val="7030A0"/>
                </a:solidFill>
                <a:latin typeface="Times New Roman" panose="02020603050405020304" pitchFamily="18" charset="0"/>
                <a:cs typeface="Times New Roman" panose="02020603050405020304" pitchFamily="18" charset="0"/>
              </a:rPr>
              <a:t>НЕРВОВОЇ СИСТЕМИ</a:t>
            </a:r>
            <a:r>
              <a:rPr lang="ru-RU" sz="2000" b="1" dirty="0" smtClean="0">
                <a:solidFill>
                  <a:srgbClr val="7030A0"/>
                </a:solidFill>
                <a:latin typeface="Times New Roman" panose="02020603050405020304" pitchFamily="18" charset="0"/>
                <a:cs typeface="Times New Roman" panose="02020603050405020304" pitchFamily="18" charset="0"/>
              </a:rPr>
              <a:t>)   </a:t>
            </a:r>
            <a:r>
              <a:rPr lang="uk-UA" sz="2000" b="1" dirty="0" smtClean="0">
                <a:solidFill>
                  <a:srgbClr val="7030A0"/>
                </a:solidFill>
                <a:latin typeface="Times New Roman" panose="02020603050405020304" pitchFamily="18" charset="0"/>
                <a:cs typeface="Times New Roman" panose="02020603050405020304" pitchFamily="18" charset="0"/>
              </a:rPr>
              <a:t>І</a:t>
            </a:r>
            <a:endParaRPr lang="ru-RU" sz="2000" b="1" u="sng" dirty="0" smtClean="0">
              <a:solidFill>
                <a:srgbClr val="7030A0"/>
              </a:solidFill>
              <a:latin typeface="Times New Roman" panose="02020603050405020304" pitchFamily="18" charset="0"/>
              <a:cs typeface="Times New Roman" panose="02020603050405020304" pitchFamily="18" charset="0"/>
            </a:endParaRPr>
          </a:p>
          <a:p>
            <a:pPr algn="just"/>
            <a:r>
              <a:rPr lang="ru-RU" sz="2000" b="1" u="sng" dirty="0" smtClean="0">
                <a:solidFill>
                  <a:srgbClr val="7030A0"/>
                </a:solidFill>
                <a:latin typeface="Times New Roman" panose="02020603050405020304" pitchFamily="18" charset="0"/>
                <a:cs typeface="Times New Roman" panose="02020603050405020304" pitchFamily="18" charset="0"/>
              </a:rPr>
              <a:t>МЕДИЦИНИ</a:t>
            </a:r>
            <a:r>
              <a:rPr lang="ru-RU" sz="2000" b="1" dirty="0" smtClean="0">
                <a:solidFill>
                  <a:srgbClr val="7030A0"/>
                </a:solidFill>
                <a:latin typeface="Times New Roman" panose="02020603050405020304" pitchFamily="18" charset="0"/>
                <a:cs typeface="Times New Roman" panose="02020603050405020304" pitchFamily="18" charset="0"/>
              </a:rPr>
              <a:t> (ХІРУРГІЯ, АНАТОМІЯ МОЗКУ, НЕЙРОЛОГІЯ, ПСИХІАТРІЯ, НЕВРОЛОГІЯ).</a:t>
            </a:r>
          </a:p>
          <a:p>
            <a:r>
              <a:rPr lang="ru-RU" sz="2000" b="1" dirty="0">
                <a:solidFill>
                  <a:srgbClr val="7030A0"/>
                </a:solidFill>
                <a:latin typeface="Times New Roman" panose="02020603050405020304" pitchFamily="18" charset="0"/>
                <a:cs typeface="Times New Roman" panose="02020603050405020304" pitchFamily="18" charset="0"/>
              </a:rPr>
              <a:t>СЬОГОДНІ </a:t>
            </a:r>
            <a:r>
              <a:rPr lang="ru-RU" sz="2000" b="1" u="sng" dirty="0">
                <a:solidFill>
                  <a:srgbClr val="7030A0"/>
                </a:solidFill>
                <a:latin typeface="Times New Roman" panose="02020603050405020304" pitchFamily="18" charset="0"/>
                <a:cs typeface="Times New Roman" panose="02020603050405020304" pitchFamily="18" charset="0"/>
              </a:rPr>
              <a:t>НЕЙРОПСИХОЛОГІЮ </a:t>
            </a:r>
            <a:r>
              <a:rPr lang="ru-RU" sz="2000" b="1" dirty="0">
                <a:solidFill>
                  <a:srgbClr val="7030A0"/>
                </a:solidFill>
                <a:latin typeface="Times New Roman" panose="02020603050405020304" pitchFamily="18" charset="0"/>
                <a:cs typeface="Times New Roman" panose="02020603050405020304" pitchFamily="18" charset="0"/>
              </a:rPr>
              <a:t>ЯК НАУКОВУ ДИСЦИПЛІНУ НАЙЧАСТІШЕ РОЗГЛЯДАЮТЬ ЧЕРЕЗ СТРУКТУРУ </a:t>
            </a:r>
            <a:r>
              <a:rPr lang="ru-RU" sz="2000" b="1" i="1" dirty="0">
                <a:solidFill>
                  <a:srgbClr val="7030A0"/>
                </a:solidFill>
                <a:latin typeface="Times New Roman" panose="02020603050405020304" pitchFamily="18" charset="0"/>
                <a:cs typeface="Times New Roman" panose="02020603050405020304" pitchFamily="18" charset="0"/>
              </a:rPr>
              <a:t>МЕДИЧНОЇ ПСИХОЛОГІЇ</a:t>
            </a:r>
            <a:r>
              <a:rPr lang="ru-RU" sz="2000" b="1" dirty="0">
                <a:solidFill>
                  <a:srgbClr val="7030A0"/>
                </a:solidFill>
                <a:latin typeface="Times New Roman" panose="02020603050405020304" pitchFamily="18" charset="0"/>
                <a:cs typeface="Times New Roman" panose="02020603050405020304" pitchFamily="18" charset="0"/>
              </a:rPr>
              <a:t>. У ЦЬОМУ ЗВ'ЯЗКУ НАВЕДЕМО МІСЦЕ </a:t>
            </a:r>
            <a:r>
              <a:rPr lang="ru-RU" sz="2000" b="1" i="1" dirty="0">
                <a:solidFill>
                  <a:srgbClr val="7030A0"/>
                </a:solidFill>
                <a:latin typeface="Times New Roman" panose="02020603050405020304" pitchFamily="18" charset="0"/>
                <a:cs typeface="Times New Roman" panose="02020603050405020304" pitchFamily="18" charset="0"/>
              </a:rPr>
              <a:t>НЕЙРОПСИХОЛОГІЇ </a:t>
            </a:r>
            <a:r>
              <a:rPr lang="ru-RU" sz="2000" b="1" dirty="0">
                <a:solidFill>
                  <a:srgbClr val="7030A0"/>
                </a:solidFill>
                <a:latin typeface="Times New Roman" panose="02020603050405020304" pitchFamily="18" charset="0"/>
                <a:cs typeface="Times New Roman" panose="02020603050405020304" pitchFamily="18" charset="0"/>
              </a:rPr>
              <a:t>В ЗАГАЛЬНІЙ СХЕМІ ПСИХОЛОГІЇ ЯК НАУКИ. МОЖНА ВІДШТОВХУВАТИСЯ ВІД НАСТУПНИХ ПОСИЛОК: </a:t>
            </a:r>
            <a:r>
              <a:rPr lang="ru-RU" sz="2000" b="1" i="1" dirty="0">
                <a:solidFill>
                  <a:srgbClr val="7030A0"/>
                </a:solidFill>
                <a:latin typeface="Times New Roman" panose="02020603050405020304" pitchFamily="18" charset="0"/>
                <a:cs typeface="Times New Roman" panose="02020603050405020304" pitchFamily="18" charset="0"/>
              </a:rPr>
              <a:t>НЕЙРОПСИХОЛОГІЯ,</a:t>
            </a:r>
            <a:r>
              <a:rPr lang="ru-RU" sz="2000" b="1" dirty="0">
                <a:solidFill>
                  <a:srgbClr val="7030A0"/>
                </a:solidFill>
                <a:latin typeface="Times New Roman" panose="02020603050405020304" pitchFamily="18" charset="0"/>
                <a:cs typeface="Times New Roman" panose="02020603050405020304" pitchFamily="18" charset="0"/>
              </a:rPr>
              <a:t> РАЗОМ З ПАТОПСИХОЛОГІЄЮ Є СТРУКТУРНИМИ ЧАСТИНАМИ КЛІНІЧНОЇ ПСИХОЛОГІЇ, В РАМКАХ ЯКОЇ ЗБЛИЖУЮТЬСЯ ЇХ ПРЕДМЕТНІ ОБЛАСТІ, УТВОРЮЮЧИ ЯДРО ЗАГАЛЬНОЇ МЕДИЧНОЇ ПСИХОЛОГІЇ</a:t>
            </a:r>
            <a:r>
              <a:rPr lang="ru-RU" sz="2000" b="1" dirty="0" smtClean="0">
                <a:solidFill>
                  <a:srgbClr val="7030A0"/>
                </a:solidFill>
                <a:latin typeface="Times New Roman" panose="02020603050405020304" pitchFamily="18" charset="0"/>
                <a:cs typeface="Times New Roman" panose="02020603050405020304" pitchFamily="18" charset="0"/>
              </a:rPr>
              <a:t>.</a:t>
            </a:r>
          </a:p>
          <a:p>
            <a:endParaRPr lang="ru-RU" dirty="0"/>
          </a:p>
        </p:txBody>
      </p:sp>
    </p:spTree>
    <p:extLst>
      <p:ext uri="{BB962C8B-B14F-4D97-AF65-F5344CB8AC3E}">
        <p14:creationId xmlns:p14="http://schemas.microsoft.com/office/powerpoint/2010/main" val="24600400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890131"/>
            <a:ext cx="12420872" cy="5893921"/>
          </a:xfrm>
          <a:prstGeom prst="rect">
            <a:avLst/>
          </a:prstGeom>
        </p:spPr>
        <p:txBody>
          <a:bodyPr wrap="square">
            <a:spAutoFit/>
          </a:bodyPr>
          <a:lstStyle/>
          <a:p>
            <a:pPr marL="274320" lvl="0" indent="-274320">
              <a:spcBef>
                <a:spcPct val="20000"/>
              </a:spcBef>
              <a:buClr>
                <a:srgbClr val="5BD078"/>
              </a:buClr>
              <a:buSzPct val="95000"/>
              <a:buFont typeface="Wingdings 2"/>
              <a:buChar char=""/>
            </a:pPr>
            <a:endParaRPr lang="uk-UA" sz="2900" dirty="0" smtClean="0">
              <a:solidFill>
                <a:prstClr val="black"/>
              </a:solidFill>
            </a:endParaRPr>
          </a:p>
          <a:p>
            <a:pPr marL="274320" lvl="0" indent="-274320">
              <a:spcBef>
                <a:spcPct val="20000"/>
              </a:spcBef>
              <a:buClr>
                <a:srgbClr val="5BD078"/>
              </a:buClr>
              <a:buSzPct val="95000"/>
              <a:buFont typeface="Wingdings 2"/>
              <a:buChar char=""/>
            </a:pPr>
            <a:endParaRPr lang="uk-UA" sz="2900" dirty="0">
              <a:solidFill>
                <a:prstClr val="black"/>
              </a:solidFill>
            </a:endParaRPr>
          </a:p>
          <a:p>
            <a:pPr marL="274320" lvl="0" indent="-274320">
              <a:spcBef>
                <a:spcPct val="20000"/>
              </a:spcBef>
              <a:buClr>
                <a:srgbClr val="5BD078"/>
              </a:buClr>
              <a:buSzPct val="95000"/>
              <a:buFont typeface="Wingdings 2"/>
              <a:buChar char=""/>
            </a:pPr>
            <a:endParaRPr lang="uk-UA" sz="2900" dirty="0" smtClean="0">
              <a:solidFill>
                <a:prstClr val="black"/>
              </a:solidFill>
            </a:endParaRPr>
          </a:p>
          <a:p>
            <a:pPr marL="274320" lvl="0" indent="-274320">
              <a:spcBef>
                <a:spcPct val="20000"/>
              </a:spcBef>
              <a:buClr>
                <a:srgbClr val="5BD078"/>
              </a:buClr>
              <a:buSzPct val="95000"/>
              <a:buFont typeface="Wingdings 2"/>
              <a:buChar char=""/>
            </a:pPr>
            <a:endParaRPr lang="uk-UA" sz="2900" dirty="0">
              <a:solidFill>
                <a:prstClr val="black"/>
              </a:solidFill>
            </a:endParaRPr>
          </a:p>
          <a:p>
            <a:pPr marL="274320" lvl="0" indent="-274320">
              <a:spcBef>
                <a:spcPct val="20000"/>
              </a:spcBef>
              <a:buClr>
                <a:srgbClr val="5BD078"/>
              </a:buClr>
              <a:buSzPct val="95000"/>
              <a:buFont typeface="Wingdings 2"/>
              <a:buChar char=""/>
            </a:pPr>
            <a:endParaRPr lang="uk-UA" sz="2900" dirty="0" smtClean="0">
              <a:solidFill>
                <a:prstClr val="black"/>
              </a:solidFill>
            </a:endParaRPr>
          </a:p>
          <a:p>
            <a:pPr marL="274320" lvl="0" indent="-274320">
              <a:spcBef>
                <a:spcPct val="20000"/>
              </a:spcBef>
              <a:buClr>
                <a:srgbClr val="5BD078"/>
              </a:buClr>
              <a:buSzPct val="95000"/>
              <a:buFont typeface="Wingdings 2"/>
              <a:buChar char=""/>
            </a:pPr>
            <a:endParaRPr lang="uk-UA" sz="2900" dirty="0">
              <a:solidFill>
                <a:prstClr val="black"/>
              </a:solidFill>
            </a:endParaRPr>
          </a:p>
          <a:p>
            <a:pPr marL="274320" lvl="0" indent="-274320">
              <a:spcBef>
                <a:spcPct val="20000"/>
              </a:spcBef>
              <a:buClr>
                <a:srgbClr val="5BD078"/>
              </a:buClr>
              <a:buSzPct val="95000"/>
              <a:buFont typeface="Wingdings 2"/>
              <a:buChar char=""/>
            </a:pPr>
            <a:endParaRPr lang="uk-UA" sz="2900" dirty="0" smtClean="0">
              <a:solidFill>
                <a:prstClr val="black"/>
              </a:solidFill>
            </a:endParaRPr>
          </a:p>
          <a:p>
            <a:pPr marL="274320" lvl="0" indent="-274320">
              <a:spcBef>
                <a:spcPct val="20000"/>
              </a:spcBef>
              <a:buClr>
                <a:srgbClr val="5BD078"/>
              </a:buClr>
              <a:buSzPct val="95000"/>
              <a:buFont typeface="Wingdings 2"/>
              <a:buChar char=""/>
            </a:pPr>
            <a:endParaRPr lang="uk-UA" sz="2900" dirty="0">
              <a:solidFill>
                <a:prstClr val="black"/>
              </a:solidFill>
            </a:endParaRPr>
          </a:p>
          <a:p>
            <a:pPr marL="274320" lvl="0" indent="-274320">
              <a:spcBef>
                <a:spcPct val="20000"/>
              </a:spcBef>
              <a:buClr>
                <a:srgbClr val="5BD078"/>
              </a:buClr>
              <a:buSzPct val="95000"/>
              <a:buFont typeface="Wingdings 2"/>
              <a:buChar char=""/>
            </a:pPr>
            <a:endParaRPr lang="uk-UA" sz="2900" dirty="0" smtClean="0">
              <a:solidFill>
                <a:prstClr val="black"/>
              </a:solidFill>
            </a:endParaRPr>
          </a:p>
          <a:p>
            <a:pPr marL="274320" lvl="0" indent="-274320">
              <a:spcBef>
                <a:spcPct val="20000"/>
              </a:spcBef>
              <a:buClr>
                <a:srgbClr val="5BD078"/>
              </a:buClr>
              <a:buSzPct val="95000"/>
              <a:buFont typeface="Wingdings 2"/>
              <a:buChar char=""/>
            </a:pPr>
            <a:endParaRPr lang="uk-UA" sz="2900" dirty="0">
              <a:solidFill>
                <a:prstClr val="black"/>
              </a:solidFill>
            </a:endParaRPr>
          </a:p>
          <a:p>
            <a:pPr marL="274320" lvl="0" indent="-274320">
              <a:spcBef>
                <a:spcPct val="20000"/>
              </a:spcBef>
              <a:buClr>
                <a:srgbClr val="5BD078"/>
              </a:buClr>
              <a:buSzPct val="95000"/>
              <a:buFont typeface="Wingdings 2"/>
              <a:buChar char=""/>
            </a:pPr>
            <a:endParaRPr lang="ru-RU" sz="2900" dirty="0">
              <a:solidFill>
                <a:prstClr val="black"/>
              </a:solidFill>
            </a:endParaRPr>
          </a:p>
        </p:txBody>
      </p:sp>
      <p:sp>
        <p:nvSpPr>
          <p:cNvPr id="3" name="Прямоугольник 2"/>
          <p:cNvSpPr/>
          <p:nvPr/>
        </p:nvSpPr>
        <p:spPr>
          <a:xfrm>
            <a:off x="539552" y="877555"/>
            <a:ext cx="8136904" cy="6186309"/>
          </a:xfrm>
          <a:prstGeom prst="rect">
            <a:avLst/>
          </a:prstGeom>
        </p:spPr>
        <p:txBody>
          <a:bodyPr wrap="square">
            <a:spAutoFit/>
          </a:bodyPr>
          <a:lstStyle/>
          <a:p>
            <a:r>
              <a:rPr lang="ru-RU" sz="3200" b="1" dirty="0">
                <a:solidFill>
                  <a:srgbClr val="7030A0"/>
                </a:solidFill>
                <a:latin typeface="Times New Roman" panose="02020603050405020304" pitchFamily="18" charset="0"/>
                <a:cs typeface="Times New Roman" panose="02020603050405020304" pitchFamily="18" charset="0"/>
              </a:rPr>
              <a:t>В </a:t>
            </a:r>
            <a:r>
              <a:rPr lang="ru-RU" sz="3200" b="1" dirty="0" err="1" smtClean="0">
                <a:solidFill>
                  <a:srgbClr val="7030A0"/>
                </a:solidFill>
                <a:latin typeface="Times New Roman" panose="02020603050405020304" pitchFamily="18" charset="0"/>
                <a:cs typeface="Times New Roman" panose="02020603050405020304" pitchFamily="18" charset="0"/>
              </a:rPr>
              <a:t>подальшому</a:t>
            </a:r>
            <a:r>
              <a:rPr lang="ru-RU" sz="3200" b="1" dirty="0" smtClean="0">
                <a:solidFill>
                  <a:srgbClr val="7030A0"/>
                </a:solidFill>
                <a:latin typeface="Times New Roman" panose="02020603050405020304" pitchFamily="18" charset="0"/>
                <a:cs typeface="Times New Roman" panose="02020603050405020304" pitchFamily="18" charset="0"/>
              </a:rPr>
              <a:t> </a:t>
            </a:r>
            <a:r>
              <a:rPr lang="ru-RU" sz="3200" b="1" dirty="0" err="1" smtClean="0">
                <a:solidFill>
                  <a:srgbClr val="7030A0"/>
                </a:solidFill>
                <a:latin typeface="Times New Roman" panose="02020603050405020304" pitchFamily="18" charset="0"/>
                <a:cs typeface="Times New Roman" panose="02020603050405020304" pitchFamily="18" charset="0"/>
              </a:rPr>
              <a:t>звуковий</a:t>
            </a:r>
            <a:r>
              <a:rPr lang="ru-RU" sz="3200" b="1" dirty="0" smtClean="0">
                <a:solidFill>
                  <a:srgbClr val="7030A0"/>
                </a:solidFill>
                <a:latin typeface="Times New Roman" panose="02020603050405020304" pitchFamily="18" charset="0"/>
                <a:cs typeface="Times New Roman" panose="02020603050405020304" pitchFamily="18" charset="0"/>
              </a:rPr>
              <a:t> склад </a:t>
            </a:r>
            <a:r>
              <a:rPr lang="ru-RU" sz="3200" b="1" dirty="0">
                <a:solidFill>
                  <a:srgbClr val="7030A0"/>
                </a:solidFill>
                <a:latin typeface="Times New Roman" panose="02020603050405020304" pitchFamily="18" charset="0"/>
                <a:cs typeface="Times New Roman" panose="02020603050405020304" pitchFamily="18" charset="0"/>
              </a:rPr>
              <a:t>слова «</a:t>
            </a:r>
            <a:r>
              <a:rPr lang="ru-RU" sz="3200" b="1" dirty="0" err="1" smtClean="0">
                <a:solidFill>
                  <a:srgbClr val="7030A0"/>
                </a:solidFill>
                <a:latin typeface="Times New Roman" panose="02020603050405020304" pitchFamily="18" charset="0"/>
                <a:cs typeface="Times New Roman" panose="02020603050405020304" pitchFamily="18" charset="0"/>
              </a:rPr>
              <a:t>перешифровується</a:t>
            </a:r>
            <a:r>
              <a:rPr lang="ru-RU" sz="3200" b="1" dirty="0" smtClean="0">
                <a:solidFill>
                  <a:srgbClr val="7030A0"/>
                </a:solidFill>
                <a:latin typeface="Times New Roman" panose="02020603050405020304" pitchFamily="18" charset="0"/>
                <a:cs typeface="Times New Roman" panose="02020603050405020304" pitchFamily="18" charset="0"/>
              </a:rPr>
              <a:t>» </a:t>
            </a:r>
            <a:r>
              <a:rPr lang="ru-RU" sz="3200" b="1" dirty="0">
                <a:solidFill>
                  <a:srgbClr val="7030A0"/>
                </a:solidFill>
                <a:latin typeface="Times New Roman" panose="02020603050405020304" pitchFamily="18" charset="0"/>
                <a:cs typeface="Times New Roman" panose="02020603050405020304" pitchFamily="18" charset="0"/>
              </a:rPr>
              <a:t>в </a:t>
            </a:r>
            <a:r>
              <a:rPr lang="ru-RU" sz="3200" b="1" dirty="0" err="1" smtClean="0">
                <a:solidFill>
                  <a:srgbClr val="7030A0"/>
                </a:solidFill>
                <a:latin typeface="Times New Roman" panose="02020603050405020304" pitchFamily="18" charset="0"/>
                <a:cs typeface="Times New Roman" panose="02020603050405020304" pitchFamily="18" charset="0"/>
              </a:rPr>
              <a:t>зорові</a:t>
            </a:r>
            <a:r>
              <a:rPr lang="ru-RU" sz="3200" b="1" dirty="0" smtClean="0">
                <a:solidFill>
                  <a:srgbClr val="7030A0"/>
                </a:solidFill>
                <a:latin typeface="Times New Roman" panose="02020603050405020304" pitchFamily="18" charset="0"/>
                <a:cs typeface="Times New Roman" panose="02020603050405020304" pitchFamily="18" charset="0"/>
              </a:rPr>
              <a:t> </a:t>
            </a:r>
            <a:r>
              <a:rPr lang="ru-RU" sz="3200" b="1" dirty="0" err="1" smtClean="0">
                <a:solidFill>
                  <a:srgbClr val="7030A0"/>
                </a:solidFill>
                <a:latin typeface="Times New Roman" panose="02020603050405020304" pitchFamily="18" charset="0"/>
                <a:cs typeface="Times New Roman" panose="02020603050405020304" pitchFamily="18" charset="0"/>
              </a:rPr>
              <a:t>образи</a:t>
            </a:r>
            <a:r>
              <a:rPr lang="ru-RU" sz="3200" b="1" dirty="0" smtClean="0">
                <a:solidFill>
                  <a:srgbClr val="7030A0"/>
                </a:solidFill>
                <a:latin typeface="Times New Roman" panose="02020603050405020304" pitchFamily="18" charset="0"/>
                <a:cs typeface="Times New Roman" panose="02020603050405020304" pitchFamily="18" charset="0"/>
              </a:rPr>
              <a:t> букв </a:t>
            </a:r>
            <a:r>
              <a:rPr lang="ru-RU" sz="3200" b="1" dirty="0" err="1" smtClean="0">
                <a:solidFill>
                  <a:srgbClr val="7030A0"/>
                </a:solidFill>
                <a:latin typeface="Times New Roman" panose="02020603050405020304" pitchFamily="18" charset="0"/>
                <a:cs typeface="Times New Roman" panose="02020603050405020304" pitchFamily="18" charset="0"/>
              </a:rPr>
              <a:t>Кажний</a:t>
            </a:r>
            <a:r>
              <a:rPr lang="ru-RU" sz="3200" b="1" dirty="0" smtClean="0">
                <a:solidFill>
                  <a:srgbClr val="7030A0"/>
                </a:solidFill>
                <a:latin typeface="Times New Roman" panose="02020603050405020304" pitchFamily="18" charset="0"/>
                <a:cs typeface="Times New Roman" panose="02020603050405020304" pitchFamily="18" charset="0"/>
              </a:rPr>
              <a:t> </a:t>
            </a:r>
            <a:r>
              <a:rPr lang="ru-RU" sz="3200" b="1" dirty="0" err="1" smtClean="0">
                <a:solidFill>
                  <a:srgbClr val="7030A0"/>
                </a:solidFill>
                <a:latin typeface="Times New Roman" panose="02020603050405020304" pitchFamily="18" charset="0"/>
                <a:cs typeface="Times New Roman" panose="02020603050405020304" pitchFamily="18" charset="0"/>
              </a:rPr>
              <a:t>виділений</a:t>
            </a:r>
            <a:r>
              <a:rPr lang="ru-RU" sz="3200" b="1" dirty="0" smtClean="0">
                <a:solidFill>
                  <a:srgbClr val="7030A0"/>
                </a:solidFill>
                <a:latin typeface="Times New Roman" panose="02020603050405020304" pitchFamily="18" charset="0"/>
                <a:cs typeface="Times New Roman" panose="02020603050405020304" pitchFamily="18" charset="0"/>
              </a:rPr>
              <a:t> за </a:t>
            </a:r>
            <a:r>
              <a:rPr lang="ru-RU" sz="3200" b="1" dirty="0" err="1" smtClean="0">
                <a:solidFill>
                  <a:srgbClr val="7030A0"/>
                </a:solidFill>
                <a:latin typeface="Times New Roman" panose="02020603050405020304" pitchFamily="18" charset="0"/>
                <a:cs typeface="Times New Roman" panose="02020603050405020304" pitchFamily="18" charset="0"/>
              </a:rPr>
              <a:t>участю</a:t>
            </a:r>
            <a:r>
              <a:rPr lang="ru-RU" sz="3200" b="1" dirty="0" smtClean="0">
                <a:solidFill>
                  <a:srgbClr val="7030A0"/>
                </a:solidFill>
                <a:latin typeface="Times New Roman" panose="02020603050405020304" pitchFamily="18" charset="0"/>
                <a:cs typeface="Times New Roman" panose="02020603050405020304" pitchFamily="18" charset="0"/>
              </a:rPr>
              <a:t> слуху і </a:t>
            </a:r>
            <a:r>
              <a:rPr lang="ru-RU" sz="3200" b="1" dirty="0" err="1" smtClean="0">
                <a:solidFill>
                  <a:srgbClr val="7030A0"/>
                </a:solidFill>
                <a:latin typeface="Times New Roman" panose="02020603050405020304" pitchFamily="18" charset="0"/>
                <a:cs typeface="Times New Roman" panose="02020603050405020304" pitchFamily="18" charset="0"/>
              </a:rPr>
              <a:t>артикуляції</a:t>
            </a:r>
            <a:r>
              <a:rPr lang="ru-RU" sz="3200" b="1" dirty="0" smtClean="0">
                <a:solidFill>
                  <a:srgbClr val="7030A0"/>
                </a:solidFill>
                <a:latin typeface="Times New Roman" panose="02020603050405020304" pitchFamily="18" charset="0"/>
                <a:cs typeface="Times New Roman" panose="02020603050405020304" pitchFamily="18" charset="0"/>
              </a:rPr>
              <a:t> </a:t>
            </a:r>
            <a:r>
              <a:rPr lang="ru-RU" sz="3200" b="1" dirty="0">
                <a:solidFill>
                  <a:srgbClr val="7030A0"/>
                </a:solidFill>
                <a:latin typeface="Times New Roman" panose="02020603050405020304" pitchFamily="18" charset="0"/>
                <a:cs typeface="Times New Roman" panose="02020603050405020304" pitchFamily="18" charset="0"/>
              </a:rPr>
              <a:t>звук </a:t>
            </a:r>
            <a:r>
              <a:rPr lang="ru-RU" sz="3200" b="1" dirty="0" err="1" smtClean="0">
                <a:solidFill>
                  <a:srgbClr val="7030A0"/>
                </a:solidFill>
                <a:latin typeface="Times New Roman" panose="02020603050405020304" pitchFamily="18" charset="0"/>
                <a:cs typeface="Times New Roman" panose="02020603050405020304" pitchFamily="18" charset="0"/>
              </a:rPr>
              <a:t>мови</a:t>
            </a:r>
            <a:r>
              <a:rPr lang="ru-RU" sz="3200" b="1" dirty="0" smtClean="0">
                <a:solidFill>
                  <a:srgbClr val="7030A0"/>
                </a:solidFill>
                <a:latin typeface="Times New Roman" panose="02020603050405020304" pitchFamily="18" charset="0"/>
                <a:cs typeface="Times New Roman" panose="02020603050405020304" pitchFamily="18" charset="0"/>
              </a:rPr>
              <a:t> </a:t>
            </a:r>
            <a:r>
              <a:rPr lang="ru-RU" sz="3200" b="1" dirty="0" err="1" smtClean="0">
                <a:solidFill>
                  <a:srgbClr val="7030A0"/>
                </a:solidFill>
                <a:latin typeface="Times New Roman" panose="02020603050405020304" pitchFamily="18" charset="0"/>
                <a:cs typeface="Times New Roman" panose="02020603050405020304" pitchFamily="18" charset="0"/>
              </a:rPr>
              <a:t>міцно</a:t>
            </a:r>
            <a:r>
              <a:rPr lang="ru-RU" sz="3200" b="1" dirty="0" smtClean="0">
                <a:solidFill>
                  <a:srgbClr val="7030A0"/>
                </a:solidFill>
                <a:latin typeface="Times New Roman" panose="02020603050405020304" pitchFamily="18" charset="0"/>
                <a:cs typeface="Times New Roman" panose="02020603050405020304" pitchFamily="18" charset="0"/>
              </a:rPr>
              <a:t> </a:t>
            </a:r>
            <a:r>
              <a:rPr lang="ru-RU" sz="3200" b="1" dirty="0" err="1" smtClean="0">
                <a:solidFill>
                  <a:srgbClr val="7030A0"/>
                </a:solidFill>
                <a:latin typeface="Times New Roman" panose="02020603050405020304" pitchFamily="18" charset="0"/>
                <a:cs typeface="Times New Roman" panose="02020603050405020304" pitchFamily="18" charset="0"/>
              </a:rPr>
              <a:t>пов</a:t>
            </a:r>
            <a:r>
              <a:rPr lang="en-US" sz="3200" b="1" dirty="0" smtClean="0">
                <a:solidFill>
                  <a:srgbClr val="7030A0"/>
                </a:solidFill>
                <a:latin typeface="Times New Roman" panose="02020603050405020304" pitchFamily="18" charset="0"/>
                <a:cs typeface="Times New Roman" panose="02020603050405020304" pitchFamily="18" charset="0"/>
              </a:rPr>
              <a:t>’</a:t>
            </a:r>
            <a:r>
              <a:rPr lang="ru-RU" sz="3200" b="1" dirty="0" err="1" smtClean="0">
                <a:solidFill>
                  <a:srgbClr val="7030A0"/>
                </a:solidFill>
                <a:latin typeface="Times New Roman" panose="02020603050405020304" pitchFamily="18" charset="0"/>
                <a:cs typeface="Times New Roman" panose="02020603050405020304" pitchFamily="18" charset="0"/>
              </a:rPr>
              <a:t>язаний</a:t>
            </a:r>
            <a:r>
              <a:rPr lang="ru-RU" sz="3200" b="1" dirty="0" smtClean="0">
                <a:solidFill>
                  <a:srgbClr val="7030A0"/>
                </a:solidFill>
                <a:latin typeface="Times New Roman" panose="02020603050405020304" pitchFamily="18" charset="0"/>
                <a:cs typeface="Times New Roman" panose="02020603050405020304" pitchFamily="18" charset="0"/>
              </a:rPr>
              <a:t> з  </a:t>
            </a:r>
            <a:r>
              <a:rPr lang="ru-RU" sz="3200" b="1" dirty="0" err="1" smtClean="0">
                <a:solidFill>
                  <a:srgbClr val="7030A0"/>
                </a:solidFill>
                <a:latin typeface="Times New Roman" panose="02020603050405020304" pitchFamily="18" charset="0"/>
                <a:cs typeface="Times New Roman" panose="02020603050405020304" pitchFamily="18" charset="0"/>
              </a:rPr>
              <a:t>визначеним</a:t>
            </a:r>
            <a:r>
              <a:rPr lang="ru-RU" sz="3200" b="1" dirty="0" smtClean="0">
                <a:solidFill>
                  <a:srgbClr val="7030A0"/>
                </a:solidFill>
                <a:latin typeface="Times New Roman" panose="02020603050405020304" pitchFamily="18" charset="0"/>
                <a:cs typeface="Times New Roman" panose="02020603050405020304" pitchFamily="18" charset="0"/>
              </a:rPr>
              <a:t> образом </a:t>
            </a:r>
            <a:r>
              <a:rPr lang="ru-RU" sz="3200" b="1" i="1" dirty="0">
                <a:solidFill>
                  <a:srgbClr val="7030A0"/>
                </a:solidFill>
                <a:latin typeface="Times New Roman" panose="02020603050405020304" pitchFamily="18" charset="0"/>
                <a:cs typeface="Times New Roman" panose="02020603050405020304" pitchFamily="18" charset="0"/>
              </a:rPr>
              <a:t>(</a:t>
            </a:r>
            <a:r>
              <a:rPr lang="ru-RU" sz="3200" b="1" i="1" dirty="0" err="1" smtClean="0">
                <a:solidFill>
                  <a:srgbClr val="7030A0"/>
                </a:solidFill>
                <a:latin typeface="Times New Roman" panose="02020603050405020304" pitchFamily="18" charset="0"/>
                <a:cs typeface="Times New Roman" panose="02020603050405020304" pitchFamily="18" charset="0"/>
              </a:rPr>
              <a:t>міжфункціональні</a:t>
            </a:r>
            <a:r>
              <a:rPr lang="ru-RU" sz="3200" b="1" i="1" dirty="0" smtClean="0">
                <a:solidFill>
                  <a:srgbClr val="7030A0"/>
                </a:solidFill>
                <a:latin typeface="Times New Roman" panose="02020603050405020304" pitchFamily="18" charset="0"/>
                <a:cs typeface="Times New Roman" panose="02020603050405020304" pitchFamily="18" charset="0"/>
              </a:rPr>
              <a:t> </a:t>
            </a:r>
            <a:r>
              <a:rPr lang="ru-RU" sz="3200" b="1" i="1" dirty="0" err="1" smtClean="0">
                <a:solidFill>
                  <a:srgbClr val="7030A0"/>
                </a:solidFill>
                <a:latin typeface="Times New Roman" panose="02020603050405020304" pitchFamily="18" charset="0"/>
                <a:cs typeface="Times New Roman" panose="02020603050405020304" pitchFamily="18" charset="0"/>
              </a:rPr>
              <a:t>взаємодії</a:t>
            </a:r>
            <a:r>
              <a:rPr lang="ru-RU" sz="3200" b="1" i="1" dirty="0" smtClean="0">
                <a:solidFill>
                  <a:srgbClr val="7030A0"/>
                </a:solidFill>
                <a:latin typeface="Times New Roman" panose="02020603050405020304" pitchFamily="18" charset="0"/>
                <a:cs typeface="Times New Roman" panose="02020603050405020304" pitchFamily="18" charset="0"/>
              </a:rPr>
              <a:t> </a:t>
            </a:r>
            <a:r>
              <a:rPr lang="ru-RU" sz="3200" b="1" i="1" dirty="0" err="1" smtClean="0">
                <a:solidFill>
                  <a:srgbClr val="7030A0"/>
                </a:solidFill>
                <a:latin typeface="Times New Roman" panose="02020603050405020304" pitchFamily="18" charset="0"/>
                <a:cs typeface="Times New Roman" panose="02020603050405020304" pitchFamily="18" charset="0"/>
              </a:rPr>
              <a:t>різних</a:t>
            </a:r>
            <a:r>
              <a:rPr lang="ru-RU" sz="3200" b="1" i="1" dirty="0" smtClean="0">
                <a:solidFill>
                  <a:srgbClr val="7030A0"/>
                </a:solidFill>
                <a:latin typeface="Times New Roman" panose="02020603050405020304" pitchFamily="18" charset="0"/>
                <a:cs typeface="Times New Roman" panose="02020603050405020304" pitchFamily="18" charset="0"/>
              </a:rPr>
              <a:t> </a:t>
            </a:r>
            <a:r>
              <a:rPr lang="ru-RU" sz="3200" b="1" i="1" dirty="0" err="1" smtClean="0">
                <a:solidFill>
                  <a:srgbClr val="7030A0"/>
                </a:solidFill>
                <a:latin typeface="Times New Roman" panose="02020603050405020304" pitchFamily="18" charset="0"/>
                <a:cs typeface="Times New Roman" panose="02020603050405020304" pitchFamily="18" charset="0"/>
              </a:rPr>
              <a:t>гностичних</a:t>
            </a:r>
            <a:r>
              <a:rPr lang="ru-RU" sz="3200" b="1" i="1" dirty="0" smtClean="0">
                <a:solidFill>
                  <a:srgbClr val="7030A0"/>
                </a:solidFill>
                <a:latin typeface="Times New Roman" panose="02020603050405020304" pitchFamily="18" charset="0"/>
                <a:cs typeface="Times New Roman" panose="02020603050405020304" pitchFamily="18" charset="0"/>
              </a:rPr>
              <a:t>, </a:t>
            </a:r>
            <a:r>
              <a:rPr lang="ru-RU" sz="3200" b="1" i="1" dirty="0" err="1" smtClean="0">
                <a:solidFill>
                  <a:srgbClr val="7030A0"/>
                </a:solidFill>
                <a:latin typeface="Times New Roman" panose="02020603050405020304" pitchFamily="18" charset="0"/>
                <a:cs typeface="Times New Roman" panose="02020603050405020304" pitchFamily="18" charset="0"/>
              </a:rPr>
              <a:t>просторових</a:t>
            </a:r>
            <a:r>
              <a:rPr lang="ru-RU" sz="3200" b="1" i="1" dirty="0" smtClean="0">
                <a:solidFill>
                  <a:srgbClr val="7030A0"/>
                </a:solidFill>
                <a:latin typeface="Times New Roman" panose="02020603050405020304" pitchFamily="18" charset="0"/>
                <a:cs typeface="Times New Roman" panose="02020603050405020304" pitchFamily="18" charset="0"/>
              </a:rPr>
              <a:t> і </a:t>
            </a:r>
            <a:r>
              <a:rPr lang="ru-RU" sz="3200" b="1" i="1" dirty="0" err="1" smtClean="0">
                <a:solidFill>
                  <a:srgbClr val="7030A0"/>
                </a:solidFill>
                <a:latin typeface="Times New Roman" panose="02020603050405020304" pitchFamily="18" charset="0"/>
                <a:cs typeface="Times New Roman" panose="02020603050405020304" pitchFamily="18" charset="0"/>
              </a:rPr>
              <a:t>мнестичних</a:t>
            </a:r>
            <a:r>
              <a:rPr lang="ru-RU" sz="3200" b="1" i="1" dirty="0" smtClean="0">
                <a:solidFill>
                  <a:srgbClr val="7030A0"/>
                </a:solidFill>
                <a:latin typeface="Times New Roman" panose="02020603050405020304" pitchFamily="18" charset="0"/>
                <a:cs typeface="Times New Roman" panose="02020603050405020304" pitchFamily="18" charset="0"/>
              </a:rPr>
              <a:t> </a:t>
            </a:r>
            <a:r>
              <a:rPr lang="ru-RU" sz="3200" b="1" i="1" dirty="0" err="1" smtClean="0">
                <a:solidFill>
                  <a:srgbClr val="7030A0"/>
                </a:solidFill>
                <a:latin typeface="Times New Roman" panose="02020603050405020304" pitchFamily="18" charset="0"/>
                <a:cs typeface="Times New Roman" panose="02020603050405020304" pitchFamily="18" charset="0"/>
              </a:rPr>
              <a:t>факторів</a:t>
            </a:r>
            <a:r>
              <a:rPr lang="ru-RU" sz="3200" b="1" i="1" dirty="0">
                <a:solidFill>
                  <a:srgbClr val="7030A0"/>
                </a:solidFill>
                <a:latin typeface="Times New Roman" panose="02020603050405020304" pitchFamily="18" charset="0"/>
                <a:cs typeface="Times New Roman" panose="02020603050405020304" pitchFamily="18" charset="0"/>
              </a:rPr>
              <a:t>) </a:t>
            </a:r>
            <a:r>
              <a:rPr lang="ru-RU" sz="3200" b="1" dirty="0" err="1" smtClean="0">
                <a:solidFill>
                  <a:srgbClr val="7030A0"/>
                </a:solidFill>
                <a:latin typeface="Times New Roman" panose="02020603050405020304" pitchFamily="18" charset="0"/>
                <a:cs typeface="Times New Roman" panose="02020603050405020304" pitchFamily="18" charset="0"/>
              </a:rPr>
              <a:t>букви</a:t>
            </a:r>
            <a:r>
              <a:rPr lang="ru-RU" sz="3200" b="1" dirty="0" smtClean="0">
                <a:solidFill>
                  <a:srgbClr val="7030A0"/>
                </a:solidFill>
                <a:latin typeface="Times New Roman" panose="02020603050405020304" pitchFamily="18" charset="0"/>
                <a:cs typeface="Times New Roman" panose="02020603050405020304" pitchFamily="18" charset="0"/>
              </a:rPr>
              <a:t>, </a:t>
            </a:r>
            <a:r>
              <a:rPr lang="ru-RU" sz="3200" b="1" dirty="0" err="1" smtClean="0">
                <a:solidFill>
                  <a:srgbClr val="7030A0"/>
                </a:solidFill>
                <a:latin typeface="Times New Roman" panose="02020603050405020304" pitchFamily="18" charset="0"/>
                <a:cs typeface="Times New Roman" panose="02020603050405020304" pitchFamily="18" charset="0"/>
              </a:rPr>
              <a:t>або</a:t>
            </a:r>
            <a:r>
              <a:rPr lang="ru-RU" sz="3200" b="1" dirty="0" smtClean="0">
                <a:solidFill>
                  <a:srgbClr val="7030A0"/>
                </a:solidFill>
                <a:latin typeface="Times New Roman" panose="02020603050405020304" pitchFamily="18" charset="0"/>
                <a:cs typeface="Times New Roman" panose="02020603050405020304" pitchFamily="18" charset="0"/>
              </a:rPr>
              <a:t> </a:t>
            </a:r>
            <a:r>
              <a:rPr lang="ru-RU" sz="3200" b="1" dirty="0">
                <a:solidFill>
                  <a:srgbClr val="7030A0"/>
                </a:solidFill>
                <a:latin typeface="Times New Roman" panose="02020603050405020304" pitchFamily="18" charset="0"/>
                <a:cs typeface="Times New Roman" panose="02020603050405020304" pitchFamily="18" charset="0"/>
              </a:rPr>
              <a:t>«</a:t>
            </a:r>
            <a:r>
              <a:rPr lang="ru-RU" sz="3200" b="1" dirty="0" err="1" smtClean="0">
                <a:solidFill>
                  <a:srgbClr val="7030A0"/>
                </a:solidFill>
                <a:latin typeface="Times New Roman" panose="02020603050405020304" pitchFamily="18" charset="0"/>
                <a:cs typeface="Times New Roman" panose="02020603050405020304" pitchFamily="18" charset="0"/>
              </a:rPr>
              <a:t>графеми</a:t>
            </a:r>
            <a:r>
              <a:rPr lang="ru-RU" sz="3200" b="1" dirty="0" smtClean="0">
                <a:solidFill>
                  <a:srgbClr val="7030A0"/>
                </a:solidFill>
                <a:latin typeface="Times New Roman" panose="02020603050405020304" pitchFamily="18" charset="0"/>
                <a:cs typeface="Times New Roman" panose="02020603050405020304" pitchFamily="18" charset="0"/>
              </a:rPr>
              <a:t>», яка </a:t>
            </a:r>
            <a:r>
              <a:rPr lang="ru-RU" sz="3200" b="1" dirty="0" err="1" smtClean="0">
                <a:solidFill>
                  <a:srgbClr val="7030A0"/>
                </a:solidFill>
                <a:latin typeface="Times New Roman" panose="02020603050405020304" pitchFamily="18" charset="0"/>
                <a:cs typeface="Times New Roman" panose="02020603050405020304" pitchFamily="18" charset="0"/>
              </a:rPr>
              <a:t>може</a:t>
            </a:r>
            <a:r>
              <a:rPr lang="ru-RU" sz="3200" b="1" dirty="0" smtClean="0">
                <a:solidFill>
                  <a:srgbClr val="7030A0"/>
                </a:solidFill>
                <a:latin typeface="Times New Roman" panose="02020603050405020304" pitchFamily="18" charset="0"/>
                <a:cs typeface="Times New Roman" panose="02020603050405020304" pitchFamily="18" charset="0"/>
              </a:rPr>
              <a:t> бути </a:t>
            </a:r>
            <a:r>
              <a:rPr lang="ru-RU" sz="3200" b="1" dirty="0" err="1" smtClean="0">
                <a:solidFill>
                  <a:srgbClr val="7030A0"/>
                </a:solidFill>
                <a:latin typeface="Times New Roman" panose="02020603050405020304" pitchFamily="18" charset="0"/>
                <a:cs typeface="Times New Roman" panose="02020603050405020304" pitchFamily="18" charset="0"/>
              </a:rPr>
              <a:t>відображенням</a:t>
            </a:r>
            <a:r>
              <a:rPr lang="ru-RU" sz="3200" b="1" dirty="0" smtClean="0">
                <a:solidFill>
                  <a:srgbClr val="7030A0"/>
                </a:solidFill>
                <a:latin typeface="Times New Roman" panose="02020603050405020304" pitchFamily="18" charset="0"/>
                <a:cs typeface="Times New Roman" panose="02020603050405020304" pitchFamily="18" charset="0"/>
              </a:rPr>
              <a:t> </a:t>
            </a:r>
            <a:r>
              <a:rPr lang="ru-RU" sz="3200" b="1" dirty="0" err="1" smtClean="0">
                <a:solidFill>
                  <a:srgbClr val="7030A0"/>
                </a:solidFill>
                <a:latin typeface="Times New Roman" panose="02020603050405020304" pitchFamily="18" charset="0"/>
                <a:cs typeface="Times New Roman" panose="02020603050405020304" pitchFamily="18" charset="0"/>
              </a:rPr>
              <a:t>різних</a:t>
            </a:r>
            <a:r>
              <a:rPr lang="ru-RU" sz="3200" b="1" dirty="0" smtClean="0">
                <a:solidFill>
                  <a:srgbClr val="7030A0"/>
                </a:solidFill>
                <a:latin typeface="Times New Roman" panose="02020603050405020304" pitchFamily="18" charset="0"/>
                <a:cs typeface="Times New Roman" panose="02020603050405020304" pitchFamily="18" charset="0"/>
              </a:rPr>
              <a:t> </a:t>
            </a:r>
            <a:r>
              <a:rPr lang="ru-RU" sz="3200" b="1" dirty="0" err="1" smtClean="0">
                <a:solidFill>
                  <a:srgbClr val="7030A0"/>
                </a:solidFill>
                <a:latin typeface="Times New Roman" panose="02020603050405020304" pitchFamily="18" charset="0"/>
                <a:cs typeface="Times New Roman" panose="02020603050405020304" pitchFamily="18" charset="0"/>
              </a:rPr>
              <a:t>образів</a:t>
            </a:r>
            <a:r>
              <a:rPr lang="ru-RU" sz="3200" b="1" dirty="0" smtClean="0">
                <a:solidFill>
                  <a:srgbClr val="7030A0"/>
                </a:solidFill>
                <a:latin typeface="Times New Roman" panose="02020603050405020304" pitchFamily="18" charset="0"/>
                <a:cs typeface="Times New Roman" panose="02020603050405020304" pitchFamily="18" charset="0"/>
              </a:rPr>
              <a:t> (у </a:t>
            </a:r>
            <a:r>
              <a:rPr lang="ru-RU" sz="3200" b="1" dirty="0" err="1" smtClean="0">
                <a:solidFill>
                  <a:srgbClr val="7030A0"/>
                </a:solidFill>
                <a:latin typeface="Times New Roman" panose="02020603050405020304" pitchFamily="18" charset="0"/>
                <a:cs typeface="Times New Roman" panose="02020603050405020304" pitchFamily="18" charset="0"/>
              </a:rPr>
              <a:t>вигляді</a:t>
            </a:r>
            <a:r>
              <a:rPr lang="ru-RU" sz="3200" b="1" dirty="0" smtClean="0">
                <a:solidFill>
                  <a:srgbClr val="7030A0"/>
                </a:solidFill>
                <a:latin typeface="Times New Roman" panose="02020603050405020304" pitchFamily="18" charset="0"/>
                <a:cs typeface="Times New Roman" panose="02020603050405020304" pitchFamily="18" charset="0"/>
              </a:rPr>
              <a:t> </a:t>
            </a:r>
            <a:r>
              <a:rPr lang="ru-RU" sz="3200" b="1" dirty="0" err="1" smtClean="0">
                <a:solidFill>
                  <a:srgbClr val="7030A0"/>
                </a:solidFill>
                <a:latin typeface="Times New Roman" panose="02020603050405020304" pitchFamily="18" charset="0"/>
                <a:cs typeface="Times New Roman" panose="02020603050405020304" pitchFamily="18" charset="0"/>
              </a:rPr>
              <a:t>заглавної</a:t>
            </a:r>
            <a:r>
              <a:rPr lang="ru-RU" sz="3200" b="1" dirty="0" smtClean="0">
                <a:solidFill>
                  <a:srgbClr val="7030A0"/>
                </a:solidFill>
                <a:latin typeface="Times New Roman" panose="02020603050405020304" pitchFamily="18" charset="0"/>
                <a:cs typeface="Times New Roman" panose="02020603050405020304" pitchFamily="18" charset="0"/>
              </a:rPr>
              <a:t> </a:t>
            </a:r>
            <a:r>
              <a:rPr lang="ru-RU" sz="3200" b="1" dirty="0" err="1" smtClean="0">
                <a:solidFill>
                  <a:srgbClr val="7030A0"/>
                </a:solidFill>
                <a:latin typeface="Times New Roman" panose="02020603050405020304" pitchFamily="18" charset="0"/>
                <a:cs typeface="Times New Roman" panose="02020603050405020304" pitchFamily="18" charset="0"/>
              </a:rPr>
              <a:t>або</a:t>
            </a:r>
            <a:r>
              <a:rPr lang="en-US" sz="3200" b="1" dirty="0" smtClean="0">
                <a:solidFill>
                  <a:srgbClr val="7030A0"/>
                </a:solidFill>
                <a:latin typeface="Times New Roman" panose="02020603050405020304" pitchFamily="18" charset="0"/>
                <a:cs typeface="Times New Roman" panose="02020603050405020304" pitchFamily="18" charset="0"/>
              </a:rPr>
              <a:t> </a:t>
            </a:r>
            <a:r>
              <a:rPr lang="ru-RU" sz="3200" b="1" dirty="0" err="1" smtClean="0">
                <a:solidFill>
                  <a:srgbClr val="7030A0"/>
                </a:solidFill>
                <a:latin typeface="Times New Roman" panose="02020603050405020304" pitchFamily="18" charset="0"/>
                <a:cs typeface="Times New Roman" panose="02020603050405020304" pitchFamily="18" charset="0"/>
              </a:rPr>
              <a:t>прописної</a:t>
            </a:r>
            <a:r>
              <a:rPr lang="ru-RU" sz="3200" b="1" dirty="0" smtClean="0">
                <a:solidFill>
                  <a:srgbClr val="7030A0"/>
                </a:solidFill>
                <a:latin typeface="Times New Roman" panose="02020603050405020304" pitchFamily="18" charset="0"/>
                <a:cs typeface="Times New Roman" panose="02020603050405020304" pitchFamily="18" charset="0"/>
              </a:rPr>
              <a:t>, </a:t>
            </a:r>
            <a:r>
              <a:rPr lang="ru-RU" sz="3200" b="1" dirty="0" err="1" smtClean="0">
                <a:solidFill>
                  <a:srgbClr val="7030A0"/>
                </a:solidFill>
                <a:latin typeface="Times New Roman" panose="02020603050405020304" pitchFamily="18" charset="0"/>
                <a:cs typeface="Times New Roman" panose="02020603050405020304" pitchFamily="18" charset="0"/>
              </a:rPr>
              <a:t>простої</a:t>
            </a:r>
            <a:r>
              <a:rPr lang="ru-RU" sz="3200" b="1" dirty="0" smtClean="0">
                <a:solidFill>
                  <a:srgbClr val="7030A0"/>
                </a:solidFill>
                <a:latin typeface="Times New Roman" panose="02020603050405020304" pitchFamily="18" charset="0"/>
                <a:cs typeface="Times New Roman" panose="02020603050405020304" pitchFamily="18" charset="0"/>
              </a:rPr>
              <a:t> </a:t>
            </a:r>
            <a:r>
              <a:rPr lang="ru-RU" sz="3200" b="1" dirty="0" err="1" smtClean="0">
                <a:solidFill>
                  <a:srgbClr val="7030A0"/>
                </a:solidFill>
                <a:latin typeface="Times New Roman" panose="02020603050405020304" pitchFamily="18" charset="0"/>
                <a:cs typeface="Times New Roman" panose="02020603050405020304" pitchFamily="18" charset="0"/>
              </a:rPr>
              <a:t>або</a:t>
            </a:r>
            <a:r>
              <a:rPr lang="ru-RU" sz="3200" b="1" dirty="0" smtClean="0">
                <a:solidFill>
                  <a:srgbClr val="7030A0"/>
                </a:solidFill>
                <a:latin typeface="Times New Roman" panose="02020603050405020304" pitchFamily="18" charset="0"/>
                <a:cs typeface="Times New Roman" panose="02020603050405020304" pitchFamily="18" charset="0"/>
              </a:rPr>
              <a:t> </a:t>
            </a:r>
            <a:r>
              <a:rPr lang="ru-RU" sz="3200" b="1" dirty="0" err="1" smtClean="0">
                <a:solidFill>
                  <a:srgbClr val="7030A0"/>
                </a:solidFill>
                <a:latin typeface="Times New Roman" panose="02020603050405020304" pitchFamily="18" charset="0"/>
                <a:cs typeface="Times New Roman" panose="02020603050405020304" pitchFamily="18" charset="0"/>
              </a:rPr>
              <a:t>стилізованої</a:t>
            </a:r>
            <a:r>
              <a:rPr lang="ru-RU" sz="3200" b="1" dirty="0" smtClean="0">
                <a:solidFill>
                  <a:srgbClr val="7030A0"/>
                </a:solidFill>
                <a:latin typeface="Times New Roman" panose="02020603050405020304" pitchFamily="18" charset="0"/>
                <a:cs typeface="Times New Roman" panose="02020603050405020304" pitchFamily="18" charset="0"/>
              </a:rPr>
              <a:t> </a:t>
            </a:r>
            <a:r>
              <a:rPr lang="ru-RU" sz="3200" b="1" dirty="0" err="1" smtClean="0">
                <a:solidFill>
                  <a:srgbClr val="7030A0"/>
                </a:solidFill>
                <a:latin typeface="Times New Roman" panose="02020603050405020304" pitchFamily="18" charset="0"/>
                <a:cs typeface="Times New Roman" panose="02020603050405020304" pitchFamily="18" charset="0"/>
              </a:rPr>
              <a:t>букви</a:t>
            </a:r>
            <a:endParaRPr lang="ru-RU" sz="3200" b="1" dirty="0" smtClean="0">
              <a:solidFill>
                <a:srgbClr val="7030A0"/>
              </a:solidFill>
              <a:latin typeface="Times New Roman" panose="02020603050405020304" pitchFamily="18" charset="0"/>
              <a:cs typeface="Times New Roman" panose="02020603050405020304" pitchFamily="18" charset="0"/>
            </a:endParaRPr>
          </a:p>
          <a:p>
            <a:endParaRPr lang="uk-UA" sz="2900" dirty="0">
              <a:solidFill>
                <a:prstClr val="black"/>
              </a:solidFill>
            </a:endParaRPr>
          </a:p>
          <a:p>
            <a:endParaRPr lang="uk-UA" sz="2900" dirty="0" smtClean="0">
              <a:solidFill>
                <a:prstClr val="black"/>
              </a:solidFill>
            </a:endParaRPr>
          </a:p>
          <a:p>
            <a:endParaRPr lang="ru-RU" dirty="0"/>
          </a:p>
        </p:txBody>
      </p:sp>
    </p:spTree>
    <p:extLst>
      <p:ext uri="{BB962C8B-B14F-4D97-AF65-F5344CB8AC3E}">
        <p14:creationId xmlns:p14="http://schemas.microsoft.com/office/powerpoint/2010/main" val="26252333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23528" y="620688"/>
            <a:ext cx="8568952" cy="5213735"/>
          </a:xfrm>
          <a:prstGeom prst="rect">
            <a:avLst/>
          </a:prstGeom>
        </p:spPr>
        <p:txBody>
          <a:bodyPr wrap="square">
            <a:spAutoFit/>
          </a:bodyPr>
          <a:lstStyle/>
          <a:p>
            <a:pPr lvl="0">
              <a:spcBef>
                <a:spcPct val="20000"/>
              </a:spcBef>
              <a:buClr>
                <a:srgbClr val="5BD078"/>
              </a:buClr>
              <a:buSzPct val="95000"/>
            </a:pPr>
            <a:endParaRPr lang="ru-RU" sz="3200" b="1" dirty="0" smtClean="0">
              <a:solidFill>
                <a:srgbClr val="7030A0"/>
              </a:solidFill>
              <a:latin typeface="Times New Roman" panose="02020603050405020304" pitchFamily="18" charset="0"/>
              <a:cs typeface="Times New Roman" panose="02020603050405020304" pitchFamily="18" charset="0"/>
            </a:endParaRPr>
          </a:p>
          <a:p>
            <a:pPr lvl="0">
              <a:spcBef>
                <a:spcPct val="20000"/>
              </a:spcBef>
              <a:buClr>
                <a:srgbClr val="5BD078"/>
              </a:buClr>
              <a:buSzPct val="95000"/>
            </a:pPr>
            <a:r>
              <a:rPr lang="ru-RU" sz="3200" b="1" dirty="0" smtClean="0">
                <a:solidFill>
                  <a:srgbClr val="7030A0"/>
                </a:solidFill>
                <a:latin typeface="Times New Roman" panose="02020603050405020304" pitchFamily="18" charset="0"/>
                <a:cs typeface="Times New Roman" panose="02020603050405020304" pitchFamily="18" charset="0"/>
              </a:rPr>
              <a:t>«ПЕРЕШИФРОВКА» </a:t>
            </a:r>
            <a:r>
              <a:rPr lang="uk-UA" sz="3200" b="1" dirty="0" smtClean="0">
                <a:solidFill>
                  <a:srgbClr val="7030A0"/>
                </a:solidFill>
                <a:latin typeface="Times New Roman" panose="02020603050405020304" pitchFamily="18" charset="0"/>
                <a:cs typeface="Times New Roman" panose="02020603050405020304" pitchFamily="18" charset="0"/>
              </a:rPr>
              <a:t>КОЖНОЇ</a:t>
            </a:r>
            <a:r>
              <a:rPr lang="ru-RU" sz="3200" b="1" dirty="0" smtClean="0">
                <a:solidFill>
                  <a:srgbClr val="7030A0"/>
                </a:solidFill>
                <a:latin typeface="Times New Roman" panose="02020603050405020304" pitchFamily="18" charset="0"/>
                <a:cs typeface="Times New Roman" panose="02020603050405020304" pitchFamily="18" charset="0"/>
              </a:rPr>
              <a:t> ФОНЕМИ В ЗОРОВУ СХЕМУ ГРАФЕМИ ПОВИННА ЗДІЙСНЮВАТИСЯ З УРАХУВАННЯМ ЇЇ ТОПОЛОГІЧНИХ ВЛАСТИВОСТЕЙ І ПРОСТОРОВОГО </a:t>
            </a:r>
            <a:r>
              <a:rPr lang="ru-RU" sz="3200" b="1" i="1" dirty="0" smtClean="0">
                <a:solidFill>
                  <a:srgbClr val="7030A0"/>
                </a:solidFill>
                <a:latin typeface="Times New Roman" panose="02020603050405020304" pitchFamily="18" charset="0"/>
                <a:cs typeface="Times New Roman" panose="02020603050405020304" pitchFamily="18" charset="0"/>
              </a:rPr>
              <a:t>(МЕТРИЧНОГО, СТРУКТУРНО-ТОПОЛОГІЧНОГО, КООРДИНАТНИХ ФАКТОРІВ) РОЗМІЩЕННЯ ЇЇ ЕЛЕМЕНТІВ</a:t>
            </a:r>
            <a:r>
              <a:rPr lang="ru-RU" sz="3200" b="1" dirty="0" smtClean="0">
                <a:solidFill>
                  <a:srgbClr val="7030A0"/>
                </a:solidFill>
                <a:latin typeface="Times New Roman" panose="02020603050405020304" pitchFamily="18" charset="0"/>
                <a:cs typeface="Times New Roman" panose="02020603050405020304" pitchFamily="18" charset="0"/>
              </a:rPr>
              <a:t> </a:t>
            </a:r>
          </a:p>
          <a:p>
            <a:pPr lvl="0">
              <a:spcBef>
                <a:spcPct val="20000"/>
              </a:spcBef>
              <a:buClr>
                <a:srgbClr val="5BD078"/>
              </a:buClr>
              <a:buSzPct val="95000"/>
            </a:pPr>
            <a:endParaRPr lang="ru-RU" sz="3200" b="1"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05110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482040"/>
            <a:ext cx="8568952" cy="4555093"/>
          </a:xfrm>
          <a:prstGeom prst="rect">
            <a:avLst/>
          </a:prstGeom>
        </p:spPr>
        <p:txBody>
          <a:bodyPr wrap="square">
            <a:spAutoFit/>
          </a:bodyPr>
          <a:lstStyle/>
          <a:p>
            <a:endParaRPr lang="ru-RU" sz="2900" dirty="0" smtClean="0">
              <a:solidFill>
                <a:prstClr val="black"/>
              </a:solidFill>
            </a:endParaRPr>
          </a:p>
          <a:p>
            <a:r>
              <a:rPr lang="ru-RU" sz="2900" b="1" dirty="0" smtClean="0">
                <a:solidFill>
                  <a:srgbClr val="7030A0"/>
                </a:solidFill>
                <a:latin typeface="Times New Roman" panose="02020603050405020304" pitchFamily="18" charset="0"/>
                <a:cs typeface="Times New Roman" panose="02020603050405020304" pitchFamily="18" charset="0"/>
              </a:rPr>
              <a:t>ЦЕЙ АКТ  ПІДГОТОВЛЯЄ ТРЕТІЙ ЕТАП ПИСЬМА — «ПЕРЕШИФРОВКУ»</a:t>
            </a:r>
          </a:p>
          <a:p>
            <a:endParaRPr lang="ru-RU" sz="2900" b="1" dirty="0">
              <a:solidFill>
                <a:srgbClr val="7030A0"/>
              </a:solidFill>
              <a:latin typeface="Times New Roman" panose="02020603050405020304" pitchFamily="18" charset="0"/>
              <a:cs typeface="Times New Roman" panose="02020603050405020304" pitchFamily="18" charset="0"/>
            </a:endParaRPr>
          </a:p>
          <a:p>
            <a:r>
              <a:rPr lang="ru-RU" sz="2900" b="1" dirty="0" smtClean="0">
                <a:solidFill>
                  <a:srgbClr val="7030A0"/>
                </a:solidFill>
                <a:latin typeface="Times New Roman" panose="02020603050405020304" pitchFamily="18" charset="0"/>
                <a:cs typeface="Times New Roman" panose="02020603050405020304" pitchFamily="18" charset="0"/>
              </a:rPr>
              <a:t> </a:t>
            </a:r>
            <a:r>
              <a:rPr lang="ru-RU" sz="2900" b="1" i="1" dirty="0" smtClean="0">
                <a:solidFill>
                  <a:srgbClr val="7030A0"/>
                </a:solidFill>
                <a:latin typeface="Times New Roman" panose="02020603050405020304" pitchFamily="18" charset="0"/>
                <a:cs typeface="Times New Roman" panose="02020603050405020304" pitchFamily="18" charset="0"/>
              </a:rPr>
              <a:t>(ФАКТОРИ МІЖФУНКЦИОНАЛЬНОЇ ВЗАЄМОДІЇ)</a:t>
            </a:r>
          </a:p>
          <a:p>
            <a:r>
              <a:rPr lang="ru-RU" sz="2900" b="1" i="1" dirty="0" smtClean="0">
                <a:solidFill>
                  <a:srgbClr val="7030A0"/>
                </a:solidFill>
                <a:latin typeface="Times New Roman" panose="02020603050405020304" pitchFamily="18" charset="0"/>
                <a:cs typeface="Times New Roman" panose="02020603050405020304" pitchFamily="18" charset="0"/>
              </a:rPr>
              <a:t> </a:t>
            </a:r>
            <a:r>
              <a:rPr lang="ru-RU" sz="2900" b="1" dirty="0" smtClean="0">
                <a:solidFill>
                  <a:srgbClr val="7030A0"/>
                </a:solidFill>
                <a:latin typeface="Times New Roman" panose="02020603050405020304" pitchFamily="18" charset="0"/>
                <a:cs typeface="Times New Roman" panose="02020603050405020304" pitchFamily="18" charset="0"/>
              </a:rPr>
              <a:t>ЗОРОВИХ СХЕМ БУКВ В КІНЕСТЕТИЧНУ СИСТЕМУ </a:t>
            </a:r>
          </a:p>
          <a:p>
            <a:r>
              <a:rPr lang="ru-RU" sz="2900" b="1" i="1" dirty="0" smtClean="0">
                <a:solidFill>
                  <a:srgbClr val="7030A0"/>
                </a:solidFill>
                <a:latin typeface="Times New Roman" panose="02020603050405020304" pitchFamily="18" charset="0"/>
                <a:cs typeface="Times New Roman" panose="02020603050405020304" pitchFamily="18" charset="0"/>
              </a:rPr>
              <a:t>(МАНУАЛЬНИЙ </a:t>
            </a:r>
            <a:r>
              <a:rPr lang="ru-RU" sz="2900" b="1" i="1" dirty="0">
                <a:solidFill>
                  <a:srgbClr val="7030A0"/>
                </a:solidFill>
                <a:latin typeface="Times New Roman" panose="02020603050405020304" pitchFamily="18" charset="0"/>
                <a:cs typeface="Times New Roman" panose="02020603050405020304" pitchFamily="18" charset="0"/>
              </a:rPr>
              <a:t>К</a:t>
            </a:r>
            <a:r>
              <a:rPr lang="ru-RU" sz="2900" b="1" i="1" dirty="0" smtClean="0">
                <a:solidFill>
                  <a:srgbClr val="7030A0"/>
                </a:solidFill>
                <a:latin typeface="Times New Roman" panose="02020603050405020304" pitchFamily="18" charset="0"/>
                <a:cs typeface="Times New Roman" panose="02020603050405020304" pitchFamily="18" charset="0"/>
              </a:rPr>
              <a:t>ІНЕСТЕТИЧЕЧНИЙ ФАКТОР) </a:t>
            </a:r>
            <a:r>
              <a:rPr lang="ru-RU" sz="2900" b="1" dirty="0" smtClean="0">
                <a:solidFill>
                  <a:srgbClr val="7030A0"/>
                </a:solidFill>
                <a:latin typeface="Times New Roman" panose="02020603050405020304" pitchFamily="18" charset="0"/>
                <a:cs typeface="Times New Roman" panose="02020603050405020304" pitchFamily="18" charset="0"/>
              </a:rPr>
              <a:t>ПОСЛІДУЮЧИХ РУХІВ РУКИ </a:t>
            </a:r>
            <a:endParaRPr lang="ru-RU" b="1"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86203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908720"/>
            <a:ext cx="7920880" cy="5213735"/>
          </a:xfrm>
          <a:prstGeom prst="rect">
            <a:avLst/>
          </a:prstGeom>
        </p:spPr>
        <p:txBody>
          <a:bodyPr wrap="square">
            <a:spAutoFit/>
          </a:bodyPr>
          <a:lstStyle/>
          <a:p>
            <a:pPr marL="274320" lvl="0" indent="-274320">
              <a:spcBef>
                <a:spcPct val="20000"/>
              </a:spcBef>
              <a:buClr>
                <a:srgbClr val="5BD078"/>
              </a:buClr>
              <a:buSzPct val="95000"/>
              <a:buFont typeface="Wingdings 2"/>
              <a:buChar char=""/>
            </a:pPr>
            <a:endParaRPr lang="ru-RU" sz="2900" dirty="0" smtClean="0">
              <a:solidFill>
                <a:prstClr val="black"/>
              </a:solidFill>
            </a:endParaRPr>
          </a:p>
          <a:p>
            <a:pPr marL="274320" lvl="0" indent="-274320">
              <a:spcBef>
                <a:spcPct val="20000"/>
              </a:spcBef>
              <a:buClr>
                <a:srgbClr val="5BD078"/>
              </a:buClr>
              <a:buSzPct val="95000"/>
              <a:buFont typeface="Wingdings 2"/>
              <a:buChar char=""/>
            </a:pPr>
            <a:endParaRPr lang="ru-RU" sz="2900" dirty="0">
              <a:solidFill>
                <a:prstClr val="black"/>
              </a:solidFill>
            </a:endParaRPr>
          </a:p>
          <a:p>
            <a:pPr marL="274320" lvl="0" indent="-274320">
              <a:spcBef>
                <a:spcPct val="20000"/>
              </a:spcBef>
              <a:buClr>
                <a:srgbClr val="5BD078"/>
              </a:buClr>
              <a:buSzPct val="95000"/>
              <a:buFont typeface="Wingdings 2"/>
              <a:buChar char=""/>
            </a:pPr>
            <a:r>
              <a:rPr lang="ru-RU" sz="2900" b="1" dirty="0" smtClean="0">
                <a:solidFill>
                  <a:srgbClr val="7030A0"/>
                </a:solidFill>
                <a:latin typeface="Times New Roman" panose="02020603050405020304" pitchFamily="18" charset="0"/>
                <a:cs typeface="Times New Roman" panose="02020603050405020304" pitchFamily="18" charset="0"/>
              </a:rPr>
              <a:t>МОТОРИКА РУХУРУКИ, ЗАПИСУЮЧИ  БУКВИ, ПРЕДСТАВЛЯЄ СОБОЮ СКЛАДНУ «КІНЕТИЧНУ МЕЛОДІЮ», ЯКА ВИМАГАЄ ВИСОКОЇ ОРГАНІЗАЦІЇ РУХОВИХ АКТІВ В ПРОСТОРІ, ВИЗНАЧЕННЯ ЇХ ПОСЛІДОВНОСТІ  </a:t>
            </a:r>
            <a:r>
              <a:rPr lang="ru-RU" sz="2900" b="1" i="1" dirty="0" smtClean="0">
                <a:solidFill>
                  <a:srgbClr val="7030A0"/>
                </a:solidFill>
                <a:latin typeface="Times New Roman" panose="02020603050405020304" pitchFamily="18" charset="0"/>
                <a:cs typeface="Times New Roman" panose="02020603050405020304" pitchFamily="18" charset="0"/>
              </a:rPr>
              <a:t>(КІНЕТИЧНИХ І ПРОСТОРОВИХ МАНУАЛЬНИХ ФАКТОРІВ)</a:t>
            </a:r>
            <a:endParaRPr lang="ru-RU" sz="2900" dirty="0">
              <a:solidFill>
                <a:prstClr val="black"/>
              </a:solidFill>
            </a:endParaRPr>
          </a:p>
          <a:p>
            <a:pPr lvl="0" algn="r">
              <a:spcBef>
                <a:spcPct val="20000"/>
              </a:spcBef>
              <a:buClr>
                <a:srgbClr val="5BD078"/>
              </a:buClr>
              <a:buSzPct val="95000"/>
            </a:pPr>
            <a:r>
              <a:rPr lang="ru-RU" sz="2600" dirty="0" smtClean="0">
                <a:solidFill>
                  <a:srgbClr val="7030A0"/>
                </a:solidFill>
              </a:rPr>
              <a:t>(А. Р. </a:t>
            </a:r>
            <a:r>
              <a:rPr lang="ru-RU" sz="2600" dirty="0" err="1" smtClean="0">
                <a:solidFill>
                  <a:srgbClr val="7030A0"/>
                </a:solidFill>
              </a:rPr>
              <a:t>Лурія</a:t>
            </a:r>
            <a:r>
              <a:rPr lang="ru-RU" sz="2600" dirty="0">
                <a:solidFill>
                  <a:srgbClr val="7030A0"/>
                </a:solidFill>
              </a:rPr>
              <a:t>)</a:t>
            </a:r>
            <a:endParaRPr lang="uk-UA" sz="2600" dirty="0">
              <a:solidFill>
                <a:srgbClr val="7030A0"/>
              </a:solidFill>
            </a:endParaRPr>
          </a:p>
        </p:txBody>
      </p:sp>
    </p:spTree>
    <p:extLst>
      <p:ext uri="{BB962C8B-B14F-4D97-AF65-F5344CB8AC3E}">
        <p14:creationId xmlns:p14="http://schemas.microsoft.com/office/powerpoint/2010/main" val="30988977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229600" cy="5775920"/>
          </a:xfrm>
        </p:spPr>
        <p:txBody>
          <a:bodyPr>
            <a:noAutofit/>
          </a:bodyPr>
          <a:lstStyle/>
          <a:p>
            <a:pPr marL="0" indent="0">
              <a:buNone/>
            </a:pPr>
            <a:r>
              <a:rPr lang="ru-RU" sz="2400" b="1" dirty="0" smtClean="0">
                <a:solidFill>
                  <a:srgbClr val="7030A0"/>
                </a:solidFill>
                <a:latin typeface="Times New Roman" panose="02020603050405020304" pitchFamily="18" charset="0"/>
                <a:cs typeface="Times New Roman" panose="02020603050405020304" pitchFamily="18" charset="0"/>
              </a:rPr>
              <a:t>БУДЬ-ЯКА СКЛАДНА ПСИХІЧНА ДІЯЛЬНІСТЬ (ЗАПАМ'ЯТОВУВАННЯ СЛІВ, РОЗВ'ЯЗАННЯ ЗАДАЧ, ТОЩО) ЗАБЕЗПЕЧУЄТЬСЯ РОБОТОЮ СКЛАДНИХ КОНСТЕЛЯЦІЙ МОЗКОВИХ ДІЛЯНОК (ЗОН), ЯКІ СКЛАДАЮТЬ  ОДНУ ЛАНКУ ЄДИНОЇ СИСТЕМИ</a:t>
            </a:r>
          </a:p>
          <a:p>
            <a:endParaRPr lang="ru-RU" sz="2400" b="1" dirty="0" smtClean="0">
              <a:solidFill>
                <a:srgbClr val="7030A0"/>
              </a:solidFill>
              <a:latin typeface="Times New Roman" panose="02020603050405020304" pitchFamily="18" charset="0"/>
              <a:cs typeface="Times New Roman" panose="02020603050405020304" pitchFamily="18" charset="0"/>
            </a:endParaRPr>
          </a:p>
          <a:p>
            <a:pPr marL="0" indent="0">
              <a:buNone/>
            </a:pPr>
            <a:r>
              <a:rPr lang="ru-RU" sz="2400" b="1" i="1" dirty="0" smtClean="0">
                <a:solidFill>
                  <a:srgbClr val="7030A0"/>
                </a:solidFill>
                <a:latin typeface="Times New Roman" panose="02020603050405020304" pitchFamily="18" charset="0"/>
                <a:cs typeface="Times New Roman" panose="02020603050405020304" pitchFamily="18" charset="0"/>
              </a:rPr>
              <a:t>ДЕЯКІ З ЦИХ ЛАНОК Є «ЖОРСТКИМИ», ТОБТО ПРИЙМАЮТЬ ПОСТІЙНУ УЧАСТЬ В РЕАЛІЗАЦІЇ ПСИХІЧНОЇ ФУНКЦІЇ, ІНШІ – «ГНУЧКИМИ», ТОБТО ВМИКАЮТЬСЯ В РОБОТУ ЛИШЕ ПРИ ПЕВНИХ УМОВАХ. «ГНУЧКІ» ЛАНКИ СИСТЕМИ СКЛАДАЮТЬ ТОЙ РУХЛИВИЙ ДИНАМІЧНИЙ АПАРАТ, ЗАВДЯКИ ЯКОМУ ДОСЯГАЄТЬСЯ МІНЛИВІСТЬ ФУНКЦІЇ</a:t>
            </a:r>
            <a:endParaRPr lang="uk-UA" sz="2400" b="1" dirty="0">
              <a:solidFill>
                <a:srgbClr val="7030A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3573016"/>
            <a:ext cx="8229600" cy="2789664"/>
          </a:xfrm>
        </p:spPr>
        <p:txBody>
          <a:bodyPr>
            <a:normAutofit/>
          </a:bodyPr>
          <a:lstStyle/>
          <a:p>
            <a:pPr>
              <a:buNone/>
            </a:pPr>
            <a:endParaRPr lang="ru-RU" dirty="0" smtClean="0"/>
          </a:p>
          <a:p>
            <a:r>
              <a:rPr lang="ru-RU" b="1" dirty="0" smtClean="0">
                <a:solidFill>
                  <a:srgbClr val="7030A0"/>
                </a:solidFill>
                <a:latin typeface="Times New Roman" panose="02020603050405020304" pitchFamily="18" charset="0"/>
                <a:cs typeface="Times New Roman" panose="02020603050405020304" pitchFamily="18" charset="0"/>
              </a:rPr>
              <a:t>У ПРОЦЕСІ КОРЕКЦІЇ НЕОБХІДНО ВРАХОВУВАТИ ЗАКОНОМІРНОСТІ РОЗВИТКУ ВПФ ТА НЕ МОЖНА ПЕРЕСТУПАТИ (ПРОПУСКАТИ) ЧЕРЕЗ ЕТАПИ РОЗВИТКУ.</a:t>
            </a:r>
            <a:endParaRPr lang="uk-UA" b="1" dirty="0">
              <a:solidFill>
                <a:srgbClr val="7030A0"/>
              </a:solidFill>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467544" y="1340768"/>
            <a:ext cx="7344816" cy="2308324"/>
          </a:xfrm>
          <a:prstGeom prst="rect">
            <a:avLst/>
          </a:prstGeom>
        </p:spPr>
        <p:txBody>
          <a:bodyPr wrap="square">
            <a:spAutoFit/>
          </a:bodyPr>
          <a:lstStyle/>
          <a:p>
            <a:r>
              <a:rPr lang="ru-RU" sz="2400" b="1" dirty="0" smtClean="0">
                <a:solidFill>
                  <a:srgbClr val="7030A0"/>
                </a:solidFill>
              </a:rPr>
              <a:t>БУДЬ-ЯКА ВПФ – </a:t>
            </a:r>
            <a:r>
              <a:rPr lang="ru-RU" sz="2400" b="1" i="1" dirty="0" smtClean="0">
                <a:solidFill>
                  <a:srgbClr val="7030A0"/>
                </a:solidFill>
              </a:rPr>
              <a:t>СКЛАДНА ФУНКЦІОНАЛЬНА СИСТЕМА</a:t>
            </a:r>
            <a:r>
              <a:rPr lang="ru-RU" sz="2400" b="1" dirty="0" smtClean="0">
                <a:solidFill>
                  <a:srgbClr val="7030A0"/>
                </a:solidFill>
              </a:rPr>
              <a:t>. ВОНА МОЖЕ ПОРУШУВАТИСЬ ПРИ УРАЖЕННІ ВЕЛИКОЇ КІЛЬКОСТІ МОЗКОВИХ ДІЛЯНОК (ЗОН), АЛЕ ПРИ РІЗНИХ ЗА ЛОКАЛІЗАЦІЄЮ УРАЖЕННЯХ ВОНА </a:t>
            </a:r>
            <a:r>
              <a:rPr lang="ru-RU" sz="2400" b="1" i="1" dirty="0" smtClean="0">
                <a:solidFill>
                  <a:srgbClr val="7030A0"/>
                </a:solidFill>
              </a:rPr>
              <a:t>ПОРУШУЄТЬСЯ ПО-РІЗНОМУ. </a:t>
            </a:r>
            <a:endParaRPr lang="uk-UA" sz="2400" b="1" dirty="0">
              <a:solidFill>
                <a:srgbClr val="7030A0"/>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err="1" smtClean="0">
                <a:solidFill>
                  <a:srgbClr val="7030A0"/>
                </a:solidFill>
                <a:latin typeface="Times New Roman" panose="02020603050405020304" pitchFamily="18" charset="0"/>
                <a:cs typeface="Times New Roman" panose="02020603050405020304" pitchFamily="18" charset="0"/>
              </a:rPr>
              <a:t>Розвиток</a:t>
            </a:r>
            <a:r>
              <a:rPr lang="ru-RU" b="1" dirty="0" smtClean="0">
                <a:solidFill>
                  <a:srgbClr val="7030A0"/>
                </a:solidFill>
                <a:latin typeface="Times New Roman" panose="02020603050405020304" pitchFamily="18" charset="0"/>
                <a:cs typeface="Times New Roman" panose="02020603050405020304" pitchFamily="18" charset="0"/>
              </a:rPr>
              <a:t> ВПФ в </a:t>
            </a:r>
            <a:r>
              <a:rPr lang="ru-RU" b="1" dirty="0" err="1" smtClean="0">
                <a:solidFill>
                  <a:srgbClr val="7030A0"/>
                </a:solidFill>
                <a:latin typeface="Times New Roman" panose="02020603050405020304" pitchFamily="18" charset="0"/>
                <a:cs typeface="Times New Roman" panose="02020603050405020304" pitchFamily="18" charset="0"/>
              </a:rPr>
              <a:t>онтогенезі</a:t>
            </a:r>
            <a:endParaRPr lang="uk-UA" b="1" dirty="0">
              <a:solidFill>
                <a:srgbClr val="7030A0"/>
              </a:solidFill>
              <a:latin typeface="Times New Roman" panose="02020603050405020304" pitchFamily="18" charset="0"/>
              <a:cs typeface="Times New Roman" panose="02020603050405020304" pitchFamily="18" charset="0"/>
            </a:endParaRPr>
          </a:p>
        </p:txBody>
      </p:sp>
      <p:sp>
        <p:nvSpPr>
          <p:cNvPr id="3" name="Содержимое 2"/>
          <p:cNvSpPr>
            <a:spLocks noGrp="1"/>
          </p:cNvSpPr>
          <p:nvPr>
            <p:ph idx="1"/>
          </p:nvPr>
        </p:nvSpPr>
        <p:spPr/>
        <p:txBody>
          <a:bodyPr>
            <a:normAutofit/>
          </a:bodyPr>
          <a:lstStyle/>
          <a:p>
            <a:pPr>
              <a:buNone/>
            </a:pPr>
            <a:r>
              <a:rPr lang="ru-RU" b="1" dirty="0" smtClean="0">
                <a:solidFill>
                  <a:srgbClr val="7030A0"/>
                </a:solidFill>
                <a:latin typeface="Times New Roman" panose="02020603050405020304" pitchFamily="18" charset="0"/>
                <a:cs typeface="Times New Roman" panose="02020603050405020304" pitchFamily="18" charset="0"/>
              </a:rPr>
              <a:t>НЕМОВЛЯ (ДО РОКУ)</a:t>
            </a:r>
          </a:p>
          <a:p>
            <a:pPr>
              <a:buNone/>
            </a:pPr>
            <a:r>
              <a:rPr lang="ru-RU" b="1" dirty="0" smtClean="0">
                <a:solidFill>
                  <a:srgbClr val="7030A0"/>
                </a:solidFill>
                <a:latin typeface="Times New Roman" panose="02020603050405020304" pitchFamily="18" charset="0"/>
                <a:cs typeface="Times New Roman" panose="02020603050405020304" pitchFamily="18" charset="0"/>
              </a:rPr>
              <a:t>ЗАКІНЧУЄТЬСЯ ФОРМУВАННЯ 1 ФБМ</a:t>
            </a:r>
          </a:p>
          <a:p>
            <a:r>
              <a:rPr lang="ru-RU" b="1" dirty="0" smtClean="0">
                <a:solidFill>
                  <a:srgbClr val="7030A0"/>
                </a:solidFill>
                <a:latin typeface="Times New Roman" panose="02020603050405020304" pitchFamily="18" charset="0"/>
                <a:cs typeface="Times New Roman" panose="02020603050405020304" pitchFamily="18" charset="0"/>
              </a:rPr>
              <a:t>ПРОВІДНА ПФ - СПРИЙНЯТТЯ</a:t>
            </a:r>
          </a:p>
          <a:p>
            <a:r>
              <a:rPr lang="ru-RU" b="1" dirty="0" smtClean="0">
                <a:solidFill>
                  <a:srgbClr val="7030A0"/>
                </a:solidFill>
                <a:latin typeface="Times New Roman" panose="02020603050405020304" pitchFamily="18" charset="0"/>
                <a:cs typeface="Times New Roman" panose="02020603050405020304" pitchFamily="18" charset="0"/>
              </a:rPr>
              <a:t>ПРОВІДНА ДІЯЛЬНІСТЬ - ПОТРЕБА У СПІЛКУВАННІ З ДОРОСЛИМИ (У «ДОСТАТНЬО ХОРОШІЙ МАТЕРІ»)</a:t>
            </a:r>
          </a:p>
          <a:p>
            <a:r>
              <a:rPr lang="ru-RU" b="1" dirty="0" smtClean="0">
                <a:solidFill>
                  <a:srgbClr val="7030A0"/>
                </a:solidFill>
                <a:latin typeface="Times New Roman" panose="02020603050405020304" pitchFamily="18" charset="0"/>
                <a:cs typeface="Times New Roman" panose="02020603050405020304" pitchFamily="18" charset="0"/>
              </a:rPr>
              <a:t>ТІЛЬКИ У СПІЛКУВАННІ З ДОРОСЛИМИ ВІДБУВАЄТЬСЯ РОЗВИТОК ДИТИНИ </a:t>
            </a:r>
          </a:p>
          <a:p>
            <a:pPr>
              <a:buNone/>
            </a:pPr>
            <a:endParaRPr lang="uk-UA"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11560" y="29516"/>
            <a:ext cx="8157592" cy="6279804"/>
          </a:xfrm>
        </p:spPr>
        <p:txBody>
          <a:bodyPr/>
          <a:lstStyle/>
          <a:p>
            <a:pPr marL="0" indent="0" algn="ctr">
              <a:buNone/>
            </a:pPr>
            <a:endParaRPr lang="ru-RU" sz="3200" b="1" dirty="0" smtClean="0">
              <a:solidFill>
                <a:srgbClr val="7030A0"/>
              </a:solidFill>
              <a:latin typeface="Times New Roman" panose="02020603050405020304" pitchFamily="18" charset="0"/>
              <a:cs typeface="Times New Roman" panose="02020603050405020304" pitchFamily="18" charset="0"/>
            </a:endParaRPr>
          </a:p>
          <a:p>
            <a:pPr marL="0" indent="0" algn="ctr">
              <a:buNone/>
            </a:pPr>
            <a:r>
              <a:rPr lang="ru-RU" sz="3200" b="1" dirty="0" smtClean="0">
                <a:solidFill>
                  <a:srgbClr val="7030A0"/>
                </a:solidFill>
                <a:latin typeface="Times New Roman" panose="02020603050405020304" pitchFamily="18" charset="0"/>
                <a:cs typeface="Times New Roman" panose="02020603050405020304" pitchFamily="18" charset="0"/>
              </a:rPr>
              <a:t>РАННЄ ДИТИНСТВО (1-3 РОКИ)</a:t>
            </a:r>
          </a:p>
          <a:p>
            <a:pPr>
              <a:buNone/>
            </a:pPr>
            <a:r>
              <a:rPr lang="ru-RU" sz="2800" b="1" dirty="0" smtClean="0">
                <a:solidFill>
                  <a:srgbClr val="7030A0"/>
                </a:solidFill>
                <a:latin typeface="Times New Roman" panose="02020603050405020304" pitchFamily="18" charset="0"/>
                <a:cs typeface="Times New Roman" panose="02020603050405020304" pitchFamily="18" charset="0"/>
              </a:rPr>
              <a:t>ПРОВІДНА ПФ - СПРИЙНЯТТЯ</a:t>
            </a:r>
          </a:p>
          <a:p>
            <a:pPr>
              <a:buNone/>
            </a:pPr>
            <a:r>
              <a:rPr lang="ru-RU" sz="2800" b="1" dirty="0" smtClean="0">
                <a:solidFill>
                  <a:srgbClr val="7030A0"/>
                </a:solidFill>
                <a:latin typeface="Times New Roman" panose="02020603050405020304" pitchFamily="18" charset="0"/>
                <a:cs typeface="Times New Roman" panose="02020603050405020304" pitchFamily="18" charset="0"/>
              </a:rPr>
              <a:t>ПРОВІДНА ДІЯЛЬНІСТЬ – </a:t>
            </a:r>
          </a:p>
          <a:p>
            <a:pPr>
              <a:buNone/>
            </a:pPr>
            <a:r>
              <a:rPr lang="ru-RU" sz="2800" b="1" dirty="0" smtClean="0">
                <a:solidFill>
                  <a:srgbClr val="7030A0"/>
                </a:solidFill>
                <a:latin typeface="Times New Roman" panose="02020603050405020304" pitchFamily="18" charset="0"/>
                <a:cs typeface="Times New Roman" panose="02020603050405020304" pitchFamily="18" charset="0"/>
              </a:rPr>
              <a:t>ПРЕДМЕТНО-МАНІПУЛЯТИВНА, </a:t>
            </a:r>
          </a:p>
          <a:p>
            <a:pPr>
              <a:buNone/>
            </a:pPr>
            <a:r>
              <a:rPr lang="ru-RU" sz="2800" b="1" dirty="0" smtClean="0">
                <a:solidFill>
                  <a:srgbClr val="7030A0"/>
                </a:solidFill>
                <a:latin typeface="Times New Roman" panose="02020603050405020304" pitchFamily="18" charset="0"/>
                <a:cs typeface="Times New Roman" panose="02020603050405020304" pitchFamily="18" charset="0"/>
              </a:rPr>
              <a:t>ПЕРШІ ПРИМІТИВНІ ІГРИ З СЮЖЕТОМ</a:t>
            </a:r>
          </a:p>
          <a:p>
            <a:pPr>
              <a:buNone/>
            </a:pPr>
            <a:endParaRPr lang="ru-RU" sz="2800" b="1" dirty="0" smtClean="0">
              <a:solidFill>
                <a:srgbClr val="7030A0"/>
              </a:solidFill>
              <a:latin typeface="Times New Roman" panose="02020603050405020304" pitchFamily="18" charset="0"/>
              <a:cs typeface="Times New Roman" panose="02020603050405020304" pitchFamily="18" charset="0"/>
            </a:endParaRPr>
          </a:p>
          <a:p>
            <a:pPr marL="0" indent="0">
              <a:buNone/>
            </a:pPr>
            <a:r>
              <a:rPr lang="ru-RU" sz="3200" b="1" dirty="0" smtClean="0">
                <a:solidFill>
                  <a:srgbClr val="7030A0"/>
                </a:solidFill>
                <a:latin typeface="Times New Roman" panose="02020603050405020304" pitchFamily="18" charset="0"/>
                <a:cs typeface="Times New Roman" panose="02020603050405020304" pitchFamily="18" charset="0"/>
              </a:rPr>
              <a:t>ДОШКІЛЬНИЙ ВІК  (3-7 РОКІВ)</a:t>
            </a:r>
          </a:p>
          <a:p>
            <a:pPr>
              <a:buNone/>
            </a:pPr>
            <a:r>
              <a:rPr lang="ru-RU" sz="2800" b="1" dirty="0" smtClean="0">
                <a:solidFill>
                  <a:srgbClr val="7030A0"/>
                </a:solidFill>
                <a:latin typeface="Times New Roman" panose="02020603050405020304" pitchFamily="18" charset="0"/>
                <a:cs typeface="Times New Roman" panose="02020603050405020304" pitchFamily="18" charset="0"/>
              </a:rPr>
              <a:t>ПРОВІДНА ПФ – ПАМ'ЯТЬ</a:t>
            </a:r>
          </a:p>
          <a:p>
            <a:pPr>
              <a:buNone/>
            </a:pPr>
            <a:r>
              <a:rPr lang="ru-RU" sz="2800" b="1" dirty="0" smtClean="0">
                <a:solidFill>
                  <a:srgbClr val="7030A0"/>
                </a:solidFill>
                <a:latin typeface="Times New Roman" panose="02020603050405020304" pitchFamily="18" charset="0"/>
                <a:cs typeface="Times New Roman" panose="02020603050405020304" pitchFamily="18" charset="0"/>
              </a:rPr>
              <a:t>ПРОВІДНА ДІЯЛЬНІСТЬ – ТВОРЧА </a:t>
            </a:r>
          </a:p>
          <a:p>
            <a:pPr>
              <a:buNone/>
            </a:pPr>
            <a:r>
              <a:rPr lang="ru-RU" sz="2800" b="1" dirty="0" smtClean="0">
                <a:solidFill>
                  <a:srgbClr val="7030A0"/>
                </a:solidFill>
                <a:latin typeface="Times New Roman" panose="02020603050405020304" pitchFamily="18" charset="0"/>
                <a:cs typeface="Times New Roman" panose="02020603050405020304" pitchFamily="18" charset="0"/>
              </a:rPr>
              <a:t>РОЛЬОВА ГРА</a:t>
            </a:r>
            <a:endParaRPr lang="uk-UA" sz="2800" b="1" dirty="0">
              <a:solidFill>
                <a:srgbClr val="7030A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433467"/>
          </a:xfrm>
        </p:spPr>
        <p:txBody>
          <a:bodyPr>
            <a:normAutofit/>
          </a:bodyPr>
          <a:lstStyle/>
          <a:p>
            <a:pPr marL="0" indent="0" algn="ctr">
              <a:buNone/>
            </a:pPr>
            <a:r>
              <a:rPr lang="ru-RU" sz="2800" b="1" dirty="0" smtClean="0">
                <a:solidFill>
                  <a:srgbClr val="7030A0"/>
                </a:solidFill>
                <a:latin typeface="Times New Roman" panose="02020603050405020304" pitchFamily="18" charset="0"/>
                <a:cs typeface="Times New Roman" panose="02020603050405020304" pitchFamily="18" charset="0"/>
              </a:rPr>
              <a:t>МОЛОДШИЙ ШКІЛЬНИЙ ВІК 7 (6) -11 РОКІВ</a:t>
            </a:r>
          </a:p>
          <a:p>
            <a:pPr>
              <a:buNone/>
            </a:pPr>
            <a:r>
              <a:rPr lang="ru-RU" sz="2400" b="1" dirty="0" smtClean="0">
                <a:solidFill>
                  <a:srgbClr val="7030A0"/>
                </a:solidFill>
                <a:latin typeface="Times New Roman" panose="02020603050405020304" pitchFamily="18" charset="0"/>
                <a:cs typeface="Times New Roman" panose="02020603050405020304" pitchFamily="18" charset="0"/>
              </a:rPr>
              <a:t>                     ПРОВІДНА ПФ – МИСЛЕННЯ</a:t>
            </a:r>
          </a:p>
          <a:p>
            <a:pPr>
              <a:buNone/>
            </a:pPr>
            <a:r>
              <a:rPr lang="ru-RU" sz="2400" b="1" dirty="0" smtClean="0">
                <a:solidFill>
                  <a:srgbClr val="7030A0"/>
                </a:solidFill>
                <a:latin typeface="Times New Roman" panose="02020603050405020304" pitchFamily="18" charset="0"/>
                <a:cs typeface="Times New Roman" panose="02020603050405020304" pitchFamily="18" charset="0"/>
              </a:rPr>
              <a:t>                     ПРОВІДНА ДІЯЛЬНІСТЬ – НАВЧАЛЬНО-                </a:t>
            </a:r>
          </a:p>
          <a:p>
            <a:pPr>
              <a:buNone/>
            </a:pPr>
            <a:r>
              <a:rPr lang="ru-RU" sz="2400" b="1" dirty="0">
                <a:solidFill>
                  <a:srgbClr val="7030A0"/>
                </a:solidFill>
                <a:latin typeface="Times New Roman" panose="02020603050405020304" pitchFamily="18" charset="0"/>
                <a:cs typeface="Times New Roman" panose="02020603050405020304" pitchFamily="18" charset="0"/>
              </a:rPr>
              <a:t> </a:t>
            </a:r>
            <a:r>
              <a:rPr lang="ru-RU" sz="2400" b="1" dirty="0" smtClean="0">
                <a:solidFill>
                  <a:srgbClr val="7030A0"/>
                </a:solidFill>
                <a:latin typeface="Times New Roman" panose="02020603050405020304" pitchFamily="18" charset="0"/>
                <a:cs typeface="Times New Roman" panose="02020603050405020304" pitchFamily="18" charset="0"/>
              </a:rPr>
              <a:t>                    ПІЗНАВАЛЬНА</a:t>
            </a:r>
          </a:p>
          <a:p>
            <a:pPr>
              <a:buNone/>
            </a:pPr>
            <a:endParaRPr lang="ru-RU" sz="2400" b="1" dirty="0" smtClean="0">
              <a:solidFill>
                <a:srgbClr val="7030A0"/>
              </a:solidFill>
              <a:latin typeface="Times New Roman" panose="02020603050405020304" pitchFamily="18" charset="0"/>
              <a:cs typeface="Times New Roman" panose="02020603050405020304" pitchFamily="18" charset="0"/>
            </a:endParaRPr>
          </a:p>
          <a:p>
            <a:pPr marL="95250" indent="0" algn="ctr">
              <a:buNone/>
            </a:pPr>
            <a:r>
              <a:rPr lang="ru-RU" sz="2800" b="1" dirty="0" smtClean="0">
                <a:solidFill>
                  <a:srgbClr val="7030A0"/>
                </a:solidFill>
                <a:latin typeface="Times New Roman" panose="02020603050405020304" pitchFamily="18" charset="0"/>
                <a:cs typeface="Times New Roman" panose="02020603050405020304" pitchFamily="18" charset="0"/>
              </a:rPr>
              <a:t>ПІДЛІТКОВИЙ ВІК (11-15 РОКІВ)</a:t>
            </a:r>
            <a:r>
              <a:rPr lang="ru-RU" sz="2400" b="1" dirty="0" smtClean="0">
                <a:solidFill>
                  <a:srgbClr val="7030A0"/>
                </a:solidFill>
                <a:latin typeface="Times New Roman" panose="02020603050405020304" pitchFamily="18" charset="0"/>
                <a:cs typeface="Times New Roman" panose="02020603050405020304" pitchFamily="18" charset="0"/>
              </a:rPr>
              <a:t>ПРОВІДНА ПФ</a:t>
            </a:r>
          </a:p>
          <a:p>
            <a:pPr marL="95250" indent="0" algn="ctr">
              <a:buNone/>
            </a:pPr>
            <a:r>
              <a:rPr lang="ru-RU" sz="2400" b="1" dirty="0" smtClean="0">
                <a:solidFill>
                  <a:srgbClr val="7030A0"/>
                </a:solidFill>
                <a:latin typeface="Times New Roman" panose="02020603050405020304" pitchFamily="18" charset="0"/>
                <a:cs typeface="Times New Roman" panose="02020603050405020304" pitchFamily="18" charset="0"/>
              </a:rPr>
              <a:t>ТЕОРЕТИЧНЕ РЕФЛЕКСИВНЕ МИСЛЕННЯ</a:t>
            </a:r>
          </a:p>
          <a:p>
            <a:pPr marL="95250" indent="441325">
              <a:buNone/>
            </a:pPr>
            <a:r>
              <a:rPr lang="ru-RU" sz="2400" b="1" dirty="0" smtClean="0">
                <a:solidFill>
                  <a:srgbClr val="7030A0"/>
                </a:solidFill>
                <a:latin typeface="Times New Roman" panose="02020603050405020304" pitchFamily="18" charset="0"/>
                <a:cs typeface="Times New Roman" panose="02020603050405020304" pitchFamily="18" charset="0"/>
              </a:rPr>
              <a:t>    ПРОВІДНА ДІЯЛЬНІСТЬ – СОЦІАЛІЗАЦІЯ                     </a:t>
            </a:r>
          </a:p>
          <a:p>
            <a:pPr marL="95250" indent="441325">
              <a:buNone/>
            </a:pPr>
            <a:r>
              <a:rPr lang="ru-RU" sz="2400" b="1" dirty="0">
                <a:solidFill>
                  <a:srgbClr val="7030A0"/>
                </a:solidFill>
                <a:latin typeface="Times New Roman" panose="02020603050405020304" pitchFamily="18" charset="0"/>
                <a:cs typeface="Times New Roman" panose="02020603050405020304" pitchFamily="18" charset="0"/>
              </a:rPr>
              <a:t> </a:t>
            </a:r>
            <a:r>
              <a:rPr lang="ru-RU" sz="2400" b="1" dirty="0" smtClean="0">
                <a:solidFill>
                  <a:srgbClr val="7030A0"/>
                </a:solidFill>
                <a:latin typeface="Times New Roman" panose="02020603050405020304" pitchFamily="18" charset="0"/>
                <a:cs typeface="Times New Roman" panose="02020603050405020304" pitchFamily="18" charset="0"/>
              </a:rPr>
              <a:t>   ІНТИМНО-ОСОБИСТІСНЕ СПІЛКУВАННЯ  </a:t>
            </a:r>
          </a:p>
          <a:p>
            <a:pPr marL="95250" indent="441325">
              <a:buNone/>
            </a:pPr>
            <a:r>
              <a:rPr lang="ru-RU" sz="2400" b="1" dirty="0" smtClean="0">
                <a:solidFill>
                  <a:srgbClr val="7030A0"/>
                </a:solidFill>
                <a:latin typeface="Times New Roman" panose="02020603050405020304" pitchFamily="18" charset="0"/>
                <a:cs typeface="Times New Roman" panose="02020603050405020304" pitchFamily="18" charset="0"/>
              </a:rPr>
              <a:t>    УСВІДОМЛЕННЯ ВЛАСНОГО МІСЦЯ В СВІТІ</a:t>
            </a:r>
            <a:endParaRPr lang="uk-UA" sz="2400" b="1" dirty="0">
              <a:solidFill>
                <a:srgbClr val="7030A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586" name="Picture 2" descr="D:\ТАТЬЯНА1\Литература\Нейропсихология\Мозг ребенка\мозг-2.jpg"/>
          <p:cNvPicPr>
            <a:picLocks noGrp="1" noChangeAspect="1" noChangeArrowheads="1"/>
          </p:cNvPicPr>
          <p:nvPr>
            <p:ph idx="1"/>
          </p:nvPr>
        </p:nvPicPr>
        <p:blipFill>
          <a:blip r:embed="rId2" cstate="print"/>
          <a:srcRect/>
          <a:stretch>
            <a:fillRect/>
          </a:stretch>
        </p:blipFill>
        <p:spPr bwMode="auto">
          <a:xfrm>
            <a:off x="395536" y="980728"/>
            <a:ext cx="8397513" cy="5343872"/>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476672"/>
            <a:ext cx="8136904" cy="6801862"/>
          </a:xfrm>
          <a:prstGeom prst="rect">
            <a:avLst/>
          </a:prstGeom>
        </p:spPr>
        <p:txBody>
          <a:bodyPr wrap="square">
            <a:spAutoFit/>
          </a:bodyPr>
          <a:lstStyle/>
          <a:p>
            <a:endParaRPr lang="ru-RU" sz="2400" b="1" dirty="0" smtClean="0">
              <a:solidFill>
                <a:srgbClr val="7030A0"/>
              </a:solidFill>
              <a:latin typeface="Times New Roman" panose="02020603050405020304" pitchFamily="18" charset="0"/>
              <a:cs typeface="Times New Roman" panose="02020603050405020304" pitchFamily="18" charset="0"/>
            </a:endParaRPr>
          </a:p>
          <a:p>
            <a:endParaRPr lang="ru-RU" sz="2400" b="1" dirty="0">
              <a:solidFill>
                <a:srgbClr val="7030A0"/>
              </a:solidFill>
              <a:latin typeface="Times New Roman" panose="02020603050405020304" pitchFamily="18" charset="0"/>
              <a:cs typeface="Times New Roman" panose="02020603050405020304" pitchFamily="18" charset="0"/>
            </a:endParaRPr>
          </a:p>
          <a:p>
            <a:r>
              <a:rPr lang="ru-RU" sz="2800" b="1" dirty="0" smtClean="0">
                <a:solidFill>
                  <a:srgbClr val="7030A0"/>
                </a:solidFill>
                <a:latin typeface="Times New Roman" panose="02020603050405020304" pitchFamily="18" charset="0"/>
                <a:cs typeface="Times New Roman" panose="02020603050405020304" pitchFamily="18" charset="0"/>
              </a:rPr>
              <a:t>ІЗ САМОЇ НАЗВИ ДОСЛІДЖУВАНОЇ НАМИ ГАЛУЗІ </a:t>
            </a:r>
            <a:r>
              <a:rPr lang="ru-RU" sz="2800" b="1" i="1" dirty="0" smtClean="0">
                <a:solidFill>
                  <a:srgbClr val="7030A0"/>
                </a:solidFill>
                <a:latin typeface="Times New Roman" panose="02020603050405020304" pitchFamily="18" charset="0"/>
                <a:cs typeface="Times New Roman" panose="02020603050405020304" pitchFamily="18" charset="0"/>
              </a:rPr>
              <a:t>ПСИХОЛОГІЧНОЇ НАУКИ</a:t>
            </a:r>
            <a:r>
              <a:rPr lang="ru-RU" sz="2800" b="1" dirty="0" smtClean="0">
                <a:solidFill>
                  <a:srgbClr val="7030A0"/>
                </a:solidFill>
                <a:latin typeface="Times New Roman" panose="02020603050405020304" pitchFamily="18" charset="0"/>
                <a:cs typeface="Times New Roman" panose="02020603050405020304" pitchFamily="18" charset="0"/>
              </a:rPr>
              <a:t> СТАЄ ЗРОЗУМІЛО, ЩО </a:t>
            </a:r>
            <a:r>
              <a:rPr lang="ru-RU" sz="2800" b="1" i="1" dirty="0" smtClean="0">
                <a:solidFill>
                  <a:srgbClr val="7030A0"/>
                </a:solidFill>
                <a:latin typeface="Times New Roman" panose="02020603050405020304" pitchFamily="18" charset="0"/>
                <a:cs typeface="Times New Roman" panose="02020603050405020304" pitchFamily="18" charset="0"/>
              </a:rPr>
              <a:t>НЕЙРОПСИХОЛОГІЯ –</a:t>
            </a:r>
            <a:r>
              <a:rPr lang="ru-RU" sz="2800" b="1" dirty="0" smtClean="0">
                <a:solidFill>
                  <a:srgbClr val="7030A0"/>
                </a:solidFill>
                <a:latin typeface="Times New Roman" panose="02020603050405020304" pitchFamily="18" charset="0"/>
                <a:cs typeface="Times New Roman" panose="02020603050405020304" pitchFamily="18" charset="0"/>
              </a:rPr>
              <a:t> НАУКА ПРО ФУНКЦІОНУВАННЯ МОЗКУ.</a:t>
            </a:r>
          </a:p>
          <a:p>
            <a:r>
              <a:rPr lang="ru-RU" sz="2800" b="1" dirty="0" smtClean="0">
                <a:solidFill>
                  <a:srgbClr val="7030A0"/>
                </a:solidFill>
                <a:latin typeface="Times New Roman" panose="02020603050405020304" pitchFamily="18" charset="0"/>
                <a:cs typeface="Times New Roman" panose="02020603050405020304" pitchFamily="18" charset="0"/>
              </a:rPr>
              <a:t> У ПЕРЕКЛАДІ З ЛАТИНІ «</a:t>
            </a:r>
            <a:r>
              <a:rPr lang="de-DE" sz="2800" b="1" dirty="0" smtClean="0">
                <a:solidFill>
                  <a:srgbClr val="7030A0"/>
                </a:solidFill>
                <a:latin typeface="Times New Roman" panose="02020603050405020304" pitchFamily="18" charset="0"/>
                <a:cs typeface="Times New Roman" panose="02020603050405020304" pitchFamily="18" charset="0"/>
              </a:rPr>
              <a:t>NEURON» – </a:t>
            </a:r>
            <a:r>
              <a:rPr lang="ru-RU" sz="2800" b="1" dirty="0" smtClean="0">
                <a:solidFill>
                  <a:srgbClr val="7030A0"/>
                </a:solidFill>
                <a:latin typeface="Times New Roman" panose="02020603050405020304" pitchFamily="18" charset="0"/>
                <a:cs typeface="Times New Roman" panose="02020603050405020304" pitchFamily="18" charset="0"/>
              </a:rPr>
              <a:t>НЕРВОВА КЛІТИНА, А «</a:t>
            </a:r>
            <a:r>
              <a:rPr lang="de-DE" sz="2800" b="1" dirty="0" smtClean="0">
                <a:solidFill>
                  <a:srgbClr val="7030A0"/>
                </a:solidFill>
                <a:latin typeface="Times New Roman" panose="02020603050405020304" pitchFamily="18" charset="0"/>
                <a:cs typeface="Times New Roman" panose="02020603050405020304" pitchFamily="18" charset="0"/>
              </a:rPr>
              <a:t>NEURO» – </a:t>
            </a:r>
            <a:r>
              <a:rPr lang="ru-RU" sz="2800" b="1" dirty="0" smtClean="0">
                <a:solidFill>
                  <a:srgbClr val="7030A0"/>
                </a:solidFill>
                <a:latin typeface="Times New Roman" panose="02020603050405020304" pitchFamily="18" charset="0"/>
                <a:cs typeface="Times New Roman" panose="02020603050405020304" pitchFamily="18" charset="0"/>
              </a:rPr>
              <a:t>СТРУКТУРИ, ЩО СКЛАДАЮТЬСЯ З БЕЗЛІЧІ НЕРВОВИХ КЛІТИН І УТВОРЮЮТЬ МОЗОК, А ПСИХІКА, ЯК МИ ВЖЕ ТВЕРДО ЗНАЄМО, Є ФУНКЦІЄЮ ГОЛОВНОГО МОЗКУ.</a:t>
            </a:r>
            <a:endParaRPr lang="uk-UA" sz="2800" dirty="0" smtClean="0">
              <a:solidFill>
                <a:srgbClr val="505050"/>
              </a:solidFill>
              <a:latin typeface="rr"/>
            </a:endParaRPr>
          </a:p>
          <a:p>
            <a:endParaRPr lang="uk-UA" dirty="0">
              <a:solidFill>
                <a:srgbClr val="505050"/>
              </a:solidFill>
              <a:latin typeface="rr"/>
            </a:endParaRPr>
          </a:p>
          <a:p>
            <a:endParaRPr lang="uk-UA" dirty="0" smtClean="0">
              <a:solidFill>
                <a:srgbClr val="505050"/>
              </a:solidFill>
              <a:latin typeface="rr"/>
            </a:endParaRPr>
          </a:p>
          <a:p>
            <a:endParaRPr lang="uk-UA" dirty="0">
              <a:solidFill>
                <a:srgbClr val="505050"/>
              </a:solidFill>
              <a:latin typeface="rr"/>
            </a:endParaRPr>
          </a:p>
          <a:p>
            <a:endParaRPr lang="uk-UA" dirty="0" smtClean="0">
              <a:solidFill>
                <a:srgbClr val="505050"/>
              </a:solidFill>
              <a:latin typeface="rr"/>
            </a:endParaRPr>
          </a:p>
          <a:p>
            <a:endParaRPr lang="uk-UA" dirty="0">
              <a:solidFill>
                <a:srgbClr val="505050"/>
              </a:solidFill>
              <a:latin typeface="rr"/>
            </a:endParaRPr>
          </a:p>
          <a:p>
            <a:endParaRPr lang="ru-RU" dirty="0"/>
          </a:p>
        </p:txBody>
      </p:sp>
    </p:spTree>
    <p:extLst>
      <p:ext uri="{BB962C8B-B14F-4D97-AF65-F5344CB8AC3E}">
        <p14:creationId xmlns:p14="http://schemas.microsoft.com/office/powerpoint/2010/main" val="678892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endParaRPr lang="ru-RU" dirty="0" smtClean="0"/>
          </a:p>
          <a:p>
            <a:endParaRPr lang="ru-RU" dirty="0" smtClean="0"/>
          </a:p>
          <a:p>
            <a:endParaRPr lang="ru-RU" dirty="0" smtClean="0"/>
          </a:p>
          <a:p>
            <a:endParaRPr lang="uk-UA" dirty="0"/>
          </a:p>
        </p:txBody>
      </p:sp>
      <p:pic>
        <p:nvPicPr>
          <p:cNvPr id="1026" name="Picture 2"/>
          <p:cNvPicPr>
            <a:picLocks noChangeAspect="1" noChangeArrowheads="1"/>
          </p:cNvPicPr>
          <p:nvPr/>
        </p:nvPicPr>
        <p:blipFill>
          <a:blip r:embed="rId2" cstate="print"/>
          <a:srcRect/>
          <a:stretch>
            <a:fillRect/>
          </a:stretch>
        </p:blipFill>
        <p:spPr bwMode="auto">
          <a:xfrm>
            <a:off x="1187624" y="1412776"/>
            <a:ext cx="7054509" cy="5445224"/>
          </a:xfrm>
          <a:prstGeom prst="rect">
            <a:avLst/>
          </a:prstGeom>
          <a:noFill/>
          <a:ln w="9525">
            <a:noFill/>
            <a:miter lim="800000"/>
            <a:headEnd/>
            <a:tailEnd/>
          </a:ln>
        </p:spPr>
      </p:pic>
      <p:sp>
        <p:nvSpPr>
          <p:cNvPr id="5" name="Прямоугольник 4"/>
          <p:cNvSpPr/>
          <p:nvPr/>
        </p:nvSpPr>
        <p:spPr>
          <a:xfrm>
            <a:off x="899592" y="332656"/>
            <a:ext cx="7776864" cy="1077218"/>
          </a:xfrm>
          <a:prstGeom prst="rect">
            <a:avLst/>
          </a:prstGeom>
        </p:spPr>
        <p:txBody>
          <a:bodyPr wrap="square">
            <a:spAutoFit/>
          </a:bodyPr>
          <a:lstStyle/>
          <a:p>
            <a:r>
              <a:rPr lang="ru-RU" i="1" dirty="0" smtClean="0"/>
              <a:t> </a:t>
            </a:r>
            <a:r>
              <a:rPr lang="ru-RU" sz="3200" b="1" dirty="0" err="1" smtClean="0">
                <a:solidFill>
                  <a:srgbClr val="FF0000"/>
                </a:solidFill>
              </a:rPr>
              <a:t>Формування</a:t>
            </a:r>
            <a:r>
              <a:rPr lang="ru-RU" sz="3200" b="1" dirty="0" smtClean="0">
                <a:solidFill>
                  <a:srgbClr val="FF0000"/>
                </a:solidFill>
              </a:rPr>
              <a:t> </a:t>
            </a:r>
            <a:r>
              <a:rPr lang="ru-RU" sz="3200" b="1" dirty="0" err="1" smtClean="0">
                <a:solidFill>
                  <a:srgbClr val="FF0000"/>
                </a:solidFill>
              </a:rPr>
              <a:t>мозкової</a:t>
            </a:r>
            <a:r>
              <a:rPr lang="ru-RU" sz="3200" b="1" dirty="0" smtClean="0">
                <a:solidFill>
                  <a:srgbClr val="FF0000"/>
                </a:solidFill>
              </a:rPr>
              <a:t> </a:t>
            </a:r>
            <a:r>
              <a:rPr lang="ru-RU" sz="3200" b="1" dirty="0" err="1" smtClean="0">
                <a:solidFill>
                  <a:srgbClr val="FF0000"/>
                </a:solidFill>
              </a:rPr>
              <a:t>організації</a:t>
            </a:r>
            <a:r>
              <a:rPr lang="ru-RU" sz="3200" b="1" dirty="0" smtClean="0">
                <a:solidFill>
                  <a:srgbClr val="FF0000"/>
                </a:solidFill>
              </a:rPr>
              <a:t> </a:t>
            </a:r>
            <a:r>
              <a:rPr lang="ru-RU" sz="3200" b="1" dirty="0" err="1" smtClean="0">
                <a:solidFill>
                  <a:srgbClr val="FF0000"/>
                </a:solidFill>
              </a:rPr>
              <a:t>психічних</a:t>
            </a:r>
            <a:r>
              <a:rPr lang="ru-RU" sz="3200" b="1" dirty="0" smtClean="0">
                <a:solidFill>
                  <a:srgbClr val="FF0000"/>
                </a:solidFill>
              </a:rPr>
              <a:t> </a:t>
            </a:r>
            <a:r>
              <a:rPr lang="ru-RU" sz="3200" b="1" dirty="0" err="1" smtClean="0">
                <a:solidFill>
                  <a:srgbClr val="FF0000"/>
                </a:solidFill>
              </a:rPr>
              <a:t>процесів</a:t>
            </a:r>
            <a:r>
              <a:rPr lang="ru-RU" sz="3200" b="1" dirty="0" smtClean="0">
                <a:solidFill>
                  <a:srgbClr val="FF0000"/>
                </a:solidFill>
              </a:rPr>
              <a:t> в </a:t>
            </a:r>
            <a:r>
              <a:rPr lang="ru-RU" sz="3200" b="1" dirty="0" err="1" smtClean="0">
                <a:solidFill>
                  <a:srgbClr val="FF0000"/>
                </a:solidFill>
              </a:rPr>
              <a:t>онтогенезі</a:t>
            </a:r>
            <a:r>
              <a:rPr lang="ru-RU" sz="3200" b="1" dirty="0" smtClean="0">
                <a:solidFill>
                  <a:srgbClr val="FF0000"/>
                </a:solidFill>
              </a:rPr>
              <a:t> </a:t>
            </a:r>
            <a:endParaRPr lang="uk-UA" sz="3200" b="1" dirty="0">
              <a:solidFill>
                <a:srgbClr val="FF0000"/>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365170"/>
            <a:ext cx="9127177" cy="1143000"/>
          </a:xfrm>
        </p:spPr>
        <p:txBody>
          <a:bodyPr>
            <a:noAutofit/>
          </a:bodyPr>
          <a:lstStyle/>
          <a:p>
            <a:pPr algn="ctr"/>
            <a:r>
              <a:rPr lang="ru-RU" sz="3200" b="1" dirty="0" smtClean="0">
                <a:solidFill>
                  <a:srgbClr val="7030A0"/>
                </a:solidFill>
                <a:latin typeface="Times New Roman" panose="02020603050405020304" pitchFamily="18" charset="0"/>
                <a:cs typeface="Times New Roman" panose="02020603050405020304" pitchFamily="18" charset="0"/>
              </a:rPr>
              <a:t>ТЕОРІЯ ТРЬОХ ФУНКЦІОНАЛЬНИХ </a:t>
            </a:r>
            <a:r>
              <a:rPr lang="ru-RU" sz="3200" b="1" i="1" dirty="0" smtClean="0">
                <a:solidFill>
                  <a:srgbClr val="7030A0"/>
                </a:solidFill>
                <a:latin typeface="Times New Roman" panose="02020603050405020304" pitchFamily="18" charset="0"/>
                <a:cs typeface="Times New Roman" panose="02020603050405020304" pitchFamily="18" charset="0"/>
              </a:rPr>
              <a:t>БЛОКІВ МОЗКУ </a:t>
            </a:r>
            <a:r>
              <a:rPr lang="ru-RU" sz="3200" b="1" dirty="0" smtClean="0">
                <a:solidFill>
                  <a:srgbClr val="7030A0"/>
                </a:solidFill>
                <a:latin typeface="Times New Roman" panose="02020603050405020304" pitchFamily="18" charset="0"/>
                <a:cs typeface="Times New Roman" panose="02020603050405020304" pitchFamily="18" charset="0"/>
              </a:rPr>
              <a:t> О. Р. ЛУРИЯ </a:t>
            </a:r>
            <a:endParaRPr lang="ru-RU" sz="3200" b="1" dirty="0">
              <a:solidFill>
                <a:srgbClr val="7030A0"/>
              </a:solidFill>
              <a:latin typeface="Times New Roman" panose="02020603050405020304" pitchFamily="18" charset="0"/>
              <a:cs typeface="Times New Roman" panose="02020603050405020304" pitchFamily="18" charset="0"/>
            </a:endParaRPr>
          </a:p>
        </p:txBody>
      </p:sp>
      <p:sp>
        <p:nvSpPr>
          <p:cNvPr id="4" name="Объект 1"/>
          <p:cNvSpPr txBox="1">
            <a:spLocks/>
          </p:cNvSpPr>
          <p:nvPr/>
        </p:nvSpPr>
        <p:spPr>
          <a:xfrm>
            <a:off x="395536" y="1484784"/>
            <a:ext cx="8280920" cy="4896544"/>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lvl="0" algn="just">
              <a:buClr>
                <a:srgbClr val="31B6FD"/>
              </a:buClr>
              <a:buNone/>
              <a:defRPr/>
            </a:pPr>
            <a:endParaRPr kumimoji="0" lang="ru-RU" sz="2400" b="0" i="0" u="none" strike="noStrike" kern="1200" cap="none" spc="0" normalizeH="0" baseline="0" noProof="0" dirty="0" smtClean="0">
              <a:ln>
                <a:noFill/>
              </a:ln>
              <a:solidFill>
                <a:srgbClr val="073E87"/>
              </a:solidFill>
              <a:effectLst/>
              <a:uLnTx/>
              <a:uFillTx/>
              <a:latin typeface="Candara"/>
              <a:ea typeface="+mn-ea"/>
              <a:cs typeface="+mn-cs"/>
            </a:endParaRPr>
          </a:p>
          <a:p>
            <a:pPr marL="274320" marR="0" lvl="0" indent="-274320" algn="just" defTabSz="914400" rtl="0" eaLnBrk="1" fontAlgn="auto" latinLnBrk="0" hangingPunct="1">
              <a:lnSpc>
                <a:spcPct val="100000"/>
              </a:lnSpc>
              <a:spcBef>
                <a:spcPct val="20000"/>
              </a:spcBef>
              <a:spcAft>
                <a:spcPts val="0"/>
              </a:spcAft>
              <a:buClr>
                <a:srgbClr val="31B6FD"/>
              </a:buClr>
              <a:buSzPct val="100000"/>
              <a:buFont typeface="Symbol" pitchFamily="18" charset="2"/>
              <a:buChar char=""/>
              <a:tabLst/>
              <a:defRPr/>
            </a:pPr>
            <a:r>
              <a:rPr kumimoji="0" lang="ru-RU" sz="2000" b="1" i="0" u="none" strike="noStrike" kern="1200" cap="none" spc="0" normalizeH="0" baseline="0" noProof="0" dirty="0" smtClean="0">
                <a:ln>
                  <a:noFill/>
                </a:ln>
                <a:solidFill>
                  <a:srgbClr val="7030A0"/>
                </a:solidFill>
                <a:effectLst/>
                <a:uLnTx/>
                <a:uFillTx/>
                <a:latin typeface="Times New Roman" panose="02020603050405020304" pitchFamily="18" charset="0"/>
                <a:cs typeface="Times New Roman" panose="02020603050405020304" pitchFamily="18" charset="0"/>
              </a:rPr>
              <a:t>КОЖНА ПСИХІЧНА ФУНКЦІЯ, ПСИХІЧНА ДІЯЛЬНІСТЬ ТА ПОВЕДІНКА</a:t>
            </a:r>
            <a:r>
              <a:rPr kumimoji="0" lang="ru-RU" sz="2000" b="1" i="0" u="none" strike="noStrike" kern="1200" cap="none" spc="0" normalizeH="0" noProof="0" dirty="0" smtClean="0">
                <a:ln>
                  <a:noFill/>
                </a:ln>
                <a:solidFill>
                  <a:srgbClr val="7030A0"/>
                </a:solidFill>
                <a:effectLst/>
                <a:uLnTx/>
                <a:uFillTx/>
                <a:latin typeface="Times New Roman" panose="02020603050405020304" pitchFamily="18" charset="0"/>
                <a:cs typeface="Times New Roman" panose="02020603050405020304" pitchFamily="18" charset="0"/>
              </a:rPr>
              <a:t> – ЦЕ ВЕРТИКАЛЬНО ОРГАНІЗОВАНА СИСТЕМА, ЯКА СКЛАДАЄТЬСЯ З ТРЬОХ БАЗОВИХ ВЗАЄМОПВ’ЯЗАНИХ БЛОКІВ, КОЖЕН З ЯКИХ МАЄ ВЛАСНУ МОЗКОВУ ОРГАНІЗАЦІЮ:</a:t>
            </a:r>
          </a:p>
          <a:p>
            <a:pPr marL="274320" marR="0" lvl="0" indent="-274320" algn="just" defTabSz="914400" rtl="0" eaLnBrk="1" fontAlgn="auto" latinLnBrk="0" hangingPunct="1">
              <a:lnSpc>
                <a:spcPct val="100000"/>
              </a:lnSpc>
              <a:spcBef>
                <a:spcPct val="20000"/>
              </a:spcBef>
              <a:spcAft>
                <a:spcPts val="0"/>
              </a:spcAft>
              <a:buClr>
                <a:srgbClr val="31B6FD"/>
              </a:buClr>
              <a:buSzPct val="100000"/>
              <a:buFont typeface="Symbol" pitchFamily="18" charset="2"/>
              <a:buChar char=""/>
              <a:tabLst/>
              <a:defRPr/>
            </a:pPr>
            <a:endParaRPr kumimoji="0" lang="uk-UA" sz="2000" b="1" i="0" u="none" strike="noStrike" kern="1200" cap="none" spc="0" normalizeH="0" baseline="0" noProof="0" dirty="0" smtClean="0">
              <a:ln>
                <a:noFill/>
              </a:ln>
              <a:solidFill>
                <a:srgbClr val="7030A0"/>
              </a:solidFill>
              <a:effectLst/>
              <a:uLnTx/>
              <a:uFillTx/>
              <a:latin typeface="Times New Roman" panose="02020603050405020304" pitchFamily="18" charset="0"/>
              <a:cs typeface="Times New Roman" panose="02020603050405020304" pitchFamily="18" charset="0"/>
            </a:endParaRPr>
          </a:p>
          <a:p>
            <a:r>
              <a:rPr lang="ru-RU" sz="2000" b="1" i="1" dirty="0" smtClean="0">
                <a:solidFill>
                  <a:srgbClr val="7030A0"/>
                </a:solidFill>
                <a:latin typeface="Times New Roman" panose="02020603050405020304" pitchFamily="18" charset="0"/>
                <a:cs typeface="Times New Roman" panose="02020603050405020304" pitchFamily="18" charset="0"/>
              </a:rPr>
              <a:t>1-Й ФБМ — БЛОК МИМОВІЛЬНОЇ САМОРЕГУЛЯЦІЇ І КОАДАПТАЦІЇ, РЕГУЛЯЦІЇ ТОНУСА ТА НЕСПАННЯ</a:t>
            </a:r>
            <a:endParaRPr lang="en-US" sz="2000" b="1" i="1" dirty="0" smtClean="0">
              <a:solidFill>
                <a:srgbClr val="7030A0"/>
              </a:solidFill>
              <a:latin typeface="Times New Roman" panose="02020603050405020304" pitchFamily="18" charset="0"/>
              <a:cs typeface="Times New Roman" panose="02020603050405020304" pitchFamily="18" charset="0"/>
            </a:endParaRPr>
          </a:p>
          <a:p>
            <a:r>
              <a:rPr lang="ru-RU" sz="2000" b="1" i="1" dirty="0" smtClean="0">
                <a:solidFill>
                  <a:srgbClr val="7030A0"/>
                </a:solidFill>
                <a:latin typeface="Times New Roman" panose="02020603050405020304" pitchFamily="18" charset="0"/>
                <a:cs typeface="Times New Roman" panose="02020603050405020304" pitchFamily="18" charset="0"/>
              </a:rPr>
              <a:t>2-Й ФБМ — БЛОК ПРИЙОМУ, ПЕРЕРОБКИ ТА ЗБЕРЕЖЕННЯ ІНФОРМАЦІЇ</a:t>
            </a:r>
            <a:endParaRPr lang="en-US" sz="2000" b="1" i="1" dirty="0" smtClean="0">
              <a:solidFill>
                <a:srgbClr val="7030A0"/>
              </a:solidFill>
              <a:latin typeface="Times New Roman" panose="02020603050405020304" pitchFamily="18" charset="0"/>
              <a:cs typeface="Times New Roman" panose="02020603050405020304" pitchFamily="18" charset="0"/>
            </a:endParaRPr>
          </a:p>
          <a:p>
            <a:r>
              <a:rPr lang="ru-RU" sz="2000" b="1" i="1" dirty="0" smtClean="0">
                <a:solidFill>
                  <a:srgbClr val="7030A0"/>
                </a:solidFill>
                <a:latin typeface="Times New Roman" panose="02020603050405020304" pitchFamily="18" charset="0"/>
                <a:cs typeface="Times New Roman" panose="02020603050405020304" pitchFamily="18" charset="0"/>
              </a:rPr>
              <a:t>3-Й ФБМ — БЛОК ДОВІЛЬНОЇ САМОРЕГУЛЯЦІЇ, ПРОГРАМУВАННЯ І КОНТРОЛЮ</a:t>
            </a:r>
            <a:endParaRPr lang="uk-UA" sz="2000" b="1" dirty="0" smtClean="0">
              <a:solidFill>
                <a:srgbClr val="7030A0"/>
              </a:solidFill>
              <a:latin typeface="Times New Roman" panose="02020603050405020304" pitchFamily="18" charset="0"/>
              <a:cs typeface="Times New Roman" panose="02020603050405020304" pitchFamily="18" charset="0"/>
            </a:endParaRPr>
          </a:p>
          <a:p>
            <a:pPr marL="274320" marR="0" lvl="0" indent="-274320" algn="l" defTabSz="914400" rtl="0" eaLnBrk="1" fontAlgn="auto" latinLnBrk="0" hangingPunct="1">
              <a:lnSpc>
                <a:spcPct val="100000"/>
              </a:lnSpc>
              <a:spcBef>
                <a:spcPct val="20000"/>
              </a:spcBef>
              <a:spcAft>
                <a:spcPts val="0"/>
              </a:spcAft>
              <a:buClr>
                <a:srgbClr val="31B6FD"/>
              </a:buClr>
              <a:buSzPct val="100000"/>
              <a:buFont typeface="Symbol" pitchFamily="18" charset="2"/>
              <a:buChar char=""/>
              <a:tabLst/>
              <a:defRPr/>
            </a:pPr>
            <a:endParaRPr kumimoji="0" lang="ru-RU" sz="2400" b="0" i="0" u="none" strike="noStrike" kern="1200" cap="none" spc="0" normalizeH="0" baseline="0" noProof="0" dirty="0" smtClean="0">
              <a:ln>
                <a:noFill/>
              </a:ln>
              <a:solidFill>
                <a:srgbClr val="073E87"/>
              </a:solidFill>
              <a:effectLst/>
              <a:uLnTx/>
              <a:uFillTx/>
              <a:latin typeface="Candara"/>
              <a:ea typeface="+mn-ea"/>
              <a:cs typeface="+mn-cs"/>
            </a:endParaRPr>
          </a:p>
          <a:p>
            <a:pPr marL="274320" marR="0" lvl="0" indent="-274320" algn="l" defTabSz="914400" rtl="0" eaLnBrk="1" fontAlgn="auto" latinLnBrk="0" hangingPunct="1">
              <a:lnSpc>
                <a:spcPct val="100000"/>
              </a:lnSpc>
              <a:spcBef>
                <a:spcPct val="20000"/>
              </a:spcBef>
              <a:spcAft>
                <a:spcPts val="0"/>
              </a:spcAft>
              <a:buClr>
                <a:srgbClr val="31B6FD"/>
              </a:buClr>
              <a:buSzPct val="100000"/>
              <a:buFont typeface="Symbol" pitchFamily="18" charset="2"/>
              <a:buChar char=""/>
              <a:tabLst/>
              <a:defRPr/>
            </a:pPr>
            <a:endParaRPr kumimoji="0" lang="ru-RU" sz="2400" b="0" i="0" u="none" strike="noStrike" kern="1200" cap="none" spc="0" normalizeH="0" baseline="0" noProof="0" dirty="0">
              <a:ln>
                <a:noFill/>
              </a:ln>
              <a:solidFill>
                <a:srgbClr val="073E87"/>
              </a:solidFill>
              <a:effectLst/>
              <a:uLnTx/>
              <a:uFillTx/>
              <a:latin typeface="Candara"/>
              <a:ea typeface="+mn-ea"/>
              <a:cs typeface="+mn-cs"/>
            </a:endParaRPr>
          </a:p>
        </p:txBody>
      </p:sp>
    </p:spTree>
    <p:extLst>
      <p:ext uri="{BB962C8B-B14F-4D97-AF65-F5344CB8AC3E}">
        <p14:creationId xmlns:p14="http://schemas.microsoft.com/office/powerpoint/2010/main" val="34595943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39552" y="764704"/>
            <a:ext cx="8229600" cy="4389120"/>
          </a:xfrm>
        </p:spPr>
        <p:txBody>
          <a:bodyPr>
            <a:normAutofit/>
          </a:bodyPr>
          <a:lstStyle/>
          <a:p>
            <a:r>
              <a:rPr lang="ru-RU" sz="3200" i="1" dirty="0" err="1" smtClean="0"/>
              <a:t>Всі</a:t>
            </a:r>
            <a:r>
              <a:rPr lang="ru-RU" sz="3200" i="1" dirty="0" smtClean="0"/>
              <a:t> </a:t>
            </a:r>
            <a:r>
              <a:rPr lang="ru-RU" sz="3200" i="1" dirty="0" err="1" smtClean="0"/>
              <a:t>вищі</a:t>
            </a:r>
            <a:r>
              <a:rPr lang="ru-RU" sz="3200" i="1" dirty="0" smtClean="0"/>
              <a:t> </a:t>
            </a:r>
            <a:r>
              <a:rPr lang="ru-RU" sz="3200" i="1" dirty="0" err="1" smtClean="0"/>
              <a:t>психічні</a:t>
            </a:r>
            <a:r>
              <a:rPr lang="ru-RU" sz="3200" i="1" dirty="0" smtClean="0"/>
              <a:t> </a:t>
            </a:r>
            <a:r>
              <a:rPr lang="ru-RU" sz="3200" i="1" dirty="0" err="1" smtClean="0"/>
              <a:t>функції</a:t>
            </a:r>
            <a:r>
              <a:rPr lang="ru-RU" sz="3200" i="1" dirty="0" smtClean="0"/>
              <a:t> </a:t>
            </a:r>
            <a:r>
              <a:rPr lang="ru-RU" sz="3200" i="1" dirty="0" err="1" smtClean="0"/>
              <a:t>мають</a:t>
            </a:r>
            <a:r>
              <a:rPr lang="ru-RU" sz="3200" i="1" dirty="0" smtClean="0"/>
              <a:t> </a:t>
            </a:r>
            <a:r>
              <a:rPr lang="ru-RU" sz="3200" i="1" dirty="0" err="1" smtClean="0"/>
              <a:t>горизонтальну</a:t>
            </a:r>
            <a:r>
              <a:rPr lang="ru-RU" sz="3200" i="1" dirty="0" smtClean="0"/>
              <a:t> (</a:t>
            </a:r>
            <a:r>
              <a:rPr lang="ru-RU" sz="3200" i="1" dirty="0" err="1" smtClean="0"/>
              <a:t>коркову</a:t>
            </a:r>
            <a:r>
              <a:rPr lang="ru-RU" sz="3200" i="1" dirty="0" smtClean="0"/>
              <a:t>) та </a:t>
            </a:r>
            <a:r>
              <a:rPr lang="ru-RU" sz="3200" i="1" dirty="0" err="1" smtClean="0"/>
              <a:t>вертикальну</a:t>
            </a:r>
            <a:r>
              <a:rPr lang="ru-RU" sz="3200" i="1" dirty="0" smtClean="0"/>
              <a:t> (</a:t>
            </a:r>
            <a:r>
              <a:rPr lang="ru-RU" sz="3200" i="1" dirty="0" err="1" smtClean="0"/>
              <a:t>підкоркову</a:t>
            </a:r>
            <a:r>
              <a:rPr lang="ru-RU" sz="3200" i="1" dirty="0" smtClean="0"/>
              <a:t>) </a:t>
            </a:r>
            <a:r>
              <a:rPr lang="ru-RU" sz="3200" i="1" dirty="0" err="1" smtClean="0"/>
              <a:t>мозкову</a:t>
            </a:r>
            <a:r>
              <a:rPr lang="ru-RU" sz="3200" i="1" dirty="0" smtClean="0"/>
              <a:t> </a:t>
            </a:r>
            <a:r>
              <a:rPr lang="ru-RU" sz="3200" i="1" dirty="0" err="1" smtClean="0"/>
              <a:t>організацію</a:t>
            </a:r>
            <a:r>
              <a:rPr lang="ru-RU" sz="3200" i="1" dirty="0" smtClean="0"/>
              <a:t>. </a:t>
            </a:r>
            <a:endParaRPr lang="uk-UA" sz="3200" dirty="0"/>
          </a:p>
        </p:txBody>
      </p:sp>
      <p:pic>
        <p:nvPicPr>
          <p:cNvPr id="41986" name="Picture 2" descr="http://go3.imgsmail.ru/imgpreview?key=49c50f7cb345f49d&amp;mb=imgdb_preview_533"/>
          <p:cNvPicPr>
            <a:picLocks noChangeAspect="1" noChangeArrowheads="1"/>
          </p:cNvPicPr>
          <p:nvPr/>
        </p:nvPicPr>
        <p:blipFill>
          <a:blip r:embed="rId2" cstate="print"/>
          <a:srcRect l="25000" r="26144"/>
          <a:stretch>
            <a:fillRect/>
          </a:stretch>
        </p:blipFill>
        <p:spPr bwMode="auto">
          <a:xfrm>
            <a:off x="2483768" y="2924944"/>
            <a:ext cx="4104456" cy="3569092"/>
          </a:xfrm>
          <a:prstGeom prst="rect">
            <a:avLst/>
          </a:prstGeom>
          <a:noFill/>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rgbClr val="7030A0"/>
                </a:solidFill>
                <a:latin typeface="Times New Roman" panose="02020603050405020304" pitchFamily="18" charset="0"/>
                <a:cs typeface="Times New Roman" panose="02020603050405020304" pitchFamily="18" charset="0"/>
              </a:rPr>
              <a:t>ПЕРШИЙ </a:t>
            </a:r>
            <a:r>
              <a:rPr lang="ru-RU" sz="4000" b="1" dirty="0" smtClean="0">
                <a:solidFill>
                  <a:srgbClr val="7030A0"/>
                </a:solidFill>
                <a:latin typeface="Times New Roman" panose="02020603050405020304" pitchFamily="18" charset="0"/>
                <a:cs typeface="Times New Roman" panose="02020603050405020304" pitchFamily="18" charset="0"/>
              </a:rPr>
              <a:t> – ЕНЕРГЕТИЧНИЙ БЛОК, АБО БЛОК РЕГУЛЯЦІЇ РІВНЯ АКТИВНОСТІ МОЗКУ</a:t>
            </a:r>
            <a:endParaRPr lang="ru-RU" sz="4000" b="1" dirty="0">
              <a:solidFill>
                <a:srgbClr val="7030A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fontScale="92500" lnSpcReduction="20000"/>
          </a:bodyPr>
          <a:lstStyle/>
          <a:p>
            <a:pPr marL="0" indent="0" algn="ctr" fontAlgn="base">
              <a:spcBef>
                <a:spcPct val="0"/>
              </a:spcBef>
              <a:spcAft>
                <a:spcPct val="0"/>
              </a:spcAft>
              <a:buClrTx/>
              <a:buSzTx/>
              <a:buNone/>
            </a:pPr>
            <a:r>
              <a:rPr lang="ru-RU" sz="2000" dirty="0" smtClean="0">
                <a:solidFill>
                  <a:srgbClr val="7030A0"/>
                </a:solidFill>
              </a:rPr>
              <a:t>ФОРМУЄТЬСЯ ВІД ВНУТРІШНЬОУТРОБНОГО ПЕРІОДУ ДО 2-3 РОКІВ, ЗАБЕЗПЕЧУЄ РЕГУЛЯЦІЮ ТОНУСУ І НЕСПАННЯ</a:t>
            </a:r>
            <a:endParaRPr lang="ru-RU" sz="1800" dirty="0" smtClean="0">
              <a:solidFill>
                <a:srgbClr val="7030A0"/>
              </a:solidFill>
              <a:latin typeface="Arial" charset="0"/>
            </a:endParaRPr>
          </a:p>
          <a:p>
            <a:pPr marL="0" lvl="0" indent="0" algn="just" fontAlgn="base">
              <a:spcBef>
                <a:spcPct val="0"/>
              </a:spcBef>
              <a:spcAft>
                <a:spcPct val="0"/>
              </a:spcAft>
              <a:buClrTx/>
              <a:buSzTx/>
              <a:buNone/>
            </a:pPr>
            <a:r>
              <a:rPr lang="ru-RU" sz="1800" dirty="0" smtClean="0">
                <a:solidFill>
                  <a:srgbClr val="7030A0"/>
                </a:solidFill>
                <a:latin typeface="Arial" charset="0"/>
              </a:rPr>
              <a:t>СТРУКТУРИ МОЗКУ ПЕРШОГО БЛОКУ ЗНАХОДЯТЬСЯ У СТОВБУРОВАИХ ТА ПІДКОРКОВИХ УТВОРЕННЯХ, ЯКІ ОДНОЧАСНО ТОНІЗУЮТЬ КОРУ ТА ВІДЧУВАЮТЬ НА СОБІ ЇЇ РЕГУЛЮЮЧИЙ ВПЛИВ. ПІДКОРКОВІ ТА СТОВБУРОВІ ДІЛЯНКИ МОЗКУ ФОРМУЮТЬСЯ ВНУТРІШНЬОУТРОБНО АБО ПРИ НАРОДЖЕННІ ТА  ЗАКЛАДАЮТЬ ОСНОВУ ДЛЯ ВСЬОГО НАСТУПНОГО  ОНТОГЕНЕЗУ.</a:t>
            </a:r>
          </a:p>
          <a:p>
            <a:pPr marL="0" lvl="0" indent="0" algn="just" fontAlgn="base">
              <a:spcBef>
                <a:spcPct val="0"/>
              </a:spcBef>
              <a:spcAft>
                <a:spcPct val="0"/>
              </a:spcAft>
              <a:buClrTx/>
              <a:buSzTx/>
              <a:buNone/>
            </a:pPr>
            <a:endParaRPr lang="ru-RU" sz="1800" dirty="0" smtClean="0">
              <a:solidFill>
                <a:srgbClr val="7030A0"/>
              </a:solidFill>
              <a:latin typeface="Arial" charset="0"/>
            </a:endParaRPr>
          </a:p>
          <a:p>
            <a:pPr marL="0" lvl="0" indent="0" fontAlgn="base">
              <a:spcBef>
                <a:spcPct val="0"/>
              </a:spcBef>
              <a:spcAft>
                <a:spcPct val="0"/>
              </a:spcAft>
              <a:buClrTx/>
              <a:buSzTx/>
              <a:buNone/>
              <a:tabLst>
                <a:tab pos="457200" algn="l"/>
              </a:tabLst>
            </a:pPr>
            <a:r>
              <a:rPr lang="ru-RU" sz="2000" dirty="0" smtClean="0">
                <a:solidFill>
                  <a:srgbClr val="7030A0"/>
                </a:solidFill>
                <a:latin typeface="Arial" charset="0"/>
                <a:cs typeface="Times New Roman" pitchFamily="18" charset="0"/>
              </a:rPr>
              <a:t>ВІДПОВІДАЄ  ЗА : </a:t>
            </a:r>
            <a:endParaRPr lang="ru-RU" sz="2000" dirty="0" smtClean="0">
              <a:solidFill>
                <a:srgbClr val="7030A0"/>
              </a:solidFill>
              <a:latin typeface="Arial" charset="0"/>
            </a:endParaRPr>
          </a:p>
          <a:p>
            <a:pPr marL="0" lvl="0" indent="0" eaLnBrk="0" fontAlgn="base" hangingPunct="0">
              <a:spcBef>
                <a:spcPct val="0"/>
              </a:spcBef>
              <a:spcAft>
                <a:spcPct val="0"/>
              </a:spcAft>
              <a:buClrTx/>
              <a:buSzTx/>
              <a:buFontTx/>
              <a:buChar char="•"/>
              <a:tabLst>
                <a:tab pos="457200" algn="l"/>
              </a:tabLst>
            </a:pPr>
            <a:r>
              <a:rPr lang="ru-RU" sz="2000" dirty="0" smtClean="0">
                <a:solidFill>
                  <a:srgbClr val="7030A0"/>
                </a:solidFill>
                <a:latin typeface="Arial" charset="0"/>
                <a:cs typeface="Times New Roman" pitchFamily="18" charset="0"/>
              </a:rPr>
              <a:t> САМОЗБЕРЕЖЕННЯ ЦІЛІСТНОСТІ ОРГАНИЗМУ; </a:t>
            </a:r>
            <a:endParaRPr lang="ru-RU" sz="2000" dirty="0" smtClean="0">
              <a:solidFill>
                <a:srgbClr val="7030A0"/>
              </a:solidFill>
              <a:latin typeface="Arial" charset="0"/>
            </a:endParaRPr>
          </a:p>
          <a:p>
            <a:pPr marL="0" lvl="0" indent="0" eaLnBrk="0" fontAlgn="base" hangingPunct="0">
              <a:spcBef>
                <a:spcPct val="0"/>
              </a:spcBef>
              <a:spcAft>
                <a:spcPct val="0"/>
              </a:spcAft>
              <a:buClrTx/>
              <a:buSzTx/>
              <a:buFontTx/>
              <a:buChar char="•"/>
              <a:tabLst>
                <a:tab pos="457200" algn="l"/>
              </a:tabLst>
            </a:pPr>
            <a:r>
              <a:rPr lang="ru-RU" sz="2000" dirty="0" smtClean="0">
                <a:solidFill>
                  <a:srgbClr val="7030A0"/>
                </a:solidFill>
                <a:latin typeface="Arial" charset="0"/>
                <a:cs typeface="Times New Roman" pitchFamily="18" charset="0"/>
              </a:rPr>
              <a:t> ФІЛО-ІСТОРИКО-ГЕНЕТИЧНО ВІДТОЧЕНІ ПОТРЕБИ</a:t>
            </a:r>
          </a:p>
          <a:p>
            <a:pPr marL="0" lvl="0" indent="0" eaLnBrk="0" fontAlgn="base" hangingPunct="0">
              <a:spcBef>
                <a:spcPct val="0"/>
              </a:spcBef>
              <a:spcAft>
                <a:spcPct val="0"/>
              </a:spcAft>
              <a:buClrTx/>
              <a:buSzTx/>
              <a:buNone/>
              <a:tabLst>
                <a:tab pos="457200" algn="l"/>
              </a:tabLst>
            </a:pPr>
            <a:r>
              <a:rPr lang="ru-RU" sz="2000" dirty="0" smtClean="0">
                <a:solidFill>
                  <a:srgbClr val="7030A0"/>
                </a:solidFill>
                <a:latin typeface="Arial" charset="0"/>
                <a:cs typeface="Times New Roman" pitchFamily="18" charset="0"/>
              </a:rPr>
              <a:t> ТА БАЗАЛЬНІ АФЕКТИ ЛЮДИНИ;</a:t>
            </a:r>
            <a:endParaRPr lang="ru-RU" sz="2000" dirty="0" smtClean="0">
              <a:solidFill>
                <a:srgbClr val="7030A0"/>
              </a:solidFill>
              <a:latin typeface="Arial" charset="0"/>
            </a:endParaRPr>
          </a:p>
          <a:p>
            <a:pPr marL="0" lvl="0" indent="0" eaLnBrk="0" fontAlgn="base" hangingPunct="0">
              <a:spcBef>
                <a:spcPct val="0"/>
              </a:spcBef>
              <a:spcAft>
                <a:spcPct val="0"/>
              </a:spcAft>
              <a:buClrTx/>
              <a:buSzTx/>
              <a:buFontTx/>
              <a:buChar char="•"/>
              <a:tabLst>
                <a:tab pos="457200" algn="l"/>
              </a:tabLst>
            </a:pPr>
            <a:r>
              <a:rPr lang="ru-RU" sz="2000" dirty="0" smtClean="0">
                <a:solidFill>
                  <a:srgbClr val="7030A0"/>
                </a:solidFill>
                <a:latin typeface="Arial" charset="0"/>
                <a:cs typeface="Times New Roman" pitchFamily="18" charset="0"/>
              </a:rPr>
              <a:t> ГОМЕОСТАЗ ТА ЕНЕРГЕТИЧНИЙ ПОТЕНЦІАЛ;</a:t>
            </a:r>
            <a:endParaRPr lang="ru-RU" sz="2000" dirty="0" smtClean="0">
              <a:solidFill>
                <a:srgbClr val="7030A0"/>
              </a:solidFill>
              <a:latin typeface="Arial" charset="0"/>
            </a:endParaRPr>
          </a:p>
          <a:p>
            <a:pPr marL="0" indent="0" eaLnBrk="0" fontAlgn="base" hangingPunct="0">
              <a:spcBef>
                <a:spcPct val="0"/>
              </a:spcBef>
              <a:spcAft>
                <a:spcPct val="0"/>
              </a:spcAft>
              <a:buClrTx/>
              <a:buSzTx/>
              <a:buFontTx/>
              <a:buChar char="•"/>
              <a:tabLst>
                <a:tab pos="457200" algn="l"/>
              </a:tabLst>
            </a:pPr>
            <a:r>
              <a:rPr lang="ru-RU" sz="2000" dirty="0" smtClean="0">
                <a:solidFill>
                  <a:srgbClr val="7030A0"/>
                </a:solidFill>
                <a:latin typeface="Arial" charset="0"/>
                <a:cs typeface="Times New Roman" pitchFamily="18" charset="0"/>
              </a:rPr>
              <a:t> ІМПРИТІНГЦЕ ПСИХОФІЗІОЛОГІЧНИЙ МЕХАНІЗМ, ВІДПОВІДНО ДО ЯКОГО, ВРАЖЕННЯ АБО ОБРАЗ, СПРИЙНЯТІ В ПЕВНИЙ КРИТИЧНИЙ ПЕРІОД РОЗВИТКУ, МІЦНО ЗАКАРБОВУЄТЬСЯ У МОЗКУ, ПЕРЕТВОРЮЮЧИСЬ У СТІЙКУ ПОВЕДІНКОВУ ПРОГРАМУ; </a:t>
            </a:r>
            <a:endParaRPr lang="ru-RU" sz="2000" dirty="0" smtClean="0">
              <a:solidFill>
                <a:srgbClr val="7030A0"/>
              </a:solidFill>
              <a:latin typeface="Arial" charset="0"/>
            </a:endParaRPr>
          </a:p>
          <a:p>
            <a:pPr marL="0" lvl="0" indent="0" eaLnBrk="0" fontAlgn="base" hangingPunct="0">
              <a:spcBef>
                <a:spcPct val="0"/>
              </a:spcBef>
              <a:spcAft>
                <a:spcPct val="0"/>
              </a:spcAft>
              <a:buClrTx/>
              <a:buSzTx/>
              <a:buFontTx/>
              <a:buChar char="•"/>
              <a:tabLst>
                <a:tab pos="457200" algn="l"/>
              </a:tabLst>
            </a:pPr>
            <a:r>
              <a:rPr lang="ru-RU" sz="2000" dirty="0" smtClean="0">
                <a:solidFill>
                  <a:srgbClr val="7030A0"/>
                </a:solidFill>
                <a:latin typeface="Arial" charset="0"/>
                <a:cs typeface="Times New Roman" pitchFamily="18" charset="0"/>
              </a:rPr>
              <a:t> ІНІЦІАЦІЮ (ЗАПОЧАТКУВАННЯ) ДОВІЛЬНИХ ФОРМ ПОВЕДІНКИ.</a:t>
            </a:r>
            <a:endParaRPr lang="ru-RU" sz="2000" dirty="0" smtClean="0">
              <a:solidFill>
                <a:srgbClr val="7030A0"/>
              </a:solidFill>
              <a:latin typeface="Arial" charset="0"/>
            </a:endParaRPr>
          </a:p>
          <a:p>
            <a:endParaRPr lang="ru-RU" dirty="0"/>
          </a:p>
        </p:txBody>
      </p:sp>
      <p:pic>
        <p:nvPicPr>
          <p:cNvPr id="3074" name="Picture 2"/>
          <p:cNvPicPr>
            <a:picLocks noChangeAspect="1" noChangeArrowheads="1"/>
          </p:cNvPicPr>
          <p:nvPr/>
        </p:nvPicPr>
        <p:blipFill>
          <a:blip r:embed="rId2" cstate="print">
            <a:extLst>
              <a:ext uri="{BEBA8EAE-BF5A-486C-A8C5-ECC9F3942E4B}">
                <a14:imgProps xmlns:a14="http://schemas.microsoft.com/office/drawing/2010/main">
                  <a14:imgLayer r:embed="rId3">
                    <a14:imgEffect>
                      <a14:backgroundRemoval t="0" b="98851" l="0" r="98690"/>
                    </a14:imgEffect>
                  </a14:imgLayer>
                </a14:imgProps>
              </a:ext>
              <a:ext uri="{28A0092B-C50C-407E-A947-70E740481C1C}">
                <a14:useLocalDpi xmlns:a14="http://schemas.microsoft.com/office/drawing/2010/main" val="0"/>
              </a:ext>
            </a:extLst>
          </a:blip>
          <a:srcRect/>
          <a:stretch>
            <a:fillRect/>
          </a:stretch>
        </p:blipFill>
        <p:spPr bwMode="auto">
          <a:xfrm>
            <a:off x="6143636" y="3448965"/>
            <a:ext cx="2352203" cy="17872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787451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pic>
        <p:nvPicPr>
          <p:cNvPr id="22530" name="Picture 2" descr="D:\ТАТЬЯНА1\Мои семинары\Нейропсихология\Нейро. Юужноукр\slide-20.jpg"/>
          <p:cNvPicPr>
            <a:picLocks noGrp="1" noChangeAspect="1" noChangeArrowheads="1"/>
          </p:cNvPicPr>
          <p:nvPr>
            <p:ph idx="1"/>
          </p:nvPr>
        </p:nvPicPr>
        <p:blipFill>
          <a:blip r:embed="rId2" cstate="print"/>
          <a:srcRect/>
          <a:stretch>
            <a:fillRect/>
          </a:stretch>
        </p:blipFill>
        <p:spPr bwMode="auto">
          <a:xfrm>
            <a:off x="12793" y="0"/>
            <a:ext cx="9095995" cy="6821996"/>
          </a:xfrm>
          <a:prstGeom prst="rect">
            <a:avLst/>
          </a:prstGeom>
          <a:noFill/>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395536" y="548680"/>
            <a:ext cx="8424936" cy="5262979"/>
          </a:xfrm>
          <a:prstGeom prst="rect">
            <a:avLst/>
          </a:prstGeom>
        </p:spPr>
        <p:txBody>
          <a:bodyPr wrap="square">
            <a:spAutoFit/>
          </a:bodyPr>
          <a:lstStyle/>
          <a:p>
            <a:r>
              <a:rPr lang="ru-RU" sz="2800" b="1" dirty="0" err="1" smtClean="0">
                <a:solidFill>
                  <a:srgbClr val="7030A0"/>
                </a:solidFill>
              </a:rPr>
              <a:t>Виділяють</a:t>
            </a:r>
            <a:r>
              <a:rPr lang="ru-RU" sz="2800" b="1" dirty="0" smtClean="0">
                <a:solidFill>
                  <a:srgbClr val="7030A0"/>
                </a:solidFill>
              </a:rPr>
              <a:t> </a:t>
            </a:r>
            <a:r>
              <a:rPr lang="ru-RU" sz="2800" b="1" dirty="0" err="1" smtClean="0">
                <a:solidFill>
                  <a:srgbClr val="7030A0"/>
                </a:solidFill>
              </a:rPr>
              <a:t>слідуючі</a:t>
            </a:r>
            <a:r>
              <a:rPr lang="ru-RU" sz="2800" b="1" dirty="0" smtClean="0">
                <a:solidFill>
                  <a:srgbClr val="7030A0"/>
                </a:solidFill>
              </a:rPr>
              <a:t> </a:t>
            </a:r>
            <a:r>
              <a:rPr lang="ru-RU" sz="2800" b="1" dirty="0" err="1" smtClean="0">
                <a:solidFill>
                  <a:srgbClr val="7030A0"/>
                </a:solidFill>
              </a:rPr>
              <a:t>рівні</a:t>
            </a:r>
            <a:r>
              <a:rPr lang="ru-RU" sz="2800" b="1" dirty="0" smtClean="0">
                <a:solidFill>
                  <a:srgbClr val="7030A0"/>
                </a:solidFill>
              </a:rPr>
              <a:t> </a:t>
            </a:r>
            <a:r>
              <a:rPr lang="ru-RU" sz="2800" b="1" dirty="0" err="1" smtClean="0">
                <a:solidFill>
                  <a:srgbClr val="7030A0"/>
                </a:solidFill>
              </a:rPr>
              <a:t>глибоких</a:t>
            </a:r>
            <a:r>
              <a:rPr lang="ru-RU" sz="2800" b="1" dirty="0" smtClean="0">
                <a:solidFill>
                  <a:srgbClr val="7030A0"/>
                </a:solidFill>
              </a:rPr>
              <a:t> структур </a:t>
            </a:r>
            <a:r>
              <a:rPr lang="ru-RU" sz="2800" b="1" dirty="0" err="1" smtClean="0">
                <a:solidFill>
                  <a:srgbClr val="7030A0"/>
                </a:solidFill>
              </a:rPr>
              <a:t>мозку</a:t>
            </a:r>
            <a:r>
              <a:rPr lang="ru-RU" sz="2800" b="1" dirty="0" smtClean="0">
                <a:solidFill>
                  <a:srgbClr val="7030A0"/>
                </a:solidFill>
              </a:rPr>
              <a:t>: </a:t>
            </a:r>
          </a:p>
          <a:p>
            <a:pPr>
              <a:buFont typeface="Wingdings" pitchFamily="2" charset="2"/>
              <a:buChar char="Ø"/>
            </a:pPr>
            <a:r>
              <a:rPr lang="ru-RU" sz="2800" b="1" dirty="0" err="1" smtClean="0">
                <a:solidFill>
                  <a:srgbClr val="7030A0"/>
                </a:solidFill>
              </a:rPr>
              <a:t>мозковий</a:t>
            </a:r>
            <a:r>
              <a:rPr lang="ru-RU" sz="2800" b="1" dirty="0" smtClean="0">
                <a:solidFill>
                  <a:srgbClr val="7030A0"/>
                </a:solidFill>
              </a:rPr>
              <a:t> </a:t>
            </a:r>
            <a:r>
              <a:rPr lang="ru-RU" sz="2800" b="1" dirty="0" err="1" smtClean="0">
                <a:solidFill>
                  <a:srgbClr val="7030A0"/>
                </a:solidFill>
              </a:rPr>
              <a:t>стовбур</a:t>
            </a:r>
            <a:r>
              <a:rPr lang="ru-RU" sz="2800" b="1" dirty="0" smtClean="0">
                <a:solidFill>
                  <a:srgbClr val="7030A0"/>
                </a:solidFill>
              </a:rPr>
              <a:t> (</a:t>
            </a:r>
            <a:r>
              <a:rPr lang="ru-RU" sz="2800" b="1" dirty="0" err="1" smtClean="0">
                <a:solidFill>
                  <a:srgbClr val="7030A0"/>
                </a:solidFill>
              </a:rPr>
              <a:t>продовгуватий</a:t>
            </a:r>
            <a:r>
              <a:rPr lang="ru-RU" sz="2800" b="1" dirty="0" smtClean="0">
                <a:solidFill>
                  <a:srgbClr val="7030A0"/>
                </a:solidFill>
              </a:rPr>
              <a:t> </a:t>
            </a:r>
            <a:r>
              <a:rPr lang="ru-RU" sz="2800" b="1" dirty="0" err="1" smtClean="0">
                <a:solidFill>
                  <a:srgbClr val="7030A0"/>
                </a:solidFill>
              </a:rPr>
              <a:t>мозок</a:t>
            </a:r>
            <a:r>
              <a:rPr lang="ru-RU" sz="2800" b="1" dirty="0" smtClean="0">
                <a:solidFill>
                  <a:srgbClr val="7030A0"/>
                </a:solidFill>
              </a:rPr>
              <a:t>, </a:t>
            </a:r>
            <a:r>
              <a:rPr lang="ru-RU" sz="2800" b="1" dirty="0" err="1" smtClean="0">
                <a:solidFill>
                  <a:srgbClr val="7030A0"/>
                </a:solidFill>
              </a:rPr>
              <a:t>вароліїв</a:t>
            </a:r>
            <a:r>
              <a:rPr lang="ru-RU" sz="2800" b="1" dirty="0" smtClean="0">
                <a:solidFill>
                  <a:srgbClr val="7030A0"/>
                </a:solidFill>
              </a:rPr>
              <a:t> </a:t>
            </a:r>
            <a:r>
              <a:rPr lang="ru-RU" sz="2800" b="1" dirty="0" err="1" smtClean="0">
                <a:solidFill>
                  <a:srgbClr val="7030A0"/>
                </a:solidFill>
              </a:rPr>
              <a:t>міст</a:t>
            </a:r>
            <a:r>
              <a:rPr lang="ru-RU" sz="2800" b="1" dirty="0" smtClean="0">
                <a:solidFill>
                  <a:srgbClr val="7030A0"/>
                </a:solidFill>
              </a:rPr>
              <a:t>, </a:t>
            </a:r>
            <a:r>
              <a:rPr lang="ru-RU" sz="2800" b="1" dirty="0" err="1" smtClean="0">
                <a:solidFill>
                  <a:srgbClr val="7030A0"/>
                </a:solidFill>
              </a:rPr>
              <a:t>середній</a:t>
            </a:r>
            <a:r>
              <a:rPr lang="ru-RU" sz="2800" b="1" dirty="0" smtClean="0">
                <a:solidFill>
                  <a:srgbClr val="7030A0"/>
                </a:solidFill>
              </a:rPr>
              <a:t> </a:t>
            </a:r>
            <a:r>
              <a:rPr lang="ru-RU" sz="2800" b="1" dirty="0" err="1" smtClean="0">
                <a:solidFill>
                  <a:srgbClr val="7030A0"/>
                </a:solidFill>
              </a:rPr>
              <a:t>мозок</a:t>
            </a:r>
            <a:r>
              <a:rPr lang="ru-RU" sz="2800" b="1" dirty="0" smtClean="0">
                <a:solidFill>
                  <a:srgbClr val="7030A0"/>
                </a:solidFill>
              </a:rPr>
              <a:t>), </a:t>
            </a:r>
          </a:p>
          <a:p>
            <a:pPr>
              <a:buFont typeface="Wingdings" pitchFamily="2" charset="2"/>
              <a:buChar char="Ø"/>
            </a:pPr>
            <a:r>
              <a:rPr lang="ru-RU" sz="2800" b="1" dirty="0" err="1" smtClean="0">
                <a:solidFill>
                  <a:srgbClr val="7030A0"/>
                </a:solidFill>
              </a:rPr>
              <a:t>проміжний</a:t>
            </a:r>
            <a:r>
              <a:rPr lang="ru-RU" sz="2800" b="1" dirty="0" smtClean="0">
                <a:solidFill>
                  <a:srgbClr val="7030A0"/>
                </a:solidFill>
              </a:rPr>
              <a:t> </a:t>
            </a:r>
            <a:r>
              <a:rPr lang="ru-RU" sz="2800" b="1" dirty="0" err="1" smtClean="0">
                <a:solidFill>
                  <a:srgbClr val="7030A0"/>
                </a:solidFill>
              </a:rPr>
              <a:t>мозок</a:t>
            </a:r>
            <a:r>
              <a:rPr lang="ru-RU" sz="2800" b="1" dirty="0" smtClean="0">
                <a:solidFill>
                  <a:srgbClr val="7030A0"/>
                </a:solidFill>
              </a:rPr>
              <a:t> - </a:t>
            </a:r>
            <a:r>
              <a:rPr lang="ru-RU" sz="2800" b="1" dirty="0" err="1" smtClean="0">
                <a:solidFill>
                  <a:srgbClr val="7030A0"/>
                </a:solidFill>
              </a:rPr>
              <a:t>верхній</a:t>
            </a:r>
            <a:r>
              <a:rPr lang="ru-RU" sz="2800" b="1" dirty="0" smtClean="0">
                <a:solidFill>
                  <a:srgbClr val="7030A0"/>
                </a:solidFill>
              </a:rPr>
              <a:t> поверх </a:t>
            </a:r>
            <a:r>
              <a:rPr lang="ru-RU" sz="2800" b="1" dirty="0" err="1" smtClean="0">
                <a:solidFill>
                  <a:srgbClr val="7030A0"/>
                </a:solidFill>
              </a:rPr>
              <a:t>мозкового</a:t>
            </a:r>
            <a:r>
              <a:rPr lang="ru-RU" sz="2800" b="1" dirty="0" smtClean="0">
                <a:solidFill>
                  <a:srgbClr val="7030A0"/>
                </a:solidFill>
              </a:rPr>
              <a:t> </a:t>
            </a:r>
            <a:r>
              <a:rPr lang="ru-RU" sz="2800" b="1" dirty="0" err="1" smtClean="0">
                <a:solidFill>
                  <a:srgbClr val="7030A0"/>
                </a:solidFill>
              </a:rPr>
              <a:t>стовбура</a:t>
            </a:r>
            <a:r>
              <a:rPr lang="ru-RU" sz="2800" b="1" dirty="0" smtClean="0">
                <a:solidFill>
                  <a:srgbClr val="7030A0"/>
                </a:solidFill>
              </a:rPr>
              <a:t> (</a:t>
            </a:r>
            <a:r>
              <a:rPr lang="ru-RU" sz="2800" b="1" dirty="0" err="1" smtClean="0">
                <a:solidFill>
                  <a:srgbClr val="7030A0"/>
                </a:solidFill>
              </a:rPr>
              <a:t>гіпоталамус</a:t>
            </a:r>
            <a:r>
              <a:rPr lang="ru-RU" sz="2800" b="1" dirty="0" smtClean="0">
                <a:solidFill>
                  <a:srgbClr val="7030A0"/>
                </a:solidFill>
              </a:rPr>
              <a:t>  таламус, </a:t>
            </a:r>
            <a:r>
              <a:rPr lang="ru-RU" sz="2800" b="1" dirty="0" err="1" smtClean="0">
                <a:solidFill>
                  <a:srgbClr val="7030A0"/>
                </a:solidFill>
              </a:rPr>
              <a:t>медіабазальні</a:t>
            </a:r>
            <a:r>
              <a:rPr lang="ru-RU" sz="2800" b="1" dirty="0" smtClean="0">
                <a:solidFill>
                  <a:srgbClr val="7030A0"/>
                </a:solidFill>
              </a:rPr>
              <a:t> </a:t>
            </a:r>
            <a:r>
              <a:rPr lang="ru-RU" sz="2800" b="1" dirty="0" err="1" smtClean="0">
                <a:solidFill>
                  <a:srgbClr val="7030A0"/>
                </a:solidFill>
              </a:rPr>
              <a:t>відділи</a:t>
            </a:r>
            <a:r>
              <a:rPr lang="ru-RU" sz="2800" b="1" dirty="0" smtClean="0">
                <a:solidFill>
                  <a:srgbClr val="7030A0"/>
                </a:solidFill>
              </a:rPr>
              <a:t> кори </a:t>
            </a:r>
            <a:r>
              <a:rPr lang="ru-RU" sz="2800" b="1" dirty="0" err="1" smtClean="0">
                <a:solidFill>
                  <a:srgbClr val="7030A0"/>
                </a:solidFill>
              </a:rPr>
              <a:t>лобної</a:t>
            </a:r>
            <a:r>
              <a:rPr lang="ru-RU" sz="2800" b="1" dirty="0" smtClean="0">
                <a:solidFill>
                  <a:srgbClr val="7030A0"/>
                </a:solidFill>
              </a:rPr>
              <a:t> і </a:t>
            </a:r>
            <a:r>
              <a:rPr lang="ru-RU" sz="2800" b="1" dirty="0" err="1" smtClean="0">
                <a:solidFill>
                  <a:srgbClr val="7030A0"/>
                </a:solidFill>
              </a:rPr>
              <a:t>темпоральної</a:t>
            </a:r>
            <a:r>
              <a:rPr lang="ru-RU" sz="2800" b="1" dirty="0" smtClean="0">
                <a:solidFill>
                  <a:srgbClr val="7030A0"/>
                </a:solidFill>
              </a:rPr>
              <a:t> долей (</a:t>
            </a:r>
            <a:r>
              <a:rPr lang="ru-RU" sz="2800" b="1" dirty="0" err="1" smtClean="0">
                <a:solidFill>
                  <a:srgbClr val="7030A0"/>
                </a:solidFill>
              </a:rPr>
              <a:t>гіпокамп</a:t>
            </a:r>
            <a:r>
              <a:rPr lang="ru-RU" sz="2800" b="1" dirty="0" smtClean="0">
                <a:solidFill>
                  <a:srgbClr val="7030A0"/>
                </a:solidFill>
              </a:rPr>
              <a:t>, </a:t>
            </a:r>
            <a:r>
              <a:rPr lang="ru-RU" sz="2800" b="1" dirty="0" err="1" smtClean="0">
                <a:solidFill>
                  <a:srgbClr val="7030A0"/>
                </a:solidFill>
              </a:rPr>
              <a:t>міндалина</a:t>
            </a:r>
            <a:r>
              <a:rPr lang="ru-RU" sz="2800" b="1" dirty="0" smtClean="0">
                <a:solidFill>
                  <a:srgbClr val="7030A0"/>
                </a:solidFill>
              </a:rPr>
              <a:t>, </a:t>
            </a:r>
            <a:r>
              <a:rPr lang="ru-RU" sz="2800" b="1" dirty="0" err="1" smtClean="0">
                <a:solidFill>
                  <a:srgbClr val="7030A0"/>
                </a:solidFill>
              </a:rPr>
              <a:t>лімбічна</a:t>
            </a:r>
            <a:r>
              <a:rPr lang="ru-RU" sz="2800" b="1" dirty="0" smtClean="0">
                <a:solidFill>
                  <a:srgbClr val="7030A0"/>
                </a:solidFill>
              </a:rPr>
              <a:t> структура, </a:t>
            </a:r>
          </a:p>
          <a:p>
            <a:pPr>
              <a:buFont typeface="Wingdings" pitchFamily="2" charset="2"/>
              <a:buChar char="Ø"/>
            </a:pPr>
            <a:r>
              <a:rPr lang="ru-RU" sz="2800" b="1" dirty="0" smtClean="0">
                <a:solidFill>
                  <a:srgbClr val="7030A0"/>
                </a:solidFill>
              </a:rPr>
              <a:t>базальные ядра </a:t>
            </a:r>
            <a:r>
              <a:rPr lang="ru-RU" sz="2800" b="1" dirty="0" err="1" smtClean="0">
                <a:solidFill>
                  <a:srgbClr val="7030A0"/>
                </a:solidFill>
              </a:rPr>
              <a:t>старої</a:t>
            </a:r>
            <a:r>
              <a:rPr lang="ru-RU" sz="2800" b="1" dirty="0" smtClean="0">
                <a:solidFill>
                  <a:srgbClr val="7030A0"/>
                </a:solidFill>
              </a:rPr>
              <a:t> кори та </a:t>
            </a:r>
            <a:r>
              <a:rPr lang="ru-RU" sz="2800" b="1" dirty="0" err="1" smtClean="0">
                <a:solidFill>
                  <a:srgbClr val="7030A0"/>
                </a:solidFill>
              </a:rPr>
              <a:t>ін</a:t>
            </a:r>
            <a:r>
              <a:rPr lang="ru-RU" sz="2800" b="1" dirty="0" smtClean="0">
                <a:solidFill>
                  <a:srgbClr val="7030A0"/>
                </a:solidFill>
              </a:rPr>
              <a:t>.). </a:t>
            </a:r>
          </a:p>
          <a:p>
            <a:endParaRPr lang="ru-RU" sz="2800" b="1" dirty="0" smtClean="0">
              <a:solidFill>
                <a:srgbClr val="7030A0"/>
              </a:solidFill>
            </a:endParaRPr>
          </a:p>
          <a:p>
            <a:pPr>
              <a:buFont typeface="Wingdings" pitchFamily="2" charset="2"/>
              <a:buChar char="Ø"/>
            </a:pPr>
            <a:r>
              <a:rPr lang="ru-RU" sz="2800" b="1" dirty="0" err="1" smtClean="0">
                <a:solidFill>
                  <a:srgbClr val="7030A0"/>
                </a:solidFill>
              </a:rPr>
              <a:t>Кдо</a:t>
            </a:r>
            <a:r>
              <a:rPr lang="ru-RU" sz="2800" b="1" dirty="0" smtClean="0">
                <a:solidFill>
                  <a:srgbClr val="7030A0"/>
                </a:solidFill>
              </a:rPr>
              <a:t> </a:t>
            </a:r>
            <a:r>
              <a:rPr lang="ru-RU" sz="2800" b="1" dirty="0" err="1" smtClean="0">
                <a:solidFill>
                  <a:srgbClr val="7030A0"/>
                </a:solidFill>
              </a:rPr>
              <a:t>глибоких</a:t>
            </a:r>
            <a:r>
              <a:rPr lang="ru-RU" sz="2800" b="1" dirty="0" smtClean="0">
                <a:solidFill>
                  <a:srgbClr val="7030A0"/>
                </a:solidFill>
              </a:rPr>
              <a:t> структур </a:t>
            </a:r>
            <a:r>
              <a:rPr lang="ru-RU" sz="2800" b="1" dirty="0" err="1" smtClean="0">
                <a:solidFill>
                  <a:srgbClr val="7030A0"/>
                </a:solidFill>
              </a:rPr>
              <a:t>відноситься</a:t>
            </a:r>
            <a:r>
              <a:rPr lang="ru-RU" sz="2800" b="1" dirty="0" smtClean="0">
                <a:solidFill>
                  <a:srgbClr val="7030A0"/>
                </a:solidFill>
              </a:rPr>
              <a:t> </a:t>
            </a:r>
            <a:r>
              <a:rPr lang="ru-RU" sz="2800" b="1" dirty="0" err="1" smtClean="0">
                <a:solidFill>
                  <a:srgbClr val="7030A0"/>
                </a:solidFill>
              </a:rPr>
              <a:t>серединна</a:t>
            </a:r>
            <a:r>
              <a:rPr lang="ru-RU" sz="2800" b="1" dirty="0" smtClean="0">
                <a:solidFill>
                  <a:srgbClr val="7030A0"/>
                </a:solidFill>
              </a:rPr>
              <a:t> </a:t>
            </a:r>
            <a:r>
              <a:rPr lang="ru-RU" sz="2800" b="1" dirty="0" err="1" smtClean="0">
                <a:solidFill>
                  <a:srgbClr val="7030A0"/>
                </a:solidFill>
              </a:rPr>
              <a:t>коміссура</a:t>
            </a:r>
            <a:r>
              <a:rPr lang="ru-RU" sz="2800" b="1" dirty="0" smtClean="0">
                <a:solidFill>
                  <a:srgbClr val="7030A0"/>
                </a:solidFill>
              </a:rPr>
              <a:t> </a:t>
            </a:r>
            <a:r>
              <a:rPr lang="ru-RU" sz="2800" b="1" dirty="0" err="1" smtClean="0">
                <a:solidFill>
                  <a:srgbClr val="7030A0"/>
                </a:solidFill>
              </a:rPr>
              <a:t>мозку</a:t>
            </a:r>
            <a:r>
              <a:rPr lang="ru-RU" sz="2800" b="1" dirty="0" smtClean="0">
                <a:solidFill>
                  <a:srgbClr val="7030A0"/>
                </a:solidFill>
              </a:rPr>
              <a:t> - </a:t>
            </a:r>
            <a:r>
              <a:rPr lang="ru-RU" sz="2800" b="1" dirty="0" err="1" smtClean="0">
                <a:solidFill>
                  <a:srgbClr val="7030A0"/>
                </a:solidFill>
              </a:rPr>
              <a:t>мозолисте</a:t>
            </a:r>
            <a:r>
              <a:rPr lang="ru-RU" sz="2800" b="1" dirty="0" smtClean="0">
                <a:solidFill>
                  <a:srgbClr val="7030A0"/>
                </a:solidFill>
              </a:rPr>
              <a:t> </a:t>
            </a:r>
            <a:r>
              <a:rPr lang="ru-RU" sz="2800" b="1" dirty="0" err="1" smtClean="0">
                <a:solidFill>
                  <a:srgbClr val="7030A0"/>
                </a:solidFill>
              </a:rPr>
              <a:t>тіло</a:t>
            </a:r>
            <a:r>
              <a:rPr lang="ru-RU" sz="2800" b="1" dirty="0" smtClean="0">
                <a:solidFill>
                  <a:srgbClr val="7030A0"/>
                </a:solidFill>
              </a:rPr>
              <a:t>. </a:t>
            </a:r>
            <a:endParaRPr lang="uk-UA" sz="2800" b="1" dirty="0">
              <a:solidFill>
                <a:srgbClr val="7030A0"/>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b="1" dirty="0" smtClean="0">
                <a:solidFill>
                  <a:srgbClr val="7030A0"/>
                </a:solidFill>
              </a:rPr>
              <a:t>РЕТИКУЛЯРНА ФАРМАЦІЯ СТОВБУРА  МОЗКУ</a:t>
            </a:r>
            <a:r>
              <a:rPr lang="ru-RU" sz="3200" dirty="0" smtClean="0">
                <a:solidFill>
                  <a:srgbClr val="7030A0"/>
                </a:solidFill>
              </a:rPr>
              <a:t/>
            </a:r>
            <a:br>
              <a:rPr lang="ru-RU" sz="3200" dirty="0" smtClean="0">
                <a:solidFill>
                  <a:srgbClr val="7030A0"/>
                </a:solidFill>
              </a:rPr>
            </a:br>
            <a:r>
              <a:rPr lang="ru-RU" sz="3200" dirty="0" smtClean="0">
                <a:solidFill>
                  <a:srgbClr val="7030A0"/>
                </a:solidFill>
              </a:rPr>
              <a:t> </a:t>
            </a:r>
            <a:r>
              <a:rPr lang="ru-RU" sz="3200" b="1" dirty="0" smtClean="0">
                <a:solidFill>
                  <a:srgbClr val="7030A0"/>
                </a:solidFill>
              </a:rPr>
              <a:t>(РЕТИКУЛЯРНО-АКТИВАЦІЙНА СИСТЕМА)</a:t>
            </a:r>
            <a:endParaRPr lang="uk-UA" sz="3200" b="1" dirty="0">
              <a:solidFill>
                <a:srgbClr val="7030A0"/>
              </a:solidFill>
            </a:endParaRPr>
          </a:p>
        </p:txBody>
      </p:sp>
      <p:sp>
        <p:nvSpPr>
          <p:cNvPr id="3" name="Содержимое 2"/>
          <p:cNvSpPr>
            <a:spLocks noGrp="1"/>
          </p:cNvSpPr>
          <p:nvPr>
            <p:ph idx="1"/>
          </p:nvPr>
        </p:nvSpPr>
        <p:spPr/>
        <p:txBody>
          <a:bodyPr>
            <a:normAutofit/>
          </a:bodyPr>
          <a:lstStyle/>
          <a:p>
            <a:pPr>
              <a:buNone/>
            </a:pPr>
            <a:r>
              <a:rPr lang="ru-RU" b="1" dirty="0" err="1" smtClean="0">
                <a:solidFill>
                  <a:srgbClr val="7030A0"/>
                </a:solidFill>
                <a:latin typeface="Times New Roman" panose="02020603050405020304" pitchFamily="18" charset="0"/>
                <a:cs typeface="Times New Roman" panose="02020603050405020304" pitchFamily="18" charset="0"/>
              </a:rPr>
              <a:t>Функції</a:t>
            </a:r>
            <a:r>
              <a:rPr lang="ru-RU" b="1" dirty="0" smtClean="0">
                <a:solidFill>
                  <a:srgbClr val="7030A0"/>
                </a:solidFill>
                <a:latin typeface="Times New Roman" panose="02020603050405020304" pitchFamily="18" charset="0"/>
                <a:cs typeface="Times New Roman" panose="02020603050405020304" pitchFamily="18" charset="0"/>
              </a:rPr>
              <a:t>: </a:t>
            </a:r>
          </a:p>
          <a:p>
            <a:r>
              <a:rPr lang="ru-RU" b="1" dirty="0" smtClean="0">
                <a:solidFill>
                  <a:srgbClr val="7030A0"/>
                </a:solidFill>
                <a:latin typeface="Times New Roman" panose="02020603050405020304" pitchFamily="18" charset="0"/>
                <a:cs typeface="Times New Roman" panose="02020603050405020304" pitchFamily="18" charset="0"/>
              </a:rPr>
              <a:t>контроль над станом сну і не </a:t>
            </a:r>
            <a:r>
              <a:rPr lang="ru-RU" b="1" dirty="0" err="1" smtClean="0">
                <a:solidFill>
                  <a:srgbClr val="7030A0"/>
                </a:solidFill>
                <a:latin typeface="Times New Roman" panose="02020603050405020304" pitchFamily="18" charset="0"/>
                <a:cs typeface="Times New Roman" panose="02020603050405020304" pitchFamily="18" charset="0"/>
              </a:rPr>
              <a:t>спання</a:t>
            </a:r>
            <a:r>
              <a:rPr lang="ru-RU" b="1" dirty="0" smtClean="0">
                <a:solidFill>
                  <a:srgbClr val="7030A0"/>
                </a:solidFill>
                <a:latin typeface="Times New Roman" panose="02020603050405020304" pitchFamily="18" charset="0"/>
                <a:cs typeface="Times New Roman" panose="02020603050405020304" pitchFamily="18" charset="0"/>
              </a:rPr>
              <a:t>;</a:t>
            </a:r>
          </a:p>
          <a:p>
            <a:r>
              <a:rPr lang="ru-RU" b="1" dirty="0" err="1" smtClean="0">
                <a:solidFill>
                  <a:srgbClr val="7030A0"/>
                </a:solidFill>
                <a:latin typeface="Times New Roman" panose="02020603050405020304" pitchFamily="18" charset="0"/>
                <a:cs typeface="Times New Roman" panose="02020603050405020304" pitchFamily="18" charset="0"/>
              </a:rPr>
              <a:t>м'язовий</a:t>
            </a:r>
            <a:r>
              <a:rPr lang="ru-RU" b="1" dirty="0" smtClean="0">
                <a:solidFill>
                  <a:srgbClr val="7030A0"/>
                </a:solidFill>
                <a:latin typeface="Times New Roman" panose="02020603050405020304" pitchFamily="18" charset="0"/>
                <a:cs typeface="Times New Roman" panose="02020603050405020304" pitchFamily="18" charset="0"/>
              </a:rPr>
              <a:t> (</a:t>
            </a:r>
            <a:r>
              <a:rPr lang="ru-RU" b="1" dirty="0" err="1" smtClean="0">
                <a:solidFill>
                  <a:srgbClr val="7030A0"/>
                </a:solidFill>
                <a:latin typeface="Times New Roman" panose="02020603050405020304" pitchFamily="18" charset="0"/>
                <a:cs typeface="Times New Roman" panose="02020603050405020304" pitchFamily="18" charset="0"/>
              </a:rPr>
              <a:t>фазний</a:t>
            </a:r>
            <a:r>
              <a:rPr lang="ru-RU" b="1" dirty="0" smtClean="0">
                <a:solidFill>
                  <a:srgbClr val="7030A0"/>
                </a:solidFill>
                <a:latin typeface="Times New Roman" panose="02020603050405020304" pitchFamily="18" charset="0"/>
                <a:cs typeface="Times New Roman" panose="02020603050405020304" pitchFamily="18" charset="0"/>
              </a:rPr>
              <a:t> и </a:t>
            </a:r>
            <a:r>
              <a:rPr lang="ru-RU" b="1" dirty="0" err="1" smtClean="0">
                <a:solidFill>
                  <a:srgbClr val="7030A0"/>
                </a:solidFill>
                <a:latin typeface="Times New Roman" panose="02020603050405020304" pitchFamily="18" charset="0"/>
                <a:cs typeface="Times New Roman" panose="02020603050405020304" pitchFamily="18" charset="0"/>
              </a:rPr>
              <a:t>тонічний</a:t>
            </a:r>
            <a:r>
              <a:rPr lang="ru-RU" b="1" dirty="0" smtClean="0">
                <a:solidFill>
                  <a:srgbClr val="7030A0"/>
                </a:solidFill>
                <a:latin typeface="Times New Roman" panose="02020603050405020304" pitchFamily="18" charset="0"/>
                <a:cs typeface="Times New Roman" panose="02020603050405020304" pitchFamily="18" charset="0"/>
              </a:rPr>
              <a:t> контроль);</a:t>
            </a:r>
          </a:p>
          <a:p>
            <a:r>
              <a:rPr lang="ru-RU" b="1" dirty="0" err="1" smtClean="0">
                <a:solidFill>
                  <a:srgbClr val="7030A0"/>
                </a:solidFill>
                <a:latin typeface="Times New Roman" panose="02020603050405020304" pitchFamily="18" charset="0"/>
                <a:cs typeface="Times New Roman" panose="02020603050405020304" pitchFamily="18" charset="0"/>
              </a:rPr>
              <a:t>обробка</a:t>
            </a:r>
            <a:r>
              <a:rPr lang="ru-RU" b="1" dirty="0" smtClean="0">
                <a:solidFill>
                  <a:srgbClr val="7030A0"/>
                </a:solidFill>
                <a:latin typeface="Times New Roman" panose="02020603050405020304" pitchFamily="18" charset="0"/>
                <a:cs typeface="Times New Roman" panose="02020603050405020304" pitchFamily="18" charset="0"/>
              </a:rPr>
              <a:t> </a:t>
            </a:r>
            <a:r>
              <a:rPr lang="ru-RU" b="1" dirty="0" err="1" smtClean="0">
                <a:solidFill>
                  <a:srgbClr val="7030A0"/>
                </a:solidFill>
                <a:latin typeface="Times New Roman" panose="02020603050405020304" pitchFamily="18" charset="0"/>
                <a:cs typeface="Times New Roman" panose="02020603050405020304" pitchFamily="18" charset="0"/>
              </a:rPr>
              <a:t>інформаційних</a:t>
            </a:r>
            <a:r>
              <a:rPr lang="ru-RU" b="1" dirty="0" smtClean="0">
                <a:solidFill>
                  <a:srgbClr val="7030A0"/>
                </a:solidFill>
                <a:latin typeface="Times New Roman" panose="02020603050405020304" pitchFamily="18" charset="0"/>
                <a:cs typeface="Times New Roman" panose="02020603050405020304" pitchFamily="18" charset="0"/>
              </a:rPr>
              <a:t> </a:t>
            </a:r>
            <a:r>
              <a:rPr lang="ru-RU" b="1" dirty="0" err="1" smtClean="0">
                <a:solidFill>
                  <a:srgbClr val="7030A0"/>
                </a:solidFill>
                <a:latin typeface="Times New Roman" panose="02020603050405020304" pitchFamily="18" charset="0"/>
                <a:cs typeface="Times New Roman" panose="02020603050405020304" pitchFamily="18" charset="0"/>
              </a:rPr>
              <a:t>сигналів</a:t>
            </a:r>
            <a:r>
              <a:rPr lang="ru-RU" b="1" dirty="0" smtClean="0">
                <a:solidFill>
                  <a:srgbClr val="7030A0"/>
                </a:solidFill>
                <a:latin typeface="Times New Roman" panose="02020603050405020304" pitchFamily="18" charset="0"/>
                <a:cs typeface="Times New Roman" panose="02020603050405020304" pitchFamily="18" charset="0"/>
              </a:rPr>
              <a:t> </a:t>
            </a:r>
            <a:r>
              <a:rPr lang="ru-RU" b="1" dirty="0" err="1" smtClean="0">
                <a:solidFill>
                  <a:srgbClr val="7030A0"/>
                </a:solidFill>
                <a:latin typeface="Times New Roman" panose="02020603050405020304" pitchFamily="18" charset="0"/>
                <a:cs typeface="Times New Roman" panose="02020603050405020304" pitchFamily="18" charset="0"/>
              </a:rPr>
              <a:t>оточуючого</a:t>
            </a:r>
            <a:r>
              <a:rPr lang="ru-RU" b="1" dirty="0" smtClean="0">
                <a:solidFill>
                  <a:srgbClr val="7030A0"/>
                </a:solidFill>
                <a:latin typeface="Times New Roman" panose="02020603050405020304" pitchFamily="18" charset="0"/>
                <a:cs typeface="Times New Roman" panose="02020603050405020304" pitchFamily="18" charset="0"/>
              </a:rPr>
              <a:t> та </a:t>
            </a:r>
            <a:r>
              <a:rPr lang="ru-RU" b="1" dirty="0" err="1" smtClean="0">
                <a:solidFill>
                  <a:srgbClr val="7030A0"/>
                </a:solidFill>
                <a:latin typeface="Times New Roman" panose="02020603050405020304" pitchFamily="18" charset="0"/>
                <a:cs typeface="Times New Roman" panose="02020603050405020304" pitchFamily="18" charset="0"/>
              </a:rPr>
              <a:t>внутрішнього</a:t>
            </a:r>
            <a:r>
              <a:rPr lang="ru-RU" b="1" dirty="0" smtClean="0">
                <a:solidFill>
                  <a:srgbClr val="7030A0"/>
                </a:solidFill>
                <a:latin typeface="Times New Roman" panose="02020603050405020304" pitchFamily="18" charset="0"/>
                <a:cs typeface="Times New Roman" panose="02020603050405020304" pitchFamily="18" charset="0"/>
              </a:rPr>
              <a:t> </a:t>
            </a:r>
            <a:r>
              <a:rPr lang="ru-RU" b="1" dirty="0" err="1" smtClean="0">
                <a:solidFill>
                  <a:srgbClr val="7030A0"/>
                </a:solidFill>
                <a:latin typeface="Times New Roman" panose="02020603050405020304" pitchFamily="18" charset="0"/>
                <a:cs typeface="Times New Roman" panose="02020603050405020304" pitchFamily="18" charset="0"/>
              </a:rPr>
              <a:t>середовища</a:t>
            </a:r>
            <a:r>
              <a:rPr lang="ru-RU" b="1" dirty="0" smtClean="0">
                <a:solidFill>
                  <a:srgbClr val="7030A0"/>
                </a:solidFill>
                <a:latin typeface="Times New Roman" panose="02020603050405020304" pitchFamily="18" charset="0"/>
                <a:cs typeface="Times New Roman" panose="02020603050405020304" pitchFamily="18" charset="0"/>
              </a:rPr>
              <a:t> </a:t>
            </a:r>
            <a:r>
              <a:rPr lang="ru-RU" b="1" dirty="0" err="1" smtClean="0">
                <a:solidFill>
                  <a:srgbClr val="7030A0"/>
                </a:solidFill>
                <a:latin typeface="Times New Roman" panose="02020603050405020304" pitchFamily="18" charset="0"/>
                <a:cs typeface="Times New Roman" panose="02020603050405020304" pitchFamily="18" charset="0"/>
              </a:rPr>
              <a:t>організму</a:t>
            </a:r>
            <a:r>
              <a:rPr lang="ru-RU" b="1" dirty="0" smtClean="0">
                <a:solidFill>
                  <a:srgbClr val="7030A0"/>
                </a:solidFill>
                <a:latin typeface="Times New Roman" panose="02020603050405020304" pitchFamily="18" charset="0"/>
                <a:cs typeface="Times New Roman" panose="02020603050405020304" pitchFamily="18" charset="0"/>
              </a:rPr>
              <a:t>, </a:t>
            </a:r>
            <a:r>
              <a:rPr lang="ru-RU" b="1" dirty="0" err="1" smtClean="0">
                <a:solidFill>
                  <a:srgbClr val="7030A0"/>
                </a:solidFill>
                <a:latin typeface="Times New Roman" panose="02020603050405020304" pitchFamily="18" charset="0"/>
                <a:cs typeface="Times New Roman" panose="02020603050405020304" pitchFamily="18" charset="0"/>
              </a:rPr>
              <a:t>які</a:t>
            </a:r>
            <a:r>
              <a:rPr lang="ru-RU" b="1" dirty="0" smtClean="0">
                <a:solidFill>
                  <a:srgbClr val="7030A0"/>
                </a:solidFill>
                <a:latin typeface="Times New Roman" panose="02020603050405020304" pitchFamily="18" charset="0"/>
                <a:cs typeface="Times New Roman" panose="02020603050405020304" pitchFamily="18" charset="0"/>
              </a:rPr>
              <a:t> </a:t>
            </a:r>
            <a:r>
              <a:rPr lang="ru-RU" b="1" dirty="0" err="1" smtClean="0">
                <a:solidFill>
                  <a:srgbClr val="7030A0"/>
                </a:solidFill>
                <a:latin typeface="Times New Roman" panose="02020603050405020304" pitchFamily="18" charset="0"/>
                <a:cs typeface="Times New Roman" panose="02020603050405020304" pitchFamily="18" charset="0"/>
              </a:rPr>
              <a:t>потрапляють</a:t>
            </a:r>
            <a:r>
              <a:rPr lang="ru-RU" b="1" dirty="0" smtClean="0">
                <a:solidFill>
                  <a:srgbClr val="7030A0"/>
                </a:solidFill>
                <a:latin typeface="Times New Roman" panose="02020603050405020304" pitchFamily="18" charset="0"/>
                <a:cs typeface="Times New Roman" panose="02020603050405020304" pitchFamily="18" charset="0"/>
              </a:rPr>
              <a:t> </a:t>
            </a:r>
            <a:r>
              <a:rPr lang="ru-RU" b="1" dirty="0" err="1" smtClean="0">
                <a:solidFill>
                  <a:srgbClr val="7030A0"/>
                </a:solidFill>
                <a:latin typeface="Times New Roman" panose="02020603050405020304" pitchFamily="18" charset="0"/>
                <a:cs typeface="Times New Roman" panose="02020603050405020304" pitchFamily="18" charset="0"/>
              </a:rPr>
              <a:t>різними</a:t>
            </a:r>
            <a:r>
              <a:rPr lang="ru-RU" b="1" dirty="0" smtClean="0">
                <a:solidFill>
                  <a:srgbClr val="7030A0"/>
                </a:solidFill>
                <a:latin typeface="Times New Roman" panose="02020603050405020304" pitchFamily="18" charset="0"/>
                <a:cs typeface="Times New Roman" panose="02020603050405020304" pitchFamily="18" charset="0"/>
              </a:rPr>
              <a:t> каналами;</a:t>
            </a:r>
          </a:p>
          <a:p>
            <a:r>
              <a:rPr lang="ru-RU" b="1" dirty="0" err="1" smtClean="0">
                <a:solidFill>
                  <a:srgbClr val="7030A0"/>
                </a:solidFill>
                <a:latin typeface="Times New Roman" panose="02020603050405020304" pitchFamily="18" charset="0"/>
                <a:cs typeface="Times New Roman" panose="02020603050405020304" pitchFamily="18" charset="0"/>
              </a:rPr>
              <a:t>ретикулярна</a:t>
            </a:r>
            <a:r>
              <a:rPr lang="ru-RU" b="1" dirty="0" smtClean="0">
                <a:solidFill>
                  <a:srgbClr val="7030A0"/>
                </a:solidFill>
                <a:latin typeface="Times New Roman" panose="02020603050405020304" pitchFamily="18" charset="0"/>
                <a:cs typeface="Times New Roman" panose="02020603050405020304" pitchFamily="18" charset="0"/>
              </a:rPr>
              <a:t> </a:t>
            </a:r>
            <a:r>
              <a:rPr lang="ru-RU" b="1" dirty="0" err="1" smtClean="0">
                <a:solidFill>
                  <a:srgbClr val="7030A0"/>
                </a:solidFill>
                <a:latin typeface="Times New Roman" panose="02020603050405020304" pitchFamily="18" charset="0"/>
                <a:cs typeface="Times New Roman" panose="02020603050405020304" pitchFamily="18" charset="0"/>
              </a:rPr>
              <a:t>фармація</a:t>
            </a:r>
            <a:r>
              <a:rPr lang="ru-RU" b="1" dirty="0" smtClean="0">
                <a:solidFill>
                  <a:srgbClr val="7030A0"/>
                </a:solidFill>
                <a:latin typeface="Times New Roman" panose="02020603050405020304" pitchFamily="18" charset="0"/>
                <a:cs typeface="Times New Roman" panose="02020603050405020304" pitchFamily="18" charset="0"/>
              </a:rPr>
              <a:t> </a:t>
            </a:r>
            <a:r>
              <a:rPr lang="ru-RU" b="1" dirty="0" err="1" smtClean="0">
                <a:solidFill>
                  <a:srgbClr val="7030A0"/>
                </a:solidFill>
                <a:latin typeface="Times New Roman" panose="02020603050405020304" pitchFamily="18" charset="0"/>
                <a:cs typeface="Times New Roman" panose="02020603050405020304" pitchFamily="18" charset="0"/>
              </a:rPr>
              <a:t>об'еднує</a:t>
            </a:r>
            <a:r>
              <a:rPr lang="ru-RU" b="1" dirty="0" smtClean="0">
                <a:solidFill>
                  <a:srgbClr val="7030A0"/>
                </a:solidFill>
                <a:latin typeface="Times New Roman" panose="02020603050405020304" pitchFamily="18" charset="0"/>
                <a:cs typeface="Times New Roman" panose="02020603050405020304" pitchFamily="18" charset="0"/>
              </a:rPr>
              <a:t> </a:t>
            </a:r>
            <a:r>
              <a:rPr lang="ru-RU" b="1" dirty="0" err="1" smtClean="0">
                <a:solidFill>
                  <a:srgbClr val="7030A0"/>
                </a:solidFill>
                <a:latin typeface="Times New Roman" panose="02020603050405020304" pitchFamily="18" charset="0"/>
                <a:cs typeface="Times New Roman" panose="02020603050405020304" pitchFamily="18" charset="0"/>
              </a:rPr>
              <a:t>різноманітні</a:t>
            </a:r>
            <a:r>
              <a:rPr lang="ru-RU" b="1" dirty="0" smtClean="0">
                <a:solidFill>
                  <a:srgbClr val="7030A0"/>
                </a:solidFill>
                <a:latin typeface="Times New Roman" panose="02020603050405020304" pitchFamily="18" charset="0"/>
                <a:cs typeface="Times New Roman" panose="02020603050405020304" pitchFamily="18" charset="0"/>
              </a:rPr>
              <a:t> </a:t>
            </a:r>
            <a:r>
              <a:rPr lang="ru-RU" b="1" dirty="0" err="1" smtClean="0">
                <a:solidFill>
                  <a:srgbClr val="7030A0"/>
                </a:solidFill>
                <a:latin typeface="Times New Roman" panose="02020603050405020304" pitchFamily="18" charset="0"/>
                <a:cs typeface="Times New Roman" panose="02020603050405020304" pitchFamily="18" charset="0"/>
              </a:rPr>
              <a:t>ділянки</a:t>
            </a:r>
            <a:r>
              <a:rPr lang="ru-RU" b="1" dirty="0" smtClean="0">
                <a:solidFill>
                  <a:srgbClr val="7030A0"/>
                </a:solidFill>
                <a:latin typeface="Times New Roman" panose="02020603050405020304" pitchFamily="18" charset="0"/>
                <a:cs typeface="Times New Roman" panose="02020603050405020304" pitchFamily="18" charset="0"/>
              </a:rPr>
              <a:t> ГМ (</a:t>
            </a:r>
            <a:r>
              <a:rPr lang="ru-RU" b="1" dirty="0" err="1" smtClean="0">
                <a:solidFill>
                  <a:srgbClr val="7030A0"/>
                </a:solidFill>
                <a:latin typeface="Times New Roman" panose="02020603050405020304" pitchFamily="18" charset="0"/>
                <a:cs typeface="Times New Roman" panose="02020603050405020304" pitchFamily="18" charset="0"/>
              </a:rPr>
              <a:t>ретикулярну</a:t>
            </a:r>
            <a:r>
              <a:rPr lang="ru-RU" b="1" dirty="0" smtClean="0">
                <a:solidFill>
                  <a:srgbClr val="7030A0"/>
                </a:solidFill>
                <a:latin typeface="Times New Roman" panose="02020603050405020304" pitchFamily="18" charset="0"/>
                <a:cs typeface="Times New Roman" panose="02020603050405020304" pitchFamily="18" charset="0"/>
              </a:rPr>
              <a:t> </a:t>
            </a:r>
            <a:r>
              <a:rPr lang="ru-RU" b="1" dirty="0" err="1" smtClean="0">
                <a:solidFill>
                  <a:srgbClr val="7030A0"/>
                </a:solidFill>
                <a:latin typeface="Times New Roman" panose="02020603050405020304" pitchFamily="18" charset="0"/>
                <a:cs typeface="Times New Roman" panose="02020603050405020304" pitchFamily="18" charset="0"/>
              </a:rPr>
              <a:t>фармацію</a:t>
            </a:r>
            <a:r>
              <a:rPr lang="ru-RU" b="1" dirty="0" smtClean="0">
                <a:solidFill>
                  <a:srgbClr val="7030A0"/>
                </a:solidFill>
                <a:latin typeface="Times New Roman" panose="02020603050405020304" pitchFamily="18" charset="0"/>
                <a:cs typeface="Times New Roman" panose="02020603050405020304" pitchFamily="18" charset="0"/>
              </a:rPr>
              <a:t> </a:t>
            </a:r>
            <a:r>
              <a:rPr lang="ru-RU" b="1" dirty="0" err="1" smtClean="0">
                <a:solidFill>
                  <a:srgbClr val="7030A0"/>
                </a:solidFill>
                <a:latin typeface="Times New Roman" panose="02020603050405020304" pitchFamily="18" charset="0"/>
                <a:cs typeface="Times New Roman" panose="02020603050405020304" pitchFamily="18" charset="0"/>
              </a:rPr>
              <a:t>продовгуватого</a:t>
            </a:r>
            <a:r>
              <a:rPr lang="ru-RU" b="1" dirty="0" smtClean="0">
                <a:solidFill>
                  <a:srgbClr val="7030A0"/>
                </a:solidFill>
                <a:latin typeface="Times New Roman" panose="02020603050405020304" pitchFamily="18" charset="0"/>
                <a:cs typeface="Times New Roman" panose="02020603050405020304" pitchFamily="18" charset="0"/>
              </a:rPr>
              <a:t>  </a:t>
            </a:r>
            <a:r>
              <a:rPr lang="ru-RU" b="1" dirty="0" err="1" smtClean="0">
                <a:solidFill>
                  <a:srgbClr val="7030A0"/>
                </a:solidFill>
                <a:latin typeface="Times New Roman" panose="02020603050405020304" pitchFamily="18" charset="0"/>
                <a:cs typeface="Times New Roman" panose="02020603050405020304" pitchFamily="18" charset="0"/>
              </a:rPr>
              <a:t>мозку</a:t>
            </a:r>
            <a:r>
              <a:rPr lang="ru-RU" b="1" dirty="0" smtClean="0">
                <a:solidFill>
                  <a:srgbClr val="7030A0"/>
                </a:solidFill>
                <a:latin typeface="Times New Roman" panose="02020603050405020304" pitchFamily="18" charset="0"/>
                <a:cs typeface="Times New Roman" panose="02020603050405020304" pitchFamily="18" charset="0"/>
              </a:rPr>
              <a:t>, </a:t>
            </a:r>
            <a:r>
              <a:rPr lang="ru-RU" b="1" dirty="0" err="1" smtClean="0">
                <a:solidFill>
                  <a:srgbClr val="7030A0"/>
                </a:solidFill>
                <a:latin typeface="Times New Roman" panose="02020603050405020304" pitchFamily="18" charset="0"/>
                <a:cs typeface="Times New Roman" panose="02020603050405020304" pitchFamily="18" charset="0"/>
              </a:rPr>
              <a:t>варолієвого</a:t>
            </a:r>
            <a:r>
              <a:rPr lang="ru-RU" b="1" dirty="0" smtClean="0">
                <a:solidFill>
                  <a:srgbClr val="7030A0"/>
                </a:solidFill>
                <a:latin typeface="Times New Roman" panose="02020603050405020304" pitchFamily="18" charset="0"/>
                <a:cs typeface="Times New Roman" panose="02020603050405020304" pitchFamily="18" charset="0"/>
              </a:rPr>
              <a:t> моста та </a:t>
            </a:r>
            <a:r>
              <a:rPr lang="ru-RU" b="1" dirty="0" err="1" smtClean="0">
                <a:solidFill>
                  <a:srgbClr val="7030A0"/>
                </a:solidFill>
                <a:latin typeface="Times New Roman" panose="02020603050405020304" pitchFamily="18" charset="0"/>
                <a:cs typeface="Times New Roman" panose="02020603050405020304" pitchFamily="18" charset="0"/>
              </a:rPr>
              <a:t>середнього</a:t>
            </a:r>
            <a:r>
              <a:rPr lang="ru-RU" b="1" dirty="0" smtClean="0">
                <a:solidFill>
                  <a:srgbClr val="7030A0"/>
                </a:solidFill>
                <a:latin typeface="Times New Roman" panose="02020603050405020304" pitchFamily="18" charset="0"/>
                <a:cs typeface="Times New Roman" panose="02020603050405020304" pitchFamily="18" charset="0"/>
              </a:rPr>
              <a:t> </a:t>
            </a:r>
            <a:r>
              <a:rPr lang="ru-RU" b="1" dirty="0" err="1" smtClean="0">
                <a:solidFill>
                  <a:srgbClr val="7030A0"/>
                </a:solidFill>
                <a:latin typeface="Times New Roman" panose="02020603050405020304" pitchFamily="18" charset="0"/>
                <a:cs typeface="Times New Roman" panose="02020603050405020304" pitchFamily="18" charset="0"/>
              </a:rPr>
              <a:t>мозку</a:t>
            </a:r>
            <a:r>
              <a:rPr lang="ru-RU" b="1" dirty="0" smtClean="0">
                <a:solidFill>
                  <a:srgbClr val="7030A0"/>
                </a:solidFill>
                <a:latin typeface="Times New Roman" panose="02020603050405020304" pitchFamily="18" charset="0"/>
                <a:cs typeface="Times New Roman" panose="02020603050405020304" pitchFamily="18" charset="0"/>
              </a:rPr>
              <a:t>). </a:t>
            </a:r>
          </a:p>
          <a:p>
            <a:pPr marL="0" indent="0" algn="just">
              <a:buNone/>
            </a:pPr>
            <a:endParaRPr lang="ru-RU" b="1" dirty="0" smtClean="0">
              <a:solidFill>
                <a:srgbClr val="7030A0"/>
              </a:solidFill>
              <a:latin typeface="Times New Roman" panose="02020603050405020304" pitchFamily="18" charset="0"/>
              <a:cs typeface="Times New Roman" panose="02020603050405020304" pitchFamily="18" charset="0"/>
            </a:endParaRPr>
          </a:p>
          <a:p>
            <a:endParaRPr lang="uk-UA"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044608" y="2060848"/>
            <a:ext cx="4572000" cy="646331"/>
          </a:xfrm>
          <a:prstGeom prst="rect">
            <a:avLst/>
          </a:prstGeom>
        </p:spPr>
        <p:txBody>
          <a:bodyPr>
            <a:spAutoFit/>
          </a:bodyPr>
          <a:lstStyle/>
          <a:p>
            <a:r>
              <a:rPr lang="en-US" dirty="0" smtClean="0"/>
              <a:t>https://www.youtube.com/watch?v=wBgkGXeCyMs</a:t>
            </a:r>
            <a:endParaRPr lang="uk-UA" dirty="0"/>
          </a:p>
        </p:txBody>
      </p:sp>
      <p:pic>
        <p:nvPicPr>
          <p:cNvPr id="31746" name="Picture 2" descr="http://yerofeyich.com/wp-content/uploads/2016/09/mb4_006.jpeg"/>
          <p:cNvPicPr>
            <a:picLocks noChangeAspect="1" noChangeArrowheads="1"/>
          </p:cNvPicPr>
          <p:nvPr/>
        </p:nvPicPr>
        <p:blipFill>
          <a:blip r:embed="rId2" cstate="print"/>
          <a:srcRect/>
          <a:stretch>
            <a:fillRect/>
          </a:stretch>
        </p:blipFill>
        <p:spPr bwMode="auto">
          <a:xfrm>
            <a:off x="323528" y="683218"/>
            <a:ext cx="8470800" cy="5184576"/>
          </a:xfrm>
          <a:prstGeom prst="rect">
            <a:avLst/>
          </a:prstGeom>
          <a:noFill/>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solidFill>
                  <a:srgbClr val="7030A0"/>
                </a:solidFill>
                <a:latin typeface="Times New Roman" pitchFamily="18" charset="0"/>
                <a:cs typeface="Times New Roman" pitchFamily="18" charset="0"/>
              </a:rPr>
              <a:t>ЛІМБІЧНА  СИСТЕМА </a:t>
            </a:r>
            <a:br>
              <a:rPr lang="ru-RU" sz="3200" b="1" dirty="0" smtClean="0">
                <a:solidFill>
                  <a:srgbClr val="7030A0"/>
                </a:solidFill>
                <a:latin typeface="Times New Roman" pitchFamily="18" charset="0"/>
                <a:cs typeface="Times New Roman" pitchFamily="18" charset="0"/>
              </a:rPr>
            </a:br>
            <a:r>
              <a:rPr lang="ru-RU" sz="3200" b="1" dirty="0" smtClean="0">
                <a:solidFill>
                  <a:srgbClr val="7030A0"/>
                </a:solidFill>
                <a:latin typeface="Times New Roman" pitchFamily="18" charset="0"/>
                <a:cs typeface="Times New Roman" pitchFamily="18" charset="0"/>
              </a:rPr>
              <a:t>                            ГОЛОВНОГО МОЗКУ </a:t>
            </a:r>
            <a:endParaRPr lang="uk-UA" sz="3200" b="1" dirty="0">
              <a:solidFill>
                <a:srgbClr val="7030A0"/>
              </a:solidFill>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92500" lnSpcReduction="20000"/>
          </a:bodyPr>
          <a:lstStyle/>
          <a:p>
            <a:pPr marL="0" indent="0">
              <a:buNone/>
            </a:pPr>
            <a:r>
              <a:rPr lang="ru-RU" sz="3000" b="1" dirty="0" err="1" smtClean="0">
                <a:solidFill>
                  <a:srgbClr val="7030A0"/>
                </a:solidFill>
              </a:rPr>
              <a:t>Обєднує</a:t>
            </a:r>
            <a:r>
              <a:rPr lang="ru-RU" sz="3000" b="1" dirty="0" smtClean="0">
                <a:solidFill>
                  <a:srgbClr val="7030A0"/>
                </a:solidFill>
              </a:rPr>
              <a:t> </a:t>
            </a:r>
            <a:r>
              <a:rPr lang="ru-RU" sz="3000" b="1" dirty="0" err="1" smtClean="0">
                <a:solidFill>
                  <a:srgbClr val="7030A0"/>
                </a:solidFill>
              </a:rPr>
              <a:t>такі</a:t>
            </a:r>
            <a:r>
              <a:rPr lang="ru-RU" sz="3000" b="1" dirty="0" smtClean="0">
                <a:solidFill>
                  <a:srgbClr val="7030A0"/>
                </a:solidFill>
              </a:rPr>
              <a:t> </a:t>
            </a:r>
            <a:r>
              <a:rPr lang="ru-RU" sz="3000" b="1" dirty="0" err="1" smtClean="0">
                <a:solidFill>
                  <a:srgbClr val="7030A0"/>
                </a:solidFill>
              </a:rPr>
              <a:t>відділи</a:t>
            </a:r>
            <a:r>
              <a:rPr lang="ru-RU" sz="3000" b="1" dirty="0" smtClean="0">
                <a:solidFill>
                  <a:srgbClr val="7030A0"/>
                </a:solidFill>
              </a:rPr>
              <a:t> </a:t>
            </a:r>
            <a:r>
              <a:rPr lang="ru-RU" sz="3000" b="1" dirty="0" err="1" smtClean="0">
                <a:solidFill>
                  <a:srgbClr val="7030A0"/>
                </a:solidFill>
              </a:rPr>
              <a:t>старої</a:t>
            </a:r>
            <a:r>
              <a:rPr lang="ru-RU" sz="3000" b="1" dirty="0" smtClean="0">
                <a:solidFill>
                  <a:srgbClr val="7030A0"/>
                </a:solidFill>
              </a:rPr>
              <a:t> кори, як </a:t>
            </a:r>
            <a:r>
              <a:rPr lang="ru-RU" sz="3000" b="1" dirty="0" err="1" smtClean="0">
                <a:solidFill>
                  <a:srgbClr val="7030A0"/>
                </a:solidFill>
              </a:rPr>
              <a:t>гіпокамп</a:t>
            </a:r>
            <a:r>
              <a:rPr lang="ru-RU" sz="3000" b="1" dirty="0" smtClean="0">
                <a:solidFill>
                  <a:srgbClr val="7030A0"/>
                </a:solidFill>
              </a:rPr>
              <a:t>, </a:t>
            </a:r>
            <a:r>
              <a:rPr lang="ru-RU" sz="3000" b="1" dirty="0" err="1" smtClean="0">
                <a:solidFill>
                  <a:srgbClr val="7030A0"/>
                </a:solidFill>
              </a:rPr>
              <a:t>лімбічну</a:t>
            </a:r>
            <a:r>
              <a:rPr lang="ru-RU" sz="3000" b="1" dirty="0" smtClean="0">
                <a:solidFill>
                  <a:srgbClr val="7030A0"/>
                </a:solidFill>
              </a:rPr>
              <a:t> і </a:t>
            </a:r>
            <a:r>
              <a:rPr lang="ru-RU" sz="3000" b="1" dirty="0" err="1" smtClean="0">
                <a:solidFill>
                  <a:srgbClr val="7030A0"/>
                </a:solidFill>
              </a:rPr>
              <a:t>поясну</a:t>
            </a:r>
            <a:r>
              <a:rPr lang="ru-RU" sz="3000" b="1" dirty="0" smtClean="0">
                <a:solidFill>
                  <a:srgbClr val="7030A0"/>
                </a:solidFill>
              </a:rPr>
              <a:t> </a:t>
            </a:r>
            <a:r>
              <a:rPr lang="ru-RU" sz="3000" b="1" dirty="0" err="1" smtClean="0">
                <a:solidFill>
                  <a:srgbClr val="7030A0"/>
                </a:solidFill>
              </a:rPr>
              <a:t>звивини</a:t>
            </a:r>
            <a:r>
              <a:rPr lang="ru-RU" sz="3000" b="1" dirty="0" smtClean="0">
                <a:solidFill>
                  <a:srgbClr val="7030A0"/>
                </a:solidFill>
              </a:rPr>
              <a:t> </a:t>
            </a:r>
          </a:p>
          <a:p>
            <a:pPr marL="0" indent="0">
              <a:buNone/>
            </a:pPr>
            <a:endParaRPr lang="ru-RU" sz="3000" b="1" dirty="0" smtClean="0">
              <a:solidFill>
                <a:srgbClr val="7030A0"/>
              </a:solidFill>
            </a:endParaRPr>
          </a:p>
          <a:p>
            <a:pPr marL="0" indent="0">
              <a:buNone/>
            </a:pPr>
            <a:r>
              <a:rPr lang="ru-RU" sz="3000" b="1" dirty="0" err="1" smtClean="0">
                <a:solidFill>
                  <a:srgbClr val="7030A0"/>
                </a:solidFill>
              </a:rPr>
              <a:t>Відділи</a:t>
            </a:r>
            <a:r>
              <a:rPr lang="ru-RU" sz="3000" b="1" dirty="0" smtClean="0">
                <a:solidFill>
                  <a:srgbClr val="7030A0"/>
                </a:solidFill>
              </a:rPr>
              <a:t> </a:t>
            </a:r>
            <a:r>
              <a:rPr lang="ru-RU" sz="3000" b="1" dirty="0" err="1" smtClean="0">
                <a:solidFill>
                  <a:srgbClr val="7030A0"/>
                </a:solidFill>
              </a:rPr>
              <a:t>нової</a:t>
            </a:r>
            <a:r>
              <a:rPr lang="ru-RU" sz="3000" b="1" dirty="0" smtClean="0">
                <a:solidFill>
                  <a:srgbClr val="7030A0"/>
                </a:solidFill>
              </a:rPr>
              <a:t> кори: </a:t>
            </a:r>
            <a:r>
              <a:rPr lang="ru-RU" sz="3000" b="1" dirty="0" err="1" smtClean="0">
                <a:solidFill>
                  <a:srgbClr val="7030A0"/>
                </a:solidFill>
              </a:rPr>
              <a:t>лобні</a:t>
            </a:r>
            <a:r>
              <a:rPr lang="ru-RU" sz="3000" b="1" dirty="0" smtClean="0">
                <a:solidFill>
                  <a:srgbClr val="7030A0"/>
                </a:solidFill>
              </a:rPr>
              <a:t>, </a:t>
            </a:r>
            <a:r>
              <a:rPr lang="ru-RU" sz="3000" b="1" dirty="0" err="1" smtClean="0">
                <a:solidFill>
                  <a:srgbClr val="7030A0"/>
                </a:solidFill>
              </a:rPr>
              <a:t>скроневі</a:t>
            </a:r>
            <a:r>
              <a:rPr lang="ru-RU" sz="3000" b="1" dirty="0" smtClean="0">
                <a:solidFill>
                  <a:srgbClr val="7030A0"/>
                </a:solidFill>
              </a:rPr>
              <a:t> </a:t>
            </a:r>
            <a:r>
              <a:rPr lang="ru-RU" sz="3000" b="1" dirty="0" err="1" smtClean="0">
                <a:solidFill>
                  <a:srgbClr val="7030A0"/>
                </a:solidFill>
              </a:rPr>
              <a:t>відділи</a:t>
            </a:r>
            <a:r>
              <a:rPr lang="ru-RU" sz="3000" b="1" dirty="0" smtClean="0">
                <a:solidFill>
                  <a:srgbClr val="7030A0"/>
                </a:solidFill>
              </a:rPr>
              <a:t> та лобно-</a:t>
            </a:r>
            <a:r>
              <a:rPr lang="ru-RU" sz="3000" b="1" dirty="0" err="1" smtClean="0">
                <a:solidFill>
                  <a:srgbClr val="7030A0"/>
                </a:solidFill>
              </a:rPr>
              <a:t>скроневу</a:t>
            </a:r>
            <a:r>
              <a:rPr lang="ru-RU" sz="3000" b="1" dirty="0" smtClean="0">
                <a:solidFill>
                  <a:srgbClr val="7030A0"/>
                </a:solidFill>
              </a:rPr>
              <a:t> </a:t>
            </a:r>
            <a:r>
              <a:rPr lang="ru-RU" sz="3000" b="1" dirty="0" err="1" smtClean="0">
                <a:solidFill>
                  <a:srgbClr val="7030A0"/>
                </a:solidFill>
              </a:rPr>
              <a:t>проміжну</a:t>
            </a:r>
            <a:r>
              <a:rPr lang="ru-RU" sz="3000" b="1" dirty="0" smtClean="0">
                <a:solidFill>
                  <a:srgbClr val="7030A0"/>
                </a:solidFill>
              </a:rPr>
              <a:t> зону</a:t>
            </a:r>
            <a:endParaRPr lang="ru-RU" sz="3000" b="1" dirty="0">
              <a:solidFill>
                <a:srgbClr val="7030A0"/>
              </a:solidFill>
            </a:endParaRPr>
          </a:p>
          <a:p>
            <a:pPr marL="0" indent="0">
              <a:buNone/>
            </a:pPr>
            <a:endParaRPr lang="ru-RU" sz="3000" b="1" dirty="0" smtClean="0">
              <a:solidFill>
                <a:srgbClr val="7030A0"/>
              </a:solidFill>
            </a:endParaRPr>
          </a:p>
          <a:p>
            <a:pPr marL="0" indent="0">
              <a:buNone/>
            </a:pPr>
            <a:r>
              <a:rPr lang="ru-RU" sz="3000" b="1" dirty="0" err="1" smtClean="0">
                <a:solidFill>
                  <a:srgbClr val="7030A0"/>
                </a:solidFill>
              </a:rPr>
              <a:t>Підкоркові</a:t>
            </a:r>
            <a:r>
              <a:rPr lang="ru-RU" sz="3000" b="1" dirty="0" smtClean="0">
                <a:solidFill>
                  <a:srgbClr val="7030A0"/>
                </a:solidFill>
              </a:rPr>
              <a:t> </a:t>
            </a:r>
            <a:r>
              <a:rPr lang="ru-RU" sz="3000" b="1" dirty="0" err="1" smtClean="0">
                <a:solidFill>
                  <a:srgbClr val="7030A0"/>
                </a:solidFill>
              </a:rPr>
              <a:t>структури</a:t>
            </a:r>
            <a:r>
              <a:rPr lang="ru-RU" sz="3000" b="1" dirty="0" smtClean="0">
                <a:solidFill>
                  <a:srgbClr val="7030A0"/>
                </a:solidFill>
              </a:rPr>
              <a:t>: </a:t>
            </a:r>
            <a:r>
              <a:rPr lang="ru-RU" sz="3000" b="1" dirty="0" err="1" smtClean="0">
                <a:solidFill>
                  <a:srgbClr val="7030A0"/>
                </a:solidFill>
              </a:rPr>
              <a:t>хвостате</a:t>
            </a:r>
            <a:r>
              <a:rPr lang="ru-RU" sz="3000" b="1" dirty="0" smtClean="0">
                <a:solidFill>
                  <a:srgbClr val="7030A0"/>
                </a:solidFill>
              </a:rPr>
              <a:t> ядро, </a:t>
            </a:r>
            <a:r>
              <a:rPr lang="ru-RU" sz="3000" b="1" dirty="0" err="1" smtClean="0">
                <a:solidFill>
                  <a:srgbClr val="7030A0"/>
                </a:solidFill>
              </a:rPr>
              <a:t>бліда</a:t>
            </a:r>
            <a:r>
              <a:rPr lang="ru-RU" sz="3000" b="1" dirty="0" smtClean="0">
                <a:solidFill>
                  <a:srgbClr val="7030A0"/>
                </a:solidFill>
              </a:rPr>
              <a:t> куля, </a:t>
            </a:r>
            <a:r>
              <a:rPr lang="ru-RU" sz="3000" b="1" dirty="0" err="1" smtClean="0">
                <a:solidFill>
                  <a:srgbClr val="7030A0"/>
                </a:solidFill>
              </a:rPr>
              <a:t>шкаралупа</a:t>
            </a:r>
            <a:r>
              <a:rPr lang="ru-RU" sz="3000" b="1" dirty="0" smtClean="0">
                <a:solidFill>
                  <a:srgbClr val="7030A0"/>
                </a:solidFill>
              </a:rPr>
              <a:t>, </a:t>
            </a:r>
            <a:r>
              <a:rPr lang="ru-RU" sz="3000" b="1" dirty="0" err="1" smtClean="0">
                <a:solidFill>
                  <a:srgbClr val="7030A0"/>
                </a:solidFill>
              </a:rPr>
              <a:t>перетинка</a:t>
            </a:r>
            <a:r>
              <a:rPr lang="ru-RU" sz="3000" b="1" dirty="0" smtClean="0">
                <a:solidFill>
                  <a:srgbClr val="7030A0"/>
                </a:solidFill>
              </a:rPr>
              <a:t>, </a:t>
            </a:r>
            <a:r>
              <a:rPr lang="ru-RU" sz="3000" b="1" dirty="0" err="1" smtClean="0">
                <a:solidFill>
                  <a:srgbClr val="7030A0"/>
                </a:solidFill>
              </a:rPr>
              <a:t>мигдалевидне</a:t>
            </a:r>
            <a:r>
              <a:rPr lang="ru-RU" sz="3000" b="1" dirty="0" smtClean="0">
                <a:solidFill>
                  <a:srgbClr val="7030A0"/>
                </a:solidFill>
              </a:rPr>
              <a:t> </a:t>
            </a:r>
            <a:r>
              <a:rPr lang="ru-RU" sz="3000" b="1" dirty="0" err="1" smtClean="0">
                <a:solidFill>
                  <a:srgbClr val="7030A0"/>
                </a:solidFill>
              </a:rPr>
              <a:t>тіло</a:t>
            </a:r>
            <a:r>
              <a:rPr lang="ru-RU" sz="3000" b="1" dirty="0" smtClean="0">
                <a:solidFill>
                  <a:srgbClr val="7030A0"/>
                </a:solidFill>
              </a:rPr>
              <a:t>, </a:t>
            </a:r>
            <a:r>
              <a:rPr lang="ru-RU" sz="3000" b="1" dirty="0" err="1" smtClean="0">
                <a:solidFill>
                  <a:srgbClr val="7030A0"/>
                </a:solidFill>
              </a:rPr>
              <a:t>гіпоталамус</a:t>
            </a:r>
            <a:r>
              <a:rPr lang="ru-RU" sz="3000" b="1" dirty="0" smtClean="0">
                <a:solidFill>
                  <a:srgbClr val="7030A0"/>
                </a:solidFill>
              </a:rPr>
              <a:t>, </a:t>
            </a:r>
            <a:r>
              <a:rPr lang="ru-RU" sz="3000" b="1" dirty="0" err="1" smtClean="0">
                <a:solidFill>
                  <a:srgbClr val="7030A0"/>
                </a:solidFill>
              </a:rPr>
              <a:t>неспецифічні</a:t>
            </a:r>
            <a:r>
              <a:rPr lang="ru-RU" sz="3000" b="1" dirty="0" smtClean="0">
                <a:solidFill>
                  <a:srgbClr val="7030A0"/>
                </a:solidFill>
              </a:rPr>
              <a:t> ядра таламуса, </a:t>
            </a:r>
            <a:r>
              <a:rPr lang="ru-RU" sz="3000" b="1" dirty="0" err="1" smtClean="0">
                <a:solidFill>
                  <a:srgbClr val="7030A0"/>
                </a:solidFill>
              </a:rPr>
              <a:t>ретикулярну</a:t>
            </a:r>
            <a:r>
              <a:rPr lang="ru-RU" sz="3000" b="1" dirty="0" smtClean="0">
                <a:solidFill>
                  <a:srgbClr val="7030A0"/>
                </a:solidFill>
              </a:rPr>
              <a:t> </a:t>
            </a:r>
            <a:r>
              <a:rPr lang="ru-RU" sz="3000" b="1" dirty="0" err="1" smtClean="0">
                <a:solidFill>
                  <a:srgbClr val="7030A0"/>
                </a:solidFill>
              </a:rPr>
              <a:t>формацію</a:t>
            </a:r>
            <a:r>
              <a:rPr lang="ru-RU" sz="3000" b="1" dirty="0" smtClean="0">
                <a:solidFill>
                  <a:srgbClr val="7030A0"/>
                </a:solidFill>
              </a:rPr>
              <a:t> </a:t>
            </a:r>
            <a:r>
              <a:rPr lang="ru-RU" sz="3000" b="1" dirty="0" err="1" smtClean="0">
                <a:solidFill>
                  <a:srgbClr val="7030A0"/>
                </a:solidFill>
              </a:rPr>
              <a:t>середнього</a:t>
            </a:r>
            <a:r>
              <a:rPr lang="ru-RU" sz="3000" b="1" dirty="0" smtClean="0">
                <a:solidFill>
                  <a:srgbClr val="7030A0"/>
                </a:solidFill>
              </a:rPr>
              <a:t> </a:t>
            </a:r>
            <a:r>
              <a:rPr lang="ru-RU" sz="3000" b="1" dirty="0" err="1" smtClean="0">
                <a:solidFill>
                  <a:srgbClr val="7030A0"/>
                </a:solidFill>
              </a:rPr>
              <a:t>мозку</a:t>
            </a:r>
            <a:endParaRPr lang="ru-RU" sz="3000" b="1" dirty="0" smtClean="0">
              <a:solidFill>
                <a:srgbClr val="7030A0"/>
              </a:solidFill>
            </a:endParaRPr>
          </a:p>
          <a:p>
            <a:pPr marL="0" indent="0">
              <a:buNone/>
            </a:pPr>
            <a:endParaRPr lang="ru-RU" sz="2800" b="1" dirty="0" smtClean="0">
              <a:solidFill>
                <a:srgbClr val="7030A0"/>
              </a:solidFill>
            </a:endParaRPr>
          </a:p>
          <a:p>
            <a:endParaRPr lang="uk-UA" sz="2800" b="1" dirty="0">
              <a:solidFill>
                <a:srgbClr val="7030A0"/>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0"/>
            <a:ext cx="8229600" cy="1143000"/>
          </a:xfrm>
        </p:spPr>
        <p:txBody>
          <a:bodyPr/>
          <a:lstStyle/>
          <a:p>
            <a:pPr algn="ctr"/>
            <a:r>
              <a:rPr lang="ru-RU" b="1" dirty="0" smtClean="0">
                <a:solidFill>
                  <a:srgbClr val="7030A0"/>
                </a:solidFill>
              </a:rPr>
              <a:t>ТАЛАМУС</a:t>
            </a:r>
            <a:endParaRPr lang="uk-UA" b="1" dirty="0">
              <a:solidFill>
                <a:srgbClr val="7030A0"/>
              </a:solidFill>
            </a:endParaRPr>
          </a:p>
        </p:txBody>
      </p:sp>
      <p:pic>
        <p:nvPicPr>
          <p:cNvPr id="91138" name="Picture 2" descr="D:\ТАТЬЯНА1\Мои семинары\Нейропсихология\Нейро. Юужноукр\hqdefault.jpg"/>
          <p:cNvPicPr>
            <a:picLocks noGrp="1" noChangeAspect="1" noChangeArrowheads="1"/>
          </p:cNvPicPr>
          <p:nvPr>
            <p:ph idx="1"/>
          </p:nvPr>
        </p:nvPicPr>
        <p:blipFill>
          <a:blip r:embed="rId2" cstate="print"/>
          <a:srcRect l="7476" r="7476"/>
          <a:stretch>
            <a:fillRect/>
          </a:stretch>
        </p:blipFill>
        <p:spPr bwMode="auto">
          <a:xfrm>
            <a:off x="0" y="4149080"/>
            <a:ext cx="2771800" cy="2708920"/>
          </a:xfrm>
          <a:prstGeom prst="rect">
            <a:avLst/>
          </a:prstGeom>
          <a:noFill/>
        </p:spPr>
      </p:pic>
      <p:sp>
        <p:nvSpPr>
          <p:cNvPr id="5" name="Прямоугольник 4"/>
          <p:cNvSpPr/>
          <p:nvPr/>
        </p:nvSpPr>
        <p:spPr>
          <a:xfrm>
            <a:off x="214282" y="980728"/>
            <a:ext cx="8929718" cy="646331"/>
          </a:xfrm>
          <a:prstGeom prst="rect">
            <a:avLst/>
          </a:prstGeom>
        </p:spPr>
        <p:txBody>
          <a:bodyPr wrap="square">
            <a:spAutoFit/>
          </a:bodyPr>
          <a:lstStyle/>
          <a:p>
            <a:r>
              <a:rPr lang="ru-RU" b="1" dirty="0" smtClean="0">
                <a:solidFill>
                  <a:srgbClr val="7030A0"/>
                </a:solidFill>
              </a:rPr>
              <a:t>ПАРНИЙ ОРГАН, ЯКИЙ СКЛАДАЄТЬСЯ З ДВУХ ГРУП ЯДЕР НЕРВОВИХ КЛІТИН (СІРОЇ РЕЧОВИНИ)</a:t>
            </a:r>
            <a:endParaRPr lang="uk-UA" b="1" dirty="0">
              <a:solidFill>
                <a:srgbClr val="7030A0"/>
              </a:solidFill>
            </a:endParaRPr>
          </a:p>
        </p:txBody>
      </p:sp>
      <p:sp>
        <p:nvSpPr>
          <p:cNvPr id="6" name="Прямоугольник 5"/>
          <p:cNvSpPr/>
          <p:nvPr/>
        </p:nvSpPr>
        <p:spPr>
          <a:xfrm>
            <a:off x="2987824" y="1340768"/>
            <a:ext cx="4968552" cy="461665"/>
          </a:xfrm>
          <a:prstGeom prst="rect">
            <a:avLst/>
          </a:prstGeom>
        </p:spPr>
        <p:txBody>
          <a:bodyPr wrap="square">
            <a:spAutoFit/>
          </a:bodyPr>
          <a:lstStyle/>
          <a:p>
            <a:r>
              <a:rPr lang="ru-RU" sz="2400" b="1" dirty="0" err="1" smtClean="0"/>
              <a:t>Функції</a:t>
            </a:r>
            <a:r>
              <a:rPr lang="ru-RU" sz="2400" b="1" dirty="0" smtClean="0"/>
              <a:t> таламуса</a:t>
            </a:r>
            <a:endParaRPr lang="ru-RU" sz="2400" b="1" dirty="0"/>
          </a:p>
        </p:txBody>
      </p:sp>
      <p:sp>
        <p:nvSpPr>
          <p:cNvPr id="7" name="Прямоугольник 6"/>
          <p:cNvSpPr/>
          <p:nvPr/>
        </p:nvSpPr>
        <p:spPr>
          <a:xfrm>
            <a:off x="10692680" y="1340768"/>
            <a:ext cx="4572000" cy="1477328"/>
          </a:xfrm>
          <a:prstGeom prst="rect">
            <a:avLst/>
          </a:prstGeom>
        </p:spPr>
        <p:txBody>
          <a:bodyPr>
            <a:spAutoFit/>
          </a:bodyPr>
          <a:lstStyle/>
          <a:p>
            <a:r>
              <a:rPr lang="ru-RU" dirty="0" smtClean="0"/>
              <a:t>Он направляет импульсы всех видов чувствительности (кроме обоняния) со всего организма к коре больших полушарий, подкорковым узлам, стволу мозга</a:t>
            </a:r>
            <a:endParaRPr lang="uk-UA" dirty="0"/>
          </a:p>
        </p:txBody>
      </p:sp>
      <p:sp>
        <p:nvSpPr>
          <p:cNvPr id="8" name="Прямоугольник 7"/>
          <p:cNvSpPr/>
          <p:nvPr/>
        </p:nvSpPr>
        <p:spPr>
          <a:xfrm>
            <a:off x="251520" y="1779687"/>
            <a:ext cx="8892480" cy="1938992"/>
          </a:xfrm>
          <a:prstGeom prst="rect">
            <a:avLst/>
          </a:prstGeom>
        </p:spPr>
        <p:txBody>
          <a:bodyPr wrap="square">
            <a:spAutoFit/>
          </a:bodyPr>
          <a:lstStyle/>
          <a:p>
            <a:pPr>
              <a:buFont typeface="Arial" pitchFamily="34" charset="0"/>
              <a:buChar char="•"/>
            </a:pPr>
            <a:r>
              <a:rPr lang="ru-RU" sz="2000" dirty="0" smtClean="0"/>
              <a:t> </a:t>
            </a:r>
            <a:r>
              <a:rPr lang="ru-RU" sz="2000" b="1" dirty="0" err="1" smtClean="0">
                <a:solidFill>
                  <a:srgbClr val="7030A0"/>
                </a:solidFill>
                <a:latin typeface="Times New Roman" panose="02020603050405020304" pitchFamily="18" charset="0"/>
                <a:cs typeface="Times New Roman" panose="02020603050405020304" pitchFamily="18" charset="0"/>
              </a:rPr>
              <a:t>Фільтрує</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переробляє</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інтегрує</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і</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направляє</a:t>
            </a:r>
            <a:r>
              <a:rPr lang="ru-RU" sz="2000" b="1" dirty="0" smtClean="0">
                <a:solidFill>
                  <a:srgbClr val="7030A0"/>
                </a:solidFill>
                <a:latin typeface="Times New Roman" panose="02020603050405020304" pitchFamily="18" charset="0"/>
                <a:cs typeface="Times New Roman" panose="02020603050405020304" pitchFamily="18" charset="0"/>
              </a:rPr>
              <a:t> у </a:t>
            </a:r>
            <a:r>
              <a:rPr lang="ru-RU" sz="2000" b="1" dirty="0" err="1" smtClean="0">
                <a:solidFill>
                  <a:srgbClr val="7030A0"/>
                </a:solidFill>
                <a:latin typeface="Times New Roman" panose="02020603050405020304" pitchFamily="18" charset="0"/>
                <a:cs typeface="Times New Roman" panose="02020603050405020304" pitchFamily="18" charset="0"/>
              </a:rPr>
              <a:t>мозок</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інформацію</a:t>
            </a:r>
            <a:r>
              <a:rPr lang="ru-RU" sz="2000" b="1" dirty="0" smtClean="0">
                <a:solidFill>
                  <a:srgbClr val="7030A0"/>
                </a:solidFill>
                <a:latin typeface="Times New Roman" panose="02020603050405020304" pitchFamily="18" charset="0"/>
                <a:cs typeface="Times New Roman" panose="02020603050405020304" pitchFamily="18" charset="0"/>
              </a:rPr>
              <a:t>, яка </a:t>
            </a:r>
            <a:r>
              <a:rPr lang="ru-RU" sz="2000" b="1" dirty="0" err="1" smtClean="0">
                <a:solidFill>
                  <a:srgbClr val="7030A0"/>
                </a:solidFill>
                <a:latin typeface="Times New Roman" panose="02020603050405020304" pitchFamily="18" charset="0"/>
                <a:cs typeface="Times New Roman" panose="02020603050405020304" pitchFamily="18" charset="0"/>
              </a:rPr>
              <a:t>надходить</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від</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тактильних</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болевих</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температурних</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вібраційних</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м’язово-суглобних</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зорових</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слухових</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і</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смакових</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шляхів</a:t>
            </a:r>
            <a:r>
              <a:rPr lang="ru-RU" sz="2000" b="1" dirty="0" smtClean="0">
                <a:solidFill>
                  <a:srgbClr val="7030A0"/>
                </a:solidFill>
                <a:latin typeface="Times New Roman" panose="02020603050405020304" pitchFamily="18" charset="0"/>
                <a:cs typeface="Times New Roman" panose="02020603050405020304" pitchFamily="18" charset="0"/>
              </a:rPr>
              <a:t> та </a:t>
            </a:r>
            <a:r>
              <a:rPr lang="ru-RU" sz="2000" b="1" dirty="0" err="1" smtClean="0">
                <a:solidFill>
                  <a:srgbClr val="7030A0"/>
                </a:solidFill>
                <a:latin typeface="Times New Roman" panose="02020603050405020304" pitchFamily="18" charset="0"/>
                <a:cs typeface="Times New Roman" panose="02020603050405020304" pitchFamily="18" charset="0"/>
              </a:rPr>
              <a:t>рецепторів</a:t>
            </a:r>
            <a:r>
              <a:rPr lang="ru-RU" sz="2000" b="1" dirty="0" smtClean="0">
                <a:solidFill>
                  <a:srgbClr val="7030A0"/>
                </a:solidFill>
                <a:latin typeface="Times New Roman" panose="02020603050405020304" pitchFamily="18" charset="0"/>
                <a:cs typeface="Times New Roman" panose="02020603050405020304" pitchFamily="18" charset="0"/>
              </a:rPr>
              <a:t>.  </a:t>
            </a:r>
          </a:p>
          <a:p>
            <a:pPr>
              <a:buFont typeface="Arial" pitchFamily="34" charset="0"/>
              <a:buChar char="•"/>
            </a:pP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Забезпечує</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існування</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всіх</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необхідних</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рефлексів</a:t>
            </a:r>
            <a:r>
              <a:rPr lang="ru-RU" sz="2000" b="1" dirty="0" smtClean="0">
                <a:solidFill>
                  <a:srgbClr val="7030A0"/>
                </a:solidFill>
                <a:latin typeface="Times New Roman" panose="02020603050405020304" pitchFamily="18" charset="0"/>
                <a:cs typeface="Times New Roman" panose="02020603050405020304" pitchFamily="18" charset="0"/>
              </a:rPr>
              <a:t>, шляхом </a:t>
            </a:r>
            <a:r>
              <a:rPr lang="ru-RU" sz="2000" b="1" dirty="0" err="1" smtClean="0">
                <a:solidFill>
                  <a:srgbClr val="7030A0"/>
                </a:solidFill>
                <a:latin typeface="Times New Roman" panose="02020603050405020304" pitchFamily="18" charset="0"/>
                <a:cs typeface="Times New Roman" panose="02020603050405020304" pitchFamily="18" charset="0"/>
              </a:rPr>
              <a:t>виконання</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первинного</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аналізу</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і</a:t>
            </a:r>
            <a:r>
              <a:rPr lang="ru-RU" sz="2000" b="1" dirty="0" smtClean="0">
                <a:solidFill>
                  <a:srgbClr val="7030A0"/>
                </a:solidFill>
                <a:latin typeface="Times New Roman" panose="02020603050405020304" pitchFamily="18" charset="0"/>
                <a:cs typeface="Times New Roman" panose="02020603050405020304" pitchFamily="18" charset="0"/>
              </a:rPr>
              <a:t> синтезу </a:t>
            </a:r>
            <a:r>
              <a:rPr lang="ru-RU" sz="2000" b="1" dirty="0" err="1" smtClean="0">
                <a:solidFill>
                  <a:srgbClr val="7030A0"/>
                </a:solidFill>
                <a:latin typeface="Times New Roman" panose="02020603050405020304" pitchFamily="18" charset="0"/>
                <a:cs typeface="Times New Roman" panose="02020603050405020304" pitchFamily="18" charset="0"/>
              </a:rPr>
              <a:t>всіх</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збуджень</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які</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надходять</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від</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рецепторів</a:t>
            </a:r>
            <a:r>
              <a:rPr lang="ru-RU" sz="2000" b="1" dirty="0" smtClean="0">
                <a:solidFill>
                  <a:srgbClr val="7030A0"/>
                </a:solidFill>
                <a:latin typeface="Times New Roman" panose="02020603050405020304" pitchFamily="18" charset="0"/>
                <a:cs typeface="Times New Roman" panose="02020603050405020304" pitchFamily="18" charset="0"/>
              </a:rPr>
              <a:t> до кори ГМ</a:t>
            </a:r>
          </a:p>
        </p:txBody>
      </p:sp>
      <p:sp>
        <p:nvSpPr>
          <p:cNvPr id="9" name="Прямоугольник 8"/>
          <p:cNvSpPr/>
          <p:nvPr/>
        </p:nvSpPr>
        <p:spPr>
          <a:xfrm>
            <a:off x="3995936" y="3414642"/>
            <a:ext cx="4608512" cy="2523768"/>
          </a:xfrm>
          <a:prstGeom prst="rect">
            <a:avLst/>
          </a:prstGeom>
        </p:spPr>
        <p:txBody>
          <a:bodyPr wrap="square">
            <a:spAutoFit/>
          </a:bodyPr>
          <a:lstStyle/>
          <a:p>
            <a:r>
              <a:rPr lang="ru-RU" sz="2000" b="1" dirty="0" err="1" smtClean="0">
                <a:solidFill>
                  <a:srgbClr val="7030A0"/>
                </a:solidFill>
                <a:latin typeface="Times New Roman" panose="02020603050405020304" pitchFamily="18" charset="0"/>
                <a:cs typeface="Times New Roman" panose="02020603050405020304" pitchFamily="18" charset="0"/>
              </a:rPr>
              <a:t>Забезпечує</a:t>
            </a:r>
            <a:r>
              <a:rPr lang="ru-RU" sz="2000" b="1" dirty="0" smtClean="0">
                <a:solidFill>
                  <a:srgbClr val="7030A0"/>
                </a:solidFill>
                <a:latin typeface="Times New Roman" panose="02020603050405020304" pitchFamily="18" charset="0"/>
                <a:cs typeface="Times New Roman" panose="02020603050405020304" pitchFamily="18" charset="0"/>
              </a:rPr>
              <a:t> контроль </a:t>
            </a:r>
            <a:r>
              <a:rPr lang="ru-RU" sz="2000" b="1" dirty="0" err="1" smtClean="0">
                <a:solidFill>
                  <a:srgbClr val="7030A0"/>
                </a:solidFill>
                <a:latin typeface="Times New Roman" panose="02020603050405020304" pitchFamily="18" charset="0"/>
                <a:cs typeface="Times New Roman" panose="02020603050405020304" pitchFamily="18" charset="0"/>
              </a:rPr>
              <a:t>свідомості</a:t>
            </a:r>
            <a:r>
              <a:rPr lang="ru-RU" sz="2000" b="1" dirty="0" smtClean="0">
                <a:solidFill>
                  <a:srgbClr val="7030A0"/>
                </a:solidFill>
                <a:latin typeface="Times New Roman" panose="02020603050405020304" pitchFamily="18" charset="0"/>
                <a:cs typeface="Times New Roman" panose="02020603050405020304" pitchFamily="18" charset="0"/>
              </a:rPr>
              <a:t> над </a:t>
            </a:r>
            <a:r>
              <a:rPr lang="ru-RU" sz="2000" b="1" dirty="0" err="1" smtClean="0">
                <a:solidFill>
                  <a:srgbClr val="7030A0"/>
                </a:solidFill>
                <a:latin typeface="Times New Roman" panose="02020603050405020304" pitchFamily="18" charset="0"/>
                <a:cs typeface="Times New Roman" panose="02020603050405020304" pitchFamily="18" charset="0"/>
              </a:rPr>
              <a:t>автоматичними</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рухами</a:t>
            </a:r>
            <a:r>
              <a:rPr lang="ru-RU" sz="2000" b="1" dirty="0" smtClean="0">
                <a:solidFill>
                  <a:srgbClr val="7030A0"/>
                </a:solidFill>
                <a:latin typeface="Times New Roman" panose="02020603050405020304" pitchFamily="18" charset="0"/>
                <a:cs typeface="Times New Roman" panose="02020603050405020304" pitchFamily="18" charset="0"/>
              </a:rPr>
              <a:t>. </a:t>
            </a:r>
          </a:p>
          <a:p>
            <a:r>
              <a:rPr lang="ru-RU" sz="2000" b="1" dirty="0" err="1" smtClean="0">
                <a:solidFill>
                  <a:srgbClr val="7030A0"/>
                </a:solidFill>
                <a:latin typeface="Times New Roman" panose="02020603050405020304" pitchFamily="18" charset="0"/>
                <a:cs typeface="Times New Roman" panose="02020603050405020304" pitchFamily="18" charset="0"/>
              </a:rPr>
              <a:t>Він</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спрямовує</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імпульси</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всіх</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видів</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чутливості</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крім</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обоняння</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зі</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всього</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організму</a:t>
            </a:r>
            <a:r>
              <a:rPr lang="ru-RU" sz="2000" b="1" dirty="0" smtClean="0">
                <a:solidFill>
                  <a:srgbClr val="7030A0"/>
                </a:solidFill>
                <a:latin typeface="Times New Roman" panose="02020603050405020304" pitchFamily="18" charset="0"/>
                <a:cs typeface="Times New Roman" panose="02020603050405020304" pitchFamily="18" charset="0"/>
              </a:rPr>
              <a:t> до кори великих </a:t>
            </a:r>
            <a:r>
              <a:rPr lang="ru-RU" sz="2000" b="1" dirty="0" err="1" smtClean="0">
                <a:solidFill>
                  <a:srgbClr val="7030A0"/>
                </a:solidFill>
                <a:latin typeface="Times New Roman" panose="02020603050405020304" pitchFamily="18" charset="0"/>
                <a:cs typeface="Times New Roman" panose="02020603050405020304" pitchFamily="18" charset="0"/>
              </a:rPr>
              <a:t>півкуль</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підкорковим</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вузлам</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стовбуру</a:t>
            </a:r>
            <a:r>
              <a:rPr lang="ru-RU" sz="2000" b="1" dirty="0" smtClean="0">
                <a:solidFill>
                  <a:srgbClr val="7030A0"/>
                </a:solidFill>
                <a:latin typeface="Times New Roman" panose="02020603050405020304" pitchFamily="18" charset="0"/>
                <a:cs typeface="Times New Roman" panose="02020603050405020304" pitchFamily="18" charset="0"/>
              </a:rPr>
              <a:t> </a:t>
            </a:r>
            <a:r>
              <a:rPr lang="ru-RU" sz="2000" b="1" dirty="0" err="1" smtClean="0">
                <a:solidFill>
                  <a:srgbClr val="7030A0"/>
                </a:solidFill>
                <a:latin typeface="Times New Roman" panose="02020603050405020304" pitchFamily="18" charset="0"/>
                <a:cs typeface="Times New Roman" panose="02020603050405020304" pitchFamily="18" charset="0"/>
              </a:rPr>
              <a:t>мозку</a:t>
            </a:r>
            <a:endParaRPr lang="uk-UA" sz="2000" b="1" dirty="0" smtClean="0">
              <a:solidFill>
                <a:srgbClr val="7030A0"/>
              </a:solidFill>
              <a:latin typeface="Times New Roman" panose="02020603050405020304" pitchFamily="18" charset="0"/>
              <a:cs typeface="Times New Roman" panose="02020603050405020304" pitchFamily="18" charset="0"/>
            </a:endParaRPr>
          </a:p>
          <a:p>
            <a:endParaRPr lang="ru-RU" sz="2000" b="1" dirty="0" smtClean="0">
              <a:solidFill>
                <a:srgbClr val="7030A0"/>
              </a:solidFill>
              <a:latin typeface="Times New Roman" panose="02020603050405020304" pitchFamily="18" charset="0"/>
              <a:cs typeface="Times New Roman" panose="02020603050405020304" pitchFamily="18" charset="0"/>
            </a:endParaRPr>
          </a:p>
          <a:p>
            <a:endParaRPr lang="uk-U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80728"/>
            <a:ext cx="8229600" cy="5343872"/>
          </a:xfrm>
        </p:spPr>
        <p:txBody>
          <a:bodyPr>
            <a:normAutofit/>
          </a:bodyPr>
          <a:lstStyle/>
          <a:p>
            <a:pPr marL="0" indent="0" algn="just">
              <a:buNone/>
            </a:pPr>
            <a:r>
              <a:rPr lang="ru-RU" b="1" dirty="0" smtClean="0">
                <a:solidFill>
                  <a:srgbClr val="7030A0"/>
                </a:solidFill>
                <a:latin typeface="Times New Roman" panose="02020603050405020304" pitchFamily="18" charset="0"/>
                <a:cs typeface="Times New Roman" panose="02020603050405020304" pitchFamily="18" charset="0"/>
              </a:rPr>
              <a:t>НЕЙРОПСИХОЛОГІЯ – ГАЛУЗЬ ПСИХОЛОГІЇ, ПРИСВЯЧЕНА ВИВЧЕННЮ МОЗКОВИХ МЕХАНІЗМІВ ВИЩИХ ПСИХІЧНИХ ФУНКЦІЙ, ЇХ ЗВЯЗКУ З ОКРЕМИМИ</a:t>
            </a:r>
            <a:r>
              <a:rPr lang="en-US" b="1" dirty="0" smtClean="0">
                <a:solidFill>
                  <a:srgbClr val="7030A0"/>
                </a:solidFill>
                <a:latin typeface="Times New Roman" panose="02020603050405020304" pitchFamily="18" charset="0"/>
                <a:cs typeface="Times New Roman" panose="02020603050405020304" pitchFamily="18" charset="0"/>
              </a:rPr>
              <a:t> </a:t>
            </a:r>
            <a:r>
              <a:rPr lang="ru-RU" b="1" dirty="0" smtClean="0">
                <a:solidFill>
                  <a:srgbClr val="7030A0"/>
                </a:solidFill>
                <a:latin typeface="Times New Roman" panose="02020603050405020304" pitchFamily="18" charset="0"/>
                <a:cs typeface="Times New Roman" panose="02020603050405020304" pitchFamily="18" charset="0"/>
              </a:rPr>
              <a:t>СИСТЕМАМИ ГОЛОВНОГО МОЗКУ.</a:t>
            </a:r>
          </a:p>
          <a:p>
            <a:pPr algn="just"/>
            <a:endParaRPr lang="en-US" b="1" dirty="0" smtClean="0">
              <a:solidFill>
                <a:srgbClr val="7030A0"/>
              </a:solidFill>
              <a:latin typeface="Times New Roman" panose="02020603050405020304" pitchFamily="18" charset="0"/>
              <a:cs typeface="Times New Roman" panose="02020603050405020304" pitchFamily="18" charset="0"/>
            </a:endParaRPr>
          </a:p>
          <a:p>
            <a:pPr marL="0" indent="0">
              <a:buNone/>
            </a:pPr>
            <a:r>
              <a:rPr lang="en-US" b="1" dirty="0" smtClean="0">
                <a:solidFill>
                  <a:srgbClr val="7030A0"/>
                </a:solidFill>
                <a:latin typeface="Times New Roman" panose="02020603050405020304" pitchFamily="18" charset="0"/>
                <a:cs typeface="Times New Roman" panose="02020603050405020304" pitchFamily="18" charset="0"/>
              </a:rPr>
              <a:t>(</a:t>
            </a:r>
            <a:r>
              <a:rPr lang="uk-UA" b="1" dirty="0" smtClean="0">
                <a:solidFill>
                  <a:srgbClr val="7030A0"/>
                </a:solidFill>
                <a:latin typeface="Times New Roman" panose="02020603050405020304" pitchFamily="18" charset="0"/>
                <a:cs typeface="Times New Roman" panose="02020603050405020304" pitchFamily="18" charset="0"/>
              </a:rPr>
              <a:t>ФУНДАМЕНТАЛЬНА АКСІОМА ПРО НЕРОЗДІЛЬНУ У РЕАЛЬНОСТІ ВЗАЄМОУБУМОВЛЮЮЧУ ЄДНІСТЬ НЕЙРОПСИХОСОМАТИЧНИХ ТА БІОСОЦІОКУЛЬТУРНИХ МЕХАНІЗМІВ РОЗВИТКУ</a:t>
            </a:r>
            <a:r>
              <a:rPr lang="en-US" b="1" dirty="0" smtClean="0">
                <a:solidFill>
                  <a:srgbClr val="7030A0"/>
                </a:solidFill>
                <a:latin typeface="Times New Roman" panose="02020603050405020304" pitchFamily="18" charset="0"/>
                <a:cs typeface="Times New Roman" panose="02020603050405020304" pitchFamily="18" charset="0"/>
              </a:rPr>
              <a:t>)</a:t>
            </a:r>
            <a:endParaRPr lang="uk-UA" b="1" dirty="0">
              <a:solidFill>
                <a:srgbClr val="7030A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8229600" cy="692696"/>
          </a:xfrm>
        </p:spPr>
        <p:txBody>
          <a:bodyPr>
            <a:normAutofit fontScale="90000"/>
          </a:bodyPr>
          <a:lstStyle/>
          <a:p>
            <a:pPr algn="ctr"/>
            <a:r>
              <a:rPr lang="ru-RU" b="1" dirty="0" smtClean="0">
                <a:solidFill>
                  <a:srgbClr val="7030A0"/>
                </a:solidFill>
                <a:latin typeface="Times New Roman" panose="02020603050405020304" pitchFamily="18" charset="0"/>
                <a:cs typeface="Times New Roman" panose="02020603050405020304" pitchFamily="18" charset="0"/>
              </a:rPr>
              <a:t>ГІПОТАЛАМУС</a:t>
            </a:r>
            <a:endParaRPr lang="uk-UA" b="1" dirty="0">
              <a:solidFill>
                <a:srgbClr val="7030A0"/>
              </a:solidFill>
              <a:latin typeface="Times New Roman" panose="02020603050405020304" pitchFamily="18" charset="0"/>
              <a:cs typeface="Times New Roman" panose="02020603050405020304" pitchFamily="18" charset="0"/>
            </a:endParaRPr>
          </a:p>
        </p:txBody>
      </p:sp>
      <p:sp>
        <p:nvSpPr>
          <p:cNvPr id="3" name="Содержимое 2"/>
          <p:cNvSpPr>
            <a:spLocks noGrp="1"/>
          </p:cNvSpPr>
          <p:nvPr>
            <p:ph idx="1"/>
          </p:nvPr>
        </p:nvSpPr>
        <p:spPr>
          <a:xfrm>
            <a:off x="467544" y="620688"/>
            <a:ext cx="8229600" cy="4389120"/>
          </a:xfrm>
        </p:spPr>
        <p:txBody>
          <a:bodyPr>
            <a:normAutofit/>
          </a:bodyPr>
          <a:lstStyle/>
          <a:p>
            <a:pPr marL="0" indent="0">
              <a:buNone/>
            </a:pPr>
            <a:r>
              <a:rPr lang="ru-RU" sz="2800" b="1" dirty="0" err="1" smtClean="0">
                <a:solidFill>
                  <a:srgbClr val="7030A0"/>
                </a:solidFill>
              </a:rPr>
              <a:t>Гіпоталамус</a:t>
            </a:r>
            <a:r>
              <a:rPr lang="ru-RU" sz="2800" b="1" dirty="0" smtClean="0">
                <a:solidFill>
                  <a:srgbClr val="7030A0"/>
                </a:solidFill>
              </a:rPr>
              <a:t>  — </a:t>
            </a:r>
            <a:r>
              <a:rPr lang="ru-RU" sz="2800" b="1" dirty="0" err="1" smtClean="0">
                <a:solidFill>
                  <a:srgbClr val="7030A0"/>
                </a:solidFill>
              </a:rPr>
              <a:t>центральний</a:t>
            </a:r>
            <a:r>
              <a:rPr lang="ru-RU" sz="2800" b="1" dirty="0" smtClean="0">
                <a:solidFill>
                  <a:srgbClr val="7030A0"/>
                </a:solidFill>
              </a:rPr>
              <a:t> орган </a:t>
            </a:r>
            <a:r>
              <a:rPr lang="ru-RU" sz="2800" b="1" dirty="0" err="1" smtClean="0">
                <a:solidFill>
                  <a:srgbClr val="7030A0"/>
                </a:solidFill>
              </a:rPr>
              <a:t>ендокринної</a:t>
            </a:r>
            <a:r>
              <a:rPr lang="ru-RU" sz="2800" b="1" dirty="0" smtClean="0">
                <a:solidFill>
                  <a:srgbClr val="7030A0"/>
                </a:solidFill>
              </a:rPr>
              <a:t> </a:t>
            </a:r>
            <a:r>
              <a:rPr lang="ru-RU" sz="2800" b="1" dirty="0" err="1" smtClean="0">
                <a:solidFill>
                  <a:srgbClr val="7030A0"/>
                </a:solidFill>
              </a:rPr>
              <a:t>системи</a:t>
            </a:r>
            <a:endParaRPr lang="ru-RU" sz="2800" b="1" dirty="0" smtClean="0">
              <a:solidFill>
                <a:srgbClr val="7030A0"/>
              </a:solidFill>
            </a:endParaRPr>
          </a:p>
          <a:p>
            <a:pPr marL="0" indent="0">
              <a:buNone/>
            </a:pPr>
            <a:r>
              <a:rPr lang="ru-RU" sz="2800" b="1" dirty="0" smtClean="0">
                <a:solidFill>
                  <a:srgbClr val="7030A0"/>
                </a:solidFill>
              </a:rPr>
              <a:t>     </a:t>
            </a:r>
            <a:r>
              <a:rPr lang="ru-RU" sz="2800" b="1" dirty="0" err="1" smtClean="0">
                <a:solidFill>
                  <a:srgbClr val="7030A0"/>
                </a:solidFill>
              </a:rPr>
              <a:t>Гіпоталамус</a:t>
            </a:r>
            <a:r>
              <a:rPr lang="ru-RU" sz="2800" b="1" dirty="0" smtClean="0">
                <a:solidFill>
                  <a:srgbClr val="7030A0"/>
                </a:solidFill>
              </a:rPr>
              <a:t> </a:t>
            </a:r>
            <a:r>
              <a:rPr lang="ru-RU" sz="2800" b="1" dirty="0" err="1" smtClean="0">
                <a:solidFill>
                  <a:srgbClr val="7030A0"/>
                </a:solidFill>
              </a:rPr>
              <a:t>регулює</a:t>
            </a:r>
            <a:r>
              <a:rPr lang="ru-RU" sz="2800" b="1" dirty="0" smtClean="0">
                <a:solidFill>
                  <a:srgbClr val="7030A0"/>
                </a:solidFill>
              </a:rPr>
              <a:t> роботу </a:t>
            </a:r>
            <a:r>
              <a:rPr lang="ru-RU" sz="2800" b="1" dirty="0" err="1" smtClean="0">
                <a:solidFill>
                  <a:srgbClr val="7030A0"/>
                </a:solidFill>
              </a:rPr>
              <a:t>гіпофізу</a:t>
            </a:r>
            <a:r>
              <a:rPr lang="ru-RU" sz="2800" b="1" dirty="0" smtClean="0">
                <a:solidFill>
                  <a:srgbClr val="7030A0"/>
                </a:solidFill>
              </a:rPr>
              <a:t>, </a:t>
            </a:r>
            <a:r>
              <a:rPr lang="ru-RU" sz="2800" b="1" dirty="0" err="1" smtClean="0">
                <a:solidFill>
                  <a:srgbClr val="7030A0"/>
                </a:solidFill>
              </a:rPr>
              <a:t>обмін</a:t>
            </a:r>
            <a:r>
              <a:rPr lang="ru-RU" sz="2800" b="1" dirty="0" smtClean="0">
                <a:solidFill>
                  <a:srgbClr val="7030A0"/>
                </a:solidFill>
              </a:rPr>
              <a:t> </a:t>
            </a:r>
            <a:r>
              <a:rPr lang="ru-RU" sz="2800" b="1" dirty="0" err="1" smtClean="0">
                <a:solidFill>
                  <a:srgbClr val="7030A0"/>
                </a:solidFill>
              </a:rPr>
              <a:t>речовин</a:t>
            </a:r>
            <a:r>
              <a:rPr lang="ru-RU" sz="2800" b="1" dirty="0" smtClean="0">
                <a:solidFill>
                  <a:srgbClr val="7030A0"/>
                </a:solidFill>
              </a:rPr>
              <a:t> і </a:t>
            </a:r>
            <a:r>
              <a:rPr lang="ru-RU" sz="2800" b="1" dirty="0" err="1" smtClean="0">
                <a:solidFill>
                  <a:srgbClr val="7030A0"/>
                </a:solidFill>
              </a:rPr>
              <a:t>сталість</a:t>
            </a:r>
            <a:r>
              <a:rPr lang="ru-RU" sz="2800" b="1" dirty="0" smtClean="0">
                <a:solidFill>
                  <a:srgbClr val="7030A0"/>
                </a:solidFill>
              </a:rPr>
              <a:t> </a:t>
            </a:r>
            <a:r>
              <a:rPr lang="ru-RU" sz="2800" b="1" dirty="0" err="1" smtClean="0">
                <a:solidFill>
                  <a:srgbClr val="7030A0"/>
                </a:solidFill>
              </a:rPr>
              <a:t>внутрішнього</a:t>
            </a:r>
            <a:r>
              <a:rPr lang="ru-RU" sz="2800" b="1" dirty="0" smtClean="0">
                <a:solidFill>
                  <a:srgbClr val="7030A0"/>
                </a:solidFill>
              </a:rPr>
              <a:t> </a:t>
            </a:r>
            <a:r>
              <a:rPr lang="ru-RU" sz="2800" b="1" dirty="0" err="1" smtClean="0">
                <a:solidFill>
                  <a:srgbClr val="7030A0"/>
                </a:solidFill>
              </a:rPr>
              <a:t>середовища</a:t>
            </a:r>
            <a:r>
              <a:rPr lang="ru-RU" sz="2800" b="1" dirty="0" smtClean="0">
                <a:solidFill>
                  <a:srgbClr val="7030A0"/>
                </a:solidFill>
              </a:rPr>
              <a:t> </a:t>
            </a:r>
            <a:r>
              <a:rPr lang="ru-RU" sz="2800" b="1" dirty="0" err="1" smtClean="0">
                <a:solidFill>
                  <a:srgbClr val="7030A0"/>
                </a:solidFill>
              </a:rPr>
              <a:t>організму</a:t>
            </a:r>
            <a:r>
              <a:rPr lang="ru-RU" sz="2800" b="1" dirty="0" smtClean="0">
                <a:solidFill>
                  <a:srgbClr val="7030A0"/>
                </a:solidFill>
              </a:rPr>
              <a:t>, </a:t>
            </a:r>
            <a:r>
              <a:rPr lang="ru-RU" sz="2800" b="1" dirty="0" err="1" smtClean="0">
                <a:solidFill>
                  <a:srgbClr val="7030A0"/>
                </a:solidFill>
              </a:rPr>
              <a:t>синтезуючи</a:t>
            </a:r>
            <a:r>
              <a:rPr lang="ru-RU" sz="2800" b="1" dirty="0" smtClean="0">
                <a:solidFill>
                  <a:srgbClr val="7030A0"/>
                </a:solidFill>
              </a:rPr>
              <a:t> </a:t>
            </a:r>
            <a:r>
              <a:rPr lang="ru-RU" sz="2800" b="1" dirty="0" err="1" smtClean="0">
                <a:solidFill>
                  <a:srgbClr val="7030A0"/>
                </a:solidFill>
              </a:rPr>
              <a:t>активні</a:t>
            </a:r>
            <a:r>
              <a:rPr lang="ru-RU" sz="2800" b="1" dirty="0" smtClean="0">
                <a:solidFill>
                  <a:srgbClr val="7030A0"/>
                </a:solidFill>
              </a:rPr>
              <a:t> </a:t>
            </a:r>
            <a:r>
              <a:rPr lang="ru-RU" sz="2800" b="1" dirty="0" err="1" smtClean="0">
                <a:solidFill>
                  <a:srgbClr val="7030A0"/>
                </a:solidFill>
              </a:rPr>
              <a:t>нейрогормони</a:t>
            </a:r>
            <a:endParaRPr lang="ru-RU" sz="2800" b="1" dirty="0" smtClean="0">
              <a:solidFill>
                <a:srgbClr val="7030A0"/>
              </a:solidFill>
            </a:endParaRPr>
          </a:p>
          <a:p>
            <a:endParaRPr lang="uk-UA" sz="2800" b="1" dirty="0">
              <a:solidFill>
                <a:srgbClr val="7030A0"/>
              </a:solidFill>
            </a:endParaRPr>
          </a:p>
        </p:txBody>
      </p:sp>
      <p:pic>
        <p:nvPicPr>
          <p:cNvPr id="92163" name="Picture 3" descr="D:\ТАТЬЯНА1\Мои семинары\Нейропсихология\Нейро. Юужноукр\gipotalamus.jpg"/>
          <p:cNvPicPr>
            <a:picLocks noChangeAspect="1" noChangeArrowheads="1"/>
          </p:cNvPicPr>
          <p:nvPr/>
        </p:nvPicPr>
        <p:blipFill>
          <a:blip r:embed="rId2" cstate="print"/>
          <a:srcRect/>
          <a:stretch>
            <a:fillRect/>
          </a:stretch>
        </p:blipFill>
        <p:spPr bwMode="auto">
          <a:xfrm>
            <a:off x="4283968" y="3789040"/>
            <a:ext cx="5181600" cy="2867025"/>
          </a:xfrm>
          <a:prstGeom prst="rect">
            <a:avLst/>
          </a:prstGeom>
          <a:noFill/>
        </p:spPr>
      </p:pic>
      <p:sp>
        <p:nvSpPr>
          <p:cNvPr id="7" name="Прямоугольник 6"/>
          <p:cNvSpPr/>
          <p:nvPr/>
        </p:nvSpPr>
        <p:spPr>
          <a:xfrm>
            <a:off x="395536" y="3357562"/>
            <a:ext cx="4645024" cy="2677656"/>
          </a:xfrm>
          <a:prstGeom prst="rect">
            <a:avLst/>
          </a:prstGeom>
        </p:spPr>
        <p:txBody>
          <a:bodyPr wrap="square">
            <a:spAutoFit/>
          </a:bodyPr>
          <a:lstStyle/>
          <a:p>
            <a:pPr algn="just"/>
            <a:r>
              <a:rPr lang="ru-RU" sz="2800" b="1" dirty="0" err="1" smtClean="0">
                <a:solidFill>
                  <a:srgbClr val="7030A0"/>
                </a:solidFill>
              </a:rPr>
              <a:t>Таламо-гипоталамічний</a:t>
            </a:r>
            <a:r>
              <a:rPr lang="ru-RU" sz="2800" b="1" dirty="0" smtClean="0">
                <a:solidFill>
                  <a:srgbClr val="7030A0"/>
                </a:solidFill>
              </a:rPr>
              <a:t> комплекс  </a:t>
            </a:r>
            <a:r>
              <a:rPr lang="ru-RU" sz="2800" b="1" dirty="0" err="1" smtClean="0">
                <a:solidFill>
                  <a:srgbClr val="7030A0"/>
                </a:solidFill>
              </a:rPr>
              <a:t>призначений</a:t>
            </a:r>
            <a:r>
              <a:rPr lang="ru-RU" sz="2800" b="1" dirty="0" smtClean="0">
                <a:solidFill>
                  <a:srgbClr val="7030A0"/>
                </a:solidFill>
              </a:rPr>
              <a:t> для </a:t>
            </a:r>
            <a:r>
              <a:rPr lang="ru-RU" sz="2800" b="1" dirty="0" err="1" smtClean="0">
                <a:solidFill>
                  <a:srgbClr val="7030A0"/>
                </a:solidFill>
              </a:rPr>
              <a:t>адаптації</a:t>
            </a:r>
            <a:r>
              <a:rPr lang="ru-RU" sz="2800" b="1" dirty="0" smtClean="0">
                <a:solidFill>
                  <a:srgbClr val="7030A0"/>
                </a:solidFill>
              </a:rPr>
              <a:t> </a:t>
            </a:r>
            <a:r>
              <a:rPr lang="ru-RU" sz="2800" b="1" dirty="0" err="1" smtClean="0">
                <a:solidFill>
                  <a:srgbClr val="7030A0"/>
                </a:solidFill>
              </a:rPr>
              <a:t>основних</a:t>
            </a:r>
            <a:r>
              <a:rPr lang="ru-RU" sz="2800" b="1" dirty="0" smtClean="0">
                <a:solidFill>
                  <a:srgbClr val="7030A0"/>
                </a:solidFill>
              </a:rPr>
              <a:t> </a:t>
            </a:r>
            <a:r>
              <a:rPr lang="ru-RU" sz="2800" b="1" dirty="0" err="1" smtClean="0">
                <a:solidFill>
                  <a:srgbClr val="7030A0"/>
                </a:solidFill>
              </a:rPr>
              <a:t>процесів</a:t>
            </a:r>
            <a:r>
              <a:rPr lang="ru-RU" sz="2800" b="1" dirty="0" smtClean="0">
                <a:solidFill>
                  <a:srgbClr val="7030A0"/>
                </a:solidFill>
              </a:rPr>
              <a:t> </a:t>
            </a:r>
            <a:r>
              <a:rPr lang="ru-RU" sz="2800" b="1" dirty="0" err="1" smtClean="0">
                <a:solidFill>
                  <a:srgbClr val="7030A0"/>
                </a:solidFill>
              </a:rPr>
              <a:t>внутрішньго</a:t>
            </a:r>
            <a:r>
              <a:rPr lang="ru-RU" sz="2800" b="1" dirty="0" smtClean="0">
                <a:solidFill>
                  <a:srgbClr val="7030A0"/>
                </a:solidFill>
              </a:rPr>
              <a:t> </a:t>
            </a:r>
            <a:r>
              <a:rPr lang="ru-RU" sz="2800" b="1" dirty="0" err="1" smtClean="0">
                <a:solidFill>
                  <a:srgbClr val="7030A0"/>
                </a:solidFill>
              </a:rPr>
              <a:t>середовища</a:t>
            </a:r>
            <a:r>
              <a:rPr lang="ru-RU" sz="2800" b="1" dirty="0" smtClean="0">
                <a:solidFill>
                  <a:srgbClr val="7030A0"/>
                </a:solidFill>
              </a:rPr>
              <a:t> </a:t>
            </a:r>
            <a:r>
              <a:rPr lang="ru-RU" sz="2800" b="1" dirty="0" err="1" smtClean="0">
                <a:solidFill>
                  <a:srgbClr val="7030A0"/>
                </a:solidFill>
              </a:rPr>
              <a:t>організму</a:t>
            </a:r>
            <a:r>
              <a:rPr lang="ru-RU" sz="2800" b="1" dirty="0" smtClean="0">
                <a:solidFill>
                  <a:srgbClr val="7030A0"/>
                </a:solidFill>
              </a:rPr>
              <a:t> до  умов </a:t>
            </a:r>
            <a:r>
              <a:rPr lang="ru-RU" sz="2800" b="1" dirty="0" err="1" smtClean="0">
                <a:solidFill>
                  <a:srgbClr val="7030A0"/>
                </a:solidFill>
              </a:rPr>
              <a:t>зовнішнього</a:t>
            </a:r>
            <a:r>
              <a:rPr lang="ru-RU" sz="2800" b="1" dirty="0" smtClean="0">
                <a:solidFill>
                  <a:srgbClr val="7030A0"/>
                </a:solidFill>
              </a:rPr>
              <a:t> </a:t>
            </a:r>
            <a:r>
              <a:rPr lang="ru-RU" sz="2800" b="1" dirty="0" err="1" smtClean="0">
                <a:solidFill>
                  <a:srgbClr val="7030A0"/>
                </a:solidFill>
              </a:rPr>
              <a:t>світу</a:t>
            </a:r>
            <a:r>
              <a:rPr lang="ru-RU" sz="2800" b="1" dirty="0" smtClean="0">
                <a:solidFill>
                  <a:srgbClr val="7030A0"/>
                </a:solidFill>
              </a:rPr>
              <a:t> </a:t>
            </a:r>
            <a:endParaRPr lang="uk-UA" sz="2800" b="1" dirty="0">
              <a:solidFill>
                <a:srgbClr val="7030A0"/>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90750" y="610810"/>
            <a:ext cx="8496944" cy="3970318"/>
          </a:xfrm>
          <a:prstGeom prst="rect">
            <a:avLst/>
          </a:prstGeom>
        </p:spPr>
        <p:txBody>
          <a:bodyPr wrap="square">
            <a:spAutoFit/>
          </a:bodyPr>
          <a:lstStyle/>
          <a:p>
            <a:pPr indent="536575" algn="just"/>
            <a:r>
              <a:rPr lang="ru-RU" sz="2400" b="1" dirty="0" err="1" smtClean="0">
                <a:solidFill>
                  <a:srgbClr val="7030A0"/>
                </a:solidFill>
              </a:rPr>
              <a:t>Лімбічна</a:t>
            </a:r>
            <a:r>
              <a:rPr lang="ru-RU" sz="2400" b="1" dirty="0" smtClean="0">
                <a:solidFill>
                  <a:srgbClr val="7030A0"/>
                </a:solidFill>
              </a:rPr>
              <a:t> система  </a:t>
            </a:r>
            <a:r>
              <a:rPr lang="ru-RU" sz="2400" b="1" dirty="0" err="1" smtClean="0">
                <a:solidFill>
                  <a:srgbClr val="7030A0"/>
                </a:solidFill>
              </a:rPr>
              <a:t>контролює</a:t>
            </a:r>
            <a:r>
              <a:rPr lang="ru-RU" sz="2400" b="1" dirty="0" smtClean="0">
                <a:solidFill>
                  <a:srgbClr val="7030A0"/>
                </a:solidFill>
              </a:rPr>
              <a:t> </a:t>
            </a:r>
            <a:r>
              <a:rPr lang="ru-RU" sz="2400" b="1" dirty="0" err="1" smtClean="0">
                <a:solidFill>
                  <a:srgbClr val="7030A0"/>
                </a:solidFill>
              </a:rPr>
              <a:t>емоційну</a:t>
            </a:r>
            <a:r>
              <a:rPr lang="ru-RU" sz="2400" b="1" dirty="0" smtClean="0">
                <a:solidFill>
                  <a:srgbClr val="7030A0"/>
                </a:solidFill>
              </a:rPr>
              <a:t> </a:t>
            </a:r>
            <a:r>
              <a:rPr lang="ru-RU" sz="2400" b="1" dirty="0" err="1" smtClean="0">
                <a:solidFill>
                  <a:srgbClr val="7030A0"/>
                </a:solidFill>
              </a:rPr>
              <a:t>поведінку</a:t>
            </a:r>
            <a:r>
              <a:rPr lang="ru-RU" sz="2400" b="1" dirty="0" smtClean="0">
                <a:solidFill>
                  <a:srgbClr val="7030A0"/>
                </a:solidFill>
              </a:rPr>
              <a:t>, у тому </a:t>
            </a:r>
            <a:r>
              <a:rPr lang="ru-RU" sz="2400" b="1" dirty="0" err="1" smtClean="0">
                <a:solidFill>
                  <a:srgbClr val="7030A0"/>
                </a:solidFill>
              </a:rPr>
              <a:t>рахунку</a:t>
            </a:r>
            <a:r>
              <a:rPr lang="ru-RU" sz="2400" b="1" dirty="0" smtClean="0">
                <a:solidFill>
                  <a:srgbClr val="7030A0"/>
                </a:solidFill>
              </a:rPr>
              <a:t> сон, не </a:t>
            </a:r>
            <a:r>
              <a:rPr lang="ru-RU" sz="2400" b="1" dirty="0" err="1" smtClean="0">
                <a:solidFill>
                  <a:srgbClr val="7030A0"/>
                </a:solidFill>
              </a:rPr>
              <a:t>спання</a:t>
            </a:r>
            <a:r>
              <a:rPr lang="ru-RU" sz="2400" b="1" dirty="0" smtClean="0">
                <a:solidFill>
                  <a:srgbClr val="7030A0"/>
                </a:solidFill>
              </a:rPr>
              <a:t>, </a:t>
            </a:r>
            <a:r>
              <a:rPr lang="ru-RU" sz="2400" b="1" dirty="0" err="1" smtClean="0">
                <a:solidFill>
                  <a:srgbClr val="7030A0"/>
                </a:solidFill>
              </a:rPr>
              <a:t>сексуальну</a:t>
            </a:r>
            <a:r>
              <a:rPr lang="ru-RU" sz="2400" b="1" dirty="0" smtClean="0">
                <a:solidFill>
                  <a:srgbClr val="7030A0"/>
                </a:solidFill>
              </a:rPr>
              <a:t> </a:t>
            </a:r>
            <a:r>
              <a:rPr lang="ru-RU" sz="2400" b="1" dirty="0" err="1" smtClean="0">
                <a:solidFill>
                  <a:srgbClr val="7030A0"/>
                </a:solidFill>
              </a:rPr>
              <a:t>поведінку</a:t>
            </a:r>
            <a:r>
              <a:rPr lang="ru-RU" sz="2400" b="1" dirty="0" smtClean="0">
                <a:solidFill>
                  <a:srgbClr val="7030A0"/>
                </a:solidFill>
              </a:rPr>
              <a:t>, а </a:t>
            </a:r>
            <a:r>
              <a:rPr lang="ru-RU" sz="2400" b="1" dirty="0" err="1" smtClean="0">
                <a:solidFill>
                  <a:srgbClr val="7030A0"/>
                </a:solidFill>
              </a:rPr>
              <a:t>також</a:t>
            </a:r>
            <a:r>
              <a:rPr lang="ru-RU" sz="2400" b="1" dirty="0" smtClean="0">
                <a:solidFill>
                  <a:srgbClr val="7030A0"/>
                </a:solidFill>
              </a:rPr>
              <a:t> </a:t>
            </a:r>
            <a:r>
              <a:rPr lang="ru-RU" sz="2400" b="1" dirty="0" err="1" smtClean="0">
                <a:solidFill>
                  <a:srgbClr val="7030A0"/>
                </a:solidFill>
              </a:rPr>
              <a:t>процеси</a:t>
            </a:r>
            <a:r>
              <a:rPr lang="ru-RU" sz="2400" b="1" dirty="0" smtClean="0">
                <a:solidFill>
                  <a:srgbClr val="7030A0"/>
                </a:solidFill>
              </a:rPr>
              <a:t> </a:t>
            </a:r>
            <a:r>
              <a:rPr lang="ru-RU" sz="2400" b="1" dirty="0" err="1" smtClean="0">
                <a:solidFill>
                  <a:srgbClr val="7030A0"/>
                </a:solidFill>
              </a:rPr>
              <a:t>навчання</a:t>
            </a:r>
            <a:r>
              <a:rPr lang="ru-RU" sz="2400" b="1" dirty="0" smtClean="0">
                <a:solidFill>
                  <a:srgbClr val="7030A0"/>
                </a:solidFill>
              </a:rPr>
              <a:t> та </a:t>
            </a:r>
            <a:r>
              <a:rPr lang="ru-RU" sz="2400" b="1" dirty="0" err="1" smtClean="0">
                <a:solidFill>
                  <a:srgbClr val="7030A0"/>
                </a:solidFill>
              </a:rPr>
              <a:t>запам’ятовування</a:t>
            </a:r>
            <a:r>
              <a:rPr lang="ru-RU" sz="2400" b="1" dirty="0" smtClean="0">
                <a:solidFill>
                  <a:srgbClr val="7030A0"/>
                </a:solidFill>
              </a:rPr>
              <a:t>. </a:t>
            </a:r>
            <a:r>
              <a:rPr lang="ru-RU" sz="2400" b="1" dirty="0" err="1" smtClean="0">
                <a:solidFill>
                  <a:srgbClr val="7030A0"/>
                </a:solidFill>
              </a:rPr>
              <a:t>Управляє</a:t>
            </a:r>
            <a:r>
              <a:rPr lang="ru-RU" sz="2400" b="1" dirty="0" smtClean="0">
                <a:solidFill>
                  <a:srgbClr val="7030A0"/>
                </a:solidFill>
              </a:rPr>
              <a:t> </a:t>
            </a:r>
            <a:r>
              <a:rPr lang="ru-RU" sz="2400" b="1" dirty="0" err="1" smtClean="0">
                <a:solidFill>
                  <a:srgbClr val="7030A0"/>
                </a:solidFill>
              </a:rPr>
              <a:t>мотиваціями</a:t>
            </a:r>
            <a:r>
              <a:rPr lang="ru-RU" sz="2400" b="1" dirty="0" smtClean="0">
                <a:solidFill>
                  <a:srgbClr val="7030A0"/>
                </a:solidFill>
              </a:rPr>
              <a:t> </a:t>
            </a:r>
            <a:r>
              <a:rPr lang="ru-RU" sz="2400" b="1" dirty="0" err="1" smtClean="0">
                <a:solidFill>
                  <a:srgbClr val="7030A0"/>
                </a:solidFill>
              </a:rPr>
              <a:t>поведінки</a:t>
            </a:r>
            <a:r>
              <a:rPr lang="ru-RU" sz="2400" b="1" dirty="0" smtClean="0">
                <a:solidFill>
                  <a:srgbClr val="7030A0"/>
                </a:solidFill>
              </a:rPr>
              <a:t>, </a:t>
            </a:r>
            <a:r>
              <a:rPr lang="ru-RU" sz="2400" b="1" dirty="0" err="1" smtClean="0">
                <a:solidFill>
                  <a:srgbClr val="7030A0"/>
                </a:solidFill>
              </a:rPr>
              <a:t>цілеспрямовністю</a:t>
            </a:r>
            <a:r>
              <a:rPr lang="ru-RU" sz="2400" b="1" dirty="0" smtClean="0">
                <a:solidFill>
                  <a:srgbClr val="7030A0"/>
                </a:solidFill>
              </a:rPr>
              <a:t> </a:t>
            </a:r>
            <a:r>
              <a:rPr lang="ru-RU" sz="2400" b="1" dirty="0" err="1" smtClean="0">
                <a:solidFill>
                  <a:srgbClr val="7030A0"/>
                </a:solidFill>
              </a:rPr>
              <a:t>дій</a:t>
            </a:r>
            <a:r>
              <a:rPr lang="ru-RU" sz="2400" b="1" dirty="0" smtClean="0">
                <a:solidFill>
                  <a:srgbClr val="7030A0"/>
                </a:solidFill>
              </a:rPr>
              <a:t> та </a:t>
            </a:r>
            <a:r>
              <a:rPr lang="ru-RU" sz="2400" b="1" dirty="0" err="1" smtClean="0">
                <a:solidFill>
                  <a:srgbClr val="7030A0"/>
                </a:solidFill>
              </a:rPr>
              <a:t>цим</a:t>
            </a:r>
            <a:r>
              <a:rPr lang="ru-RU" sz="2400" b="1" dirty="0" smtClean="0">
                <a:solidFill>
                  <a:srgbClr val="7030A0"/>
                </a:solidFill>
              </a:rPr>
              <a:t> </a:t>
            </a:r>
            <a:r>
              <a:rPr lang="ru-RU" sz="2400" b="1" dirty="0" err="1" smtClean="0">
                <a:solidFill>
                  <a:srgbClr val="7030A0"/>
                </a:solidFill>
              </a:rPr>
              <a:t>забезпечує</a:t>
            </a:r>
            <a:r>
              <a:rPr lang="ru-RU" sz="2400" b="1" dirty="0" smtClean="0">
                <a:solidFill>
                  <a:srgbClr val="7030A0"/>
                </a:solidFill>
              </a:rPr>
              <a:t> </a:t>
            </a:r>
            <a:r>
              <a:rPr lang="ru-RU" sz="2400" b="1" dirty="0" err="1" smtClean="0">
                <a:solidFill>
                  <a:srgbClr val="7030A0"/>
                </a:solidFill>
              </a:rPr>
              <a:t>загальне</a:t>
            </a:r>
            <a:r>
              <a:rPr lang="ru-RU" sz="2400" b="1" dirty="0" smtClean="0">
                <a:solidFill>
                  <a:srgbClr val="7030A0"/>
                </a:solidFill>
              </a:rPr>
              <a:t> </a:t>
            </a:r>
            <a:r>
              <a:rPr lang="ru-RU" sz="2400" b="1" dirty="0" err="1" smtClean="0">
                <a:solidFill>
                  <a:srgbClr val="7030A0"/>
                </a:solidFill>
              </a:rPr>
              <a:t>удосконалення</a:t>
            </a:r>
            <a:r>
              <a:rPr lang="ru-RU" sz="2400" b="1" dirty="0" smtClean="0">
                <a:solidFill>
                  <a:srgbClr val="7030A0"/>
                </a:solidFill>
              </a:rPr>
              <a:t> </a:t>
            </a:r>
            <a:r>
              <a:rPr lang="ru-RU" sz="2400" b="1" dirty="0" err="1" smtClean="0">
                <a:solidFill>
                  <a:srgbClr val="7030A0"/>
                </a:solidFill>
              </a:rPr>
              <a:t>пристосування</a:t>
            </a:r>
            <a:r>
              <a:rPr lang="ru-RU" sz="2400" b="1" dirty="0" smtClean="0">
                <a:solidFill>
                  <a:srgbClr val="7030A0"/>
                </a:solidFill>
              </a:rPr>
              <a:t> </a:t>
            </a:r>
            <a:r>
              <a:rPr lang="ru-RU" sz="2400" b="1" dirty="0" err="1" smtClean="0">
                <a:solidFill>
                  <a:srgbClr val="7030A0"/>
                </a:solidFill>
              </a:rPr>
              <a:t>організму</a:t>
            </a:r>
            <a:r>
              <a:rPr lang="ru-RU" sz="2400" b="1" dirty="0" smtClean="0">
                <a:solidFill>
                  <a:srgbClr val="7030A0"/>
                </a:solidFill>
              </a:rPr>
              <a:t> до умов </a:t>
            </a:r>
            <a:r>
              <a:rPr lang="ru-RU" sz="2400" b="1" dirty="0" err="1" smtClean="0">
                <a:solidFill>
                  <a:srgbClr val="7030A0"/>
                </a:solidFill>
              </a:rPr>
              <a:t>зовнішнього</a:t>
            </a:r>
            <a:r>
              <a:rPr lang="ru-RU" sz="2400" b="1" dirty="0" smtClean="0">
                <a:solidFill>
                  <a:srgbClr val="7030A0"/>
                </a:solidFill>
              </a:rPr>
              <a:t> </a:t>
            </a:r>
            <a:r>
              <a:rPr lang="ru-RU" sz="2400" b="1" dirty="0" err="1" smtClean="0">
                <a:solidFill>
                  <a:srgbClr val="7030A0"/>
                </a:solidFill>
              </a:rPr>
              <a:t>середовища</a:t>
            </a:r>
            <a:r>
              <a:rPr lang="ru-RU" sz="2400" b="1" dirty="0" smtClean="0">
                <a:solidFill>
                  <a:srgbClr val="7030A0"/>
                </a:solidFill>
              </a:rPr>
              <a:t>, </a:t>
            </a:r>
            <a:r>
              <a:rPr lang="ru-RU" sz="2400" b="1" dirty="0" err="1" smtClean="0">
                <a:solidFill>
                  <a:srgbClr val="7030A0"/>
                </a:solidFill>
              </a:rPr>
              <a:t>що</a:t>
            </a:r>
            <a:r>
              <a:rPr lang="ru-RU" sz="2400" b="1" dirty="0" smtClean="0">
                <a:solidFill>
                  <a:srgbClr val="7030A0"/>
                </a:solidFill>
              </a:rPr>
              <a:t> </a:t>
            </a:r>
            <a:r>
              <a:rPr lang="ru-RU" sz="2400" b="1" dirty="0" err="1" smtClean="0">
                <a:solidFill>
                  <a:srgbClr val="7030A0"/>
                </a:solidFill>
              </a:rPr>
              <a:t>постійно</a:t>
            </a:r>
            <a:r>
              <a:rPr lang="ru-RU" sz="2400" b="1" dirty="0" smtClean="0">
                <a:solidFill>
                  <a:srgbClr val="7030A0"/>
                </a:solidFill>
              </a:rPr>
              <a:t> </a:t>
            </a:r>
            <a:r>
              <a:rPr lang="ru-RU" sz="2400" b="1" dirty="0" err="1" smtClean="0">
                <a:solidFill>
                  <a:srgbClr val="7030A0"/>
                </a:solidFill>
              </a:rPr>
              <a:t>змінюється</a:t>
            </a:r>
            <a:r>
              <a:rPr lang="ru-RU" sz="2400" b="1" dirty="0" smtClean="0">
                <a:solidFill>
                  <a:srgbClr val="7030A0"/>
                </a:solidFill>
              </a:rPr>
              <a:t> </a:t>
            </a:r>
          </a:p>
          <a:p>
            <a:pPr indent="536575" algn="just"/>
            <a:endParaRPr lang="ru-RU" sz="1200" b="1" dirty="0" smtClean="0">
              <a:solidFill>
                <a:srgbClr val="7030A0"/>
              </a:solidFill>
            </a:endParaRPr>
          </a:p>
          <a:p>
            <a:pPr indent="536575" algn="just"/>
            <a:r>
              <a:rPr lang="ru-RU" sz="2400" b="1" dirty="0" err="1" smtClean="0">
                <a:solidFill>
                  <a:srgbClr val="7030A0"/>
                </a:solidFill>
              </a:rPr>
              <a:t>Підкоркова</a:t>
            </a:r>
            <a:r>
              <a:rPr lang="ru-RU" sz="2400" b="1" dirty="0" smtClean="0">
                <a:solidFill>
                  <a:srgbClr val="7030A0"/>
                </a:solidFill>
              </a:rPr>
              <a:t> зона </a:t>
            </a:r>
            <a:r>
              <a:rPr lang="ru-RU" sz="2400" b="1" dirty="0" err="1" smtClean="0">
                <a:solidFill>
                  <a:srgbClr val="7030A0"/>
                </a:solidFill>
              </a:rPr>
              <a:t>забезпечує</a:t>
            </a:r>
            <a:r>
              <a:rPr lang="ru-RU" sz="2400" b="1" dirty="0" smtClean="0">
                <a:solidFill>
                  <a:srgbClr val="7030A0"/>
                </a:solidFill>
              </a:rPr>
              <a:t> </a:t>
            </a:r>
            <a:r>
              <a:rPr lang="ru-RU" sz="2400" b="1" dirty="0" err="1" smtClean="0">
                <a:solidFill>
                  <a:srgbClr val="7030A0"/>
                </a:solidFill>
              </a:rPr>
              <a:t>ще</a:t>
            </a:r>
            <a:r>
              <a:rPr lang="ru-RU" sz="2400" b="1" dirty="0" smtClean="0">
                <a:solidFill>
                  <a:srgbClr val="7030A0"/>
                </a:solidFill>
              </a:rPr>
              <a:t> й макро- і </a:t>
            </a:r>
            <a:r>
              <a:rPr lang="ru-RU" sz="2400" b="1" dirty="0" err="1" smtClean="0">
                <a:solidFill>
                  <a:srgbClr val="7030A0"/>
                </a:solidFill>
              </a:rPr>
              <a:t>мікро-рухи</a:t>
            </a:r>
            <a:r>
              <a:rPr lang="ru-RU" sz="2400" b="1" dirty="0" smtClean="0">
                <a:solidFill>
                  <a:srgbClr val="7030A0"/>
                </a:solidFill>
              </a:rPr>
              <a:t>, </a:t>
            </a:r>
            <a:r>
              <a:rPr lang="ru-RU" sz="2400" b="1" dirty="0" err="1" smtClean="0">
                <a:solidFill>
                  <a:srgbClr val="7030A0"/>
                </a:solidFill>
              </a:rPr>
              <a:t>які</a:t>
            </a:r>
            <a:r>
              <a:rPr lang="ru-RU" sz="2400" b="1" dirty="0" smtClean="0">
                <a:solidFill>
                  <a:srgbClr val="7030A0"/>
                </a:solidFill>
              </a:rPr>
              <a:t> </a:t>
            </a:r>
            <a:r>
              <a:rPr lang="ru-RU" sz="2400" b="1" dirty="0" err="1" smtClean="0">
                <a:solidFill>
                  <a:srgbClr val="7030A0"/>
                </a:solidFill>
              </a:rPr>
              <a:t>забезпечуються</a:t>
            </a:r>
            <a:r>
              <a:rPr lang="ru-RU" sz="2400" b="1" dirty="0" smtClean="0">
                <a:solidFill>
                  <a:srgbClr val="7030A0"/>
                </a:solidFill>
              </a:rPr>
              <a:t> без предмета: </a:t>
            </a:r>
            <a:r>
              <a:rPr lang="ru-RU" sz="2400" b="1" dirty="0" err="1" smtClean="0">
                <a:solidFill>
                  <a:srgbClr val="7030A0"/>
                </a:solidFill>
              </a:rPr>
              <a:t>ходіння</a:t>
            </a:r>
            <a:r>
              <a:rPr lang="ru-RU" sz="2400" b="1" dirty="0" smtClean="0">
                <a:solidFill>
                  <a:srgbClr val="7030A0"/>
                </a:solidFill>
              </a:rPr>
              <a:t>, </a:t>
            </a:r>
            <a:r>
              <a:rPr lang="ru-RU" sz="2400" b="1" dirty="0" err="1" smtClean="0">
                <a:solidFill>
                  <a:srgbClr val="7030A0"/>
                </a:solidFill>
              </a:rPr>
              <a:t>біг</a:t>
            </a:r>
            <a:r>
              <a:rPr lang="ru-RU" sz="2400" b="1" dirty="0" smtClean="0">
                <a:solidFill>
                  <a:srgbClr val="7030A0"/>
                </a:solidFill>
              </a:rPr>
              <a:t>, </a:t>
            </a:r>
            <a:r>
              <a:rPr lang="ru-RU" sz="2400" b="1" dirty="0" err="1" smtClean="0">
                <a:solidFill>
                  <a:srgbClr val="7030A0"/>
                </a:solidFill>
              </a:rPr>
              <a:t>стрибання</a:t>
            </a:r>
            <a:r>
              <a:rPr lang="ru-RU" sz="2400" b="1" dirty="0" smtClean="0">
                <a:solidFill>
                  <a:srgbClr val="7030A0"/>
                </a:solidFill>
              </a:rPr>
              <a:t>, </a:t>
            </a:r>
            <a:r>
              <a:rPr lang="ru-RU" sz="2400" b="1" dirty="0" err="1" smtClean="0">
                <a:solidFill>
                  <a:srgbClr val="7030A0"/>
                </a:solidFill>
              </a:rPr>
              <a:t>ритміка</a:t>
            </a:r>
            <a:r>
              <a:rPr lang="ru-RU" sz="2400" b="1" dirty="0" smtClean="0">
                <a:solidFill>
                  <a:srgbClr val="7030A0"/>
                </a:solidFill>
              </a:rPr>
              <a:t>, </a:t>
            </a:r>
            <a:r>
              <a:rPr lang="ru-RU" sz="2400" b="1" dirty="0" err="1" smtClean="0">
                <a:solidFill>
                  <a:srgbClr val="7030A0"/>
                </a:solidFill>
              </a:rPr>
              <a:t>танці</a:t>
            </a:r>
            <a:r>
              <a:rPr lang="ru-RU" sz="2400" b="1" dirty="0" smtClean="0">
                <a:solidFill>
                  <a:srgbClr val="7030A0"/>
                </a:solidFill>
              </a:rPr>
              <a:t> (</a:t>
            </a:r>
            <a:r>
              <a:rPr lang="ru-RU" sz="2400" b="1" dirty="0" err="1" smtClean="0">
                <a:solidFill>
                  <a:srgbClr val="7030A0"/>
                </a:solidFill>
              </a:rPr>
              <a:t>базальні</a:t>
            </a:r>
            <a:r>
              <a:rPr lang="ru-RU" sz="2400" b="1" dirty="0" smtClean="0">
                <a:solidFill>
                  <a:srgbClr val="7030A0"/>
                </a:solidFill>
              </a:rPr>
              <a:t> </a:t>
            </a:r>
            <a:r>
              <a:rPr lang="ru-RU" sz="2400" b="1" dirty="0" err="1" smtClean="0">
                <a:solidFill>
                  <a:srgbClr val="7030A0"/>
                </a:solidFill>
              </a:rPr>
              <a:t>ганглії</a:t>
            </a:r>
            <a:r>
              <a:rPr lang="ru-RU" sz="2400" b="1" dirty="0" smtClean="0">
                <a:solidFill>
                  <a:srgbClr val="7030A0"/>
                </a:solidFill>
              </a:rPr>
              <a:t>) </a:t>
            </a:r>
            <a:endParaRPr lang="uk-UA" sz="2400" dirty="0"/>
          </a:p>
        </p:txBody>
      </p:sp>
      <p:sp>
        <p:nvSpPr>
          <p:cNvPr id="5" name="Прямоугольник 4"/>
          <p:cNvSpPr/>
          <p:nvPr/>
        </p:nvSpPr>
        <p:spPr>
          <a:xfrm>
            <a:off x="285720" y="4857760"/>
            <a:ext cx="8064896" cy="1846659"/>
          </a:xfrm>
          <a:prstGeom prst="rect">
            <a:avLst/>
          </a:prstGeom>
        </p:spPr>
        <p:txBody>
          <a:bodyPr wrap="square">
            <a:spAutoFit/>
          </a:bodyPr>
          <a:lstStyle/>
          <a:p>
            <a:pPr lvl="1" algn="just"/>
            <a:r>
              <a:rPr lang="ru-RU" dirty="0" smtClean="0"/>
              <a:t> </a:t>
            </a:r>
            <a:r>
              <a:rPr lang="ru-RU" sz="2400" b="1" dirty="0" err="1" smtClean="0">
                <a:solidFill>
                  <a:srgbClr val="7030A0"/>
                </a:solidFill>
              </a:rPr>
              <a:t>Гіпокамп</a:t>
            </a:r>
            <a:r>
              <a:rPr lang="ru-RU" sz="2400" b="1" dirty="0" smtClean="0">
                <a:solidFill>
                  <a:srgbClr val="7030A0"/>
                </a:solidFill>
              </a:rPr>
              <a:t> – структура, яка </a:t>
            </a:r>
            <a:r>
              <a:rPr lang="ru-RU" sz="2400" b="1" dirty="0" err="1" smtClean="0">
                <a:solidFill>
                  <a:srgbClr val="7030A0"/>
                </a:solidFill>
              </a:rPr>
              <a:t>керує</a:t>
            </a:r>
            <a:r>
              <a:rPr lang="ru-RU" sz="2400" b="1" dirty="0" smtClean="0">
                <a:solidFill>
                  <a:srgbClr val="7030A0"/>
                </a:solidFill>
              </a:rPr>
              <a:t> </a:t>
            </a:r>
            <a:r>
              <a:rPr lang="ru-RU" sz="2400" b="1" dirty="0" err="1" smtClean="0">
                <a:solidFill>
                  <a:srgbClr val="7030A0"/>
                </a:solidFill>
              </a:rPr>
              <a:t>мимовільним</a:t>
            </a:r>
            <a:r>
              <a:rPr lang="ru-RU" sz="2400" b="1" dirty="0" smtClean="0">
                <a:solidFill>
                  <a:srgbClr val="7030A0"/>
                </a:solidFill>
              </a:rPr>
              <a:t>, </a:t>
            </a:r>
            <a:r>
              <a:rPr lang="ru-RU" sz="2400" b="1" dirty="0" err="1" smtClean="0">
                <a:solidFill>
                  <a:srgbClr val="7030A0"/>
                </a:solidFill>
              </a:rPr>
              <a:t>довготривалим</a:t>
            </a:r>
            <a:r>
              <a:rPr lang="ru-RU" sz="2400" b="1" dirty="0" smtClean="0">
                <a:solidFill>
                  <a:srgbClr val="7030A0"/>
                </a:solidFill>
              </a:rPr>
              <a:t> </a:t>
            </a:r>
            <a:r>
              <a:rPr lang="ru-RU" sz="2400" b="1" dirty="0" err="1" smtClean="0">
                <a:solidFill>
                  <a:srgbClr val="7030A0"/>
                </a:solidFill>
              </a:rPr>
              <a:t>запам'ятовуванням</a:t>
            </a:r>
            <a:r>
              <a:rPr lang="ru-RU" sz="2400" b="1" dirty="0" smtClean="0">
                <a:solidFill>
                  <a:srgbClr val="7030A0"/>
                </a:solidFill>
              </a:rPr>
              <a:t>, </a:t>
            </a:r>
            <a:r>
              <a:rPr lang="ru-RU" sz="2400" b="1" dirty="0" err="1" smtClean="0">
                <a:solidFill>
                  <a:srgbClr val="7030A0"/>
                </a:solidFill>
              </a:rPr>
              <a:t>орієнтацією</a:t>
            </a:r>
            <a:r>
              <a:rPr lang="ru-RU" sz="2400" b="1" dirty="0" smtClean="0">
                <a:solidFill>
                  <a:srgbClr val="7030A0"/>
                </a:solidFill>
              </a:rPr>
              <a:t>. </a:t>
            </a:r>
            <a:r>
              <a:rPr lang="ru-RU" sz="2400" b="1" dirty="0" err="1" smtClean="0">
                <a:solidFill>
                  <a:srgbClr val="7030A0"/>
                </a:solidFill>
              </a:rPr>
              <a:t>Якщо</a:t>
            </a:r>
            <a:r>
              <a:rPr lang="ru-RU" sz="2400" b="1" dirty="0" smtClean="0">
                <a:solidFill>
                  <a:srgbClr val="7030A0"/>
                </a:solidFill>
              </a:rPr>
              <a:t> </a:t>
            </a:r>
            <a:r>
              <a:rPr lang="ru-RU" sz="2400" b="1" dirty="0" err="1" smtClean="0">
                <a:solidFill>
                  <a:srgbClr val="7030A0"/>
                </a:solidFill>
              </a:rPr>
              <a:t>він</a:t>
            </a:r>
            <a:r>
              <a:rPr lang="ru-RU" sz="2400" b="1" dirty="0" smtClean="0">
                <a:solidFill>
                  <a:srgbClr val="7030A0"/>
                </a:solidFill>
              </a:rPr>
              <a:t> </a:t>
            </a:r>
            <a:r>
              <a:rPr lang="ru-RU" sz="2400" b="1" dirty="0" err="1" smtClean="0">
                <a:solidFill>
                  <a:srgbClr val="7030A0"/>
                </a:solidFill>
              </a:rPr>
              <a:t>пошкоджений</a:t>
            </a:r>
            <a:r>
              <a:rPr lang="ru-RU" sz="2400" b="1" dirty="0" smtClean="0">
                <a:solidFill>
                  <a:srgbClr val="7030A0"/>
                </a:solidFill>
              </a:rPr>
              <a:t> – </a:t>
            </a:r>
            <a:r>
              <a:rPr lang="ru-RU" sz="2400" b="1" dirty="0" err="1" smtClean="0">
                <a:solidFill>
                  <a:srgbClr val="7030A0"/>
                </a:solidFill>
              </a:rPr>
              <a:t>довготривале</a:t>
            </a:r>
            <a:r>
              <a:rPr lang="ru-RU" sz="2400" b="1" dirty="0" smtClean="0">
                <a:solidFill>
                  <a:srgbClr val="7030A0"/>
                </a:solidFill>
              </a:rPr>
              <a:t> </a:t>
            </a:r>
            <a:r>
              <a:rPr lang="ru-RU" sz="2400" b="1" dirty="0" err="1" smtClean="0">
                <a:solidFill>
                  <a:srgbClr val="7030A0"/>
                </a:solidFill>
              </a:rPr>
              <a:t>запам'ятовування</a:t>
            </a:r>
            <a:r>
              <a:rPr lang="ru-RU" sz="2400" b="1" dirty="0" smtClean="0">
                <a:solidFill>
                  <a:srgbClr val="7030A0"/>
                </a:solidFill>
              </a:rPr>
              <a:t> </a:t>
            </a:r>
            <a:r>
              <a:rPr lang="ru-RU" sz="2400" b="1" dirty="0" err="1" smtClean="0">
                <a:solidFill>
                  <a:srgbClr val="7030A0"/>
                </a:solidFill>
              </a:rPr>
              <a:t>зникає</a:t>
            </a:r>
            <a:r>
              <a:rPr lang="ru-RU" sz="2400" b="1" dirty="0" smtClean="0">
                <a:solidFill>
                  <a:srgbClr val="7030A0"/>
                </a:solidFill>
              </a:rPr>
              <a:t>. </a:t>
            </a:r>
          </a:p>
          <a:p>
            <a:pPr algn="just"/>
            <a:r>
              <a:rPr lang="ru-RU" dirty="0" smtClean="0"/>
              <a:t> </a:t>
            </a:r>
            <a:endParaRPr lang="ru-RU"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980728"/>
            <a:ext cx="8136904" cy="494928"/>
          </a:xfrm>
        </p:spPr>
        <p:txBody>
          <a:bodyPr>
            <a:noAutofit/>
          </a:bodyPr>
          <a:lstStyle/>
          <a:p>
            <a:pPr algn="ctr"/>
            <a:r>
              <a:rPr lang="ru-RU" sz="3200" b="1" dirty="0" smtClean="0">
                <a:solidFill>
                  <a:srgbClr val="7030A0"/>
                </a:solidFill>
              </a:rPr>
              <a:t>2 ФБМ </a:t>
            </a:r>
            <a:r>
              <a:rPr lang="ru-RU" sz="3200" b="1" dirty="0">
                <a:solidFill>
                  <a:srgbClr val="7030A0"/>
                </a:solidFill>
              </a:rPr>
              <a:t>– блок </a:t>
            </a:r>
            <a:r>
              <a:rPr lang="ru-RU" sz="3200" b="1" dirty="0" err="1" smtClean="0">
                <a:solidFill>
                  <a:srgbClr val="7030A0"/>
                </a:solidFill>
              </a:rPr>
              <a:t>прийому</a:t>
            </a:r>
            <a:r>
              <a:rPr lang="ru-RU" sz="3200" b="1" dirty="0" smtClean="0">
                <a:solidFill>
                  <a:srgbClr val="7030A0"/>
                </a:solidFill>
              </a:rPr>
              <a:t>, </a:t>
            </a:r>
            <a:r>
              <a:rPr lang="ru-RU" sz="3200" b="1" dirty="0" err="1" smtClean="0">
                <a:solidFill>
                  <a:srgbClr val="7030A0"/>
                </a:solidFill>
              </a:rPr>
              <a:t>переробки</a:t>
            </a:r>
            <a:r>
              <a:rPr lang="ru-RU" sz="3200" b="1" dirty="0" smtClean="0">
                <a:solidFill>
                  <a:srgbClr val="7030A0"/>
                </a:solidFill>
              </a:rPr>
              <a:t> </a:t>
            </a:r>
            <a:r>
              <a:rPr lang="ru-RU" sz="3200" b="1" dirty="0" err="1" smtClean="0">
                <a:solidFill>
                  <a:srgbClr val="7030A0"/>
                </a:solidFill>
              </a:rPr>
              <a:t>і</a:t>
            </a:r>
            <a:r>
              <a:rPr lang="ru-RU" sz="3200" b="1" dirty="0" smtClean="0">
                <a:solidFill>
                  <a:srgbClr val="7030A0"/>
                </a:solidFill>
              </a:rPr>
              <a:t>  </a:t>
            </a:r>
            <a:r>
              <a:rPr lang="ru-RU" sz="3200" b="1" dirty="0" err="1" smtClean="0">
                <a:solidFill>
                  <a:srgbClr val="7030A0"/>
                </a:solidFill>
              </a:rPr>
              <a:t>збереження</a:t>
            </a:r>
            <a:r>
              <a:rPr lang="ru-RU" sz="3200" b="1" dirty="0" smtClean="0">
                <a:solidFill>
                  <a:srgbClr val="7030A0"/>
                </a:solidFill>
              </a:rPr>
              <a:t> </a:t>
            </a:r>
            <a:r>
              <a:rPr lang="ru-RU" sz="3200" b="1" dirty="0" err="1" smtClean="0">
                <a:solidFill>
                  <a:srgbClr val="7030A0"/>
                </a:solidFill>
              </a:rPr>
              <a:t>экстероцептивної</a:t>
            </a:r>
            <a:r>
              <a:rPr lang="ru-RU" sz="3200" b="1" dirty="0" smtClean="0">
                <a:solidFill>
                  <a:srgbClr val="7030A0"/>
                </a:solidFill>
              </a:rPr>
              <a:t> (</a:t>
            </a:r>
            <a:r>
              <a:rPr lang="ru-RU" sz="3200" b="1" dirty="0" err="1" smtClean="0">
                <a:solidFill>
                  <a:srgbClr val="7030A0"/>
                </a:solidFill>
              </a:rPr>
              <a:t>тобто</a:t>
            </a:r>
            <a:r>
              <a:rPr lang="ru-RU" sz="3200" b="1" dirty="0" smtClean="0">
                <a:solidFill>
                  <a:srgbClr val="7030A0"/>
                </a:solidFill>
              </a:rPr>
              <a:t> </a:t>
            </a:r>
            <a:r>
              <a:rPr lang="ru-RU" sz="3200" b="1" dirty="0" err="1" smtClean="0">
                <a:solidFill>
                  <a:srgbClr val="7030A0"/>
                </a:solidFill>
              </a:rPr>
              <a:t>похідної</a:t>
            </a:r>
            <a:r>
              <a:rPr lang="ru-RU" sz="3200" b="1" dirty="0" smtClean="0">
                <a:solidFill>
                  <a:srgbClr val="7030A0"/>
                </a:solidFill>
              </a:rPr>
              <a:t> </a:t>
            </a:r>
            <a:r>
              <a:rPr lang="ru-RU" sz="3200" b="1" dirty="0" err="1" smtClean="0">
                <a:solidFill>
                  <a:srgbClr val="7030A0"/>
                </a:solidFill>
              </a:rPr>
              <a:t>від</a:t>
            </a:r>
            <a:r>
              <a:rPr lang="ru-RU" sz="3200" b="1" dirty="0" smtClean="0">
                <a:solidFill>
                  <a:srgbClr val="7030A0"/>
                </a:solidFill>
              </a:rPr>
              <a:t> </a:t>
            </a:r>
            <a:r>
              <a:rPr lang="ru-RU" sz="3200" b="1" dirty="0" err="1" smtClean="0">
                <a:solidFill>
                  <a:srgbClr val="7030A0"/>
                </a:solidFill>
              </a:rPr>
              <a:t>зовнішнього</a:t>
            </a:r>
            <a:r>
              <a:rPr lang="ru-RU" sz="3200" b="1" dirty="0" smtClean="0">
                <a:solidFill>
                  <a:srgbClr val="7030A0"/>
                </a:solidFill>
              </a:rPr>
              <a:t> </a:t>
            </a:r>
            <a:r>
              <a:rPr lang="ru-RU" sz="3200" b="1" dirty="0" err="1" smtClean="0">
                <a:solidFill>
                  <a:srgbClr val="7030A0"/>
                </a:solidFill>
              </a:rPr>
              <a:t>середовища</a:t>
            </a:r>
            <a:r>
              <a:rPr lang="ru-RU" sz="3200" b="1" dirty="0" smtClean="0">
                <a:solidFill>
                  <a:srgbClr val="7030A0"/>
                </a:solidFill>
              </a:rPr>
              <a:t>) </a:t>
            </a:r>
            <a:r>
              <a:rPr lang="ru-RU" sz="3200" b="1" dirty="0" err="1" smtClean="0">
                <a:solidFill>
                  <a:srgbClr val="7030A0"/>
                </a:solidFill>
              </a:rPr>
              <a:t>інформації</a:t>
            </a:r>
            <a:endParaRPr lang="ru-RU" sz="3200" b="1" dirty="0">
              <a:solidFill>
                <a:srgbClr val="7030A0"/>
              </a:solidFill>
            </a:endParaRPr>
          </a:p>
        </p:txBody>
      </p:sp>
      <p:sp>
        <p:nvSpPr>
          <p:cNvPr id="3" name="Объект 2"/>
          <p:cNvSpPr>
            <a:spLocks noGrp="1"/>
          </p:cNvSpPr>
          <p:nvPr>
            <p:ph idx="1"/>
          </p:nvPr>
        </p:nvSpPr>
        <p:spPr>
          <a:xfrm>
            <a:off x="611560" y="1700808"/>
            <a:ext cx="8229600" cy="4813995"/>
          </a:xfrm>
        </p:spPr>
        <p:txBody>
          <a:bodyPr>
            <a:normAutofit/>
          </a:bodyPr>
          <a:lstStyle/>
          <a:p>
            <a:pPr marL="0" indent="0" algn="ctr">
              <a:buNone/>
            </a:pPr>
            <a:r>
              <a:rPr lang="ru-RU" sz="2800" b="1" dirty="0" smtClean="0">
                <a:solidFill>
                  <a:srgbClr val="7030A0"/>
                </a:solidFill>
                <a:latin typeface="Times New Roman" panose="02020603050405020304" pitchFamily="18" charset="0"/>
                <a:cs typeface="Times New Roman" panose="02020603050405020304" pitchFamily="18" charset="0"/>
              </a:rPr>
              <a:t>(</a:t>
            </a:r>
            <a:r>
              <a:rPr lang="ru-RU" sz="2800" b="1" dirty="0" err="1" smtClean="0">
                <a:solidFill>
                  <a:srgbClr val="7030A0"/>
                </a:solidFill>
                <a:latin typeface="Times New Roman" panose="02020603050405020304" pitchFamily="18" charset="0"/>
                <a:cs typeface="Times New Roman" panose="02020603050405020304" pitchFamily="18" charset="0"/>
              </a:rPr>
              <a:t>формується</a:t>
            </a:r>
            <a:r>
              <a:rPr lang="ru-RU" sz="2800" b="1" dirty="0" smtClean="0">
                <a:solidFill>
                  <a:srgbClr val="7030A0"/>
                </a:solidFill>
                <a:latin typeface="Times New Roman" panose="02020603050405020304" pitchFamily="18" charset="0"/>
                <a:cs typeface="Times New Roman" panose="02020603050405020304" pitchFamily="18" charset="0"/>
              </a:rPr>
              <a:t>  з 3 до 8 р.)</a:t>
            </a:r>
          </a:p>
          <a:p>
            <a:pPr marL="0" indent="0">
              <a:buNone/>
            </a:pPr>
            <a:r>
              <a:rPr lang="ru-RU" sz="2800" b="1" dirty="0" err="1" smtClean="0">
                <a:solidFill>
                  <a:srgbClr val="7030A0"/>
                </a:solidFill>
                <a:latin typeface="Times New Roman" pitchFamily="18" charset="0"/>
                <a:cs typeface="Times New Roman" pitchFamily="18" charset="0"/>
              </a:rPr>
              <a:t>Основна</a:t>
            </a:r>
            <a:r>
              <a:rPr lang="ru-RU" sz="2800" b="1" dirty="0" smtClean="0">
                <a:solidFill>
                  <a:srgbClr val="7030A0"/>
                </a:solidFill>
                <a:latin typeface="Times New Roman" pitchFamily="18" charset="0"/>
                <a:cs typeface="Times New Roman" pitchFamily="18" charset="0"/>
              </a:rPr>
              <a:t> </a:t>
            </a:r>
            <a:r>
              <a:rPr lang="ru-RU" sz="2800" b="1" dirty="0" err="1" smtClean="0">
                <a:solidFill>
                  <a:srgbClr val="7030A0"/>
                </a:solidFill>
                <a:latin typeface="Times New Roman" pitchFamily="18" charset="0"/>
                <a:cs typeface="Times New Roman" pitchFamily="18" charset="0"/>
              </a:rPr>
              <a:t>функція</a:t>
            </a:r>
            <a:r>
              <a:rPr lang="ru-RU" sz="2800" b="1" dirty="0" smtClean="0">
                <a:solidFill>
                  <a:srgbClr val="7030A0"/>
                </a:solidFill>
                <a:latin typeface="Times New Roman" pitchFamily="18" charset="0"/>
                <a:cs typeface="Times New Roman" pitchFamily="18" charset="0"/>
              </a:rPr>
              <a:t> – </a:t>
            </a:r>
            <a:r>
              <a:rPr lang="ru-RU" sz="2800" b="1" dirty="0" err="1" smtClean="0">
                <a:solidFill>
                  <a:srgbClr val="7030A0"/>
                </a:solidFill>
                <a:latin typeface="Times New Roman" pitchFamily="18" charset="0"/>
                <a:cs typeface="Times New Roman" pitchFamily="18" charset="0"/>
              </a:rPr>
              <a:t>прийняття</a:t>
            </a:r>
            <a:r>
              <a:rPr lang="ru-RU" sz="2800" b="1" dirty="0" smtClean="0">
                <a:solidFill>
                  <a:srgbClr val="7030A0"/>
                </a:solidFill>
                <a:latin typeface="Times New Roman" pitchFamily="18" charset="0"/>
                <a:cs typeface="Times New Roman" pitchFamily="18" charset="0"/>
              </a:rPr>
              <a:t>, </a:t>
            </a:r>
            <a:r>
              <a:rPr lang="ru-RU" sz="2800" b="1" dirty="0" err="1" smtClean="0">
                <a:solidFill>
                  <a:srgbClr val="7030A0"/>
                </a:solidFill>
                <a:latin typeface="Times New Roman" pitchFamily="18" charset="0"/>
                <a:cs typeface="Times New Roman" pitchFamily="18" charset="0"/>
              </a:rPr>
              <a:t>переробка</a:t>
            </a:r>
            <a:r>
              <a:rPr lang="ru-RU" sz="2800" b="1" dirty="0" smtClean="0">
                <a:solidFill>
                  <a:srgbClr val="7030A0"/>
                </a:solidFill>
                <a:latin typeface="Times New Roman" pitchFamily="18" charset="0"/>
                <a:cs typeface="Times New Roman" pitchFamily="18" charset="0"/>
              </a:rPr>
              <a:t> та </a:t>
            </a:r>
            <a:r>
              <a:rPr lang="ru-RU" sz="2800" b="1" dirty="0" err="1" smtClean="0">
                <a:solidFill>
                  <a:srgbClr val="7030A0"/>
                </a:solidFill>
                <a:latin typeface="Times New Roman" pitchFamily="18" charset="0"/>
                <a:cs typeface="Times New Roman" pitchFamily="18" charset="0"/>
              </a:rPr>
              <a:t>збереження</a:t>
            </a:r>
            <a:r>
              <a:rPr lang="ru-RU" sz="2800" b="1" dirty="0" smtClean="0">
                <a:solidFill>
                  <a:srgbClr val="7030A0"/>
                </a:solidFill>
                <a:latin typeface="Times New Roman" pitchFamily="18" charset="0"/>
                <a:cs typeface="Times New Roman" pitchFamily="18" charset="0"/>
              </a:rPr>
              <a:t> </a:t>
            </a:r>
            <a:r>
              <a:rPr lang="ru-RU" sz="2800" b="1" dirty="0" err="1" smtClean="0">
                <a:solidFill>
                  <a:srgbClr val="7030A0"/>
                </a:solidFill>
                <a:latin typeface="Times New Roman" pitchFamily="18" charset="0"/>
                <a:cs typeface="Times New Roman" pitchFamily="18" charset="0"/>
              </a:rPr>
              <a:t>інформації</a:t>
            </a:r>
            <a:r>
              <a:rPr lang="ru-RU" sz="2800" b="1" dirty="0" smtClean="0">
                <a:solidFill>
                  <a:srgbClr val="7030A0"/>
                </a:solidFill>
                <a:latin typeface="Times New Roman" pitchFamily="18" charset="0"/>
                <a:cs typeface="Times New Roman" pitchFamily="18" charset="0"/>
              </a:rPr>
              <a:t>. Вона є центральною </a:t>
            </a:r>
            <a:r>
              <a:rPr lang="ru-RU" sz="2800" b="1" dirty="0" err="1" smtClean="0">
                <a:solidFill>
                  <a:srgbClr val="7030A0"/>
                </a:solidFill>
                <a:latin typeface="Times New Roman" pitchFamily="18" charset="0"/>
                <a:cs typeface="Times New Roman" pitchFamily="18" charset="0"/>
              </a:rPr>
              <a:t>мозковою</a:t>
            </a:r>
            <a:r>
              <a:rPr lang="ru-RU" sz="2800" b="1" dirty="0" smtClean="0">
                <a:solidFill>
                  <a:srgbClr val="7030A0"/>
                </a:solidFill>
                <a:latin typeface="Times New Roman" pitchFamily="18" charset="0"/>
                <a:cs typeface="Times New Roman" pitchFamily="18" charset="0"/>
              </a:rPr>
              <a:t> </a:t>
            </a:r>
            <a:r>
              <a:rPr lang="ru-RU" sz="2800" b="1" dirty="0" err="1" smtClean="0">
                <a:solidFill>
                  <a:srgbClr val="7030A0"/>
                </a:solidFill>
                <a:latin typeface="Times New Roman" pitchFamily="18" charset="0"/>
                <a:cs typeface="Times New Roman" pitchFamily="18" charset="0"/>
              </a:rPr>
              <a:t>комісурою</a:t>
            </a:r>
            <a:r>
              <a:rPr lang="ru-RU" sz="2800" b="1" dirty="0" smtClean="0">
                <a:solidFill>
                  <a:srgbClr val="7030A0"/>
                </a:solidFill>
                <a:latin typeface="Times New Roman" pitchFamily="18" charset="0"/>
                <a:cs typeface="Times New Roman" pitchFamily="18" charset="0"/>
              </a:rPr>
              <a:t>  - </a:t>
            </a:r>
            <a:r>
              <a:rPr lang="ru-RU" sz="2800" b="1" dirty="0" err="1" smtClean="0">
                <a:solidFill>
                  <a:srgbClr val="7030A0"/>
                </a:solidFill>
                <a:latin typeface="Times New Roman" pitchFamily="18" charset="0"/>
                <a:cs typeface="Times New Roman" pitchFamily="18" charset="0"/>
              </a:rPr>
              <a:t>зєднує</a:t>
            </a:r>
            <a:r>
              <a:rPr lang="ru-RU" sz="2800" b="1" dirty="0" smtClean="0">
                <a:solidFill>
                  <a:srgbClr val="7030A0"/>
                </a:solidFill>
                <a:latin typeface="Times New Roman" pitchFamily="18" charset="0"/>
                <a:cs typeface="Times New Roman" pitchFamily="18" charset="0"/>
              </a:rPr>
              <a:t> та </a:t>
            </a:r>
            <a:r>
              <a:rPr lang="ru-RU" sz="2800" b="1" dirty="0" err="1" smtClean="0">
                <a:solidFill>
                  <a:srgbClr val="7030A0"/>
                </a:solidFill>
                <a:latin typeface="Times New Roman" pitchFamily="18" charset="0"/>
                <a:cs typeface="Times New Roman" pitchFamily="18" charset="0"/>
              </a:rPr>
              <a:t>забезпечує</a:t>
            </a:r>
            <a:r>
              <a:rPr lang="ru-RU" sz="2800" b="1" dirty="0" smtClean="0">
                <a:solidFill>
                  <a:srgbClr val="7030A0"/>
                </a:solidFill>
                <a:latin typeface="Times New Roman" pitchFamily="18" charset="0"/>
                <a:cs typeface="Times New Roman" pitchFamily="18" charset="0"/>
              </a:rPr>
              <a:t> </a:t>
            </a:r>
            <a:r>
              <a:rPr lang="ru-RU" sz="2800" b="1" dirty="0" err="1" smtClean="0">
                <a:solidFill>
                  <a:srgbClr val="7030A0"/>
                </a:solidFill>
                <a:latin typeface="Times New Roman" pitchFamily="18" charset="0"/>
                <a:cs typeface="Times New Roman" pitchFamily="18" charset="0"/>
              </a:rPr>
              <a:t>міжпівкульну</a:t>
            </a:r>
            <a:r>
              <a:rPr lang="ru-RU" sz="2800" b="1" dirty="0" smtClean="0">
                <a:solidFill>
                  <a:srgbClr val="7030A0"/>
                </a:solidFill>
                <a:latin typeface="Times New Roman" pitchFamily="18" charset="0"/>
                <a:cs typeface="Times New Roman" pitchFamily="18" charset="0"/>
              </a:rPr>
              <a:t> </a:t>
            </a:r>
            <a:r>
              <a:rPr lang="ru-RU" sz="2800" b="1" dirty="0" err="1" smtClean="0">
                <a:solidFill>
                  <a:srgbClr val="7030A0"/>
                </a:solidFill>
                <a:latin typeface="Times New Roman" pitchFamily="18" charset="0"/>
                <a:cs typeface="Times New Roman" pitchFamily="18" charset="0"/>
              </a:rPr>
              <a:t>організацію</a:t>
            </a:r>
            <a:r>
              <a:rPr lang="ru-RU" sz="2800" b="1" dirty="0" smtClean="0">
                <a:solidFill>
                  <a:srgbClr val="7030A0"/>
                </a:solidFill>
                <a:latin typeface="Times New Roman" pitchFamily="18" charset="0"/>
                <a:cs typeface="Times New Roman" pitchFamily="18" charset="0"/>
              </a:rPr>
              <a:t> </a:t>
            </a:r>
            <a:r>
              <a:rPr lang="ru-RU" sz="2800" b="1" dirty="0" err="1" smtClean="0">
                <a:solidFill>
                  <a:srgbClr val="7030A0"/>
                </a:solidFill>
                <a:latin typeface="Times New Roman" pitchFamily="18" charset="0"/>
                <a:cs typeface="Times New Roman" pitchFamily="18" charset="0"/>
              </a:rPr>
              <a:t>мнестичних</a:t>
            </a:r>
            <a:r>
              <a:rPr lang="ru-RU" sz="2800" b="1" dirty="0" smtClean="0">
                <a:solidFill>
                  <a:srgbClr val="7030A0"/>
                </a:solidFill>
                <a:latin typeface="Times New Roman" pitchFamily="18" charset="0"/>
                <a:cs typeface="Times New Roman" pitchFamily="18" charset="0"/>
              </a:rPr>
              <a:t> </a:t>
            </a:r>
            <a:r>
              <a:rPr lang="ru-RU" sz="2800" b="1" dirty="0" err="1" smtClean="0">
                <a:solidFill>
                  <a:srgbClr val="7030A0"/>
                </a:solidFill>
                <a:latin typeface="Times New Roman" pitchFamily="18" charset="0"/>
                <a:cs typeface="Times New Roman" pitchFamily="18" charset="0"/>
              </a:rPr>
              <a:t>прцесів</a:t>
            </a:r>
            <a:endParaRPr lang="ru-RU" sz="2800" b="1" baseline="30000" dirty="0" smtClean="0">
              <a:solidFill>
                <a:srgbClr val="7030A0"/>
              </a:solidFill>
              <a:latin typeface="Times New Roman" pitchFamily="18" charset="0"/>
              <a:cs typeface="Times New Roman" pitchFamily="18" charset="0"/>
            </a:endParaRPr>
          </a:p>
          <a:p>
            <a:pPr algn="just"/>
            <a:endParaRPr lang="ru-RU" sz="2800" b="1" baseline="30000" dirty="0" smtClean="0">
              <a:solidFill>
                <a:srgbClr val="7030A0"/>
              </a:solidFill>
              <a:latin typeface="Times New Roman" pitchFamily="18" charset="0"/>
              <a:cs typeface="Times New Roman" pitchFamily="18" charset="0"/>
            </a:endParaRPr>
          </a:p>
          <a:p>
            <a:pPr marL="0" indent="0" algn="just">
              <a:spcBef>
                <a:spcPts val="0"/>
              </a:spcBef>
              <a:buNone/>
            </a:pPr>
            <a:r>
              <a:rPr lang="ru-RU" sz="4000" b="1" baseline="30000" dirty="0" err="1" smtClean="0">
                <a:solidFill>
                  <a:srgbClr val="7030A0"/>
                </a:solidFill>
                <a:latin typeface="Times New Roman" pitchFamily="18" charset="0"/>
                <a:cs typeface="Times New Roman" pitchFamily="18" charset="0"/>
              </a:rPr>
              <a:t>Це</a:t>
            </a:r>
            <a:r>
              <a:rPr lang="ru-RU" sz="4000" b="1" baseline="30000" dirty="0" smtClean="0">
                <a:solidFill>
                  <a:srgbClr val="7030A0"/>
                </a:solidFill>
                <a:latin typeface="Times New Roman" pitchFamily="18" charset="0"/>
                <a:cs typeface="Times New Roman" pitchFamily="18" charset="0"/>
              </a:rPr>
              <a:t> </a:t>
            </a:r>
            <a:r>
              <a:rPr lang="ru-RU" sz="4000" b="1" baseline="30000" dirty="0" err="1" smtClean="0">
                <a:solidFill>
                  <a:srgbClr val="7030A0"/>
                </a:solidFill>
                <a:latin typeface="Times New Roman" pitchFamily="18" charset="0"/>
                <a:cs typeface="Times New Roman" pitchFamily="18" charset="0"/>
              </a:rPr>
              <a:t>рівень</a:t>
            </a:r>
            <a:r>
              <a:rPr lang="ru-RU" sz="4000" b="1" baseline="30000" dirty="0" smtClean="0">
                <a:solidFill>
                  <a:srgbClr val="7030A0"/>
                </a:solidFill>
                <a:latin typeface="Times New Roman" pitchFamily="18" charset="0"/>
                <a:cs typeface="Times New Roman" pitchFamily="18" charset="0"/>
              </a:rPr>
              <a:t> </a:t>
            </a:r>
            <a:r>
              <a:rPr lang="ru-RU" sz="4000" b="1" baseline="30000" dirty="0" err="1" smtClean="0">
                <a:solidFill>
                  <a:srgbClr val="7030A0"/>
                </a:solidFill>
                <a:latin typeface="Times New Roman" pitchFamily="18" charset="0"/>
                <a:cs typeface="Times New Roman" pitchFamily="18" charset="0"/>
              </a:rPr>
              <a:t>упорядкованих</a:t>
            </a:r>
            <a:r>
              <a:rPr lang="ru-RU" sz="4000" b="1" baseline="30000" dirty="0" smtClean="0">
                <a:solidFill>
                  <a:srgbClr val="7030A0"/>
                </a:solidFill>
                <a:latin typeface="Times New Roman" pitchFamily="18" charset="0"/>
                <a:cs typeface="Times New Roman" pitchFamily="18" charset="0"/>
              </a:rPr>
              <a:t> </a:t>
            </a:r>
            <a:r>
              <a:rPr lang="ru-RU" sz="4000" b="1" baseline="30000" dirty="0" err="1" smtClean="0">
                <a:solidFill>
                  <a:srgbClr val="7030A0"/>
                </a:solidFill>
                <a:latin typeface="Times New Roman" pitchFamily="18" charset="0"/>
                <a:cs typeface="Times New Roman" pitchFamily="18" charset="0"/>
              </a:rPr>
              <a:t>операцій</a:t>
            </a:r>
            <a:r>
              <a:rPr lang="ru-RU" sz="4000" b="1" baseline="30000" dirty="0" smtClean="0">
                <a:solidFill>
                  <a:srgbClr val="7030A0"/>
                </a:solidFill>
                <a:latin typeface="Times New Roman" pitchFamily="18" charset="0"/>
                <a:cs typeface="Times New Roman" pitchFamily="18" charset="0"/>
              </a:rPr>
              <a:t> </a:t>
            </a:r>
            <a:r>
              <a:rPr lang="ru-RU" sz="4000" b="1" baseline="30000" dirty="0">
                <a:solidFill>
                  <a:srgbClr val="7030A0"/>
                </a:solidFill>
                <a:latin typeface="Times New Roman" pitchFamily="18" charset="0"/>
                <a:cs typeface="Times New Roman" pitchFamily="18" charset="0"/>
              </a:rPr>
              <a:t>та </a:t>
            </a:r>
            <a:r>
              <a:rPr lang="ru-RU" sz="4000" b="1" baseline="30000" dirty="0" err="1">
                <a:solidFill>
                  <a:srgbClr val="7030A0"/>
                </a:solidFill>
                <a:latin typeface="Times New Roman" pitchFamily="18" charset="0"/>
                <a:cs typeface="Times New Roman" pitchFamily="18" charset="0"/>
              </a:rPr>
              <a:t>автоматизмів</a:t>
            </a:r>
            <a:r>
              <a:rPr lang="ru-RU" sz="4000" b="1" baseline="30000" dirty="0">
                <a:solidFill>
                  <a:srgbClr val="7030A0"/>
                </a:solidFill>
                <a:latin typeface="Times New Roman" pitchFamily="18" charset="0"/>
                <a:cs typeface="Times New Roman" pitchFamily="18" charset="0"/>
              </a:rPr>
              <a:t>) у будь-</a:t>
            </a:r>
            <a:r>
              <a:rPr lang="ru-RU" sz="4000" b="1" baseline="30000" dirty="0" err="1">
                <a:solidFill>
                  <a:srgbClr val="7030A0"/>
                </a:solidFill>
                <a:latin typeface="Times New Roman" pitchFamily="18" charset="0"/>
                <a:cs typeface="Times New Roman" pitchFamily="18" charset="0"/>
              </a:rPr>
              <a:t>якій</a:t>
            </a:r>
            <a:r>
              <a:rPr lang="ru-RU" sz="4000" b="1" baseline="30000" dirty="0">
                <a:solidFill>
                  <a:srgbClr val="7030A0"/>
                </a:solidFill>
                <a:latin typeface="Times New Roman" pitchFamily="18" charset="0"/>
                <a:cs typeface="Times New Roman" pitchFamily="18" charset="0"/>
              </a:rPr>
              <a:t> </a:t>
            </a:r>
            <a:r>
              <a:rPr lang="ru-RU" sz="4000" b="1" baseline="30000" dirty="0" err="1">
                <a:solidFill>
                  <a:srgbClr val="7030A0"/>
                </a:solidFill>
                <a:latin typeface="Times New Roman" pitchFamily="18" charset="0"/>
                <a:cs typeface="Times New Roman" pitchFamily="18" charset="0"/>
              </a:rPr>
              <a:t>сфері</a:t>
            </a:r>
            <a:r>
              <a:rPr lang="ru-RU" sz="4000" b="1" baseline="30000" dirty="0">
                <a:solidFill>
                  <a:srgbClr val="7030A0"/>
                </a:solidFill>
                <a:latin typeface="Times New Roman" pitchFamily="18" charset="0"/>
                <a:cs typeface="Times New Roman" pitchFamily="18" charset="0"/>
              </a:rPr>
              <a:t> </a:t>
            </a:r>
            <a:r>
              <a:rPr lang="ru-RU" sz="4000" b="1" baseline="30000" dirty="0" err="1">
                <a:solidFill>
                  <a:srgbClr val="7030A0"/>
                </a:solidFill>
                <a:latin typeface="Times New Roman" pitchFamily="18" charset="0"/>
                <a:cs typeface="Times New Roman" pitchFamily="18" charset="0"/>
              </a:rPr>
              <a:t>людської</a:t>
            </a:r>
            <a:r>
              <a:rPr lang="ru-RU" sz="4000" b="1" baseline="30000" dirty="0">
                <a:solidFill>
                  <a:srgbClr val="7030A0"/>
                </a:solidFill>
                <a:latin typeface="Times New Roman" pitchFamily="18" charset="0"/>
                <a:cs typeface="Times New Roman" pitchFamily="18" charset="0"/>
              </a:rPr>
              <a:t> </a:t>
            </a:r>
            <a:r>
              <a:rPr lang="ru-RU" sz="4000" b="1" baseline="30000" dirty="0" err="1">
                <a:solidFill>
                  <a:srgbClr val="7030A0"/>
                </a:solidFill>
                <a:latin typeface="Times New Roman" pitchFamily="18" charset="0"/>
                <a:cs typeface="Times New Roman" pitchFamily="18" charset="0"/>
              </a:rPr>
              <a:t>діяльності</a:t>
            </a:r>
            <a:r>
              <a:rPr lang="ru-RU" sz="4000" b="1" baseline="30000" dirty="0">
                <a:solidFill>
                  <a:srgbClr val="7030A0"/>
                </a:solidFill>
                <a:latin typeface="Times New Roman" pitchFamily="18" charset="0"/>
                <a:cs typeface="Times New Roman" pitchFamily="18" charset="0"/>
              </a:rPr>
              <a:t> (</a:t>
            </a:r>
            <a:r>
              <a:rPr lang="ru-RU" sz="4000" b="1" baseline="30000" dirty="0" err="1" smtClean="0">
                <a:solidFill>
                  <a:srgbClr val="7030A0"/>
                </a:solidFill>
                <a:latin typeface="Times New Roman" pitchFamily="18" charset="0"/>
                <a:cs typeface="Times New Roman" pitchFamily="18" charset="0"/>
              </a:rPr>
              <a:t>навичок</a:t>
            </a:r>
            <a:r>
              <a:rPr lang="ru-RU" sz="4000" b="1" baseline="30000" dirty="0" smtClean="0">
                <a:solidFill>
                  <a:srgbClr val="7030A0"/>
                </a:solidFill>
                <a:latin typeface="Times New Roman" pitchFamily="18" charset="0"/>
                <a:cs typeface="Times New Roman" pitchFamily="18" charset="0"/>
              </a:rPr>
              <a:t> </a:t>
            </a:r>
            <a:r>
              <a:rPr lang="ru-RU" sz="2800" b="1" dirty="0" smtClean="0">
                <a:solidFill>
                  <a:srgbClr val="7030A0"/>
                </a:solidFill>
                <a:latin typeface="Times New Roman" pitchFamily="18" charset="0"/>
                <a:cs typeface="Times New Roman" pitchFamily="18" charset="0"/>
              </a:rPr>
              <a:t>письмо і </a:t>
            </a:r>
            <a:r>
              <a:rPr lang="ru-RU" sz="2800" b="1" dirty="0" err="1" smtClean="0">
                <a:solidFill>
                  <a:srgbClr val="7030A0"/>
                </a:solidFill>
                <a:latin typeface="Times New Roman" pitchFamily="18" charset="0"/>
                <a:cs typeface="Times New Roman" pitchFamily="18" charset="0"/>
              </a:rPr>
              <a:t>мова</a:t>
            </a:r>
            <a:r>
              <a:rPr lang="ru-RU" sz="2800" b="1" dirty="0" smtClean="0">
                <a:solidFill>
                  <a:srgbClr val="7030A0"/>
                </a:solidFill>
                <a:latin typeface="Times New Roman" pitchFamily="18" charset="0"/>
                <a:cs typeface="Times New Roman" pitchFamily="18" charset="0"/>
              </a:rPr>
              <a:t>, </a:t>
            </a:r>
            <a:r>
              <a:rPr lang="ru-RU" sz="2800" b="1" dirty="0" err="1" smtClean="0">
                <a:solidFill>
                  <a:srgbClr val="7030A0"/>
                </a:solidFill>
                <a:latin typeface="Times New Roman" pitchFamily="18" charset="0"/>
                <a:cs typeface="Times New Roman" pitchFamily="18" charset="0"/>
              </a:rPr>
              <a:t>сенсомоторні</a:t>
            </a:r>
            <a:r>
              <a:rPr lang="ru-RU" sz="2800" b="1" dirty="0" smtClean="0">
                <a:solidFill>
                  <a:srgbClr val="7030A0"/>
                </a:solidFill>
                <a:latin typeface="Times New Roman" pitchFamily="18" charset="0"/>
                <a:cs typeface="Times New Roman" pitchFamily="18" charset="0"/>
              </a:rPr>
              <a:t> </a:t>
            </a:r>
            <a:r>
              <a:rPr lang="ru-RU" sz="2800" b="1" dirty="0" err="1" smtClean="0">
                <a:solidFill>
                  <a:srgbClr val="7030A0"/>
                </a:solidFill>
                <a:latin typeface="Times New Roman" pitchFamily="18" charset="0"/>
                <a:cs typeface="Times New Roman" pitchFamily="18" charset="0"/>
              </a:rPr>
              <a:t>патерни</a:t>
            </a:r>
            <a:r>
              <a:rPr lang="ru-RU" sz="2800" b="1" dirty="0" smtClean="0">
                <a:solidFill>
                  <a:srgbClr val="7030A0"/>
                </a:solidFill>
                <a:latin typeface="Times New Roman" pitchFamily="18" charset="0"/>
                <a:cs typeface="Times New Roman" pitchFamily="18" charset="0"/>
              </a:rPr>
              <a:t>, </a:t>
            </a:r>
            <a:r>
              <a:rPr lang="ru-RU" sz="2800" b="1" dirty="0" err="1" smtClean="0">
                <a:solidFill>
                  <a:srgbClr val="7030A0"/>
                </a:solidFill>
                <a:latin typeface="Times New Roman" pitchFamily="18" charset="0"/>
                <a:cs typeface="Times New Roman" pitchFamily="18" charset="0"/>
              </a:rPr>
              <a:t>пам’ять</a:t>
            </a:r>
            <a:r>
              <a:rPr lang="ru-RU" sz="2800" b="1" dirty="0" smtClean="0">
                <a:solidFill>
                  <a:srgbClr val="7030A0"/>
                </a:solidFill>
                <a:latin typeface="Times New Roman" pitchFamily="18" charset="0"/>
                <a:cs typeface="Times New Roman" pitchFamily="18" charset="0"/>
              </a:rPr>
              <a:t>, </a:t>
            </a:r>
            <a:r>
              <a:rPr lang="ru-RU" sz="2800" b="1" dirty="0" err="1" smtClean="0">
                <a:solidFill>
                  <a:srgbClr val="7030A0"/>
                </a:solidFill>
                <a:latin typeface="Times New Roman" pitchFamily="18" charset="0"/>
                <a:cs typeface="Times New Roman" pitchFamily="18" charset="0"/>
              </a:rPr>
              <a:t>алгоритми</a:t>
            </a:r>
            <a:r>
              <a:rPr lang="ru-RU" sz="2800" b="1" dirty="0" smtClean="0">
                <a:solidFill>
                  <a:srgbClr val="7030A0"/>
                </a:solidFill>
                <a:latin typeface="Times New Roman" pitchFamily="18" charset="0"/>
                <a:cs typeface="Times New Roman" pitchFamily="18" charset="0"/>
              </a:rPr>
              <a:t> </a:t>
            </a:r>
            <a:r>
              <a:rPr lang="ru-RU" sz="2800" b="1" dirty="0" err="1" smtClean="0">
                <a:solidFill>
                  <a:srgbClr val="7030A0"/>
                </a:solidFill>
                <a:latin typeface="Times New Roman" pitchFamily="18" charset="0"/>
                <a:cs typeface="Times New Roman" pitchFamily="18" charset="0"/>
              </a:rPr>
              <a:t>мислення</a:t>
            </a:r>
            <a:r>
              <a:rPr lang="ru-RU" sz="2800" b="1" dirty="0" smtClean="0">
                <a:solidFill>
                  <a:srgbClr val="7030A0"/>
                </a:solidFill>
                <a:latin typeface="Times New Roman" pitchFamily="18" charset="0"/>
                <a:cs typeface="Times New Roman" pitchFamily="18" charset="0"/>
              </a:rPr>
              <a:t>, </a:t>
            </a:r>
            <a:r>
              <a:rPr lang="ru-RU" sz="2800" b="1" dirty="0" err="1" smtClean="0">
                <a:solidFill>
                  <a:srgbClr val="7030A0"/>
                </a:solidFill>
                <a:latin typeface="Times New Roman" pitchFamily="18" charset="0"/>
                <a:cs typeface="Times New Roman" pitchFamily="18" charset="0"/>
              </a:rPr>
              <a:t>реалізація</a:t>
            </a:r>
            <a:r>
              <a:rPr lang="ru-RU" sz="2800" b="1" dirty="0" smtClean="0">
                <a:solidFill>
                  <a:srgbClr val="7030A0"/>
                </a:solidFill>
                <a:latin typeface="Times New Roman" pitchFamily="18" charset="0"/>
                <a:cs typeface="Times New Roman" pitchFamily="18" charset="0"/>
              </a:rPr>
              <a:t> будь-</a:t>
            </a:r>
            <a:r>
              <a:rPr lang="ru-RU" sz="2800" b="1" dirty="0" err="1" smtClean="0">
                <a:solidFill>
                  <a:srgbClr val="7030A0"/>
                </a:solidFill>
                <a:latin typeface="Times New Roman" pitchFamily="18" charset="0"/>
                <a:cs typeface="Times New Roman" pitchFamily="18" charset="0"/>
              </a:rPr>
              <a:t>якої</a:t>
            </a:r>
            <a:r>
              <a:rPr lang="ru-RU" sz="2800" b="1" dirty="0" smtClean="0">
                <a:solidFill>
                  <a:srgbClr val="7030A0"/>
                </a:solidFill>
                <a:latin typeface="Times New Roman" pitchFamily="18" charset="0"/>
                <a:cs typeface="Times New Roman" pitchFamily="18" charset="0"/>
              </a:rPr>
              <a:t> </a:t>
            </a:r>
            <a:r>
              <a:rPr lang="ru-RU" sz="2800" b="1" dirty="0" err="1" smtClean="0">
                <a:solidFill>
                  <a:srgbClr val="7030A0"/>
                </a:solidFill>
                <a:latin typeface="Times New Roman" pitchFamily="18" charset="0"/>
                <a:cs typeface="Times New Roman" pitchFamily="18" charset="0"/>
              </a:rPr>
              <a:t>форми</a:t>
            </a:r>
            <a:r>
              <a:rPr lang="ru-RU" sz="2800" b="1" dirty="0" smtClean="0">
                <a:solidFill>
                  <a:srgbClr val="7030A0"/>
                </a:solidFill>
                <a:latin typeface="Times New Roman" pitchFamily="18" charset="0"/>
                <a:cs typeface="Times New Roman" pitchFamily="18" charset="0"/>
              </a:rPr>
              <a:t> </a:t>
            </a:r>
            <a:r>
              <a:rPr lang="ru-RU" sz="2800" b="1" dirty="0" err="1" smtClean="0">
                <a:solidFill>
                  <a:srgbClr val="7030A0"/>
                </a:solidFill>
                <a:latin typeface="Times New Roman" pitchFamily="18" charset="0"/>
                <a:cs typeface="Times New Roman" pitchFamily="18" charset="0"/>
              </a:rPr>
              <a:t>поведінки</a:t>
            </a:r>
            <a:r>
              <a:rPr lang="ru-RU" sz="2800" b="1" dirty="0" smtClean="0">
                <a:solidFill>
                  <a:srgbClr val="7030A0"/>
                </a:solidFill>
                <a:latin typeface="Times New Roman" pitchFamily="18" charset="0"/>
                <a:cs typeface="Times New Roman" pitchFamily="18" charset="0"/>
              </a:rPr>
              <a:t>.</a:t>
            </a:r>
            <a:endParaRPr lang="ru-RU" sz="2800" b="1" baseline="30000" dirty="0" smtClean="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395903219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332656"/>
            <a:ext cx="7467600" cy="1143000"/>
          </a:xfrm>
        </p:spPr>
        <p:txBody>
          <a:bodyPr>
            <a:normAutofit fontScale="90000"/>
          </a:bodyPr>
          <a:lstStyle/>
          <a:p>
            <a:pPr algn="ctr"/>
            <a:r>
              <a:rPr lang="ru-RU" sz="2400" b="1" dirty="0" smtClean="0">
                <a:solidFill>
                  <a:srgbClr val="7030A0"/>
                </a:solidFill>
                <a:latin typeface="Times New Roman" panose="02020603050405020304" pitchFamily="18" charset="0"/>
                <a:cs typeface="Times New Roman" panose="02020603050405020304" pitchFamily="18" charset="0"/>
              </a:rPr>
              <a:t>ТРЕТІЙ  БЛОК МОЗКУ – БЛОК ПРОГРАМУВАННЯ, ДОВІЛЬНОЇ РЕГУЛЯЦІЇ ТА КОНТРОЛЮ ЗА ПРОТІКАННЯМ ПСИХІЧНОЇ ДІЯТЕЛЬНОСТІ</a:t>
            </a:r>
            <a:endParaRPr lang="ru-RU" sz="2400" b="1" dirty="0">
              <a:solidFill>
                <a:srgbClr val="7030A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57200" y="1600200"/>
            <a:ext cx="8291264" cy="1756792"/>
          </a:xfrm>
        </p:spPr>
        <p:txBody>
          <a:bodyPr>
            <a:normAutofit fontScale="62500" lnSpcReduction="20000"/>
          </a:bodyPr>
          <a:lstStyle/>
          <a:p>
            <a:r>
              <a:rPr lang="ru-RU" sz="4500" b="1" dirty="0" err="1" smtClean="0">
                <a:solidFill>
                  <a:srgbClr val="7030A0"/>
                </a:solidFill>
              </a:rPr>
              <a:t>Формуються</a:t>
            </a:r>
            <a:r>
              <a:rPr lang="ru-RU" sz="4500" b="1" dirty="0" smtClean="0">
                <a:solidFill>
                  <a:srgbClr val="7030A0"/>
                </a:solidFill>
              </a:rPr>
              <a:t> з 8 до 12-15 </a:t>
            </a:r>
            <a:r>
              <a:rPr lang="ru-RU" sz="4500" b="1" dirty="0" err="1" smtClean="0">
                <a:solidFill>
                  <a:srgbClr val="7030A0"/>
                </a:solidFill>
              </a:rPr>
              <a:t>років</a:t>
            </a:r>
            <a:endParaRPr lang="ru-RU" sz="4500" b="1" dirty="0" smtClean="0">
              <a:solidFill>
                <a:srgbClr val="7030A0"/>
              </a:solidFill>
            </a:endParaRPr>
          </a:p>
          <a:p>
            <a:r>
              <a:rPr lang="ru-RU" sz="4500" b="1" dirty="0" err="1" smtClean="0">
                <a:solidFill>
                  <a:srgbClr val="7030A0"/>
                </a:solidFill>
              </a:rPr>
              <a:t>Тільки</a:t>
            </a:r>
            <a:r>
              <a:rPr lang="ru-RU" sz="4500" b="1" dirty="0" smtClean="0">
                <a:solidFill>
                  <a:srgbClr val="7030A0"/>
                </a:solidFill>
              </a:rPr>
              <a:t>  в </a:t>
            </a:r>
            <a:r>
              <a:rPr lang="ru-RU" sz="4500" b="1" dirty="0" err="1" smtClean="0">
                <a:solidFill>
                  <a:srgbClr val="7030A0"/>
                </a:solidFill>
              </a:rPr>
              <a:t>процесі</a:t>
            </a:r>
            <a:r>
              <a:rPr lang="ru-RU" sz="4500" b="1" dirty="0" smtClean="0">
                <a:solidFill>
                  <a:srgbClr val="7030A0"/>
                </a:solidFill>
              </a:rPr>
              <a:t> </a:t>
            </a:r>
            <a:r>
              <a:rPr lang="ru-RU" sz="4500" b="1" dirty="0" err="1" smtClean="0">
                <a:solidFill>
                  <a:srgbClr val="7030A0"/>
                </a:solidFill>
              </a:rPr>
              <a:t>спілкування</a:t>
            </a:r>
            <a:r>
              <a:rPr lang="ru-RU" sz="4500" b="1" dirty="0" smtClean="0">
                <a:solidFill>
                  <a:srgbClr val="7030A0"/>
                </a:solidFill>
              </a:rPr>
              <a:t> та </a:t>
            </a:r>
            <a:r>
              <a:rPr lang="ru-RU" sz="4500" b="1" dirty="0" err="1" smtClean="0">
                <a:solidFill>
                  <a:srgbClr val="7030A0"/>
                </a:solidFill>
              </a:rPr>
              <a:t>виховання</a:t>
            </a:r>
            <a:endParaRPr lang="ru-RU" sz="4500" b="1" dirty="0" smtClean="0">
              <a:solidFill>
                <a:srgbClr val="7030A0"/>
              </a:solidFill>
            </a:endParaRPr>
          </a:p>
          <a:p>
            <a:r>
              <a:rPr lang="ru-RU" sz="4500" b="1" dirty="0" err="1" smtClean="0">
                <a:solidFill>
                  <a:srgbClr val="7030A0"/>
                </a:solidFill>
              </a:rPr>
              <a:t>Лобні</a:t>
            </a:r>
            <a:r>
              <a:rPr lang="ru-RU" sz="4500" b="1" dirty="0" smtClean="0">
                <a:solidFill>
                  <a:srgbClr val="7030A0"/>
                </a:solidFill>
              </a:rPr>
              <a:t> </a:t>
            </a:r>
            <a:r>
              <a:rPr lang="ru-RU" sz="4500" b="1" dirty="0" err="1" smtClean="0">
                <a:solidFill>
                  <a:srgbClr val="7030A0"/>
                </a:solidFill>
              </a:rPr>
              <a:t>долі</a:t>
            </a:r>
            <a:r>
              <a:rPr lang="ru-RU" sz="4500" b="1" dirty="0" smtClean="0">
                <a:solidFill>
                  <a:srgbClr val="7030A0"/>
                </a:solidFill>
              </a:rPr>
              <a:t> </a:t>
            </a:r>
            <a:r>
              <a:rPr lang="ru-RU" sz="4500" b="1" dirty="0" err="1" smtClean="0">
                <a:solidFill>
                  <a:srgbClr val="7030A0"/>
                </a:solidFill>
              </a:rPr>
              <a:t>займають</a:t>
            </a:r>
            <a:r>
              <a:rPr lang="ru-RU" sz="4500" b="1" dirty="0" smtClean="0">
                <a:solidFill>
                  <a:srgbClr val="7030A0"/>
                </a:solidFill>
              </a:rPr>
              <a:t> 24% </a:t>
            </a:r>
            <a:r>
              <a:rPr lang="ru-RU" sz="4500" b="1" dirty="0" err="1" smtClean="0">
                <a:solidFill>
                  <a:srgbClr val="7030A0"/>
                </a:solidFill>
              </a:rPr>
              <a:t>поверхні</a:t>
            </a:r>
            <a:r>
              <a:rPr lang="ru-RU" sz="4500" b="1" dirty="0" smtClean="0">
                <a:solidFill>
                  <a:srgbClr val="7030A0"/>
                </a:solidFill>
              </a:rPr>
              <a:t> великих </a:t>
            </a:r>
            <a:r>
              <a:rPr lang="ru-RU" sz="4500" b="1" dirty="0" err="1" smtClean="0">
                <a:solidFill>
                  <a:srgbClr val="7030A0"/>
                </a:solidFill>
              </a:rPr>
              <a:t>півкуль</a:t>
            </a:r>
            <a:endParaRPr lang="ru-RU" sz="4500" b="1" dirty="0" smtClean="0">
              <a:solidFill>
                <a:srgbClr val="7030A0"/>
              </a:solidFill>
            </a:endParaRPr>
          </a:p>
          <a:p>
            <a:pPr>
              <a:buNone/>
            </a:pPr>
            <a:endParaRPr lang="ru-RU" dirty="0" smtClean="0"/>
          </a:p>
          <a:p>
            <a:endParaRPr lang="ru-RU" dirty="0"/>
          </a:p>
        </p:txBody>
      </p:sp>
      <p:pic>
        <p:nvPicPr>
          <p:cNvPr id="5122" name="Picture 2"/>
          <p:cNvPicPr>
            <a:picLocks noChangeAspect="1" noChangeArrowheads="1"/>
          </p:cNvPicPr>
          <p:nvPr/>
        </p:nvPicPr>
        <p:blipFill>
          <a:blip r:embed="rId2" cstate="print">
            <a:extLst>
              <a:ext uri="{BEBA8EAE-BF5A-486C-A8C5-ECC9F3942E4B}">
                <a14:imgProps xmlns:a14="http://schemas.microsoft.com/office/drawing/2010/main">
                  <a14:imgLayer r:embed="rId3">
                    <a14:imgEffect>
                      <a14:backgroundRemoval t="0" b="93750" l="2326" r="100000">
                        <a14:foregroundMark x1="73256" y1="39205" x2="73256" y2="39205"/>
                        <a14:foregroundMark x1="36822" y1="23295" x2="97674" y2="41477"/>
                        <a14:foregroundMark x1="62403" y1="85227" x2="65504" y2="85227"/>
                      </a14:backgroundRemoval>
                    </a14:imgEffect>
                  </a14:imgLayer>
                </a14:imgProps>
              </a:ext>
              <a:ext uri="{28A0092B-C50C-407E-A947-70E740481C1C}">
                <a14:useLocalDpi xmlns:a14="http://schemas.microsoft.com/office/drawing/2010/main" val="0"/>
              </a:ext>
            </a:extLst>
          </a:blip>
          <a:srcRect/>
          <a:stretch>
            <a:fillRect/>
          </a:stretch>
        </p:blipFill>
        <p:spPr bwMode="auto">
          <a:xfrm>
            <a:off x="1331640" y="3429000"/>
            <a:ext cx="3816424" cy="260345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D:\ТАТЬЯНА1\Мои семинары\Нейропсихология\Нейро. Юужноукр\slide-22.jpg"/>
          <p:cNvPicPr>
            <a:picLocks noChangeAspect="1" noChangeArrowheads="1"/>
          </p:cNvPicPr>
          <p:nvPr/>
        </p:nvPicPr>
        <p:blipFill>
          <a:blip r:embed="rId4" cstate="print"/>
          <a:srcRect l="53702" t="24610" r="2703" b="42292"/>
          <a:stretch>
            <a:fillRect/>
          </a:stretch>
        </p:blipFill>
        <p:spPr bwMode="auto">
          <a:xfrm>
            <a:off x="5214942" y="3071810"/>
            <a:ext cx="3245317" cy="2520280"/>
          </a:xfrm>
          <a:prstGeom prst="rect">
            <a:avLst/>
          </a:prstGeom>
          <a:noFill/>
        </p:spPr>
      </p:pic>
    </p:spTree>
    <p:extLst>
      <p:ext uri="{BB962C8B-B14F-4D97-AF65-F5344CB8AC3E}">
        <p14:creationId xmlns:p14="http://schemas.microsoft.com/office/powerpoint/2010/main" val="88888694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1"/>
          <p:cNvSpPr txBox="1">
            <a:spLocks noGrp="1"/>
          </p:cNvSpPr>
          <p:nvPr>
            <p:ph idx="1"/>
          </p:nvPr>
        </p:nvSpPr>
        <p:spPr>
          <a:xfrm>
            <a:off x="395536" y="836712"/>
            <a:ext cx="8319868" cy="4824536"/>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lvl="0">
              <a:spcBef>
                <a:spcPts val="0"/>
              </a:spcBef>
              <a:buClr>
                <a:srgbClr val="31B6FD"/>
              </a:buClr>
              <a:buFont typeface="Wingdings" pitchFamily="2" charset="2"/>
              <a:buChar char="q"/>
              <a:defRPr/>
            </a:pPr>
            <a:r>
              <a:rPr lang="ru-RU" sz="2800" b="1" dirty="0" err="1" smtClean="0">
                <a:solidFill>
                  <a:srgbClr val="7030A0"/>
                </a:solidFill>
              </a:rPr>
              <a:t>Побудова</a:t>
            </a:r>
            <a:r>
              <a:rPr lang="ru-RU" sz="2800" b="1" dirty="0" smtClean="0">
                <a:solidFill>
                  <a:srgbClr val="7030A0"/>
                </a:solidFill>
              </a:rPr>
              <a:t> </a:t>
            </a:r>
            <a:r>
              <a:rPr lang="ru-RU" sz="2800" b="1" dirty="0" err="1" smtClean="0">
                <a:solidFill>
                  <a:srgbClr val="7030A0"/>
                </a:solidFill>
              </a:rPr>
              <a:t>перспективних</a:t>
            </a:r>
            <a:r>
              <a:rPr lang="ru-RU" sz="2800" b="1" dirty="0" smtClean="0">
                <a:solidFill>
                  <a:srgbClr val="7030A0"/>
                </a:solidFill>
              </a:rPr>
              <a:t> </a:t>
            </a:r>
            <a:r>
              <a:rPr lang="ru-RU" sz="2800" b="1" dirty="0" err="1" smtClean="0">
                <a:solidFill>
                  <a:srgbClr val="7030A0"/>
                </a:solidFill>
              </a:rPr>
              <a:t>планів</a:t>
            </a:r>
            <a:r>
              <a:rPr lang="ru-RU" sz="2800" b="1" dirty="0" smtClean="0">
                <a:solidFill>
                  <a:srgbClr val="7030A0"/>
                </a:solidFill>
              </a:rPr>
              <a:t>, </a:t>
            </a:r>
            <a:r>
              <a:rPr lang="ru-RU" sz="2800" b="1" dirty="0" err="1" smtClean="0">
                <a:solidFill>
                  <a:srgbClr val="7030A0"/>
                </a:solidFill>
              </a:rPr>
              <a:t>цілей</a:t>
            </a:r>
            <a:r>
              <a:rPr lang="ru-RU" sz="2800" b="1" dirty="0" smtClean="0">
                <a:solidFill>
                  <a:srgbClr val="7030A0"/>
                </a:solidFill>
              </a:rPr>
              <a:t>, </a:t>
            </a:r>
            <a:r>
              <a:rPr lang="ru-RU" sz="2800" b="1" dirty="0" err="1" smtClean="0">
                <a:solidFill>
                  <a:srgbClr val="7030A0"/>
                </a:solidFill>
              </a:rPr>
              <a:t>завдань</a:t>
            </a:r>
            <a:r>
              <a:rPr lang="ru-RU" sz="2800" b="1" dirty="0" smtClean="0">
                <a:solidFill>
                  <a:srgbClr val="7030A0"/>
                </a:solidFill>
              </a:rPr>
              <a:t>;</a:t>
            </a:r>
          </a:p>
          <a:p>
            <a:pPr lvl="0">
              <a:spcBef>
                <a:spcPts val="0"/>
              </a:spcBef>
              <a:buClr>
                <a:srgbClr val="31B6FD"/>
              </a:buClr>
              <a:buFont typeface="Wingdings" pitchFamily="2" charset="2"/>
              <a:buChar char="q"/>
              <a:defRPr/>
            </a:pPr>
            <a:r>
              <a:rPr lang="ru-RU" sz="2800" b="1" dirty="0" err="1" smtClean="0">
                <a:solidFill>
                  <a:srgbClr val="7030A0"/>
                </a:solidFill>
              </a:rPr>
              <a:t>Прогнозування</a:t>
            </a:r>
            <a:r>
              <a:rPr lang="ru-RU" sz="2800" b="1" dirty="0" smtClean="0">
                <a:solidFill>
                  <a:srgbClr val="7030A0"/>
                </a:solidFill>
              </a:rPr>
              <a:t> </a:t>
            </a:r>
            <a:r>
              <a:rPr lang="ru-RU" sz="2800" b="1" dirty="0" err="1" smtClean="0">
                <a:solidFill>
                  <a:srgbClr val="7030A0"/>
                </a:solidFill>
              </a:rPr>
              <a:t>результатів</a:t>
            </a:r>
            <a:r>
              <a:rPr lang="ru-RU" sz="2800" b="1" dirty="0" smtClean="0">
                <a:solidFill>
                  <a:srgbClr val="7030A0"/>
                </a:solidFill>
              </a:rPr>
              <a:t> </a:t>
            </a:r>
            <a:r>
              <a:rPr lang="ru-RU" sz="2800" b="1" dirty="0" err="1" smtClean="0">
                <a:solidFill>
                  <a:srgbClr val="7030A0"/>
                </a:solidFill>
              </a:rPr>
              <a:t>діяльності</a:t>
            </a:r>
            <a:r>
              <a:rPr lang="ru-RU" sz="2800" b="1" dirty="0" smtClean="0">
                <a:solidFill>
                  <a:srgbClr val="7030A0"/>
                </a:solidFill>
              </a:rPr>
              <a:t> в </a:t>
            </a:r>
            <a:r>
              <a:rPr lang="ru-RU" sz="2800" b="1" dirty="0" err="1" smtClean="0">
                <a:solidFill>
                  <a:srgbClr val="7030A0"/>
                </a:solidFill>
              </a:rPr>
              <a:t>цілому</a:t>
            </a:r>
            <a:r>
              <a:rPr lang="ru-RU" sz="2800" b="1" dirty="0" smtClean="0">
                <a:solidFill>
                  <a:srgbClr val="7030A0"/>
                </a:solidFill>
              </a:rPr>
              <a:t> </a:t>
            </a:r>
            <a:r>
              <a:rPr lang="ru-RU" sz="2800" b="1" dirty="0" err="1" smtClean="0">
                <a:solidFill>
                  <a:srgbClr val="7030A0"/>
                </a:solidFill>
              </a:rPr>
              <a:t>і</a:t>
            </a:r>
            <a:r>
              <a:rPr lang="ru-RU" sz="2800" b="1" dirty="0" smtClean="0">
                <a:solidFill>
                  <a:srgbClr val="7030A0"/>
                </a:solidFill>
              </a:rPr>
              <a:t> </a:t>
            </a:r>
            <a:r>
              <a:rPr lang="ru-RU" sz="2800" b="1" dirty="0" err="1" smtClean="0">
                <a:solidFill>
                  <a:srgbClr val="7030A0"/>
                </a:solidFill>
              </a:rPr>
              <a:t>кажного</a:t>
            </a:r>
            <a:r>
              <a:rPr lang="ru-RU" sz="2800" b="1" dirty="0" smtClean="0">
                <a:solidFill>
                  <a:srgbClr val="7030A0"/>
                </a:solidFill>
              </a:rPr>
              <a:t> </a:t>
            </a:r>
            <a:r>
              <a:rPr lang="ru-RU" sz="2800" b="1" dirty="0" err="1" smtClean="0">
                <a:solidFill>
                  <a:srgbClr val="7030A0"/>
                </a:solidFill>
              </a:rPr>
              <a:t>з</a:t>
            </a:r>
            <a:r>
              <a:rPr lang="ru-RU" sz="2800" b="1" dirty="0" smtClean="0">
                <a:solidFill>
                  <a:srgbClr val="7030A0"/>
                </a:solidFill>
              </a:rPr>
              <a:t> </a:t>
            </a:r>
            <a:r>
              <a:rPr lang="ru-RU" sz="2800" b="1" dirty="0" err="1" smtClean="0">
                <a:solidFill>
                  <a:srgbClr val="7030A0"/>
                </a:solidFill>
              </a:rPr>
              <a:t>його</a:t>
            </a:r>
            <a:r>
              <a:rPr lang="ru-RU" sz="2800" b="1" dirty="0" smtClean="0">
                <a:solidFill>
                  <a:srgbClr val="7030A0"/>
                </a:solidFill>
              </a:rPr>
              <a:t> </a:t>
            </a:r>
            <a:r>
              <a:rPr lang="ru-RU" sz="2800" b="1" dirty="0" err="1" smtClean="0">
                <a:solidFill>
                  <a:srgbClr val="7030A0"/>
                </a:solidFill>
              </a:rPr>
              <a:t>етапів</a:t>
            </a:r>
            <a:r>
              <a:rPr lang="ru-RU" sz="2800" b="1" dirty="0" smtClean="0">
                <a:solidFill>
                  <a:srgbClr val="7030A0"/>
                </a:solidFill>
              </a:rPr>
              <a:t>;</a:t>
            </a:r>
          </a:p>
          <a:p>
            <a:pPr lvl="0">
              <a:spcBef>
                <a:spcPts val="0"/>
              </a:spcBef>
              <a:buClr>
                <a:srgbClr val="31B6FD"/>
              </a:buClr>
              <a:buFont typeface="Wingdings" pitchFamily="2" charset="2"/>
              <a:buChar char="q"/>
              <a:defRPr/>
            </a:pPr>
            <a:r>
              <a:rPr lang="ru-RU" sz="2800" b="1" dirty="0" err="1" smtClean="0">
                <a:solidFill>
                  <a:srgbClr val="7030A0"/>
                </a:solidFill>
              </a:rPr>
              <a:t>Складання</a:t>
            </a:r>
            <a:r>
              <a:rPr lang="ru-RU" sz="2800" b="1" dirty="0" smtClean="0">
                <a:solidFill>
                  <a:srgbClr val="7030A0"/>
                </a:solidFill>
              </a:rPr>
              <a:t> </a:t>
            </a:r>
            <a:r>
              <a:rPr lang="ru-RU" sz="2800" b="1" dirty="0" err="1" smtClean="0">
                <a:solidFill>
                  <a:srgbClr val="7030A0"/>
                </a:solidFill>
              </a:rPr>
              <a:t>і</a:t>
            </a:r>
            <a:r>
              <a:rPr lang="ru-RU" sz="2800" b="1" dirty="0" smtClean="0">
                <a:solidFill>
                  <a:srgbClr val="7030A0"/>
                </a:solidFill>
              </a:rPr>
              <a:t> </a:t>
            </a:r>
            <a:r>
              <a:rPr lang="ru-RU" sz="2800" b="1" dirty="0" err="1" smtClean="0">
                <a:solidFill>
                  <a:srgbClr val="7030A0"/>
                </a:solidFill>
              </a:rPr>
              <a:t>ранжування</a:t>
            </a:r>
            <a:r>
              <a:rPr lang="ru-RU" sz="2800" b="1" dirty="0" smtClean="0">
                <a:solidFill>
                  <a:srgbClr val="7030A0"/>
                </a:solidFill>
              </a:rPr>
              <a:t> </a:t>
            </a:r>
            <a:r>
              <a:rPr lang="ru-RU" sz="2800" b="1" dirty="0" err="1" smtClean="0">
                <a:solidFill>
                  <a:srgbClr val="7030A0"/>
                </a:solidFill>
              </a:rPr>
              <a:t>етапів</a:t>
            </a:r>
            <a:r>
              <a:rPr lang="ru-RU" sz="2800" b="1" dirty="0" smtClean="0">
                <a:solidFill>
                  <a:srgbClr val="7030A0"/>
                </a:solidFill>
              </a:rPr>
              <a:t> </a:t>
            </a:r>
            <a:r>
              <a:rPr lang="ru-RU" sz="2800" b="1" dirty="0" err="1" smtClean="0">
                <a:solidFill>
                  <a:srgbClr val="7030A0"/>
                </a:solidFill>
              </a:rPr>
              <a:t>діяльності</a:t>
            </a:r>
            <a:r>
              <a:rPr lang="ru-RU" sz="2800" b="1" dirty="0" smtClean="0">
                <a:solidFill>
                  <a:srgbClr val="7030A0"/>
                </a:solidFill>
              </a:rPr>
              <a:t>;</a:t>
            </a:r>
          </a:p>
          <a:p>
            <a:pPr lvl="0">
              <a:spcBef>
                <a:spcPts val="0"/>
              </a:spcBef>
              <a:buClr>
                <a:srgbClr val="31B6FD"/>
              </a:buClr>
              <a:buFont typeface="Wingdings" pitchFamily="2" charset="2"/>
              <a:buChar char="q"/>
              <a:defRPr/>
            </a:pPr>
            <a:r>
              <a:rPr lang="ru-RU" sz="2800" b="1" dirty="0" err="1" smtClean="0">
                <a:solidFill>
                  <a:srgbClr val="7030A0"/>
                </a:solidFill>
              </a:rPr>
              <a:t>Вибір</a:t>
            </a:r>
            <a:r>
              <a:rPr lang="ru-RU" sz="2800" b="1" dirty="0" smtClean="0">
                <a:solidFill>
                  <a:srgbClr val="7030A0"/>
                </a:solidFill>
              </a:rPr>
              <a:t> </a:t>
            </a:r>
            <a:r>
              <a:rPr lang="ru-RU" sz="2800" b="1" dirty="0" err="1" smtClean="0">
                <a:solidFill>
                  <a:srgbClr val="7030A0"/>
                </a:solidFill>
              </a:rPr>
              <a:t>засобів</a:t>
            </a:r>
            <a:r>
              <a:rPr lang="ru-RU" sz="2800" b="1" dirty="0" smtClean="0">
                <a:solidFill>
                  <a:srgbClr val="7030A0"/>
                </a:solidFill>
              </a:rPr>
              <a:t> </a:t>
            </a:r>
            <a:r>
              <a:rPr lang="ru-RU" sz="2800" b="1" dirty="0" err="1" smtClean="0">
                <a:solidFill>
                  <a:srgbClr val="7030A0"/>
                </a:solidFill>
              </a:rPr>
              <a:t>і</a:t>
            </a:r>
            <a:r>
              <a:rPr lang="ru-RU" sz="2800" b="1" dirty="0" smtClean="0">
                <a:solidFill>
                  <a:srgbClr val="7030A0"/>
                </a:solidFill>
              </a:rPr>
              <a:t> умов </a:t>
            </a:r>
            <a:r>
              <a:rPr lang="ru-RU" sz="2800" b="1" dirty="0" err="1" smtClean="0">
                <a:solidFill>
                  <a:srgbClr val="7030A0"/>
                </a:solidFill>
              </a:rPr>
              <a:t>реализації</a:t>
            </a:r>
            <a:r>
              <a:rPr lang="ru-RU" sz="2800" b="1" dirty="0" smtClean="0">
                <a:solidFill>
                  <a:srgbClr val="7030A0"/>
                </a:solidFill>
              </a:rPr>
              <a:t> </a:t>
            </a:r>
            <a:r>
              <a:rPr lang="ru-RU" sz="2800" b="1" dirty="0" err="1" smtClean="0">
                <a:solidFill>
                  <a:srgbClr val="7030A0"/>
                </a:solidFill>
              </a:rPr>
              <a:t>цілей</a:t>
            </a:r>
            <a:r>
              <a:rPr lang="ru-RU" sz="2800" b="1" dirty="0" smtClean="0">
                <a:solidFill>
                  <a:srgbClr val="7030A0"/>
                </a:solidFill>
              </a:rPr>
              <a:t>;</a:t>
            </a:r>
          </a:p>
          <a:p>
            <a:pPr lvl="0">
              <a:spcBef>
                <a:spcPts val="0"/>
              </a:spcBef>
              <a:buClr>
                <a:srgbClr val="31B6FD"/>
              </a:buClr>
              <a:buFont typeface="Wingdings" pitchFamily="2" charset="2"/>
              <a:buChar char="q"/>
              <a:defRPr/>
            </a:pPr>
            <a:r>
              <a:rPr lang="ru-RU" sz="2800" b="1" dirty="0" smtClean="0">
                <a:solidFill>
                  <a:srgbClr val="7030A0"/>
                </a:solidFill>
              </a:rPr>
              <a:t>Контроль за </a:t>
            </a:r>
            <a:r>
              <a:rPr lang="ru-RU" sz="2800" b="1" dirty="0" err="1" smtClean="0">
                <a:solidFill>
                  <a:srgbClr val="7030A0"/>
                </a:solidFill>
              </a:rPr>
              <a:t>їх</a:t>
            </a:r>
            <a:r>
              <a:rPr lang="ru-RU" sz="2800" b="1" dirty="0" smtClean="0">
                <a:solidFill>
                  <a:srgbClr val="7030A0"/>
                </a:solidFill>
              </a:rPr>
              <a:t> </a:t>
            </a:r>
            <a:r>
              <a:rPr lang="ru-RU" sz="2800" b="1" dirty="0" err="1" smtClean="0">
                <a:solidFill>
                  <a:srgbClr val="7030A0"/>
                </a:solidFill>
              </a:rPr>
              <a:t>протіканням</a:t>
            </a:r>
            <a:r>
              <a:rPr lang="ru-RU" sz="2800" b="1" dirty="0" smtClean="0">
                <a:solidFill>
                  <a:srgbClr val="7030A0"/>
                </a:solidFill>
              </a:rPr>
              <a:t> </a:t>
            </a:r>
            <a:r>
              <a:rPr lang="ru-RU" sz="2800" b="1" dirty="0" err="1" smtClean="0">
                <a:solidFill>
                  <a:srgbClr val="7030A0"/>
                </a:solidFill>
              </a:rPr>
              <a:t>і</a:t>
            </a:r>
            <a:r>
              <a:rPr lang="ru-RU" sz="2800" b="1" dirty="0" smtClean="0">
                <a:solidFill>
                  <a:srgbClr val="7030A0"/>
                </a:solidFill>
              </a:rPr>
              <a:t> </a:t>
            </a:r>
            <a:r>
              <a:rPr lang="ru-RU" sz="2800" b="1" dirty="0" err="1" smtClean="0">
                <a:solidFill>
                  <a:srgbClr val="7030A0"/>
                </a:solidFill>
              </a:rPr>
              <a:t>реалізацією</a:t>
            </a:r>
            <a:r>
              <a:rPr lang="ru-RU" sz="2800" b="1" dirty="0" smtClean="0">
                <a:solidFill>
                  <a:srgbClr val="7030A0"/>
                </a:solidFill>
              </a:rPr>
              <a:t>;</a:t>
            </a:r>
          </a:p>
          <a:p>
            <a:pPr lvl="0">
              <a:spcBef>
                <a:spcPts val="0"/>
              </a:spcBef>
              <a:buClr>
                <a:srgbClr val="31B6FD"/>
              </a:buClr>
              <a:buFont typeface="Wingdings" pitchFamily="2" charset="2"/>
              <a:buChar char="q"/>
              <a:defRPr/>
            </a:pPr>
            <a:r>
              <a:rPr lang="ru-RU" sz="2800" b="1" dirty="0" err="1" smtClean="0">
                <a:solidFill>
                  <a:srgbClr val="7030A0"/>
                </a:solidFill>
              </a:rPr>
              <a:t>Детекція</a:t>
            </a:r>
            <a:r>
              <a:rPr lang="ru-RU" sz="2800" b="1" dirty="0" smtClean="0">
                <a:solidFill>
                  <a:srgbClr val="7030A0"/>
                </a:solidFill>
              </a:rPr>
              <a:t> </a:t>
            </a:r>
            <a:r>
              <a:rPr lang="ru-RU" sz="2800" b="1" dirty="0" err="1" smtClean="0">
                <a:solidFill>
                  <a:srgbClr val="7030A0"/>
                </a:solidFill>
              </a:rPr>
              <a:t>помилок</a:t>
            </a:r>
            <a:r>
              <a:rPr lang="ru-RU" sz="2800" b="1" dirty="0" smtClean="0">
                <a:solidFill>
                  <a:srgbClr val="7030A0"/>
                </a:solidFill>
              </a:rPr>
              <a:t>, </a:t>
            </a:r>
            <a:r>
              <a:rPr lang="ru-RU" sz="2800" b="1" dirty="0" err="1" smtClean="0">
                <a:solidFill>
                  <a:srgbClr val="7030A0"/>
                </a:solidFill>
              </a:rPr>
              <a:t>оперативне</a:t>
            </a:r>
            <a:r>
              <a:rPr lang="ru-RU" sz="2800" b="1" dirty="0" smtClean="0">
                <a:solidFill>
                  <a:srgbClr val="7030A0"/>
                </a:solidFill>
              </a:rPr>
              <a:t> </a:t>
            </a:r>
            <a:r>
              <a:rPr lang="ru-RU" sz="2800" b="1" dirty="0" err="1" smtClean="0">
                <a:solidFill>
                  <a:srgbClr val="7030A0"/>
                </a:solidFill>
              </a:rPr>
              <a:t>реагування</a:t>
            </a:r>
            <a:r>
              <a:rPr lang="ru-RU" sz="2800" b="1" dirty="0" smtClean="0">
                <a:solidFill>
                  <a:srgbClr val="7030A0"/>
                </a:solidFill>
              </a:rPr>
              <a:t>, </a:t>
            </a:r>
            <a:r>
              <a:rPr lang="ru-RU" sz="2800" b="1" dirty="0" err="1" smtClean="0">
                <a:solidFill>
                  <a:srgbClr val="7030A0"/>
                </a:solidFill>
              </a:rPr>
              <a:t>своєчасна</a:t>
            </a:r>
            <a:r>
              <a:rPr lang="ru-RU" sz="2800" b="1" dirty="0" smtClean="0">
                <a:solidFill>
                  <a:srgbClr val="7030A0"/>
                </a:solidFill>
              </a:rPr>
              <a:t> </a:t>
            </a:r>
            <a:r>
              <a:rPr lang="ru-RU" sz="2800" b="1" dirty="0" err="1" smtClean="0">
                <a:solidFill>
                  <a:srgbClr val="7030A0"/>
                </a:solidFill>
              </a:rPr>
              <a:t>корекція</a:t>
            </a:r>
            <a:r>
              <a:rPr lang="ru-RU" sz="2800" b="1" dirty="0" smtClean="0">
                <a:solidFill>
                  <a:srgbClr val="7030A0"/>
                </a:solidFill>
              </a:rPr>
              <a:t>;</a:t>
            </a:r>
          </a:p>
          <a:p>
            <a:pPr lvl="0" algn="just">
              <a:spcBef>
                <a:spcPts val="0"/>
              </a:spcBef>
              <a:buClr>
                <a:srgbClr val="31B6FD"/>
              </a:buClr>
              <a:buFont typeface="Wingdings" pitchFamily="2" charset="2"/>
              <a:buChar char="q"/>
              <a:defRPr/>
            </a:pPr>
            <a:r>
              <a:rPr lang="ru-RU" sz="2800" b="1" dirty="0" err="1" smtClean="0">
                <a:solidFill>
                  <a:srgbClr val="7030A0"/>
                </a:solidFill>
              </a:rPr>
              <a:t>Порівняння</a:t>
            </a:r>
            <a:r>
              <a:rPr lang="ru-RU" sz="2800" b="1" dirty="0" smtClean="0">
                <a:solidFill>
                  <a:srgbClr val="7030A0"/>
                </a:solidFill>
              </a:rPr>
              <a:t> </a:t>
            </a:r>
            <a:r>
              <a:rPr lang="ru-RU" sz="2800" b="1" dirty="0" err="1" smtClean="0">
                <a:solidFill>
                  <a:srgbClr val="7030A0"/>
                </a:solidFill>
              </a:rPr>
              <a:t>отриманого</a:t>
            </a:r>
            <a:r>
              <a:rPr lang="ru-RU" sz="2800" b="1" dirty="0" smtClean="0">
                <a:solidFill>
                  <a:srgbClr val="7030A0"/>
                </a:solidFill>
              </a:rPr>
              <a:t> результату </a:t>
            </a:r>
            <a:r>
              <a:rPr lang="ru-RU" sz="2800" b="1" dirty="0" err="1" smtClean="0">
                <a:solidFill>
                  <a:srgbClr val="7030A0"/>
                </a:solidFill>
              </a:rPr>
              <a:t>з</a:t>
            </a:r>
            <a:r>
              <a:rPr lang="ru-RU" sz="2800" b="1" dirty="0" smtClean="0">
                <a:solidFill>
                  <a:srgbClr val="7030A0"/>
                </a:solidFill>
              </a:rPr>
              <a:t> </a:t>
            </a:r>
            <a:r>
              <a:rPr lang="ru-RU" sz="2800" b="1" dirty="0" err="1" smtClean="0">
                <a:solidFill>
                  <a:srgbClr val="7030A0"/>
                </a:solidFill>
              </a:rPr>
              <a:t>очікуваннями</a:t>
            </a:r>
            <a:r>
              <a:rPr lang="ru-RU" sz="2800" b="1" dirty="0" smtClean="0">
                <a:solidFill>
                  <a:srgbClr val="7030A0"/>
                </a:solidFill>
              </a:rPr>
              <a:t>.</a:t>
            </a:r>
            <a:endParaRPr kumimoji="0" lang="ru-RU" sz="2800" b="1" i="0" u="none" strike="noStrike" kern="1200" cap="none" spc="0" normalizeH="0" baseline="0" noProof="0" dirty="0">
              <a:ln>
                <a:noFill/>
              </a:ln>
              <a:solidFill>
                <a:srgbClr val="7030A0"/>
              </a:solidFill>
              <a:effectLst/>
              <a:uLnTx/>
              <a:uFillTx/>
              <a:latin typeface="Candara"/>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rgbClr val="7030A0"/>
                </a:solidFill>
                <a:latin typeface="Times New Roman" panose="02020603050405020304" pitchFamily="18" charset="0"/>
                <a:cs typeface="Times New Roman" panose="02020603050405020304" pitchFamily="18" charset="0"/>
              </a:rPr>
              <a:t>        ДОБРЕ СФОРМОВАНИЙ</a:t>
            </a:r>
            <a:br>
              <a:rPr lang="ru-RU" b="1" dirty="0" smtClean="0">
                <a:solidFill>
                  <a:srgbClr val="7030A0"/>
                </a:solidFill>
                <a:latin typeface="Times New Roman" panose="02020603050405020304" pitchFamily="18" charset="0"/>
                <a:cs typeface="Times New Roman" panose="02020603050405020304" pitchFamily="18" charset="0"/>
              </a:rPr>
            </a:br>
            <a:r>
              <a:rPr lang="ru-RU" b="1" dirty="0">
                <a:solidFill>
                  <a:srgbClr val="7030A0"/>
                </a:solidFill>
                <a:latin typeface="Times New Roman" panose="02020603050405020304" pitchFamily="18" charset="0"/>
                <a:cs typeface="Times New Roman" panose="02020603050405020304" pitchFamily="18" charset="0"/>
              </a:rPr>
              <a:t> </a:t>
            </a:r>
            <a:r>
              <a:rPr lang="ru-RU" b="1" dirty="0" smtClean="0">
                <a:solidFill>
                  <a:srgbClr val="7030A0"/>
                </a:solidFill>
                <a:latin typeface="Times New Roman" panose="02020603050405020304" pitchFamily="18" charset="0"/>
                <a:cs typeface="Times New Roman" panose="02020603050405020304" pitchFamily="18" charset="0"/>
              </a:rPr>
              <a:t>                    3-й ФБМ</a:t>
            </a:r>
            <a:endParaRPr lang="uk-UA" b="1" dirty="0">
              <a:solidFill>
                <a:srgbClr val="7030A0"/>
              </a:solidFill>
              <a:latin typeface="Times New Roman" panose="02020603050405020304" pitchFamily="18" charset="0"/>
              <a:cs typeface="Times New Roman" panose="02020603050405020304" pitchFamily="18" charset="0"/>
            </a:endParaRPr>
          </a:p>
        </p:txBody>
      </p:sp>
      <p:sp>
        <p:nvSpPr>
          <p:cNvPr id="3" name="Содержимое 2"/>
          <p:cNvSpPr>
            <a:spLocks noGrp="1"/>
          </p:cNvSpPr>
          <p:nvPr>
            <p:ph idx="1"/>
          </p:nvPr>
        </p:nvSpPr>
        <p:spPr/>
        <p:txBody>
          <a:bodyPr/>
          <a:lstStyle/>
          <a:p>
            <a:pPr marL="0" indent="0">
              <a:buNone/>
            </a:pPr>
            <a:r>
              <a:rPr lang="ru-RU" dirty="0" smtClean="0"/>
              <a:t> </a:t>
            </a:r>
            <a:r>
              <a:rPr lang="ru-RU" sz="3200" b="1" dirty="0" smtClean="0">
                <a:solidFill>
                  <a:srgbClr val="7030A0"/>
                </a:solidFill>
                <a:latin typeface="Times New Roman" panose="02020603050405020304" pitchFamily="18" charset="0"/>
                <a:cs typeface="Times New Roman" panose="02020603050405020304" pitchFamily="18" charset="0"/>
              </a:rPr>
              <a:t>ПОТРЕБА У НАВЧАННІ (НАВЧИТИСЯ ЧОМУСЬ НОВОМУ);</a:t>
            </a:r>
          </a:p>
          <a:p>
            <a:pPr marL="0" indent="0">
              <a:buNone/>
            </a:pPr>
            <a:r>
              <a:rPr lang="ru-RU" sz="3200" b="1" dirty="0" smtClean="0">
                <a:solidFill>
                  <a:srgbClr val="7030A0"/>
                </a:solidFill>
                <a:latin typeface="Times New Roman" panose="02020603050405020304" pitchFamily="18" charset="0"/>
                <a:cs typeface="Times New Roman" panose="02020603050405020304" pitchFamily="18" charset="0"/>
              </a:rPr>
              <a:t> ПОТРЕБА У ДОВІЛЬНІЙ САМОРЕГУЛЯЦІЇ;</a:t>
            </a:r>
          </a:p>
          <a:p>
            <a:pPr marL="0" indent="0">
              <a:buNone/>
            </a:pPr>
            <a:r>
              <a:rPr lang="ru-RU" sz="3200" b="1" dirty="0" smtClean="0">
                <a:solidFill>
                  <a:srgbClr val="7030A0"/>
                </a:solidFill>
                <a:latin typeface="Times New Roman" panose="02020603050405020304" pitchFamily="18" charset="0"/>
                <a:cs typeface="Times New Roman" panose="02020603050405020304" pitchFamily="18" charset="0"/>
              </a:rPr>
              <a:t> ПОТРЕБА В КОМУНІКАЦІЇ З НОСІЯМИ КУЛЬТУРИ;</a:t>
            </a:r>
          </a:p>
          <a:p>
            <a:pPr marL="0" indent="0">
              <a:buNone/>
            </a:pPr>
            <a:r>
              <a:rPr lang="ru-RU" sz="3200" b="1" dirty="0" smtClean="0">
                <a:solidFill>
                  <a:srgbClr val="7030A0"/>
                </a:solidFill>
                <a:latin typeface="Times New Roman" panose="02020603050405020304" pitchFamily="18" charset="0"/>
                <a:cs typeface="Times New Roman" panose="02020603050405020304" pitchFamily="18" charset="0"/>
              </a:rPr>
              <a:t>САМОІДЕНТИФІКАЦІЯ;</a:t>
            </a:r>
          </a:p>
          <a:p>
            <a:pPr marL="0" indent="0">
              <a:buNone/>
            </a:pPr>
            <a:r>
              <a:rPr lang="ru-RU" sz="3200" b="1" dirty="0" smtClean="0">
                <a:solidFill>
                  <a:srgbClr val="7030A0"/>
                </a:solidFill>
                <a:latin typeface="Times New Roman" panose="02020603050405020304" pitchFamily="18" charset="0"/>
                <a:cs typeface="Times New Roman" panose="02020603050405020304" pitchFamily="18" charset="0"/>
              </a:rPr>
              <a:t>САМОПОВАГА.</a:t>
            </a:r>
            <a:endParaRPr lang="uk-UA" sz="3200" b="1" dirty="0">
              <a:solidFill>
                <a:srgbClr val="7030A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7931224" cy="5997280"/>
          </a:xfrm>
        </p:spPr>
        <p:txBody>
          <a:bodyPr>
            <a:normAutofit lnSpcReduction="10000"/>
          </a:bodyPr>
          <a:lstStyle/>
          <a:p>
            <a:pPr lvl="0" algn="just">
              <a:spcBef>
                <a:spcPct val="20000"/>
              </a:spcBef>
              <a:buClr>
                <a:srgbClr val="31B6FD"/>
              </a:buClr>
              <a:buSzPct val="100000"/>
              <a:buFont typeface="Symbol" pitchFamily="18" charset="2"/>
              <a:buChar char=""/>
            </a:pPr>
            <a:r>
              <a:rPr lang="ru-RU" sz="2000" dirty="0">
                <a:solidFill>
                  <a:srgbClr val="073E87"/>
                </a:solidFill>
                <a:latin typeface="Candara"/>
              </a:rPr>
              <a:t>«1. В начальной стадии формирования мотивов в любой сознательной психической деятельности (гностической, </a:t>
            </a:r>
            <a:r>
              <a:rPr lang="ru-RU" sz="2000" dirty="0" err="1">
                <a:solidFill>
                  <a:srgbClr val="073E87"/>
                </a:solidFill>
                <a:latin typeface="Candara"/>
              </a:rPr>
              <a:t>мнестической</a:t>
            </a:r>
            <a:r>
              <a:rPr lang="ru-RU" sz="2000" dirty="0">
                <a:solidFill>
                  <a:srgbClr val="073E87"/>
                </a:solidFill>
                <a:latin typeface="Candara"/>
              </a:rPr>
              <a:t>, интеллектуальной) принимает участие преимущественно первый блок мозга. Он обеспечивает также оптимальный общий уровень активности мозга и осуществление избирательных, селективных форм активности, необходимых для протекания конкретных видов психической деятельности. Первый блок мозга преимущественно ответствен и за эмоциональное «подкрепление» психической деятельности (переживание успеха-неуспеха).</a:t>
            </a:r>
          </a:p>
          <a:p>
            <a:pPr lvl="0" algn="just">
              <a:spcBef>
                <a:spcPct val="20000"/>
              </a:spcBef>
              <a:buClr>
                <a:srgbClr val="31B6FD"/>
              </a:buClr>
              <a:buSzPct val="100000"/>
              <a:buFont typeface="Symbol" pitchFamily="18" charset="2"/>
              <a:buChar char=""/>
            </a:pPr>
            <a:r>
              <a:rPr lang="ru-RU" sz="2000" dirty="0">
                <a:solidFill>
                  <a:srgbClr val="073E87"/>
                </a:solidFill>
                <a:latin typeface="Candara"/>
              </a:rPr>
              <a:t> 2. Стадия формирования целей, программ деятельности связана преимущественно с работой третьего блока мозга, так же как и стадия контроля за реализацией программы. </a:t>
            </a:r>
          </a:p>
          <a:p>
            <a:pPr lvl="0" algn="just">
              <a:spcBef>
                <a:spcPct val="20000"/>
              </a:spcBef>
              <a:buClr>
                <a:srgbClr val="31B6FD"/>
              </a:buClr>
              <a:buSzPct val="100000"/>
              <a:buFont typeface="Symbol" pitchFamily="18" charset="2"/>
              <a:buChar char=""/>
            </a:pPr>
            <a:r>
              <a:rPr lang="ru-RU" sz="2000" dirty="0">
                <a:solidFill>
                  <a:srgbClr val="073E87"/>
                </a:solidFill>
                <a:latin typeface="Candara"/>
              </a:rPr>
              <a:t>3. </a:t>
            </a:r>
            <a:r>
              <a:rPr lang="ru-RU" sz="2000" dirty="0" err="1">
                <a:solidFill>
                  <a:srgbClr val="073E87"/>
                </a:solidFill>
                <a:latin typeface="Candara"/>
              </a:rPr>
              <a:t>Операциональная</a:t>
            </a:r>
            <a:r>
              <a:rPr lang="ru-RU" sz="2000" dirty="0">
                <a:solidFill>
                  <a:srgbClr val="073E87"/>
                </a:solidFill>
                <a:latin typeface="Candara"/>
              </a:rPr>
              <a:t> стадия деятельности реализуется преимущественно с помощью второго блока мозга. </a:t>
            </a:r>
          </a:p>
          <a:p>
            <a:pPr lvl="0" algn="just">
              <a:spcBef>
                <a:spcPct val="20000"/>
              </a:spcBef>
              <a:buClr>
                <a:srgbClr val="31B6FD"/>
              </a:buClr>
              <a:buSzPct val="100000"/>
              <a:buFont typeface="Symbol" pitchFamily="18" charset="2"/>
              <a:buChar char=""/>
            </a:pPr>
            <a:endParaRPr lang="ru-RU" sz="2000" dirty="0">
              <a:solidFill>
                <a:srgbClr val="073E87"/>
              </a:solidFill>
              <a:latin typeface="Candara"/>
            </a:endParaRPr>
          </a:p>
          <a:p>
            <a:pPr marL="0" lvl="0" indent="0" algn="just">
              <a:spcBef>
                <a:spcPct val="20000"/>
              </a:spcBef>
              <a:buClr>
                <a:srgbClr val="31B6FD"/>
              </a:buClr>
              <a:buSzPct val="100000"/>
              <a:buNone/>
            </a:pPr>
            <a:r>
              <a:rPr lang="ru-RU" sz="2000" dirty="0">
                <a:solidFill>
                  <a:srgbClr val="073E87"/>
                </a:solidFill>
                <a:latin typeface="Candara"/>
              </a:rPr>
              <a:t>Поражение одного из трех блоков (или его отдела) отражается на любой психической деятельности, так как приводит к нарушению соответствующей стадии (фазы, этапа) ее реализации.»</a:t>
            </a:r>
          </a:p>
          <a:p>
            <a:pPr marL="0" lvl="0" indent="0" algn="r">
              <a:spcBef>
                <a:spcPct val="20000"/>
              </a:spcBef>
              <a:buClr>
                <a:srgbClr val="31B6FD"/>
              </a:buClr>
              <a:buSzPct val="100000"/>
              <a:buNone/>
            </a:pPr>
            <a:r>
              <a:rPr lang="uk-UA" sz="2000" dirty="0" err="1">
                <a:solidFill>
                  <a:srgbClr val="073E87"/>
                </a:solidFill>
                <a:latin typeface="Candara"/>
              </a:rPr>
              <a:t>Хомская</a:t>
            </a:r>
            <a:r>
              <a:rPr lang="uk-UA" sz="2000" dirty="0">
                <a:solidFill>
                  <a:srgbClr val="073E87"/>
                </a:solidFill>
                <a:latin typeface="Candara"/>
              </a:rPr>
              <a:t> Е.Д. </a:t>
            </a:r>
            <a:r>
              <a:rPr lang="uk-UA" sz="2000" dirty="0" err="1">
                <a:solidFill>
                  <a:srgbClr val="073E87"/>
                </a:solidFill>
                <a:latin typeface="Candara"/>
              </a:rPr>
              <a:t>Нейропсихология</a:t>
            </a:r>
            <a:endParaRPr lang="ru-RU" sz="2000" dirty="0">
              <a:solidFill>
                <a:srgbClr val="073E87"/>
              </a:solidFill>
              <a:latin typeface="Candara"/>
            </a:endParaRPr>
          </a:p>
          <a:p>
            <a:endParaRPr lang="ru-RU" dirty="0"/>
          </a:p>
        </p:txBody>
      </p:sp>
    </p:spTree>
    <p:extLst>
      <p:ext uri="{BB962C8B-B14F-4D97-AF65-F5344CB8AC3E}">
        <p14:creationId xmlns:p14="http://schemas.microsoft.com/office/powerpoint/2010/main" val="157890649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229600" cy="1143000"/>
          </a:xfrm>
        </p:spPr>
        <p:txBody>
          <a:bodyPr>
            <a:normAutofit/>
          </a:bodyPr>
          <a:lstStyle/>
          <a:p>
            <a:r>
              <a:rPr lang="ru-RU" dirty="0" smtClean="0"/>
              <a:t>   </a:t>
            </a:r>
            <a:r>
              <a:rPr lang="ru-RU" sz="3600" b="1" dirty="0" smtClean="0">
                <a:solidFill>
                  <a:srgbClr val="7030A0"/>
                </a:solidFill>
                <a:latin typeface="Times New Roman" panose="02020603050405020304" pitchFamily="18" charset="0"/>
                <a:cs typeface="Times New Roman" panose="02020603050405020304" pitchFamily="18" charset="0"/>
              </a:rPr>
              <a:t>МІЖПІВКУЛЕВА АСИМЕТРІЯ</a:t>
            </a:r>
            <a:endParaRPr lang="uk-UA" sz="3600" b="1" dirty="0">
              <a:solidFill>
                <a:srgbClr val="7030A0"/>
              </a:solidFill>
              <a:latin typeface="Times New Roman" panose="02020603050405020304" pitchFamily="18" charset="0"/>
              <a:cs typeface="Times New Roman" panose="02020603050405020304" pitchFamily="18" charset="0"/>
            </a:endParaRPr>
          </a:p>
        </p:txBody>
      </p:sp>
      <p:sp>
        <p:nvSpPr>
          <p:cNvPr id="3" name="Содержимое 2"/>
          <p:cNvSpPr>
            <a:spLocks noGrp="1"/>
          </p:cNvSpPr>
          <p:nvPr>
            <p:ph idx="1"/>
          </p:nvPr>
        </p:nvSpPr>
        <p:spPr>
          <a:xfrm>
            <a:off x="179512" y="1484784"/>
            <a:ext cx="8507288" cy="4824536"/>
          </a:xfrm>
        </p:spPr>
        <p:txBody>
          <a:bodyPr>
            <a:noAutofit/>
          </a:bodyPr>
          <a:lstStyle/>
          <a:p>
            <a:pPr marL="0" indent="0">
              <a:buNone/>
            </a:pPr>
            <a:r>
              <a:rPr lang="ru-RU" sz="2800" b="1" dirty="0" smtClean="0">
                <a:solidFill>
                  <a:srgbClr val="7030A0"/>
                </a:solidFill>
                <a:latin typeface="Times New Roman" panose="02020603050405020304" pitchFamily="18" charset="0"/>
                <a:cs typeface="Times New Roman" panose="02020603050405020304" pitchFamily="18" charset="0"/>
              </a:rPr>
              <a:t>У </a:t>
            </a:r>
            <a:r>
              <a:rPr lang="ru-RU" sz="2800" b="1" dirty="0" err="1" smtClean="0">
                <a:solidFill>
                  <a:srgbClr val="7030A0"/>
                </a:solidFill>
                <a:latin typeface="Times New Roman" panose="02020603050405020304" pitchFamily="18" charset="0"/>
                <a:cs typeface="Times New Roman" panose="02020603050405020304" pitchFamily="18" charset="0"/>
              </a:rPr>
              <a:t>здійсненні</a:t>
            </a:r>
            <a:r>
              <a:rPr lang="ru-RU" sz="2800" b="1" dirty="0" smtClean="0">
                <a:solidFill>
                  <a:srgbClr val="7030A0"/>
                </a:solidFill>
                <a:latin typeface="Times New Roman" panose="02020603050405020304" pitchFamily="18" charset="0"/>
                <a:cs typeface="Times New Roman" panose="02020603050405020304" pitchFamily="18" charset="0"/>
              </a:rPr>
              <a:t> будь-</a:t>
            </a:r>
            <a:r>
              <a:rPr lang="ru-RU" sz="2800" b="1" dirty="0" err="1" smtClean="0">
                <a:solidFill>
                  <a:srgbClr val="7030A0"/>
                </a:solidFill>
                <a:latin typeface="Times New Roman" panose="02020603050405020304" pitchFamily="18" charset="0"/>
                <a:cs typeface="Times New Roman" panose="02020603050405020304" pitchFamily="18" charset="0"/>
              </a:rPr>
              <a:t>якої</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психічної</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функції</a:t>
            </a:r>
            <a:r>
              <a:rPr lang="ru-RU" sz="2800" b="1" dirty="0" smtClean="0">
                <a:solidFill>
                  <a:srgbClr val="7030A0"/>
                </a:solidFill>
                <a:latin typeface="Times New Roman" panose="02020603050405020304" pitchFamily="18" charset="0"/>
                <a:cs typeface="Times New Roman" panose="02020603050405020304" pitchFamily="18" charset="0"/>
              </a:rPr>
              <a:t> – як </a:t>
            </a:r>
            <a:r>
              <a:rPr lang="ru-RU" sz="2800" b="1" dirty="0" err="1" smtClean="0">
                <a:solidFill>
                  <a:srgbClr val="7030A0"/>
                </a:solidFill>
                <a:latin typeface="Times New Roman" panose="02020603050405020304" pitchFamily="18" charset="0"/>
                <a:cs typeface="Times New Roman" panose="02020603050405020304" pitchFamily="18" charset="0"/>
              </a:rPr>
              <a:t>відносно</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елементарної</a:t>
            </a:r>
            <a:r>
              <a:rPr lang="ru-RU" sz="2800" b="1" dirty="0" smtClean="0">
                <a:solidFill>
                  <a:srgbClr val="7030A0"/>
                </a:solidFill>
                <a:latin typeface="Times New Roman" panose="02020603050405020304" pitchFamily="18" charset="0"/>
                <a:cs typeface="Times New Roman" panose="02020603050405020304" pitchFamily="18" charset="0"/>
              </a:rPr>
              <a:t>, так і </a:t>
            </a:r>
            <a:r>
              <a:rPr lang="ru-RU" sz="2800" b="1" dirty="0" err="1" smtClean="0">
                <a:solidFill>
                  <a:srgbClr val="7030A0"/>
                </a:solidFill>
                <a:latin typeface="Times New Roman" panose="02020603050405020304" pitchFamily="18" charset="0"/>
                <a:cs typeface="Times New Roman" panose="02020603050405020304" pitchFamily="18" charset="0"/>
              </a:rPr>
              <a:t>складної</a:t>
            </a:r>
            <a:r>
              <a:rPr lang="ru-RU" sz="2800" b="1" dirty="0" smtClean="0">
                <a:solidFill>
                  <a:srgbClr val="7030A0"/>
                </a:solidFill>
                <a:latin typeface="Times New Roman" panose="02020603050405020304" pitchFamily="18" charset="0"/>
                <a:cs typeface="Times New Roman" panose="02020603050405020304" pitchFamily="18" charset="0"/>
              </a:rPr>
              <a:t> – </a:t>
            </a:r>
            <a:r>
              <a:rPr lang="ru-RU" sz="2800" b="1" dirty="0" err="1" smtClean="0">
                <a:solidFill>
                  <a:srgbClr val="7030A0"/>
                </a:solidFill>
                <a:latin typeface="Times New Roman" panose="02020603050405020304" pitchFamily="18" charset="0"/>
                <a:cs typeface="Times New Roman" panose="02020603050405020304" pitchFamily="18" charset="0"/>
              </a:rPr>
              <a:t>приймає</a:t>
            </a:r>
            <a:r>
              <a:rPr lang="ru-RU" sz="2800" b="1" dirty="0" smtClean="0">
                <a:solidFill>
                  <a:srgbClr val="7030A0"/>
                </a:solidFill>
                <a:latin typeface="Times New Roman" panose="02020603050405020304" pitchFamily="18" charset="0"/>
                <a:cs typeface="Times New Roman" panose="02020603050405020304" pitchFamily="18" charset="0"/>
              </a:rPr>
              <a:t> участь весь </a:t>
            </a:r>
            <a:r>
              <a:rPr lang="ru-RU" sz="2800" b="1" dirty="0" err="1" smtClean="0">
                <a:solidFill>
                  <a:srgbClr val="7030A0"/>
                </a:solidFill>
                <a:latin typeface="Times New Roman" panose="02020603050405020304" pitchFamily="18" charset="0"/>
                <a:cs typeface="Times New Roman" panose="02020603050405020304" pitchFamily="18" charset="0"/>
              </a:rPr>
              <a:t>мозок</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вцілому</a:t>
            </a:r>
            <a:r>
              <a:rPr lang="ru-RU" sz="2800" b="1" dirty="0" smtClean="0">
                <a:solidFill>
                  <a:srgbClr val="7030A0"/>
                </a:solidFill>
                <a:latin typeface="Times New Roman" panose="02020603050405020304" pitchFamily="18" charset="0"/>
                <a:cs typeface="Times New Roman" panose="02020603050405020304" pitchFamily="18" charset="0"/>
              </a:rPr>
              <a:t> (і </a:t>
            </a:r>
            <a:r>
              <a:rPr lang="ru-RU" sz="2800" b="1" dirty="0" err="1" smtClean="0">
                <a:solidFill>
                  <a:srgbClr val="7030A0"/>
                </a:solidFill>
                <a:latin typeface="Times New Roman" panose="02020603050405020304" pitchFamily="18" charset="0"/>
                <a:cs typeface="Times New Roman" panose="02020603050405020304" pitchFamily="18" charset="0"/>
              </a:rPr>
              <a:t>ліва</a:t>
            </a:r>
            <a:r>
              <a:rPr lang="ru-RU" sz="2800" b="1" dirty="0" smtClean="0">
                <a:solidFill>
                  <a:srgbClr val="7030A0"/>
                </a:solidFill>
                <a:latin typeface="Times New Roman" panose="02020603050405020304" pitchFamily="18" charset="0"/>
                <a:cs typeface="Times New Roman" panose="02020603050405020304" pitchFamily="18" charset="0"/>
              </a:rPr>
              <a:t>, і права </a:t>
            </a:r>
            <a:r>
              <a:rPr lang="ru-RU" sz="2800" b="1" dirty="0" err="1" smtClean="0">
                <a:solidFill>
                  <a:srgbClr val="7030A0"/>
                </a:solidFill>
                <a:latin typeface="Times New Roman" panose="02020603050405020304" pitchFamily="18" charset="0"/>
                <a:cs typeface="Times New Roman" panose="02020603050405020304" pitchFamily="18" charset="0"/>
              </a:rPr>
              <a:t>півкулі</a:t>
            </a:r>
            <a:r>
              <a:rPr lang="ru-RU" sz="2800" b="1" dirty="0" smtClean="0">
                <a:solidFill>
                  <a:srgbClr val="7030A0"/>
                </a:solidFill>
                <a:latin typeface="Times New Roman" panose="02020603050405020304" pitchFamily="18" charset="0"/>
                <a:cs typeface="Times New Roman" panose="02020603050405020304" pitchFamily="18" charset="0"/>
              </a:rPr>
              <a:t>), але </a:t>
            </a:r>
            <a:r>
              <a:rPr lang="ru-RU" sz="2800" b="1" dirty="0" err="1" smtClean="0">
                <a:solidFill>
                  <a:srgbClr val="7030A0"/>
                </a:solidFill>
                <a:latin typeface="Times New Roman" panose="02020603050405020304" pitchFamily="18" charset="0"/>
                <a:cs typeface="Times New Roman" panose="02020603050405020304" pitchFamily="18" charset="0"/>
              </a:rPr>
              <a:t>різні</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мозкові</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структури</a:t>
            </a:r>
            <a:r>
              <a:rPr lang="ru-RU" sz="2800" b="1" dirty="0" smtClean="0">
                <a:solidFill>
                  <a:srgbClr val="7030A0"/>
                </a:solidFill>
                <a:latin typeface="Times New Roman" panose="02020603050405020304" pitchFamily="18" charset="0"/>
                <a:cs typeface="Times New Roman" panose="02020603050405020304" pitchFamily="18" charset="0"/>
              </a:rPr>
              <a:t> і </a:t>
            </a:r>
            <a:r>
              <a:rPr lang="ru-RU" sz="2800" b="1" dirty="0" err="1" smtClean="0">
                <a:solidFill>
                  <a:srgbClr val="7030A0"/>
                </a:solidFill>
                <a:latin typeface="Times New Roman" panose="02020603050405020304" pitchFamily="18" charset="0"/>
                <a:cs typeface="Times New Roman" panose="02020603050405020304" pitchFamily="18" charset="0"/>
              </a:rPr>
              <a:t>різні</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півкулі</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виконують</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різні</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ролі</a:t>
            </a:r>
            <a:r>
              <a:rPr lang="ru-RU" sz="2800" b="1" dirty="0" smtClean="0">
                <a:solidFill>
                  <a:srgbClr val="7030A0"/>
                </a:solidFill>
                <a:latin typeface="Times New Roman" panose="02020603050405020304" pitchFamily="18" charset="0"/>
                <a:cs typeface="Times New Roman" panose="02020603050405020304" pitchFamily="18" charset="0"/>
              </a:rPr>
              <a:t> в </a:t>
            </a:r>
            <a:r>
              <a:rPr lang="ru-RU" sz="2800" b="1" dirty="0" err="1" smtClean="0">
                <a:solidFill>
                  <a:srgbClr val="7030A0"/>
                </a:solidFill>
                <a:latin typeface="Times New Roman" panose="02020603050405020304" pitchFamily="18" charset="0"/>
                <a:cs typeface="Times New Roman" panose="02020603050405020304" pitchFamily="18" charset="0"/>
              </a:rPr>
              <a:t>її</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забезпеченні</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Жодна</a:t>
            </a:r>
            <a:r>
              <a:rPr lang="ru-RU" sz="2800" b="1" dirty="0" smtClean="0">
                <a:solidFill>
                  <a:srgbClr val="7030A0"/>
                </a:solidFill>
                <a:latin typeface="Times New Roman" panose="02020603050405020304" pitchFamily="18" charset="0"/>
                <a:cs typeface="Times New Roman" panose="02020603050405020304" pitchFamily="18" charset="0"/>
              </a:rPr>
              <a:t> з </a:t>
            </a:r>
            <a:r>
              <a:rPr lang="ru-RU" sz="2800" b="1" dirty="0" err="1" smtClean="0">
                <a:solidFill>
                  <a:srgbClr val="7030A0"/>
                </a:solidFill>
                <a:latin typeface="Times New Roman" panose="02020603050405020304" pitchFamily="18" charset="0"/>
                <a:cs typeface="Times New Roman" panose="02020603050405020304" pitchFamily="18" charset="0"/>
              </a:rPr>
              <a:t>півкуль</a:t>
            </a:r>
            <a:r>
              <a:rPr lang="ru-RU" sz="2800" b="1" dirty="0" smtClean="0">
                <a:solidFill>
                  <a:srgbClr val="7030A0"/>
                </a:solidFill>
                <a:latin typeface="Times New Roman" panose="02020603050405020304" pitchFamily="18" charset="0"/>
                <a:cs typeface="Times New Roman" panose="02020603050405020304" pitchFamily="18" charset="0"/>
              </a:rPr>
              <a:t> не </a:t>
            </a:r>
            <a:r>
              <a:rPr lang="ru-RU" sz="2800" b="1" dirty="0" err="1" smtClean="0">
                <a:solidFill>
                  <a:srgbClr val="7030A0"/>
                </a:solidFill>
                <a:latin typeface="Times New Roman" panose="02020603050405020304" pitchFamily="18" charset="0"/>
                <a:cs typeface="Times New Roman" panose="02020603050405020304" pitchFamily="18" charset="0"/>
              </a:rPr>
              <a:t>може</a:t>
            </a:r>
            <a:r>
              <a:rPr lang="ru-RU" sz="2800" b="1" dirty="0" smtClean="0">
                <a:solidFill>
                  <a:srgbClr val="7030A0"/>
                </a:solidFill>
                <a:latin typeface="Times New Roman" panose="02020603050405020304" pitchFamily="18" charset="0"/>
                <a:cs typeface="Times New Roman" panose="02020603050405020304" pitchFamily="18" charset="0"/>
              </a:rPr>
              <a:t> бути </a:t>
            </a:r>
            <a:r>
              <a:rPr lang="ru-RU" sz="2800" b="1" dirty="0" err="1" smtClean="0">
                <a:solidFill>
                  <a:srgbClr val="7030A0"/>
                </a:solidFill>
                <a:latin typeface="Times New Roman" panose="02020603050405020304" pitchFamily="18" charset="0"/>
                <a:cs typeface="Times New Roman" panose="02020603050405020304" pitchFamily="18" charset="0"/>
              </a:rPr>
              <a:t>розглянута</a:t>
            </a:r>
            <a:r>
              <a:rPr lang="ru-RU" sz="2800" b="1" dirty="0" smtClean="0">
                <a:solidFill>
                  <a:srgbClr val="7030A0"/>
                </a:solidFill>
                <a:latin typeface="Times New Roman" panose="02020603050405020304" pitchFamily="18" charset="0"/>
                <a:cs typeface="Times New Roman" panose="02020603050405020304" pitchFamily="18" charset="0"/>
              </a:rPr>
              <a:t> як </a:t>
            </a:r>
            <a:r>
              <a:rPr lang="ru-RU" sz="2800" b="1" dirty="0" err="1" smtClean="0">
                <a:solidFill>
                  <a:srgbClr val="7030A0"/>
                </a:solidFill>
                <a:latin typeface="Times New Roman" panose="02020603050405020304" pitchFamily="18" charset="0"/>
                <a:cs typeface="Times New Roman" panose="02020603050405020304" pitchFamily="18" charset="0"/>
              </a:rPr>
              <a:t>домінуюча</a:t>
            </a:r>
            <a:r>
              <a:rPr lang="ru-RU" sz="2800" b="1" dirty="0" smtClean="0">
                <a:solidFill>
                  <a:srgbClr val="7030A0"/>
                </a:solidFill>
                <a:latin typeface="Times New Roman" panose="02020603050405020304" pitchFamily="18" charset="0"/>
                <a:cs typeface="Times New Roman" panose="02020603050405020304" pitchFamily="18" charset="0"/>
              </a:rPr>
              <a:t> по </a:t>
            </a:r>
            <a:r>
              <a:rPr lang="ru-RU" sz="2800" b="1" dirty="0" err="1" smtClean="0">
                <a:solidFill>
                  <a:srgbClr val="7030A0"/>
                </a:solidFill>
                <a:latin typeface="Times New Roman" panose="02020603050405020304" pitchFamily="18" charset="0"/>
                <a:cs typeface="Times New Roman" panose="02020603050405020304" pitchFamily="18" charset="0"/>
              </a:rPr>
              <a:t>відношенню</a:t>
            </a:r>
            <a:r>
              <a:rPr lang="ru-RU" sz="2800" b="1" dirty="0" smtClean="0">
                <a:solidFill>
                  <a:srgbClr val="7030A0"/>
                </a:solidFill>
                <a:latin typeface="Times New Roman" panose="02020603050405020304" pitchFamily="18" charset="0"/>
                <a:cs typeface="Times New Roman" panose="02020603050405020304" pitchFamily="18" charset="0"/>
              </a:rPr>
              <a:t> до будь-</a:t>
            </a:r>
            <a:r>
              <a:rPr lang="ru-RU" sz="2800" b="1" dirty="0" err="1" smtClean="0">
                <a:solidFill>
                  <a:srgbClr val="7030A0"/>
                </a:solidFill>
                <a:latin typeface="Times New Roman" panose="02020603050405020304" pitchFamily="18" charset="0"/>
                <a:cs typeface="Times New Roman" panose="02020603050405020304" pitchFamily="18" charset="0"/>
              </a:rPr>
              <a:t>якої</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психічної</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діяльності</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або</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функції</a:t>
            </a:r>
            <a:r>
              <a:rPr lang="ru-RU" sz="2800" b="1" dirty="0" smtClean="0">
                <a:solidFill>
                  <a:srgbClr val="7030A0"/>
                </a:solidFill>
                <a:latin typeface="Times New Roman" panose="02020603050405020304" pitchFamily="18" charset="0"/>
                <a:cs typeface="Times New Roman" panose="02020603050405020304" pitchFamily="18" charset="0"/>
              </a:rPr>
              <a:t> в </a:t>
            </a:r>
            <a:r>
              <a:rPr lang="ru-RU" sz="2800" b="1" dirty="0" err="1" smtClean="0">
                <a:solidFill>
                  <a:srgbClr val="7030A0"/>
                </a:solidFill>
                <a:latin typeface="Times New Roman" panose="02020603050405020304" pitchFamily="18" charset="0"/>
                <a:cs typeface="Times New Roman" panose="02020603050405020304" pitchFamily="18" charset="0"/>
              </a:rPr>
              <a:t>цілому</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Кожна</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півкуля</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домінує</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лише</a:t>
            </a:r>
            <a:r>
              <a:rPr lang="ru-RU" sz="2800" b="1" dirty="0" smtClean="0">
                <a:solidFill>
                  <a:srgbClr val="7030A0"/>
                </a:solidFill>
                <a:latin typeface="Times New Roman" panose="02020603050405020304" pitchFamily="18" charset="0"/>
                <a:cs typeface="Times New Roman" panose="02020603050405020304" pitchFamily="18" charset="0"/>
              </a:rPr>
              <a:t> за </a:t>
            </a:r>
            <a:r>
              <a:rPr lang="ru-RU" sz="2800" b="1" dirty="0" err="1" smtClean="0">
                <a:solidFill>
                  <a:srgbClr val="7030A0"/>
                </a:solidFill>
                <a:latin typeface="Times New Roman" panose="02020603050405020304" pitchFamily="18" charset="0"/>
                <a:cs typeface="Times New Roman" panose="02020603050405020304" pitchFamily="18" charset="0"/>
              </a:rPr>
              <a:t>притаманним</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ій</a:t>
            </a:r>
            <a:r>
              <a:rPr lang="ru-RU" sz="2800" b="1" dirty="0" smtClean="0">
                <a:solidFill>
                  <a:srgbClr val="7030A0"/>
                </a:solidFill>
                <a:latin typeface="Times New Roman" panose="02020603050405020304" pitchFamily="18" charset="0"/>
                <a:cs typeface="Times New Roman" panose="02020603050405020304" pitchFamily="18" charset="0"/>
              </a:rPr>
              <a:t> принципом </a:t>
            </a:r>
            <a:r>
              <a:rPr lang="ru-RU" sz="2800" b="1" dirty="0" err="1" smtClean="0">
                <a:solidFill>
                  <a:srgbClr val="7030A0"/>
                </a:solidFill>
                <a:latin typeface="Times New Roman" panose="02020603050405020304" pitchFamily="18" charset="0"/>
                <a:cs typeface="Times New Roman" panose="02020603050405020304" pitchFamily="18" charset="0"/>
              </a:rPr>
              <a:t>роботи</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тим</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внеском</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який</a:t>
            </a:r>
            <a:r>
              <a:rPr lang="ru-RU" sz="2800" b="1" dirty="0" smtClean="0">
                <a:solidFill>
                  <a:srgbClr val="7030A0"/>
                </a:solidFill>
                <a:latin typeface="Times New Roman" panose="02020603050405020304" pitchFamily="18" charset="0"/>
                <a:cs typeface="Times New Roman" panose="02020603050405020304" pitchFamily="18" charset="0"/>
              </a:rPr>
              <a:t> вона вносить у </a:t>
            </a:r>
            <a:r>
              <a:rPr lang="ru-RU" sz="2800" b="1" dirty="0" err="1" smtClean="0">
                <a:solidFill>
                  <a:srgbClr val="7030A0"/>
                </a:solidFill>
                <a:latin typeface="Times New Roman" panose="02020603050405020304" pitchFamily="18" charset="0"/>
                <a:cs typeface="Times New Roman" panose="02020603050405020304" pitchFamily="18" charset="0"/>
              </a:rPr>
              <a:t>загальну</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мозкову</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організацію</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будь-якої</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психічної</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діяльності</a:t>
            </a:r>
            <a:r>
              <a:rPr lang="ru-RU" sz="2800" b="1" dirty="0" smtClean="0">
                <a:solidFill>
                  <a:srgbClr val="7030A0"/>
                </a:solidFill>
                <a:latin typeface="Times New Roman" panose="02020603050405020304" pitchFamily="18" charset="0"/>
                <a:cs typeface="Times New Roman" panose="02020603050405020304" pitchFamily="18" charset="0"/>
              </a:rPr>
              <a:t>. </a:t>
            </a:r>
            <a:endParaRPr lang="uk-UA" sz="2800" b="1" dirty="0">
              <a:solidFill>
                <a:srgbClr val="7030A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0"/>
            <a:ext cx="8229600" cy="710952"/>
          </a:xfrm>
        </p:spPr>
        <p:txBody>
          <a:bodyPr>
            <a:normAutofit/>
          </a:bodyPr>
          <a:lstStyle/>
          <a:p>
            <a:pPr algn="ctr"/>
            <a:r>
              <a:rPr lang="ru-RU" sz="3600" b="1" dirty="0" smtClean="0">
                <a:solidFill>
                  <a:srgbClr val="7030A0"/>
                </a:solidFill>
                <a:latin typeface="Times New Roman" panose="02020603050405020304" pitchFamily="18" charset="0"/>
                <a:cs typeface="Times New Roman" panose="02020603050405020304" pitchFamily="18" charset="0"/>
              </a:rPr>
              <a:t>ПРАВА ПІВКУЛЯ</a:t>
            </a:r>
            <a:endParaRPr lang="uk-UA" sz="3600" b="1" dirty="0">
              <a:solidFill>
                <a:srgbClr val="7030A0"/>
              </a:solidFill>
              <a:latin typeface="Times New Roman" panose="02020603050405020304" pitchFamily="18" charset="0"/>
              <a:cs typeface="Times New Roman" panose="02020603050405020304" pitchFamily="18" charset="0"/>
            </a:endParaRPr>
          </a:p>
        </p:txBody>
      </p:sp>
      <p:sp>
        <p:nvSpPr>
          <p:cNvPr id="3" name="Содержимое 2"/>
          <p:cNvSpPr>
            <a:spLocks noGrp="1"/>
          </p:cNvSpPr>
          <p:nvPr>
            <p:ph idx="1"/>
          </p:nvPr>
        </p:nvSpPr>
        <p:spPr>
          <a:xfrm>
            <a:off x="323528" y="980728"/>
            <a:ext cx="8363272" cy="5343872"/>
          </a:xfrm>
        </p:spPr>
        <p:txBody>
          <a:bodyPr>
            <a:normAutofit fontScale="92500" lnSpcReduction="20000"/>
          </a:bodyPr>
          <a:lstStyle/>
          <a:p>
            <a:pPr marL="0" indent="0">
              <a:buNone/>
            </a:pPr>
            <a:r>
              <a:rPr lang="ru-RU" sz="2800" b="1" dirty="0" smtClean="0">
                <a:solidFill>
                  <a:srgbClr val="7030A0"/>
                </a:solidFill>
                <a:latin typeface="Times New Roman" panose="02020603050405020304" pitchFamily="18" charset="0"/>
                <a:cs typeface="Times New Roman" panose="02020603050405020304" pitchFamily="18" charset="0"/>
              </a:rPr>
              <a:t>БАЗОВА ФУНКЦІЯ – СХЕМА ТІЛА.</a:t>
            </a:r>
          </a:p>
          <a:p>
            <a:pPr marL="0" indent="0">
              <a:buNone/>
            </a:pPr>
            <a:r>
              <a:rPr lang="ru-RU" sz="2800" b="1" dirty="0" smtClean="0">
                <a:solidFill>
                  <a:srgbClr val="7030A0"/>
                </a:solidFill>
                <a:latin typeface="Times New Roman" panose="02020603050405020304" pitchFamily="18" charset="0"/>
                <a:cs typeface="Times New Roman" panose="02020603050405020304" pitchFamily="18" charset="0"/>
              </a:rPr>
              <a:t>ЛОКУС КОНТРОЛЮ НАД:</a:t>
            </a:r>
          </a:p>
          <a:p>
            <a:pPr>
              <a:buNone/>
            </a:pPr>
            <a:r>
              <a:rPr lang="ru-RU" sz="2800" b="1" dirty="0" smtClean="0">
                <a:solidFill>
                  <a:srgbClr val="7030A0"/>
                </a:solidFill>
                <a:latin typeface="Times New Roman" panose="02020603050405020304" pitchFamily="18" charset="0"/>
                <a:cs typeface="Times New Roman" panose="02020603050405020304" pitchFamily="18" charset="0"/>
              </a:rPr>
              <a:t> - ІМПРЕСИВНИМИ (ВНУТРІШНІМИ) ПРОЦЕСАМИ – БЕСПОСЕРЕДНІМ СПРИЙНЯТТЯМ ПРОСТОРОВО-ЧАСОВИХ ВІДНОСИН; </a:t>
            </a:r>
          </a:p>
          <a:p>
            <a:pPr>
              <a:buNone/>
            </a:pPr>
            <a:r>
              <a:rPr lang="ru-RU" sz="2800" b="1" dirty="0" smtClean="0">
                <a:solidFill>
                  <a:srgbClr val="7030A0"/>
                </a:solidFill>
                <a:latin typeface="Times New Roman" panose="02020603050405020304" pitchFamily="18" charset="0"/>
                <a:cs typeface="Times New Roman" panose="02020603050405020304" pitchFamily="18" charset="0"/>
              </a:rPr>
              <a:t>- СИМУЛЬТАННИМ (ОДНОЧАСНИМ) ТА ПОЛІМОДАЛЬНИМ ЗАСОБОМ ОБРОБКИ ТА ЗВІТУВАННЯ ІНФОРМАЦІЇ;</a:t>
            </a:r>
          </a:p>
          <a:p>
            <a:pPr>
              <a:buNone/>
            </a:pPr>
            <a:r>
              <a:rPr lang="ru-RU" sz="2800" b="1" dirty="0" smtClean="0">
                <a:solidFill>
                  <a:srgbClr val="7030A0"/>
                </a:solidFill>
                <a:latin typeface="Times New Roman" panose="02020603050405020304" pitchFamily="18" charset="0"/>
                <a:cs typeface="Times New Roman" panose="02020603050405020304" pitchFamily="18" charset="0"/>
              </a:rPr>
              <a:t>- СТРУКТУРНО-ТОПОЛОГІЧНИМИ, ОБ‘ЄМНИМИ ПРОЦЕСАМИ. ТЕНДЕНЦІЯМИ ДО  ЗАВЕРШЕННЯ ОБРАЗУ ТА ПЕРЕТВОРЕННЯ КОЖНОГО ЙОГО ОКРЕМОГО ЕЛЕМЕНТУ У ЗАВЕРШЕНИЙ ГЕШТАЛЬТ.</a:t>
            </a:r>
          </a:p>
          <a:p>
            <a:endParaRPr lang="uk-UA"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229600" cy="722344"/>
          </a:xfrm>
        </p:spPr>
        <p:txBody>
          <a:bodyPr>
            <a:normAutofit/>
          </a:bodyPr>
          <a:lstStyle/>
          <a:p>
            <a:pPr algn="ctr"/>
            <a:r>
              <a:rPr lang="ru-RU" sz="3600" b="1" dirty="0" smtClean="0">
                <a:solidFill>
                  <a:srgbClr val="7030A0"/>
                </a:solidFill>
                <a:latin typeface="Times New Roman" panose="02020603050405020304" pitchFamily="18" charset="0"/>
                <a:cs typeface="Times New Roman" panose="02020603050405020304" pitchFamily="18" charset="0"/>
              </a:rPr>
              <a:t>ПРАВА ПІВКУЛЯ</a:t>
            </a:r>
            <a:endParaRPr lang="uk-UA" sz="3600" b="1" dirty="0">
              <a:solidFill>
                <a:srgbClr val="7030A0"/>
              </a:solidFill>
              <a:latin typeface="Times New Roman" panose="02020603050405020304" pitchFamily="18" charset="0"/>
              <a:cs typeface="Times New Roman" panose="02020603050405020304" pitchFamily="18" charset="0"/>
            </a:endParaRPr>
          </a:p>
        </p:txBody>
      </p:sp>
      <p:sp>
        <p:nvSpPr>
          <p:cNvPr id="3" name="Содержимое 2"/>
          <p:cNvSpPr>
            <a:spLocks noGrp="1"/>
          </p:cNvSpPr>
          <p:nvPr>
            <p:ph idx="1"/>
          </p:nvPr>
        </p:nvSpPr>
        <p:spPr>
          <a:xfrm>
            <a:off x="457200" y="1340768"/>
            <a:ext cx="8229600" cy="2736304"/>
          </a:xfrm>
        </p:spPr>
        <p:txBody>
          <a:bodyPr>
            <a:normAutofit fontScale="92500" lnSpcReduction="20000"/>
          </a:bodyPr>
          <a:lstStyle/>
          <a:p>
            <a:pPr marL="0" indent="0">
              <a:buNone/>
            </a:pPr>
            <a:r>
              <a:rPr lang="ru-RU" sz="2800" b="1" dirty="0" smtClean="0">
                <a:solidFill>
                  <a:srgbClr val="7030A0"/>
                </a:solidFill>
                <a:latin typeface="Times New Roman" panose="02020603050405020304" pitchFamily="18" charset="0"/>
                <a:cs typeface="Times New Roman" panose="02020603050405020304" pitchFamily="18" charset="0"/>
              </a:rPr>
              <a:t>УЯВА ПРО ЧАС ЯК ЦИКЛИ, ТОБТО ПРО ПРИНЦИПОВУ ЄДНІСТЬ МИНУЛОГО, ТЕПЕРІШНЬОГО І МАЙУТНЬОГО;</a:t>
            </a:r>
          </a:p>
          <a:p>
            <a:pPr marL="0" indent="0">
              <a:buNone/>
            </a:pPr>
            <a:r>
              <a:rPr lang="ru-RU" sz="2800" b="1" dirty="0" smtClean="0">
                <a:solidFill>
                  <a:srgbClr val="7030A0"/>
                </a:solidFill>
                <a:latin typeface="Times New Roman" panose="02020603050405020304" pitchFamily="18" charset="0"/>
                <a:cs typeface="Times New Roman" panose="02020603050405020304" pitchFamily="18" charset="0"/>
              </a:rPr>
              <a:t>РАНЖУВАННЯ ІНФОРМАЦІЇ ТА РУБРИКАЦІЯ АРХІВУ ПАМ’ЯТІ ЗА ПРИНЦИПОМ ОСОБИСТОГО СТАВЛЕННЯ ТА СТІЙКІСТЬ </a:t>
            </a:r>
          </a:p>
          <a:p>
            <a:pPr marL="0" indent="0">
              <a:buNone/>
            </a:pPr>
            <a:r>
              <a:rPr lang="ru-RU" sz="2800" b="1" dirty="0" smtClean="0">
                <a:solidFill>
                  <a:srgbClr val="7030A0"/>
                </a:solidFill>
                <a:latin typeface="Times New Roman" panose="02020603050405020304" pitchFamily="18" charset="0"/>
                <a:cs typeface="Times New Roman" panose="02020603050405020304" pitchFamily="18" charset="0"/>
              </a:rPr>
              <a:t>ДО ПЕРЕШКОД</a:t>
            </a:r>
          </a:p>
          <a:p>
            <a:pPr>
              <a:buNone/>
            </a:pPr>
            <a:endParaRPr lang="uk-U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43608" y="1166887"/>
            <a:ext cx="7772400" cy="1470025"/>
          </a:xfrm>
        </p:spPr>
        <p:txBody>
          <a:bodyPr>
            <a:normAutofit/>
          </a:bodyPr>
          <a:lstStyle/>
          <a:p>
            <a:pPr lvl="0">
              <a:spcBef>
                <a:spcPts val="0"/>
              </a:spcBef>
            </a:pPr>
            <a:r>
              <a:rPr lang="uk-UA" sz="2800" dirty="0" smtClean="0">
                <a:solidFill>
                  <a:prstClr val="white"/>
                </a:solidFill>
                <a:effectLst/>
                <a:latin typeface="Constantia"/>
                <a:ea typeface="+mn-ea"/>
                <a:cs typeface="+mn-cs"/>
              </a:rPr>
              <a:t>ЗАСНОВНИК НЕЙРОПСИХОЛОГІЇ –</a:t>
            </a:r>
            <a:br>
              <a:rPr lang="uk-UA" sz="2800" dirty="0" smtClean="0">
                <a:solidFill>
                  <a:prstClr val="white"/>
                </a:solidFill>
                <a:effectLst/>
                <a:latin typeface="Constantia"/>
                <a:ea typeface="+mn-ea"/>
                <a:cs typeface="+mn-cs"/>
              </a:rPr>
            </a:br>
            <a:r>
              <a:rPr lang="uk-UA" sz="2800" dirty="0" smtClean="0">
                <a:solidFill>
                  <a:prstClr val="white"/>
                </a:solidFill>
                <a:effectLst/>
                <a:latin typeface="Constantia"/>
                <a:ea typeface="+mn-ea"/>
                <a:cs typeface="+mn-cs"/>
              </a:rPr>
              <a:t>О. Р. ЛУРІЯ (1902-1977</a:t>
            </a:r>
            <a:endParaRPr lang="uk-UA" dirty="0"/>
          </a:p>
        </p:txBody>
      </p:sp>
      <p:sp>
        <p:nvSpPr>
          <p:cNvPr id="5122" name="AutoShape 2" descr="Luria.jpg"/>
          <p:cNvSpPr>
            <a:spLocks noChangeAspect="1" noChangeArrowheads="1"/>
          </p:cNvSpPr>
          <p:nvPr/>
        </p:nvSpPr>
        <p:spPr bwMode="auto">
          <a:xfrm>
            <a:off x="155575" y="-2490788"/>
            <a:ext cx="4133850" cy="5191126"/>
          </a:xfrm>
          <a:prstGeom prst="rect">
            <a:avLst/>
          </a:prstGeom>
          <a:noFill/>
        </p:spPr>
        <p:txBody>
          <a:bodyPr vert="horz" wrap="square" lIns="91440" tIns="45720" rIns="91440" bIns="45720" numCol="1" anchor="t" anchorCtr="0" compatLnSpc="1">
            <a:prstTxWarp prst="textNoShape">
              <a:avLst/>
            </a:prstTxWarp>
          </a:bodyPr>
          <a:lstStyle/>
          <a:p>
            <a:endParaRPr lang="uk-UA"/>
          </a:p>
        </p:txBody>
      </p:sp>
      <p:sp>
        <p:nvSpPr>
          <p:cNvPr id="5124" name="AutoShape 4" descr="Luria.jpg"/>
          <p:cNvSpPr>
            <a:spLocks noChangeAspect="1" noChangeArrowheads="1"/>
          </p:cNvSpPr>
          <p:nvPr/>
        </p:nvSpPr>
        <p:spPr bwMode="auto">
          <a:xfrm>
            <a:off x="155574" y="980728"/>
            <a:ext cx="8988425" cy="1719610"/>
          </a:xfrm>
          <a:prstGeom prst="rect">
            <a:avLst/>
          </a:prstGeom>
          <a:noFill/>
        </p:spPr>
        <p:txBody>
          <a:bodyPr vert="horz" wrap="square" lIns="91440" tIns="45720" rIns="91440" bIns="45720" numCol="1" anchor="t" anchorCtr="0" compatLnSpc="1">
            <a:prstTxWarp prst="textNoShape">
              <a:avLst/>
            </a:prstTxWarp>
          </a:bodyPr>
          <a:lstStyle/>
          <a:p>
            <a:endParaRPr lang="uk-UA"/>
          </a:p>
        </p:txBody>
      </p:sp>
      <p:sp>
        <p:nvSpPr>
          <p:cNvPr id="8" name="Прямоугольник 7"/>
          <p:cNvSpPr/>
          <p:nvPr/>
        </p:nvSpPr>
        <p:spPr>
          <a:xfrm>
            <a:off x="467544" y="3568948"/>
            <a:ext cx="8064897" cy="2215991"/>
          </a:xfrm>
          <a:prstGeom prst="rect">
            <a:avLst/>
          </a:prstGeom>
        </p:spPr>
        <p:txBody>
          <a:bodyPr wrap="square">
            <a:spAutoFit/>
          </a:bodyPr>
          <a:lstStyle/>
          <a:p>
            <a:r>
              <a:rPr lang="uk-UA" sz="2400" b="1" dirty="0" smtClean="0">
                <a:solidFill>
                  <a:prstClr val="white"/>
                </a:solidFill>
              </a:rPr>
              <a:t>ПРОДОВЖУВАЧ  ІДЕЙ  Л. С. ВИГОТСЬКОГО  </a:t>
            </a:r>
            <a:r>
              <a:rPr lang="ru-RU" sz="2400" b="1" dirty="0" smtClean="0">
                <a:solidFill>
                  <a:prstClr val="white"/>
                </a:solidFill>
              </a:rPr>
              <a:t>ПРО   СИСТЕМНИЙ   УСТРІЙ   ВИЩИХ ПСИХІЧНИХ ФУНКЦІЙ,   РОЗРОБИВ  ТЕОРІЮ   СИСТЕМНОЇ ДИНАМІЧНОЇ   ЛОКАЛІЗАЦІЇ   ПСИХІЧНИХ ПРОЦЕСІВ</a:t>
            </a:r>
            <a:endParaRPr lang="uk-UA" sz="2400" b="1" dirty="0">
              <a:solidFill>
                <a:prstClr val="white"/>
              </a:solidFill>
            </a:endParaRPr>
          </a:p>
          <a:p>
            <a:endParaRPr lang="uk-UA"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8867" y="548680"/>
            <a:ext cx="7125461" cy="3970318"/>
          </a:xfrm>
          <a:prstGeom prst="rect">
            <a:avLst/>
          </a:prstGeom>
        </p:spPr>
        <p:txBody>
          <a:bodyPr wrap="square">
            <a:spAutoFit/>
          </a:bodyPr>
          <a:lstStyle/>
          <a:p>
            <a:r>
              <a:rPr lang="ru-RU" sz="2800" b="1" dirty="0" smtClean="0">
                <a:solidFill>
                  <a:srgbClr val="7030A0"/>
                </a:solidFill>
                <a:latin typeface="Times New Roman" panose="02020603050405020304" pitchFamily="18" charset="0"/>
                <a:cs typeface="Times New Roman" panose="02020603050405020304" pitchFamily="18" charset="0"/>
              </a:rPr>
              <a:t>ЗА РЕЗУЛЬТАТАМИ ДОСЛІДЖЕНЬ ОДНОГО АНГЛІЙСЬКОГО УНІВЕРСИТЕТУ НЕ МАЄ ЗНАЧЕННЯ ЯК РОЗТАШОВАНІ БУКВИ В </a:t>
            </a:r>
            <a:r>
              <a:rPr lang="ru-RU" sz="2800" b="1" dirty="0" smtClean="0">
                <a:solidFill>
                  <a:srgbClr val="7030A0"/>
                </a:solidFill>
              </a:rPr>
              <a:t>СЛОВІ, ЯКЩО ПЕРША І ОСТАННЯ НА МІСЦІ, ТО ВСЕ ОДНО ТЕКСТ ЧИТАЄТЬСЯ </a:t>
            </a:r>
          </a:p>
          <a:p>
            <a:r>
              <a:rPr lang="ru-RU" sz="2800" b="1" dirty="0" smtClean="0">
                <a:solidFill>
                  <a:srgbClr val="7030A0"/>
                </a:solidFill>
              </a:rPr>
              <a:t>БО МИ НЕ ПРОЧИТУЄМО КОЖНУ ОКРЕМУ БУКВУ, А ЧИТАЄМО КОЖНЕ СЛОВО В ЦІЛОМУ  </a:t>
            </a:r>
            <a:endParaRPr lang="ru-RU" sz="2800" b="1" dirty="0">
              <a:solidFill>
                <a:srgbClr val="7030A0"/>
              </a:solidFill>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04664"/>
            <a:ext cx="8229600" cy="794352"/>
          </a:xfrm>
        </p:spPr>
        <p:txBody>
          <a:bodyPr>
            <a:normAutofit fontScale="90000"/>
          </a:bodyPr>
          <a:lstStyle/>
          <a:p>
            <a:pPr algn="ctr"/>
            <a:r>
              <a:rPr lang="ru-RU" b="1" dirty="0" smtClean="0">
                <a:solidFill>
                  <a:srgbClr val="7030A0"/>
                </a:solidFill>
                <a:latin typeface="Times New Roman" panose="02020603050405020304" pitchFamily="18" charset="0"/>
                <a:cs typeface="Times New Roman" panose="02020603050405020304" pitchFamily="18" charset="0"/>
              </a:rPr>
              <a:t>ЛІВА ПІВКУЛЯ</a:t>
            </a:r>
            <a:endParaRPr lang="uk-UA" b="1" dirty="0">
              <a:solidFill>
                <a:srgbClr val="7030A0"/>
              </a:solidFill>
              <a:latin typeface="Times New Roman" panose="02020603050405020304" pitchFamily="18" charset="0"/>
              <a:cs typeface="Times New Roman" panose="02020603050405020304" pitchFamily="18" charset="0"/>
            </a:endParaRPr>
          </a:p>
        </p:txBody>
      </p:sp>
      <p:sp>
        <p:nvSpPr>
          <p:cNvPr id="3" name="Содержимое 2"/>
          <p:cNvSpPr>
            <a:spLocks noGrp="1"/>
          </p:cNvSpPr>
          <p:nvPr>
            <p:ph idx="1"/>
          </p:nvPr>
        </p:nvSpPr>
        <p:spPr>
          <a:xfrm>
            <a:off x="457200" y="1340768"/>
            <a:ext cx="8229600" cy="4983832"/>
          </a:xfrm>
        </p:spPr>
        <p:txBody>
          <a:bodyPr>
            <a:noAutofit/>
          </a:bodyPr>
          <a:lstStyle/>
          <a:p>
            <a:pPr marL="0" indent="0">
              <a:buNone/>
            </a:pPr>
            <a:r>
              <a:rPr lang="ru-RU" sz="2400" b="1" dirty="0" smtClean="0">
                <a:solidFill>
                  <a:srgbClr val="7030A0"/>
                </a:solidFill>
                <a:latin typeface="Times New Roman" panose="02020603050405020304" pitchFamily="18" charset="0"/>
                <a:cs typeface="Times New Roman" panose="02020603050405020304" pitchFamily="18" charset="0"/>
              </a:rPr>
              <a:t>БАЗОВА ФУНКЦІЯ – МОВА </a:t>
            </a:r>
            <a:endParaRPr lang="ru-RU" sz="2400" b="1" dirty="0" smtClean="0">
              <a:solidFill>
                <a:srgbClr val="7030A0"/>
              </a:solidFill>
              <a:latin typeface="Times New Roman" panose="02020603050405020304" pitchFamily="18" charset="0"/>
              <a:cs typeface="Times New Roman" panose="02020603050405020304" pitchFamily="18" charset="0"/>
            </a:endParaRPr>
          </a:p>
          <a:p>
            <a:pPr marL="0" indent="0">
              <a:buNone/>
            </a:pPr>
            <a:r>
              <a:rPr lang="ru-RU" sz="2400" b="1" dirty="0" smtClean="0">
                <a:solidFill>
                  <a:srgbClr val="7030A0"/>
                </a:solidFill>
                <a:latin typeface="Times New Roman" panose="02020603050405020304" pitchFamily="18" charset="0"/>
                <a:cs typeface="Times New Roman" panose="02020603050405020304" pitchFamily="18" charset="0"/>
              </a:rPr>
              <a:t>ЛОКУС   </a:t>
            </a:r>
            <a:r>
              <a:rPr lang="ru-RU" sz="2400" b="1" dirty="0" smtClean="0">
                <a:solidFill>
                  <a:srgbClr val="7030A0"/>
                </a:solidFill>
                <a:latin typeface="Times New Roman" panose="02020603050405020304" pitchFamily="18" charset="0"/>
                <a:cs typeface="Times New Roman" panose="02020603050405020304" pitchFamily="18" charset="0"/>
              </a:rPr>
              <a:t>КОНТРОЛЮ  </a:t>
            </a:r>
            <a:r>
              <a:rPr lang="ru-RU" sz="2400" b="1" dirty="0" smtClean="0">
                <a:solidFill>
                  <a:srgbClr val="7030A0"/>
                </a:solidFill>
                <a:latin typeface="Times New Roman" panose="02020603050405020304" pitchFamily="18" charset="0"/>
                <a:cs typeface="Times New Roman" panose="02020603050405020304" pitchFamily="18" charset="0"/>
              </a:rPr>
              <a:t> </a:t>
            </a:r>
            <a:r>
              <a:rPr lang="ru-RU" sz="2400" b="1" dirty="0" smtClean="0">
                <a:solidFill>
                  <a:srgbClr val="7030A0"/>
                </a:solidFill>
                <a:latin typeface="Times New Roman" panose="02020603050405020304" pitchFamily="18" charset="0"/>
                <a:cs typeface="Times New Roman" panose="02020603050405020304" pitchFamily="18" charset="0"/>
              </a:rPr>
              <a:t>НАД</a:t>
            </a:r>
            <a:r>
              <a:rPr lang="ru-RU" sz="2400" b="1" dirty="0" smtClean="0">
                <a:solidFill>
                  <a:srgbClr val="7030A0"/>
                </a:solidFill>
                <a:latin typeface="Times New Roman" panose="02020603050405020304" pitchFamily="18" charset="0"/>
                <a:cs typeface="Times New Roman" panose="02020603050405020304" pitchFamily="18" charset="0"/>
              </a:rPr>
              <a:t>:</a:t>
            </a:r>
          </a:p>
          <a:p>
            <a:pPr marL="0" indent="0">
              <a:buNone/>
            </a:pPr>
            <a:endParaRPr lang="ru-RU" sz="2400" b="1" dirty="0" smtClean="0">
              <a:solidFill>
                <a:srgbClr val="7030A0"/>
              </a:solidFill>
              <a:latin typeface="Times New Roman" panose="02020603050405020304" pitchFamily="18" charset="0"/>
              <a:cs typeface="Times New Roman" panose="02020603050405020304" pitchFamily="18" charset="0"/>
            </a:endParaRPr>
          </a:p>
          <a:p>
            <a:pPr marL="0" indent="0">
              <a:buNone/>
            </a:pPr>
            <a:r>
              <a:rPr lang="ru-RU" sz="2400" b="1" dirty="0" smtClean="0">
                <a:solidFill>
                  <a:srgbClr val="7030A0"/>
                </a:solidFill>
                <a:latin typeface="Times New Roman" panose="02020603050405020304" pitchFamily="18" charset="0"/>
                <a:cs typeface="Times New Roman" panose="02020603050405020304" pitchFamily="18" charset="0"/>
              </a:rPr>
              <a:t>ЭКСПРЕСИВНИМИ КОМУНІКАТИВНИМИ ПРОЦЕСАМИ (ВІДРЕАГУВАННЯ);</a:t>
            </a:r>
          </a:p>
          <a:p>
            <a:pPr marL="0" indent="0">
              <a:buNone/>
            </a:pPr>
            <a:r>
              <a:rPr lang="ru-RU" sz="2400" b="1" dirty="0" smtClean="0">
                <a:solidFill>
                  <a:srgbClr val="7030A0"/>
                </a:solidFill>
                <a:latin typeface="Times New Roman" panose="02020603050405020304" pitchFamily="18" charset="0"/>
                <a:cs typeface="Times New Roman" panose="02020603050405020304" pitchFamily="18" charset="0"/>
              </a:rPr>
              <a:t>СУКЦЕСИВНИМ (ЛІНІЙНИМ, ПОСЛІДОВНИМ)  ТА УНІМОДАЛЬНИМ ЗАСОБАМИ СПРИЙНЯТТЯ, ОБРОБКИ ТА ВІДРЕАГУВАННЯ</a:t>
            </a:r>
          </a:p>
          <a:p>
            <a:pPr marL="0" indent="0">
              <a:buNone/>
            </a:pPr>
            <a:r>
              <a:rPr lang="ru-RU" sz="2400" b="1" dirty="0" smtClean="0">
                <a:solidFill>
                  <a:srgbClr val="7030A0"/>
                </a:solidFill>
                <a:latin typeface="Times New Roman" panose="02020603050405020304" pitchFamily="18" charset="0"/>
                <a:cs typeface="Times New Roman" panose="02020603050405020304" pitchFamily="18" charset="0"/>
              </a:rPr>
              <a:t>ПОЕЛЕМЕНТНИМИ, ЛІНІЙНИМИ (ПЛОЩИННИМИ) ЕНЕРГОІНФОРМАЦІЙНИМИ ПЕРЕТВОРЕННЯМИ; </a:t>
            </a:r>
          </a:p>
          <a:p>
            <a:pPr marL="0" indent="0">
              <a:buNone/>
            </a:pPr>
            <a:r>
              <a:rPr lang="ru-RU" sz="2400" b="1" dirty="0" smtClean="0">
                <a:solidFill>
                  <a:srgbClr val="7030A0"/>
                </a:solidFill>
                <a:latin typeface="Times New Roman" panose="02020603050405020304" pitchFamily="18" charset="0"/>
                <a:cs typeface="Times New Roman" panose="02020603050405020304" pitchFamily="18" charset="0"/>
              </a:rPr>
              <a:t>ПРАГНЕННЯМ ДО ОБ'ЄДНАННЯ ЕЛЕМЕНТІВ В УПОРЯДКОВАНУ, РАНЖИРОВАНУ СИСТЕМУ.</a:t>
            </a:r>
            <a:endParaRPr lang="uk-UA" sz="2400" b="1" dirty="0">
              <a:solidFill>
                <a:srgbClr val="7030A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Основи клінічної психології – Інститут психічного здоров'я"/>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3814" y="332656"/>
            <a:ext cx="7920880" cy="5472607"/>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5076056" y="5949280"/>
            <a:ext cx="3960440" cy="523220"/>
          </a:xfrm>
          <a:prstGeom prst="rect">
            <a:avLst/>
          </a:prstGeom>
        </p:spPr>
        <p:txBody>
          <a:bodyPr wrap="square">
            <a:spAutoFit/>
          </a:bodyPr>
          <a:lstStyle/>
          <a:p>
            <a:r>
              <a:rPr lang="ru-RU" sz="2800" b="1" dirty="0">
                <a:solidFill>
                  <a:srgbClr val="7030A0"/>
                </a:solidFill>
                <a:latin typeface="Times New Roman" panose="02020603050405020304" pitchFamily="18" charset="0"/>
                <a:cs typeface="Times New Roman" panose="02020603050405020304" pitchFamily="18" charset="0"/>
              </a:rPr>
              <a:t>ДЯКУЮ </a:t>
            </a:r>
            <a:r>
              <a:rPr lang="ru-RU" sz="2800" b="1" dirty="0" smtClean="0">
                <a:solidFill>
                  <a:srgbClr val="7030A0"/>
                </a:solidFill>
                <a:latin typeface="Times New Roman" panose="02020603050405020304" pitchFamily="18" charset="0"/>
                <a:cs typeface="Times New Roman" panose="02020603050405020304" pitchFamily="18" charset="0"/>
              </a:rPr>
              <a:t>  ЗА   УВАГУ!                 </a:t>
            </a:r>
            <a:endParaRPr lang="ru-RU" sz="2800" b="1"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21343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229600" cy="1080120"/>
          </a:xfrm>
        </p:spPr>
        <p:txBody>
          <a:bodyPr>
            <a:normAutofit/>
          </a:bodyPr>
          <a:lstStyle/>
          <a:p>
            <a:pPr algn="ctr"/>
            <a:r>
              <a:rPr lang="uk-UA" sz="3200" b="1" dirty="0" smtClean="0">
                <a:solidFill>
                  <a:srgbClr val="7030A0"/>
                </a:solidFill>
                <a:latin typeface="Times New Roman" panose="02020603050405020304" pitchFamily="18" charset="0"/>
                <a:cs typeface="Times New Roman" panose="02020603050405020304" pitchFamily="18" charset="0"/>
              </a:rPr>
              <a:t>ПРЕДМЕТ ТА ЗАВДАННЯ     НЕЙРОПСИХОЛОГІЇ</a:t>
            </a:r>
            <a:endParaRPr lang="ru-RU" sz="3200" b="1" dirty="0">
              <a:solidFill>
                <a:srgbClr val="7030A0"/>
              </a:solidFill>
              <a:latin typeface="Times New Roman" panose="02020603050405020304" pitchFamily="18" charset="0"/>
              <a:cs typeface="Times New Roman" panose="02020603050405020304" pitchFamily="18" charset="0"/>
            </a:endParaRPr>
          </a:p>
        </p:txBody>
      </p:sp>
      <p:sp>
        <p:nvSpPr>
          <p:cNvPr id="3" name="Содержимое 2"/>
          <p:cNvSpPr>
            <a:spLocks noGrp="1"/>
          </p:cNvSpPr>
          <p:nvPr>
            <p:ph idx="1"/>
          </p:nvPr>
        </p:nvSpPr>
        <p:spPr>
          <a:xfrm>
            <a:off x="467544" y="1196752"/>
            <a:ext cx="8229600" cy="5112568"/>
          </a:xfrm>
        </p:spPr>
        <p:txBody>
          <a:bodyPr>
            <a:normAutofit fontScale="25000" lnSpcReduction="20000"/>
          </a:bodyPr>
          <a:lstStyle/>
          <a:p>
            <a:pPr>
              <a:buNone/>
            </a:pPr>
            <a:endParaRPr lang="ru-RU" dirty="0" smtClean="0"/>
          </a:p>
          <a:p>
            <a:pPr>
              <a:buNone/>
            </a:pPr>
            <a:r>
              <a:rPr lang="uk-UA" sz="9600" b="1" dirty="0" smtClean="0">
                <a:solidFill>
                  <a:srgbClr val="7030A0"/>
                </a:solidFill>
              </a:rPr>
              <a:t>ПРЕДМЕТ НЕЙРОПСИХОЛОГІЇ</a:t>
            </a:r>
            <a:endParaRPr lang="ru-RU" sz="9600" b="1" dirty="0" smtClean="0">
              <a:solidFill>
                <a:srgbClr val="7030A0"/>
              </a:solidFill>
            </a:endParaRPr>
          </a:p>
          <a:p>
            <a:pPr marL="0" lvl="0" indent="0">
              <a:buNone/>
            </a:pPr>
            <a:r>
              <a:rPr lang="uk-UA" sz="9600" b="1" dirty="0" smtClean="0">
                <a:solidFill>
                  <a:srgbClr val="7030A0"/>
                </a:solidFill>
              </a:rPr>
              <a:t>ЗАКОНОМІРНОСТІ ПРОТІКАННЯ ВПФ ТА ЦІЛІСНОЇ ПСИХІЧНОЇ ДІЯЛЬНОСТІ;</a:t>
            </a:r>
            <a:endParaRPr lang="ru-RU" sz="9600" b="1" dirty="0" smtClean="0">
              <a:solidFill>
                <a:srgbClr val="7030A0"/>
              </a:solidFill>
            </a:endParaRPr>
          </a:p>
          <a:p>
            <a:pPr marL="0" lvl="0" indent="0">
              <a:buNone/>
            </a:pPr>
            <a:r>
              <a:rPr lang="uk-UA" sz="9600" b="1" dirty="0" smtClean="0">
                <a:solidFill>
                  <a:srgbClr val="7030A0"/>
                </a:solidFill>
              </a:rPr>
              <a:t>ЗАКОНОМІРНОСТІ МОЗКОВОЇ ОРГАНІЗАЦІЇ ВПФ;</a:t>
            </a:r>
            <a:endParaRPr lang="ru-RU" sz="9600" b="1" dirty="0" smtClean="0">
              <a:solidFill>
                <a:srgbClr val="7030A0"/>
              </a:solidFill>
            </a:endParaRPr>
          </a:p>
          <a:p>
            <a:pPr marL="0" lvl="0" indent="0">
              <a:buNone/>
            </a:pPr>
            <a:r>
              <a:rPr lang="uk-UA" sz="9600" b="1" dirty="0" smtClean="0">
                <a:solidFill>
                  <a:srgbClr val="7030A0"/>
                </a:solidFill>
              </a:rPr>
              <a:t>ОСОБЛИВОСТІ ПОРУШЕННЯ ВПФ ПРИ РІЗНОМАНІТНИХ ПАТОЛОГІЯХ МОЗКУ.</a:t>
            </a:r>
            <a:endParaRPr lang="ru-RU" sz="9600" b="1" dirty="0" smtClean="0">
              <a:solidFill>
                <a:srgbClr val="7030A0"/>
              </a:solidFill>
            </a:endParaRPr>
          </a:p>
          <a:p>
            <a:pPr>
              <a:buNone/>
            </a:pPr>
            <a:endParaRPr lang="ru-RU" sz="7400" b="1" dirty="0" smtClean="0">
              <a:solidFill>
                <a:srgbClr val="7030A0"/>
              </a:solidFill>
            </a:endParaRPr>
          </a:p>
          <a:p>
            <a:pPr>
              <a:buNone/>
            </a:pPr>
            <a:r>
              <a:rPr lang="uk-UA" sz="9600" b="1" dirty="0" smtClean="0">
                <a:solidFill>
                  <a:srgbClr val="7030A0"/>
                </a:solidFill>
              </a:rPr>
              <a:t>ЗАВДАННЯ  НЕЙРОПСИХОЛОГІЇ</a:t>
            </a:r>
            <a:endParaRPr lang="ru-RU" sz="9600" b="1" dirty="0" smtClean="0">
              <a:solidFill>
                <a:srgbClr val="7030A0"/>
              </a:solidFill>
            </a:endParaRPr>
          </a:p>
          <a:p>
            <a:pPr marL="0" lvl="0" indent="0">
              <a:buNone/>
            </a:pPr>
            <a:r>
              <a:rPr lang="uk-UA" sz="9600" b="1" dirty="0" smtClean="0">
                <a:solidFill>
                  <a:srgbClr val="7030A0"/>
                </a:solidFill>
              </a:rPr>
              <a:t>ТЕОРЕТИЧНІ: ДОСЛІДЖЕННЯ ПРОБЛЕМ ВПФ ТА ЇХ СТРУКТУРИ, ДОСЛІДЖЕННЯ МОЗКУ ЯК СУБСТРАТУ ВПФ, ДОСЛІДЖЕННЯ ПРИНЦИПІВ МОЗКОВОЇ ОРГАНІЗАЦІЇ ПСИХІЧНОЇ ДІЯЛЬНОСТІ;</a:t>
            </a:r>
          </a:p>
          <a:p>
            <a:pPr marL="0" lvl="0" indent="0">
              <a:buNone/>
            </a:pPr>
            <a:r>
              <a:rPr lang="uk-UA" sz="9600" b="1" dirty="0" smtClean="0">
                <a:solidFill>
                  <a:srgbClr val="7030A0"/>
                </a:solidFill>
              </a:rPr>
              <a:t>ПРАКТИЧНІ:  ДІАГНОСТИКА ПОРУШЕНЬ ПРОТІКАННЯ ВПФ, КОРЕКЦІЯ І РЕАБІЛІТАЦІЯ</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476672"/>
            <a:ext cx="8229600" cy="1143000"/>
          </a:xfrm>
        </p:spPr>
        <p:txBody>
          <a:bodyPr>
            <a:normAutofit/>
          </a:bodyPr>
          <a:lstStyle/>
          <a:p>
            <a:r>
              <a:rPr lang="ru-RU" sz="3200" b="1" dirty="0" smtClean="0">
                <a:solidFill>
                  <a:srgbClr val="7030A0"/>
                </a:solidFill>
                <a:latin typeface="Times New Roman" panose="02020603050405020304" pitchFamily="18" charset="0"/>
                <a:cs typeface="Times New Roman" panose="02020603050405020304" pitchFamily="18" charset="0"/>
              </a:rPr>
              <a:t>                        ОСНОВНІ </a:t>
            </a:r>
            <a:br>
              <a:rPr lang="ru-RU" sz="3200" b="1" dirty="0" smtClean="0">
                <a:solidFill>
                  <a:srgbClr val="7030A0"/>
                </a:solidFill>
                <a:latin typeface="Times New Roman" panose="02020603050405020304" pitchFamily="18" charset="0"/>
                <a:cs typeface="Times New Roman" panose="02020603050405020304" pitchFamily="18" charset="0"/>
              </a:rPr>
            </a:br>
            <a:r>
              <a:rPr lang="ru-RU" sz="3200" b="1" dirty="0" smtClean="0">
                <a:solidFill>
                  <a:srgbClr val="7030A0"/>
                </a:solidFill>
                <a:latin typeface="Times New Roman" panose="02020603050405020304" pitchFamily="18" charset="0"/>
                <a:cs typeface="Times New Roman" panose="02020603050405020304" pitchFamily="18" charset="0"/>
              </a:rPr>
              <a:t>      НАПРЯМКИ  НЕЙРОПСИХОЛОГІЇ</a:t>
            </a:r>
            <a:endParaRPr lang="uk-UA" sz="3200" dirty="0">
              <a:solidFill>
                <a:srgbClr val="7030A0"/>
              </a:solidFill>
              <a:latin typeface="Times New Roman" panose="02020603050405020304" pitchFamily="18" charset="0"/>
              <a:cs typeface="Times New Roman" panose="02020603050405020304" pitchFamily="18" charset="0"/>
            </a:endParaRPr>
          </a:p>
        </p:txBody>
      </p:sp>
      <p:sp>
        <p:nvSpPr>
          <p:cNvPr id="3" name="Содержимое 2"/>
          <p:cNvSpPr>
            <a:spLocks noGrp="1"/>
          </p:cNvSpPr>
          <p:nvPr>
            <p:ph idx="1"/>
          </p:nvPr>
        </p:nvSpPr>
        <p:spPr/>
        <p:txBody>
          <a:bodyPr>
            <a:normAutofit/>
          </a:bodyPr>
          <a:lstStyle/>
          <a:p>
            <a:pPr marL="0" indent="0">
              <a:buNone/>
            </a:pPr>
            <a:endParaRPr lang="ru-RU" sz="2400" b="1" dirty="0" smtClean="0">
              <a:solidFill>
                <a:srgbClr val="7030A0"/>
              </a:solidFill>
              <a:latin typeface="Times New Roman" panose="02020603050405020304" pitchFamily="18" charset="0"/>
              <a:cs typeface="Times New Roman" panose="02020603050405020304" pitchFamily="18" charset="0"/>
            </a:endParaRPr>
          </a:p>
          <a:p>
            <a:pPr marL="0" indent="0">
              <a:buNone/>
            </a:pPr>
            <a:r>
              <a:rPr lang="ru-RU" sz="2400" b="1" dirty="0">
                <a:solidFill>
                  <a:srgbClr val="7030A0"/>
                </a:solidFill>
                <a:latin typeface="Times New Roman" panose="02020603050405020304" pitchFamily="18" charset="0"/>
                <a:cs typeface="Times New Roman" panose="02020603050405020304" pitchFamily="18" charset="0"/>
              </a:rPr>
              <a:t>К</a:t>
            </a:r>
            <a:r>
              <a:rPr lang="ru-RU" sz="2400" b="1" dirty="0" smtClean="0">
                <a:solidFill>
                  <a:srgbClr val="7030A0"/>
                </a:solidFill>
                <a:latin typeface="Times New Roman" panose="02020603050405020304" pitchFamily="18" charset="0"/>
                <a:cs typeface="Times New Roman" panose="02020603050405020304" pitchFamily="18" charset="0"/>
              </a:rPr>
              <a:t>ІНІЧНА ТА РЕАБІЛІТАЦІЙНА </a:t>
            </a:r>
            <a:endParaRPr lang="en-US" sz="2400" b="1" dirty="0" smtClean="0">
              <a:solidFill>
                <a:srgbClr val="7030A0"/>
              </a:solidFill>
              <a:latin typeface="Times New Roman" panose="02020603050405020304" pitchFamily="18" charset="0"/>
              <a:cs typeface="Times New Roman" panose="02020603050405020304" pitchFamily="18" charset="0"/>
            </a:endParaRPr>
          </a:p>
          <a:p>
            <a:pPr marL="0" indent="0">
              <a:buNone/>
            </a:pPr>
            <a:r>
              <a:rPr lang="ru-RU" sz="2400" b="1" dirty="0" smtClean="0">
                <a:solidFill>
                  <a:srgbClr val="7030A0"/>
                </a:solidFill>
                <a:latin typeface="Times New Roman" panose="02020603050405020304" pitchFamily="18" charset="0"/>
                <a:cs typeface="Times New Roman" panose="02020603050405020304" pitchFamily="18" charset="0"/>
              </a:rPr>
              <a:t>ПСИХОФІЗІОЛОГІЧНА ТА ЕКСПЕРИМЕНТАЛЬНА </a:t>
            </a:r>
          </a:p>
          <a:p>
            <a:pPr marL="0" indent="0">
              <a:buNone/>
            </a:pPr>
            <a:endParaRPr lang="ru-RU" sz="2400" b="1" dirty="0" smtClean="0">
              <a:solidFill>
                <a:srgbClr val="7030A0"/>
              </a:solidFill>
              <a:latin typeface="Times New Roman" panose="02020603050405020304" pitchFamily="18" charset="0"/>
              <a:cs typeface="Times New Roman" panose="02020603050405020304" pitchFamily="18" charset="0"/>
            </a:endParaRPr>
          </a:p>
          <a:p>
            <a:pPr marL="0" indent="0">
              <a:buNone/>
            </a:pPr>
            <a:r>
              <a:rPr lang="ru-RU" sz="2400" b="1" dirty="0" smtClean="0">
                <a:solidFill>
                  <a:srgbClr val="7030A0"/>
                </a:solidFill>
                <a:latin typeface="Times New Roman" panose="02020603050405020304" pitchFamily="18" charset="0"/>
                <a:cs typeface="Times New Roman" panose="02020603050405020304" pitchFamily="18" charset="0"/>
              </a:rPr>
              <a:t>НЕЙОПСИХОЛОГІЯ НОРМИ ТА ПАТОЛОГІЇ</a:t>
            </a:r>
          </a:p>
          <a:p>
            <a:pPr marL="0" indent="0">
              <a:buNone/>
            </a:pPr>
            <a:endParaRPr lang="en-US" sz="2400" b="1" dirty="0" smtClean="0">
              <a:solidFill>
                <a:srgbClr val="7030A0"/>
              </a:solidFill>
              <a:latin typeface="Times New Roman" panose="02020603050405020304" pitchFamily="18" charset="0"/>
              <a:cs typeface="Times New Roman" panose="02020603050405020304" pitchFamily="18" charset="0"/>
            </a:endParaRPr>
          </a:p>
          <a:p>
            <a:pPr marL="0" indent="0">
              <a:buNone/>
            </a:pPr>
            <a:r>
              <a:rPr lang="ru-RU" sz="2400" b="1" dirty="0" smtClean="0">
                <a:solidFill>
                  <a:srgbClr val="7030A0"/>
                </a:solidFill>
                <a:latin typeface="Times New Roman" panose="02020603050405020304" pitchFamily="18" charset="0"/>
                <a:cs typeface="Times New Roman" panose="02020603050405020304" pitchFamily="18" charset="0"/>
              </a:rPr>
              <a:t>ДИТЯЧА (НП РОЗВИТКУ) ТА НЕЙРОПСИХОЛОГІЯ ПОХИЛОГО ВІКУ (ГЕРОНТОЛОГІЧНА НП)</a:t>
            </a:r>
            <a:endParaRPr lang="en-US" sz="2400" b="1" dirty="0" smtClean="0">
              <a:solidFill>
                <a:srgbClr val="7030A0"/>
              </a:solidFill>
              <a:latin typeface="Times New Roman" panose="02020603050405020304" pitchFamily="18" charset="0"/>
              <a:cs typeface="Times New Roman" panose="02020603050405020304" pitchFamily="18" charset="0"/>
            </a:endParaRPr>
          </a:p>
          <a:p>
            <a:pPr marL="0" indent="0">
              <a:buNone/>
            </a:pPr>
            <a:r>
              <a:rPr lang="ru-RU" sz="2400" b="1" dirty="0" smtClean="0">
                <a:solidFill>
                  <a:srgbClr val="7030A0"/>
                </a:solidFill>
                <a:latin typeface="Times New Roman" panose="02020603050405020304" pitchFamily="18" charset="0"/>
                <a:cs typeface="Times New Roman" panose="02020603050405020304" pitchFamily="18" charset="0"/>
              </a:rPr>
              <a:t>НЕЙРОПСИХОЛОГІЯ ІНДИВІДУАЛЬНИХ ВІДМІННОСТЕЙ</a:t>
            </a:r>
            <a:endParaRPr lang="uk-UA" sz="2400" b="1" dirty="0">
              <a:solidFill>
                <a:srgbClr val="7030A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917848"/>
            <a:ext cx="8229600" cy="1143000"/>
          </a:xfrm>
        </p:spPr>
        <p:txBody>
          <a:bodyPr>
            <a:normAutofit/>
          </a:bodyPr>
          <a:lstStyle/>
          <a:p>
            <a:pPr algn="ctr"/>
            <a:r>
              <a:rPr lang="ru-RU" sz="3200" b="1" dirty="0" smtClean="0">
                <a:solidFill>
                  <a:srgbClr val="7030A0"/>
                </a:solidFill>
                <a:latin typeface="Times New Roman" panose="02020603050405020304" pitchFamily="18" charset="0"/>
                <a:cs typeface="Times New Roman" panose="02020603050405020304" pitchFamily="18" charset="0"/>
              </a:rPr>
              <a:t>ОСНОВИ НЕЙРОПСИХОЛОГІЧНОЇ ТЕОРІЇ</a:t>
            </a:r>
            <a:endParaRPr lang="uk-UA" sz="3200" b="1" dirty="0">
              <a:solidFill>
                <a:srgbClr val="7030A0"/>
              </a:solidFill>
              <a:latin typeface="Times New Roman" panose="02020603050405020304" pitchFamily="18" charset="0"/>
              <a:cs typeface="Times New Roman" panose="02020603050405020304" pitchFamily="18" charset="0"/>
            </a:endParaRPr>
          </a:p>
        </p:txBody>
      </p:sp>
      <p:sp>
        <p:nvSpPr>
          <p:cNvPr id="3" name="Содержимое 2"/>
          <p:cNvSpPr>
            <a:spLocks noGrp="1"/>
          </p:cNvSpPr>
          <p:nvPr>
            <p:ph idx="1"/>
          </p:nvPr>
        </p:nvSpPr>
        <p:spPr>
          <a:xfrm>
            <a:off x="457200" y="2348880"/>
            <a:ext cx="8229600" cy="3975720"/>
          </a:xfrm>
        </p:spPr>
        <p:txBody>
          <a:bodyPr>
            <a:normAutofit/>
          </a:bodyPr>
          <a:lstStyle/>
          <a:p>
            <a:pPr marL="0" lvl="0" indent="0">
              <a:buNone/>
            </a:pPr>
            <a:r>
              <a:rPr lang="ru-RU" sz="2400" b="1" dirty="0" smtClean="0">
                <a:solidFill>
                  <a:srgbClr val="7030A0"/>
                </a:solidFill>
              </a:rPr>
              <a:t>ТЕОРІЯ ФАКТОРНОЇ, СИСТЕМНО-ДИНАМІЧНОЇ ЛОКАЛІИЗАЦІЇ ВПФ В МОЗКУ ТА ЇХ НЕЙРОПСИХОЛОГІЧНА РЕАБІЛІТАЦІЯ</a:t>
            </a:r>
          </a:p>
          <a:p>
            <a:pPr marL="0" lvl="0" indent="0">
              <a:buNone/>
            </a:pPr>
            <a:r>
              <a:rPr lang="ru-RU" sz="2400" b="1" dirty="0" smtClean="0">
                <a:solidFill>
                  <a:srgbClr val="7030A0"/>
                </a:solidFill>
              </a:rPr>
              <a:t>ТЕОРІЯ СИНДРОМНОГО АНАЛІЗУ</a:t>
            </a:r>
          </a:p>
          <a:p>
            <a:pPr marL="0" lvl="0" indent="0">
              <a:buNone/>
            </a:pPr>
            <a:r>
              <a:rPr lang="ru-RU" sz="2400" b="1" dirty="0" smtClean="0">
                <a:solidFill>
                  <a:srgbClr val="7030A0"/>
                </a:solidFill>
              </a:rPr>
              <a:t>ТЕОРІЯ ТРЬОХ ФУНКЦІОНАЛЬНИХ БЛОКІВ МОЗКУ</a:t>
            </a:r>
          </a:p>
          <a:p>
            <a:pPr marL="0" lvl="0" indent="0">
              <a:buNone/>
            </a:pPr>
            <a:r>
              <a:rPr lang="ru-RU" sz="2400" b="1" dirty="0" smtClean="0">
                <a:solidFill>
                  <a:srgbClr val="7030A0"/>
                </a:solidFill>
              </a:rPr>
              <a:t>ТЕОРІЯ МІЖПІВКУЛЕВОЇ ВЗАЄМОДІЇ</a:t>
            </a:r>
          </a:p>
          <a:p>
            <a:endParaRPr lang="uk-U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341784"/>
            <a:ext cx="8229600" cy="1719064"/>
          </a:xfrm>
        </p:spPr>
        <p:txBody>
          <a:bodyPr>
            <a:normAutofit fontScale="90000"/>
          </a:bodyPr>
          <a:lstStyle/>
          <a:p>
            <a:pPr algn="ctr"/>
            <a:r>
              <a:rPr lang="ru-RU" b="1" dirty="0" smtClean="0">
                <a:solidFill>
                  <a:srgbClr val="FF0000"/>
                </a:solidFill>
              </a:rPr>
              <a:t/>
            </a:r>
            <a:br>
              <a:rPr lang="ru-RU" b="1" dirty="0" smtClean="0">
                <a:solidFill>
                  <a:srgbClr val="FF0000"/>
                </a:solidFill>
              </a:rPr>
            </a:br>
            <a:r>
              <a:rPr lang="ru-RU" sz="3600" b="1" dirty="0" smtClean="0">
                <a:solidFill>
                  <a:srgbClr val="7030A0"/>
                </a:solidFill>
                <a:latin typeface="Times New Roman" panose="02020603050405020304" pitchFamily="18" charset="0"/>
                <a:cs typeface="Times New Roman" panose="02020603050405020304" pitchFamily="18" charset="0"/>
              </a:rPr>
              <a:t>КОНЦЕПЦІЯ ПСИХОЛОГІЧНОГО ФАКТОРУ</a:t>
            </a:r>
            <a:r>
              <a:rPr lang="ru-RU" sz="3600" dirty="0" smtClean="0">
                <a:solidFill>
                  <a:srgbClr val="7030A0"/>
                </a:solidFill>
                <a:latin typeface="Times New Roman" panose="02020603050405020304" pitchFamily="18" charset="0"/>
                <a:cs typeface="Times New Roman" panose="02020603050405020304" pitchFamily="18" charset="0"/>
              </a:rPr>
              <a:t> </a:t>
            </a:r>
            <a:endParaRPr lang="uk-UA" sz="3600" dirty="0">
              <a:solidFill>
                <a:srgbClr val="7030A0"/>
              </a:solidFill>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467544" y="2704271"/>
            <a:ext cx="8136904" cy="2893100"/>
          </a:xfrm>
          <a:prstGeom prst="rect">
            <a:avLst/>
          </a:prstGeom>
        </p:spPr>
        <p:txBody>
          <a:bodyPr wrap="square">
            <a:spAutoFit/>
          </a:bodyPr>
          <a:lstStyle/>
          <a:p>
            <a:pPr algn="just"/>
            <a:r>
              <a:rPr lang="ru-RU" sz="2600" b="1" dirty="0" smtClean="0">
                <a:solidFill>
                  <a:srgbClr val="7030A0"/>
                </a:solidFill>
                <a:latin typeface="Times New Roman" panose="02020603050405020304" pitchFamily="18" charset="0"/>
                <a:cs typeface="Times New Roman" panose="02020603050405020304" pitchFamily="18" charset="0"/>
              </a:rPr>
              <a:t>НЕЙРОПСИХОЛОГІЧНИЙ ФАКТОР – </a:t>
            </a:r>
          </a:p>
          <a:p>
            <a:pPr algn="just"/>
            <a:r>
              <a:rPr lang="ru-RU" sz="2600" b="1" dirty="0" smtClean="0">
                <a:solidFill>
                  <a:srgbClr val="7030A0"/>
                </a:solidFill>
                <a:latin typeface="Times New Roman" panose="02020603050405020304" pitchFamily="18" charset="0"/>
                <a:cs typeface="Times New Roman" panose="02020603050405020304" pitchFamily="18" charset="0"/>
              </a:rPr>
              <a:t>ПРИНЦИП ФІЗІОЛОГІЧНОЇ ДІЯЛЬНОСТІ ПЕВНОЇ МОЗКОВОЇ СТРУКТУРИ.</a:t>
            </a:r>
          </a:p>
          <a:p>
            <a:pPr algn="just"/>
            <a:r>
              <a:rPr lang="uk-UA" sz="2600" b="1" dirty="0" smtClean="0">
                <a:solidFill>
                  <a:srgbClr val="7030A0"/>
                </a:solidFill>
                <a:latin typeface="Times New Roman" panose="02020603050405020304" pitchFamily="18" charset="0"/>
                <a:cs typeface="Times New Roman" panose="02020603050405020304" pitchFamily="18" charset="0"/>
              </a:rPr>
              <a:t>ВІН Є ПОНЯТТЯМ, ЩО ЗВ'ЯЗУЄ ПСИХІЧНІ ФУНКЦІЇ ТА ПРАЦЮЮЧИЙ МОЗОК</a:t>
            </a:r>
          </a:p>
          <a:p>
            <a:pPr algn="just"/>
            <a:endParaRPr lang="uk-UA" sz="2600" b="1" dirty="0">
              <a:solidFill>
                <a:srgbClr val="7030A0"/>
              </a:solidFill>
              <a:latin typeface="Times New Roman" panose="02020603050405020304" pitchFamily="18" charset="0"/>
              <a:cs typeface="Times New Roman" panose="02020603050405020304" pitchFamily="18" charset="0"/>
            </a:endParaRPr>
          </a:p>
          <a:p>
            <a:pPr algn="just"/>
            <a:endParaRPr lang="ru-RU" sz="2600" b="1" dirty="0" smtClean="0">
              <a:solidFill>
                <a:srgbClr val="7030A0"/>
              </a:solidFill>
              <a:latin typeface="Times New Roman" panose="02020603050405020304" pitchFamily="18" charset="0"/>
              <a:cs typeface="Times New Roman" panose="02020603050405020304"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11402</TotalTime>
  <Words>2434</Words>
  <Application>Microsoft Office PowerPoint</Application>
  <PresentationFormat>Экран (4:3)</PresentationFormat>
  <Paragraphs>244</Paragraphs>
  <Slides>52</Slides>
  <Notes>0</Notes>
  <HiddenSlides>0</HiddenSlides>
  <MMClips>0</MMClips>
  <ScaleCrop>false</ScaleCrop>
  <HeadingPairs>
    <vt:vector size="4" baseType="variant">
      <vt:variant>
        <vt:lpstr>Тема</vt:lpstr>
      </vt:variant>
      <vt:variant>
        <vt:i4>2</vt:i4>
      </vt:variant>
      <vt:variant>
        <vt:lpstr>Заголовки слайдов</vt:lpstr>
      </vt:variant>
      <vt:variant>
        <vt:i4>52</vt:i4>
      </vt:variant>
    </vt:vector>
  </HeadingPairs>
  <TitlesOfParts>
    <vt:vector size="54" baseType="lpstr">
      <vt:lpstr>Поток</vt:lpstr>
      <vt:lpstr>Тема Office</vt:lpstr>
      <vt:lpstr>Основи нейропсихології  ГАРКУША С. Л.</vt:lpstr>
      <vt:lpstr>Презентация PowerPoint</vt:lpstr>
      <vt:lpstr>Презентация PowerPoint</vt:lpstr>
      <vt:lpstr>Презентация PowerPoint</vt:lpstr>
      <vt:lpstr>ЗАСНОВНИК НЕЙРОПСИХОЛОГІЇ – О. Р. ЛУРІЯ (1902-1977</vt:lpstr>
      <vt:lpstr>ПРЕДМЕТ ТА ЗАВДАННЯ     НЕЙРОПСИХОЛОГІЇ</vt:lpstr>
      <vt:lpstr>                        ОСНОВНІ        НАПРЯМКИ  НЕЙРОПСИХОЛОГІЇ</vt:lpstr>
      <vt:lpstr>ОСНОВИ НЕЙРОПСИХОЛОГІЧНОЇ ТЕОРІЇ</vt:lpstr>
      <vt:lpstr> КОНЦЕПЦІЯ ПСИХОЛОГІЧНОГО ФАКТОРУ </vt:lpstr>
      <vt:lpstr>Презентация PowerPoint</vt:lpstr>
      <vt:lpstr>Презентация PowerPoint</vt:lpstr>
      <vt:lpstr>СИНДРОМНИЙ  АНАЛІЗ</vt:lpstr>
      <vt:lpstr>ФУНКЦІОНАЛЬНА СИСТЕМА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Розвиток ВПФ в онтогенезі</vt:lpstr>
      <vt:lpstr>Презентация PowerPoint</vt:lpstr>
      <vt:lpstr>Презентация PowerPoint</vt:lpstr>
      <vt:lpstr>Презентация PowerPoint</vt:lpstr>
      <vt:lpstr>Презентация PowerPoint</vt:lpstr>
      <vt:lpstr>ТЕОРІЯ ТРЬОХ ФУНКЦІОНАЛЬНИХ БЛОКІВ МОЗКУ  О. Р. ЛУРИЯ </vt:lpstr>
      <vt:lpstr>Презентация PowerPoint</vt:lpstr>
      <vt:lpstr>ПЕРШИЙ  – ЕНЕРГЕТИЧНИЙ БЛОК, АБО БЛОК РЕГУЛЯЦІЇ РІВНЯ АКТИВНОСТІ МОЗКУ</vt:lpstr>
      <vt:lpstr>Презентация PowerPoint</vt:lpstr>
      <vt:lpstr>Презентация PowerPoint</vt:lpstr>
      <vt:lpstr>РЕТИКУЛЯРНА ФАРМАЦІЯ СТОВБУРА  МОЗКУ  (РЕТИКУЛЯРНО-АКТИВАЦІЙНА СИСТЕМА)</vt:lpstr>
      <vt:lpstr>Презентация PowerPoint</vt:lpstr>
      <vt:lpstr>ЛІМБІЧНА  СИСТЕМА                              ГОЛОВНОГО МОЗКУ </vt:lpstr>
      <vt:lpstr>ТАЛАМУС</vt:lpstr>
      <vt:lpstr>ГІПОТАЛАМУС</vt:lpstr>
      <vt:lpstr>Презентация PowerPoint</vt:lpstr>
      <vt:lpstr>2 ФБМ – блок прийому, переробки і  збереження экстероцептивної (тобто похідної від зовнішнього середовища) інформації</vt:lpstr>
      <vt:lpstr>ТРЕТІЙ  БЛОК МОЗКУ – БЛОК ПРОГРАМУВАННЯ, ДОВІЛЬНОЇ РЕГУЛЯЦІЇ ТА КОНТРОЛЮ ЗА ПРОТІКАННЯМ ПСИХІЧНОЇ ДІЯТЕЛЬНОСТІ</vt:lpstr>
      <vt:lpstr>Презентация PowerPoint</vt:lpstr>
      <vt:lpstr>        ДОБРЕ СФОРМОВАНИЙ                      3-й ФБМ</vt:lpstr>
      <vt:lpstr>Презентация PowerPoint</vt:lpstr>
      <vt:lpstr>   МІЖПІВКУЛЕВА АСИМЕТРІЯ</vt:lpstr>
      <vt:lpstr>ПРАВА ПІВКУЛЯ</vt:lpstr>
      <vt:lpstr>ПРАВА ПІВКУЛЯ</vt:lpstr>
      <vt:lpstr>Презентация PowerPoint</vt:lpstr>
      <vt:lpstr>ЛІВА ПІВКУЛЯ</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svetlana</cp:lastModifiedBy>
  <cp:revision>284</cp:revision>
  <dcterms:created xsi:type="dcterms:W3CDTF">2017-03-02T10:17:30Z</dcterms:created>
  <dcterms:modified xsi:type="dcterms:W3CDTF">2023-09-08T05:54:07Z</dcterms:modified>
</cp:coreProperties>
</file>