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7" r:id="rId24"/>
    <p:sldId id="288" r:id="rId25"/>
    <p:sldId id="289" r:id="rId26"/>
    <p:sldId id="278" r:id="rId27"/>
    <p:sldId id="279" r:id="rId28"/>
    <p:sldId id="280" r:id="rId29"/>
    <p:sldId id="281" r:id="rId30"/>
    <p:sldId id="282" r:id="rId31"/>
    <p:sldId id="283" r:id="rId32"/>
    <p:sldId id="284" r:id="rId33"/>
    <p:sldId id="285"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250" autoAdjust="0"/>
  </p:normalViewPr>
  <p:slideViewPr>
    <p:cSldViewPr snapToGrid="0">
      <p:cViewPr>
        <p:scale>
          <a:sx n="45" d="100"/>
          <a:sy n="45" d="100"/>
        </p:scale>
        <p:origin x="2026"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Аркуш1!$B$1</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Аркуш1!$A$2:$A$6</c:f>
              <c:strCache>
                <c:ptCount val="5"/>
                <c:pt idx="0">
                  <c:v>Хабарі за працевлаштування </c:v>
                </c:pt>
                <c:pt idx="1">
                  <c:v>Купівля інсайдерської інформації</c:v>
                </c:pt>
                <c:pt idx="2">
                  <c:v>Змови на утримання цін </c:v>
                </c:pt>
                <c:pt idx="3">
                  <c:v>Купівля інформації щодо тендерних пропозицій </c:v>
                </c:pt>
                <c:pt idx="4">
                  <c:v>Відкати</c:v>
                </c:pt>
              </c:strCache>
            </c:strRef>
          </c:cat>
          <c:val>
            <c:numRef>
              <c:f>Аркуш1!$B$2:$B$6</c:f>
              <c:numCache>
                <c:formatCode>0%</c:formatCode>
                <c:ptCount val="5"/>
                <c:pt idx="0">
                  <c:v>0.33</c:v>
                </c:pt>
                <c:pt idx="1">
                  <c:v>0.37</c:v>
                </c:pt>
                <c:pt idx="2">
                  <c:v>0.38</c:v>
                </c:pt>
                <c:pt idx="3">
                  <c:v>0.34</c:v>
                </c:pt>
                <c:pt idx="4">
                  <c:v>0.46</c:v>
                </c:pt>
              </c:numCache>
            </c:numRef>
          </c:val>
          <c:extLst>
            <c:ext xmlns:c16="http://schemas.microsoft.com/office/drawing/2014/chart" uri="{C3380CC4-5D6E-409C-BE32-E72D297353CC}">
              <c16:uniqueId val="{00000000-2A51-4E18-9393-C6D9BFDAFEF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9943F-7184-4327-AC8D-BBC68CC575F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uk-UA"/>
        </a:p>
      </dgm:t>
    </dgm:pt>
    <dgm:pt modelId="{3DDADE74-A141-4837-8554-E5040F133B8C}">
      <dgm:prSet phldrT="[Текст]" custT="1"/>
      <dgm:spPr/>
      <dgm:t>
        <a:bodyPr/>
        <a:lstStyle/>
        <a:p>
          <a:r>
            <a:rPr lang="uk-UA" sz="2000" dirty="0">
              <a:latin typeface="+mn-lt"/>
            </a:rPr>
            <a:t>Специфіка бізнес-управління</a:t>
          </a:r>
        </a:p>
      </dgm:t>
    </dgm:pt>
    <dgm:pt modelId="{4966921C-8800-48E3-8719-1D2B0709608B}" type="parTrans" cxnId="{2A57A318-49CD-4BB2-B761-113027630DDE}">
      <dgm:prSet/>
      <dgm:spPr/>
      <dgm:t>
        <a:bodyPr/>
        <a:lstStyle/>
        <a:p>
          <a:endParaRPr lang="uk-UA"/>
        </a:p>
      </dgm:t>
    </dgm:pt>
    <dgm:pt modelId="{7918614B-9B31-4C4B-9743-437C378DA475}" type="sibTrans" cxnId="{2A57A318-49CD-4BB2-B761-113027630DDE}">
      <dgm:prSet/>
      <dgm:spPr/>
      <dgm:t>
        <a:bodyPr/>
        <a:lstStyle/>
        <a:p>
          <a:endParaRPr lang="uk-UA"/>
        </a:p>
      </dgm:t>
    </dgm:pt>
    <dgm:pt modelId="{9CE31221-07E8-4D0B-BA44-54513754E35F}">
      <dgm:prSet phldrT="[Текст]" custT="1"/>
      <dgm:spPr/>
      <dgm:t>
        <a:bodyPr/>
        <a:lstStyle/>
        <a:p>
          <a:r>
            <a:rPr lang="uk-UA" sz="2000" dirty="0">
              <a:latin typeface="+mn-lt"/>
            </a:rPr>
            <a:t>Цінності </a:t>
          </a:r>
        </a:p>
      </dgm:t>
    </dgm:pt>
    <dgm:pt modelId="{C7A31BE5-A76C-4F14-94D1-2D0E4F79D176}" type="parTrans" cxnId="{B5718B3C-BB2B-432B-A680-B5E6E7FF4B92}">
      <dgm:prSet/>
      <dgm:spPr/>
      <dgm:t>
        <a:bodyPr/>
        <a:lstStyle/>
        <a:p>
          <a:endParaRPr lang="uk-UA"/>
        </a:p>
      </dgm:t>
    </dgm:pt>
    <dgm:pt modelId="{C5A285C0-1545-4363-B1C2-F1EEA0E45151}" type="sibTrans" cxnId="{B5718B3C-BB2B-432B-A680-B5E6E7FF4B92}">
      <dgm:prSet/>
      <dgm:spPr/>
      <dgm:t>
        <a:bodyPr/>
        <a:lstStyle/>
        <a:p>
          <a:endParaRPr lang="uk-UA"/>
        </a:p>
      </dgm:t>
    </dgm:pt>
    <dgm:pt modelId="{3DF818E8-D986-44EB-B599-7CE433FFBB6F}">
      <dgm:prSet phldrT="[Текст]" custT="1"/>
      <dgm:spPr/>
      <dgm:t>
        <a:bodyPr/>
        <a:lstStyle/>
        <a:p>
          <a:r>
            <a:rPr lang="ru-RU" sz="2000" dirty="0" err="1">
              <a:latin typeface="+mn-lt"/>
            </a:rPr>
            <a:t>Бізнес-середовище</a:t>
          </a:r>
          <a:r>
            <a:rPr lang="ru-RU" sz="2000" dirty="0">
              <a:latin typeface="+mn-lt"/>
            </a:rPr>
            <a:t> </a:t>
          </a:r>
          <a:r>
            <a:rPr lang="ru-RU" sz="2000" dirty="0" err="1">
              <a:latin typeface="+mn-lt"/>
            </a:rPr>
            <a:t>може</a:t>
          </a:r>
          <a:r>
            <a:rPr lang="ru-RU" sz="2000" dirty="0">
              <a:latin typeface="+mn-lt"/>
            </a:rPr>
            <a:t> </a:t>
          </a:r>
          <a:r>
            <a:rPr lang="ru-RU" sz="2000" dirty="0" err="1">
              <a:latin typeface="+mn-lt"/>
            </a:rPr>
            <a:t>керуватися</a:t>
          </a:r>
          <a:r>
            <a:rPr lang="ru-RU" sz="2000" dirty="0">
              <a:latin typeface="+mn-lt"/>
            </a:rPr>
            <a:t> принципами </a:t>
          </a:r>
          <a:r>
            <a:rPr lang="ru-RU" sz="2000" dirty="0" err="1">
              <a:latin typeface="+mn-lt"/>
            </a:rPr>
            <a:t>індивідуалізму</a:t>
          </a:r>
          <a:r>
            <a:rPr lang="ru-RU" sz="2000" dirty="0">
              <a:latin typeface="+mn-lt"/>
            </a:rPr>
            <a:t>, </a:t>
          </a:r>
          <a:r>
            <a:rPr lang="ru-RU" sz="2000" dirty="0" err="1">
              <a:latin typeface="+mn-lt"/>
            </a:rPr>
            <a:t>утилітаризму</a:t>
          </a:r>
          <a:r>
            <a:rPr lang="ru-RU" sz="2000" dirty="0">
              <a:latin typeface="+mn-lt"/>
            </a:rPr>
            <a:t>, </a:t>
          </a:r>
          <a:r>
            <a:rPr lang="ru-RU" sz="2000" dirty="0" err="1">
              <a:latin typeface="+mn-lt"/>
            </a:rPr>
            <a:t>релятивізму</a:t>
          </a:r>
          <a:endParaRPr lang="uk-UA" sz="2000" dirty="0">
            <a:latin typeface="+mn-lt"/>
          </a:endParaRPr>
        </a:p>
      </dgm:t>
    </dgm:pt>
    <dgm:pt modelId="{1DAE460C-FF38-4347-A04E-997D554BD396}" type="parTrans" cxnId="{6A2C94E9-E4A1-46A0-B98C-2CA683F88E97}">
      <dgm:prSet/>
      <dgm:spPr/>
      <dgm:t>
        <a:bodyPr/>
        <a:lstStyle/>
        <a:p>
          <a:endParaRPr lang="uk-UA"/>
        </a:p>
      </dgm:t>
    </dgm:pt>
    <dgm:pt modelId="{36F27349-9C73-4857-A836-414D4B55D614}" type="sibTrans" cxnId="{6A2C94E9-E4A1-46A0-B98C-2CA683F88E97}">
      <dgm:prSet/>
      <dgm:spPr/>
      <dgm:t>
        <a:bodyPr/>
        <a:lstStyle/>
        <a:p>
          <a:endParaRPr lang="uk-UA"/>
        </a:p>
      </dgm:t>
    </dgm:pt>
    <dgm:pt modelId="{8CDCDB97-3A45-4B6D-873D-3AB28630E9F1}">
      <dgm:prSet phldrT="[Текст]" custT="1"/>
      <dgm:spPr/>
      <dgm:t>
        <a:bodyPr/>
        <a:lstStyle/>
        <a:p>
          <a:r>
            <a:rPr lang="uk-UA" sz="2000" dirty="0">
              <a:latin typeface="+mn-lt"/>
            </a:rPr>
            <a:t>Корпоративна культура</a:t>
          </a:r>
        </a:p>
      </dgm:t>
    </dgm:pt>
    <dgm:pt modelId="{1A997E7F-DECC-4A65-BFBC-9721B05D76B5}" type="parTrans" cxnId="{6B54EF76-68F2-482A-B670-8D0019CC9EEF}">
      <dgm:prSet/>
      <dgm:spPr/>
      <dgm:t>
        <a:bodyPr/>
        <a:lstStyle/>
        <a:p>
          <a:endParaRPr lang="uk-UA"/>
        </a:p>
      </dgm:t>
    </dgm:pt>
    <dgm:pt modelId="{C3E17097-8DE9-4185-B4C1-BD2D78E14191}" type="sibTrans" cxnId="{6B54EF76-68F2-482A-B670-8D0019CC9EEF}">
      <dgm:prSet/>
      <dgm:spPr/>
      <dgm:t>
        <a:bodyPr/>
        <a:lstStyle/>
        <a:p>
          <a:endParaRPr lang="uk-UA"/>
        </a:p>
      </dgm:t>
    </dgm:pt>
    <dgm:pt modelId="{BE1742AB-9EA1-4D56-BDAD-0AA1270547D8}">
      <dgm:prSet custT="1"/>
      <dgm:spPr/>
      <dgm:t>
        <a:bodyPr/>
        <a:lstStyle/>
        <a:p>
          <a:r>
            <a:rPr lang="uk-UA" sz="2000" dirty="0">
              <a:latin typeface="+mn-lt"/>
            </a:rPr>
            <a:t>Рішення часто є складними, а приймати їх потрібно швидко. У бізнесі завжди є значний тиск, щоб досягти максимальної прибутковості в найкоротші терміни</a:t>
          </a:r>
        </a:p>
      </dgm:t>
    </dgm:pt>
    <dgm:pt modelId="{392C6F46-EA3B-45A7-A905-CA2C1EA644F4}" type="parTrans" cxnId="{4308720B-678F-4EFF-9DF9-BFCBF712BD34}">
      <dgm:prSet/>
      <dgm:spPr/>
      <dgm:t>
        <a:bodyPr/>
        <a:lstStyle/>
        <a:p>
          <a:endParaRPr lang="uk-UA"/>
        </a:p>
      </dgm:t>
    </dgm:pt>
    <dgm:pt modelId="{CCA9C6D7-95FD-4440-AD0A-38B8942525DC}" type="sibTrans" cxnId="{4308720B-678F-4EFF-9DF9-BFCBF712BD34}">
      <dgm:prSet/>
      <dgm:spPr/>
      <dgm:t>
        <a:bodyPr/>
        <a:lstStyle/>
        <a:p>
          <a:endParaRPr lang="uk-UA"/>
        </a:p>
      </dgm:t>
    </dgm:pt>
    <dgm:pt modelId="{D8194E3F-F024-45C4-AD29-655279521E58}">
      <dgm:prSet custT="1"/>
      <dgm:spPr/>
      <dgm:t>
        <a:bodyPr/>
        <a:lstStyle/>
        <a:p>
          <a:r>
            <a:rPr lang="uk-UA" sz="2000" dirty="0">
              <a:latin typeface="+mn-lt"/>
            </a:rPr>
            <a:t>Часто в бізнесі в центрі уваги перебувають результати, а все інше вважається другорядним з економічних міркувань</a:t>
          </a:r>
        </a:p>
      </dgm:t>
    </dgm:pt>
    <dgm:pt modelId="{B99FE5A0-96C9-4323-B02D-C59D386519FD}" type="parTrans" cxnId="{932FB8B4-728A-4AB1-AFAD-C21DCB7E4FBC}">
      <dgm:prSet/>
      <dgm:spPr/>
      <dgm:t>
        <a:bodyPr/>
        <a:lstStyle/>
        <a:p>
          <a:endParaRPr lang="uk-UA"/>
        </a:p>
      </dgm:t>
    </dgm:pt>
    <dgm:pt modelId="{A2B7B267-A8EC-4B29-94A4-6415F36F275A}" type="sibTrans" cxnId="{932FB8B4-728A-4AB1-AFAD-C21DCB7E4FBC}">
      <dgm:prSet/>
      <dgm:spPr/>
      <dgm:t>
        <a:bodyPr/>
        <a:lstStyle/>
        <a:p>
          <a:endParaRPr lang="uk-UA"/>
        </a:p>
      </dgm:t>
    </dgm:pt>
    <dgm:pt modelId="{1EE9A1AF-3818-4523-B21B-0BBA1FDA6B62}">
      <dgm:prSet custT="1"/>
      <dgm:spPr/>
      <dgm:t>
        <a:bodyPr/>
        <a:lstStyle/>
        <a:p>
          <a:r>
            <a:rPr lang="uk-UA" sz="2000" dirty="0">
              <a:latin typeface="+mn-lt"/>
            </a:rPr>
            <a:t>Раціоналізація недоброчесної поведінки</a:t>
          </a:r>
        </a:p>
      </dgm:t>
    </dgm:pt>
    <dgm:pt modelId="{DA53D79C-B7C7-4E29-B436-D16664E7BD5B}" type="parTrans" cxnId="{FF67AD14-51FE-4C30-8220-1B8BB4750889}">
      <dgm:prSet/>
      <dgm:spPr/>
      <dgm:t>
        <a:bodyPr/>
        <a:lstStyle/>
        <a:p>
          <a:endParaRPr lang="uk-UA"/>
        </a:p>
      </dgm:t>
    </dgm:pt>
    <dgm:pt modelId="{1948FA9B-FFFC-4EFD-8586-A53A87C3002A}" type="sibTrans" cxnId="{FF67AD14-51FE-4C30-8220-1B8BB4750889}">
      <dgm:prSet/>
      <dgm:spPr/>
      <dgm:t>
        <a:bodyPr/>
        <a:lstStyle/>
        <a:p>
          <a:endParaRPr lang="uk-UA"/>
        </a:p>
      </dgm:t>
    </dgm:pt>
    <dgm:pt modelId="{3D55D321-EAD7-4C79-A592-7384AA174DF0}">
      <dgm:prSet custT="1"/>
      <dgm:spPr/>
      <dgm:t>
        <a:bodyPr/>
        <a:lstStyle/>
        <a:p>
          <a:r>
            <a:rPr lang="uk-UA" sz="2000" dirty="0">
              <a:latin typeface="+mn-lt"/>
            </a:rPr>
            <a:t>Міркування на кшталт «так завжди робилося» або «так чинять наші конкуренти» виправдовують будь-яку поведінку</a:t>
          </a:r>
        </a:p>
      </dgm:t>
    </dgm:pt>
    <dgm:pt modelId="{D1B1C46F-C881-4F1D-9F8C-27D789D0E293}" type="parTrans" cxnId="{37A3D1D1-87F4-4B01-B294-438A50BD67E2}">
      <dgm:prSet/>
      <dgm:spPr/>
      <dgm:t>
        <a:bodyPr/>
        <a:lstStyle/>
        <a:p>
          <a:endParaRPr lang="uk-UA"/>
        </a:p>
      </dgm:t>
    </dgm:pt>
    <dgm:pt modelId="{47ACDD61-4A82-46D5-82C5-9D2B3FCF0160}" type="sibTrans" cxnId="{37A3D1D1-87F4-4B01-B294-438A50BD67E2}">
      <dgm:prSet/>
      <dgm:spPr/>
      <dgm:t>
        <a:bodyPr/>
        <a:lstStyle/>
        <a:p>
          <a:endParaRPr lang="uk-UA"/>
        </a:p>
      </dgm:t>
    </dgm:pt>
    <dgm:pt modelId="{A6C093D0-8E74-4BF0-9FB6-36467DC2A929}" type="pres">
      <dgm:prSet presAssocID="{C359943F-7184-4327-AC8D-BBC68CC575F0}" presName="Name0" presStyleCnt="0">
        <dgm:presLayoutVars>
          <dgm:dir/>
          <dgm:animLvl val="lvl"/>
          <dgm:resizeHandles val="exact"/>
        </dgm:presLayoutVars>
      </dgm:prSet>
      <dgm:spPr/>
    </dgm:pt>
    <dgm:pt modelId="{656ACBF3-85AF-4C67-B28D-A6AB99CAC563}" type="pres">
      <dgm:prSet presAssocID="{3DDADE74-A141-4837-8554-E5040F133B8C}" presName="linNode" presStyleCnt="0"/>
      <dgm:spPr/>
    </dgm:pt>
    <dgm:pt modelId="{A04510FC-9457-4B70-ACF3-B754E1D3E46B}" type="pres">
      <dgm:prSet presAssocID="{3DDADE74-A141-4837-8554-E5040F133B8C}" presName="parentText" presStyleLbl="node1" presStyleIdx="0" presStyleCnt="4">
        <dgm:presLayoutVars>
          <dgm:chMax val="1"/>
          <dgm:bulletEnabled val="1"/>
        </dgm:presLayoutVars>
      </dgm:prSet>
      <dgm:spPr/>
    </dgm:pt>
    <dgm:pt modelId="{58B323A0-C176-4173-860D-7ADB5E6AC667}" type="pres">
      <dgm:prSet presAssocID="{3DDADE74-A141-4837-8554-E5040F133B8C}" presName="descendantText" presStyleLbl="alignAccFollowNode1" presStyleIdx="0" presStyleCnt="4">
        <dgm:presLayoutVars>
          <dgm:bulletEnabled val="1"/>
        </dgm:presLayoutVars>
      </dgm:prSet>
      <dgm:spPr/>
    </dgm:pt>
    <dgm:pt modelId="{C20F8A42-DE3B-4DC0-97F4-04E60F9C7F8B}" type="pres">
      <dgm:prSet presAssocID="{7918614B-9B31-4C4B-9743-437C378DA475}" presName="sp" presStyleCnt="0"/>
      <dgm:spPr/>
    </dgm:pt>
    <dgm:pt modelId="{BB2DF450-7F72-4760-9D67-59D773BB60E5}" type="pres">
      <dgm:prSet presAssocID="{8CDCDB97-3A45-4B6D-873D-3AB28630E9F1}" presName="linNode" presStyleCnt="0"/>
      <dgm:spPr/>
    </dgm:pt>
    <dgm:pt modelId="{E4FB8586-5A4A-4FFE-8858-938CACF780E3}" type="pres">
      <dgm:prSet presAssocID="{8CDCDB97-3A45-4B6D-873D-3AB28630E9F1}" presName="parentText" presStyleLbl="node1" presStyleIdx="1" presStyleCnt="4">
        <dgm:presLayoutVars>
          <dgm:chMax val="1"/>
          <dgm:bulletEnabled val="1"/>
        </dgm:presLayoutVars>
      </dgm:prSet>
      <dgm:spPr/>
    </dgm:pt>
    <dgm:pt modelId="{9FA7FBB5-2F28-4365-A728-A3F6F709E696}" type="pres">
      <dgm:prSet presAssocID="{8CDCDB97-3A45-4B6D-873D-3AB28630E9F1}" presName="descendantText" presStyleLbl="alignAccFollowNode1" presStyleIdx="1" presStyleCnt="4">
        <dgm:presLayoutVars>
          <dgm:bulletEnabled val="1"/>
        </dgm:presLayoutVars>
      </dgm:prSet>
      <dgm:spPr/>
    </dgm:pt>
    <dgm:pt modelId="{5DFF3788-D639-4FF8-AD8C-D76F2B7CD5F1}" type="pres">
      <dgm:prSet presAssocID="{C3E17097-8DE9-4185-B4C1-BD2D78E14191}" presName="sp" presStyleCnt="0"/>
      <dgm:spPr/>
    </dgm:pt>
    <dgm:pt modelId="{2C3A2FCF-F256-497B-A951-55BADD3C361D}" type="pres">
      <dgm:prSet presAssocID="{1EE9A1AF-3818-4523-B21B-0BBA1FDA6B62}" presName="linNode" presStyleCnt="0"/>
      <dgm:spPr/>
    </dgm:pt>
    <dgm:pt modelId="{55B4E93B-47A2-4E66-9844-BAC3BB575BA1}" type="pres">
      <dgm:prSet presAssocID="{1EE9A1AF-3818-4523-B21B-0BBA1FDA6B62}" presName="parentText" presStyleLbl="node1" presStyleIdx="2" presStyleCnt="4">
        <dgm:presLayoutVars>
          <dgm:chMax val="1"/>
          <dgm:bulletEnabled val="1"/>
        </dgm:presLayoutVars>
      </dgm:prSet>
      <dgm:spPr/>
    </dgm:pt>
    <dgm:pt modelId="{F7321DA6-F362-4E81-AB29-730E271203DE}" type="pres">
      <dgm:prSet presAssocID="{1EE9A1AF-3818-4523-B21B-0BBA1FDA6B62}" presName="descendantText" presStyleLbl="alignAccFollowNode1" presStyleIdx="2" presStyleCnt="4">
        <dgm:presLayoutVars>
          <dgm:bulletEnabled val="1"/>
        </dgm:presLayoutVars>
      </dgm:prSet>
      <dgm:spPr/>
    </dgm:pt>
    <dgm:pt modelId="{A517DD99-B0E3-4F09-B9D2-E1C4BDE37A7D}" type="pres">
      <dgm:prSet presAssocID="{1948FA9B-FFFC-4EFD-8586-A53A87C3002A}" presName="sp" presStyleCnt="0"/>
      <dgm:spPr/>
    </dgm:pt>
    <dgm:pt modelId="{E11A45A1-FD05-41E5-9DDF-5752074CFFE7}" type="pres">
      <dgm:prSet presAssocID="{9CE31221-07E8-4D0B-BA44-54513754E35F}" presName="linNode" presStyleCnt="0"/>
      <dgm:spPr/>
    </dgm:pt>
    <dgm:pt modelId="{D27D48BA-7032-4FB7-BB61-267DEA73532F}" type="pres">
      <dgm:prSet presAssocID="{9CE31221-07E8-4D0B-BA44-54513754E35F}" presName="parentText" presStyleLbl="node1" presStyleIdx="3" presStyleCnt="4">
        <dgm:presLayoutVars>
          <dgm:chMax val="1"/>
          <dgm:bulletEnabled val="1"/>
        </dgm:presLayoutVars>
      </dgm:prSet>
      <dgm:spPr/>
    </dgm:pt>
    <dgm:pt modelId="{45C77891-A345-455A-983A-4681D1413392}" type="pres">
      <dgm:prSet presAssocID="{9CE31221-07E8-4D0B-BA44-54513754E35F}" presName="descendantText" presStyleLbl="alignAccFollowNode1" presStyleIdx="3" presStyleCnt="4">
        <dgm:presLayoutVars>
          <dgm:bulletEnabled val="1"/>
        </dgm:presLayoutVars>
      </dgm:prSet>
      <dgm:spPr/>
    </dgm:pt>
  </dgm:ptLst>
  <dgm:cxnLst>
    <dgm:cxn modelId="{4308720B-678F-4EFF-9DF9-BFCBF712BD34}" srcId="{3DDADE74-A141-4837-8554-E5040F133B8C}" destId="{BE1742AB-9EA1-4D56-BDAD-0AA1270547D8}" srcOrd="0" destOrd="0" parTransId="{392C6F46-EA3B-45A7-A905-CA2C1EA644F4}" sibTransId="{CCA9C6D7-95FD-4440-AD0A-38B8942525DC}"/>
    <dgm:cxn modelId="{FF67AD14-51FE-4C30-8220-1B8BB4750889}" srcId="{C359943F-7184-4327-AC8D-BBC68CC575F0}" destId="{1EE9A1AF-3818-4523-B21B-0BBA1FDA6B62}" srcOrd="2" destOrd="0" parTransId="{DA53D79C-B7C7-4E29-B436-D16664E7BD5B}" sibTransId="{1948FA9B-FFFC-4EFD-8586-A53A87C3002A}"/>
    <dgm:cxn modelId="{2A57A318-49CD-4BB2-B761-113027630DDE}" srcId="{C359943F-7184-4327-AC8D-BBC68CC575F0}" destId="{3DDADE74-A141-4837-8554-E5040F133B8C}" srcOrd="0" destOrd="0" parTransId="{4966921C-8800-48E3-8719-1D2B0709608B}" sibTransId="{7918614B-9B31-4C4B-9743-437C378DA475}"/>
    <dgm:cxn modelId="{B8973525-53CA-43AF-9108-C00A3426E8F1}" type="presOf" srcId="{9CE31221-07E8-4D0B-BA44-54513754E35F}" destId="{D27D48BA-7032-4FB7-BB61-267DEA73532F}" srcOrd="0" destOrd="0" presId="urn:microsoft.com/office/officeart/2005/8/layout/vList5"/>
    <dgm:cxn modelId="{B5718B3C-BB2B-432B-A680-B5E6E7FF4B92}" srcId="{C359943F-7184-4327-AC8D-BBC68CC575F0}" destId="{9CE31221-07E8-4D0B-BA44-54513754E35F}" srcOrd="3" destOrd="0" parTransId="{C7A31BE5-A76C-4F14-94D1-2D0E4F79D176}" sibTransId="{C5A285C0-1545-4363-B1C2-F1EEA0E45151}"/>
    <dgm:cxn modelId="{CC421C5F-864E-42A1-AF1E-37118F512FB5}" type="presOf" srcId="{D8194E3F-F024-45C4-AD29-655279521E58}" destId="{9FA7FBB5-2F28-4365-A728-A3F6F709E696}" srcOrd="0" destOrd="0" presId="urn:microsoft.com/office/officeart/2005/8/layout/vList5"/>
    <dgm:cxn modelId="{1844CD61-287F-4CE2-86B5-44CA4A454B8D}" type="presOf" srcId="{3DDADE74-A141-4837-8554-E5040F133B8C}" destId="{A04510FC-9457-4B70-ACF3-B754E1D3E46B}" srcOrd="0" destOrd="0" presId="urn:microsoft.com/office/officeart/2005/8/layout/vList5"/>
    <dgm:cxn modelId="{08A3F244-C2E8-4CBF-8AF9-48248DE7FF4E}" type="presOf" srcId="{3D55D321-EAD7-4C79-A592-7384AA174DF0}" destId="{F7321DA6-F362-4E81-AB29-730E271203DE}" srcOrd="0" destOrd="0" presId="urn:microsoft.com/office/officeart/2005/8/layout/vList5"/>
    <dgm:cxn modelId="{DA612E72-C82E-4703-9161-01CBA38854EA}" type="presOf" srcId="{BE1742AB-9EA1-4D56-BDAD-0AA1270547D8}" destId="{58B323A0-C176-4173-860D-7ADB5E6AC667}" srcOrd="0" destOrd="0" presId="urn:microsoft.com/office/officeart/2005/8/layout/vList5"/>
    <dgm:cxn modelId="{6B54EF76-68F2-482A-B670-8D0019CC9EEF}" srcId="{C359943F-7184-4327-AC8D-BBC68CC575F0}" destId="{8CDCDB97-3A45-4B6D-873D-3AB28630E9F1}" srcOrd="1" destOrd="0" parTransId="{1A997E7F-DECC-4A65-BFBC-9721B05D76B5}" sibTransId="{C3E17097-8DE9-4185-B4C1-BD2D78E14191}"/>
    <dgm:cxn modelId="{C0ACCFA0-6335-4D58-9361-9C78F33E1F63}" type="presOf" srcId="{C359943F-7184-4327-AC8D-BBC68CC575F0}" destId="{A6C093D0-8E74-4BF0-9FB6-36467DC2A929}" srcOrd="0" destOrd="0" presId="urn:microsoft.com/office/officeart/2005/8/layout/vList5"/>
    <dgm:cxn modelId="{9C65BEA2-EFB6-4679-96C6-4142012178AD}" type="presOf" srcId="{3DF818E8-D986-44EB-B599-7CE433FFBB6F}" destId="{45C77891-A345-455A-983A-4681D1413392}" srcOrd="0" destOrd="0" presId="urn:microsoft.com/office/officeart/2005/8/layout/vList5"/>
    <dgm:cxn modelId="{932FB8B4-728A-4AB1-AFAD-C21DCB7E4FBC}" srcId="{8CDCDB97-3A45-4B6D-873D-3AB28630E9F1}" destId="{D8194E3F-F024-45C4-AD29-655279521E58}" srcOrd="0" destOrd="0" parTransId="{B99FE5A0-96C9-4323-B02D-C59D386519FD}" sibTransId="{A2B7B267-A8EC-4B29-94A4-6415F36F275A}"/>
    <dgm:cxn modelId="{A79E40BD-9E1D-44AB-B570-B807753730AC}" type="presOf" srcId="{1EE9A1AF-3818-4523-B21B-0BBA1FDA6B62}" destId="{55B4E93B-47A2-4E66-9844-BAC3BB575BA1}" srcOrd="0" destOrd="0" presId="urn:microsoft.com/office/officeart/2005/8/layout/vList5"/>
    <dgm:cxn modelId="{37A3D1D1-87F4-4B01-B294-438A50BD67E2}" srcId="{1EE9A1AF-3818-4523-B21B-0BBA1FDA6B62}" destId="{3D55D321-EAD7-4C79-A592-7384AA174DF0}" srcOrd="0" destOrd="0" parTransId="{D1B1C46F-C881-4F1D-9F8C-27D789D0E293}" sibTransId="{47ACDD61-4A82-46D5-82C5-9D2B3FCF0160}"/>
    <dgm:cxn modelId="{2CD165D4-B1AF-43F9-AD87-6CD32A6D1CB2}" type="presOf" srcId="{8CDCDB97-3A45-4B6D-873D-3AB28630E9F1}" destId="{E4FB8586-5A4A-4FFE-8858-938CACF780E3}" srcOrd="0" destOrd="0" presId="urn:microsoft.com/office/officeart/2005/8/layout/vList5"/>
    <dgm:cxn modelId="{6A2C94E9-E4A1-46A0-B98C-2CA683F88E97}" srcId="{9CE31221-07E8-4D0B-BA44-54513754E35F}" destId="{3DF818E8-D986-44EB-B599-7CE433FFBB6F}" srcOrd="0" destOrd="0" parTransId="{1DAE460C-FF38-4347-A04E-997D554BD396}" sibTransId="{36F27349-9C73-4857-A836-414D4B55D614}"/>
    <dgm:cxn modelId="{630E6F2D-0278-4AEB-B5F2-125B4E073FB8}" type="presParOf" srcId="{A6C093D0-8E74-4BF0-9FB6-36467DC2A929}" destId="{656ACBF3-85AF-4C67-B28D-A6AB99CAC563}" srcOrd="0" destOrd="0" presId="urn:microsoft.com/office/officeart/2005/8/layout/vList5"/>
    <dgm:cxn modelId="{EDC93BBA-DB3A-48FF-AC55-7BAB3324394D}" type="presParOf" srcId="{656ACBF3-85AF-4C67-B28D-A6AB99CAC563}" destId="{A04510FC-9457-4B70-ACF3-B754E1D3E46B}" srcOrd="0" destOrd="0" presId="urn:microsoft.com/office/officeart/2005/8/layout/vList5"/>
    <dgm:cxn modelId="{379D7FEC-8046-42CC-BB6D-EA9B392C31F5}" type="presParOf" srcId="{656ACBF3-85AF-4C67-B28D-A6AB99CAC563}" destId="{58B323A0-C176-4173-860D-7ADB5E6AC667}" srcOrd="1" destOrd="0" presId="urn:microsoft.com/office/officeart/2005/8/layout/vList5"/>
    <dgm:cxn modelId="{9426D778-DC98-4D88-82FD-E9EAE5414666}" type="presParOf" srcId="{A6C093D0-8E74-4BF0-9FB6-36467DC2A929}" destId="{C20F8A42-DE3B-4DC0-97F4-04E60F9C7F8B}" srcOrd="1" destOrd="0" presId="urn:microsoft.com/office/officeart/2005/8/layout/vList5"/>
    <dgm:cxn modelId="{A53E3665-D715-4FA3-AB53-51A9F03132C4}" type="presParOf" srcId="{A6C093D0-8E74-4BF0-9FB6-36467DC2A929}" destId="{BB2DF450-7F72-4760-9D67-59D773BB60E5}" srcOrd="2" destOrd="0" presId="urn:microsoft.com/office/officeart/2005/8/layout/vList5"/>
    <dgm:cxn modelId="{6F298B2F-91A8-4A3E-9BE2-835FE4E1E6DB}" type="presParOf" srcId="{BB2DF450-7F72-4760-9D67-59D773BB60E5}" destId="{E4FB8586-5A4A-4FFE-8858-938CACF780E3}" srcOrd="0" destOrd="0" presId="urn:microsoft.com/office/officeart/2005/8/layout/vList5"/>
    <dgm:cxn modelId="{A5F49F23-A998-40FC-AF59-A3FA64DA6F16}" type="presParOf" srcId="{BB2DF450-7F72-4760-9D67-59D773BB60E5}" destId="{9FA7FBB5-2F28-4365-A728-A3F6F709E696}" srcOrd="1" destOrd="0" presId="urn:microsoft.com/office/officeart/2005/8/layout/vList5"/>
    <dgm:cxn modelId="{A9C2D0E1-8892-44F0-89A7-B61297A5518C}" type="presParOf" srcId="{A6C093D0-8E74-4BF0-9FB6-36467DC2A929}" destId="{5DFF3788-D639-4FF8-AD8C-D76F2B7CD5F1}" srcOrd="3" destOrd="0" presId="urn:microsoft.com/office/officeart/2005/8/layout/vList5"/>
    <dgm:cxn modelId="{C50E8E08-1CC8-4DF2-A6BA-538F4B2B8B21}" type="presParOf" srcId="{A6C093D0-8E74-4BF0-9FB6-36467DC2A929}" destId="{2C3A2FCF-F256-497B-A951-55BADD3C361D}" srcOrd="4" destOrd="0" presId="urn:microsoft.com/office/officeart/2005/8/layout/vList5"/>
    <dgm:cxn modelId="{E13052C6-DE00-4524-88FB-4B337B611609}" type="presParOf" srcId="{2C3A2FCF-F256-497B-A951-55BADD3C361D}" destId="{55B4E93B-47A2-4E66-9844-BAC3BB575BA1}" srcOrd="0" destOrd="0" presId="urn:microsoft.com/office/officeart/2005/8/layout/vList5"/>
    <dgm:cxn modelId="{7D16AD80-658E-4DD4-81E0-68B42C9BDB44}" type="presParOf" srcId="{2C3A2FCF-F256-497B-A951-55BADD3C361D}" destId="{F7321DA6-F362-4E81-AB29-730E271203DE}" srcOrd="1" destOrd="0" presId="urn:microsoft.com/office/officeart/2005/8/layout/vList5"/>
    <dgm:cxn modelId="{62D2A3E4-31FF-4067-86D3-958B79CBD0D1}" type="presParOf" srcId="{A6C093D0-8E74-4BF0-9FB6-36467DC2A929}" destId="{A517DD99-B0E3-4F09-B9D2-E1C4BDE37A7D}" srcOrd="5" destOrd="0" presId="urn:microsoft.com/office/officeart/2005/8/layout/vList5"/>
    <dgm:cxn modelId="{180D52E8-1C88-4538-826E-229B3DDFA4FD}" type="presParOf" srcId="{A6C093D0-8E74-4BF0-9FB6-36467DC2A929}" destId="{E11A45A1-FD05-41E5-9DDF-5752074CFFE7}" srcOrd="6" destOrd="0" presId="urn:microsoft.com/office/officeart/2005/8/layout/vList5"/>
    <dgm:cxn modelId="{F6B08067-FBFF-4878-963C-C03D32E897BC}" type="presParOf" srcId="{E11A45A1-FD05-41E5-9DDF-5752074CFFE7}" destId="{D27D48BA-7032-4FB7-BB61-267DEA73532F}" srcOrd="0" destOrd="0" presId="urn:microsoft.com/office/officeart/2005/8/layout/vList5"/>
    <dgm:cxn modelId="{3C43AB1D-0962-45B3-AC32-C6863C5BD40E}" type="presParOf" srcId="{E11A45A1-FD05-41E5-9DDF-5752074CFFE7}" destId="{45C77891-A345-455A-983A-4681D14133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8DADC-1A38-4457-B5AE-F7BEB9265554}"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uk-UA"/>
        </a:p>
      </dgm:t>
    </dgm:pt>
    <dgm:pt modelId="{1C54DB64-D4BB-4028-9229-70B5F995F934}">
      <dgm:prSet phldrT="[Текст]" custT="1"/>
      <dgm:spPr/>
      <dgm:t>
        <a:bodyPr/>
        <a:lstStyle/>
        <a:p>
          <a:r>
            <a:rPr lang="uk-UA" sz="1600" dirty="0">
              <a:latin typeface="+mn-lt"/>
            </a:rPr>
            <a:t>антикорупційна програма компанії та особа, відповідальна за її реалізацію, </a:t>
          </a:r>
          <a:r>
            <a:rPr lang="uk-UA" sz="1600" dirty="0" err="1">
              <a:latin typeface="+mn-lt"/>
            </a:rPr>
            <a:t>комплаєнс</a:t>
          </a:r>
          <a:r>
            <a:rPr lang="uk-UA" sz="1600" dirty="0">
              <a:latin typeface="+mn-lt"/>
            </a:rPr>
            <a:t>-спеціаліст; </a:t>
          </a:r>
        </a:p>
      </dgm:t>
    </dgm:pt>
    <dgm:pt modelId="{0187EC3E-B867-449B-81A9-7298259CBEC3}" type="parTrans" cxnId="{FAFD6ABC-D667-4131-B926-F01203DB724A}">
      <dgm:prSet/>
      <dgm:spPr/>
      <dgm:t>
        <a:bodyPr/>
        <a:lstStyle/>
        <a:p>
          <a:endParaRPr lang="uk-UA"/>
        </a:p>
      </dgm:t>
    </dgm:pt>
    <dgm:pt modelId="{4FB2AF9F-3D9A-443E-8D1F-A570F03E3AC6}" type="sibTrans" cxnId="{FAFD6ABC-D667-4131-B926-F01203DB724A}">
      <dgm:prSet/>
      <dgm:spPr/>
      <dgm:t>
        <a:bodyPr/>
        <a:lstStyle/>
        <a:p>
          <a:endParaRPr lang="uk-UA"/>
        </a:p>
      </dgm:t>
    </dgm:pt>
    <dgm:pt modelId="{A3698E8B-6160-4201-BC09-8091ABA79F71}">
      <dgm:prSet phldrT="[Текст]" custT="1"/>
      <dgm:spPr/>
      <dgm:t>
        <a:bodyPr/>
        <a:lstStyle/>
        <a:p>
          <a:r>
            <a:rPr lang="en-US" sz="1600" dirty="0">
              <a:latin typeface="+mn-lt"/>
            </a:rPr>
            <a:t> </a:t>
          </a:r>
          <a:r>
            <a:rPr lang="uk-UA" sz="1600" dirty="0">
              <a:latin typeface="+mn-lt"/>
            </a:rPr>
            <a:t>система внутрішнього аудиту; </a:t>
          </a:r>
        </a:p>
      </dgm:t>
    </dgm:pt>
    <dgm:pt modelId="{FB64C8A6-FA27-41BC-A551-637B96B097D2}" type="parTrans" cxnId="{32C0DA5D-BF45-4126-BD52-90D93AB5287A}">
      <dgm:prSet/>
      <dgm:spPr/>
      <dgm:t>
        <a:bodyPr/>
        <a:lstStyle/>
        <a:p>
          <a:endParaRPr lang="uk-UA"/>
        </a:p>
      </dgm:t>
    </dgm:pt>
    <dgm:pt modelId="{CF129F57-D55B-4990-8EA5-3DE594C6D204}" type="sibTrans" cxnId="{32C0DA5D-BF45-4126-BD52-90D93AB5287A}">
      <dgm:prSet/>
      <dgm:spPr/>
      <dgm:t>
        <a:bodyPr/>
        <a:lstStyle/>
        <a:p>
          <a:endParaRPr lang="uk-UA"/>
        </a:p>
      </dgm:t>
    </dgm:pt>
    <dgm:pt modelId="{CFB9FA15-095A-4B36-B31E-BD807C661224}">
      <dgm:prSet phldrT="[Текст]" custT="1"/>
      <dgm:spPr/>
      <dgm:t>
        <a:bodyPr/>
        <a:lstStyle/>
        <a:p>
          <a:r>
            <a:rPr lang="uk-UA" sz="1600" dirty="0">
              <a:latin typeface="+mn-lt"/>
            </a:rPr>
            <a:t>оцінка корупційних ризиків; </a:t>
          </a:r>
        </a:p>
      </dgm:t>
    </dgm:pt>
    <dgm:pt modelId="{94BAE100-90A9-4D5E-8CF7-31ECA9D7C0E7}" type="parTrans" cxnId="{FAF319A0-1B63-44BF-B290-3EC22AF22A44}">
      <dgm:prSet/>
      <dgm:spPr/>
      <dgm:t>
        <a:bodyPr/>
        <a:lstStyle/>
        <a:p>
          <a:endParaRPr lang="uk-UA"/>
        </a:p>
      </dgm:t>
    </dgm:pt>
    <dgm:pt modelId="{76F15952-DD35-49F8-81C6-F312192ACDCB}" type="sibTrans" cxnId="{FAF319A0-1B63-44BF-B290-3EC22AF22A44}">
      <dgm:prSet/>
      <dgm:spPr/>
      <dgm:t>
        <a:bodyPr/>
        <a:lstStyle/>
        <a:p>
          <a:endParaRPr lang="uk-UA"/>
        </a:p>
      </dgm:t>
    </dgm:pt>
    <dgm:pt modelId="{EC471004-2B67-446A-ABAA-C424F9C4F98A}">
      <dgm:prSet phldrT="[Текст]" custT="1"/>
      <dgm:spPr/>
      <dgm:t>
        <a:bodyPr/>
        <a:lstStyle/>
        <a:p>
          <a:r>
            <a:rPr lang="en-US" sz="1600" dirty="0">
              <a:latin typeface="+mn-lt"/>
            </a:rPr>
            <a:t> </a:t>
          </a:r>
          <a:r>
            <a:rPr lang="uk-UA" sz="1600" dirty="0">
              <a:latin typeface="+mn-lt"/>
            </a:rPr>
            <a:t>засоби інформування про готування чи вчинення корупційних і пов’язаних з ними порушень; </a:t>
          </a:r>
        </a:p>
      </dgm:t>
    </dgm:pt>
    <dgm:pt modelId="{602FB99D-310D-4DB6-9292-469C0DCAD238}" type="parTrans" cxnId="{6BBC7411-D02E-4EBD-8E12-54C913E91BB6}">
      <dgm:prSet/>
      <dgm:spPr/>
      <dgm:t>
        <a:bodyPr/>
        <a:lstStyle/>
        <a:p>
          <a:endParaRPr lang="uk-UA"/>
        </a:p>
      </dgm:t>
    </dgm:pt>
    <dgm:pt modelId="{61357B8A-DCAC-4069-BCDD-7F6FE8CB81A6}" type="sibTrans" cxnId="{6BBC7411-D02E-4EBD-8E12-54C913E91BB6}">
      <dgm:prSet/>
      <dgm:spPr/>
      <dgm:t>
        <a:bodyPr/>
        <a:lstStyle/>
        <a:p>
          <a:endParaRPr lang="uk-UA"/>
        </a:p>
      </dgm:t>
    </dgm:pt>
    <dgm:pt modelId="{B8E6AB21-0C7D-4F6F-9A2E-D37C129E4FD8}">
      <dgm:prSet phldrT="[Текст]" custT="1"/>
      <dgm:spPr/>
      <dgm:t>
        <a:bodyPr/>
        <a:lstStyle/>
        <a:p>
          <a:r>
            <a:rPr lang="uk-UA" sz="1600" dirty="0">
              <a:latin typeface="+mn-lt"/>
            </a:rPr>
            <a:t>захист осіб, які повідомляють про вчинення корупційних та пов’язаних з ними порушень (викривачів);</a:t>
          </a:r>
        </a:p>
      </dgm:t>
    </dgm:pt>
    <dgm:pt modelId="{B5A370E8-79A2-4567-AF11-82FCE005F00F}" type="parTrans" cxnId="{A07363BE-3D80-441F-929C-B29856BC4DCB}">
      <dgm:prSet/>
      <dgm:spPr/>
      <dgm:t>
        <a:bodyPr/>
        <a:lstStyle/>
        <a:p>
          <a:endParaRPr lang="uk-UA"/>
        </a:p>
      </dgm:t>
    </dgm:pt>
    <dgm:pt modelId="{B6C86DD3-9101-4B9F-A2C7-1FDDAAE05CAA}" type="sibTrans" cxnId="{A07363BE-3D80-441F-929C-B29856BC4DCB}">
      <dgm:prSet/>
      <dgm:spPr/>
      <dgm:t>
        <a:bodyPr/>
        <a:lstStyle/>
        <a:p>
          <a:endParaRPr lang="uk-UA"/>
        </a:p>
      </dgm:t>
    </dgm:pt>
    <dgm:pt modelId="{6EC820FB-344C-46A3-A26C-03C6277877A1}">
      <dgm:prSet phldrT="[Текст]" custT="1"/>
      <dgm:spPr/>
      <dgm:t>
        <a:bodyPr/>
        <a:lstStyle/>
        <a:p>
          <a:r>
            <a:rPr lang="uk-UA" sz="1600" dirty="0">
              <a:latin typeface="+mn-lt"/>
            </a:rPr>
            <a:t>правила врегулювання конфлікту інтересів;</a:t>
          </a:r>
        </a:p>
      </dgm:t>
    </dgm:pt>
    <dgm:pt modelId="{D4BA787C-6D51-4704-A60F-5BB129BAE550}" type="parTrans" cxnId="{7231A657-8CB9-4196-9A4A-60088877E508}">
      <dgm:prSet/>
      <dgm:spPr/>
      <dgm:t>
        <a:bodyPr/>
        <a:lstStyle/>
        <a:p>
          <a:endParaRPr lang="uk-UA"/>
        </a:p>
      </dgm:t>
    </dgm:pt>
    <dgm:pt modelId="{F0558709-77E5-4425-8503-4BE60DCE4267}" type="sibTrans" cxnId="{7231A657-8CB9-4196-9A4A-60088877E508}">
      <dgm:prSet/>
      <dgm:spPr/>
      <dgm:t>
        <a:bodyPr/>
        <a:lstStyle/>
        <a:p>
          <a:endParaRPr lang="uk-UA"/>
        </a:p>
      </dgm:t>
    </dgm:pt>
    <dgm:pt modelId="{9D703CE6-FB5E-4C97-BF38-405E86EB845C}">
      <dgm:prSet phldrT="[Текст]" custT="1"/>
      <dgm:spPr/>
      <dgm:t>
        <a:bodyPr/>
        <a:lstStyle/>
        <a:p>
          <a:r>
            <a:rPr lang="en-US" sz="1600" dirty="0">
              <a:latin typeface="+mn-lt"/>
            </a:rPr>
            <a:t> </a:t>
          </a:r>
          <a:r>
            <a:rPr lang="uk-UA" sz="1600" dirty="0">
              <a:latin typeface="+mn-lt"/>
            </a:rPr>
            <a:t>заходи запобігання порушенням третіх осіб, які діють в інтересах чи від імені підприємства; </a:t>
          </a:r>
        </a:p>
      </dgm:t>
    </dgm:pt>
    <dgm:pt modelId="{04357AB5-4318-4B76-9DAF-BACBA9DCB895}" type="parTrans" cxnId="{B8D8C3F8-9222-4642-88DD-25E1BEF121F9}">
      <dgm:prSet/>
      <dgm:spPr/>
      <dgm:t>
        <a:bodyPr/>
        <a:lstStyle/>
        <a:p>
          <a:endParaRPr lang="uk-UA"/>
        </a:p>
      </dgm:t>
    </dgm:pt>
    <dgm:pt modelId="{73FC1D50-99B9-46C4-BFAE-380D68540DCD}" type="sibTrans" cxnId="{B8D8C3F8-9222-4642-88DD-25E1BEF121F9}">
      <dgm:prSet/>
      <dgm:spPr/>
      <dgm:t>
        <a:bodyPr/>
        <a:lstStyle/>
        <a:p>
          <a:endParaRPr lang="uk-UA"/>
        </a:p>
      </dgm:t>
    </dgm:pt>
    <dgm:pt modelId="{58A861CA-F532-4AB2-AB72-B10AB447BEB0}" type="pres">
      <dgm:prSet presAssocID="{6538DADC-1A38-4457-B5AE-F7BEB9265554}" presName="Name0" presStyleCnt="0">
        <dgm:presLayoutVars>
          <dgm:dir/>
          <dgm:resizeHandles val="exact"/>
        </dgm:presLayoutVars>
      </dgm:prSet>
      <dgm:spPr/>
    </dgm:pt>
    <dgm:pt modelId="{E69FA88E-C114-4F31-902A-8BB1773F0E9B}" type="pres">
      <dgm:prSet presAssocID="{1C54DB64-D4BB-4028-9229-70B5F995F934}" presName="node" presStyleLbl="node1" presStyleIdx="0" presStyleCnt="7" custScaleX="378136" custScaleY="101697" custLinFactNeighborX="3491" custLinFactNeighborY="0">
        <dgm:presLayoutVars>
          <dgm:bulletEnabled val="1"/>
        </dgm:presLayoutVars>
      </dgm:prSet>
      <dgm:spPr/>
    </dgm:pt>
    <dgm:pt modelId="{C487D075-E62E-4625-B91E-2A3BF2A919A4}" type="pres">
      <dgm:prSet presAssocID="{4FB2AF9F-3D9A-443E-8D1F-A570F03E3AC6}" presName="sibTrans" presStyleLbl="sibTrans2D1" presStyleIdx="0" presStyleCnt="6"/>
      <dgm:spPr/>
    </dgm:pt>
    <dgm:pt modelId="{8FBB1053-BAE9-47CE-BA01-4831F2251253}" type="pres">
      <dgm:prSet presAssocID="{4FB2AF9F-3D9A-443E-8D1F-A570F03E3AC6}" presName="connectorText" presStyleLbl="sibTrans2D1" presStyleIdx="0" presStyleCnt="6"/>
      <dgm:spPr/>
    </dgm:pt>
    <dgm:pt modelId="{66F4213B-12A4-4C9F-9A45-F8B28E60AA23}" type="pres">
      <dgm:prSet presAssocID="{A3698E8B-6160-4201-BC09-8091ABA79F71}" presName="node" presStyleLbl="node1" presStyleIdx="1" presStyleCnt="7" custScaleX="378136" custScaleY="101697">
        <dgm:presLayoutVars>
          <dgm:bulletEnabled val="1"/>
        </dgm:presLayoutVars>
      </dgm:prSet>
      <dgm:spPr/>
    </dgm:pt>
    <dgm:pt modelId="{9F9A38D5-E7A7-4415-ADDF-7761BAD4507F}" type="pres">
      <dgm:prSet presAssocID="{CF129F57-D55B-4990-8EA5-3DE594C6D204}" presName="sibTrans" presStyleLbl="sibTrans2D1" presStyleIdx="1" presStyleCnt="6"/>
      <dgm:spPr/>
    </dgm:pt>
    <dgm:pt modelId="{FDDB141E-7E12-42FA-B225-7D0B60402807}" type="pres">
      <dgm:prSet presAssocID="{CF129F57-D55B-4990-8EA5-3DE594C6D204}" presName="connectorText" presStyleLbl="sibTrans2D1" presStyleIdx="1" presStyleCnt="6"/>
      <dgm:spPr/>
    </dgm:pt>
    <dgm:pt modelId="{B30B59F2-E4D5-4A5E-A168-83B7DA7B9BF2}" type="pres">
      <dgm:prSet presAssocID="{CFB9FA15-095A-4B36-B31E-BD807C661224}" presName="node" presStyleLbl="node1" presStyleIdx="2" presStyleCnt="7" custScaleX="378136" custScaleY="101697">
        <dgm:presLayoutVars>
          <dgm:bulletEnabled val="1"/>
        </dgm:presLayoutVars>
      </dgm:prSet>
      <dgm:spPr/>
    </dgm:pt>
    <dgm:pt modelId="{FC347DF1-3F80-4C53-909D-2B25FDBE80CA}" type="pres">
      <dgm:prSet presAssocID="{76F15952-DD35-49F8-81C6-F312192ACDCB}" presName="sibTrans" presStyleLbl="sibTrans2D1" presStyleIdx="2" presStyleCnt="6"/>
      <dgm:spPr/>
    </dgm:pt>
    <dgm:pt modelId="{DB3A6CF5-E965-4FAE-A59A-DBB3EC3E502E}" type="pres">
      <dgm:prSet presAssocID="{76F15952-DD35-49F8-81C6-F312192ACDCB}" presName="connectorText" presStyleLbl="sibTrans2D1" presStyleIdx="2" presStyleCnt="6"/>
      <dgm:spPr/>
    </dgm:pt>
    <dgm:pt modelId="{6EA88AE6-F21D-43B4-87A4-ED35260B8440}" type="pres">
      <dgm:prSet presAssocID="{9D703CE6-FB5E-4C97-BF38-405E86EB845C}" presName="node" presStyleLbl="node1" presStyleIdx="3" presStyleCnt="7" custScaleX="378136" custScaleY="101697">
        <dgm:presLayoutVars>
          <dgm:bulletEnabled val="1"/>
        </dgm:presLayoutVars>
      </dgm:prSet>
      <dgm:spPr/>
    </dgm:pt>
    <dgm:pt modelId="{9966230A-13B7-495A-9B03-81B6B85996CD}" type="pres">
      <dgm:prSet presAssocID="{73FC1D50-99B9-46C4-BFAE-380D68540DCD}" presName="sibTrans" presStyleLbl="sibTrans2D1" presStyleIdx="3" presStyleCnt="6"/>
      <dgm:spPr/>
    </dgm:pt>
    <dgm:pt modelId="{E51A92C1-5ACA-4146-9542-01BF4C44B329}" type="pres">
      <dgm:prSet presAssocID="{73FC1D50-99B9-46C4-BFAE-380D68540DCD}" presName="connectorText" presStyleLbl="sibTrans2D1" presStyleIdx="3" presStyleCnt="6"/>
      <dgm:spPr/>
    </dgm:pt>
    <dgm:pt modelId="{22121C03-9D1D-4059-B360-C61ECE775D09}" type="pres">
      <dgm:prSet presAssocID="{EC471004-2B67-446A-ABAA-C424F9C4F98A}" presName="node" presStyleLbl="node1" presStyleIdx="4" presStyleCnt="7" custScaleX="378136" custScaleY="101697">
        <dgm:presLayoutVars>
          <dgm:bulletEnabled val="1"/>
        </dgm:presLayoutVars>
      </dgm:prSet>
      <dgm:spPr/>
    </dgm:pt>
    <dgm:pt modelId="{B9252F29-3F40-46B0-9F83-F052CD09FA47}" type="pres">
      <dgm:prSet presAssocID="{61357B8A-DCAC-4069-BCDD-7F6FE8CB81A6}" presName="sibTrans" presStyleLbl="sibTrans2D1" presStyleIdx="4" presStyleCnt="6"/>
      <dgm:spPr/>
    </dgm:pt>
    <dgm:pt modelId="{E5168D32-30A3-4D41-9A8F-AED1A722DB1B}" type="pres">
      <dgm:prSet presAssocID="{61357B8A-DCAC-4069-BCDD-7F6FE8CB81A6}" presName="connectorText" presStyleLbl="sibTrans2D1" presStyleIdx="4" presStyleCnt="6"/>
      <dgm:spPr/>
    </dgm:pt>
    <dgm:pt modelId="{C5AB0A02-318B-4559-BA5E-167DF4F85CE1}" type="pres">
      <dgm:prSet presAssocID="{B8E6AB21-0C7D-4F6F-9A2E-D37C129E4FD8}" presName="node" presStyleLbl="node1" presStyleIdx="5" presStyleCnt="7" custScaleX="378136" custScaleY="101697">
        <dgm:presLayoutVars>
          <dgm:bulletEnabled val="1"/>
        </dgm:presLayoutVars>
      </dgm:prSet>
      <dgm:spPr/>
    </dgm:pt>
    <dgm:pt modelId="{A7E04D1B-AF85-44D2-892C-4D1DED2183DB}" type="pres">
      <dgm:prSet presAssocID="{B6C86DD3-9101-4B9F-A2C7-1FDDAAE05CAA}" presName="sibTrans" presStyleLbl="sibTrans2D1" presStyleIdx="5" presStyleCnt="6"/>
      <dgm:spPr/>
    </dgm:pt>
    <dgm:pt modelId="{2A72BFA5-A597-4A06-9C34-15ED47F30DC9}" type="pres">
      <dgm:prSet presAssocID="{B6C86DD3-9101-4B9F-A2C7-1FDDAAE05CAA}" presName="connectorText" presStyleLbl="sibTrans2D1" presStyleIdx="5" presStyleCnt="6"/>
      <dgm:spPr/>
    </dgm:pt>
    <dgm:pt modelId="{9CB0F4C9-4DBF-4956-AE5B-0F83B463CD19}" type="pres">
      <dgm:prSet presAssocID="{6EC820FB-344C-46A3-A26C-03C6277877A1}" presName="node" presStyleLbl="node1" presStyleIdx="6" presStyleCnt="7" custScaleX="378136" custScaleY="101697">
        <dgm:presLayoutVars>
          <dgm:bulletEnabled val="1"/>
        </dgm:presLayoutVars>
      </dgm:prSet>
      <dgm:spPr/>
    </dgm:pt>
  </dgm:ptLst>
  <dgm:cxnLst>
    <dgm:cxn modelId="{980A4306-33E5-4C2A-A161-2F961C12BEC4}" type="presOf" srcId="{4FB2AF9F-3D9A-443E-8D1F-A570F03E3AC6}" destId="{8FBB1053-BAE9-47CE-BA01-4831F2251253}" srcOrd="1" destOrd="0" presId="urn:microsoft.com/office/officeart/2005/8/layout/process1"/>
    <dgm:cxn modelId="{6BBC7411-D02E-4EBD-8E12-54C913E91BB6}" srcId="{6538DADC-1A38-4457-B5AE-F7BEB9265554}" destId="{EC471004-2B67-446A-ABAA-C424F9C4F98A}" srcOrd="4" destOrd="0" parTransId="{602FB99D-310D-4DB6-9292-469C0DCAD238}" sibTransId="{61357B8A-DCAC-4069-BCDD-7F6FE8CB81A6}"/>
    <dgm:cxn modelId="{8D9C9121-D429-4FD6-8363-A0AD6B76537C}" type="presOf" srcId="{CF129F57-D55B-4990-8EA5-3DE594C6D204}" destId="{FDDB141E-7E12-42FA-B225-7D0B60402807}" srcOrd="1" destOrd="0" presId="urn:microsoft.com/office/officeart/2005/8/layout/process1"/>
    <dgm:cxn modelId="{B34E7A2B-6974-40EC-9DA0-574E24357B7B}" type="presOf" srcId="{CFB9FA15-095A-4B36-B31E-BD807C661224}" destId="{B30B59F2-E4D5-4A5E-A168-83B7DA7B9BF2}" srcOrd="0" destOrd="0" presId="urn:microsoft.com/office/officeart/2005/8/layout/process1"/>
    <dgm:cxn modelId="{81176F31-EEE4-4BA1-99FA-A761ACE9748E}" type="presOf" srcId="{73FC1D50-99B9-46C4-BFAE-380D68540DCD}" destId="{E51A92C1-5ACA-4146-9542-01BF4C44B329}" srcOrd="1" destOrd="0" presId="urn:microsoft.com/office/officeart/2005/8/layout/process1"/>
    <dgm:cxn modelId="{32C0DA5D-BF45-4126-BD52-90D93AB5287A}" srcId="{6538DADC-1A38-4457-B5AE-F7BEB9265554}" destId="{A3698E8B-6160-4201-BC09-8091ABA79F71}" srcOrd="1" destOrd="0" parTransId="{FB64C8A6-FA27-41BC-A551-637B96B097D2}" sibTransId="{CF129F57-D55B-4990-8EA5-3DE594C6D204}"/>
    <dgm:cxn modelId="{BEF88465-0379-48A6-BF0B-1EE9E0AF67F3}" type="presOf" srcId="{6538DADC-1A38-4457-B5AE-F7BEB9265554}" destId="{58A861CA-F532-4AB2-AB72-B10AB447BEB0}" srcOrd="0" destOrd="0" presId="urn:microsoft.com/office/officeart/2005/8/layout/process1"/>
    <dgm:cxn modelId="{6A05976C-DE5D-41EC-8F28-043A7CC93614}" type="presOf" srcId="{CF129F57-D55B-4990-8EA5-3DE594C6D204}" destId="{9F9A38D5-E7A7-4415-ADDF-7761BAD4507F}" srcOrd="0" destOrd="0" presId="urn:microsoft.com/office/officeart/2005/8/layout/process1"/>
    <dgm:cxn modelId="{88AF6B4E-E0C2-4D1E-896F-D6166768DA41}" type="presOf" srcId="{9D703CE6-FB5E-4C97-BF38-405E86EB845C}" destId="{6EA88AE6-F21D-43B4-87A4-ED35260B8440}" srcOrd="0" destOrd="0" presId="urn:microsoft.com/office/officeart/2005/8/layout/process1"/>
    <dgm:cxn modelId="{1FA11D71-69EA-4276-90DA-5C8D85FA7BF3}" type="presOf" srcId="{73FC1D50-99B9-46C4-BFAE-380D68540DCD}" destId="{9966230A-13B7-495A-9B03-81B6B85996CD}" srcOrd="0" destOrd="0" presId="urn:microsoft.com/office/officeart/2005/8/layout/process1"/>
    <dgm:cxn modelId="{0AEB9774-ED2B-4C6B-B2CB-E21D08A9884F}" type="presOf" srcId="{61357B8A-DCAC-4069-BCDD-7F6FE8CB81A6}" destId="{E5168D32-30A3-4D41-9A8F-AED1A722DB1B}" srcOrd="1" destOrd="0" presId="urn:microsoft.com/office/officeart/2005/8/layout/process1"/>
    <dgm:cxn modelId="{7231A657-8CB9-4196-9A4A-60088877E508}" srcId="{6538DADC-1A38-4457-B5AE-F7BEB9265554}" destId="{6EC820FB-344C-46A3-A26C-03C6277877A1}" srcOrd="6" destOrd="0" parTransId="{D4BA787C-6D51-4704-A60F-5BB129BAE550}" sibTransId="{F0558709-77E5-4425-8503-4BE60DCE4267}"/>
    <dgm:cxn modelId="{666C4982-3921-4148-A982-D77576415F15}" type="presOf" srcId="{B6C86DD3-9101-4B9F-A2C7-1FDDAAE05CAA}" destId="{2A72BFA5-A597-4A06-9C34-15ED47F30DC9}" srcOrd="1" destOrd="0" presId="urn:microsoft.com/office/officeart/2005/8/layout/process1"/>
    <dgm:cxn modelId="{62030584-F377-4270-ADE1-D224EF7C7B4F}" type="presOf" srcId="{76F15952-DD35-49F8-81C6-F312192ACDCB}" destId="{DB3A6CF5-E965-4FAE-A59A-DBB3EC3E502E}" srcOrd="1" destOrd="0" presId="urn:microsoft.com/office/officeart/2005/8/layout/process1"/>
    <dgm:cxn modelId="{9B73D998-2297-4353-AF80-2B20387B93C2}" type="presOf" srcId="{6EC820FB-344C-46A3-A26C-03C6277877A1}" destId="{9CB0F4C9-4DBF-4956-AE5B-0F83B463CD19}" srcOrd="0" destOrd="0" presId="urn:microsoft.com/office/officeart/2005/8/layout/process1"/>
    <dgm:cxn modelId="{FAF319A0-1B63-44BF-B290-3EC22AF22A44}" srcId="{6538DADC-1A38-4457-B5AE-F7BEB9265554}" destId="{CFB9FA15-095A-4B36-B31E-BD807C661224}" srcOrd="2" destOrd="0" parTransId="{94BAE100-90A9-4D5E-8CF7-31ECA9D7C0E7}" sibTransId="{76F15952-DD35-49F8-81C6-F312192ACDCB}"/>
    <dgm:cxn modelId="{FAFD6ABC-D667-4131-B926-F01203DB724A}" srcId="{6538DADC-1A38-4457-B5AE-F7BEB9265554}" destId="{1C54DB64-D4BB-4028-9229-70B5F995F934}" srcOrd="0" destOrd="0" parTransId="{0187EC3E-B867-449B-81A9-7298259CBEC3}" sibTransId="{4FB2AF9F-3D9A-443E-8D1F-A570F03E3AC6}"/>
    <dgm:cxn modelId="{9C82FEBD-7A58-4284-B864-4659C892DCDF}" type="presOf" srcId="{4FB2AF9F-3D9A-443E-8D1F-A570F03E3AC6}" destId="{C487D075-E62E-4625-B91E-2A3BF2A919A4}" srcOrd="0" destOrd="0" presId="urn:microsoft.com/office/officeart/2005/8/layout/process1"/>
    <dgm:cxn modelId="{A07363BE-3D80-441F-929C-B29856BC4DCB}" srcId="{6538DADC-1A38-4457-B5AE-F7BEB9265554}" destId="{B8E6AB21-0C7D-4F6F-9A2E-D37C129E4FD8}" srcOrd="5" destOrd="0" parTransId="{B5A370E8-79A2-4567-AF11-82FCE005F00F}" sibTransId="{B6C86DD3-9101-4B9F-A2C7-1FDDAAE05CAA}"/>
    <dgm:cxn modelId="{BB5F8DC5-7C73-436B-A84B-EA7C2D6DA952}" type="presOf" srcId="{B6C86DD3-9101-4B9F-A2C7-1FDDAAE05CAA}" destId="{A7E04D1B-AF85-44D2-892C-4D1DED2183DB}" srcOrd="0" destOrd="0" presId="urn:microsoft.com/office/officeart/2005/8/layout/process1"/>
    <dgm:cxn modelId="{060254D6-604F-427E-AAD7-6CFEDA87DB1D}" type="presOf" srcId="{A3698E8B-6160-4201-BC09-8091ABA79F71}" destId="{66F4213B-12A4-4C9F-9A45-F8B28E60AA23}" srcOrd="0" destOrd="0" presId="urn:microsoft.com/office/officeart/2005/8/layout/process1"/>
    <dgm:cxn modelId="{0C0BE9E6-2EF5-4A7D-B1BB-DFE1A26C023B}" type="presOf" srcId="{76F15952-DD35-49F8-81C6-F312192ACDCB}" destId="{FC347DF1-3F80-4C53-909D-2B25FDBE80CA}" srcOrd="0" destOrd="0" presId="urn:microsoft.com/office/officeart/2005/8/layout/process1"/>
    <dgm:cxn modelId="{B99BE7F3-C8FC-4F0B-93D8-0FB0CDD4D2A0}" type="presOf" srcId="{B8E6AB21-0C7D-4F6F-9A2E-D37C129E4FD8}" destId="{C5AB0A02-318B-4559-BA5E-167DF4F85CE1}" srcOrd="0" destOrd="0" presId="urn:microsoft.com/office/officeart/2005/8/layout/process1"/>
    <dgm:cxn modelId="{F60045F8-BBC8-4AAF-940A-46CA1C199A6F}" type="presOf" srcId="{1C54DB64-D4BB-4028-9229-70B5F995F934}" destId="{E69FA88E-C114-4F31-902A-8BB1773F0E9B}" srcOrd="0" destOrd="0" presId="urn:microsoft.com/office/officeart/2005/8/layout/process1"/>
    <dgm:cxn modelId="{B8D8C3F8-9222-4642-88DD-25E1BEF121F9}" srcId="{6538DADC-1A38-4457-B5AE-F7BEB9265554}" destId="{9D703CE6-FB5E-4C97-BF38-405E86EB845C}" srcOrd="3" destOrd="0" parTransId="{04357AB5-4318-4B76-9DAF-BACBA9DCB895}" sibTransId="{73FC1D50-99B9-46C4-BFAE-380D68540DCD}"/>
    <dgm:cxn modelId="{7E403EFB-AC90-4712-AD4C-6FF1CF269BAC}" type="presOf" srcId="{61357B8A-DCAC-4069-BCDD-7F6FE8CB81A6}" destId="{B9252F29-3F40-46B0-9F83-F052CD09FA47}" srcOrd="0" destOrd="0" presId="urn:microsoft.com/office/officeart/2005/8/layout/process1"/>
    <dgm:cxn modelId="{33AF29FC-8823-4DFE-8AE8-8FD4A40427B3}" type="presOf" srcId="{EC471004-2B67-446A-ABAA-C424F9C4F98A}" destId="{22121C03-9D1D-4059-B360-C61ECE775D09}" srcOrd="0" destOrd="0" presId="urn:microsoft.com/office/officeart/2005/8/layout/process1"/>
    <dgm:cxn modelId="{3559E9DF-71F9-403D-B223-44363C3D84DF}" type="presParOf" srcId="{58A861CA-F532-4AB2-AB72-B10AB447BEB0}" destId="{E69FA88E-C114-4F31-902A-8BB1773F0E9B}" srcOrd="0" destOrd="0" presId="urn:microsoft.com/office/officeart/2005/8/layout/process1"/>
    <dgm:cxn modelId="{5C69F466-FC55-49CE-B83A-0A13BA932000}" type="presParOf" srcId="{58A861CA-F532-4AB2-AB72-B10AB447BEB0}" destId="{C487D075-E62E-4625-B91E-2A3BF2A919A4}" srcOrd="1" destOrd="0" presId="urn:microsoft.com/office/officeart/2005/8/layout/process1"/>
    <dgm:cxn modelId="{24C34397-4928-4264-B1D1-BAE539002388}" type="presParOf" srcId="{C487D075-E62E-4625-B91E-2A3BF2A919A4}" destId="{8FBB1053-BAE9-47CE-BA01-4831F2251253}" srcOrd="0" destOrd="0" presId="urn:microsoft.com/office/officeart/2005/8/layout/process1"/>
    <dgm:cxn modelId="{791D51A0-1D20-410D-B212-924CA762B5EA}" type="presParOf" srcId="{58A861CA-F532-4AB2-AB72-B10AB447BEB0}" destId="{66F4213B-12A4-4C9F-9A45-F8B28E60AA23}" srcOrd="2" destOrd="0" presId="urn:microsoft.com/office/officeart/2005/8/layout/process1"/>
    <dgm:cxn modelId="{FE0A44E6-228D-4598-BE72-BF0C758725DF}" type="presParOf" srcId="{58A861CA-F532-4AB2-AB72-B10AB447BEB0}" destId="{9F9A38D5-E7A7-4415-ADDF-7761BAD4507F}" srcOrd="3" destOrd="0" presId="urn:microsoft.com/office/officeart/2005/8/layout/process1"/>
    <dgm:cxn modelId="{A8BC1438-3447-44A7-BD4A-5B0CB3DD647C}" type="presParOf" srcId="{9F9A38D5-E7A7-4415-ADDF-7761BAD4507F}" destId="{FDDB141E-7E12-42FA-B225-7D0B60402807}" srcOrd="0" destOrd="0" presId="urn:microsoft.com/office/officeart/2005/8/layout/process1"/>
    <dgm:cxn modelId="{5D3F3A58-9B6B-466C-A010-CA718C83A97B}" type="presParOf" srcId="{58A861CA-F532-4AB2-AB72-B10AB447BEB0}" destId="{B30B59F2-E4D5-4A5E-A168-83B7DA7B9BF2}" srcOrd="4" destOrd="0" presId="urn:microsoft.com/office/officeart/2005/8/layout/process1"/>
    <dgm:cxn modelId="{7E608204-619B-4CF2-AA73-60331AEAF22B}" type="presParOf" srcId="{58A861CA-F532-4AB2-AB72-B10AB447BEB0}" destId="{FC347DF1-3F80-4C53-909D-2B25FDBE80CA}" srcOrd="5" destOrd="0" presId="urn:microsoft.com/office/officeart/2005/8/layout/process1"/>
    <dgm:cxn modelId="{A72DD04D-2E37-4006-B776-5A238C71A777}" type="presParOf" srcId="{FC347DF1-3F80-4C53-909D-2B25FDBE80CA}" destId="{DB3A6CF5-E965-4FAE-A59A-DBB3EC3E502E}" srcOrd="0" destOrd="0" presId="urn:microsoft.com/office/officeart/2005/8/layout/process1"/>
    <dgm:cxn modelId="{07BAF886-8F37-4ECA-99F3-D5DDB1A8680E}" type="presParOf" srcId="{58A861CA-F532-4AB2-AB72-B10AB447BEB0}" destId="{6EA88AE6-F21D-43B4-87A4-ED35260B8440}" srcOrd="6" destOrd="0" presId="urn:microsoft.com/office/officeart/2005/8/layout/process1"/>
    <dgm:cxn modelId="{D9AE6177-16D2-4483-8071-04B2F138A009}" type="presParOf" srcId="{58A861CA-F532-4AB2-AB72-B10AB447BEB0}" destId="{9966230A-13B7-495A-9B03-81B6B85996CD}" srcOrd="7" destOrd="0" presId="urn:microsoft.com/office/officeart/2005/8/layout/process1"/>
    <dgm:cxn modelId="{938BDABC-F9CC-4791-B267-96BD34983861}" type="presParOf" srcId="{9966230A-13B7-495A-9B03-81B6B85996CD}" destId="{E51A92C1-5ACA-4146-9542-01BF4C44B329}" srcOrd="0" destOrd="0" presId="urn:microsoft.com/office/officeart/2005/8/layout/process1"/>
    <dgm:cxn modelId="{4958A281-B087-4824-867F-58F0554A31A5}" type="presParOf" srcId="{58A861CA-F532-4AB2-AB72-B10AB447BEB0}" destId="{22121C03-9D1D-4059-B360-C61ECE775D09}" srcOrd="8" destOrd="0" presId="urn:microsoft.com/office/officeart/2005/8/layout/process1"/>
    <dgm:cxn modelId="{0C9F827D-9B00-4A38-ADBE-7BB7C7282AEC}" type="presParOf" srcId="{58A861CA-F532-4AB2-AB72-B10AB447BEB0}" destId="{B9252F29-3F40-46B0-9F83-F052CD09FA47}" srcOrd="9" destOrd="0" presId="urn:microsoft.com/office/officeart/2005/8/layout/process1"/>
    <dgm:cxn modelId="{0990B750-66ED-4DA5-9635-E2F368DCDF8F}" type="presParOf" srcId="{B9252F29-3F40-46B0-9F83-F052CD09FA47}" destId="{E5168D32-30A3-4D41-9A8F-AED1A722DB1B}" srcOrd="0" destOrd="0" presId="urn:microsoft.com/office/officeart/2005/8/layout/process1"/>
    <dgm:cxn modelId="{C275607C-B699-4092-8A64-CD369E529C39}" type="presParOf" srcId="{58A861CA-F532-4AB2-AB72-B10AB447BEB0}" destId="{C5AB0A02-318B-4559-BA5E-167DF4F85CE1}" srcOrd="10" destOrd="0" presId="urn:microsoft.com/office/officeart/2005/8/layout/process1"/>
    <dgm:cxn modelId="{7B2C3A45-17A0-4741-938F-3AF5CD06B74F}" type="presParOf" srcId="{58A861CA-F532-4AB2-AB72-B10AB447BEB0}" destId="{A7E04D1B-AF85-44D2-892C-4D1DED2183DB}" srcOrd="11" destOrd="0" presId="urn:microsoft.com/office/officeart/2005/8/layout/process1"/>
    <dgm:cxn modelId="{122E0379-BA22-44AB-A7C4-0309C6ABD7CE}" type="presParOf" srcId="{A7E04D1B-AF85-44D2-892C-4D1DED2183DB}" destId="{2A72BFA5-A597-4A06-9C34-15ED47F30DC9}" srcOrd="0" destOrd="0" presId="urn:microsoft.com/office/officeart/2005/8/layout/process1"/>
    <dgm:cxn modelId="{73F2B96B-D7F8-43E5-9A9F-4B812D3E15F9}" type="presParOf" srcId="{58A861CA-F532-4AB2-AB72-B10AB447BEB0}" destId="{9CB0F4C9-4DBF-4956-AE5B-0F83B463CD19}"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19ACC-BDCC-496E-95AA-9FD70D8C396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uk-UA"/>
        </a:p>
      </dgm:t>
    </dgm:pt>
    <dgm:pt modelId="{16E10FCD-AF0D-4161-BEBF-CECC80BBB83C}">
      <dgm:prSet phldrT="[Текст]" custT="1"/>
      <dgm:spPr/>
      <dgm:t>
        <a:bodyPr/>
        <a:lstStyle/>
        <a:p>
          <a:r>
            <a:rPr lang="uk-UA" sz="2000" b="1">
              <a:latin typeface="+mn-lt"/>
            </a:rPr>
            <a:t>Зниження конкурентоздатності </a:t>
          </a:r>
          <a:endParaRPr lang="uk-UA" sz="2000" b="1" dirty="0">
            <a:latin typeface="+mn-lt"/>
          </a:endParaRPr>
        </a:p>
      </dgm:t>
    </dgm:pt>
    <dgm:pt modelId="{A3661FFB-472C-421E-AF46-4F1C8EED907B}" type="parTrans" cxnId="{C642CE09-1335-43DF-B3BC-52EDCA98D290}">
      <dgm:prSet/>
      <dgm:spPr/>
      <dgm:t>
        <a:bodyPr/>
        <a:lstStyle/>
        <a:p>
          <a:endParaRPr lang="uk-UA"/>
        </a:p>
      </dgm:t>
    </dgm:pt>
    <dgm:pt modelId="{8F49ECAC-F4B8-4DFF-A4E1-C8C4DC049E28}" type="sibTrans" cxnId="{C642CE09-1335-43DF-B3BC-52EDCA98D290}">
      <dgm:prSet/>
      <dgm:spPr/>
      <dgm:t>
        <a:bodyPr/>
        <a:lstStyle/>
        <a:p>
          <a:endParaRPr lang="uk-UA"/>
        </a:p>
      </dgm:t>
    </dgm:pt>
    <dgm:pt modelId="{4EFD8364-9E56-48C8-8797-797E918BFF3B}">
      <dgm:prSet phldrT="[Текст]" custT="1"/>
      <dgm:spPr/>
      <dgm:t>
        <a:bodyPr/>
        <a:lstStyle/>
        <a:p>
          <a:r>
            <a:rPr lang="uk-UA" sz="1600" dirty="0">
              <a:latin typeface="+mn-lt"/>
            </a:rPr>
            <a:t>Через корупційні практики втрачаються навички конкурентної боротьби на прозорих засадах. Зниження конкуренції заважає розвиватися бізнесу загалом. </a:t>
          </a:r>
        </a:p>
      </dgm:t>
    </dgm:pt>
    <dgm:pt modelId="{96C451BC-DF9C-40C7-91EB-45DA3E527536}" type="parTrans" cxnId="{0F274C46-8EC8-40C0-AB8D-A502C0B95280}">
      <dgm:prSet/>
      <dgm:spPr/>
      <dgm:t>
        <a:bodyPr/>
        <a:lstStyle/>
        <a:p>
          <a:endParaRPr lang="uk-UA"/>
        </a:p>
      </dgm:t>
    </dgm:pt>
    <dgm:pt modelId="{2679C944-7FDA-4E6A-AFE0-73C2F45DD2A8}" type="sibTrans" cxnId="{0F274C46-8EC8-40C0-AB8D-A502C0B95280}">
      <dgm:prSet/>
      <dgm:spPr/>
      <dgm:t>
        <a:bodyPr/>
        <a:lstStyle/>
        <a:p>
          <a:endParaRPr lang="uk-UA"/>
        </a:p>
      </dgm:t>
    </dgm:pt>
    <dgm:pt modelId="{0171E7AA-7723-4380-BBCC-EC642F56A795}">
      <dgm:prSet phldrT="[Текст]" custT="1"/>
      <dgm:spPr/>
      <dgm:t>
        <a:bodyPr/>
        <a:lstStyle/>
        <a:p>
          <a:r>
            <a:rPr lang="uk-UA" sz="2000" b="1">
              <a:latin typeface="+mn-lt"/>
            </a:rPr>
            <a:t>Деградація персоналу</a:t>
          </a:r>
          <a:endParaRPr lang="uk-UA" sz="2000" b="1" dirty="0">
            <a:latin typeface="+mn-lt"/>
          </a:endParaRPr>
        </a:p>
      </dgm:t>
    </dgm:pt>
    <dgm:pt modelId="{2E4DE11F-3745-4F0E-A4FB-5B74C5C84624}" type="parTrans" cxnId="{AC3F7EAB-A011-4F47-87A0-9DAD31B41EFA}">
      <dgm:prSet/>
      <dgm:spPr/>
      <dgm:t>
        <a:bodyPr/>
        <a:lstStyle/>
        <a:p>
          <a:endParaRPr lang="uk-UA"/>
        </a:p>
      </dgm:t>
    </dgm:pt>
    <dgm:pt modelId="{3182CBE6-53D3-4981-9D18-CDFE621734D9}" type="sibTrans" cxnId="{AC3F7EAB-A011-4F47-87A0-9DAD31B41EFA}">
      <dgm:prSet/>
      <dgm:spPr/>
      <dgm:t>
        <a:bodyPr/>
        <a:lstStyle/>
        <a:p>
          <a:endParaRPr lang="uk-UA"/>
        </a:p>
      </dgm:t>
    </dgm:pt>
    <dgm:pt modelId="{031C8AEE-B483-4499-81E9-5003D6B5DE70}">
      <dgm:prSet custT="1"/>
      <dgm:spPr/>
      <dgm:t>
        <a:bodyPr/>
        <a:lstStyle/>
        <a:p>
          <a:r>
            <a:rPr lang="uk-UA" sz="1600" dirty="0">
              <a:latin typeface="+mn-lt"/>
            </a:rPr>
            <a:t>Звичка вирішувати питання за допомогою корупції декваліфікує, нівелює важливість професійних знань, навичок та досвіду, вирощуючи фактично професійних «</a:t>
          </a:r>
          <a:r>
            <a:rPr lang="uk-UA" sz="1600" dirty="0" err="1">
              <a:latin typeface="+mn-lt"/>
            </a:rPr>
            <a:t>відкатодавців</a:t>
          </a:r>
          <a:r>
            <a:rPr lang="uk-UA" sz="1600" dirty="0">
              <a:latin typeface="+mn-lt"/>
            </a:rPr>
            <a:t>». </a:t>
          </a:r>
        </a:p>
      </dgm:t>
    </dgm:pt>
    <dgm:pt modelId="{F704F970-8708-44B6-B5A4-5DAA0A78E15D}" type="parTrans" cxnId="{F08AF710-62FB-4A3B-BCF6-15D94A2330F1}">
      <dgm:prSet/>
      <dgm:spPr/>
      <dgm:t>
        <a:bodyPr/>
        <a:lstStyle/>
        <a:p>
          <a:endParaRPr lang="uk-UA"/>
        </a:p>
      </dgm:t>
    </dgm:pt>
    <dgm:pt modelId="{4FF026FF-962F-4C06-BFD2-1190B5BD0388}" type="sibTrans" cxnId="{F08AF710-62FB-4A3B-BCF6-15D94A2330F1}">
      <dgm:prSet/>
      <dgm:spPr/>
      <dgm:t>
        <a:bodyPr/>
        <a:lstStyle/>
        <a:p>
          <a:endParaRPr lang="uk-UA"/>
        </a:p>
      </dgm:t>
    </dgm:pt>
    <dgm:pt modelId="{F16760C5-8758-4A64-A264-707071344425}">
      <dgm:prSet custT="1"/>
      <dgm:spPr/>
      <dgm:t>
        <a:bodyPr/>
        <a:lstStyle/>
        <a:p>
          <a:r>
            <a:rPr lang="uk-UA" sz="2000" b="1">
              <a:latin typeface="+mn-lt"/>
            </a:rPr>
            <a:t>Шкода для репутації</a:t>
          </a:r>
          <a:endParaRPr lang="uk-UA" sz="2000" b="1" dirty="0">
            <a:latin typeface="+mn-lt"/>
          </a:endParaRPr>
        </a:p>
      </dgm:t>
    </dgm:pt>
    <dgm:pt modelId="{476D1115-3F8B-441E-8A1F-C1D5C6CBF061}" type="parTrans" cxnId="{69CC5AAA-FD5B-4543-8911-F1045F340FCD}">
      <dgm:prSet/>
      <dgm:spPr/>
      <dgm:t>
        <a:bodyPr/>
        <a:lstStyle/>
        <a:p>
          <a:endParaRPr lang="uk-UA"/>
        </a:p>
      </dgm:t>
    </dgm:pt>
    <dgm:pt modelId="{1E5D488F-ACB3-4350-B3DC-2EBF30D1623D}" type="sibTrans" cxnId="{69CC5AAA-FD5B-4543-8911-F1045F340FCD}">
      <dgm:prSet/>
      <dgm:spPr/>
      <dgm:t>
        <a:bodyPr/>
        <a:lstStyle/>
        <a:p>
          <a:endParaRPr lang="uk-UA"/>
        </a:p>
      </dgm:t>
    </dgm:pt>
    <dgm:pt modelId="{D8F7BF7A-1754-4849-B26A-CB0E9E3E0B9A}">
      <dgm:prSet custT="1"/>
      <dgm:spPr/>
      <dgm:t>
        <a:bodyPr/>
        <a:lstStyle/>
        <a:p>
          <a:r>
            <a:rPr lang="uk-UA" sz="1600" dirty="0">
              <a:latin typeface="+mn-lt"/>
            </a:rPr>
            <a:t>Якщо компанію (або її співробітника/цю) спіймають на гарячому й інформація стане відомою конкурентам та партнерам, «відбілитися» буде дуже складно. </a:t>
          </a:r>
        </a:p>
      </dgm:t>
    </dgm:pt>
    <dgm:pt modelId="{FE142473-A514-447D-9EF3-C7131FA6EAB5}" type="parTrans" cxnId="{DFC506CB-6448-473F-9F03-3F8115992A3E}">
      <dgm:prSet/>
      <dgm:spPr/>
      <dgm:t>
        <a:bodyPr/>
        <a:lstStyle/>
        <a:p>
          <a:endParaRPr lang="uk-UA"/>
        </a:p>
      </dgm:t>
    </dgm:pt>
    <dgm:pt modelId="{E1C45E0E-F50A-443C-B6CF-73F8EB9F1EC0}" type="sibTrans" cxnId="{DFC506CB-6448-473F-9F03-3F8115992A3E}">
      <dgm:prSet/>
      <dgm:spPr/>
      <dgm:t>
        <a:bodyPr/>
        <a:lstStyle/>
        <a:p>
          <a:endParaRPr lang="uk-UA"/>
        </a:p>
      </dgm:t>
    </dgm:pt>
    <dgm:pt modelId="{73223155-B45F-4ED9-BF9C-DFD27AAFB9DD}">
      <dgm:prSet custT="1"/>
      <dgm:spPr/>
      <dgm:t>
        <a:bodyPr/>
        <a:lstStyle/>
        <a:p>
          <a:r>
            <a:rPr lang="uk-UA" sz="2000" b="1">
              <a:latin typeface="+mn-lt"/>
            </a:rPr>
            <a:t>Увага правоохоронних органів</a:t>
          </a:r>
        </a:p>
      </dgm:t>
    </dgm:pt>
    <dgm:pt modelId="{213DDC44-18E5-4A16-988B-4B6FEB42B3F7}" type="parTrans" cxnId="{8297A6BB-E3B7-4E6B-BC57-8161234B6511}">
      <dgm:prSet/>
      <dgm:spPr/>
      <dgm:t>
        <a:bodyPr/>
        <a:lstStyle/>
        <a:p>
          <a:endParaRPr lang="uk-UA"/>
        </a:p>
      </dgm:t>
    </dgm:pt>
    <dgm:pt modelId="{E3488A8B-307D-4DEA-B015-72F2471DE073}" type="sibTrans" cxnId="{8297A6BB-E3B7-4E6B-BC57-8161234B6511}">
      <dgm:prSet/>
      <dgm:spPr/>
      <dgm:t>
        <a:bodyPr/>
        <a:lstStyle/>
        <a:p>
          <a:endParaRPr lang="uk-UA"/>
        </a:p>
      </dgm:t>
    </dgm:pt>
    <dgm:pt modelId="{D4D9E94B-4531-4000-9479-732B4B10F8A9}">
      <dgm:prSet custT="1"/>
      <dgm:spPr/>
      <dgm:t>
        <a:bodyPr/>
        <a:lstStyle/>
        <a:p>
          <a:r>
            <a:rPr lang="uk-UA" sz="1600">
              <a:latin typeface="+mn-lt"/>
            </a:rPr>
            <a:t>У разі викриття фактів корупції компанія може опинитися під тиском правоохоронних органів, поширення інформації про судове переслідування також призведе до неминучих репутаційних втрат. </a:t>
          </a:r>
        </a:p>
      </dgm:t>
    </dgm:pt>
    <dgm:pt modelId="{5435BA3A-A1B8-4B45-AB30-925EE69216C9}" type="parTrans" cxnId="{F19C91A1-CE9C-4F61-A776-9E4C28179899}">
      <dgm:prSet/>
      <dgm:spPr/>
      <dgm:t>
        <a:bodyPr/>
        <a:lstStyle/>
        <a:p>
          <a:endParaRPr lang="uk-UA"/>
        </a:p>
      </dgm:t>
    </dgm:pt>
    <dgm:pt modelId="{D555548B-A235-4952-813D-036BA802CAF4}" type="sibTrans" cxnId="{F19C91A1-CE9C-4F61-A776-9E4C28179899}">
      <dgm:prSet/>
      <dgm:spPr/>
      <dgm:t>
        <a:bodyPr/>
        <a:lstStyle/>
        <a:p>
          <a:endParaRPr lang="uk-UA"/>
        </a:p>
      </dgm:t>
    </dgm:pt>
    <dgm:pt modelId="{9923225C-177F-4D9C-8E00-4328573F3F97}">
      <dgm:prSet custT="1"/>
      <dgm:spPr/>
      <dgm:t>
        <a:bodyPr/>
        <a:lstStyle/>
        <a:p>
          <a:r>
            <a:rPr lang="uk-UA" sz="2000" b="1">
              <a:latin typeface="+mn-lt"/>
            </a:rPr>
            <a:t>Ризик для партнерів</a:t>
          </a:r>
        </a:p>
      </dgm:t>
    </dgm:pt>
    <dgm:pt modelId="{9D6EA8BD-9A6D-4338-A2C7-FF9CAA3799CC}" type="parTrans" cxnId="{D05D2C19-1E6E-4616-B519-2A6CD9883C1D}">
      <dgm:prSet/>
      <dgm:spPr/>
      <dgm:t>
        <a:bodyPr/>
        <a:lstStyle/>
        <a:p>
          <a:endParaRPr lang="uk-UA"/>
        </a:p>
      </dgm:t>
    </dgm:pt>
    <dgm:pt modelId="{657CEF60-9467-4413-BEE4-9F7B410AE43F}" type="sibTrans" cxnId="{D05D2C19-1E6E-4616-B519-2A6CD9883C1D}">
      <dgm:prSet/>
      <dgm:spPr/>
      <dgm:t>
        <a:bodyPr/>
        <a:lstStyle/>
        <a:p>
          <a:endParaRPr lang="uk-UA"/>
        </a:p>
      </dgm:t>
    </dgm:pt>
    <dgm:pt modelId="{F0B8D18B-CE97-4041-B432-EC81983247C3}">
      <dgm:prSet custT="1"/>
      <dgm:spPr/>
      <dgm:t>
        <a:bodyPr/>
        <a:lstStyle/>
        <a:p>
          <a:r>
            <a:rPr lang="uk-UA" sz="1600">
              <a:latin typeface="+mn-lt"/>
            </a:rPr>
            <a:t>Виплачуючи «відкати», компанія підриває бізнес власних партнерів, збільшуючи собівартість продукції та ставлячи партнера під удар. </a:t>
          </a:r>
        </a:p>
      </dgm:t>
    </dgm:pt>
    <dgm:pt modelId="{34BB2EB0-B075-47FE-A389-4C6E821EBE4F}" type="parTrans" cxnId="{3A6BBFF3-6983-4E4C-8719-111CAACE2C22}">
      <dgm:prSet/>
      <dgm:spPr/>
      <dgm:t>
        <a:bodyPr/>
        <a:lstStyle/>
        <a:p>
          <a:endParaRPr lang="uk-UA"/>
        </a:p>
      </dgm:t>
    </dgm:pt>
    <dgm:pt modelId="{3D3505DE-E44D-4FAF-B759-7CE1198DBA23}" type="sibTrans" cxnId="{3A6BBFF3-6983-4E4C-8719-111CAACE2C22}">
      <dgm:prSet/>
      <dgm:spPr/>
      <dgm:t>
        <a:bodyPr/>
        <a:lstStyle/>
        <a:p>
          <a:endParaRPr lang="uk-UA"/>
        </a:p>
      </dgm:t>
    </dgm:pt>
    <dgm:pt modelId="{09840950-FD6E-4A6D-A9FD-B77925962098}">
      <dgm:prSet custT="1"/>
      <dgm:spPr/>
      <dgm:t>
        <a:bodyPr/>
        <a:lstStyle/>
        <a:p>
          <a:r>
            <a:rPr lang="uk-UA" sz="2000" b="1">
              <a:latin typeface="+mn-lt"/>
            </a:rPr>
            <a:t>Порушення прав споживачів</a:t>
          </a:r>
        </a:p>
      </dgm:t>
    </dgm:pt>
    <dgm:pt modelId="{A57443F6-32EC-456D-A600-0AAEAF4AEE39}" type="parTrans" cxnId="{49EF941A-B71A-4E7E-A973-EEE2821790FC}">
      <dgm:prSet/>
      <dgm:spPr/>
      <dgm:t>
        <a:bodyPr/>
        <a:lstStyle/>
        <a:p>
          <a:endParaRPr lang="uk-UA"/>
        </a:p>
      </dgm:t>
    </dgm:pt>
    <dgm:pt modelId="{0804D4DE-E836-451B-A483-1525F86E6C75}" type="sibTrans" cxnId="{49EF941A-B71A-4E7E-A973-EEE2821790FC}">
      <dgm:prSet/>
      <dgm:spPr/>
      <dgm:t>
        <a:bodyPr/>
        <a:lstStyle/>
        <a:p>
          <a:endParaRPr lang="uk-UA"/>
        </a:p>
      </dgm:t>
    </dgm:pt>
    <dgm:pt modelId="{9EC12081-30B6-4088-A878-2B32489DD66E}">
      <dgm:prSet custT="1"/>
      <dgm:spPr/>
      <dgm:t>
        <a:bodyPr/>
        <a:lstStyle/>
        <a:p>
          <a:r>
            <a:rPr lang="uk-UA" sz="1600" dirty="0">
              <a:latin typeface="+mn-lt"/>
            </a:rPr>
            <a:t>Споживачі одержують продукцію за завищеними цінами або невідповідної якості.</a:t>
          </a:r>
        </a:p>
      </dgm:t>
    </dgm:pt>
    <dgm:pt modelId="{E5BAFFD7-BED9-4BA8-AE9C-EFA7E4E00672}" type="parTrans" cxnId="{6EB550FE-CFB1-4DA6-A02E-BA136078D5F7}">
      <dgm:prSet/>
      <dgm:spPr/>
      <dgm:t>
        <a:bodyPr/>
        <a:lstStyle/>
        <a:p>
          <a:endParaRPr lang="uk-UA"/>
        </a:p>
      </dgm:t>
    </dgm:pt>
    <dgm:pt modelId="{8D57918D-88AB-4327-8239-083754B3321E}" type="sibTrans" cxnId="{6EB550FE-CFB1-4DA6-A02E-BA136078D5F7}">
      <dgm:prSet/>
      <dgm:spPr/>
      <dgm:t>
        <a:bodyPr/>
        <a:lstStyle/>
        <a:p>
          <a:endParaRPr lang="uk-UA"/>
        </a:p>
      </dgm:t>
    </dgm:pt>
    <dgm:pt modelId="{327F21E9-8B8F-4CED-B446-3DAD9D59CC88}" type="pres">
      <dgm:prSet presAssocID="{F8C19ACC-BDCC-496E-95AA-9FD70D8C396D}" presName="Name0" presStyleCnt="0">
        <dgm:presLayoutVars>
          <dgm:dir/>
          <dgm:animLvl val="lvl"/>
          <dgm:resizeHandles/>
        </dgm:presLayoutVars>
      </dgm:prSet>
      <dgm:spPr/>
    </dgm:pt>
    <dgm:pt modelId="{1B099DAC-D686-4780-BD1F-1BE0BBEFB565}" type="pres">
      <dgm:prSet presAssocID="{16E10FCD-AF0D-4161-BEBF-CECC80BBB83C}" presName="linNode" presStyleCnt="0"/>
      <dgm:spPr/>
    </dgm:pt>
    <dgm:pt modelId="{7BDE564A-9999-48B8-9680-FA1F5C84B673}" type="pres">
      <dgm:prSet presAssocID="{16E10FCD-AF0D-4161-BEBF-CECC80BBB83C}" presName="parentShp" presStyleLbl="node1" presStyleIdx="0" presStyleCnt="6" custScaleX="121609" custScaleY="1124135">
        <dgm:presLayoutVars>
          <dgm:bulletEnabled val="1"/>
        </dgm:presLayoutVars>
      </dgm:prSet>
      <dgm:spPr/>
    </dgm:pt>
    <dgm:pt modelId="{AABF1D32-B0C7-472A-BD5B-51D85C596073}" type="pres">
      <dgm:prSet presAssocID="{16E10FCD-AF0D-4161-BEBF-CECC80BBB83C}" presName="childShp" presStyleLbl="bgAccFollowNode1" presStyleIdx="0" presStyleCnt="6" custScaleX="121609" custScaleY="1124135" custLinFactY="-69366" custLinFactNeighborX="8" custLinFactNeighborY="-100000">
        <dgm:presLayoutVars>
          <dgm:bulletEnabled val="1"/>
        </dgm:presLayoutVars>
      </dgm:prSet>
      <dgm:spPr/>
    </dgm:pt>
    <dgm:pt modelId="{CC7782B8-34D9-4DF6-B30C-E6CB50194C04}" type="pres">
      <dgm:prSet presAssocID="{8F49ECAC-F4B8-4DFF-A4E1-C8C4DC049E28}" presName="spacing" presStyleCnt="0"/>
      <dgm:spPr/>
    </dgm:pt>
    <dgm:pt modelId="{05638522-5EC0-413C-A864-44ABFA67642A}" type="pres">
      <dgm:prSet presAssocID="{0171E7AA-7723-4380-BBCC-EC642F56A795}" presName="linNode" presStyleCnt="0"/>
      <dgm:spPr/>
    </dgm:pt>
    <dgm:pt modelId="{D9E97BF0-179A-462D-B624-70A54040B7DC}" type="pres">
      <dgm:prSet presAssocID="{0171E7AA-7723-4380-BBCC-EC642F56A795}" presName="parentShp" presStyleLbl="node1" presStyleIdx="1" presStyleCnt="6" custScaleX="121609" custScaleY="1124135">
        <dgm:presLayoutVars>
          <dgm:bulletEnabled val="1"/>
        </dgm:presLayoutVars>
      </dgm:prSet>
      <dgm:spPr/>
    </dgm:pt>
    <dgm:pt modelId="{95AAB0D4-E8B3-4FC6-A91C-C5A8D8332720}" type="pres">
      <dgm:prSet presAssocID="{0171E7AA-7723-4380-BBCC-EC642F56A795}" presName="childShp" presStyleLbl="bgAccFollowNode1" presStyleIdx="1" presStyleCnt="6" custScaleX="121609" custScaleY="1124135">
        <dgm:presLayoutVars>
          <dgm:bulletEnabled val="1"/>
        </dgm:presLayoutVars>
      </dgm:prSet>
      <dgm:spPr/>
    </dgm:pt>
    <dgm:pt modelId="{76B4C21E-C1C6-44B4-9139-98C8DAA9CD71}" type="pres">
      <dgm:prSet presAssocID="{3182CBE6-53D3-4981-9D18-CDFE621734D9}" presName="spacing" presStyleCnt="0"/>
      <dgm:spPr/>
    </dgm:pt>
    <dgm:pt modelId="{9EBFFC2A-E94E-4FEC-8F8A-1A0E6D087179}" type="pres">
      <dgm:prSet presAssocID="{F16760C5-8758-4A64-A264-707071344425}" presName="linNode" presStyleCnt="0"/>
      <dgm:spPr/>
    </dgm:pt>
    <dgm:pt modelId="{582BF170-254D-4552-A855-77EF263D2EE1}" type="pres">
      <dgm:prSet presAssocID="{F16760C5-8758-4A64-A264-707071344425}" presName="parentShp" presStyleLbl="node1" presStyleIdx="2" presStyleCnt="6" custScaleX="121609" custScaleY="1124135">
        <dgm:presLayoutVars>
          <dgm:bulletEnabled val="1"/>
        </dgm:presLayoutVars>
      </dgm:prSet>
      <dgm:spPr/>
    </dgm:pt>
    <dgm:pt modelId="{F51A38A6-80BC-4F9D-9288-0EFB35771D5B}" type="pres">
      <dgm:prSet presAssocID="{F16760C5-8758-4A64-A264-707071344425}" presName="childShp" presStyleLbl="bgAccFollowNode1" presStyleIdx="2" presStyleCnt="6" custScaleX="121609" custScaleY="1124135">
        <dgm:presLayoutVars>
          <dgm:bulletEnabled val="1"/>
        </dgm:presLayoutVars>
      </dgm:prSet>
      <dgm:spPr/>
    </dgm:pt>
    <dgm:pt modelId="{1FA8CCE4-0BD9-457C-A2FA-8CEFD2DFCE94}" type="pres">
      <dgm:prSet presAssocID="{1E5D488F-ACB3-4350-B3DC-2EBF30D1623D}" presName="spacing" presStyleCnt="0"/>
      <dgm:spPr/>
    </dgm:pt>
    <dgm:pt modelId="{A106D9E7-3829-4249-956D-F78BD369935B}" type="pres">
      <dgm:prSet presAssocID="{9923225C-177F-4D9C-8E00-4328573F3F97}" presName="linNode" presStyleCnt="0"/>
      <dgm:spPr/>
    </dgm:pt>
    <dgm:pt modelId="{DA40277F-C58F-485D-BA67-3273F014EA3E}" type="pres">
      <dgm:prSet presAssocID="{9923225C-177F-4D9C-8E00-4328573F3F97}" presName="parentShp" presStyleLbl="node1" presStyleIdx="3" presStyleCnt="6" custScaleX="121609" custScaleY="1124135">
        <dgm:presLayoutVars>
          <dgm:bulletEnabled val="1"/>
        </dgm:presLayoutVars>
      </dgm:prSet>
      <dgm:spPr/>
    </dgm:pt>
    <dgm:pt modelId="{24477DE6-353A-439D-8BC3-B9DCEE4CEAC2}" type="pres">
      <dgm:prSet presAssocID="{9923225C-177F-4D9C-8E00-4328573F3F97}" presName="childShp" presStyleLbl="bgAccFollowNode1" presStyleIdx="3" presStyleCnt="6" custScaleX="121609" custScaleY="1124135">
        <dgm:presLayoutVars>
          <dgm:bulletEnabled val="1"/>
        </dgm:presLayoutVars>
      </dgm:prSet>
      <dgm:spPr/>
    </dgm:pt>
    <dgm:pt modelId="{219FE558-6EEA-4596-BC98-9256E05BC886}" type="pres">
      <dgm:prSet presAssocID="{657CEF60-9467-4413-BEE4-9F7B410AE43F}" presName="spacing" presStyleCnt="0"/>
      <dgm:spPr/>
    </dgm:pt>
    <dgm:pt modelId="{97F6881D-CF66-4877-8A21-621158D532DD}" type="pres">
      <dgm:prSet presAssocID="{73223155-B45F-4ED9-BF9C-DFD27AAFB9DD}" presName="linNode" presStyleCnt="0"/>
      <dgm:spPr/>
    </dgm:pt>
    <dgm:pt modelId="{B6734BF0-CAC2-4A81-AC5D-A5C024712844}" type="pres">
      <dgm:prSet presAssocID="{73223155-B45F-4ED9-BF9C-DFD27AAFB9DD}" presName="parentShp" presStyleLbl="node1" presStyleIdx="4" presStyleCnt="6" custScaleX="121609" custScaleY="1124135">
        <dgm:presLayoutVars>
          <dgm:bulletEnabled val="1"/>
        </dgm:presLayoutVars>
      </dgm:prSet>
      <dgm:spPr/>
    </dgm:pt>
    <dgm:pt modelId="{B4F7BCD7-1FC3-4BDC-A29A-3DB7F749C1B0}" type="pres">
      <dgm:prSet presAssocID="{73223155-B45F-4ED9-BF9C-DFD27AAFB9DD}" presName="childShp" presStyleLbl="bgAccFollowNode1" presStyleIdx="4" presStyleCnt="6" custScaleX="121609" custScaleY="1124135">
        <dgm:presLayoutVars>
          <dgm:bulletEnabled val="1"/>
        </dgm:presLayoutVars>
      </dgm:prSet>
      <dgm:spPr/>
    </dgm:pt>
    <dgm:pt modelId="{BCE2CDA3-19C9-4BED-B097-A990027F8173}" type="pres">
      <dgm:prSet presAssocID="{E3488A8B-307D-4DEA-B015-72F2471DE073}" presName="spacing" presStyleCnt="0"/>
      <dgm:spPr/>
    </dgm:pt>
    <dgm:pt modelId="{1C7D43C8-466F-4400-9AA1-569A0CA5B26E}" type="pres">
      <dgm:prSet presAssocID="{09840950-FD6E-4A6D-A9FD-B77925962098}" presName="linNode" presStyleCnt="0"/>
      <dgm:spPr/>
    </dgm:pt>
    <dgm:pt modelId="{FC97210D-5AA9-4E92-BD6F-2EAD53FEE92A}" type="pres">
      <dgm:prSet presAssocID="{09840950-FD6E-4A6D-A9FD-B77925962098}" presName="parentShp" presStyleLbl="node1" presStyleIdx="5" presStyleCnt="6" custScaleX="121609" custScaleY="1124135">
        <dgm:presLayoutVars>
          <dgm:bulletEnabled val="1"/>
        </dgm:presLayoutVars>
      </dgm:prSet>
      <dgm:spPr/>
    </dgm:pt>
    <dgm:pt modelId="{EDBA1D7E-2D5E-4EF4-895B-E477274E9582}" type="pres">
      <dgm:prSet presAssocID="{09840950-FD6E-4A6D-A9FD-B77925962098}" presName="childShp" presStyleLbl="bgAccFollowNode1" presStyleIdx="5" presStyleCnt="6" custScaleX="121609" custScaleY="1124135">
        <dgm:presLayoutVars>
          <dgm:bulletEnabled val="1"/>
        </dgm:presLayoutVars>
      </dgm:prSet>
      <dgm:spPr/>
    </dgm:pt>
  </dgm:ptLst>
  <dgm:cxnLst>
    <dgm:cxn modelId="{9B943904-4C7F-477A-AFEE-AACFDA9FCD39}" type="presOf" srcId="{F16760C5-8758-4A64-A264-707071344425}" destId="{582BF170-254D-4552-A855-77EF263D2EE1}" srcOrd="0" destOrd="0" presId="urn:microsoft.com/office/officeart/2005/8/layout/vList6"/>
    <dgm:cxn modelId="{C642CE09-1335-43DF-B3BC-52EDCA98D290}" srcId="{F8C19ACC-BDCC-496E-95AA-9FD70D8C396D}" destId="{16E10FCD-AF0D-4161-BEBF-CECC80BBB83C}" srcOrd="0" destOrd="0" parTransId="{A3661FFB-472C-421E-AF46-4F1C8EED907B}" sibTransId="{8F49ECAC-F4B8-4DFF-A4E1-C8C4DC049E28}"/>
    <dgm:cxn modelId="{F08AF710-62FB-4A3B-BCF6-15D94A2330F1}" srcId="{0171E7AA-7723-4380-BBCC-EC642F56A795}" destId="{031C8AEE-B483-4499-81E9-5003D6B5DE70}" srcOrd="0" destOrd="0" parTransId="{F704F970-8708-44B6-B5A4-5DAA0A78E15D}" sibTransId="{4FF026FF-962F-4C06-BFD2-1190B5BD0388}"/>
    <dgm:cxn modelId="{D05D2C19-1E6E-4616-B519-2A6CD9883C1D}" srcId="{F8C19ACC-BDCC-496E-95AA-9FD70D8C396D}" destId="{9923225C-177F-4D9C-8E00-4328573F3F97}" srcOrd="3" destOrd="0" parTransId="{9D6EA8BD-9A6D-4338-A2C7-FF9CAA3799CC}" sibTransId="{657CEF60-9467-4413-BEE4-9F7B410AE43F}"/>
    <dgm:cxn modelId="{49EF941A-B71A-4E7E-A973-EEE2821790FC}" srcId="{F8C19ACC-BDCC-496E-95AA-9FD70D8C396D}" destId="{09840950-FD6E-4A6D-A9FD-B77925962098}" srcOrd="5" destOrd="0" parTransId="{A57443F6-32EC-456D-A600-0AAEAF4AEE39}" sibTransId="{0804D4DE-E836-451B-A483-1525F86E6C75}"/>
    <dgm:cxn modelId="{56A2592D-B3DC-4E48-8394-7D4D29A264FD}" type="presOf" srcId="{0171E7AA-7723-4380-BBCC-EC642F56A795}" destId="{D9E97BF0-179A-462D-B624-70A54040B7DC}" srcOrd="0" destOrd="0" presId="urn:microsoft.com/office/officeart/2005/8/layout/vList6"/>
    <dgm:cxn modelId="{44FB4B42-C613-4EE7-A253-8F1B3F19E428}" type="presOf" srcId="{9EC12081-30B6-4088-A878-2B32489DD66E}" destId="{EDBA1D7E-2D5E-4EF4-895B-E477274E9582}" srcOrd="0" destOrd="0" presId="urn:microsoft.com/office/officeart/2005/8/layout/vList6"/>
    <dgm:cxn modelId="{0F274C46-8EC8-40C0-AB8D-A502C0B95280}" srcId="{16E10FCD-AF0D-4161-BEBF-CECC80BBB83C}" destId="{4EFD8364-9E56-48C8-8797-797E918BFF3B}" srcOrd="0" destOrd="0" parTransId="{96C451BC-DF9C-40C7-91EB-45DA3E527536}" sibTransId="{2679C944-7FDA-4E6A-AFE0-73C2F45DD2A8}"/>
    <dgm:cxn modelId="{6876C171-94B6-4651-80FD-565A5A7D602D}" type="presOf" srcId="{9923225C-177F-4D9C-8E00-4328573F3F97}" destId="{DA40277F-C58F-485D-BA67-3273F014EA3E}" srcOrd="0" destOrd="0" presId="urn:microsoft.com/office/officeart/2005/8/layout/vList6"/>
    <dgm:cxn modelId="{F4812B52-82F3-4E8A-8A9A-7F89449EDD9A}" type="presOf" srcId="{4EFD8364-9E56-48C8-8797-797E918BFF3B}" destId="{AABF1D32-B0C7-472A-BD5B-51D85C596073}" srcOrd="0" destOrd="0" presId="urn:microsoft.com/office/officeart/2005/8/layout/vList6"/>
    <dgm:cxn modelId="{1F065672-4FC3-4D28-9322-66E682C9539C}" type="presOf" srcId="{16E10FCD-AF0D-4161-BEBF-CECC80BBB83C}" destId="{7BDE564A-9999-48B8-9680-FA1F5C84B673}" srcOrd="0" destOrd="0" presId="urn:microsoft.com/office/officeart/2005/8/layout/vList6"/>
    <dgm:cxn modelId="{6AC39E59-3C64-476F-8FAF-1BF2B864EAEE}" type="presOf" srcId="{F0B8D18B-CE97-4041-B432-EC81983247C3}" destId="{24477DE6-353A-439D-8BC3-B9DCEE4CEAC2}" srcOrd="0" destOrd="0" presId="urn:microsoft.com/office/officeart/2005/8/layout/vList6"/>
    <dgm:cxn modelId="{F19C91A1-CE9C-4F61-A776-9E4C28179899}" srcId="{73223155-B45F-4ED9-BF9C-DFD27AAFB9DD}" destId="{D4D9E94B-4531-4000-9479-732B4B10F8A9}" srcOrd="0" destOrd="0" parTransId="{5435BA3A-A1B8-4B45-AB30-925EE69216C9}" sibTransId="{D555548B-A235-4952-813D-036BA802CAF4}"/>
    <dgm:cxn modelId="{F72B62A4-D3B6-4709-B658-9BDFA015DA52}" type="presOf" srcId="{09840950-FD6E-4A6D-A9FD-B77925962098}" destId="{FC97210D-5AA9-4E92-BD6F-2EAD53FEE92A}" srcOrd="0" destOrd="0" presId="urn:microsoft.com/office/officeart/2005/8/layout/vList6"/>
    <dgm:cxn modelId="{69CC5AAA-FD5B-4543-8911-F1045F340FCD}" srcId="{F8C19ACC-BDCC-496E-95AA-9FD70D8C396D}" destId="{F16760C5-8758-4A64-A264-707071344425}" srcOrd="2" destOrd="0" parTransId="{476D1115-3F8B-441E-8A1F-C1D5C6CBF061}" sibTransId="{1E5D488F-ACB3-4350-B3DC-2EBF30D1623D}"/>
    <dgm:cxn modelId="{AC3F7EAB-A011-4F47-87A0-9DAD31B41EFA}" srcId="{F8C19ACC-BDCC-496E-95AA-9FD70D8C396D}" destId="{0171E7AA-7723-4380-BBCC-EC642F56A795}" srcOrd="1" destOrd="0" parTransId="{2E4DE11F-3745-4F0E-A4FB-5B74C5C84624}" sibTransId="{3182CBE6-53D3-4981-9D18-CDFE621734D9}"/>
    <dgm:cxn modelId="{8297A6BB-E3B7-4E6B-BC57-8161234B6511}" srcId="{F8C19ACC-BDCC-496E-95AA-9FD70D8C396D}" destId="{73223155-B45F-4ED9-BF9C-DFD27AAFB9DD}" srcOrd="4" destOrd="0" parTransId="{213DDC44-18E5-4A16-988B-4B6FEB42B3F7}" sibTransId="{E3488A8B-307D-4DEA-B015-72F2471DE073}"/>
    <dgm:cxn modelId="{DFC506CB-6448-473F-9F03-3F8115992A3E}" srcId="{F16760C5-8758-4A64-A264-707071344425}" destId="{D8F7BF7A-1754-4849-B26A-CB0E9E3E0B9A}" srcOrd="0" destOrd="0" parTransId="{FE142473-A514-447D-9EF3-C7131FA6EAB5}" sibTransId="{E1C45E0E-F50A-443C-B6CF-73F8EB9F1EC0}"/>
    <dgm:cxn modelId="{9508F5D6-8497-4888-9895-B7233255D4E1}" type="presOf" srcId="{73223155-B45F-4ED9-BF9C-DFD27AAFB9DD}" destId="{B6734BF0-CAC2-4A81-AC5D-A5C024712844}" srcOrd="0" destOrd="0" presId="urn:microsoft.com/office/officeart/2005/8/layout/vList6"/>
    <dgm:cxn modelId="{0C41A3DA-09EC-46C0-9B1D-14EDCBFF7E21}" type="presOf" srcId="{F8C19ACC-BDCC-496E-95AA-9FD70D8C396D}" destId="{327F21E9-8B8F-4CED-B446-3DAD9D59CC88}" srcOrd="0" destOrd="0" presId="urn:microsoft.com/office/officeart/2005/8/layout/vList6"/>
    <dgm:cxn modelId="{122BB0E2-E473-4CF4-87FD-35BA69F5C3D4}" type="presOf" srcId="{D8F7BF7A-1754-4849-B26A-CB0E9E3E0B9A}" destId="{F51A38A6-80BC-4F9D-9288-0EFB35771D5B}" srcOrd="0" destOrd="0" presId="urn:microsoft.com/office/officeart/2005/8/layout/vList6"/>
    <dgm:cxn modelId="{79374AE3-57BC-4A57-B092-9E39212752B5}" type="presOf" srcId="{D4D9E94B-4531-4000-9479-732B4B10F8A9}" destId="{B4F7BCD7-1FC3-4BDC-A29A-3DB7F749C1B0}" srcOrd="0" destOrd="0" presId="urn:microsoft.com/office/officeart/2005/8/layout/vList6"/>
    <dgm:cxn modelId="{44869BEC-B5E1-455A-A235-65C833AFF2EB}" type="presOf" srcId="{031C8AEE-B483-4499-81E9-5003D6B5DE70}" destId="{95AAB0D4-E8B3-4FC6-A91C-C5A8D8332720}" srcOrd="0" destOrd="0" presId="urn:microsoft.com/office/officeart/2005/8/layout/vList6"/>
    <dgm:cxn modelId="{3A6BBFF3-6983-4E4C-8719-111CAACE2C22}" srcId="{9923225C-177F-4D9C-8E00-4328573F3F97}" destId="{F0B8D18B-CE97-4041-B432-EC81983247C3}" srcOrd="0" destOrd="0" parTransId="{34BB2EB0-B075-47FE-A389-4C6E821EBE4F}" sibTransId="{3D3505DE-E44D-4FAF-B759-7CE1198DBA23}"/>
    <dgm:cxn modelId="{6EB550FE-CFB1-4DA6-A02E-BA136078D5F7}" srcId="{09840950-FD6E-4A6D-A9FD-B77925962098}" destId="{9EC12081-30B6-4088-A878-2B32489DD66E}" srcOrd="0" destOrd="0" parTransId="{E5BAFFD7-BED9-4BA8-AE9C-EFA7E4E00672}" sibTransId="{8D57918D-88AB-4327-8239-083754B3321E}"/>
    <dgm:cxn modelId="{9E8E4119-64B0-4603-97B1-8E7BD2AC1D88}" type="presParOf" srcId="{327F21E9-8B8F-4CED-B446-3DAD9D59CC88}" destId="{1B099DAC-D686-4780-BD1F-1BE0BBEFB565}" srcOrd="0" destOrd="0" presId="urn:microsoft.com/office/officeart/2005/8/layout/vList6"/>
    <dgm:cxn modelId="{70E00CDE-4E0A-4669-B4A2-E0FA74C35302}" type="presParOf" srcId="{1B099DAC-D686-4780-BD1F-1BE0BBEFB565}" destId="{7BDE564A-9999-48B8-9680-FA1F5C84B673}" srcOrd="0" destOrd="0" presId="urn:microsoft.com/office/officeart/2005/8/layout/vList6"/>
    <dgm:cxn modelId="{517F52A4-FB0E-4E14-81A1-AD7B56D9C9B8}" type="presParOf" srcId="{1B099DAC-D686-4780-BD1F-1BE0BBEFB565}" destId="{AABF1D32-B0C7-472A-BD5B-51D85C596073}" srcOrd="1" destOrd="0" presId="urn:microsoft.com/office/officeart/2005/8/layout/vList6"/>
    <dgm:cxn modelId="{898D9DC4-E10A-4E9F-AB7C-183223F92773}" type="presParOf" srcId="{327F21E9-8B8F-4CED-B446-3DAD9D59CC88}" destId="{CC7782B8-34D9-4DF6-B30C-E6CB50194C04}" srcOrd="1" destOrd="0" presId="urn:microsoft.com/office/officeart/2005/8/layout/vList6"/>
    <dgm:cxn modelId="{A2DAC9AD-C480-4F21-A978-EC4BFD63E347}" type="presParOf" srcId="{327F21E9-8B8F-4CED-B446-3DAD9D59CC88}" destId="{05638522-5EC0-413C-A864-44ABFA67642A}" srcOrd="2" destOrd="0" presId="urn:microsoft.com/office/officeart/2005/8/layout/vList6"/>
    <dgm:cxn modelId="{22B70039-35D9-4391-B16B-B216472A400B}" type="presParOf" srcId="{05638522-5EC0-413C-A864-44ABFA67642A}" destId="{D9E97BF0-179A-462D-B624-70A54040B7DC}" srcOrd="0" destOrd="0" presId="urn:microsoft.com/office/officeart/2005/8/layout/vList6"/>
    <dgm:cxn modelId="{67382915-0DE4-44A3-82F1-0C124D14F2DE}" type="presParOf" srcId="{05638522-5EC0-413C-A864-44ABFA67642A}" destId="{95AAB0D4-E8B3-4FC6-A91C-C5A8D8332720}" srcOrd="1" destOrd="0" presId="urn:microsoft.com/office/officeart/2005/8/layout/vList6"/>
    <dgm:cxn modelId="{3950AA3C-C338-469D-9F68-E947EADCB712}" type="presParOf" srcId="{327F21E9-8B8F-4CED-B446-3DAD9D59CC88}" destId="{76B4C21E-C1C6-44B4-9139-98C8DAA9CD71}" srcOrd="3" destOrd="0" presId="urn:microsoft.com/office/officeart/2005/8/layout/vList6"/>
    <dgm:cxn modelId="{D4C60621-837F-4A31-BC01-5DF3097AF6EE}" type="presParOf" srcId="{327F21E9-8B8F-4CED-B446-3DAD9D59CC88}" destId="{9EBFFC2A-E94E-4FEC-8F8A-1A0E6D087179}" srcOrd="4" destOrd="0" presId="urn:microsoft.com/office/officeart/2005/8/layout/vList6"/>
    <dgm:cxn modelId="{12D60BD7-8678-4431-AB85-3045179DB391}" type="presParOf" srcId="{9EBFFC2A-E94E-4FEC-8F8A-1A0E6D087179}" destId="{582BF170-254D-4552-A855-77EF263D2EE1}" srcOrd="0" destOrd="0" presId="urn:microsoft.com/office/officeart/2005/8/layout/vList6"/>
    <dgm:cxn modelId="{FE53384F-9762-4EF4-9088-3E75C7D98BA7}" type="presParOf" srcId="{9EBFFC2A-E94E-4FEC-8F8A-1A0E6D087179}" destId="{F51A38A6-80BC-4F9D-9288-0EFB35771D5B}" srcOrd="1" destOrd="0" presId="urn:microsoft.com/office/officeart/2005/8/layout/vList6"/>
    <dgm:cxn modelId="{790E3299-86E9-46FF-BC6E-074FFA579ED5}" type="presParOf" srcId="{327F21E9-8B8F-4CED-B446-3DAD9D59CC88}" destId="{1FA8CCE4-0BD9-457C-A2FA-8CEFD2DFCE94}" srcOrd="5" destOrd="0" presId="urn:microsoft.com/office/officeart/2005/8/layout/vList6"/>
    <dgm:cxn modelId="{D03B7B26-67A4-43B7-B6F1-BF1AA363C8BA}" type="presParOf" srcId="{327F21E9-8B8F-4CED-B446-3DAD9D59CC88}" destId="{A106D9E7-3829-4249-956D-F78BD369935B}" srcOrd="6" destOrd="0" presId="urn:microsoft.com/office/officeart/2005/8/layout/vList6"/>
    <dgm:cxn modelId="{F0CB1B80-6CE8-4D90-9553-8CBDAD38CF4E}" type="presParOf" srcId="{A106D9E7-3829-4249-956D-F78BD369935B}" destId="{DA40277F-C58F-485D-BA67-3273F014EA3E}" srcOrd="0" destOrd="0" presId="urn:microsoft.com/office/officeart/2005/8/layout/vList6"/>
    <dgm:cxn modelId="{0B563AB9-60ED-4990-9C94-F4243EFB9D8F}" type="presParOf" srcId="{A106D9E7-3829-4249-956D-F78BD369935B}" destId="{24477DE6-353A-439D-8BC3-B9DCEE4CEAC2}" srcOrd="1" destOrd="0" presId="urn:microsoft.com/office/officeart/2005/8/layout/vList6"/>
    <dgm:cxn modelId="{D93DC6ED-15DF-4111-B6A6-62689C4AFD5E}" type="presParOf" srcId="{327F21E9-8B8F-4CED-B446-3DAD9D59CC88}" destId="{219FE558-6EEA-4596-BC98-9256E05BC886}" srcOrd="7" destOrd="0" presId="urn:microsoft.com/office/officeart/2005/8/layout/vList6"/>
    <dgm:cxn modelId="{800A092C-9D10-41C8-BAFB-789327976CFC}" type="presParOf" srcId="{327F21E9-8B8F-4CED-B446-3DAD9D59CC88}" destId="{97F6881D-CF66-4877-8A21-621158D532DD}" srcOrd="8" destOrd="0" presId="urn:microsoft.com/office/officeart/2005/8/layout/vList6"/>
    <dgm:cxn modelId="{C363D9D3-1A2C-4DC3-926A-63D8E4D32FFF}" type="presParOf" srcId="{97F6881D-CF66-4877-8A21-621158D532DD}" destId="{B6734BF0-CAC2-4A81-AC5D-A5C024712844}" srcOrd="0" destOrd="0" presId="urn:microsoft.com/office/officeart/2005/8/layout/vList6"/>
    <dgm:cxn modelId="{99B5F8A2-2A43-4140-9032-B0F7BB864FE7}" type="presParOf" srcId="{97F6881D-CF66-4877-8A21-621158D532DD}" destId="{B4F7BCD7-1FC3-4BDC-A29A-3DB7F749C1B0}" srcOrd="1" destOrd="0" presId="urn:microsoft.com/office/officeart/2005/8/layout/vList6"/>
    <dgm:cxn modelId="{CBDFB807-7CE0-4C77-9D42-CAE82990EC74}" type="presParOf" srcId="{327F21E9-8B8F-4CED-B446-3DAD9D59CC88}" destId="{BCE2CDA3-19C9-4BED-B097-A990027F8173}" srcOrd="9" destOrd="0" presId="urn:microsoft.com/office/officeart/2005/8/layout/vList6"/>
    <dgm:cxn modelId="{08044803-48D8-4DA4-81B1-1FD12CB4A4D3}" type="presParOf" srcId="{327F21E9-8B8F-4CED-B446-3DAD9D59CC88}" destId="{1C7D43C8-466F-4400-9AA1-569A0CA5B26E}" srcOrd="10" destOrd="0" presId="urn:microsoft.com/office/officeart/2005/8/layout/vList6"/>
    <dgm:cxn modelId="{57B4F7A3-2385-4090-B623-5AC9CFFB5B4D}" type="presParOf" srcId="{1C7D43C8-466F-4400-9AA1-569A0CA5B26E}" destId="{FC97210D-5AA9-4E92-BD6F-2EAD53FEE92A}" srcOrd="0" destOrd="0" presId="urn:microsoft.com/office/officeart/2005/8/layout/vList6"/>
    <dgm:cxn modelId="{AE7CD4D2-42D2-4A5B-981E-36746524C583}" type="presParOf" srcId="{1C7D43C8-466F-4400-9AA1-569A0CA5B26E}" destId="{EDBA1D7E-2D5E-4EF4-895B-E477274E958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323A0-C176-4173-860D-7ADB5E6AC667}">
      <dsp:nvSpPr>
        <dsp:cNvPr id="0" name=""/>
        <dsp:cNvSpPr/>
      </dsp:nvSpPr>
      <dsp:spPr>
        <a:xfrm rot="5400000">
          <a:off x="6454248" y="-2670872"/>
          <a:ext cx="934021" cy="6514126"/>
        </a:xfrm>
        <a:prstGeom prst="round2Same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latin typeface="+mn-lt"/>
            </a:rPr>
            <a:t>Рішення часто є складними, а приймати їх потрібно швидко. У бізнесі завжди є значний тиск, щоб досягти максимальної прибутковості в найкоротші терміни</a:t>
          </a:r>
        </a:p>
      </dsp:txBody>
      <dsp:txXfrm rot="-5400000">
        <a:off x="3664196" y="164775"/>
        <a:ext cx="6468531" cy="842831"/>
      </dsp:txXfrm>
    </dsp:sp>
    <dsp:sp modelId="{A04510FC-9457-4B70-ACF3-B754E1D3E46B}">
      <dsp:nvSpPr>
        <dsp:cNvPr id="0" name=""/>
        <dsp:cNvSpPr/>
      </dsp:nvSpPr>
      <dsp:spPr>
        <a:xfrm>
          <a:off x="0" y="2427"/>
          <a:ext cx="3664195" cy="1167526"/>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mn-lt"/>
            </a:rPr>
            <a:t>Специфіка бізнес-управління</a:t>
          </a:r>
        </a:p>
      </dsp:txBody>
      <dsp:txXfrm>
        <a:off x="56994" y="59421"/>
        <a:ext cx="3550207" cy="1053538"/>
      </dsp:txXfrm>
    </dsp:sp>
    <dsp:sp modelId="{9FA7FBB5-2F28-4365-A728-A3F6F709E696}">
      <dsp:nvSpPr>
        <dsp:cNvPr id="0" name=""/>
        <dsp:cNvSpPr/>
      </dsp:nvSpPr>
      <dsp:spPr>
        <a:xfrm rot="5400000">
          <a:off x="6454248" y="-1444969"/>
          <a:ext cx="934021" cy="6514126"/>
        </a:xfrm>
        <a:prstGeom prst="round2SameRect">
          <a:avLst/>
        </a:prstGeom>
        <a:solidFill>
          <a:schemeClr val="accent4">
            <a:tint val="40000"/>
            <a:alpha val="90000"/>
            <a:hueOff val="-2007756"/>
            <a:satOff val="10018"/>
            <a:lumOff val="567"/>
            <a:alphaOff val="0"/>
          </a:schemeClr>
        </a:solidFill>
        <a:ln w="12700" cap="flat" cmpd="sng" algn="in">
          <a:solidFill>
            <a:schemeClr val="accent4">
              <a:tint val="40000"/>
              <a:alpha val="90000"/>
              <a:hueOff val="-2007756"/>
              <a:satOff val="10018"/>
              <a:lumOff val="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latin typeface="+mn-lt"/>
            </a:rPr>
            <a:t>Часто в бізнесі в центрі уваги перебувають результати, а все інше вважається другорядним з економічних міркувань</a:t>
          </a:r>
        </a:p>
      </dsp:txBody>
      <dsp:txXfrm rot="-5400000">
        <a:off x="3664196" y="1390678"/>
        <a:ext cx="6468531" cy="842831"/>
      </dsp:txXfrm>
    </dsp:sp>
    <dsp:sp modelId="{E4FB8586-5A4A-4FFE-8858-938CACF780E3}">
      <dsp:nvSpPr>
        <dsp:cNvPr id="0" name=""/>
        <dsp:cNvSpPr/>
      </dsp:nvSpPr>
      <dsp:spPr>
        <a:xfrm>
          <a:off x="0" y="1228330"/>
          <a:ext cx="3664195" cy="1167526"/>
        </a:xfrm>
        <a:prstGeom prst="roundRect">
          <a:avLst/>
        </a:prstGeom>
        <a:solidFill>
          <a:schemeClr val="accent4">
            <a:hueOff val="-1939699"/>
            <a:satOff val="11437"/>
            <a:lumOff val="124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mn-lt"/>
            </a:rPr>
            <a:t>Корпоративна культура</a:t>
          </a:r>
        </a:p>
      </dsp:txBody>
      <dsp:txXfrm>
        <a:off x="56994" y="1285324"/>
        <a:ext cx="3550207" cy="1053538"/>
      </dsp:txXfrm>
    </dsp:sp>
    <dsp:sp modelId="{F7321DA6-F362-4E81-AB29-730E271203DE}">
      <dsp:nvSpPr>
        <dsp:cNvPr id="0" name=""/>
        <dsp:cNvSpPr/>
      </dsp:nvSpPr>
      <dsp:spPr>
        <a:xfrm rot="5400000">
          <a:off x="6454248" y="-219065"/>
          <a:ext cx="934021" cy="6514126"/>
        </a:xfrm>
        <a:prstGeom prst="round2SameRect">
          <a:avLst/>
        </a:prstGeom>
        <a:solidFill>
          <a:schemeClr val="accent4">
            <a:tint val="40000"/>
            <a:alpha val="90000"/>
            <a:hueOff val="-4015513"/>
            <a:satOff val="20035"/>
            <a:lumOff val="1133"/>
            <a:alphaOff val="0"/>
          </a:schemeClr>
        </a:solidFill>
        <a:ln w="12700" cap="flat" cmpd="sng" algn="in">
          <a:solidFill>
            <a:schemeClr val="accent4">
              <a:tint val="40000"/>
              <a:alpha val="90000"/>
              <a:hueOff val="-4015513"/>
              <a:satOff val="20035"/>
              <a:lumOff val="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latin typeface="+mn-lt"/>
            </a:rPr>
            <a:t>Міркування на кшталт «так завжди робилося» або «так чинять наші конкуренти» виправдовують будь-яку поведінку</a:t>
          </a:r>
        </a:p>
      </dsp:txBody>
      <dsp:txXfrm rot="-5400000">
        <a:off x="3664196" y="2616582"/>
        <a:ext cx="6468531" cy="842831"/>
      </dsp:txXfrm>
    </dsp:sp>
    <dsp:sp modelId="{55B4E93B-47A2-4E66-9844-BAC3BB575BA1}">
      <dsp:nvSpPr>
        <dsp:cNvPr id="0" name=""/>
        <dsp:cNvSpPr/>
      </dsp:nvSpPr>
      <dsp:spPr>
        <a:xfrm>
          <a:off x="0" y="2454233"/>
          <a:ext cx="3664195" cy="1167526"/>
        </a:xfrm>
        <a:prstGeom prst="roundRect">
          <a:avLst/>
        </a:prstGeom>
        <a:solidFill>
          <a:schemeClr val="accent4">
            <a:hueOff val="-3879397"/>
            <a:satOff val="22874"/>
            <a:lumOff val="24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mn-lt"/>
            </a:rPr>
            <a:t>Раціоналізація недоброчесної поведінки</a:t>
          </a:r>
        </a:p>
      </dsp:txBody>
      <dsp:txXfrm>
        <a:off x="56994" y="2511227"/>
        <a:ext cx="3550207" cy="1053538"/>
      </dsp:txXfrm>
    </dsp:sp>
    <dsp:sp modelId="{45C77891-A345-455A-983A-4681D1413392}">
      <dsp:nvSpPr>
        <dsp:cNvPr id="0" name=""/>
        <dsp:cNvSpPr/>
      </dsp:nvSpPr>
      <dsp:spPr>
        <a:xfrm rot="5400000">
          <a:off x="6454248" y="1006837"/>
          <a:ext cx="934021" cy="6514126"/>
        </a:xfrm>
        <a:prstGeom prst="round2SameRect">
          <a:avLst/>
        </a:prstGeom>
        <a:solidFill>
          <a:schemeClr val="accent4">
            <a:tint val="40000"/>
            <a:alpha val="90000"/>
            <a:hueOff val="-6023269"/>
            <a:satOff val="30053"/>
            <a:lumOff val="1700"/>
            <a:alphaOff val="0"/>
          </a:schemeClr>
        </a:solidFill>
        <a:ln w="12700" cap="flat" cmpd="sng" algn="in">
          <a:solidFill>
            <a:schemeClr val="accent4">
              <a:tint val="40000"/>
              <a:alpha val="90000"/>
              <a:hueOff val="-6023269"/>
              <a:satOff val="30053"/>
              <a:lumOff val="1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err="1">
              <a:latin typeface="+mn-lt"/>
            </a:rPr>
            <a:t>Бізнес-середовище</a:t>
          </a:r>
          <a:r>
            <a:rPr lang="ru-RU" sz="2000" kern="1200" dirty="0">
              <a:latin typeface="+mn-lt"/>
            </a:rPr>
            <a:t> </a:t>
          </a:r>
          <a:r>
            <a:rPr lang="ru-RU" sz="2000" kern="1200" dirty="0" err="1">
              <a:latin typeface="+mn-lt"/>
            </a:rPr>
            <a:t>може</a:t>
          </a:r>
          <a:r>
            <a:rPr lang="ru-RU" sz="2000" kern="1200" dirty="0">
              <a:latin typeface="+mn-lt"/>
            </a:rPr>
            <a:t> </a:t>
          </a:r>
          <a:r>
            <a:rPr lang="ru-RU" sz="2000" kern="1200" dirty="0" err="1">
              <a:latin typeface="+mn-lt"/>
            </a:rPr>
            <a:t>керуватися</a:t>
          </a:r>
          <a:r>
            <a:rPr lang="ru-RU" sz="2000" kern="1200" dirty="0">
              <a:latin typeface="+mn-lt"/>
            </a:rPr>
            <a:t> принципами </a:t>
          </a:r>
          <a:r>
            <a:rPr lang="ru-RU" sz="2000" kern="1200" dirty="0" err="1">
              <a:latin typeface="+mn-lt"/>
            </a:rPr>
            <a:t>індивідуалізму</a:t>
          </a:r>
          <a:r>
            <a:rPr lang="ru-RU" sz="2000" kern="1200" dirty="0">
              <a:latin typeface="+mn-lt"/>
            </a:rPr>
            <a:t>, </a:t>
          </a:r>
          <a:r>
            <a:rPr lang="ru-RU" sz="2000" kern="1200" dirty="0" err="1">
              <a:latin typeface="+mn-lt"/>
            </a:rPr>
            <a:t>утилітаризму</a:t>
          </a:r>
          <a:r>
            <a:rPr lang="ru-RU" sz="2000" kern="1200" dirty="0">
              <a:latin typeface="+mn-lt"/>
            </a:rPr>
            <a:t>, </a:t>
          </a:r>
          <a:r>
            <a:rPr lang="ru-RU" sz="2000" kern="1200" dirty="0" err="1">
              <a:latin typeface="+mn-lt"/>
            </a:rPr>
            <a:t>релятивізму</a:t>
          </a:r>
          <a:endParaRPr lang="uk-UA" sz="2000" kern="1200" dirty="0">
            <a:latin typeface="+mn-lt"/>
          </a:endParaRPr>
        </a:p>
      </dsp:txBody>
      <dsp:txXfrm rot="-5400000">
        <a:off x="3664196" y="3842485"/>
        <a:ext cx="6468531" cy="842831"/>
      </dsp:txXfrm>
    </dsp:sp>
    <dsp:sp modelId="{D27D48BA-7032-4FB7-BB61-267DEA73532F}">
      <dsp:nvSpPr>
        <dsp:cNvPr id="0" name=""/>
        <dsp:cNvSpPr/>
      </dsp:nvSpPr>
      <dsp:spPr>
        <a:xfrm>
          <a:off x="0" y="3680136"/>
          <a:ext cx="3664195" cy="1167526"/>
        </a:xfrm>
        <a:prstGeom prst="roundRect">
          <a:avLst/>
        </a:prstGeom>
        <a:solidFill>
          <a:schemeClr val="accent4">
            <a:hueOff val="-5819096"/>
            <a:satOff val="34311"/>
            <a:lumOff val="372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mn-lt"/>
            </a:rPr>
            <a:t>Цінності </a:t>
          </a:r>
        </a:p>
      </dsp:txBody>
      <dsp:txXfrm>
        <a:off x="56994" y="3737130"/>
        <a:ext cx="3550207" cy="1053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A88E-C114-4F31-902A-8BB1773F0E9B}">
      <dsp:nvSpPr>
        <dsp:cNvPr id="0" name=""/>
        <dsp:cNvSpPr/>
      </dsp:nvSpPr>
      <dsp:spPr>
        <a:xfrm>
          <a:off x="15567" y="765265"/>
          <a:ext cx="1425416" cy="2146947"/>
        </a:xfrm>
        <a:prstGeom prst="roundRect">
          <a:avLst>
            <a:gd name="adj" fmla="val 1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антикорупційна програма компанії та особа, відповідальна за її реалізацію, </a:t>
          </a:r>
          <a:r>
            <a:rPr lang="uk-UA" sz="1600" kern="1200" dirty="0" err="1">
              <a:latin typeface="+mn-lt"/>
            </a:rPr>
            <a:t>комплаєнс</a:t>
          </a:r>
          <a:r>
            <a:rPr lang="uk-UA" sz="1600" kern="1200" dirty="0">
              <a:latin typeface="+mn-lt"/>
            </a:rPr>
            <a:t>-спеціаліст; </a:t>
          </a:r>
        </a:p>
      </dsp:txBody>
      <dsp:txXfrm>
        <a:off x="57316" y="807014"/>
        <a:ext cx="1341918" cy="2063449"/>
      </dsp:txXfrm>
    </dsp:sp>
    <dsp:sp modelId="{C487D075-E62E-4625-B91E-2A3BF2A919A4}">
      <dsp:nvSpPr>
        <dsp:cNvPr id="0" name=""/>
        <dsp:cNvSpPr/>
      </dsp:nvSpPr>
      <dsp:spPr>
        <a:xfrm>
          <a:off x="1477364" y="1791996"/>
          <a:ext cx="77125" cy="934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1477364" y="1810693"/>
        <a:ext cx="53988" cy="56091"/>
      </dsp:txXfrm>
    </dsp:sp>
    <dsp:sp modelId="{66F4213B-12A4-4C9F-9A45-F8B28E60AA23}">
      <dsp:nvSpPr>
        <dsp:cNvPr id="0" name=""/>
        <dsp:cNvSpPr/>
      </dsp:nvSpPr>
      <dsp:spPr>
        <a:xfrm>
          <a:off x="1586504" y="765265"/>
          <a:ext cx="1425416" cy="2146947"/>
        </a:xfrm>
        <a:prstGeom prst="roundRect">
          <a:avLst>
            <a:gd name="adj" fmla="val 10000"/>
          </a:avLst>
        </a:prstGeom>
        <a:solidFill>
          <a:schemeClr val="accent5">
            <a:hueOff val="3185780"/>
            <a:satOff val="-6806"/>
            <a:lumOff val="-2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 </a:t>
          </a:r>
          <a:r>
            <a:rPr lang="uk-UA" sz="1600" kern="1200" dirty="0">
              <a:latin typeface="+mn-lt"/>
            </a:rPr>
            <a:t>система внутрішнього аудиту; </a:t>
          </a:r>
        </a:p>
      </dsp:txBody>
      <dsp:txXfrm>
        <a:off x="1628253" y="807014"/>
        <a:ext cx="1341918" cy="2063449"/>
      </dsp:txXfrm>
    </dsp:sp>
    <dsp:sp modelId="{9F9A38D5-E7A7-4415-ADDF-7761BAD4507F}">
      <dsp:nvSpPr>
        <dsp:cNvPr id="0" name=""/>
        <dsp:cNvSpPr/>
      </dsp:nvSpPr>
      <dsp:spPr>
        <a:xfrm>
          <a:off x="3049616" y="1791996"/>
          <a:ext cx="79915" cy="93485"/>
        </a:xfrm>
        <a:prstGeom prst="rightArrow">
          <a:avLst>
            <a:gd name="adj1" fmla="val 60000"/>
            <a:gd name="adj2" fmla="val 50000"/>
          </a:avLst>
        </a:prstGeom>
        <a:solidFill>
          <a:schemeClr val="accent5">
            <a:hueOff val="3822936"/>
            <a:satOff val="-8167"/>
            <a:lumOff val="-3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3049616" y="1810693"/>
        <a:ext cx="55941" cy="56091"/>
      </dsp:txXfrm>
    </dsp:sp>
    <dsp:sp modelId="{B30B59F2-E4D5-4A5E-A168-83B7DA7B9BF2}">
      <dsp:nvSpPr>
        <dsp:cNvPr id="0" name=""/>
        <dsp:cNvSpPr/>
      </dsp:nvSpPr>
      <dsp:spPr>
        <a:xfrm>
          <a:off x="3162704" y="765265"/>
          <a:ext cx="1425416" cy="2146947"/>
        </a:xfrm>
        <a:prstGeom prst="roundRect">
          <a:avLst>
            <a:gd name="adj" fmla="val 10000"/>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оцінка корупційних ризиків; </a:t>
          </a:r>
        </a:p>
      </dsp:txBody>
      <dsp:txXfrm>
        <a:off x="3204453" y="807014"/>
        <a:ext cx="1341918" cy="2063449"/>
      </dsp:txXfrm>
    </dsp:sp>
    <dsp:sp modelId="{FC347DF1-3F80-4C53-909D-2B25FDBE80CA}">
      <dsp:nvSpPr>
        <dsp:cNvPr id="0" name=""/>
        <dsp:cNvSpPr/>
      </dsp:nvSpPr>
      <dsp:spPr>
        <a:xfrm>
          <a:off x="4625817" y="1791996"/>
          <a:ext cx="79915" cy="93485"/>
        </a:xfrm>
        <a:prstGeom prst="rightArrow">
          <a:avLst>
            <a:gd name="adj1" fmla="val 60000"/>
            <a:gd name="adj2" fmla="val 50000"/>
          </a:avLst>
        </a:prstGeom>
        <a:solidFill>
          <a:schemeClr val="accent5">
            <a:hueOff val="7645872"/>
            <a:satOff val="-16335"/>
            <a:lumOff val="-6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4625817" y="1810693"/>
        <a:ext cx="55941" cy="56091"/>
      </dsp:txXfrm>
    </dsp:sp>
    <dsp:sp modelId="{6EA88AE6-F21D-43B4-87A4-ED35260B8440}">
      <dsp:nvSpPr>
        <dsp:cNvPr id="0" name=""/>
        <dsp:cNvSpPr/>
      </dsp:nvSpPr>
      <dsp:spPr>
        <a:xfrm>
          <a:off x="4738904" y="765265"/>
          <a:ext cx="1425416" cy="2146947"/>
        </a:xfrm>
        <a:prstGeom prst="roundRect">
          <a:avLst>
            <a:gd name="adj" fmla="val 10000"/>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 </a:t>
          </a:r>
          <a:r>
            <a:rPr lang="uk-UA" sz="1600" kern="1200" dirty="0">
              <a:latin typeface="+mn-lt"/>
            </a:rPr>
            <a:t>заходи запобігання порушенням третіх осіб, які діють в інтересах чи від імені підприємства; </a:t>
          </a:r>
        </a:p>
      </dsp:txBody>
      <dsp:txXfrm>
        <a:off x="4780653" y="807014"/>
        <a:ext cx="1341918" cy="2063449"/>
      </dsp:txXfrm>
    </dsp:sp>
    <dsp:sp modelId="{9966230A-13B7-495A-9B03-81B6B85996CD}">
      <dsp:nvSpPr>
        <dsp:cNvPr id="0" name=""/>
        <dsp:cNvSpPr/>
      </dsp:nvSpPr>
      <dsp:spPr>
        <a:xfrm>
          <a:off x="6202017" y="1791996"/>
          <a:ext cx="79915" cy="93485"/>
        </a:xfrm>
        <a:prstGeom prst="rightArrow">
          <a:avLst>
            <a:gd name="adj1" fmla="val 60000"/>
            <a:gd name="adj2" fmla="val 50000"/>
          </a:avLst>
        </a:prstGeom>
        <a:solidFill>
          <a:schemeClr val="accent5">
            <a:hueOff val="11468808"/>
            <a:satOff val="-24502"/>
            <a:lumOff val="-10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6202017" y="1810693"/>
        <a:ext cx="55941" cy="56091"/>
      </dsp:txXfrm>
    </dsp:sp>
    <dsp:sp modelId="{22121C03-9D1D-4059-B360-C61ECE775D09}">
      <dsp:nvSpPr>
        <dsp:cNvPr id="0" name=""/>
        <dsp:cNvSpPr/>
      </dsp:nvSpPr>
      <dsp:spPr>
        <a:xfrm>
          <a:off x="6315104" y="765265"/>
          <a:ext cx="1425416" cy="2146947"/>
        </a:xfrm>
        <a:prstGeom prst="roundRect">
          <a:avLst>
            <a:gd name="adj" fmla="val 10000"/>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 </a:t>
          </a:r>
          <a:r>
            <a:rPr lang="uk-UA" sz="1600" kern="1200" dirty="0">
              <a:latin typeface="+mn-lt"/>
            </a:rPr>
            <a:t>засоби інформування про готування чи вчинення корупційних і пов’язаних з ними порушень; </a:t>
          </a:r>
        </a:p>
      </dsp:txBody>
      <dsp:txXfrm>
        <a:off x="6356853" y="807014"/>
        <a:ext cx="1341918" cy="2063449"/>
      </dsp:txXfrm>
    </dsp:sp>
    <dsp:sp modelId="{B9252F29-3F40-46B0-9F83-F052CD09FA47}">
      <dsp:nvSpPr>
        <dsp:cNvPr id="0" name=""/>
        <dsp:cNvSpPr/>
      </dsp:nvSpPr>
      <dsp:spPr>
        <a:xfrm>
          <a:off x="7778217" y="1791996"/>
          <a:ext cx="79915" cy="93485"/>
        </a:xfrm>
        <a:prstGeom prst="rightArrow">
          <a:avLst>
            <a:gd name="adj1" fmla="val 60000"/>
            <a:gd name="adj2" fmla="val 50000"/>
          </a:avLst>
        </a:prstGeom>
        <a:solidFill>
          <a:schemeClr val="accent5">
            <a:hueOff val="15291745"/>
            <a:satOff val="-32670"/>
            <a:lumOff val="-13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7778217" y="1810693"/>
        <a:ext cx="55941" cy="56091"/>
      </dsp:txXfrm>
    </dsp:sp>
    <dsp:sp modelId="{C5AB0A02-318B-4559-BA5E-167DF4F85CE1}">
      <dsp:nvSpPr>
        <dsp:cNvPr id="0" name=""/>
        <dsp:cNvSpPr/>
      </dsp:nvSpPr>
      <dsp:spPr>
        <a:xfrm>
          <a:off x="7891305" y="765265"/>
          <a:ext cx="1425416" cy="2146947"/>
        </a:xfrm>
        <a:prstGeom prst="roundRect">
          <a:avLst>
            <a:gd name="adj" fmla="val 10000"/>
          </a:avLst>
        </a:prstGeom>
        <a:solidFill>
          <a:schemeClr val="accent5">
            <a:hueOff val="15928900"/>
            <a:satOff val="-34031"/>
            <a:lumOff val="-1421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захист осіб, які повідомляють про вчинення корупційних та пов’язаних з ними порушень (викривачів);</a:t>
          </a:r>
        </a:p>
      </dsp:txBody>
      <dsp:txXfrm>
        <a:off x="7933054" y="807014"/>
        <a:ext cx="1341918" cy="2063449"/>
      </dsp:txXfrm>
    </dsp:sp>
    <dsp:sp modelId="{A7E04D1B-AF85-44D2-892C-4D1DED2183DB}">
      <dsp:nvSpPr>
        <dsp:cNvPr id="0" name=""/>
        <dsp:cNvSpPr/>
      </dsp:nvSpPr>
      <dsp:spPr>
        <a:xfrm>
          <a:off x="9354417" y="1791996"/>
          <a:ext cx="79915" cy="93485"/>
        </a:xfrm>
        <a:prstGeom prst="rightArrow">
          <a:avLst>
            <a:gd name="adj1" fmla="val 60000"/>
            <a:gd name="adj2" fmla="val 50000"/>
          </a:avLst>
        </a:prstGeom>
        <a:solidFill>
          <a:schemeClr val="accent5">
            <a:hueOff val="19114680"/>
            <a:satOff val="-40837"/>
            <a:lumOff val="-1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uk-UA" sz="500" kern="1200"/>
        </a:p>
      </dsp:txBody>
      <dsp:txXfrm>
        <a:off x="9354417" y="1810693"/>
        <a:ext cx="55941" cy="56091"/>
      </dsp:txXfrm>
    </dsp:sp>
    <dsp:sp modelId="{9CB0F4C9-4DBF-4956-AE5B-0F83B463CD19}">
      <dsp:nvSpPr>
        <dsp:cNvPr id="0" name=""/>
        <dsp:cNvSpPr/>
      </dsp:nvSpPr>
      <dsp:spPr>
        <a:xfrm>
          <a:off x="9467505" y="765265"/>
          <a:ext cx="1425416" cy="2146947"/>
        </a:xfrm>
        <a:prstGeom prst="roundRect">
          <a:avLst>
            <a:gd name="adj" fmla="val 10000"/>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правила врегулювання конфлікту інтересів;</a:t>
          </a:r>
        </a:p>
      </dsp:txBody>
      <dsp:txXfrm>
        <a:off x="9509254" y="807014"/>
        <a:ext cx="1341918" cy="2063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F1D32-B0C7-472A-BD5B-51D85C596073}">
      <dsp:nvSpPr>
        <dsp:cNvPr id="0" name=""/>
        <dsp:cNvSpPr/>
      </dsp:nvSpPr>
      <dsp:spPr>
        <a:xfrm>
          <a:off x="4157591" y="0"/>
          <a:ext cx="6235591" cy="807676"/>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a:latin typeface="+mn-lt"/>
            </a:rPr>
            <a:t>Через корупційні практики втрачаються навички конкурентної боротьби на прозорих засадах. Зниження конкуренції заважає розвиватися бізнесу загалом. </a:t>
          </a:r>
        </a:p>
      </dsp:txBody>
      <dsp:txXfrm>
        <a:off x="4157591" y="100960"/>
        <a:ext cx="5932713" cy="605757"/>
      </dsp:txXfrm>
    </dsp:sp>
    <dsp:sp modelId="{7BDE564A-9999-48B8-9680-FA1F5C84B673}">
      <dsp:nvSpPr>
        <dsp:cNvPr id="0" name=""/>
        <dsp:cNvSpPr/>
      </dsp:nvSpPr>
      <dsp:spPr>
        <a:xfrm>
          <a:off x="265" y="1268"/>
          <a:ext cx="4157061" cy="807676"/>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1" kern="1200">
              <a:latin typeface="+mn-lt"/>
            </a:rPr>
            <a:t>Зниження конкурентоздатності </a:t>
          </a:r>
          <a:endParaRPr lang="uk-UA" sz="2000" b="1" kern="1200" dirty="0">
            <a:latin typeface="+mn-lt"/>
          </a:endParaRPr>
        </a:p>
      </dsp:txBody>
      <dsp:txXfrm>
        <a:off x="39692" y="40695"/>
        <a:ext cx="4078207" cy="728822"/>
      </dsp:txXfrm>
    </dsp:sp>
    <dsp:sp modelId="{95AAB0D4-E8B3-4FC6-A91C-C5A8D8332720}">
      <dsp:nvSpPr>
        <dsp:cNvPr id="0" name=""/>
        <dsp:cNvSpPr/>
      </dsp:nvSpPr>
      <dsp:spPr>
        <a:xfrm>
          <a:off x="4157326" y="816129"/>
          <a:ext cx="6235591" cy="807676"/>
        </a:xfrm>
        <a:prstGeom prst="rightArrow">
          <a:avLst>
            <a:gd name="adj1" fmla="val 75000"/>
            <a:gd name="adj2" fmla="val 50000"/>
          </a:avLst>
        </a:prstGeom>
        <a:solidFill>
          <a:schemeClr val="accent5">
            <a:tint val="40000"/>
            <a:alpha val="90000"/>
            <a:hueOff val="3865484"/>
            <a:satOff val="-7695"/>
            <a:lumOff val="-912"/>
            <a:alphaOff val="0"/>
          </a:schemeClr>
        </a:solidFill>
        <a:ln w="12700" cap="flat" cmpd="sng" algn="in">
          <a:solidFill>
            <a:schemeClr val="accent5">
              <a:tint val="40000"/>
              <a:alpha val="90000"/>
              <a:hueOff val="3865484"/>
              <a:satOff val="-7695"/>
              <a:lumOff val="-9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a:latin typeface="+mn-lt"/>
            </a:rPr>
            <a:t>Звичка вирішувати питання за допомогою корупції декваліфікує, нівелює важливість професійних знань, навичок та досвіду, вирощуючи фактично професійних «</a:t>
          </a:r>
          <a:r>
            <a:rPr lang="uk-UA" sz="1600" kern="1200" dirty="0" err="1">
              <a:latin typeface="+mn-lt"/>
            </a:rPr>
            <a:t>відкатодавців</a:t>
          </a:r>
          <a:r>
            <a:rPr lang="uk-UA" sz="1600" kern="1200" dirty="0">
              <a:latin typeface="+mn-lt"/>
            </a:rPr>
            <a:t>». </a:t>
          </a:r>
        </a:p>
      </dsp:txBody>
      <dsp:txXfrm>
        <a:off x="4157326" y="917089"/>
        <a:ext cx="5932713" cy="605757"/>
      </dsp:txXfrm>
    </dsp:sp>
    <dsp:sp modelId="{D9E97BF0-179A-462D-B624-70A54040B7DC}">
      <dsp:nvSpPr>
        <dsp:cNvPr id="0" name=""/>
        <dsp:cNvSpPr/>
      </dsp:nvSpPr>
      <dsp:spPr>
        <a:xfrm>
          <a:off x="265" y="816129"/>
          <a:ext cx="4157061" cy="807676"/>
        </a:xfrm>
        <a:prstGeom prst="roundRect">
          <a:avLst/>
        </a:prstGeom>
        <a:solidFill>
          <a:schemeClr val="accent5">
            <a:hueOff val="3822936"/>
            <a:satOff val="-8167"/>
            <a:lumOff val="-341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1" kern="1200">
              <a:latin typeface="+mn-lt"/>
            </a:rPr>
            <a:t>Деградація персоналу</a:t>
          </a:r>
          <a:endParaRPr lang="uk-UA" sz="2000" b="1" kern="1200" dirty="0">
            <a:latin typeface="+mn-lt"/>
          </a:endParaRPr>
        </a:p>
      </dsp:txBody>
      <dsp:txXfrm>
        <a:off x="39692" y="855556"/>
        <a:ext cx="4078207" cy="728822"/>
      </dsp:txXfrm>
    </dsp:sp>
    <dsp:sp modelId="{F51A38A6-80BC-4F9D-9288-0EFB35771D5B}">
      <dsp:nvSpPr>
        <dsp:cNvPr id="0" name=""/>
        <dsp:cNvSpPr/>
      </dsp:nvSpPr>
      <dsp:spPr>
        <a:xfrm>
          <a:off x="4157326" y="1630990"/>
          <a:ext cx="6235591" cy="807676"/>
        </a:xfrm>
        <a:prstGeom prst="rightArrow">
          <a:avLst>
            <a:gd name="adj1" fmla="val 75000"/>
            <a:gd name="adj2" fmla="val 50000"/>
          </a:avLst>
        </a:prstGeom>
        <a:solidFill>
          <a:schemeClr val="accent5">
            <a:tint val="40000"/>
            <a:alpha val="90000"/>
            <a:hueOff val="7730967"/>
            <a:satOff val="-15390"/>
            <a:lumOff val="-1824"/>
            <a:alphaOff val="0"/>
          </a:schemeClr>
        </a:solidFill>
        <a:ln w="12700" cap="flat" cmpd="sng" algn="in">
          <a:solidFill>
            <a:schemeClr val="accent5">
              <a:tint val="40000"/>
              <a:alpha val="90000"/>
              <a:hueOff val="7730967"/>
              <a:satOff val="-15390"/>
              <a:lumOff val="-1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a:latin typeface="+mn-lt"/>
            </a:rPr>
            <a:t>Якщо компанію (або її співробітника/цю) спіймають на гарячому й інформація стане відомою конкурентам та партнерам, «відбілитися» буде дуже складно. </a:t>
          </a:r>
        </a:p>
      </dsp:txBody>
      <dsp:txXfrm>
        <a:off x="4157326" y="1731950"/>
        <a:ext cx="5932713" cy="605757"/>
      </dsp:txXfrm>
    </dsp:sp>
    <dsp:sp modelId="{582BF170-254D-4552-A855-77EF263D2EE1}">
      <dsp:nvSpPr>
        <dsp:cNvPr id="0" name=""/>
        <dsp:cNvSpPr/>
      </dsp:nvSpPr>
      <dsp:spPr>
        <a:xfrm>
          <a:off x="265" y="1630990"/>
          <a:ext cx="4157061" cy="807676"/>
        </a:xfrm>
        <a:prstGeom prst="roundRect">
          <a:avLst/>
        </a:prstGeom>
        <a:solidFill>
          <a:schemeClr val="accent5">
            <a:hueOff val="7645872"/>
            <a:satOff val="-16335"/>
            <a:lumOff val="-682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1" kern="1200">
              <a:latin typeface="+mn-lt"/>
            </a:rPr>
            <a:t>Шкода для репутації</a:t>
          </a:r>
          <a:endParaRPr lang="uk-UA" sz="2000" b="1" kern="1200" dirty="0">
            <a:latin typeface="+mn-lt"/>
          </a:endParaRPr>
        </a:p>
      </dsp:txBody>
      <dsp:txXfrm>
        <a:off x="39692" y="1670417"/>
        <a:ext cx="4078207" cy="728822"/>
      </dsp:txXfrm>
    </dsp:sp>
    <dsp:sp modelId="{24477DE6-353A-439D-8BC3-B9DCEE4CEAC2}">
      <dsp:nvSpPr>
        <dsp:cNvPr id="0" name=""/>
        <dsp:cNvSpPr/>
      </dsp:nvSpPr>
      <dsp:spPr>
        <a:xfrm>
          <a:off x="4157326" y="2445850"/>
          <a:ext cx="6235591" cy="807676"/>
        </a:xfrm>
        <a:prstGeom prst="rightArrow">
          <a:avLst>
            <a:gd name="adj1" fmla="val 75000"/>
            <a:gd name="adj2" fmla="val 50000"/>
          </a:avLst>
        </a:prstGeom>
        <a:solidFill>
          <a:schemeClr val="accent5">
            <a:tint val="40000"/>
            <a:alpha val="90000"/>
            <a:hueOff val="11596451"/>
            <a:satOff val="-23086"/>
            <a:lumOff val="-2736"/>
            <a:alphaOff val="0"/>
          </a:schemeClr>
        </a:solidFill>
        <a:ln w="12700" cap="flat" cmpd="sng" algn="in">
          <a:solidFill>
            <a:schemeClr val="accent5">
              <a:tint val="40000"/>
              <a:alpha val="90000"/>
              <a:hueOff val="11596451"/>
              <a:satOff val="-23086"/>
              <a:lumOff val="-27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a:latin typeface="+mn-lt"/>
            </a:rPr>
            <a:t>Виплачуючи «відкати», компанія підриває бізнес власних партнерів, збільшуючи собівартість продукції та ставлячи партнера під удар. </a:t>
          </a:r>
        </a:p>
      </dsp:txBody>
      <dsp:txXfrm>
        <a:off x="4157326" y="2546810"/>
        <a:ext cx="5932713" cy="605757"/>
      </dsp:txXfrm>
    </dsp:sp>
    <dsp:sp modelId="{DA40277F-C58F-485D-BA67-3273F014EA3E}">
      <dsp:nvSpPr>
        <dsp:cNvPr id="0" name=""/>
        <dsp:cNvSpPr/>
      </dsp:nvSpPr>
      <dsp:spPr>
        <a:xfrm>
          <a:off x="265" y="2445850"/>
          <a:ext cx="4157061" cy="807676"/>
        </a:xfrm>
        <a:prstGeom prst="roundRect">
          <a:avLst/>
        </a:prstGeom>
        <a:solidFill>
          <a:schemeClr val="accent5">
            <a:hueOff val="11468808"/>
            <a:satOff val="-24502"/>
            <a:lumOff val="-10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1" kern="1200">
              <a:latin typeface="+mn-lt"/>
            </a:rPr>
            <a:t>Ризик для партнерів</a:t>
          </a:r>
        </a:p>
      </dsp:txBody>
      <dsp:txXfrm>
        <a:off x="39692" y="2485277"/>
        <a:ext cx="4078207" cy="728822"/>
      </dsp:txXfrm>
    </dsp:sp>
    <dsp:sp modelId="{B4F7BCD7-1FC3-4BDC-A29A-3DB7F749C1B0}">
      <dsp:nvSpPr>
        <dsp:cNvPr id="0" name=""/>
        <dsp:cNvSpPr/>
      </dsp:nvSpPr>
      <dsp:spPr>
        <a:xfrm>
          <a:off x="4157326" y="3260711"/>
          <a:ext cx="6235591" cy="807676"/>
        </a:xfrm>
        <a:prstGeom prst="rightArrow">
          <a:avLst>
            <a:gd name="adj1" fmla="val 75000"/>
            <a:gd name="adj2" fmla="val 50000"/>
          </a:avLst>
        </a:prstGeom>
        <a:solidFill>
          <a:schemeClr val="accent5">
            <a:tint val="40000"/>
            <a:alpha val="90000"/>
            <a:hueOff val="15461935"/>
            <a:satOff val="-30781"/>
            <a:lumOff val="-3648"/>
            <a:alphaOff val="0"/>
          </a:schemeClr>
        </a:solidFill>
        <a:ln w="12700" cap="flat" cmpd="sng" algn="in">
          <a:solidFill>
            <a:schemeClr val="accent5">
              <a:tint val="40000"/>
              <a:alpha val="90000"/>
              <a:hueOff val="15461935"/>
              <a:satOff val="-30781"/>
              <a:lumOff val="-3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a:latin typeface="+mn-lt"/>
            </a:rPr>
            <a:t>У разі викриття фактів корупції компанія може опинитися під тиском правоохоронних органів, поширення інформації про судове переслідування також призведе до неминучих репутаційних втрат. </a:t>
          </a:r>
        </a:p>
      </dsp:txBody>
      <dsp:txXfrm>
        <a:off x="4157326" y="3361671"/>
        <a:ext cx="5932713" cy="605757"/>
      </dsp:txXfrm>
    </dsp:sp>
    <dsp:sp modelId="{B6734BF0-CAC2-4A81-AC5D-A5C024712844}">
      <dsp:nvSpPr>
        <dsp:cNvPr id="0" name=""/>
        <dsp:cNvSpPr/>
      </dsp:nvSpPr>
      <dsp:spPr>
        <a:xfrm>
          <a:off x="265" y="3260711"/>
          <a:ext cx="4157061" cy="807676"/>
        </a:xfrm>
        <a:prstGeom prst="roundRect">
          <a:avLst/>
        </a:prstGeom>
        <a:solidFill>
          <a:schemeClr val="accent5">
            <a:hueOff val="15291745"/>
            <a:satOff val="-32670"/>
            <a:lumOff val="-13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1" kern="1200">
              <a:latin typeface="+mn-lt"/>
            </a:rPr>
            <a:t>Увага правоохоронних органів</a:t>
          </a:r>
        </a:p>
      </dsp:txBody>
      <dsp:txXfrm>
        <a:off x="39692" y="3300138"/>
        <a:ext cx="4078207" cy="728822"/>
      </dsp:txXfrm>
    </dsp:sp>
    <dsp:sp modelId="{EDBA1D7E-2D5E-4EF4-895B-E477274E9582}">
      <dsp:nvSpPr>
        <dsp:cNvPr id="0" name=""/>
        <dsp:cNvSpPr/>
      </dsp:nvSpPr>
      <dsp:spPr>
        <a:xfrm>
          <a:off x="4157326" y="4075572"/>
          <a:ext cx="6235591" cy="807676"/>
        </a:xfrm>
        <a:prstGeom prst="rightArrow">
          <a:avLst>
            <a:gd name="adj1" fmla="val 75000"/>
            <a:gd name="adj2" fmla="val 50000"/>
          </a:avLst>
        </a:prstGeom>
        <a:solidFill>
          <a:schemeClr val="accent5">
            <a:tint val="40000"/>
            <a:alpha val="90000"/>
            <a:hueOff val="19327418"/>
            <a:satOff val="-38476"/>
            <a:lumOff val="-4560"/>
            <a:alphaOff val="0"/>
          </a:schemeClr>
        </a:solidFill>
        <a:ln w="12700" cap="flat" cmpd="sng" algn="in">
          <a:solidFill>
            <a:schemeClr val="accent5">
              <a:tint val="40000"/>
              <a:alpha val="90000"/>
              <a:hueOff val="19327418"/>
              <a:satOff val="-38476"/>
              <a:lumOff val="-45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uk-UA" sz="1600" kern="1200" dirty="0">
              <a:latin typeface="+mn-lt"/>
            </a:rPr>
            <a:t>Споживачі одержують продукцію за завищеними цінами або невідповідної якості.</a:t>
          </a:r>
        </a:p>
      </dsp:txBody>
      <dsp:txXfrm>
        <a:off x="4157326" y="4176532"/>
        <a:ext cx="5932713" cy="605757"/>
      </dsp:txXfrm>
    </dsp:sp>
    <dsp:sp modelId="{FC97210D-5AA9-4E92-BD6F-2EAD53FEE92A}">
      <dsp:nvSpPr>
        <dsp:cNvPr id="0" name=""/>
        <dsp:cNvSpPr/>
      </dsp:nvSpPr>
      <dsp:spPr>
        <a:xfrm>
          <a:off x="265" y="4075572"/>
          <a:ext cx="4157061" cy="807676"/>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b="1" kern="1200">
              <a:latin typeface="+mn-lt"/>
            </a:rPr>
            <a:t>Порушення прав споживачів</a:t>
          </a:r>
        </a:p>
      </dsp:txBody>
      <dsp:txXfrm>
        <a:off x="39692" y="4114999"/>
        <a:ext cx="4078207" cy="728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F067-1875-49A5-8104-44D55087EB0E}" type="datetimeFigureOut">
              <a:rPr lang="uk-UA" smtClean="0"/>
              <a:t>13.11.2024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D6392-1D35-4A53-8240-3B3FA337FF84}" type="slidenum">
              <a:rPr lang="uk-UA" smtClean="0"/>
              <a:t>‹№›</a:t>
            </a:fld>
            <a:endParaRPr lang="uk-UA"/>
          </a:p>
        </p:txBody>
      </p:sp>
    </p:spTree>
    <p:extLst>
      <p:ext uri="{BB962C8B-B14F-4D97-AF65-F5344CB8AC3E}">
        <p14:creationId xmlns:p14="http://schemas.microsoft.com/office/powerpoint/2010/main" val="198442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Корупція може зробити біднішими не тільки громадян чи країни, але й бізнес, причому йдеться як про маленькі підприємства, так і про </a:t>
            </a:r>
            <a:r>
              <a:rPr lang="uk-UA" dirty="0" err="1"/>
              <a:t>великі,всесвітньо</a:t>
            </a:r>
            <a:r>
              <a:rPr lang="uk-UA" dirty="0"/>
              <a:t> відомі корпорації. Так, компанія Майкрософт збідніла на 25 мільярдів доларів США – саме таку суму вона сплатила у вигляді кримінальних і цивільних санкцій через позов Міністерства юстиції США, що стосувався підкупу та хабарництва. Скандал розгорнувся навколо дочірньої компанії Майкрософт в Угорщині через продаж ліцензій на програмне забезпечення державним установам країни. Було виявлено, що співробітники дочірньої компанії, включно з керівниками, неправдиво представляли високі «знижки», аби укладати угоди з торговими посередниками, що порушувало Закон США «Про корупцію за кордоном» (</a:t>
            </a:r>
            <a:r>
              <a:rPr lang="en-US"/>
              <a:t>FCPA).</a:t>
            </a:r>
            <a:endParaRPr lang="uk-UA"/>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3</a:t>
            </a:fld>
            <a:endParaRPr lang="uk-UA"/>
          </a:p>
        </p:txBody>
      </p:sp>
    </p:spTree>
    <p:extLst>
      <p:ext uri="{BB962C8B-B14F-4D97-AF65-F5344CB8AC3E}">
        <p14:creationId xmlns:p14="http://schemas.microsoft.com/office/powerpoint/2010/main" val="66456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Причини здійснення корупції в приватному секторі є різними за своєю природою та сенсом. Першою групою є причини, пов’язані з галуззю. Хоча корупція в бізнес-контексті впливає на компанії будь-якого розміру, деякі сектори чи галузі є більш вразливими до неї, ніж інші. Наприклад, військові закупівлі є дуже вразливим сектором до корупційних ризиків через свою секретність і масштабність. Загалом сектори, що залежать від контрактів, більш вразливі до корупції; вони також мають нижчу якість управління та нижчий рівень продуктивності. Наприклад, високотехнологічні галузі, які купують компоненти своєї продукції через велику кількість контрактів з постачальниками, є більш уразливими до корупції та інституційної неефективності порівняно з харчовою промисловістю, де потрібно менше контрактів, а компоненти доступні на роздрібному ринку. </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20</a:t>
            </a:fld>
            <a:endParaRPr lang="uk-UA"/>
          </a:p>
        </p:txBody>
      </p:sp>
    </p:spTree>
    <p:extLst>
      <p:ext uri="{BB962C8B-B14F-4D97-AF65-F5344CB8AC3E}">
        <p14:creationId xmlns:p14="http://schemas.microsoft.com/office/powerpoint/2010/main" val="136392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Насправді не словами єдиними приватний сектор відповідальний за порядність своїх дій. Існує ціла низка нормативно-правових актів, які фіксують вимоги щодо доброчесної поведінки бізнесу на юридичному рівні. Одним із перших міжнародних актів, який визначив поняття корупції в приватному секторі, була Кримінальна конвенція про боротьбу з корупцією, у статтях 7, 8 якої вказано на необхідність встановлення в національному законодавстві для країн-учасниць кримінальної відповідальності за активне та пасивне хабарництво. Схожі положення увібрала в себе і Конвенція ООН про боротьбу з корупцією. Стаття 12 визначає загальні питання боротьби з корупцією в приватному секторі. Там наведені заходи щодо подолання латентності корупції (співробітництво між правоохоронними органами та приватними підприємствами); заходи щодо подолання конфлікту інтересів; заходи щодо розробки етичних правил поведінки; заходи щодо встановлення внутрішнього аудиту; заходи щодо запобігання зловживанням з боку органів влади тощо. Надалі статті 21, 22 закріплюють такі форми корупційної злочинності, як хабарництво та розкрадання майна в приватному секторі. Що ж до України, то положення про запобігання корупції в приватному секторі закріплено в законах України «Про засади державної антикорупційної політики в Україні (Антикорупційна стратегія) на 2014–2017 роки» від 14.10.2014 № 1699-</a:t>
            </a:r>
            <a:r>
              <a:rPr lang="en-US" dirty="0"/>
              <a:t>VII </a:t>
            </a:r>
            <a:r>
              <a:rPr lang="uk-UA" dirty="0"/>
              <a:t>та «Про запобігання корупції» від 14.10.2014 № 1700-</a:t>
            </a:r>
            <a:r>
              <a:rPr lang="en-US" dirty="0"/>
              <a:t>VII, </a:t>
            </a:r>
            <a:r>
              <a:rPr lang="uk-UA" dirty="0"/>
              <a:t>Кримінальному кодексі України від 05.04.2001 № 2341-</a:t>
            </a:r>
            <a:r>
              <a:rPr lang="en-US" dirty="0"/>
              <a:t>III. </a:t>
            </a:r>
            <a:r>
              <a:rPr lang="uk-UA" dirty="0"/>
              <a:t>В Антикорупційній стратегії запобігання корупції в приватній сфері є окремо виділеною проблемою, визначені мета та заходи для її подолання. Розділ Х Закону України «Про запобігання корупції» має назву «Запобігання корупції у діяльності юридичних осіб» і також передбачає основні заходи протидії корупції. Кримінальний кодекс України своєю чергою закріпив, що й активне, і пасивне хабарництво в приватному секторі є кримінально караними діяннями.</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21</a:t>
            </a:fld>
            <a:endParaRPr lang="uk-UA"/>
          </a:p>
        </p:txBody>
      </p:sp>
    </p:spTree>
    <p:extLst>
      <p:ext uri="{BB962C8B-B14F-4D97-AF65-F5344CB8AC3E}">
        <p14:creationId xmlns:p14="http://schemas.microsoft.com/office/powerpoint/2010/main" val="228951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Сутність корупції в діяльності приватних підприємств полягає в тому, що фінансові ресурси, які циркулюють поза державним і громадським контролем, мають дуже небезпечний корупційний потенціал. Основним інструментом подолання цього виду корупції прийнято вважати </a:t>
            </a:r>
            <a:r>
              <a:rPr lang="uk-UA" dirty="0" err="1"/>
              <a:t>комплаєнс</a:t>
            </a:r>
            <a:r>
              <a:rPr lang="uk-UA" dirty="0"/>
              <a:t>-систему.</a:t>
            </a:r>
            <a:br>
              <a:rPr lang="uk-UA" dirty="0"/>
            </a:br>
            <a:r>
              <a:rPr lang="uk-UA" dirty="0"/>
              <a:t>Важливо заздалегідь передбачити ці ризики, щоб потім не «гасити пожежі» та не мати справи з наслідками. Потрібно ідентифікувати можливі ризики, щоб побудувати бізнес-процеси так, аби зменшити їх негативний вплив. </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22</a:t>
            </a:fld>
            <a:endParaRPr lang="uk-UA"/>
          </a:p>
        </p:txBody>
      </p:sp>
    </p:spTree>
    <p:extLst>
      <p:ext uri="{BB962C8B-B14F-4D97-AF65-F5344CB8AC3E}">
        <p14:creationId xmlns:p14="http://schemas.microsoft.com/office/powerpoint/2010/main" val="151013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26</a:t>
            </a:fld>
            <a:endParaRPr lang="uk-UA"/>
          </a:p>
        </p:txBody>
      </p:sp>
    </p:spTree>
    <p:extLst>
      <p:ext uri="{BB962C8B-B14F-4D97-AF65-F5344CB8AC3E}">
        <p14:creationId xmlns:p14="http://schemas.microsoft.com/office/powerpoint/2010/main" val="48021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Компанія</a:t>
            </a:r>
            <a:r>
              <a:rPr lang="ru-RU" dirty="0"/>
              <a:t> повинна </a:t>
            </a:r>
            <a:r>
              <a:rPr lang="ru-RU" dirty="0" err="1"/>
              <a:t>розробити</a:t>
            </a:r>
            <a:r>
              <a:rPr lang="ru-RU" dirty="0"/>
              <a:t> </a:t>
            </a:r>
            <a:r>
              <a:rPr lang="ru-RU" dirty="0" err="1"/>
              <a:t>комплексну</a:t>
            </a:r>
            <a:r>
              <a:rPr lang="ru-RU" dirty="0"/>
              <a:t> </a:t>
            </a:r>
            <a:r>
              <a:rPr lang="ru-RU" dirty="0" err="1"/>
              <a:t>антикорупційну</a:t>
            </a:r>
            <a:r>
              <a:rPr lang="ru-RU" dirty="0"/>
              <a:t> систему. </a:t>
            </a:r>
            <a:r>
              <a:rPr lang="ru-RU" dirty="0" err="1"/>
              <a:t>Складовими</a:t>
            </a:r>
            <a:r>
              <a:rPr lang="ru-RU" dirty="0"/>
              <a:t> </a:t>
            </a:r>
            <a:r>
              <a:rPr lang="ru-RU" dirty="0" err="1"/>
              <a:t>такої</a:t>
            </a:r>
            <a:r>
              <a:rPr lang="ru-RU" dirty="0"/>
              <a:t> </a:t>
            </a:r>
            <a:r>
              <a:rPr lang="ru-RU" dirty="0" err="1"/>
              <a:t>системи</a:t>
            </a:r>
            <a:r>
              <a:rPr lang="ru-RU" dirty="0"/>
              <a:t> </a:t>
            </a:r>
            <a:r>
              <a:rPr lang="ru-RU" dirty="0" err="1"/>
              <a:t>повинні</a:t>
            </a:r>
            <a:r>
              <a:rPr lang="ru-RU" dirty="0"/>
              <a:t> бути:</a:t>
            </a:r>
            <a:endParaRPr lang="uk-UA" dirty="0"/>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27</a:t>
            </a:fld>
            <a:endParaRPr lang="uk-UA"/>
          </a:p>
        </p:txBody>
      </p:sp>
    </p:spTree>
    <p:extLst>
      <p:ext uri="{BB962C8B-B14F-4D97-AF65-F5344CB8AC3E}">
        <p14:creationId xmlns:p14="http://schemas.microsoft.com/office/powerpoint/2010/main" val="290667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 межах цієї системи повинна бути уніфікована термінологія з питань корупції для посилення консолідованого розуміння корупційних проявів, і всі документи всередині компанії мають бути побудовані відповідно до цієї системи</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28</a:t>
            </a:fld>
            <a:endParaRPr lang="uk-UA"/>
          </a:p>
        </p:txBody>
      </p:sp>
    </p:spTree>
    <p:extLst>
      <p:ext uri="{BB962C8B-B14F-4D97-AF65-F5344CB8AC3E}">
        <p14:creationId xmlns:p14="http://schemas.microsoft.com/office/powerpoint/2010/main" val="358113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Враховуючи прихований та складний характер проявів корупції в бізнесі, з метою мінімізації корупційних ризиків компанія повинна розробити комплексну антикорупційну систему, яка охоплюватиме її політику та всі процедури, а також гарантуватиме безпеку співробітникам та активам. Тільки поєднуючи принципи відповідності та етичної стратегії, компанії можуть досягти успіху в боротьбі з корупційною поведінкою в бізнесі й ділових відносинах.</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29</a:t>
            </a:fld>
            <a:endParaRPr lang="uk-UA"/>
          </a:p>
        </p:txBody>
      </p:sp>
    </p:spTree>
    <p:extLst>
      <p:ext uri="{BB962C8B-B14F-4D97-AF65-F5344CB8AC3E}">
        <p14:creationId xmlns:p14="http://schemas.microsoft.com/office/powerpoint/2010/main" val="150420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Громадськість може стати потужним джерелом ініціатив із подолання корупції в приватному секторі. Правила ведення бізнесу мають поступово ставати прозорими й відкритими задля подолання основної прикмети корупції в цій сфері – латентності. Головними завданнями громадськості в приватній сфері є виявлення корупції та формування антикорупційної культури в працівників приватних підприємств. Заходи громадськості у сфері запобігання корупції можуть реалізовуватися шляхом використання новітніх інформаційних баз даних, активної роботи громадських </a:t>
            </a:r>
            <a:r>
              <a:rPr lang="uk-UA" dirty="0" err="1"/>
              <a:t>розслідувачів</a:t>
            </a:r>
            <a:r>
              <a:rPr lang="uk-UA" dirty="0"/>
              <a:t>, розроблення та впровадження антикорупційного </a:t>
            </a:r>
            <a:r>
              <a:rPr lang="uk-UA" dirty="0" err="1"/>
              <a:t>комплаєнсу</a:t>
            </a:r>
            <a:r>
              <a:rPr lang="uk-UA" dirty="0"/>
              <a:t>, проведення тренінгів, семінарів, лекцій із запобігання корупції тощо. Громадськість має на своєму прикладі показувати бізнесу, що корупційна практика – морально неприйнятне явище й від неї слід відмовитися. Враховуючи сьогоднішню роль громадських організацій у заходах щодо запобігання корупції, вони зможуть допомогти підприємцям подолати основні перешкоди в запровадженні антикорупційної  діяльності, а саме: епізодичність, формальність, показовість боротьби. Громадськість може співпрацювати з бізнесом за такими напрямами: формування та реалізація антикорупційної політики на підприємстві, формування антикорупційної культури, моніторинг та виявлення інформації здійснення контролю, посередницька діяльність між бізнесом і владою.</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30</a:t>
            </a:fld>
            <a:endParaRPr lang="uk-UA"/>
          </a:p>
        </p:txBody>
      </p:sp>
    </p:spTree>
    <p:extLst>
      <p:ext uri="{BB962C8B-B14F-4D97-AF65-F5344CB8AC3E}">
        <p14:creationId xmlns:p14="http://schemas.microsoft.com/office/powerpoint/2010/main" val="213372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 одного боку, викладені вище міркування можна вважати логічними та справедливими. Проте що з ними не так з точки зору сьогодення? Вони не враховують системного характеру корупції та не зважають на її наслідки в довгостроковій перспективі. Річ у тім, що корупція не є епізодичним та статичним феноменом, а має властивість </a:t>
            </a:r>
            <a:r>
              <a:rPr lang="uk-UA" dirty="0" err="1"/>
              <a:t>динамічно</a:t>
            </a:r>
            <a:r>
              <a:rPr lang="uk-UA" dirty="0"/>
              <a:t> поширюватись та розвиватися (далі детальніше розглянемо проблему «снігової кулі»). Тож корупція може привести до чистої вигоди «тут і зараз», проте вона ніколи не закінчується «тут і зараз», а має наслідки в майбутньому. Якщо дати хабар за отримання ліцензії один раз, є висока ймовірність, що надалі отримати ліцензію без хабаря буде складно. Окрім того, як показує дослідження, корупція зазвичай розділяє суспільство на дві частини: на тих, хто має ресурси для підкупу (гроші, родинні зв’язки тощо), і на тих, хто цих ресурсів не має. Непривілейовані класи </a:t>
            </a:r>
            <a:r>
              <a:rPr lang="uk-UA" dirty="0" err="1"/>
              <a:t>рідко</a:t>
            </a:r>
            <a:r>
              <a:rPr lang="uk-UA" dirty="0"/>
              <a:t> можуть брати участь у корупційних діях. Якщо це трапляються, то зазвичай вони самі є жертвами здирницьких дій. </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32</a:t>
            </a:fld>
            <a:endParaRPr lang="uk-UA"/>
          </a:p>
        </p:txBody>
      </p:sp>
    </p:spTree>
    <p:extLst>
      <p:ext uri="{BB962C8B-B14F-4D97-AF65-F5344CB8AC3E}">
        <p14:creationId xmlns:p14="http://schemas.microsoft.com/office/powerpoint/2010/main" val="334142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33</a:t>
            </a:fld>
            <a:endParaRPr lang="uk-UA"/>
          </a:p>
        </p:txBody>
      </p:sp>
    </p:spTree>
    <p:extLst>
      <p:ext uri="{BB962C8B-B14F-4D97-AF65-F5344CB8AC3E}">
        <p14:creationId xmlns:p14="http://schemas.microsoft.com/office/powerpoint/2010/main" val="183186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Дослідження «</a:t>
            </a:r>
            <a:r>
              <a:rPr lang="en-US" dirty="0"/>
              <a:t>Corrupt </a:t>
            </a:r>
            <a:r>
              <a:rPr lang="en-US" dirty="0" err="1"/>
              <a:t>behaviour</a:t>
            </a:r>
            <a:r>
              <a:rPr lang="en-US" dirty="0"/>
              <a:t> inside business environment» </a:t>
            </a:r>
            <a:r>
              <a:rPr lang="uk-UA" dirty="0"/>
              <a:t>каже, що 1 з 3 директорів правління та старших менеджерів виправдовують надання грошових виплат, щоб перемогти в конкурентній боротьбі або зберегти бізнес (1 з 5 інших працівників). 1 з 5 керівників готовий вказати у звітах доходи раніше, ніж вони отримані, аби досягти своїх цілей (1 з 10 всіх інших працівників). 12% директорів та керівників готові надати неправдиву інформацію, щоб покращити свою кар’єру чи оплату праці (вдвічі більший відсоток порівняно з іншими працівниками). Бізнес-індустрія не залишилася поза межами корупційної пандемії. Ба більше, </a:t>
            </a:r>
            <a:r>
              <a:rPr lang="uk-UA" dirty="0" err="1"/>
              <a:t>недоброчесність</a:t>
            </a:r>
            <a:r>
              <a:rPr lang="uk-UA" dirty="0"/>
              <a:t> є одним із найсерйозніших викликів, які заважають стрімко розвиватися суб’єктам приватного сектора. Застосування корупційних схем у бізнесі підриває довіру до організації, унеможливлює справедливу конкуренцію та згубно впливає на економічний розвиток країни в цілому.</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4</a:t>
            </a:fld>
            <a:endParaRPr lang="uk-UA"/>
          </a:p>
        </p:txBody>
      </p:sp>
    </p:spTree>
    <p:extLst>
      <p:ext uri="{BB962C8B-B14F-4D97-AF65-F5344CB8AC3E}">
        <p14:creationId xmlns:p14="http://schemas.microsoft.com/office/powerpoint/2010/main" val="57250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Дослідження «Корупція в Україні 2022: розуміння, сприйняття, поширеність» свідчить, що за даними опитування населення корупція посідає 3-є місце серед основних проблем. Представники бізнесу називають корупцію 2 за серйозністю проблемою. Отже, представники бізнес-спільноти вище оцінюють важливість проблеми корупції, ніж середньостатистичні громадяни, можливо, тому, що гостріше відчувають її наслідки. </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5</a:t>
            </a:fld>
            <a:endParaRPr lang="uk-UA"/>
          </a:p>
        </p:txBody>
      </p:sp>
    </p:spTree>
    <p:extLst>
      <p:ext uri="{BB962C8B-B14F-4D97-AF65-F5344CB8AC3E}">
        <p14:creationId xmlns:p14="http://schemas.microsoft.com/office/powerpoint/2010/main" val="16729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Обґрунтування</a:t>
            </a:r>
            <a:r>
              <a:rPr lang="ru-RU" dirty="0"/>
              <a:t> </a:t>
            </a:r>
            <a:r>
              <a:rPr lang="ru-RU" dirty="0" err="1"/>
              <a:t>корупції</a:t>
            </a:r>
            <a:r>
              <a:rPr lang="ru-RU" dirty="0"/>
              <a:t> в приватному </a:t>
            </a:r>
            <a:r>
              <a:rPr lang="ru-RU" dirty="0" err="1"/>
              <a:t>секторі</a:t>
            </a:r>
            <a:r>
              <a:rPr lang="ru-RU" dirty="0"/>
              <a:t> в основному </a:t>
            </a:r>
            <a:r>
              <a:rPr lang="ru-RU" dirty="0" err="1"/>
              <a:t>економічне</a:t>
            </a:r>
            <a:r>
              <a:rPr lang="ru-RU" dirty="0"/>
              <a:t>. </a:t>
            </a:r>
            <a:r>
              <a:rPr lang="ru-RU" dirty="0" err="1"/>
              <a:t>Типовими</a:t>
            </a:r>
            <a:r>
              <a:rPr lang="ru-RU" dirty="0"/>
              <a:t> причинами є </a:t>
            </a:r>
            <a:r>
              <a:rPr lang="ru-RU" dirty="0" err="1"/>
              <a:t>такі</a:t>
            </a:r>
            <a:r>
              <a:rPr lang="ru-RU" dirty="0"/>
              <a:t>: </a:t>
            </a:r>
            <a:r>
              <a:rPr lang="ru-RU" dirty="0" err="1"/>
              <a:t>максимізація</a:t>
            </a:r>
            <a:r>
              <a:rPr lang="ru-RU" dirty="0"/>
              <a:t> </a:t>
            </a:r>
            <a:r>
              <a:rPr lang="ru-RU" dirty="0" err="1"/>
              <a:t>прибутку</a:t>
            </a:r>
            <a:r>
              <a:rPr lang="ru-RU" dirty="0"/>
              <a:t>, </a:t>
            </a:r>
            <a:r>
              <a:rPr lang="ru-RU" dirty="0" err="1"/>
              <a:t>подолання</a:t>
            </a:r>
            <a:r>
              <a:rPr lang="ru-RU" dirty="0"/>
              <a:t> </a:t>
            </a:r>
            <a:r>
              <a:rPr lang="ru-RU" dirty="0" err="1"/>
              <a:t>економічних</a:t>
            </a:r>
            <a:r>
              <a:rPr lang="ru-RU" dirty="0"/>
              <a:t> </a:t>
            </a:r>
            <a:r>
              <a:rPr lang="ru-RU" dirty="0" err="1"/>
              <a:t>труднощів</a:t>
            </a:r>
            <a:r>
              <a:rPr lang="ru-RU" dirty="0"/>
              <a:t>, </a:t>
            </a:r>
            <a:r>
              <a:rPr lang="ru-RU" dirty="0" err="1"/>
              <a:t>подолання</a:t>
            </a:r>
            <a:r>
              <a:rPr lang="ru-RU" dirty="0"/>
              <a:t> </a:t>
            </a:r>
            <a:r>
              <a:rPr lang="ru-RU" dirty="0" err="1"/>
              <a:t>конкуренції</a:t>
            </a:r>
            <a:r>
              <a:rPr lang="ru-RU" dirty="0"/>
              <a:t> </a:t>
            </a:r>
            <a:r>
              <a:rPr lang="ru-RU" dirty="0" err="1"/>
              <a:t>або</a:t>
            </a:r>
            <a:r>
              <a:rPr lang="ru-RU" dirty="0"/>
              <a:t> </a:t>
            </a:r>
            <a:r>
              <a:rPr lang="ru-RU" dirty="0" err="1"/>
              <a:t>отримання</a:t>
            </a:r>
            <a:r>
              <a:rPr lang="ru-RU" dirty="0"/>
              <a:t> </a:t>
            </a:r>
            <a:r>
              <a:rPr lang="ru-RU" dirty="0" err="1"/>
              <a:t>конкурентної</a:t>
            </a:r>
            <a:r>
              <a:rPr lang="ru-RU" dirty="0"/>
              <a:t> </a:t>
            </a:r>
            <a:r>
              <a:rPr lang="ru-RU" dirty="0" err="1"/>
              <a:t>переваги</a:t>
            </a:r>
            <a:r>
              <a:rPr lang="ru-RU" dirty="0"/>
              <a:t>, </a:t>
            </a:r>
            <a:r>
              <a:rPr lang="ru-RU" dirty="0" err="1"/>
              <a:t>вихід</a:t>
            </a:r>
            <a:r>
              <a:rPr lang="ru-RU" dirty="0"/>
              <a:t> на </a:t>
            </a:r>
            <a:r>
              <a:rPr lang="ru-RU" dirty="0" err="1"/>
              <a:t>нові</a:t>
            </a:r>
            <a:r>
              <a:rPr lang="ru-RU" dirty="0"/>
              <a:t> ринки та </a:t>
            </a:r>
            <a:r>
              <a:rPr lang="ru-RU" dirty="0" err="1"/>
              <a:t>забезпечення</a:t>
            </a:r>
            <a:r>
              <a:rPr lang="ru-RU" dirty="0"/>
              <a:t> </a:t>
            </a:r>
            <a:r>
              <a:rPr lang="ru-RU" dirty="0" err="1"/>
              <a:t>зростання</a:t>
            </a:r>
            <a:r>
              <a:rPr lang="ru-RU" dirty="0"/>
              <a:t>, </a:t>
            </a:r>
            <a:r>
              <a:rPr lang="ru-RU" dirty="0" err="1"/>
              <a:t>вирішення</a:t>
            </a:r>
            <a:r>
              <a:rPr lang="ru-RU" dirty="0"/>
              <a:t> </a:t>
            </a:r>
            <a:r>
              <a:rPr lang="ru-RU" dirty="0" err="1"/>
              <a:t>операційних</a:t>
            </a:r>
            <a:r>
              <a:rPr lang="ru-RU" dirty="0"/>
              <a:t> проблем. </a:t>
            </a:r>
            <a:r>
              <a:rPr lang="ru-RU" dirty="0" err="1"/>
              <a:t>Якщо</a:t>
            </a:r>
            <a:r>
              <a:rPr lang="ru-RU" dirty="0"/>
              <a:t> в державному </a:t>
            </a:r>
            <a:r>
              <a:rPr lang="ru-RU" dirty="0" err="1"/>
              <a:t>секторі</a:t>
            </a:r>
            <a:r>
              <a:rPr lang="ru-RU" dirty="0"/>
              <a:t> особиста </a:t>
            </a:r>
            <a:r>
              <a:rPr lang="ru-RU" dirty="0" err="1"/>
              <a:t>вигода</a:t>
            </a:r>
            <a:r>
              <a:rPr lang="ru-RU" dirty="0"/>
              <a:t> часто є головною причиною </a:t>
            </a:r>
            <a:r>
              <a:rPr lang="ru-RU" dirty="0" err="1"/>
              <a:t>корупційних</a:t>
            </a:r>
            <a:r>
              <a:rPr lang="ru-RU" dirty="0"/>
              <a:t> </a:t>
            </a:r>
            <a:r>
              <a:rPr lang="ru-RU" dirty="0" err="1"/>
              <a:t>дій</a:t>
            </a:r>
            <a:r>
              <a:rPr lang="ru-RU" dirty="0"/>
              <a:t>, то в </a:t>
            </a:r>
            <a:r>
              <a:rPr lang="ru-RU" dirty="0" err="1"/>
              <a:t>бізнесі</a:t>
            </a:r>
            <a:r>
              <a:rPr lang="ru-RU" dirty="0"/>
              <a:t> </a:t>
            </a:r>
            <a:r>
              <a:rPr lang="ru-RU" dirty="0" err="1"/>
              <a:t>це</a:t>
            </a:r>
            <a:r>
              <a:rPr lang="ru-RU" dirty="0"/>
              <a:t> </a:t>
            </a:r>
            <a:r>
              <a:rPr lang="ru-RU" dirty="0" err="1"/>
              <a:t>може</a:t>
            </a:r>
            <a:r>
              <a:rPr lang="ru-RU" dirty="0"/>
              <a:t> бути </a:t>
            </a:r>
            <a:r>
              <a:rPr lang="ru-RU" dirty="0" err="1"/>
              <a:t>лише</a:t>
            </a:r>
            <a:r>
              <a:rPr lang="ru-RU" dirty="0"/>
              <a:t> одна з них. Коли </a:t>
            </a:r>
            <a:r>
              <a:rPr lang="ru-RU" dirty="0" err="1"/>
              <a:t>компанії</a:t>
            </a:r>
            <a:r>
              <a:rPr lang="ru-RU" dirty="0"/>
              <a:t> </a:t>
            </a:r>
            <a:r>
              <a:rPr lang="ru-RU" dirty="0" err="1"/>
              <a:t>використовують</a:t>
            </a:r>
            <a:r>
              <a:rPr lang="ru-RU" dirty="0"/>
              <a:t> </a:t>
            </a:r>
            <a:r>
              <a:rPr lang="ru-RU" dirty="0" err="1"/>
              <a:t>корупційні</a:t>
            </a:r>
            <a:r>
              <a:rPr lang="ru-RU" dirty="0"/>
              <a:t> </a:t>
            </a:r>
            <a:r>
              <a:rPr lang="ru-RU" dirty="0" err="1"/>
              <a:t>методи</a:t>
            </a:r>
            <a:r>
              <a:rPr lang="ru-RU" dirty="0"/>
              <a:t>, </a:t>
            </a:r>
            <a:r>
              <a:rPr lang="ru-RU" dirty="0" err="1"/>
              <a:t>щоб</a:t>
            </a:r>
            <a:r>
              <a:rPr lang="ru-RU" dirty="0"/>
              <a:t> </a:t>
            </a:r>
            <a:r>
              <a:rPr lang="ru-RU" dirty="0" err="1"/>
              <a:t>отримати</a:t>
            </a:r>
            <a:r>
              <a:rPr lang="ru-RU" dirty="0"/>
              <a:t> </a:t>
            </a:r>
            <a:r>
              <a:rPr lang="ru-RU" dirty="0" err="1"/>
              <a:t>конкурентну</a:t>
            </a:r>
            <a:r>
              <a:rPr lang="ru-RU" dirty="0"/>
              <a:t> </a:t>
            </a:r>
            <a:r>
              <a:rPr lang="ru-RU" dirty="0" err="1"/>
              <a:t>перевагу</a:t>
            </a:r>
            <a:r>
              <a:rPr lang="ru-RU" dirty="0"/>
              <a:t>, вони </a:t>
            </a:r>
            <a:r>
              <a:rPr lang="ru-RU" dirty="0" err="1"/>
              <a:t>створюють</a:t>
            </a:r>
            <a:r>
              <a:rPr lang="ru-RU" dirty="0"/>
              <a:t> </a:t>
            </a:r>
            <a:r>
              <a:rPr lang="ru-RU" dirty="0" err="1"/>
              <a:t>ефект</a:t>
            </a:r>
            <a:r>
              <a:rPr lang="ru-RU" dirty="0"/>
              <a:t> «</a:t>
            </a:r>
            <a:r>
              <a:rPr lang="ru-RU" dirty="0" err="1"/>
              <a:t>снігової</a:t>
            </a:r>
            <a:r>
              <a:rPr lang="ru-RU" dirty="0"/>
              <a:t> </a:t>
            </a:r>
            <a:r>
              <a:rPr lang="ru-RU" dirty="0" err="1"/>
              <a:t>кулі</a:t>
            </a:r>
            <a:r>
              <a:rPr lang="ru-RU" dirty="0"/>
              <a:t>» в </a:t>
            </a:r>
            <a:r>
              <a:rPr lang="ru-RU" dirty="0" err="1"/>
              <a:t>усіх</a:t>
            </a:r>
            <a:r>
              <a:rPr lang="ru-RU" dirty="0"/>
              <a:t> </a:t>
            </a:r>
            <a:r>
              <a:rPr lang="ru-RU" dirty="0" err="1"/>
              <a:t>галузях</a:t>
            </a:r>
            <a:r>
              <a:rPr lang="ru-RU" dirty="0"/>
              <a:t>, </a:t>
            </a:r>
            <a:r>
              <a:rPr lang="ru-RU" dirty="0" err="1"/>
              <a:t>спонукаючи</a:t>
            </a:r>
            <a:r>
              <a:rPr lang="ru-RU" dirty="0"/>
              <a:t> </a:t>
            </a:r>
            <a:r>
              <a:rPr lang="ru-RU" dirty="0" err="1"/>
              <a:t>інші</a:t>
            </a:r>
            <a:r>
              <a:rPr lang="ru-RU" dirty="0"/>
              <a:t> </a:t>
            </a:r>
            <a:r>
              <a:rPr lang="ru-RU" dirty="0" err="1"/>
              <a:t>компанії</a:t>
            </a:r>
            <a:r>
              <a:rPr lang="ru-RU" dirty="0"/>
              <a:t> до </a:t>
            </a:r>
            <a:r>
              <a:rPr lang="ru-RU" dirty="0" err="1"/>
              <a:t>подібних</a:t>
            </a:r>
            <a:r>
              <a:rPr lang="ru-RU" dirty="0"/>
              <a:t> </a:t>
            </a:r>
            <a:r>
              <a:rPr lang="ru-RU" dirty="0" err="1"/>
              <a:t>дій</a:t>
            </a:r>
            <a:r>
              <a:rPr lang="ru-RU" dirty="0"/>
              <a:t>, </a:t>
            </a:r>
            <a:r>
              <a:rPr lang="ru-RU" dirty="0" err="1"/>
              <a:t>щоб</a:t>
            </a:r>
            <a:r>
              <a:rPr lang="ru-RU" dirty="0"/>
              <a:t> </a:t>
            </a:r>
            <a:r>
              <a:rPr lang="ru-RU" dirty="0" err="1"/>
              <a:t>залишатися</a:t>
            </a:r>
            <a:r>
              <a:rPr lang="ru-RU" dirty="0"/>
              <a:t> </a:t>
            </a:r>
            <a:r>
              <a:rPr lang="ru-RU" dirty="0" err="1"/>
              <a:t>конкурентоспроможними</a:t>
            </a:r>
            <a:r>
              <a:rPr lang="ru-RU" dirty="0"/>
              <a:t> на ринку.</a:t>
            </a:r>
            <a:endParaRPr lang="uk-UA" dirty="0"/>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6</a:t>
            </a:fld>
            <a:endParaRPr lang="uk-UA"/>
          </a:p>
        </p:txBody>
      </p:sp>
    </p:spTree>
    <p:extLst>
      <p:ext uri="{BB962C8B-B14F-4D97-AF65-F5344CB8AC3E}">
        <p14:creationId xmlns:p14="http://schemas.microsoft.com/office/powerpoint/2010/main" val="39445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Окрім</a:t>
            </a:r>
            <a:r>
              <a:rPr lang="ru-RU" dirty="0"/>
              <a:t> того, причинами </a:t>
            </a:r>
            <a:r>
              <a:rPr lang="ru-RU" dirty="0" err="1"/>
              <a:t>можуть</a:t>
            </a:r>
            <a:r>
              <a:rPr lang="ru-RU" dirty="0"/>
              <a:t> бути </a:t>
            </a:r>
            <a:r>
              <a:rPr lang="ru-RU" dirty="0" err="1"/>
              <a:t>прогалини</a:t>
            </a:r>
            <a:r>
              <a:rPr lang="ru-RU" dirty="0"/>
              <a:t> в </a:t>
            </a:r>
            <a:r>
              <a:rPr lang="ru-RU" dirty="0" err="1"/>
              <a:t>законодавстві</a:t>
            </a:r>
            <a:r>
              <a:rPr lang="ru-RU" dirty="0"/>
              <a:t>, </a:t>
            </a:r>
            <a:r>
              <a:rPr lang="ru-RU" dirty="0" err="1"/>
              <a:t>порівняно</a:t>
            </a:r>
            <a:r>
              <a:rPr lang="ru-RU" dirty="0"/>
              <a:t> </a:t>
            </a:r>
            <a:r>
              <a:rPr lang="ru-RU" dirty="0" err="1"/>
              <a:t>нетривала</a:t>
            </a:r>
            <a:r>
              <a:rPr lang="ru-RU" dirty="0"/>
              <a:t> </a:t>
            </a:r>
            <a:r>
              <a:rPr lang="ru-RU" dirty="0" err="1"/>
              <a:t>історія</a:t>
            </a:r>
            <a:r>
              <a:rPr lang="ru-RU" dirty="0"/>
              <a:t> </a:t>
            </a:r>
            <a:r>
              <a:rPr lang="ru-RU" dirty="0" err="1"/>
              <a:t>застосування</a:t>
            </a:r>
            <a:r>
              <a:rPr lang="ru-RU" dirty="0"/>
              <a:t> </a:t>
            </a:r>
            <a:r>
              <a:rPr lang="ru-RU" dirty="0" err="1"/>
              <a:t>антикорупційного</a:t>
            </a:r>
            <a:r>
              <a:rPr lang="ru-RU" dirty="0"/>
              <a:t> </a:t>
            </a:r>
            <a:r>
              <a:rPr lang="ru-RU" dirty="0" err="1"/>
              <a:t>законодавства</a:t>
            </a:r>
            <a:r>
              <a:rPr lang="ru-RU" dirty="0"/>
              <a:t> в </a:t>
            </a:r>
            <a:r>
              <a:rPr lang="ru-RU" dirty="0" err="1"/>
              <a:t>Україні</a:t>
            </a:r>
            <a:r>
              <a:rPr lang="ru-RU" dirty="0"/>
              <a:t>, мало </a:t>
            </a:r>
            <a:r>
              <a:rPr lang="ru-RU" dirty="0" err="1"/>
              <a:t>компаній</a:t>
            </a:r>
            <a:r>
              <a:rPr lang="ru-RU" dirty="0"/>
              <a:t> </a:t>
            </a:r>
            <a:r>
              <a:rPr lang="ru-RU" dirty="0" err="1"/>
              <a:t>із</a:t>
            </a:r>
            <a:r>
              <a:rPr lang="ru-RU" dirty="0"/>
              <a:t> </a:t>
            </a:r>
            <a:r>
              <a:rPr lang="ru-RU" dirty="0" err="1"/>
              <a:t>довготривалою</a:t>
            </a:r>
            <a:r>
              <a:rPr lang="ru-RU" dirty="0"/>
              <a:t> </a:t>
            </a:r>
            <a:r>
              <a:rPr lang="ru-RU" dirty="0" err="1"/>
              <a:t>історією</a:t>
            </a:r>
            <a:r>
              <a:rPr lang="ru-RU" dirty="0"/>
              <a:t> </a:t>
            </a:r>
            <a:r>
              <a:rPr lang="ru-RU" dirty="0" err="1"/>
              <a:t>ведення</a:t>
            </a:r>
            <a:r>
              <a:rPr lang="ru-RU" dirty="0"/>
              <a:t> </a:t>
            </a:r>
            <a:r>
              <a:rPr lang="ru-RU" dirty="0" err="1"/>
              <a:t>бізнесу</a:t>
            </a:r>
            <a:r>
              <a:rPr lang="ru-RU" dirty="0"/>
              <a:t> в </a:t>
            </a:r>
            <a:r>
              <a:rPr lang="ru-RU" dirty="0" err="1"/>
              <a:t>Україні</a:t>
            </a:r>
            <a:r>
              <a:rPr lang="ru-RU" dirty="0"/>
              <a:t> </a:t>
            </a:r>
            <a:r>
              <a:rPr lang="ru-RU" dirty="0" err="1"/>
              <a:t>тощо</a:t>
            </a:r>
            <a:r>
              <a:rPr lang="ru-RU" dirty="0"/>
              <a:t>. </a:t>
            </a:r>
            <a:endParaRPr lang="uk-UA" dirty="0"/>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7</a:t>
            </a:fld>
            <a:endParaRPr lang="uk-UA"/>
          </a:p>
        </p:txBody>
      </p:sp>
    </p:spTree>
    <p:extLst>
      <p:ext uri="{BB962C8B-B14F-4D97-AF65-F5344CB8AC3E}">
        <p14:creationId xmlns:p14="http://schemas.microsoft.com/office/powerpoint/2010/main" val="390937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 попередніх лекціях ми вже розглядали теорію «снігової кулі» і, можливо, ви пам’ятаєте, що велике хабарництво починається з маленького хабаря, який далі росте, як снігова куля. Подібно до інших суспільних сфер, у бізнесі надзвичайно важливо змінити систему знизу до верху. Це означає, що ми ніколи не впораємося з великою корупцією, поки процвітає маленьке хабарництво.</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8</a:t>
            </a:fld>
            <a:endParaRPr lang="uk-UA"/>
          </a:p>
        </p:txBody>
      </p:sp>
    </p:spTree>
    <p:extLst>
      <p:ext uri="{BB962C8B-B14F-4D97-AF65-F5344CB8AC3E}">
        <p14:creationId xmlns:p14="http://schemas.microsoft.com/office/powerpoint/2010/main" val="76288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Корупційна типологія в бізнесі є доволі широкою. Розуміння основних форм дає змогу розробити заходи щодо запобігання корупції та мінімізації її ризиків. Найбільш поширеними формами корупції в бізнесі є шахрайство, підкуп та конфлікт інтересів. Кожен із цих видів має свою класифікацію:</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9</a:t>
            </a:fld>
            <a:endParaRPr lang="uk-UA"/>
          </a:p>
        </p:txBody>
      </p:sp>
    </p:spTree>
    <p:extLst>
      <p:ext uri="{BB962C8B-B14F-4D97-AF65-F5344CB8AC3E}">
        <p14:creationId xmlns:p14="http://schemas.microsoft.com/office/powerpoint/2010/main" val="94371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10</a:t>
            </a:fld>
            <a:endParaRPr lang="uk-UA"/>
          </a:p>
        </p:txBody>
      </p:sp>
    </p:spTree>
    <p:extLst>
      <p:ext uri="{BB962C8B-B14F-4D97-AF65-F5344CB8AC3E}">
        <p14:creationId xmlns:p14="http://schemas.microsoft.com/office/powerpoint/2010/main" val="23238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За оцінками правоохоронців, у приватному секторі найпоширеніші такі форми корупції, як хабарі за працевлаштування (33%), купівля </a:t>
            </a:r>
            <a:r>
              <a:rPr lang="uk-UA" dirty="0" err="1"/>
              <a:t>інсайдерської</a:t>
            </a:r>
            <a:r>
              <a:rPr lang="uk-UA" dirty="0"/>
              <a:t> інформації (37%), змови щодо утримання цін на певному рівні (38%), купівля інформації щодо тендерних пропозицій (34%); «відкати» (46%)</a:t>
            </a:r>
          </a:p>
        </p:txBody>
      </p:sp>
      <p:sp>
        <p:nvSpPr>
          <p:cNvPr id="4" name="Місце для номера слайда 3"/>
          <p:cNvSpPr>
            <a:spLocks noGrp="1"/>
          </p:cNvSpPr>
          <p:nvPr>
            <p:ph type="sldNum" sz="quarter" idx="5"/>
          </p:nvPr>
        </p:nvSpPr>
        <p:spPr/>
        <p:txBody>
          <a:bodyPr/>
          <a:lstStyle/>
          <a:p>
            <a:fld id="{9B2D6392-1D35-4A53-8240-3B3FA337FF84}" type="slidenum">
              <a:rPr lang="uk-UA" smtClean="0"/>
              <a:t>19</a:t>
            </a:fld>
            <a:endParaRPr lang="uk-UA"/>
          </a:p>
        </p:txBody>
      </p:sp>
    </p:spTree>
    <p:extLst>
      <p:ext uri="{BB962C8B-B14F-4D97-AF65-F5344CB8AC3E}">
        <p14:creationId xmlns:p14="http://schemas.microsoft.com/office/powerpoint/2010/main" val="118083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E442AED-A88D-4B01-918F-2A886482AAEA}" type="datetimeFigureOut">
              <a:rPr lang="uk-UA" smtClean="0"/>
              <a:t>13.11.2024</a:t>
            </a:fld>
            <a:endParaRPr lang="uk-U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uk-U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2694432-EC92-4C84-8AFB-0983DF6AF742}" type="slidenum">
              <a:rPr lang="uk-UA" smtClean="0"/>
              <a:t>‹№›</a:t>
            </a:fld>
            <a:endParaRPr lang="uk-U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452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E442AED-A88D-4B01-918F-2A886482AAEA}" type="datetimeFigureOut">
              <a:rPr lang="uk-UA" smtClean="0"/>
              <a:t>13.11.2024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426870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E442AED-A88D-4B01-918F-2A886482AAEA}" type="datetimeFigureOut">
              <a:rPr lang="uk-UA" smtClean="0"/>
              <a:t>13.11.2024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120966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AE442AED-A88D-4B01-918F-2A886482AAEA}" type="datetimeFigureOut">
              <a:rPr lang="uk-UA" smtClean="0"/>
              <a:t>13.11.2024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212818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E442AED-A88D-4B01-918F-2A886482AAEA}" type="datetimeFigureOut">
              <a:rPr lang="uk-UA" smtClean="0"/>
              <a:t>13.11.2024</a:t>
            </a:fld>
            <a:endParaRPr lang="uk-U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uk-U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2694432-EC92-4C84-8AFB-0983DF6AF742}" type="slidenum">
              <a:rPr lang="uk-UA" smtClean="0"/>
              <a:t>‹№›</a:t>
            </a:fld>
            <a:endParaRPr lang="uk-U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828218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E442AED-A88D-4B01-918F-2A886482AAEA}" type="datetimeFigureOut">
              <a:rPr lang="uk-UA" smtClean="0"/>
              <a:t>13.11.2024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15094358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57300" y="2909102"/>
            <a:ext cx="4800600" cy="299639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633864" y="2909102"/>
            <a:ext cx="4800600" cy="299639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442AED-A88D-4B01-918F-2A886482AAEA}" type="datetimeFigureOut">
              <a:rPr lang="uk-UA" smtClean="0"/>
              <a:t>13.11.2024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8900216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AE442AED-A88D-4B01-918F-2A886482AAEA}" type="datetimeFigureOut">
              <a:rPr lang="uk-UA" smtClean="0"/>
              <a:t>13.11.2024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270537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42AED-A88D-4B01-918F-2A886482AAEA}" type="datetimeFigureOut">
              <a:rPr lang="uk-UA" smtClean="0"/>
              <a:t>13.11.2024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386513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65051" y="6375679"/>
            <a:ext cx="1233355" cy="348462"/>
          </a:xfrm>
        </p:spPr>
        <p:txBody>
          <a:bodyPr/>
          <a:lstStyle/>
          <a:p>
            <a:fld id="{AE442AED-A88D-4B01-918F-2A886482AAEA}" type="datetimeFigureOut">
              <a:rPr lang="uk-UA" smtClean="0"/>
              <a:t>13.11.2024</a:t>
            </a:fld>
            <a:endParaRPr lang="uk-UA"/>
          </a:p>
        </p:txBody>
      </p:sp>
      <p:sp>
        <p:nvSpPr>
          <p:cNvPr id="6" name="Footer Placeholder 5"/>
          <p:cNvSpPr>
            <a:spLocks noGrp="1"/>
          </p:cNvSpPr>
          <p:nvPr>
            <p:ph type="ftr" sz="quarter" idx="11"/>
          </p:nvPr>
        </p:nvSpPr>
        <p:spPr>
          <a:xfrm>
            <a:off x="2103620" y="6375679"/>
            <a:ext cx="3482179" cy="345796"/>
          </a:xfrm>
        </p:spPr>
        <p:txBody>
          <a:bodyPr/>
          <a:lstStyle/>
          <a:p>
            <a:endParaRPr lang="uk-UA"/>
          </a:p>
        </p:txBody>
      </p:sp>
      <p:sp>
        <p:nvSpPr>
          <p:cNvPr id="7" name="Slide Number Placeholder 6"/>
          <p:cNvSpPr>
            <a:spLocks noGrp="1"/>
          </p:cNvSpPr>
          <p:nvPr>
            <p:ph type="sldNum" sz="quarter" idx="12"/>
          </p:nvPr>
        </p:nvSpPr>
        <p:spPr>
          <a:xfrm>
            <a:off x="5691014" y="6375679"/>
            <a:ext cx="1232456" cy="345796"/>
          </a:xfrm>
        </p:spPr>
        <p:txBody>
          <a:bodyPr/>
          <a:lstStyle/>
          <a:p>
            <a:fld id="{C2694432-EC92-4C84-8AFB-0983DF6AF742}" type="slidenum">
              <a:rPr lang="uk-UA" smtClean="0"/>
              <a:t>‹№›</a:t>
            </a:fld>
            <a:endParaRPr lang="uk-U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39159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65950" y="6375679"/>
            <a:ext cx="1232456" cy="348462"/>
          </a:xfrm>
        </p:spPr>
        <p:txBody>
          <a:bodyPr/>
          <a:lstStyle/>
          <a:p>
            <a:fld id="{AE442AED-A88D-4B01-918F-2A886482AAEA}" type="datetimeFigureOut">
              <a:rPr lang="uk-UA" smtClean="0"/>
              <a:t>13.11.2024</a:t>
            </a:fld>
            <a:endParaRPr lang="uk-UA"/>
          </a:p>
        </p:txBody>
      </p:sp>
      <p:sp>
        <p:nvSpPr>
          <p:cNvPr id="6" name="Footer Placeholder 5"/>
          <p:cNvSpPr>
            <a:spLocks noGrp="1"/>
          </p:cNvSpPr>
          <p:nvPr>
            <p:ph type="ftr" sz="quarter" idx="11"/>
          </p:nvPr>
        </p:nvSpPr>
        <p:spPr>
          <a:xfrm>
            <a:off x="2103621" y="6375679"/>
            <a:ext cx="3482178" cy="345796"/>
          </a:xfrm>
        </p:spPr>
        <p:txBody>
          <a:bodyPr/>
          <a:lstStyle/>
          <a:p>
            <a:endParaRPr lang="uk-UA"/>
          </a:p>
        </p:txBody>
      </p:sp>
      <p:sp>
        <p:nvSpPr>
          <p:cNvPr id="7" name="Slide Number Placeholder 6"/>
          <p:cNvSpPr>
            <a:spLocks noGrp="1"/>
          </p:cNvSpPr>
          <p:nvPr>
            <p:ph type="sldNum" sz="quarter" idx="12"/>
          </p:nvPr>
        </p:nvSpPr>
        <p:spPr>
          <a:xfrm>
            <a:off x="5687568" y="6375679"/>
            <a:ext cx="1234440" cy="345796"/>
          </a:xfrm>
        </p:spPr>
        <p:txBody>
          <a:bodyPr/>
          <a:lstStyle/>
          <a:p>
            <a:fld id="{C2694432-EC92-4C84-8AFB-0983DF6AF742}" type="slidenum">
              <a:rPr lang="uk-UA" smtClean="0"/>
              <a:t>‹№›</a:t>
            </a:fld>
            <a:endParaRPr lang="uk-UA"/>
          </a:p>
        </p:txBody>
      </p:sp>
    </p:spTree>
    <p:extLst>
      <p:ext uri="{BB962C8B-B14F-4D97-AF65-F5344CB8AC3E}">
        <p14:creationId xmlns:p14="http://schemas.microsoft.com/office/powerpoint/2010/main" val="232679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E442AED-A88D-4B01-918F-2A886482AAEA}" type="datetimeFigureOut">
              <a:rPr lang="uk-UA" smtClean="0"/>
              <a:t>13.11.2024</a:t>
            </a:fld>
            <a:endParaRPr lang="uk-U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uk-U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2694432-EC92-4C84-8AFB-0983DF6AF742}" type="slidenum">
              <a:rPr lang="uk-UA" smtClean="0"/>
              <a:t>‹№›</a:t>
            </a:fld>
            <a:endParaRPr lang="uk-U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437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plastics.ua/komplaen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F28894-D5DC-462A-A75D-03E8FF9050D8}"/>
              </a:ext>
            </a:extLst>
          </p:cNvPr>
          <p:cNvSpPr>
            <a:spLocks noGrp="1"/>
          </p:cNvSpPr>
          <p:nvPr>
            <p:ph type="ctrTitle"/>
          </p:nvPr>
        </p:nvSpPr>
        <p:spPr>
          <a:xfrm>
            <a:off x="3022387" y="1058631"/>
            <a:ext cx="6365886" cy="4394988"/>
          </a:xfrm>
        </p:spPr>
        <p:txBody>
          <a:bodyPr/>
          <a:lstStyle/>
          <a:p>
            <a:r>
              <a:rPr lang="ru-RU" sz="3600" b="1" dirty="0">
                <a:solidFill>
                  <a:schemeClr val="accent1"/>
                </a:solidFill>
              </a:rPr>
              <a:t>ТЕМА 10. </a:t>
            </a:r>
            <a:r>
              <a:rPr lang="ru-RU" sz="3600" b="1" dirty="0" err="1"/>
              <a:t>Доброчесний</a:t>
            </a:r>
            <a:r>
              <a:rPr lang="ru-RU" sz="3600" b="1" dirty="0"/>
              <a:t> </a:t>
            </a:r>
            <a:r>
              <a:rPr lang="ru-RU" sz="3600" b="1" dirty="0" err="1"/>
              <a:t>бізнес</a:t>
            </a:r>
            <a:r>
              <a:rPr lang="ru-RU" sz="3600" b="1" dirty="0"/>
              <a:t>: </a:t>
            </a:r>
            <a:r>
              <a:rPr lang="ru-RU" sz="3600" b="1" dirty="0" err="1"/>
              <a:t>міф</a:t>
            </a:r>
            <a:r>
              <a:rPr lang="ru-RU" sz="3600" b="1" dirty="0"/>
              <a:t> </a:t>
            </a:r>
            <a:r>
              <a:rPr lang="ru-RU" sz="3600" b="1" dirty="0" err="1"/>
              <a:t>чи</a:t>
            </a:r>
            <a:r>
              <a:rPr lang="ru-RU" sz="3600" b="1" dirty="0"/>
              <a:t> </a:t>
            </a:r>
            <a:r>
              <a:rPr lang="ru-RU" sz="3600" b="1" dirty="0" err="1"/>
              <a:t>реальність</a:t>
            </a:r>
            <a:endParaRPr lang="uk-UA" sz="3600" b="1" dirty="0"/>
          </a:p>
        </p:txBody>
      </p:sp>
    </p:spTree>
    <p:extLst>
      <p:ext uri="{BB962C8B-B14F-4D97-AF65-F5344CB8AC3E}">
        <p14:creationId xmlns:p14="http://schemas.microsoft.com/office/powerpoint/2010/main" val="400218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F016B05F-E5C4-494D-88F5-D65A45187DE4}"/>
              </a:ext>
            </a:extLst>
          </p:cNvPr>
          <p:cNvSpPr>
            <a:spLocks noGrp="1"/>
          </p:cNvSpPr>
          <p:nvPr>
            <p:ph type="title"/>
          </p:nvPr>
        </p:nvSpPr>
        <p:spPr>
          <a:xfrm>
            <a:off x="7579337" y="902081"/>
            <a:ext cx="4609207" cy="1196671"/>
          </a:xfrm>
        </p:spPr>
        <p:txBody>
          <a:bodyPr>
            <a:normAutofit/>
          </a:bodyPr>
          <a:lstStyle/>
          <a:p>
            <a:r>
              <a:rPr lang="ru-RU" sz="3600" dirty="0"/>
              <a:t>1. </a:t>
            </a:r>
            <a:r>
              <a:rPr lang="ru-RU" sz="3600" dirty="0" err="1"/>
              <a:t>Шахрайство</a:t>
            </a:r>
            <a:r>
              <a:rPr lang="ru-RU" sz="3600" dirty="0"/>
              <a:t> </a:t>
            </a:r>
            <a:endParaRPr lang="uk-UA" sz="3600" dirty="0"/>
          </a:p>
        </p:txBody>
      </p:sp>
      <p:sp>
        <p:nvSpPr>
          <p:cNvPr id="8" name="Місце для вмісту 7">
            <a:extLst>
              <a:ext uri="{FF2B5EF4-FFF2-40B4-BE49-F238E27FC236}">
                <a16:creationId xmlns:a16="http://schemas.microsoft.com/office/drawing/2014/main" id="{1962CC65-89B1-407D-A684-A3CB4B24993B}"/>
              </a:ext>
            </a:extLst>
          </p:cNvPr>
          <p:cNvSpPr>
            <a:spLocks noGrp="1"/>
          </p:cNvSpPr>
          <p:nvPr>
            <p:ph idx="1"/>
          </p:nvPr>
        </p:nvSpPr>
        <p:spPr>
          <a:xfrm>
            <a:off x="832784" y="902081"/>
            <a:ext cx="6158418" cy="5937623"/>
          </a:xfrm>
        </p:spPr>
        <p:txBody>
          <a:bodyPr>
            <a:normAutofit fontScale="77500" lnSpcReduction="20000"/>
          </a:bodyPr>
          <a:lstStyle/>
          <a:p>
            <a:r>
              <a:rPr lang="uk-UA" b="1" dirty="0"/>
              <a:t>Приклад</a:t>
            </a:r>
          </a:p>
          <a:p>
            <a:pPr marL="0" indent="0" algn="just">
              <a:buNone/>
            </a:pPr>
            <a:r>
              <a:rPr lang="uk-UA" dirty="0"/>
              <a:t>Паризька компанія </a:t>
            </a:r>
            <a:r>
              <a:rPr lang="en-US" dirty="0"/>
              <a:t>Alstom </a:t>
            </a:r>
            <a:r>
              <a:rPr lang="uk-UA" dirty="0"/>
              <a:t>потрапила під увагу Управління з питань серйозних </a:t>
            </a:r>
            <a:r>
              <a:rPr lang="uk-UA" dirty="0" err="1"/>
              <a:t>шахрайств</a:t>
            </a:r>
            <a:r>
              <a:rPr lang="uk-UA" dirty="0"/>
              <a:t> Великої Британії (</a:t>
            </a:r>
            <a:r>
              <a:rPr lang="en-US" dirty="0"/>
              <a:t>SFO), </a:t>
            </a:r>
            <a:r>
              <a:rPr lang="uk-UA" dirty="0"/>
              <a:t>що призвело до </a:t>
            </a:r>
            <a:r>
              <a:rPr lang="uk-UA" dirty="0" err="1"/>
              <a:t>вироку</a:t>
            </a:r>
            <a:r>
              <a:rPr lang="uk-UA" dirty="0"/>
              <a:t> в розмірі 16,4 мільйонів фунтів стерлінгів у вигляді штрафів і витрат за корупційну схему. </a:t>
            </a:r>
            <a:r>
              <a:rPr lang="en-US" dirty="0"/>
              <a:t>Alstom Network UK Ltd </a:t>
            </a:r>
            <a:r>
              <a:rPr lang="uk-UA" dirty="0"/>
              <a:t>була зобов’язана здійснити платіж після того, як розслідування </a:t>
            </a:r>
            <a:r>
              <a:rPr lang="en-US" dirty="0"/>
              <a:t>SFO </a:t>
            </a:r>
            <a:r>
              <a:rPr lang="uk-UA" dirty="0"/>
              <a:t>виявило шахрайський контракт із посередником, який був «просто каналом отримання хабарів». Щоб приховати корупцію, </a:t>
            </a:r>
            <a:r>
              <a:rPr lang="en-US" dirty="0"/>
              <a:t>Alstom </a:t>
            </a:r>
            <a:r>
              <a:rPr lang="uk-UA" dirty="0"/>
              <a:t>пішла так далеко, що надала підроблені документи. У цій справі заарештовано трьох колишніх співробітників компанії.</a:t>
            </a:r>
          </a:p>
        </p:txBody>
      </p:sp>
      <p:sp>
        <p:nvSpPr>
          <p:cNvPr id="9" name="Місце для тексту 8">
            <a:extLst>
              <a:ext uri="{FF2B5EF4-FFF2-40B4-BE49-F238E27FC236}">
                <a16:creationId xmlns:a16="http://schemas.microsoft.com/office/drawing/2014/main" id="{565E186C-846A-4C09-821F-C95DEB9DB540}"/>
              </a:ext>
            </a:extLst>
          </p:cNvPr>
          <p:cNvSpPr>
            <a:spLocks noGrp="1"/>
          </p:cNvSpPr>
          <p:nvPr>
            <p:ph type="body" sz="half" idx="2"/>
          </p:nvPr>
        </p:nvSpPr>
        <p:spPr>
          <a:xfrm>
            <a:off x="8082212" y="2149171"/>
            <a:ext cx="3603458" cy="4164164"/>
          </a:xfrm>
        </p:spPr>
        <p:txBody>
          <a:bodyPr>
            <a:normAutofit/>
          </a:bodyPr>
          <a:lstStyle/>
          <a:p>
            <a:pPr algn="ctr"/>
            <a:r>
              <a:rPr lang="ru-RU" sz="2800" dirty="0"/>
              <a:t>в широкому </a:t>
            </a:r>
            <a:r>
              <a:rPr lang="ru-RU" sz="2800" dirty="0" err="1"/>
              <a:t>сенсі</a:t>
            </a:r>
            <a:r>
              <a:rPr lang="ru-RU" sz="2800" dirty="0"/>
              <a:t> </a:t>
            </a:r>
            <a:r>
              <a:rPr lang="ru-RU" sz="2800" dirty="0" err="1"/>
              <a:t>може</a:t>
            </a:r>
            <a:r>
              <a:rPr lang="ru-RU" sz="2800" dirty="0"/>
              <a:t> </a:t>
            </a:r>
            <a:r>
              <a:rPr lang="ru-RU" sz="2800" dirty="0" err="1"/>
              <a:t>охоплювати</a:t>
            </a:r>
            <a:r>
              <a:rPr lang="ru-RU" sz="2800" dirty="0"/>
              <a:t> будь-</a:t>
            </a:r>
            <a:r>
              <a:rPr lang="ru-RU" sz="2800" dirty="0" err="1"/>
              <a:t>який</a:t>
            </a:r>
            <a:r>
              <a:rPr lang="ru-RU" sz="2800" dirty="0"/>
              <a:t> </a:t>
            </a:r>
            <a:r>
              <a:rPr lang="ru-RU" sz="2800" dirty="0" err="1"/>
              <a:t>злочин</a:t>
            </a:r>
            <a:r>
              <a:rPr lang="ru-RU" sz="2800" dirty="0"/>
              <a:t> </a:t>
            </a:r>
            <a:r>
              <a:rPr lang="ru-RU" sz="2800" dirty="0" err="1"/>
              <a:t>задля</a:t>
            </a:r>
            <a:r>
              <a:rPr lang="ru-RU" sz="2800" dirty="0"/>
              <a:t> </a:t>
            </a:r>
            <a:r>
              <a:rPr lang="ru-RU" sz="2800" dirty="0" err="1"/>
              <a:t>вигоди</a:t>
            </a:r>
            <a:r>
              <a:rPr lang="ru-RU" sz="2800" dirty="0"/>
              <a:t>, </a:t>
            </a:r>
            <a:r>
              <a:rPr lang="ru-RU" sz="2800" dirty="0" err="1"/>
              <a:t>який</a:t>
            </a:r>
            <a:r>
              <a:rPr lang="ru-RU" sz="2800" dirty="0"/>
              <a:t> </a:t>
            </a:r>
            <a:r>
              <a:rPr lang="ru-RU" sz="2800" dirty="0" err="1"/>
              <a:t>використовує</a:t>
            </a:r>
            <a:r>
              <a:rPr lang="ru-RU" sz="2800" dirty="0"/>
              <a:t> обман як </a:t>
            </a:r>
            <a:r>
              <a:rPr lang="ru-RU" sz="2800" dirty="0" err="1"/>
              <a:t>основний</a:t>
            </a:r>
            <a:r>
              <a:rPr lang="ru-RU" sz="2800" dirty="0"/>
              <a:t> </a:t>
            </a:r>
            <a:r>
              <a:rPr lang="ru-RU" sz="2800" dirty="0" err="1"/>
              <a:t>засіб</a:t>
            </a:r>
            <a:r>
              <a:rPr lang="ru-RU" sz="2800" dirty="0"/>
              <a:t> </a:t>
            </a:r>
            <a:r>
              <a:rPr lang="ru-RU" sz="2800" dirty="0" err="1"/>
              <a:t>його</a:t>
            </a:r>
            <a:r>
              <a:rPr lang="ru-RU" sz="2800" dirty="0"/>
              <a:t> </a:t>
            </a:r>
            <a:r>
              <a:rPr lang="ru-RU" sz="2800" dirty="0" err="1"/>
              <a:t>здійснення</a:t>
            </a:r>
            <a:endParaRPr lang="uk-UA" sz="2800" dirty="0"/>
          </a:p>
        </p:txBody>
      </p:sp>
    </p:spTree>
    <p:extLst>
      <p:ext uri="{BB962C8B-B14F-4D97-AF65-F5344CB8AC3E}">
        <p14:creationId xmlns:p14="http://schemas.microsoft.com/office/powerpoint/2010/main" val="413903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0C199-1B79-4A4F-9640-C26B6D670EDE}"/>
              </a:ext>
            </a:extLst>
          </p:cNvPr>
          <p:cNvSpPr>
            <a:spLocks noGrp="1"/>
          </p:cNvSpPr>
          <p:nvPr>
            <p:ph type="title"/>
          </p:nvPr>
        </p:nvSpPr>
        <p:spPr>
          <a:xfrm>
            <a:off x="8060268" y="630767"/>
            <a:ext cx="3539066" cy="1196671"/>
          </a:xfrm>
        </p:spPr>
        <p:txBody>
          <a:bodyPr>
            <a:noAutofit/>
          </a:bodyPr>
          <a:lstStyle/>
          <a:p>
            <a:r>
              <a:rPr lang="uk-UA" sz="2400" dirty="0"/>
              <a:t>1.1. Незаконне привласнення майна </a:t>
            </a:r>
          </a:p>
        </p:txBody>
      </p:sp>
      <p:sp>
        <p:nvSpPr>
          <p:cNvPr id="3" name="Місце для вмісту 2">
            <a:extLst>
              <a:ext uri="{FF2B5EF4-FFF2-40B4-BE49-F238E27FC236}">
                <a16:creationId xmlns:a16="http://schemas.microsoft.com/office/drawing/2014/main" id="{C3DF67A9-83C4-4497-872A-BF7100FA087F}"/>
              </a:ext>
            </a:extLst>
          </p:cNvPr>
          <p:cNvSpPr>
            <a:spLocks noGrp="1"/>
          </p:cNvSpPr>
          <p:nvPr>
            <p:ph idx="1"/>
          </p:nvPr>
        </p:nvSpPr>
        <p:spPr>
          <a:xfrm>
            <a:off x="461775" y="395443"/>
            <a:ext cx="6702549" cy="4985124"/>
          </a:xfrm>
        </p:spPr>
        <p:txBody>
          <a:bodyPr>
            <a:noAutofit/>
          </a:bodyPr>
          <a:lstStyle/>
          <a:p>
            <a:r>
              <a:rPr lang="uk-UA" sz="2200" b="1" dirty="0"/>
              <a:t>Приклад </a:t>
            </a:r>
          </a:p>
          <a:p>
            <a:pPr marL="0" indent="0" algn="just">
              <a:buNone/>
            </a:pPr>
            <a:r>
              <a:rPr lang="uk-UA" sz="2200" dirty="0"/>
              <a:t>Скандал з </a:t>
            </a:r>
            <a:r>
              <a:rPr lang="en-US" sz="2200" dirty="0"/>
              <a:t>Enron </a:t>
            </a:r>
            <a:r>
              <a:rPr lang="uk-UA" sz="2200" dirty="0"/>
              <a:t>вперше потрапив у заголовки національних газет у жовтні 2011 року. Було виявлено, що 7-а за величиною компанія у світі була залучена до серйозної корпоративної корупції та бухгалтерського шахрайства. Скандал з розтратою коштів навколо </a:t>
            </a:r>
            <a:r>
              <a:rPr lang="en-US" sz="2200" dirty="0"/>
              <a:t>Enron </a:t>
            </a:r>
            <a:r>
              <a:rPr lang="uk-UA" sz="2200" dirty="0"/>
              <a:t>мав серйозні політичні наслідки, оскільки лідери були пов’язані з Білим домом. Дерегуляція компанії дозволила їй працювати в основному без державного контролю. Були значні спотворення у звітах про прибутки, а також підроблені енергетичні кризи та серйозне розкрадання пенсійних фондів керівниками компанії. Корпорація збанкрутувала, а акціонери втратили 74 мільярди доларів. Генеральний директор </a:t>
            </a:r>
            <a:r>
              <a:rPr lang="en-US" sz="2200" dirty="0"/>
              <a:t>Enron </a:t>
            </a:r>
            <a:r>
              <a:rPr lang="uk-UA" sz="2200" dirty="0"/>
              <a:t>Джефф </a:t>
            </a:r>
            <a:r>
              <a:rPr lang="uk-UA" sz="2200" dirty="0" err="1"/>
              <a:t>Скіллінг</a:t>
            </a:r>
            <a:r>
              <a:rPr lang="uk-UA" sz="2200" dirty="0"/>
              <a:t> отримав 24 роки ув’язнення у федеральній в’язниці.</a:t>
            </a:r>
          </a:p>
        </p:txBody>
      </p:sp>
      <p:sp>
        <p:nvSpPr>
          <p:cNvPr id="4" name="Місце для тексту 3">
            <a:extLst>
              <a:ext uri="{FF2B5EF4-FFF2-40B4-BE49-F238E27FC236}">
                <a16:creationId xmlns:a16="http://schemas.microsoft.com/office/drawing/2014/main" id="{6A9A53E9-4EF0-4C0A-A8A2-30DBA568E06A}"/>
              </a:ext>
            </a:extLst>
          </p:cNvPr>
          <p:cNvSpPr>
            <a:spLocks noGrp="1"/>
          </p:cNvSpPr>
          <p:nvPr>
            <p:ph type="body" sz="half" idx="2"/>
          </p:nvPr>
        </p:nvSpPr>
        <p:spPr>
          <a:xfrm>
            <a:off x="7857067" y="2063069"/>
            <a:ext cx="3742267" cy="4164164"/>
          </a:xfrm>
        </p:spPr>
        <p:txBody>
          <a:bodyPr>
            <a:normAutofit/>
          </a:bodyPr>
          <a:lstStyle/>
          <a:p>
            <a:pPr algn="ctr">
              <a:lnSpc>
                <a:spcPct val="100000"/>
              </a:lnSpc>
            </a:pPr>
            <a:r>
              <a:rPr lang="ru-RU" sz="3200" dirty="0"/>
              <a:t>– </a:t>
            </a:r>
            <a:r>
              <a:rPr lang="ru-RU" sz="3200" dirty="0" err="1"/>
              <a:t>використання</a:t>
            </a:r>
            <a:r>
              <a:rPr lang="ru-RU" sz="3200" dirty="0"/>
              <a:t> майна </a:t>
            </a:r>
            <a:r>
              <a:rPr lang="ru-RU" sz="3200" dirty="0" err="1"/>
              <a:t>чи</a:t>
            </a:r>
            <a:r>
              <a:rPr lang="ru-RU" sz="3200" dirty="0"/>
              <a:t> грошей </a:t>
            </a:r>
            <a:r>
              <a:rPr lang="ru-RU" sz="3200" dirty="0" err="1"/>
              <a:t>іншої</a:t>
            </a:r>
            <a:r>
              <a:rPr lang="ru-RU" sz="3200" dirty="0"/>
              <a:t> особи </a:t>
            </a:r>
            <a:r>
              <a:rPr lang="ru-RU" sz="3200" dirty="0" err="1"/>
              <a:t>нечесно</a:t>
            </a:r>
            <a:r>
              <a:rPr lang="ru-RU" sz="3200" dirty="0"/>
              <a:t> для </a:t>
            </a:r>
            <a:r>
              <a:rPr lang="ru-RU" sz="3200" dirty="0" err="1"/>
              <a:t>власної</a:t>
            </a:r>
            <a:r>
              <a:rPr lang="ru-RU" sz="3200" dirty="0"/>
              <a:t> </a:t>
            </a:r>
            <a:r>
              <a:rPr lang="ru-RU" sz="3200" dirty="0" err="1"/>
              <a:t>вигоди</a:t>
            </a:r>
            <a:endParaRPr lang="uk-UA" sz="3200" dirty="0"/>
          </a:p>
        </p:txBody>
      </p:sp>
    </p:spTree>
    <p:extLst>
      <p:ext uri="{BB962C8B-B14F-4D97-AF65-F5344CB8AC3E}">
        <p14:creationId xmlns:p14="http://schemas.microsoft.com/office/powerpoint/2010/main" val="155792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A45A7D-EF52-46DE-8835-D0438B07C314}"/>
              </a:ext>
            </a:extLst>
          </p:cNvPr>
          <p:cNvSpPr>
            <a:spLocks noGrp="1"/>
          </p:cNvSpPr>
          <p:nvPr>
            <p:ph type="title"/>
          </p:nvPr>
        </p:nvSpPr>
        <p:spPr>
          <a:xfrm>
            <a:off x="8151617" y="920377"/>
            <a:ext cx="3566250" cy="1196671"/>
          </a:xfrm>
        </p:spPr>
        <p:txBody>
          <a:bodyPr>
            <a:noAutofit/>
          </a:bodyPr>
          <a:lstStyle/>
          <a:p>
            <a:pPr algn="ctr"/>
            <a:r>
              <a:rPr lang="ru-RU" sz="2000" dirty="0"/>
              <a:t>1.2. </a:t>
            </a:r>
            <a:r>
              <a:rPr lang="ru-RU" sz="2000" dirty="0" err="1"/>
              <a:t>Присвоєння</a:t>
            </a:r>
            <a:r>
              <a:rPr lang="ru-RU" sz="2000" dirty="0"/>
              <a:t> </a:t>
            </a:r>
            <a:r>
              <a:rPr lang="ru-RU" sz="2000" dirty="0" err="1"/>
              <a:t>необлікованих</a:t>
            </a:r>
            <a:r>
              <a:rPr lang="ru-RU" sz="2000" dirty="0"/>
              <a:t> </a:t>
            </a:r>
            <a:r>
              <a:rPr lang="ru-RU" sz="2000" dirty="0" err="1"/>
              <a:t>активів</a:t>
            </a:r>
            <a:r>
              <a:rPr lang="ru-RU" sz="2000" dirty="0"/>
              <a:t> (</a:t>
            </a:r>
            <a:r>
              <a:rPr lang="ru-RU" sz="2000" dirty="0" err="1"/>
              <a:t>скімінг</a:t>
            </a:r>
            <a:r>
              <a:rPr lang="ru-RU" sz="2000" dirty="0"/>
              <a:t>)</a:t>
            </a:r>
            <a:endParaRPr lang="uk-UA" sz="2000" dirty="0"/>
          </a:p>
        </p:txBody>
      </p:sp>
      <p:sp>
        <p:nvSpPr>
          <p:cNvPr id="3" name="Місце для вмісту 2">
            <a:extLst>
              <a:ext uri="{FF2B5EF4-FFF2-40B4-BE49-F238E27FC236}">
                <a16:creationId xmlns:a16="http://schemas.microsoft.com/office/drawing/2014/main" id="{A6C729E8-A344-419A-A973-D136562C51A2}"/>
              </a:ext>
            </a:extLst>
          </p:cNvPr>
          <p:cNvSpPr>
            <a:spLocks noGrp="1"/>
          </p:cNvSpPr>
          <p:nvPr>
            <p:ph idx="1"/>
          </p:nvPr>
        </p:nvSpPr>
        <p:spPr>
          <a:xfrm>
            <a:off x="629583" y="615577"/>
            <a:ext cx="6499349" cy="4985124"/>
          </a:xfrm>
        </p:spPr>
        <p:txBody>
          <a:bodyPr>
            <a:noAutofit/>
          </a:bodyPr>
          <a:lstStyle/>
          <a:p>
            <a:r>
              <a:rPr lang="uk-UA" sz="2400" b="1" dirty="0"/>
              <a:t>Приклад</a:t>
            </a:r>
            <a:r>
              <a:rPr lang="uk-UA" sz="2400" dirty="0"/>
              <a:t> </a:t>
            </a:r>
          </a:p>
          <a:p>
            <a:pPr marL="0" indent="0" algn="just">
              <a:buNone/>
            </a:pPr>
            <a:r>
              <a:rPr lang="en-US" sz="2400" dirty="0"/>
              <a:t>Madoff Investment Securities LLC (2008) </a:t>
            </a:r>
            <a:r>
              <a:rPr lang="uk-UA" sz="2400" dirty="0"/>
              <a:t>була інвестиційною фірмою на </a:t>
            </a:r>
            <a:r>
              <a:rPr lang="uk-UA" sz="2400" dirty="0" err="1"/>
              <a:t>Волл-стріт</a:t>
            </a:r>
            <a:r>
              <a:rPr lang="uk-UA" sz="2400" dirty="0"/>
              <a:t>. Шляхом обману вона виманила в інвесторів 64,8 млрд </a:t>
            </a:r>
            <a:r>
              <a:rPr lang="uk-UA" sz="2400" dirty="0" err="1"/>
              <a:t>дол</a:t>
            </a:r>
            <a:r>
              <a:rPr lang="uk-UA" sz="2400" dirty="0"/>
              <a:t>. – інвесторам виплачували відсотки з їхніх власних коштів або коштів інших інвесторів, а не з прибутку. Пан </a:t>
            </a:r>
            <a:r>
              <a:rPr lang="uk-UA" sz="2400" dirty="0" err="1"/>
              <a:t>Медофф</a:t>
            </a:r>
            <a:r>
              <a:rPr lang="uk-UA" sz="2400" dirty="0"/>
              <a:t>, який був бухгалтером у компанії, розповів своїм синам про власну схему, і вони відразу передали інформацію про махінації уряду. Наступного дня Федеральне бюро розслідувань заарештувало шахрая, а через 5 днів його рахунки були заморожені. Це шахрайство було розкрито через кілька місяців після фінансового краху в США 2008 року.</a:t>
            </a:r>
          </a:p>
        </p:txBody>
      </p:sp>
      <p:sp>
        <p:nvSpPr>
          <p:cNvPr id="4" name="Місце для тексту 3">
            <a:extLst>
              <a:ext uri="{FF2B5EF4-FFF2-40B4-BE49-F238E27FC236}">
                <a16:creationId xmlns:a16="http://schemas.microsoft.com/office/drawing/2014/main" id="{60AB421E-D743-45A3-853B-DA5878116419}"/>
              </a:ext>
            </a:extLst>
          </p:cNvPr>
          <p:cNvSpPr>
            <a:spLocks noGrp="1"/>
          </p:cNvSpPr>
          <p:nvPr>
            <p:ph type="body" sz="half" idx="2"/>
          </p:nvPr>
        </p:nvSpPr>
        <p:spPr>
          <a:xfrm>
            <a:off x="8026400" y="2236637"/>
            <a:ext cx="3691467" cy="4164164"/>
          </a:xfrm>
        </p:spPr>
        <p:txBody>
          <a:bodyPr>
            <a:normAutofit/>
          </a:bodyPr>
          <a:lstStyle/>
          <a:p>
            <a:pPr algn="ctr"/>
            <a:r>
              <a:rPr lang="uk-UA" sz="1800" dirty="0"/>
              <a:t>– це вилучення грошових коштів об’єкта-жертви до їх входження (запису) в систему обліку. До них відносяться невраховані продажі, занижені продажі, дебіторська заборгованість, крадіжка </a:t>
            </a:r>
            <a:r>
              <a:rPr lang="uk-UA" sz="1800" dirty="0" err="1"/>
              <a:t>чеків</a:t>
            </a:r>
            <a:r>
              <a:rPr lang="uk-UA" sz="1800" dirty="0"/>
              <a:t>. Ті, хто безпосередньо працює з клієнтами або обробляє їхні платежі, є особами, які з найбільшою ймовірністю вчиняють такі порушення</a:t>
            </a:r>
          </a:p>
        </p:txBody>
      </p:sp>
    </p:spTree>
    <p:extLst>
      <p:ext uri="{BB962C8B-B14F-4D97-AF65-F5344CB8AC3E}">
        <p14:creationId xmlns:p14="http://schemas.microsoft.com/office/powerpoint/2010/main" val="80682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D78C35-F120-4C91-98F6-254E60B90DF5}"/>
              </a:ext>
            </a:extLst>
          </p:cNvPr>
          <p:cNvSpPr>
            <a:spLocks noGrp="1"/>
          </p:cNvSpPr>
          <p:nvPr>
            <p:ph type="title"/>
          </p:nvPr>
        </p:nvSpPr>
        <p:spPr>
          <a:xfrm>
            <a:off x="8043334" y="544665"/>
            <a:ext cx="3826932" cy="1196671"/>
          </a:xfrm>
        </p:spPr>
        <p:txBody>
          <a:bodyPr>
            <a:normAutofit/>
          </a:bodyPr>
          <a:lstStyle/>
          <a:p>
            <a:r>
              <a:rPr lang="uk-UA" sz="2400" dirty="0"/>
              <a:t>1.3. Розкрадання</a:t>
            </a:r>
          </a:p>
        </p:txBody>
      </p:sp>
      <p:sp>
        <p:nvSpPr>
          <p:cNvPr id="3" name="Місце для вмісту 2">
            <a:extLst>
              <a:ext uri="{FF2B5EF4-FFF2-40B4-BE49-F238E27FC236}">
                <a16:creationId xmlns:a16="http://schemas.microsoft.com/office/drawing/2014/main" id="{6D1D71AF-9419-4223-A7B9-CEA88B56AF9B}"/>
              </a:ext>
            </a:extLst>
          </p:cNvPr>
          <p:cNvSpPr>
            <a:spLocks noGrp="1"/>
          </p:cNvSpPr>
          <p:nvPr>
            <p:ph idx="1"/>
          </p:nvPr>
        </p:nvSpPr>
        <p:spPr>
          <a:xfrm>
            <a:off x="367375" y="324531"/>
            <a:ext cx="6973482" cy="4991101"/>
          </a:xfrm>
        </p:spPr>
        <p:txBody>
          <a:bodyPr>
            <a:noAutofit/>
          </a:bodyPr>
          <a:lstStyle/>
          <a:p>
            <a:pPr algn="just"/>
            <a:r>
              <a:rPr lang="uk-UA" sz="2200" b="1" dirty="0"/>
              <a:t>Приклад</a:t>
            </a:r>
            <a:r>
              <a:rPr lang="uk-UA" sz="2200" dirty="0"/>
              <a:t> </a:t>
            </a:r>
          </a:p>
          <a:p>
            <a:pPr marL="0" indent="0" algn="just">
              <a:buNone/>
            </a:pPr>
            <a:r>
              <a:rPr lang="uk-UA" sz="2200" dirty="0"/>
              <a:t>У межах корупційного скандалу колишнього </a:t>
            </a:r>
            <a:r>
              <a:rPr lang="uk-UA" sz="2200" dirty="0" err="1"/>
              <a:t>прем’єрміністра</a:t>
            </a:r>
            <a:r>
              <a:rPr lang="uk-UA" sz="2200" dirty="0"/>
              <a:t> Малайзії </a:t>
            </a:r>
            <a:r>
              <a:rPr lang="uk-UA" sz="2200" dirty="0" err="1"/>
              <a:t>Наджиба</a:t>
            </a:r>
            <a:r>
              <a:rPr lang="uk-UA" sz="2200" dirty="0"/>
              <a:t> </a:t>
            </a:r>
            <a:r>
              <a:rPr lang="uk-UA" sz="2200" dirty="0" err="1"/>
              <a:t>Разака</a:t>
            </a:r>
            <a:r>
              <a:rPr lang="uk-UA" sz="2200" dirty="0"/>
              <a:t> було засуджено за сімома пунктами обвинувачення, включно з відмиванням грошей, зловживанням владою та злочинним зловживанням довірою. Слідчі заявили, що він перевів близько 10 мільйонів доларів від філії 1</a:t>
            </a:r>
            <a:r>
              <a:rPr lang="en-US" sz="2200" dirty="0"/>
              <a:t>MDB </a:t>
            </a:r>
            <a:r>
              <a:rPr lang="uk-UA" sz="2200" dirty="0"/>
              <a:t>на власні банківські рахунки, і Верховний суд Малайзії погодився. </a:t>
            </a:r>
            <a:r>
              <a:rPr lang="uk-UA" sz="2200" dirty="0" err="1"/>
              <a:t>Разак</a:t>
            </a:r>
            <a:r>
              <a:rPr lang="uk-UA" sz="2200" dirty="0"/>
              <a:t> був змушений піти з посади у 2018 році під час скандалу. «У 2015 році </a:t>
            </a:r>
            <a:r>
              <a:rPr lang="en-US" sz="2200" dirty="0"/>
              <a:t>Wall Street Journal </a:t>
            </a:r>
            <a:r>
              <a:rPr lang="uk-UA" sz="2200" dirty="0"/>
              <a:t>повідомила, що </a:t>
            </a:r>
            <a:r>
              <a:rPr lang="uk-UA" sz="2200" dirty="0" err="1"/>
              <a:t>Наджиб</a:t>
            </a:r>
            <a:r>
              <a:rPr lang="uk-UA" sz="2200" dirty="0"/>
              <a:t> поклав близько 700 мільйонів доларів з 1</a:t>
            </a:r>
            <a:r>
              <a:rPr lang="en-US" sz="2200" dirty="0"/>
              <a:t>MDB </a:t>
            </a:r>
            <a:r>
              <a:rPr lang="uk-UA" sz="2200" dirty="0"/>
              <a:t>на свої особисті рахунки. Він завжди заперечував звинувачення. У Малайзії йому загрожує ще щонайменше 35 звинувачень у корупції. У вівторок суддя засудив 67-річного </a:t>
            </a:r>
            <a:r>
              <a:rPr lang="uk-UA" sz="2200" dirty="0" err="1"/>
              <a:t>Наджиба</a:t>
            </a:r>
            <a:r>
              <a:rPr lang="uk-UA" sz="2200" dirty="0"/>
              <a:t> до 12 років ув’язнення, але призупинив його на час апеляції».</a:t>
            </a:r>
          </a:p>
        </p:txBody>
      </p:sp>
      <p:sp>
        <p:nvSpPr>
          <p:cNvPr id="4" name="Місце для тексту 3">
            <a:extLst>
              <a:ext uri="{FF2B5EF4-FFF2-40B4-BE49-F238E27FC236}">
                <a16:creationId xmlns:a16="http://schemas.microsoft.com/office/drawing/2014/main" id="{FE06C340-36D8-4A6D-9A46-2843DDA741EF}"/>
              </a:ext>
            </a:extLst>
          </p:cNvPr>
          <p:cNvSpPr>
            <a:spLocks noGrp="1"/>
          </p:cNvSpPr>
          <p:nvPr>
            <p:ph type="body" sz="half" idx="2"/>
          </p:nvPr>
        </p:nvSpPr>
        <p:spPr/>
        <p:txBody>
          <a:bodyPr>
            <a:normAutofit/>
          </a:bodyPr>
          <a:lstStyle/>
          <a:p>
            <a:pPr algn="ctr"/>
            <a:r>
              <a:rPr lang="uk-UA" sz="2000" dirty="0"/>
              <a:t>можна визначити як умисне вилучення грошових коштів, обладнання та інших активів без відома чи згоди керівництва. Отже, це загалом крадіжка, прямий грабіж, який відбувається зазвичай там, де система управління має слабкі місця або її зовсім немає</a:t>
            </a:r>
          </a:p>
        </p:txBody>
      </p:sp>
    </p:spTree>
    <p:extLst>
      <p:ext uri="{BB962C8B-B14F-4D97-AF65-F5344CB8AC3E}">
        <p14:creationId xmlns:p14="http://schemas.microsoft.com/office/powerpoint/2010/main" val="329559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2F227B-C3ED-4700-A19B-8B4F361FACA1}"/>
              </a:ext>
            </a:extLst>
          </p:cNvPr>
          <p:cNvSpPr>
            <a:spLocks noGrp="1"/>
          </p:cNvSpPr>
          <p:nvPr>
            <p:ph type="title"/>
          </p:nvPr>
        </p:nvSpPr>
        <p:spPr/>
        <p:txBody>
          <a:bodyPr>
            <a:normAutofit/>
          </a:bodyPr>
          <a:lstStyle/>
          <a:p>
            <a:r>
              <a:rPr lang="uk-UA" sz="3200" dirty="0"/>
              <a:t>2. Підкуп</a:t>
            </a:r>
          </a:p>
        </p:txBody>
      </p:sp>
      <p:sp>
        <p:nvSpPr>
          <p:cNvPr id="3" name="Місце для вмісту 2">
            <a:extLst>
              <a:ext uri="{FF2B5EF4-FFF2-40B4-BE49-F238E27FC236}">
                <a16:creationId xmlns:a16="http://schemas.microsoft.com/office/drawing/2014/main" id="{33382D90-CEA7-4CDA-9AD4-96317D4C6758}"/>
              </a:ext>
            </a:extLst>
          </p:cNvPr>
          <p:cNvSpPr>
            <a:spLocks noGrp="1"/>
          </p:cNvSpPr>
          <p:nvPr>
            <p:ph idx="1"/>
          </p:nvPr>
        </p:nvSpPr>
        <p:spPr>
          <a:xfrm>
            <a:off x="387016" y="457199"/>
            <a:ext cx="6934200" cy="6309360"/>
          </a:xfrm>
        </p:spPr>
        <p:txBody>
          <a:bodyPr>
            <a:noAutofit/>
          </a:bodyPr>
          <a:lstStyle/>
          <a:p>
            <a:pPr algn="just"/>
            <a:r>
              <a:rPr lang="uk-UA" sz="1500" b="1" dirty="0"/>
              <a:t>Приклад</a:t>
            </a:r>
            <a:r>
              <a:rPr lang="uk-UA" sz="1500" dirty="0"/>
              <a:t> </a:t>
            </a:r>
          </a:p>
          <a:p>
            <a:pPr marL="0" indent="0" algn="just">
              <a:buNone/>
            </a:pPr>
            <a:r>
              <a:rPr lang="en-US" sz="1500" dirty="0"/>
              <a:t>Walmart </a:t>
            </a:r>
            <a:r>
              <a:rPr lang="uk-UA" sz="1500" dirty="0"/>
              <a:t>у Мексиці. Відповідно до звіту, опублікованого Мексиканською асоціацією роботодавців у 2011 році, компанії, що працюють у Мексиці, витрачають понад 10 відсотків свого доходу на корупцію. Одним із найвідоміших випадків є скандал у </a:t>
            </a:r>
            <a:r>
              <a:rPr lang="en-US" sz="1500" dirty="0"/>
              <a:t>Walmart, </a:t>
            </a:r>
            <a:r>
              <a:rPr lang="uk-UA" sz="1500" dirty="0"/>
              <a:t>який став відомим у вересні 2005 року і в результаті якого вартість акцій компанії впала на 4,5 мільярда доларів. Докази, виявлені під час внутрішніх і зовнішніх розслідувань, показали широке використання хабарів на загальну суму понад 24 мільйони доларів. Хабарі платили за сприяння будівництву магазинів </a:t>
            </a:r>
            <a:r>
              <a:rPr lang="en-US" sz="1500" dirty="0"/>
              <a:t>Walmart </a:t>
            </a:r>
            <a:r>
              <a:rPr lang="uk-UA" sz="1500" dirty="0"/>
              <a:t>по всій Мексиці. Ця країна є величезним ринком для </a:t>
            </a:r>
            <a:r>
              <a:rPr lang="en-US" sz="1500" dirty="0"/>
              <a:t>Walmart – </a:t>
            </a:r>
            <a:r>
              <a:rPr lang="uk-UA" sz="1500" dirty="0"/>
              <a:t>кожен п’ятий магазин </a:t>
            </a:r>
            <a:r>
              <a:rPr lang="en-US" sz="1500" dirty="0"/>
              <a:t>Walmart </a:t>
            </a:r>
            <a:r>
              <a:rPr lang="uk-UA" sz="1500" dirty="0"/>
              <a:t>розташований у Мексиці. Станом на жовтень 2014 року розслідування продовжувалося, оскільки керівництво </a:t>
            </a:r>
            <a:r>
              <a:rPr lang="en-US" sz="1500" dirty="0"/>
              <a:t>Walmart </a:t>
            </a:r>
            <a:r>
              <a:rPr lang="uk-UA" sz="1500" dirty="0"/>
              <a:t>було причетне чи обізнане на найвищому рівні. </a:t>
            </a:r>
          </a:p>
          <a:p>
            <a:pPr marL="0" indent="0" algn="just">
              <a:buNone/>
            </a:pPr>
            <a:r>
              <a:rPr lang="uk-UA" sz="1500" dirty="0"/>
              <a:t>Четверо бізнесменів з </a:t>
            </a:r>
            <a:r>
              <a:rPr lang="en-US" sz="1500" dirty="0" err="1"/>
              <a:t>Unaoil</a:t>
            </a:r>
            <a:r>
              <a:rPr lang="en-US" sz="1500" dirty="0"/>
              <a:t> </a:t>
            </a:r>
            <a:r>
              <a:rPr lang="uk-UA" sz="1500" dirty="0"/>
              <a:t>визнали себе винними у 2019 році, підтвердивши свою причетність до мільйонних хабарів. За даними слідства, незаконні виплати здійснювали чиновники з дев’яти різних країн протягом 17 років. У межах схеми учасники, як стверджується, брали участь у широкомасштабному відмиванні грошей і намагалися знищити докази. Стверджується, що двоє ключових фігурантів скандалу дали мільйони доларів у вигляді хабарів урядовцям Алжиру, Анголи, Азербайджану, Демократичної Республіки Конго, Ірану, Іраку, Казахстану, Лівії та Сирії. Наслідки тривають у масштабній справі </a:t>
            </a:r>
            <a:r>
              <a:rPr lang="en-US" sz="1500" dirty="0" err="1"/>
              <a:t>Unaoil</a:t>
            </a:r>
            <a:r>
              <a:rPr lang="en-US" sz="1500" dirty="0"/>
              <a:t>, </a:t>
            </a:r>
            <a:r>
              <a:rPr lang="uk-UA" sz="1500" dirty="0"/>
              <a:t>яку деякі називають найбільшим хабарницьким скандалом в історії. Стверджується, що сімейний бізнес із Монако систематично корумпував світову нафтову промисловість, сплачуючи мільйони доларів у вигляді хабарів відомим компаніям, зокрема </a:t>
            </a:r>
            <a:r>
              <a:rPr lang="en-US" sz="1500" dirty="0"/>
              <a:t>Samsung, </a:t>
            </a:r>
            <a:r>
              <a:rPr lang="en-US" sz="1500" dirty="0" err="1"/>
              <a:t>RollsRoyce</a:t>
            </a:r>
            <a:r>
              <a:rPr lang="en-US" sz="1500" dirty="0"/>
              <a:t> </a:t>
            </a:r>
            <a:r>
              <a:rPr lang="uk-UA" sz="1500" dirty="0"/>
              <a:t>і </a:t>
            </a:r>
            <a:r>
              <a:rPr lang="en-US" sz="1500" dirty="0"/>
              <a:t>Halliburton.</a:t>
            </a:r>
            <a:endParaRPr lang="uk-UA" sz="1500" dirty="0"/>
          </a:p>
        </p:txBody>
      </p:sp>
      <p:sp>
        <p:nvSpPr>
          <p:cNvPr id="4" name="Місце для тексту 3">
            <a:extLst>
              <a:ext uri="{FF2B5EF4-FFF2-40B4-BE49-F238E27FC236}">
                <a16:creationId xmlns:a16="http://schemas.microsoft.com/office/drawing/2014/main" id="{9E063AE0-A040-43DD-9D2F-36569CC3CFCC}"/>
              </a:ext>
            </a:extLst>
          </p:cNvPr>
          <p:cNvSpPr>
            <a:spLocks noGrp="1"/>
          </p:cNvSpPr>
          <p:nvPr>
            <p:ph type="body" sz="half" idx="2"/>
          </p:nvPr>
        </p:nvSpPr>
        <p:spPr/>
        <p:txBody>
          <a:bodyPr>
            <a:normAutofit/>
          </a:bodyPr>
          <a:lstStyle/>
          <a:p>
            <a:pPr algn="ctr"/>
            <a:r>
              <a:rPr lang="ru-RU" sz="2400" dirty="0" err="1"/>
              <a:t>може</a:t>
            </a:r>
            <a:r>
              <a:rPr lang="ru-RU" sz="2400" dirty="0"/>
              <a:t> бути </a:t>
            </a:r>
            <a:r>
              <a:rPr lang="ru-RU" sz="2400" dirty="0" err="1"/>
              <a:t>визначено</a:t>
            </a:r>
            <a:r>
              <a:rPr lang="ru-RU" sz="2400" dirty="0"/>
              <a:t> як </a:t>
            </a:r>
            <a:r>
              <a:rPr lang="ru-RU" sz="2400" dirty="0" err="1"/>
              <a:t>пропозицію</a:t>
            </a:r>
            <a:r>
              <a:rPr lang="ru-RU" sz="2400" dirty="0"/>
              <a:t>, </a:t>
            </a:r>
            <a:r>
              <a:rPr lang="ru-RU" sz="2400" dirty="0" err="1"/>
              <a:t>надання</a:t>
            </a:r>
            <a:r>
              <a:rPr lang="ru-RU" sz="2400" dirty="0"/>
              <a:t>, </a:t>
            </a:r>
            <a:r>
              <a:rPr lang="ru-RU" sz="2400" dirty="0" err="1"/>
              <a:t>одержання</a:t>
            </a:r>
            <a:r>
              <a:rPr lang="ru-RU" sz="2400" dirty="0"/>
              <a:t> </a:t>
            </a:r>
            <a:r>
              <a:rPr lang="ru-RU" sz="2400" dirty="0" err="1"/>
              <a:t>або</a:t>
            </a:r>
            <a:r>
              <a:rPr lang="ru-RU" sz="2400" dirty="0"/>
              <a:t> </a:t>
            </a:r>
            <a:r>
              <a:rPr lang="ru-RU" sz="2400" dirty="0" err="1"/>
              <a:t>вимагання</a:t>
            </a:r>
            <a:r>
              <a:rPr lang="ru-RU" sz="2400" dirty="0"/>
              <a:t> будь-</a:t>
            </a:r>
            <a:r>
              <a:rPr lang="ru-RU" sz="2400" dirty="0" err="1"/>
              <a:t>яких</a:t>
            </a:r>
            <a:r>
              <a:rPr lang="ru-RU" sz="2400" dirty="0"/>
              <a:t> </a:t>
            </a:r>
            <a:r>
              <a:rPr lang="ru-RU" sz="2400" dirty="0" err="1"/>
              <a:t>цінностей</a:t>
            </a:r>
            <a:r>
              <a:rPr lang="ru-RU" sz="2400" dirty="0"/>
              <a:t>, </a:t>
            </a:r>
            <a:r>
              <a:rPr lang="ru-RU" sz="2400" dirty="0" err="1"/>
              <a:t>що</a:t>
            </a:r>
            <a:r>
              <a:rPr lang="ru-RU" sz="2400" dirty="0"/>
              <a:t> </a:t>
            </a:r>
            <a:r>
              <a:rPr lang="ru-RU" sz="2400" dirty="0" err="1"/>
              <a:t>впливають</a:t>
            </a:r>
            <a:r>
              <a:rPr lang="ru-RU" sz="2400" dirty="0"/>
              <a:t> на </a:t>
            </a:r>
            <a:r>
              <a:rPr lang="ru-RU" sz="2400" dirty="0" err="1"/>
              <a:t>прийняття</a:t>
            </a:r>
            <a:r>
              <a:rPr lang="ru-RU" sz="2400" dirty="0"/>
              <a:t> </a:t>
            </a:r>
            <a:r>
              <a:rPr lang="ru-RU" sz="2400" dirty="0" err="1"/>
              <a:t>рішень</a:t>
            </a:r>
            <a:endParaRPr lang="uk-UA" sz="2400" dirty="0"/>
          </a:p>
        </p:txBody>
      </p:sp>
    </p:spTree>
    <p:extLst>
      <p:ext uri="{BB962C8B-B14F-4D97-AF65-F5344CB8AC3E}">
        <p14:creationId xmlns:p14="http://schemas.microsoft.com/office/powerpoint/2010/main" val="270608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5B0399-DC18-4D77-869A-FF0D3660EEE4}"/>
              </a:ext>
            </a:extLst>
          </p:cNvPr>
          <p:cNvSpPr>
            <a:spLocks noGrp="1"/>
          </p:cNvSpPr>
          <p:nvPr>
            <p:ph type="title"/>
          </p:nvPr>
        </p:nvSpPr>
        <p:spPr/>
        <p:txBody>
          <a:bodyPr>
            <a:normAutofit/>
          </a:bodyPr>
          <a:lstStyle/>
          <a:p>
            <a:r>
              <a:rPr lang="uk-UA" sz="2800" dirty="0"/>
              <a:t>2.1. Відкат</a:t>
            </a:r>
          </a:p>
        </p:txBody>
      </p:sp>
      <p:sp>
        <p:nvSpPr>
          <p:cNvPr id="3" name="Місце для вмісту 2">
            <a:extLst>
              <a:ext uri="{FF2B5EF4-FFF2-40B4-BE49-F238E27FC236}">
                <a16:creationId xmlns:a16="http://schemas.microsoft.com/office/drawing/2014/main" id="{B6EFDB54-4CE9-4217-BEF8-2F22D85A5B96}"/>
              </a:ext>
            </a:extLst>
          </p:cNvPr>
          <p:cNvSpPr>
            <a:spLocks noGrp="1"/>
          </p:cNvSpPr>
          <p:nvPr>
            <p:ph idx="1"/>
          </p:nvPr>
        </p:nvSpPr>
        <p:spPr>
          <a:xfrm>
            <a:off x="765050" y="920376"/>
            <a:ext cx="6214869" cy="5236583"/>
          </a:xfrm>
        </p:spPr>
        <p:txBody>
          <a:bodyPr>
            <a:normAutofit fontScale="62500" lnSpcReduction="20000"/>
          </a:bodyPr>
          <a:lstStyle/>
          <a:p>
            <a:pPr algn="just"/>
            <a:r>
              <a:rPr lang="uk-UA" b="1" dirty="0"/>
              <a:t>Приклад</a:t>
            </a:r>
            <a:r>
              <a:rPr lang="uk-UA" dirty="0"/>
              <a:t> </a:t>
            </a:r>
          </a:p>
          <a:p>
            <a:pPr marL="0" indent="0" algn="just">
              <a:buNone/>
            </a:pPr>
            <a:r>
              <a:rPr lang="uk-UA" dirty="0"/>
              <a:t>У лютому французька компанія </a:t>
            </a:r>
            <a:r>
              <a:rPr lang="en-US" dirty="0"/>
              <a:t>Airbus </a:t>
            </a:r>
            <a:r>
              <a:rPr lang="uk-UA" dirty="0"/>
              <a:t>погодилася виплатити рекордні 4 мільярди доларів штрафу за звинувачення в хабарництві та корупції протягом щонайменше 15 років. Компанія уклала угоду про визнання провини з прокурорами Великобританії, Франції та Сполучених Штатів. Згідно з документами прокуратури </a:t>
            </a:r>
            <a:r>
              <a:rPr lang="en-US" dirty="0"/>
              <a:t>Airbus </a:t>
            </a:r>
            <a:r>
              <a:rPr lang="uk-UA" dirty="0"/>
              <a:t>використовувала глобальну мережу агентів або посередників для корупційних операцій, зокрема й виплати, замасковані під комісійні, щоб підштовхнути продажі літаків. «Наслідки скандалу з хабарництвом </a:t>
            </a:r>
            <a:r>
              <a:rPr lang="en-US" dirty="0"/>
              <a:t>Airbus </a:t>
            </a:r>
            <a:r>
              <a:rPr lang="uk-UA" dirty="0"/>
              <a:t>пролунали по всьому світу в понеділок, коли керівник одного з його головних покупців тимчасово пішов у відставку, а розслідування було розпочато в країнах, які постраждали від того, що їх втягнули в дедалі більшу політичну суперечку».</a:t>
            </a:r>
          </a:p>
        </p:txBody>
      </p:sp>
      <p:sp>
        <p:nvSpPr>
          <p:cNvPr id="4" name="Місце для тексту 3">
            <a:extLst>
              <a:ext uri="{FF2B5EF4-FFF2-40B4-BE49-F238E27FC236}">
                <a16:creationId xmlns:a16="http://schemas.microsoft.com/office/drawing/2014/main" id="{BAFB18FF-7B7D-4068-8366-1F243F567709}"/>
              </a:ext>
            </a:extLst>
          </p:cNvPr>
          <p:cNvSpPr>
            <a:spLocks noGrp="1"/>
          </p:cNvSpPr>
          <p:nvPr>
            <p:ph type="body" sz="half" idx="2"/>
          </p:nvPr>
        </p:nvSpPr>
        <p:spPr>
          <a:xfrm>
            <a:off x="8167194" y="1653870"/>
            <a:ext cx="3092115" cy="4164164"/>
          </a:xfrm>
        </p:spPr>
        <p:txBody>
          <a:bodyPr>
            <a:normAutofit lnSpcReduction="10000"/>
          </a:bodyPr>
          <a:lstStyle/>
          <a:p>
            <a:pPr algn="ctr"/>
            <a:r>
              <a:rPr lang="uk-UA" sz="2000" dirty="0"/>
              <a:t> – </a:t>
            </a:r>
            <a:r>
              <a:rPr lang="ru-RU" sz="2000" dirty="0" err="1"/>
              <a:t>це</a:t>
            </a:r>
            <a:r>
              <a:rPr lang="ru-RU" sz="2000" dirty="0"/>
              <a:t> </a:t>
            </a:r>
            <a:r>
              <a:rPr lang="ru-RU" sz="2000" dirty="0" err="1"/>
              <a:t>приховані</a:t>
            </a:r>
            <a:r>
              <a:rPr lang="ru-RU" sz="2000" dirty="0"/>
              <a:t> </a:t>
            </a:r>
            <a:r>
              <a:rPr lang="ru-RU" sz="2000" dirty="0" err="1"/>
              <a:t>платежі</a:t>
            </a:r>
            <a:r>
              <a:rPr lang="ru-RU" sz="2000" dirty="0"/>
              <a:t>, мета </a:t>
            </a:r>
            <a:r>
              <a:rPr lang="ru-RU" sz="2000" dirty="0" err="1"/>
              <a:t>яких</a:t>
            </a:r>
            <a:r>
              <a:rPr lang="ru-RU" sz="2000" dirty="0"/>
              <a:t> </a:t>
            </a:r>
            <a:r>
              <a:rPr lang="ru-RU" sz="2000" dirty="0" err="1"/>
              <a:t>зазвичай</a:t>
            </a:r>
            <a:r>
              <a:rPr lang="ru-RU" sz="2000" dirty="0"/>
              <a:t> </a:t>
            </a:r>
            <a:r>
              <a:rPr lang="ru-RU" sz="2000" dirty="0" err="1"/>
              <a:t>полягає</a:t>
            </a:r>
            <a:r>
              <a:rPr lang="ru-RU" sz="2000" dirty="0"/>
              <a:t> у </a:t>
            </a:r>
            <a:r>
              <a:rPr lang="ru-RU" sz="2000" dirty="0" err="1"/>
              <a:t>втягненні</a:t>
            </a:r>
            <a:r>
              <a:rPr lang="ru-RU" sz="2000" dirty="0"/>
              <a:t> </a:t>
            </a:r>
            <a:r>
              <a:rPr lang="ru-RU" sz="2000" dirty="0" err="1"/>
              <a:t>корумпованого</a:t>
            </a:r>
            <a:r>
              <a:rPr lang="ru-RU" sz="2000" dirty="0"/>
              <a:t> </a:t>
            </a:r>
            <a:r>
              <a:rPr lang="ru-RU" sz="2000" dirty="0" err="1"/>
              <a:t>працівника</a:t>
            </a:r>
            <a:r>
              <a:rPr lang="ru-RU" sz="2000" dirty="0"/>
              <a:t> </a:t>
            </a:r>
            <a:r>
              <a:rPr lang="ru-RU" sz="2000" dirty="0" err="1"/>
              <a:t>компанії</a:t>
            </a:r>
            <a:r>
              <a:rPr lang="ru-RU" sz="2000" dirty="0"/>
              <a:t> в схему переплат. Прикладом таких схем є </a:t>
            </a:r>
            <a:r>
              <a:rPr lang="ru-RU" sz="2000" dirty="0" err="1"/>
              <a:t>ситуація</a:t>
            </a:r>
            <a:r>
              <a:rPr lang="ru-RU" sz="2000" dirty="0"/>
              <a:t>, коли </a:t>
            </a:r>
            <a:r>
              <a:rPr lang="ru-RU" sz="2000" dirty="0" err="1"/>
              <a:t>працівник</a:t>
            </a:r>
            <a:r>
              <a:rPr lang="ru-RU" sz="2000" dirty="0"/>
              <a:t> </a:t>
            </a:r>
            <a:r>
              <a:rPr lang="ru-RU" sz="2000" dirty="0" err="1"/>
              <a:t>шахрайським</a:t>
            </a:r>
            <a:r>
              <a:rPr lang="ru-RU" sz="2000" dirty="0"/>
              <a:t> чином </a:t>
            </a:r>
            <a:r>
              <a:rPr lang="ru-RU" sz="2000" dirty="0" err="1"/>
              <a:t>допомагає</a:t>
            </a:r>
            <a:r>
              <a:rPr lang="ru-RU" sz="2000" dirty="0"/>
              <a:t> </a:t>
            </a:r>
            <a:r>
              <a:rPr lang="ru-RU" sz="2000" dirty="0" err="1"/>
              <a:t>продавцеві</a:t>
            </a:r>
            <a:r>
              <a:rPr lang="ru-RU" sz="2000" dirty="0"/>
              <a:t> </a:t>
            </a:r>
            <a:r>
              <a:rPr lang="ru-RU" sz="2000" dirty="0" err="1"/>
              <a:t>виграти</a:t>
            </a:r>
            <a:r>
              <a:rPr lang="ru-RU" sz="2000" dirty="0"/>
              <a:t> контракт через процедуру </a:t>
            </a:r>
            <a:r>
              <a:rPr lang="ru-RU" sz="2000" dirty="0" err="1"/>
              <a:t>конкурсних</a:t>
            </a:r>
            <a:r>
              <a:rPr lang="ru-RU" sz="2000" dirty="0"/>
              <a:t> </a:t>
            </a:r>
            <a:r>
              <a:rPr lang="ru-RU" sz="2000" dirty="0" err="1"/>
              <a:t>торгів</a:t>
            </a:r>
            <a:endParaRPr lang="uk-UA" sz="2000" dirty="0"/>
          </a:p>
        </p:txBody>
      </p:sp>
    </p:spTree>
    <p:extLst>
      <p:ext uri="{BB962C8B-B14F-4D97-AF65-F5344CB8AC3E}">
        <p14:creationId xmlns:p14="http://schemas.microsoft.com/office/powerpoint/2010/main" val="396940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A6902-BFAA-4055-8372-2C397F98BA3D}"/>
              </a:ext>
            </a:extLst>
          </p:cNvPr>
          <p:cNvSpPr>
            <a:spLocks noGrp="1"/>
          </p:cNvSpPr>
          <p:nvPr>
            <p:ph type="title"/>
          </p:nvPr>
        </p:nvSpPr>
        <p:spPr>
          <a:xfrm>
            <a:off x="7901354" y="762000"/>
            <a:ext cx="3786554" cy="1196671"/>
          </a:xfrm>
        </p:spPr>
        <p:txBody>
          <a:bodyPr>
            <a:noAutofit/>
          </a:bodyPr>
          <a:lstStyle/>
          <a:p>
            <a:pPr algn="ctr"/>
            <a:r>
              <a:rPr lang="ru-RU" sz="2400" dirty="0"/>
              <a:t>2.2. </a:t>
            </a:r>
            <a:r>
              <a:rPr lang="ru-RU" sz="2400" dirty="0" err="1"/>
              <a:t>Некоректні</a:t>
            </a:r>
            <a:r>
              <a:rPr lang="ru-RU" sz="2400" dirty="0"/>
              <a:t> </a:t>
            </a:r>
            <a:r>
              <a:rPr lang="ru-RU" sz="2400" dirty="0" err="1"/>
              <a:t>подарунки</a:t>
            </a:r>
            <a:r>
              <a:rPr lang="ru-RU" sz="2400" dirty="0"/>
              <a:t> та </a:t>
            </a:r>
            <a:r>
              <a:rPr lang="ru-RU" sz="2400" dirty="0" err="1"/>
              <a:t>гостинність</a:t>
            </a:r>
            <a:endParaRPr lang="uk-UA" sz="2400" dirty="0"/>
          </a:p>
        </p:txBody>
      </p:sp>
      <p:sp>
        <p:nvSpPr>
          <p:cNvPr id="3" name="Місце для вмісту 2">
            <a:extLst>
              <a:ext uri="{FF2B5EF4-FFF2-40B4-BE49-F238E27FC236}">
                <a16:creationId xmlns:a16="http://schemas.microsoft.com/office/drawing/2014/main" id="{06B15DCC-5863-4BDC-8F52-B682A71C65A1}"/>
              </a:ext>
            </a:extLst>
          </p:cNvPr>
          <p:cNvSpPr>
            <a:spLocks noGrp="1"/>
          </p:cNvSpPr>
          <p:nvPr>
            <p:ph idx="1"/>
          </p:nvPr>
        </p:nvSpPr>
        <p:spPr>
          <a:xfrm>
            <a:off x="762000" y="1113692"/>
            <a:ext cx="6306309" cy="5143501"/>
          </a:xfrm>
        </p:spPr>
        <p:txBody>
          <a:bodyPr>
            <a:normAutofit fontScale="77500" lnSpcReduction="20000"/>
          </a:bodyPr>
          <a:lstStyle/>
          <a:p>
            <a:r>
              <a:rPr lang="uk-UA" b="1" dirty="0"/>
              <a:t>Приклад </a:t>
            </a:r>
          </a:p>
          <a:p>
            <a:pPr marL="0" indent="0" algn="just">
              <a:buNone/>
            </a:pPr>
            <a:r>
              <a:rPr lang="uk-UA" dirty="0"/>
              <a:t>У 2016 році колишнього заступника, який керував нерухомістю в Королівському домі й отримав понад 100 000 фунтів стерлінгів як хабарі за укладання контрактів на роботу в королівських резиденціях, засудили до п’яти років ув’язнення. Він відповідав за утримання Букінгемського палацу, головного будинку королеви в Лондоні, та інших історичних будівель. Чоловік приймав гроші або подарунки від директорів компаній, які потім отримували великі контракти на обслуговування будинків.</a:t>
            </a:r>
          </a:p>
        </p:txBody>
      </p:sp>
      <p:sp>
        <p:nvSpPr>
          <p:cNvPr id="4" name="Місце для тексту 3">
            <a:extLst>
              <a:ext uri="{FF2B5EF4-FFF2-40B4-BE49-F238E27FC236}">
                <a16:creationId xmlns:a16="http://schemas.microsoft.com/office/drawing/2014/main" id="{3C73C673-D67B-49EF-9A84-F0E5E8E55107}"/>
              </a:ext>
            </a:extLst>
          </p:cNvPr>
          <p:cNvSpPr>
            <a:spLocks noGrp="1"/>
          </p:cNvSpPr>
          <p:nvPr>
            <p:ph type="body" sz="half" idx="2"/>
          </p:nvPr>
        </p:nvSpPr>
        <p:spPr>
          <a:xfrm>
            <a:off x="7901354" y="2169686"/>
            <a:ext cx="3786554" cy="3678115"/>
          </a:xfrm>
        </p:spPr>
        <p:txBody>
          <a:bodyPr>
            <a:noAutofit/>
          </a:bodyPr>
          <a:lstStyle/>
          <a:p>
            <a:pPr algn="ctr"/>
            <a:r>
              <a:rPr lang="ru-RU" sz="2400" dirty="0" err="1"/>
              <a:t>зокрема</a:t>
            </a:r>
            <a:r>
              <a:rPr lang="ru-RU" sz="2400" dirty="0"/>
              <a:t> </a:t>
            </a:r>
            <a:r>
              <a:rPr lang="ru-RU" sz="2400" dirty="0" err="1"/>
              <a:t>подарунки</a:t>
            </a:r>
            <a:r>
              <a:rPr lang="ru-RU" sz="2400" dirty="0"/>
              <a:t>, </a:t>
            </a:r>
            <a:r>
              <a:rPr lang="ru-RU" sz="2400" dirty="0" err="1"/>
              <a:t>знижки</a:t>
            </a:r>
            <a:r>
              <a:rPr lang="ru-RU" sz="2400" dirty="0"/>
              <a:t>, </a:t>
            </a:r>
            <a:r>
              <a:rPr lang="ru-RU" sz="2400" dirty="0" err="1"/>
              <a:t>відпустки</a:t>
            </a:r>
            <a:r>
              <a:rPr lang="ru-RU" sz="2400" dirty="0"/>
              <a:t> та </a:t>
            </a:r>
            <a:r>
              <a:rPr lang="ru-RU" sz="2400" dirty="0" err="1"/>
              <a:t>інші</a:t>
            </a:r>
            <a:r>
              <a:rPr lang="ru-RU" sz="2400" dirty="0"/>
              <a:t> </a:t>
            </a:r>
            <a:r>
              <a:rPr lang="ru-RU" sz="2400" dirty="0" err="1"/>
              <a:t>послуги</a:t>
            </a:r>
            <a:r>
              <a:rPr lang="ru-RU" sz="2400" dirty="0"/>
              <a:t>, а </a:t>
            </a:r>
            <a:r>
              <a:rPr lang="ru-RU" sz="2400" dirty="0" err="1"/>
              <a:t>також</a:t>
            </a:r>
            <a:r>
              <a:rPr lang="ru-RU" sz="2400" dirty="0"/>
              <a:t> </a:t>
            </a:r>
            <a:r>
              <a:rPr lang="ru-RU" sz="2400" dirty="0" err="1"/>
              <a:t>гостинність</a:t>
            </a:r>
            <a:r>
              <a:rPr lang="ru-RU" sz="2400" dirty="0"/>
              <a:t>, </a:t>
            </a:r>
            <a:r>
              <a:rPr lang="ru-RU" sz="2400" dirty="0" err="1"/>
              <a:t>які</a:t>
            </a:r>
            <a:r>
              <a:rPr lang="ru-RU" sz="2400" dirty="0"/>
              <a:t> </a:t>
            </a:r>
            <a:r>
              <a:rPr lang="ru-RU" sz="2400" dirty="0" err="1"/>
              <a:t>заборонені</a:t>
            </a:r>
            <a:r>
              <a:rPr lang="ru-RU" sz="2400" dirty="0"/>
              <a:t> кодексом </a:t>
            </a:r>
            <a:r>
              <a:rPr lang="ru-RU" sz="2400" dirty="0" err="1"/>
              <a:t>поведінки</a:t>
            </a:r>
            <a:r>
              <a:rPr lang="ru-RU" sz="2400" dirty="0"/>
              <a:t> та </a:t>
            </a:r>
            <a:r>
              <a:rPr lang="ru-RU" sz="2400" dirty="0" err="1"/>
              <a:t>можуть</a:t>
            </a:r>
            <a:r>
              <a:rPr lang="ru-RU" sz="2400" dirty="0"/>
              <a:t> бути </a:t>
            </a:r>
            <a:r>
              <a:rPr lang="ru-RU" sz="2400" dirty="0" err="1"/>
              <a:t>спрямовані</a:t>
            </a:r>
            <a:r>
              <a:rPr lang="ru-RU" sz="2400" dirty="0"/>
              <a:t> як на </a:t>
            </a:r>
            <a:r>
              <a:rPr lang="ru-RU" sz="2400" dirty="0" err="1"/>
              <a:t>вплив</a:t>
            </a:r>
            <a:r>
              <a:rPr lang="ru-RU" sz="2400" dirty="0"/>
              <a:t>, так і на </a:t>
            </a:r>
            <a:r>
              <a:rPr lang="ru-RU" sz="2400" dirty="0" err="1"/>
              <a:t>нагородження</a:t>
            </a:r>
            <a:r>
              <a:rPr lang="ru-RU" sz="2400" dirty="0"/>
              <a:t> </a:t>
            </a:r>
            <a:r>
              <a:rPr lang="ru-RU" sz="2400" dirty="0" err="1"/>
              <a:t>певного</a:t>
            </a:r>
            <a:r>
              <a:rPr lang="ru-RU" sz="2400" dirty="0"/>
              <a:t> </a:t>
            </a:r>
            <a:r>
              <a:rPr lang="ru-RU" sz="2400" dirty="0" err="1"/>
              <a:t>ділового</a:t>
            </a:r>
            <a:r>
              <a:rPr lang="ru-RU" sz="2400" dirty="0"/>
              <a:t> </a:t>
            </a:r>
            <a:r>
              <a:rPr lang="ru-RU" sz="2400" dirty="0" err="1"/>
              <a:t>рішення</a:t>
            </a:r>
            <a:endParaRPr lang="uk-UA" sz="2400" dirty="0"/>
          </a:p>
        </p:txBody>
      </p:sp>
    </p:spTree>
    <p:extLst>
      <p:ext uri="{BB962C8B-B14F-4D97-AF65-F5344CB8AC3E}">
        <p14:creationId xmlns:p14="http://schemas.microsoft.com/office/powerpoint/2010/main" val="237120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8385A2-0108-4F21-B512-4CCE93A4B5C3}"/>
              </a:ext>
            </a:extLst>
          </p:cNvPr>
          <p:cNvSpPr>
            <a:spLocks noGrp="1"/>
          </p:cNvSpPr>
          <p:nvPr>
            <p:ph type="title"/>
          </p:nvPr>
        </p:nvSpPr>
        <p:spPr>
          <a:xfrm>
            <a:off x="8056531" y="544665"/>
            <a:ext cx="3666547" cy="1196671"/>
          </a:xfrm>
        </p:spPr>
        <p:txBody>
          <a:bodyPr>
            <a:noAutofit/>
          </a:bodyPr>
          <a:lstStyle/>
          <a:p>
            <a:pPr algn="ctr"/>
            <a:r>
              <a:rPr lang="uk-UA" sz="2400" dirty="0"/>
              <a:t>2.3. Торгівля </a:t>
            </a:r>
            <a:r>
              <a:rPr lang="uk-UA" sz="2400" dirty="0" err="1"/>
              <a:t>інсайдерською</a:t>
            </a:r>
            <a:r>
              <a:rPr lang="uk-UA" sz="2400" dirty="0"/>
              <a:t> інформацією</a:t>
            </a:r>
          </a:p>
        </p:txBody>
      </p:sp>
      <p:sp>
        <p:nvSpPr>
          <p:cNvPr id="3" name="Місце для вмісту 2">
            <a:extLst>
              <a:ext uri="{FF2B5EF4-FFF2-40B4-BE49-F238E27FC236}">
                <a16:creationId xmlns:a16="http://schemas.microsoft.com/office/drawing/2014/main" id="{47D2CAF9-224F-4B96-8913-ED215EA75504}"/>
              </a:ext>
            </a:extLst>
          </p:cNvPr>
          <p:cNvSpPr>
            <a:spLocks noGrp="1"/>
          </p:cNvSpPr>
          <p:nvPr>
            <p:ph idx="1"/>
          </p:nvPr>
        </p:nvSpPr>
        <p:spPr>
          <a:xfrm>
            <a:off x="633046" y="544666"/>
            <a:ext cx="6635261" cy="6114042"/>
          </a:xfrm>
        </p:spPr>
        <p:txBody>
          <a:bodyPr>
            <a:normAutofit fontScale="70000" lnSpcReduction="20000"/>
          </a:bodyPr>
          <a:lstStyle/>
          <a:p>
            <a:r>
              <a:rPr lang="uk-UA" b="1" dirty="0"/>
              <a:t>Приклад </a:t>
            </a:r>
          </a:p>
          <a:p>
            <a:pPr marL="0" indent="0" algn="just">
              <a:buNone/>
            </a:pPr>
            <a:r>
              <a:rPr lang="uk-UA" dirty="0"/>
              <a:t>Р. </a:t>
            </a:r>
            <a:r>
              <a:rPr lang="uk-UA" dirty="0" err="1"/>
              <a:t>Фостер</a:t>
            </a:r>
            <a:r>
              <a:rPr lang="uk-UA" dirty="0"/>
              <a:t> </a:t>
            </a:r>
            <a:r>
              <a:rPr lang="uk-UA" dirty="0" err="1"/>
              <a:t>Вінанс</a:t>
            </a:r>
            <a:r>
              <a:rPr lang="uk-UA" dirty="0"/>
              <a:t> був </a:t>
            </a:r>
            <a:r>
              <a:rPr lang="uk-UA" dirty="0" err="1"/>
              <a:t>колумністом</a:t>
            </a:r>
            <a:r>
              <a:rPr lang="uk-UA" dirty="0"/>
              <a:t> </a:t>
            </a:r>
            <a:r>
              <a:rPr lang="en-US" dirty="0"/>
              <a:t>Wall Street Journal </a:t>
            </a:r>
            <a:r>
              <a:rPr lang="uk-UA" dirty="0"/>
              <a:t>і писав колонку під назвою «Почуте на вулиці». У кожному матеріалі він описував певну акцію. Акції, представлені в колонках, часто зростали або знижувалися відповідно до думки </a:t>
            </a:r>
            <a:r>
              <a:rPr lang="uk-UA" dirty="0" err="1"/>
              <a:t>Вінанса</a:t>
            </a:r>
            <a:r>
              <a:rPr lang="uk-UA" dirty="0"/>
              <a:t>. Журналіст уклав угоду, за якою передав вміст своєї колонки – зокрема акції, про які збирався детально описати, – групі біржових брокерів. Потім вони купували позиції в акціях до публікації чергового матеріалу. Після того, як брокери змогли отримати власні прибутки, вони нібито віддали частину своїх прибутків </a:t>
            </a:r>
            <a:r>
              <a:rPr lang="uk-UA" dirty="0" err="1"/>
              <a:t>Вінансу</a:t>
            </a:r>
            <a:r>
              <a:rPr lang="uk-UA" dirty="0"/>
              <a:t> в обмін на його розум. Зрештою чоловіка спіймала </a:t>
            </a:r>
            <a:r>
              <a:rPr lang="en-US" dirty="0"/>
              <a:t>SEC. </a:t>
            </a:r>
            <a:r>
              <a:rPr lang="uk-UA" dirty="0"/>
              <a:t>Його справа складна, оскільки колонка була особистою думкою </a:t>
            </a:r>
            <a:r>
              <a:rPr lang="uk-UA" dirty="0" err="1"/>
              <a:t>Вінанса</a:t>
            </a:r>
            <a:r>
              <a:rPr lang="uk-UA" dirty="0"/>
              <a:t>, а не суттєвою </a:t>
            </a:r>
            <a:r>
              <a:rPr lang="uk-UA" dirty="0" err="1"/>
              <a:t>інсайдерською</a:t>
            </a:r>
            <a:r>
              <a:rPr lang="uk-UA" dirty="0"/>
              <a:t> інформацією. Однак </a:t>
            </a:r>
            <a:r>
              <a:rPr lang="en-US" dirty="0"/>
              <a:t>SEC </a:t>
            </a:r>
            <a:r>
              <a:rPr lang="uk-UA" dirty="0"/>
              <a:t>зрештою засудила журналіста на підставі заяви про те, що інформація про акції з матеріалів належить </a:t>
            </a:r>
            <a:r>
              <a:rPr lang="en-US" dirty="0"/>
              <a:t>The Wall Street Journal, </a:t>
            </a:r>
            <a:r>
              <a:rPr lang="uk-UA" dirty="0"/>
              <a:t>а не самому </a:t>
            </a:r>
            <a:r>
              <a:rPr lang="uk-UA" dirty="0" err="1"/>
              <a:t>Вінансу</a:t>
            </a:r>
            <a:r>
              <a:rPr lang="uk-UA" dirty="0"/>
              <a:t>.</a:t>
            </a:r>
          </a:p>
        </p:txBody>
      </p:sp>
      <p:sp>
        <p:nvSpPr>
          <p:cNvPr id="4" name="Місце для тексту 3">
            <a:extLst>
              <a:ext uri="{FF2B5EF4-FFF2-40B4-BE49-F238E27FC236}">
                <a16:creationId xmlns:a16="http://schemas.microsoft.com/office/drawing/2014/main" id="{8483F53B-BA11-4833-BD6A-5898892902BE}"/>
              </a:ext>
            </a:extLst>
          </p:cNvPr>
          <p:cNvSpPr>
            <a:spLocks noGrp="1"/>
          </p:cNvSpPr>
          <p:nvPr>
            <p:ph type="body" sz="half" idx="2"/>
          </p:nvPr>
        </p:nvSpPr>
        <p:spPr>
          <a:xfrm>
            <a:off x="8056532" y="2052457"/>
            <a:ext cx="3666546" cy="4164164"/>
          </a:xfrm>
        </p:spPr>
        <p:txBody>
          <a:bodyPr>
            <a:normAutofit/>
          </a:bodyPr>
          <a:lstStyle/>
          <a:p>
            <a:pPr algn="ctr"/>
            <a:r>
              <a:rPr lang="uk-UA" sz="2000" dirty="0"/>
              <a:t>є формою корупції, яка збільшує ризик витоку даних, дестабілізує чесну конкуренцію, порушує етику ведення бізнесу. Через корупцію ділові секрети можуть легко стати відкритими для конкурентів та інших зацікавлених сторін. Це може завдати шкоди майбутній діяльності компанії та її інформаційній безпеці</a:t>
            </a:r>
          </a:p>
        </p:txBody>
      </p:sp>
    </p:spTree>
    <p:extLst>
      <p:ext uri="{BB962C8B-B14F-4D97-AF65-F5344CB8AC3E}">
        <p14:creationId xmlns:p14="http://schemas.microsoft.com/office/powerpoint/2010/main" val="27685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0E4C30-ED5F-4035-8E01-649E37DA16E6}"/>
              </a:ext>
            </a:extLst>
          </p:cNvPr>
          <p:cNvSpPr>
            <a:spLocks noGrp="1"/>
          </p:cNvSpPr>
          <p:nvPr>
            <p:ph type="title"/>
          </p:nvPr>
        </p:nvSpPr>
        <p:spPr>
          <a:xfrm>
            <a:off x="8336496" y="131542"/>
            <a:ext cx="3092115" cy="1196671"/>
          </a:xfrm>
        </p:spPr>
        <p:txBody>
          <a:bodyPr>
            <a:normAutofit/>
          </a:bodyPr>
          <a:lstStyle/>
          <a:p>
            <a:pPr algn="ctr"/>
            <a:r>
              <a:rPr lang="uk-UA" sz="2800" dirty="0"/>
              <a:t>3. Конфлікт інтересів</a:t>
            </a:r>
          </a:p>
        </p:txBody>
      </p:sp>
      <p:sp>
        <p:nvSpPr>
          <p:cNvPr id="3" name="Місце для вмісту 2">
            <a:extLst>
              <a:ext uri="{FF2B5EF4-FFF2-40B4-BE49-F238E27FC236}">
                <a16:creationId xmlns:a16="http://schemas.microsoft.com/office/drawing/2014/main" id="{3187A9E4-F437-4BFC-B524-13DFD264F097}"/>
              </a:ext>
            </a:extLst>
          </p:cNvPr>
          <p:cNvSpPr>
            <a:spLocks noGrp="1"/>
          </p:cNvSpPr>
          <p:nvPr>
            <p:ph idx="1"/>
          </p:nvPr>
        </p:nvSpPr>
        <p:spPr>
          <a:xfrm>
            <a:off x="492370" y="0"/>
            <a:ext cx="6598703" cy="4985124"/>
          </a:xfrm>
        </p:spPr>
        <p:txBody>
          <a:bodyPr>
            <a:noAutofit/>
          </a:bodyPr>
          <a:lstStyle/>
          <a:p>
            <a:r>
              <a:rPr lang="uk-UA" sz="2200" b="1" dirty="0"/>
              <a:t>Приклад</a:t>
            </a:r>
          </a:p>
          <a:p>
            <a:pPr marL="0" indent="0" algn="just">
              <a:buNone/>
            </a:pPr>
            <a:r>
              <a:rPr lang="uk-UA" sz="2200" dirty="0"/>
              <a:t>Бухгалтерська фірма «Великої четвірки» </a:t>
            </a:r>
            <a:r>
              <a:rPr lang="en-US" sz="2200" dirty="0"/>
              <a:t>KPMG </a:t>
            </a:r>
            <a:r>
              <a:rPr lang="uk-UA" sz="2200" dirty="0"/>
              <a:t>зіткнулася з ганебними (і дорогими) проблемами через звинувачення в тому, що деякі з її колишніх співробітників використовували викрадену інформацію, щоб змінити попередні аудиторські роботи, і обманювали під час навчальних іспитів. Фірма визнала звинувачення та погодилася виплатити </a:t>
            </a:r>
            <a:r>
              <a:rPr lang="en-US" sz="2200" dirty="0"/>
              <a:t>SEC 50 </a:t>
            </a:r>
            <a:r>
              <a:rPr lang="uk-UA" sz="2200" dirty="0"/>
              <a:t>мільйонів доларів для врегулювання. Справа є важливою, оскільки на сьогодні це найбільший штраф, накладений на аудитора </a:t>
            </a:r>
            <a:r>
              <a:rPr lang="en-US" sz="2200" dirty="0"/>
              <a:t>SEC. «</a:t>
            </a:r>
            <a:r>
              <a:rPr lang="uk-UA" sz="2200" dirty="0"/>
              <a:t>Масштаби та серйозність неправомірної поведінки, про яку йдеться тут, відверто кажучи, вражають, – сказав Стівен </a:t>
            </a:r>
            <a:r>
              <a:rPr lang="uk-UA" sz="2200" dirty="0" err="1"/>
              <a:t>Пейкін</a:t>
            </a:r>
            <a:r>
              <a:rPr lang="uk-UA" sz="2200" dirty="0"/>
              <a:t>, </a:t>
            </a:r>
            <a:r>
              <a:rPr lang="ru-RU" sz="2200" dirty="0"/>
              <a:t>один </a:t>
            </a:r>
            <a:r>
              <a:rPr lang="ru-RU" sz="2200" dirty="0" err="1"/>
              <a:t>із</a:t>
            </a:r>
            <a:r>
              <a:rPr lang="ru-RU" sz="2200" dirty="0"/>
              <a:t> </a:t>
            </a:r>
            <a:r>
              <a:rPr lang="ru-RU" sz="2200" dirty="0" err="1"/>
              <a:t>директорів</a:t>
            </a:r>
            <a:r>
              <a:rPr lang="ru-RU" sz="2200" dirty="0"/>
              <a:t> SEC </a:t>
            </a:r>
            <a:r>
              <a:rPr lang="ru-RU" sz="2200" dirty="0" err="1"/>
              <a:t>із</a:t>
            </a:r>
            <a:r>
              <a:rPr lang="ru-RU" sz="2200" dirty="0"/>
              <a:t> </a:t>
            </a:r>
            <a:r>
              <a:rPr lang="ru-RU" sz="2200" dirty="0" err="1"/>
              <a:t>забезпечення</a:t>
            </a:r>
            <a:r>
              <a:rPr lang="ru-RU" sz="2200" dirty="0"/>
              <a:t> </a:t>
            </a:r>
            <a:r>
              <a:rPr lang="ru-RU" sz="2200" dirty="0" err="1"/>
              <a:t>виконання</a:t>
            </a:r>
            <a:r>
              <a:rPr lang="ru-RU" sz="2200" dirty="0"/>
              <a:t>. – </a:t>
            </a:r>
            <a:r>
              <a:rPr lang="ru-RU" sz="2200" dirty="0" err="1"/>
              <a:t>Це</a:t>
            </a:r>
            <a:r>
              <a:rPr lang="ru-RU" sz="2200" dirty="0"/>
              <a:t> </a:t>
            </a:r>
            <a:r>
              <a:rPr lang="ru-RU" sz="2200" dirty="0" err="1"/>
              <a:t>врегулювання</a:t>
            </a:r>
            <a:r>
              <a:rPr lang="ru-RU" sz="2200" dirty="0"/>
              <a:t> </a:t>
            </a:r>
            <a:r>
              <a:rPr lang="ru-RU" sz="2200" dirty="0" err="1"/>
              <a:t>відображає</a:t>
            </a:r>
            <a:r>
              <a:rPr lang="ru-RU" sz="2200" dirty="0"/>
              <a:t> </a:t>
            </a:r>
            <a:r>
              <a:rPr lang="ru-RU" sz="2200" dirty="0" err="1"/>
              <a:t>необхідність</a:t>
            </a:r>
            <a:r>
              <a:rPr lang="ru-RU" sz="2200" dirty="0"/>
              <a:t> </a:t>
            </a:r>
            <a:r>
              <a:rPr lang="ru-RU" sz="2200" dirty="0" err="1"/>
              <a:t>суворого</a:t>
            </a:r>
            <a:r>
              <a:rPr lang="ru-RU" sz="2200" dirty="0"/>
              <a:t> </a:t>
            </a:r>
            <a:r>
              <a:rPr lang="ru-RU" sz="2200" dirty="0" err="1"/>
              <a:t>покарання</a:t>
            </a:r>
            <a:r>
              <a:rPr lang="ru-RU" sz="2200" dirty="0"/>
              <a:t> такого роду </a:t>
            </a:r>
            <a:r>
              <a:rPr lang="ru-RU" sz="2200" dirty="0" err="1"/>
              <a:t>протиправних</a:t>
            </a:r>
            <a:r>
              <a:rPr lang="ru-RU" sz="2200" dirty="0"/>
              <a:t> </a:t>
            </a:r>
            <a:r>
              <a:rPr lang="ru-RU" sz="2200" dirty="0" err="1"/>
              <a:t>дій</a:t>
            </a:r>
            <a:r>
              <a:rPr lang="ru-RU" sz="2200" dirty="0"/>
              <a:t>, </a:t>
            </a:r>
            <a:r>
              <a:rPr lang="ru-RU" sz="2200" dirty="0" err="1"/>
              <a:t>одночасно</a:t>
            </a:r>
            <a:r>
              <a:rPr lang="ru-RU" sz="2200" dirty="0"/>
              <a:t> </a:t>
            </a:r>
            <a:r>
              <a:rPr lang="ru-RU" sz="2200" dirty="0" err="1"/>
              <a:t>вживаючи</a:t>
            </a:r>
            <a:r>
              <a:rPr lang="ru-RU" sz="2200" dirty="0"/>
              <a:t> </a:t>
            </a:r>
            <a:r>
              <a:rPr lang="ru-RU" sz="2200" dirty="0" err="1"/>
              <a:t>заходів</a:t>
            </a:r>
            <a:r>
              <a:rPr lang="ru-RU" sz="2200" dirty="0"/>
              <a:t>, </a:t>
            </a:r>
            <a:r>
              <a:rPr lang="ru-RU" sz="2200" dirty="0" err="1"/>
              <a:t>спрямованих</a:t>
            </a:r>
            <a:r>
              <a:rPr lang="ru-RU" sz="2200" dirty="0"/>
              <a:t> на </a:t>
            </a:r>
            <a:r>
              <a:rPr lang="ru-RU" sz="2200" dirty="0" err="1"/>
              <a:t>запобігання</a:t>
            </a:r>
            <a:r>
              <a:rPr lang="ru-RU" sz="2200" dirty="0"/>
              <a:t> </a:t>
            </a:r>
            <a:r>
              <a:rPr lang="ru-RU" sz="2200" dirty="0" err="1"/>
              <a:t>його</a:t>
            </a:r>
            <a:r>
              <a:rPr lang="ru-RU" sz="2200" dirty="0"/>
              <a:t> </a:t>
            </a:r>
            <a:r>
              <a:rPr lang="ru-RU" sz="2200" dirty="0" err="1"/>
              <a:t>повторенню</a:t>
            </a:r>
            <a:r>
              <a:rPr lang="ru-RU" sz="2200" dirty="0"/>
              <a:t>».</a:t>
            </a:r>
            <a:endParaRPr lang="uk-UA" sz="2200" dirty="0"/>
          </a:p>
        </p:txBody>
      </p:sp>
      <p:sp>
        <p:nvSpPr>
          <p:cNvPr id="4" name="Місце для тексту 3">
            <a:extLst>
              <a:ext uri="{FF2B5EF4-FFF2-40B4-BE49-F238E27FC236}">
                <a16:creationId xmlns:a16="http://schemas.microsoft.com/office/drawing/2014/main" id="{90406227-18CF-4B70-A5C2-9FCB99139831}"/>
              </a:ext>
            </a:extLst>
          </p:cNvPr>
          <p:cNvSpPr>
            <a:spLocks noGrp="1"/>
          </p:cNvSpPr>
          <p:nvPr>
            <p:ph type="body" sz="half" idx="2"/>
          </p:nvPr>
        </p:nvSpPr>
        <p:spPr>
          <a:xfrm>
            <a:off x="7737231" y="1328213"/>
            <a:ext cx="4290646" cy="5398245"/>
          </a:xfrm>
        </p:spPr>
        <p:txBody>
          <a:bodyPr>
            <a:normAutofit/>
          </a:bodyPr>
          <a:lstStyle/>
          <a:p>
            <a:pPr algn="ctr"/>
            <a:r>
              <a:rPr lang="uk-UA" sz="2000" dirty="0"/>
              <a:t>виникає тоді, коли працівник, менеджер або директор має прихований економічний чи особистий інтерес до операції, який негативно впливає на організацію. З усіх форм корупції цю можна розглядати як найменш незаконну, але все-таки конфлікт інтерес включає зловживання владою та виникає в ситуації, коли менеджер чи працівник підприємства ставить приватний інтерес, який може вплинути на належне виконання своїх обов’язків, вище за інтереси компанії</a:t>
            </a:r>
          </a:p>
        </p:txBody>
      </p:sp>
    </p:spTree>
    <p:extLst>
      <p:ext uri="{BB962C8B-B14F-4D97-AF65-F5344CB8AC3E}">
        <p14:creationId xmlns:p14="http://schemas.microsoft.com/office/powerpoint/2010/main" val="27833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іаграма 9">
            <a:extLst>
              <a:ext uri="{FF2B5EF4-FFF2-40B4-BE49-F238E27FC236}">
                <a16:creationId xmlns:a16="http://schemas.microsoft.com/office/drawing/2014/main" id="{E27B11FE-3424-4432-AE54-11B845EF42F9}"/>
              </a:ext>
            </a:extLst>
          </p:cNvPr>
          <p:cNvGraphicFramePr/>
          <p:nvPr>
            <p:extLst>
              <p:ext uri="{D42A27DB-BD31-4B8C-83A1-F6EECF244321}">
                <p14:modId xmlns:p14="http://schemas.microsoft.com/office/powerpoint/2010/main" val="2053286086"/>
              </p:ext>
            </p:extLst>
          </p:nvPr>
        </p:nvGraphicFramePr>
        <p:xfrm>
          <a:off x="1431234" y="359833"/>
          <a:ext cx="9732617" cy="6138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31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тексту 4">
            <a:extLst>
              <a:ext uri="{FF2B5EF4-FFF2-40B4-BE49-F238E27FC236}">
                <a16:creationId xmlns:a16="http://schemas.microsoft.com/office/drawing/2014/main" id="{E1DADA77-C649-4852-838F-02D2E0D48A64}"/>
              </a:ext>
            </a:extLst>
          </p:cNvPr>
          <p:cNvSpPr>
            <a:spLocks noGrp="1"/>
          </p:cNvSpPr>
          <p:nvPr>
            <p:ph type="body" idx="1"/>
          </p:nvPr>
        </p:nvSpPr>
        <p:spPr>
          <a:xfrm>
            <a:off x="0" y="2953432"/>
            <a:ext cx="2175317" cy="951135"/>
          </a:xfrm>
        </p:spPr>
        <p:txBody>
          <a:bodyPr>
            <a:noAutofit/>
          </a:bodyPr>
          <a:lstStyle/>
          <a:p>
            <a:r>
              <a:rPr lang="uk-UA" sz="4000" dirty="0">
                <a:latin typeface="+mj-lt"/>
              </a:rPr>
              <a:t>ПЛАН</a:t>
            </a:r>
          </a:p>
        </p:txBody>
      </p:sp>
      <p:sp>
        <p:nvSpPr>
          <p:cNvPr id="9" name="TextBox 8">
            <a:extLst>
              <a:ext uri="{FF2B5EF4-FFF2-40B4-BE49-F238E27FC236}">
                <a16:creationId xmlns:a16="http://schemas.microsoft.com/office/drawing/2014/main" id="{811B7CF7-893F-41E7-A6C8-10F5431A4336}"/>
              </a:ext>
            </a:extLst>
          </p:cNvPr>
          <p:cNvSpPr txBox="1"/>
          <p:nvPr/>
        </p:nvSpPr>
        <p:spPr>
          <a:xfrm>
            <a:off x="2822459" y="1443840"/>
            <a:ext cx="8995168" cy="3970318"/>
          </a:xfrm>
          <a:prstGeom prst="rect">
            <a:avLst/>
          </a:prstGeom>
          <a:noFill/>
        </p:spPr>
        <p:txBody>
          <a:bodyPr wrap="square">
            <a:spAutoFit/>
          </a:bodyPr>
          <a:lstStyle/>
          <a:p>
            <a:pPr marL="342900" indent="-342900" algn="just">
              <a:buClr>
                <a:schemeClr val="accent1"/>
              </a:buClr>
              <a:buFont typeface="+mj-lt"/>
              <a:buAutoNum type="arabicPeriod"/>
            </a:pPr>
            <a:r>
              <a:rPr lang="uk-UA" sz="3600" dirty="0">
                <a:latin typeface="+mj-lt"/>
              </a:rPr>
              <a:t>Поширеність корупції в приватному секторі. </a:t>
            </a:r>
          </a:p>
          <a:p>
            <a:pPr marL="342900" indent="-342900" algn="just">
              <a:buClr>
                <a:schemeClr val="accent1"/>
              </a:buClr>
              <a:buFont typeface="+mj-lt"/>
              <a:buAutoNum type="arabicPeriod"/>
            </a:pPr>
            <a:r>
              <a:rPr lang="uk-UA" sz="3600" dirty="0">
                <a:latin typeface="+mj-lt"/>
              </a:rPr>
              <a:t>Види корупції в бізнесі. </a:t>
            </a:r>
          </a:p>
          <a:p>
            <a:pPr marL="342900" indent="-342900" algn="just">
              <a:buClr>
                <a:schemeClr val="accent1"/>
              </a:buClr>
              <a:buFont typeface="+mj-lt"/>
              <a:buAutoNum type="arabicPeriod"/>
            </a:pPr>
            <a:r>
              <a:rPr lang="uk-UA" sz="3600" dirty="0">
                <a:latin typeface="+mj-lt"/>
              </a:rPr>
              <a:t>Чому компанії вдаються до корупційних махінацій? </a:t>
            </a:r>
          </a:p>
          <a:p>
            <a:pPr marL="342900" indent="-342900" algn="just">
              <a:buClr>
                <a:schemeClr val="accent1"/>
              </a:buClr>
              <a:buFont typeface="+mj-lt"/>
              <a:buAutoNum type="arabicPeriod"/>
            </a:pPr>
            <a:r>
              <a:rPr lang="uk-UA" sz="3600" dirty="0">
                <a:latin typeface="+mj-lt"/>
              </a:rPr>
              <a:t>Наслідки корупції. </a:t>
            </a:r>
          </a:p>
          <a:p>
            <a:pPr marL="342900" indent="-342900" algn="just">
              <a:buClr>
                <a:schemeClr val="accent1"/>
              </a:buClr>
              <a:buFont typeface="+mj-lt"/>
              <a:buAutoNum type="arabicPeriod"/>
            </a:pPr>
            <a:r>
              <a:rPr lang="uk-UA" sz="3600" dirty="0">
                <a:latin typeface="+mj-lt"/>
              </a:rPr>
              <a:t>Які прийоми використовувати, аби запобігти корупції в бізнесі?</a:t>
            </a:r>
          </a:p>
        </p:txBody>
      </p:sp>
    </p:spTree>
    <p:extLst>
      <p:ext uri="{BB962C8B-B14F-4D97-AF65-F5344CB8AC3E}">
        <p14:creationId xmlns:p14="http://schemas.microsoft.com/office/powerpoint/2010/main" val="48555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63488-2840-48DD-90A4-0C3377384E32}"/>
              </a:ext>
            </a:extLst>
          </p:cNvPr>
          <p:cNvSpPr>
            <a:spLocks noGrp="1"/>
          </p:cNvSpPr>
          <p:nvPr>
            <p:ph type="title"/>
          </p:nvPr>
        </p:nvSpPr>
        <p:spPr/>
        <p:txBody>
          <a:bodyPr>
            <a:normAutofit fontScale="90000"/>
          </a:bodyPr>
          <a:lstStyle/>
          <a:p>
            <a:r>
              <a:rPr lang="ru-RU" dirty="0" err="1"/>
              <a:t>Чому</a:t>
            </a:r>
            <a:r>
              <a:rPr lang="ru-RU" dirty="0"/>
              <a:t> </a:t>
            </a:r>
            <a:r>
              <a:rPr lang="ru-RU" dirty="0" err="1"/>
              <a:t>компанії</a:t>
            </a:r>
            <a:r>
              <a:rPr lang="ru-RU" dirty="0"/>
              <a:t> </a:t>
            </a:r>
            <a:r>
              <a:rPr lang="ru-RU" dirty="0" err="1"/>
              <a:t>вдаються</a:t>
            </a:r>
            <a:r>
              <a:rPr lang="ru-RU" dirty="0"/>
              <a:t> до </a:t>
            </a:r>
            <a:r>
              <a:rPr lang="ru-RU" dirty="0" err="1"/>
              <a:t>корупційних</a:t>
            </a:r>
            <a:r>
              <a:rPr lang="ru-RU" dirty="0"/>
              <a:t> </a:t>
            </a:r>
            <a:r>
              <a:rPr lang="ru-RU" dirty="0" err="1"/>
              <a:t>махінацій</a:t>
            </a:r>
            <a:r>
              <a:rPr lang="ru-RU" dirty="0"/>
              <a:t>?</a:t>
            </a:r>
            <a:endParaRPr lang="uk-UA" dirty="0"/>
          </a:p>
        </p:txBody>
      </p:sp>
      <p:sp>
        <p:nvSpPr>
          <p:cNvPr id="5" name="Місце для тексту 4">
            <a:extLst>
              <a:ext uri="{FF2B5EF4-FFF2-40B4-BE49-F238E27FC236}">
                <a16:creationId xmlns:a16="http://schemas.microsoft.com/office/drawing/2014/main" id="{ADC4237C-C075-4E97-8C20-7BD7673165FA}"/>
              </a:ext>
            </a:extLst>
          </p:cNvPr>
          <p:cNvSpPr>
            <a:spLocks noGrp="1"/>
          </p:cNvSpPr>
          <p:nvPr>
            <p:ph type="body" idx="1"/>
          </p:nvPr>
        </p:nvSpPr>
        <p:spPr>
          <a:xfrm>
            <a:off x="1189384" y="1720810"/>
            <a:ext cx="4800600" cy="632529"/>
          </a:xfrm>
        </p:spPr>
        <p:txBody>
          <a:bodyPr/>
          <a:lstStyle/>
          <a:p>
            <a:r>
              <a:rPr lang="uk-UA" dirty="0">
                <a:solidFill>
                  <a:schemeClr val="accent1"/>
                </a:solidFill>
              </a:rPr>
              <a:t>Економічні причини</a:t>
            </a:r>
          </a:p>
        </p:txBody>
      </p:sp>
      <p:sp>
        <p:nvSpPr>
          <p:cNvPr id="6" name="Місце для вмісту 5">
            <a:extLst>
              <a:ext uri="{FF2B5EF4-FFF2-40B4-BE49-F238E27FC236}">
                <a16:creationId xmlns:a16="http://schemas.microsoft.com/office/drawing/2014/main" id="{41738FCE-7495-4785-8E14-17B66BA9FB8F}"/>
              </a:ext>
            </a:extLst>
          </p:cNvPr>
          <p:cNvSpPr>
            <a:spLocks noGrp="1"/>
          </p:cNvSpPr>
          <p:nvPr>
            <p:ph sz="half" idx="2"/>
          </p:nvPr>
        </p:nvSpPr>
        <p:spPr>
          <a:xfrm>
            <a:off x="1007418" y="2524748"/>
            <a:ext cx="4717521" cy="3064487"/>
          </a:xfrm>
        </p:spPr>
        <p:txBody>
          <a:bodyPr>
            <a:noAutofit/>
          </a:bodyPr>
          <a:lstStyle/>
          <a:p>
            <a:pPr algn="just"/>
            <a:r>
              <a:rPr lang="uk-UA" sz="1800" dirty="0"/>
              <a:t>Особиста вигода є найчастішою причиною корупції в державному секторі, проте не в приватному секторі. Коли компанії використовують корупційні методи, щоб отримати конкурентну перевагу, вони створюють ефект «снігової кулі» в усіх галузях, спонукаючи інші компанії до подібних дій, щоб залишатися конкурентоспроможними на ринку. Як зазначалося раніше, корупція підриває конкуренцію, оскільки компанії, які відмовляються давати хабарі, можуть бути виключені з ринку.</a:t>
            </a:r>
          </a:p>
        </p:txBody>
      </p:sp>
      <p:sp>
        <p:nvSpPr>
          <p:cNvPr id="7" name="Місце для тексту 6">
            <a:extLst>
              <a:ext uri="{FF2B5EF4-FFF2-40B4-BE49-F238E27FC236}">
                <a16:creationId xmlns:a16="http://schemas.microsoft.com/office/drawing/2014/main" id="{FF31393F-3608-4BF4-951F-16BDAF670EED}"/>
              </a:ext>
            </a:extLst>
          </p:cNvPr>
          <p:cNvSpPr>
            <a:spLocks noGrp="1"/>
          </p:cNvSpPr>
          <p:nvPr>
            <p:ph type="body" sz="quarter" idx="3"/>
          </p:nvPr>
        </p:nvSpPr>
        <p:spPr>
          <a:xfrm>
            <a:off x="6184844" y="1892219"/>
            <a:ext cx="4800600" cy="632529"/>
          </a:xfrm>
        </p:spPr>
        <p:txBody>
          <a:bodyPr/>
          <a:lstStyle/>
          <a:p>
            <a:r>
              <a:rPr lang="uk-UA" dirty="0">
                <a:solidFill>
                  <a:schemeClr val="accent1"/>
                </a:solidFill>
              </a:rPr>
              <a:t>Індивідуальні причини та раціоналізації</a:t>
            </a:r>
          </a:p>
        </p:txBody>
      </p:sp>
      <p:sp>
        <p:nvSpPr>
          <p:cNvPr id="8" name="Місце для вмісту 7">
            <a:extLst>
              <a:ext uri="{FF2B5EF4-FFF2-40B4-BE49-F238E27FC236}">
                <a16:creationId xmlns:a16="http://schemas.microsoft.com/office/drawing/2014/main" id="{376E5A48-8A6E-4D55-A96A-A9DFA2D790DC}"/>
              </a:ext>
            </a:extLst>
          </p:cNvPr>
          <p:cNvSpPr>
            <a:spLocks noGrp="1"/>
          </p:cNvSpPr>
          <p:nvPr>
            <p:ph sz="quarter" idx="4"/>
          </p:nvPr>
        </p:nvSpPr>
        <p:spPr>
          <a:xfrm>
            <a:off x="5919799" y="2524748"/>
            <a:ext cx="5505629" cy="2996398"/>
          </a:xfrm>
        </p:spPr>
        <p:txBody>
          <a:bodyPr>
            <a:noAutofit/>
          </a:bodyPr>
          <a:lstStyle/>
          <a:p>
            <a:pPr algn="just"/>
            <a:r>
              <a:rPr lang="uk-UA" sz="1800" dirty="0"/>
              <a:t>У приватному секторі, як і в будь-якому іншому, люди вдаються до стратегій раціоналізації, щоб виправдати свою неетичну поведінку. Згідно з поведінковою наукою, деякі люди будуть шахраювати, щоб отримати перевагу, якщо зможуть раціоналізувати свою поведінку й водночас відчувати себе добре, мовляв, ви не розумієте, як тут ведеться бізнес; якщо ми цього не зробимо, зробить хтось інший. Коли люди бачать, що їхні конкуренти беруть участь у корупційних діях, вони можуть виправдовувати вчинення подібних дій з метою забезпечення добробуту компанії, а також особистого, водночас відчуваючи себе «хорошою» людиною.</a:t>
            </a:r>
          </a:p>
        </p:txBody>
      </p:sp>
    </p:spTree>
    <p:extLst>
      <p:ext uri="{BB962C8B-B14F-4D97-AF65-F5344CB8AC3E}">
        <p14:creationId xmlns:p14="http://schemas.microsoft.com/office/powerpoint/2010/main" val="355146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DDAB0-BF1A-4ABB-8D9B-4FD0F4EEDE61}"/>
              </a:ext>
            </a:extLst>
          </p:cNvPr>
          <p:cNvSpPr>
            <a:spLocks noGrp="1"/>
          </p:cNvSpPr>
          <p:nvPr>
            <p:ph type="title"/>
          </p:nvPr>
        </p:nvSpPr>
        <p:spPr>
          <a:xfrm>
            <a:off x="618066" y="232342"/>
            <a:ext cx="10955867" cy="1492132"/>
          </a:xfrm>
        </p:spPr>
        <p:txBody>
          <a:bodyPr>
            <a:normAutofit fontScale="90000"/>
          </a:bodyPr>
          <a:lstStyle/>
          <a:p>
            <a:pPr algn="ctr"/>
            <a:r>
              <a:rPr lang="ru-RU" dirty="0"/>
              <a:t>Нормативно-</a:t>
            </a:r>
            <a:r>
              <a:rPr lang="ru-RU" dirty="0" err="1"/>
              <a:t>правове</a:t>
            </a:r>
            <a:r>
              <a:rPr lang="ru-RU" dirty="0"/>
              <a:t> </a:t>
            </a:r>
            <a:r>
              <a:rPr lang="ru-RU" dirty="0" err="1"/>
              <a:t>регулювання</a:t>
            </a:r>
            <a:r>
              <a:rPr lang="ru-RU" dirty="0"/>
              <a:t> </a:t>
            </a:r>
            <a:r>
              <a:rPr lang="ru-RU" dirty="0" err="1"/>
              <a:t>корупції</a:t>
            </a:r>
            <a:r>
              <a:rPr lang="ru-RU" dirty="0"/>
              <a:t> в </a:t>
            </a:r>
            <a:r>
              <a:rPr lang="ru-RU" dirty="0" err="1"/>
              <a:t>бізнесі</a:t>
            </a:r>
            <a:endParaRPr lang="uk-UA" dirty="0"/>
          </a:p>
        </p:txBody>
      </p:sp>
      <p:sp>
        <p:nvSpPr>
          <p:cNvPr id="7" name="Місце для вмісту 6">
            <a:extLst>
              <a:ext uri="{FF2B5EF4-FFF2-40B4-BE49-F238E27FC236}">
                <a16:creationId xmlns:a16="http://schemas.microsoft.com/office/drawing/2014/main" id="{541BFE99-BD85-4B1E-A3F1-CEA78CF07FCC}"/>
              </a:ext>
            </a:extLst>
          </p:cNvPr>
          <p:cNvSpPr>
            <a:spLocks noGrp="1"/>
          </p:cNvSpPr>
          <p:nvPr>
            <p:ph idx="1"/>
          </p:nvPr>
        </p:nvSpPr>
        <p:spPr>
          <a:xfrm>
            <a:off x="1183945" y="2455335"/>
            <a:ext cx="10178322" cy="3593591"/>
          </a:xfrm>
        </p:spPr>
        <p:txBody>
          <a:bodyPr>
            <a:noAutofit/>
          </a:bodyPr>
          <a:lstStyle/>
          <a:p>
            <a:r>
              <a:rPr lang="ru-RU" sz="2800" dirty="0" err="1"/>
              <a:t>Кримінальна</a:t>
            </a:r>
            <a:r>
              <a:rPr lang="ru-RU" sz="2800" dirty="0"/>
              <a:t> </a:t>
            </a:r>
            <a:r>
              <a:rPr lang="ru-RU" sz="2800" dirty="0" err="1"/>
              <a:t>конвенція</a:t>
            </a:r>
            <a:r>
              <a:rPr lang="ru-RU" sz="2800" dirty="0"/>
              <a:t> про </a:t>
            </a:r>
            <a:r>
              <a:rPr lang="ru-RU" sz="2800" dirty="0" err="1"/>
              <a:t>боротьбу</a:t>
            </a:r>
            <a:r>
              <a:rPr lang="ru-RU" sz="2800" dirty="0"/>
              <a:t> з </a:t>
            </a:r>
            <a:r>
              <a:rPr lang="ru-RU" sz="2800" dirty="0" err="1"/>
              <a:t>корупцією</a:t>
            </a:r>
            <a:endParaRPr lang="ru-RU" sz="2800" dirty="0"/>
          </a:p>
          <a:p>
            <a:r>
              <a:rPr lang="ru-RU" sz="2800" dirty="0" err="1"/>
              <a:t>Конвенція</a:t>
            </a:r>
            <a:r>
              <a:rPr lang="ru-RU" sz="2800" dirty="0"/>
              <a:t> ООН про </a:t>
            </a:r>
            <a:r>
              <a:rPr lang="ru-RU" sz="2800" dirty="0" err="1"/>
              <a:t>боротьбу</a:t>
            </a:r>
            <a:r>
              <a:rPr lang="ru-RU" sz="2800" dirty="0"/>
              <a:t> з </a:t>
            </a:r>
            <a:r>
              <a:rPr lang="ru-RU" sz="2800" dirty="0" err="1"/>
              <a:t>корупцією</a:t>
            </a:r>
            <a:endParaRPr lang="ru-RU" sz="2800" dirty="0"/>
          </a:p>
          <a:p>
            <a:r>
              <a:rPr lang="uk-UA" sz="2800" dirty="0"/>
              <a:t>Закон України «Про засади державної антикорупційної політики в Україні (Антикорупційна стратегія) на 2021–2025 роки» від 20.06.2022</a:t>
            </a:r>
          </a:p>
          <a:p>
            <a:r>
              <a:rPr lang="uk-UA" sz="2800" dirty="0"/>
              <a:t>Закон України «Про запобігання корупції» від 14.10.2014 </a:t>
            </a:r>
          </a:p>
          <a:p>
            <a:r>
              <a:rPr lang="uk-UA" sz="2800" dirty="0"/>
              <a:t>Кримінальний кодекс України від 05.04.2001</a:t>
            </a:r>
          </a:p>
        </p:txBody>
      </p:sp>
    </p:spTree>
    <p:extLst>
      <p:ext uri="{BB962C8B-B14F-4D97-AF65-F5344CB8AC3E}">
        <p14:creationId xmlns:p14="http://schemas.microsoft.com/office/powerpoint/2010/main" val="292356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23FD1-0400-4B15-8E83-72A24B97D6ED}"/>
              </a:ext>
            </a:extLst>
          </p:cNvPr>
          <p:cNvSpPr>
            <a:spLocks noGrp="1"/>
          </p:cNvSpPr>
          <p:nvPr>
            <p:ph type="title"/>
          </p:nvPr>
        </p:nvSpPr>
        <p:spPr/>
        <p:txBody>
          <a:bodyPr>
            <a:noAutofit/>
          </a:bodyPr>
          <a:lstStyle/>
          <a:p>
            <a:r>
              <a:rPr lang="ru-RU" sz="3200" dirty="0" err="1">
                <a:solidFill>
                  <a:schemeClr val="accent1"/>
                </a:solidFill>
                <a:latin typeface="+mn-lt"/>
              </a:rPr>
              <a:t>Які</a:t>
            </a:r>
            <a:r>
              <a:rPr lang="ru-RU" sz="3200" dirty="0">
                <a:solidFill>
                  <a:schemeClr val="accent1"/>
                </a:solidFill>
                <a:latin typeface="+mn-lt"/>
              </a:rPr>
              <a:t> </a:t>
            </a:r>
            <a:r>
              <a:rPr lang="ru-RU" sz="3200" dirty="0" err="1">
                <a:solidFill>
                  <a:schemeClr val="accent1"/>
                </a:solidFill>
                <a:latin typeface="+mn-lt"/>
              </a:rPr>
              <a:t>прийоми</a:t>
            </a:r>
            <a:r>
              <a:rPr lang="ru-RU" sz="3200" dirty="0">
                <a:solidFill>
                  <a:schemeClr val="accent1"/>
                </a:solidFill>
                <a:latin typeface="+mn-lt"/>
              </a:rPr>
              <a:t> </a:t>
            </a:r>
            <a:r>
              <a:rPr lang="ru-RU" sz="3200" dirty="0" err="1">
                <a:solidFill>
                  <a:schemeClr val="accent1"/>
                </a:solidFill>
                <a:latin typeface="+mn-lt"/>
              </a:rPr>
              <a:t>використовувати</a:t>
            </a:r>
            <a:r>
              <a:rPr lang="ru-RU" sz="3200" dirty="0">
                <a:solidFill>
                  <a:schemeClr val="accent1"/>
                </a:solidFill>
                <a:latin typeface="+mn-lt"/>
              </a:rPr>
              <a:t>, </a:t>
            </a:r>
            <a:r>
              <a:rPr lang="ru-RU" sz="3200" dirty="0" err="1">
                <a:solidFill>
                  <a:schemeClr val="accent1"/>
                </a:solidFill>
                <a:latin typeface="+mn-lt"/>
              </a:rPr>
              <a:t>щоб</a:t>
            </a:r>
            <a:r>
              <a:rPr lang="ru-RU" sz="3200" dirty="0">
                <a:solidFill>
                  <a:schemeClr val="accent1"/>
                </a:solidFill>
                <a:latin typeface="+mn-lt"/>
              </a:rPr>
              <a:t> </a:t>
            </a:r>
            <a:r>
              <a:rPr lang="ru-RU" sz="3200" dirty="0" err="1">
                <a:solidFill>
                  <a:schemeClr val="accent1"/>
                </a:solidFill>
                <a:latin typeface="+mn-lt"/>
              </a:rPr>
              <a:t>запобігти</a:t>
            </a:r>
            <a:r>
              <a:rPr lang="ru-RU" sz="3200" dirty="0">
                <a:solidFill>
                  <a:schemeClr val="accent1"/>
                </a:solidFill>
                <a:latin typeface="+mn-lt"/>
              </a:rPr>
              <a:t> </a:t>
            </a:r>
            <a:r>
              <a:rPr lang="ru-RU" sz="3200" dirty="0" err="1">
                <a:solidFill>
                  <a:schemeClr val="accent1"/>
                </a:solidFill>
                <a:latin typeface="+mn-lt"/>
              </a:rPr>
              <a:t>корупції</a:t>
            </a:r>
            <a:r>
              <a:rPr lang="ru-RU" sz="3200" dirty="0">
                <a:solidFill>
                  <a:schemeClr val="accent1"/>
                </a:solidFill>
                <a:latin typeface="+mn-lt"/>
              </a:rPr>
              <a:t> в </a:t>
            </a:r>
            <a:r>
              <a:rPr lang="ru-RU" sz="3200" dirty="0" err="1">
                <a:solidFill>
                  <a:schemeClr val="accent1"/>
                </a:solidFill>
                <a:latin typeface="+mn-lt"/>
              </a:rPr>
              <a:t>бізнесі</a:t>
            </a:r>
            <a:r>
              <a:rPr lang="ru-RU" sz="3200" dirty="0">
                <a:solidFill>
                  <a:schemeClr val="accent1"/>
                </a:solidFill>
                <a:latin typeface="+mn-lt"/>
              </a:rPr>
              <a:t>?</a:t>
            </a:r>
            <a:endParaRPr lang="uk-UA" sz="3200" dirty="0">
              <a:solidFill>
                <a:schemeClr val="accent1"/>
              </a:solidFill>
              <a:latin typeface="+mn-lt"/>
            </a:endParaRPr>
          </a:p>
        </p:txBody>
      </p:sp>
      <p:sp>
        <p:nvSpPr>
          <p:cNvPr id="3" name="Місце для вмісту 2">
            <a:extLst>
              <a:ext uri="{FF2B5EF4-FFF2-40B4-BE49-F238E27FC236}">
                <a16:creationId xmlns:a16="http://schemas.microsoft.com/office/drawing/2014/main" id="{B028DA41-8A46-489E-B53C-942FEE5A48EC}"/>
              </a:ext>
            </a:extLst>
          </p:cNvPr>
          <p:cNvSpPr>
            <a:spLocks noGrp="1"/>
          </p:cNvSpPr>
          <p:nvPr>
            <p:ph idx="1"/>
          </p:nvPr>
        </p:nvSpPr>
        <p:spPr>
          <a:xfrm>
            <a:off x="1027658" y="1632204"/>
            <a:ext cx="10626361" cy="3593591"/>
          </a:xfrm>
        </p:spPr>
        <p:txBody>
          <a:bodyPr>
            <a:noAutofit/>
          </a:bodyPr>
          <a:lstStyle/>
          <a:p>
            <a:pPr algn="just"/>
            <a:r>
              <a:rPr lang="uk-UA" sz="2400" b="1" dirty="0" err="1">
                <a:solidFill>
                  <a:schemeClr val="tx1"/>
                </a:solidFill>
              </a:rPr>
              <a:t>Комплаєнс</a:t>
            </a:r>
            <a:r>
              <a:rPr lang="uk-UA" sz="2400" b="1" dirty="0">
                <a:solidFill>
                  <a:schemeClr val="tx1"/>
                </a:solidFill>
              </a:rPr>
              <a:t>-проект</a:t>
            </a:r>
            <a:r>
              <a:rPr lang="uk-UA" sz="2400" dirty="0"/>
              <a:t>  – система заходів, що застосовується на підприємстві, в установі чи організації з метою запобігання вчиненню їх працівниками чи керівництвом корупційних та пов’язаних з ними правопорушень, а також з метою забезпечення відповідності діяльності підприємства, установи, організації вимогам антикорупційного законодавства та вимогам запобігання конфлікту інтересів. </a:t>
            </a:r>
            <a:r>
              <a:rPr lang="uk-UA" sz="2400" dirty="0">
                <a:solidFill>
                  <a:schemeClr val="accent1"/>
                </a:solidFill>
              </a:rPr>
              <a:t>Це система заходів управління та контролю в компанії, спрямована на попередження та подолання ризиків недотримання вимог законодавства, правил, стандартів та рекомендацій (зокрема, органів контролю).</a:t>
            </a:r>
          </a:p>
          <a:p>
            <a:pPr algn="just"/>
            <a:r>
              <a:rPr lang="uk-UA" sz="2400" b="1" dirty="0" err="1"/>
              <a:t>Комплаєнс</a:t>
            </a:r>
            <a:r>
              <a:rPr lang="uk-UA" sz="2400" dirty="0"/>
              <a:t> – від </a:t>
            </a:r>
            <a:r>
              <a:rPr lang="uk-UA" sz="2400" dirty="0" err="1"/>
              <a:t>англ</a:t>
            </a:r>
            <a:r>
              <a:rPr lang="uk-UA" sz="2400" dirty="0"/>
              <a:t>. </a:t>
            </a:r>
            <a:r>
              <a:rPr lang="en-US" sz="2400" dirty="0"/>
              <a:t>compliance («</a:t>
            </a:r>
            <a:r>
              <a:rPr lang="uk-UA" sz="2400" dirty="0"/>
              <a:t>згода, відповідність») походить від дієслова </a:t>
            </a:r>
            <a:r>
              <a:rPr lang="en-US" sz="2400" dirty="0"/>
              <a:t>to comply – «</a:t>
            </a:r>
            <a:r>
              <a:rPr lang="uk-UA" sz="2400" dirty="0"/>
              <a:t>виконувати» – і буквально означає дотримання певних правил, вимог або умов. </a:t>
            </a:r>
          </a:p>
        </p:txBody>
      </p:sp>
    </p:spTree>
    <p:extLst>
      <p:ext uri="{BB962C8B-B14F-4D97-AF65-F5344CB8AC3E}">
        <p14:creationId xmlns:p14="http://schemas.microsoft.com/office/powerpoint/2010/main" val="200767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5B436-6E59-46B5-B224-6D9540B1D0CD}"/>
              </a:ext>
            </a:extLst>
          </p:cNvPr>
          <p:cNvSpPr>
            <a:spLocks noGrp="1"/>
          </p:cNvSpPr>
          <p:nvPr>
            <p:ph type="title"/>
          </p:nvPr>
        </p:nvSpPr>
        <p:spPr/>
        <p:txBody>
          <a:bodyPr/>
          <a:lstStyle/>
          <a:p>
            <a:endParaRPr lang="uk-UA"/>
          </a:p>
        </p:txBody>
      </p:sp>
      <p:pic>
        <p:nvPicPr>
          <p:cNvPr id="5" name="Місце для вмісту 4">
            <a:extLst>
              <a:ext uri="{FF2B5EF4-FFF2-40B4-BE49-F238E27FC236}">
                <a16:creationId xmlns:a16="http://schemas.microsoft.com/office/drawing/2014/main" id="{4F5A417F-CC23-441A-BB02-872169734157}"/>
              </a:ext>
            </a:extLst>
          </p:cNvPr>
          <p:cNvPicPr>
            <a:picLocks noGrp="1" noChangeAspect="1"/>
          </p:cNvPicPr>
          <p:nvPr>
            <p:ph idx="1"/>
          </p:nvPr>
        </p:nvPicPr>
        <p:blipFill>
          <a:blip r:embed="rId2"/>
          <a:stretch>
            <a:fillRect/>
          </a:stretch>
        </p:blipFill>
        <p:spPr>
          <a:xfrm>
            <a:off x="773713" y="287867"/>
            <a:ext cx="11134251" cy="6453530"/>
          </a:xfrm>
        </p:spPr>
      </p:pic>
    </p:spTree>
    <p:extLst>
      <p:ext uri="{BB962C8B-B14F-4D97-AF65-F5344CB8AC3E}">
        <p14:creationId xmlns:p14="http://schemas.microsoft.com/office/powerpoint/2010/main" val="553199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5B2D65A-E0C9-4D95-91C0-422E0612649C}"/>
              </a:ext>
            </a:extLst>
          </p:cNvPr>
          <p:cNvPicPr>
            <a:picLocks noChangeAspect="1"/>
          </p:cNvPicPr>
          <p:nvPr/>
        </p:nvPicPr>
        <p:blipFill>
          <a:blip r:embed="rId2"/>
          <a:stretch>
            <a:fillRect/>
          </a:stretch>
        </p:blipFill>
        <p:spPr>
          <a:xfrm>
            <a:off x="1134532" y="0"/>
            <a:ext cx="10447867" cy="7213601"/>
          </a:xfrm>
          <a:prstGeom prst="rect">
            <a:avLst/>
          </a:prstGeom>
        </p:spPr>
      </p:pic>
    </p:spTree>
    <p:extLst>
      <p:ext uri="{BB962C8B-B14F-4D97-AF65-F5344CB8AC3E}">
        <p14:creationId xmlns:p14="http://schemas.microsoft.com/office/powerpoint/2010/main" val="422485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D8EA0D2-87B7-49B8-9EA3-3555360DB9BD}"/>
              </a:ext>
            </a:extLst>
          </p:cNvPr>
          <p:cNvPicPr>
            <a:picLocks noChangeAspect="1"/>
          </p:cNvPicPr>
          <p:nvPr/>
        </p:nvPicPr>
        <p:blipFill>
          <a:blip r:embed="rId2"/>
          <a:stretch>
            <a:fillRect/>
          </a:stretch>
        </p:blipFill>
        <p:spPr>
          <a:xfrm>
            <a:off x="947937" y="0"/>
            <a:ext cx="10920381" cy="6858000"/>
          </a:xfrm>
          <a:prstGeom prst="rect">
            <a:avLst/>
          </a:prstGeom>
        </p:spPr>
      </p:pic>
    </p:spTree>
    <p:extLst>
      <p:ext uri="{BB962C8B-B14F-4D97-AF65-F5344CB8AC3E}">
        <p14:creationId xmlns:p14="http://schemas.microsoft.com/office/powerpoint/2010/main" val="89120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AAC8161-14DE-4E48-9933-3F8DD130FD40}"/>
              </a:ext>
            </a:extLst>
          </p:cNvPr>
          <p:cNvSpPr>
            <a:spLocks noGrp="1"/>
          </p:cNvSpPr>
          <p:nvPr>
            <p:ph idx="1"/>
          </p:nvPr>
        </p:nvSpPr>
        <p:spPr>
          <a:xfrm>
            <a:off x="1286792" y="641604"/>
            <a:ext cx="10178322" cy="5574792"/>
          </a:xfrm>
        </p:spPr>
        <p:txBody>
          <a:bodyPr>
            <a:normAutofit/>
          </a:bodyPr>
          <a:lstStyle/>
          <a:p>
            <a:pPr marL="0" indent="0" algn="just">
              <a:buNone/>
            </a:pPr>
            <a:r>
              <a:rPr lang="uk-UA" sz="2400" b="1" dirty="0"/>
              <a:t>Законодавство не закріплює вичерпного переліку складників </a:t>
            </a:r>
            <a:r>
              <a:rPr lang="uk-UA" sz="2400" b="1" dirty="0" err="1"/>
              <a:t>комплаєнс</a:t>
            </a:r>
            <a:r>
              <a:rPr lang="uk-UA" sz="2400" b="1" dirty="0"/>
              <a:t>-системи</a:t>
            </a:r>
            <a:r>
              <a:rPr lang="uk-UA" sz="2400" dirty="0"/>
              <a:t>.  Експерти, які є авторами Методичних рекомендацій щодо розробки та впровадження системи заходів щодо запобігання та протидії корупції, вказують, що </a:t>
            </a:r>
            <a:r>
              <a:rPr lang="uk-UA" sz="2400" dirty="0" err="1"/>
              <a:t>комплаєнс</a:t>
            </a:r>
            <a:r>
              <a:rPr lang="uk-UA" sz="2400" dirty="0"/>
              <a:t> є складною системою, елементи якої зумовлені особливостями кожної конкретної організації, однак наведені нижче </a:t>
            </a:r>
            <a:r>
              <a:rPr lang="uk-UA" sz="2400" b="1" dirty="0"/>
              <a:t>є обов’язковими:</a:t>
            </a:r>
          </a:p>
        </p:txBody>
      </p:sp>
      <p:graphicFrame>
        <p:nvGraphicFramePr>
          <p:cNvPr id="6" name="Схема 5">
            <a:extLst>
              <a:ext uri="{FF2B5EF4-FFF2-40B4-BE49-F238E27FC236}">
                <a16:creationId xmlns:a16="http://schemas.microsoft.com/office/drawing/2014/main" id="{738C5F9E-6D69-4450-AE87-D6FF8A144CF0}"/>
              </a:ext>
            </a:extLst>
          </p:cNvPr>
          <p:cNvGraphicFramePr/>
          <p:nvPr>
            <p:extLst>
              <p:ext uri="{D42A27DB-BD31-4B8C-83A1-F6EECF244321}">
                <p14:modId xmlns:p14="http://schemas.microsoft.com/office/powerpoint/2010/main" val="3757456373"/>
              </p:ext>
            </p:extLst>
          </p:nvPr>
        </p:nvGraphicFramePr>
        <p:xfrm>
          <a:off x="924340" y="2802835"/>
          <a:ext cx="10903226" cy="367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830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FD83F-5BFF-4964-85B2-E2EDDB0CB867}"/>
              </a:ext>
            </a:extLst>
          </p:cNvPr>
          <p:cNvSpPr>
            <a:spLocks noGrp="1"/>
          </p:cNvSpPr>
          <p:nvPr>
            <p:ph type="title"/>
          </p:nvPr>
        </p:nvSpPr>
        <p:spPr>
          <a:xfrm>
            <a:off x="1251678" y="554075"/>
            <a:ext cx="10178322" cy="1492132"/>
          </a:xfrm>
        </p:spPr>
        <p:txBody>
          <a:bodyPr>
            <a:normAutofit fontScale="90000"/>
          </a:bodyPr>
          <a:lstStyle/>
          <a:p>
            <a:r>
              <a:rPr lang="ru-RU" dirty="0" err="1">
                <a:solidFill>
                  <a:schemeClr val="accent1"/>
                </a:solidFill>
                <a:latin typeface="+mn-lt"/>
              </a:rPr>
              <a:t>Складові</a:t>
            </a:r>
            <a:r>
              <a:rPr lang="ru-RU" dirty="0">
                <a:solidFill>
                  <a:schemeClr val="accent1"/>
                </a:solidFill>
                <a:latin typeface="+mn-lt"/>
              </a:rPr>
              <a:t> </a:t>
            </a:r>
            <a:r>
              <a:rPr lang="ru-RU" dirty="0" err="1">
                <a:latin typeface="+mn-lt"/>
              </a:rPr>
              <a:t>комплексної</a:t>
            </a:r>
            <a:r>
              <a:rPr lang="ru-RU" dirty="0">
                <a:latin typeface="+mn-lt"/>
              </a:rPr>
              <a:t> </a:t>
            </a:r>
            <a:br>
              <a:rPr lang="ru-RU" dirty="0">
                <a:latin typeface="+mn-lt"/>
              </a:rPr>
            </a:br>
            <a:r>
              <a:rPr lang="ru-RU" dirty="0" err="1">
                <a:latin typeface="+mn-lt"/>
              </a:rPr>
              <a:t>антикорупційної</a:t>
            </a:r>
            <a:r>
              <a:rPr lang="ru-RU" dirty="0">
                <a:latin typeface="+mn-lt"/>
              </a:rPr>
              <a:t> </a:t>
            </a:r>
            <a:r>
              <a:rPr lang="ru-RU" dirty="0" err="1">
                <a:latin typeface="+mn-lt"/>
              </a:rPr>
              <a:t>системи</a:t>
            </a:r>
            <a:r>
              <a:rPr lang="ru-RU" dirty="0">
                <a:latin typeface="+mn-lt"/>
              </a:rPr>
              <a:t>:</a:t>
            </a:r>
            <a:endParaRPr lang="uk-UA" dirty="0">
              <a:latin typeface="+mn-lt"/>
            </a:endParaRPr>
          </a:p>
        </p:txBody>
      </p:sp>
      <p:sp>
        <p:nvSpPr>
          <p:cNvPr id="3" name="Місце для вмісту 2">
            <a:extLst>
              <a:ext uri="{FF2B5EF4-FFF2-40B4-BE49-F238E27FC236}">
                <a16:creationId xmlns:a16="http://schemas.microsoft.com/office/drawing/2014/main" id="{8BEE7AE6-4BEE-4824-8252-6CC4CC64C92B}"/>
              </a:ext>
            </a:extLst>
          </p:cNvPr>
          <p:cNvSpPr>
            <a:spLocks noGrp="1"/>
          </p:cNvSpPr>
          <p:nvPr>
            <p:ph idx="1"/>
          </p:nvPr>
        </p:nvSpPr>
        <p:spPr>
          <a:xfrm>
            <a:off x="1251678" y="2046207"/>
            <a:ext cx="10178322" cy="4453466"/>
          </a:xfrm>
        </p:spPr>
        <p:txBody>
          <a:bodyPr>
            <a:normAutofit/>
          </a:bodyPr>
          <a:lstStyle/>
          <a:p>
            <a:pPr marL="0" indent="0" algn="just">
              <a:buNone/>
            </a:pPr>
            <a:r>
              <a:rPr lang="uk-UA" sz="2200" b="1" dirty="0">
                <a:highlight>
                  <a:srgbClr val="F8B323"/>
                </a:highlight>
              </a:rPr>
              <a:t>1. Політика</a:t>
            </a:r>
            <a:r>
              <a:rPr lang="uk-UA" sz="2200" b="1" dirty="0"/>
              <a:t> </a:t>
            </a:r>
            <a:r>
              <a:rPr lang="uk-UA" sz="2200" dirty="0"/>
              <a:t>– актуальна, оновлена й адаптована для компанії та галузі, в якій вона  працює.</a:t>
            </a:r>
          </a:p>
          <a:p>
            <a:pPr marL="0" indent="0" algn="just">
              <a:buNone/>
            </a:pPr>
            <a:r>
              <a:rPr lang="uk-UA" sz="2200" b="1" dirty="0">
                <a:highlight>
                  <a:srgbClr val="F8B323"/>
                </a:highlight>
              </a:rPr>
              <a:t>2. Процедури</a:t>
            </a:r>
            <a:r>
              <a:rPr lang="uk-UA" sz="2200" b="1" dirty="0"/>
              <a:t> </a:t>
            </a:r>
            <a:r>
              <a:rPr lang="uk-UA" sz="2200" dirty="0"/>
              <a:t>– добре документовані, перевірені на дотримання та фактично дотримувані керівництвом і персоналом із санкціями за невиконання.</a:t>
            </a:r>
          </a:p>
          <a:p>
            <a:pPr marL="0" indent="0" algn="just">
              <a:buNone/>
            </a:pPr>
            <a:r>
              <a:rPr lang="uk-UA" sz="2200" b="1" dirty="0">
                <a:highlight>
                  <a:srgbClr val="F8B323"/>
                </a:highlight>
              </a:rPr>
              <a:t>3. Культура</a:t>
            </a:r>
            <a:r>
              <a:rPr lang="uk-UA" sz="2200" b="1" dirty="0"/>
              <a:t> </a:t>
            </a:r>
            <a:r>
              <a:rPr lang="uk-UA" sz="2200" dirty="0"/>
              <a:t>– зверху вниз і знизу вверх, сприяє прозорості та винагороджує тих, хто розслідує шахрайство й корупцію, захищає тих, хто викриває нелояльні дії.</a:t>
            </a:r>
          </a:p>
          <a:p>
            <a:pPr marL="0" indent="0" algn="just">
              <a:buNone/>
            </a:pPr>
            <a:r>
              <a:rPr lang="uk-UA" sz="2200" b="1" dirty="0">
                <a:highlight>
                  <a:srgbClr val="F8B323"/>
                </a:highlight>
              </a:rPr>
              <a:t>4. План боротьби з шахрайством та корупцією</a:t>
            </a:r>
            <a:r>
              <a:rPr lang="uk-UA" sz="2200" dirty="0"/>
              <a:t>, який визначає рамки для ефективної системи управління та внутрішнього контролю шахрайства й корупції, визначає відповідальність та окреслює обов’язки ключових зацікавлених сторін, зокрема керівництво, персонал, внутрішній аудит, зовнішній аудит, сторонні органи.</a:t>
            </a:r>
          </a:p>
          <a:p>
            <a:pPr marL="0" indent="0">
              <a:buNone/>
            </a:pPr>
            <a:endParaRPr lang="uk-UA" dirty="0"/>
          </a:p>
        </p:txBody>
      </p:sp>
    </p:spTree>
    <p:extLst>
      <p:ext uri="{BB962C8B-B14F-4D97-AF65-F5344CB8AC3E}">
        <p14:creationId xmlns:p14="http://schemas.microsoft.com/office/powerpoint/2010/main" val="147744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A2AF5B-751C-4F36-881A-964DC214EEE1}"/>
              </a:ext>
            </a:extLst>
          </p:cNvPr>
          <p:cNvSpPr>
            <a:spLocks noGrp="1"/>
          </p:cNvSpPr>
          <p:nvPr>
            <p:ph type="title"/>
          </p:nvPr>
        </p:nvSpPr>
        <p:spPr/>
        <p:txBody>
          <a:bodyPr>
            <a:normAutofit fontScale="90000"/>
          </a:bodyPr>
          <a:lstStyle/>
          <a:p>
            <a:r>
              <a:rPr lang="ru-RU" dirty="0" err="1">
                <a:solidFill>
                  <a:schemeClr val="accent1"/>
                </a:solidFill>
                <a:latin typeface="+mn-lt"/>
              </a:rPr>
              <a:t>Складові</a:t>
            </a:r>
            <a:r>
              <a:rPr lang="ru-RU" dirty="0">
                <a:solidFill>
                  <a:schemeClr val="accent1"/>
                </a:solidFill>
                <a:latin typeface="+mn-lt"/>
              </a:rPr>
              <a:t> </a:t>
            </a:r>
            <a:r>
              <a:rPr lang="ru-RU" dirty="0" err="1">
                <a:latin typeface="+mn-lt"/>
              </a:rPr>
              <a:t>комплексної</a:t>
            </a:r>
            <a:r>
              <a:rPr lang="ru-RU" dirty="0">
                <a:latin typeface="+mn-lt"/>
              </a:rPr>
              <a:t> </a:t>
            </a:r>
            <a:br>
              <a:rPr lang="ru-RU" dirty="0">
                <a:latin typeface="+mn-lt"/>
              </a:rPr>
            </a:br>
            <a:r>
              <a:rPr lang="ru-RU" dirty="0" err="1">
                <a:latin typeface="+mn-lt"/>
              </a:rPr>
              <a:t>антикорупційної</a:t>
            </a:r>
            <a:r>
              <a:rPr lang="ru-RU" dirty="0">
                <a:latin typeface="+mn-lt"/>
              </a:rPr>
              <a:t> </a:t>
            </a:r>
            <a:r>
              <a:rPr lang="ru-RU" dirty="0" err="1">
                <a:latin typeface="+mn-lt"/>
              </a:rPr>
              <a:t>системи</a:t>
            </a:r>
            <a:r>
              <a:rPr lang="ru-RU" dirty="0">
                <a:latin typeface="+mn-lt"/>
              </a:rPr>
              <a:t>:</a:t>
            </a:r>
            <a:endParaRPr lang="uk-UA" dirty="0"/>
          </a:p>
        </p:txBody>
      </p:sp>
      <p:sp>
        <p:nvSpPr>
          <p:cNvPr id="3" name="Місце для вмісту 2">
            <a:extLst>
              <a:ext uri="{FF2B5EF4-FFF2-40B4-BE49-F238E27FC236}">
                <a16:creationId xmlns:a16="http://schemas.microsoft.com/office/drawing/2014/main" id="{486F9994-D973-4B21-9D48-FFCBB176A24A}"/>
              </a:ext>
            </a:extLst>
          </p:cNvPr>
          <p:cNvSpPr>
            <a:spLocks noGrp="1"/>
          </p:cNvSpPr>
          <p:nvPr>
            <p:ph idx="1"/>
          </p:nvPr>
        </p:nvSpPr>
        <p:spPr>
          <a:xfrm>
            <a:off x="1251678" y="2286001"/>
            <a:ext cx="10178322" cy="4063999"/>
          </a:xfrm>
        </p:spPr>
        <p:txBody>
          <a:bodyPr>
            <a:normAutofit/>
          </a:bodyPr>
          <a:lstStyle/>
          <a:p>
            <a:pPr marL="0" indent="0" algn="just">
              <a:buNone/>
            </a:pPr>
            <a:r>
              <a:rPr lang="uk-UA" sz="2400" b="1" dirty="0">
                <a:highlight>
                  <a:srgbClr val="F8B323"/>
                </a:highlight>
              </a:rPr>
              <a:t>5. Гаряча лінія</a:t>
            </a:r>
            <a:r>
              <a:rPr lang="uk-UA" sz="2400" b="1" dirty="0"/>
              <a:t> </a:t>
            </a:r>
            <a:r>
              <a:rPr lang="uk-UA" sz="2400" dirty="0"/>
              <a:t>– служба, яка діє 24/7 для повідомлення про випадки неетичної поведінки, загально відома та підтримана політикою захисту викривачів.</a:t>
            </a:r>
          </a:p>
          <a:p>
            <a:pPr marL="0" indent="0" algn="just">
              <a:buNone/>
            </a:pPr>
            <a:r>
              <a:rPr lang="uk-UA" sz="2400" b="1" dirty="0">
                <a:highlight>
                  <a:srgbClr val="F8B323"/>
                </a:highlight>
              </a:rPr>
              <a:t>6. Моніторинг зайнятості</a:t>
            </a:r>
            <a:r>
              <a:rPr lang="uk-UA" sz="2400" b="1" dirty="0"/>
              <a:t> </a:t>
            </a:r>
            <a:r>
              <a:rPr lang="uk-UA" sz="2400" dirty="0"/>
              <a:t>– надійний і </a:t>
            </a:r>
            <a:r>
              <a:rPr lang="uk-UA" sz="2400" dirty="0" err="1"/>
              <a:t>ризикорієнтований</a:t>
            </a:r>
            <a:r>
              <a:rPr lang="uk-UA" sz="2400" dirty="0"/>
              <a:t>, відповідає принципам,  викладеним у документі </a:t>
            </a:r>
            <a:r>
              <a:rPr lang="en-US" sz="2400" dirty="0"/>
              <a:t>AS4811: 2006 – Screening Employment.</a:t>
            </a:r>
          </a:p>
          <a:p>
            <a:pPr marL="0" indent="0" algn="just">
              <a:buNone/>
            </a:pPr>
            <a:r>
              <a:rPr lang="en-US" sz="2400" b="1" dirty="0">
                <a:highlight>
                  <a:srgbClr val="F8B323"/>
                </a:highlight>
              </a:rPr>
              <a:t>7. </a:t>
            </a:r>
            <a:r>
              <a:rPr lang="uk-UA" sz="2400" b="1" dirty="0">
                <a:highlight>
                  <a:srgbClr val="F8B323"/>
                </a:highlight>
              </a:rPr>
              <a:t>Програми </a:t>
            </a:r>
            <a:r>
              <a:rPr lang="en-US" sz="2400" b="1" dirty="0">
                <a:highlight>
                  <a:srgbClr val="F8B323"/>
                </a:highlight>
              </a:rPr>
              <a:t>Due Diligence</a:t>
            </a:r>
            <a:r>
              <a:rPr lang="en-US" sz="2400" b="1" dirty="0"/>
              <a:t> </a:t>
            </a:r>
            <a:r>
              <a:rPr lang="en-US" sz="2400" dirty="0"/>
              <a:t>– </a:t>
            </a:r>
            <a:r>
              <a:rPr lang="uk-UA" sz="2400" dirty="0"/>
              <a:t>охоплюють продавців, постачальників, агентів та підрядників і є ризик-орієнтованими.</a:t>
            </a:r>
          </a:p>
          <a:p>
            <a:pPr marL="0" indent="0" algn="just">
              <a:buNone/>
            </a:pPr>
            <a:r>
              <a:rPr lang="uk-UA" sz="2400" b="1" dirty="0">
                <a:highlight>
                  <a:srgbClr val="F8B323"/>
                </a:highlight>
              </a:rPr>
              <a:t>8. Тренінги</a:t>
            </a:r>
            <a:r>
              <a:rPr lang="uk-UA" sz="2400" b="1" dirty="0"/>
              <a:t> </a:t>
            </a:r>
            <a:r>
              <a:rPr lang="uk-UA" sz="2400" dirty="0"/>
              <a:t>– адаптовані та відповідні, проведені не тільки під час впровадження  нововведень, але й на постійній основі.</a:t>
            </a:r>
          </a:p>
        </p:txBody>
      </p:sp>
    </p:spTree>
    <p:extLst>
      <p:ext uri="{BB962C8B-B14F-4D97-AF65-F5344CB8AC3E}">
        <p14:creationId xmlns:p14="http://schemas.microsoft.com/office/powerpoint/2010/main" val="14916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1D7671-81E7-4A4E-96A3-4514683F7067}"/>
              </a:ext>
            </a:extLst>
          </p:cNvPr>
          <p:cNvSpPr>
            <a:spLocks noGrp="1"/>
          </p:cNvSpPr>
          <p:nvPr>
            <p:ph type="title"/>
          </p:nvPr>
        </p:nvSpPr>
        <p:spPr>
          <a:xfrm>
            <a:off x="1251678" y="643826"/>
            <a:ext cx="10178322" cy="1492132"/>
          </a:xfrm>
        </p:spPr>
        <p:txBody>
          <a:bodyPr/>
          <a:lstStyle/>
          <a:p>
            <a:r>
              <a:rPr lang="uk-UA" dirty="0" err="1">
                <a:solidFill>
                  <a:srgbClr val="FFC000"/>
                </a:solidFill>
              </a:rPr>
              <a:t>комплаєнс</a:t>
            </a:r>
            <a:r>
              <a:rPr lang="uk-UA" dirty="0">
                <a:solidFill>
                  <a:srgbClr val="FFC000"/>
                </a:solidFill>
              </a:rPr>
              <a:t> будується на:</a:t>
            </a:r>
          </a:p>
        </p:txBody>
      </p:sp>
      <p:sp>
        <p:nvSpPr>
          <p:cNvPr id="3" name="Місце для вмісту 2">
            <a:extLst>
              <a:ext uri="{FF2B5EF4-FFF2-40B4-BE49-F238E27FC236}">
                <a16:creationId xmlns:a16="http://schemas.microsoft.com/office/drawing/2014/main" id="{891A1510-9FA7-4BA1-BE67-607C9676D0EB}"/>
              </a:ext>
            </a:extLst>
          </p:cNvPr>
          <p:cNvSpPr>
            <a:spLocks noGrp="1"/>
          </p:cNvSpPr>
          <p:nvPr>
            <p:ph idx="1"/>
          </p:nvPr>
        </p:nvSpPr>
        <p:spPr>
          <a:xfrm>
            <a:off x="1251678" y="1874517"/>
            <a:ext cx="10178322" cy="3593591"/>
          </a:xfrm>
        </p:spPr>
        <p:txBody>
          <a:bodyPr>
            <a:noAutofit/>
          </a:bodyPr>
          <a:lstStyle/>
          <a:p>
            <a:r>
              <a:rPr lang="ru-RU" sz="4400" dirty="0" err="1"/>
              <a:t>етиці</a:t>
            </a:r>
            <a:r>
              <a:rPr lang="ru-RU" sz="4400" dirty="0"/>
              <a:t> </a:t>
            </a:r>
            <a:r>
              <a:rPr lang="ru-RU" sz="4400" dirty="0" err="1"/>
              <a:t>ведення</a:t>
            </a:r>
            <a:r>
              <a:rPr lang="ru-RU" sz="4400" dirty="0"/>
              <a:t> </a:t>
            </a:r>
            <a:r>
              <a:rPr lang="ru-RU" sz="4400" dirty="0" err="1"/>
              <a:t>бізнесу</a:t>
            </a:r>
            <a:r>
              <a:rPr lang="ru-RU" sz="4400" dirty="0"/>
              <a:t>;</a:t>
            </a:r>
          </a:p>
          <a:p>
            <a:r>
              <a:rPr lang="ru-RU" sz="4400" dirty="0" err="1"/>
              <a:t>правових</a:t>
            </a:r>
            <a:r>
              <a:rPr lang="ru-RU" sz="4400" dirty="0"/>
              <a:t> засадах;</a:t>
            </a:r>
          </a:p>
          <a:p>
            <a:r>
              <a:rPr lang="ru-RU" sz="4400" dirty="0" err="1"/>
              <a:t>колективних</a:t>
            </a:r>
            <a:r>
              <a:rPr lang="ru-RU" sz="4400" dirty="0"/>
              <a:t> </a:t>
            </a:r>
            <a:r>
              <a:rPr lang="ru-RU" sz="4400" dirty="0" err="1"/>
              <a:t>домовленостях</a:t>
            </a:r>
            <a:r>
              <a:rPr lang="ru-RU" sz="4400" dirty="0"/>
              <a:t>;</a:t>
            </a:r>
          </a:p>
          <a:p>
            <a:r>
              <a:rPr lang="ru-RU" sz="4400" dirty="0" err="1"/>
              <a:t>індивідуальних</a:t>
            </a:r>
            <a:r>
              <a:rPr lang="ru-RU" sz="4400" dirty="0"/>
              <a:t> </a:t>
            </a:r>
            <a:r>
              <a:rPr lang="ru-RU" sz="4400" dirty="0" err="1"/>
              <a:t>домовленостях</a:t>
            </a:r>
            <a:r>
              <a:rPr lang="ru-RU" sz="4400" dirty="0"/>
              <a:t>;</a:t>
            </a:r>
          </a:p>
          <a:p>
            <a:r>
              <a:rPr lang="ru-RU" sz="4400" dirty="0" err="1"/>
              <a:t>практиці</a:t>
            </a:r>
            <a:r>
              <a:rPr lang="ru-RU" sz="4400" dirty="0"/>
              <a:t> </a:t>
            </a:r>
            <a:r>
              <a:rPr lang="ru-RU" sz="4400" dirty="0" err="1"/>
              <a:t>застосування</a:t>
            </a:r>
            <a:r>
              <a:rPr lang="ru-RU" sz="4400" dirty="0"/>
              <a:t>;</a:t>
            </a:r>
            <a:endParaRPr lang="uk-UA" sz="4400" dirty="0"/>
          </a:p>
        </p:txBody>
      </p:sp>
    </p:spTree>
    <p:extLst>
      <p:ext uri="{BB962C8B-B14F-4D97-AF65-F5344CB8AC3E}">
        <p14:creationId xmlns:p14="http://schemas.microsoft.com/office/powerpoint/2010/main" val="291082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7B2FBC9-CEC7-43B9-823F-B1CBC942D7B2}"/>
              </a:ext>
            </a:extLst>
          </p:cNvPr>
          <p:cNvSpPr>
            <a:spLocks noGrp="1"/>
          </p:cNvSpPr>
          <p:nvPr>
            <p:ph type="title"/>
          </p:nvPr>
        </p:nvSpPr>
        <p:spPr>
          <a:xfrm>
            <a:off x="8128712" y="818457"/>
            <a:ext cx="3092115" cy="1196671"/>
          </a:xfrm>
        </p:spPr>
        <p:txBody>
          <a:bodyPr>
            <a:normAutofit/>
          </a:bodyPr>
          <a:lstStyle/>
          <a:p>
            <a:r>
              <a:rPr lang="uk-UA" sz="4400" dirty="0"/>
              <a:t>КЕЙС</a:t>
            </a:r>
          </a:p>
        </p:txBody>
      </p:sp>
      <p:sp>
        <p:nvSpPr>
          <p:cNvPr id="6" name="Місце для тексту 5">
            <a:extLst>
              <a:ext uri="{FF2B5EF4-FFF2-40B4-BE49-F238E27FC236}">
                <a16:creationId xmlns:a16="http://schemas.microsoft.com/office/drawing/2014/main" id="{CE96137C-508E-4969-8BF2-ABE825C36D49}"/>
              </a:ext>
            </a:extLst>
          </p:cNvPr>
          <p:cNvSpPr>
            <a:spLocks noGrp="1"/>
          </p:cNvSpPr>
          <p:nvPr>
            <p:ph type="body" sz="half" idx="2"/>
          </p:nvPr>
        </p:nvSpPr>
        <p:spPr>
          <a:xfrm>
            <a:off x="825995" y="579917"/>
            <a:ext cx="6195389" cy="5433866"/>
          </a:xfrm>
        </p:spPr>
        <p:txBody>
          <a:bodyPr>
            <a:normAutofit lnSpcReduction="10000"/>
          </a:bodyPr>
          <a:lstStyle/>
          <a:p>
            <a:pPr algn="ctr"/>
            <a:r>
              <a:rPr lang="ru-RU" sz="2400" b="1" dirty="0">
                <a:solidFill>
                  <a:schemeClr val="tx1"/>
                </a:solidFill>
              </a:rPr>
              <a:t>Майкрософт </a:t>
            </a:r>
            <a:r>
              <a:rPr lang="ru-RU" sz="2400" b="1" dirty="0" err="1">
                <a:solidFill>
                  <a:schemeClr val="tx1"/>
                </a:solidFill>
              </a:rPr>
              <a:t>збідніла</a:t>
            </a:r>
            <a:r>
              <a:rPr lang="ru-RU" sz="2400" b="1" dirty="0">
                <a:solidFill>
                  <a:schemeClr val="tx1"/>
                </a:solidFill>
              </a:rPr>
              <a:t> на 25 </a:t>
            </a:r>
            <a:r>
              <a:rPr lang="ru-RU" sz="2400" b="1" dirty="0" err="1">
                <a:solidFill>
                  <a:schemeClr val="tx1"/>
                </a:solidFill>
              </a:rPr>
              <a:t>мільярдів</a:t>
            </a:r>
            <a:r>
              <a:rPr lang="ru-RU" sz="2400" b="1" dirty="0">
                <a:solidFill>
                  <a:schemeClr val="tx1"/>
                </a:solidFill>
              </a:rPr>
              <a:t> </a:t>
            </a:r>
            <a:r>
              <a:rPr lang="ru-RU" sz="2400" b="1" dirty="0" err="1">
                <a:solidFill>
                  <a:schemeClr val="tx1"/>
                </a:solidFill>
              </a:rPr>
              <a:t>доларів</a:t>
            </a:r>
            <a:r>
              <a:rPr lang="ru-RU" sz="2400" b="1" dirty="0">
                <a:solidFill>
                  <a:schemeClr val="tx1"/>
                </a:solidFill>
              </a:rPr>
              <a:t> США </a:t>
            </a:r>
            <a:r>
              <a:rPr lang="uk-UA" sz="2400" dirty="0">
                <a:solidFill>
                  <a:schemeClr val="tx1"/>
                </a:solidFill>
              </a:rPr>
              <a:t>– саме таку суму вона сплатила у вигляді кримінальних і цивільних санкцій через позов Міністерства юстиції США, що стосувався підкупу та хабарництва.</a:t>
            </a:r>
          </a:p>
          <a:p>
            <a:pPr algn="ctr"/>
            <a:endParaRPr lang="ru-RU" sz="2400" b="1" dirty="0">
              <a:solidFill>
                <a:schemeClr val="tx1"/>
              </a:solidFill>
            </a:endParaRPr>
          </a:p>
          <a:p>
            <a:pPr algn="ctr"/>
            <a:r>
              <a:rPr lang="ru-RU" sz="2400" dirty="0" err="1">
                <a:solidFill>
                  <a:schemeClr val="tx1"/>
                </a:solidFill>
              </a:rPr>
              <a:t>Було</a:t>
            </a:r>
            <a:r>
              <a:rPr lang="ru-RU" sz="2400" dirty="0">
                <a:solidFill>
                  <a:schemeClr val="tx1"/>
                </a:solidFill>
              </a:rPr>
              <a:t> </a:t>
            </a:r>
            <a:r>
              <a:rPr lang="ru-RU" sz="2400" dirty="0" err="1">
                <a:solidFill>
                  <a:schemeClr val="tx1"/>
                </a:solidFill>
              </a:rPr>
              <a:t>виявлено</a:t>
            </a:r>
            <a:r>
              <a:rPr lang="ru-RU" sz="2400" dirty="0">
                <a:solidFill>
                  <a:schemeClr val="tx1"/>
                </a:solidFill>
              </a:rPr>
              <a:t>, </a:t>
            </a:r>
            <a:r>
              <a:rPr lang="ru-RU" sz="2400" dirty="0" err="1">
                <a:solidFill>
                  <a:schemeClr val="tx1"/>
                </a:solidFill>
              </a:rPr>
              <a:t>що</a:t>
            </a:r>
            <a:r>
              <a:rPr lang="ru-RU" sz="2400" dirty="0">
                <a:solidFill>
                  <a:schemeClr val="tx1"/>
                </a:solidFill>
              </a:rPr>
              <a:t> </a:t>
            </a:r>
            <a:r>
              <a:rPr lang="ru-RU" sz="2400" dirty="0" err="1">
                <a:solidFill>
                  <a:schemeClr val="tx1"/>
                </a:solidFill>
              </a:rPr>
              <a:t>співробітники</a:t>
            </a:r>
            <a:r>
              <a:rPr lang="ru-RU" sz="2400" dirty="0">
                <a:solidFill>
                  <a:schemeClr val="tx1"/>
                </a:solidFill>
              </a:rPr>
              <a:t> </a:t>
            </a:r>
            <a:r>
              <a:rPr lang="ru-RU" sz="2400" dirty="0" err="1">
                <a:solidFill>
                  <a:schemeClr val="tx1"/>
                </a:solidFill>
              </a:rPr>
              <a:t>дочірньої</a:t>
            </a:r>
            <a:r>
              <a:rPr lang="ru-RU" sz="2400" dirty="0">
                <a:solidFill>
                  <a:schemeClr val="tx1"/>
                </a:solidFill>
              </a:rPr>
              <a:t> </a:t>
            </a:r>
            <a:r>
              <a:rPr lang="ru-RU" sz="2400" dirty="0" err="1">
                <a:solidFill>
                  <a:schemeClr val="tx1"/>
                </a:solidFill>
              </a:rPr>
              <a:t>компанії</a:t>
            </a:r>
            <a:r>
              <a:rPr lang="ru-RU" sz="2400" dirty="0">
                <a:solidFill>
                  <a:schemeClr val="tx1"/>
                </a:solidFill>
              </a:rPr>
              <a:t>, </a:t>
            </a:r>
            <a:r>
              <a:rPr lang="ru-RU" sz="2400" dirty="0" err="1">
                <a:solidFill>
                  <a:schemeClr val="tx1"/>
                </a:solidFill>
              </a:rPr>
              <a:t>включно</a:t>
            </a:r>
            <a:r>
              <a:rPr lang="ru-RU" sz="2400" dirty="0">
                <a:solidFill>
                  <a:schemeClr val="tx1"/>
                </a:solidFill>
              </a:rPr>
              <a:t> з </a:t>
            </a:r>
            <a:r>
              <a:rPr lang="ru-RU" sz="2400" dirty="0" err="1">
                <a:solidFill>
                  <a:schemeClr val="tx1"/>
                </a:solidFill>
              </a:rPr>
              <a:t>керівниками</a:t>
            </a:r>
            <a:r>
              <a:rPr lang="ru-RU" sz="2400" dirty="0">
                <a:solidFill>
                  <a:schemeClr val="tx1"/>
                </a:solidFill>
              </a:rPr>
              <a:t>, </a:t>
            </a:r>
            <a:r>
              <a:rPr lang="ru-RU" sz="2400" b="1" dirty="0">
                <a:solidFill>
                  <a:schemeClr val="tx1"/>
                </a:solidFill>
              </a:rPr>
              <a:t>неправдиво</a:t>
            </a:r>
            <a:r>
              <a:rPr lang="ru-RU" sz="2400" dirty="0">
                <a:solidFill>
                  <a:schemeClr val="tx1"/>
                </a:solidFill>
              </a:rPr>
              <a:t> представляли </a:t>
            </a:r>
            <a:r>
              <a:rPr lang="ru-RU" sz="2400" b="1" dirty="0" err="1">
                <a:solidFill>
                  <a:schemeClr val="tx1"/>
                </a:solidFill>
              </a:rPr>
              <a:t>високі</a:t>
            </a:r>
            <a:r>
              <a:rPr lang="ru-RU" sz="2400" b="1" dirty="0">
                <a:solidFill>
                  <a:schemeClr val="tx1"/>
                </a:solidFill>
              </a:rPr>
              <a:t> «</a:t>
            </a:r>
            <a:r>
              <a:rPr lang="ru-RU" sz="2400" b="1" dirty="0" err="1">
                <a:solidFill>
                  <a:schemeClr val="tx1"/>
                </a:solidFill>
              </a:rPr>
              <a:t>знижки</a:t>
            </a:r>
            <a:r>
              <a:rPr lang="ru-RU" sz="2400" b="1" dirty="0">
                <a:solidFill>
                  <a:schemeClr val="tx1"/>
                </a:solidFill>
              </a:rPr>
              <a:t>»</a:t>
            </a:r>
            <a:r>
              <a:rPr lang="ru-RU" sz="2400" dirty="0">
                <a:solidFill>
                  <a:schemeClr val="tx1"/>
                </a:solidFill>
              </a:rPr>
              <a:t>, </a:t>
            </a:r>
            <a:r>
              <a:rPr lang="ru-RU" sz="2400" dirty="0" err="1">
                <a:solidFill>
                  <a:schemeClr val="tx1"/>
                </a:solidFill>
              </a:rPr>
              <a:t>аби</a:t>
            </a:r>
            <a:r>
              <a:rPr lang="ru-RU" sz="2400" dirty="0">
                <a:solidFill>
                  <a:schemeClr val="tx1"/>
                </a:solidFill>
              </a:rPr>
              <a:t> </a:t>
            </a:r>
            <a:r>
              <a:rPr lang="ru-RU" sz="2400" dirty="0" err="1">
                <a:solidFill>
                  <a:schemeClr val="tx1"/>
                </a:solidFill>
              </a:rPr>
              <a:t>укладати</a:t>
            </a:r>
            <a:r>
              <a:rPr lang="ru-RU" sz="2400" dirty="0">
                <a:solidFill>
                  <a:schemeClr val="tx1"/>
                </a:solidFill>
              </a:rPr>
              <a:t> угоди з </a:t>
            </a:r>
            <a:r>
              <a:rPr lang="ru-RU" sz="2400" dirty="0" err="1">
                <a:solidFill>
                  <a:schemeClr val="tx1"/>
                </a:solidFill>
              </a:rPr>
              <a:t>торговими</a:t>
            </a:r>
            <a:r>
              <a:rPr lang="ru-RU" sz="2400" dirty="0">
                <a:solidFill>
                  <a:schemeClr val="tx1"/>
                </a:solidFill>
              </a:rPr>
              <a:t> </a:t>
            </a:r>
            <a:r>
              <a:rPr lang="ru-RU" sz="2400" dirty="0" err="1">
                <a:solidFill>
                  <a:schemeClr val="tx1"/>
                </a:solidFill>
              </a:rPr>
              <a:t>посередниками</a:t>
            </a:r>
            <a:r>
              <a:rPr lang="ru-RU" sz="2400" dirty="0">
                <a:solidFill>
                  <a:schemeClr val="tx1"/>
                </a:solidFill>
              </a:rPr>
              <a:t>, </a:t>
            </a:r>
            <a:r>
              <a:rPr lang="ru-RU" sz="2400" dirty="0" err="1">
                <a:solidFill>
                  <a:schemeClr val="tx1"/>
                </a:solidFill>
              </a:rPr>
              <a:t>що</a:t>
            </a:r>
            <a:r>
              <a:rPr lang="ru-RU" sz="2400" dirty="0">
                <a:solidFill>
                  <a:schemeClr val="tx1"/>
                </a:solidFill>
              </a:rPr>
              <a:t> </a:t>
            </a:r>
            <a:r>
              <a:rPr lang="ru-RU" sz="2400" dirty="0" err="1">
                <a:solidFill>
                  <a:schemeClr val="tx1"/>
                </a:solidFill>
              </a:rPr>
              <a:t>порушувало</a:t>
            </a:r>
            <a:r>
              <a:rPr lang="ru-RU" sz="2400" dirty="0">
                <a:solidFill>
                  <a:schemeClr val="tx1"/>
                </a:solidFill>
              </a:rPr>
              <a:t> Закон США «Про </a:t>
            </a:r>
            <a:r>
              <a:rPr lang="ru-RU" sz="2400" dirty="0" err="1">
                <a:solidFill>
                  <a:schemeClr val="tx1"/>
                </a:solidFill>
              </a:rPr>
              <a:t>корупцію</a:t>
            </a:r>
            <a:r>
              <a:rPr lang="ru-RU" sz="2400" dirty="0">
                <a:solidFill>
                  <a:schemeClr val="tx1"/>
                </a:solidFill>
              </a:rPr>
              <a:t> за кордоном» (FCPA).</a:t>
            </a:r>
            <a:endParaRPr lang="uk-UA" sz="2400" dirty="0">
              <a:solidFill>
                <a:schemeClr val="tx1"/>
              </a:solidFill>
            </a:endParaRPr>
          </a:p>
        </p:txBody>
      </p:sp>
      <p:sp>
        <p:nvSpPr>
          <p:cNvPr id="7" name="Прямокутник: загнутий кут 6">
            <a:extLst>
              <a:ext uri="{FF2B5EF4-FFF2-40B4-BE49-F238E27FC236}">
                <a16:creationId xmlns:a16="http://schemas.microsoft.com/office/drawing/2014/main" id="{E937B3D6-B946-41E4-B84C-E13E4175D0FF}"/>
              </a:ext>
            </a:extLst>
          </p:cNvPr>
          <p:cNvSpPr/>
          <p:nvPr/>
        </p:nvSpPr>
        <p:spPr>
          <a:xfrm>
            <a:off x="8128712" y="1965433"/>
            <a:ext cx="3510455" cy="2963919"/>
          </a:xfrm>
          <a:prstGeom prst="foldedCorner">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93573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0522C95-18AA-4971-8622-114F422278BD}"/>
              </a:ext>
            </a:extLst>
          </p:cNvPr>
          <p:cNvSpPr>
            <a:spLocks noGrp="1"/>
          </p:cNvSpPr>
          <p:nvPr>
            <p:ph type="title"/>
          </p:nvPr>
        </p:nvSpPr>
        <p:spPr>
          <a:xfrm>
            <a:off x="7927851" y="4233642"/>
            <a:ext cx="4044016" cy="1201959"/>
          </a:xfrm>
        </p:spPr>
        <p:txBody>
          <a:bodyPr>
            <a:noAutofit/>
          </a:bodyPr>
          <a:lstStyle/>
          <a:p>
            <a:pPr algn="ctr"/>
            <a:r>
              <a:rPr lang="ru-RU" sz="2800" dirty="0" err="1"/>
              <a:t>Громадськість</a:t>
            </a:r>
            <a:r>
              <a:rPr lang="ru-RU" sz="2800" dirty="0"/>
              <a:t> </a:t>
            </a:r>
            <a:r>
              <a:rPr lang="ru-RU" sz="2800" dirty="0" err="1"/>
              <a:t>може</a:t>
            </a:r>
            <a:r>
              <a:rPr lang="ru-RU" sz="2800" dirty="0"/>
              <a:t> стати </a:t>
            </a:r>
            <a:r>
              <a:rPr lang="ru-RU" sz="2800" dirty="0" err="1"/>
              <a:t>потужним</a:t>
            </a:r>
            <a:r>
              <a:rPr lang="ru-RU" sz="2800" dirty="0"/>
              <a:t> </a:t>
            </a:r>
            <a:r>
              <a:rPr lang="ru-RU" sz="2800" dirty="0" err="1"/>
              <a:t>джерелом</a:t>
            </a:r>
            <a:r>
              <a:rPr lang="ru-RU" sz="2800" dirty="0"/>
              <a:t> </a:t>
            </a:r>
            <a:r>
              <a:rPr lang="ru-RU" sz="2800" dirty="0" err="1"/>
              <a:t>ініціатив</a:t>
            </a:r>
            <a:r>
              <a:rPr lang="ru-RU" sz="2800" dirty="0"/>
              <a:t> </a:t>
            </a:r>
            <a:r>
              <a:rPr lang="ru-RU" sz="2800" dirty="0" err="1"/>
              <a:t>із</a:t>
            </a:r>
            <a:r>
              <a:rPr lang="ru-RU" sz="2800" dirty="0"/>
              <a:t> </a:t>
            </a:r>
            <a:r>
              <a:rPr lang="ru-RU" sz="2800" dirty="0" err="1"/>
              <a:t>подолання</a:t>
            </a:r>
            <a:r>
              <a:rPr lang="ru-RU" sz="2800" dirty="0"/>
              <a:t> </a:t>
            </a:r>
            <a:r>
              <a:rPr lang="ru-RU" sz="2800" dirty="0" err="1"/>
              <a:t>корупції</a:t>
            </a:r>
            <a:r>
              <a:rPr lang="ru-RU" sz="2800" dirty="0"/>
              <a:t> в приватному </a:t>
            </a:r>
            <a:r>
              <a:rPr lang="ru-RU" sz="2800" dirty="0" err="1"/>
              <a:t>секторі</a:t>
            </a:r>
            <a:endParaRPr lang="uk-UA" sz="2800" dirty="0"/>
          </a:p>
        </p:txBody>
      </p:sp>
      <p:sp>
        <p:nvSpPr>
          <p:cNvPr id="5" name="Місце для вмісту 4">
            <a:extLst>
              <a:ext uri="{FF2B5EF4-FFF2-40B4-BE49-F238E27FC236}">
                <a16:creationId xmlns:a16="http://schemas.microsoft.com/office/drawing/2014/main" id="{3F2B84D0-E4F7-4CDF-89FE-5FC3A93559F7}"/>
              </a:ext>
            </a:extLst>
          </p:cNvPr>
          <p:cNvSpPr>
            <a:spLocks noGrp="1"/>
          </p:cNvSpPr>
          <p:nvPr>
            <p:ph idx="1"/>
          </p:nvPr>
        </p:nvSpPr>
        <p:spPr/>
        <p:txBody>
          <a:bodyPr>
            <a:normAutofit fontScale="77500" lnSpcReduction="20000"/>
          </a:bodyPr>
          <a:lstStyle/>
          <a:p>
            <a:pPr marL="0" indent="0" algn="just">
              <a:buNone/>
            </a:pPr>
            <a:r>
              <a:rPr lang="uk-UA" dirty="0"/>
              <a:t>Враховуючи сьогоднішню роль громадських організацій у заходах щодо запобігання корупції, вони зможуть допомогти підприємцям подолати основні перешкоди в запровадженні антикорупційної діяльності, а саме: епізодичність, формальність, показовість боротьби. Громадськість може співпрацювати з бізнесом за такими напрямами: формування та реалізація антикорупційної політики на підприємстві, формування антикорупційної культури, моніторинг та виявлення інформації здійснення контролю, посередницька діяльність між бізнесом і владою.</a:t>
            </a:r>
          </a:p>
        </p:txBody>
      </p:sp>
    </p:spTree>
    <p:extLst>
      <p:ext uri="{BB962C8B-B14F-4D97-AF65-F5344CB8AC3E}">
        <p14:creationId xmlns:p14="http://schemas.microsoft.com/office/powerpoint/2010/main" val="1137113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C9A8C8-1E7D-4931-BB5C-7E00F18DC037}"/>
              </a:ext>
            </a:extLst>
          </p:cNvPr>
          <p:cNvSpPr>
            <a:spLocks noGrp="1"/>
          </p:cNvSpPr>
          <p:nvPr>
            <p:ph type="title"/>
          </p:nvPr>
        </p:nvSpPr>
        <p:spPr>
          <a:xfrm>
            <a:off x="8524151" y="3200399"/>
            <a:ext cx="3092115" cy="1196671"/>
          </a:xfrm>
        </p:spPr>
        <p:txBody>
          <a:bodyPr>
            <a:noAutofit/>
          </a:bodyPr>
          <a:lstStyle/>
          <a:p>
            <a:r>
              <a:rPr lang="ru-RU" sz="3200" dirty="0" err="1"/>
              <a:t>Якими</a:t>
            </a:r>
            <a:r>
              <a:rPr lang="ru-RU" sz="3200" dirty="0"/>
              <a:t> є </a:t>
            </a:r>
            <a:r>
              <a:rPr lang="ru-RU" sz="3200" dirty="0" err="1"/>
              <a:t>наслідки</a:t>
            </a:r>
            <a:r>
              <a:rPr lang="ru-RU" sz="3200" dirty="0"/>
              <a:t> </a:t>
            </a:r>
            <a:r>
              <a:rPr lang="ru-RU" sz="3200" dirty="0" err="1"/>
              <a:t>корупції</a:t>
            </a:r>
            <a:r>
              <a:rPr lang="ru-RU" sz="3200" dirty="0"/>
              <a:t> для </a:t>
            </a:r>
            <a:r>
              <a:rPr lang="ru-RU" sz="3200" dirty="0" err="1"/>
              <a:t>бізнесу</a:t>
            </a:r>
            <a:r>
              <a:rPr lang="ru-RU" sz="3200" dirty="0"/>
              <a:t>?</a:t>
            </a:r>
            <a:endParaRPr lang="uk-UA" sz="3200" dirty="0"/>
          </a:p>
        </p:txBody>
      </p:sp>
      <p:sp>
        <p:nvSpPr>
          <p:cNvPr id="3" name="Місце для вмісту 2">
            <a:extLst>
              <a:ext uri="{FF2B5EF4-FFF2-40B4-BE49-F238E27FC236}">
                <a16:creationId xmlns:a16="http://schemas.microsoft.com/office/drawing/2014/main" id="{579872DF-76B5-406D-A2E4-FE1621E290AB}"/>
              </a:ext>
            </a:extLst>
          </p:cNvPr>
          <p:cNvSpPr>
            <a:spLocks noGrp="1"/>
          </p:cNvSpPr>
          <p:nvPr>
            <p:ph idx="1"/>
          </p:nvPr>
        </p:nvSpPr>
        <p:spPr/>
        <p:txBody>
          <a:bodyPr>
            <a:normAutofit fontScale="85000" lnSpcReduction="20000"/>
          </a:bodyPr>
          <a:lstStyle/>
          <a:p>
            <a:pPr algn="just"/>
            <a:r>
              <a:rPr lang="uk-UA" dirty="0"/>
              <a:t>Ще у 1950-1960х роках економісти та політичні аналітики, як-от </a:t>
            </a:r>
            <a:r>
              <a:rPr lang="uk-UA" dirty="0" err="1"/>
              <a:t>Рейт</a:t>
            </a:r>
            <a:r>
              <a:rPr lang="uk-UA" dirty="0"/>
              <a:t> та </a:t>
            </a:r>
            <a:r>
              <a:rPr lang="uk-UA" dirty="0" err="1"/>
              <a:t>Сімпкінз</a:t>
            </a:r>
            <a:r>
              <a:rPr lang="en-US" dirty="0"/>
              <a:t>, </a:t>
            </a:r>
            <a:r>
              <a:rPr lang="uk-UA" dirty="0"/>
              <a:t>щиро засуджували корупцію як головну перешкоду політичному та економічному розвитку. Проте моральна оцінка часто заважала відсторонено аналізувати причини та наслідки корупції. У 1960-1970х роках виникла «ревізіоністська школа», яка намагалася поглянути на корупцію з точки зору її функцій для політичних та економічних сфер.</a:t>
            </a:r>
          </a:p>
        </p:txBody>
      </p:sp>
    </p:spTree>
    <p:extLst>
      <p:ext uri="{BB962C8B-B14F-4D97-AF65-F5344CB8AC3E}">
        <p14:creationId xmlns:p14="http://schemas.microsoft.com/office/powerpoint/2010/main" val="34367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667BE28-B638-4EF9-8B37-F90E8713C165}"/>
              </a:ext>
            </a:extLst>
          </p:cNvPr>
          <p:cNvSpPr>
            <a:spLocks noGrp="1"/>
          </p:cNvSpPr>
          <p:nvPr>
            <p:ph idx="1"/>
          </p:nvPr>
        </p:nvSpPr>
        <p:spPr>
          <a:xfrm>
            <a:off x="1200878" y="287867"/>
            <a:ext cx="10178322" cy="6400799"/>
          </a:xfrm>
        </p:spPr>
        <p:txBody>
          <a:bodyPr>
            <a:normAutofit/>
          </a:bodyPr>
          <a:lstStyle/>
          <a:p>
            <a:pPr algn="just"/>
            <a:r>
              <a:rPr lang="uk-UA" dirty="0"/>
              <a:t>На думку представників ревізіоністського підходу, корупція може сприяти економічному зростанню (адже здатна допомогти скоротити бюрократичну тяганину, обійти громіздкі норми та закони). Також корупція певною мірою може усунути різні прояви дискримінації, наприклад, через хабарі певні групи, які були вилучені з ринку через етнічну, політичну чи інші форми дискримінації, долають формальні бар’єри та займаються економічною діяльністю. Ба більше, підкуп посадових осіб, відповідальних за реалізацію політики та регуляторних актів, дає змогу підприємцям встановлювати захист від часто непередбачуваних та свавільних рішень, що приймаються урядами. Таким чином, хоча б завдяки корупції підприємці отримують своєрідних контроль над своїм діловим середовищем.</a:t>
            </a:r>
          </a:p>
          <a:p>
            <a:pPr algn="just"/>
            <a:r>
              <a:rPr lang="uk-UA" dirty="0"/>
              <a:t>У політичному вимірі корупція сприяє своєрідній «демократизації», оскільки навіть ті групи інтересів, які перебувають поза формальною політичною системою, отримують важелі для впливу. Корупція дає змогу громадянам висловлювати свої інтереси на етапі реалізації, а це ефективно для їх просування під час прийняття рішень. Джеймс Скотт пише, що часто те, що ми називаємо корупцією, є просто </a:t>
            </a:r>
            <a:r>
              <a:rPr lang="uk-UA" dirty="0" err="1"/>
              <a:t>неінституціоналізованим</a:t>
            </a:r>
            <a:r>
              <a:rPr lang="uk-UA" dirty="0"/>
              <a:t> впливом багатства в політичній системі.</a:t>
            </a:r>
          </a:p>
        </p:txBody>
      </p:sp>
    </p:spTree>
    <p:extLst>
      <p:ext uri="{BB962C8B-B14F-4D97-AF65-F5344CB8AC3E}">
        <p14:creationId xmlns:p14="http://schemas.microsoft.com/office/powerpoint/2010/main" val="362343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1EB6E-5E52-495F-95AD-6D8BBD69126A}"/>
              </a:ext>
            </a:extLst>
          </p:cNvPr>
          <p:cNvSpPr>
            <a:spLocks noGrp="1"/>
          </p:cNvSpPr>
          <p:nvPr>
            <p:ph type="title"/>
          </p:nvPr>
        </p:nvSpPr>
        <p:spPr>
          <a:xfrm>
            <a:off x="1036817" y="382385"/>
            <a:ext cx="10393183" cy="1492132"/>
          </a:xfrm>
        </p:spPr>
        <p:txBody>
          <a:bodyPr>
            <a:normAutofit/>
          </a:bodyPr>
          <a:lstStyle/>
          <a:p>
            <a:pPr algn="ctr"/>
            <a:r>
              <a:rPr lang="ru-RU" sz="3200" b="1" dirty="0" err="1">
                <a:solidFill>
                  <a:schemeClr val="accent1"/>
                </a:solidFill>
              </a:rPr>
              <a:t>наслідки</a:t>
            </a:r>
            <a:r>
              <a:rPr lang="ru-RU" sz="3200" dirty="0">
                <a:solidFill>
                  <a:schemeClr val="accent1"/>
                </a:solidFill>
              </a:rPr>
              <a:t> </a:t>
            </a:r>
            <a:r>
              <a:rPr lang="ru-RU" sz="3200" dirty="0">
                <a:solidFill>
                  <a:schemeClr val="tx1"/>
                </a:solidFill>
              </a:rPr>
              <a:t>для </a:t>
            </a:r>
            <a:r>
              <a:rPr lang="ru-RU" sz="3200" dirty="0" err="1">
                <a:solidFill>
                  <a:schemeClr val="tx1"/>
                </a:solidFill>
              </a:rPr>
              <a:t>бізнесу</a:t>
            </a:r>
            <a:r>
              <a:rPr lang="ru-RU" sz="3200" dirty="0">
                <a:solidFill>
                  <a:schemeClr val="tx1"/>
                </a:solidFill>
              </a:rPr>
              <a:t> в </a:t>
            </a:r>
            <a:r>
              <a:rPr lang="ru-RU" sz="3200" dirty="0" err="1">
                <a:solidFill>
                  <a:schemeClr val="tx1"/>
                </a:solidFill>
              </a:rPr>
              <a:t>довгостроковій</a:t>
            </a:r>
            <a:br>
              <a:rPr lang="ru-RU" sz="3200" dirty="0">
                <a:solidFill>
                  <a:schemeClr val="tx1"/>
                </a:solidFill>
              </a:rPr>
            </a:br>
            <a:r>
              <a:rPr lang="ru-RU" sz="3200" dirty="0" err="1">
                <a:solidFill>
                  <a:schemeClr val="tx1"/>
                </a:solidFill>
              </a:rPr>
              <a:t>перспективі</a:t>
            </a:r>
            <a:r>
              <a:rPr lang="ru-RU" sz="3200" dirty="0">
                <a:solidFill>
                  <a:schemeClr val="tx1"/>
                </a:solidFill>
              </a:rPr>
              <a:t>:</a:t>
            </a:r>
            <a:endParaRPr lang="uk-UA" sz="3200" dirty="0">
              <a:solidFill>
                <a:schemeClr val="tx1"/>
              </a:solidFill>
            </a:endParaRPr>
          </a:p>
        </p:txBody>
      </p:sp>
      <p:graphicFrame>
        <p:nvGraphicFramePr>
          <p:cNvPr id="13" name="Місце для вмісту 12">
            <a:extLst>
              <a:ext uri="{FF2B5EF4-FFF2-40B4-BE49-F238E27FC236}">
                <a16:creationId xmlns:a16="http://schemas.microsoft.com/office/drawing/2014/main" id="{350F5FFC-10EB-4A37-BBD2-426B34629B70}"/>
              </a:ext>
            </a:extLst>
          </p:cNvPr>
          <p:cNvGraphicFramePr>
            <a:graphicFrameLocks noGrp="1"/>
          </p:cNvGraphicFramePr>
          <p:nvPr>
            <p:ph idx="1"/>
            <p:extLst>
              <p:ext uri="{D42A27DB-BD31-4B8C-83A1-F6EECF244321}">
                <p14:modId xmlns:p14="http://schemas.microsoft.com/office/powerpoint/2010/main" val="1563804538"/>
              </p:ext>
            </p:extLst>
          </p:nvPr>
        </p:nvGraphicFramePr>
        <p:xfrm>
          <a:off x="1036817" y="1591098"/>
          <a:ext cx="10393183" cy="488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735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14F12-BF2B-4EEC-A90C-83F586EE5084}"/>
              </a:ext>
            </a:extLst>
          </p:cNvPr>
          <p:cNvSpPr>
            <a:spLocks noGrp="1"/>
          </p:cNvSpPr>
          <p:nvPr>
            <p:ph type="title"/>
          </p:nvPr>
        </p:nvSpPr>
        <p:spPr>
          <a:xfrm>
            <a:off x="3242930" y="0"/>
            <a:ext cx="8187071" cy="4064627"/>
          </a:xfrm>
        </p:spPr>
        <p:txBody>
          <a:bodyPr>
            <a:normAutofit/>
          </a:bodyPr>
          <a:lstStyle/>
          <a:p>
            <a:pPr algn="l"/>
            <a:r>
              <a:rPr lang="uk-UA" i="0" dirty="0" err="1">
                <a:solidFill>
                  <a:schemeClr val="accent1"/>
                </a:solidFill>
                <a:effectLst/>
              </a:rPr>
              <a:t>Комплаєнс</a:t>
            </a:r>
            <a:r>
              <a:rPr lang="uk-UA" i="0" dirty="0">
                <a:solidFill>
                  <a:schemeClr val="accent1"/>
                </a:solidFill>
                <a:effectLst/>
              </a:rPr>
              <a:t>-приклад </a:t>
            </a:r>
          </a:p>
        </p:txBody>
      </p:sp>
      <p:sp>
        <p:nvSpPr>
          <p:cNvPr id="3" name="Місце для вмісту 2">
            <a:extLst>
              <a:ext uri="{FF2B5EF4-FFF2-40B4-BE49-F238E27FC236}">
                <a16:creationId xmlns:a16="http://schemas.microsoft.com/office/drawing/2014/main" id="{D897EC68-E099-4013-8D96-277E414AE63E}"/>
              </a:ext>
            </a:extLst>
          </p:cNvPr>
          <p:cNvSpPr>
            <a:spLocks noGrp="1"/>
          </p:cNvSpPr>
          <p:nvPr>
            <p:ph type="body" idx="1"/>
          </p:nvPr>
        </p:nvSpPr>
        <p:spPr>
          <a:xfrm>
            <a:off x="2404535" y="5312182"/>
            <a:ext cx="9787465" cy="951135"/>
          </a:xfrm>
        </p:spPr>
        <p:txBody>
          <a:bodyPr>
            <a:normAutofit fontScale="62500" lnSpcReduction="20000"/>
          </a:bodyPr>
          <a:lstStyle/>
          <a:p>
            <a:pPr marL="0" indent="0">
              <a:buNone/>
            </a:pPr>
            <a:r>
              <a:rPr lang="en-US" sz="5400" dirty="0">
                <a:hlinkClick r:id="rId2"/>
              </a:rPr>
              <a:t>https://plastics.ua/komplaens/</a:t>
            </a:r>
            <a:endParaRPr lang="uk-UA" sz="5400" dirty="0"/>
          </a:p>
          <a:p>
            <a:endParaRPr lang="uk-UA" dirty="0"/>
          </a:p>
        </p:txBody>
      </p:sp>
    </p:spTree>
    <p:extLst>
      <p:ext uri="{BB962C8B-B14F-4D97-AF65-F5344CB8AC3E}">
        <p14:creationId xmlns:p14="http://schemas.microsoft.com/office/powerpoint/2010/main" val="380478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FF4FC27-53EE-4CAB-9359-C3CC58AE6E11}"/>
              </a:ext>
            </a:extLst>
          </p:cNvPr>
          <p:cNvSpPr>
            <a:spLocks noGrp="1"/>
          </p:cNvSpPr>
          <p:nvPr>
            <p:ph type="title"/>
          </p:nvPr>
        </p:nvSpPr>
        <p:spPr/>
        <p:txBody>
          <a:bodyPr>
            <a:normAutofit fontScale="90000"/>
          </a:bodyPr>
          <a:lstStyle/>
          <a:p>
            <a:pPr algn="ctr"/>
            <a:r>
              <a:rPr lang="ru-RU" b="1" dirty="0" err="1"/>
              <a:t>Наскільки</a:t>
            </a:r>
            <a:r>
              <a:rPr lang="ru-RU" b="1" dirty="0"/>
              <a:t> </a:t>
            </a:r>
            <a:r>
              <a:rPr lang="ru-RU" b="1" dirty="0" err="1"/>
              <a:t>корупція</a:t>
            </a:r>
            <a:r>
              <a:rPr lang="ru-RU" b="1" dirty="0"/>
              <a:t> </a:t>
            </a:r>
            <a:r>
              <a:rPr lang="ru-RU" b="1" dirty="0" err="1"/>
              <a:t>поширена</a:t>
            </a:r>
            <a:r>
              <a:rPr lang="ru-RU" b="1" dirty="0"/>
              <a:t> в </a:t>
            </a:r>
            <a:r>
              <a:rPr lang="ru-RU" b="1" dirty="0" err="1"/>
              <a:t>бізнес-середовищі</a:t>
            </a:r>
            <a:r>
              <a:rPr lang="ru-RU" b="1" dirty="0"/>
              <a:t>?</a:t>
            </a:r>
            <a:endParaRPr lang="uk-UA" b="1" dirty="0"/>
          </a:p>
        </p:txBody>
      </p:sp>
      <p:sp>
        <p:nvSpPr>
          <p:cNvPr id="6" name="Місце для вмісту 5">
            <a:extLst>
              <a:ext uri="{FF2B5EF4-FFF2-40B4-BE49-F238E27FC236}">
                <a16:creationId xmlns:a16="http://schemas.microsoft.com/office/drawing/2014/main" id="{28330601-23AF-49FA-9044-9F7FAAD535D6}"/>
              </a:ext>
            </a:extLst>
          </p:cNvPr>
          <p:cNvSpPr>
            <a:spLocks noGrp="1"/>
          </p:cNvSpPr>
          <p:nvPr>
            <p:ph idx="1"/>
          </p:nvPr>
        </p:nvSpPr>
        <p:spPr>
          <a:xfrm>
            <a:off x="1367292" y="2566975"/>
            <a:ext cx="4802280" cy="3908640"/>
          </a:xfrm>
        </p:spPr>
        <p:txBody>
          <a:bodyPr>
            <a:normAutofit fontScale="92500"/>
          </a:bodyPr>
          <a:lstStyle/>
          <a:p>
            <a:pPr algn="just"/>
            <a:r>
              <a:rPr lang="ru-RU" dirty="0"/>
              <a:t>1 з 3 </a:t>
            </a:r>
            <a:r>
              <a:rPr lang="ru-RU" dirty="0" err="1"/>
              <a:t>директорів</a:t>
            </a:r>
            <a:r>
              <a:rPr lang="ru-RU" dirty="0"/>
              <a:t> </a:t>
            </a:r>
            <a:r>
              <a:rPr lang="ru-RU" dirty="0" err="1"/>
              <a:t>правління</a:t>
            </a:r>
            <a:r>
              <a:rPr lang="ru-RU" dirty="0"/>
              <a:t> та старших </a:t>
            </a:r>
            <a:r>
              <a:rPr lang="ru-RU" dirty="0" err="1"/>
              <a:t>менеджерів</a:t>
            </a:r>
            <a:r>
              <a:rPr lang="ru-RU" dirty="0"/>
              <a:t> </a:t>
            </a:r>
            <a:r>
              <a:rPr lang="ru-RU" dirty="0" err="1"/>
              <a:t>виправдовують</a:t>
            </a:r>
            <a:r>
              <a:rPr lang="ru-RU" dirty="0"/>
              <a:t> </a:t>
            </a:r>
            <a:r>
              <a:rPr lang="ru-RU" dirty="0" err="1"/>
              <a:t>надання</a:t>
            </a:r>
            <a:r>
              <a:rPr lang="ru-RU" dirty="0"/>
              <a:t> </a:t>
            </a:r>
            <a:r>
              <a:rPr lang="ru-RU" dirty="0" err="1"/>
              <a:t>грошових</a:t>
            </a:r>
            <a:r>
              <a:rPr lang="ru-RU" dirty="0"/>
              <a:t> </a:t>
            </a:r>
            <a:r>
              <a:rPr lang="ru-RU" dirty="0" err="1"/>
              <a:t>виплат</a:t>
            </a:r>
            <a:r>
              <a:rPr lang="ru-RU" dirty="0"/>
              <a:t>, </a:t>
            </a:r>
            <a:r>
              <a:rPr lang="ru-RU" dirty="0" err="1"/>
              <a:t>щоб</a:t>
            </a:r>
            <a:r>
              <a:rPr lang="ru-RU" dirty="0"/>
              <a:t> </a:t>
            </a:r>
            <a:r>
              <a:rPr lang="ru-RU" dirty="0" err="1"/>
              <a:t>перемогти</a:t>
            </a:r>
            <a:r>
              <a:rPr lang="ru-RU" dirty="0"/>
              <a:t> в </a:t>
            </a:r>
            <a:r>
              <a:rPr lang="ru-RU" dirty="0" err="1"/>
              <a:t>конкурентній</a:t>
            </a:r>
            <a:r>
              <a:rPr lang="ru-RU" dirty="0"/>
              <a:t> </a:t>
            </a:r>
            <a:r>
              <a:rPr lang="ru-RU" dirty="0" err="1"/>
              <a:t>боротьбі</a:t>
            </a:r>
            <a:r>
              <a:rPr lang="ru-RU" dirty="0"/>
              <a:t> </a:t>
            </a:r>
            <a:r>
              <a:rPr lang="ru-RU" dirty="0" err="1"/>
              <a:t>або</a:t>
            </a:r>
            <a:r>
              <a:rPr lang="ru-RU" dirty="0"/>
              <a:t> </a:t>
            </a:r>
            <a:r>
              <a:rPr lang="ru-RU" dirty="0" err="1"/>
              <a:t>зберегти</a:t>
            </a:r>
            <a:r>
              <a:rPr lang="ru-RU" dirty="0"/>
              <a:t> </a:t>
            </a:r>
            <a:r>
              <a:rPr lang="ru-RU" dirty="0" err="1"/>
              <a:t>бізнес</a:t>
            </a:r>
            <a:r>
              <a:rPr lang="ru-RU" dirty="0"/>
              <a:t>. </a:t>
            </a:r>
          </a:p>
          <a:p>
            <a:pPr algn="just"/>
            <a:r>
              <a:rPr lang="uk-UA" dirty="0"/>
              <a:t>1 з 5 керівників готовий вказати у звітах доходи раніше, ніж вони отримані, аби досягти своїх цілей. </a:t>
            </a:r>
          </a:p>
          <a:p>
            <a:pPr algn="just"/>
            <a:r>
              <a:rPr lang="uk-UA" dirty="0"/>
              <a:t>12% директорів та керівників готові надати неправдиву інформацію, щоб покращити свою кар’єру чи оплату праці.</a:t>
            </a:r>
          </a:p>
        </p:txBody>
      </p:sp>
      <p:pic>
        <p:nvPicPr>
          <p:cNvPr id="3" name="Рисунок 2">
            <a:extLst>
              <a:ext uri="{FF2B5EF4-FFF2-40B4-BE49-F238E27FC236}">
                <a16:creationId xmlns:a16="http://schemas.microsoft.com/office/drawing/2014/main" id="{FFC97B67-AF6C-4341-8EF6-31861CB28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39" y="2566975"/>
            <a:ext cx="5063007" cy="3908641"/>
          </a:xfrm>
          <a:prstGeom prst="rect">
            <a:avLst/>
          </a:prstGeom>
        </p:spPr>
      </p:pic>
    </p:spTree>
    <p:extLst>
      <p:ext uri="{BB962C8B-B14F-4D97-AF65-F5344CB8AC3E}">
        <p14:creationId xmlns:p14="http://schemas.microsoft.com/office/powerpoint/2010/main" val="63809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DBCAFD3-FE79-4FBD-9A10-8B06B32CF4CA}"/>
              </a:ext>
            </a:extLst>
          </p:cNvPr>
          <p:cNvSpPr>
            <a:spLocks noGrp="1"/>
          </p:cNvSpPr>
          <p:nvPr>
            <p:ph idx="1"/>
          </p:nvPr>
        </p:nvSpPr>
        <p:spPr>
          <a:xfrm>
            <a:off x="1230657" y="941427"/>
            <a:ext cx="10178322" cy="6074228"/>
          </a:xfrm>
        </p:spPr>
        <p:txBody>
          <a:bodyPr/>
          <a:lstStyle/>
          <a:p>
            <a:pPr algn="just"/>
            <a:r>
              <a:rPr lang="uk-UA" sz="2400" dirty="0"/>
              <a:t>Може здатися, що корупція в одному окремо взятому бізнесі не є чимось критичним. Проте студенти теж можуть стати жертвами недоброчесних дій у приватному секторі, навіть не працюючи в бізнес-організації. Уявімо, що ви замовили нову шафу, яку плануєте поставити вдома (у гуртожитку). Для її виготовлення обрали компанію з умовною назвою «Меблі+», яка має напрацьовану корупційну схему: директор замовляє деталі для меблів нижчої якості в друга начальника місцевої податкової служби, який взамін списує податки з компанії лише «на папері». У результаті вам привозять шафу, у якої через тиждень відпала ручка, через місяць злізла фарба, через рік </a:t>
            </a:r>
            <a:r>
              <a:rPr lang="uk-UA" sz="2400" dirty="0" err="1"/>
              <a:t>розсохлися</a:t>
            </a:r>
            <a:r>
              <a:rPr lang="uk-UA" sz="2400" dirty="0"/>
              <a:t> дошки. Так, не будучи учасником корупційної схеми, ви стаєте її жертвою. Люди постійно покладаються на приватні компанії у вирішенні важливих питань, тому доброчесність бізнесу є важливою для всіх</a:t>
            </a:r>
            <a:r>
              <a:rPr lang="uk-UA" dirty="0"/>
              <a:t>. </a:t>
            </a:r>
          </a:p>
        </p:txBody>
      </p:sp>
    </p:spTree>
    <p:extLst>
      <p:ext uri="{BB962C8B-B14F-4D97-AF65-F5344CB8AC3E}">
        <p14:creationId xmlns:p14="http://schemas.microsoft.com/office/powerpoint/2010/main" val="273285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44DCF-F308-4C69-87F6-F31EAABE1AA5}"/>
              </a:ext>
            </a:extLst>
          </p:cNvPr>
          <p:cNvSpPr>
            <a:spLocks noGrp="1"/>
          </p:cNvSpPr>
          <p:nvPr>
            <p:ph type="title"/>
          </p:nvPr>
        </p:nvSpPr>
        <p:spPr/>
        <p:txBody>
          <a:bodyPr>
            <a:normAutofit fontScale="90000"/>
          </a:bodyPr>
          <a:lstStyle/>
          <a:p>
            <a:r>
              <a:rPr lang="ru-RU" dirty="0" err="1">
                <a:solidFill>
                  <a:schemeClr val="accent1"/>
                </a:solidFill>
              </a:rPr>
              <a:t>Чому</a:t>
            </a:r>
            <a:r>
              <a:rPr lang="ru-RU" dirty="0">
                <a:solidFill>
                  <a:schemeClr val="accent1"/>
                </a:solidFill>
              </a:rPr>
              <a:t> </a:t>
            </a:r>
            <a:r>
              <a:rPr lang="ru-RU" dirty="0" err="1">
                <a:solidFill>
                  <a:schemeClr val="accent1"/>
                </a:solidFill>
              </a:rPr>
              <a:t>компанії</a:t>
            </a:r>
            <a:r>
              <a:rPr lang="ru-RU" dirty="0">
                <a:solidFill>
                  <a:schemeClr val="accent1"/>
                </a:solidFill>
              </a:rPr>
              <a:t> </a:t>
            </a:r>
            <a:r>
              <a:rPr lang="ru-RU" dirty="0" err="1">
                <a:solidFill>
                  <a:schemeClr val="accent1"/>
                </a:solidFill>
              </a:rPr>
              <a:t>вдаються</a:t>
            </a:r>
            <a:r>
              <a:rPr lang="ru-RU" dirty="0">
                <a:solidFill>
                  <a:schemeClr val="accent1"/>
                </a:solidFill>
              </a:rPr>
              <a:t> до </a:t>
            </a:r>
            <a:r>
              <a:rPr lang="ru-RU" dirty="0" err="1">
                <a:solidFill>
                  <a:schemeClr val="accent1"/>
                </a:solidFill>
              </a:rPr>
              <a:t>корупційних</a:t>
            </a:r>
            <a:r>
              <a:rPr lang="ru-RU" dirty="0">
                <a:solidFill>
                  <a:schemeClr val="accent1"/>
                </a:solidFill>
              </a:rPr>
              <a:t> </a:t>
            </a:r>
            <a:r>
              <a:rPr lang="ru-RU" dirty="0" err="1">
                <a:solidFill>
                  <a:schemeClr val="accent1"/>
                </a:solidFill>
              </a:rPr>
              <a:t>махінацій</a:t>
            </a:r>
            <a:r>
              <a:rPr lang="ru-RU" dirty="0">
                <a:solidFill>
                  <a:schemeClr val="accent1"/>
                </a:solidFill>
              </a:rPr>
              <a:t>?</a:t>
            </a:r>
            <a:endParaRPr lang="uk-UA" dirty="0">
              <a:solidFill>
                <a:schemeClr val="accent1"/>
              </a:solidFill>
            </a:endParaRPr>
          </a:p>
        </p:txBody>
      </p:sp>
      <p:sp>
        <p:nvSpPr>
          <p:cNvPr id="3" name="Місце для вмісту 2">
            <a:extLst>
              <a:ext uri="{FF2B5EF4-FFF2-40B4-BE49-F238E27FC236}">
                <a16:creationId xmlns:a16="http://schemas.microsoft.com/office/drawing/2014/main" id="{4A9B4649-55A7-4276-9D03-B16472C56A97}"/>
              </a:ext>
            </a:extLst>
          </p:cNvPr>
          <p:cNvSpPr>
            <a:spLocks noGrp="1"/>
          </p:cNvSpPr>
          <p:nvPr>
            <p:ph idx="1"/>
          </p:nvPr>
        </p:nvSpPr>
        <p:spPr>
          <a:xfrm>
            <a:off x="1251678" y="2180898"/>
            <a:ext cx="10178322" cy="3593591"/>
          </a:xfrm>
        </p:spPr>
        <p:txBody>
          <a:bodyPr>
            <a:noAutofit/>
          </a:bodyPr>
          <a:lstStyle/>
          <a:p>
            <a:r>
              <a:rPr lang="ru-RU" sz="3200" dirty="0" err="1"/>
              <a:t>максимізація</a:t>
            </a:r>
            <a:r>
              <a:rPr lang="ru-RU" sz="3200" dirty="0"/>
              <a:t> </a:t>
            </a:r>
            <a:r>
              <a:rPr lang="ru-RU" sz="3200" dirty="0" err="1"/>
              <a:t>прибутку</a:t>
            </a:r>
            <a:endParaRPr lang="ru-RU" sz="3200" dirty="0"/>
          </a:p>
          <a:p>
            <a:r>
              <a:rPr lang="ru-RU" sz="3200" dirty="0" err="1"/>
              <a:t>подолання</a:t>
            </a:r>
            <a:r>
              <a:rPr lang="ru-RU" sz="3200" dirty="0"/>
              <a:t> </a:t>
            </a:r>
            <a:r>
              <a:rPr lang="ru-RU" sz="3200" dirty="0" err="1"/>
              <a:t>економічних</a:t>
            </a:r>
            <a:r>
              <a:rPr lang="ru-RU" sz="3200" dirty="0"/>
              <a:t> </a:t>
            </a:r>
            <a:r>
              <a:rPr lang="ru-RU" sz="3200" dirty="0" err="1"/>
              <a:t>труднощів</a:t>
            </a:r>
            <a:endParaRPr lang="ru-RU" sz="3200" dirty="0"/>
          </a:p>
          <a:p>
            <a:r>
              <a:rPr lang="ru-RU" sz="3200" dirty="0" err="1"/>
              <a:t>подолання</a:t>
            </a:r>
            <a:r>
              <a:rPr lang="ru-RU" sz="3200" dirty="0"/>
              <a:t> </a:t>
            </a:r>
            <a:r>
              <a:rPr lang="ru-RU" sz="3200" dirty="0" err="1"/>
              <a:t>конкуренції</a:t>
            </a:r>
            <a:r>
              <a:rPr lang="ru-RU" sz="3200" dirty="0"/>
              <a:t> </a:t>
            </a:r>
            <a:r>
              <a:rPr lang="ru-RU" sz="3200" dirty="0" err="1"/>
              <a:t>або</a:t>
            </a:r>
            <a:r>
              <a:rPr lang="ru-RU" sz="3200" dirty="0"/>
              <a:t> </a:t>
            </a:r>
            <a:r>
              <a:rPr lang="ru-RU" sz="3200" dirty="0" err="1"/>
              <a:t>отримання</a:t>
            </a:r>
            <a:r>
              <a:rPr lang="ru-RU" sz="3200" dirty="0"/>
              <a:t> </a:t>
            </a:r>
            <a:r>
              <a:rPr lang="ru-RU" sz="3200" dirty="0" err="1"/>
              <a:t>конкурентної</a:t>
            </a:r>
            <a:r>
              <a:rPr lang="ru-RU" sz="3200" dirty="0"/>
              <a:t> </a:t>
            </a:r>
            <a:r>
              <a:rPr lang="ru-RU" sz="3200" dirty="0" err="1"/>
              <a:t>переваги</a:t>
            </a:r>
            <a:endParaRPr lang="ru-RU" sz="3200" dirty="0"/>
          </a:p>
          <a:p>
            <a:r>
              <a:rPr lang="ru-RU" sz="3200" dirty="0" err="1"/>
              <a:t>вихід</a:t>
            </a:r>
            <a:r>
              <a:rPr lang="ru-RU" sz="3200" dirty="0"/>
              <a:t> на </a:t>
            </a:r>
            <a:r>
              <a:rPr lang="ru-RU" sz="3200" dirty="0" err="1"/>
              <a:t>нові</a:t>
            </a:r>
            <a:r>
              <a:rPr lang="ru-RU" sz="3200" dirty="0"/>
              <a:t> ринки та </a:t>
            </a:r>
            <a:r>
              <a:rPr lang="ru-RU" sz="3200" dirty="0" err="1"/>
              <a:t>забезпечення</a:t>
            </a:r>
            <a:r>
              <a:rPr lang="ru-RU" sz="3200" dirty="0"/>
              <a:t> </a:t>
            </a:r>
            <a:r>
              <a:rPr lang="ru-RU" sz="3200" dirty="0" err="1"/>
              <a:t>зростання</a:t>
            </a:r>
            <a:endParaRPr lang="ru-RU" sz="3200" dirty="0"/>
          </a:p>
          <a:p>
            <a:r>
              <a:rPr lang="ru-RU" sz="3200" dirty="0" err="1"/>
              <a:t>вирішення</a:t>
            </a:r>
            <a:r>
              <a:rPr lang="ru-RU" sz="3200" dirty="0"/>
              <a:t> </a:t>
            </a:r>
            <a:r>
              <a:rPr lang="ru-RU" sz="3200" dirty="0" err="1"/>
              <a:t>операційних</a:t>
            </a:r>
            <a:r>
              <a:rPr lang="ru-RU" sz="3200" dirty="0"/>
              <a:t> проблем</a:t>
            </a:r>
            <a:endParaRPr lang="uk-UA" sz="3200" dirty="0"/>
          </a:p>
        </p:txBody>
      </p:sp>
    </p:spTree>
    <p:extLst>
      <p:ext uri="{BB962C8B-B14F-4D97-AF65-F5344CB8AC3E}">
        <p14:creationId xmlns:p14="http://schemas.microsoft.com/office/powerpoint/2010/main" val="225020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86DCF3E5-EDEE-4666-8ED4-392A2BBF268E}"/>
              </a:ext>
            </a:extLst>
          </p:cNvPr>
          <p:cNvSpPr>
            <a:spLocks noGrp="1"/>
          </p:cNvSpPr>
          <p:nvPr>
            <p:ph type="title"/>
          </p:nvPr>
        </p:nvSpPr>
        <p:spPr/>
        <p:txBody>
          <a:bodyPr>
            <a:noAutofit/>
          </a:bodyPr>
          <a:lstStyle/>
          <a:p>
            <a:pPr algn="ctr"/>
            <a:r>
              <a:rPr lang="ru-RU" sz="3200" dirty="0" err="1"/>
              <a:t>Які</a:t>
            </a:r>
            <a:r>
              <a:rPr lang="ru-RU" sz="3200" dirty="0"/>
              <a:t> </a:t>
            </a:r>
            <a:r>
              <a:rPr lang="ru-RU" sz="3200" dirty="0" err="1"/>
              <a:t>фактори</a:t>
            </a:r>
            <a:r>
              <a:rPr lang="ru-RU" sz="3200" dirty="0"/>
              <a:t> </a:t>
            </a:r>
            <a:r>
              <a:rPr lang="ru-RU" sz="3200" dirty="0" err="1"/>
              <a:t>можуть</a:t>
            </a:r>
            <a:r>
              <a:rPr lang="ru-RU" sz="3200" dirty="0"/>
              <a:t> </a:t>
            </a:r>
            <a:r>
              <a:rPr lang="ru-RU" sz="3200" dirty="0" err="1"/>
              <a:t>сприяти</a:t>
            </a:r>
            <a:r>
              <a:rPr lang="ru-RU" sz="3200" dirty="0"/>
              <a:t> </a:t>
            </a:r>
            <a:r>
              <a:rPr lang="ru-RU" sz="3200" dirty="0" err="1"/>
              <a:t>вкоріненню</a:t>
            </a:r>
            <a:r>
              <a:rPr lang="ru-RU" sz="3200" dirty="0"/>
              <a:t> </a:t>
            </a:r>
            <a:r>
              <a:rPr lang="ru-RU" sz="3200" dirty="0" err="1"/>
              <a:t>корупції</a:t>
            </a:r>
            <a:r>
              <a:rPr lang="ru-RU" sz="3200" dirty="0"/>
              <a:t> в </a:t>
            </a:r>
            <a:r>
              <a:rPr lang="ru-RU" sz="3200" dirty="0" err="1"/>
              <a:t>корпоративних</a:t>
            </a:r>
            <a:r>
              <a:rPr lang="ru-RU" sz="3200" dirty="0"/>
              <a:t> </a:t>
            </a:r>
            <a:r>
              <a:rPr lang="ru-RU" sz="3200" dirty="0" err="1"/>
              <a:t>середовищах</a:t>
            </a:r>
            <a:r>
              <a:rPr lang="ru-RU" sz="3200" dirty="0"/>
              <a:t>?</a:t>
            </a:r>
            <a:endParaRPr lang="uk-UA" sz="3200" dirty="0"/>
          </a:p>
        </p:txBody>
      </p:sp>
      <p:graphicFrame>
        <p:nvGraphicFramePr>
          <p:cNvPr id="7" name="Місце для вмісту 6">
            <a:extLst>
              <a:ext uri="{FF2B5EF4-FFF2-40B4-BE49-F238E27FC236}">
                <a16:creationId xmlns:a16="http://schemas.microsoft.com/office/drawing/2014/main" id="{7A0012CD-8442-4781-B16B-ABCAFCB3EA01}"/>
              </a:ext>
            </a:extLst>
          </p:cNvPr>
          <p:cNvGraphicFramePr>
            <a:graphicFrameLocks noGrp="1"/>
          </p:cNvGraphicFramePr>
          <p:nvPr>
            <p:ph idx="1"/>
            <p:extLst>
              <p:ext uri="{D42A27DB-BD31-4B8C-83A1-F6EECF244321}">
                <p14:modId xmlns:p14="http://schemas.microsoft.com/office/powerpoint/2010/main" val="579084216"/>
              </p:ext>
            </p:extLst>
          </p:nvPr>
        </p:nvGraphicFramePr>
        <p:xfrm>
          <a:off x="1251678" y="1772239"/>
          <a:ext cx="10178322" cy="4850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63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D839F-B930-4FCE-8136-AC45241CFBE0}"/>
              </a:ext>
            </a:extLst>
          </p:cNvPr>
          <p:cNvSpPr>
            <a:spLocks noGrp="1"/>
          </p:cNvSpPr>
          <p:nvPr>
            <p:ph type="title"/>
          </p:nvPr>
        </p:nvSpPr>
        <p:spPr/>
        <p:txBody>
          <a:bodyPr>
            <a:normAutofit fontScale="90000"/>
          </a:bodyPr>
          <a:lstStyle/>
          <a:p>
            <a:pPr algn="ctr"/>
            <a:r>
              <a:rPr lang="uk-UA" dirty="0"/>
              <a:t>Теорія «снігової кулі» в бізнесі</a:t>
            </a:r>
          </a:p>
        </p:txBody>
      </p:sp>
      <p:sp>
        <p:nvSpPr>
          <p:cNvPr id="3" name="Місце для вмісту 2">
            <a:extLst>
              <a:ext uri="{FF2B5EF4-FFF2-40B4-BE49-F238E27FC236}">
                <a16:creationId xmlns:a16="http://schemas.microsoft.com/office/drawing/2014/main" id="{97D50891-0020-44E8-8B4E-FDEC1C534DCA}"/>
              </a:ext>
            </a:extLst>
          </p:cNvPr>
          <p:cNvSpPr>
            <a:spLocks noGrp="1"/>
          </p:cNvSpPr>
          <p:nvPr>
            <p:ph idx="1"/>
          </p:nvPr>
        </p:nvSpPr>
        <p:spPr>
          <a:xfrm>
            <a:off x="1251678" y="2048934"/>
            <a:ext cx="5352322" cy="3593591"/>
          </a:xfrm>
        </p:spPr>
        <p:txBody>
          <a:bodyPr>
            <a:noAutofit/>
          </a:bodyPr>
          <a:lstStyle/>
          <a:p>
            <a:pPr algn="just"/>
            <a:r>
              <a:rPr lang="uk-UA" dirty="0"/>
              <a:t>Підприємства не повинні чекати, поки новостворені антикорупційні органи ліквідують корупцію серед українських вищих посадовців, а повинні почати запобігати навіть найменшим хабарям, створивши культуру підтримки доброчесності та прозорості, яка є надзвичайно важливою для боротьби з корупцією. Так, це може бути болючим у короткостроковій перспективі, але переваги з точки зору сталого розвитку та капіталізації в довгостроковій перспективі точно компенсують втрати на старті.</a:t>
            </a:r>
          </a:p>
        </p:txBody>
      </p:sp>
      <p:pic>
        <p:nvPicPr>
          <p:cNvPr id="4" name="Рисунок 3">
            <a:extLst>
              <a:ext uri="{FF2B5EF4-FFF2-40B4-BE49-F238E27FC236}">
                <a16:creationId xmlns:a16="http://schemas.microsoft.com/office/drawing/2014/main" id="{10442870-A5AE-4289-844A-D5BAA3BAAA8B}"/>
              </a:ext>
            </a:extLst>
          </p:cNvPr>
          <p:cNvPicPr>
            <a:picLocks noChangeAspect="1"/>
          </p:cNvPicPr>
          <p:nvPr/>
        </p:nvPicPr>
        <p:blipFill rotWithShape="1">
          <a:blip r:embed="rId3"/>
          <a:srcRect l="21528"/>
          <a:stretch/>
        </p:blipFill>
        <p:spPr>
          <a:xfrm>
            <a:off x="6858000" y="2048934"/>
            <a:ext cx="5046300" cy="4289216"/>
          </a:xfrm>
          <a:prstGeom prst="rect">
            <a:avLst/>
          </a:prstGeom>
        </p:spPr>
      </p:pic>
    </p:spTree>
    <p:extLst>
      <p:ext uri="{BB962C8B-B14F-4D97-AF65-F5344CB8AC3E}">
        <p14:creationId xmlns:p14="http://schemas.microsoft.com/office/powerpoint/2010/main" val="148703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DDBA2A3-A023-4ACA-95D8-49E2252C5E5F}"/>
              </a:ext>
            </a:extLst>
          </p:cNvPr>
          <p:cNvSpPr>
            <a:spLocks noGrp="1"/>
          </p:cNvSpPr>
          <p:nvPr>
            <p:ph type="title"/>
          </p:nvPr>
        </p:nvSpPr>
        <p:spPr/>
        <p:txBody>
          <a:bodyPr/>
          <a:lstStyle/>
          <a:p>
            <a:r>
              <a:rPr lang="uk-UA" dirty="0">
                <a:solidFill>
                  <a:schemeClr val="accent1"/>
                </a:solidFill>
              </a:rPr>
              <a:t>Види корупції в бізнесі</a:t>
            </a:r>
          </a:p>
        </p:txBody>
      </p:sp>
    </p:spTree>
    <p:extLst>
      <p:ext uri="{BB962C8B-B14F-4D97-AF65-F5344CB8AC3E}">
        <p14:creationId xmlns:p14="http://schemas.microsoft.com/office/powerpoint/2010/main" val="3498870920"/>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Настроювані 10">
      <a:majorFont>
        <a:latin typeface="Garamond"/>
        <a:ea typeface=""/>
        <a:cs typeface=""/>
      </a:majorFont>
      <a:minorFont>
        <a:latin typeface="Garamond"/>
        <a:ea typeface=""/>
        <a:cs typeface=""/>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Значок</Template>
  <TotalTime>187</TotalTime>
  <Words>4826</Words>
  <Application>Microsoft Office PowerPoint</Application>
  <PresentationFormat>Широкий екран</PresentationFormat>
  <Paragraphs>165</Paragraphs>
  <Slides>34</Slides>
  <Notes>19</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34</vt:i4>
      </vt:variant>
    </vt:vector>
  </HeadingPairs>
  <TitlesOfParts>
    <vt:vector size="39" baseType="lpstr">
      <vt:lpstr>Arial</vt:lpstr>
      <vt:lpstr>Calibri</vt:lpstr>
      <vt:lpstr>Garamond</vt:lpstr>
      <vt:lpstr>Gill Sans MT</vt:lpstr>
      <vt:lpstr>Значок</vt:lpstr>
      <vt:lpstr>ТЕМА 10. Доброчесний бізнес: міф чи реальність</vt:lpstr>
      <vt:lpstr>Презентація PowerPoint</vt:lpstr>
      <vt:lpstr>КЕЙС</vt:lpstr>
      <vt:lpstr>Наскільки корупція поширена в бізнес-середовищі?</vt:lpstr>
      <vt:lpstr>Презентація PowerPoint</vt:lpstr>
      <vt:lpstr>Чому компанії вдаються до корупційних махінацій?</vt:lpstr>
      <vt:lpstr>Які фактори можуть сприяти вкоріненню корупції в корпоративних середовищах?</vt:lpstr>
      <vt:lpstr>Теорія «снігової кулі» в бізнесі</vt:lpstr>
      <vt:lpstr>Види корупції в бізнесі</vt:lpstr>
      <vt:lpstr>1. Шахрайство </vt:lpstr>
      <vt:lpstr>1.1. Незаконне привласнення майна </vt:lpstr>
      <vt:lpstr>1.2. Присвоєння необлікованих активів (скімінг)</vt:lpstr>
      <vt:lpstr>1.3. Розкрадання</vt:lpstr>
      <vt:lpstr>2. Підкуп</vt:lpstr>
      <vt:lpstr>2.1. Відкат</vt:lpstr>
      <vt:lpstr>2.2. Некоректні подарунки та гостинність</vt:lpstr>
      <vt:lpstr>2.3. Торгівля інсайдерською інформацією</vt:lpstr>
      <vt:lpstr>3. Конфлікт інтересів</vt:lpstr>
      <vt:lpstr>Презентація PowerPoint</vt:lpstr>
      <vt:lpstr>Чому компанії вдаються до корупційних махінацій?</vt:lpstr>
      <vt:lpstr>Нормативно-правове регулювання корупції в бізнесі</vt:lpstr>
      <vt:lpstr>Які прийоми використовувати, щоб запобігти корупції в бізнесі?</vt:lpstr>
      <vt:lpstr>Презентація PowerPoint</vt:lpstr>
      <vt:lpstr>Презентація PowerPoint</vt:lpstr>
      <vt:lpstr>Презентація PowerPoint</vt:lpstr>
      <vt:lpstr>Презентація PowerPoint</vt:lpstr>
      <vt:lpstr>Складові комплексної  антикорупційної системи:</vt:lpstr>
      <vt:lpstr>Складові комплексної  антикорупційної системи:</vt:lpstr>
      <vt:lpstr>комплаєнс будується на:</vt:lpstr>
      <vt:lpstr>Громадськість може стати потужним джерелом ініціатив із подолання корупції в приватному секторі</vt:lpstr>
      <vt:lpstr>Якими є наслідки корупції для бізнесу?</vt:lpstr>
      <vt:lpstr>Презентація PowerPoint</vt:lpstr>
      <vt:lpstr>наслідки для бізнесу в довгостроковій перспективі:</vt:lpstr>
      <vt:lpstr>Комплаєнс-приклад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Admin</cp:lastModifiedBy>
  <cp:revision>41</cp:revision>
  <dcterms:created xsi:type="dcterms:W3CDTF">2024-11-07T14:27:26Z</dcterms:created>
  <dcterms:modified xsi:type="dcterms:W3CDTF">2024-11-13T12:04:06Z</dcterms:modified>
</cp:coreProperties>
</file>