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82" r:id="rId3"/>
    <p:sldId id="279" r:id="rId4"/>
    <p:sldId id="259" r:id="rId5"/>
    <p:sldId id="260" r:id="rId6"/>
    <p:sldId id="283" r:id="rId7"/>
    <p:sldId id="284" r:id="rId8"/>
    <p:sldId id="28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81" r:id="rId27"/>
    <p:sldId id="28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55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9457F-0C7E-484D-8635-C9C246828937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CCEEE51-039C-45B8-B7A7-11D23DC1F4C5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mtClean="0"/>
            <a:t>	</a:t>
          </a:r>
          <a:r>
            <a:rPr lang="uk-UA" alt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формування нової філософії державної політики щодо дітей з особливими освітніми потребами</a:t>
          </a:r>
          <a:endParaRPr lang="ru-RU" sz="3600" dirty="0"/>
        </a:p>
      </dgm:t>
    </dgm:pt>
    <dgm:pt modelId="{9A4FDD9F-A115-4633-80D3-3B8A521215A0}" type="parTrans" cxnId="{4E984294-793D-41B2-BF1F-47C48880FE5B}">
      <dgm:prSet/>
      <dgm:spPr/>
      <dgm:t>
        <a:bodyPr/>
        <a:lstStyle/>
        <a:p>
          <a:endParaRPr lang="ru-RU"/>
        </a:p>
      </dgm:t>
    </dgm:pt>
    <dgm:pt modelId="{C1220CDC-44D6-406D-97D5-BE4AEEB7B397}" type="sibTrans" cxnId="{4E984294-793D-41B2-BF1F-47C48880FE5B}">
      <dgm:prSet/>
      <dgm:spPr/>
      <dgm:t>
        <a:bodyPr/>
        <a:lstStyle/>
        <a:p>
          <a:endParaRPr lang="ru-RU"/>
        </a:p>
      </dgm:t>
    </dgm:pt>
    <dgm:pt modelId="{DFCC6301-2E57-47E1-B95A-4AD2115E9F1E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alt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 прав людини</a:t>
          </a:r>
        </a:p>
        <a:p>
          <a:pPr algn="ctr" defTabSz="1111250">
            <a:spcBef>
              <a:spcPct val="0"/>
            </a:spcBef>
            <a:spcAft>
              <a:spcPct val="35000"/>
            </a:spcAft>
          </a:pPr>
          <a:r>
            <a:rPr lang="uk-UA" altLang="ru-RU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нормативно-правової бази у відповідності до міжнародних договорів у сфері </a:t>
          </a:r>
          <a:endParaRPr lang="ru-RU" sz="1800" dirty="0"/>
        </a:p>
      </dgm:t>
    </dgm:pt>
    <dgm:pt modelId="{11D414CF-0C58-4E3D-86F2-B4627B60009A}" type="parTrans" cxnId="{FE285FD5-0551-4C44-AEE7-D8B7A297D9A9}">
      <dgm:prSet/>
      <dgm:spPr/>
      <dgm:t>
        <a:bodyPr/>
        <a:lstStyle/>
        <a:p>
          <a:endParaRPr lang="ru-RU"/>
        </a:p>
      </dgm:t>
    </dgm:pt>
    <dgm:pt modelId="{ECF56B20-C390-4BED-B745-2BDA70546915}" type="sibTrans" cxnId="{FE285FD5-0551-4C44-AEE7-D8B7A297D9A9}">
      <dgm:prSet/>
      <dgm:spPr/>
      <dgm:t>
        <a:bodyPr/>
        <a:lstStyle/>
        <a:p>
          <a:endParaRPr lang="ru-RU"/>
        </a:p>
      </dgm:t>
    </dgm:pt>
    <dgm:pt modelId="{50A80A5E-E98B-4619-85BF-BF54BF189630}">
      <dgm:prSet phldrT="[Текст]"/>
      <dgm:spPr/>
      <dgm:t>
        <a:bodyPr/>
        <a:lstStyle/>
        <a:p>
          <a:endParaRPr lang="ru-RU" dirty="0"/>
        </a:p>
      </dgm:t>
    </dgm:pt>
    <dgm:pt modelId="{3B56D5BE-60AA-4CEA-B22D-EF5F7CB8F1F5}" type="parTrans" cxnId="{41AD15D1-A49C-4B27-AE35-A7609E39CC70}">
      <dgm:prSet/>
      <dgm:spPr/>
      <dgm:t>
        <a:bodyPr/>
        <a:lstStyle/>
        <a:p>
          <a:endParaRPr lang="ru-RU"/>
        </a:p>
      </dgm:t>
    </dgm:pt>
    <dgm:pt modelId="{F7EE3F20-CCC7-4A0A-9927-92690A8E1134}" type="sibTrans" cxnId="{41AD15D1-A49C-4B27-AE35-A7609E39CC70}">
      <dgm:prSet/>
      <dgm:spPr/>
      <dgm:t>
        <a:bodyPr/>
        <a:lstStyle/>
        <a:p>
          <a:endParaRPr lang="ru-RU"/>
        </a:p>
      </dgm:t>
    </dgm:pt>
    <dgm:pt modelId="{0765ABA2-2A24-47C5-9957-55CF9C52E70C}">
      <dgm:prSet phldrT="[Текст]" custT="1"/>
      <dgm:spPr/>
      <dgm:t>
        <a:bodyPr/>
        <a:lstStyle/>
        <a:p>
          <a:pPr algn="ctr"/>
          <a:r>
            <a:rPr lang="uk-UA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реалізація та поширення моделі інклюзивного навчання дітей у дошкільних та загальноосвітніх навчальних закладах</a:t>
          </a:r>
          <a:endParaRPr lang="ru-RU" sz="2000" dirty="0"/>
        </a:p>
      </dgm:t>
    </dgm:pt>
    <dgm:pt modelId="{B6ACD539-2B65-4C46-95BE-EEFB45878BC4}" type="parTrans" cxnId="{7D4DBE19-3954-4A1E-839A-6FCEE63B721C}">
      <dgm:prSet/>
      <dgm:spPr/>
      <dgm:t>
        <a:bodyPr/>
        <a:lstStyle/>
        <a:p>
          <a:endParaRPr lang="ru-RU"/>
        </a:p>
      </dgm:t>
    </dgm:pt>
    <dgm:pt modelId="{697C8FD6-47D7-4842-A2E0-E53DDFB350D5}" type="sibTrans" cxnId="{7D4DBE19-3954-4A1E-839A-6FCEE63B721C}">
      <dgm:prSet/>
      <dgm:spPr/>
      <dgm:t>
        <a:bodyPr/>
        <a:lstStyle/>
        <a:p>
          <a:endParaRPr lang="ru-RU"/>
        </a:p>
      </dgm:t>
    </dgm:pt>
    <dgm:pt modelId="{E6CB69A3-F1F5-4CBD-9476-DEF485EDB83C}" type="pres">
      <dgm:prSet presAssocID="{5789457F-0C7E-484D-8635-C9C2468289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9A64E-8CB8-4EE3-BC38-0809ECCBF0B6}" type="pres">
      <dgm:prSet presAssocID="{DCCEEE51-039C-45B8-B7A7-11D23DC1F4C5}" presName="parentText" presStyleLbl="node1" presStyleIdx="0" presStyleCnt="3" custLinFactNeighborY="-78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5EA91-A3CD-4DCF-8595-66AA6E87E996}" type="pres">
      <dgm:prSet presAssocID="{C1220CDC-44D6-406D-97D5-BE4AEEB7B397}" presName="spacer" presStyleCnt="0"/>
      <dgm:spPr/>
    </dgm:pt>
    <dgm:pt modelId="{06120F4D-0EE6-4DCA-8EBA-EFF79828857D}" type="pres">
      <dgm:prSet presAssocID="{DFCC6301-2E57-47E1-B95A-4AD2115E9F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C65F7-6667-4D7B-A995-D9D5F80E5AFB}" type="pres">
      <dgm:prSet presAssocID="{ECF56B20-C390-4BED-B745-2BDA70546915}" presName="spacer" presStyleCnt="0"/>
      <dgm:spPr/>
    </dgm:pt>
    <dgm:pt modelId="{8DE3D9F2-CA14-4ACE-AAA1-9B18CB5FDB57}" type="pres">
      <dgm:prSet presAssocID="{0765ABA2-2A24-47C5-9957-55CF9C52E7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E157C-B707-46EE-875C-0FE13D89F8A2}" type="pres">
      <dgm:prSet presAssocID="{0765ABA2-2A24-47C5-9957-55CF9C52E7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84294-793D-41B2-BF1F-47C48880FE5B}" srcId="{5789457F-0C7E-484D-8635-C9C246828937}" destId="{DCCEEE51-039C-45B8-B7A7-11D23DC1F4C5}" srcOrd="0" destOrd="0" parTransId="{9A4FDD9F-A115-4633-80D3-3B8A521215A0}" sibTransId="{C1220CDC-44D6-406D-97D5-BE4AEEB7B397}"/>
    <dgm:cxn modelId="{FE285FD5-0551-4C44-AEE7-D8B7A297D9A9}" srcId="{5789457F-0C7E-484D-8635-C9C246828937}" destId="{DFCC6301-2E57-47E1-B95A-4AD2115E9F1E}" srcOrd="1" destOrd="0" parTransId="{11D414CF-0C58-4E3D-86F2-B4627B60009A}" sibTransId="{ECF56B20-C390-4BED-B745-2BDA70546915}"/>
    <dgm:cxn modelId="{0EB2AD73-CF36-4D96-98BA-38B9945B2C5D}" type="presOf" srcId="{DCCEEE51-039C-45B8-B7A7-11D23DC1F4C5}" destId="{B3C9A64E-8CB8-4EE3-BC38-0809ECCBF0B6}" srcOrd="0" destOrd="0" presId="urn:microsoft.com/office/officeart/2005/8/layout/vList2"/>
    <dgm:cxn modelId="{55FFD6C9-B657-40DF-BF5B-16EBF696C3FE}" type="presOf" srcId="{DFCC6301-2E57-47E1-B95A-4AD2115E9F1E}" destId="{06120F4D-0EE6-4DCA-8EBA-EFF79828857D}" srcOrd="0" destOrd="0" presId="urn:microsoft.com/office/officeart/2005/8/layout/vList2"/>
    <dgm:cxn modelId="{5FF01DE6-FBC1-43D1-BA8A-402DE5038AAC}" type="presOf" srcId="{0765ABA2-2A24-47C5-9957-55CF9C52E70C}" destId="{8DE3D9F2-CA14-4ACE-AAA1-9B18CB5FDB57}" srcOrd="0" destOrd="0" presId="urn:microsoft.com/office/officeart/2005/8/layout/vList2"/>
    <dgm:cxn modelId="{7D4DBE19-3954-4A1E-839A-6FCEE63B721C}" srcId="{5789457F-0C7E-484D-8635-C9C246828937}" destId="{0765ABA2-2A24-47C5-9957-55CF9C52E70C}" srcOrd="2" destOrd="0" parTransId="{B6ACD539-2B65-4C46-95BE-EEFB45878BC4}" sibTransId="{697C8FD6-47D7-4842-A2E0-E53DDFB350D5}"/>
    <dgm:cxn modelId="{41AD15D1-A49C-4B27-AE35-A7609E39CC70}" srcId="{0765ABA2-2A24-47C5-9957-55CF9C52E70C}" destId="{50A80A5E-E98B-4619-85BF-BF54BF189630}" srcOrd="0" destOrd="0" parTransId="{3B56D5BE-60AA-4CEA-B22D-EF5F7CB8F1F5}" sibTransId="{F7EE3F20-CCC7-4A0A-9927-92690A8E1134}"/>
    <dgm:cxn modelId="{0C0A8466-19FC-4E8A-9A5C-575A3FA1529A}" type="presOf" srcId="{50A80A5E-E98B-4619-85BF-BF54BF189630}" destId="{AF4E157C-B707-46EE-875C-0FE13D89F8A2}" srcOrd="0" destOrd="0" presId="urn:microsoft.com/office/officeart/2005/8/layout/vList2"/>
    <dgm:cxn modelId="{5CED4891-58C0-4E1E-8AEA-3639BD5A6A2B}" type="presOf" srcId="{5789457F-0C7E-484D-8635-C9C246828937}" destId="{E6CB69A3-F1F5-4CBD-9476-DEF485EDB83C}" srcOrd="0" destOrd="0" presId="urn:microsoft.com/office/officeart/2005/8/layout/vList2"/>
    <dgm:cxn modelId="{8F883D80-552D-4539-9E69-12B18A78BD46}" type="presParOf" srcId="{E6CB69A3-F1F5-4CBD-9476-DEF485EDB83C}" destId="{B3C9A64E-8CB8-4EE3-BC38-0809ECCBF0B6}" srcOrd="0" destOrd="0" presId="urn:microsoft.com/office/officeart/2005/8/layout/vList2"/>
    <dgm:cxn modelId="{8739F985-AB29-476C-9EE8-84BA3194FBB7}" type="presParOf" srcId="{E6CB69A3-F1F5-4CBD-9476-DEF485EDB83C}" destId="{3685EA91-A3CD-4DCF-8595-66AA6E87E996}" srcOrd="1" destOrd="0" presId="urn:microsoft.com/office/officeart/2005/8/layout/vList2"/>
    <dgm:cxn modelId="{D3F82DB2-DD36-4AD5-94E5-5A95AAB0A4CC}" type="presParOf" srcId="{E6CB69A3-F1F5-4CBD-9476-DEF485EDB83C}" destId="{06120F4D-0EE6-4DCA-8EBA-EFF79828857D}" srcOrd="2" destOrd="0" presId="urn:microsoft.com/office/officeart/2005/8/layout/vList2"/>
    <dgm:cxn modelId="{BA80E12F-604A-4C26-8ED4-631895129B86}" type="presParOf" srcId="{E6CB69A3-F1F5-4CBD-9476-DEF485EDB83C}" destId="{82EC65F7-6667-4D7B-A995-D9D5F80E5AFB}" srcOrd="3" destOrd="0" presId="urn:microsoft.com/office/officeart/2005/8/layout/vList2"/>
    <dgm:cxn modelId="{E239BC06-2EA4-4F9C-BA83-BB5564E6613E}" type="presParOf" srcId="{E6CB69A3-F1F5-4CBD-9476-DEF485EDB83C}" destId="{8DE3D9F2-CA14-4ACE-AAA1-9B18CB5FDB57}" srcOrd="4" destOrd="0" presId="urn:microsoft.com/office/officeart/2005/8/layout/vList2"/>
    <dgm:cxn modelId="{138FDCF2-E3CC-40DE-8A3D-7E356A616FF6}" type="presParOf" srcId="{E6CB69A3-F1F5-4CBD-9476-DEF485EDB83C}" destId="{AF4E157C-B707-46EE-875C-0FE13D89F8A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9A64E-8CB8-4EE3-BC38-0809ECCBF0B6}">
      <dsp:nvSpPr>
        <dsp:cNvPr id="0" name=""/>
        <dsp:cNvSpPr/>
      </dsp:nvSpPr>
      <dsp:spPr>
        <a:xfrm>
          <a:off x="0" y="0"/>
          <a:ext cx="8128000" cy="17035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kern="1200" smtClean="0"/>
            <a:t>	</a:t>
          </a:r>
          <a:r>
            <a:rPr lang="uk-UA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формування нової філософії державної політики щодо дітей з особливими освітніми потребами</a:t>
          </a:r>
          <a:endParaRPr lang="ru-RU" sz="3600" kern="1200" dirty="0"/>
        </a:p>
      </dsp:txBody>
      <dsp:txXfrm>
        <a:off x="83159" y="83159"/>
        <a:ext cx="7961682" cy="1537202"/>
      </dsp:txXfrm>
    </dsp:sp>
    <dsp:sp modelId="{06120F4D-0EE6-4DCA-8EBA-EFF79828857D}">
      <dsp:nvSpPr>
        <dsp:cNvPr id="0" name=""/>
        <dsp:cNvSpPr/>
      </dsp:nvSpPr>
      <dsp:spPr>
        <a:xfrm>
          <a:off x="0" y="1749933"/>
          <a:ext cx="8128000" cy="17035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141"/>
                <a:satOff val="-27871"/>
                <a:lumOff val="33191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9141"/>
                <a:satOff val="-27871"/>
                <a:lumOff val="3319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uk-UA" alt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удосконалення прав людини</a:t>
          </a:r>
        </a:p>
        <a:p>
          <a:pPr lvl="0" algn="ctr" defTabSz="1111250">
            <a:spcBef>
              <a:spcPct val="0"/>
            </a:spcBef>
            <a:spcAft>
              <a:spcPct val="35000"/>
            </a:spcAft>
          </a:pPr>
          <a:r>
            <a:rPr lang="uk-UA" altLang="ru-RU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нормативно-правової бази у відповідності до міжнародних договорів у сфері </a:t>
          </a:r>
          <a:endParaRPr lang="ru-RU" sz="1800" kern="1200" dirty="0"/>
        </a:p>
      </dsp:txBody>
      <dsp:txXfrm>
        <a:off x="83159" y="1833092"/>
        <a:ext cx="7961682" cy="1537202"/>
      </dsp:txXfrm>
    </dsp:sp>
    <dsp:sp modelId="{8DE3D9F2-CA14-4ACE-AAA1-9B18CB5FDB57}">
      <dsp:nvSpPr>
        <dsp:cNvPr id="0" name=""/>
        <dsp:cNvSpPr/>
      </dsp:nvSpPr>
      <dsp:spPr>
        <a:xfrm>
          <a:off x="0" y="3490893"/>
          <a:ext cx="8128000" cy="17035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141"/>
                <a:satOff val="-27871"/>
                <a:lumOff val="33191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9141"/>
                <a:satOff val="-27871"/>
                <a:lumOff val="33191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реалізація та поширення моделі інклюзивного навчання дітей у дошкільних та загальноосвітніх навчальних закладах</a:t>
          </a:r>
          <a:endParaRPr lang="ru-RU" sz="2000" kern="1200" dirty="0"/>
        </a:p>
      </dsp:txBody>
      <dsp:txXfrm>
        <a:off x="83159" y="3574052"/>
        <a:ext cx="7961682" cy="1537202"/>
      </dsp:txXfrm>
    </dsp:sp>
    <dsp:sp modelId="{AF4E157C-B707-46EE-875C-0FE13D89F8A2}">
      <dsp:nvSpPr>
        <dsp:cNvPr id="0" name=""/>
        <dsp:cNvSpPr/>
      </dsp:nvSpPr>
      <dsp:spPr>
        <a:xfrm>
          <a:off x="0" y="5194413"/>
          <a:ext cx="8128000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/>
        </a:p>
      </dsp:txBody>
      <dsp:txXfrm>
        <a:off x="0" y="5194413"/>
        <a:ext cx="8128000" cy="21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03F27-86B5-4716-ACFA-EC547E4225BE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D3E8-4F12-4B44-BD81-881ACB0E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4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1741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30BC70-5E9F-4AAE-B066-236B14BDB4C8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3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1748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42955B-150E-401A-9ECA-40A737AFB391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3796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C488F4-6604-416D-BA73-2BE559EF6CA2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2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5844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31724D-9E10-4E43-8199-9AEA95DF7E3A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3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789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FB660-4534-41D9-9591-8E2E4DE11714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0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994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D4090F-3E2B-4C8F-A69B-DA3A1F10EB79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3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4198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A18FA-B14C-4930-998F-FFB75B003FB8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17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4403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1EB281-9336-4D5F-9C59-E932225DBF55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40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4608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22B3D3-C913-4727-83E8-D8276A2755EE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8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4813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9AAC2B-6CF8-451A-A3C6-F01A1BECB2D9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4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5632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EF512-EEAE-48B0-9BF8-0E3ADF3C39DD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9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1508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5E85A8F-A0A5-43A1-8407-AC6DE8484057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12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6042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9771A8-5230-42C9-ACE0-483133ACD2FE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24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62468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3777AD-62A2-4245-9CC6-6CFEB84B15B2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9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6451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C0AA0E-A379-41D8-A86E-04A48FFF59A2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57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6656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A68E06-6894-4E3E-9C65-CAE955569856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3556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8A43A3-A6DB-4896-9144-27B34DBFEAEE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3556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8A43A3-A6DB-4896-9144-27B34DBFEAEE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3556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8A43A3-A6DB-4896-9144-27B34DBFEAEE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3556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8A43A3-A6DB-4896-9144-27B34DBFEAEE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8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5604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66FD48-1DE7-4200-A029-E0F48402E9DB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8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7652" name="Місце для номера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C21F76-270C-452C-BFBA-61578B57A0A1}" type="slidenum">
              <a:rPr lang="uk-UA" altLang="ru-RU" b="0">
                <a:latin typeface="Comic Sans MS" panose="030F0702030302020204" pitchFamily="66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uk-UA" altLang="ru-RU" b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9700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D4891C-E8C7-46A4-BF9C-AC5F1A8D61D3}" type="slidenum">
              <a:rPr lang="uk-UA" altLang="ru-RU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0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3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8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6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0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57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4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9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9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7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9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7A982A-4235-4C0F-9EFC-4D8ADDA5F496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C2B0A9-AD8D-4227-AF14-A8DC5FD18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" TargetMode="External"/><Relationship Id="rId7" Type="http://schemas.openxmlformats.org/officeDocument/2006/relationships/hyperlink" Target="https://www.radiosvoboda.org/a/svoboda-v-detalyah-inklyuzyvna-osvita-v-ukrayini/29722589.html" TargetMode="External"/><Relationship Id="rId2" Type="http://schemas.openxmlformats.org/officeDocument/2006/relationships/hyperlink" Target="http://education-inclusive.com/wp-content/docs/Navchalno-metodychnyj-posibnyk-Osnovy-Inklyuzyvnoyi-osv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cation-inclusive.com/" TargetMode="External"/><Relationship Id="rId5" Type="http://schemas.openxmlformats.org/officeDocument/2006/relationships/hyperlink" Target="http://lib.iitta.gov.ua/708170/1/%D0%86%D0%BD%D0%BA%D0%BB%D1%8E%D0%B7%D0%B8%D0%B2%D0%BD%D0%B0%20%D0%BE%D1%81%D0%B2%D1%96%D1%82%D0%B0%20%D0%B2%D1%96%D0%B4%20%D0%BE%D1%81%D0%BD%D0%BE%D0%B2%20%D0%B4%D0%BE%20%D0%BF%D1%80%D0%B0%D0%BA%D1%82%D0%B8%D0%BA%D0%B8.pdf" TargetMode="External"/><Relationship Id="rId4" Type="http://schemas.openxmlformats.org/officeDocument/2006/relationships/hyperlink" Target="http://ussf.kiev.ua/data/Canada/Ukr/%D0%9D%D0%B0%D0%B2%D1%87%D0%B0%D0%BB%D1%8C%D0%BD%D0%BE-%D0%BC%D0%B5%D1%82%D0%BE%D0%B4%D0%B8%D1%87%D0%BD%D0%B8%D0%B9%20%D0%BF%D0%BE%D1%81%D1%96%D0%B1%D0%BD%D0%B8%D0%BA%20%D0%9E%D1%81%D0%BD%D0%BE%D0%B2%D0%B8%20%D0%86%D0%BD%D0%BA%D0%BB%D1%8E%D0%B7%D0%B8%D0%B2%D0%BD%D0%BE%D1%97%20%D0%BE%D1%81%D0%B2%D1%96%D1%82%D0%B8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0114" y="1435504"/>
            <a:ext cx="11222182" cy="186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«Спеціальна освіта в Україні та модернізація освітньої галузі»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0007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4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1048" y="4948971"/>
            <a:ext cx="9594995" cy="1132898"/>
          </a:xfrm>
        </p:spPr>
        <p:txBody>
          <a:bodyPr anchor="b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Позакласна 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позашкільна робота згідно інтересів та стану </a:t>
            </a:r>
            <a:r>
              <a:rPr lang="uk-UA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здоров”я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0986" y="208664"/>
            <a:ext cx="8535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Корекційна спрямованість навчально-виховного процесу( 3-8 год. на тиждень корекційно-розвиткові заняття з дефектологом, психологом)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7822" y="1685991"/>
            <a:ext cx="9061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вчителя(участь у розробці ІНП та </a:t>
            </a:r>
            <a:r>
              <a:rPr lang="uk-UA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адаптовує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навчальний матеріал)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7226" y="2850214"/>
            <a:ext cx="8948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оцінювання визначаються </a:t>
            </a:r>
            <a:r>
              <a:rPr lang="uk-UA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ІНПрограмою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стимулюють дитину.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0659" y="4050543"/>
            <a:ext cx="8839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підсумкова атестація відповідно до Положення.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8194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093" y="5214766"/>
            <a:ext cx="2361907" cy="15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782" y="750665"/>
            <a:ext cx="3488170" cy="195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5822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2"/>
          <p:cNvSpPr txBox="1">
            <a:spLocks noGrp="1"/>
          </p:cNvSpPr>
          <p:nvPr/>
        </p:nvSpPr>
        <p:spPr bwMode="auto">
          <a:xfrm>
            <a:off x="7620000" y="6613526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r>
              <a:rPr lang="en-US" sz="1000">
                <a:latin typeface="+mj-lt"/>
              </a:rPr>
              <a:t>Company Logo</a:t>
            </a:r>
          </a:p>
        </p:txBody>
      </p:sp>
      <p:sp>
        <p:nvSpPr>
          <p:cNvPr id="20" name="Дата 4"/>
          <p:cNvSpPr txBox="1">
            <a:spLocks noGrp="1"/>
          </p:cNvSpPr>
          <p:nvPr/>
        </p:nvSpPr>
        <p:spPr bwMode="auto">
          <a:xfrm>
            <a:off x="1905000" y="6629400"/>
            <a:ext cx="2514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1000">
                <a:latin typeface="+mj-lt"/>
              </a:rPr>
              <a:t>www.themegallery.com</a:t>
            </a:r>
          </a:p>
        </p:txBody>
      </p:sp>
      <p:sp>
        <p:nvSpPr>
          <p:cNvPr id="99332" name="Freeform 4"/>
          <p:cNvSpPr>
            <a:spLocks noEditPoints="1"/>
          </p:cNvSpPr>
          <p:nvPr/>
        </p:nvSpPr>
        <p:spPr bwMode="gray">
          <a:xfrm>
            <a:off x="2777028" y="1630844"/>
            <a:ext cx="6872287" cy="4046164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 w="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 rot="20056323">
            <a:off x="3414863" y="2494939"/>
            <a:ext cx="1508125" cy="460375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 rot="20056323">
            <a:off x="8831340" y="3192944"/>
            <a:ext cx="1712912" cy="55245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 rot="20056323">
            <a:off x="2603665" y="5434346"/>
            <a:ext cx="1952625" cy="560388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 rot="20056323">
            <a:off x="7888442" y="5556398"/>
            <a:ext cx="1622425" cy="527050"/>
          </a:xfrm>
          <a:prstGeom prst="ellipse">
            <a:avLst/>
          </a:prstGeom>
          <a:gradFill rotWithShape="1">
            <a:gsLst>
              <a:gs pos="0">
                <a:srgbClr val="5F5F5F"/>
              </a:gs>
              <a:gs pos="100000">
                <a:srgbClr val="84A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99338" name="Oval 10"/>
          <p:cNvSpPr>
            <a:spLocks noChangeArrowheads="1"/>
          </p:cNvSpPr>
          <p:nvPr/>
        </p:nvSpPr>
        <p:spPr bwMode="gray">
          <a:xfrm>
            <a:off x="1992313" y="1044952"/>
            <a:ext cx="2327565" cy="200122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uk-UA">
              <a:latin typeface="Arial" charset="0"/>
            </a:endParaRPr>
          </a:p>
        </p:txBody>
      </p:sp>
      <p:sp>
        <p:nvSpPr>
          <p:cNvPr id="99340" name="Oval 12"/>
          <p:cNvSpPr>
            <a:spLocks noChangeArrowheads="1"/>
          </p:cNvSpPr>
          <p:nvPr/>
        </p:nvSpPr>
        <p:spPr bwMode="gray">
          <a:xfrm>
            <a:off x="1607128" y="3803419"/>
            <a:ext cx="2339800" cy="206477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uk-UA">
              <a:latin typeface="Arial" charset="0"/>
            </a:endParaRPr>
          </a:p>
        </p:txBody>
      </p:sp>
      <p:sp>
        <p:nvSpPr>
          <p:cNvPr id="99341" name="Oval 13"/>
          <p:cNvSpPr>
            <a:spLocks noChangeArrowheads="1"/>
          </p:cNvSpPr>
          <p:nvPr/>
        </p:nvSpPr>
        <p:spPr bwMode="gray">
          <a:xfrm>
            <a:off x="6412427" y="4045162"/>
            <a:ext cx="2240956" cy="2038894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uk-UA">
              <a:latin typeface="Arial" charset="0"/>
            </a:endParaRP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gray">
          <a:xfrm>
            <a:off x="7680326" y="1336160"/>
            <a:ext cx="2313207" cy="234366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uk-UA">
              <a:latin typeface="Arial" charset="0"/>
            </a:endParaRP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white">
          <a:xfrm>
            <a:off x="2273082" y="1518191"/>
            <a:ext cx="18593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Діти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800" dirty="0" smtClean="0">
                <a:solidFill>
                  <a:schemeClr val="bg1"/>
                </a:solidFill>
                <a:latin typeface="Verdana" panose="020B0604030504040204" pitchFamily="34" charset="0"/>
              </a:rPr>
              <a:t>інваліди</a:t>
            </a:r>
            <a:endParaRPr lang="en-US" altLang="ru-RU" sz="2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white">
          <a:xfrm>
            <a:off x="7608889" y="1659710"/>
            <a:ext cx="25543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bg1"/>
                </a:solidFill>
                <a:latin typeface="Verdana" panose="020B0604030504040204" pitchFamily="34" charset="0"/>
              </a:rPr>
              <a:t>Діти з незначними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bg1"/>
                </a:solidFill>
                <a:latin typeface="Verdana" panose="020B0604030504040204" pitchFamily="34" charset="0"/>
              </a:rPr>
              <a:t>порушеннями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bg1"/>
                </a:solidFill>
                <a:latin typeface="Verdana" panose="020B0604030504040204" pitchFamily="34" charset="0"/>
              </a:rPr>
              <a:t>здоров'я </a:t>
            </a:r>
            <a:endParaRPr lang="en-US" altLang="ru-RU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white">
          <a:xfrm>
            <a:off x="6586590" y="4629149"/>
            <a:ext cx="20445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Обдаровані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діти</a:t>
            </a:r>
            <a:endParaRPr lang="en-US" altLang="ru-RU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 rot="20825261">
            <a:off x="3895224" y="2977544"/>
            <a:ext cx="3883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Діти з особливими </a:t>
            </a:r>
            <a:r>
              <a:rPr lang="en-US" alt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освітніми потребами</a:t>
            </a:r>
            <a:endParaRPr lang="en-US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689" name="Text Box 25"/>
          <p:cNvSpPr txBox="1">
            <a:spLocks noChangeArrowheads="1"/>
          </p:cNvSpPr>
          <p:nvPr/>
        </p:nvSpPr>
        <p:spPr bwMode="white">
          <a:xfrm>
            <a:off x="1608138" y="4195516"/>
            <a:ext cx="22229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bg1"/>
                </a:solidFill>
                <a:latin typeface="Verdana" panose="020B0604030504040204" pitchFamily="34" charset="0"/>
              </a:rPr>
              <a:t>Діти з соціальними проблемами</a:t>
            </a:r>
            <a:endParaRPr lang="en-US" altLang="ru-RU" sz="24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8690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1803978" y="297236"/>
            <a:ext cx="9479251" cy="563563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alt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Категоріальність</a:t>
            </a: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дітей з особливими потребами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1" name="Rectangle 30"/>
          <p:cNvSpPr>
            <a:spLocks noChangeArrowheads="1"/>
          </p:cNvSpPr>
          <p:nvPr/>
        </p:nvSpPr>
        <p:spPr bwMode="auto">
          <a:xfrm>
            <a:off x="1919288" y="6669088"/>
            <a:ext cx="1873250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8692" name="Rectangle 31"/>
          <p:cNvSpPr>
            <a:spLocks noChangeArrowheads="1"/>
          </p:cNvSpPr>
          <p:nvPr/>
        </p:nvSpPr>
        <p:spPr bwMode="auto">
          <a:xfrm>
            <a:off x="9480550" y="6669088"/>
            <a:ext cx="1187450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47963" y="0"/>
            <a:ext cx="6337301" cy="563563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ru-RU" sz="3200" dirty="0">
                <a:solidFill>
                  <a:schemeClr val="accent2">
                    <a:lumMod val="75000"/>
                  </a:schemeClr>
                </a:solidFill>
              </a:rPr>
              <a:t>ІНТЕГРАЦІЯ</a:t>
            </a:r>
            <a:endParaRPr lang="ru-RU" alt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7" name="Содержимое 9"/>
          <p:cNvSpPr>
            <a:spLocks noGrp="1"/>
          </p:cNvSpPr>
          <p:nvPr>
            <p:ph sz="half" idx="4294967295"/>
          </p:nvPr>
        </p:nvSpPr>
        <p:spPr>
          <a:xfrm>
            <a:off x="1458606" y="1166000"/>
            <a:ext cx="4860493" cy="31908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Адаптація дитини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до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вимог системи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Перетворювання  квадратних стовпчиків у круглі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1268" name="Содержимое 10"/>
          <p:cNvSpPr>
            <a:spLocks noGrp="1"/>
          </p:cNvSpPr>
          <p:nvPr>
            <p:ph sz="half" idx="4294967295"/>
          </p:nvPr>
        </p:nvSpPr>
        <p:spPr>
          <a:xfrm>
            <a:off x="6533562" y="3187268"/>
            <a:ext cx="5708072" cy="29892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Система залишається незмінною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Дитина або адаптується до системи, або стає для неї неприйнятною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1400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1267" grpId="0" build="p"/>
      <p:bldP spid="112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22614" y="-123824"/>
            <a:ext cx="554355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ru-RU" sz="32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ІНКЛЮЗІЯ</a:t>
            </a:r>
            <a:endParaRPr lang="ru-RU" altLang="ru-RU" sz="3200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472335" y="1283495"/>
            <a:ext cx="6826538" cy="4259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Всі діти різні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Всі діти можуть навчатися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Існують різні здібності,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різні етнічні групи,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різний зріст,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вік,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соціальний рівень 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сім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sym typeface="Symbol" pitchFamily="18" charset="2"/>
              </a:rPr>
              <a:t></a:t>
            </a:r>
            <a:r>
              <a:rPr lang="uk-UA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ї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,</a:t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uk-UA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стать тощо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eaLnBrk="1" hangingPunct="1">
              <a:defRPr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Адаптація системи до потреб дитини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54" y="1283495"/>
            <a:ext cx="4762618" cy="3145125"/>
          </a:xfrm>
          <a:prstGeom prst="rect">
            <a:avLst/>
          </a:prstGeom>
          <a:solidFill>
            <a:schemeClr val="accent3">
              <a:lumMod val="75000"/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249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88472" y="287482"/>
            <a:ext cx="9130146" cy="59851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школи:</a:t>
            </a:r>
            <a:endParaRPr lang="ru-RU" alt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навчально-виховний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задовольняв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</a:p>
          <a:p>
            <a:endParaRPr lang="ru-RU" alt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шкільному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поза </a:t>
            </a:r>
            <a:r>
              <a:rPr lang="ru-RU" alt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межами.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600" b="1" i="1" dirty="0"/>
          </a:p>
        </p:txBody>
      </p:sp>
      <p:pic>
        <p:nvPicPr>
          <p:cNvPr id="10242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02" y="0"/>
            <a:ext cx="2909455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18" y="2341418"/>
            <a:ext cx="2925631" cy="21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484" y="5202454"/>
            <a:ext cx="2407516" cy="18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40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1709" y="213013"/>
            <a:ext cx="9000259" cy="6492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Умови</a:t>
            </a: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ефективності</a:t>
            </a: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інтеграції</a:t>
            </a: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та </a:t>
            </a:r>
            <a:r>
              <a:rPr lang="ru-RU" altLang="ru-RU" sz="36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інклюзії</a:t>
            </a:r>
            <a:r>
              <a:rPr lang="ru-RU" alt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sz="3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alt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0091" y="1167101"/>
            <a:ext cx="8915400" cy="5060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altLang="ru-RU" dirty="0" smtClean="0"/>
              <a:t> 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Раннє виявлення відхилень  та правильна діагностика</a:t>
            </a:r>
          </a:p>
          <a:p>
            <a:pPr eaLnBrk="1" hangingPunct="1"/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Корекційна допомога</a:t>
            </a:r>
          </a:p>
          <a:p>
            <a:pPr eaLnBrk="1" hangingPunct="1"/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Готовність педагогічного  та учнівського колективів до роботи в  нових умовах</a:t>
            </a:r>
          </a:p>
          <a:p>
            <a:pPr eaLnBrk="1" hangingPunct="1"/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Психологічна готовність дитини та батьків до навчання зі здоровими  дітьми  </a:t>
            </a:r>
          </a:p>
          <a:p>
            <a:pPr eaLnBrk="1" hangingPunct="1"/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Кваліфікована допомога фахівців</a:t>
            </a:r>
          </a:p>
          <a:p>
            <a:pPr eaLnBrk="1" hangingPunct="1"/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 Фінансування освіти дітей з </a:t>
            </a:r>
            <a:r>
              <a:rPr lang="uk-UA" alt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о.о.п</a:t>
            </a:r>
            <a:r>
              <a:rPr lang="uk-UA" altLang="ru-RU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alt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/>
          </a:p>
        </p:txBody>
      </p:sp>
      <p:pic>
        <p:nvPicPr>
          <p:cNvPr id="18434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4" y="551512"/>
            <a:ext cx="2510848" cy="25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981075"/>
            <a:ext cx="8229600" cy="5105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ru-RU" dirty="0" smtClean="0"/>
              <a:t> Методичне забезпечення </a:t>
            </a:r>
            <a:endParaRPr lang="ru-RU" altLang="ru-RU" dirty="0" smtClean="0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ltGray">
          <a:xfrm>
            <a:off x="1642848" y="-1"/>
            <a:ext cx="7652904" cy="6857999"/>
          </a:xfrm>
          <a:prstGeom prst="rightArrow">
            <a:avLst>
              <a:gd name="adj1" fmla="val 97796"/>
              <a:gd name="adj2" fmla="val 26909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(Розробка 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теоретичних і практичних </a:t>
            </a:r>
            <a:r>
              <a:rPr lang="uk-UA" alt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матеріалівна</a:t>
            </a: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alt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допомо</a:t>
            </a: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у вчителям 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та </a:t>
            </a: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батькам; удосконалення 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професійної </a:t>
            </a:r>
            <a:endParaRPr lang="uk-UA" alt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Майстерності педагогів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творче забезпечення </a:t>
            </a:r>
            <a:r>
              <a:rPr lang="uk-UA" altLang="ru-RU" sz="2000" dirty="0" err="1">
                <a:solidFill>
                  <a:schemeClr val="accent1">
                    <a:lumMod val="75000"/>
                  </a:schemeClr>
                </a:solidFill>
              </a:rPr>
              <a:t>освітньо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-виховного процесу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 на основі проблемних завдань)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uk-UA" altLang="ru-RU" sz="1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1600" dirty="0"/>
              <a:t>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                  </a:t>
            </a:r>
            <a:endParaRPr lang="uk-UA" alt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400" dirty="0" smtClean="0">
                <a:solidFill>
                  <a:schemeClr val="accent1">
                    <a:lumMod val="75000"/>
                  </a:schemeClr>
                </a:solidFill>
              </a:rPr>
              <a:t>Робота </a:t>
            </a:r>
            <a:r>
              <a:rPr lang="uk-UA" altLang="ru-RU" sz="2400" dirty="0">
                <a:solidFill>
                  <a:schemeClr val="accent1">
                    <a:lumMod val="75000"/>
                  </a:schemeClr>
                </a:solidFill>
              </a:rPr>
              <a:t>з батьками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(Збори, консультації, дні відкритих дверей;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Вивчення запитів батьків</a:t>
            </a:r>
            <a:r>
              <a:rPr lang="uk-UA" altLang="ru-RU" sz="2400" dirty="0">
                <a:solidFill>
                  <a:schemeClr val="accent1">
                    <a:lumMod val="75000"/>
                  </a:schemeClr>
                </a:solidFill>
              </a:rPr>
              <a:t> з питань навчання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accent1">
                    <a:lumMod val="75000"/>
                  </a:schemeClr>
                </a:solidFill>
              </a:rPr>
              <a:t>і виховання дітей)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blackWhite">
          <a:xfrm>
            <a:off x="1744556" y="157759"/>
            <a:ext cx="5822372" cy="1548605"/>
          </a:xfrm>
          <a:prstGeom prst="roundRect">
            <a:avLst>
              <a:gd name="adj" fmla="val 9106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Організаційна робота</a:t>
            </a:r>
          </a:p>
          <a:p>
            <a:pPr algn="ctr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( банк даних про дітей  з </a:t>
            </a:r>
            <a:r>
              <a:rPr lang="uk-UA" sz="2400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о.о.п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.,</a:t>
            </a:r>
          </a:p>
          <a:p>
            <a:pPr algn="ctr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визначення базових  ЗОШ,</a:t>
            </a:r>
          </a:p>
          <a:p>
            <a:pPr algn="ctr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інформаційне забезпечення роботи)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9098280" y="1736724"/>
            <a:ext cx="2856534" cy="3384550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Проект впровадження інклюзивних підходів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920" name="WordArt 9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741660" y="550466"/>
            <a:ext cx="22463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8921" name="AutoShape 11"/>
          <p:cNvSpPr>
            <a:spLocks noChangeArrowheads="1"/>
          </p:cNvSpPr>
          <p:nvPr/>
        </p:nvSpPr>
        <p:spPr bwMode="blackWhite">
          <a:xfrm>
            <a:off x="1744556" y="3849587"/>
            <a:ext cx="6791938" cy="8651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Робота з педагогічними </a:t>
            </a: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кадрами(семінари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, творчі групи</a:t>
            </a: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uk-UA" altLang="ru-RU" sz="2000" dirty="0" smtClean="0">
                <a:solidFill>
                  <a:schemeClr val="accent1">
                    <a:lumMod val="75000"/>
                  </a:schemeClr>
                </a:solidFill>
              </a:rPr>
              <a:t> консультації курси</a:t>
            </a:r>
            <a:r>
              <a:rPr lang="uk-UA" altLang="ru-RU" sz="2000" dirty="0">
                <a:solidFill>
                  <a:schemeClr val="accent1">
                    <a:lumMod val="75000"/>
                  </a:schemeClr>
                </a:solidFill>
              </a:rPr>
              <a:t>, конференції</a:t>
            </a:r>
            <a:r>
              <a:rPr lang="uk-UA" altLang="ru-RU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924" name="Rectangle 19"/>
          <p:cNvSpPr>
            <a:spLocks noChangeArrowheads="1"/>
          </p:cNvSpPr>
          <p:nvPr/>
        </p:nvSpPr>
        <p:spPr bwMode="auto">
          <a:xfrm>
            <a:off x="1881188" y="1741487"/>
            <a:ext cx="66553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uk-UA" altLang="ru-RU" sz="2400" dirty="0">
                <a:solidFill>
                  <a:schemeClr val="accent1">
                    <a:lumMod val="50000"/>
                  </a:schemeClr>
                </a:solidFill>
              </a:rPr>
              <a:t>Методичне забезпечення змісту роботи</a:t>
            </a:r>
          </a:p>
        </p:txBody>
      </p:sp>
    </p:spTree>
    <p:extLst>
      <p:ext uri="{BB962C8B-B14F-4D97-AF65-F5344CB8AC3E}">
        <p14:creationId xmlns:p14="http://schemas.microsoft.com/office/powerpoint/2010/main" val="30428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962" y="-547254"/>
            <a:ext cx="10018713" cy="1752599"/>
          </a:xfrm>
        </p:spPr>
        <p:txBody>
          <a:bodyPr/>
          <a:lstStyle/>
          <a:p>
            <a:pPr algn="ctr"/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Критерії інклюзивної школи</a:t>
            </a:r>
            <a:endParaRPr lang="ru-RU" alt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892" y="616527"/>
            <a:ext cx="10018713" cy="53686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бажання адміністрації закладу освіти та педагогічного колективу реалізувати програму залучення дітей з особливими потребами в загальноосвітні </a:t>
            </a: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endParaRPr lang="uk-UA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роботи загальноосвітнього закладу з дітьми з особливими потребами та їхніми батьками.</a:t>
            </a: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роботи загальноосвітнього закладу в проектній діяльності.</a:t>
            </a: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загальноосвітньому закладі відповідного контингенту дітей (дітей з особливими освітніми потребами для початку проекту в початковій школі).</a:t>
            </a:r>
          </a:p>
        </p:txBody>
      </p:sp>
    </p:spTree>
    <p:extLst>
      <p:ext uri="{BB962C8B-B14F-4D97-AF65-F5344CB8AC3E}">
        <p14:creationId xmlns:p14="http://schemas.microsoft.com/office/powerpoint/2010/main" val="339578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mtClean="0">
                <a:latin typeface="Arial" panose="020B0604020202020204" pitchFamily="34" charset="0"/>
              </a:rPr>
              <a:t> 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4311" y="990601"/>
            <a:ext cx="10018713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в загальноосвітньому закладі фахівців, які на початку реалізації проекту зможуть надавати спеціальні послуги дітям з ОП та їхнім сім’ям.</a:t>
            </a: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співпраці загальноосвітнього закладу з громадським сектором.</a:t>
            </a: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 роботи закладу освіти з питань лобіювання прав дітей на якісну освіту.</a:t>
            </a: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 влади підтримувати заклад освіти у разі участі в проекті.</a:t>
            </a:r>
          </a:p>
          <a:p>
            <a:pPr>
              <a:lnSpc>
                <a:spcPct val="90000"/>
              </a:lnSpc>
            </a:pPr>
            <a:r>
              <a:rPr lang="uk-UA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</a:t>
            </a: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 з боку відділу освіти та управління праці та соціального захисту.</a:t>
            </a:r>
            <a:endParaRPr lang="ru-RU" alt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5064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4"/>
          <p:cNvSpPr>
            <a:spLocks noChangeArrowheads="1"/>
          </p:cNvSpPr>
          <p:nvPr/>
        </p:nvSpPr>
        <p:spPr bwMode="blackWhite">
          <a:xfrm>
            <a:off x="1738313" y="807245"/>
            <a:ext cx="9937460" cy="162877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1666876" y="2610861"/>
            <a:ext cx="10008897" cy="164306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blackWhite">
          <a:xfrm>
            <a:off x="1666875" y="4380853"/>
            <a:ext cx="10080335" cy="172900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1992313" y="6669088"/>
            <a:ext cx="1727200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45064" name="Rectangle 11"/>
          <p:cNvSpPr>
            <a:spLocks noChangeArrowheads="1"/>
          </p:cNvSpPr>
          <p:nvPr/>
        </p:nvSpPr>
        <p:spPr bwMode="auto">
          <a:xfrm>
            <a:off x="9480550" y="6669088"/>
            <a:ext cx="1187450" cy="1889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97963" y="769144"/>
            <a:ext cx="10218159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запровадження інноваційних педагогічних підходів і методів, в тому числі при проведенні оцінювання навчальних досягнень означеної категорії дітей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38313" y="2651918"/>
            <a:ext cx="10008897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диференційованого, індивідуального підходу 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кожної дитини з порушеннями розвитку (індивідуальних навчально-виховних програм і індивідуальних планів роботи)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38313" y="4636511"/>
            <a:ext cx="9760960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психолого-педагогічного,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корекційно-реабілітаційного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супроводу дітей з порушеннями психофізичного розвитку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5563" y="-292893"/>
            <a:ext cx="10390909" cy="1214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4000" dirty="0">
                <a:solidFill>
                  <a:schemeClr val="accent1">
                    <a:lumMod val="75000"/>
                  </a:schemeClr>
                </a:solidFill>
              </a:rPr>
              <a:t>Планування навчально-виховного процесу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69034" y="-491836"/>
            <a:ext cx="10018713" cy="1752599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План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1292" y="1884218"/>
            <a:ext cx="10018713" cy="46412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Діти з особливими освітніми потребами у закладах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Категоріальність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з особливими </a:t>
            </a:r>
            <a:r>
              <a:rPr lang="uk-UA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потребами.</a:t>
            </a: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 порушень психофізичного розвитку у дітей.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інклюзії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впровадження інклюзивного навчання в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  освіти. Аналіз найпоширеніших проблемних аспектів  у навчанні дітей з особливими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з ООП.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uk-UA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587448" y="-285776"/>
            <a:ext cx="10018713" cy="1752599"/>
          </a:xfrm>
        </p:spPr>
        <p:txBody>
          <a:bodyPr/>
          <a:lstStyle/>
          <a:p>
            <a:pPr algn="ctr"/>
            <a:r>
              <a:rPr lang="uk-UA" altLang="ru-RU" dirty="0" smtClean="0"/>
              <a:t>Робота з корекції </a:t>
            </a:r>
            <a:br>
              <a:rPr lang="uk-UA" altLang="ru-RU" dirty="0" smtClean="0"/>
            </a:br>
            <a:r>
              <a:rPr lang="uk-UA" altLang="ru-RU" dirty="0" smtClean="0"/>
              <a:t>соціальної поведінки</a:t>
            </a:r>
            <a:endParaRPr lang="ru-RU" alt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1149927" y="1142984"/>
            <a:ext cx="3731627" cy="179326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tx1"/>
                </a:solidFill>
              </a:rPr>
              <a:t>Спільна діяльність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49927" y="4429132"/>
            <a:ext cx="3731627" cy="18608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Ідентифікація </a:t>
            </a:r>
            <a:r>
              <a:rPr lang="uk-UA" sz="2400" dirty="0">
                <a:solidFill>
                  <a:schemeClr val="tx1"/>
                </a:solidFill>
              </a:rPr>
              <a:t>з учнями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81883" y="4429131"/>
            <a:ext cx="4224277" cy="2096359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dirty="0">
                <a:solidFill>
                  <a:schemeClr val="tx1"/>
                </a:solidFill>
              </a:rPr>
              <a:t>Формування </a:t>
            </a:r>
            <a:r>
              <a:rPr lang="uk-UA" sz="2400" dirty="0" smtClean="0">
                <a:solidFill>
                  <a:schemeClr val="tx1"/>
                </a:solidFill>
              </a:rPr>
              <a:t>комунікативної </a:t>
            </a:r>
            <a:r>
              <a:rPr lang="uk-UA" sz="2400" dirty="0">
                <a:solidFill>
                  <a:schemeClr val="tx1"/>
                </a:solidFill>
              </a:rPr>
              <a:t>поведінки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38678" y="2857496"/>
            <a:ext cx="2786082" cy="192882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dirty="0">
                <a:solidFill>
                  <a:schemeClr val="tx2"/>
                </a:solidFill>
              </a:rPr>
              <a:t>Корекція соціальної поведінки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301766" y="1142984"/>
            <a:ext cx="4421950" cy="179326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  <a:tint val="66000"/>
                  <a:satMod val="160000"/>
                  <a:tint val="66000"/>
                  <a:satMod val="160000"/>
                </a:schemeClr>
              </a:gs>
              <a:gs pos="50000">
                <a:schemeClr val="tx1">
                  <a:lumMod val="75000"/>
                  <a:tint val="66000"/>
                  <a:satMod val="160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tint val="66000"/>
                  <a:satMod val="1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6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dirty="0" err="1">
                <a:solidFill>
                  <a:schemeClr val="tx1"/>
                </a:solidFill>
              </a:rPr>
              <a:t>Моделю-вання</a:t>
            </a:r>
            <a:r>
              <a:rPr lang="uk-UA" sz="2400" dirty="0">
                <a:solidFill>
                  <a:schemeClr val="tx1"/>
                </a:solidFill>
              </a:rPr>
              <a:t> соціальних відносин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3823953">
            <a:off x="6952259" y="4644579"/>
            <a:ext cx="630237" cy="484187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057945">
            <a:off x="4819524" y="4644580"/>
            <a:ext cx="630237" cy="484187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682213">
            <a:off x="4601611" y="2498422"/>
            <a:ext cx="630238" cy="485775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7990848">
            <a:off x="6870903" y="2439039"/>
            <a:ext cx="630238" cy="484188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830675" y="-367146"/>
            <a:ext cx="10018713" cy="1752599"/>
          </a:xfrm>
        </p:spPr>
        <p:txBody>
          <a:bodyPr>
            <a:normAutofit/>
          </a:bodyPr>
          <a:lstStyle/>
          <a:p>
            <a:r>
              <a:rPr lang="uk-UA" alt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та організація навчального процесу в інклюзивному класі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2585" y="1385453"/>
            <a:ext cx="2665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чого почати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Місце для вмісту 2"/>
          <p:cNvSpPr>
            <a:spLocks noGrp="1"/>
          </p:cNvSpPr>
          <p:nvPr>
            <p:ph idx="1"/>
          </p:nvPr>
        </p:nvSpPr>
        <p:spPr>
          <a:xfrm>
            <a:off x="1225494" y="2520944"/>
            <a:ext cx="10758688" cy="3124201"/>
          </a:xfrm>
        </p:spPr>
        <p:txBody>
          <a:bodyPr>
            <a:noAutofit/>
          </a:bodyPr>
          <a:lstStyle/>
          <a:p>
            <a:r>
              <a:rPr lang="uk-UA" alt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 з обмеженими можливостями навчання необхідно допомогти усвідомлювати, виділяти й інтерпретувати (сприймати) інформацію; </a:t>
            </a:r>
          </a:p>
          <a:p>
            <a:r>
              <a:rPr lang="uk-UA" alt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 й запам’ятовувати її ; </a:t>
            </a:r>
          </a:p>
          <a:p>
            <a:r>
              <a:rPr lang="uk-UA" alt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 усне мовлення, навички розпізнавання слів, розуміння прочитаного та  навички письмового мовлення ;</a:t>
            </a:r>
            <a:endParaRPr lang="uk-UA" altLang="ru-RU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6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-2130219" y="-588818"/>
            <a:ext cx="10018713" cy="1752599"/>
          </a:xfrm>
        </p:spPr>
        <p:txBody>
          <a:bodyPr/>
          <a:lstStyle/>
          <a:p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</a:rPr>
              <a:t>Діти  із ЗПР      </a:t>
            </a:r>
          </a:p>
        </p:txBody>
      </p:sp>
      <p:sp>
        <p:nvSpPr>
          <p:cNvPr id="59395" name="Місце для вмісту 2"/>
          <p:cNvSpPr>
            <a:spLocks noGrp="1"/>
          </p:cNvSpPr>
          <p:nvPr>
            <p:ph idx="1"/>
          </p:nvPr>
        </p:nvSpPr>
        <p:spPr>
          <a:xfrm>
            <a:off x="5122304" y="346363"/>
            <a:ext cx="6844144" cy="65116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alt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alt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 із затримкою в розвитку, слід створювати низку послідовних навчальних </a:t>
            </a:r>
            <a:r>
              <a:rPr lang="uk-UA" altLang="ru-RU" sz="2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досвідів</a:t>
            </a:r>
            <a:r>
              <a:rPr lang="uk-UA" alt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поступовим зростанням їхньої складності в міру формування в дітей потрібних навичок. </a:t>
            </a: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uk-UA" alt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 їхньою навчальною діяльністю потрібно управляти, зокрема за допомогою фізичного впливу, вербальних і наочних підказок. </a:t>
            </a: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Крім </a:t>
            </a:r>
            <a:r>
              <a:rPr lang="uk-UA" alt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для таких учнів потрібно забезпечувати систематичні, функціональні навчальні </a:t>
            </a:r>
            <a:r>
              <a:rPr lang="uk-UA" altLang="ru-RU" sz="2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досвіди</a:t>
            </a:r>
            <a:r>
              <a:rPr lang="uk-UA" alt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також сприяють розширенню їхнього </a:t>
            </a: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кругозору.</a:t>
            </a:r>
            <a:endParaRPr lang="uk-UA" alt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altLang="ru-RU" sz="2600" dirty="0" smtClean="0"/>
          </a:p>
        </p:txBody>
      </p:sp>
      <p:pic>
        <p:nvPicPr>
          <p:cNvPr id="28674" name="Picture 2" descr="ÐÐ°ÑÑÐ¸Ð½ÐºÐ¸ Ð¿Ð¾ Ð·Ð°Ð¿ÑÐ¾ÑÑ ÐÐÐ¢Ð ÐÐÐ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82" y="1925782"/>
            <a:ext cx="3434653" cy="29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5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484309" y="-602673"/>
            <a:ext cx="10018713" cy="1752599"/>
          </a:xfrm>
        </p:spPr>
        <p:txBody>
          <a:bodyPr/>
          <a:lstStyle/>
          <a:p>
            <a:r>
              <a:rPr lang="uk-UA" alt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</a:rPr>
              <a:t>Дітям з проблемами уваги й поведінки</a:t>
            </a:r>
          </a:p>
        </p:txBody>
      </p:sp>
      <p:sp>
        <p:nvSpPr>
          <p:cNvPr id="61443" name="Місце для вмісту 2"/>
          <p:cNvSpPr>
            <a:spLocks noGrp="1"/>
          </p:cNvSpPr>
          <p:nvPr>
            <p:ph idx="1"/>
          </p:nvPr>
        </p:nvSpPr>
        <p:spPr>
          <a:xfrm>
            <a:off x="5209309" y="803563"/>
            <a:ext cx="6982691" cy="59158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alt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 </a:t>
            </a:r>
            <a:r>
              <a:rPr lang="uk-UA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проблемами уваги й поведінки необхідно допомагати розвивати навички самоконтролю; контролювати рівень своєї концентрації й уваги; навчати їх прийомів організації своєї діяльності та управління часом; формувати прийоми контролю власної поведінки, щоб зменшити кількість випадків </a:t>
            </a:r>
            <a:r>
              <a:rPr lang="uk-UA" alt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відреагування</a:t>
            </a:r>
            <a:r>
              <a:rPr lang="uk-UA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alt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CA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 out</a:t>
            </a:r>
            <a:r>
              <a:rPr lang="uk-UA" alt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психоаналітичний термін, який позначає зовнішнє вираження підсвідомих психологічних процесів), тривожності, соціальної самоізоляції або депресії;</a:t>
            </a:r>
          </a:p>
          <a:p>
            <a:endParaRPr lang="uk-UA" altLang="ru-RU" dirty="0" smtClean="0"/>
          </a:p>
        </p:txBody>
      </p:sp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2156281"/>
            <a:ext cx="4419600" cy="29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63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484309" y="-574964"/>
            <a:ext cx="10018713" cy="1752599"/>
          </a:xfrm>
        </p:spPr>
        <p:txBody>
          <a:bodyPr/>
          <a:lstStyle/>
          <a:p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</a:rPr>
              <a:t>Дітям з труднощами спілкування</a:t>
            </a:r>
          </a:p>
        </p:txBody>
      </p:sp>
      <p:sp>
        <p:nvSpPr>
          <p:cNvPr id="63491" name="Місце для вмісту 2"/>
          <p:cNvSpPr>
            <a:spLocks noGrp="1"/>
          </p:cNvSpPr>
          <p:nvPr>
            <p:ph idx="1"/>
          </p:nvPr>
        </p:nvSpPr>
        <p:spPr>
          <a:xfrm>
            <a:off x="6493665" y="1177635"/>
            <a:ext cx="5652655" cy="5306291"/>
          </a:xfrm>
        </p:spPr>
        <p:txBody>
          <a:bodyPr>
            <a:normAutofit/>
          </a:bodyPr>
          <a:lstStyle/>
          <a:p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 з труднощами  спілкування полягає в навчанні  виражати свої думки,  застосуванні  форм роботи, які спонукають дітей до розмови одне з одним;</a:t>
            </a:r>
          </a:p>
          <a:p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учнів, які володіють навичками читання й письма на середньому рівні або випереджають своїх однолітків, корисно застосовувати методи проблемно-орієнтованого навчання, заохочувати до більшої самостійності, створювати умови для розвитку критичного й творчого мислення </a:t>
            </a: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altLang="ru-RU" dirty="0" smtClean="0"/>
          </a:p>
        </p:txBody>
      </p:sp>
      <p:pic>
        <p:nvPicPr>
          <p:cNvPr id="24578" name="Picture 2" descr="ÐÐ°ÑÑÐ¸Ð½ÐºÐ¸ Ð¿Ð¾ Ð·Ð°Ð¿ÑÐ¾ÑÑ ÐÐÐ¢Ð ÐÐÐ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5" y="1815955"/>
            <a:ext cx="5016020" cy="33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5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-1245035" y="-422563"/>
            <a:ext cx="10018713" cy="1752599"/>
          </a:xfrm>
        </p:spPr>
        <p:txBody>
          <a:bodyPr/>
          <a:lstStyle/>
          <a:p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</a:rPr>
              <a:t>Що і як викладати</a:t>
            </a:r>
          </a:p>
        </p:txBody>
      </p:sp>
      <p:sp>
        <p:nvSpPr>
          <p:cNvPr id="65539" name="Місце для вмісту 2"/>
          <p:cNvSpPr>
            <a:spLocks noGrp="1"/>
          </p:cNvSpPr>
          <p:nvPr>
            <p:ph idx="1"/>
          </p:nvPr>
        </p:nvSpPr>
        <p:spPr>
          <a:xfrm>
            <a:off x="1302327" y="1330036"/>
            <a:ext cx="9001829" cy="5281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uk-UA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концептуальна  система 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і вимог для того чи іншого предмета, які при перенесенні на практику навчання трансформуються в </a:t>
            </a:r>
            <a:r>
              <a:rPr lang="uk-UA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широкі навчальні цілі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придатні для всіх учнів інклюзивного класу;</a:t>
            </a:r>
          </a:p>
          <a:p>
            <a:pPr marL="0" indent="0">
              <a:buNone/>
            </a:pP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визначення </a:t>
            </a:r>
            <a:r>
              <a:rPr lang="uk-UA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стартових рівнів успішності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встановлення </a:t>
            </a:r>
            <a:r>
              <a:rPr lang="uk-UA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 результатів навчання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uk-UA" alt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уроків за методом диференційованого навчання</a:t>
            </a:r>
            <a:r>
              <a:rPr lang="uk-UA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дає змогу враховувати різноманітні учнівські потреби й здібності індивідуальних членів учнівського колективу </a:t>
            </a:r>
          </a:p>
          <a:p>
            <a:endParaRPr lang="uk-UA" altLang="ru-RU" dirty="0"/>
          </a:p>
        </p:txBody>
      </p:sp>
      <p:pic>
        <p:nvPicPr>
          <p:cNvPr id="225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102" y="151021"/>
            <a:ext cx="2532207" cy="15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09" y="4910489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6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0126" y="-519545"/>
            <a:ext cx="10018713" cy="1752599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Використані джерела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81292" y="872838"/>
            <a:ext cx="10610708" cy="72736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2800" dirty="0" smtClean="0">
                <a:hlinkClick r:id="rId2"/>
              </a:rPr>
              <a:t>http://education-inclusive.com</a:t>
            </a:r>
            <a:endParaRPr lang="uk-UA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uk-UA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Категоріальність</a:t>
            </a: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дітей з особливими потребами-</a:t>
            </a:r>
            <a:r>
              <a:rPr lang="en-US" sz="2800" dirty="0" smtClean="0">
                <a:hlinkClick r:id="rId3"/>
              </a:rPr>
              <a:t>https://core.ac.uk</a:t>
            </a:r>
            <a:endParaRPr lang="uk-UA" altLang="ru-RU" sz="2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школи.-</a:t>
            </a:r>
            <a:r>
              <a:rPr lang="en-US" sz="2800" dirty="0" smtClean="0">
                <a:hlinkClick r:id="rId4"/>
              </a:rPr>
              <a:t>http://ussf.kiev.ua/data</a:t>
            </a:r>
            <a:endParaRPr lang="uk-UA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інклюзії</a:t>
            </a:r>
            <a:r>
              <a:rPr lang="ru-RU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en-US" sz="2800" dirty="0" smtClean="0">
                <a:hlinkClick r:id="rId5"/>
              </a:rPr>
              <a:t>http://lib.iitta.gov.ua</a:t>
            </a:r>
            <a:endParaRPr lang="uk-UA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uk-UA" altLang="ru-RU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інклюзивної школи.-</a:t>
            </a:r>
            <a:r>
              <a:rPr lang="en-US" sz="2800" dirty="0" smtClean="0">
                <a:hlinkClick r:id="rId6"/>
              </a:rPr>
              <a:t>https://education-inclusive.com/</a:t>
            </a:r>
            <a:endParaRPr lang="uk-UA" altLang="ru-RU" sz="2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навчально-виховного процесу-</a:t>
            </a:r>
            <a:r>
              <a:rPr lang="en-US" sz="2800" dirty="0" smtClean="0">
                <a:hlinkClick r:id="rId7"/>
              </a:rPr>
              <a:t>https://www.radiosvoboda.org</a:t>
            </a:r>
            <a:endParaRPr lang="uk-UA" sz="2800" dirty="0" smtClean="0"/>
          </a:p>
          <a:p>
            <a:pPr marL="0" indent="0">
              <a:buNone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217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729" y="2459182"/>
            <a:ext cx="10018713" cy="1752599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accent1">
                    <a:lumMod val="75000"/>
                  </a:schemeClr>
                </a:solidFill>
              </a:rPr>
              <a:t>Дякую за увагу!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9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5766" y="-547255"/>
            <a:ext cx="10018713" cy="1752599"/>
          </a:xfrm>
        </p:spPr>
        <p:txBody>
          <a:bodyPr/>
          <a:lstStyle/>
          <a:p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модернізації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 err="1" smtClean="0">
                <a:solidFill>
                  <a:schemeClr val="accent1">
                    <a:lumMod val="50000"/>
                  </a:schemeClr>
                </a:solidFill>
              </a:rPr>
              <a:t>освіти</a:t>
            </a:r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5731820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65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7943" y="475488"/>
            <a:ext cx="10173947" cy="1372362"/>
          </a:xfrm>
        </p:spPr>
        <p:txBody>
          <a:bodyPr anchor="b">
            <a:noAutofit/>
          </a:bodyPr>
          <a:lstStyle/>
          <a:p>
            <a:pPr algn="just"/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Про затвердження Порядку організації інклюзивного навчання у </a:t>
            </a:r>
            <a:r>
              <a:rPr lang="uk-UA" altLang="ru-RU" sz="2800" dirty="0" smtClean="0">
                <a:solidFill>
                  <a:schemeClr val="tx2">
                    <a:lumMod val="75000"/>
                  </a:schemeClr>
                </a:solidFill>
              </a:rPr>
              <a:t>ЗНЗ</a:t>
            </a:r>
            <a:endParaRPr lang="uk-UA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3" name="Місце для вмісту 2"/>
          <p:cNvSpPr>
            <a:spLocks noGrp="1"/>
          </p:cNvSpPr>
          <p:nvPr>
            <p:ph idx="4294967295"/>
          </p:nvPr>
        </p:nvSpPr>
        <p:spPr>
          <a:xfrm>
            <a:off x="5349240" y="1581912"/>
            <a:ext cx="6508866" cy="3464554"/>
          </a:xfrm>
        </p:spPr>
        <p:txBody>
          <a:bodyPr>
            <a:normAutofit fontScale="92500" lnSpcReduction="20000"/>
          </a:bodyPr>
          <a:lstStyle/>
          <a:p>
            <a:r>
              <a:rPr lang="uk-UA" altLang="ru-RU" sz="3200" dirty="0" smtClean="0">
                <a:solidFill>
                  <a:schemeClr val="tx2">
                    <a:lumMod val="75000"/>
                  </a:schemeClr>
                </a:solidFill>
              </a:rPr>
              <a:t>Організація інклюзивного навчання у </a:t>
            </a:r>
            <a:r>
              <a:rPr lang="uk-UA" altLang="ru-RU" sz="3200" dirty="0" err="1" smtClean="0">
                <a:solidFill>
                  <a:schemeClr val="tx2">
                    <a:lumMod val="75000"/>
                  </a:schemeClr>
                </a:solidFill>
              </a:rPr>
              <a:t>знз</a:t>
            </a:r>
            <a:r>
              <a:rPr lang="uk-UA" altLang="ru-RU" sz="3200" dirty="0" smtClean="0">
                <a:solidFill>
                  <a:schemeClr val="tx2">
                    <a:lumMod val="75000"/>
                  </a:schemeClr>
                </a:solidFill>
              </a:rPr>
              <a:t> за місцем проживання дітей, залучення батьків до навчально-виховного процесу.</a:t>
            </a:r>
          </a:p>
          <a:p>
            <a:r>
              <a:rPr lang="uk-UA" altLang="ru-RU" sz="32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uk-UA" altLang="ru-RU" sz="3200" dirty="0" err="1" smtClean="0">
                <a:solidFill>
                  <a:schemeClr val="tx2">
                    <a:lumMod val="75000"/>
                  </a:schemeClr>
                </a:solidFill>
              </a:rPr>
              <a:t>інклюз.класах</a:t>
            </a:r>
            <a:r>
              <a:rPr lang="uk-UA" altLang="ru-RU" sz="3200" dirty="0" smtClean="0">
                <a:solidFill>
                  <a:schemeClr val="tx2">
                    <a:lumMod val="75000"/>
                  </a:schemeClr>
                </a:solidFill>
              </a:rPr>
              <a:t> застосовувати особистісно орієнтовані методи навчання та враховувати індивідуальні   особливості дітей.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688" r="10688"/>
          <a:stretch/>
        </p:blipFill>
        <p:spPr bwMode="auto">
          <a:xfrm>
            <a:off x="256032" y="2077891"/>
            <a:ext cx="5175504" cy="422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8212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5376" y="1059856"/>
            <a:ext cx="9346478" cy="4946073"/>
          </a:xfrm>
        </p:spPr>
        <p:txBody>
          <a:bodyPr anchor="b">
            <a:noAutofit/>
          </a:bodyPr>
          <a:lstStyle/>
          <a:p>
            <a:pPr algn="l">
              <a:lnSpc>
                <a:spcPct val="150000"/>
              </a:lnSpc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безперешкодного доступу до будівель;</a:t>
            </a:r>
            <a:b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-забезпечення навчально-методичними та дидактичними </a:t>
            </a:r>
            <a:r>
              <a:rPr lang="uk-UA" altLang="ru-RU" sz="2800" dirty="0" err="1">
                <a:solidFill>
                  <a:schemeClr val="tx2">
                    <a:lumMod val="75000"/>
                  </a:schemeClr>
                </a:solidFill>
              </a:rPr>
              <a:t>посібниками,індивідуальними</a:t>
            </a: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altLang="ru-RU" sz="2800" dirty="0" err="1">
                <a:solidFill>
                  <a:schemeClr val="tx2">
                    <a:lumMod val="75000"/>
                  </a:schemeClr>
                </a:solidFill>
              </a:rPr>
              <a:t>техзасобами</a:t>
            </a: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 навчання;</a:t>
            </a:r>
            <a:b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-облаштування кабінетів учителя-дефектолога, психологічного розвантаження, логопедичного;</a:t>
            </a:r>
            <a:b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  <a:t>-забезпечення відповідними педкадрами.</a:t>
            </a:r>
            <a:br>
              <a:rPr lang="uk-UA" alt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uk-UA" alt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5484" y="0"/>
            <a:ext cx="9678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</a:rPr>
              <a:t>Для організації інклюзивного навчання дітей з особливими потребами у </a:t>
            </a:r>
            <a:r>
              <a:rPr lang="uk-UA" altLang="ru-RU" sz="2800" b="1" dirty="0" err="1">
                <a:solidFill>
                  <a:schemeClr val="tx2">
                    <a:lumMod val="75000"/>
                  </a:schemeClr>
                </a:solidFill>
              </a:rPr>
              <a:t>знз</a:t>
            </a:r>
            <a:r>
              <a:rPr lang="uk-UA" altLang="ru-RU" sz="2800" b="1" dirty="0">
                <a:solidFill>
                  <a:schemeClr val="tx2">
                    <a:lumMod val="75000"/>
                  </a:schemeClr>
                </a:solidFill>
              </a:rPr>
              <a:t> створюються умови:</a:t>
            </a:r>
            <a:endParaRPr lang="ru-RU" sz="2800" b="1" dirty="0"/>
          </a:p>
        </p:txBody>
      </p:sp>
      <p:pic>
        <p:nvPicPr>
          <p:cNvPr id="2050" name="Picture 2" descr="ÐÐ°ÑÑÐ¸Ð½ÐºÐ¸ Ð¿Ð¾ Ð·Ð°Ð¿ÑÐ¾ÑÑ Ð¾Ð±Ð»Ð°ÑÑÑÐ²Ð°Ð½Ð½Ñ ÐºÐ°Ð±ÑÐ½ÐµÑÑÐ² Ð´Ð»Ñ ÑÐ½ÐºÐ»ÑÐ·ÑÑ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3" y="4807527"/>
            <a:ext cx="3588327" cy="205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¾Ð±Ð»Ð°ÑÑÑÐ²Ð°Ð½Ð½Ñ ÐºÐ°Ð±ÑÐ½ÐµÑÑÐ² Ð´Ð»Ñ ÑÐ½ÐºÐ»ÑÐ·ÑÑ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690" y="682844"/>
            <a:ext cx="2119745" cy="15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671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27" y="914400"/>
            <a:ext cx="1061930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9208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15" y="1527048"/>
            <a:ext cx="11387263" cy="335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8450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64" y="357129"/>
            <a:ext cx="8942832" cy="589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9673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6685" y="6252680"/>
            <a:ext cx="8843243" cy="893041"/>
          </a:xfrm>
        </p:spPr>
        <p:txBody>
          <a:bodyPr anchor="b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висновку ПМПК складається для дітей індивідуальний навчальний план.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alt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3515" y="1051494"/>
            <a:ext cx="1043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про створення класів приймає керівник </a:t>
            </a:r>
            <a:r>
              <a:rPr lang="uk-UA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знз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9341" y="2880437"/>
            <a:ext cx="10544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 </a:t>
            </a:r>
            <a:r>
              <a:rPr lang="uk-UA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знз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кошти (матеріальна та методична база</a:t>
            </a:r>
            <a: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транспорт, навчання  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вчителів)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1428" y="1951740"/>
            <a:ext cx="1043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alt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знз</a:t>
            </a: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психолого-педагогічне супроводження дітей психологами та педпрацівниками.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9341" y="3752233"/>
            <a:ext cx="10629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 дітей відповідно до висновку ПМПК.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9960" y="4409299"/>
            <a:ext cx="11128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Наповнюваність класу не більше 20 учнів, з них 1-3 дитини з РВ або зниженим слухом, зором, ЗПР(складні вади-не більше 2-х).</a:t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4504" y="5426978"/>
            <a:ext cx="1086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за типовими  програмами та підручниками, у </a:t>
            </a:r>
            <a:r>
              <a:rPr lang="uk-UA" alt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спеціальними.</a:t>
            </a:r>
            <a:br>
              <a:rPr lang="uk-UA" alt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6146" name="Picture 2" descr="ÐÐ°ÑÑÐ¸Ð½ÐºÐ¸ Ð¿Ð¾ Ð·Ð°Ð¿ÑÐ¾ÑÑ Ð¸Ð½ÐºÐ»ÑÐ·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151" y="82416"/>
            <a:ext cx="3467596" cy="1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5210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1422</TotalTime>
  <Words>972</Words>
  <Application>Microsoft Office PowerPoint</Application>
  <PresentationFormat>Произвольный</PresentationFormat>
  <Paragraphs>167</Paragraphs>
  <Slides>27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Параллакс</vt:lpstr>
      <vt:lpstr>Презентация PowerPoint</vt:lpstr>
      <vt:lpstr>План</vt:lpstr>
      <vt:lpstr>Завдання модернізації освіти</vt:lpstr>
      <vt:lpstr>Про затвердження Порядку організації інклюзивного навчання у ЗНЗ</vt:lpstr>
      <vt:lpstr> -безперешкодного доступу до будівель; -забезпечення навчально-методичними та дидактичними посібниками,індивідуальними техзасобами навчання; -облаштування кабінетів учителя-дефектолога, психологічного розвантаження, логопедичного; -забезпечення відповідними педкадрами. </vt:lpstr>
      <vt:lpstr>Презентация PowerPoint</vt:lpstr>
      <vt:lpstr>Презентация PowerPoint</vt:lpstr>
      <vt:lpstr>Презентация PowerPoint</vt:lpstr>
      <vt:lpstr>На основі висновку ПМПК складається для дітей індивідуальний навчальний план. </vt:lpstr>
      <vt:lpstr>Позакласна та позашкільна робота згідно інтересів та стану здоров”я.</vt:lpstr>
      <vt:lpstr>Категоріальність дітей з особливими потребами</vt:lpstr>
      <vt:lpstr>ІНТЕГРАЦІЯ</vt:lpstr>
      <vt:lpstr>ІНКЛЮЗІЯ</vt:lpstr>
      <vt:lpstr>Презентация PowerPoint</vt:lpstr>
      <vt:lpstr>Умови ефективності інтеграції та інклюзії </vt:lpstr>
      <vt:lpstr>Презентация PowerPoint</vt:lpstr>
      <vt:lpstr>Критерії інклюзивної школи</vt:lpstr>
      <vt:lpstr> </vt:lpstr>
      <vt:lpstr>Презентация PowerPoint</vt:lpstr>
      <vt:lpstr>Робота з корекції  соціальної поведінки</vt:lpstr>
      <vt:lpstr>Планування та організація навчального процесу в інклюзивному класі</vt:lpstr>
      <vt:lpstr>Діти  із ЗПР      </vt:lpstr>
      <vt:lpstr> Дітям з проблемами уваги й поведінки</vt:lpstr>
      <vt:lpstr>Дітям з труднощами спілкування</vt:lpstr>
      <vt:lpstr>Що і як викладати</vt:lpstr>
      <vt:lpstr>Використані джерела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suvor</cp:lastModifiedBy>
  <cp:revision>13</cp:revision>
  <dcterms:created xsi:type="dcterms:W3CDTF">2019-09-30T18:25:10Z</dcterms:created>
  <dcterms:modified xsi:type="dcterms:W3CDTF">2023-09-25T08:45:04Z</dcterms:modified>
</cp:coreProperties>
</file>