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1" r:id="rId6"/>
    <p:sldId id="260" r:id="rId7"/>
    <p:sldId id="264" r:id="rId8"/>
    <p:sldId id="262" r:id="rId9"/>
    <p:sldId id="278" r:id="rId10"/>
    <p:sldId id="277" r:id="rId11"/>
    <p:sldId id="257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0" r:id="rId24"/>
    <p:sldId id="282" r:id="rId25"/>
    <p:sldId id="283" r:id="rId26"/>
    <p:sldId id="293" r:id="rId27"/>
    <p:sldId id="294" r:id="rId28"/>
    <p:sldId id="284" r:id="rId29"/>
    <p:sldId id="285" r:id="rId30"/>
    <p:sldId id="286" r:id="rId31"/>
    <p:sldId id="288" r:id="rId32"/>
    <p:sldId id="287" r:id="rId33"/>
    <p:sldId id="289" r:id="rId34"/>
    <p:sldId id="290" r:id="rId35"/>
    <p:sldId id="291" r:id="rId36"/>
    <p:sldId id="292" r:id="rId37"/>
    <p:sldId id="279" r:id="rId3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13.11.2021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062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13.11.2021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859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13.11.2021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76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13.11.2021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56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13.11.2021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611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13.11.2021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969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13.11.2021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50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13.11.2021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742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13.11.2021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871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13.11.2021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55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13.11.2021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22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83436-9E6E-49BD-BA18-23A10F26B319}" type="datetimeFigureOut">
              <a:rPr lang="uk-UA" smtClean="0"/>
              <a:t>13.11.2021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489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practice.ru/matplotlib-lesson-1-quick-start-guide/" TargetMode="External"/><Relationship Id="rId2" Type="http://schemas.openxmlformats.org/officeDocument/2006/relationships/hyperlink" Target="http://kit.znu.edu.ua/kit/iLec/5sem/pack_python/%D0%91%D0%B8%D0%B1%D0%BB%D0%B8%D0%BE%D1%82%D0%B5%D0%BA%D0%B0%20Matplotlib/BibliotMatplotli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plotlib.org/stable/api/markers_api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Лекція 5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Matplotlib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56616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25466" y="463464"/>
            <a:ext cx="11261942" cy="617533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/>
              <a:t>Подписи  </a:t>
            </a:r>
            <a:r>
              <a:rPr lang="ru-RU" b="1" dirty="0" err="1" smtClean="0"/>
              <a:t>вісей</a:t>
            </a:r>
            <a:r>
              <a:rPr lang="ru-RU" b="1" dirty="0" smtClean="0"/>
              <a:t> </a:t>
            </a:r>
            <a:r>
              <a:rPr lang="ru-RU" b="1" dirty="0" err="1" smtClean="0"/>
              <a:t>графіку</a:t>
            </a: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При роботі з </a:t>
            </a:r>
            <a:r>
              <a:rPr lang="en-US" sz="2400" b="1" i="1" dirty="0" err="1" smtClean="0"/>
              <a:t>pyplot</a:t>
            </a:r>
            <a:r>
              <a:rPr lang="uk-UA" sz="2400" b="1" i="1" dirty="0" smtClean="0"/>
              <a:t> </a:t>
            </a:r>
            <a:r>
              <a:rPr lang="uk-UA" sz="2400" dirty="0" smtClean="0"/>
              <a:t>для встановлення підписів </a:t>
            </a:r>
            <a:r>
              <a:rPr lang="uk-UA" sz="2400" dirty="0" err="1" smtClean="0"/>
              <a:t>вісей</a:t>
            </a:r>
            <a:r>
              <a:rPr lang="uk-UA" sz="2400" dirty="0" smtClean="0"/>
              <a:t> графіку використовуються функції </a:t>
            </a:r>
            <a:r>
              <a:rPr lang="en-US" sz="2400" b="1" i="1" dirty="0" err="1" smtClean="0"/>
              <a:t>labelx</a:t>
            </a:r>
            <a:r>
              <a:rPr lang="en-US" sz="2400" b="1" i="1" dirty="0" smtClean="0"/>
              <a:t>()</a:t>
            </a:r>
            <a:r>
              <a:rPr lang="en-US" sz="2400" dirty="0" smtClean="0"/>
              <a:t> </a:t>
            </a:r>
            <a:r>
              <a:rPr lang="uk-UA" sz="2400" dirty="0" smtClean="0"/>
              <a:t>і </a:t>
            </a:r>
            <a:r>
              <a:rPr lang="en-US" sz="2400" b="1" i="1" dirty="0" err="1" smtClean="0"/>
              <a:t>labely</a:t>
            </a:r>
            <a:r>
              <a:rPr lang="en-US" sz="2400" b="1" i="1" dirty="0" smtClean="0"/>
              <a:t>()</a:t>
            </a:r>
            <a:r>
              <a:rPr lang="en-US" sz="2400" dirty="0" smtClean="0"/>
              <a:t>. </a:t>
            </a:r>
            <a:endParaRPr lang="uk-UA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При роботі з об'єктом </a:t>
            </a:r>
            <a:r>
              <a:rPr lang="en-US" sz="2400" b="1" i="1" dirty="0" smtClean="0"/>
              <a:t>Axes</a:t>
            </a:r>
            <a:r>
              <a:rPr lang="en-US" sz="2400" dirty="0" smtClean="0"/>
              <a:t> </a:t>
            </a:r>
            <a:r>
              <a:rPr lang="uk-UA" sz="2400" dirty="0" smtClean="0"/>
              <a:t>для цих цілей підходять функції </a:t>
            </a:r>
            <a:r>
              <a:rPr lang="en-US" sz="2400" b="1" i="1" dirty="0" err="1" smtClean="0"/>
              <a:t>set_xlabel</a:t>
            </a:r>
            <a:r>
              <a:rPr lang="en-US" sz="2400" b="1" i="1" dirty="0" smtClean="0"/>
              <a:t>()</a:t>
            </a:r>
            <a:r>
              <a:rPr lang="en-US" sz="2400" dirty="0" smtClean="0"/>
              <a:t> </a:t>
            </a:r>
            <a:r>
              <a:rPr lang="uk-UA" sz="2400" dirty="0" smtClean="0"/>
              <a:t>і </a:t>
            </a:r>
            <a:r>
              <a:rPr lang="en-US" sz="2400" b="1" i="1" dirty="0" err="1" smtClean="0"/>
              <a:t>set_ylabel</a:t>
            </a:r>
            <a:r>
              <a:rPr lang="en-US" sz="2400" b="1" i="1" dirty="0" smtClean="0"/>
              <a:t>()</a:t>
            </a:r>
            <a:r>
              <a:rPr lang="en-US" sz="2400" dirty="0" smtClean="0"/>
              <a:t>. </a:t>
            </a:r>
            <a:endParaRPr lang="uk-UA" sz="2400" dirty="0" smtClean="0"/>
          </a:p>
          <a:p>
            <a:pPr marL="0" indent="0">
              <a:spcBef>
                <a:spcPts val="0"/>
              </a:spcBef>
              <a:buNone/>
            </a:pPr>
            <a:endParaRPr lang="uk-UA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Основні аргументи функцій майже повністю збігаються з тими, що були описані в функції </a:t>
            </a:r>
            <a:r>
              <a:rPr lang="en-US" sz="2400" b="1" i="1" dirty="0" smtClean="0"/>
              <a:t>title()</a:t>
            </a:r>
            <a:r>
              <a:rPr lang="en-US" sz="2400" dirty="0" smtClean="0"/>
              <a:t>: </a:t>
            </a:r>
            <a:endParaRPr lang="uk-UA" sz="2400" dirty="0" smtClean="0"/>
          </a:p>
          <a:p>
            <a:pPr>
              <a:spcBef>
                <a:spcPts val="0"/>
              </a:spcBef>
            </a:pPr>
            <a:r>
              <a:rPr lang="ru-RU" sz="2400" b="1" i="1" dirty="0" err="1" smtClean="0"/>
              <a:t>label</a:t>
            </a:r>
            <a:r>
              <a:rPr lang="ru-RU" sz="2400" i="1" dirty="0" smtClean="0"/>
              <a:t> : </a:t>
            </a:r>
            <a:r>
              <a:rPr lang="ru-RU" sz="2400" i="1" dirty="0" err="1" smtClean="0"/>
              <a:t>str</a:t>
            </a:r>
            <a:r>
              <a:rPr lang="ru-RU" sz="24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ru-RU" dirty="0" smtClean="0"/>
              <a:t>Текст </a:t>
            </a:r>
            <a:r>
              <a:rPr lang="ru-RU" dirty="0" err="1" smtClean="0"/>
              <a:t>підпису</a:t>
            </a:r>
            <a:r>
              <a:rPr lang="ru-RU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2400" b="1" i="1" dirty="0" err="1" smtClean="0"/>
              <a:t>fontdict</a:t>
            </a:r>
            <a:r>
              <a:rPr lang="ru-RU" sz="2400" i="1" dirty="0" smtClean="0"/>
              <a:t> : </a:t>
            </a:r>
            <a:r>
              <a:rPr lang="ru-RU" sz="2400" i="1" dirty="0" err="1" smtClean="0"/>
              <a:t>dict</a:t>
            </a:r>
            <a:r>
              <a:rPr lang="ru-RU" sz="24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ru-RU" dirty="0" smtClean="0"/>
              <a:t>Словник для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відображенням</a:t>
            </a:r>
            <a:r>
              <a:rPr lang="ru-RU" dirty="0" smtClean="0"/>
              <a:t> </a:t>
            </a:r>
            <a:r>
              <a:rPr lang="ru-RU" dirty="0" err="1" smtClean="0"/>
              <a:t>написи</a:t>
            </a:r>
            <a:r>
              <a:rPr lang="ru-RU" dirty="0" smtClean="0"/>
              <a:t>,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ключі</a:t>
            </a:r>
            <a:r>
              <a:rPr lang="ru-RU" dirty="0" smtClean="0"/>
              <a:t> : </a:t>
            </a:r>
          </a:p>
          <a:p>
            <a:pPr lvl="2">
              <a:spcBef>
                <a:spcPts val="0"/>
              </a:spcBef>
            </a:pPr>
            <a:r>
              <a:rPr lang="ru-RU" sz="2400" b="1" i="1" dirty="0" smtClean="0"/>
              <a:t>‘</a:t>
            </a:r>
            <a:r>
              <a:rPr lang="en-US" sz="2400" b="1" i="1" dirty="0" err="1" smtClean="0"/>
              <a:t>fontsize</a:t>
            </a:r>
            <a:r>
              <a:rPr lang="en-US" sz="2400" b="1" i="1" dirty="0" smtClean="0"/>
              <a:t>’</a:t>
            </a:r>
            <a:r>
              <a:rPr lang="en-US" sz="2400" dirty="0" smtClean="0"/>
              <a:t>: </a:t>
            </a:r>
            <a:r>
              <a:rPr lang="ru-RU" sz="2400" dirty="0" err="1" smtClean="0"/>
              <a:t>розмір</a:t>
            </a:r>
            <a:r>
              <a:rPr lang="ru-RU" sz="2400" dirty="0" smtClean="0"/>
              <a:t> шрифта,</a:t>
            </a:r>
          </a:p>
          <a:p>
            <a:pPr lvl="2">
              <a:spcBef>
                <a:spcPts val="0"/>
              </a:spcBef>
            </a:pPr>
            <a:r>
              <a:rPr lang="ru-RU" sz="2400" b="1" i="1" dirty="0" smtClean="0"/>
              <a:t>‘</a:t>
            </a:r>
            <a:r>
              <a:rPr lang="en-US" sz="2400" b="1" i="1" dirty="0" err="1" smtClean="0"/>
              <a:t>fontweight</a:t>
            </a:r>
            <a:r>
              <a:rPr lang="en-US" sz="2400" b="1" i="1" dirty="0" smtClean="0"/>
              <a:t>’</a:t>
            </a:r>
            <a:r>
              <a:rPr lang="en-US" sz="2400" dirty="0" smtClean="0"/>
              <a:t> : </a:t>
            </a:r>
            <a:r>
              <a:rPr lang="ru-RU" sz="2400" dirty="0" err="1" smtClean="0"/>
              <a:t>жирність</a:t>
            </a:r>
            <a:r>
              <a:rPr lang="ru-RU" sz="2400" dirty="0" smtClean="0"/>
              <a:t>,</a:t>
            </a:r>
          </a:p>
          <a:p>
            <a:pPr lvl="2">
              <a:spcBef>
                <a:spcPts val="0"/>
              </a:spcBef>
            </a:pPr>
            <a:r>
              <a:rPr lang="ru-RU" sz="2400" b="1" i="1" dirty="0" smtClean="0"/>
              <a:t>‘</a:t>
            </a:r>
            <a:r>
              <a:rPr lang="en-US" sz="2400" b="1" i="1" dirty="0" err="1" smtClean="0"/>
              <a:t>verticalalignment</a:t>
            </a:r>
            <a:r>
              <a:rPr lang="en-US" sz="2400" b="1" i="1" dirty="0" smtClean="0"/>
              <a:t>’</a:t>
            </a:r>
            <a:r>
              <a:rPr lang="en-US" sz="2400" dirty="0" smtClean="0"/>
              <a:t>: </a:t>
            </a:r>
            <a:r>
              <a:rPr lang="ru-RU" sz="2400" dirty="0" err="1" smtClean="0"/>
              <a:t>вертикальне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вирівнюваня</a:t>
            </a:r>
            <a:r>
              <a:rPr lang="ru-RU" sz="2400" dirty="0" smtClean="0"/>
              <a:t>,</a:t>
            </a:r>
          </a:p>
          <a:p>
            <a:pPr lvl="2">
              <a:spcBef>
                <a:spcPts val="0"/>
              </a:spcBef>
            </a:pPr>
            <a:r>
              <a:rPr lang="ru-RU" sz="2400" b="1" i="1" dirty="0" smtClean="0"/>
              <a:t>‘</a:t>
            </a:r>
            <a:r>
              <a:rPr lang="en-US" sz="2400" b="1" i="1" dirty="0" err="1" smtClean="0"/>
              <a:t>horizontalalignment</a:t>
            </a:r>
            <a:r>
              <a:rPr lang="en-US" sz="2400" b="1" i="1" dirty="0" smtClean="0"/>
              <a:t>’</a:t>
            </a:r>
            <a:r>
              <a:rPr lang="en-US" sz="2400" dirty="0" smtClean="0"/>
              <a:t>:</a:t>
            </a:r>
            <a:r>
              <a:rPr lang="en-US" sz="2400" b="1" dirty="0" smtClean="0"/>
              <a:t> </a:t>
            </a:r>
            <a:r>
              <a:rPr lang="ru-RU" sz="2400" dirty="0" err="1" smtClean="0"/>
              <a:t>горизонтальне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вирівнювання</a:t>
            </a:r>
            <a:r>
              <a:rPr lang="ru-RU" sz="24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2400" b="1" i="1" dirty="0" err="1" smtClean="0"/>
              <a:t>labelpad</a:t>
            </a:r>
            <a:r>
              <a:rPr lang="ru-RU" sz="2400" i="1" dirty="0" smtClean="0"/>
              <a:t> : </a:t>
            </a:r>
            <a:r>
              <a:rPr lang="ru-RU" sz="2400" i="1" dirty="0" err="1" smtClean="0"/>
              <a:t>float</a:t>
            </a:r>
            <a:r>
              <a:rPr lang="ru-RU" sz="24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uk-UA" dirty="0" smtClean="0"/>
              <a:t>Зазор між підписом і віссю</a:t>
            </a:r>
            <a:r>
              <a:rPr lang="ru-RU" dirty="0" smtClean="0"/>
              <a:t>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4180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7840"/>
            <a:ext cx="10515600" cy="34544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Архітектура вікна графіку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795" y="1127760"/>
            <a:ext cx="8368410" cy="5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1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1040" y="365125"/>
            <a:ext cx="10652760" cy="63754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Стилі текстових параметрів графіків</a:t>
            </a:r>
            <a:endParaRPr lang="uk-UA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75781" y="1300480"/>
            <a:ext cx="5994539" cy="5039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err="1"/>
              <a:t>import</a:t>
            </a:r>
            <a:r>
              <a:rPr lang="uk-UA" dirty="0"/>
              <a:t> </a:t>
            </a:r>
            <a:r>
              <a:rPr lang="uk-UA" dirty="0" err="1"/>
              <a:t>numpy</a:t>
            </a:r>
            <a:r>
              <a:rPr lang="uk-UA" dirty="0"/>
              <a:t> </a:t>
            </a:r>
            <a:r>
              <a:rPr lang="uk-UA" dirty="0" err="1"/>
              <a:t>as</a:t>
            </a:r>
            <a:r>
              <a:rPr lang="uk-UA" dirty="0"/>
              <a:t> </a:t>
            </a:r>
            <a:r>
              <a:rPr lang="uk-UA" dirty="0" err="1"/>
              <a:t>np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/>
              <a:t>import</a:t>
            </a:r>
            <a:r>
              <a:rPr lang="uk-UA" dirty="0"/>
              <a:t> </a:t>
            </a:r>
            <a:r>
              <a:rPr lang="uk-UA" dirty="0" err="1"/>
              <a:t>matplotlib.pyplot</a:t>
            </a:r>
            <a:r>
              <a:rPr lang="uk-UA" dirty="0"/>
              <a:t> </a:t>
            </a:r>
            <a:r>
              <a:rPr lang="uk-UA" dirty="0" err="1"/>
              <a:t>as</a:t>
            </a:r>
            <a:r>
              <a:rPr lang="uk-UA" dirty="0"/>
              <a:t> </a:t>
            </a:r>
            <a:r>
              <a:rPr lang="uk-UA" dirty="0" err="1"/>
              <a:t>plt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x = [-1, 5, 7, 15, 25]</a:t>
            </a:r>
            <a:br>
              <a:rPr lang="uk-UA" dirty="0"/>
            </a:br>
            <a:r>
              <a:rPr lang="uk-UA" dirty="0"/>
              <a:t>y = [1, 9, 10, 15, 27]</a:t>
            </a:r>
            <a:br>
              <a:rPr lang="uk-UA" dirty="0"/>
            </a:b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plt.plot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(x, y,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label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='графік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залежностей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')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>
                <a:solidFill>
                  <a:schemeClr val="accent2">
                    <a:lumMod val="75000"/>
                  </a:schemeClr>
                </a:solidFill>
              </a:rPr>
              <a:t>plt.title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('Графік ',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</a:rPr>
              <a:t>fontsize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=15,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</a:rPr>
              <a:t>color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='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</a:rPr>
              <a:t>red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' )</a:t>
            </a:r>
            <a:br>
              <a:rPr lang="uk-UA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dirty="0" err="1">
                <a:solidFill>
                  <a:srgbClr val="002060"/>
                </a:solidFill>
              </a:rPr>
              <a:t>plt.xlabel</a:t>
            </a:r>
            <a:r>
              <a:rPr lang="uk-UA" dirty="0">
                <a:solidFill>
                  <a:srgbClr val="002060"/>
                </a:solidFill>
              </a:rPr>
              <a:t>('Ціна', </a:t>
            </a:r>
            <a:r>
              <a:rPr lang="uk-UA" dirty="0" err="1">
                <a:solidFill>
                  <a:srgbClr val="002060"/>
                </a:solidFill>
              </a:rPr>
              <a:t>fontsize</a:t>
            </a:r>
            <a:r>
              <a:rPr lang="uk-UA" dirty="0">
                <a:solidFill>
                  <a:srgbClr val="002060"/>
                </a:solidFill>
              </a:rPr>
              <a:t>=12, </a:t>
            </a:r>
            <a:r>
              <a:rPr lang="uk-UA" dirty="0" err="1">
                <a:solidFill>
                  <a:srgbClr val="002060"/>
                </a:solidFill>
              </a:rPr>
              <a:t>color</a:t>
            </a:r>
            <a:r>
              <a:rPr lang="uk-UA" dirty="0">
                <a:solidFill>
                  <a:srgbClr val="002060"/>
                </a:solidFill>
              </a:rPr>
              <a:t>='</a:t>
            </a:r>
            <a:r>
              <a:rPr lang="uk-UA" dirty="0" err="1">
                <a:solidFill>
                  <a:srgbClr val="002060"/>
                </a:solidFill>
              </a:rPr>
              <a:t>red</a:t>
            </a:r>
            <a:r>
              <a:rPr lang="uk-UA" dirty="0">
                <a:solidFill>
                  <a:srgbClr val="002060"/>
                </a:solidFill>
              </a:rPr>
              <a:t>')</a:t>
            </a:r>
            <a:br>
              <a:rPr lang="uk-UA" dirty="0">
                <a:solidFill>
                  <a:srgbClr val="002060"/>
                </a:solidFill>
              </a:rPr>
            </a:br>
            <a:r>
              <a:rPr lang="uk-UA" dirty="0" err="1">
                <a:solidFill>
                  <a:srgbClr val="7030A0"/>
                </a:solidFill>
              </a:rPr>
              <a:t>plt.ylabel</a:t>
            </a:r>
            <a:r>
              <a:rPr lang="uk-UA" dirty="0">
                <a:solidFill>
                  <a:srgbClr val="7030A0"/>
                </a:solidFill>
              </a:rPr>
              <a:t>('Кількість товару', </a:t>
            </a:r>
            <a:r>
              <a:rPr lang="uk-UA" dirty="0" err="1">
                <a:solidFill>
                  <a:srgbClr val="7030A0"/>
                </a:solidFill>
              </a:rPr>
              <a:t>fontsize</a:t>
            </a:r>
            <a:r>
              <a:rPr lang="uk-UA" dirty="0">
                <a:solidFill>
                  <a:srgbClr val="7030A0"/>
                </a:solidFill>
              </a:rPr>
              <a:t>=12, </a:t>
            </a:r>
            <a:r>
              <a:rPr lang="uk-UA" dirty="0" err="1">
                <a:solidFill>
                  <a:srgbClr val="7030A0"/>
                </a:solidFill>
              </a:rPr>
              <a:t>color</a:t>
            </a:r>
            <a:r>
              <a:rPr lang="uk-UA" dirty="0">
                <a:solidFill>
                  <a:srgbClr val="7030A0"/>
                </a:solidFill>
              </a:rPr>
              <a:t>='</a:t>
            </a:r>
            <a:r>
              <a:rPr lang="uk-UA" dirty="0" err="1">
                <a:solidFill>
                  <a:srgbClr val="7030A0"/>
                </a:solidFill>
              </a:rPr>
              <a:t>red</a:t>
            </a:r>
            <a:r>
              <a:rPr lang="uk-UA" dirty="0">
                <a:solidFill>
                  <a:srgbClr val="7030A0"/>
                </a:solidFill>
              </a:rPr>
              <a:t>')</a:t>
            </a:r>
            <a:br>
              <a:rPr lang="uk-UA" dirty="0">
                <a:solidFill>
                  <a:srgbClr val="7030A0"/>
                </a:solidFill>
              </a:rPr>
            </a:br>
            <a:r>
              <a:rPr lang="uk-UA" dirty="0" err="1"/>
              <a:t>plt.legend</a:t>
            </a:r>
            <a:r>
              <a:rPr lang="uk-UA" dirty="0"/>
              <a:t>()</a:t>
            </a:r>
            <a:br>
              <a:rPr lang="uk-UA" dirty="0"/>
            </a:br>
            <a:r>
              <a:rPr lang="uk-UA" dirty="0" err="1"/>
              <a:t>plt.grid</a:t>
            </a:r>
            <a:r>
              <a:rPr lang="uk-UA" dirty="0"/>
              <a:t>(</a:t>
            </a:r>
            <a:r>
              <a:rPr lang="uk-UA" dirty="0" err="1"/>
              <a:t>True</a:t>
            </a:r>
            <a:r>
              <a:rPr lang="uk-UA" dirty="0"/>
              <a:t>)</a:t>
            </a:r>
            <a:br>
              <a:rPr lang="uk-UA" dirty="0"/>
            </a:br>
            <a:r>
              <a:rPr lang="uk-UA" dirty="0" err="1">
                <a:solidFill>
                  <a:srgbClr val="00B050"/>
                </a:solidFill>
              </a:rPr>
              <a:t>plt.text</a:t>
            </a:r>
            <a:r>
              <a:rPr lang="uk-UA" dirty="0">
                <a:solidFill>
                  <a:srgbClr val="00B050"/>
                </a:solidFill>
              </a:rPr>
              <a:t>(15, 15, 'Критичне значення')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/>
              <a:t>plt.show</a:t>
            </a:r>
            <a:r>
              <a:rPr lang="uk-UA" dirty="0"/>
              <a:t>()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6140" y="1690688"/>
            <a:ext cx="50576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59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>Стилі лінійних  графіків</a:t>
            </a:r>
            <a:endParaRPr lang="uk-UA" sz="4000" b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7179996"/>
              </p:ext>
            </p:extLst>
          </p:nvPr>
        </p:nvGraphicFramePr>
        <p:xfrm>
          <a:off x="396240" y="1114222"/>
          <a:ext cx="5450840" cy="5763367"/>
        </p:xfrm>
        <a:graphic>
          <a:graphicData uri="http://schemas.openxmlformats.org/drawingml/2006/table">
            <a:tbl>
              <a:tblPr/>
              <a:tblGrid>
                <a:gridCol w="2725420"/>
                <a:gridCol w="2725420"/>
              </a:tblGrid>
              <a:tr h="350081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</a:rPr>
                        <a:t>Символ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Опис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663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</a:rPr>
                        <a:t>‘-‘</a:t>
                      </a:r>
                      <a:endParaRPr lang="uk-UA" sz="1800" b="1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err="1" smtClean="0">
                          <a:solidFill>
                            <a:srgbClr val="000000"/>
                          </a:solidFill>
                          <a:effectLst/>
                        </a:rPr>
                        <a:t>Сплошна</a:t>
                      </a:r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 лінія 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</a:rPr>
                        <a:t>solid line style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663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</a:rPr>
                        <a:t>‘–‘</a:t>
                      </a:r>
                      <a:endParaRPr lang="uk-UA" sz="1800" b="1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Штрихова лінія (</a:t>
                      </a: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</a:rPr>
                        <a:t>dashed line style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8907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</a:rPr>
                        <a:t>‘-.’</a:t>
                      </a:r>
                      <a:endParaRPr lang="uk-UA" sz="1800" b="1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Штрих-пунктирна лінія 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</a:rPr>
                        <a:t>dash-dot line style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663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‘:’</a:t>
                      </a:r>
                      <a:endParaRPr lang="uk-UA" sz="1800" b="1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Штрихова лінія (</a:t>
                      </a: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</a:rPr>
                        <a:t>dotted line style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663"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 smtClean="0"/>
                        <a:t>https://matplotlib.org/stable/api/markers_api.html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effectLst/>
                        </a:rPr>
                        <a:t>Маркери ліній</a:t>
                      </a:r>
                      <a:endParaRPr lang="en-US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65572">
                <a:tc gridSpan="2"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uk-UA" sz="1800" dirty="0" smtClean="0"/>
                        <a:t>Якщо колір задається за допомогою символу,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то він може бути поєднаний зі стилем лінії в рамках параметра </a:t>
                      </a:r>
                      <a:r>
                        <a:rPr lang="uk-UA" sz="1800" b="1" i="1" dirty="0" err="1" smtClean="0"/>
                        <a:t>fmt</a:t>
                      </a:r>
                      <a:r>
                        <a:rPr lang="uk-UA" sz="1800" dirty="0" smtClean="0"/>
                        <a:t> функції </a:t>
                      </a:r>
                      <a:r>
                        <a:rPr lang="uk-UA" sz="1800" b="1" i="1" dirty="0" err="1" smtClean="0"/>
                        <a:t>plot</a:t>
                      </a:r>
                      <a:r>
                        <a:rPr lang="uk-UA" sz="1800" b="1" i="1" dirty="0" smtClean="0"/>
                        <a:t>()</a:t>
                      </a:r>
                      <a:r>
                        <a:rPr lang="uk-UA" sz="1800" dirty="0" smtClean="0"/>
                        <a:t>.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uk-UA" sz="1800" dirty="0" smtClean="0"/>
                        <a:t>Наприклад </a:t>
                      </a:r>
                      <a:r>
                        <a:rPr lang="uk-UA" sz="1800" dirty="0" err="1" smtClean="0"/>
                        <a:t>штриховая</a:t>
                      </a:r>
                      <a:r>
                        <a:rPr lang="uk-UA" sz="1800" dirty="0" smtClean="0"/>
                        <a:t> червона лінія буде здаватися так: </a:t>
                      </a:r>
                      <a:r>
                        <a:rPr lang="uk-UA" sz="1800" b="1" i="1" dirty="0" smtClean="0"/>
                        <a:t>'-r'</a:t>
                      </a:r>
                      <a:r>
                        <a:rPr lang="uk-UA" sz="1800" dirty="0" smtClean="0"/>
                        <a:t>, а штрих пунктирна зелена так </a:t>
                      </a:r>
                      <a:r>
                        <a:rPr lang="uk-UA" sz="1800" b="1" i="1" dirty="0" smtClean="0"/>
                        <a:t>'-.g'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uk-UA" sz="1800" b="1" i="1" dirty="0" smtClean="0"/>
                    </a:p>
                    <a:p>
                      <a:pPr algn="l" fontAlgn="base"/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ase"/>
                      <a:endParaRPr lang="en-US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1018126"/>
              </p:ext>
            </p:extLst>
          </p:nvPr>
        </p:nvGraphicFramePr>
        <p:xfrm>
          <a:off x="6096000" y="1114222"/>
          <a:ext cx="5181600" cy="489938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</a:tblGrid>
              <a:tr h="378178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</a:rPr>
                        <a:t>Символ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Опис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7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‘b’</a:t>
                      </a:r>
                      <a:endParaRPr lang="en-US" sz="1800" b="1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Синій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7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‘g’</a:t>
                      </a:r>
                      <a:endParaRPr lang="en-US" sz="1800" b="1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Зелений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7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‘r’</a:t>
                      </a:r>
                      <a:endParaRPr lang="en-US" sz="1800" b="1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Червоний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7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‘c’</a:t>
                      </a:r>
                      <a:endParaRPr lang="en-US" sz="1800" b="1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Бірюзовий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046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‘m’</a:t>
                      </a:r>
                      <a:endParaRPr lang="en-US" sz="1800" b="1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Фіолетовий 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uk-UA" sz="1800" b="0" dirty="0" err="1">
                          <a:solidFill>
                            <a:srgbClr val="000000"/>
                          </a:solidFill>
                          <a:effectLst/>
                        </a:rPr>
                        <a:t>пурпурный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7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‘y’</a:t>
                      </a:r>
                      <a:endParaRPr lang="en-US" sz="1800" b="1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Жовтий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7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‘k’</a:t>
                      </a:r>
                      <a:endParaRPr lang="en-US" sz="1800" b="1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Чорний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7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‘w’</a:t>
                      </a:r>
                      <a:endParaRPr lang="en-US" sz="1800" b="1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Білий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7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Задання кольору лінії графіка проводиться через параметр </a:t>
                      </a:r>
                      <a:r>
                        <a:rPr lang="en-US" sz="1800" b="1" i="1" dirty="0" smtClean="0"/>
                        <a:t>color</a:t>
                      </a:r>
                      <a:r>
                        <a:rPr lang="en-US" sz="1800" dirty="0" smtClean="0"/>
                        <a:t> (</a:t>
                      </a:r>
                      <a:r>
                        <a:rPr lang="uk-UA" sz="1800" dirty="0" smtClean="0"/>
                        <a:t>або </a:t>
                      </a:r>
                      <a:r>
                        <a:rPr lang="en-US" sz="1800" b="1" i="1" dirty="0" smtClean="0"/>
                        <a:t>c</a:t>
                      </a:r>
                      <a:r>
                        <a:rPr lang="en-US" sz="1800" dirty="0" smtClean="0"/>
                        <a:t>, </a:t>
                      </a:r>
                      <a:r>
                        <a:rPr lang="uk-UA" sz="1800" dirty="0" smtClean="0"/>
                        <a:t>якщо використовувати скорочений варіант). </a:t>
                      </a:r>
                    </a:p>
                    <a:p>
                      <a:pPr algn="l" fontAlgn="base"/>
                      <a:endParaRPr lang="en-US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ase"/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006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Розміщенні декілька графіків на одному полі</a:t>
            </a:r>
            <a:endParaRPr lang="uk-UA" sz="4000" b="1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6824" y="1825625"/>
            <a:ext cx="5052351" cy="4351338"/>
          </a:xfrm>
          <a:prstGeom prst="rect">
            <a:avLst/>
          </a:prstGeom>
        </p:spPr>
      </p:pic>
      <p:sp>
        <p:nvSpPr>
          <p:cNvPr id="12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375781" y="2031525"/>
            <a:ext cx="6541007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</a:t>
            </a:r>
            <a:r>
              <a:rPr kumimoji="0" lang="uk-UA" altLang="uk-UA" sz="24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numpy</a:t>
            </a:r>
            <a:r>
              <a:rPr kumimoji="0" lang="uk-UA" altLang="uk-UA" sz="24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kumimoji="0" lang="uk-UA" altLang="uk-UA" sz="24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endParaRPr kumimoji="0" lang="uk-UA" altLang="uk-UA" sz="24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</a:t>
            </a:r>
            <a:r>
              <a:rPr kumimoji="0" lang="uk-UA" altLang="uk-UA" sz="24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matplotlib.pyplot</a:t>
            </a:r>
            <a:r>
              <a:rPr kumimoji="0" lang="uk-UA" altLang="uk-UA" sz="24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kumimoji="0" lang="uk-UA" altLang="uk-UA" sz="24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plt</a:t>
            </a:r>
            <a:endParaRPr kumimoji="0" lang="uk-UA" altLang="uk-UA" sz="24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x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=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 </a:t>
            </a: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np.linspace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(0, 1, 100)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f1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=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 0.25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-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 (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x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-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 0.5)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**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2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f2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=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x**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3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plt.plot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(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x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,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f1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,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':b'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) </a:t>
            </a:r>
            <a:r>
              <a:rPr kumimoji="0" lang="uk-UA" altLang="uk-UA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# пунктирна синя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plt.plot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(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x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,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f2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,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'--r'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) </a:t>
            </a:r>
            <a:r>
              <a:rPr kumimoji="0" lang="uk-UA" altLang="uk-UA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# штрихована червона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plt.plot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(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x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,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f1+f2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,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'k'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) </a:t>
            </a:r>
            <a:r>
              <a:rPr kumimoji="0" lang="uk-UA" altLang="uk-UA" sz="2000" b="0" i="1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# чорна неперервна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34" charset="-128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plt.show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()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endParaRPr kumimoji="0" lang="uk-UA" altLang="uk-UA" sz="2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96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7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Розміщення графіків на різних полях</a:t>
            </a: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0847"/>
            <a:ext cx="10515600" cy="4986116"/>
          </a:xfrm>
        </p:spPr>
        <p:txBody>
          <a:bodyPr/>
          <a:lstStyle/>
          <a:p>
            <a:pPr marL="0" indent="457200">
              <a:buNone/>
            </a:pPr>
            <a:r>
              <a:rPr lang="uk-UA" dirty="0" smtClean="0"/>
              <a:t>Підтримуються три основні підходи до розміщення кількох графіків на різних полях:</a:t>
            </a:r>
          </a:p>
          <a:p>
            <a:r>
              <a:rPr lang="uk-UA" dirty="0" smtClean="0"/>
              <a:t>використання функції </a:t>
            </a:r>
            <a:r>
              <a:rPr lang="en-US" b="1" dirty="0" smtClean="0"/>
              <a:t>subplot() </a:t>
            </a:r>
            <a:r>
              <a:rPr lang="uk-UA" dirty="0" smtClean="0"/>
              <a:t>для вказівки місця розміщення поля з графіком;</a:t>
            </a:r>
          </a:p>
          <a:p>
            <a:r>
              <a:rPr lang="uk-UA" dirty="0" smtClean="0"/>
              <a:t>використання функції </a:t>
            </a:r>
            <a:r>
              <a:rPr lang="en-US" b="1" dirty="0" smtClean="0"/>
              <a:t>subplots() </a:t>
            </a:r>
            <a:r>
              <a:rPr lang="uk-UA" dirty="0" smtClean="0"/>
              <a:t>для попереднього завдання сітки, в яку будуть укладатися поля;</a:t>
            </a:r>
          </a:p>
          <a:p>
            <a:r>
              <a:rPr lang="uk-UA" dirty="0" smtClean="0"/>
              <a:t>використання </a:t>
            </a:r>
            <a:r>
              <a:rPr lang="en-US" b="1" dirty="0" err="1" smtClean="0"/>
              <a:t>GridSpec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uk-UA" dirty="0" smtClean="0"/>
              <a:t>для більш гнучкого завдання геометричного розміщення поля з графіками в сітці.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7926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635"/>
          </a:xfrm>
        </p:spPr>
        <p:txBody>
          <a:bodyPr/>
          <a:lstStyle/>
          <a:p>
            <a:pPr algn="ctr"/>
            <a:r>
              <a:rPr lang="uk-UA" b="1" dirty="0"/>
              <a:t>Ф</a:t>
            </a:r>
            <a:r>
              <a:rPr lang="uk-UA" b="1" dirty="0" smtClean="0"/>
              <a:t>ункція </a:t>
            </a:r>
            <a:r>
              <a:rPr lang="en-US" b="1" dirty="0" err="1" smtClean="0"/>
              <a:t>supplot</a:t>
            </a:r>
            <a:r>
              <a:rPr lang="en-US" b="1" dirty="0" smtClean="0"/>
              <a:t>()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880" y="1127760"/>
            <a:ext cx="10916920" cy="5425440"/>
          </a:xfrm>
        </p:spPr>
        <p:txBody>
          <a:bodyPr>
            <a:normAutofit fontScale="85000" lnSpcReduction="10000"/>
          </a:bodyPr>
          <a:lstStyle/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/>
              <a:t>За розмір відповідає аргумент </a:t>
            </a:r>
            <a:r>
              <a:rPr lang="en-US" b="1" dirty="0" err="1" smtClean="0"/>
              <a:t>figsize</a:t>
            </a:r>
            <a:r>
              <a:rPr lang="en-US" dirty="0" smtClean="0"/>
              <a:t> </a:t>
            </a:r>
            <a:r>
              <a:rPr lang="uk-UA" dirty="0" smtClean="0"/>
              <a:t>функції </a:t>
            </a:r>
            <a:r>
              <a:rPr lang="en-US" b="1" dirty="0" smtClean="0"/>
              <a:t>figure()</a:t>
            </a:r>
            <a:r>
              <a:rPr lang="en-US" dirty="0" smtClean="0"/>
              <a:t>, </a:t>
            </a:r>
            <a:r>
              <a:rPr lang="uk-UA" dirty="0" smtClean="0"/>
              <a:t>якому </a:t>
            </a:r>
            <a:r>
              <a:rPr lang="uk-UA" dirty="0" err="1" smtClean="0"/>
              <a:t>присваюється</a:t>
            </a:r>
            <a:r>
              <a:rPr lang="uk-UA" dirty="0" smtClean="0"/>
              <a:t> кортеж із двох елементів </a:t>
            </a:r>
            <a:r>
              <a:rPr lang="en-US" dirty="0" smtClean="0"/>
              <a:t>float, </a:t>
            </a:r>
            <a:r>
              <a:rPr lang="uk-UA" dirty="0" smtClean="0"/>
              <a:t>що визначають висоту та ширину </a:t>
            </a:r>
            <a:r>
              <a:rPr lang="uk-UA" dirty="0" err="1" smtClean="0"/>
              <a:t>подложки</a:t>
            </a:r>
            <a:r>
              <a:rPr lang="uk-UA" dirty="0" smtClean="0"/>
              <a:t>.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/>
              <a:t>Після заданого розміру вказується розташування, куди буде встановлено поле з графікою за допомогою функції </a:t>
            </a:r>
            <a:r>
              <a:rPr lang="en-US" b="1" dirty="0" smtClean="0"/>
              <a:t>subplot()</a:t>
            </a:r>
            <a:r>
              <a:rPr lang="en-US" dirty="0" smtClean="0"/>
              <a:t>. </a:t>
            </a:r>
            <a:r>
              <a:rPr lang="uk-UA" dirty="0" smtClean="0"/>
              <a:t>Як правило використовують наступний варіант виклику :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subplot</a:t>
            </a:r>
            <a:r>
              <a:rPr lang="uk-UA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nrows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ncols</a:t>
            </a:r>
            <a:r>
              <a:rPr lang="en-US" b="1" dirty="0" smtClean="0">
                <a:solidFill>
                  <a:srgbClr val="C00000"/>
                </a:solidFill>
              </a:rPr>
              <a:t>, index)</a:t>
            </a:r>
            <a:endParaRPr lang="uk-UA" b="1" dirty="0" smtClean="0">
              <a:solidFill>
                <a:srgbClr val="C00000"/>
              </a:solidFill>
            </a:endParaRP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i="1" dirty="0" smtClean="0"/>
              <a:t> </a:t>
            </a:r>
            <a:r>
              <a:rPr lang="en-US" b="1" i="1" dirty="0" err="1" smtClean="0"/>
              <a:t>nrows</a:t>
            </a:r>
            <a:r>
              <a:rPr lang="en-US" dirty="0" smtClean="0"/>
              <a:t>: </a:t>
            </a:r>
            <a:r>
              <a:rPr lang="uk-UA" dirty="0" smtClean="0"/>
              <a:t>кількість рядків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i="1" dirty="0" err="1" smtClean="0"/>
              <a:t>ncols</a:t>
            </a:r>
            <a:r>
              <a:rPr lang="en-US" dirty="0" smtClean="0"/>
              <a:t>: </a:t>
            </a:r>
            <a:r>
              <a:rPr lang="uk-UA" dirty="0" smtClean="0"/>
              <a:t>кількість стовпчиків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i="1" dirty="0" smtClean="0"/>
              <a:t>індекс</a:t>
            </a:r>
            <a:r>
              <a:rPr lang="uk-UA" dirty="0" smtClean="0"/>
              <a:t>: </a:t>
            </a:r>
            <a:r>
              <a:rPr lang="uk-UA" dirty="0" err="1" smtClean="0"/>
              <a:t>місцерозміщення</a:t>
            </a:r>
            <a:r>
              <a:rPr lang="uk-UA" dirty="0" smtClean="0"/>
              <a:t> елемента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subplot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pos</a:t>
            </a:r>
            <a:r>
              <a:rPr lang="uk-UA" b="1" dirty="0" smtClean="0">
                <a:solidFill>
                  <a:srgbClr val="C00000"/>
                </a:solidFill>
              </a:rPr>
              <a:t>)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err="1" smtClean="0"/>
              <a:t>pos</a:t>
            </a:r>
            <a:r>
              <a:rPr lang="en-US" b="1" dirty="0" smtClean="0"/>
              <a:t> :</a:t>
            </a:r>
            <a:r>
              <a:rPr lang="en-US" b="1" dirty="0" err="1" smtClean="0"/>
              <a:t>int</a:t>
            </a:r>
            <a:r>
              <a:rPr lang="uk-UA" b="1" dirty="0" smtClean="0"/>
              <a:t>  </a:t>
            </a:r>
            <a:r>
              <a:rPr lang="uk-UA" dirty="0" smtClean="0"/>
              <a:t>Позиція, у вигляді трьох значних чисел, містить інформацію про кількість рядків, стовпчиків та індекс,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 smtClean="0"/>
              <a:t>наприклад 212, підготувати розмітку з двома </a:t>
            </a:r>
            <a:r>
              <a:rPr lang="uk-UA" sz="2400" dirty="0" err="1" smtClean="0"/>
              <a:t>ряками</a:t>
            </a:r>
            <a:r>
              <a:rPr lang="uk-UA" sz="2400" dirty="0" smtClean="0"/>
              <a:t> та одним стовпчиком, елемент вивести в першу позицію другого рядка. Цей варіант можна використовувати, якщо кількість рядків і стовпчиків сітки не більше 10, в іншому випадку краще звернутися до першого варіанту.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484575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721360"/>
            <a:ext cx="5181600" cy="5455603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dirty="0" err="1"/>
              <a:t>import</a:t>
            </a:r>
            <a:r>
              <a:rPr lang="uk-UA" dirty="0"/>
              <a:t> </a:t>
            </a:r>
            <a:r>
              <a:rPr lang="uk-UA" dirty="0" err="1"/>
              <a:t>numpy</a:t>
            </a:r>
            <a:r>
              <a:rPr lang="uk-UA" dirty="0"/>
              <a:t> </a:t>
            </a:r>
            <a:r>
              <a:rPr lang="uk-UA" dirty="0" err="1"/>
              <a:t>as</a:t>
            </a:r>
            <a:r>
              <a:rPr lang="uk-UA" dirty="0"/>
              <a:t> </a:t>
            </a:r>
            <a:r>
              <a:rPr lang="uk-UA" dirty="0" err="1"/>
              <a:t>np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/>
              <a:t>import</a:t>
            </a:r>
            <a:r>
              <a:rPr lang="uk-UA" dirty="0"/>
              <a:t> </a:t>
            </a:r>
            <a:r>
              <a:rPr lang="uk-UA" dirty="0" err="1"/>
              <a:t>matplotlib.pyplot</a:t>
            </a:r>
            <a:r>
              <a:rPr lang="uk-UA" dirty="0"/>
              <a:t> </a:t>
            </a:r>
            <a:r>
              <a:rPr lang="uk-UA" dirty="0" err="1"/>
              <a:t>as</a:t>
            </a:r>
            <a:r>
              <a:rPr lang="uk-UA" dirty="0"/>
              <a:t> </a:t>
            </a:r>
            <a:r>
              <a:rPr lang="uk-UA" dirty="0" err="1"/>
              <a:t>plt</a:t>
            </a:r>
            <a:r>
              <a:rPr lang="uk-UA" dirty="0"/>
              <a:t/>
            </a:r>
            <a:br>
              <a:rPr lang="uk-UA" dirty="0"/>
            </a:br>
            <a:r>
              <a:rPr lang="uk-UA" sz="2600" dirty="0"/>
              <a:t>x = [-5, 3, 5, 7, 9]</a:t>
            </a:r>
            <a:br>
              <a:rPr lang="uk-UA" sz="2600" dirty="0"/>
            </a:br>
            <a:r>
              <a:rPr lang="uk-UA" sz="2600" dirty="0"/>
              <a:t>y1 = [4, 6, 9, 11, 25]</a:t>
            </a:r>
            <a:br>
              <a:rPr lang="uk-UA" sz="2600" dirty="0"/>
            </a:br>
            <a:r>
              <a:rPr lang="uk-UA" sz="2600" dirty="0"/>
              <a:t>y2 = [i + 1 </a:t>
            </a:r>
            <a:r>
              <a:rPr lang="uk-UA" sz="2600" dirty="0" err="1"/>
              <a:t>for</a:t>
            </a:r>
            <a:r>
              <a:rPr lang="uk-UA" sz="2600" dirty="0"/>
              <a:t> i </a:t>
            </a:r>
            <a:r>
              <a:rPr lang="uk-UA" sz="2600" dirty="0" err="1"/>
              <a:t>in</a:t>
            </a:r>
            <a:r>
              <a:rPr lang="uk-UA" sz="2600" dirty="0"/>
              <a:t> y1]</a:t>
            </a:r>
            <a:br>
              <a:rPr lang="uk-UA" sz="2600" dirty="0"/>
            </a:br>
            <a:r>
              <a:rPr lang="uk-UA" sz="2600" dirty="0"/>
              <a:t>y3 = [i*1.2  </a:t>
            </a:r>
            <a:r>
              <a:rPr lang="uk-UA" sz="2600" dirty="0" err="1"/>
              <a:t>for</a:t>
            </a:r>
            <a:r>
              <a:rPr lang="uk-UA" sz="2600" dirty="0"/>
              <a:t> i </a:t>
            </a:r>
            <a:r>
              <a:rPr lang="uk-UA" sz="2600" dirty="0" err="1"/>
              <a:t>in</a:t>
            </a:r>
            <a:r>
              <a:rPr lang="uk-UA" sz="2600" dirty="0"/>
              <a:t> y2]</a:t>
            </a:r>
            <a:br>
              <a:rPr lang="uk-UA" sz="2600" dirty="0"/>
            </a:br>
            <a:r>
              <a:rPr lang="uk-UA" sz="2600" dirty="0"/>
              <a:t>y4 = [i/2 </a:t>
            </a:r>
            <a:r>
              <a:rPr lang="uk-UA" sz="2600" dirty="0" err="1"/>
              <a:t>for</a:t>
            </a:r>
            <a:r>
              <a:rPr lang="uk-UA" sz="2600" dirty="0"/>
              <a:t> i </a:t>
            </a:r>
            <a:r>
              <a:rPr lang="uk-UA" sz="2600" dirty="0" err="1"/>
              <a:t>in</a:t>
            </a:r>
            <a:r>
              <a:rPr lang="uk-UA" sz="2600" dirty="0"/>
              <a:t> y3]</a:t>
            </a:r>
            <a:br>
              <a:rPr lang="uk-UA" sz="2600" dirty="0"/>
            </a:br>
            <a:r>
              <a:rPr lang="uk-UA" sz="2100" dirty="0"/>
              <a:t># </a:t>
            </a:r>
            <a:r>
              <a:rPr lang="uk-UA" sz="2100" dirty="0" smtClean="0"/>
              <a:t>Налаштування розмірів </a:t>
            </a:r>
            <a:r>
              <a:rPr lang="uk-UA" sz="2100" dirty="0" err="1" smtClean="0"/>
              <a:t>підложки</a:t>
            </a:r>
            <a:r>
              <a:rPr lang="uk-UA" sz="2100" dirty="0"/>
              <a:t/>
            </a:r>
            <a:br>
              <a:rPr lang="uk-UA" sz="2100" dirty="0"/>
            </a:br>
            <a:r>
              <a:rPr lang="uk-UA" b="1" dirty="0" err="1">
                <a:solidFill>
                  <a:srgbClr val="C00000"/>
                </a:solidFill>
              </a:rPr>
              <a:t>plt.figure</a:t>
            </a:r>
            <a:r>
              <a:rPr lang="uk-UA" b="1" dirty="0">
                <a:solidFill>
                  <a:srgbClr val="C00000"/>
                </a:solidFill>
              </a:rPr>
              <a:t>(</a:t>
            </a:r>
            <a:r>
              <a:rPr lang="uk-UA" b="1" dirty="0" err="1">
                <a:solidFill>
                  <a:srgbClr val="C00000"/>
                </a:solidFill>
              </a:rPr>
              <a:t>figsize</a:t>
            </a:r>
            <a:r>
              <a:rPr lang="uk-UA" b="1" dirty="0">
                <a:solidFill>
                  <a:srgbClr val="C00000"/>
                </a:solidFill>
              </a:rPr>
              <a:t>=(10, 6))</a:t>
            </a:r>
            <a:br>
              <a:rPr lang="uk-UA" b="1" dirty="0">
                <a:solidFill>
                  <a:srgbClr val="C00000"/>
                </a:solidFill>
              </a:rPr>
            </a:br>
            <a:r>
              <a:rPr lang="uk-UA" dirty="0"/>
              <a:t># </a:t>
            </a:r>
            <a:r>
              <a:rPr lang="uk-UA" sz="2400" dirty="0" smtClean="0"/>
              <a:t>Виведення графіків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 err="1" smtClean="0">
                <a:solidFill>
                  <a:schemeClr val="accent6">
                    <a:lumMod val="50000"/>
                  </a:schemeClr>
                </a:solidFill>
              </a:rPr>
              <a:t>plt.subplot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(2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, 2, 1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en-US" b="1" dirty="0" smtClean="0"/>
              <a:t>#</a:t>
            </a:r>
            <a:r>
              <a:rPr lang="en-US" dirty="0" err="1" smtClean="0"/>
              <a:t>plt.subplot</a:t>
            </a:r>
            <a:r>
              <a:rPr lang="en-US" dirty="0" smtClean="0"/>
              <a:t>(221)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dirty="0" err="1"/>
              <a:t>plt.plot</a:t>
            </a:r>
            <a:r>
              <a:rPr lang="uk-UA" dirty="0"/>
              <a:t>(x, y1,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'-r'</a:t>
            </a:r>
            <a:r>
              <a:rPr lang="uk-UA" dirty="0"/>
              <a:t>)</a:t>
            </a:r>
            <a:br>
              <a:rPr lang="uk-UA" dirty="0"/>
            </a:br>
            <a:r>
              <a:rPr lang="uk-UA" b="1" dirty="0" err="1">
                <a:solidFill>
                  <a:schemeClr val="accent6">
                    <a:lumMod val="50000"/>
                  </a:schemeClr>
                </a:solidFill>
              </a:rPr>
              <a:t>plt.subplot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(2, 2, 2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b="1" dirty="0" smtClean="0"/>
              <a:t>#</a:t>
            </a:r>
            <a:r>
              <a:rPr lang="en-US" dirty="0" err="1" smtClean="0"/>
              <a:t>plt.subplot</a:t>
            </a:r>
            <a:r>
              <a:rPr lang="en-US" dirty="0" smtClean="0"/>
              <a:t>(222)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dirty="0" err="1"/>
              <a:t>plt.plot</a:t>
            </a:r>
            <a:r>
              <a:rPr lang="uk-UA" dirty="0"/>
              <a:t>(x, y2,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'--g</a:t>
            </a:r>
            <a:r>
              <a:rPr lang="uk-UA" dirty="0"/>
              <a:t>')</a:t>
            </a:r>
            <a:br>
              <a:rPr lang="uk-UA" dirty="0"/>
            </a:br>
            <a:r>
              <a:rPr lang="uk-UA" b="1" dirty="0" err="1">
                <a:solidFill>
                  <a:schemeClr val="accent6">
                    <a:lumMod val="50000"/>
                  </a:schemeClr>
                </a:solidFill>
              </a:rPr>
              <a:t>plt.subplot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(2, 2, 3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b="1" dirty="0" smtClean="0"/>
              <a:t>#</a:t>
            </a:r>
            <a:r>
              <a:rPr lang="en-US" dirty="0" err="1" smtClean="0"/>
              <a:t>plt.subplot</a:t>
            </a:r>
            <a:r>
              <a:rPr lang="en-US" dirty="0" smtClean="0"/>
              <a:t>(223)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dirty="0" err="1"/>
              <a:t>plt.plot</a:t>
            </a:r>
            <a:r>
              <a:rPr lang="uk-UA" dirty="0"/>
              <a:t>(x, y3,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'-.m'</a:t>
            </a:r>
            <a:r>
              <a:rPr lang="uk-UA" dirty="0"/>
              <a:t>)</a:t>
            </a:r>
            <a:br>
              <a:rPr lang="uk-UA" dirty="0"/>
            </a:br>
            <a:r>
              <a:rPr lang="uk-UA" b="1" dirty="0" err="1">
                <a:solidFill>
                  <a:schemeClr val="accent6">
                    <a:lumMod val="50000"/>
                  </a:schemeClr>
                </a:solidFill>
              </a:rPr>
              <a:t>plt.subplot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(2, 2, 4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b="1" dirty="0" smtClean="0"/>
              <a:t>#</a:t>
            </a:r>
            <a:r>
              <a:rPr lang="en-US" dirty="0" err="1" smtClean="0"/>
              <a:t>plt.subplot</a:t>
            </a:r>
            <a:r>
              <a:rPr lang="en-US" dirty="0" smtClean="0"/>
              <a:t>(224)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dirty="0" err="1"/>
              <a:t>plt.plot</a:t>
            </a:r>
            <a:r>
              <a:rPr lang="uk-UA" dirty="0"/>
              <a:t>(x, y4,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':y'</a:t>
            </a:r>
            <a:r>
              <a:rPr lang="uk-UA" dirty="0"/>
              <a:t>)</a:t>
            </a:r>
            <a:br>
              <a:rPr lang="uk-UA" dirty="0"/>
            </a:br>
            <a:r>
              <a:rPr lang="uk-UA" dirty="0" err="1"/>
              <a:t>plt.show</a:t>
            </a:r>
            <a:r>
              <a:rPr lang="uk-UA" dirty="0"/>
              <a:t>()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843280"/>
            <a:ext cx="5416463" cy="533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17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" y="142241"/>
            <a:ext cx="11308080" cy="188976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Ф</a:t>
            </a:r>
            <a:r>
              <a:rPr lang="uk-UA" sz="2400" b="1" dirty="0" smtClean="0"/>
              <a:t>ункція </a:t>
            </a:r>
            <a:r>
              <a:rPr lang="en-US" sz="2400" b="1" dirty="0" smtClean="0"/>
              <a:t>subplots()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1800" dirty="0" smtClean="0"/>
              <a:t>Одне з незручностей використання послідовного виклику функцій </a:t>
            </a:r>
            <a:r>
              <a:rPr lang="en-US" sz="1800" dirty="0" smtClean="0"/>
              <a:t>subplot() </a:t>
            </a:r>
            <a:r>
              <a:rPr lang="uk-UA" sz="1800" dirty="0" smtClean="0"/>
              <a:t>полягає в тому, що кожен раз необхідно задавати кількість рядків і колонок сітки. Щоб цього уникнути, можна скористатися функцією </a:t>
            </a:r>
            <a:r>
              <a:rPr lang="en-US" sz="1800" b="1" dirty="0" smtClean="0"/>
              <a:t>subplots(), </a:t>
            </a:r>
            <a:r>
              <a:rPr lang="uk-UA" sz="1800" dirty="0" smtClean="0"/>
              <a:t>з усіх її параметрів, необхідні перші два, через них передається кількість рядків і колонок сітки. Функція </a:t>
            </a:r>
            <a:r>
              <a:rPr lang="en-US" sz="1800" b="1" dirty="0" smtClean="0"/>
              <a:t>subplots() </a:t>
            </a:r>
            <a:r>
              <a:rPr lang="uk-UA" sz="1800" dirty="0" smtClean="0"/>
              <a:t>повертає два об’єкти, перший – це фігура, </a:t>
            </a:r>
            <a:r>
              <a:rPr lang="uk-UA" sz="1800" dirty="0" err="1" smtClean="0"/>
              <a:t>подложка</a:t>
            </a:r>
            <a:r>
              <a:rPr lang="uk-UA" sz="1800" dirty="0" smtClean="0"/>
              <a:t>, на якій будуть розміщені поля з графіками, другий – об’єкт або масиви об’єктів </a:t>
            </a:r>
            <a:r>
              <a:rPr lang="en-US" sz="1800" dirty="0" smtClean="0"/>
              <a:t>Axes, </a:t>
            </a:r>
            <a:r>
              <a:rPr lang="uk-UA" sz="1800" dirty="0" smtClean="0"/>
              <a:t>через які можна отримати повний доступ до налаштувань зовнішнього виду елементів.</a:t>
            </a:r>
            <a:endParaRPr lang="uk-UA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8800" y="1930399"/>
            <a:ext cx="6268720" cy="45313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x = [-5, 3, 5, 7, 9]</a:t>
            </a:r>
            <a:br>
              <a:rPr lang="uk-UA" dirty="0"/>
            </a:br>
            <a:r>
              <a:rPr lang="uk-UA" dirty="0"/>
              <a:t>y1 = [4, 6, 9, 11, 25]</a:t>
            </a:r>
            <a:br>
              <a:rPr lang="uk-UA" dirty="0"/>
            </a:br>
            <a:r>
              <a:rPr lang="uk-UA" dirty="0"/>
              <a:t>y2 = [i + 1 </a:t>
            </a:r>
            <a:r>
              <a:rPr lang="uk-UA" dirty="0" err="1"/>
              <a:t>for</a:t>
            </a:r>
            <a:r>
              <a:rPr lang="uk-UA" dirty="0"/>
              <a:t> i </a:t>
            </a:r>
            <a:r>
              <a:rPr lang="uk-UA" dirty="0" err="1"/>
              <a:t>in</a:t>
            </a:r>
            <a:r>
              <a:rPr lang="uk-UA" dirty="0"/>
              <a:t> y1]</a:t>
            </a:r>
            <a:br>
              <a:rPr lang="uk-UA" dirty="0"/>
            </a:br>
            <a:r>
              <a:rPr lang="uk-UA" dirty="0"/>
              <a:t>y3 = [i*1.2  </a:t>
            </a:r>
            <a:r>
              <a:rPr lang="uk-UA" dirty="0" err="1"/>
              <a:t>for</a:t>
            </a:r>
            <a:r>
              <a:rPr lang="uk-UA" dirty="0"/>
              <a:t> i </a:t>
            </a:r>
            <a:r>
              <a:rPr lang="uk-UA" dirty="0" err="1"/>
              <a:t>in</a:t>
            </a:r>
            <a:r>
              <a:rPr lang="uk-UA" dirty="0"/>
              <a:t> y2]</a:t>
            </a:r>
            <a:br>
              <a:rPr lang="uk-UA" dirty="0"/>
            </a:br>
            <a:r>
              <a:rPr lang="uk-UA" dirty="0"/>
              <a:t>y4 = [i/2 </a:t>
            </a:r>
            <a:r>
              <a:rPr lang="uk-UA" dirty="0" err="1"/>
              <a:t>for</a:t>
            </a:r>
            <a:r>
              <a:rPr lang="uk-UA" dirty="0"/>
              <a:t> i </a:t>
            </a:r>
            <a:r>
              <a:rPr lang="uk-UA" dirty="0" err="1"/>
              <a:t>in</a:t>
            </a:r>
            <a:r>
              <a:rPr lang="uk-UA" dirty="0"/>
              <a:t> y3]</a:t>
            </a:r>
            <a:br>
              <a:rPr lang="uk-UA" dirty="0"/>
            </a:br>
            <a:r>
              <a:rPr lang="uk-UA" sz="1900" dirty="0"/>
              <a:t># </a:t>
            </a:r>
            <a:r>
              <a:rPr lang="uk-UA" sz="1900" dirty="0" smtClean="0"/>
              <a:t>Налаштування розмірів </a:t>
            </a:r>
            <a:r>
              <a:rPr lang="uk-UA" sz="1900" dirty="0" err="1" smtClean="0"/>
              <a:t>подложки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>
                <a:solidFill>
                  <a:srgbClr val="C00000"/>
                </a:solidFill>
              </a:rPr>
              <a:t>fig</a:t>
            </a:r>
            <a:r>
              <a:rPr lang="uk-UA" dirty="0">
                <a:solidFill>
                  <a:srgbClr val="C00000"/>
                </a:solidFill>
              </a:rPr>
              <a:t>, </a:t>
            </a:r>
            <a:r>
              <a:rPr lang="uk-UA" dirty="0" err="1">
                <a:solidFill>
                  <a:srgbClr val="C00000"/>
                </a:solidFill>
              </a:rPr>
              <a:t>axs</a:t>
            </a:r>
            <a:r>
              <a:rPr lang="uk-UA" dirty="0">
                <a:solidFill>
                  <a:srgbClr val="C00000"/>
                </a:solidFill>
              </a:rPr>
              <a:t> = </a:t>
            </a:r>
            <a:r>
              <a:rPr lang="uk-UA" dirty="0" err="1">
                <a:solidFill>
                  <a:srgbClr val="C00000"/>
                </a:solidFill>
              </a:rPr>
              <a:t>plt.subplots</a:t>
            </a:r>
            <a:r>
              <a:rPr lang="uk-UA" dirty="0">
                <a:solidFill>
                  <a:srgbClr val="C00000"/>
                </a:solidFill>
              </a:rPr>
              <a:t>(2, 2, </a:t>
            </a:r>
            <a:r>
              <a:rPr lang="uk-UA" dirty="0" err="1">
                <a:solidFill>
                  <a:srgbClr val="C00000"/>
                </a:solidFill>
              </a:rPr>
              <a:t>figsize</a:t>
            </a:r>
            <a:r>
              <a:rPr lang="uk-UA" dirty="0">
                <a:solidFill>
                  <a:srgbClr val="C00000"/>
                </a:solidFill>
              </a:rPr>
              <a:t>=(12, 7))</a:t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 err="1"/>
              <a:t>axs</a:t>
            </a:r>
            <a:r>
              <a:rPr lang="uk-UA" dirty="0"/>
              <a:t>[0, 0].</a:t>
            </a:r>
            <a:r>
              <a:rPr lang="uk-UA" dirty="0" err="1"/>
              <a:t>plot</a:t>
            </a:r>
            <a:r>
              <a:rPr lang="uk-UA" dirty="0"/>
              <a:t>(x, y1, '-')</a:t>
            </a:r>
            <a:br>
              <a:rPr lang="uk-UA" dirty="0"/>
            </a:br>
            <a:r>
              <a:rPr lang="uk-UA" dirty="0" err="1"/>
              <a:t>axs</a:t>
            </a:r>
            <a:r>
              <a:rPr lang="uk-UA" dirty="0"/>
              <a:t>[0, 1].</a:t>
            </a:r>
            <a:r>
              <a:rPr lang="uk-UA" dirty="0" err="1"/>
              <a:t>plot</a:t>
            </a:r>
            <a:r>
              <a:rPr lang="uk-UA" dirty="0"/>
              <a:t>(x, y2, '--')</a:t>
            </a:r>
            <a:br>
              <a:rPr lang="uk-UA" dirty="0"/>
            </a:br>
            <a:r>
              <a:rPr lang="uk-UA" dirty="0" err="1"/>
              <a:t>axs</a:t>
            </a:r>
            <a:r>
              <a:rPr lang="uk-UA" dirty="0"/>
              <a:t>[1, 0].</a:t>
            </a:r>
            <a:r>
              <a:rPr lang="uk-UA" dirty="0" err="1"/>
              <a:t>plot</a:t>
            </a:r>
            <a:r>
              <a:rPr lang="uk-UA" dirty="0"/>
              <a:t>(x, y3, '-.')</a:t>
            </a:r>
            <a:br>
              <a:rPr lang="uk-UA" dirty="0"/>
            </a:br>
            <a:r>
              <a:rPr lang="uk-UA" dirty="0" err="1"/>
              <a:t>axs</a:t>
            </a:r>
            <a:r>
              <a:rPr lang="uk-UA" dirty="0"/>
              <a:t>[1, 1].</a:t>
            </a:r>
            <a:r>
              <a:rPr lang="uk-UA" dirty="0" err="1"/>
              <a:t>plot</a:t>
            </a:r>
            <a:r>
              <a:rPr lang="uk-UA" dirty="0"/>
              <a:t>(x, y4, ':')</a:t>
            </a:r>
            <a:br>
              <a:rPr lang="uk-UA" dirty="0"/>
            </a:br>
            <a:r>
              <a:rPr lang="uk-UA" dirty="0" err="1"/>
              <a:t>plt.show</a:t>
            </a:r>
            <a:r>
              <a:rPr lang="uk-UA" dirty="0"/>
              <a:t>()</a:t>
            </a:r>
          </a:p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2000" y="2245361"/>
            <a:ext cx="4688840" cy="35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84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/>
              <a:t>Способи відображення легенди</a:t>
            </a:r>
            <a:endParaRPr lang="uk-UA" sz="4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03680" y="1287144"/>
            <a:ext cx="10271760" cy="5164455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endParaRPr lang="ru-RU" dirty="0" smtClean="0"/>
          </a:p>
          <a:p>
            <a:pPr marL="0" indent="0" fontAlgn="base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відображения</a:t>
            </a:r>
            <a:r>
              <a:rPr lang="ru-RU" dirty="0" smtClean="0"/>
              <a:t> </a:t>
            </a:r>
            <a:r>
              <a:rPr lang="ru-RU" dirty="0" err="1" smtClean="0"/>
              <a:t>легенди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 smtClean="0"/>
              <a:t>графіку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/>
              <a:t>функция </a:t>
            </a:r>
            <a:r>
              <a:rPr lang="ru-RU" b="1" i="1" dirty="0" err="1"/>
              <a:t>legend</a:t>
            </a:r>
            <a:r>
              <a:rPr lang="ru-RU" b="1" i="1" dirty="0"/>
              <a:t>()</a:t>
            </a:r>
            <a:r>
              <a:rPr lang="ru-RU" dirty="0"/>
              <a:t>, возможны следующие варианты ее вызова</a:t>
            </a:r>
            <a:r>
              <a:rPr lang="ru-RU" dirty="0" smtClean="0"/>
              <a:t>:</a:t>
            </a:r>
          </a:p>
          <a:p>
            <a:pPr marL="0" indent="0" fontAlgn="base">
              <a:buNone/>
            </a:pPr>
            <a:endParaRPr lang="ru-RU" dirty="0"/>
          </a:p>
          <a:p>
            <a:pPr fontAlgn="base">
              <a:lnSpc>
                <a:spcPct val="150000"/>
              </a:lnSpc>
            </a:pPr>
            <a:r>
              <a:rPr lang="en-US" sz="3600" b="1" dirty="0"/>
              <a:t>legend()</a:t>
            </a:r>
          </a:p>
          <a:p>
            <a:pPr fontAlgn="base">
              <a:lnSpc>
                <a:spcPct val="150000"/>
              </a:lnSpc>
            </a:pPr>
            <a:r>
              <a:rPr lang="en-US" sz="3600" b="1" dirty="0"/>
              <a:t>legend(labels)</a:t>
            </a:r>
          </a:p>
          <a:p>
            <a:pPr fontAlgn="base">
              <a:lnSpc>
                <a:spcPct val="150000"/>
              </a:lnSpc>
            </a:pPr>
            <a:r>
              <a:rPr lang="en-US" sz="3600" b="1" dirty="0"/>
              <a:t>legend(handles, labels)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709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15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Встановлення </a:t>
            </a:r>
            <a:r>
              <a:rPr lang="en-US" b="1" dirty="0" err="1" smtClean="0"/>
              <a:t>Matplotlib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7440"/>
            <a:ext cx="10515600" cy="5069523"/>
          </a:xfrm>
        </p:spPr>
        <p:txBody>
          <a:bodyPr/>
          <a:lstStyle/>
          <a:p>
            <a:pPr marL="0" indent="457200">
              <a:buNone/>
            </a:pP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скористатися</a:t>
            </a:r>
            <a:r>
              <a:rPr lang="ru-RU" dirty="0" smtClean="0"/>
              <a:t> менеджером </a:t>
            </a:r>
            <a:r>
              <a:rPr lang="ru-RU" b="1" dirty="0" err="1" smtClean="0"/>
              <a:t>pip</a:t>
            </a:r>
            <a:r>
              <a:rPr lang="ru-RU" dirty="0" smtClean="0"/>
              <a:t>. </a:t>
            </a:r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 err="1" smtClean="0"/>
              <a:t>цього</a:t>
            </a:r>
            <a:r>
              <a:rPr lang="ru-RU" dirty="0" smtClean="0"/>
              <a:t> вводимо у </a:t>
            </a:r>
            <a:r>
              <a:rPr lang="ru-RU" dirty="0" err="1" smtClean="0"/>
              <a:t>командний</a:t>
            </a:r>
            <a:r>
              <a:rPr lang="ru-RU" dirty="0" smtClean="0"/>
              <a:t> рядок  </a:t>
            </a:r>
            <a:r>
              <a:rPr lang="ru-RU" dirty="0" err="1" smtClean="0"/>
              <a:t>операційної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:</a:t>
            </a:r>
          </a:p>
          <a:p>
            <a:pPr marL="0" indent="0" fontAlgn="base">
              <a:buNone/>
            </a:pPr>
            <a:r>
              <a:rPr lang="en-US" b="1" dirty="0"/>
              <a:t>&gt;python -m pip install -U pip</a:t>
            </a:r>
          </a:p>
          <a:p>
            <a:pPr marL="0" indent="0" fontAlgn="base">
              <a:buNone/>
            </a:pPr>
            <a:r>
              <a:rPr lang="en-US" b="1" dirty="0"/>
              <a:t>&gt;python -m pip install -U </a:t>
            </a:r>
            <a:r>
              <a:rPr lang="en-US" b="1" dirty="0" err="1" smtClean="0"/>
              <a:t>matplotlib</a:t>
            </a:r>
            <a:endParaRPr lang="uk-UA" b="1" dirty="0" smtClean="0"/>
          </a:p>
          <a:p>
            <a:pPr marL="0" indent="457200" fontAlgn="base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перевірити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все у вас правильно </a:t>
            </a:r>
            <a:r>
              <a:rPr lang="ru-RU" dirty="0" err="1" smtClean="0"/>
              <a:t>встановилос</a:t>
            </a:r>
            <a:r>
              <a:rPr lang="uk-UA" dirty="0"/>
              <a:t>ь</a:t>
            </a:r>
            <a:r>
              <a:rPr lang="ru-RU" dirty="0" smtClean="0"/>
              <a:t>, </a:t>
            </a:r>
            <a:r>
              <a:rPr lang="ru-RU" dirty="0" err="1" smtClean="0"/>
              <a:t>запустіть</a:t>
            </a:r>
            <a:r>
              <a:rPr lang="ru-RU" dirty="0" smtClean="0"/>
              <a:t> </a:t>
            </a:r>
            <a:r>
              <a:rPr lang="ru-RU" dirty="0" err="1" smtClean="0"/>
              <a:t>інтерпретатор</a:t>
            </a:r>
            <a:r>
              <a:rPr lang="ru-RU" dirty="0" smtClean="0"/>
              <a:t> </a:t>
            </a:r>
            <a:r>
              <a:rPr lang="ru-RU" dirty="0" err="1" smtClean="0"/>
              <a:t>Python</a:t>
            </a:r>
            <a:r>
              <a:rPr lang="ru-RU" dirty="0" smtClean="0"/>
              <a:t> і </a:t>
            </a:r>
            <a:r>
              <a:rPr lang="ru-RU" dirty="0" err="1" smtClean="0"/>
              <a:t>введіть</a:t>
            </a:r>
            <a:r>
              <a:rPr lang="ru-RU" dirty="0" smtClean="0"/>
              <a:t> у </a:t>
            </a:r>
            <a:r>
              <a:rPr lang="ru-RU" dirty="0" err="1" smtClean="0"/>
              <a:t>наступне</a:t>
            </a:r>
            <a:r>
              <a:rPr lang="ru-RU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b="1" dirty="0"/>
              <a:t>import</a:t>
            </a:r>
            <a:r>
              <a:rPr lang="en-US" dirty="0"/>
              <a:t> </a:t>
            </a:r>
            <a:r>
              <a:rPr lang="en-US" dirty="0" err="1" smtClean="0"/>
              <a:t>matplotlib</a:t>
            </a:r>
            <a:endParaRPr lang="en-US" dirty="0" smtClean="0"/>
          </a:p>
          <a:p>
            <a:pPr marL="0" indent="0">
              <a:buNone/>
            </a:pPr>
            <a:r>
              <a:rPr lang="uk-UA" dirty="0" smtClean="0"/>
              <a:t>Також можна перевірити версію бібліотеки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b="1" dirty="0" err="1"/>
              <a:t>matplotlib</a:t>
            </a:r>
            <a:r>
              <a:rPr lang="en-US" b="1" dirty="0"/>
              <a:t>.__version__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581568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5570" y="1261954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err="1"/>
              <a:t>import</a:t>
            </a:r>
            <a:r>
              <a:rPr lang="uk-UA" dirty="0"/>
              <a:t> </a:t>
            </a:r>
            <a:r>
              <a:rPr lang="uk-UA" dirty="0" err="1"/>
              <a:t>numpy</a:t>
            </a:r>
            <a:r>
              <a:rPr lang="uk-UA" dirty="0"/>
              <a:t> </a:t>
            </a:r>
            <a:r>
              <a:rPr lang="uk-UA" dirty="0" err="1"/>
              <a:t>as</a:t>
            </a:r>
            <a:r>
              <a:rPr lang="uk-UA" dirty="0"/>
              <a:t> </a:t>
            </a:r>
            <a:r>
              <a:rPr lang="uk-UA" dirty="0" err="1"/>
              <a:t>np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/>
              <a:t>import</a:t>
            </a:r>
            <a:r>
              <a:rPr lang="uk-UA" dirty="0"/>
              <a:t> </a:t>
            </a:r>
            <a:r>
              <a:rPr lang="uk-UA" dirty="0" err="1"/>
              <a:t>matplotlib.pyplot</a:t>
            </a:r>
            <a:r>
              <a:rPr lang="uk-UA" dirty="0"/>
              <a:t> </a:t>
            </a:r>
            <a:r>
              <a:rPr lang="uk-UA" dirty="0" err="1"/>
              <a:t>as</a:t>
            </a:r>
            <a:r>
              <a:rPr lang="uk-UA" dirty="0"/>
              <a:t> </a:t>
            </a:r>
            <a:r>
              <a:rPr lang="uk-UA" dirty="0" err="1"/>
              <a:t>plt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x = [1, 5, 10, 15, 20]</a:t>
            </a:r>
            <a:br>
              <a:rPr lang="uk-UA" dirty="0"/>
            </a:br>
            <a:r>
              <a:rPr lang="uk-UA" dirty="0"/>
              <a:t>y1 = [1, 7, 3, 5, 11]</a:t>
            </a:r>
            <a:br>
              <a:rPr lang="uk-UA" dirty="0"/>
            </a:br>
            <a:r>
              <a:rPr lang="uk-UA" dirty="0"/>
              <a:t>y2 = [4, 3, 1, 8, 12]</a:t>
            </a:r>
            <a:br>
              <a:rPr lang="uk-UA" dirty="0"/>
            </a:br>
            <a:r>
              <a:rPr lang="uk-UA" dirty="0" err="1">
                <a:solidFill>
                  <a:srgbClr val="C00000"/>
                </a:solidFill>
              </a:rPr>
              <a:t>plt.plot</a:t>
            </a:r>
            <a:r>
              <a:rPr lang="uk-UA" dirty="0">
                <a:solidFill>
                  <a:srgbClr val="C00000"/>
                </a:solidFill>
              </a:rPr>
              <a:t>(x, y1, '8-b', </a:t>
            </a:r>
            <a:r>
              <a:rPr lang="uk-UA" dirty="0" err="1">
                <a:solidFill>
                  <a:srgbClr val="C00000"/>
                </a:solidFill>
              </a:rPr>
              <a:t>label</a:t>
            </a:r>
            <a:r>
              <a:rPr lang="uk-UA" dirty="0">
                <a:solidFill>
                  <a:srgbClr val="C00000"/>
                </a:solidFill>
              </a:rPr>
              <a:t>='</a:t>
            </a:r>
            <a:r>
              <a:rPr lang="uk-UA" dirty="0" err="1">
                <a:solidFill>
                  <a:srgbClr val="C00000"/>
                </a:solidFill>
              </a:rPr>
              <a:t>line</a:t>
            </a:r>
            <a:r>
              <a:rPr lang="uk-UA" dirty="0">
                <a:solidFill>
                  <a:srgbClr val="C00000"/>
                </a:solidFill>
              </a:rPr>
              <a:t> 1')</a:t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 err="1">
                <a:solidFill>
                  <a:srgbClr val="C00000"/>
                </a:solidFill>
              </a:rPr>
              <a:t>plt.plot</a:t>
            </a:r>
            <a:r>
              <a:rPr lang="uk-UA" dirty="0">
                <a:solidFill>
                  <a:srgbClr val="C00000"/>
                </a:solidFill>
              </a:rPr>
              <a:t>(x, y2, '^-.m', </a:t>
            </a:r>
            <a:r>
              <a:rPr lang="uk-UA" dirty="0" err="1">
                <a:solidFill>
                  <a:srgbClr val="C00000"/>
                </a:solidFill>
              </a:rPr>
              <a:t>label</a:t>
            </a:r>
            <a:r>
              <a:rPr lang="uk-UA" dirty="0">
                <a:solidFill>
                  <a:srgbClr val="C00000"/>
                </a:solidFill>
              </a:rPr>
              <a:t>='</a:t>
            </a:r>
            <a:r>
              <a:rPr lang="uk-UA" dirty="0" err="1">
                <a:solidFill>
                  <a:srgbClr val="C00000"/>
                </a:solidFill>
              </a:rPr>
              <a:t>line</a:t>
            </a:r>
            <a:r>
              <a:rPr lang="uk-UA" dirty="0">
                <a:solidFill>
                  <a:srgbClr val="C00000"/>
                </a:solidFill>
              </a:rPr>
              <a:t> 2')</a:t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 err="1">
                <a:solidFill>
                  <a:srgbClr val="C00000"/>
                </a:solidFill>
              </a:rPr>
              <a:t>plt.legend</a:t>
            </a:r>
            <a:r>
              <a:rPr lang="uk-UA" dirty="0">
                <a:solidFill>
                  <a:srgbClr val="C00000"/>
                </a:solidFill>
              </a:rPr>
              <a:t>()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/>
              <a:t>plt.show</a:t>
            </a:r>
            <a:r>
              <a:rPr lang="uk-UA" dirty="0"/>
              <a:t>()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3857" y="1161746"/>
            <a:ext cx="50829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44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22095" y="813641"/>
            <a:ext cx="5181600" cy="3941041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725465" y="813641"/>
            <a:ext cx="4655185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/>
              <a:t>mport</a:t>
            </a:r>
            <a:r>
              <a:rPr lang="uk-UA" altLang="uk-UA" dirty="0"/>
              <a:t> </a:t>
            </a:r>
            <a:r>
              <a:rPr lang="uk-UA" altLang="uk-UA" dirty="0" err="1"/>
              <a:t>numpy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np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matplotlib.pyplot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plt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>x = [1, 5, 10, 15, 20]</a:t>
            </a:r>
            <a:br>
              <a:rPr lang="uk-UA" altLang="uk-UA" dirty="0"/>
            </a:br>
            <a:r>
              <a:rPr lang="uk-UA" altLang="uk-UA" dirty="0"/>
              <a:t>y1 = [1, 7, 3, 5, 11]</a:t>
            </a:r>
            <a:br>
              <a:rPr lang="uk-UA" altLang="uk-UA" dirty="0"/>
            </a:br>
            <a:r>
              <a:rPr lang="uk-UA" altLang="uk-UA" dirty="0"/>
              <a:t>y2 = [4, 3, 1, 8, 12]</a:t>
            </a:r>
            <a:br>
              <a:rPr lang="uk-UA" altLang="uk-UA" dirty="0"/>
            </a:br>
            <a:r>
              <a:rPr lang="uk-UA" altLang="uk-UA" dirty="0" err="1"/>
              <a:t>plt.plot</a:t>
            </a:r>
            <a:r>
              <a:rPr lang="uk-UA" altLang="uk-UA" dirty="0"/>
              <a:t>(x, y1, '8-b')</a:t>
            </a:r>
            <a:br>
              <a:rPr lang="uk-UA" altLang="uk-UA" dirty="0"/>
            </a:br>
            <a:r>
              <a:rPr lang="uk-UA" altLang="uk-UA" dirty="0" err="1"/>
              <a:t>plt.plot</a:t>
            </a:r>
            <a:r>
              <a:rPr lang="uk-UA" altLang="uk-UA" dirty="0"/>
              <a:t>(x, y2, '^-.m')</a:t>
            </a:r>
            <a:br>
              <a:rPr lang="uk-UA" altLang="uk-UA" dirty="0"/>
            </a:br>
            <a:r>
              <a:rPr lang="uk-UA" altLang="uk-UA" dirty="0" err="1">
                <a:solidFill>
                  <a:srgbClr val="C00000"/>
                </a:solidFill>
              </a:rPr>
              <a:t>plt.legend</a:t>
            </a:r>
            <a:r>
              <a:rPr lang="uk-UA" altLang="uk-UA" dirty="0">
                <a:solidFill>
                  <a:srgbClr val="C00000"/>
                </a:solidFill>
              </a:rPr>
              <a:t>(['graf1','graf2'])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125132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047" y="112735"/>
            <a:ext cx="11090753" cy="1577954"/>
          </a:xfrm>
        </p:spPr>
        <p:txBody>
          <a:bodyPr>
            <a:normAutofit fontScale="90000"/>
          </a:bodyPr>
          <a:lstStyle/>
          <a:p>
            <a:pPr indent="457200" algn="ctr" fontAlgn="base"/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/>
              <a:t/>
            </a:r>
            <a:br>
              <a:rPr lang="uk-UA" sz="3100" dirty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b="1" dirty="0" smtClean="0"/>
              <a:t>Існують різні варіанти </a:t>
            </a:r>
            <a:r>
              <a:rPr lang="ru-RU" sz="3100" b="1" dirty="0" err="1" smtClean="0"/>
              <a:t>розміщення</a:t>
            </a:r>
            <a:r>
              <a:rPr lang="ru-RU" sz="3100" b="1" dirty="0" smtClean="0"/>
              <a:t>  </a:t>
            </a:r>
            <a:r>
              <a:rPr lang="ru-RU" sz="3100" b="1" dirty="0" err="1" smtClean="0"/>
              <a:t>легенди</a:t>
            </a:r>
            <a:r>
              <a:rPr lang="ru-RU" sz="3100" b="1" dirty="0" smtClean="0"/>
              <a:t> через параметр </a:t>
            </a:r>
            <a:r>
              <a:rPr lang="ru-RU" sz="3100" b="1" dirty="0" err="1" smtClean="0"/>
              <a:t>loc</a:t>
            </a:r>
            <a:r>
              <a:rPr lang="ru-RU" sz="3100" b="1" dirty="0" smtClean="0"/>
              <a:t>:</a:t>
            </a:r>
            <a:br>
              <a:rPr lang="ru-RU" sz="3100" b="1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en-US" sz="3100" b="1" dirty="0" smtClean="0"/>
              <a:t>'best</a:t>
            </a:r>
            <a:r>
              <a:rPr lang="en-US" sz="3100" b="1" dirty="0"/>
              <a:t>', 'upper right', 'upper left', 'lower left', </a:t>
            </a:r>
            <a:r>
              <a:rPr lang="en-US" sz="3100" b="1" dirty="0" smtClean="0"/>
              <a:t>'lower </a:t>
            </a:r>
            <a:r>
              <a:rPr lang="en-US" sz="3100" b="1" dirty="0"/>
              <a:t>right', 'right', 'center left', 'center right', </a:t>
            </a:r>
            <a:r>
              <a:rPr lang="uk-UA" sz="3100" b="1" dirty="0" smtClean="0"/>
              <a:t> </a:t>
            </a:r>
            <a:r>
              <a:rPr lang="en-US" sz="3100" b="1" dirty="0" smtClean="0"/>
              <a:t>'lower </a:t>
            </a:r>
            <a:r>
              <a:rPr lang="en-US" sz="3100" b="1" dirty="0"/>
              <a:t>center', 'upper center', </a:t>
            </a:r>
            <a:r>
              <a:rPr lang="en-US" sz="3100" b="1" dirty="0" smtClean="0"/>
              <a:t>'center‘</a:t>
            </a:r>
            <a:r>
              <a:rPr lang="uk-UA" sz="3100" b="1" dirty="0" smtClean="0"/>
              <a:t>.</a:t>
            </a:r>
            <a:r>
              <a:rPr lang="en-US" b="1" dirty="0"/>
              <a:t/>
            </a:r>
            <a:br>
              <a:rPr lang="en-US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24105"/>
            <a:ext cx="5181600" cy="3954378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231582"/>
            <a:ext cx="5139548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matplotlib.pyplot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plt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>x = [1, 5, 10, 15, 20]</a:t>
            </a:r>
            <a:br>
              <a:rPr lang="uk-UA" altLang="uk-UA" dirty="0"/>
            </a:br>
            <a:r>
              <a:rPr lang="uk-UA" altLang="uk-UA" dirty="0"/>
              <a:t>y1 = [1, 7, 3, 5, 11]</a:t>
            </a:r>
            <a:br>
              <a:rPr lang="uk-UA" altLang="uk-UA" dirty="0"/>
            </a:br>
            <a:r>
              <a:rPr lang="uk-UA" altLang="uk-UA" dirty="0"/>
              <a:t>y2 = [4, 3, 1, 8, 12]</a:t>
            </a:r>
            <a:br>
              <a:rPr lang="uk-UA" altLang="uk-UA" dirty="0"/>
            </a:br>
            <a:r>
              <a:rPr lang="uk-UA" altLang="uk-UA" dirty="0" err="1"/>
              <a:t>plt.plot</a:t>
            </a:r>
            <a:r>
              <a:rPr lang="uk-UA" altLang="uk-UA" dirty="0"/>
              <a:t>(x, y1, '8-b', </a:t>
            </a:r>
            <a:r>
              <a:rPr lang="uk-UA" altLang="uk-UA" dirty="0" err="1"/>
              <a:t>label</a:t>
            </a:r>
            <a:r>
              <a:rPr lang="uk-UA" altLang="uk-UA" dirty="0"/>
              <a:t>='</a:t>
            </a:r>
            <a:r>
              <a:rPr lang="uk-UA" altLang="uk-UA" dirty="0" err="1"/>
              <a:t>line</a:t>
            </a:r>
            <a:r>
              <a:rPr lang="uk-UA" altLang="uk-UA" dirty="0"/>
              <a:t> 1')</a:t>
            </a:r>
            <a:br>
              <a:rPr lang="uk-UA" altLang="uk-UA" dirty="0"/>
            </a:br>
            <a:r>
              <a:rPr lang="uk-UA" altLang="uk-UA" dirty="0" err="1"/>
              <a:t>plt.plot</a:t>
            </a:r>
            <a:r>
              <a:rPr lang="uk-UA" altLang="uk-UA" dirty="0"/>
              <a:t>(x, y2, '^-.m', </a:t>
            </a:r>
            <a:r>
              <a:rPr lang="uk-UA" altLang="uk-UA" dirty="0" err="1"/>
              <a:t>label</a:t>
            </a:r>
            <a:r>
              <a:rPr lang="uk-UA" altLang="uk-UA" dirty="0"/>
              <a:t>='</a:t>
            </a:r>
            <a:r>
              <a:rPr lang="uk-UA" altLang="uk-UA" dirty="0" err="1"/>
              <a:t>line</a:t>
            </a:r>
            <a:r>
              <a:rPr lang="uk-UA" altLang="uk-UA" dirty="0"/>
              <a:t> 2')</a:t>
            </a:r>
            <a:br>
              <a:rPr lang="uk-UA" altLang="uk-UA" dirty="0"/>
            </a:br>
            <a:r>
              <a:rPr lang="uk-UA" altLang="uk-UA" dirty="0" err="1">
                <a:solidFill>
                  <a:srgbClr val="C00000"/>
                </a:solidFill>
              </a:rPr>
              <a:t>plt.legend</a:t>
            </a:r>
            <a:r>
              <a:rPr lang="uk-UA" altLang="uk-UA" dirty="0">
                <a:solidFill>
                  <a:srgbClr val="C00000"/>
                </a:solidFill>
              </a:rPr>
              <a:t>(</a:t>
            </a:r>
            <a:r>
              <a:rPr lang="uk-UA" altLang="uk-UA" dirty="0" err="1">
                <a:solidFill>
                  <a:srgbClr val="C00000"/>
                </a:solidFill>
              </a:rPr>
              <a:t>loc</a:t>
            </a:r>
            <a:r>
              <a:rPr lang="uk-UA" altLang="uk-UA" dirty="0">
                <a:solidFill>
                  <a:srgbClr val="C00000"/>
                </a:solidFill>
              </a:rPr>
              <a:t>='</a:t>
            </a:r>
            <a:r>
              <a:rPr lang="uk-UA" altLang="uk-UA" dirty="0" err="1">
                <a:solidFill>
                  <a:srgbClr val="C00000"/>
                </a:solidFill>
              </a:rPr>
              <a:t>center</a:t>
            </a:r>
            <a:r>
              <a:rPr lang="uk-UA" altLang="uk-UA" dirty="0">
                <a:solidFill>
                  <a:srgbClr val="C00000"/>
                </a:solidFill>
              </a:rPr>
              <a:t> </a:t>
            </a:r>
            <a:r>
              <a:rPr lang="uk-UA" altLang="uk-UA" dirty="0" err="1">
                <a:solidFill>
                  <a:srgbClr val="C00000"/>
                </a:solidFill>
              </a:rPr>
              <a:t>right</a:t>
            </a:r>
            <a:r>
              <a:rPr lang="uk-UA" altLang="uk-UA" dirty="0">
                <a:solidFill>
                  <a:srgbClr val="C00000"/>
                </a:solidFill>
              </a:rPr>
              <a:t>')</a:t>
            </a:r>
            <a:br>
              <a:rPr lang="uk-UA" altLang="uk-UA" dirty="0">
                <a:solidFill>
                  <a:srgbClr val="C00000"/>
                </a:solidFill>
              </a:rPr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946430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95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Збереження графіків у файл</a:t>
            </a:r>
            <a:endParaRPr lang="uk-UA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277655"/>
            <a:ext cx="10515600" cy="4899308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uk-UA" dirty="0"/>
              <a:t>Щ</a:t>
            </a:r>
            <a:r>
              <a:rPr lang="uk-UA" dirty="0" smtClean="0"/>
              <a:t>об зберегти малюнок графіку у файл, необхідно скористатися методом </a:t>
            </a:r>
            <a:r>
              <a:rPr lang="en-US" b="1" dirty="0" err="1" smtClean="0"/>
              <a:t>savefig</a:t>
            </a:r>
            <a:r>
              <a:rPr lang="en-US" dirty="0" smtClean="0"/>
              <a:t> </a:t>
            </a:r>
            <a:r>
              <a:rPr lang="uk-UA" dirty="0" smtClean="0"/>
              <a:t>об'єкта </a:t>
            </a:r>
            <a:r>
              <a:rPr lang="en-US" dirty="0" smtClean="0"/>
              <a:t>Figure, </a:t>
            </a:r>
            <a:r>
              <a:rPr lang="uk-UA" dirty="0" smtClean="0"/>
              <a:t>передавши йому всього один параметр - рядок з ім'ям майбутнього файлу</a:t>
            </a:r>
            <a:r>
              <a:rPr lang="en-US" dirty="0" smtClean="0"/>
              <a:t> (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язковий</a:t>
            </a:r>
            <a:r>
              <a:rPr lang="uk-UA" dirty="0" smtClean="0"/>
              <a:t> аргумент).</a:t>
            </a:r>
          </a:p>
          <a:p>
            <a:pPr marL="0" indent="457200" algn="just">
              <a:lnSpc>
                <a:spcPct val="100000"/>
              </a:lnSpc>
              <a:buNone/>
            </a:pPr>
            <a:r>
              <a:rPr lang="uk-UA" dirty="0" smtClean="0"/>
              <a:t>За замовчуванням, отриманий файл буде збережено у форматі </a:t>
            </a:r>
            <a:r>
              <a:rPr lang="en-US" b="1" dirty="0" err="1" smtClean="0"/>
              <a:t>png</a:t>
            </a:r>
            <a:r>
              <a:rPr lang="en-US" dirty="0" smtClean="0"/>
              <a:t>, </a:t>
            </a:r>
            <a:r>
              <a:rPr lang="uk-UA" dirty="0" smtClean="0"/>
              <a:t>а сам файл ви знайдете, в директорії (папці) зі </a:t>
            </a:r>
            <a:r>
              <a:rPr lang="uk-UA" dirty="0" err="1" smtClean="0"/>
              <a:t>скриптом</a:t>
            </a:r>
            <a:r>
              <a:rPr lang="uk-UA" dirty="0" smtClean="0"/>
              <a:t>. Параметр </a:t>
            </a:r>
            <a:r>
              <a:rPr lang="en-US" b="1" dirty="0" err="1" smtClean="0"/>
              <a:t>savefig</a:t>
            </a:r>
            <a:r>
              <a:rPr lang="en-US" b="1" dirty="0" smtClean="0"/>
              <a:t> </a:t>
            </a:r>
            <a:r>
              <a:rPr lang="uk-UA" dirty="0" smtClean="0"/>
              <a:t>може брати шлях до майбутнього файлу, тобто можна вказати необхідну директорію для файлу, що зберігається, що дуже зручно якщо необхідно зберегти цілу серію графіків.</a:t>
            </a:r>
          </a:p>
          <a:p>
            <a:pPr marL="0" indent="457200" algn="just">
              <a:lnSpc>
                <a:spcPct val="100000"/>
              </a:lnSpc>
              <a:buNone/>
            </a:pPr>
            <a:r>
              <a:rPr lang="ru-RU" dirty="0" err="1" smtClean="0"/>
              <a:t>Ім'я</a:t>
            </a:r>
            <a:r>
              <a:rPr lang="ru-RU" dirty="0" smtClean="0"/>
              <a:t> файлу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необхідного</a:t>
            </a:r>
            <a:r>
              <a:rPr lang="ru-RU" dirty="0" smtClean="0"/>
              <a:t> формату файлу, </a:t>
            </a:r>
            <a:r>
              <a:rPr lang="ru-RU" dirty="0" err="1" smtClean="0"/>
              <a:t>відокремлене</a:t>
            </a:r>
            <a:r>
              <a:rPr lang="ru-RU" dirty="0" smtClean="0"/>
              <a:t> </a:t>
            </a:r>
            <a:r>
              <a:rPr lang="ru-RU" dirty="0" err="1" smtClean="0"/>
              <a:t>крапкою</a:t>
            </a:r>
            <a:r>
              <a:rPr lang="ru-RU" dirty="0" smtClean="0"/>
              <a:t>: </a:t>
            </a:r>
            <a:r>
              <a:rPr lang="en-US" i="1" dirty="0"/>
              <a:t> jpeg, jpg, pdf, </a:t>
            </a:r>
            <a:r>
              <a:rPr lang="en-US" i="1" dirty="0" err="1"/>
              <a:t>pgf</a:t>
            </a:r>
            <a:r>
              <a:rPr lang="en-US" i="1" dirty="0"/>
              <a:t>, </a:t>
            </a:r>
            <a:r>
              <a:rPr lang="en-US" i="1" dirty="0" err="1"/>
              <a:t>png</a:t>
            </a:r>
            <a:r>
              <a:rPr lang="en-US" i="1" dirty="0" smtClean="0"/>
              <a:t>, </a:t>
            </a:r>
            <a:r>
              <a:rPr lang="en-US" i="1" dirty="0" err="1" smtClean="0"/>
              <a:t>svg</a:t>
            </a:r>
            <a:r>
              <a:rPr lang="en-US" i="1" dirty="0" smtClean="0"/>
              <a:t>,</a:t>
            </a:r>
            <a:r>
              <a:rPr lang="uk-UA" i="1" dirty="0" smtClean="0"/>
              <a:t>…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3056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11" y="5381168"/>
            <a:ext cx="5761973" cy="88241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48400" y="742782"/>
            <a:ext cx="5181600" cy="3871535"/>
          </a:xfrm>
          <a:prstGeom prst="rect">
            <a:avLst/>
          </a:prstGeom>
        </p:spPr>
      </p:pic>
      <p:sp>
        <p:nvSpPr>
          <p:cNvPr id="8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788096" y="582444"/>
            <a:ext cx="5176225" cy="40318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matplotlib.pyplot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plt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numpy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np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>x = </a:t>
            </a:r>
            <a:r>
              <a:rPr lang="uk-UA" altLang="uk-UA" dirty="0" err="1"/>
              <a:t>np.arange</a:t>
            </a:r>
            <a:r>
              <a:rPr lang="uk-UA" altLang="uk-UA" dirty="0"/>
              <a:t>(0, 20, 0.1)</a:t>
            </a:r>
            <a:br>
              <a:rPr lang="uk-UA" altLang="uk-UA" dirty="0"/>
            </a:br>
            <a:r>
              <a:rPr lang="uk-UA" altLang="uk-UA" dirty="0"/>
              <a:t>y = </a:t>
            </a:r>
            <a:r>
              <a:rPr lang="uk-UA" altLang="uk-UA" dirty="0" err="1"/>
              <a:t>np.sin</a:t>
            </a:r>
            <a:r>
              <a:rPr lang="uk-UA" altLang="uk-UA" dirty="0"/>
              <a:t>(x+2)</a:t>
            </a:r>
            <a:br>
              <a:rPr lang="uk-UA" altLang="uk-UA" dirty="0"/>
            </a:b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 err="1"/>
              <a:t>plt.plot</a:t>
            </a:r>
            <a:r>
              <a:rPr lang="uk-UA" altLang="uk-UA" dirty="0"/>
              <a:t>(x, y)</a:t>
            </a:r>
            <a:br>
              <a:rPr lang="uk-UA" altLang="uk-UA" dirty="0"/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  <a:br>
              <a:rPr lang="uk-UA" altLang="uk-UA" dirty="0"/>
            </a:br>
            <a:r>
              <a:rPr lang="uk-UA" altLang="uk-UA" sz="3200" dirty="0" err="1">
                <a:solidFill>
                  <a:srgbClr val="C00000"/>
                </a:solidFill>
              </a:rPr>
              <a:t>plt.savefig</a:t>
            </a:r>
            <a:r>
              <a:rPr lang="uk-UA" altLang="uk-UA" sz="3200" dirty="0">
                <a:solidFill>
                  <a:srgbClr val="C00000"/>
                </a:solidFill>
              </a:rPr>
              <a:t>('saved_figure.png')</a:t>
            </a:r>
          </a:p>
        </p:txBody>
      </p:sp>
    </p:spTree>
    <p:extLst>
      <p:ext uri="{BB962C8B-B14F-4D97-AF65-F5344CB8AC3E}">
        <p14:creationId xmlns:p14="http://schemas.microsoft.com/office/powerpoint/2010/main" val="3192473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3948" cy="1325563"/>
          </a:xfrm>
        </p:spPr>
        <p:txBody>
          <a:bodyPr>
            <a:noAutofit/>
          </a:bodyPr>
          <a:lstStyle/>
          <a:p>
            <a:pPr indent="457200" algn="just"/>
            <a:r>
              <a:rPr lang="ru-RU" sz="2400" dirty="0" smtClean="0"/>
              <a:t>Аргумент </a:t>
            </a:r>
            <a:r>
              <a:rPr lang="ru-RU" sz="2400" b="1" dirty="0" err="1" smtClean="0"/>
              <a:t>transparent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використаний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ділянки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прозорим</a:t>
            </a:r>
            <a:r>
              <a:rPr lang="ru-RU" sz="2400" dirty="0" smtClean="0"/>
              <a:t> фоном.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корисно</a:t>
            </a:r>
            <a:r>
              <a:rPr lang="ru-RU" sz="2400" dirty="0" smtClean="0"/>
              <a:t>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використовуватимете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графічне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зображення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презентації</a:t>
            </a:r>
            <a:r>
              <a:rPr lang="ru-RU" sz="2400" dirty="0" smtClean="0"/>
              <a:t>, на </a:t>
            </a:r>
            <a:r>
              <a:rPr lang="ru-RU" sz="2400" dirty="0" err="1" smtClean="0"/>
              <a:t>папері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хочете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в </a:t>
            </a:r>
            <a:r>
              <a:rPr lang="ru-RU" sz="2400" dirty="0" err="1" smtClean="0"/>
              <a:t>налаштуваннях</a:t>
            </a:r>
            <a:r>
              <a:rPr lang="ru-RU" sz="2400" dirty="0" smtClean="0"/>
              <a:t> </a:t>
            </a:r>
            <a:r>
              <a:rPr lang="ru-RU" sz="2400" dirty="0" err="1" smtClean="0"/>
              <a:t>індивідуального</a:t>
            </a:r>
            <a:r>
              <a:rPr lang="ru-RU" sz="2400" dirty="0" smtClean="0"/>
              <a:t> дизайну</a:t>
            </a:r>
            <a:r>
              <a:rPr lang="en-US" sz="2400" dirty="0"/>
              <a:t>.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054120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altLang="uk-UA" dirty="0" err="1" smtClean="0"/>
              <a:t>import</a:t>
            </a:r>
            <a:r>
              <a:rPr lang="uk-UA" altLang="uk-UA" dirty="0" smtClean="0"/>
              <a:t> </a:t>
            </a:r>
            <a:r>
              <a:rPr lang="uk-UA" altLang="uk-UA" dirty="0" err="1" smtClean="0"/>
              <a:t>matplotlib.pyplot</a:t>
            </a:r>
            <a:r>
              <a:rPr lang="uk-UA" altLang="uk-UA" dirty="0" smtClean="0"/>
              <a:t> </a:t>
            </a:r>
            <a:r>
              <a:rPr lang="uk-UA" altLang="uk-UA" dirty="0" err="1" smtClean="0"/>
              <a:t>as</a:t>
            </a:r>
            <a:r>
              <a:rPr lang="uk-UA" altLang="uk-UA" dirty="0" smtClean="0"/>
              <a:t> </a:t>
            </a:r>
            <a:r>
              <a:rPr lang="uk-UA" altLang="uk-UA" dirty="0" err="1" smtClean="0"/>
              <a:t>plt</a:t>
            </a:r>
            <a:r>
              <a:rPr lang="uk-UA" altLang="uk-UA" dirty="0" smtClean="0"/>
              <a:t/>
            </a:r>
            <a:br>
              <a:rPr lang="uk-UA" altLang="uk-UA" dirty="0" smtClean="0"/>
            </a:br>
            <a:r>
              <a:rPr lang="uk-UA" altLang="uk-UA" dirty="0" err="1" smtClean="0"/>
              <a:t>import</a:t>
            </a:r>
            <a:r>
              <a:rPr lang="uk-UA" altLang="uk-UA" dirty="0" smtClean="0"/>
              <a:t> </a:t>
            </a:r>
            <a:r>
              <a:rPr lang="uk-UA" altLang="uk-UA" dirty="0" err="1" smtClean="0"/>
              <a:t>numpy</a:t>
            </a:r>
            <a:r>
              <a:rPr lang="uk-UA" altLang="uk-UA" dirty="0" smtClean="0"/>
              <a:t> </a:t>
            </a:r>
            <a:r>
              <a:rPr lang="uk-UA" altLang="uk-UA" dirty="0" err="1" smtClean="0"/>
              <a:t>as</a:t>
            </a:r>
            <a:r>
              <a:rPr lang="uk-UA" altLang="uk-UA" dirty="0" smtClean="0"/>
              <a:t> </a:t>
            </a:r>
            <a:r>
              <a:rPr lang="uk-UA" altLang="uk-UA" dirty="0" err="1" smtClean="0"/>
              <a:t>np</a:t>
            </a:r>
            <a:r>
              <a:rPr lang="uk-UA" altLang="uk-UA" dirty="0" smtClean="0"/>
              <a:t/>
            </a:r>
            <a:br>
              <a:rPr lang="uk-UA" altLang="uk-UA" dirty="0" smtClean="0"/>
            </a:br>
            <a:r>
              <a:rPr lang="uk-UA" altLang="uk-UA" dirty="0" smtClean="0"/>
              <a:t/>
            </a:r>
            <a:br>
              <a:rPr lang="uk-UA" altLang="uk-UA" dirty="0" smtClean="0"/>
            </a:br>
            <a:r>
              <a:rPr lang="uk-UA" altLang="uk-UA" dirty="0" smtClean="0"/>
              <a:t>x = </a:t>
            </a:r>
            <a:r>
              <a:rPr lang="uk-UA" altLang="uk-UA" dirty="0" err="1" smtClean="0"/>
              <a:t>np.arange</a:t>
            </a:r>
            <a:r>
              <a:rPr lang="uk-UA" altLang="uk-UA" dirty="0" smtClean="0"/>
              <a:t>(0, 20, 0.1)</a:t>
            </a:r>
            <a:br>
              <a:rPr lang="uk-UA" altLang="uk-UA" dirty="0" smtClean="0"/>
            </a:br>
            <a:r>
              <a:rPr lang="uk-UA" altLang="uk-UA" dirty="0" smtClean="0"/>
              <a:t>y = </a:t>
            </a:r>
            <a:r>
              <a:rPr lang="uk-UA" altLang="uk-UA" dirty="0" err="1" smtClean="0"/>
              <a:t>np.sin</a:t>
            </a:r>
            <a:r>
              <a:rPr lang="uk-UA" altLang="uk-UA" dirty="0" smtClean="0"/>
              <a:t>(x+2)</a:t>
            </a:r>
            <a:br>
              <a:rPr lang="uk-UA" altLang="uk-UA" dirty="0" smtClean="0"/>
            </a:br>
            <a:r>
              <a:rPr lang="uk-UA" altLang="uk-UA" dirty="0" smtClean="0"/>
              <a:t/>
            </a:r>
            <a:br>
              <a:rPr lang="uk-UA" altLang="uk-UA" dirty="0" smtClean="0"/>
            </a:br>
            <a:r>
              <a:rPr lang="uk-UA" altLang="uk-UA" dirty="0" err="1" smtClean="0"/>
              <a:t>plt.plot</a:t>
            </a:r>
            <a:r>
              <a:rPr lang="uk-UA" altLang="uk-UA" dirty="0" smtClean="0"/>
              <a:t>(x, y)</a:t>
            </a:r>
            <a:br>
              <a:rPr lang="uk-UA" altLang="uk-UA" dirty="0" smtClean="0"/>
            </a:br>
            <a:r>
              <a:rPr lang="uk-UA" altLang="uk-UA" dirty="0" err="1" smtClean="0"/>
              <a:t>plt.show</a:t>
            </a:r>
            <a:r>
              <a:rPr lang="uk-UA" altLang="uk-UA" dirty="0" smtClean="0"/>
              <a:t>()</a:t>
            </a:r>
            <a:endParaRPr lang="en-US" altLang="uk-UA" dirty="0" smtClean="0"/>
          </a:p>
          <a:p>
            <a:pPr marL="0" indent="0">
              <a:buNone/>
            </a:pPr>
            <a:r>
              <a:rPr lang="uk-UA" altLang="uk-UA" dirty="0" smtClean="0"/>
              <a:t/>
            </a:r>
            <a:br>
              <a:rPr lang="uk-UA" altLang="uk-UA" dirty="0" smtClean="0"/>
            </a:br>
            <a:r>
              <a:rPr lang="uk-UA" altLang="uk-UA" sz="3200" dirty="0" err="1" smtClean="0">
                <a:solidFill>
                  <a:srgbClr val="C00000"/>
                </a:solidFill>
              </a:rPr>
              <a:t>plt.savefig</a:t>
            </a:r>
            <a:r>
              <a:rPr lang="uk-UA" altLang="uk-UA" sz="3200" dirty="0" smtClean="0">
                <a:solidFill>
                  <a:srgbClr val="C00000"/>
                </a:solidFill>
              </a:rPr>
              <a:t>('saved_figure.png‘</a:t>
            </a:r>
            <a:r>
              <a:rPr lang="en-US" altLang="uk-UA" sz="3200" dirty="0" smtClean="0">
                <a:solidFill>
                  <a:srgbClr val="C00000"/>
                </a:solidFill>
              </a:rPr>
              <a:t>,</a:t>
            </a:r>
            <a:r>
              <a:rPr lang="uk-UA" sz="3200" dirty="0" smtClean="0"/>
              <a:t> </a:t>
            </a:r>
            <a:r>
              <a:rPr lang="uk-UA" sz="3200" dirty="0" err="1" smtClean="0">
                <a:solidFill>
                  <a:srgbClr val="C00000"/>
                </a:solidFill>
              </a:rPr>
              <a:t>transparent</a:t>
            </a:r>
            <a:r>
              <a:rPr lang="uk-UA" sz="3200" dirty="0" smtClean="0">
                <a:solidFill>
                  <a:srgbClr val="C00000"/>
                </a:solidFill>
              </a:rPr>
              <a:t>=</a:t>
            </a:r>
            <a:r>
              <a:rPr lang="uk-UA" sz="3200" dirty="0" err="1" smtClean="0">
                <a:solidFill>
                  <a:srgbClr val="C00000"/>
                </a:solidFill>
              </a:rPr>
              <a:t>True</a:t>
            </a:r>
            <a:r>
              <a:rPr lang="en-US" sz="3200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uk-UA" altLang="uk-UA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82615"/>
            <a:ext cx="5181600" cy="389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03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Заливка </a:t>
            </a:r>
            <a:r>
              <a:rPr lang="ru-RU" sz="3600" dirty="0" err="1"/>
              <a:t>області</a:t>
            </a:r>
            <a:r>
              <a:rPr lang="ru-RU" sz="3600" dirty="0"/>
              <a:t> </a:t>
            </a:r>
            <a:r>
              <a:rPr lang="ru-RU" sz="3600" dirty="0" err="1"/>
              <a:t>між</a:t>
            </a:r>
            <a:r>
              <a:rPr lang="ru-RU" sz="3600" dirty="0"/>
              <a:t> </a:t>
            </a:r>
            <a:r>
              <a:rPr lang="ru-RU" sz="3600" dirty="0" err="1"/>
              <a:t>графіком</a:t>
            </a:r>
            <a:r>
              <a:rPr lang="ru-RU" sz="3600" dirty="0"/>
              <a:t> та </a:t>
            </a:r>
            <a:r>
              <a:rPr lang="ru-RU" sz="3600" dirty="0" err="1" smtClean="0"/>
              <a:t>віссю</a:t>
            </a:r>
            <a:r>
              <a:rPr lang="en-US" sz="3600" dirty="0" smtClean="0"/>
              <a:t>  </a:t>
            </a:r>
            <a:r>
              <a:rPr lang="uk-UA" altLang="uk-UA" sz="3600" b="1" dirty="0" err="1" smtClean="0"/>
              <a:t>fill_between</a:t>
            </a:r>
            <a:r>
              <a:rPr lang="en-US" altLang="uk-UA" sz="3600" b="1" dirty="0" smtClean="0"/>
              <a:t>()</a:t>
            </a:r>
            <a:endParaRPr lang="uk-UA" sz="36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6235" y="1671106"/>
            <a:ext cx="5372878" cy="4315349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016137"/>
            <a:ext cx="5698035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matplotlib.pyplot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plt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numpy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np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>x = </a:t>
            </a:r>
            <a:r>
              <a:rPr lang="uk-UA" altLang="uk-UA" dirty="0" err="1"/>
              <a:t>np.arange</a:t>
            </a:r>
            <a:r>
              <a:rPr lang="uk-UA" altLang="uk-UA" dirty="0"/>
              <a:t>(0.0, 5, 0.01)</a:t>
            </a:r>
            <a:br>
              <a:rPr lang="uk-UA" altLang="uk-UA" dirty="0"/>
            </a:br>
            <a:r>
              <a:rPr lang="uk-UA" altLang="uk-UA" dirty="0"/>
              <a:t>y = </a:t>
            </a:r>
            <a:r>
              <a:rPr lang="uk-UA" altLang="uk-UA" dirty="0" err="1"/>
              <a:t>np.cos</a:t>
            </a:r>
            <a:r>
              <a:rPr lang="uk-UA" altLang="uk-UA" dirty="0"/>
              <a:t>(x*</a:t>
            </a:r>
            <a:r>
              <a:rPr lang="uk-UA" altLang="uk-UA" dirty="0" err="1"/>
              <a:t>np.pi</a:t>
            </a:r>
            <a:r>
              <a:rPr lang="uk-UA" altLang="uk-UA" dirty="0" smtClean="0"/>
              <a:t>)</a:t>
            </a:r>
            <a:endParaRPr lang="en-US" altLang="uk-UA" dirty="0" smtClean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dirty="0" err="1"/>
              <a:t>plt.title</a:t>
            </a:r>
            <a:r>
              <a:rPr lang="uk-UA" altLang="uk-UA" dirty="0"/>
              <a:t>('Графік функції  </a:t>
            </a:r>
            <a:r>
              <a:rPr lang="uk-UA" altLang="uk-UA" dirty="0" err="1"/>
              <a:t>cos</a:t>
            </a:r>
            <a:r>
              <a:rPr lang="uk-UA" altLang="uk-UA" dirty="0"/>
              <a:t>(x*</a:t>
            </a:r>
            <a:r>
              <a:rPr lang="uk-UA" altLang="uk-UA" dirty="0" err="1"/>
              <a:t>np.pi</a:t>
            </a:r>
            <a:r>
              <a:rPr lang="uk-UA" altLang="uk-UA" dirty="0"/>
              <a:t>)')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 smtClean="0"/>
              <a:t>plt.plot</a:t>
            </a:r>
            <a:r>
              <a:rPr lang="uk-UA" altLang="uk-UA" dirty="0" smtClean="0"/>
              <a:t>(x</a:t>
            </a:r>
            <a:r>
              <a:rPr lang="uk-UA" altLang="uk-UA" dirty="0"/>
              <a:t>, y, </a:t>
            </a:r>
            <a:r>
              <a:rPr lang="uk-UA" altLang="uk-UA" dirty="0" err="1"/>
              <a:t>color</a:t>
            </a:r>
            <a:r>
              <a:rPr lang="uk-UA" altLang="uk-UA" dirty="0"/>
              <a:t> = 'r')</a:t>
            </a:r>
            <a:br>
              <a:rPr lang="uk-UA" altLang="uk-UA" dirty="0"/>
            </a:br>
            <a:r>
              <a:rPr lang="uk-UA" altLang="uk-UA" dirty="0" err="1"/>
              <a:t>plt.fill_between</a:t>
            </a:r>
            <a:r>
              <a:rPr lang="uk-UA" altLang="uk-UA" dirty="0"/>
              <a:t>(x, </a:t>
            </a:r>
            <a:r>
              <a:rPr lang="uk-UA" altLang="uk-UA" dirty="0" err="1"/>
              <a:t>y,color</a:t>
            </a:r>
            <a:r>
              <a:rPr lang="uk-UA" altLang="uk-UA" dirty="0"/>
              <a:t> = 'y' )</a:t>
            </a:r>
            <a:br>
              <a:rPr lang="uk-UA" altLang="uk-UA" dirty="0"/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  <a:br>
              <a:rPr lang="uk-UA" altLang="uk-UA" dirty="0"/>
            </a:br>
            <a:endParaRPr lang="uk-UA" altLang="uk-UA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748893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7494" y="625153"/>
            <a:ext cx="5410200" cy="5327032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502298" y="341760"/>
            <a:ext cx="5413310" cy="6124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matplotlib.pyplot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plt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numpy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np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>x = </a:t>
            </a:r>
            <a:r>
              <a:rPr lang="uk-UA" altLang="uk-UA" dirty="0" err="1"/>
              <a:t>np.arange</a:t>
            </a:r>
            <a:r>
              <a:rPr lang="uk-UA" altLang="uk-UA" dirty="0"/>
              <a:t>(0.0, 5, 0.01)</a:t>
            </a:r>
            <a:br>
              <a:rPr lang="uk-UA" altLang="uk-UA" dirty="0"/>
            </a:br>
            <a:r>
              <a:rPr lang="uk-UA" altLang="uk-UA" dirty="0"/>
              <a:t>y = </a:t>
            </a:r>
            <a:r>
              <a:rPr lang="uk-UA" altLang="uk-UA" dirty="0" err="1"/>
              <a:t>np.cos</a:t>
            </a:r>
            <a:r>
              <a:rPr lang="uk-UA" altLang="uk-UA" dirty="0"/>
              <a:t>(x*</a:t>
            </a:r>
            <a:r>
              <a:rPr lang="uk-UA" altLang="uk-UA" dirty="0" err="1"/>
              <a:t>np.pi</a:t>
            </a:r>
            <a:r>
              <a:rPr lang="uk-UA" altLang="uk-UA" dirty="0"/>
              <a:t>)</a:t>
            </a:r>
            <a:br>
              <a:rPr lang="uk-UA" altLang="uk-UA" dirty="0"/>
            </a:br>
            <a:r>
              <a:rPr lang="uk-UA" altLang="uk-UA" dirty="0" err="1"/>
              <a:t>plt.title</a:t>
            </a:r>
            <a:r>
              <a:rPr lang="uk-UA" altLang="uk-UA" dirty="0"/>
              <a:t>('Графік функції  </a:t>
            </a:r>
            <a:r>
              <a:rPr lang="uk-UA" altLang="uk-UA" dirty="0" err="1"/>
              <a:t>cos</a:t>
            </a:r>
            <a:r>
              <a:rPr lang="uk-UA" altLang="uk-UA" dirty="0"/>
              <a:t>(x*</a:t>
            </a:r>
            <a:r>
              <a:rPr lang="uk-UA" altLang="uk-UA" dirty="0" err="1"/>
              <a:t>np.pi</a:t>
            </a:r>
            <a:r>
              <a:rPr lang="uk-UA" altLang="uk-UA" dirty="0"/>
              <a:t>)')</a:t>
            </a:r>
            <a:br>
              <a:rPr lang="uk-UA" altLang="uk-UA" dirty="0"/>
            </a:br>
            <a:r>
              <a:rPr lang="uk-UA" altLang="uk-UA" b="1" dirty="0" err="1"/>
              <a:t>plt.plot</a:t>
            </a:r>
            <a:r>
              <a:rPr lang="uk-UA" altLang="uk-UA" b="1" dirty="0"/>
              <a:t>(x, y, c = 'r')</a:t>
            </a:r>
            <a:br>
              <a:rPr lang="uk-UA" altLang="uk-UA" b="1" dirty="0"/>
            </a:br>
            <a:r>
              <a:rPr lang="uk-UA" altLang="uk-UA" dirty="0" err="1"/>
              <a:t>plt.grid</a:t>
            </a:r>
            <a:r>
              <a:rPr lang="uk-UA" altLang="uk-UA" dirty="0"/>
              <a:t>()</a:t>
            </a:r>
            <a:br>
              <a:rPr lang="uk-UA" altLang="uk-UA" dirty="0"/>
            </a:br>
            <a:r>
              <a:rPr lang="uk-UA" altLang="uk-UA" b="1" dirty="0" err="1"/>
              <a:t>plt.fill_between</a:t>
            </a:r>
            <a:r>
              <a:rPr lang="uk-UA" altLang="uk-UA" dirty="0"/>
              <a:t>(x, y, </a:t>
            </a:r>
            <a:r>
              <a:rPr lang="uk-UA" altLang="uk-UA" b="1" dirty="0" err="1"/>
              <a:t>where</a:t>
            </a:r>
            <a:r>
              <a:rPr lang="uk-UA" altLang="uk-UA" b="1" dirty="0"/>
              <a:t>=y&gt;=0</a:t>
            </a:r>
            <a:r>
              <a:rPr lang="uk-UA" altLang="uk-UA" dirty="0"/>
              <a:t>, </a:t>
            </a:r>
            <a:r>
              <a:rPr lang="uk-UA" altLang="uk-UA" dirty="0" err="1"/>
              <a:t>color</a:t>
            </a:r>
            <a:r>
              <a:rPr lang="uk-UA" altLang="uk-UA" dirty="0"/>
              <a:t>='g', </a:t>
            </a:r>
            <a:r>
              <a:rPr lang="uk-UA" altLang="uk-UA" dirty="0" err="1"/>
              <a:t>alpha</a:t>
            </a:r>
            <a:r>
              <a:rPr lang="uk-UA" altLang="uk-UA" dirty="0"/>
              <a:t>=0.3)</a:t>
            </a:r>
            <a:br>
              <a:rPr lang="uk-UA" altLang="uk-UA" dirty="0"/>
            </a:br>
            <a:r>
              <a:rPr lang="uk-UA" altLang="uk-UA" b="1" dirty="0" err="1"/>
              <a:t>plt.fill_between</a:t>
            </a:r>
            <a:r>
              <a:rPr lang="uk-UA" altLang="uk-UA" dirty="0"/>
              <a:t>(x, y, </a:t>
            </a:r>
            <a:r>
              <a:rPr lang="uk-UA" altLang="uk-UA" b="1" dirty="0" err="1"/>
              <a:t>where</a:t>
            </a:r>
            <a:r>
              <a:rPr lang="uk-UA" altLang="uk-UA" b="1" dirty="0"/>
              <a:t>=y&lt;=0</a:t>
            </a:r>
            <a:r>
              <a:rPr lang="uk-UA" altLang="uk-UA" dirty="0"/>
              <a:t>, </a:t>
            </a:r>
            <a:r>
              <a:rPr lang="uk-UA" altLang="uk-UA" dirty="0" err="1"/>
              <a:t>color</a:t>
            </a:r>
            <a:r>
              <a:rPr lang="uk-UA" altLang="uk-UA" dirty="0"/>
              <a:t>='r', </a:t>
            </a:r>
            <a:r>
              <a:rPr lang="uk-UA" altLang="uk-UA" dirty="0" err="1"/>
              <a:t>alpha</a:t>
            </a:r>
            <a:r>
              <a:rPr lang="uk-UA" altLang="uk-UA" dirty="0"/>
              <a:t>=0.3)</a:t>
            </a:r>
            <a:br>
              <a:rPr lang="uk-UA" altLang="uk-UA" dirty="0"/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  <a:br>
              <a:rPr lang="uk-UA" altLang="uk-UA" dirty="0"/>
            </a:br>
            <a:r>
              <a:rPr lang="en-US" altLang="uk-UA" dirty="0" smtClean="0"/>
              <a:t># </a:t>
            </a:r>
            <a:r>
              <a:rPr lang="uk-UA" altLang="uk-UA" dirty="0" err="1" smtClean="0"/>
              <a:t>alpha</a:t>
            </a:r>
            <a:r>
              <a:rPr lang="en-US" altLang="uk-UA" dirty="0" smtClean="0"/>
              <a:t> –</a:t>
            </a:r>
            <a:r>
              <a:rPr lang="uk-UA" altLang="uk-UA" dirty="0" smtClean="0"/>
              <a:t>насиченість кольору</a:t>
            </a:r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716840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85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Bar</a:t>
            </a:r>
            <a:r>
              <a:rPr lang="en-US" dirty="0" smtClean="0"/>
              <a:t> – </a:t>
            </a:r>
            <a:r>
              <a:rPr lang="uk-UA" dirty="0" smtClean="0"/>
              <a:t>г</a:t>
            </a:r>
            <a:r>
              <a:rPr lang="en-US" dirty="0" err="1"/>
              <a:t>i</a:t>
            </a:r>
            <a:r>
              <a:rPr lang="uk-UA" dirty="0" err="1" smtClean="0"/>
              <a:t>стограма</a:t>
            </a:r>
            <a:r>
              <a:rPr lang="uk-UA" dirty="0" smtClean="0"/>
              <a:t> </a:t>
            </a:r>
            <a:r>
              <a:rPr lang="en-US" dirty="0"/>
              <a:t>(</a:t>
            </a:r>
            <a:r>
              <a:rPr lang="uk-UA" dirty="0"/>
              <a:t>вертикальна)</a:t>
            </a:r>
            <a:br>
              <a:rPr lang="uk-UA" dirty="0"/>
            </a:br>
            <a:endParaRPr lang="uk-UA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754" y="1825625"/>
            <a:ext cx="5028491" cy="4351338"/>
          </a:xfrm>
          <a:prstGeom prst="rect">
            <a:avLst/>
          </a:prstGeom>
        </p:spPr>
      </p:pic>
      <p:sp>
        <p:nvSpPr>
          <p:cNvPr id="11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674955"/>
            <a:ext cx="5002763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matplotlib.pyplot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plt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>ix = [0,1,2,3,4]</a:t>
            </a:r>
            <a:br>
              <a:rPr lang="uk-UA" altLang="uk-UA" dirty="0"/>
            </a:br>
            <a:r>
              <a:rPr lang="uk-UA" altLang="uk-UA" dirty="0" err="1"/>
              <a:t>iy</a:t>
            </a:r>
            <a:r>
              <a:rPr lang="uk-UA" altLang="uk-UA" dirty="0"/>
              <a:t> = [5,7,3,4,6]</a:t>
            </a:r>
            <a:br>
              <a:rPr lang="uk-UA" altLang="uk-UA" dirty="0"/>
            </a:br>
            <a:r>
              <a:rPr lang="uk-UA" altLang="uk-UA" dirty="0" err="1"/>
              <a:t>plt.</a:t>
            </a:r>
            <a:r>
              <a:rPr lang="uk-UA" altLang="uk-UA" b="1" dirty="0" err="1"/>
              <a:t>bar</a:t>
            </a:r>
            <a:r>
              <a:rPr lang="uk-UA" altLang="uk-UA" dirty="0"/>
              <a:t>(</a:t>
            </a:r>
            <a:r>
              <a:rPr lang="uk-UA" altLang="uk-UA" dirty="0" err="1"/>
              <a:t>ix,iy</a:t>
            </a:r>
            <a:r>
              <a:rPr lang="uk-UA" altLang="uk-UA" dirty="0"/>
              <a:t>, </a:t>
            </a:r>
            <a:r>
              <a:rPr lang="uk-UA" altLang="uk-UA" dirty="0" err="1"/>
              <a:t>color</a:t>
            </a:r>
            <a:r>
              <a:rPr lang="uk-UA" altLang="uk-UA" dirty="0"/>
              <a:t>='m')</a:t>
            </a:r>
            <a:br>
              <a:rPr lang="uk-UA" altLang="uk-UA" dirty="0"/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111509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21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en-US" b="1" dirty="0" err="1" smtClean="0"/>
              <a:t>Barh</a:t>
            </a:r>
            <a:r>
              <a:rPr lang="en-US" dirty="0" smtClean="0"/>
              <a:t> – </a:t>
            </a:r>
            <a:r>
              <a:rPr lang="uk-UA" dirty="0"/>
              <a:t>г</a:t>
            </a:r>
            <a:r>
              <a:rPr lang="en-US" dirty="0" err="1"/>
              <a:t>i</a:t>
            </a:r>
            <a:r>
              <a:rPr lang="uk-UA" dirty="0" err="1" smtClean="0"/>
              <a:t>стограма</a:t>
            </a:r>
            <a:r>
              <a:rPr lang="en-US" dirty="0" smtClean="0"/>
              <a:t> (</a:t>
            </a:r>
            <a:r>
              <a:rPr lang="uk-UA" dirty="0" smtClean="0"/>
              <a:t>горизонтальна)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4180" y="1825625"/>
            <a:ext cx="4997639" cy="4351338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662466"/>
            <a:ext cx="4655185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matplotlib.pyplot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plt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>ix = [0,1,2,3,4]</a:t>
            </a:r>
            <a:br>
              <a:rPr lang="uk-UA" altLang="uk-UA" dirty="0"/>
            </a:br>
            <a:r>
              <a:rPr lang="uk-UA" altLang="uk-UA" dirty="0" err="1"/>
              <a:t>iy</a:t>
            </a:r>
            <a:r>
              <a:rPr lang="uk-UA" altLang="uk-UA" dirty="0"/>
              <a:t> = [5,7,3,4,6]</a:t>
            </a:r>
            <a:br>
              <a:rPr lang="uk-UA" altLang="uk-UA" dirty="0"/>
            </a:br>
            <a:r>
              <a:rPr lang="uk-UA" altLang="uk-UA" dirty="0" err="1" smtClean="0"/>
              <a:t>plt.</a:t>
            </a:r>
            <a:r>
              <a:rPr lang="uk-UA" altLang="uk-UA" b="1" dirty="0" err="1" smtClean="0"/>
              <a:t>barh</a:t>
            </a:r>
            <a:r>
              <a:rPr lang="uk-UA" altLang="uk-UA" dirty="0" smtClean="0"/>
              <a:t>(</a:t>
            </a:r>
            <a:r>
              <a:rPr lang="uk-UA" altLang="uk-UA" dirty="0" err="1" smtClean="0"/>
              <a:t>ix,iy</a:t>
            </a:r>
            <a:r>
              <a:rPr lang="uk-UA" altLang="uk-UA" dirty="0"/>
              <a:t>, </a:t>
            </a:r>
            <a:r>
              <a:rPr lang="uk-UA" altLang="uk-UA" dirty="0" err="1"/>
              <a:t>color</a:t>
            </a:r>
            <a:r>
              <a:rPr lang="uk-UA" altLang="uk-UA" dirty="0"/>
              <a:t>='g')</a:t>
            </a:r>
            <a:br>
              <a:rPr lang="uk-UA" altLang="uk-UA" dirty="0"/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62253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/>
              <a:t>Бекэнд</a:t>
            </a:r>
            <a:r>
              <a:rPr lang="uk-UA" b="1" dirty="0"/>
              <a:t> </a:t>
            </a:r>
            <a:r>
              <a:rPr lang="en-US" b="1" dirty="0" err="1"/>
              <a:t>matplotlib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7920"/>
            <a:ext cx="10515600" cy="5039043"/>
          </a:xfrm>
        </p:spPr>
        <p:txBody>
          <a:bodyPr/>
          <a:lstStyle/>
          <a:p>
            <a:pPr marL="0" indent="457200">
              <a:buNone/>
            </a:pPr>
            <a:r>
              <a:rPr lang="uk-UA" dirty="0" smtClean="0"/>
              <a:t>Так як </a:t>
            </a:r>
            <a:r>
              <a:rPr lang="en-US" dirty="0" err="1" smtClean="0"/>
              <a:t>matplotlib</a:t>
            </a:r>
            <a:r>
              <a:rPr lang="en-US" dirty="0" smtClean="0"/>
              <a:t> </a:t>
            </a:r>
            <a:r>
              <a:rPr lang="uk-UA" dirty="0" smtClean="0"/>
              <a:t>виводить графічну інформацію, як правило, на екран, він повинен використовувати пакет для роботи з користувацьким інтерфейсом. </a:t>
            </a:r>
            <a:r>
              <a:rPr lang="uk-UA" dirty="0"/>
              <a:t>З</a:t>
            </a:r>
            <a:r>
              <a:rPr lang="uk-UA" dirty="0" smtClean="0"/>
              <a:t>а умовчанням в якості </a:t>
            </a:r>
            <a:r>
              <a:rPr lang="uk-UA" dirty="0" err="1" smtClean="0"/>
              <a:t>бекенда</a:t>
            </a:r>
            <a:r>
              <a:rPr lang="uk-UA" dirty="0" smtClean="0"/>
              <a:t> застосовується модуль  </a:t>
            </a:r>
            <a:r>
              <a:rPr lang="en-US" b="1" dirty="0" err="1" smtClean="0"/>
              <a:t>TkInter</a:t>
            </a:r>
            <a:r>
              <a:rPr lang="uk-UA" b="1" dirty="0" smtClean="0"/>
              <a:t>, </a:t>
            </a:r>
            <a:r>
              <a:rPr lang="uk-UA" dirty="0" smtClean="0"/>
              <a:t>який як правило поставляється </a:t>
            </a:r>
            <a:r>
              <a:rPr lang="uk-UA" dirty="0" err="1" smtClean="0"/>
              <a:t>рпзом</a:t>
            </a:r>
            <a:r>
              <a:rPr lang="uk-UA" dirty="0" smtClean="0"/>
              <a:t> з мовою </a:t>
            </a:r>
            <a:r>
              <a:rPr lang="en-US" dirty="0" smtClean="0"/>
              <a:t>Python</a:t>
            </a:r>
            <a:r>
              <a:rPr lang="uk-UA" dirty="0" smtClean="0"/>
              <a:t>.</a:t>
            </a:r>
          </a:p>
          <a:p>
            <a:pPr marL="0" indent="457200">
              <a:buNone/>
            </a:pP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matplotlib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  </a:t>
            </a:r>
          </a:p>
          <a:p>
            <a:pPr marL="0" indent="457200">
              <a:buNone/>
            </a:pP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matplotlib.get_backend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  <a:r>
              <a:rPr kumimoji="0" lang="uk-UA" alt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457200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консолі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вивестись</a:t>
            </a:r>
            <a:r>
              <a:rPr lang="ru-RU" dirty="0" smtClean="0"/>
              <a:t> рядок:    </a:t>
            </a:r>
            <a:r>
              <a:rPr lang="ru-RU" b="1" dirty="0" err="1" smtClean="0"/>
              <a:t>TkAgg</a:t>
            </a:r>
            <a:r>
              <a:rPr lang="ru-RU" b="1" dirty="0" smtClean="0"/>
              <a:t>  </a:t>
            </a:r>
          </a:p>
          <a:p>
            <a:pPr marL="0" indent="457200">
              <a:buNone/>
            </a:pP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вибрано</a:t>
            </a:r>
            <a:r>
              <a:rPr lang="ru-RU" dirty="0" smtClean="0"/>
              <a:t> </a:t>
            </a:r>
            <a:r>
              <a:rPr lang="ru-RU" b="1" dirty="0" err="1" smtClean="0"/>
              <a:t>TkInter</a:t>
            </a:r>
            <a:r>
              <a:rPr lang="ru-RU" dirty="0" smtClean="0"/>
              <a:t> у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backend’а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02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7200">
              <a:lnSpc>
                <a:spcPct val="100000"/>
              </a:lnSpc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	</a:t>
            </a:r>
            <a:r>
              <a:rPr lang="ru-RU" sz="2200" dirty="0" err="1" smtClean="0"/>
              <a:t>Мітки</a:t>
            </a:r>
            <a:r>
              <a:rPr lang="ru-RU" sz="2200" dirty="0" smtClean="0"/>
              <a:t> </a:t>
            </a:r>
            <a:r>
              <a:rPr lang="ru-RU" sz="2200" dirty="0"/>
              <a:t>на </a:t>
            </a:r>
            <a:r>
              <a:rPr lang="ru-RU" sz="2200" dirty="0" err="1"/>
              <a:t>осі</a:t>
            </a:r>
            <a:r>
              <a:rPr lang="ru-RU" sz="2200" dirty="0"/>
              <a:t> x </a:t>
            </a:r>
            <a:r>
              <a:rPr lang="ru-RU" sz="2200" dirty="0" err="1"/>
              <a:t>розміщуються</a:t>
            </a:r>
            <a:r>
              <a:rPr lang="ru-RU" sz="2200" dirty="0"/>
              <a:t> </a:t>
            </a:r>
            <a:r>
              <a:rPr lang="ru-RU" sz="2200" dirty="0" err="1"/>
              <a:t>під</a:t>
            </a:r>
            <a:r>
              <a:rPr lang="ru-RU" sz="2200" dirty="0"/>
              <a:t> </a:t>
            </a:r>
            <a:r>
              <a:rPr lang="ru-RU" sz="2200" dirty="0" err="1"/>
              <a:t>кожним</a:t>
            </a:r>
            <a:r>
              <a:rPr lang="ru-RU" sz="2200" dirty="0"/>
              <a:t> </a:t>
            </a:r>
            <a:r>
              <a:rPr lang="ru-RU" sz="2200" dirty="0" err="1"/>
              <a:t>стовпцем</a:t>
            </a:r>
            <a:r>
              <a:rPr lang="ru-RU" sz="2200" dirty="0"/>
              <a:t>. </a:t>
            </a:r>
            <a:r>
              <a:rPr lang="ru-RU" sz="2200" dirty="0" err="1"/>
              <a:t>Оскільки</a:t>
            </a:r>
            <a:r>
              <a:rPr lang="ru-RU" sz="2200" dirty="0"/>
              <a:t> </a:t>
            </a:r>
            <a:r>
              <a:rPr lang="ru-RU" sz="2200" dirty="0" err="1"/>
              <a:t>кожен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 них </a:t>
            </a:r>
            <a:r>
              <a:rPr lang="ru-RU" sz="2200" dirty="0" err="1"/>
              <a:t>належить</a:t>
            </a:r>
            <a:r>
              <a:rPr lang="ru-RU" sz="2200" dirty="0"/>
              <a:t> до </a:t>
            </a:r>
            <a:r>
              <a:rPr lang="ru-RU" sz="2200" dirty="0" err="1"/>
              <a:t>окремої</a:t>
            </a:r>
            <a:r>
              <a:rPr lang="ru-RU" sz="2200" dirty="0"/>
              <a:t> </a:t>
            </a:r>
            <a:r>
              <a:rPr lang="ru-RU" sz="2200" dirty="0" err="1"/>
              <a:t>категорії</a:t>
            </a:r>
            <a:r>
              <a:rPr lang="ru-RU" sz="2200" dirty="0"/>
              <a:t>, </a:t>
            </a:r>
            <a:r>
              <a:rPr lang="ru-RU" sz="2200" dirty="0" err="1"/>
              <a:t>правильніше</a:t>
            </a:r>
            <a:r>
              <a:rPr lang="ru-RU" sz="2200" dirty="0"/>
              <a:t> </a:t>
            </a:r>
            <a:r>
              <a:rPr lang="ru-RU" sz="2200" dirty="0" err="1"/>
              <a:t>позначати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рядками. Для </a:t>
            </a:r>
            <a:r>
              <a:rPr lang="ru-RU" sz="2200" dirty="0" err="1"/>
              <a:t>цього</a:t>
            </a:r>
            <a:r>
              <a:rPr lang="ru-RU" sz="2200" dirty="0"/>
              <a:t> </a:t>
            </a:r>
            <a:r>
              <a:rPr lang="ru-RU" sz="2200" dirty="0" err="1"/>
              <a:t>використовується</a:t>
            </a:r>
            <a:r>
              <a:rPr lang="ru-RU" sz="2200" dirty="0"/>
              <a:t> </a:t>
            </a:r>
            <a:r>
              <a:rPr lang="ru-RU" sz="2200" dirty="0" err="1"/>
              <a:t>функція</a:t>
            </a:r>
            <a:r>
              <a:rPr lang="ru-RU" sz="2200" dirty="0"/>
              <a:t> </a:t>
            </a:r>
            <a:r>
              <a:rPr lang="ru-RU" sz="2200" b="1" dirty="0" err="1"/>
              <a:t>xticks</a:t>
            </a:r>
            <a:r>
              <a:rPr lang="ru-RU" sz="2200" b="1" dirty="0" smtClean="0"/>
              <a:t>()</a:t>
            </a:r>
            <a:r>
              <a:rPr lang="en-US" sz="2200" b="1" dirty="0" smtClean="0"/>
              <a:t>,</a:t>
            </a:r>
            <a:r>
              <a:rPr lang="ru-RU" sz="2200" b="1" dirty="0"/>
              <a:t> </a:t>
            </a:r>
            <a:r>
              <a:rPr lang="en-US" sz="2200" b="1" dirty="0" smtClean="0"/>
              <a:t>y</a:t>
            </a:r>
            <a:r>
              <a:rPr lang="ru-RU" sz="2200" b="1" dirty="0" err="1" smtClean="0"/>
              <a:t>ticks</a:t>
            </a:r>
            <a:r>
              <a:rPr lang="ru-RU" sz="2200" b="1" dirty="0"/>
              <a:t>()</a:t>
            </a:r>
            <a:r>
              <a:rPr lang="ru-RU" sz="2200" b="1" dirty="0" smtClean="0"/>
              <a:t>. </a:t>
            </a:r>
            <a:r>
              <a:rPr lang="ru-RU" sz="2200" dirty="0"/>
              <a:t>А для правильного </a:t>
            </a:r>
            <a:r>
              <a:rPr lang="ru-RU" sz="2200" dirty="0" err="1"/>
              <a:t>розміщення</a:t>
            </a:r>
            <a:r>
              <a:rPr lang="ru-RU" sz="2200" dirty="0"/>
              <a:t> </a:t>
            </a:r>
            <a:r>
              <a:rPr lang="ru-RU" sz="2200" dirty="0" err="1"/>
              <a:t>потрібно</a:t>
            </a:r>
            <a:r>
              <a:rPr lang="ru-RU" sz="2200" dirty="0"/>
              <a:t> </a:t>
            </a:r>
            <a:r>
              <a:rPr lang="ru-RU" sz="2200" dirty="0" err="1"/>
              <a:t>передати</a:t>
            </a:r>
            <a:r>
              <a:rPr lang="ru-RU" sz="2200" dirty="0"/>
              <a:t> список </a:t>
            </a:r>
            <a:r>
              <a:rPr lang="ru-RU" sz="2200" dirty="0" err="1"/>
              <a:t>зі</a:t>
            </a:r>
            <a:r>
              <a:rPr lang="ru-RU" sz="2200" dirty="0"/>
              <a:t> </a:t>
            </a:r>
            <a:r>
              <a:rPr lang="ru-RU" sz="2200" dirty="0" err="1"/>
              <a:t>значеннями</a:t>
            </a:r>
            <a:r>
              <a:rPr lang="ru-RU" sz="2200" dirty="0"/>
              <a:t> </a:t>
            </a:r>
            <a:r>
              <a:rPr lang="ru-RU" sz="2200" dirty="0" err="1"/>
              <a:t>позицій</a:t>
            </a:r>
            <a:r>
              <a:rPr lang="ru-RU" sz="2200" dirty="0"/>
              <a:t> як перший аргумент у </a:t>
            </a:r>
            <a:r>
              <a:rPr lang="ru-RU" sz="2200" dirty="0" err="1"/>
              <a:t>тій</a:t>
            </a:r>
            <a:r>
              <a:rPr lang="ru-RU" sz="2200" dirty="0"/>
              <a:t> </a:t>
            </a:r>
            <a:r>
              <a:rPr lang="ru-RU" sz="2200" dirty="0" err="1"/>
              <a:t>самій</a:t>
            </a:r>
            <a:r>
              <a:rPr lang="ru-RU" sz="2200" dirty="0"/>
              <a:t> </a:t>
            </a:r>
            <a:r>
              <a:rPr lang="ru-RU" sz="2200" dirty="0" err="1"/>
              <a:t>функції</a:t>
            </a:r>
            <a:r>
              <a:rPr lang="ru-RU" sz="2200" dirty="0"/>
              <a:t>. </a:t>
            </a:r>
            <a:br>
              <a:rPr lang="ru-RU" sz="2200" dirty="0"/>
            </a:br>
            <a:endParaRPr lang="uk-UA" sz="2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84731" y="1825625"/>
            <a:ext cx="6150755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altLang="uk-UA" sz="2400" dirty="0" err="1" smtClean="0">
                <a:latin typeface="JetBrains Mono"/>
              </a:rPr>
              <a:t>import</a:t>
            </a:r>
            <a:r>
              <a:rPr lang="uk-UA" altLang="uk-UA" sz="2400" dirty="0" smtClean="0">
                <a:latin typeface="JetBrains Mono"/>
              </a:rPr>
              <a:t> </a:t>
            </a:r>
            <a:r>
              <a:rPr lang="uk-UA" altLang="uk-UA" sz="2400" dirty="0" err="1">
                <a:latin typeface="JetBrains Mono"/>
              </a:rPr>
              <a:t>matplotlib.pyplot</a:t>
            </a:r>
            <a:r>
              <a:rPr lang="uk-UA" altLang="uk-UA" sz="2400" dirty="0">
                <a:latin typeface="JetBrains Mono"/>
              </a:rPr>
              <a:t> </a:t>
            </a:r>
            <a:r>
              <a:rPr lang="uk-UA" altLang="uk-UA" sz="2400" dirty="0" err="1">
                <a:latin typeface="JetBrains Mono"/>
              </a:rPr>
              <a:t>as</a:t>
            </a:r>
            <a:r>
              <a:rPr lang="uk-UA" altLang="uk-UA" sz="2400" dirty="0">
                <a:latin typeface="JetBrains Mono"/>
              </a:rPr>
              <a:t> </a:t>
            </a:r>
            <a:r>
              <a:rPr lang="uk-UA" altLang="uk-UA" sz="2400" dirty="0" err="1">
                <a:latin typeface="JetBrains Mono"/>
              </a:rPr>
              <a:t>plt</a:t>
            </a:r>
            <a:r>
              <a:rPr lang="uk-UA" altLang="uk-UA" sz="2400" dirty="0">
                <a:latin typeface="JetBrains Mono"/>
              </a:rPr>
              <a:t/>
            </a:r>
            <a:br>
              <a:rPr lang="uk-UA" altLang="uk-UA" sz="2400" dirty="0">
                <a:latin typeface="JetBrains Mono"/>
              </a:rPr>
            </a:br>
            <a:r>
              <a:rPr lang="uk-UA" altLang="uk-UA" sz="2400" dirty="0" err="1">
                <a:latin typeface="JetBrains Mono"/>
              </a:rPr>
              <a:t>import</a:t>
            </a:r>
            <a:r>
              <a:rPr lang="uk-UA" altLang="uk-UA" sz="2400" dirty="0">
                <a:latin typeface="JetBrains Mono"/>
              </a:rPr>
              <a:t> </a:t>
            </a:r>
            <a:r>
              <a:rPr lang="uk-UA" altLang="uk-UA" sz="2400" dirty="0" err="1">
                <a:latin typeface="JetBrains Mono"/>
              </a:rPr>
              <a:t>numpy</a:t>
            </a:r>
            <a:r>
              <a:rPr lang="uk-UA" altLang="uk-UA" sz="2400" dirty="0">
                <a:latin typeface="JetBrains Mono"/>
              </a:rPr>
              <a:t> </a:t>
            </a:r>
            <a:r>
              <a:rPr lang="uk-UA" altLang="uk-UA" sz="2400" dirty="0" err="1">
                <a:latin typeface="JetBrains Mono"/>
              </a:rPr>
              <a:t>as</a:t>
            </a:r>
            <a:r>
              <a:rPr lang="uk-UA" altLang="uk-UA" sz="2400" dirty="0">
                <a:latin typeface="JetBrains Mono"/>
              </a:rPr>
              <a:t> </a:t>
            </a:r>
            <a:r>
              <a:rPr lang="uk-UA" altLang="uk-UA" sz="2400" dirty="0" err="1">
                <a:latin typeface="JetBrains Mono"/>
              </a:rPr>
              <a:t>np</a:t>
            </a:r>
            <a:r>
              <a:rPr lang="uk-UA" altLang="uk-UA" sz="2400" dirty="0">
                <a:latin typeface="JetBrains Mono"/>
              </a:rPr>
              <a:t/>
            </a:r>
            <a:br>
              <a:rPr lang="uk-UA" altLang="uk-UA" sz="2400" dirty="0">
                <a:latin typeface="JetBrains Mono"/>
              </a:rPr>
            </a:br>
            <a:r>
              <a:rPr lang="uk-UA" altLang="uk-UA" sz="2400" dirty="0" err="1">
                <a:latin typeface="JetBrains Mono"/>
              </a:rPr>
              <a:t>index</a:t>
            </a:r>
            <a:r>
              <a:rPr lang="uk-UA" altLang="uk-UA" sz="2400" dirty="0">
                <a:latin typeface="JetBrains Mono"/>
              </a:rPr>
              <a:t> = </a:t>
            </a:r>
            <a:r>
              <a:rPr lang="uk-UA" altLang="uk-UA" sz="2400" dirty="0" err="1">
                <a:latin typeface="JetBrains Mono"/>
              </a:rPr>
              <a:t>np.arange</a:t>
            </a:r>
            <a:r>
              <a:rPr lang="uk-UA" altLang="uk-UA" sz="2400" dirty="0">
                <a:latin typeface="JetBrains Mono"/>
              </a:rPr>
              <a:t>(5)</a:t>
            </a:r>
            <a:br>
              <a:rPr lang="uk-UA" altLang="uk-UA" sz="2400" dirty="0">
                <a:latin typeface="JetBrains Mono"/>
              </a:rPr>
            </a:br>
            <a:r>
              <a:rPr lang="uk-UA" altLang="uk-UA" sz="2400" dirty="0">
                <a:latin typeface="JetBrains Mono"/>
              </a:rPr>
              <a:t>values1 = [5,7,3,4,6]</a:t>
            </a:r>
            <a:br>
              <a:rPr lang="uk-UA" altLang="uk-UA" sz="2400" dirty="0">
                <a:latin typeface="JetBrains Mono"/>
              </a:rPr>
            </a:br>
            <a:r>
              <a:rPr lang="uk-UA" altLang="uk-UA" sz="2400" dirty="0" err="1">
                <a:latin typeface="JetBrains Mono"/>
              </a:rPr>
              <a:t>plt.</a:t>
            </a:r>
            <a:r>
              <a:rPr lang="uk-UA" altLang="uk-UA" sz="2400" b="1" dirty="0" err="1">
                <a:latin typeface="JetBrains Mono"/>
              </a:rPr>
              <a:t>bar</a:t>
            </a:r>
            <a:r>
              <a:rPr lang="uk-UA" altLang="uk-UA" sz="2400" dirty="0">
                <a:latin typeface="JetBrains Mono"/>
              </a:rPr>
              <a:t>(</a:t>
            </a:r>
            <a:r>
              <a:rPr lang="uk-UA" altLang="uk-UA" sz="2400" dirty="0" err="1">
                <a:latin typeface="JetBrains Mono"/>
              </a:rPr>
              <a:t>index</a:t>
            </a:r>
            <a:r>
              <a:rPr lang="uk-UA" altLang="uk-UA" sz="2400" dirty="0">
                <a:latin typeface="JetBrains Mono"/>
              </a:rPr>
              <a:t>, values1)</a:t>
            </a:r>
            <a:br>
              <a:rPr lang="uk-UA" altLang="uk-UA" sz="2400" dirty="0">
                <a:latin typeface="JetBrains Mono"/>
              </a:rPr>
            </a:br>
            <a:r>
              <a:rPr lang="uk-UA" altLang="uk-UA" sz="2400" dirty="0" err="1">
                <a:latin typeface="JetBrains Mono"/>
              </a:rPr>
              <a:t>plt.</a:t>
            </a:r>
            <a:r>
              <a:rPr lang="uk-UA" altLang="uk-UA" sz="2400" b="1" dirty="0" err="1">
                <a:latin typeface="JetBrains Mono"/>
              </a:rPr>
              <a:t>xticks</a:t>
            </a:r>
            <a:r>
              <a:rPr lang="uk-UA" altLang="uk-UA" sz="2400" dirty="0">
                <a:latin typeface="JetBrains Mono"/>
              </a:rPr>
              <a:t>(index+</a:t>
            </a:r>
            <a:r>
              <a:rPr lang="uk-UA" altLang="uk-UA" sz="2400" b="1" dirty="0">
                <a:latin typeface="JetBrains Mono"/>
              </a:rPr>
              <a:t>0.1</a:t>
            </a:r>
            <a:r>
              <a:rPr lang="uk-UA" altLang="uk-UA" sz="2400" dirty="0">
                <a:latin typeface="JetBrains Mono"/>
              </a:rPr>
              <a:t>,['A','B','C','D','E'])</a:t>
            </a:r>
            <a:br>
              <a:rPr lang="uk-UA" altLang="uk-UA" sz="2400" dirty="0">
                <a:latin typeface="JetBrains Mono"/>
              </a:rPr>
            </a:br>
            <a:r>
              <a:rPr lang="uk-UA" altLang="uk-UA" sz="2400" dirty="0" err="1" smtClean="0">
                <a:latin typeface="JetBrains Mono"/>
              </a:rPr>
              <a:t>plt.show</a:t>
            </a:r>
            <a:r>
              <a:rPr lang="uk-UA" altLang="uk-UA" sz="2400" dirty="0" smtClean="0">
                <a:latin typeface="JetBrains Mono"/>
              </a:rPr>
              <a:t>()</a:t>
            </a:r>
            <a:endParaRPr lang="uk-UA" altLang="uk-UA" sz="24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7301"/>
            <a:ext cx="5181600" cy="3887986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3909258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8859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Групова гістограма </a:t>
            </a:r>
            <a:endParaRPr lang="uk-UA" sz="36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9339" y="913984"/>
            <a:ext cx="5234473" cy="4939987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259702" y="1039210"/>
            <a:ext cx="6756917" cy="5262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000" dirty="0" err="1"/>
              <a:t>import</a:t>
            </a:r>
            <a:r>
              <a:rPr lang="uk-UA" altLang="uk-UA" sz="2000" dirty="0"/>
              <a:t> </a:t>
            </a:r>
            <a:r>
              <a:rPr lang="uk-UA" altLang="uk-UA" sz="2000" dirty="0" err="1"/>
              <a:t>matplotlib.pyplot</a:t>
            </a:r>
            <a:r>
              <a:rPr lang="uk-UA" altLang="uk-UA" sz="2000" dirty="0"/>
              <a:t> </a:t>
            </a:r>
            <a:r>
              <a:rPr lang="uk-UA" altLang="uk-UA" sz="2000" dirty="0" err="1"/>
              <a:t>as</a:t>
            </a:r>
            <a:r>
              <a:rPr lang="uk-UA" altLang="uk-UA" sz="2000" dirty="0"/>
              <a:t> </a:t>
            </a:r>
            <a:r>
              <a:rPr lang="uk-UA" altLang="uk-UA" sz="2000" dirty="0" err="1"/>
              <a:t>plt</a:t>
            </a:r>
            <a:r>
              <a:rPr lang="uk-UA" altLang="uk-UA" sz="2000" dirty="0"/>
              <a:t/>
            </a:r>
            <a:br>
              <a:rPr lang="uk-UA" altLang="uk-UA" sz="2000" dirty="0"/>
            </a:br>
            <a:r>
              <a:rPr lang="uk-UA" altLang="uk-UA" sz="2000" dirty="0" err="1"/>
              <a:t>import</a:t>
            </a:r>
            <a:r>
              <a:rPr lang="uk-UA" altLang="uk-UA" sz="2000" dirty="0"/>
              <a:t> </a:t>
            </a:r>
            <a:r>
              <a:rPr lang="uk-UA" altLang="uk-UA" sz="2000" dirty="0" err="1"/>
              <a:t>numpy</a:t>
            </a:r>
            <a:r>
              <a:rPr lang="uk-UA" altLang="uk-UA" sz="2000" dirty="0"/>
              <a:t> </a:t>
            </a:r>
            <a:r>
              <a:rPr lang="uk-UA" altLang="uk-UA" sz="2000" dirty="0" err="1"/>
              <a:t>as</a:t>
            </a:r>
            <a:r>
              <a:rPr lang="uk-UA" altLang="uk-UA" sz="2000" dirty="0"/>
              <a:t> </a:t>
            </a:r>
            <a:r>
              <a:rPr lang="uk-UA" altLang="uk-UA" sz="2000" dirty="0" err="1"/>
              <a:t>np</a:t>
            </a:r>
            <a:r>
              <a:rPr lang="uk-UA" altLang="uk-UA" sz="2000" dirty="0"/>
              <a:t/>
            </a:r>
            <a:br>
              <a:rPr lang="uk-UA" altLang="uk-UA" sz="2000" dirty="0"/>
            </a:br>
            <a:r>
              <a:rPr lang="uk-UA" altLang="uk-UA" sz="2000" dirty="0" err="1" smtClean="0"/>
              <a:t>index</a:t>
            </a:r>
            <a:r>
              <a:rPr lang="uk-UA" altLang="uk-UA" sz="2000" dirty="0" smtClean="0"/>
              <a:t> </a:t>
            </a:r>
            <a:r>
              <a:rPr lang="uk-UA" altLang="uk-UA" sz="2000" dirty="0"/>
              <a:t>= </a:t>
            </a:r>
            <a:r>
              <a:rPr lang="uk-UA" altLang="uk-UA" sz="2000" dirty="0" err="1"/>
              <a:t>np.arange</a:t>
            </a:r>
            <a:r>
              <a:rPr lang="uk-UA" altLang="uk-UA" sz="2000" dirty="0"/>
              <a:t>(5)</a:t>
            </a:r>
            <a:br>
              <a:rPr lang="uk-UA" altLang="uk-UA" sz="2000" dirty="0"/>
            </a:br>
            <a:r>
              <a:rPr lang="uk-UA" altLang="uk-UA" sz="2000" dirty="0"/>
              <a:t>values1 = [5,7,3,4,6]</a:t>
            </a:r>
            <a:br>
              <a:rPr lang="uk-UA" altLang="uk-UA" sz="2000" dirty="0"/>
            </a:br>
            <a:r>
              <a:rPr lang="uk-UA" altLang="uk-UA" sz="2000" dirty="0"/>
              <a:t>values2 = [6,6,4,5,7]</a:t>
            </a:r>
            <a:br>
              <a:rPr lang="uk-UA" altLang="uk-UA" sz="2000" dirty="0"/>
            </a:br>
            <a:r>
              <a:rPr lang="uk-UA" altLang="uk-UA" sz="2000" dirty="0"/>
              <a:t>values3 = [5,6,5,4,6]</a:t>
            </a:r>
            <a:br>
              <a:rPr lang="uk-UA" altLang="uk-UA" sz="2000" dirty="0"/>
            </a:br>
            <a:r>
              <a:rPr lang="uk-UA" altLang="uk-UA" sz="2000" dirty="0" err="1"/>
              <a:t>bw</a:t>
            </a:r>
            <a:r>
              <a:rPr lang="uk-UA" altLang="uk-UA" sz="2000" dirty="0"/>
              <a:t> = 0.3</a:t>
            </a:r>
            <a:br>
              <a:rPr lang="uk-UA" altLang="uk-UA" sz="2000" dirty="0"/>
            </a:br>
            <a:r>
              <a:rPr lang="uk-UA" altLang="uk-UA" dirty="0" err="1"/>
              <a:t>plt.</a:t>
            </a:r>
            <a:r>
              <a:rPr lang="uk-UA" altLang="uk-UA" b="1" dirty="0" err="1"/>
              <a:t>axis</a:t>
            </a:r>
            <a:r>
              <a:rPr lang="uk-UA" altLang="uk-UA" dirty="0"/>
              <a:t>([0,5,0,8])</a:t>
            </a:r>
            <a:br>
              <a:rPr lang="uk-UA" altLang="uk-UA" dirty="0"/>
            </a:br>
            <a:r>
              <a:rPr lang="uk-UA" altLang="uk-UA" dirty="0" err="1"/>
              <a:t>plt.</a:t>
            </a:r>
            <a:r>
              <a:rPr lang="uk-UA" altLang="uk-UA" b="1" dirty="0" err="1"/>
              <a:t>title</a:t>
            </a:r>
            <a:r>
              <a:rPr lang="uk-UA" altLang="uk-UA" dirty="0"/>
              <a:t>('Групова гістограма', </a:t>
            </a:r>
            <a:r>
              <a:rPr lang="uk-UA" altLang="uk-UA" dirty="0" err="1"/>
              <a:t>fontsize</a:t>
            </a:r>
            <a:r>
              <a:rPr lang="uk-UA" altLang="uk-UA" dirty="0"/>
              <a:t>=20)</a:t>
            </a:r>
            <a:br>
              <a:rPr lang="uk-UA" altLang="uk-UA" dirty="0"/>
            </a:br>
            <a:r>
              <a:rPr lang="uk-UA" altLang="uk-UA" dirty="0" err="1"/>
              <a:t>plt.</a:t>
            </a:r>
            <a:r>
              <a:rPr lang="uk-UA" altLang="uk-UA" b="1" dirty="0" err="1"/>
              <a:t>bar</a:t>
            </a:r>
            <a:r>
              <a:rPr lang="uk-UA" altLang="uk-UA" dirty="0"/>
              <a:t>(</a:t>
            </a:r>
            <a:r>
              <a:rPr lang="uk-UA" altLang="uk-UA" dirty="0" err="1"/>
              <a:t>index+bw</a:t>
            </a:r>
            <a:r>
              <a:rPr lang="uk-UA" altLang="uk-UA" dirty="0"/>
              <a:t>, values1, </a:t>
            </a:r>
            <a:r>
              <a:rPr lang="uk-UA" altLang="uk-UA" dirty="0" err="1"/>
              <a:t>bw</a:t>
            </a:r>
            <a:r>
              <a:rPr lang="uk-UA" altLang="uk-UA" dirty="0"/>
              <a:t>, </a:t>
            </a:r>
            <a:r>
              <a:rPr lang="uk-UA" altLang="uk-UA" dirty="0" err="1"/>
              <a:t>color</a:t>
            </a:r>
            <a:r>
              <a:rPr lang="uk-UA" altLang="uk-UA" dirty="0"/>
              <a:t>='b')</a:t>
            </a:r>
            <a:br>
              <a:rPr lang="uk-UA" altLang="uk-UA" dirty="0"/>
            </a:br>
            <a:r>
              <a:rPr lang="uk-UA" altLang="uk-UA" dirty="0" err="1"/>
              <a:t>plt.</a:t>
            </a:r>
            <a:r>
              <a:rPr lang="uk-UA" altLang="uk-UA" b="1" dirty="0" err="1"/>
              <a:t>bar</a:t>
            </a:r>
            <a:r>
              <a:rPr lang="uk-UA" altLang="uk-UA" dirty="0"/>
              <a:t>(index+2*</a:t>
            </a:r>
            <a:r>
              <a:rPr lang="uk-UA" altLang="uk-UA" dirty="0" err="1"/>
              <a:t>bw</a:t>
            </a:r>
            <a:r>
              <a:rPr lang="uk-UA" altLang="uk-UA" dirty="0"/>
              <a:t>, values2, </a:t>
            </a:r>
            <a:r>
              <a:rPr lang="uk-UA" altLang="uk-UA" dirty="0" err="1"/>
              <a:t>bw</a:t>
            </a:r>
            <a:r>
              <a:rPr lang="uk-UA" altLang="uk-UA" dirty="0"/>
              <a:t>, </a:t>
            </a:r>
            <a:r>
              <a:rPr lang="uk-UA" altLang="uk-UA" dirty="0" err="1"/>
              <a:t>color</a:t>
            </a:r>
            <a:r>
              <a:rPr lang="uk-UA" altLang="uk-UA" dirty="0"/>
              <a:t>='g')</a:t>
            </a:r>
            <a:br>
              <a:rPr lang="uk-UA" altLang="uk-UA" dirty="0"/>
            </a:br>
            <a:r>
              <a:rPr lang="uk-UA" altLang="uk-UA" dirty="0" err="1"/>
              <a:t>plt.</a:t>
            </a:r>
            <a:r>
              <a:rPr lang="uk-UA" altLang="uk-UA" b="1" dirty="0" err="1"/>
              <a:t>bar</a:t>
            </a:r>
            <a:r>
              <a:rPr lang="uk-UA" altLang="uk-UA" dirty="0"/>
              <a:t>(index+3*</a:t>
            </a:r>
            <a:r>
              <a:rPr lang="uk-UA" altLang="uk-UA" dirty="0" err="1"/>
              <a:t>bw</a:t>
            </a:r>
            <a:r>
              <a:rPr lang="uk-UA" altLang="uk-UA" dirty="0"/>
              <a:t>, values3, </a:t>
            </a:r>
            <a:r>
              <a:rPr lang="uk-UA" altLang="uk-UA" dirty="0" err="1"/>
              <a:t>bw</a:t>
            </a:r>
            <a:r>
              <a:rPr lang="uk-UA" altLang="uk-UA" dirty="0"/>
              <a:t>, </a:t>
            </a:r>
            <a:r>
              <a:rPr lang="uk-UA" altLang="uk-UA" dirty="0" err="1"/>
              <a:t>color</a:t>
            </a:r>
            <a:r>
              <a:rPr lang="uk-UA" altLang="uk-UA" dirty="0"/>
              <a:t>='r')</a:t>
            </a:r>
            <a:br>
              <a:rPr lang="uk-UA" altLang="uk-UA" dirty="0"/>
            </a:br>
            <a:r>
              <a:rPr lang="uk-UA" altLang="uk-UA" dirty="0" err="1"/>
              <a:t>plt.</a:t>
            </a:r>
            <a:r>
              <a:rPr lang="uk-UA" altLang="uk-UA" b="1" dirty="0" err="1"/>
              <a:t>xticks</a:t>
            </a:r>
            <a:r>
              <a:rPr lang="uk-UA" altLang="uk-UA" dirty="0"/>
              <a:t>(index+2*</a:t>
            </a:r>
            <a:r>
              <a:rPr lang="uk-UA" altLang="uk-UA" dirty="0" err="1"/>
              <a:t>bw</a:t>
            </a:r>
            <a:r>
              <a:rPr lang="uk-UA" altLang="uk-UA" dirty="0"/>
              <a:t>,['A','B','C','D','E'])</a:t>
            </a:r>
            <a:br>
              <a:rPr lang="uk-UA" altLang="uk-UA" dirty="0"/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45957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167" y="365125"/>
            <a:ext cx="11066106" cy="1325563"/>
          </a:xfrm>
        </p:spPr>
        <p:txBody>
          <a:bodyPr>
            <a:noAutofit/>
          </a:bodyPr>
          <a:lstStyle/>
          <a:p>
            <a:pPr indent="457200"/>
            <a:r>
              <a:rPr lang="uk-UA" sz="3000" dirty="0"/>
              <a:t>Функцію </a:t>
            </a:r>
            <a:r>
              <a:rPr lang="en-US" sz="3000" b="1" dirty="0"/>
              <a:t>bar() </a:t>
            </a:r>
            <a:r>
              <a:rPr lang="uk-UA" sz="3000" dirty="0"/>
              <a:t>потрібно замінити на </a:t>
            </a:r>
            <a:r>
              <a:rPr lang="uk-UA" sz="3000" dirty="0" smtClean="0"/>
              <a:t> </a:t>
            </a:r>
            <a:r>
              <a:rPr lang="en-US" sz="3000" b="1" dirty="0" err="1"/>
              <a:t>barh</a:t>
            </a:r>
            <a:r>
              <a:rPr lang="en-US" sz="3000" b="1" dirty="0"/>
              <a:t>(), </a:t>
            </a:r>
            <a:r>
              <a:rPr lang="uk-UA" sz="3000" dirty="0" smtClean="0"/>
              <a:t> </a:t>
            </a:r>
            <a:r>
              <a:rPr lang="en-US" sz="3000" b="1" dirty="0" err="1"/>
              <a:t>xticks</a:t>
            </a:r>
            <a:r>
              <a:rPr lang="en-US" sz="3000" b="1" dirty="0"/>
              <a:t>() </a:t>
            </a:r>
            <a:r>
              <a:rPr lang="uk-UA" sz="3000" dirty="0"/>
              <a:t>на </a:t>
            </a:r>
            <a:r>
              <a:rPr lang="en-US" sz="3000" b="1" dirty="0" err="1"/>
              <a:t>yticks</a:t>
            </a:r>
            <a:r>
              <a:rPr lang="en-US" sz="3000" b="1" dirty="0"/>
              <a:t>(). </a:t>
            </a:r>
            <a:r>
              <a:rPr lang="uk-UA" sz="3000" b="1" dirty="0" smtClean="0"/>
              <a:t>Р</a:t>
            </a:r>
            <a:r>
              <a:rPr lang="uk-UA" sz="3000" dirty="0" smtClean="0"/>
              <a:t>озвертаємо </a:t>
            </a:r>
            <a:r>
              <a:rPr lang="uk-UA" sz="3000" dirty="0"/>
              <a:t>діапазон значень на осях за допомогою функції </a:t>
            </a:r>
            <a:r>
              <a:rPr lang="en-US" sz="3000" b="1" dirty="0"/>
              <a:t>axis</a:t>
            </a:r>
            <a:r>
              <a:rPr lang="en-US" sz="3000" b="1" dirty="0" smtClean="0"/>
              <a:t>()</a:t>
            </a:r>
            <a:r>
              <a:rPr lang="uk-UA" sz="3000" b="1" dirty="0" smtClean="0"/>
              <a:t>.</a:t>
            </a:r>
            <a:endParaRPr lang="uk-UA" sz="3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7576" y="1700257"/>
            <a:ext cx="5326224" cy="4602082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569167" y="1462142"/>
            <a:ext cx="545840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200" dirty="0" err="1"/>
              <a:t>import</a:t>
            </a:r>
            <a:r>
              <a:rPr lang="uk-UA" altLang="uk-UA" sz="1200" dirty="0"/>
              <a:t> </a:t>
            </a:r>
            <a:r>
              <a:rPr lang="uk-UA" altLang="uk-UA" sz="1200" dirty="0" err="1"/>
              <a:t>matplotlib.pyplot</a:t>
            </a:r>
            <a:r>
              <a:rPr lang="uk-UA" altLang="uk-UA" sz="1200" dirty="0"/>
              <a:t> </a:t>
            </a:r>
            <a:r>
              <a:rPr lang="uk-UA" altLang="uk-UA" sz="1200" dirty="0" err="1"/>
              <a:t>as</a:t>
            </a:r>
            <a:r>
              <a:rPr lang="uk-UA" altLang="uk-UA" sz="1200" dirty="0"/>
              <a:t> </a:t>
            </a:r>
            <a:r>
              <a:rPr lang="uk-UA" altLang="uk-UA" sz="1200" dirty="0" err="1"/>
              <a:t>plt</a:t>
            </a:r>
            <a:r>
              <a:rPr lang="uk-UA" altLang="uk-UA" sz="1200" dirty="0"/>
              <a:t/>
            </a:r>
            <a:br>
              <a:rPr lang="uk-UA" altLang="uk-UA" sz="1200" dirty="0"/>
            </a:br>
            <a:r>
              <a:rPr lang="uk-UA" altLang="uk-UA" sz="1200" dirty="0" err="1"/>
              <a:t>import</a:t>
            </a:r>
            <a:r>
              <a:rPr lang="uk-UA" altLang="uk-UA" sz="1200" dirty="0"/>
              <a:t> </a:t>
            </a:r>
            <a:r>
              <a:rPr lang="uk-UA" altLang="uk-UA" sz="1200" dirty="0" err="1"/>
              <a:t>numpy</a:t>
            </a:r>
            <a:r>
              <a:rPr lang="uk-UA" altLang="uk-UA" sz="1200" dirty="0"/>
              <a:t> </a:t>
            </a:r>
            <a:r>
              <a:rPr lang="uk-UA" altLang="uk-UA" sz="1200" dirty="0" err="1"/>
              <a:t>as</a:t>
            </a:r>
            <a:r>
              <a:rPr lang="uk-UA" altLang="uk-UA" sz="1200" dirty="0"/>
              <a:t> </a:t>
            </a:r>
            <a:r>
              <a:rPr lang="uk-UA" altLang="uk-UA" sz="1200" dirty="0" err="1"/>
              <a:t>np</a:t>
            </a:r>
            <a:r>
              <a:rPr lang="uk-UA" altLang="uk-UA" sz="1200" dirty="0"/>
              <a:t/>
            </a:r>
            <a:br>
              <a:rPr lang="uk-UA" altLang="uk-UA" sz="1200" dirty="0"/>
            </a:br>
            <a:r>
              <a:rPr lang="uk-UA" altLang="uk-UA" sz="1200" dirty="0" err="1" smtClean="0"/>
              <a:t>index</a:t>
            </a:r>
            <a:r>
              <a:rPr lang="uk-UA" altLang="uk-UA" sz="1200" dirty="0" smtClean="0"/>
              <a:t> </a:t>
            </a:r>
            <a:r>
              <a:rPr lang="uk-UA" altLang="uk-UA" sz="1200" dirty="0"/>
              <a:t>= </a:t>
            </a:r>
            <a:r>
              <a:rPr lang="uk-UA" altLang="uk-UA" sz="1200" dirty="0" err="1"/>
              <a:t>np.arange</a:t>
            </a:r>
            <a:r>
              <a:rPr lang="uk-UA" altLang="uk-UA" sz="1200" dirty="0"/>
              <a:t>(5)</a:t>
            </a:r>
            <a:br>
              <a:rPr lang="uk-UA" altLang="uk-UA" sz="1200" dirty="0"/>
            </a:br>
            <a:r>
              <a:rPr lang="uk-UA" altLang="uk-UA" sz="1200" dirty="0"/>
              <a:t>values1 = [5,7,3,4,6]</a:t>
            </a:r>
            <a:br>
              <a:rPr lang="uk-UA" altLang="uk-UA" sz="1200" dirty="0"/>
            </a:br>
            <a:r>
              <a:rPr lang="uk-UA" altLang="uk-UA" sz="1200" dirty="0"/>
              <a:t>values2 = [6,6,4,5,7]</a:t>
            </a:r>
            <a:br>
              <a:rPr lang="uk-UA" altLang="uk-UA" sz="1200" dirty="0"/>
            </a:br>
            <a:r>
              <a:rPr lang="uk-UA" altLang="uk-UA" sz="1200" dirty="0"/>
              <a:t>values3 = [5,6,5,4,6]</a:t>
            </a:r>
            <a:br>
              <a:rPr lang="uk-UA" altLang="uk-UA" sz="1200" dirty="0"/>
            </a:br>
            <a:r>
              <a:rPr lang="uk-UA" altLang="uk-UA" sz="1200" dirty="0" err="1"/>
              <a:t>bw</a:t>
            </a:r>
            <a:r>
              <a:rPr lang="uk-UA" altLang="uk-UA" sz="1200" dirty="0"/>
              <a:t>=0.3</a:t>
            </a:r>
            <a:br>
              <a:rPr lang="uk-UA" altLang="uk-UA" sz="1200" dirty="0"/>
            </a:br>
            <a:r>
              <a:rPr lang="uk-UA" altLang="uk-UA" sz="2400" b="1" dirty="0" err="1"/>
              <a:t>plt.axis</a:t>
            </a:r>
            <a:r>
              <a:rPr lang="uk-UA" altLang="uk-UA" sz="2400" b="1" dirty="0"/>
              <a:t>([0,8,0,5])</a:t>
            </a:r>
            <a:r>
              <a:rPr lang="uk-UA" altLang="uk-UA" sz="2400" dirty="0"/>
              <a:t/>
            </a:r>
            <a:br>
              <a:rPr lang="uk-UA" altLang="uk-UA" sz="2400" dirty="0"/>
            </a:br>
            <a:r>
              <a:rPr lang="uk-UA" altLang="uk-UA" sz="2400" dirty="0" err="1"/>
              <a:t>plt.title</a:t>
            </a:r>
            <a:r>
              <a:rPr lang="uk-UA" altLang="uk-UA" sz="2400" dirty="0"/>
              <a:t>('Групова горизонтальна діаграма', </a:t>
            </a:r>
            <a:r>
              <a:rPr lang="uk-UA" altLang="uk-UA" sz="2400" dirty="0" err="1"/>
              <a:t>fontsize</a:t>
            </a:r>
            <a:r>
              <a:rPr lang="uk-UA" altLang="uk-UA" sz="2400" dirty="0"/>
              <a:t>=20)</a:t>
            </a:r>
            <a:br>
              <a:rPr lang="uk-UA" altLang="uk-UA" sz="2400" dirty="0"/>
            </a:br>
            <a:r>
              <a:rPr lang="uk-UA" altLang="uk-UA" sz="2400" dirty="0" err="1" smtClean="0"/>
              <a:t>plt.</a:t>
            </a:r>
            <a:r>
              <a:rPr lang="uk-UA" altLang="uk-UA" sz="2400" b="1" dirty="0" err="1" smtClean="0"/>
              <a:t>barh</a:t>
            </a:r>
            <a:r>
              <a:rPr lang="uk-UA" altLang="uk-UA" sz="2400" dirty="0" smtClean="0"/>
              <a:t>(</a:t>
            </a:r>
            <a:r>
              <a:rPr lang="uk-UA" altLang="uk-UA" sz="2400" dirty="0" err="1" smtClean="0"/>
              <a:t>index</a:t>
            </a:r>
            <a:r>
              <a:rPr lang="en-US" altLang="uk-UA" sz="2400" dirty="0" smtClean="0"/>
              <a:t>+</a:t>
            </a:r>
            <a:r>
              <a:rPr lang="en-US" altLang="uk-UA" sz="2400" dirty="0" err="1" smtClean="0"/>
              <a:t>bw</a:t>
            </a:r>
            <a:r>
              <a:rPr lang="uk-UA" altLang="uk-UA" sz="2400" dirty="0" smtClean="0"/>
              <a:t>, </a:t>
            </a:r>
            <a:r>
              <a:rPr lang="uk-UA" altLang="uk-UA" sz="2400" dirty="0"/>
              <a:t>values1, </a:t>
            </a:r>
            <a:r>
              <a:rPr lang="uk-UA" altLang="uk-UA" sz="2400" dirty="0" err="1"/>
              <a:t>bw</a:t>
            </a:r>
            <a:r>
              <a:rPr lang="uk-UA" altLang="uk-UA" sz="2400" dirty="0"/>
              <a:t>, </a:t>
            </a:r>
            <a:r>
              <a:rPr lang="uk-UA" altLang="uk-UA" sz="2400" dirty="0" err="1"/>
              <a:t>color</a:t>
            </a:r>
            <a:r>
              <a:rPr lang="uk-UA" altLang="uk-UA" sz="2400" dirty="0"/>
              <a:t>='b')</a:t>
            </a:r>
            <a:br>
              <a:rPr lang="uk-UA" altLang="uk-UA" sz="2400" dirty="0"/>
            </a:br>
            <a:r>
              <a:rPr lang="uk-UA" altLang="uk-UA" sz="2400" dirty="0" err="1" smtClean="0"/>
              <a:t>plt.</a:t>
            </a:r>
            <a:r>
              <a:rPr lang="uk-UA" altLang="uk-UA" sz="2400" b="1" dirty="0" err="1" smtClean="0"/>
              <a:t>barh</a:t>
            </a:r>
            <a:r>
              <a:rPr lang="uk-UA" altLang="uk-UA" sz="2400" dirty="0" smtClean="0"/>
              <a:t>(</a:t>
            </a:r>
            <a:r>
              <a:rPr lang="uk-UA" altLang="uk-UA" sz="2400" dirty="0" err="1" smtClean="0"/>
              <a:t>index</a:t>
            </a:r>
            <a:r>
              <a:rPr lang="uk-UA" altLang="uk-UA" sz="2400" dirty="0" smtClean="0"/>
              <a:t>+</a:t>
            </a:r>
            <a:r>
              <a:rPr lang="en-US" altLang="uk-UA" sz="2400" dirty="0" smtClean="0"/>
              <a:t>2*</a:t>
            </a:r>
            <a:r>
              <a:rPr lang="uk-UA" altLang="uk-UA" sz="2400" dirty="0" err="1" smtClean="0"/>
              <a:t>bw</a:t>
            </a:r>
            <a:r>
              <a:rPr lang="uk-UA" altLang="uk-UA" sz="2400" dirty="0"/>
              <a:t>, values2, </a:t>
            </a:r>
            <a:r>
              <a:rPr lang="uk-UA" altLang="uk-UA" sz="2400" dirty="0" err="1"/>
              <a:t>bw</a:t>
            </a:r>
            <a:r>
              <a:rPr lang="uk-UA" altLang="uk-UA" sz="2400" dirty="0"/>
              <a:t>, </a:t>
            </a:r>
            <a:r>
              <a:rPr lang="uk-UA" altLang="uk-UA" sz="2400" dirty="0" err="1"/>
              <a:t>color</a:t>
            </a:r>
            <a:r>
              <a:rPr lang="uk-UA" altLang="uk-UA" sz="2400" dirty="0"/>
              <a:t>='g')</a:t>
            </a:r>
            <a:br>
              <a:rPr lang="uk-UA" altLang="uk-UA" sz="2400" dirty="0"/>
            </a:br>
            <a:r>
              <a:rPr lang="uk-UA" altLang="uk-UA" sz="2400" dirty="0" err="1" smtClean="0"/>
              <a:t>plt.</a:t>
            </a:r>
            <a:r>
              <a:rPr lang="uk-UA" altLang="uk-UA" sz="2400" b="1" dirty="0" err="1" smtClean="0"/>
              <a:t>barh</a:t>
            </a:r>
            <a:r>
              <a:rPr lang="uk-UA" altLang="uk-UA" sz="2400" dirty="0" smtClean="0"/>
              <a:t>(</a:t>
            </a:r>
            <a:r>
              <a:rPr lang="uk-UA" altLang="uk-UA" sz="2400" dirty="0" err="1" smtClean="0"/>
              <a:t>index</a:t>
            </a:r>
            <a:r>
              <a:rPr lang="uk-UA" altLang="uk-UA" sz="2400" dirty="0" smtClean="0"/>
              <a:t>+</a:t>
            </a:r>
            <a:r>
              <a:rPr lang="en-US" altLang="uk-UA" sz="2400" dirty="0" smtClean="0"/>
              <a:t>3</a:t>
            </a:r>
            <a:r>
              <a:rPr lang="uk-UA" altLang="uk-UA" sz="2400" dirty="0" smtClean="0"/>
              <a:t>*</a:t>
            </a:r>
            <a:r>
              <a:rPr lang="uk-UA" altLang="uk-UA" sz="2400" dirty="0" err="1" smtClean="0"/>
              <a:t>bw</a:t>
            </a:r>
            <a:r>
              <a:rPr lang="uk-UA" altLang="uk-UA" sz="2400" dirty="0"/>
              <a:t>, values3, </a:t>
            </a:r>
            <a:r>
              <a:rPr lang="uk-UA" altLang="uk-UA" sz="2400" dirty="0" err="1"/>
              <a:t>bw</a:t>
            </a:r>
            <a:r>
              <a:rPr lang="uk-UA" altLang="uk-UA" sz="2400" dirty="0"/>
              <a:t>, </a:t>
            </a:r>
            <a:r>
              <a:rPr lang="uk-UA" altLang="uk-UA" sz="2400" dirty="0" err="1"/>
              <a:t>color</a:t>
            </a:r>
            <a:r>
              <a:rPr lang="uk-UA" altLang="uk-UA" sz="2400" dirty="0"/>
              <a:t>='r')</a:t>
            </a:r>
            <a:br>
              <a:rPr lang="uk-UA" altLang="uk-UA" sz="2400" dirty="0"/>
            </a:br>
            <a:r>
              <a:rPr lang="uk-UA" altLang="uk-UA" sz="2400" dirty="0" err="1" smtClean="0"/>
              <a:t>plt.</a:t>
            </a:r>
            <a:r>
              <a:rPr lang="uk-UA" altLang="uk-UA" sz="2400" b="1" dirty="0" err="1" smtClean="0"/>
              <a:t>yticks</a:t>
            </a:r>
            <a:r>
              <a:rPr lang="uk-UA" altLang="uk-UA" sz="2400" dirty="0" smtClean="0"/>
              <a:t>(index+0.</a:t>
            </a:r>
            <a:r>
              <a:rPr lang="en-US" altLang="uk-UA" sz="2400" dirty="0" smtClean="0"/>
              <a:t>6</a:t>
            </a:r>
            <a:r>
              <a:rPr lang="uk-UA" altLang="uk-UA" sz="2400" dirty="0" smtClean="0"/>
              <a:t>,[</a:t>
            </a:r>
            <a:r>
              <a:rPr lang="uk-UA" altLang="uk-UA" sz="2400" dirty="0"/>
              <a:t>'A','B','C','D','E'])</a:t>
            </a:r>
            <a:br>
              <a:rPr lang="uk-UA" altLang="uk-UA" sz="2400" dirty="0"/>
            </a:br>
            <a:r>
              <a:rPr lang="uk-UA" altLang="uk-UA" sz="2400" dirty="0" err="1"/>
              <a:t>plt.show</a:t>
            </a:r>
            <a:r>
              <a:rPr lang="uk-UA" altLang="uk-UA" sz="24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182245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9960"/>
            <a:ext cx="10515600" cy="1629950"/>
          </a:xfrm>
        </p:spPr>
        <p:txBody>
          <a:bodyPr>
            <a:normAutofit fontScale="90000"/>
          </a:bodyPr>
          <a:lstStyle/>
          <a:p>
            <a:pPr indent="457200"/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>			Групові складені діаграми</a:t>
            </a:r>
            <a:br>
              <a:rPr lang="uk-UA" sz="3200" b="1" dirty="0" smtClean="0"/>
            </a:br>
            <a:r>
              <a:rPr lang="uk-UA" sz="3200" b="1" dirty="0" smtClean="0"/>
              <a:t>	</a:t>
            </a:r>
            <a:r>
              <a:rPr lang="ru-RU" sz="2700" dirty="0" smtClean="0"/>
              <a:t>Для </a:t>
            </a:r>
            <a:r>
              <a:rPr lang="ru-RU" sz="2700" dirty="0" err="1" smtClean="0"/>
              <a:t>перетворення</a:t>
            </a:r>
            <a:r>
              <a:rPr lang="ru-RU" sz="2700" dirty="0" smtClean="0"/>
              <a:t>  </a:t>
            </a:r>
            <a:r>
              <a:rPr lang="ru-RU" sz="2700" dirty="0" err="1" smtClean="0"/>
              <a:t>звичайної</a:t>
            </a:r>
            <a:r>
              <a:rPr lang="ru-RU" sz="2700" dirty="0" smtClean="0"/>
              <a:t> </a:t>
            </a:r>
            <a:r>
              <a:rPr lang="ru-RU" sz="2700" dirty="0" err="1" smtClean="0"/>
              <a:t>групової</a:t>
            </a:r>
            <a:r>
              <a:rPr lang="ru-RU" sz="2700" dirty="0" smtClean="0"/>
              <a:t> </a:t>
            </a:r>
            <a:r>
              <a:rPr lang="ru-RU" sz="2700" dirty="0" err="1" smtClean="0"/>
              <a:t>діаграми</a:t>
            </a:r>
            <a:r>
              <a:rPr lang="ru-RU" sz="2700" dirty="0" smtClean="0"/>
              <a:t> </a:t>
            </a:r>
            <a:r>
              <a:rPr lang="ru-RU" sz="2700" dirty="0"/>
              <a:t>в </a:t>
            </a:r>
            <a:r>
              <a:rPr lang="ru-RU" sz="2700" dirty="0" err="1" smtClean="0"/>
              <a:t>складену</a:t>
            </a:r>
            <a:r>
              <a:rPr lang="ru-RU" sz="2700" dirty="0" smtClean="0"/>
              <a:t> </a:t>
            </a:r>
            <a:r>
              <a:rPr lang="ru-RU" sz="2700" dirty="0" err="1"/>
              <a:t>потрібно</a:t>
            </a:r>
            <a:r>
              <a:rPr lang="ru-RU" sz="2700" dirty="0"/>
              <a:t> </a:t>
            </a:r>
            <a:r>
              <a:rPr lang="ru-RU" sz="2700" dirty="0" err="1"/>
              <a:t>додати</a:t>
            </a:r>
            <a:r>
              <a:rPr lang="ru-RU" sz="2700" dirty="0"/>
              <a:t> </a:t>
            </a:r>
            <a:r>
              <a:rPr lang="ru-RU" sz="2700" dirty="0" smtClean="0"/>
              <a:t>аргумент </a:t>
            </a:r>
            <a:r>
              <a:rPr lang="ru-RU" sz="2700" b="1" dirty="0" err="1"/>
              <a:t>bottom</a:t>
            </a:r>
            <a:r>
              <a:rPr lang="ru-RU" sz="2700" dirty="0"/>
              <a:t> </a:t>
            </a:r>
            <a:r>
              <a:rPr lang="ru-RU" sz="2700" dirty="0" smtClean="0"/>
              <a:t>у </a:t>
            </a:r>
            <a:r>
              <a:rPr lang="ru-RU" sz="2700" dirty="0" err="1" smtClean="0"/>
              <a:t>функцію</a:t>
            </a:r>
            <a:r>
              <a:rPr lang="ru-RU" sz="2700" dirty="0" smtClean="0"/>
              <a:t> </a:t>
            </a:r>
            <a:r>
              <a:rPr lang="ru-RU" sz="2700" b="1" dirty="0" err="1"/>
              <a:t>bar</a:t>
            </a:r>
            <a:r>
              <a:rPr lang="ru-RU" sz="2700" b="1" dirty="0"/>
              <a:t>(). </a:t>
            </a:r>
            <a:r>
              <a:rPr lang="ru-RU" sz="2700" dirty="0" err="1"/>
              <a:t>Кожен</a:t>
            </a:r>
            <a:r>
              <a:rPr lang="ru-RU" sz="2700" dirty="0"/>
              <a:t> </a:t>
            </a:r>
            <a:r>
              <a:rPr lang="ru-RU" sz="2700" dirty="0" err="1"/>
              <a:t>об’єкт</a:t>
            </a:r>
            <a:r>
              <a:rPr lang="ru-RU" sz="2700" dirty="0"/>
              <a:t> </a:t>
            </a:r>
            <a:r>
              <a:rPr lang="ru-RU" sz="2700" dirty="0" err="1" smtClean="0"/>
              <a:t>діаграми</a:t>
            </a:r>
            <a:r>
              <a:rPr lang="ru-RU" sz="2700" dirty="0" smtClean="0"/>
              <a:t> </a:t>
            </a:r>
            <a:r>
              <a:rPr lang="ru-RU" sz="2700" dirty="0"/>
              <a:t>повинен бути </a:t>
            </a:r>
            <a:r>
              <a:rPr lang="ru-RU" sz="2700" dirty="0" err="1"/>
              <a:t>присвоєним</a:t>
            </a:r>
            <a:r>
              <a:rPr lang="ru-RU" sz="2700" dirty="0"/>
              <a:t> </a:t>
            </a:r>
            <a:r>
              <a:rPr lang="ru-RU" sz="2700" dirty="0" err="1"/>
              <a:t>відповідним</a:t>
            </a:r>
            <a:r>
              <a:rPr lang="ru-RU" sz="2700" dirty="0"/>
              <a:t> аргументу </a:t>
            </a:r>
            <a:r>
              <a:rPr lang="en-US" sz="2700" b="1" dirty="0"/>
              <a:t>bottom</a:t>
            </a:r>
            <a:r>
              <a:rPr lang="ru-RU" sz="2700" b="1" dirty="0" smtClean="0"/>
              <a:t>.</a:t>
            </a:r>
            <a:r>
              <a:rPr lang="uk-UA" sz="2700" b="1" dirty="0" smtClean="0"/>
              <a:t/>
            </a:r>
            <a:br>
              <a:rPr lang="uk-UA" sz="2700" b="1" dirty="0" smtClean="0"/>
            </a:br>
            <a:endParaRPr lang="uk-UA" sz="27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1894" y="1558213"/>
            <a:ext cx="4665306" cy="4533562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531845" y="1769918"/>
            <a:ext cx="6512767" cy="4462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000" dirty="0"/>
              <a:t>s1 = </a:t>
            </a:r>
            <a:r>
              <a:rPr lang="uk-UA" altLang="uk-UA" sz="2000" dirty="0" err="1"/>
              <a:t>np.array</a:t>
            </a:r>
            <a:r>
              <a:rPr lang="uk-UA" altLang="uk-UA" sz="2000" dirty="0"/>
              <a:t>([3,4,5,3])</a:t>
            </a:r>
            <a:br>
              <a:rPr lang="uk-UA" altLang="uk-UA" sz="2000" dirty="0"/>
            </a:br>
            <a:r>
              <a:rPr lang="uk-UA" altLang="uk-UA" sz="2000" dirty="0"/>
              <a:t>s2 = </a:t>
            </a:r>
            <a:r>
              <a:rPr lang="uk-UA" altLang="uk-UA" sz="2000" dirty="0" err="1"/>
              <a:t>np.array</a:t>
            </a:r>
            <a:r>
              <a:rPr lang="uk-UA" altLang="uk-UA" sz="2000" dirty="0"/>
              <a:t>([1,2,2,5])</a:t>
            </a:r>
            <a:br>
              <a:rPr lang="uk-UA" altLang="uk-UA" sz="2000" dirty="0"/>
            </a:br>
            <a:r>
              <a:rPr lang="uk-UA" altLang="uk-UA" sz="2000" dirty="0"/>
              <a:t>s3 = </a:t>
            </a:r>
            <a:r>
              <a:rPr lang="uk-UA" altLang="uk-UA" sz="2000" dirty="0" err="1"/>
              <a:t>np.array</a:t>
            </a:r>
            <a:r>
              <a:rPr lang="uk-UA" altLang="uk-UA" sz="2000" dirty="0"/>
              <a:t>([2,3,3,4])</a:t>
            </a:r>
            <a:br>
              <a:rPr lang="uk-UA" altLang="uk-UA" sz="2000" dirty="0"/>
            </a:br>
            <a:r>
              <a:rPr lang="uk-UA" altLang="uk-UA" dirty="0" err="1"/>
              <a:t>index</a:t>
            </a:r>
            <a:r>
              <a:rPr lang="uk-UA" altLang="uk-UA" dirty="0"/>
              <a:t> = </a:t>
            </a:r>
            <a:r>
              <a:rPr lang="uk-UA" altLang="uk-UA" dirty="0" err="1"/>
              <a:t>np.arange</a:t>
            </a:r>
            <a:r>
              <a:rPr lang="uk-UA" altLang="uk-UA" dirty="0"/>
              <a:t>(4)</a:t>
            </a:r>
            <a:br>
              <a:rPr lang="uk-UA" altLang="uk-UA" dirty="0"/>
            </a:br>
            <a:r>
              <a:rPr lang="uk-UA" altLang="uk-UA" dirty="0" err="1"/>
              <a:t>plt.axis</a:t>
            </a:r>
            <a:r>
              <a:rPr lang="uk-UA" altLang="uk-UA" dirty="0"/>
              <a:t>([-0.5,3.5,0,13])</a:t>
            </a:r>
            <a:br>
              <a:rPr lang="uk-UA" altLang="uk-UA" dirty="0"/>
            </a:br>
            <a:r>
              <a:rPr lang="uk-UA" altLang="uk-UA" dirty="0" err="1"/>
              <a:t>plt.title</a:t>
            </a:r>
            <a:r>
              <a:rPr lang="uk-UA" altLang="uk-UA" dirty="0"/>
              <a:t>('Групова складена діаграма')</a:t>
            </a:r>
            <a:br>
              <a:rPr lang="uk-UA" altLang="uk-UA" dirty="0"/>
            </a:br>
            <a:r>
              <a:rPr lang="uk-UA" altLang="uk-UA" dirty="0" err="1"/>
              <a:t>plt.bar</a:t>
            </a:r>
            <a:r>
              <a:rPr lang="uk-UA" altLang="uk-UA" dirty="0"/>
              <a:t>(index,s1,color='r')</a:t>
            </a:r>
            <a:br>
              <a:rPr lang="uk-UA" altLang="uk-UA" dirty="0"/>
            </a:br>
            <a:r>
              <a:rPr lang="uk-UA" altLang="uk-UA" dirty="0" err="1"/>
              <a:t>plt.bar</a:t>
            </a:r>
            <a:r>
              <a:rPr lang="uk-UA" altLang="uk-UA" dirty="0"/>
              <a:t>(index,s2,color='b',</a:t>
            </a:r>
            <a:r>
              <a:rPr lang="uk-UA" altLang="uk-UA" b="1" dirty="0" err="1"/>
              <a:t>bottom</a:t>
            </a:r>
            <a:r>
              <a:rPr lang="uk-UA" altLang="uk-UA" dirty="0"/>
              <a:t>=s1)</a:t>
            </a:r>
            <a:br>
              <a:rPr lang="uk-UA" altLang="uk-UA" dirty="0"/>
            </a:br>
            <a:r>
              <a:rPr lang="uk-UA" altLang="uk-UA" dirty="0" err="1"/>
              <a:t>plt.bar</a:t>
            </a:r>
            <a:r>
              <a:rPr lang="uk-UA" altLang="uk-UA" dirty="0"/>
              <a:t>(index,s3,color='g',</a:t>
            </a:r>
            <a:r>
              <a:rPr lang="uk-UA" altLang="uk-UA" b="1" dirty="0" err="1"/>
              <a:t>bottom</a:t>
            </a:r>
            <a:r>
              <a:rPr lang="uk-UA" altLang="uk-UA" dirty="0"/>
              <a:t>=(s2+s1))</a:t>
            </a:r>
            <a:br>
              <a:rPr lang="uk-UA" altLang="uk-UA" dirty="0"/>
            </a:br>
            <a:r>
              <a:rPr lang="uk-UA" altLang="uk-UA" dirty="0" err="1"/>
              <a:t>plt.xticks</a:t>
            </a:r>
            <a:r>
              <a:rPr lang="uk-UA" altLang="uk-UA" dirty="0"/>
              <a:t>(</a:t>
            </a:r>
            <a:r>
              <a:rPr lang="uk-UA" altLang="uk-UA" dirty="0" err="1"/>
              <a:t>index</a:t>
            </a:r>
            <a:r>
              <a:rPr lang="uk-UA" altLang="uk-UA" dirty="0"/>
              <a:t>,['І </a:t>
            </a:r>
            <a:r>
              <a:rPr lang="uk-UA" altLang="uk-UA" dirty="0" err="1"/>
              <a:t>кв</a:t>
            </a:r>
            <a:r>
              <a:rPr lang="uk-UA" altLang="uk-UA" dirty="0"/>
              <a:t>.','ІІ </a:t>
            </a:r>
            <a:r>
              <a:rPr lang="uk-UA" altLang="uk-UA" dirty="0" err="1"/>
              <a:t>кв</a:t>
            </a:r>
            <a:r>
              <a:rPr lang="uk-UA" altLang="uk-UA" dirty="0"/>
              <a:t>.','ІІІ </a:t>
            </a:r>
            <a:r>
              <a:rPr lang="uk-UA" altLang="uk-UA" dirty="0" err="1"/>
              <a:t>кв</a:t>
            </a:r>
            <a:r>
              <a:rPr lang="uk-UA" altLang="uk-UA" dirty="0"/>
              <a:t>.','ІV </a:t>
            </a:r>
            <a:r>
              <a:rPr lang="uk-UA" altLang="uk-UA" dirty="0" err="1"/>
              <a:t>кв</a:t>
            </a:r>
            <a:r>
              <a:rPr lang="uk-UA" altLang="uk-UA" dirty="0"/>
              <a:t>.'])</a:t>
            </a:r>
            <a:br>
              <a:rPr lang="uk-UA" altLang="uk-UA" dirty="0"/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407868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24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Кругова діаграма. Функція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pie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()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242818"/>
            <a:ext cx="10515600" cy="521396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/>
              <a:t>Параметри:</a:t>
            </a:r>
          </a:p>
          <a:p>
            <a:pPr marL="0" indent="0">
              <a:buNone/>
            </a:pPr>
            <a:r>
              <a:rPr lang="uk-UA" dirty="0"/>
              <a:t>список значень;</a:t>
            </a:r>
          </a:p>
          <a:p>
            <a:pPr marL="0" indent="0">
              <a:buNone/>
            </a:pPr>
            <a:r>
              <a:rPr lang="en-US" b="1" dirty="0"/>
              <a:t>colors</a:t>
            </a:r>
            <a:r>
              <a:rPr lang="uk-UA" b="1" dirty="0"/>
              <a:t>=</a:t>
            </a:r>
            <a:r>
              <a:rPr lang="en-US" b="1" dirty="0"/>
              <a:t>[ ] </a:t>
            </a:r>
            <a:r>
              <a:rPr lang="en-US" dirty="0"/>
              <a:t>– </a:t>
            </a:r>
            <a:r>
              <a:rPr lang="uk-UA" dirty="0"/>
              <a:t>послідовність кольорів;</a:t>
            </a:r>
          </a:p>
          <a:p>
            <a:pPr marL="0" indent="0">
              <a:buNone/>
            </a:pPr>
            <a:r>
              <a:rPr lang="en-US" b="1" dirty="0"/>
              <a:t>labels</a:t>
            </a:r>
            <a:r>
              <a:rPr lang="uk-UA" b="1" dirty="0"/>
              <a:t>=</a:t>
            </a:r>
            <a:r>
              <a:rPr lang="en-US" b="1" dirty="0"/>
              <a:t>[ ]</a:t>
            </a:r>
            <a:r>
              <a:rPr lang="uk-UA" b="1" dirty="0"/>
              <a:t> </a:t>
            </a:r>
            <a:r>
              <a:rPr lang="uk-UA" dirty="0"/>
              <a:t>– послідовність міток (назв </a:t>
            </a:r>
            <a:r>
              <a:rPr lang="uk-UA" dirty="0" err="1"/>
              <a:t>долей</a:t>
            </a:r>
            <a:r>
              <a:rPr lang="uk-UA" dirty="0"/>
              <a:t>);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explode() </a:t>
            </a:r>
            <a:r>
              <a:rPr lang="en-US" dirty="0"/>
              <a:t>- </a:t>
            </a:r>
            <a:r>
              <a:rPr lang="ru-RU" dirty="0" err="1"/>
              <a:t>послідовность</a:t>
            </a:r>
            <a:r>
              <a:rPr lang="ru-RU" dirty="0"/>
              <a:t> чисел з </a:t>
            </a:r>
            <a:r>
              <a:rPr lang="ru-RU" dirty="0" err="1"/>
              <a:t>плаваючою</a:t>
            </a:r>
            <a:r>
              <a:rPr lang="ru-RU" dirty="0"/>
              <a:t> </a:t>
            </a:r>
            <a:r>
              <a:rPr lang="uk-UA" dirty="0"/>
              <a:t>крапкою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 до 1, де 1 —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зовні</a:t>
            </a:r>
            <a:r>
              <a:rPr lang="ru-RU" dirty="0"/>
              <a:t> </a:t>
            </a:r>
            <a:r>
              <a:rPr lang="ru-RU" dirty="0" err="1"/>
              <a:t>діаграми</a:t>
            </a:r>
            <a:r>
              <a:rPr lang="ru-RU" dirty="0"/>
              <a:t>, а 0 —</a:t>
            </a:r>
            <a:r>
              <a:rPr lang="ru-RU" dirty="0" err="1"/>
              <a:t>всередині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en-US" b="1" dirty="0" err="1"/>
              <a:t>startangle</a:t>
            </a:r>
            <a:r>
              <a:rPr lang="uk-UA" dirty="0"/>
              <a:t> – кут повороту від 0 до 360;</a:t>
            </a:r>
          </a:p>
          <a:p>
            <a:pPr marL="0" indent="0">
              <a:buNone/>
            </a:pPr>
            <a:r>
              <a:rPr lang="en-US" altLang="uk-UA" b="1" dirty="0"/>
              <a:t>s</a:t>
            </a:r>
            <a:r>
              <a:rPr lang="uk-UA" altLang="uk-UA" b="1" dirty="0" err="1"/>
              <a:t>hadow</a:t>
            </a:r>
            <a:r>
              <a:rPr lang="uk-UA" altLang="uk-UA" b="1" dirty="0"/>
              <a:t>=</a:t>
            </a:r>
            <a:r>
              <a:rPr lang="uk-UA" altLang="uk-UA" b="1" dirty="0" err="1"/>
              <a:t>True</a:t>
            </a:r>
            <a:r>
              <a:rPr lang="uk-UA" altLang="uk-UA" b="1" dirty="0"/>
              <a:t> </a:t>
            </a:r>
            <a:r>
              <a:rPr lang="uk-UA" altLang="uk-UA" dirty="0"/>
              <a:t>– додати тінь;</a:t>
            </a:r>
          </a:p>
          <a:p>
            <a:pPr marL="0" indent="0">
              <a:buNone/>
            </a:pPr>
            <a:r>
              <a:rPr lang="en-US" b="1" dirty="0" err="1"/>
              <a:t>autopct</a:t>
            </a:r>
            <a:r>
              <a:rPr lang="en-US" b="1" dirty="0"/>
              <a:t> = </a:t>
            </a:r>
            <a:r>
              <a:rPr lang="uk-UA" altLang="uk-UA" b="1" dirty="0"/>
              <a:t>'%1.1f%%' </a:t>
            </a:r>
            <a:r>
              <a:rPr lang="en-US" altLang="uk-UA" b="1" dirty="0" smtClean="0"/>
              <a:t> </a:t>
            </a:r>
            <a:r>
              <a:rPr lang="en-US" altLang="uk-UA" dirty="0" smtClean="0"/>
              <a:t>- </a:t>
            </a:r>
            <a:r>
              <a:rPr lang="ru-RU" dirty="0" err="1" smtClean="0"/>
              <a:t>додає</a:t>
            </a:r>
            <a:r>
              <a:rPr lang="ru-RU" dirty="0" smtClean="0"/>
              <a:t> </a:t>
            </a:r>
            <a:r>
              <a:rPr lang="ru-RU" dirty="0"/>
              <a:t>в центр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тексту з </a:t>
            </a:r>
            <a:r>
              <a:rPr lang="ru-RU" dirty="0" err="1"/>
              <a:t>відповідним</a:t>
            </a:r>
            <a:r>
              <a:rPr lang="ru-RU" dirty="0"/>
              <a:t> </a:t>
            </a:r>
            <a:r>
              <a:rPr lang="ru-RU" dirty="0" err="1" smtClean="0"/>
              <a:t>значенням</a:t>
            </a:r>
            <a:r>
              <a:rPr lang="ru-RU" dirty="0" smtClean="0"/>
              <a:t>;</a:t>
            </a:r>
            <a:endParaRPr lang="uk-UA" dirty="0"/>
          </a:p>
          <a:p>
            <a:pPr marL="0" indent="0">
              <a:buNone/>
            </a:pPr>
            <a:r>
              <a:rPr lang="en-US" b="1" dirty="0" err="1"/>
              <a:t>plt</a:t>
            </a:r>
            <a:r>
              <a:rPr lang="en-US" b="1" dirty="0"/>
              <a:t>. </a:t>
            </a:r>
            <a:r>
              <a:rPr lang="uk-UA" altLang="uk-UA" b="1" dirty="0" err="1"/>
              <a:t>axix</a:t>
            </a:r>
            <a:r>
              <a:rPr lang="uk-UA" altLang="uk-UA" b="1" dirty="0"/>
              <a:t>(</a:t>
            </a:r>
            <a:r>
              <a:rPr lang="en-US" altLang="uk-UA" b="1" dirty="0"/>
              <a:t>‘</a:t>
            </a:r>
            <a:r>
              <a:rPr lang="uk-UA" altLang="uk-UA" b="1" dirty="0" err="1"/>
              <a:t>equal</a:t>
            </a:r>
            <a:r>
              <a:rPr lang="en-US" altLang="uk-UA" b="1" dirty="0"/>
              <a:t>’</a:t>
            </a:r>
            <a:r>
              <a:rPr lang="uk-UA" altLang="uk-UA" b="1" dirty="0"/>
              <a:t>) </a:t>
            </a:r>
            <a:r>
              <a:rPr lang="en-US" altLang="uk-UA" dirty="0"/>
              <a:t>  </a:t>
            </a:r>
            <a:r>
              <a:rPr lang="uk-UA" altLang="uk-UA" dirty="0"/>
              <a:t>щоб діаграма була ідеально </a:t>
            </a:r>
            <a:r>
              <a:rPr lang="uk-UA" altLang="uk-UA" dirty="0" smtClean="0"/>
              <a:t>круглою;</a:t>
            </a:r>
            <a:r>
              <a:rPr lang="uk-UA" altLang="uk-UA" dirty="0"/>
              <a:t> </a:t>
            </a:r>
            <a:endParaRPr lang="en-US" altLang="uk-UA" dirty="0" smtClean="0"/>
          </a:p>
          <a:p>
            <a:pPr marL="0" indent="0">
              <a:buNone/>
            </a:pPr>
            <a:r>
              <a:rPr lang="uk-UA" altLang="uk-UA" b="1" dirty="0" err="1"/>
              <a:t>wedgeprops</a:t>
            </a:r>
            <a:r>
              <a:rPr lang="uk-UA" altLang="uk-UA" b="1" dirty="0"/>
              <a:t>=</a:t>
            </a:r>
            <a:r>
              <a:rPr lang="uk-UA" altLang="uk-UA" b="1" dirty="0" err="1"/>
              <a:t>dict</a:t>
            </a:r>
            <a:r>
              <a:rPr lang="uk-UA" altLang="uk-UA" b="1" dirty="0"/>
              <a:t>(</a:t>
            </a:r>
            <a:r>
              <a:rPr lang="uk-UA" altLang="uk-UA" b="1" dirty="0" err="1"/>
              <a:t>width</a:t>
            </a:r>
            <a:r>
              <a:rPr lang="uk-UA" altLang="uk-UA" b="1" dirty="0"/>
              <a:t>=0.5</a:t>
            </a:r>
            <a:r>
              <a:rPr lang="uk-UA" altLang="uk-UA" dirty="0" smtClean="0"/>
              <a:t>)</a:t>
            </a:r>
            <a:r>
              <a:rPr lang="en-US" altLang="uk-UA" dirty="0" smtClean="0"/>
              <a:t>  - </a:t>
            </a:r>
            <a:r>
              <a:rPr lang="uk-UA" altLang="uk-UA" dirty="0" smtClean="0"/>
              <a:t>кругова діаграма у вигляді бублика.</a:t>
            </a:r>
            <a:endParaRPr lang="uk-UA" alt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E5EF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E5EF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232041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2055" y="1317594"/>
            <a:ext cx="5068176" cy="4351338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186612" y="786289"/>
            <a:ext cx="6372808" cy="56938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matplotlib.pyplot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plt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b="1" dirty="0" err="1" smtClean="0"/>
              <a:t>label</a:t>
            </a:r>
            <a:r>
              <a:rPr lang="uk-UA" altLang="uk-UA" b="1" dirty="0" smtClean="0"/>
              <a:t> </a:t>
            </a:r>
            <a:r>
              <a:rPr lang="uk-UA" altLang="uk-UA" dirty="0"/>
              <a:t>= ['</a:t>
            </a:r>
            <a:r>
              <a:rPr lang="uk-UA" altLang="uk-UA" dirty="0" err="1"/>
              <a:t>Цукор','Какао','Молоко','Інше</a:t>
            </a:r>
            <a:r>
              <a:rPr lang="uk-UA" altLang="uk-UA" dirty="0"/>
              <a:t>']</a:t>
            </a:r>
            <a:br>
              <a:rPr lang="uk-UA" altLang="uk-UA" dirty="0"/>
            </a:br>
            <a:r>
              <a:rPr lang="uk-UA" altLang="uk-UA" b="1" dirty="0" err="1"/>
              <a:t>values</a:t>
            </a:r>
            <a:r>
              <a:rPr lang="uk-UA" altLang="uk-UA" b="1" dirty="0"/>
              <a:t> </a:t>
            </a:r>
            <a:r>
              <a:rPr lang="uk-UA" altLang="uk-UA" dirty="0"/>
              <a:t>= [20,30,25,25]</a:t>
            </a:r>
            <a:br>
              <a:rPr lang="uk-UA" altLang="uk-UA" dirty="0"/>
            </a:br>
            <a:r>
              <a:rPr lang="uk-UA" altLang="uk-UA" b="1" dirty="0" err="1"/>
              <a:t>color</a:t>
            </a:r>
            <a:r>
              <a:rPr lang="uk-UA" altLang="uk-UA" dirty="0"/>
              <a:t> = ['</a:t>
            </a:r>
            <a:r>
              <a:rPr lang="uk-UA" altLang="uk-UA" dirty="0" err="1"/>
              <a:t>yellow</a:t>
            </a:r>
            <a:r>
              <a:rPr lang="uk-UA" altLang="uk-UA" dirty="0"/>
              <a:t>','</a:t>
            </a:r>
            <a:r>
              <a:rPr lang="uk-UA" altLang="uk-UA" dirty="0" err="1"/>
              <a:t>green</a:t>
            </a:r>
            <a:r>
              <a:rPr lang="uk-UA" altLang="uk-UA" dirty="0"/>
              <a:t>','</a:t>
            </a:r>
            <a:r>
              <a:rPr lang="uk-UA" altLang="uk-UA" dirty="0" err="1"/>
              <a:t>red</a:t>
            </a:r>
            <a:r>
              <a:rPr lang="uk-UA" altLang="uk-UA" dirty="0"/>
              <a:t>','</a:t>
            </a:r>
            <a:r>
              <a:rPr lang="uk-UA" altLang="uk-UA" dirty="0" err="1"/>
              <a:t>blue</a:t>
            </a:r>
            <a:r>
              <a:rPr lang="uk-UA" altLang="uk-UA" dirty="0"/>
              <a:t>']</a:t>
            </a:r>
            <a:br>
              <a:rPr lang="uk-UA" altLang="uk-UA" dirty="0"/>
            </a:br>
            <a:r>
              <a:rPr lang="uk-UA" altLang="uk-UA" b="1" dirty="0" err="1"/>
              <a:t>explode</a:t>
            </a:r>
            <a:r>
              <a:rPr lang="uk-UA" altLang="uk-UA" dirty="0"/>
              <a:t> = [0.4,0,0,0]</a:t>
            </a:r>
            <a:br>
              <a:rPr lang="uk-UA" altLang="uk-UA" dirty="0"/>
            </a:br>
            <a:r>
              <a:rPr lang="uk-UA" altLang="uk-UA" dirty="0" err="1"/>
              <a:t>plt.title</a:t>
            </a:r>
            <a:r>
              <a:rPr lang="uk-UA" altLang="uk-UA" dirty="0"/>
              <a:t>('Кругова діаграма')</a:t>
            </a:r>
            <a:br>
              <a:rPr lang="uk-UA" altLang="uk-UA" dirty="0"/>
            </a:br>
            <a:r>
              <a:rPr lang="uk-UA" altLang="uk-UA" dirty="0" err="1"/>
              <a:t>plt.</a:t>
            </a:r>
            <a:r>
              <a:rPr lang="uk-UA" altLang="uk-UA" b="1" dirty="0" err="1"/>
              <a:t>pie</a:t>
            </a:r>
            <a:r>
              <a:rPr lang="uk-UA" altLang="uk-UA" dirty="0"/>
              <a:t>(</a:t>
            </a:r>
            <a:r>
              <a:rPr lang="uk-UA" altLang="uk-UA" dirty="0" err="1"/>
              <a:t>values</a:t>
            </a:r>
            <a:r>
              <a:rPr lang="uk-UA" altLang="uk-UA" dirty="0" smtClean="0"/>
              <a:t>,</a:t>
            </a:r>
            <a:r>
              <a:rPr lang="en-US" altLang="uk-UA" dirty="0" smtClean="0"/>
              <a:t> </a:t>
            </a:r>
            <a:r>
              <a:rPr lang="uk-UA" altLang="uk-UA" dirty="0" err="1" smtClean="0"/>
              <a:t>labels</a:t>
            </a:r>
            <a:r>
              <a:rPr lang="uk-UA" altLang="uk-UA" dirty="0" smtClean="0"/>
              <a:t>=</a:t>
            </a:r>
            <a:r>
              <a:rPr lang="uk-UA" altLang="uk-UA" dirty="0" err="1" smtClean="0"/>
              <a:t>label</a:t>
            </a:r>
            <a:r>
              <a:rPr lang="uk-UA" altLang="uk-UA" dirty="0" smtClean="0"/>
              <a:t>,</a:t>
            </a:r>
            <a:r>
              <a:rPr lang="en-US" altLang="uk-UA" dirty="0" smtClean="0"/>
              <a:t> </a:t>
            </a:r>
            <a:r>
              <a:rPr lang="uk-UA" altLang="uk-UA" dirty="0" err="1" smtClean="0"/>
              <a:t>colors</a:t>
            </a:r>
            <a:r>
              <a:rPr lang="uk-UA" altLang="uk-UA" dirty="0" smtClean="0"/>
              <a:t>=</a:t>
            </a:r>
            <a:r>
              <a:rPr lang="uk-UA" altLang="uk-UA" dirty="0" err="1" smtClean="0"/>
              <a:t>color</a:t>
            </a:r>
            <a:r>
              <a:rPr lang="uk-UA" altLang="uk-UA" dirty="0" smtClean="0"/>
              <a:t>,</a:t>
            </a:r>
            <a:endParaRPr lang="en-US" altLang="uk-UA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 smtClean="0"/>
              <a:t>explode</a:t>
            </a:r>
            <a:r>
              <a:rPr lang="uk-UA" altLang="uk-UA" dirty="0" smtClean="0"/>
              <a:t>=</a:t>
            </a:r>
            <a:r>
              <a:rPr lang="uk-UA" altLang="uk-UA" dirty="0" err="1" smtClean="0"/>
              <a:t>explode</a:t>
            </a:r>
            <a:r>
              <a:rPr lang="uk-UA" altLang="uk-UA" dirty="0" smtClean="0"/>
              <a:t>,</a:t>
            </a:r>
            <a:r>
              <a:rPr lang="en-US" altLang="uk-UA" dirty="0" smtClean="0"/>
              <a:t> </a:t>
            </a:r>
            <a:r>
              <a:rPr lang="uk-UA" altLang="uk-UA" dirty="0" err="1" smtClean="0"/>
              <a:t>shadow</a:t>
            </a:r>
            <a:r>
              <a:rPr lang="uk-UA" altLang="uk-UA" dirty="0" smtClean="0"/>
              <a:t>=</a:t>
            </a:r>
            <a:r>
              <a:rPr lang="uk-UA" altLang="uk-UA" dirty="0" err="1" smtClean="0"/>
              <a:t>True</a:t>
            </a:r>
            <a:r>
              <a:rPr lang="uk-UA" altLang="uk-UA" dirty="0"/>
              <a:t>, </a:t>
            </a:r>
            <a:r>
              <a:rPr lang="uk-UA" altLang="uk-UA" dirty="0" err="1"/>
              <a:t>autopct</a:t>
            </a:r>
            <a:r>
              <a:rPr lang="uk-UA" altLang="uk-UA" dirty="0"/>
              <a:t>='%1.1f</a:t>
            </a:r>
            <a:r>
              <a:rPr lang="uk-UA" altLang="uk-UA" dirty="0" smtClean="0"/>
              <a:t>%%',</a:t>
            </a:r>
            <a:r>
              <a:rPr lang="en-US" altLang="uk-UA" dirty="0" smtClean="0"/>
              <a:t> </a:t>
            </a:r>
            <a:r>
              <a:rPr lang="uk-UA" altLang="uk-UA" dirty="0" err="1" smtClean="0"/>
              <a:t>startangle</a:t>
            </a:r>
            <a:r>
              <a:rPr lang="uk-UA" altLang="uk-UA" dirty="0" smtClean="0"/>
              <a:t>=120</a:t>
            </a:r>
            <a:r>
              <a:rPr lang="uk-UA" altLang="uk-UA" dirty="0"/>
              <a:t>)</a:t>
            </a:r>
            <a:br>
              <a:rPr lang="uk-UA" altLang="uk-UA" dirty="0"/>
            </a:br>
            <a:r>
              <a:rPr lang="uk-UA" altLang="uk-UA" dirty="0" err="1"/>
              <a:t>plt.</a:t>
            </a:r>
            <a:r>
              <a:rPr lang="uk-UA" altLang="uk-UA" b="1" dirty="0" err="1"/>
              <a:t>axis</a:t>
            </a:r>
            <a:r>
              <a:rPr lang="uk-UA" altLang="uk-UA" dirty="0"/>
              <a:t>('</a:t>
            </a:r>
            <a:r>
              <a:rPr lang="uk-UA" altLang="uk-UA" dirty="0" err="1"/>
              <a:t>equal</a:t>
            </a:r>
            <a:r>
              <a:rPr lang="uk-UA" altLang="uk-UA" dirty="0"/>
              <a:t>')</a:t>
            </a:r>
            <a:br>
              <a:rPr lang="uk-UA" altLang="uk-UA" dirty="0"/>
            </a:br>
            <a:r>
              <a:rPr lang="uk-UA" altLang="uk-UA" dirty="0" err="1"/>
              <a:t>plt.legend</a:t>
            </a:r>
            <a:r>
              <a:rPr lang="uk-UA" altLang="uk-UA" dirty="0"/>
              <a:t>()</a:t>
            </a:r>
            <a:br>
              <a:rPr lang="uk-UA" altLang="uk-UA" dirty="0"/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  <a:br>
              <a:rPr lang="uk-UA" altLang="uk-UA" dirty="0"/>
            </a:br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1535779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2565" y="1148476"/>
            <a:ext cx="5174136" cy="4351338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510541" y="1148476"/>
            <a:ext cx="6001139" cy="4462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400" dirty="0" err="1"/>
              <a:t>import</a:t>
            </a:r>
            <a:r>
              <a:rPr lang="uk-UA" altLang="uk-UA" sz="2400" dirty="0"/>
              <a:t> </a:t>
            </a:r>
            <a:r>
              <a:rPr lang="uk-UA" altLang="uk-UA" sz="2400" dirty="0" err="1"/>
              <a:t>matplotlib.pyplot</a:t>
            </a:r>
            <a:r>
              <a:rPr lang="uk-UA" altLang="uk-UA" sz="2400" dirty="0"/>
              <a:t> </a:t>
            </a:r>
            <a:r>
              <a:rPr lang="uk-UA" altLang="uk-UA" sz="2400" dirty="0" err="1"/>
              <a:t>as</a:t>
            </a:r>
            <a:r>
              <a:rPr lang="uk-UA" altLang="uk-UA" sz="2400" dirty="0"/>
              <a:t> </a:t>
            </a:r>
            <a:r>
              <a:rPr lang="uk-UA" altLang="uk-UA" sz="2400" dirty="0" err="1"/>
              <a:t>plt</a:t>
            </a:r>
            <a:r>
              <a:rPr lang="uk-UA" altLang="uk-UA" sz="2400" dirty="0"/>
              <a:t/>
            </a:r>
            <a:br>
              <a:rPr lang="uk-UA" altLang="uk-UA" sz="2400" dirty="0"/>
            </a:br>
            <a:r>
              <a:rPr lang="uk-UA" altLang="uk-UA" sz="2400" dirty="0" err="1" smtClean="0"/>
              <a:t>label</a:t>
            </a:r>
            <a:r>
              <a:rPr lang="uk-UA" altLang="uk-UA" sz="2400" dirty="0" smtClean="0"/>
              <a:t> </a:t>
            </a:r>
            <a:r>
              <a:rPr lang="uk-UA" altLang="uk-UA" sz="2400" dirty="0"/>
              <a:t>= ['</a:t>
            </a:r>
            <a:r>
              <a:rPr lang="uk-UA" altLang="uk-UA" sz="2400" dirty="0" err="1"/>
              <a:t>Цукор','Какао','Молоко','Інше</a:t>
            </a:r>
            <a:r>
              <a:rPr lang="uk-UA" altLang="uk-UA" sz="2400" dirty="0"/>
              <a:t>']</a:t>
            </a:r>
            <a:br>
              <a:rPr lang="uk-UA" altLang="uk-UA" sz="2400" dirty="0"/>
            </a:br>
            <a:r>
              <a:rPr lang="uk-UA" altLang="uk-UA" sz="2400" dirty="0" err="1"/>
              <a:t>values</a:t>
            </a:r>
            <a:r>
              <a:rPr lang="uk-UA" altLang="uk-UA" sz="2400" dirty="0"/>
              <a:t> = [20,30,25,25]</a:t>
            </a:r>
            <a:br>
              <a:rPr lang="uk-UA" altLang="uk-UA" sz="2400" dirty="0"/>
            </a:br>
            <a:r>
              <a:rPr lang="uk-UA" altLang="uk-UA" sz="2400" dirty="0" err="1"/>
              <a:t>color</a:t>
            </a:r>
            <a:r>
              <a:rPr lang="uk-UA" altLang="uk-UA" sz="2400" dirty="0"/>
              <a:t> = ['</a:t>
            </a:r>
            <a:r>
              <a:rPr lang="uk-UA" altLang="uk-UA" sz="2400" dirty="0" err="1"/>
              <a:t>yellow</a:t>
            </a:r>
            <a:r>
              <a:rPr lang="uk-UA" altLang="uk-UA" sz="2400" dirty="0"/>
              <a:t>','</a:t>
            </a:r>
            <a:r>
              <a:rPr lang="uk-UA" altLang="uk-UA" sz="2400" dirty="0" err="1"/>
              <a:t>green</a:t>
            </a:r>
            <a:r>
              <a:rPr lang="uk-UA" altLang="uk-UA" sz="2400" dirty="0"/>
              <a:t>','</a:t>
            </a:r>
            <a:r>
              <a:rPr lang="uk-UA" altLang="uk-UA" sz="2400" dirty="0" err="1"/>
              <a:t>red</a:t>
            </a:r>
            <a:r>
              <a:rPr lang="uk-UA" altLang="uk-UA" sz="2400" dirty="0"/>
              <a:t>','</a:t>
            </a:r>
            <a:r>
              <a:rPr lang="uk-UA" altLang="uk-UA" sz="2400" dirty="0" err="1"/>
              <a:t>blue</a:t>
            </a:r>
            <a:r>
              <a:rPr lang="uk-UA" altLang="uk-UA" sz="2400" dirty="0"/>
              <a:t>']</a:t>
            </a:r>
            <a:br>
              <a:rPr lang="uk-UA" altLang="uk-UA" sz="2400" dirty="0"/>
            </a:br>
            <a:r>
              <a:rPr lang="uk-UA" altLang="uk-UA" sz="2400" dirty="0" err="1"/>
              <a:t>explode</a:t>
            </a:r>
            <a:r>
              <a:rPr lang="uk-UA" altLang="uk-UA" sz="2400" dirty="0"/>
              <a:t> = [0.4,0,0,0]</a:t>
            </a:r>
            <a:br>
              <a:rPr lang="uk-UA" altLang="uk-UA" sz="2400" dirty="0"/>
            </a:br>
            <a:r>
              <a:rPr lang="uk-UA" altLang="uk-UA" sz="2400" dirty="0" err="1"/>
              <a:t>plt.title</a:t>
            </a:r>
            <a:r>
              <a:rPr lang="uk-UA" altLang="uk-UA" sz="2400" dirty="0"/>
              <a:t>('Кругова діаграма')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 err="1"/>
              <a:t>plt.pie</a:t>
            </a:r>
            <a:r>
              <a:rPr lang="uk-UA" altLang="uk-UA" dirty="0"/>
              <a:t>(</a:t>
            </a:r>
            <a:r>
              <a:rPr lang="uk-UA" altLang="uk-UA" dirty="0" err="1"/>
              <a:t>values,labels</a:t>
            </a:r>
            <a:r>
              <a:rPr lang="uk-UA" altLang="uk-UA" dirty="0"/>
              <a:t>=</a:t>
            </a:r>
            <a:r>
              <a:rPr lang="uk-UA" altLang="uk-UA" dirty="0" err="1"/>
              <a:t>label,colors</a:t>
            </a:r>
            <a:r>
              <a:rPr lang="uk-UA" altLang="uk-UA" dirty="0"/>
              <a:t>=</a:t>
            </a:r>
            <a:r>
              <a:rPr lang="uk-UA" altLang="uk-UA" dirty="0" err="1"/>
              <a:t>color</a:t>
            </a:r>
            <a:r>
              <a:rPr lang="uk-UA" altLang="uk-UA" dirty="0" smtClean="0"/>
              <a:t>,</a:t>
            </a:r>
            <a:endParaRPr lang="en-US" altLang="uk-UA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b="1" dirty="0" err="1" smtClean="0"/>
              <a:t>wedgeprops</a:t>
            </a:r>
            <a:r>
              <a:rPr lang="uk-UA" altLang="uk-UA" b="1" dirty="0" smtClean="0"/>
              <a:t>=</a:t>
            </a:r>
            <a:r>
              <a:rPr lang="uk-UA" altLang="uk-UA" b="1" dirty="0" err="1" smtClean="0"/>
              <a:t>dict</a:t>
            </a:r>
            <a:r>
              <a:rPr lang="uk-UA" altLang="uk-UA" b="1" dirty="0" smtClean="0"/>
              <a:t>(</a:t>
            </a:r>
            <a:r>
              <a:rPr lang="uk-UA" altLang="uk-UA" b="1" dirty="0" err="1" smtClean="0"/>
              <a:t>width</a:t>
            </a:r>
            <a:r>
              <a:rPr lang="uk-UA" altLang="uk-UA" b="1" dirty="0" smtClean="0"/>
              <a:t>=0.5</a:t>
            </a:r>
            <a:r>
              <a:rPr lang="uk-UA" altLang="uk-UA" dirty="0"/>
              <a:t>),</a:t>
            </a:r>
            <a:r>
              <a:rPr lang="uk-UA" altLang="uk-UA" dirty="0" err="1"/>
              <a:t>startangle</a:t>
            </a:r>
            <a:r>
              <a:rPr lang="uk-UA" altLang="uk-UA" dirty="0"/>
              <a:t>=120)</a:t>
            </a:r>
            <a:br>
              <a:rPr lang="uk-UA" altLang="uk-UA" dirty="0"/>
            </a:br>
            <a:r>
              <a:rPr lang="uk-UA" altLang="uk-UA" dirty="0" err="1" smtClean="0"/>
              <a:t>plt.legend</a:t>
            </a:r>
            <a:r>
              <a:rPr lang="uk-UA" altLang="uk-UA" dirty="0"/>
              <a:t>()</a:t>
            </a:r>
            <a:br>
              <a:rPr lang="uk-UA" altLang="uk-UA" dirty="0"/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017555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джерела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http://kit.znu.edu.ua/kit/iLec/5sem/pack_python/%D0%91%D0%B8%D0%B1%D0%BB%D0%B8%D0%BE%D1%82%D0%B5%D0%BA%D0%B0%20Matplotlib/BibliotMatplotlib.pdf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https://devpractice.ru/matplotlib-lesson-1-quick-start-guide/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https://matplotlib.org/stable/api/markers_api.html</a:t>
            </a:r>
            <a:endParaRPr lang="uk-UA" dirty="0" smtClean="0"/>
          </a:p>
          <a:p>
            <a:r>
              <a:rPr lang="en-US" dirty="0"/>
              <a:t>https://pythonworld.ru/novosti-mira-python/scientific-graphics-in-python.html</a:t>
            </a:r>
            <a:endParaRPr lang="uk-UA" b="0" dirty="0" smtClean="0">
              <a:effectLst/>
            </a:endParaRP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619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40" y="457200"/>
            <a:ext cx="10957560" cy="5719763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buNone/>
            </a:pPr>
            <a:r>
              <a:rPr lang="uk-UA" dirty="0"/>
              <a:t>Як бібліотека </a:t>
            </a:r>
            <a:r>
              <a:rPr lang="en-US" dirty="0"/>
              <a:t>Python, </a:t>
            </a:r>
            <a:r>
              <a:rPr lang="en-US" dirty="0" err="1"/>
              <a:t>Matplotlib</a:t>
            </a:r>
            <a:r>
              <a:rPr lang="en-US" dirty="0"/>
              <a:t> </a:t>
            </a:r>
            <a:r>
              <a:rPr lang="uk-UA" dirty="0"/>
              <a:t>сприяє створенню двовимірних можливостей для візуалізації. </a:t>
            </a:r>
            <a:r>
              <a:rPr lang="en-US" dirty="0" err="1"/>
              <a:t>Matplotlib</a:t>
            </a:r>
            <a:r>
              <a:rPr lang="en-US" dirty="0"/>
              <a:t> </a:t>
            </a:r>
            <a:r>
              <a:rPr lang="uk-UA" dirty="0"/>
              <a:t>використовується разом з іншими бібліотеками з відкритим кодом, такими як</a:t>
            </a:r>
          </a:p>
          <a:p>
            <a:pPr marL="0" indent="0">
              <a:buNone/>
            </a:pPr>
            <a:r>
              <a:rPr lang="uk-UA" sz="3100" b="1" dirty="0"/>
              <a:t>1. </a:t>
            </a:r>
            <a:r>
              <a:rPr lang="en-US" sz="3100" b="1" dirty="0" err="1"/>
              <a:t>NumPy</a:t>
            </a:r>
            <a:endParaRPr lang="en-US" sz="3100" b="1" dirty="0"/>
          </a:p>
          <a:p>
            <a:pPr marL="0" indent="457200" algn="just">
              <a:buNone/>
            </a:pPr>
            <a:r>
              <a:rPr lang="uk-UA" dirty="0"/>
              <a:t>Термін "</a:t>
            </a:r>
            <a:r>
              <a:rPr lang="en-US" dirty="0" err="1"/>
              <a:t>NumPy</a:t>
            </a:r>
            <a:r>
              <a:rPr lang="en-US" dirty="0"/>
              <a:t>" </a:t>
            </a:r>
            <a:r>
              <a:rPr lang="uk-UA" dirty="0"/>
              <a:t>означає розширення </a:t>
            </a:r>
            <a:r>
              <a:rPr lang="en-US" dirty="0"/>
              <a:t>Numerical Python. </a:t>
            </a:r>
            <a:r>
              <a:rPr lang="uk-UA" dirty="0"/>
              <a:t>Ця бібліотека надає кілька математичних функцій для роботи з більшими та багатовимірними масивами та матрицями. Він також може містити дані довільних типів даних і може бути легко інтегрований з низкою баз даних. Щоб використовувати </a:t>
            </a:r>
            <a:r>
              <a:rPr lang="en-US" dirty="0" err="1"/>
              <a:t>numpy</a:t>
            </a:r>
            <a:r>
              <a:rPr lang="en-US" dirty="0"/>
              <a:t> </a:t>
            </a:r>
            <a:r>
              <a:rPr lang="uk-UA" dirty="0"/>
              <a:t>у своєму проекті, обов’язково імпортуйте. Наприклад, імпортувати </a:t>
            </a:r>
            <a:r>
              <a:rPr lang="en-US" b="1" dirty="0" err="1"/>
              <a:t>numpy</a:t>
            </a:r>
            <a:r>
              <a:rPr lang="en-US" b="1" dirty="0"/>
              <a:t> </a:t>
            </a:r>
            <a:r>
              <a:rPr lang="uk-UA" b="1" dirty="0"/>
              <a:t>як </a:t>
            </a:r>
            <a:r>
              <a:rPr lang="en-US" b="1" dirty="0" err="1"/>
              <a:t>npy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sz="3100" b="1" dirty="0"/>
              <a:t>2. </a:t>
            </a:r>
            <a:r>
              <a:rPr lang="en-US" sz="3100" b="1" dirty="0" err="1"/>
              <a:t>SciPy</a:t>
            </a:r>
            <a:endParaRPr lang="en-US" sz="3100" b="1" dirty="0"/>
          </a:p>
          <a:p>
            <a:pPr marL="0" indent="457200" algn="just">
              <a:buNone/>
            </a:pPr>
            <a:r>
              <a:rPr lang="uk-UA" dirty="0"/>
              <a:t>Він побудований поверх масиву </a:t>
            </a:r>
            <a:r>
              <a:rPr lang="en-US" dirty="0" err="1"/>
              <a:t>NumPy</a:t>
            </a:r>
            <a:r>
              <a:rPr lang="en-US" dirty="0"/>
              <a:t>, </a:t>
            </a:r>
            <a:r>
              <a:rPr lang="uk-UA" dirty="0"/>
              <a:t>тобто базовою структурою даних є масив об'єктів, наданий модулем </a:t>
            </a:r>
            <a:r>
              <a:rPr lang="en-US" dirty="0" err="1"/>
              <a:t>NumPy</a:t>
            </a:r>
            <a:r>
              <a:rPr lang="en-US" dirty="0"/>
              <a:t>. </a:t>
            </a:r>
            <a:r>
              <a:rPr lang="uk-UA" dirty="0"/>
              <a:t>Він забезпечує такі функції, як обробка зображень і сигналів, спеціалізовані функції з лінійної алгебри та інтерполяції. Можна додати модуль </a:t>
            </a:r>
            <a:r>
              <a:rPr lang="en-US" dirty="0" err="1"/>
              <a:t>SciPy</a:t>
            </a:r>
            <a:r>
              <a:rPr lang="en-US" dirty="0"/>
              <a:t> </a:t>
            </a:r>
            <a:r>
              <a:rPr lang="uk-UA" dirty="0"/>
              <a:t>до свого проекту, використовуючи вислів: імпортувати </a:t>
            </a:r>
            <a:r>
              <a:rPr lang="en-US" b="1" dirty="0" err="1"/>
              <a:t>sciPy</a:t>
            </a:r>
            <a:r>
              <a:rPr lang="en-US" b="1" dirty="0"/>
              <a:t> </a:t>
            </a:r>
            <a:r>
              <a:rPr lang="uk-UA" b="1" dirty="0"/>
              <a:t>як </a:t>
            </a:r>
            <a:r>
              <a:rPr lang="en-US" b="1" dirty="0"/>
              <a:t>sp</a:t>
            </a:r>
            <a:r>
              <a:rPr lang="en-US" dirty="0" smtClean="0"/>
              <a:t>.</a:t>
            </a:r>
            <a:endParaRPr lang="uk-UA" dirty="0" smtClean="0"/>
          </a:p>
          <a:p>
            <a:pPr marL="0" indent="0">
              <a:buNone/>
            </a:pPr>
            <a:r>
              <a:rPr lang="en-US" sz="3100" b="1" dirty="0"/>
              <a:t>3. </a:t>
            </a:r>
            <a:r>
              <a:rPr lang="en-US" sz="3100" b="1" dirty="0" err="1"/>
              <a:t>IPython</a:t>
            </a:r>
            <a:endParaRPr lang="en-US" sz="3100" b="1" dirty="0"/>
          </a:p>
          <a:p>
            <a:pPr marL="0" indent="457200" algn="just">
              <a:buNone/>
            </a:pPr>
            <a:r>
              <a:rPr lang="uk-UA" dirty="0"/>
              <a:t>Скорочення </a:t>
            </a:r>
            <a:r>
              <a:rPr lang="uk-UA" dirty="0" err="1"/>
              <a:t>терміна</a:t>
            </a:r>
            <a:r>
              <a:rPr lang="uk-UA" dirty="0"/>
              <a:t> </a:t>
            </a:r>
            <a:r>
              <a:rPr lang="en-US" dirty="0"/>
              <a:t>Interactive Python. </a:t>
            </a:r>
            <a:r>
              <a:rPr lang="uk-UA" dirty="0"/>
              <a:t>Це розширена інтерактивна оболонка </a:t>
            </a:r>
            <a:r>
              <a:rPr lang="en-US" dirty="0"/>
              <a:t>Python, </a:t>
            </a:r>
            <a:r>
              <a:rPr lang="uk-UA" dirty="0"/>
              <a:t>яка підтримує математичні вирази, вбудовані графіки тощо. Також вона допомагає інтегруватися з бібліотеками </a:t>
            </a:r>
            <a:r>
              <a:rPr lang="uk-UA" dirty="0" err="1"/>
              <a:t>стеків</a:t>
            </a:r>
            <a:r>
              <a:rPr lang="uk-UA" dirty="0"/>
              <a:t> </a:t>
            </a:r>
            <a:r>
              <a:rPr lang="en-US" dirty="0" err="1"/>
              <a:t>SciPy</a:t>
            </a:r>
            <a:r>
              <a:rPr lang="en-US" dirty="0"/>
              <a:t>. </a:t>
            </a:r>
            <a:r>
              <a:rPr lang="uk-UA" dirty="0"/>
              <a:t>Він оснащений повним налаштуванням, що полегшує інтерактивне планування.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762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7195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uk-UA" sz="2000" dirty="0" smtClean="0"/>
              <a:t>Практично всі задачі, пов'язані з побудовою графіків, можна вирішити, використовуючи можливості, які надає модуль </a:t>
            </a:r>
            <a:r>
              <a:rPr lang="en-US" sz="2000" b="1" dirty="0" err="1" smtClean="0"/>
              <a:t>pyplot</a:t>
            </a:r>
            <a:r>
              <a:rPr lang="en-US" sz="2000" dirty="0" smtClean="0"/>
              <a:t>.</a:t>
            </a:r>
            <a:r>
              <a:rPr lang="en-US" sz="1800" dirty="0"/>
              <a:t> </a:t>
            </a:r>
            <a:r>
              <a:rPr lang="en-US" sz="2000" dirty="0" err="1"/>
              <a:t>Pyplot</a:t>
            </a:r>
            <a:r>
              <a:rPr lang="en-US" sz="2000" dirty="0"/>
              <a:t> - </a:t>
            </a:r>
            <a:r>
              <a:rPr lang="uk-UA" sz="2000" dirty="0"/>
              <a:t>це інтерфейс програмування додатків, який складається з функцій / методів, які допомагають обробляти дані для візуалізації</a:t>
            </a:r>
            <a:r>
              <a:rPr lang="uk-UA" sz="1800" dirty="0"/>
              <a:t>.</a:t>
            </a:r>
            <a:r>
              <a:rPr lang="uk-UA" sz="2000" dirty="0" smtClean="0"/>
              <a:t> Основним елементом зображення, який будує </a:t>
            </a:r>
            <a:r>
              <a:rPr lang="en-US" sz="2000" dirty="0" err="1" smtClean="0"/>
              <a:t>pyplot</a:t>
            </a:r>
            <a:r>
              <a:rPr lang="en-US" sz="2000" dirty="0" smtClean="0"/>
              <a:t>, </a:t>
            </a:r>
            <a:r>
              <a:rPr lang="uk-UA" sz="2000" dirty="0" smtClean="0"/>
              <a:t>є фігура (ілюстрація), на яку накладаються один або більше графіків, осей, надписів і </a:t>
            </a:r>
            <a:r>
              <a:rPr lang="uk-UA" sz="2000" dirty="0" err="1" smtClean="0"/>
              <a:t>т.п</a:t>
            </a:r>
            <a:r>
              <a:rPr lang="uk-UA" sz="2000" dirty="0" smtClean="0"/>
              <a:t>. Для побудови графіки використовується команда </a:t>
            </a:r>
            <a:r>
              <a:rPr lang="en-US" sz="2000" b="1" dirty="0" smtClean="0"/>
              <a:t>plot()</a:t>
            </a:r>
            <a:r>
              <a:rPr lang="en-US" sz="2000" dirty="0" smtClean="0"/>
              <a:t>. </a:t>
            </a:r>
            <a:r>
              <a:rPr lang="uk-UA" sz="2000" dirty="0" smtClean="0"/>
              <a:t>У самому мінімальному варіанті можна її використовувати без параметрів.</a:t>
            </a:r>
            <a:endParaRPr lang="uk-UA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2153919"/>
            <a:ext cx="5181600" cy="4023043"/>
          </a:xfrm>
        </p:spPr>
        <p:txBody>
          <a:bodyPr/>
          <a:lstStyle/>
          <a:p>
            <a:pPr marL="0" indent="0" fontAlgn="base">
              <a:buNone/>
            </a:pPr>
            <a:endParaRPr lang="uk-UA" b="1" dirty="0" smtClean="0"/>
          </a:p>
          <a:p>
            <a:pPr marL="0" indent="0" fontAlgn="base">
              <a:buNone/>
            </a:pPr>
            <a:r>
              <a:rPr lang="en-US" b="1" dirty="0" smtClean="0"/>
              <a:t>import</a:t>
            </a:r>
            <a:r>
              <a:rPr lang="en-US" dirty="0" smtClean="0"/>
              <a:t> </a:t>
            </a:r>
            <a:r>
              <a:rPr lang="en-US" dirty="0" err="1"/>
              <a:t>matplotlib.pyplot</a:t>
            </a:r>
            <a:r>
              <a:rPr lang="en-US" dirty="0"/>
              <a:t> </a:t>
            </a:r>
            <a:r>
              <a:rPr lang="en-US" b="1" dirty="0"/>
              <a:t>as</a:t>
            </a:r>
            <a:r>
              <a:rPr lang="en-US" dirty="0"/>
              <a:t> </a:t>
            </a:r>
            <a:r>
              <a:rPr lang="en-US" dirty="0" err="1"/>
              <a:t>plt</a:t>
            </a:r>
            <a:endParaRPr lang="en-US" dirty="0"/>
          </a:p>
          <a:p>
            <a:pPr marL="0" indent="0" fontAlgn="base">
              <a:buNone/>
            </a:pPr>
            <a:r>
              <a:rPr lang="en-US" dirty="0" err="1" smtClean="0"/>
              <a:t>plt.plot</a:t>
            </a:r>
            <a:r>
              <a:rPr lang="uk-UA" dirty="0" smtClean="0"/>
              <a:t>()</a:t>
            </a:r>
            <a:endParaRPr lang="en-US" dirty="0"/>
          </a:p>
          <a:p>
            <a:pPr marL="0" indent="0" fontAlgn="base">
              <a:buNone/>
            </a:pPr>
            <a:r>
              <a:rPr lang="en-US" dirty="0" err="1"/>
              <a:t>plt.show</a:t>
            </a:r>
            <a:r>
              <a:rPr lang="en-US" dirty="0" smtClean="0"/>
              <a:t>()</a:t>
            </a:r>
            <a:r>
              <a:rPr lang="uk-UA" dirty="0" smtClean="0"/>
              <a:t> </a:t>
            </a:r>
            <a:endParaRPr lang="en-US" dirty="0" smtClean="0"/>
          </a:p>
          <a:p>
            <a:pPr marL="0" indent="0" fontAlgn="base">
              <a:buNone/>
            </a:pPr>
            <a:r>
              <a:rPr lang="en-US" dirty="0" smtClean="0"/>
              <a:t># </a:t>
            </a:r>
            <a:r>
              <a:rPr lang="en-US" sz="2400" dirty="0" smtClean="0"/>
              <a:t>show()</a:t>
            </a:r>
            <a:r>
              <a:rPr lang="uk-UA" sz="2400" dirty="0" smtClean="0"/>
              <a:t> для затримки зображення на екрані.</a:t>
            </a:r>
            <a:endParaRPr lang="en-US" sz="2400" dirty="0" smtClean="0"/>
          </a:p>
          <a:p>
            <a:pPr marL="0" indent="0" fontAlgn="base">
              <a:buNone/>
            </a:pPr>
            <a:endParaRPr lang="en-US" dirty="0"/>
          </a:p>
          <a:p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7705" y="2153919"/>
            <a:ext cx="5110589" cy="402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2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Якщо задати параметри отримаємо лінійний графік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60400" y="1825625"/>
            <a:ext cx="5359400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en-US" b="1" dirty="0"/>
              <a:t>import</a:t>
            </a:r>
            <a:r>
              <a:rPr lang="en-US" dirty="0"/>
              <a:t> </a:t>
            </a:r>
            <a:r>
              <a:rPr lang="en-US" dirty="0" err="1"/>
              <a:t>matplotlib.pyplot</a:t>
            </a:r>
            <a:r>
              <a:rPr lang="en-US" dirty="0"/>
              <a:t> </a:t>
            </a:r>
            <a:r>
              <a:rPr lang="en-US" b="1" dirty="0"/>
              <a:t>as</a:t>
            </a:r>
            <a:r>
              <a:rPr lang="en-US" dirty="0"/>
              <a:t> </a:t>
            </a:r>
            <a:r>
              <a:rPr lang="en-US" dirty="0" err="1"/>
              <a:t>plt</a:t>
            </a:r>
            <a:endParaRPr lang="en-US" dirty="0"/>
          </a:p>
          <a:p>
            <a:pPr marL="0" indent="0" fontAlgn="base">
              <a:buNone/>
            </a:pPr>
            <a:r>
              <a:rPr lang="en-US" b="1" dirty="0" err="1"/>
              <a:t>plt.plot</a:t>
            </a:r>
            <a:r>
              <a:rPr lang="en-US" dirty="0"/>
              <a:t>([1, 2, 3, 4, 5], [1, 2, 3, 4, 5])</a:t>
            </a:r>
          </a:p>
          <a:p>
            <a:pPr marL="0" indent="0" fontAlgn="base">
              <a:buNone/>
            </a:pPr>
            <a:r>
              <a:rPr lang="en-US" b="1" dirty="0" err="1"/>
              <a:t>plt.show</a:t>
            </a:r>
            <a:r>
              <a:rPr lang="en-US" dirty="0"/>
              <a:t>()</a:t>
            </a:r>
          </a:p>
          <a:p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897" y="1825625"/>
            <a:ext cx="50882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8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63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Текстові параметри графіків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85" y="1139868"/>
            <a:ext cx="11636679" cy="5037095"/>
          </a:xfrm>
        </p:spPr>
        <p:txBody>
          <a:bodyPr>
            <a:normAutofit fontScale="77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3600" dirty="0" smtClean="0"/>
              <a:t>Найбільш часто використовувані текстові написи на графіку це: </a:t>
            </a:r>
            <a:endParaRPr lang="en-US" sz="3600" dirty="0" smtClean="0"/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/>
              <a:t>найменування </a:t>
            </a:r>
            <a:r>
              <a:rPr lang="uk-UA" sz="3600" dirty="0" err="1" smtClean="0"/>
              <a:t>вісей</a:t>
            </a:r>
            <a:r>
              <a:rPr lang="uk-UA" sz="3600" dirty="0" smtClean="0"/>
              <a:t>; 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/>
              <a:t>найменування самого графіка; 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/>
              <a:t>текстовий фрагмент на полі з графіком; 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/>
              <a:t>легенда. </a:t>
            </a:r>
          </a:p>
          <a:p>
            <a:pPr marL="0" indent="0">
              <a:lnSpc>
                <a:spcPct val="100000"/>
              </a:lnSpc>
              <a:buNone/>
            </a:pPr>
            <a:endParaRPr lang="uk-UA" sz="40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uk-UA" sz="4000" b="1" dirty="0" err="1" smtClean="0"/>
              <a:t>title</a:t>
            </a:r>
            <a:r>
              <a:rPr lang="uk-UA" sz="4000" dirty="0" smtClean="0"/>
              <a:t>() 				 </a:t>
            </a:r>
            <a:r>
              <a:rPr lang="uk-UA" i="1" dirty="0" smtClean="0"/>
              <a:t>заголовок (назва) графіку</a:t>
            </a:r>
            <a:br>
              <a:rPr lang="uk-UA" i="1" dirty="0" smtClean="0"/>
            </a:br>
            <a:r>
              <a:rPr lang="uk-UA" sz="4000" b="1" dirty="0" err="1" smtClean="0"/>
              <a:t>xlabel</a:t>
            </a:r>
            <a:r>
              <a:rPr lang="uk-UA" sz="4000" dirty="0" smtClean="0"/>
              <a:t>() 				 </a:t>
            </a:r>
            <a:r>
              <a:rPr lang="uk-UA" i="1" dirty="0"/>
              <a:t>в</a:t>
            </a:r>
            <a:r>
              <a:rPr lang="uk-UA" i="1" dirty="0" smtClean="0"/>
              <a:t>ісь </a:t>
            </a:r>
            <a:r>
              <a:rPr lang="uk-UA" i="1" dirty="0" err="1" smtClean="0"/>
              <a:t>абсцисс</a:t>
            </a: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sz="4000" b="1" dirty="0" err="1" smtClean="0"/>
              <a:t>ylabel</a:t>
            </a:r>
            <a:r>
              <a:rPr lang="uk-UA" sz="4000" dirty="0" smtClean="0"/>
              <a:t>()  				 </a:t>
            </a:r>
            <a:r>
              <a:rPr lang="uk-UA" i="1" dirty="0" smtClean="0"/>
              <a:t>вісь ординат</a:t>
            </a:r>
            <a:br>
              <a:rPr lang="uk-UA" i="1" dirty="0" smtClean="0"/>
            </a:br>
            <a:r>
              <a:rPr lang="uk-UA" sz="4000" b="1" dirty="0" err="1" smtClean="0"/>
              <a:t>grid</a:t>
            </a:r>
            <a:r>
              <a:rPr lang="uk-UA" sz="4000" dirty="0" smtClean="0"/>
              <a:t>()         			 </a:t>
            </a:r>
            <a:r>
              <a:rPr lang="uk-UA" i="1" dirty="0" smtClean="0"/>
              <a:t>підключення  відображення сітки</a:t>
            </a:r>
            <a:endParaRPr lang="uk-UA" i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/>
              <a:t>legend()</a:t>
            </a:r>
            <a:r>
              <a:rPr lang="uk-UA" sz="4000" b="1" dirty="0" smtClean="0"/>
              <a:t>	</a:t>
            </a:r>
            <a:r>
              <a:rPr lang="uk-UA" sz="4000" dirty="0" smtClean="0"/>
              <a:t>		 	 </a:t>
            </a:r>
            <a:r>
              <a:rPr lang="uk-UA" i="1" dirty="0" smtClean="0"/>
              <a:t>легенда</a:t>
            </a:r>
            <a:br>
              <a:rPr lang="uk-UA" i="1" dirty="0" smtClean="0"/>
            </a:br>
            <a:r>
              <a:rPr lang="en-US" sz="4000" b="1" dirty="0"/>
              <a:t>text</a:t>
            </a:r>
            <a:r>
              <a:rPr lang="uk-UA" sz="4000" b="1" dirty="0" smtClean="0"/>
              <a:t>()				 </a:t>
            </a:r>
            <a:r>
              <a:rPr lang="uk-UA" i="1" dirty="0" smtClean="0"/>
              <a:t>розміщення тексту на полі графіку 	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649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944880"/>
            <a:ext cx="5181600" cy="52320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err="1"/>
              <a:t>import</a:t>
            </a:r>
            <a:r>
              <a:rPr lang="uk-UA" dirty="0"/>
              <a:t> </a:t>
            </a:r>
            <a:r>
              <a:rPr lang="uk-UA" dirty="0" err="1"/>
              <a:t>matplotlib.pyplot</a:t>
            </a:r>
            <a:r>
              <a:rPr lang="uk-UA" dirty="0"/>
              <a:t> </a:t>
            </a:r>
            <a:r>
              <a:rPr lang="uk-UA" dirty="0" err="1"/>
              <a:t>as</a:t>
            </a:r>
            <a:r>
              <a:rPr lang="uk-UA" dirty="0"/>
              <a:t> </a:t>
            </a:r>
            <a:r>
              <a:rPr lang="uk-UA" dirty="0" err="1"/>
              <a:t>plt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/>
              <a:t>import</a:t>
            </a:r>
            <a:r>
              <a:rPr lang="uk-UA" dirty="0"/>
              <a:t> </a:t>
            </a:r>
            <a:r>
              <a:rPr lang="uk-UA" dirty="0" err="1"/>
              <a:t>numpy</a:t>
            </a:r>
            <a:r>
              <a:rPr lang="uk-UA" dirty="0"/>
              <a:t> </a:t>
            </a:r>
            <a:r>
              <a:rPr lang="uk-UA" dirty="0" err="1"/>
              <a:t>as</a:t>
            </a:r>
            <a:r>
              <a:rPr lang="uk-UA" dirty="0"/>
              <a:t> </a:t>
            </a:r>
            <a:r>
              <a:rPr lang="uk-UA" dirty="0" err="1"/>
              <a:t>np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# Задаємо значення  (x) і (y) </a:t>
            </a:r>
            <a:br>
              <a:rPr lang="uk-UA" dirty="0"/>
            </a:br>
            <a:r>
              <a:rPr lang="uk-UA" dirty="0"/>
              <a:t>x = </a:t>
            </a:r>
            <a:r>
              <a:rPr lang="uk-UA" dirty="0" err="1"/>
              <a:t>np.linspace</a:t>
            </a:r>
            <a:r>
              <a:rPr lang="uk-UA" dirty="0"/>
              <a:t>(0, 10, 30)</a:t>
            </a:r>
            <a:br>
              <a:rPr lang="uk-UA" dirty="0"/>
            </a:br>
            <a:r>
              <a:rPr lang="uk-UA" dirty="0"/>
              <a:t>y = x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# Побудова графіку</a:t>
            </a:r>
            <a:br>
              <a:rPr lang="uk-UA" dirty="0"/>
            </a:br>
            <a:r>
              <a:rPr lang="uk-UA" b="1" dirty="0" err="1"/>
              <a:t>plt.title</a:t>
            </a:r>
            <a:r>
              <a:rPr lang="uk-UA" dirty="0"/>
              <a:t>("Лінійна залежність y = x") # заголовок</a:t>
            </a:r>
            <a:br>
              <a:rPr lang="uk-UA" dirty="0"/>
            </a:br>
            <a:r>
              <a:rPr lang="uk-UA" b="1" dirty="0" err="1"/>
              <a:t>plt.xlabel</a:t>
            </a:r>
            <a:r>
              <a:rPr lang="uk-UA" dirty="0"/>
              <a:t>("x") </a:t>
            </a:r>
            <a:r>
              <a:rPr lang="uk-UA" dirty="0" smtClean="0"/>
              <a:t> # </a:t>
            </a:r>
            <a:r>
              <a:rPr lang="uk-UA" dirty="0"/>
              <a:t>Вісь </a:t>
            </a:r>
            <a:r>
              <a:rPr lang="uk-UA" dirty="0" err="1"/>
              <a:t>абсцисс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 err="1"/>
              <a:t>plt.ylabel</a:t>
            </a:r>
            <a:r>
              <a:rPr lang="uk-UA" dirty="0"/>
              <a:t>("y") </a:t>
            </a:r>
            <a:r>
              <a:rPr lang="uk-UA" dirty="0" smtClean="0"/>
              <a:t> # </a:t>
            </a:r>
            <a:r>
              <a:rPr lang="uk-UA" dirty="0"/>
              <a:t>Вісь ординат</a:t>
            </a:r>
            <a:br>
              <a:rPr lang="uk-UA" dirty="0"/>
            </a:br>
            <a:r>
              <a:rPr lang="uk-UA" b="1" dirty="0" err="1"/>
              <a:t>plt.grid</a:t>
            </a:r>
            <a:r>
              <a:rPr lang="uk-UA" dirty="0"/>
              <a:t>()      </a:t>
            </a:r>
            <a:r>
              <a:rPr lang="uk-UA" dirty="0" smtClean="0"/>
              <a:t>   # </a:t>
            </a:r>
            <a:r>
              <a:rPr lang="uk-UA" dirty="0"/>
              <a:t>підключення відображення сітки</a:t>
            </a:r>
            <a:br>
              <a:rPr lang="uk-UA" dirty="0"/>
            </a:br>
            <a:r>
              <a:rPr lang="uk-UA" b="1" dirty="0" err="1"/>
              <a:t>plt.plot</a:t>
            </a:r>
            <a:r>
              <a:rPr lang="uk-UA" b="1" dirty="0"/>
              <a:t>(x, y)  </a:t>
            </a:r>
            <a:r>
              <a:rPr lang="uk-UA" dirty="0"/>
              <a:t># побудова графіку</a:t>
            </a:r>
            <a:br>
              <a:rPr lang="uk-UA" dirty="0"/>
            </a:br>
            <a:r>
              <a:rPr lang="uk-UA" b="1" dirty="0" err="1"/>
              <a:t>plt.show</a:t>
            </a:r>
            <a:r>
              <a:rPr lang="uk-UA" b="1" dirty="0"/>
              <a:t>()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50776" y="548640"/>
            <a:ext cx="5061888" cy="542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9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538619"/>
            <a:ext cx="10515600" cy="5638344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900" b="1" dirty="0" smtClean="0"/>
              <a:t>Заголовок </a:t>
            </a:r>
            <a:r>
              <a:rPr lang="ru-RU" sz="3900" b="1" dirty="0" err="1" smtClean="0"/>
              <a:t>графіку</a:t>
            </a:r>
            <a:endParaRPr lang="ru-RU" sz="3900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завдання</a:t>
            </a:r>
            <a:r>
              <a:rPr lang="ru-RU" dirty="0" smtClean="0"/>
              <a:t> заголовка </a:t>
            </a:r>
            <a:r>
              <a:rPr lang="ru-RU" dirty="0" err="1" smtClean="0"/>
              <a:t>графіка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 </a:t>
            </a:r>
            <a:r>
              <a:rPr lang="ru-RU" b="1" i="1" dirty="0" err="1" smtClean="0"/>
              <a:t>title</a:t>
            </a:r>
            <a:r>
              <a:rPr lang="ru-RU" b="1" i="1" dirty="0" smtClean="0"/>
              <a:t>():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Параметри</a:t>
            </a:r>
            <a:r>
              <a:rPr lang="ru-RU" dirty="0" smtClean="0"/>
              <a:t> заголовку </a:t>
            </a:r>
            <a:r>
              <a:rPr lang="ru-RU" dirty="0" err="1" smtClean="0"/>
              <a:t>наступі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b="1" i="1" dirty="0" err="1" smtClean="0"/>
              <a:t>label</a:t>
            </a:r>
            <a:r>
              <a:rPr lang="ru-RU" dirty="0" smtClean="0"/>
              <a:t>: </a:t>
            </a:r>
            <a:r>
              <a:rPr lang="ru-RU" i="1" dirty="0" err="1" smtClean="0"/>
              <a:t>str</a:t>
            </a:r>
            <a:r>
              <a:rPr lang="ru-RU" dirty="0" smtClean="0"/>
              <a:t> </a:t>
            </a:r>
          </a:p>
          <a:p>
            <a:pPr marL="457200" lvl="1" indent="0">
              <a:buNone/>
            </a:pPr>
            <a:r>
              <a:rPr lang="ru-RU" sz="2800" dirty="0"/>
              <a:t>Текст заголовку.</a:t>
            </a:r>
          </a:p>
          <a:p>
            <a:pPr marL="0" indent="0">
              <a:buNone/>
            </a:pPr>
            <a:r>
              <a:rPr lang="ru-RU" b="1" i="1" dirty="0" err="1" smtClean="0"/>
              <a:t>loc</a:t>
            </a:r>
            <a:r>
              <a:rPr lang="ru-RU" i="1" dirty="0" smtClean="0"/>
              <a:t>: </a:t>
            </a:r>
            <a:r>
              <a:rPr lang="ru-RU" dirty="0" err="1" smtClean="0"/>
              <a:t>значення</a:t>
            </a:r>
            <a:r>
              <a:rPr lang="ru-RU" dirty="0" smtClean="0"/>
              <a:t> з набору {‘</a:t>
            </a:r>
            <a:r>
              <a:rPr lang="ru-RU" b="1" i="1" dirty="0" err="1" smtClean="0"/>
              <a:t>center</a:t>
            </a:r>
            <a:r>
              <a:rPr lang="ru-RU" b="1" dirty="0" smtClean="0"/>
              <a:t>‘, ‘</a:t>
            </a:r>
            <a:r>
              <a:rPr lang="ru-RU" b="1" i="1" dirty="0" err="1" smtClean="0"/>
              <a:t>left</a:t>
            </a:r>
            <a:r>
              <a:rPr lang="ru-RU" b="1" dirty="0" smtClean="0"/>
              <a:t>‘, ‘</a:t>
            </a:r>
            <a:r>
              <a:rPr lang="ru-RU" b="1" i="1" dirty="0" err="1" smtClean="0"/>
              <a:t>right</a:t>
            </a:r>
            <a:r>
              <a:rPr lang="ru-RU" dirty="0" smtClean="0"/>
              <a:t>‘} </a:t>
            </a:r>
          </a:p>
          <a:p>
            <a:pPr marL="457200" lvl="1" indent="0">
              <a:buNone/>
            </a:pPr>
            <a:r>
              <a:rPr lang="ru-RU" sz="2800" dirty="0" err="1"/>
              <a:t>Вирівнювання</a:t>
            </a:r>
            <a:r>
              <a:rPr lang="ru-RU" sz="2800" dirty="0"/>
              <a:t> заголовку.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Для </a:t>
            </a:r>
            <a:r>
              <a:rPr lang="ru-RU" sz="2400" dirty="0" err="1" smtClean="0"/>
              <a:t>функції</a:t>
            </a:r>
            <a:r>
              <a:rPr lang="ru-RU" sz="2400" dirty="0" smtClean="0"/>
              <a:t> </a:t>
            </a:r>
            <a:r>
              <a:rPr lang="ru-RU" sz="2400" b="1" i="1" dirty="0" err="1" smtClean="0"/>
              <a:t>title</a:t>
            </a:r>
            <a:r>
              <a:rPr lang="ru-RU" sz="2400" b="1" i="1" dirty="0" smtClean="0"/>
              <a:t>()</a:t>
            </a:r>
            <a:r>
              <a:rPr lang="ru-RU" sz="2400" i="1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доступні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параметри</a:t>
            </a:r>
            <a:r>
              <a:rPr lang="ru-RU" sz="2400" dirty="0" smtClean="0"/>
              <a:t>  </a:t>
            </a:r>
            <a:r>
              <a:rPr lang="ru-RU" sz="2400" dirty="0" err="1" smtClean="0"/>
              <a:t>класу</a:t>
            </a:r>
            <a:r>
              <a:rPr lang="ru-RU" sz="2400" dirty="0" smtClean="0"/>
              <a:t> </a:t>
            </a:r>
            <a:r>
              <a:rPr lang="ru-RU" sz="2400" b="1" i="1" dirty="0" err="1" smtClean="0"/>
              <a:t>matplotlib.text.Text</a:t>
            </a:r>
            <a:r>
              <a:rPr lang="ru-RU" sz="2400" dirty="0" smtClean="0"/>
              <a:t>,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9239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4236</TotalTime>
  <Words>1408</Words>
  <Application>Microsoft Office PowerPoint</Application>
  <PresentationFormat>Широкоэкранный</PresentationFormat>
  <Paragraphs>195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 Unicode MS</vt:lpstr>
      <vt:lpstr>Arial</vt:lpstr>
      <vt:lpstr>Calibri</vt:lpstr>
      <vt:lpstr>Calibri Light</vt:lpstr>
      <vt:lpstr>Courier New</vt:lpstr>
      <vt:lpstr>JetBrains Mono</vt:lpstr>
      <vt:lpstr>Тема Office</vt:lpstr>
      <vt:lpstr>Лекція 5</vt:lpstr>
      <vt:lpstr> Встановлення Matplotlib </vt:lpstr>
      <vt:lpstr>Бекэнд matplotlib</vt:lpstr>
      <vt:lpstr>Презентация PowerPoint</vt:lpstr>
      <vt:lpstr>Практично всі задачі, пов'язані з побудовою графіків, можна вирішити, використовуючи можливості, які надає модуль pyplot. Pyplot - це інтерфейс програмування додатків, який складається з функцій / методів, які допомагають обробляти дані для візуалізації. Основним елементом зображення, який будує pyplot, є фігура (ілюстрація), на яку накладаються один або більше графіків, осей, надписів і т.п. Для побудови графіки використовується команда plot(). У самому мінімальному варіанті можна її використовувати без параметрів.</vt:lpstr>
      <vt:lpstr>Якщо задати параметри отримаємо лінійний графік.</vt:lpstr>
      <vt:lpstr>Текстові параметри графіків</vt:lpstr>
      <vt:lpstr>Презентация PowerPoint</vt:lpstr>
      <vt:lpstr>Презентация PowerPoint</vt:lpstr>
      <vt:lpstr>Презентация PowerPoint</vt:lpstr>
      <vt:lpstr> Архітектура вікна графіку </vt:lpstr>
      <vt:lpstr>Стилі текстових параметрів графіків</vt:lpstr>
      <vt:lpstr>Стилі лінійних  графіків</vt:lpstr>
      <vt:lpstr>Розміщенні декілька графіків на одному полі</vt:lpstr>
      <vt:lpstr>Розміщення графіків на різних полях</vt:lpstr>
      <vt:lpstr>Функція supplot()</vt:lpstr>
      <vt:lpstr>Презентация PowerPoint</vt:lpstr>
      <vt:lpstr>Функція subplots() Одне з незручностей використання послідовного виклику функцій subplot() полягає в тому, що кожен раз необхідно задавати кількість рядків і колонок сітки. Щоб цього уникнути, можна скористатися функцією subplots(), з усіх її параметрів, необхідні перші два, через них передається кількість рядків і колонок сітки. Функція subplots() повертає два об’єкти, перший – це фігура, подложка, на якій будуть розміщені поля з графіками, другий – об’єкт або масиви об’єктів Axes, через які можна отримати повний доступ до налаштувань зовнішнього виду елементів.</vt:lpstr>
      <vt:lpstr>Способи відображення легенди</vt:lpstr>
      <vt:lpstr>Презентация PowerPoint</vt:lpstr>
      <vt:lpstr>Презентация PowerPoint</vt:lpstr>
      <vt:lpstr>   Існують різні варіанти розміщення  легенди через параметр loc:  'best', 'upper right', 'upper left', 'lower left', 'lower right', 'right', 'center left', 'center right',  'lower center', 'upper center', 'center‘.  </vt:lpstr>
      <vt:lpstr>Збереження графіків у файл</vt:lpstr>
      <vt:lpstr>Презентация PowerPoint</vt:lpstr>
      <vt:lpstr>Аргумент transparent може бути використаний для створення ділянки із прозорим фоном. Це корисно, якщо ви використовуватимете графічне зображення в презентації, на папері або хочете представити його в налаштуваннях індивідуального дизайну.</vt:lpstr>
      <vt:lpstr>Заливка області між графіком та віссю  fill_between()</vt:lpstr>
      <vt:lpstr>Презентация PowerPoint</vt:lpstr>
      <vt:lpstr> Bar – гiстограма (вертикальна) </vt:lpstr>
      <vt:lpstr> Barh – гiстограма (горизонтальна) </vt:lpstr>
      <vt:lpstr>  Мітки на осі x розміщуються під кожним стовпцем. Оскільки кожен із них належить до окремої категорії, правильніше позначати їх рядками. Для цього використовується функція xticks(), yticks(). А для правильного розміщення потрібно передати список зі значеннями позицій як перший аргумент у тій самій функції.  </vt:lpstr>
      <vt:lpstr>Групова гістограма </vt:lpstr>
      <vt:lpstr>Функцію bar() потрібно замінити на  barh(),  xticks() на yticks(). Розвертаємо діапазон значень на осях за допомогою функції axis().</vt:lpstr>
      <vt:lpstr>    Групові складені діаграми  Для перетворення  звичайної групової діаграми в складену потрібно додати аргумент bottom у функцію bar(). Кожен об’єкт діаграми повинен бути присвоєним відповідним аргументу bottom. </vt:lpstr>
      <vt:lpstr>Кругова діаграма. Функція pie().</vt:lpstr>
      <vt:lpstr>Презентация PowerPoint</vt:lpstr>
      <vt:lpstr>Презентация PowerPoint</vt:lpstr>
      <vt:lpstr>Використані джерела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72</cp:revision>
  <dcterms:created xsi:type="dcterms:W3CDTF">2021-11-02T12:01:39Z</dcterms:created>
  <dcterms:modified xsi:type="dcterms:W3CDTF">2021-11-13T10:22:57Z</dcterms:modified>
</cp:coreProperties>
</file>