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8" r:id="rId2"/>
    <p:sldId id="273" r:id="rId3"/>
    <p:sldId id="278" r:id="rId4"/>
    <p:sldId id="259" r:id="rId5"/>
    <p:sldId id="272" r:id="rId6"/>
    <p:sldId id="260" r:id="rId7"/>
    <p:sldId id="261" r:id="rId8"/>
    <p:sldId id="280" r:id="rId9"/>
    <p:sldId id="262" r:id="rId10"/>
    <p:sldId id="281" r:id="rId11"/>
    <p:sldId id="265" r:id="rId12"/>
    <p:sldId id="263" r:id="rId13"/>
    <p:sldId id="266" r:id="rId14"/>
    <p:sldId id="264" r:id="rId15"/>
    <p:sldId id="267" r:id="rId16"/>
    <p:sldId id="268" r:id="rId17"/>
    <p:sldId id="269" r:id="rId18"/>
    <p:sldId id="270" r:id="rId19"/>
    <p:sldId id="279" r:id="rId20"/>
    <p:sldId id="271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188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89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946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84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452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2582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6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5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32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520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7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34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352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26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841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244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45F1B-CB0F-4AF4-B3D7-F8D2A60FD90A}" type="datetimeFigureOut">
              <a:rPr lang="uk-UA" smtClean="0"/>
              <a:pPr/>
              <a:t>14.02.2024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89F932-3F7D-47A9-ABB0-28B0E4CC705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74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A%D0%B0%D0%B1%D1%96%D0%BD%D0%B5%D1%82_%D0%9C%D1%96%D0%BD%D1%96%D1%81%D1%82%D1%80%D1%96%D0%B2_%D0%A3%D0%BA%D1%80%D0%B0%D1%97%D0%BD%D0%B8" TargetMode="External"/><Relationship Id="rId2" Type="http://schemas.openxmlformats.org/officeDocument/2006/relationships/hyperlink" Target="https://uk.wikipedia.org/wiki/%D0%92%D0%B8%D0%BA%D0%BE%D0%BD%D0%B0%D0%B2%D1%87%D0%B0_%D0%B2%D0%BB%D0%B0%D0%B4%D0%B0_%D0%B2_%D0%A3%D0%BA%D1%80%D0%B0%D1%97%D0%BD%D1%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.wikipedia.org/wiki/%D0%A1%D0%BF%D0%B8%D1%81%D0%BE%D0%BA_%D0%BC%D1%96%D0%BD%D1%96%D1%81%D1%82%D1%80%D1%96%D0%B2_%D1%84%D1%96%D0%BD%D0%B0%D0%BD%D1%81%D1%96%D0%B2_%D0%A3%D0%BA%D1%80%D0%B0%D1%97%D0%BD%D0%B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4588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F8D95AE-0B20-3679-61CC-0B27FEA7D0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2441" y="490194"/>
            <a:ext cx="5882326" cy="6099142"/>
          </a:xfrm>
        </p:spPr>
      </p:pic>
    </p:spTree>
    <p:extLst>
      <p:ext uri="{BB962C8B-B14F-4D97-AF65-F5344CB8AC3E}">
        <p14:creationId xmlns:p14="http://schemas.microsoft.com/office/powerpoint/2010/main" val="4193070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9057" y="1094282"/>
            <a:ext cx="715030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 (аудит)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палатою шляхом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аудиту, аудиту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експертизи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Голова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очолює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палату,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посаду Верховною Радою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поданням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правом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498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48919" y="474345"/>
            <a:ext cx="85443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Адміністрацію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Президента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Секретаріат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Уповноваженого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оборони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судової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Генеральну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прокуратуру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правоохоронні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Вищу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виборчу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майна,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казенні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886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3751" y="644577"/>
            <a:ext cx="92339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банки,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недержавних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об’єднання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недержавні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фонди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розповсюджуються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вони: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перераховують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нею;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податкові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пільги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839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55077" y="359764"/>
            <a:ext cx="1091652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належать: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доходами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видатками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установи,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кордоном);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оперативний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поточному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комплексна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тематичні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розділів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статей Державного бюджету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позабюджетних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управлінських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відображені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вони у Державному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переважна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майна;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ефективністю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контроль стану державного боргу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•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експертиза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проекту закону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постанов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розпоряджень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бюджетному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пропозицій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ліквідації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удосконалення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бюджетного,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бюджетів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покращення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611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43790" y="599606"/>
            <a:ext cx="96386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методологічне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нормативне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координація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правоохоронними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розробка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контрольно-ревізійних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експертно-аналітичної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уніфікація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інформаційної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бази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співробітництво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контрольними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держав та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міжнародними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консультативних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органам державного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248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45920" y="1304145"/>
          <a:ext cx="10142805" cy="5298411"/>
        </p:xfrm>
        <a:graphic>
          <a:graphicData uri="http://schemas.openxmlformats.org/drawingml/2006/table">
            <a:tbl>
              <a:tblPr/>
              <a:tblGrid>
                <a:gridCol w="1616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5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2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Країна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законодавчої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latin typeface="Times New Roman"/>
                          <a:ea typeface="Times New Roman"/>
                        </a:rPr>
                        <a:t>Вищий орган державного фінансового контролю по лінії виконавчої влади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Росія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Рахункова палата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Контрольне управління президента та система контрольно-ревізійних служб у федеральних міністерствах та відомствах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США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Головне бюджетно-контрольне управління Конгресу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Адміністративно-бюджетне управління при Президенті, система інспекторських служб у федеральних міністерствах та відомствах, Президентська рада з боротьби з фінансовими зловживаннями в урядових установах, ін.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1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Великобританія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Національне контрольно-ревізійне управління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Комітет громадських рахунків при Уряді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6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Канада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Відомство генерального ревізора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Офіс генерального контролера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Німеччина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Рахункова палата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Федеральне фінансове відомство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5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Фінляндія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П’ять державних ревізорів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Ревізійне управління державного господарства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29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Індія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latin typeface="Times New Roman"/>
                          <a:ea typeface="Times New Roman"/>
                        </a:rPr>
                        <a:t>Парламентські комітети державної звітності та бюджетних асигнувань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latin typeface="Times New Roman"/>
                          <a:ea typeface="Times New Roman"/>
                        </a:rPr>
                        <a:t>Департамент ревізій та </a:t>
                      </a:r>
                      <a:r>
                        <a:rPr lang="uk-UA" sz="1600" dirty="0" err="1">
                          <a:latin typeface="Times New Roman"/>
                          <a:ea typeface="Times New Roman"/>
                        </a:rPr>
                        <a:t>рахунковедення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443396" y="299802"/>
            <a:ext cx="92489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Вищі органи державного фінансового контролю по лінії законодавчої та виконавчої влади в різних країнах</a:t>
            </a: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204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738859" y="457200"/>
          <a:ext cx="9683646" cy="465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Picture" r:id="rId2" imgW="4991100" imgH="2133600" progId="Word.Picture.8">
                  <p:embed/>
                </p:oleObj>
              </mc:Choice>
              <mc:Fallback>
                <p:oleObj name="Picture" r:id="rId2" imgW="4991100" imgH="2133600" progId="Word.Picture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859" y="457200"/>
                        <a:ext cx="9683646" cy="465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308485" y="5126636"/>
            <a:ext cx="746510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4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1.</a:t>
            </a: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Моделі формування Рахункових палат в світі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02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28407" y="1124262"/>
          <a:ext cx="8739266" cy="3781684"/>
        </p:xfrm>
        <a:graphic>
          <a:graphicData uri="http://schemas.openxmlformats.org/drawingml/2006/table">
            <a:tbl>
              <a:tblPr/>
              <a:tblGrid>
                <a:gridCol w="2441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5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latin typeface="Times New Roman"/>
                          <a:ea typeface="Times New Roman"/>
                        </a:rPr>
                        <a:t>Назва варіанту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Переваги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latin typeface="Times New Roman"/>
                          <a:ea typeface="Times New Roman"/>
                        </a:rPr>
                        <a:t>Недоліки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52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1. Поєднання періодичного контролю з боку Верховної Ради України з суспільним контролем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Неупередженість та об’єктивність при контролі з боку членів суспільства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1) можливість тиску парламентарів на діяльність Рахункової палати;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2) не розроблено інструментів контролю громадян за діяльністю Рахункової палати, оскільки є несформованим громадянське суспільство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6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2. Контроль з боку аналогічного органу іншої країни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</a:rPr>
                        <a:t>Можливість поширення прогресивного світового досвіду контрольної діяльності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</a:rPr>
                        <a:t>існує можливість необ’єктивності контролю з причини дружніх зв’язків, корпоративної солідарності тощо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63121" y="359764"/>
            <a:ext cx="843946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</a:t>
            </a:r>
            <a:r>
              <a:rPr kumimoji="0" lang="en-US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uk-UA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Варіанти здійснення контролю за діяльністю Рахункової палати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61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C92EAF0-2759-D21B-579C-510883DA38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5185" y="631825"/>
            <a:ext cx="5410984" cy="5637000"/>
          </a:xfrm>
        </p:spPr>
      </p:pic>
    </p:spTree>
    <p:extLst>
      <p:ext uri="{BB962C8B-B14F-4D97-AF65-F5344CB8AC3E}">
        <p14:creationId xmlns:p14="http://schemas.microsoft.com/office/powerpoint/2010/main" val="1120727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br>
              <a:rPr lang="ru-RU" sz="2400" dirty="0"/>
            </a:br>
            <a:r>
              <a:rPr lang="ru-RU" sz="2400" b="1" dirty="0"/>
              <a:t>ЛЕКЦІЯ 2. </a:t>
            </a:r>
            <a:r>
              <a:rPr lang="ru-RU" sz="2400" b="1" dirty="0" err="1"/>
              <a:t>Органи</a:t>
            </a:r>
            <a:r>
              <a:rPr lang="ru-RU" sz="2400" b="1" dirty="0"/>
              <a:t> державного</a:t>
            </a:r>
            <a:br>
              <a:rPr lang="ru-RU" sz="2400" b="1" dirty="0"/>
            </a:br>
            <a:r>
              <a:rPr lang="ru-RU" sz="2400" b="1" dirty="0" err="1"/>
              <a:t>фінансового</a:t>
            </a:r>
            <a:r>
              <a:rPr lang="ru-RU" sz="2400" b="1" dirty="0"/>
              <a:t> контролю та </a:t>
            </a:r>
            <a:r>
              <a:rPr lang="ru-RU" sz="2400" b="1" dirty="0" err="1"/>
              <a:t>їх</a:t>
            </a:r>
            <a:r>
              <a:rPr lang="ru-RU" sz="2400" b="1" dirty="0"/>
              <a:t> характеристика</a:t>
            </a:r>
            <a:br>
              <a:rPr lang="ru-RU" sz="2400" dirty="0"/>
            </a:br>
            <a:endParaRPr lang="ru-RU" sz="2400" dirty="0"/>
          </a:p>
          <a:p>
            <a:r>
              <a:rPr lang="ru-RU" sz="2400" dirty="0"/>
              <a:t>2.1. Характеристика </a:t>
            </a:r>
            <a:r>
              <a:rPr lang="ru-RU" sz="2400" dirty="0" err="1"/>
              <a:t>органів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контролю.</a:t>
            </a:r>
            <a:br>
              <a:rPr lang="ru-RU" sz="2400" dirty="0"/>
            </a:br>
            <a:r>
              <a:rPr lang="ru-RU" sz="2400" dirty="0"/>
              <a:t>2.2. </a:t>
            </a:r>
            <a:r>
              <a:rPr lang="ru-RU" sz="2400" dirty="0" err="1"/>
              <a:t>Суб’єкти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зовнішній</a:t>
            </a:r>
            <a:r>
              <a:rPr lang="ru-RU" sz="2400" dirty="0"/>
              <a:t> </a:t>
            </a:r>
            <a:r>
              <a:rPr lang="ru-RU" sz="2400" dirty="0" err="1"/>
              <a:t>фінансовий</a:t>
            </a:r>
            <a:r>
              <a:rPr lang="ru-RU" sz="2400" dirty="0"/>
              <a:t> контроль.</a:t>
            </a:r>
            <a:br>
              <a:rPr lang="ru-RU" sz="2400" dirty="0"/>
            </a:br>
            <a:r>
              <a:rPr lang="ru-RU" sz="2400" dirty="0"/>
              <a:t>2.3. </a:t>
            </a:r>
            <a:r>
              <a:rPr lang="ru-RU" sz="2400" dirty="0" err="1"/>
              <a:t>Органи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контролю.</a:t>
            </a:r>
            <a:br>
              <a:rPr lang="ru-RU" sz="2400" dirty="0"/>
            </a:br>
            <a:r>
              <a:rPr lang="ru-RU" sz="2400" dirty="0"/>
              <a:t>2.4. </a:t>
            </a:r>
            <a:r>
              <a:rPr lang="ru-RU" sz="2400" dirty="0" err="1"/>
              <a:t>Суб’єкти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здійснюють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державного </a:t>
            </a:r>
            <a:r>
              <a:rPr lang="ru-RU" sz="2400" dirty="0" err="1"/>
              <a:t>фінансового</a:t>
            </a:r>
            <a:r>
              <a:rPr lang="ru-RU" sz="2400" dirty="0"/>
              <a:t> контролю</a:t>
            </a:r>
            <a:endParaRPr lang="uk-UA" sz="2400" b="1" dirty="0"/>
          </a:p>
          <a:p>
            <a:pPr algn="just"/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48000" y="644577"/>
            <a:ext cx="75200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38090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8781" y="612845"/>
            <a:ext cx="90540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нею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парламентського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(п.п. 13 та 14 ст. 85, п.п.1 ст. 92);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резервного фонду;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щодо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419724"/>
            <a:ext cx="81346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Рахункову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палату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доручень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належать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компетенції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заслуховування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7999" y="974361"/>
            <a:ext cx="76849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бюджету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належать: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бюджетної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наступний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•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бюджетному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8466" y="989911"/>
            <a:ext cx="88142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створювані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тимчасові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ревізійні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слідчі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належить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депутатського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розслідування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E75DF3-02BE-929E-7A43-E384BD9AC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8298" y="509047"/>
            <a:ext cx="6881566" cy="6165130"/>
          </a:xfrm>
        </p:spPr>
      </p:pic>
    </p:spTree>
    <p:extLst>
      <p:ext uri="{BB962C8B-B14F-4D97-AF65-F5344CB8AC3E}">
        <p14:creationId xmlns:p14="http://schemas.microsoft.com/office/powerpoint/2010/main" val="216519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78899" y="629587"/>
            <a:ext cx="95787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чинного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вищим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органом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палата.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аудиторська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центральний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 орган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виконавчої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2" tooltip="Виконавча влада в Україні"/>
              </a:rPr>
              <a:t>влади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інспекції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Кабінетом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Міністрів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3" tooltip="Кабінет Міністрів України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Міністра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фінансів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  <a:hlinkClick r:id="rId4" tooltip="Список міністрів фінансів України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контролю.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25747" y="956603"/>
            <a:ext cx="8370277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Стаття 26 БКУ: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центральних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дотриманням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бюджетного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(у межах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повноважень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Кодексом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нормативно-правовими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актами),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координується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контролюється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Кабінетом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950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8446" y="614597"/>
            <a:ext cx="8304551" cy="560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85279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28997" y="614596"/>
            <a:ext cx="95637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контроль.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палата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контроль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Державного бюджету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підзвітна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Верховній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регулярно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інформує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30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1BA4DED-009D-34F3-99CB-A44E598D1A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1868" y="527901"/>
            <a:ext cx="5674936" cy="5383949"/>
          </a:xfrm>
        </p:spPr>
      </p:pic>
    </p:spTree>
    <p:extLst>
      <p:ext uri="{BB962C8B-B14F-4D97-AF65-F5344CB8AC3E}">
        <p14:creationId xmlns:p14="http://schemas.microsoft.com/office/powerpoint/2010/main" val="270802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1" y="1166843"/>
            <a:ext cx="927891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принципах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об’єктивності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безсторонності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гласності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неупередженості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палата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функціонально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Конституцією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 порядком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посади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гарантіями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особливим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порядком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2901906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402</TotalTime>
  <Words>1407</Words>
  <Application>Microsoft Office PowerPoint</Application>
  <PresentationFormat>Широкоэкранный</PresentationFormat>
  <Paragraphs>93</Paragraphs>
  <Slides>24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Century Gothic</vt:lpstr>
      <vt:lpstr>Times New Roman</vt:lpstr>
      <vt:lpstr>Wingdings</vt:lpstr>
      <vt:lpstr>Wingdings 3</vt:lpstr>
      <vt:lpstr>Легкий дым</vt:lpstr>
      <vt:lpstr>Picture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Прохорчук Наталія Олегівна</dc:creator>
  <cp:lastModifiedBy>Користувач</cp:lastModifiedBy>
  <cp:revision>46</cp:revision>
  <dcterms:created xsi:type="dcterms:W3CDTF">2020-10-09T11:00:36Z</dcterms:created>
  <dcterms:modified xsi:type="dcterms:W3CDTF">2024-02-14T19:21:42Z</dcterms:modified>
</cp:coreProperties>
</file>